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840" autoAdjust="0"/>
  </p:normalViewPr>
  <p:slideViewPr>
    <p:cSldViewPr snapToGrid="0">
      <p:cViewPr varScale="1">
        <p:scale>
          <a:sx n="69" d="100"/>
          <a:sy n="69" d="100"/>
        </p:scale>
        <p:origin x="181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F2237-63E1-4B89-AD4E-312C67B33919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ECBA9-BDB2-4980-8728-036267BCC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41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Nhiều</a:t>
            </a:r>
            <a:r>
              <a:rPr lang="en-US" baseline="0"/>
              <a:t> người cũng nghĩ khi bỏ methadone thì bị “giật” dữ dội hơn so với heroin</a:t>
            </a:r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ECBA9-BDB2-4980-8728-036267BCCE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09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26/06/2020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35325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437" y="0"/>
            <a:ext cx="8409708" cy="1330036"/>
          </a:xfrm>
          <a:ln>
            <a:noFill/>
          </a:ln>
        </p:spPr>
        <p:txBody>
          <a:bodyPr/>
          <a:lstStyle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437" y="1825625"/>
            <a:ext cx="8409708" cy="4351338"/>
          </a:xfrm>
        </p:spPr>
        <p:txBody>
          <a:bodyPr/>
          <a:lstStyle>
            <a:lvl1pPr algn="just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850" indent="-273050" algn="just">
              <a:buFont typeface="Calibri" panose="020F0502020204030204" pitchFamily="34" charset="0"/>
              <a:buChar char="‒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26/06/2020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205346" y="1330036"/>
            <a:ext cx="6629399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69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26/06/2020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14187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26/06/2020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86629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26/06/2020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33171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26/06/2020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93223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26/06/2020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72541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26/06/2020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24157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26/06/2020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9203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26/06/2020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46115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26/06/2020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54158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26359-B6BC-4755-9D7C-F41112430455}" type="datetimeFigureOut">
              <a:rPr lang="vi-VN" smtClean="0"/>
              <a:t>26/06/2020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0322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749" y="1071084"/>
            <a:ext cx="8364984" cy="2954506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>
                <a:latin typeface="+mn-lt"/>
              </a:rPr>
              <a:t>Tư vấn phương pháp</a:t>
            </a:r>
            <a:br>
              <a:rPr lang="en-US" b="1">
                <a:latin typeface="+mn-lt"/>
              </a:rPr>
            </a:br>
            <a:r>
              <a:rPr lang="en-US" b="1">
                <a:latin typeface="+mn-lt"/>
              </a:rPr>
              <a:t>điều trị nghiện</a:t>
            </a:r>
            <a:endParaRPr lang="vi-VN" b="1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2312" y="4887883"/>
            <a:ext cx="7909365" cy="1731819"/>
          </a:xfrm>
          <a:ln w="22225">
            <a:noFill/>
          </a:ln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b="1"/>
              <a:t>ThS. BS. NGUYỄN SONG CHÍ TRUNG</a:t>
            </a:r>
          </a:p>
          <a:p>
            <a:pPr>
              <a:spcBef>
                <a:spcPts val="0"/>
              </a:spcBef>
            </a:pPr>
            <a:r>
              <a:rPr lang="en-US"/>
              <a:t>Đại học Y Dược TP.HCM</a:t>
            </a:r>
          </a:p>
          <a:p>
            <a:pPr>
              <a:spcBef>
                <a:spcPts val="0"/>
              </a:spcBef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36" y="175557"/>
            <a:ext cx="2096038" cy="5387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54" y="246986"/>
            <a:ext cx="1731773" cy="538771"/>
          </a:xfrm>
          <a:prstGeom prst="rect">
            <a:avLst/>
          </a:prstGeom>
        </p:spPr>
      </p:pic>
      <p:pic>
        <p:nvPicPr>
          <p:cNvPr id="7" name="Picture Placeholder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1" b="2941"/>
          <a:stretch>
            <a:fillRect/>
          </a:stretch>
        </p:blipFill>
        <p:spPr>
          <a:xfrm>
            <a:off x="7367876" y="60448"/>
            <a:ext cx="1073801" cy="101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43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Tình huống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Sơn 36 tuổi, nghiện chích heroin từ hơn 10 năm nay, từng đi cai nghiện nhiều lần, mỗi lần như vậy “giữ sạch” được từ 3-6 tháng rồi tái nghiện. Sơn bị nhiễm HIV và đang uống thuốc ARV, nhưng không muốn điều trị methadone mà chỉ muốn tự cai nghiện ở nhà.</a:t>
            </a:r>
          </a:p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 b="1"/>
              <a:t>Lý do nào khiến Sơn từ chối điều trị methadone?</a:t>
            </a:r>
            <a:endParaRPr lang="vi-VN" b="1"/>
          </a:p>
        </p:txBody>
      </p:sp>
    </p:spTree>
    <p:extLst>
      <p:ext uri="{BB962C8B-B14F-4D97-AF65-F5344CB8AC3E}">
        <p14:creationId xmlns:p14="http://schemas.microsoft.com/office/powerpoint/2010/main" val="4243142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BBD89-CE4D-4C5C-AC1A-2F7D23FE2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Nguyên nhân không muốn điều trị methadone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9CC70-8C64-494F-9EAA-B023B4E55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“Methadone chỉ là chất gây nghiện thay thế”</a:t>
            </a:r>
          </a:p>
          <a:p>
            <a:r>
              <a:rPr lang="en-US"/>
              <a:t>“Methadone khó bỏ hơn heroin”</a:t>
            </a:r>
          </a:p>
          <a:p>
            <a:r>
              <a:rPr lang="en-US"/>
              <a:t>“Nhiều BN uống methadone nhưng vẫn còn sử dụng heroin”</a:t>
            </a:r>
          </a:p>
          <a:p>
            <a:r>
              <a:rPr lang="en-US"/>
              <a:t>“BN uống methadone sẽ chuyển qua sử dụng ma túy khác”</a:t>
            </a:r>
          </a:p>
          <a:p>
            <a:r>
              <a:rPr lang="en-US"/>
              <a:t>Lo ngại phải uống liều cao</a:t>
            </a:r>
          </a:p>
          <a:p>
            <a:r>
              <a:rPr lang="en-US"/>
              <a:t>“Methadone hại gan”</a:t>
            </a:r>
          </a:p>
          <a:p>
            <a:r>
              <a:rPr lang="en-US"/>
              <a:t> Không muốn đến phòng khám hàng ngày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292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Methadone chỉ là chất gây nghiện thay thế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/>
              <a:t>Methadone </a:t>
            </a:r>
            <a:r>
              <a:rPr lang="en-US" b="1"/>
              <a:t>gây lệ thuộc</a:t>
            </a:r>
            <a:r>
              <a:rPr lang="en-US"/>
              <a:t>: hội chứng cai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/>
              <a:t>(lệ thuộc cơ thể, “</a:t>
            </a:r>
            <a:r>
              <a:rPr lang="en-US" i="1"/>
              <a:t>nghiện thể chất”</a:t>
            </a:r>
            <a:r>
              <a:rPr lang="en-US"/>
              <a:t>)</a:t>
            </a:r>
          </a:p>
          <a:p>
            <a:pPr>
              <a:lnSpc>
                <a:spcPct val="150000"/>
              </a:lnSpc>
            </a:pPr>
            <a:r>
              <a:rPr lang="en-US"/>
              <a:t>Methadone </a:t>
            </a:r>
            <a:r>
              <a:rPr lang="en-US" b="1"/>
              <a:t>không gây nghiện</a:t>
            </a:r>
            <a:r>
              <a:rPr lang="en-US"/>
              <a:t>: không thèm nhớ, không sử dụng mất kiểm soát</a:t>
            </a:r>
          </a:p>
          <a:p>
            <a:pPr>
              <a:lnSpc>
                <a:spcPct val="150000"/>
              </a:lnSpc>
            </a:pPr>
            <a:r>
              <a:rPr lang="en-US"/>
              <a:t>Methadone giúp sinh hoạt, làm việc bình thường trở lại</a:t>
            </a:r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8360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Methadone khó bỏ hơn heroin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Hội chứng cai methadone kéo dài hơn so với heroin (có thể đến 2 tháng mới hết)</a:t>
            </a:r>
          </a:p>
          <a:p>
            <a:r>
              <a:rPr lang="en-US"/>
              <a:t>Tuy nhiên, hội chứng cai chỉ xảy ra nếu bỏ ngang điều trị giữa chừng. Nếu giảm liều dần thì không bị hội chứng cai.</a:t>
            </a:r>
          </a:p>
          <a:p>
            <a:r>
              <a:rPr lang="en-US"/>
              <a:t>Cường độ hội chứng cai methadone thường nhẹ hơn so với heroin</a:t>
            </a:r>
          </a:p>
          <a:p>
            <a:r>
              <a:rPr lang="en-US"/>
              <a:t>“Khó bỏ” methadone vì dễ tái nghiện heroin</a:t>
            </a:r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2290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Nhiều BN uống methadone nhưng vẫn còn sử dụng heroin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815" y="1825625"/>
            <a:ext cx="861533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/>
              <a:t>Còn hội chứng cai, thèm nhớ: thiếu liều methadone</a:t>
            </a:r>
          </a:p>
          <a:p>
            <a:pPr>
              <a:lnSpc>
                <a:spcPct val="150000"/>
              </a:lnSpc>
            </a:pPr>
            <a:r>
              <a:rPr lang="en-US"/>
              <a:t>Do bạn bè rủ, muốn thử cảm giác: “chủ ý” của người nghiện, methadone không thể thay đổi</a:t>
            </a:r>
          </a:p>
          <a:p>
            <a:pPr marL="0" indent="0">
              <a:lnSpc>
                <a:spcPct val="150000"/>
              </a:lnSpc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67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BN uống methadone sẽ chuyển qua sử dụng ma túy khác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/>
              <a:t>Methadone chỉ hiệu quả với nghiện heroin (chất dạng thuốc phiện)</a:t>
            </a:r>
          </a:p>
          <a:p>
            <a:pPr>
              <a:lnSpc>
                <a:spcPct val="150000"/>
              </a:lnSpc>
            </a:pPr>
            <a:r>
              <a:rPr lang="en-US"/>
              <a:t>Methadone không hiệu quả với nghiện ma túy khác (hàng đá, cỏ Mỹ, cần sa…)</a:t>
            </a:r>
          </a:p>
        </p:txBody>
      </p:sp>
    </p:spTree>
    <p:extLst>
      <p:ext uri="{BB962C8B-B14F-4D97-AF65-F5344CB8AC3E}">
        <p14:creationId xmlns:p14="http://schemas.microsoft.com/office/powerpoint/2010/main" val="123392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 ngại phải uống liều cao 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/>
              <a:t>Thuốc ARV tương tác với methadone nên cần liều methadone cao hơn</a:t>
            </a:r>
          </a:p>
          <a:p>
            <a:pPr>
              <a:lnSpc>
                <a:spcPct val="150000"/>
              </a:lnSpc>
            </a:pPr>
            <a:r>
              <a:rPr lang="en-US"/>
              <a:t>Liều thuốc phụ thuộc mức dung nạp của mỗi BN, không phản ánh mức độ nặng nhẹ</a:t>
            </a:r>
          </a:p>
          <a:p>
            <a:pPr>
              <a:lnSpc>
                <a:spcPct val="150000"/>
              </a:lnSpc>
            </a:pPr>
            <a:r>
              <a:rPr lang="en-US"/>
              <a:t>Cũng giống như liều heroin sử dụng không phản ánh mức độ nặng nhẹ của nghiện heroin</a:t>
            </a:r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8781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Methadone hại gan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/>
              <a:t>Methadone gây “nóng”, táo bón</a:t>
            </a:r>
          </a:p>
          <a:p>
            <a:pPr>
              <a:lnSpc>
                <a:spcPct val="150000"/>
              </a:lnSpc>
            </a:pPr>
            <a:r>
              <a:rPr lang="en-US"/>
              <a:t>Nhiều nghiên cứu cho thấy: methadone không làm tổn hại gan</a:t>
            </a:r>
          </a:p>
          <a:p>
            <a:pPr>
              <a:lnSpc>
                <a:spcPct val="150000"/>
              </a:lnSpc>
            </a:pPr>
            <a:r>
              <a:rPr lang="en-US"/>
              <a:t>BN sẽ được xét nghiệm, theo dõi chức năng gan</a:t>
            </a:r>
          </a:p>
          <a:p>
            <a:pPr>
              <a:lnSpc>
                <a:spcPct val="150000"/>
              </a:lnSpc>
            </a:pPr>
            <a:r>
              <a:rPr lang="en-US"/>
              <a:t>Bệnh gan thường do Viêm gan siêu vi, rượu, HIV, thuốc ARV, thuốc lao…</a:t>
            </a:r>
          </a:p>
        </p:txBody>
      </p:sp>
    </p:spTree>
    <p:extLst>
      <p:ext uri="{BB962C8B-B14F-4D97-AF65-F5344CB8AC3E}">
        <p14:creationId xmlns:p14="http://schemas.microsoft.com/office/powerpoint/2010/main" val="404777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Không muốn đến phòng khám hàng ngày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437" y="1825624"/>
            <a:ext cx="8409708" cy="4775897"/>
          </a:xfrm>
        </p:spPr>
        <p:txBody>
          <a:bodyPr/>
          <a:lstStyle/>
          <a:p>
            <a:r>
              <a:rPr lang="en-US"/>
              <a:t>Điều trị naltrexone</a:t>
            </a:r>
          </a:p>
          <a:p>
            <a:r>
              <a:rPr lang="en-US"/>
              <a:t>Không phải là chất dạng thuốc phiện</a:t>
            </a:r>
          </a:p>
          <a:p>
            <a:r>
              <a:rPr lang="en-US"/>
              <a:t>Ưu điểm: có thể cầm thuốc về nhà, không gây tác dụng phụ như methadone (buồn ngủ, táo bón)</a:t>
            </a:r>
          </a:p>
          <a:p>
            <a:r>
              <a:rPr lang="en-US"/>
              <a:t>Nhược điểm:</a:t>
            </a:r>
          </a:p>
          <a:p>
            <a:pPr lvl="1"/>
            <a:r>
              <a:rPr lang="en-US"/>
              <a:t>Cần cắt cơn trước khi bắt đầu uống</a:t>
            </a:r>
          </a:p>
          <a:p>
            <a:pPr lvl="1"/>
            <a:r>
              <a:rPr lang="en-US"/>
              <a:t>Cần tư vấn tuân thủ nhiều hơn</a:t>
            </a:r>
          </a:p>
          <a:p>
            <a:pPr lvl="1"/>
            <a:r>
              <a:rPr lang="en-US"/>
              <a:t>Cần kiểm tra bệnh gan trước khi uống</a:t>
            </a:r>
          </a:p>
          <a:p>
            <a:r>
              <a:rPr lang="en-US"/>
              <a:t>Methadone: dự án cho BN cầm thuốc về nhà</a:t>
            </a:r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65085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59C13-C169-4CDA-BDED-72A35E617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Điều trị nghiện ma túy đá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3E24A-F65D-4DDA-A2B0-32D209C37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/>
              <a:t>Không có thuốc giúp cai nghiện ma túy đá</a:t>
            </a:r>
          </a:p>
          <a:p>
            <a:pPr>
              <a:lnSpc>
                <a:spcPct val="150000"/>
              </a:lnSpc>
            </a:pPr>
            <a:r>
              <a:rPr lang="en-US"/>
              <a:t>Thuốc tâm thần chỉ làm giảm triệu chứng tâm thần do dùng ma túy gây ra</a:t>
            </a:r>
          </a:p>
          <a:p>
            <a:pPr>
              <a:lnSpc>
                <a:spcPct val="150000"/>
              </a:lnSpc>
            </a:pPr>
            <a:r>
              <a:rPr lang="en-US"/>
              <a:t>Nếu còn dùng ma túy thì rối loạn tâm thần càng lúc càng gia tăng</a:t>
            </a:r>
          </a:p>
        </p:txBody>
      </p:sp>
    </p:spTree>
    <p:extLst>
      <p:ext uri="{BB962C8B-B14F-4D97-AF65-F5344CB8AC3E}">
        <p14:creationId xmlns:p14="http://schemas.microsoft.com/office/powerpoint/2010/main" val="3118345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1610</TotalTime>
  <Words>626</Words>
  <Application>Microsoft Office PowerPoint</Application>
  <PresentationFormat>On-screen Show (4:3)</PresentationFormat>
  <Paragraphs>57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Tư vấn phương pháp điều trị nghiện</vt:lpstr>
      <vt:lpstr>Tình huống</vt:lpstr>
      <vt:lpstr>Nguyên nhân không muốn điều trị methadone</vt:lpstr>
      <vt:lpstr>Methadone chỉ là chất gây nghiện thay thế</vt:lpstr>
      <vt:lpstr>Methadone khó bỏ hơn heroin</vt:lpstr>
      <vt:lpstr>Nhiều BN uống methadone nhưng vẫn còn sử dụng heroin</vt:lpstr>
      <vt:lpstr>BN uống methadone sẽ chuyển qua sử dụng ma túy khác</vt:lpstr>
      <vt:lpstr>Lo ngại phải uống liều cao </vt:lpstr>
      <vt:lpstr>Methadone hại gan</vt:lpstr>
      <vt:lpstr>Không muốn đến phòng khám hàng ngày</vt:lpstr>
      <vt:lpstr>Điều trị nghiện ma túy đá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Methamphetamine và HIV</dc:title>
  <dc:creator>nschitrung</dc:creator>
  <cp:lastModifiedBy>Nguyễn Song Chí Trung</cp:lastModifiedBy>
  <cp:revision>124</cp:revision>
  <dcterms:created xsi:type="dcterms:W3CDTF">2016-11-14T08:49:18Z</dcterms:created>
  <dcterms:modified xsi:type="dcterms:W3CDTF">2020-06-26T09:38:19Z</dcterms:modified>
</cp:coreProperties>
</file>