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83"/>
  </p:notesMasterIdLst>
  <p:sldIdLst>
    <p:sldId id="290"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329" r:id="rId41"/>
    <p:sldId id="330" r:id="rId42"/>
    <p:sldId id="331" r:id="rId43"/>
    <p:sldId id="332" r:id="rId44"/>
    <p:sldId id="333" r:id="rId45"/>
    <p:sldId id="334" r:id="rId46"/>
    <p:sldId id="335" r:id="rId47"/>
    <p:sldId id="336" r:id="rId48"/>
    <p:sldId id="337" r:id="rId49"/>
    <p:sldId id="338" r:id="rId50"/>
    <p:sldId id="339" r:id="rId51"/>
    <p:sldId id="340" r:id="rId52"/>
    <p:sldId id="341" r:id="rId53"/>
    <p:sldId id="342" r:id="rId54"/>
    <p:sldId id="343" r:id="rId55"/>
    <p:sldId id="344" r:id="rId56"/>
    <p:sldId id="261" r:id="rId57"/>
    <p:sldId id="263" r:id="rId58"/>
    <p:sldId id="264" r:id="rId59"/>
    <p:sldId id="265" r:id="rId60"/>
    <p:sldId id="266" r:id="rId61"/>
    <p:sldId id="267" r:id="rId62"/>
    <p:sldId id="268" r:id="rId63"/>
    <p:sldId id="269" r:id="rId64"/>
    <p:sldId id="270" r:id="rId65"/>
    <p:sldId id="282" r:id="rId66"/>
    <p:sldId id="271" r:id="rId67"/>
    <p:sldId id="272" r:id="rId68"/>
    <p:sldId id="274" r:id="rId69"/>
    <p:sldId id="275" r:id="rId70"/>
    <p:sldId id="284" r:id="rId71"/>
    <p:sldId id="276" r:id="rId72"/>
    <p:sldId id="277" r:id="rId73"/>
    <p:sldId id="278" r:id="rId74"/>
    <p:sldId id="279" r:id="rId75"/>
    <p:sldId id="280" r:id="rId76"/>
    <p:sldId id="286" r:id="rId77"/>
    <p:sldId id="287" r:id="rId78"/>
    <p:sldId id="281" r:id="rId79"/>
    <p:sldId id="285" r:id="rId80"/>
    <p:sldId id="288" r:id="rId81"/>
    <p:sldId id="257" r:id="rId82"/>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427A1-FD85-93E3-18D6-B49110E8FD92}" v="11" dt="2020-03-04T06:02:25.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2883" autoAdjust="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C5376F-5702-47FD-9DF6-9142F0F74091}" type="datetimeFigureOut">
              <a:rPr lang="en-US" smtClean="0"/>
              <a:t>3/5/2020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E43D81-625B-416C-8DF0-5F68A240F802}" type="slidenum">
              <a:rPr lang="en-US" smtClean="0"/>
              <a:t>‹#›</a:t>
            </a:fld>
            <a:endParaRPr lang="en-US"/>
          </a:p>
        </p:txBody>
      </p:sp>
    </p:spTree>
    <p:extLst>
      <p:ext uri="{BB962C8B-B14F-4D97-AF65-F5344CB8AC3E}">
        <p14:creationId xmlns:p14="http://schemas.microsoft.com/office/powerpoint/2010/main" val="4109413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1</a:t>
            </a:fld>
            <a:endParaRPr lang="en-US"/>
          </a:p>
        </p:txBody>
      </p:sp>
    </p:spTree>
    <p:extLst>
      <p:ext uri="{BB962C8B-B14F-4D97-AF65-F5344CB8AC3E}">
        <p14:creationId xmlns:p14="http://schemas.microsoft.com/office/powerpoint/2010/main" val="71404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a:t>
            </a:fld>
            <a:endParaRPr lang="en-US"/>
          </a:p>
        </p:txBody>
      </p:sp>
    </p:spTree>
    <p:extLst>
      <p:ext uri="{BB962C8B-B14F-4D97-AF65-F5344CB8AC3E}">
        <p14:creationId xmlns:p14="http://schemas.microsoft.com/office/powerpoint/2010/main" val="3883206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a:t>
            </a:fld>
            <a:endParaRPr lang="en-US"/>
          </a:p>
        </p:txBody>
      </p:sp>
    </p:spTree>
    <p:extLst>
      <p:ext uri="{BB962C8B-B14F-4D97-AF65-F5344CB8AC3E}">
        <p14:creationId xmlns:p14="http://schemas.microsoft.com/office/powerpoint/2010/main" val="2378862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a:t>
            </a:fld>
            <a:endParaRPr lang="en-US"/>
          </a:p>
        </p:txBody>
      </p:sp>
    </p:spTree>
    <p:extLst>
      <p:ext uri="{BB962C8B-B14F-4D97-AF65-F5344CB8AC3E}">
        <p14:creationId xmlns:p14="http://schemas.microsoft.com/office/powerpoint/2010/main" val="139846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Các</a:t>
            </a:r>
            <a:r>
              <a:rPr lang="en-US" baseline="0"/>
              <a:t> quá trình có thể xãy ra đồng thời với nhau</a:t>
            </a:r>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5</a:t>
            </a:fld>
            <a:endParaRPr lang="en-US"/>
          </a:p>
        </p:txBody>
      </p:sp>
    </p:spTree>
    <p:extLst>
      <p:ext uri="{BB962C8B-B14F-4D97-AF65-F5344CB8AC3E}">
        <p14:creationId xmlns:p14="http://schemas.microsoft.com/office/powerpoint/2010/main" val="1354347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a:t>
            </a:fld>
            <a:endParaRPr lang="en-US"/>
          </a:p>
        </p:txBody>
      </p:sp>
    </p:spTree>
    <p:extLst>
      <p:ext uri="{BB962C8B-B14F-4D97-AF65-F5344CB8AC3E}">
        <p14:creationId xmlns:p14="http://schemas.microsoft.com/office/powerpoint/2010/main" val="862182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a:t>
            </a:fld>
            <a:endParaRPr lang="en-US"/>
          </a:p>
        </p:txBody>
      </p:sp>
    </p:spTree>
    <p:extLst>
      <p:ext uri="{BB962C8B-B14F-4D97-AF65-F5344CB8AC3E}">
        <p14:creationId xmlns:p14="http://schemas.microsoft.com/office/powerpoint/2010/main" val="273581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8</a:t>
            </a:fld>
            <a:endParaRPr lang="en-US"/>
          </a:p>
        </p:txBody>
      </p:sp>
    </p:spTree>
    <p:extLst>
      <p:ext uri="{BB962C8B-B14F-4D97-AF65-F5344CB8AC3E}">
        <p14:creationId xmlns:p14="http://schemas.microsoft.com/office/powerpoint/2010/main" val="1911981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9</a:t>
            </a:fld>
            <a:endParaRPr lang="en-US"/>
          </a:p>
        </p:txBody>
      </p:sp>
    </p:spTree>
    <p:extLst>
      <p:ext uri="{BB962C8B-B14F-4D97-AF65-F5344CB8AC3E}">
        <p14:creationId xmlns:p14="http://schemas.microsoft.com/office/powerpoint/2010/main" val="1072733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Chất</a:t>
            </a:r>
            <a:r>
              <a:rPr lang="en-US" baseline="0"/>
              <a:t> đồng vận:  khi tang nồng độ thì tác dụng cũng sẽ tăng dần, </a:t>
            </a:r>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10</a:t>
            </a:fld>
            <a:endParaRPr lang="en-US"/>
          </a:p>
        </p:txBody>
      </p:sp>
    </p:spTree>
    <p:extLst>
      <p:ext uri="{BB962C8B-B14F-4D97-AF65-F5344CB8AC3E}">
        <p14:creationId xmlns:p14="http://schemas.microsoft.com/office/powerpoint/2010/main" val="3616341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11</a:t>
            </a:fld>
            <a:endParaRPr lang="en-US"/>
          </a:p>
        </p:txBody>
      </p:sp>
    </p:spTree>
    <p:extLst>
      <p:ext uri="{BB962C8B-B14F-4D97-AF65-F5344CB8AC3E}">
        <p14:creationId xmlns:p14="http://schemas.microsoft.com/office/powerpoint/2010/main" val="3909518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12</a:t>
            </a:fld>
            <a:endParaRPr lang="en-US"/>
          </a:p>
        </p:txBody>
      </p:sp>
    </p:spTree>
    <p:extLst>
      <p:ext uri="{BB962C8B-B14F-4D97-AF65-F5344CB8AC3E}">
        <p14:creationId xmlns:p14="http://schemas.microsoft.com/office/powerpoint/2010/main" val="214604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13</a:t>
            </a:fld>
            <a:endParaRPr lang="en-US"/>
          </a:p>
        </p:txBody>
      </p:sp>
    </p:spTree>
    <p:extLst>
      <p:ext uri="{BB962C8B-B14F-4D97-AF65-F5344CB8AC3E}">
        <p14:creationId xmlns:p14="http://schemas.microsoft.com/office/powerpoint/2010/main" val="1863402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14</a:t>
            </a:fld>
            <a:endParaRPr lang="en-US"/>
          </a:p>
        </p:txBody>
      </p:sp>
    </p:spTree>
    <p:extLst>
      <p:ext uri="{BB962C8B-B14F-4D97-AF65-F5344CB8AC3E}">
        <p14:creationId xmlns:p14="http://schemas.microsoft.com/office/powerpoint/2010/main" val="3780667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15</a:t>
            </a:fld>
            <a:endParaRPr lang="en-US"/>
          </a:p>
        </p:txBody>
      </p:sp>
    </p:spTree>
    <p:extLst>
      <p:ext uri="{BB962C8B-B14F-4D97-AF65-F5344CB8AC3E}">
        <p14:creationId xmlns:p14="http://schemas.microsoft.com/office/powerpoint/2010/main" val="1997335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16</a:t>
            </a:fld>
            <a:endParaRPr lang="en-US"/>
          </a:p>
        </p:txBody>
      </p:sp>
    </p:spTree>
    <p:extLst>
      <p:ext uri="{BB962C8B-B14F-4D97-AF65-F5344CB8AC3E}">
        <p14:creationId xmlns:p14="http://schemas.microsoft.com/office/powerpoint/2010/main" val="2645959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Hoạt</a:t>
            </a:r>
            <a:r>
              <a:rPr lang="en-US" baseline="0"/>
              <a:t> lực</a:t>
            </a:r>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17</a:t>
            </a:fld>
            <a:endParaRPr lang="en-US"/>
          </a:p>
        </p:txBody>
      </p:sp>
    </p:spTree>
    <p:extLst>
      <p:ext uri="{BB962C8B-B14F-4D97-AF65-F5344CB8AC3E}">
        <p14:creationId xmlns:p14="http://schemas.microsoft.com/office/powerpoint/2010/main" val="4264818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Hoạt</a:t>
            </a:r>
            <a:r>
              <a:rPr lang="en-US" baseline="0"/>
              <a:t> lực</a:t>
            </a:r>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18</a:t>
            </a:fld>
            <a:endParaRPr lang="en-US"/>
          </a:p>
        </p:txBody>
      </p:sp>
    </p:spTree>
    <p:extLst>
      <p:ext uri="{BB962C8B-B14F-4D97-AF65-F5344CB8AC3E}">
        <p14:creationId xmlns:p14="http://schemas.microsoft.com/office/powerpoint/2010/main" val="148011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19</a:t>
            </a:fld>
            <a:endParaRPr lang="en-US"/>
          </a:p>
        </p:txBody>
      </p:sp>
    </p:spTree>
    <p:extLst>
      <p:ext uri="{BB962C8B-B14F-4D97-AF65-F5344CB8AC3E}">
        <p14:creationId xmlns:p14="http://schemas.microsoft.com/office/powerpoint/2010/main" val="174308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20</a:t>
            </a:fld>
            <a:endParaRPr lang="en-US"/>
          </a:p>
        </p:txBody>
      </p:sp>
    </p:spTree>
    <p:extLst>
      <p:ext uri="{BB962C8B-B14F-4D97-AF65-F5344CB8AC3E}">
        <p14:creationId xmlns:p14="http://schemas.microsoft.com/office/powerpoint/2010/main" val="3921747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21</a:t>
            </a:fld>
            <a:endParaRPr lang="en-US"/>
          </a:p>
        </p:txBody>
      </p:sp>
    </p:spTree>
    <p:extLst>
      <p:ext uri="{BB962C8B-B14F-4D97-AF65-F5344CB8AC3E}">
        <p14:creationId xmlns:p14="http://schemas.microsoft.com/office/powerpoint/2010/main" val="2222711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22</a:t>
            </a:fld>
            <a:endParaRPr lang="en-US"/>
          </a:p>
        </p:txBody>
      </p:sp>
    </p:spTree>
    <p:extLst>
      <p:ext uri="{BB962C8B-B14F-4D97-AF65-F5344CB8AC3E}">
        <p14:creationId xmlns:p14="http://schemas.microsoft.com/office/powerpoint/2010/main" val="27854699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23</a:t>
            </a:fld>
            <a:endParaRPr lang="en-US"/>
          </a:p>
        </p:txBody>
      </p:sp>
    </p:spTree>
    <p:extLst>
      <p:ext uri="{BB962C8B-B14F-4D97-AF65-F5344CB8AC3E}">
        <p14:creationId xmlns:p14="http://schemas.microsoft.com/office/powerpoint/2010/main" val="3129332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24</a:t>
            </a:fld>
            <a:endParaRPr lang="en-US"/>
          </a:p>
        </p:txBody>
      </p:sp>
    </p:spTree>
    <p:extLst>
      <p:ext uri="{BB962C8B-B14F-4D97-AF65-F5344CB8AC3E}">
        <p14:creationId xmlns:p14="http://schemas.microsoft.com/office/powerpoint/2010/main" val="1774044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25</a:t>
            </a:fld>
            <a:endParaRPr lang="en-US"/>
          </a:p>
        </p:txBody>
      </p:sp>
    </p:spTree>
    <p:extLst>
      <p:ext uri="{BB962C8B-B14F-4D97-AF65-F5344CB8AC3E}">
        <p14:creationId xmlns:p14="http://schemas.microsoft.com/office/powerpoint/2010/main" val="4092853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Liên</a:t>
            </a:r>
            <a:r>
              <a:rPr lang="en-US" baseline="0"/>
              <a:t> hệ thực tế:</a:t>
            </a:r>
          </a:p>
          <a:p>
            <a:r>
              <a:rPr lang="en-US" baseline="0"/>
              <a:t>Methadone phải uống ở cơ sở y tế</a:t>
            </a:r>
          </a:p>
          <a:p>
            <a:r>
              <a:rPr lang="en-US" baseline="0"/>
              <a:t>Natrexone có thể mang về nhà</a:t>
            </a:r>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26</a:t>
            </a:fld>
            <a:endParaRPr lang="en-US"/>
          </a:p>
        </p:txBody>
      </p:sp>
    </p:spTree>
    <p:extLst>
      <p:ext uri="{BB962C8B-B14F-4D97-AF65-F5344CB8AC3E}">
        <p14:creationId xmlns:p14="http://schemas.microsoft.com/office/powerpoint/2010/main" val="3417546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27</a:t>
            </a:fld>
            <a:endParaRPr lang="en-US"/>
          </a:p>
        </p:txBody>
      </p:sp>
    </p:spTree>
    <p:extLst>
      <p:ext uri="{BB962C8B-B14F-4D97-AF65-F5344CB8AC3E}">
        <p14:creationId xmlns:p14="http://schemas.microsoft.com/office/powerpoint/2010/main" val="3251389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29</a:t>
            </a:fld>
            <a:endParaRPr lang="en-US"/>
          </a:p>
        </p:txBody>
      </p:sp>
    </p:spTree>
    <p:extLst>
      <p:ext uri="{BB962C8B-B14F-4D97-AF65-F5344CB8AC3E}">
        <p14:creationId xmlns:p14="http://schemas.microsoft.com/office/powerpoint/2010/main" val="3659963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30</a:t>
            </a:fld>
            <a:endParaRPr lang="en-US"/>
          </a:p>
        </p:txBody>
      </p:sp>
    </p:spTree>
    <p:extLst>
      <p:ext uri="{BB962C8B-B14F-4D97-AF65-F5344CB8AC3E}">
        <p14:creationId xmlns:p14="http://schemas.microsoft.com/office/powerpoint/2010/main" val="724017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31</a:t>
            </a:fld>
            <a:endParaRPr lang="en-US"/>
          </a:p>
        </p:txBody>
      </p:sp>
    </p:spTree>
    <p:extLst>
      <p:ext uri="{BB962C8B-B14F-4D97-AF65-F5344CB8AC3E}">
        <p14:creationId xmlns:p14="http://schemas.microsoft.com/office/powerpoint/2010/main" val="2789699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a:t>Đối</a:t>
            </a:r>
            <a:r>
              <a:rPr lang="en-US" baseline="0" dirty="0"/>
              <a:t> </a:t>
            </a:r>
            <a:r>
              <a:rPr lang="en-US" baseline="0" dirty="0" err="1"/>
              <a:t>vận</a:t>
            </a:r>
            <a:r>
              <a:rPr lang="en-US" baseline="0" dirty="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32</a:t>
            </a:fld>
            <a:endParaRPr lang="en-US"/>
          </a:p>
        </p:txBody>
      </p:sp>
    </p:spTree>
    <p:extLst>
      <p:ext uri="{BB962C8B-B14F-4D97-AF65-F5344CB8AC3E}">
        <p14:creationId xmlns:p14="http://schemas.microsoft.com/office/powerpoint/2010/main" val="31621290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33</a:t>
            </a:fld>
            <a:endParaRPr lang="en-US"/>
          </a:p>
        </p:txBody>
      </p:sp>
    </p:spTree>
    <p:extLst>
      <p:ext uri="{BB962C8B-B14F-4D97-AF65-F5344CB8AC3E}">
        <p14:creationId xmlns:p14="http://schemas.microsoft.com/office/powerpoint/2010/main" val="1328808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34</a:t>
            </a:fld>
            <a:endParaRPr lang="en-US"/>
          </a:p>
        </p:txBody>
      </p:sp>
    </p:spTree>
    <p:extLst>
      <p:ext uri="{BB962C8B-B14F-4D97-AF65-F5344CB8AC3E}">
        <p14:creationId xmlns:p14="http://schemas.microsoft.com/office/powerpoint/2010/main" val="139592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a:t>Đối</a:t>
            </a:r>
            <a:r>
              <a:rPr lang="en-US" baseline="0" dirty="0"/>
              <a:t> </a:t>
            </a:r>
            <a:r>
              <a:rPr lang="en-US" baseline="0" dirty="0" err="1"/>
              <a:t>vận</a:t>
            </a:r>
            <a:r>
              <a:rPr lang="en-US" baseline="0" dirty="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35</a:t>
            </a:fld>
            <a:endParaRPr lang="en-US"/>
          </a:p>
        </p:txBody>
      </p:sp>
    </p:spTree>
    <p:extLst>
      <p:ext uri="{BB962C8B-B14F-4D97-AF65-F5344CB8AC3E}">
        <p14:creationId xmlns:p14="http://schemas.microsoft.com/office/powerpoint/2010/main" val="795173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36</a:t>
            </a:fld>
            <a:endParaRPr lang="en-US"/>
          </a:p>
        </p:txBody>
      </p:sp>
    </p:spTree>
    <p:extLst>
      <p:ext uri="{BB962C8B-B14F-4D97-AF65-F5344CB8AC3E}">
        <p14:creationId xmlns:p14="http://schemas.microsoft.com/office/powerpoint/2010/main" val="755456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37</a:t>
            </a:fld>
            <a:endParaRPr lang="en-US"/>
          </a:p>
        </p:txBody>
      </p:sp>
    </p:spTree>
    <p:extLst>
      <p:ext uri="{BB962C8B-B14F-4D97-AF65-F5344CB8AC3E}">
        <p14:creationId xmlns:p14="http://schemas.microsoft.com/office/powerpoint/2010/main" val="2033886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38</a:t>
            </a:fld>
            <a:endParaRPr lang="en-US"/>
          </a:p>
        </p:txBody>
      </p:sp>
    </p:spTree>
    <p:extLst>
      <p:ext uri="{BB962C8B-B14F-4D97-AF65-F5344CB8AC3E}">
        <p14:creationId xmlns:p14="http://schemas.microsoft.com/office/powerpoint/2010/main" val="27124084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UDLS:</a:t>
            </a:r>
            <a:r>
              <a:rPr lang="en-US" baseline="0" dirty="0"/>
              <a:t> </a:t>
            </a:r>
            <a:r>
              <a:rPr lang="en-US" baseline="0" dirty="0" err="1"/>
              <a:t>tiên</a:t>
            </a:r>
            <a:r>
              <a:rPr lang="en-US" baseline="0" dirty="0"/>
              <a:t> </a:t>
            </a:r>
            <a:r>
              <a:rPr lang="en-US" baseline="0" dirty="0" err="1"/>
              <a:t>đoán</a:t>
            </a:r>
            <a:r>
              <a:rPr lang="en-US" baseline="0" dirty="0"/>
              <a:t> dc </a:t>
            </a:r>
            <a:r>
              <a:rPr lang="en-US" baseline="0" dirty="0" err="1"/>
              <a:t>nguy</a:t>
            </a:r>
            <a:r>
              <a:rPr lang="en-US" baseline="0" dirty="0"/>
              <a:t> </a:t>
            </a:r>
            <a:r>
              <a:rPr lang="en-US" baseline="0" dirty="0" err="1"/>
              <a:t>cơ</a:t>
            </a:r>
            <a:r>
              <a:rPr lang="en-US" baseline="0" dirty="0"/>
              <a:t>, </a:t>
            </a:r>
            <a:r>
              <a:rPr lang="en-US" baseline="0" dirty="0" err="1"/>
              <a:t>tình</a:t>
            </a:r>
            <a:r>
              <a:rPr lang="en-US" baseline="0" dirty="0"/>
              <a:t> </a:t>
            </a:r>
            <a:r>
              <a:rPr lang="en-US" baseline="0" dirty="0" err="1"/>
              <a:t>huống</a:t>
            </a:r>
            <a:r>
              <a:rPr lang="en-US" baseline="0" dirty="0"/>
              <a:t> </a:t>
            </a:r>
            <a:r>
              <a:rPr lang="en-US" baseline="0" dirty="0" err="1"/>
              <a:t>xảy</a:t>
            </a:r>
            <a:r>
              <a:rPr lang="en-US" baseline="0" dirty="0"/>
              <a:t> </a:t>
            </a:r>
            <a:r>
              <a:rPr lang="en-US" baseline="0" dirty="0" err="1"/>
              <a:t>ra</a:t>
            </a:r>
            <a:r>
              <a:rPr lang="en-US" baseline="0" dirty="0"/>
              <a:t> </a:t>
            </a:r>
            <a:r>
              <a:rPr lang="en-US" baseline="0" dirty="0" err="1"/>
              <a:t>khi</a:t>
            </a:r>
            <a:r>
              <a:rPr lang="en-US" baseline="0" dirty="0"/>
              <a:t> </a:t>
            </a:r>
            <a:r>
              <a:rPr lang="en-US" baseline="0" dirty="0" err="1"/>
              <a:t>chuyển</a:t>
            </a:r>
            <a:r>
              <a:rPr lang="en-US" baseline="0" dirty="0"/>
              <a:t> </a:t>
            </a:r>
            <a:r>
              <a:rPr lang="en-US" baseline="0" dirty="0" err="1"/>
              <a:t>đổi</a:t>
            </a:r>
            <a:r>
              <a:rPr lang="en-US" baseline="0" dirty="0"/>
              <a:t> </a:t>
            </a:r>
            <a:r>
              <a:rPr lang="en-US" baseline="0" dirty="0" err="1"/>
              <a:t>thuốc</a:t>
            </a:r>
            <a:endParaRPr lang="en-US" baseline="0" dirty="0"/>
          </a:p>
          <a:p>
            <a:r>
              <a:rPr lang="en-US" sz="1200" b="0" i="0" kern="1200" dirty="0">
                <a:solidFill>
                  <a:schemeClr val="tx1"/>
                </a:solidFill>
                <a:effectLst/>
                <a:latin typeface="+mn-lt"/>
                <a:ea typeface="+mn-ea"/>
                <a:cs typeface="+mn-cs"/>
              </a:rPr>
              <a:t>Precipitated withdrawal can occur when an antagonist (or partial antagonist, such as buprenorphine) is administered to a patient dependent on full agonist opioids. Due to Buprenorphine’s high affinity but low intrinsic activity at the mu receptor, the partial antagonist displaces agonist opioids from the mu receptors, without activating the receptor to an equivalent degree, resulting in a net decrease in agonist effect, thus precipitating a withdrawal syndrome.</a:t>
            </a:r>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39</a:t>
            </a:fld>
            <a:endParaRPr lang="en-US"/>
          </a:p>
        </p:txBody>
      </p:sp>
    </p:spTree>
    <p:extLst>
      <p:ext uri="{BB962C8B-B14F-4D97-AF65-F5344CB8AC3E}">
        <p14:creationId xmlns:p14="http://schemas.microsoft.com/office/powerpoint/2010/main" val="42141007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a:t>Đối</a:t>
            </a:r>
            <a:r>
              <a:rPr lang="en-US" baseline="0" dirty="0"/>
              <a:t> </a:t>
            </a:r>
            <a:r>
              <a:rPr lang="en-US" baseline="0" dirty="0" err="1"/>
              <a:t>vận</a:t>
            </a:r>
            <a:r>
              <a:rPr lang="en-US" baseline="0" dirty="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40</a:t>
            </a:fld>
            <a:endParaRPr lang="en-US"/>
          </a:p>
        </p:txBody>
      </p:sp>
    </p:spTree>
    <p:extLst>
      <p:ext uri="{BB962C8B-B14F-4D97-AF65-F5344CB8AC3E}">
        <p14:creationId xmlns:p14="http://schemas.microsoft.com/office/powerpoint/2010/main" val="3765625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41</a:t>
            </a:fld>
            <a:endParaRPr lang="en-US"/>
          </a:p>
        </p:txBody>
      </p:sp>
    </p:spTree>
    <p:extLst>
      <p:ext uri="{BB962C8B-B14F-4D97-AF65-F5344CB8AC3E}">
        <p14:creationId xmlns:p14="http://schemas.microsoft.com/office/powerpoint/2010/main" val="3081560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42</a:t>
            </a:fld>
            <a:endParaRPr lang="en-US"/>
          </a:p>
        </p:txBody>
      </p:sp>
    </p:spTree>
    <p:extLst>
      <p:ext uri="{BB962C8B-B14F-4D97-AF65-F5344CB8AC3E}">
        <p14:creationId xmlns:p14="http://schemas.microsoft.com/office/powerpoint/2010/main" val="41307311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43</a:t>
            </a:fld>
            <a:endParaRPr lang="en-US"/>
          </a:p>
        </p:txBody>
      </p:sp>
    </p:spTree>
    <p:extLst>
      <p:ext uri="{BB962C8B-B14F-4D97-AF65-F5344CB8AC3E}">
        <p14:creationId xmlns:p14="http://schemas.microsoft.com/office/powerpoint/2010/main" val="171306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44</a:t>
            </a:fld>
            <a:endParaRPr lang="en-US"/>
          </a:p>
        </p:txBody>
      </p:sp>
    </p:spTree>
    <p:extLst>
      <p:ext uri="{BB962C8B-B14F-4D97-AF65-F5344CB8AC3E}">
        <p14:creationId xmlns:p14="http://schemas.microsoft.com/office/powerpoint/2010/main" val="390130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Naltrexone : </a:t>
            </a:r>
            <a:r>
              <a:rPr lang="en-US" dirty="0" err="1"/>
              <a:t>cai</a:t>
            </a:r>
            <a:r>
              <a:rPr lang="en-US" dirty="0"/>
              <a:t> </a:t>
            </a:r>
            <a:r>
              <a:rPr lang="en-US" dirty="0" err="1"/>
              <a:t>tại</a:t>
            </a:r>
            <a:r>
              <a:rPr lang="en-US" baseline="0" dirty="0"/>
              <a:t> </a:t>
            </a:r>
            <a:r>
              <a:rPr lang="en-US" baseline="0" dirty="0" err="1"/>
              <a:t>cs</a:t>
            </a:r>
            <a:r>
              <a:rPr lang="en-US" baseline="0" dirty="0"/>
              <a:t> </a:t>
            </a:r>
            <a:r>
              <a:rPr lang="en-US" baseline="0" dirty="0" err="1"/>
              <a:t>cai</a:t>
            </a:r>
            <a:r>
              <a:rPr lang="en-US" baseline="0" dirty="0"/>
              <a:t> </a:t>
            </a:r>
            <a:r>
              <a:rPr lang="en-US" baseline="0" dirty="0" err="1"/>
              <a:t>nghiện</a:t>
            </a:r>
            <a:r>
              <a:rPr lang="en-US" baseline="0" dirty="0"/>
              <a:t> </a:t>
            </a:r>
          </a:p>
          <a:p>
            <a:r>
              <a:rPr lang="en-US" baseline="0" dirty="0" err="1"/>
              <a:t>Bệnh</a:t>
            </a:r>
            <a:r>
              <a:rPr lang="en-US" baseline="0" dirty="0"/>
              <a:t> </a:t>
            </a:r>
            <a:r>
              <a:rPr lang="en-US" baseline="0" dirty="0" err="1"/>
              <a:t>nhân</a:t>
            </a:r>
            <a:r>
              <a:rPr lang="en-US" baseline="0" dirty="0"/>
              <a:t> </a:t>
            </a:r>
            <a:r>
              <a:rPr lang="en-US" baseline="0" dirty="0" err="1"/>
              <a:t>đang</a:t>
            </a:r>
            <a:r>
              <a:rPr lang="en-US" baseline="0" dirty="0"/>
              <a:t> </a:t>
            </a:r>
            <a:r>
              <a:rPr lang="en-US" baseline="0" dirty="0" err="1"/>
              <a:t>xài</a:t>
            </a:r>
            <a:r>
              <a:rPr lang="en-US" baseline="0" dirty="0"/>
              <a:t> naltrexone </a:t>
            </a:r>
            <a:r>
              <a:rPr lang="en-US" baseline="0" dirty="0" err="1"/>
              <a:t>dùng</a:t>
            </a:r>
            <a:r>
              <a:rPr lang="en-US" baseline="0" dirty="0"/>
              <a:t> </a:t>
            </a:r>
            <a:r>
              <a:rPr lang="en-US" baseline="0" dirty="0" err="1"/>
              <a:t>bupre</a:t>
            </a:r>
            <a:endParaRPr lang="en-US" baseline="0" dirty="0"/>
          </a:p>
          <a:p>
            <a:r>
              <a:rPr lang="en-US" baseline="0" dirty="0"/>
              <a:t>1 </a:t>
            </a:r>
            <a:r>
              <a:rPr lang="en-US" baseline="0" dirty="0" err="1"/>
              <a:t>ng</a:t>
            </a:r>
            <a:r>
              <a:rPr lang="en-US" baseline="0" dirty="0"/>
              <a:t> </a:t>
            </a:r>
            <a:r>
              <a:rPr lang="en-US" baseline="0" dirty="0" err="1"/>
              <a:t>đang</a:t>
            </a:r>
            <a:r>
              <a:rPr lang="en-US" baseline="0" dirty="0"/>
              <a:t> </a:t>
            </a:r>
            <a:r>
              <a:rPr lang="en-US" baseline="0" dirty="0" err="1"/>
              <a:t>dùng</a:t>
            </a:r>
            <a:r>
              <a:rPr lang="en-US" baseline="0" dirty="0"/>
              <a:t> </a:t>
            </a:r>
            <a:r>
              <a:rPr lang="en-US" baseline="0" dirty="0" err="1"/>
              <a:t>bupphre</a:t>
            </a:r>
            <a:r>
              <a:rPr lang="en-US" baseline="0" dirty="0"/>
              <a:t> </a:t>
            </a:r>
            <a:r>
              <a:rPr lang="en-US" baseline="0" dirty="0" err="1"/>
              <a:t>dùng</a:t>
            </a:r>
            <a:r>
              <a:rPr lang="en-US" baseline="0" dirty="0"/>
              <a:t> </a:t>
            </a:r>
            <a:r>
              <a:rPr lang="en-US" baseline="0" dirty="0" err="1"/>
              <a:t>naltraxone</a:t>
            </a:r>
            <a:r>
              <a:rPr lang="en-US" baseline="0" dirty="0"/>
              <a:t>-&gt; </a:t>
            </a:r>
            <a:r>
              <a:rPr lang="en-US" baseline="0" dirty="0" err="1"/>
              <a:t>hội</a:t>
            </a:r>
            <a:r>
              <a:rPr lang="en-US" baseline="0" dirty="0"/>
              <a:t> </a:t>
            </a:r>
            <a:r>
              <a:rPr lang="en-US" baseline="0" dirty="0" err="1"/>
              <a:t>chứng</a:t>
            </a:r>
            <a:r>
              <a:rPr lang="en-US" baseline="0" dirty="0"/>
              <a:t> </a:t>
            </a:r>
            <a:r>
              <a:rPr lang="en-US" baseline="0" dirty="0" err="1"/>
              <a:t>cai</a:t>
            </a:r>
            <a:endParaRPr lang="en-US" baseline="0" dirty="0"/>
          </a:p>
          <a:p>
            <a:r>
              <a:rPr lang="en-US" baseline="0" dirty="0" err="1"/>
              <a:t>Đang</a:t>
            </a:r>
            <a:r>
              <a:rPr lang="en-US" baseline="0" dirty="0"/>
              <a:t> </a:t>
            </a:r>
            <a:r>
              <a:rPr lang="en-US" baseline="0" dirty="0" err="1"/>
              <a:t>uống</a:t>
            </a:r>
            <a:r>
              <a:rPr lang="en-US" baseline="0" dirty="0"/>
              <a:t> </a:t>
            </a:r>
            <a:r>
              <a:rPr lang="en-US" baseline="0" dirty="0" err="1"/>
              <a:t>methadoe</a:t>
            </a:r>
            <a:r>
              <a:rPr lang="en-US" baseline="0" dirty="0"/>
              <a:t> </a:t>
            </a:r>
            <a:r>
              <a:rPr lang="en-US" baseline="0" dirty="0" err="1"/>
              <a:t>dùng</a:t>
            </a:r>
            <a:r>
              <a:rPr lang="en-US" baseline="0" dirty="0"/>
              <a:t> naltrexone</a:t>
            </a:r>
          </a:p>
          <a:p>
            <a:r>
              <a:rPr lang="en-US" baseline="0" dirty="0" err="1"/>
              <a:t>Hc</a:t>
            </a:r>
            <a:r>
              <a:rPr lang="en-US" baseline="0" dirty="0"/>
              <a:t> </a:t>
            </a:r>
            <a:r>
              <a:rPr lang="en-US" baseline="0" dirty="0" err="1"/>
              <a:t>cai</a:t>
            </a:r>
            <a:r>
              <a:rPr lang="en-US" baseline="0" dirty="0"/>
              <a:t> </a:t>
            </a:r>
            <a:r>
              <a:rPr lang="en-US" baseline="0" dirty="0" err="1"/>
              <a:t>nào</a:t>
            </a:r>
            <a:r>
              <a:rPr lang="en-US" baseline="0" dirty="0"/>
              <a:t> </a:t>
            </a:r>
            <a:r>
              <a:rPr lang="en-US" baseline="0" dirty="0" err="1"/>
              <a:t>nặng</a:t>
            </a:r>
            <a:r>
              <a:rPr lang="en-US" baseline="0" dirty="0"/>
              <a:t> </a:t>
            </a:r>
            <a:r>
              <a:rPr lang="en-US" baseline="0" dirty="0" err="1"/>
              <a:t>hơn</a:t>
            </a:r>
            <a:endParaRPr lang="en-US" baseline="0" dirty="0"/>
          </a:p>
          <a:p>
            <a:r>
              <a:rPr lang="en-US" baseline="0" dirty="0" err="1"/>
              <a:t>Đang</a:t>
            </a:r>
            <a:r>
              <a:rPr lang="en-US" baseline="0" dirty="0"/>
              <a:t> </a:t>
            </a:r>
            <a:r>
              <a:rPr lang="en-US" baseline="0" dirty="0" err="1"/>
              <a:t>dùng</a:t>
            </a:r>
            <a:r>
              <a:rPr lang="en-US" baseline="0" dirty="0"/>
              <a:t> </a:t>
            </a:r>
            <a:r>
              <a:rPr lang="en-US" baseline="0" dirty="0" err="1"/>
              <a:t>buphre</a:t>
            </a:r>
            <a:r>
              <a:rPr lang="en-US" baseline="0" dirty="0"/>
              <a:t> </a:t>
            </a:r>
            <a:r>
              <a:rPr lang="en-US" baseline="0" dirty="0" err="1"/>
              <a:t>uống</a:t>
            </a:r>
            <a:r>
              <a:rPr lang="en-US" baseline="0" dirty="0"/>
              <a:t> met</a:t>
            </a:r>
          </a:p>
          <a:p>
            <a:r>
              <a:rPr lang="en-US" baseline="0" dirty="0" err="1"/>
              <a:t>Đang</a:t>
            </a:r>
            <a:r>
              <a:rPr lang="en-US" baseline="0" dirty="0"/>
              <a:t> naltrexone </a:t>
            </a:r>
            <a:r>
              <a:rPr lang="en-US" baseline="0" dirty="0" err="1"/>
              <a:t>dùng</a:t>
            </a:r>
            <a:r>
              <a:rPr lang="en-US" baseline="0" dirty="0"/>
              <a:t> </a:t>
            </a:r>
            <a:r>
              <a:rPr lang="en-US" baseline="0" dirty="0" err="1"/>
              <a:t>buphre</a:t>
            </a:r>
            <a:r>
              <a:rPr lang="en-US" baseline="0" dirty="0"/>
              <a:t>, meth</a:t>
            </a:r>
          </a:p>
          <a:p>
            <a:r>
              <a:rPr lang="en-US" baseline="0" dirty="0" err="1"/>
              <a:t>Tùy</a:t>
            </a:r>
            <a:r>
              <a:rPr lang="en-US" baseline="0" dirty="0"/>
              <a:t> </a:t>
            </a:r>
            <a:r>
              <a:rPr lang="en-US" baseline="0" dirty="0" err="1"/>
              <a:t>thuốc</a:t>
            </a:r>
            <a:r>
              <a:rPr lang="en-US" baseline="0" dirty="0"/>
              <a:t> </a:t>
            </a:r>
            <a:r>
              <a:rPr lang="en-US" baseline="0" dirty="0" err="1"/>
              <a:t>có</a:t>
            </a:r>
            <a:r>
              <a:rPr lang="en-US" baseline="0" dirty="0"/>
              <a:t> </a:t>
            </a:r>
            <a:r>
              <a:rPr lang="en-US" baseline="0" dirty="0" err="1"/>
              <a:t>trước</a:t>
            </a:r>
            <a:r>
              <a:rPr lang="en-US" baseline="0" dirty="0"/>
              <a:t> </a:t>
            </a:r>
            <a:r>
              <a:rPr lang="en-US" baseline="0" dirty="0" err="1"/>
              <a:t>trong</a:t>
            </a:r>
            <a:r>
              <a:rPr lang="en-US" baseline="0" dirty="0"/>
              <a:t> </a:t>
            </a:r>
            <a:r>
              <a:rPr lang="en-US" baseline="0" dirty="0" err="1"/>
              <a:t>người</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FB6AE89E-B011-4F80-9317-300F8341A26D}" type="slidenum">
              <a:rPr lang="en-US" smtClean="0"/>
              <a:t>45</a:t>
            </a:fld>
            <a:endParaRPr lang="en-US"/>
          </a:p>
        </p:txBody>
      </p:sp>
    </p:spTree>
    <p:extLst>
      <p:ext uri="{BB962C8B-B14F-4D97-AF65-F5344CB8AC3E}">
        <p14:creationId xmlns:p14="http://schemas.microsoft.com/office/powerpoint/2010/main" val="4043794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FFEE82-BDC5-4954-8FC8-AF627C555295}" type="slidenum">
              <a:rPr lang="vi-VN" smtClean="0"/>
              <a:t>46</a:t>
            </a:fld>
            <a:endParaRPr lang="vi-VN"/>
          </a:p>
        </p:txBody>
      </p:sp>
    </p:spTree>
    <p:extLst>
      <p:ext uri="{BB962C8B-B14F-4D97-AF65-F5344CB8AC3E}">
        <p14:creationId xmlns:p14="http://schemas.microsoft.com/office/powerpoint/2010/main" val="1424532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47</a:t>
            </a:fld>
            <a:endParaRPr lang="en-US"/>
          </a:p>
        </p:txBody>
      </p:sp>
    </p:spTree>
    <p:extLst>
      <p:ext uri="{BB962C8B-B14F-4D97-AF65-F5344CB8AC3E}">
        <p14:creationId xmlns:p14="http://schemas.microsoft.com/office/powerpoint/2010/main" val="28079078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48</a:t>
            </a:fld>
            <a:endParaRPr lang="en-US"/>
          </a:p>
        </p:txBody>
      </p:sp>
    </p:spTree>
    <p:extLst>
      <p:ext uri="{BB962C8B-B14F-4D97-AF65-F5344CB8AC3E}">
        <p14:creationId xmlns:p14="http://schemas.microsoft.com/office/powerpoint/2010/main" val="15502818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49</a:t>
            </a:fld>
            <a:endParaRPr lang="en-US"/>
          </a:p>
        </p:txBody>
      </p:sp>
    </p:spTree>
    <p:extLst>
      <p:ext uri="{BB962C8B-B14F-4D97-AF65-F5344CB8AC3E}">
        <p14:creationId xmlns:p14="http://schemas.microsoft.com/office/powerpoint/2010/main" val="24463315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Naltrexone : </a:t>
            </a:r>
            <a:r>
              <a:rPr lang="en-US" dirty="0" err="1"/>
              <a:t>cai</a:t>
            </a:r>
            <a:r>
              <a:rPr lang="en-US" dirty="0"/>
              <a:t> </a:t>
            </a:r>
            <a:r>
              <a:rPr lang="en-US" dirty="0" err="1"/>
              <a:t>tại</a:t>
            </a:r>
            <a:r>
              <a:rPr lang="en-US" baseline="0" dirty="0"/>
              <a:t> </a:t>
            </a:r>
            <a:r>
              <a:rPr lang="en-US" baseline="0" dirty="0" err="1"/>
              <a:t>cs</a:t>
            </a:r>
            <a:r>
              <a:rPr lang="en-US" baseline="0" dirty="0"/>
              <a:t> </a:t>
            </a:r>
            <a:r>
              <a:rPr lang="en-US" baseline="0" dirty="0" err="1"/>
              <a:t>cai</a:t>
            </a:r>
            <a:r>
              <a:rPr lang="en-US" baseline="0" dirty="0"/>
              <a:t> </a:t>
            </a:r>
            <a:r>
              <a:rPr lang="en-US" baseline="0" dirty="0" err="1"/>
              <a:t>nghiện</a:t>
            </a:r>
            <a:r>
              <a:rPr lang="en-US" baseline="0" dirty="0"/>
              <a:t> </a:t>
            </a:r>
          </a:p>
          <a:p>
            <a:r>
              <a:rPr lang="en-US" baseline="0" dirty="0" err="1"/>
              <a:t>Bệnh</a:t>
            </a:r>
            <a:r>
              <a:rPr lang="en-US" baseline="0" dirty="0"/>
              <a:t> </a:t>
            </a:r>
            <a:r>
              <a:rPr lang="en-US" baseline="0" dirty="0" err="1"/>
              <a:t>nhân</a:t>
            </a:r>
            <a:r>
              <a:rPr lang="en-US" baseline="0" dirty="0"/>
              <a:t> </a:t>
            </a:r>
            <a:r>
              <a:rPr lang="en-US" baseline="0" dirty="0" err="1"/>
              <a:t>đang</a:t>
            </a:r>
            <a:r>
              <a:rPr lang="en-US" baseline="0" dirty="0"/>
              <a:t> </a:t>
            </a:r>
            <a:r>
              <a:rPr lang="en-US" baseline="0" dirty="0" err="1"/>
              <a:t>xài</a:t>
            </a:r>
            <a:r>
              <a:rPr lang="en-US" baseline="0" dirty="0"/>
              <a:t> naltrexone </a:t>
            </a:r>
            <a:r>
              <a:rPr lang="en-US" baseline="0" dirty="0" err="1"/>
              <a:t>dùng</a:t>
            </a:r>
            <a:r>
              <a:rPr lang="en-US" baseline="0" dirty="0"/>
              <a:t> </a:t>
            </a:r>
            <a:r>
              <a:rPr lang="en-US" baseline="0" dirty="0" err="1"/>
              <a:t>bupre</a:t>
            </a:r>
            <a:endParaRPr lang="en-US" baseline="0" dirty="0"/>
          </a:p>
          <a:p>
            <a:r>
              <a:rPr lang="en-US" baseline="0" dirty="0"/>
              <a:t>1 </a:t>
            </a:r>
            <a:r>
              <a:rPr lang="en-US" baseline="0" dirty="0" err="1"/>
              <a:t>ng</a:t>
            </a:r>
            <a:r>
              <a:rPr lang="en-US" baseline="0" dirty="0"/>
              <a:t> </a:t>
            </a:r>
            <a:r>
              <a:rPr lang="en-US" baseline="0" dirty="0" err="1"/>
              <a:t>đang</a:t>
            </a:r>
            <a:r>
              <a:rPr lang="en-US" baseline="0" dirty="0"/>
              <a:t> </a:t>
            </a:r>
            <a:r>
              <a:rPr lang="en-US" baseline="0" dirty="0" err="1"/>
              <a:t>dùng</a:t>
            </a:r>
            <a:r>
              <a:rPr lang="en-US" baseline="0" dirty="0"/>
              <a:t> </a:t>
            </a:r>
            <a:r>
              <a:rPr lang="en-US" baseline="0" dirty="0" err="1"/>
              <a:t>bupphre</a:t>
            </a:r>
            <a:r>
              <a:rPr lang="en-US" baseline="0" dirty="0"/>
              <a:t> </a:t>
            </a:r>
            <a:r>
              <a:rPr lang="en-US" baseline="0" dirty="0" err="1"/>
              <a:t>dùng</a:t>
            </a:r>
            <a:r>
              <a:rPr lang="en-US" baseline="0" dirty="0"/>
              <a:t> </a:t>
            </a:r>
            <a:r>
              <a:rPr lang="en-US" baseline="0" dirty="0" err="1"/>
              <a:t>naltraxone</a:t>
            </a:r>
            <a:r>
              <a:rPr lang="en-US" baseline="0" dirty="0"/>
              <a:t>-&gt; </a:t>
            </a:r>
            <a:r>
              <a:rPr lang="en-US" baseline="0" dirty="0" err="1"/>
              <a:t>hội</a:t>
            </a:r>
            <a:r>
              <a:rPr lang="en-US" baseline="0" dirty="0"/>
              <a:t> </a:t>
            </a:r>
            <a:r>
              <a:rPr lang="en-US" baseline="0" dirty="0" err="1"/>
              <a:t>chứng</a:t>
            </a:r>
            <a:r>
              <a:rPr lang="en-US" baseline="0" dirty="0"/>
              <a:t> </a:t>
            </a:r>
            <a:r>
              <a:rPr lang="en-US" baseline="0" dirty="0" err="1"/>
              <a:t>cai</a:t>
            </a:r>
            <a:endParaRPr lang="en-US" baseline="0" dirty="0"/>
          </a:p>
          <a:p>
            <a:r>
              <a:rPr lang="en-US" baseline="0" dirty="0" err="1"/>
              <a:t>Đang</a:t>
            </a:r>
            <a:r>
              <a:rPr lang="en-US" baseline="0" dirty="0"/>
              <a:t> </a:t>
            </a:r>
            <a:r>
              <a:rPr lang="en-US" baseline="0" dirty="0" err="1"/>
              <a:t>uống</a:t>
            </a:r>
            <a:r>
              <a:rPr lang="en-US" baseline="0" dirty="0"/>
              <a:t> </a:t>
            </a:r>
            <a:r>
              <a:rPr lang="en-US" baseline="0" dirty="0" err="1"/>
              <a:t>methadoe</a:t>
            </a:r>
            <a:r>
              <a:rPr lang="en-US" baseline="0" dirty="0"/>
              <a:t> </a:t>
            </a:r>
            <a:r>
              <a:rPr lang="en-US" baseline="0" dirty="0" err="1"/>
              <a:t>dùng</a:t>
            </a:r>
            <a:r>
              <a:rPr lang="en-US" baseline="0" dirty="0"/>
              <a:t> naltrexone</a:t>
            </a:r>
          </a:p>
          <a:p>
            <a:r>
              <a:rPr lang="en-US" baseline="0" dirty="0" err="1"/>
              <a:t>Hc</a:t>
            </a:r>
            <a:r>
              <a:rPr lang="en-US" baseline="0" dirty="0"/>
              <a:t> </a:t>
            </a:r>
            <a:r>
              <a:rPr lang="en-US" baseline="0" dirty="0" err="1"/>
              <a:t>cai</a:t>
            </a:r>
            <a:r>
              <a:rPr lang="en-US" baseline="0" dirty="0"/>
              <a:t> </a:t>
            </a:r>
            <a:r>
              <a:rPr lang="en-US" baseline="0" dirty="0" err="1"/>
              <a:t>nào</a:t>
            </a:r>
            <a:r>
              <a:rPr lang="en-US" baseline="0" dirty="0"/>
              <a:t> </a:t>
            </a:r>
            <a:r>
              <a:rPr lang="en-US" baseline="0" dirty="0" err="1"/>
              <a:t>nặng</a:t>
            </a:r>
            <a:r>
              <a:rPr lang="en-US" baseline="0" dirty="0"/>
              <a:t> </a:t>
            </a:r>
            <a:r>
              <a:rPr lang="en-US" baseline="0" dirty="0" err="1"/>
              <a:t>hơn</a:t>
            </a:r>
            <a:endParaRPr lang="en-US" baseline="0" dirty="0"/>
          </a:p>
          <a:p>
            <a:r>
              <a:rPr lang="en-US" baseline="0" dirty="0" err="1"/>
              <a:t>Đang</a:t>
            </a:r>
            <a:r>
              <a:rPr lang="en-US" baseline="0" dirty="0"/>
              <a:t> </a:t>
            </a:r>
            <a:r>
              <a:rPr lang="en-US" baseline="0" dirty="0" err="1"/>
              <a:t>dùng</a:t>
            </a:r>
            <a:r>
              <a:rPr lang="en-US" baseline="0" dirty="0"/>
              <a:t> </a:t>
            </a:r>
            <a:r>
              <a:rPr lang="en-US" baseline="0" dirty="0" err="1"/>
              <a:t>buphre</a:t>
            </a:r>
            <a:r>
              <a:rPr lang="en-US" baseline="0" dirty="0"/>
              <a:t> </a:t>
            </a:r>
            <a:r>
              <a:rPr lang="en-US" baseline="0" dirty="0" err="1"/>
              <a:t>uống</a:t>
            </a:r>
            <a:r>
              <a:rPr lang="en-US" baseline="0" dirty="0"/>
              <a:t> met</a:t>
            </a:r>
          </a:p>
          <a:p>
            <a:r>
              <a:rPr lang="en-US" baseline="0" dirty="0" err="1"/>
              <a:t>Đang</a:t>
            </a:r>
            <a:r>
              <a:rPr lang="en-US" baseline="0" dirty="0"/>
              <a:t> naltrexone </a:t>
            </a:r>
            <a:r>
              <a:rPr lang="en-US" baseline="0" dirty="0" err="1"/>
              <a:t>dùng</a:t>
            </a:r>
            <a:r>
              <a:rPr lang="en-US" baseline="0" dirty="0"/>
              <a:t> </a:t>
            </a:r>
            <a:r>
              <a:rPr lang="en-US" baseline="0" dirty="0" err="1"/>
              <a:t>buphre</a:t>
            </a:r>
            <a:r>
              <a:rPr lang="en-US" baseline="0" dirty="0"/>
              <a:t>, meth</a:t>
            </a:r>
          </a:p>
          <a:p>
            <a:r>
              <a:rPr lang="en-US" baseline="0" dirty="0" err="1"/>
              <a:t>Tùy</a:t>
            </a:r>
            <a:r>
              <a:rPr lang="en-US" baseline="0" dirty="0"/>
              <a:t> </a:t>
            </a:r>
            <a:r>
              <a:rPr lang="en-US" baseline="0" dirty="0" err="1"/>
              <a:t>thuốc</a:t>
            </a:r>
            <a:r>
              <a:rPr lang="en-US" baseline="0" dirty="0"/>
              <a:t> </a:t>
            </a:r>
            <a:r>
              <a:rPr lang="en-US" baseline="0" dirty="0" err="1"/>
              <a:t>có</a:t>
            </a:r>
            <a:r>
              <a:rPr lang="en-US" baseline="0" dirty="0"/>
              <a:t> </a:t>
            </a:r>
            <a:r>
              <a:rPr lang="en-US" baseline="0" dirty="0" err="1"/>
              <a:t>trước</a:t>
            </a:r>
            <a:r>
              <a:rPr lang="en-US" baseline="0" dirty="0"/>
              <a:t> </a:t>
            </a:r>
            <a:r>
              <a:rPr lang="en-US" baseline="0" dirty="0" err="1"/>
              <a:t>trong</a:t>
            </a:r>
            <a:r>
              <a:rPr lang="en-US" baseline="0" dirty="0"/>
              <a:t> </a:t>
            </a:r>
            <a:r>
              <a:rPr lang="en-US" baseline="0" dirty="0" err="1"/>
              <a:t>người</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FB6AE89E-B011-4F80-9317-300F8341A26D}" type="slidenum">
              <a:rPr lang="en-US" smtClean="0"/>
              <a:t>50</a:t>
            </a:fld>
            <a:endParaRPr lang="en-US"/>
          </a:p>
        </p:txBody>
      </p:sp>
    </p:spTree>
    <p:extLst>
      <p:ext uri="{BB962C8B-B14F-4D97-AF65-F5344CB8AC3E}">
        <p14:creationId xmlns:p14="http://schemas.microsoft.com/office/powerpoint/2010/main" val="3866801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51</a:t>
            </a:fld>
            <a:endParaRPr lang="en-US"/>
          </a:p>
        </p:txBody>
      </p:sp>
    </p:spTree>
    <p:extLst>
      <p:ext uri="{BB962C8B-B14F-4D97-AF65-F5344CB8AC3E}">
        <p14:creationId xmlns:p14="http://schemas.microsoft.com/office/powerpoint/2010/main" val="3204254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Tramadol</a:t>
            </a:r>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52</a:t>
            </a:fld>
            <a:endParaRPr lang="en-US"/>
          </a:p>
        </p:txBody>
      </p:sp>
    </p:spTree>
    <p:extLst>
      <p:ext uri="{BB962C8B-B14F-4D97-AF65-F5344CB8AC3E}">
        <p14:creationId xmlns:p14="http://schemas.microsoft.com/office/powerpoint/2010/main" val="32243819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Naltrexone : </a:t>
            </a:r>
            <a:r>
              <a:rPr lang="en-US" dirty="0" err="1"/>
              <a:t>cai</a:t>
            </a:r>
            <a:r>
              <a:rPr lang="en-US" dirty="0"/>
              <a:t> </a:t>
            </a:r>
            <a:r>
              <a:rPr lang="en-US" dirty="0" err="1"/>
              <a:t>tại</a:t>
            </a:r>
            <a:r>
              <a:rPr lang="en-US" baseline="0" dirty="0"/>
              <a:t> </a:t>
            </a:r>
            <a:r>
              <a:rPr lang="en-US" baseline="0" dirty="0" err="1"/>
              <a:t>cs</a:t>
            </a:r>
            <a:r>
              <a:rPr lang="en-US" baseline="0" dirty="0"/>
              <a:t> </a:t>
            </a:r>
            <a:r>
              <a:rPr lang="en-US" baseline="0" dirty="0" err="1"/>
              <a:t>cai</a:t>
            </a:r>
            <a:r>
              <a:rPr lang="en-US" baseline="0" dirty="0"/>
              <a:t> </a:t>
            </a:r>
            <a:r>
              <a:rPr lang="en-US" baseline="0" dirty="0" err="1"/>
              <a:t>nghiện</a:t>
            </a:r>
            <a:r>
              <a:rPr lang="en-US" baseline="0" dirty="0"/>
              <a:t> </a:t>
            </a:r>
          </a:p>
          <a:p>
            <a:r>
              <a:rPr lang="en-US" baseline="0" dirty="0" err="1"/>
              <a:t>Bệnh</a:t>
            </a:r>
            <a:r>
              <a:rPr lang="en-US" baseline="0" dirty="0"/>
              <a:t> </a:t>
            </a:r>
            <a:r>
              <a:rPr lang="en-US" baseline="0" dirty="0" err="1"/>
              <a:t>nhân</a:t>
            </a:r>
            <a:r>
              <a:rPr lang="en-US" baseline="0" dirty="0"/>
              <a:t> </a:t>
            </a:r>
            <a:r>
              <a:rPr lang="en-US" baseline="0" dirty="0" err="1"/>
              <a:t>đang</a:t>
            </a:r>
            <a:r>
              <a:rPr lang="en-US" baseline="0" dirty="0"/>
              <a:t> </a:t>
            </a:r>
            <a:r>
              <a:rPr lang="en-US" baseline="0" dirty="0" err="1"/>
              <a:t>xài</a:t>
            </a:r>
            <a:r>
              <a:rPr lang="en-US" baseline="0" dirty="0"/>
              <a:t> naltrexone </a:t>
            </a:r>
            <a:r>
              <a:rPr lang="en-US" baseline="0" dirty="0" err="1"/>
              <a:t>dùng</a:t>
            </a:r>
            <a:r>
              <a:rPr lang="en-US" baseline="0" dirty="0"/>
              <a:t> </a:t>
            </a:r>
            <a:r>
              <a:rPr lang="en-US" baseline="0" dirty="0" err="1"/>
              <a:t>bupre</a:t>
            </a:r>
            <a:endParaRPr lang="en-US" baseline="0" dirty="0"/>
          </a:p>
          <a:p>
            <a:r>
              <a:rPr lang="en-US" baseline="0" dirty="0"/>
              <a:t>1 </a:t>
            </a:r>
            <a:r>
              <a:rPr lang="en-US" baseline="0" dirty="0" err="1"/>
              <a:t>ng</a:t>
            </a:r>
            <a:r>
              <a:rPr lang="en-US" baseline="0" dirty="0"/>
              <a:t> </a:t>
            </a:r>
            <a:r>
              <a:rPr lang="en-US" baseline="0" dirty="0" err="1"/>
              <a:t>đang</a:t>
            </a:r>
            <a:r>
              <a:rPr lang="en-US" baseline="0" dirty="0"/>
              <a:t> </a:t>
            </a:r>
            <a:r>
              <a:rPr lang="en-US" baseline="0" dirty="0" err="1"/>
              <a:t>dùng</a:t>
            </a:r>
            <a:r>
              <a:rPr lang="en-US" baseline="0" dirty="0"/>
              <a:t> </a:t>
            </a:r>
            <a:r>
              <a:rPr lang="en-US" baseline="0" dirty="0" err="1"/>
              <a:t>bupphre</a:t>
            </a:r>
            <a:r>
              <a:rPr lang="en-US" baseline="0" dirty="0"/>
              <a:t> </a:t>
            </a:r>
            <a:r>
              <a:rPr lang="en-US" baseline="0" dirty="0" err="1"/>
              <a:t>dùng</a:t>
            </a:r>
            <a:r>
              <a:rPr lang="en-US" baseline="0" dirty="0"/>
              <a:t> </a:t>
            </a:r>
            <a:r>
              <a:rPr lang="en-US" baseline="0" dirty="0" err="1"/>
              <a:t>naltraxone</a:t>
            </a:r>
            <a:r>
              <a:rPr lang="en-US" baseline="0" dirty="0"/>
              <a:t>-&gt; </a:t>
            </a:r>
            <a:r>
              <a:rPr lang="en-US" baseline="0" dirty="0" err="1"/>
              <a:t>hội</a:t>
            </a:r>
            <a:r>
              <a:rPr lang="en-US" baseline="0" dirty="0"/>
              <a:t> </a:t>
            </a:r>
            <a:r>
              <a:rPr lang="en-US" baseline="0" dirty="0" err="1"/>
              <a:t>chứng</a:t>
            </a:r>
            <a:r>
              <a:rPr lang="en-US" baseline="0" dirty="0"/>
              <a:t> </a:t>
            </a:r>
            <a:r>
              <a:rPr lang="en-US" baseline="0" dirty="0" err="1"/>
              <a:t>cai</a:t>
            </a:r>
            <a:endParaRPr lang="en-US" baseline="0" dirty="0"/>
          </a:p>
          <a:p>
            <a:r>
              <a:rPr lang="en-US" baseline="0" dirty="0" err="1"/>
              <a:t>Đang</a:t>
            </a:r>
            <a:r>
              <a:rPr lang="en-US" baseline="0" dirty="0"/>
              <a:t> </a:t>
            </a:r>
            <a:r>
              <a:rPr lang="en-US" baseline="0" dirty="0" err="1"/>
              <a:t>uống</a:t>
            </a:r>
            <a:r>
              <a:rPr lang="en-US" baseline="0" dirty="0"/>
              <a:t> </a:t>
            </a:r>
            <a:r>
              <a:rPr lang="en-US" baseline="0" dirty="0" err="1"/>
              <a:t>methadoe</a:t>
            </a:r>
            <a:r>
              <a:rPr lang="en-US" baseline="0" dirty="0"/>
              <a:t> </a:t>
            </a:r>
            <a:r>
              <a:rPr lang="en-US" baseline="0" dirty="0" err="1"/>
              <a:t>dùng</a:t>
            </a:r>
            <a:r>
              <a:rPr lang="en-US" baseline="0" dirty="0"/>
              <a:t> naltrexone</a:t>
            </a:r>
          </a:p>
          <a:p>
            <a:r>
              <a:rPr lang="en-US" baseline="0" dirty="0" err="1"/>
              <a:t>Hc</a:t>
            </a:r>
            <a:r>
              <a:rPr lang="en-US" baseline="0" dirty="0"/>
              <a:t> </a:t>
            </a:r>
            <a:r>
              <a:rPr lang="en-US" baseline="0" dirty="0" err="1"/>
              <a:t>cai</a:t>
            </a:r>
            <a:r>
              <a:rPr lang="en-US" baseline="0" dirty="0"/>
              <a:t> </a:t>
            </a:r>
            <a:r>
              <a:rPr lang="en-US" baseline="0" dirty="0" err="1"/>
              <a:t>nào</a:t>
            </a:r>
            <a:r>
              <a:rPr lang="en-US" baseline="0" dirty="0"/>
              <a:t> </a:t>
            </a:r>
            <a:r>
              <a:rPr lang="en-US" baseline="0" dirty="0" err="1"/>
              <a:t>nặng</a:t>
            </a:r>
            <a:r>
              <a:rPr lang="en-US" baseline="0" dirty="0"/>
              <a:t> </a:t>
            </a:r>
            <a:r>
              <a:rPr lang="en-US" baseline="0" dirty="0" err="1"/>
              <a:t>hơn</a:t>
            </a:r>
            <a:endParaRPr lang="en-US" baseline="0" dirty="0"/>
          </a:p>
          <a:p>
            <a:r>
              <a:rPr lang="en-US" baseline="0" dirty="0" err="1"/>
              <a:t>Đang</a:t>
            </a:r>
            <a:r>
              <a:rPr lang="en-US" baseline="0" dirty="0"/>
              <a:t> </a:t>
            </a:r>
            <a:r>
              <a:rPr lang="en-US" baseline="0" dirty="0" err="1"/>
              <a:t>dùng</a:t>
            </a:r>
            <a:r>
              <a:rPr lang="en-US" baseline="0" dirty="0"/>
              <a:t> </a:t>
            </a:r>
            <a:r>
              <a:rPr lang="en-US" baseline="0" dirty="0" err="1"/>
              <a:t>buphre</a:t>
            </a:r>
            <a:r>
              <a:rPr lang="en-US" baseline="0" dirty="0"/>
              <a:t> </a:t>
            </a:r>
            <a:r>
              <a:rPr lang="en-US" baseline="0" dirty="0" err="1"/>
              <a:t>uống</a:t>
            </a:r>
            <a:r>
              <a:rPr lang="en-US" baseline="0" dirty="0"/>
              <a:t> met</a:t>
            </a:r>
          </a:p>
          <a:p>
            <a:r>
              <a:rPr lang="en-US" baseline="0" dirty="0" err="1"/>
              <a:t>Đang</a:t>
            </a:r>
            <a:r>
              <a:rPr lang="en-US" baseline="0" dirty="0"/>
              <a:t> naltrexone </a:t>
            </a:r>
            <a:r>
              <a:rPr lang="en-US" baseline="0" dirty="0" err="1"/>
              <a:t>dùng</a:t>
            </a:r>
            <a:r>
              <a:rPr lang="en-US" baseline="0" dirty="0"/>
              <a:t> </a:t>
            </a:r>
            <a:r>
              <a:rPr lang="en-US" baseline="0" dirty="0" err="1"/>
              <a:t>buphre</a:t>
            </a:r>
            <a:r>
              <a:rPr lang="en-US" baseline="0" dirty="0"/>
              <a:t>, meth</a:t>
            </a:r>
          </a:p>
          <a:p>
            <a:r>
              <a:rPr lang="en-US" baseline="0" dirty="0" err="1"/>
              <a:t>Tùy</a:t>
            </a:r>
            <a:r>
              <a:rPr lang="en-US" baseline="0" dirty="0"/>
              <a:t> </a:t>
            </a:r>
            <a:r>
              <a:rPr lang="en-US" baseline="0" dirty="0" err="1"/>
              <a:t>thuốc</a:t>
            </a:r>
            <a:r>
              <a:rPr lang="en-US" baseline="0" dirty="0"/>
              <a:t> </a:t>
            </a:r>
            <a:r>
              <a:rPr lang="en-US" baseline="0" dirty="0" err="1"/>
              <a:t>có</a:t>
            </a:r>
            <a:r>
              <a:rPr lang="en-US" baseline="0" dirty="0"/>
              <a:t> </a:t>
            </a:r>
            <a:r>
              <a:rPr lang="en-US" baseline="0" dirty="0" err="1"/>
              <a:t>trước</a:t>
            </a:r>
            <a:r>
              <a:rPr lang="en-US" baseline="0" dirty="0"/>
              <a:t> </a:t>
            </a:r>
            <a:r>
              <a:rPr lang="en-US" baseline="0" dirty="0" err="1"/>
              <a:t>trong</a:t>
            </a:r>
            <a:r>
              <a:rPr lang="en-US" baseline="0" dirty="0"/>
              <a:t> </a:t>
            </a:r>
            <a:r>
              <a:rPr lang="en-US" baseline="0" dirty="0" err="1"/>
              <a:t>người</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FB6AE89E-B011-4F80-9317-300F8341A26D}" type="slidenum">
              <a:rPr lang="en-US" smtClean="0"/>
              <a:t>53</a:t>
            </a:fld>
            <a:endParaRPr lang="en-US"/>
          </a:p>
        </p:txBody>
      </p:sp>
    </p:spTree>
    <p:extLst>
      <p:ext uri="{BB962C8B-B14F-4D97-AF65-F5344CB8AC3E}">
        <p14:creationId xmlns:p14="http://schemas.microsoft.com/office/powerpoint/2010/main" val="176949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54</a:t>
            </a:fld>
            <a:endParaRPr lang="en-US"/>
          </a:p>
        </p:txBody>
      </p:sp>
    </p:spTree>
    <p:extLst>
      <p:ext uri="{BB962C8B-B14F-4D97-AF65-F5344CB8AC3E}">
        <p14:creationId xmlns:p14="http://schemas.microsoft.com/office/powerpoint/2010/main" val="6134550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55</a:t>
            </a:fld>
            <a:endParaRPr lang="en-US"/>
          </a:p>
        </p:txBody>
      </p:sp>
    </p:spTree>
    <p:extLst>
      <p:ext uri="{BB962C8B-B14F-4D97-AF65-F5344CB8AC3E}">
        <p14:creationId xmlns:p14="http://schemas.microsoft.com/office/powerpoint/2010/main" val="2088350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a:t>
            </a:r>
            <a:r>
              <a:rPr lang="en-US" baseline="0" dirty="0"/>
              <a:t> </a:t>
            </a:r>
            <a:r>
              <a:rPr lang="en-US" dirty="0" err="1"/>
              <a:t>Không</a:t>
            </a:r>
            <a:r>
              <a:rPr lang="en-US" dirty="0"/>
              <a:t> </a:t>
            </a:r>
            <a:r>
              <a:rPr lang="en-US" dirty="0" err="1"/>
              <a:t>gây</a:t>
            </a:r>
            <a:r>
              <a:rPr lang="en-US" baseline="0" dirty="0"/>
              <a:t> </a:t>
            </a:r>
            <a:r>
              <a:rPr lang="en-US" baseline="0" dirty="0" err="1"/>
              <a:t>khoái</a:t>
            </a:r>
            <a:r>
              <a:rPr lang="en-US" baseline="0" dirty="0"/>
              <a:t> </a:t>
            </a:r>
            <a:r>
              <a:rPr lang="en-US" baseline="0" dirty="0" err="1"/>
              <a:t>cảm</a:t>
            </a:r>
            <a:r>
              <a:rPr lang="en-US" baseline="0" dirty="0"/>
              <a:t> ở </a:t>
            </a:r>
            <a:r>
              <a:rPr lang="en-US" baseline="0" dirty="0" err="1"/>
              <a:t>liều</a:t>
            </a:r>
            <a:r>
              <a:rPr lang="en-US" baseline="0" dirty="0"/>
              <a:t> </a:t>
            </a:r>
            <a:r>
              <a:rPr lang="en-US" baseline="0" dirty="0" err="1"/>
              <a:t>thông</a:t>
            </a:r>
            <a:r>
              <a:rPr lang="en-US" baseline="0" dirty="0"/>
              <a:t> </a:t>
            </a:r>
            <a:r>
              <a:rPr lang="en-US" baseline="0" dirty="0" err="1"/>
              <a:t>thường</a:t>
            </a:r>
            <a:r>
              <a:rPr lang="en-US" baseline="0" dirty="0"/>
              <a:t>, </a:t>
            </a:r>
            <a:r>
              <a:rPr lang="en-US" baseline="0" dirty="0" err="1"/>
              <a:t>không</a:t>
            </a:r>
            <a:r>
              <a:rPr lang="en-US" baseline="0" dirty="0"/>
              <a:t> </a:t>
            </a:r>
            <a:r>
              <a:rPr lang="en-US" baseline="0" dirty="0" err="1"/>
              <a:t>thèm</a:t>
            </a:r>
            <a:r>
              <a:rPr lang="en-US" baseline="0" dirty="0"/>
              <a:t> </a:t>
            </a:r>
            <a:r>
              <a:rPr lang="en-US" baseline="0" dirty="0" err="1"/>
              <a:t>nhớ</a:t>
            </a:r>
            <a:endParaRPr lang="en-US" dirty="0"/>
          </a:p>
        </p:txBody>
      </p:sp>
      <p:sp>
        <p:nvSpPr>
          <p:cNvPr id="4" name="Slide Number Placeholder 3"/>
          <p:cNvSpPr>
            <a:spLocks noGrp="1"/>
          </p:cNvSpPr>
          <p:nvPr>
            <p:ph type="sldNum" sz="quarter" idx="10"/>
          </p:nvPr>
        </p:nvSpPr>
        <p:spPr/>
        <p:txBody>
          <a:bodyPr/>
          <a:lstStyle/>
          <a:p>
            <a:fld id="{02FFEE82-BDC5-4954-8FC8-AF627C555295}" type="slidenum">
              <a:rPr lang="vi-VN" smtClean="0"/>
              <a:t>56</a:t>
            </a:fld>
            <a:endParaRPr lang="vi-VN"/>
          </a:p>
        </p:txBody>
      </p:sp>
    </p:spTree>
    <p:extLst>
      <p:ext uri="{BB962C8B-B14F-4D97-AF65-F5344CB8AC3E}">
        <p14:creationId xmlns:p14="http://schemas.microsoft.com/office/powerpoint/2010/main" val="17218632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57</a:t>
            </a:fld>
            <a:endParaRPr lang="en-US"/>
          </a:p>
        </p:txBody>
      </p:sp>
    </p:spTree>
    <p:extLst>
      <p:ext uri="{BB962C8B-B14F-4D97-AF65-F5344CB8AC3E}">
        <p14:creationId xmlns:p14="http://schemas.microsoft.com/office/powerpoint/2010/main" val="25050737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58</a:t>
            </a:fld>
            <a:endParaRPr lang="en-US"/>
          </a:p>
        </p:txBody>
      </p:sp>
    </p:spTree>
    <p:extLst>
      <p:ext uri="{BB962C8B-B14F-4D97-AF65-F5344CB8AC3E}">
        <p14:creationId xmlns:p14="http://schemas.microsoft.com/office/powerpoint/2010/main" val="10093284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Đối</a:t>
            </a:r>
            <a:r>
              <a:rPr lang="en-US" baseline="0" dirty="0" smtClean="0"/>
              <a:t> </a:t>
            </a:r>
            <a:r>
              <a:rPr lang="en-US" baseline="0" dirty="0" err="1" smtClean="0"/>
              <a:t>vận</a:t>
            </a:r>
            <a:r>
              <a:rPr lang="en-US" baseline="0" dirty="0" smtClean="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59</a:t>
            </a:fld>
            <a:endParaRPr lang="en-US"/>
          </a:p>
        </p:txBody>
      </p:sp>
    </p:spTree>
    <p:extLst>
      <p:ext uri="{BB962C8B-B14F-4D97-AF65-F5344CB8AC3E}">
        <p14:creationId xmlns:p14="http://schemas.microsoft.com/office/powerpoint/2010/main" val="16333747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60</a:t>
            </a:fld>
            <a:endParaRPr lang="en-US"/>
          </a:p>
        </p:txBody>
      </p:sp>
    </p:spTree>
    <p:extLst>
      <p:ext uri="{BB962C8B-B14F-4D97-AF65-F5344CB8AC3E}">
        <p14:creationId xmlns:p14="http://schemas.microsoft.com/office/powerpoint/2010/main" val="32770079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61</a:t>
            </a:fld>
            <a:endParaRPr lang="en-US"/>
          </a:p>
        </p:txBody>
      </p:sp>
    </p:spTree>
    <p:extLst>
      <p:ext uri="{BB962C8B-B14F-4D97-AF65-F5344CB8AC3E}">
        <p14:creationId xmlns:p14="http://schemas.microsoft.com/office/powerpoint/2010/main" val="10093284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Đối</a:t>
            </a:r>
            <a:r>
              <a:rPr lang="en-US" baseline="0" dirty="0" smtClean="0"/>
              <a:t> </a:t>
            </a:r>
            <a:r>
              <a:rPr lang="en-US" baseline="0" dirty="0" err="1" smtClean="0"/>
              <a:t>vận</a:t>
            </a:r>
            <a:r>
              <a:rPr lang="en-US" baseline="0" dirty="0" smtClean="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62</a:t>
            </a:fld>
            <a:endParaRPr lang="en-US"/>
          </a:p>
        </p:txBody>
      </p:sp>
    </p:spTree>
    <p:extLst>
      <p:ext uri="{BB962C8B-B14F-4D97-AF65-F5344CB8AC3E}">
        <p14:creationId xmlns:p14="http://schemas.microsoft.com/office/powerpoint/2010/main" val="16333747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63</a:t>
            </a:fld>
            <a:endParaRPr lang="en-US"/>
          </a:p>
        </p:txBody>
      </p:sp>
    </p:spTree>
    <p:extLst>
      <p:ext uri="{BB962C8B-B14F-4D97-AF65-F5344CB8AC3E}">
        <p14:creationId xmlns:p14="http://schemas.microsoft.com/office/powerpoint/2010/main" val="32770079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64</a:t>
            </a:fld>
            <a:endParaRPr lang="en-US"/>
          </a:p>
        </p:txBody>
      </p:sp>
    </p:spTree>
    <p:extLst>
      <p:ext uri="{BB962C8B-B14F-4D97-AF65-F5344CB8AC3E}">
        <p14:creationId xmlns:p14="http://schemas.microsoft.com/office/powerpoint/2010/main" val="28301014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65</a:t>
            </a:fld>
            <a:endParaRPr lang="en-US"/>
          </a:p>
        </p:txBody>
      </p:sp>
    </p:spTree>
    <p:extLst>
      <p:ext uri="{BB962C8B-B14F-4D97-AF65-F5344CB8AC3E}">
        <p14:creationId xmlns:p14="http://schemas.microsoft.com/office/powerpoint/2010/main" val="33854145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UDLS:</a:t>
            </a:r>
            <a:r>
              <a:rPr lang="en-US" baseline="0" dirty="0" smtClean="0"/>
              <a:t> </a:t>
            </a:r>
            <a:r>
              <a:rPr lang="en-US" baseline="0" dirty="0" err="1" smtClean="0"/>
              <a:t>tiên</a:t>
            </a:r>
            <a:r>
              <a:rPr lang="en-US" baseline="0" dirty="0" smtClean="0"/>
              <a:t> </a:t>
            </a:r>
            <a:r>
              <a:rPr lang="en-US" baseline="0" dirty="0" err="1" smtClean="0"/>
              <a:t>đoán</a:t>
            </a:r>
            <a:r>
              <a:rPr lang="en-US" baseline="0" dirty="0" smtClean="0"/>
              <a:t> dc </a:t>
            </a:r>
            <a:r>
              <a:rPr lang="en-US" baseline="0" dirty="0" err="1" smtClean="0"/>
              <a:t>nguy</a:t>
            </a:r>
            <a:r>
              <a:rPr lang="en-US" baseline="0" dirty="0" smtClean="0"/>
              <a:t> </a:t>
            </a:r>
            <a:r>
              <a:rPr lang="en-US" baseline="0" dirty="0" err="1" smtClean="0"/>
              <a:t>cơ</a:t>
            </a:r>
            <a:r>
              <a:rPr lang="en-US" baseline="0" dirty="0" smtClean="0"/>
              <a:t>, </a:t>
            </a:r>
            <a:r>
              <a:rPr lang="en-US" baseline="0" dirty="0" err="1" smtClean="0"/>
              <a:t>tình</a:t>
            </a:r>
            <a:r>
              <a:rPr lang="en-US" baseline="0" dirty="0" smtClean="0"/>
              <a:t> </a:t>
            </a:r>
            <a:r>
              <a:rPr lang="en-US" baseline="0" dirty="0" err="1" smtClean="0"/>
              <a:t>huống</a:t>
            </a:r>
            <a:r>
              <a:rPr lang="en-US" baseline="0" dirty="0" smtClean="0"/>
              <a:t> </a:t>
            </a:r>
            <a:r>
              <a:rPr lang="en-US" baseline="0" dirty="0" err="1" smtClean="0"/>
              <a:t>xảy</a:t>
            </a:r>
            <a:r>
              <a:rPr lang="en-US" baseline="0" dirty="0" smtClean="0"/>
              <a:t> </a:t>
            </a:r>
            <a:r>
              <a:rPr lang="en-US" baseline="0" dirty="0" err="1" smtClean="0"/>
              <a:t>ra</a:t>
            </a:r>
            <a:r>
              <a:rPr lang="en-US" baseline="0" dirty="0" smtClean="0"/>
              <a:t> </a:t>
            </a:r>
            <a:r>
              <a:rPr lang="en-US" baseline="0" dirty="0" err="1" smtClean="0"/>
              <a:t>khi</a:t>
            </a:r>
            <a:r>
              <a:rPr lang="en-US" baseline="0" dirty="0" smtClean="0"/>
              <a:t> </a:t>
            </a:r>
            <a:r>
              <a:rPr lang="en-US" baseline="0" dirty="0" err="1" smtClean="0"/>
              <a:t>chuyển</a:t>
            </a:r>
            <a:r>
              <a:rPr lang="en-US" baseline="0" dirty="0" smtClean="0"/>
              <a:t> </a:t>
            </a:r>
            <a:r>
              <a:rPr lang="en-US" baseline="0" dirty="0" err="1" smtClean="0"/>
              <a:t>đổi</a:t>
            </a:r>
            <a:r>
              <a:rPr lang="en-US" baseline="0" dirty="0" smtClean="0"/>
              <a:t> </a:t>
            </a:r>
            <a:r>
              <a:rPr lang="en-US" baseline="0" dirty="0" err="1" smtClean="0"/>
              <a:t>thuốc</a:t>
            </a:r>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66</a:t>
            </a:fld>
            <a:endParaRPr lang="en-US"/>
          </a:p>
        </p:txBody>
      </p:sp>
    </p:spTree>
    <p:extLst>
      <p:ext uri="{BB962C8B-B14F-4D97-AF65-F5344CB8AC3E}">
        <p14:creationId xmlns:p14="http://schemas.microsoft.com/office/powerpoint/2010/main" val="32938619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Đối</a:t>
            </a:r>
            <a:r>
              <a:rPr lang="en-US" baseline="0" dirty="0" smtClean="0"/>
              <a:t> </a:t>
            </a:r>
            <a:r>
              <a:rPr lang="en-US" baseline="0" dirty="0" err="1" smtClean="0"/>
              <a:t>vận</a:t>
            </a:r>
            <a:r>
              <a:rPr lang="en-US" baseline="0" dirty="0" smtClean="0"/>
              <a:t> HỘI CHỨNG CAI ĐỘT PHÁT DO THUỐC</a:t>
            </a:r>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67</a:t>
            </a:fld>
            <a:endParaRPr lang="en-US"/>
          </a:p>
        </p:txBody>
      </p:sp>
    </p:spTree>
    <p:extLst>
      <p:ext uri="{BB962C8B-B14F-4D97-AF65-F5344CB8AC3E}">
        <p14:creationId xmlns:p14="http://schemas.microsoft.com/office/powerpoint/2010/main" val="16333747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68</a:t>
            </a:fld>
            <a:endParaRPr lang="en-US"/>
          </a:p>
        </p:txBody>
      </p:sp>
    </p:spTree>
    <p:extLst>
      <p:ext uri="{BB962C8B-B14F-4D97-AF65-F5344CB8AC3E}">
        <p14:creationId xmlns:p14="http://schemas.microsoft.com/office/powerpoint/2010/main" val="23545888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69</a:t>
            </a:fld>
            <a:endParaRPr lang="en-US"/>
          </a:p>
        </p:txBody>
      </p:sp>
    </p:spTree>
    <p:extLst>
      <p:ext uri="{BB962C8B-B14F-4D97-AF65-F5344CB8AC3E}">
        <p14:creationId xmlns:p14="http://schemas.microsoft.com/office/powerpoint/2010/main" val="37293950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70</a:t>
            </a:fld>
            <a:endParaRPr lang="en-US"/>
          </a:p>
        </p:txBody>
      </p:sp>
    </p:spTree>
    <p:extLst>
      <p:ext uri="{BB962C8B-B14F-4D97-AF65-F5344CB8AC3E}">
        <p14:creationId xmlns:p14="http://schemas.microsoft.com/office/powerpoint/2010/main" val="1705890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AE89E-B011-4F80-9317-300F8341A26D}" type="slidenum">
              <a:rPr lang="en-US" smtClean="0"/>
              <a:t>71</a:t>
            </a:fld>
            <a:endParaRPr lang="en-US"/>
          </a:p>
        </p:txBody>
      </p:sp>
    </p:spTree>
    <p:extLst>
      <p:ext uri="{BB962C8B-B14F-4D97-AF65-F5344CB8AC3E}">
        <p14:creationId xmlns:p14="http://schemas.microsoft.com/office/powerpoint/2010/main" val="34754984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Naltrexone : </a:t>
            </a:r>
            <a:r>
              <a:rPr lang="en-US" dirty="0" err="1" smtClean="0"/>
              <a:t>cai</a:t>
            </a:r>
            <a:r>
              <a:rPr lang="en-US" dirty="0" smtClean="0"/>
              <a:t> </a:t>
            </a:r>
            <a:r>
              <a:rPr lang="en-US" dirty="0" err="1" smtClean="0"/>
              <a:t>tại</a:t>
            </a:r>
            <a:r>
              <a:rPr lang="en-US" baseline="0" dirty="0" smtClean="0"/>
              <a:t> </a:t>
            </a:r>
            <a:r>
              <a:rPr lang="en-US" baseline="0" dirty="0" err="1" smtClean="0"/>
              <a:t>cs</a:t>
            </a:r>
            <a:r>
              <a:rPr lang="en-US" baseline="0" dirty="0" smtClean="0"/>
              <a:t> </a:t>
            </a:r>
            <a:r>
              <a:rPr lang="en-US" baseline="0" dirty="0" err="1" smtClean="0"/>
              <a:t>cai</a:t>
            </a:r>
            <a:r>
              <a:rPr lang="en-US" baseline="0" dirty="0" smtClean="0"/>
              <a:t> </a:t>
            </a:r>
            <a:r>
              <a:rPr lang="en-US" baseline="0" dirty="0" err="1" smtClean="0"/>
              <a:t>nghiện</a:t>
            </a:r>
            <a:r>
              <a:rPr lang="en-US" baseline="0" dirty="0" smtClean="0"/>
              <a:t> </a:t>
            </a:r>
          </a:p>
          <a:p>
            <a:r>
              <a:rPr lang="en-US" baseline="0" dirty="0" err="1" smtClean="0"/>
              <a:t>Bệnh</a:t>
            </a:r>
            <a:r>
              <a:rPr lang="en-US" baseline="0" dirty="0" smtClean="0"/>
              <a:t> </a:t>
            </a:r>
            <a:r>
              <a:rPr lang="en-US" baseline="0" dirty="0" err="1" smtClean="0"/>
              <a:t>nhân</a:t>
            </a:r>
            <a:r>
              <a:rPr lang="en-US" baseline="0" dirty="0" smtClean="0"/>
              <a:t> </a:t>
            </a:r>
            <a:r>
              <a:rPr lang="en-US" baseline="0" dirty="0" err="1" smtClean="0"/>
              <a:t>đang</a:t>
            </a:r>
            <a:r>
              <a:rPr lang="en-US" baseline="0" dirty="0" smtClean="0"/>
              <a:t> </a:t>
            </a:r>
            <a:r>
              <a:rPr lang="en-US" baseline="0" dirty="0" err="1" smtClean="0"/>
              <a:t>xài</a:t>
            </a:r>
            <a:r>
              <a:rPr lang="en-US" baseline="0" dirty="0" smtClean="0"/>
              <a:t> naltrexone </a:t>
            </a:r>
            <a:r>
              <a:rPr lang="en-US" baseline="0" dirty="0" err="1" smtClean="0"/>
              <a:t>dùng</a:t>
            </a:r>
            <a:r>
              <a:rPr lang="en-US" baseline="0" dirty="0" smtClean="0"/>
              <a:t> </a:t>
            </a:r>
            <a:r>
              <a:rPr lang="en-US" baseline="0" dirty="0" err="1" smtClean="0"/>
              <a:t>bupre</a:t>
            </a:r>
            <a:endParaRPr lang="en-US" baseline="0" dirty="0" smtClean="0"/>
          </a:p>
          <a:p>
            <a:r>
              <a:rPr lang="en-US" baseline="0" dirty="0" smtClean="0"/>
              <a:t>1 </a:t>
            </a:r>
            <a:r>
              <a:rPr lang="en-US" baseline="0" dirty="0" err="1" smtClean="0"/>
              <a:t>ng</a:t>
            </a:r>
            <a:r>
              <a:rPr lang="en-US" baseline="0" dirty="0" smtClean="0"/>
              <a:t> </a:t>
            </a:r>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bupphre</a:t>
            </a:r>
            <a:r>
              <a:rPr lang="en-US" baseline="0" dirty="0" smtClean="0"/>
              <a:t> </a:t>
            </a:r>
            <a:r>
              <a:rPr lang="en-US" baseline="0" dirty="0" err="1" smtClean="0"/>
              <a:t>dùng</a:t>
            </a:r>
            <a:r>
              <a:rPr lang="en-US" baseline="0" dirty="0" smtClean="0"/>
              <a:t> </a:t>
            </a:r>
            <a:r>
              <a:rPr lang="en-US" baseline="0" dirty="0" err="1" smtClean="0"/>
              <a:t>naltraxone</a:t>
            </a:r>
            <a:r>
              <a:rPr lang="en-US" baseline="0" dirty="0" smtClean="0"/>
              <a:t>-&gt; </a:t>
            </a:r>
            <a:r>
              <a:rPr lang="en-US" baseline="0" dirty="0" err="1" smtClean="0"/>
              <a:t>hội</a:t>
            </a:r>
            <a:r>
              <a:rPr lang="en-US" baseline="0" dirty="0" smtClean="0"/>
              <a:t> </a:t>
            </a:r>
            <a:r>
              <a:rPr lang="en-US" baseline="0" dirty="0" err="1" smtClean="0"/>
              <a:t>chứng</a:t>
            </a:r>
            <a:r>
              <a:rPr lang="en-US" baseline="0" dirty="0" smtClean="0"/>
              <a:t> </a:t>
            </a:r>
            <a:r>
              <a:rPr lang="en-US" baseline="0" dirty="0" err="1" smtClean="0"/>
              <a:t>cai</a:t>
            </a:r>
            <a:endParaRPr lang="en-US" baseline="0" dirty="0" smtClean="0"/>
          </a:p>
          <a:p>
            <a:r>
              <a:rPr lang="en-US" baseline="0" dirty="0" err="1" smtClean="0"/>
              <a:t>Đang</a:t>
            </a:r>
            <a:r>
              <a:rPr lang="en-US" baseline="0" dirty="0" smtClean="0"/>
              <a:t> </a:t>
            </a:r>
            <a:r>
              <a:rPr lang="en-US" baseline="0" dirty="0" err="1" smtClean="0"/>
              <a:t>uống</a:t>
            </a:r>
            <a:r>
              <a:rPr lang="en-US" baseline="0" dirty="0" smtClean="0"/>
              <a:t> </a:t>
            </a:r>
            <a:r>
              <a:rPr lang="en-US" baseline="0" dirty="0" err="1" smtClean="0"/>
              <a:t>methadoe</a:t>
            </a:r>
            <a:r>
              <a:rPr lang="en-US" baseline="0" dirty="0" smtClean="0"/>
              <a:t> </a:t>
            </a:r>
            <a:r>
              <a:rPr lang="en-US" baseline="0" dirty="0" err="1" smtClean="0"/>
              <a:t>dùng</a:t>
            </a:r>
            <a:r>
              <a:rPr lang="en-US" baseline="0" dirty="0" smtClean="0"/>
              <a:t> naltrexone</a:t>
            </a:r>
          </a:p>
          <a:p>
            <a:r>
              <a:rPr lang="en-US" baseline="0" dirty="0" err="1" smtClean="0"/>
              <a:t>Hc</a:t>
            </a:r>
            <a:r>
              <a:rPr lang="en-US" baseline="0" dirty="0" smtClean="0"/>
              <a:t> </a:t>
            </a:r>
            <a:r>
              <a:rPr lang="en-US" baseline="0" dirty="0" err="1" smtClean="0"/>
              <a:t>cai</a:t>
            </a:r>
            <a:r>
              <a:rPr lang="en-US" baseline="0" dirty="0" smtClean="0"/>
              <a:t> </a:t>
            </a:r>
            <a:r>
              <a:rPr lang="en-US" baseline="0" dirty="0" err="1" smtClean="0"/>
              <a:t>nào</a:t>
            </a:r>
            <a:r>
              <a:rPr lang="en-US" baseline="0" dirty="0" smtClean="0"/>
              <a:t> </a:t>
            </a:r>
            <a:r>
              <a:rPr lang="en-US" baseline="0" dirty="0" err="1" smtClean="0"/>
              <a:t>nặng</a:t>
            </a:r>
            <a:r>
              <a:rPr lang="en-US" baseline="0" dirty="0" smtClean="0"/>
              <a:t> </a:t>
            </a:r>
            <a:r>
              <a:rPr lang="en-US" baseline="0" dirty="0" err="1" smtClean="0"/>
              <a:t>hơn</a:t>
            </a:r>
            <a:endParaRPr lang="en-US" baseline="0" dirty="0" smtClean="0"/>
          </a:p>
          <a:p>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buphre</a:t>
            </a:r>
            <a:r>
              <a:rPr lang="en-US" baseline="0" dirty="0" smtClean="0"/>
              <a:t> </a:t>
            </a:r>
            <a:r>
              <a:rPr lang="en-US" baseline="0" dirty="0" err="1" smtClean="0"/>
              <a:t>uống</a:t>
            </a:r>
            <a:r>
              <a:rPr lang="en-US" baseline="0" dirty="0" smtClean="0"/>
              <a:t> met</a:t>
            </a:r>
          </a:p>
          <a:p>
            <a:r>
              <a:rPr lang="en-US" baseline="0" dirty="0" err="1" smtClean="0"/>
              <a:t>Đang</a:t>
            </a:r>
            <a:r>
              <a:rPr lang="en-US" baseline="0" dirty="0" smtClean="0"/>
              <a:t> naltrexone </a:t>
            </a:r>
            <a:r>
              <a:rPr lang="en-US" baseline="0" dirty="0" err="1" smtClean="0"/>
              <a:t>dùng</a:t>
            </a:r>
            <a:r>
              <a:rPr lang="en-US" baseline="0" dirty="0" smtClean="0"/>
              <a:t> </a:t>
            </a:r>
            <a:r>
              <a:rPr lang="en-US" baseline="0" dirty="0" err="1" smtClean="0"/>
              <a:t>buphre</a:t>
            </a:r>
            <a:r>
              <a:rPr lang="en-US" baseline="0" dirty="0" smtClean="0"/>
              <a:t>, meth</a:t>
            </a:r>
          </a:p>
          <a:p>
            <a:r>
              <a:rPr lang="en-US" baseline="0" dirty="0" err="1" smtClean="0"/>
              <a:t>Tùy</a:t>
            </a:r>
            <a:r>
              <a:rPr lang="en-US" baseline="0" dirty="0" smtClean="0"/>
              <a:t> </a:t>
            </a:r>
            <a:r>
              <a:rPr lang="en-US" baseline="0" dirty="0" err="1" smtClean="0"/>
              <a:t>thuốc</a:t>
            </a:r>
            <a:r>
              <a:rPr lang="en-US" baseline="0" dirty="0" smtClean="0"/>
              <a:t> </a:t>
            </a:r>
            <a:r>
              <a:rPr lang="en-US" baseline="0" dirty="0" err="1" smtClean="0"/>
              <a:t>có</a:t>
            </a:r>
            <a:r>
              <a:rPr lang="en-US" baseline="0" dirty="0" smtClean="0"/>
              <a:t> </a:t>
            </a:r>
            <a:r>
              <a:rPr lang="en-US" baseline="0" dirty="0" err="1" smtClean="0"/>
              <a:t>trước</a:t>
            </a:r>
            <a:r>
              <a:rPr lang="en-US" baseline="0" dirty="0" smtClean="0"/>
              <a:t> </a:t>
            </a:r>
            <a:r>
              <a:rPr lang="en-US" baseline="0" dirty="0" err="1" smtClean="0"/>
              <a:t>trong</a:t>
            </a:r>
            <a:r>
              <a:rPr lang="en-US" baseline="0" dirty="0" smtClean="0"/>
              <a:t> </a:t>
            </a:r>
            <a:r>
              <a:rPr lang="en-US" baseline="0" dirty="0" err="1" smtClean="0"/>
              <a:t>người</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B6AE89E-B011-4F80-9317-300F8341A26D}" type="slidenum">
              <a:rPr lang="en-US" smtClean="0"/>
              <a:t>72</a:t>
            </a:fld>
            <a:endParaRPr lang="en-US"/>
          </a:p>
        </p:txBody>
      </p:sp>
    </p:spTree>
    <p:extLst>
      <p:ext uri="{BB962C8B-B14F-4D97-AF65-F5344CB8AC3E}">
        <p14:creationId xmlns:p14="http://schemas.microsoft.com/office/powerpoint/2010/main" val="27327887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FFEE82-BDC5-4954-8FC8-AF627C555295}" type="slidenum">
              <a:rPr lang="vi-VN" smtClean="0"/>
              <a:t>73</a:t>
            </a:fld>
            <a:endParaRPr lang="vi-VN"/>
          </a:p>
        </p:txBody>
      </p:sp>
    </p:spTree>
    <p:extLst>
      <p:ext uri="{BB962C8B-B14F-4D97-AF65-F5344CB8AC3E}">
        <p14:creationId xmlns:p14="http://schemas.microsoft.com/office/powerpoint/2010/main" val="6454634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74</a:t>
            </a:fld>
            <a:endParaRPr lang="en-US"/>
          </a:p>
        </p:txBody>
      </p:sp>
    </p:spTree>
    <p:extLst>
      <p:ext uri="{BB962C8B-B14F-4D97-AF65-F5344CB8AC3E}">
        <p14:creationId xmlns:p14="http://schemas.microsoft.com/office/powerpoint/2010/main" val="296950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75</a:t>
            </a:fld>
            <a:endParaRPr lang="en-US"/>
          </a:p>
        </p:txBody>
      </p:sp>
    </p:spTree>
    <p:extLst>
      <p:ext uri="{BB962C8B-B14F-4D97-AF65-F5344CB8AC3E}">
        <p14:creationId xmlns:p14="http://schemas.microsoft.com/office/powerpoint/2010/main" val="7320847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76</a:t>
            </a:fld>
            <a:endParaRPr lang="en-US"/>
          </a:p>
        </p:txBody>
      </p:sp>
    </p:spTree>
    <p:extLst>
      <p:ext uri="{BB962C8B-B14F-4D97-AF65-F5344CB8AC3E}">
        <p14:creationId xmlns:p14="http://schemas.microsoft.com/office/powerpoint/2010/main" val="31374250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Naltrexone : </a:t>
            </a:r>
            <a:r>
              <a:rPr lang="en-US" dirty="0" err="1" smtClean="0"/>
              <a:t>cai</a:t>
            </a:r>
            <a:r>
              <a:rPr lang="en-US" dirty="0" smtClean="0"/>
              <a:t> </a:t>
            </a:r>
            <a:r>
              <a:rPr lang="en-US" dirty="0" err="1" smtClean="0"/>
              <a:t>tại</a:t>
            </a:r>
            <a:r>
              <a:rPr lang="en-US" baseline="0" dirty="0" smtClean="0"/>
              <a:t> </a:t>
            </a:r>
            <a:r>
              <a:rPr lang="en-US" baseline="0" dirty="0" err="1" smtClean="0"/>
              <a:t>cs</a:t>
            </a:r>
            <a:r>
              <a:rPr lang="en-US" baseline="0" dirty="0" smtClean="0"/>
              <a:t> </a:t>
            </a:r>
            <a:r>
              <a:rPr lang="en-US" baseline="0" dirty="0" err="1" smtClean="0"/>
              <a:t>cai</a:t>
            </a:r>
            <a:r>
              <a:rPr lang="en-US" baseline="0" dirty="0" smtClean="0"/>
              <a:t> </a:t>
            </a:r>
            <a:r>
              <a:rPr lang="en-US" baseline="0" dirty="0" err="1" smtClean="0"/>
              <a:t>nghiện</a:t>
            </a:r>
            <a:r>
              <a:rPr lang="en-US" baseline="0" dirty="0" smtClean="0"/>
              <a:t> </a:t>
            </a:r>
          </a:p>
          <a:p>
            <a:r>
              <a:rPr lang="en-US" baseline="0" dirty="0" err="1" smtClean="0"/>
              <a:t>Bệnh</a:t>
            </a:r>
            <a:r>
              <a:rPr lang="en-US" baseline="0" dirty="0" smtClean="0"/>
              <a:t> </a:t>
            </a:r>
            <a:r>
              <a:rPr lang="en-US" baseline="0" dirty="0" err="1" smtClean="0"/>
              <a:t>nhân</a:t>
            </a:r>
            <a:r>
              <a:rPr lang="en-US" baseline="0" dirty="0" smtClean="0"/>
              <a:t> </a:t>
            </a:r>
            <a:r>
              <a:rPr lang="en-US" baseline="0" dirty="0" err="1" smtClean="0"/>
              <a:t>đang</a:t>
            </a:r>
            <a:r>
              <a:rPr lang="en-US" baseline="0" dirty="0" smtClean="0"/>
              <a:t> </a:t>
            </a:r>
            <a:r>
              <a:rPr lang="en-US" baseline="0" dirty="0" err="1" smtClean="0"/>
              <a:t>xài</a:t>
            </a:r>
            <a:r>
              <a:rPr lang="en-US" baseline="0" dirty="0" smtClean="0"/>
              <a:t> naltrexone </a:t>
            </a:r>
            <a:r>
              <a:rPr lang="en-US" baseline="0" dirty="0" err="1" smtClean="0"/>
              <a:t>dùng</a:t>
            </a:r>
            <a:r>
              <a:rPr lang="en-US" baseline="0" dirty="0" smtClean="0"/>
              <a:t> </a:t>
            </a:r>
            <a:r>
              <a:rPr lang="en-US" baseline="0" dirty="0" err="1" smtClean="0"/>
              <a:t>bupre</a:t>
            </a:r>
            <a:endParaRPr lang="en-US" baseline="0" dirty="0" smtClean="0"/>
          </a:p>
          <a:p>
            <a:r>
              <a:rPr lang="en-US" baseline="0" dirty="0" smtClean="0"/>
              <a:t>1 </a:t>
            </a:r>
            <a:r>
              <a:rPr lang="en-US" baseline="0" dirty="0" err="1" smtClean="0"/>
              <a:t>ng</a:t>
            </a:r>
            <a:r>
              <a:rPr lang="en-US" baseline="0" dirty="0" smtClean="0"/>
              <a:t> </a:t>
            </a:r>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bupphre</a:t>
            </a:r>
            <a:r>
              <a:rPr lang="en-US" baseline="0" dirty="0" smtClean="0"/>
              <a:t> </a:t>
            </a:r>
            <a:r>
              <a:rPr lang="en-US" baseline="0" dirty="0" err="1" smtClean="0"/>
              <a:t>dùng</a:t>
            </a:r>
            <a:r>
              <a:rPr lang="en-US" baseline="0" dirty="0" smtClean="0"/>
              <a:t> </a:t>
            </a:r>
            <a:r>
              <a:rPr lang="en-US" baseline="0" dirty="0" err="1" smtClean="0"/>
              <a:t>naltraxone</a:t>
            </a:r>
            <a:r>
              <a:rPr lang="en-US" baseline="0" dirty="0" smtClean="0"/>
              <a:t>-&gt; </a:t>
            </a:r>
            <a:r>
              <a:rPr lang="en-US" baseline="0" dirty="0" err="1" smtClean="0"/>
              <a:t>hội</a:t>
            </a:r>
            <a:r>
              <a:rPr lang="en-US" baseline="0" dirty="0" smtClean="0"/>
              <a:t> </a:t>
            </a:r>
            <a:r>
              <a:rPr lang="en-US" baseline="0" dirty="0" err="1" smtClean="0"/>
              <a:t>chứng</a:t>
            </a:r>
            <a:r>
              <a:rPr lang="en-US" baseline="0" dirty="0" smtClean="0"/>
              <a:t> </a:t>
            </a:r>
            <a:r>
              <a:rPr lang="en-US" baseline="0" dirty="0" err="1" smtClean="0"/>
              <a:t>cai</a:t>
            </a:r>
            <a:endParaRPr lang="en-US" baseline="0" dirty="0" smtClean="0"/>
          </a:p>
          <a:p>
            <a:r>
              <a:rPr lang="en-US" baseline="0" dirty="0" err="1" smtClean="0"/>
              <a:t>Đang</a:t>
            </a:r>
            <a:r>
              <a:rPr lang="en-US" baseline="0" dirty="0" smtClean="0"/>
              <a:t> </a:t>
            </a:r>
            <a:r>
              <a:rPr lang="en-US" baseline="0" dirty="0" err="1" smtClean="0"/>
              <a:t>uống</a:t>
            </a:r>
            <a:r>
              <a:rPr lang="en-US" baseline="0" dirty="0" smtClean="0"/>
              <a:t> </a:t>
            </a:r>
            <a:r>
              <a:rPr lang="en-US" baseline="0" dirty="0" err="1" smtClean="0"/>
              <a:t>methadoe</a:t>
            </a:r>
            <a:r>
              <a:rPr lang="en-US" baseline="0" dirty="0" smtClean="0"/>
              <a:t> </a:t>
            </a:r>
            <a:r>
              <a:rPr lang="en-US" baseline="0" dirty="0" err="1" smtClean="0"/>
              <a:t>dùng</a:t>
            </a:r>
            <a:r>
              <a:rPr lang="en-US" baseline="0" dirty="0" smtClean="0"/>
              <a:t> naltrexone</a:t>
            </a:r>
          </a:p>
          <a:p>
            <a:r>
              <a:rPr lang="en-US" baseline="0" dirty="0" err="1" smtClean="0"/>
              <a:t>Hc</a:t>
            </a:r>
            <a:r>
              <a:rPr lang="en-US" baseline="0" dirty="0" smtClean="0"/>
              <a:t> </a:t>
            </a:r>
            <a:r>
              <a:rPr lang="en-US" baseline="0" dirty="0" err="1" smtClean="0"/>
              <a:t>cai</a:t>
            </a:r>
            <a:r>
              <a:rPr lang="en-US" baseline="0" dirty="0" smtClean="0"/>
              <a:t> </a:t>
            </a:r>
            <a:r>
              <a:rPr lang="en-US" baseline="0" dirty="0" err="1" smtClean="0"/>
              <a:t>nào</a:t>
            </a:r>
            <a:r>
              <a:rPr lang="en-US" baseline="0" dirty="0" smtClean="0"/>
              <a:t> </a:t>
            </a:r>
            <a:r>
              <a:rPr lang="en-US" baseline="0" dirty="0" err="1" smtClean="0"/>
              <a:t>nặng</a:t>
            </a:r>
            <a:r>
              <a:rPr lang="en-US" baseline="0" dirty="0" smtClean="0"/>
              <a:t> </a:t>
            </a:r>
            <a:r>
              <a:rPr lang="en-US" baseline="0" dirty="0" err="1" smtClean="0"/>
              <a:t>hơn</a:t>
            </a:r>
            <a:endParaRPr lang="en-US" baseline="0" dirty="0" smtClean="0"/>
          </a:p>
          <a:p>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buphre</a:t>
            </a:r>
            <a:r>
              <a:rPr lang="en-US" baseline="0" dirty="0" smtClean="0"/>
              <a:t> </a:t>
            </a:r>
            <a:r>
              <a:rPr lang="en-US" baseline="0" dirty="0" err="1" smtClean="0"/>
              <a:t>uống</a:t>
            </a:r>
            <a:r>
              <a:rPr lang="en-US" baseline="0" dirty="0" smtClean="0"/>
              <a:t> met</a:t>
            </a:r>
          </a:p>
          <a:p>
            <a:r>
              <a:rPr lang="en-US" baseline="0" dirty="0" err="1" smtClean="0"/>
              <a:t>Đang</a:t>
            </a:r>
            <a:r>
              <a:rPr lang="en-US" baseline="0" dirty="0" smtClean="0"/>
              <a:t> naltrexone </a:t>
            </a:r>
            <a:r>
              <a:rPr lang="en-US" baseline="0" dirty="0" err="1" smtClean="0"/>
              <a:t>dùng</a:t>
            </a:r>
            <a:r>
              <a:rPr lang="en-US" baseline="0" dirty="0" smtClean="0"/>
              <a:t> </a:t>
            </a:r>
            <a:r>
              <a:rPr lang="en-US" baseline="0" dirty="0" err="1" smtClean="0"/>
              <a:t>buphre</a:t>
            </a:r>
            <a:r>
              <a:rPr lang="en-US" baseline="0" dirty="0" smtClean="0"/>
              <a:t>, meth</a:t>
            </a:r>
          </a:p>
          <a:p>
            <a:r>
              <a:rPr lang="en-US" baseline="0" dirty="0" err="1" smtClean="0"/>
              <a:t>Tùy</a:t>
            </a:r>
            <a:r>
              <a:rPr lang="en-US" baseline="0" dirty="0" smtClean="0"/>
              <a:t> </a:t>
            </a:r>
            <a:r>
              <a:rPr lang="en-US" baseline="0" dirty="0" err="1" smtClean="0"/>
              <a:t>thuốc</a:t>
            </a:r>
            <a:r>
              <a:rPr lang="en-US" baseline="0" dirty="0" smtClean="0"/>
              <a:t> </a:t>
            </a:r>
            <a:r>
              <a:rPr lang="en-US" baseline="0" dirty="0" err="1" smtClean="0"/>
              <a:t>có</a:t>
            </a:r>
            <a:r>
              <a:rPr lang="en-US" baseline="0" dirty="0" smtClean="0"/>
              <a:t> </a:t>
            </a:r>
            <a:r>
              <a:rPr lang="en-US" baseline="0" dirty="0" err="1" smtClean="0"/>
              <a:t>trước</a:t>
            </a:r>
            <a:r>
              <a:rPr lang="en-US" baseline="0" dirty="0" smtClean="0"/>
              <a:t> </a:t>
            </a:r>
            <a:r>
              <a:rPr lang="en-US" baseline="0" dirty="0" err="1" smtClean="0"/>
              <a:t>trong</a:t>
            </a:r>
            <a:r>
              <a:rPr lang="en-US" baseline="0" dirty="0" smtClean="0"/>
              <a:t> </a:t>
            </a:r>
            <a:r>
              <a:rPr lang="en-US" baseline="0" dirty="0" err="1" smtClean="0"/>
              <a:t>người</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B6AE89E-B011-4F80-9317-300F8341A26D}" type="slidenum">
              <a:rPr lang="en-US" smtClean="0"/>
              <a:t>77</a:t>
            </a:fld>
            <a:endParaRPr lang="en-US"/>
          </a:p>
        </p:txBody>
      </p:sp>
    </p:spTree>
    <p:extLst>
      <p:ext uri="{BB962C8B-B14F-4D97-AF65-F5344CB8AC3E}">
        <p14:creationId xmlns:p14="http://schemas.microsoft.com/office/powerpoint/2010/main" val="27327887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78</a:t>
            </a:fld>
            <a:endParaRPr lang="en-US"/>
          </a:p>
        </p:txBody>
      </p:sp>
    </p:spTree>
    <p:extLst>
      <p:ext uri="{BB962C8B-B14F-4D97-AF65-F5344CB8AC3E}">
        <p14:creationId xmlns:p14="http://schemas.microsoft.com/office/powerpoint/2010/main" val="164776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Tramadol</a:t>
            </a:r>
            <a:endParaRPr lang="en-US" dirty="0"/>
          </a:p>
        </p:txBody>
      </p:sp>
      <p:sp>
        <p:nvSpPr>
          <p:cNvPr id="4" name="Slide Number Placeholder 3"/>
          <p:cNvSpPr>
            <a:spLocks noGrp="1"/>
          </p:cNvSpPr>
          <p:nvPr>
            <p:ph type="sldNum" sz="quarter" idx="10"/>
          </p:nvPr>
        </p:nvSpPr>
        <p:spPr/>
        <p:txBody>
          <a:bodyPr/>
          <a:lstStyle/>
          <a:p>
            <a:pPr>
              <a:defRPr/>
            </a:pPr>
            <a:fld id="{10679F38-BE79-4C60-B943-0A146DE7812A}" type="slidenum">
              <a:rPr lang="en-US" smtClean="0"/>
              <a:pPr>
                <a:defRPr/>
              </a:pPr>
              <a:t>79</a:t>
            </a:fld>
            <a:endParaRPr lang="en-US"/>
          </a:p>
        </p:txBody>
      </p:sp>
    </p:spTree>
    <p:extLst>
      <p:ext uri="{BB962C8B-B14F-4D97-AF65-F5344CB8AC3E}">
        <p14:creationId xmlns:p14="http://schemas.microsoft.com/office/powerpoint/2010/main" val="19952314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Naltrexone : </a:t>
            </a:r>
            <a:r>
              <a:rPr lang="en-US" dirty="0" err="1" smtClean="0"/>
              <a:t>cai</a:t>
            </a:r>
            <a:r>
              <a:rPr lang="en-US" dirty="0" smtClean="0"/>
              <a:t> </a:t>
            </a:r>
            <a:r>
              <a:rPr lang="en-US" dirty="0" err="1" smtClean="0"/>
              <a:t>tại</a:t>
            </a:r>
            <a:r>
              <a:rPr lang="en-US" baseline="0" dirty="0" smtClean="0"/>
              <a:t> </a:t>
            </a:r>
            <a:r>
              <a:rPr lang="en-US" baseline="0" dirty="0" err="1" smtClean="0"/>
              <a:t>cs</a:t>
            </a:r>
            <a:r>
              <a:rPr lang="en-US" baseline="0" dirty="0" smtClean="0"/>
              <a:t> </a:t>
            </a:r>
            <a:r>
              <a:rPr lang="en-US" baseline="0" dirty="0" err="1" smtClean="0"/>
              <a:t>cai</a:t>
            </a:r>
            <a:r>
              <a:rPr lang="en-US" baseline="0" dirty="0" smtClean="0"/>
              <a:t> </a:t>
            </a:r>
            <a:r>
              <a:rPr lang="en-US" baseline="0" dirty="0" err="1" smtClean="0"/>
              <a:t>nghiện</a:t>
            </a:r>
            <a:r>
              <a:rPr lang="en-US" baseline="0" dirty="0" smtClean="0"/>
              <a:t> </a:t>
            </a:r>
          </a:p>
          <a:p>
            <a:r>
              <a:rPr lang="en-US" baseline="0" dirty="0" err="1" smtClean="0"/>
              <a:t>Bệnh</a:t>
            </a:r>
            <a:r>
              <a:rPr lang="en-US" baseline="0" dirty="0" smtClean="0"/>
              <a:t> </a:t>
            </a:r>
            <a:r>
              <a:rPr lang="en-US" baseline="0" dirty="0" err="1" smtClean="0"/>
              <a:t>nhân</a:t>
            </a:r>
            <a:r>
              <a:rPr lang="en-US" baseline="0" dirty="0" smtClean="0"/>
              <a:t> </a:t>
            </a:r>
            <a:r>
              <a:rPr lang="en-US" baseline="0" dirty="0" err="1" smtClean="0"/>
              <a:t>đang</a:t>
            </a:r>
            <a:r>
              <a:rPr lang="en-US" baseline="0" dirty="0" smtClean="0"/>
              <a:t> </a:t>
            </a:r>
            <a:r>
              <a:rPr lang="en-US" baseline="0" dirty="0" err="1" smtClean="0"/>
              <a:t>xài</a:t>
            </a:r>
            <a:r>
              <a:rPr lang="en-US" baseline="0" dirty="0" smtClean="0"/>
              <a:t> naltrexone </a:t>
            </a:r>
            <a:r>
              <a:rPr lang="en-US" baseline="0" dirty="0" err="1" smtClean="0"/>
              <a:t>dùng</a:t>
            </a:r>
            <a:r>
              <a:rPr lang="en-US" baseline="0" dirty="0" smtClean="0"/>
              <a:t> </a:t>
            </a:r>
            <a:r>
              <a:rPr lang="en-US" baseline="0" dirty="0" err="1" smtClean="0"/>
              <a:t>bupre</a:t>
            </a:r>
            <a:endParaRPr lang="en-US" baseline="0" dirty="0" smtClean="0"/>
          </a:p>
          <a:p>
            <a:r>
              <a:rPr lang="en-US" baseline="0" dirty="0" smtClean="0"/>
              <a:t>1 </a:t>
            </a:r>
            <a:r>
              <a:rPr lang="en-US" baseline="0" dirty="0" err="1" smtClean="0"/>
              <a:t>ng</a:t>
            </a:r>
            <a:r>
              <a:rPr lang="en-US" baseline="0" dirty="0" smtClean="0"/>
              <a:t> </a:t>
            </a:r>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bupphre</a:t>
            </a:r>
            <a:r>
              <a:rPr lang="en-US" baseline="0" dirty="0" smtClean="0"/>
              <a:t> </a:t>
            </a:r>
            <a:r>
              <a:rPr lang="en-US" baseline="0" dirty="0" err="1" smtClean="0"/>
              <a:t>dùng</a:t>
            </a:r>
            <a:r>
              <a:rPr lang="en-US" baseline="0" dirty="0" smtClean="0"/>
              <a:t> </a:t>
            </a:r>
            <a:r>
              <a:rPr lang="en-US" baseline="0" dirty="0" err="1" smtClean="0"/>
              <a:t>naltraxone</a:t>
            </a:r>
            <a:r>
              <a:rPr lang="en-US" baseline="0" dirty="0" smtClean="0"/>
              <a:t>-&gt; </a:t>
            </a:r>
            <a:r>
              <a:rPr lang="en-US" baseline="0" dirty="0" err="1" smtClean="0"/>
              <a:t>hội</a:t>
            </a:r>
            <a:r>
              <a:rPr lang="en-US" baseline="0" dirty="0" smtClean="0"/>
              <a:t> </a:t>
            </a:r>
            <a:r>
              <a:rPr lang="en-US" baseline="0" dirty="0" err="1" smtClean="0"/>
              <a:t>chứng</a:t>
            </a:r>
            <a:r>
              <a:rPr lang="en-US" baseline="0" dirty="0" smtClean="0"/>
              <a:t> </a:t>
            </a:r>
            <a:r>
              <a:rPr lang="en-US" baseline="0" dirty="0" err="1" smtClean="0"/>
              <a:t>cai</a:t>
            </a:r>
            <a:endParaRPr lang="en-US" baseline="0" dirty="0" smtClean="0"/>
          </a:p>
          <a:p>
            <a:r>
              <a:rPr lang="en-US" baseline="0" dirty="0" err="1" smtClean="0"/>
              <a:t>Đang</a:t>
            </a:r>
            <a:r>
              <a:rPr lang="en-US" baseline="0" dirty="0" smtClean="0"/>
              <a:t> </a:t>
            </a:r>
            <a:r>
              <a:rPr lang="en-US" baseline="0" dirty="0" err="1" smtClean="0"/>
              <a:t>uống</a:t>
            </a:r>
            <a:r>
              <a:rPr lang="en-US" baseline="0" dirty="0" smtClean="0"/>
              <a:t> </a:t>
            </a:r>
            <a:r>
              <a:rPr lang="en-US" baseline="0" dirty="0" err="1" smtClean="0"/>
              <a:t>methadoe</a:t>
            </a:r>
            <a:r>
              <a:rPr lang="en-US" baseline="0" dirty="0" smtClean="0"/>
              <a:t> </a:t>
            </a:r>
            <a:r>
              <a:rPr lang="en-US" baseline="0" dirty="0" err="1" smtClean="0"/>
              <a:t>dùng</a:t>
            </a:r>
            <a:r>
              <a:rPr lang="en-US" baseline="0" dirty="0" smtClean="0"/>
              <a:t> naltrexone</a:t>
            </a:r>
          </a:p>
          <a:p>
            <a:r>
              <a:rPr lang="en-US" baseline="0" dirty="0" err="1" smtClean="0"/>
              <a:t>Hc</a:t>
            </a:r>
            <a:r>
              <a:rPr lang="en-US" baseline="0" dirty="0" smtClean="0"/>
              <a:t> </a:t>
            </a:r>
            <a:r>
              <a:rPr lang="en-US" baseline="0" dirty="0" err="1" smtClean="0"/>
              <a:t>cai</a:t>
            </a:r>
            <a:r>
              <a:rPr lang="en-US" baseline="0" dirty="0" smtClean="0"/>
              <a:t> </a:t>
            </a:r>
            <a:r>
              <a:rPr lang="en-US" baseline="0" dirty="0" err="1" smtClean="0"/>
              <a:t>nào</a:t>
            </a:r>
            <a:r>
              <a:rPr lang="en-US" baseline="0" dirty="0" smtClean="0"/>
              <a:t> </a:t>
            </a:r>
            <a:r>
              <a:rPr lang="en-US" baseline="0" dirty="0" err="1" smtClean="0"/>
              <a:t>nặng</a:t>
            </a:r>
            <a:r>
              <a:rPr lang="en-US" baseline="0" dirty="0" smtClean="0"/>
              <a:t> </a:t>
            </a:r>
            <a:r>
              <a:rPr lang="en-US" baseline="0" dirty="0" err="1" smtClean="0"/>
              <a:t>hơn</a:t>
            </a:r>
            <a:endParaRPr lang="en-US" baseline="0" dirty="0" smtClean="0"/>
          </a:p>
          <a:p>
            <a:r>
              <a:rPr lang="en-US" baseline="0" dirty="0" err="1" smtClean="0"/>
              <a:t>Đang</a:t>
            </a:r>
            <a:r>
              <a:rPr lang="en-US" baseline="0" dirty="0" smtClean="0"/>
              <a:t> </a:t>
            </a:r>
            <a:r>
              <a:rPr lang="en-US" baseline="0" dirty="0" err="1" smtClean="0"/>
              <a:t>dùng</a:t>
            </a:r>
            <a:r>
              <a:rPr lang="en-US" baseline="0" dirty="0" smtClean="0"/>
              <a:t> </a:t>
            </a:r>
            <a:r>
              <a:rPr lang="en-US" baseline="0" dirty="0" err="1" smtClean="0"/>
              <a:t>buphre</a:t>
            </a:r>
            <a:r>
              <a:rPr lang="en-US" baseline="0" dirty="0" smtClean="0"/>
              <a:t> </a:t>
            </a:r>
            <a:r>
              <a:rPr lang="en-US" baseline="0" dirty="0" err="1" smtClean="0"/>
              <a:t>uống</a:t>
            </a:r>
            <a:r>
              <a:rPr lang="en-US" baseline="0" dirty="0" smtClean="0"/>
              <a:t> met</a:t>
            </a:r>
          </a:p>
          <a:p>
            <a:r>
              <a:rPr lang="en-US" baseline="0" dirty="0" err="1" smtClean="0"/>
              <a:t>Đang</a:t>
            </a:r>
            <a:r>
              <a:rPr lang="en-US" baseline="0" dirty="0" smtClean="0"/>
              <a:t> naltrexone </a:t>
            </a:r>
            <a:r>
              <a:rPr lang="en-US" baseline="0" dirty="0" err="1" smtClean="0"/>
              <a:t>dùng</a:t>
            </a:r>
            <a:r>
              <a:rPr lang="en-US" baseline="0" dirty="0" smtClean="0"/>
              <a:t> </a:t>
            </a:r>
            <a:r>
              <a:rPr lang="en-US" baseline="0" dirty="0" err="1" smtClean="0"/>
              <a:t>buphre</a:t>
            </a:r>
            <a:r>
              <a:rPr lang="en-US" baseline="0" dirty="0" smtClean="0"/>
              <a:t>, meth</a:t>
            </a:r>
          </a:p>
          <a:p>
            <a:r>
              <a:rPr lang="en-US" baseline="0" dirty="0" err="1" smtClean="0"/>
              <a:t>Tùy</a:t>
            </a:r>
            <a:r>
              <a:rPr lang="en-US" baseline="0" dirty="0" smtClean="0"/>
              <a:t> </a:t>
            </a:r>
            <a:r>
              <a:rPr lang="en-US" baseline="0" dirty="0" err="1" smtClean="0"/>
              <a:t>thuốc</a:t>
            </a:r>
            <a:r>
              <a:rPr lang="en-US" baseline="0" dirty="0" smtClean="0"/>
              <a:t> </a:t>
            </a:r>
            <a:r>
              <a:rPr lang="en-US" baseline="0" dirty="0" err="1" smtClean="0"/>
              <a:t>có</a:t>
            </a:r>
            <a:r>
              <a:rPr lang="en-US" baseline="0" dirty="0" smtClean="0"/>
              <a:t> </a:t>
            </a:r>
            <a:r>
              <a:rPr lang="en-US" baseline="0" dirty="0" err="1" smtClean="0"/>
              <a:t>trước</a:t>
            </a:r>
            <a:r>
              <a:rPr lang="en-US" baseline="0" dirty="0" smtClean="0"/>
              <a:t> </a:t>
            </a:r>
            <a:r>
              <a:rPr lang="en-US" baseline="0" dirty="0" err="1" smtClean="0"/>
              <a:t>trong</a:t>
            </a:r>
            <a:r>
              <a:rPr lang="en-US" baseline="0" dirty="0" smtClean="0"/>
              <a:t> </a:t>
            </a:r>
            <a:r>
              <a:rPr lang="en-US" baseline="0" dirty="0" err="1" smtClean="0"/>
              <a:t>người</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B6AE89E-B011-4F80-9317-300F8341A26D}" type="slidenum">
              <a:rPr lang="en-US" smtClean="0"/>
              <a:t>80</a:t>
            </a:fld>
            <a:endParaRPr lang="en-US"/>
          </a:p>
        </p:txBody>
      </p:sp>
    </p:spTree>
    <p:extLst>
      <p:ext uri="{BB962C8B-B14F-4D97-AF65-F5344CB8AC3E}">
        <p14:creationId xmlns:p14="http://schemas.microsoft.com/office/powerpoint/2010/main" val="27327887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43D81-625B-416C-8DF0-5F68A240F802}" type="slidenum">
              <a:rPr lang="en-US" smtClean="0"/>
              <a:t>81</a:t>
            </a:fld>
            <a:endParaRPr lang="en-US"/>
          </a:p>
        </p:txBody>
      </p:sp>
    </p:spTree>
    <p:extLst>
      <p:ext uri="{BB962C8B-B14F-4D97-AF65-F5344CB8AC3E}">
        <p14:creationId xmlns:p14="http://schemas.microsoft.com/office/powerpoint/2010/main" val="1451035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8512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1423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14623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68803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00130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0079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8118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1981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09693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01764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51619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9203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3/5/2020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62481841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0" r:id="rId6"/>
    <p:sldLayoutId id="2147483757" r:id="rId7"/>
    <p:sldLayoutId id="2147483758" r:id="rId8"/>
    <p:sldLayoutId id="2147483747" r:id="rId9"/>
    <p:sldLayoutId id="2147483748" r:id="rId10"/>
    <p:sldLayoutId id="2147483749" r:id="rId11"/>
    <p:sldLayoutId id="2147483751"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20308-65CE-4C44-BED9-263E25B84E82}"/>
              </a:ext>
            </a:extLst>
          </p:cNvPr>
          <p:cNvPicPr>
            <a:picLocks noChangeAspect="1"/>
          </p:cNvPicPr>
          <p:nvPr/>
        </p:nvPicPr>
        <p:blipFill rotWithShape="1">
          <a:blip r:embed="rId3"/>
          <a:srcRect t="10443" r="-2" b="14556"/>
          <a:stretch/>
        </p:blipFill>
        <p:spPr>
          <a:xfrm>
            <a:off x="1524016" y="857258"/>
            <a:ext cx="9143985" cy="5143493"/>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êu đề 1"/>
          <p:cNvSpPr>
            <a:spLocks noGrp="1"/>
          </p:cNvSpPr>
          <p:nvPr>
            <p:ph type="ctrTitle"/>
          </p:nvPr>
        </p:nvSpPr>
        <p:spPr>
          <a:xfrm>
            <a:off x="6095999" y="3732880"/>
            <a:ext cx="3943350" cy="1276178"/>
          </a:xfrm>
        </p:spPr>
        <p:txBody>
          <a:bodyPr anchor="b">
            <a:normAutofit/>
          </a:bodyPr>
          <a:lstStyle/>
          <a:p>
            <a:r>
              <a:rPr lang="en-US" sz="3300" b="1" dirty="0">
                <a:solidFill>
                  <a:srgbClr val="002060"/>
                </a:solidFill>
                <a:latin typeface="Arial" panose="020B0604020202020204" pitchFamily="34" charset="0"/>
                <a:cs typeface="Arial" panose="020B0604020202020204" pitchFamily="34" charset="0"/>
              </a:rPr>
              <a:t>CDTP: </a:t>
            </a:r>
            <a:r>
              <a:rPr lang="en-US" sz="3300" b="1" dirty="0" err="1">
                <a:solidFill>
                  <a:srgbClr val="002060"/>
                </a:solidFill>
                <a:latin typeface="Arial" panose="020B0604020202020204" pitchFamily="34" charset="0"/>
                <a:cs typeface="Arial" panose="020B0604020202020204" pitchFamily="34" charset="0"/>
              </a:rPr>
              <a:t>tác</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động</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và</a:t>
            </a:r>
            <a:r>
              <a:rPr lang="en-US" sz="3300" b="1" dirty="0">
                <a:solidFill>
                  <a:srgbClr val="002060"/>
                </a:solidFill>
                <a:latin typeface="Arial" panose="020B0604020202020204" pitchFamily="34" charset="0"/>
                <a:cs typeface="Arial" panose="020B0604020202020204" pitchFamily="34" charset="0"/>
              </a:rPr>
              <a:t/>
            </a:r>
            <a:br>
              <a:rPr lang="en-US" sz="3300" b="1" dirty="0">
                <a:solidFill>
                  <a:srgbClr val="002060"/>
                </a:solidFill>
                <a:latin typeface="Arial" panose="020B0604020202020204" pitchFamily="34" charset="0"/>
                <a:cs typeface="Arial" panose="020B0604020202020204" pitchFamily="34" charset="0"/>
              </a:rPr>
            </a:br>
            <a:r>
              <a:rPr lang="en-US" sz="3300" b="1" dirty="0" err="1">
                <a:solidFill>
                  <a:srgbClr val="002060"/>
                </a:solidFill>
                <a:latin typeface="Arial" panose="020B0604020202020204" pitchFamily="34" charset="0"/>
                <a:cs typeface="Arial" panose="020B0604020202020204" pitchFamily="34" charset="0"/>
              </a:rPr>
              <a:t>ái</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lực</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lên</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thụ</a:t>
            </a:r>
            <a:r>
              <a:rPr lang="en-US" sz="3300" b="1" dirty="0">
                <a:solidFill>
                  <a:srgbClr val="002060"/>
                </a:solidFill>
                <a:latin typeface="Arial" panose="020B0604020202020204" pitchFamily="34" charset="0"/>
                <a:cs typeface="Arial" panose="020B0604020202020204" pitchFamily="34" charset="0"/>
              </a:rPr>
              <a:t> </a:t>
            </a:r>
            <a:r>
              <a:rPr lang="en-US" sz="3300" b="1" dirty="0" err="1">
                <a:solidFill>
                  <a:srgbClr val="002060"/>
                </a:solidFill>
                <a:latin typeface="Arial" panose="020B0604020202020204" pitchFamily="34" charset="0"/>
                <a:cs typeface="Arial" panose="020B0604020202020204" pitchFamily="34" charset="0"/>
              </a:rPr>
              <a:t>thể</a:t>
            </a:r>
            <a:r>
              <a:rPr lang="en-US" sz="3300" b="1" dirty="0">
                <a:solidFill>
                  <a:srgbClr val="002060"/>
                </a:solidFill>
                <a:latin typeface="Arial" panose="020B0604020202020204" pitchFamily="34" charset="0"/>
                <a:cs typeface="Arial" panose="020B0604020202020204" pitchFamily="34" charset="0"/>
              </a:rPr>
              <a:t> µ</a:t>
            </a:r>
            <a:endParaRPr lang="vi-VN" sz="3300" dirty="0" err="1"/>
          </a:p>
        </p:txBody>
      </p:sp>
    </p:spTree>
    <p:extLst>
      <p:ext uri="{BB962C8B-B14F-4D97-AF65-F5344CB8AC3E}">
        <p14:creationId xmlns:p14="http://schemas.microsoft.com/office/powerpoint/2010/main" val="256052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Tình huống</a:t>
            </a:r>
          </a:p>
        </p:txBody>
      </p:sp>
      <p:sp>
        <p:nvSpPr>
          <p:cNvPr id="3" name="Content Placeholder 2"/>
          <p:cNvSpPr>
            <a:spLocks noGrp="1"/>
          </p:cNvSpPr>
          <p:nvPr>
            <p:ph idx="1"/>
          </p:nvPr>
        </p:nvSpPr>
        <p:spPr/>
        <p:txBody>
          <a:bodyPr/>
          <a:lstStyle/>
          <a:p>
            <a:pPr marL="0" indent="0" algn="just">
              <a:buNone/>
            </a:pPr>
            <a:r>
              <a:rPr lang="en-US" dirty="0"/>
              <a:t>	</a:t>
            </a:r>
            <a:r>
              <a:rPr lang="vi-VN" dirty="0"/>
              <a:t>Bệnh nhân nam, 30 tuổi, nghiện heroin 5 năm. </a:t>
            </a:r>
            <a:r>
              <a:rPr lang="en-US" dirty="0"/>
              <a:t>B</a:t>
            </a:r>
            <a:r>
              <a:rPr lang="vi-VN" dirty="0"/>
              <a:t>ệnh nhân vừa đi cai nghiện cắt cơn</a:t>
            </a:r>
            <a:r>
              <a:rPr lang="en-US" dirty="0"/>
              <a:t> 3 </a:t>
            </a:r>
            <a:r>
              <a:rPr lang="en-US" dirty="0" err="1"/>
              <a:t>tuần</a:t>
            </a:r>
            <a:r>
              <a:rPr lang="vi-VN" dirty="0"/>
              <a:t>, đến phòng khám của </a:t>
            </a:r>
            <a:r>
              <a:rPr lang="en-US" dirty="0" err="1"/>
              <a:t>anh</a:t>
            </a:r>
            <a:r>
              <a:rPr lang="en-US" dirty="0"/>
              <a:t> </a:t>
            </a:r>
            <a:r>
              <a:rPr lang="en-US" dirty="0" err="1"/>
              <a:t>chị</a:t>
            </a:r>
            <a:r>
              <a:rPr lang="vi-VN" dirty="0"/>
              <a:t> để đăng ký điều trị. </a:t>
            </a:r>
            <a:r>
              <a:rPr lang="en-US" dirty="0"/>
              <a:t>P</a:t>
            </a:r>
            <a:r>
              <a:rPr lang="vi-VN" dirty="0"/>
              <a:t>hòng khám của </a:t>
            </a:r>
            <a:r>
              <a:rPr lang="en-US" dirty="0" err="1"/>
              <a:t>anh</a:t>
            </a:r>
            <a:r>
              <a:rPr lang="en-US" dirty="0"/>
              <a:t> </a:t>
            </a:r>
            <a:r>
              <a:rPr lang="en-US" dirty="0" err="1"/>
              <a:t>chị</a:t>
            </a:r>
            <a:r>
              <a:rPr lang="vi-VN" dirty="0"/>
              <a:t> hiện có các thuốc: Methadone, Buprenorphine và Natrexone, </a:t>
            </a:r>
            <a:r>
              <a:rPr lang="en-US" dirty="0" err="1"/>
              <a:t>anh</a:t>
            </a:r>
            <a:r>
              <a:rPr lang="en-US" dirty="0"/>
              <a:t> </a:t>
            </a:r>
            <a:r>
              <a:rPr lang="en-US" dirty="0" err="1"/>
              <a:t>chị</a:t>
            </a:r>
            <a:r>
              <a:rPr lang="vi-VN" dirty="0"/>
              <a:t> sẽ tư vấn thuốc nào cho bệnh nhân?</a:t>
            </a:r>
          </a:p>
          <a:p>
            <a:pPr marL="0" indent="0">
              <a:buNone/>
            </a:pPr>
            <a:endParaRPr lang="en-US" dirty="0"/>
          </a:p>
        </p:txBody>
      </p:sp>
    </p:spTree>
    <p:extLst>
      <p:ext uri="{BB962C8B-B14F-4D97-AF65-F5344CB8AC3E}">
        <p14:creationId xmlns:p14="http://schemas.microsoft.com/office/powerpoint/2010/main" val="352930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Khảo sát</a:t>
            </a:r>
          </a:p>
        </p:txBody>
      </p:sp>
      <p:sp>
        <p:nvSpPr>
          <p:cNvPr id="3" name="Content Placeholder 2"/>
          <p:cNvSpPr>
            <a:spLocks noGrp="1"/>
          </p:cNvSpPr>
          <p:nvPr>
            <p:ph idx="1"/>
          </p:nvPr>
        </p:nvSpPr>
        <p:spPr/>
        <p:txBody>
          <a:bodyPr/>
          <a:lstStyle/>
          <a:p>
            <a:pPr marL="0" indent="0">
              <a:buNone/>
            </a:pPr>
            <a:r>
              <a:rPr lang="en-US" dirty="0"/>
              <a:t>Anh </a:t>
            </a:r>
            <a:r>
              <a:rPr lang="en-US" dirty="0" err="1"/>
              <a:t>chị</a:t>
            </a:r>
            <a:r>
              <a:rPr lang="en-US" dirty="0"/>
              <a:t> </a:t>
            </a:r>
            <a:r>
              <a:rPr lang="en-US" dirty="0" err="1"/>
              <a:t>sẽ</a:t>
            </a:r>
            <a:r>
              <a:rPr lang="en-US" dirty="0"/>
              <a:t> </a:t>
            </a:r>
            <a:r>
              <a:rPr lang="en-US" dirty="0" err="1"/>
              <a:t>tư</a:t>
            </a:r>
            <a:r>
              <a:rPr lang="en-US" dirty="0"/>
              <a:t> </a:t>
            </a:r>
            <a:r>
              <a:rPr lang="en-US" dirty="0" err="1"/>
              <a:t>vấn</a:t>
            </a:r>
            <a:r>
              <a:rPr lang="en-US" dirty="0"/>
              <a:t> </a:t>
            </a:r>
            <a:r>
              <a:rPr lang="en-US" dirty="0" err="1"/>
              <a:t>thuốc</a:t>
            </a:r>
            <a:r>
              <a:rPr lang="en-US" dirty="0"/>
              <a:t> </a:t>
            </a:r>
            <a:r>
              <a:rPr lang="en-US" dirty="0" err="1"/>
              <a:t>nào</a:t>
            </a:r>
            <a:r>
              <a:rPr lang="en-US" dirty="0"/>
              <a:t> </a:t>
            </a:r>
            <a:r>
              <a:rPr lang="en-US" dirty="0" err="1"/>
              <a:t>cho</a:t>
            </a:r>
            <a:r>
              <a:rPr lang="en-US" dirty="0"/>
              <a:t> </a:t>
            </a:r>
            <a:r>
              <a:rPr lang="en-US" dirty="0" err="1"/>
              <a:t>bệnh</a:t>
            </a:r>
            <a:r>
              <a:rPr lang="en-US" dirty="0"/>
              <a:t> </a:t>
            </a:r>
            <a:r>
              <a:rPr lang="en-US" dirty="0" err="1"/>
              <a:t>nhân</a:t>
            </a:r>
            <a:r>
              <a:rPr lang="en-US" dirty="0"/>
              <a:t>?</a:t>
            </a:r>
          </a:p>
          <a:p>
            <a:pPr marL="514350" indent="-514350">
              <a:buAutoNum type="alphaUcPeriod"/>
            </a:pPr>
            <a:r>
              <a:rPr lang="en-US" dirty="0"/>
              <a:t>Methadone</a:t>
            </a:r>
          </a:p>
          <a:p>
            <a:pPr marL="514350" indent="-514350">
              <a:buAutoNum type="alphaUcPeriod"/>
            </a:pPr>
            <a:r>
              <a:rPr lang="en-US" dirty="0"/>
              <a:t>Buprenorphine</a:t>
            </a:r>
          </a:p>
          <a:p>
            <a:pPr marL="514350" indent="-514350">
              <a:buAutoNum type="alphaUcPeriod"/>
            </a:pPr>
            <a:r>
              <a:rPr lang="en-US" dirty="0" err="1"/>
              <a:t>Natrexone</a:t>
            </a:r>
            <a:endParaRPr lang="en-US" dirty="0"/>
          </a:p>
        </p:txBody>
      </p:sp>
    </p:spTree>
    <p:extLst>
      <p:ext uri="{BB962C8B-B14F-4D97-AF65-F5344CB8AC3E}">
        <p14:creationId xmlns:p14="http://schemas.microsoft.com/office/powerpoint/2010/main" val="183779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5181600" y="229246"/>
            <a:ext cx="1845378" cy="584775"/>
          </a:xfrm>
          <a:prstGeom prst="rect">
            <a:avLst/>
          </a:prstGeom>
          <a:noFill/>
          <a:ln w="9525">
            <a:noFill/>
            <a:miter lim="800000"/>
            <a:headEnd/>
            <a:tailEnd/>
          </a:ln>
        </p:spPr>
        <p:txBody>
          <a:bodyPr wrap="none" anchor="ctr">
            <a:spAutoFit/>
          </a:bodyPr>
          <a:lstStyle/>
          <a:p>
            <a:pPr algn="ctr"/>
            <a:r>
              <a:rPr lang="en-US" sz="3200" b="1">
                <a:solidFill>
                  <a:srgbClr val="D17100"/>
                </a:solidFill>
                <a:latin typeface="Arial" charset="0"/>
              </a:rPr>
              <a:t>Mục tiêu</a:t>
            </a:r>
          </a:p>
        </p:txBody>
      </p:sp>
      <p:sp>
        <p:nvSpPr>
          <p:cNvPr id="3" name="Rectangle 2"/>
          <p:cNvSpPr/>
          <p:nvPr/>
        </p:nvSpPr>
        <p:spPr>
          <a:xfrm>
            <a:off x="4038601" y="1066800"/>
            <a:ext cx="5384967" cy="1257300"/>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Isosceles Triangle 30"/>
          <p:cNvSpPr/>
          <p:nvPr/>
        </p:nvSpPr>
        <p:spPr>
          <a:xfrm rot="5400000">
            <a:off x="4163773" y="1663586"/>
            <a:ext cx="371475" cy="18097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2"/>
          <p:cNvSpPr/>
          <p:nvPr/>
        </p:nvSpPr>
        <p:spPr>
          <a:xfrm>
            <a:off x="4073013" y="2509059"/>
            <a:ext cx="5356664" cy="1257300"/>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ound Same Side Corner Rectangle 1"/>
          <p:cNvSpPr/>
          <p:nvPr/>
        </p:nvSpPr>
        <p:spPr>
          <a:xfrm rot="16200000">
            <a:off x="2959073" y="2112003"/>
            <a:ext cx="1257300" cy="203835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Isosceles Triangle 36"/>
          <p:cNvSpPr/>
          <p:nvPr/>
        </p:nvSpPr>
        <p:spPr>
          <a:xfrm rot="5400000">
            <a:off x="4097313" y="3040693"/>
            <a:ext cx="371475" cy="18097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10" name="Rectangle 46"/>
          <p:cNvSpPr>
            <a:spLocks noChangeArrowheads="1"/>
          </p:cNvSpPr>
          <p:nvPr/>
        </p:nvSpPr>
        <p:spPr bwMode="auto">
          <a:xfrm>
            <a:off x="4720984" y="1246240"/>
            <a:ext cx="4086224" cy="1015663"/>
          </a:xfrm>
          <a:prstGeom prst="rect">
            <a:avLst/>
          </a:prstGeom>
          <a:noFill/>
          <a:ln w="9525">
            <a:noFill/>
            <a:miter lim="800000"/>
            <a:headEnd/>
            <a:tailEnd/>
          </a:ln>
        </p:spPr>
        <p:txBody>
          <a:bodyPr wrap="square" anchor="ctr">
            <a:spAutoFit/>
          </a:bodyPr>
          <a:lstStyle/>
          <a:p>
            <a:r>
              <a:rPr lang="en-US" sz="2000">
                <a:solidFill>
                  <a:srgbClr val="4A4644"/>
                </a:solidFill>
                <a:latin typeface="Arial" charset="0"/>
              </a:rPr>
              <a:t>Hiểu khái niệm và phân loại CDTP theo tác dụng lên thụ thể µ: đồng vận, bán đồng vận và đối vận.</a:t>
            </a:r>
            <a:endParaRPr lang="en-US" sz="2000" dirty="0" err="1">
              <a:solidFill>
                <a:srgbClr val="4A4644"/>
              </a:solidFill>
              <a:latin typeface="Arial" charset="0"/>
            </a:endParaRPr>
          </a:p>
        </p:txBody>
      </p:sp>
      <p:sp>
        <p:nvSpPr>
          <p:cNvPr id="8211" name="Rectangle 47"/>
          <p:cNvSpPr>
            <a:spLocks noChangeArrowheads="1"/>
          </p:cNvSpPr>
          <p:nvPr/>
        </p:nvSpPr>
        <p:spPr bwMode="auto">
          <a:xfrm>
            <a:off x="4655942" y="2634835"/>
            <a:ext cx="3918119" cy="1015663"/>
          </a:xfrm>
          <a:prstGeom prst="rect">
            <a:avLst/>
          </a:prstGeom>
          <a:noFill/>
          <a:ln w="9525">
            <a:noFill/>
            <a:miter lim="800000"/>
            <a:headEnd/>
            <a:tailEnd/>
          </a:ln>
        </p:spPr>
        <p:txBody>
          <a:bodyPr wrap="square" anchor="ctr">
            <a:spAutoFit/>
          </a:bodyPr>
          <a:lstStyle/>
          <a:p>
            <a:r>
              <a:rPr lang="vi-VN" sz="2000">
                <a:solidFill>
                  <a:srgbClr val="4A4644"/>
                </a:solidFill>
                <a:latin typeface="Arial" charset="0"/>
              </a:rPr>
              <a:t>So sánh tác dụng dược lí và nguy cơ ngộ độc của 3 nhóm CDTP trên.</a:t>
            </a:r>
            <a:endParaRPr lang="vi-VN" sz="2000" dirty="0" err="1">
              <a:solidFill>
                <a:srgbClr val="4A4644"/>
              </a:solidFill>
              <a:latin typeface="Arial" charset="0"/>
            </a:endParaRPr>
          </a:p>
        </p:txBody>
      </p:sp>
      <p:sp>
        <p:nvSpPr>
          <p:cNvPr id="11" name="Rectangle 2"/>
          <p:cNvSpPr/>
          <p:nvPr/>
        </p:nvSpPr>
        <p:spPr>
          <a:xfrm>
            <a:off x="4073013" y="3976177"/>
            <a:ext cx="5356664" cy="1257300"/>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ound Same Side Corner Rectangle 1"/>
          <p:cNvSpPr/>
          <p:nvPr/>
        </p:nvSpPr>
        <p:spPr>
          <a:xfrm rot="16200000">
            <a:off x="2959073" y="3579121"/>
            <a:ext cx="1257300" cy="203835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Isosceles Triangle 12"/>
          <p:cNvSpPr/>
          <p:nvPr/>
        </p:nvSpPr>
        <p:spPr>
          <a:xfrm rot="5400000">
            <a:off x="4097313" y="4507811"/>
            <a:ext cx="371475" cy="18097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47"/>
          <p:cNvSpPr>
            <a:spLocks noChangeArrowheads="1"/>
          </p:cNvSpPr>
          <p:nvPr/>
        </p:nvSpPr>
        <p:spPr bwMode="auto">
          <a:xfrm>
            <a:off x="4655942" y="4255840"/>
            <a:ext cx="3918119" cy="707886"/>
          </a:xfrm>
          <a:prstGeom prst="rect">
            <a:avLst/>
          </a:prstGeom>
          <a:noFill/>
          <a:ln w="9525">
            <a:noFill/>
            <a:miter lim="800000"/>
            <a:headEnd/>
            <a:tailEnd/>
          </a:ln>
        </p:spPr>
        <p:txBody>
          <a:bodyPr wrap="square" anchor="ctr">
            <a:spAutoFit/>
          </a:bodyPr>
          <a:lstStyle/>
          <a:p>
            <a:r>
              <a:rPr lang="vi-VN" sz="2000">
                <a:solidFill>
                  <a:srgbClr val="4A4644"/>
                </a:solidFill>
                <a:latin typeface="Arial" charset="0"/>
              </a:rPr>
              <a:t>Giải thích, nhận biết hội chứng cai CDTP đột phát do thuốc </a:t>
            </a:r>
          </a:p>
        </p:txBody>
      </p:sp>
      <p:sp>
        <p:nvSpPr>
          <p:cNvPr id="15" name="Rectangle 2"/>
          <p:cNvSpPr/>
          <p:nvPr/>
        </p:nvSpPr>
        <p:spPr>
          <a:xfrm>
            <a:off x="4073013" y="5406640"/>
            <a:ext cx="5356664" cy="1257300"/>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ound Same Side Corner Rectangle 1"/>
          <p:cNvSpPr/>
          <p:nvPr/>
        </p:nvSpPr>
        <p:spPr>
          <a:xfrm rot="16200000">
            <a:off x="2959073" y="5009584"/>
            <a:ext cx="1257300" cy="203835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Isosceles Triangle 16"/>
          <p:cNvSpPr/>
          <p:nvPr/>
        </p:nvSpPr>
        <p:spPr>
          <a:xfrm rot="5400000">
            <a:off x="4097313" y="5938274"/>
            <a:ext cx="371475" cy="18097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47"/>
          <p:cNvSpPr>
            <a:spLocks noChangeArrowheads="1"/>
          </p:cNvSpPr>
          <p:nvPr/>
        </p:nvSpPr>
        <p:spPr bwMode="auto">
          <a:xfrm>
            <a:off x="4655942" y="5686303"/>
            <a:ext cx="3918119" cy="707886"/>
          </a:xfrm>
          <a:prstGeom prst="rect">
            <a:avLst/>
          </a:prstGeom>
          <a:noFill/>
          <a:ln w="9525">
            <a:noFill/>
            <a:miter lim="800000"/>
            <a:headEnd/>
            <a:tailEnd/>
          </a:ln>
        </p:spPr>
        <p:txBody>
          <a:bodyPr wrap="square" anchor="ctr">
            <a:spAutoFit/>
          </a:bodyPr>
          <a:lstStyle/>
          <a:p>
            <a:r>
              <a:rPr lang="vi-VN" sz="2000">
                <a:solidFill>
                  <a:srgbClr val="4A4644"/>
                </a:solidFill>
                <a:latin typeface="Arial" charset="0"/>
              </a:rPr>
              <a:t>Dự đoán các khả năng xảy ra khi chuyển đổi  giữa các CDTP</a:t>
            </a:r>
          </a:p>
        </p:txBody>
      </p:sp>
      <p:sp>
        <p:nvSpPr>
          <p:cNvPr id="19" name="Round Same Side Corner Rectangle 1"/>
          <p:cNvSpPr/>
          <p:nvPr/>
        </p:nvSpPr>
        <p:spPr>
          <a:xfrm rot="16200000">
            <a:off x="2959073" y="694602"/>
            <a:ext cx="1257300" cy="203835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Isosceles Triangle 19"/>
          <p:cNvSpPr/>
          <p:nvPr/>
        </p:nvSpPr>
        <p:spPr>
          <a:xfrm rot="5400000">
            <a:off x="4097313" y="1579492"/>
            <a:ext cx="371475" cy="18097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25004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Dược lý</a:t>
            </a:r>
          </a:p>
        </p:txBody>
      </p:sp>
      <p:sp>
        <p:nvSpPr>
          <p:cNvPr id="4" name="Text Placeholder 3"/>
          <p:cNvSpPr>
            <a:spLocks noGrp="1"/>
          </p:cNvSpPr>
          <p:nvPr>
            <p:ph type="body" idx="1"/>
          </p:nvPr>
        </p:nvSpPr>
        <p:spPr/>
        <p:txBody>
          <a:bodyPr>
            <a:normAutofit fontScale="92500" lnSpcReduction="10000"/>
          </a:bodyPr>
          <a:lstStyle/>
          <a:p>
            <a:pPr algn="ctr"/>
            <a:r>
              <a:rPr lang="en-US"/>
              <a:t>Dược lực học</a:t>
            </a:r>
          </a:p>
          <a:p>
            <a:pPr algn="ctr"/>
            <a:r>
              <a:rPr lang="vi-VN">
                <a:solidFill>
                  <a:srgbClr val="00B0F0"/>
                </a:solidFill>
              </a:rPr>
              <a:t>(pharmacodynamics)</a:t>
            </a:r>
            <a:endParaRPr lang="en-US"/>
          </a:p>
        </p:txBody>
      </p:sp>
      <p:sp>
        <p:nvSpPr>
          <p:cNvPr id="3" name="Content Placeholder 2"/>
          <p:cNvSpPr>
            <a:spLocks noGrp="1"/>
          </p:cNvSpPr>
          <p:nvPr>
            <p:ph sz="half" idx="2"/>
          </p:nvPr>
        </p:nvSpPr>
        <p:spPr>
          <a:xfrm>
            <a:off x="1981200" y="2438400"/>
            <a:ext cx="4040188" cy="3687763"/>
          </a:xfrm>
          <a:ln w="19050">
            <a:solidFill>
              <a:srgbClr val="4A4644"/>
            </a:solidFill>
          </a:ln>
        </p:spPr>
        <p:txBody>
          <a:bodyPr/>
          <a:lstStyle/>
          <a:p>
            <a:pPr marL="0" indent="0" algn="ctr">
              <a:buNone/>
            </a:pPr>
            <a:r>
              <a:rPr lang="en-US"/>
              <a:t>Thuốc      cơ thể</a:t>
            </a:r>
          </a:p>
          <a:p>
            <a:pPr marL="0" indent="0">
              <a:buNone/>
            </a:pPr>
            <a:endParaRPr lang="en-US"/>
          </a:p>
          <a:p>
            <a:pPr marL="0" indent="0">
              <a:buNone/>
            </a:pPr>
            <a:r>
              <a:rPr lang="en-US"/>
              <a:t>Cơ chế tác động:</a:t>
            </a:r>
          </a:p>
          <a:p>
            <a:pPr>
              <a:buFontTx/>
              <a:buChar char="-"/>
            </a:pPr>
            <a:r>
              <a:rPr lang="en-US"/>
              <a:t>Qua thụ thể</a:t>
            </a:r>
          </a:p>
          <a:p>
            <a:pPr>
              <a:buFontTx/>
              <a:buChar char="-"/>
            </a:pPr>
            <a:r>
              <a:rPr lang="en-US"/>
              <a:t>Không thông qua thụ thể</a:t>
            </a:r>
          </a:p>
        </p:txBody>
      </p:sp>
      <p:sp>
        <p:nvSpPr>
          <p:cNvPr id="5" name="Text Placeholder 4"/>
          <p:cNvSpPr>
            <a:spLocks noGrp="1"/>
          </p:cNvSpPr>
          <p:nvPr>
            <p:ph type="body" sz="quarter" idx="3"/>
          </p:nvPr>
        </p:nvSpPr>
        <p:spPr/>
        <p:txBody>
          <a:bodyPr>
            <a:normAutofit fontScale="92500" lnSpcReduction="10000"/>
          </a:bodyPr>
          <a:lstStyle/>
          <a:p>
            <a:pPr algn="ctr"/>
            <a:r>
              <a:rPr lang="en-US" dirty="0" err="1"/>
              <a:t>Dược</a:t>
            </a:r>
            <a:r>
              <a:rPr lang="en-US" dirty="0"/>
              <a:t> </a:t>
            </a:r>
            <a:r>
              <a:rPr lang="en-US" dirty="0" err="1"/>
              <a:t>động</a:t>
            </a:r>
            <a:r>
              <a:rPr lang="en-US" dirty="0"/>
              <a:t> </a:t>
            </a:r>
            <a:r>
              <a:rPr lang="en-US" dirty="0" err="1"/>
              <a:t>học</a:t>
            </a:r>
            <a:endParaRPr lang="en-US" dirty="0"/>
          </a:p>
          <a:p>
            <a:pPr algn="ctr"/>
            <a:r>
              <a:rPr lang="vi-VN" dirty="0">
                <a:solidFill>
                  <a:srgbClr val="00B0F0"/>
                </a:solidFill>
              </a:rPr>
              <a:t>(pharmacokinetics)</a:t>
            </a:r>
            <a:endParaRPr lang="en-US" dirty="0"/>
          </a:p>
        </p:txBody>
      </p:sp>
      <p:sp>
        <p:nvSpPr>
          <p:cNvPr id="6" name="Content Placeholder 5"/>
          <p:cNvSpPr>
            <a:spLocks noGrp="1"/>
          </p:cNvSpPr>
          <p:nvPr>
            <p:ph sz="quarter" idx="4"/>
          </p:nvPr>
        </p:nvSpPr>
        <p:spPr>
          <a:xfrm>
            <a:off x="6169027" y="2438399"/>
            <a:ext cx="4041775" cy="3687764"/>
          </a:xfrm>
          <a:ln w="19050">
            <a:solidFill>
              <a:srgbClr val="4A4644"/>
            </a:solidFill>
          </a:ln>
        </p:spPr>
        <p:txBody>
          <a:bodyPr>
            <a:normAutofit fontScale="92500"/>
          </a:bodyPr>
          <a:lstStyle/>
          <a:p>
            <a:pPr marL="0" indent="0" algn="ctr">
              <a:buNone/>
            </a:pPr>
            <a:r>
              <a:rPr lang="en-US"/>
              <a:t>C</a:t>
            </a:r>
            <a:r>
              <a:rPr lang="vi-VN"/>
              <a:t>ơ thể </a:t>
            </a:r>
            <a:r>
              <a:rPr lang="en-US"/>
              <a:t>     </a:t>
            </a:r>
            <a:r>
              <a:rPr lang="vi-VN"/>
              <a:t>thuốc</a:t>
            </a:r>
            <a:endParaRPr lang="en-US"/>
          </a:p>
          <a:p>
            <a:pPr marL="0" indent="0">
              <a:buNone/>
            </a:pPr>
            <a:endParaRPr lang="en-US"/>
          </a:p>
          <a:p>
            <a:pPr marL="0" indent="0">
              <a:buNone/>
            </a:pPr>
            <a:r>
              <a:rPr lang="en-US"/>
              <a:t>Bao gồm các quá trình:</a:t>
            </a:r>
          </a:p>
          <a:p>
            <a:pPr>
              <a:buFontTx/>
              <a:buChar char="-"/>
            </a:pPr>
            <a:r>
              <a:rPr lang="en-US"/>
              <a:t>Hấp thu</a:t>
            </a:r>
          </a:p>
          <a:p>
            <a:pPr>
              <a:buFontTx/>
              <a:buChar char="-"/>
            </a:pPr>
            <a:r>
              <a:rPr lang="en-US"/>
              <a:t>Phân phối</a:t>
            </a:r>
          </a:p>
          <a:p>
            <a:pPr>
              <a:buFontTx/>
              <a:buChar char="-"/>
            </a:pPr>
            <a:r>
              <a:rPr lang="en-US"/>
              <a:t>Chuyển hóa</a:t>
            </a:r>
          </a:p>
          <a:p>
            <a:pPr>
              <a:buFontTx/>
              <a:buChar char="-"/>
            </a:pPr>
            <a:r>
              <a:rPr lang="en-US"/>
              <a:t>Thải trừ</a:t>
            </a:r>
          </a:p>
        </p:txBody>
      </p:sp>
      <p:sp>
        <p:nvSpPr>
          <p:cNvPr id="8" name="Rectangle 7"/>
          <p:cNvSpPr/>
          <p:nvPr/>
        </p:nvSpPr>
        <p:spPr>
          <a:xfrm>
            <a:off x="2286000" y="3733800"/>
            <a:ext cx="1867694"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848894" y="2636839"/>
            <a:ext cx="3048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8163787" y="2636839"/>
            <a:ext cx="3048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910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Dược</a:t>
            </a:r>
            <a:r>
              <a:rPr lang="en-US" dirty="0"/>
              <a:t> </a:t>
            </a:r>
            <a:r>
              <a:rPr lang="en-US" dirty="0" err="1"/>
              <a:t>động</a:t>
            </a:r>
            <a:r>
              <a:rPr lang="en-US" dirty="0"/>
              <a:t> </a:t>
            </a:r>
            <a:r>
              <a:rPr lang="en-US" dirty="0" err="1"/>
              <a:t>học</a:t>
            </a:r>
            <a:endParaRPr lang="en-US" dirty="0"/>
          </a:p>
        </p:txBody>
      </p:sp>
      <p:pic>
        <p:nvPicPr>
          <p:cNvPr id="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5200" y="1630795"/>
            <a:ext cx="5410200" cy="4723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9662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Phân loại thụ thể</a:t>
            </a:r>
          </a:p>
        </p:txBody>
      </p:sp>
      <p:sp>
        <p:nvSpPr>
          <p:cNvPr id="4" name="Text Placeholder 3"/>
          <p:cNvSpPr>
            <a:spLocks noGrp="1"/>
          </p:cNvSpPr>
          <p:nvPr>
            <p:ph type="body" idx="1"/>
          </p:nvPr>
        </p:nvSpPr>
        <p:spPr/>
        <p:txBody>
          <a:bodyPr/>
          <a:lstStyle/>
          <a:p>
            <a:endParaRPr lang="en-US"/>
          </a:p>
        </p:txBody>
      </p:sp>
      <p:sp>
        <p:nvSpPr>
          <p:cNvPr id="5" name="Content Placeholder 4"/>
          <p:cNvSpPr>
            <a:spLocks noGrp="1"/>
          </p:cNvSpPr>
          <p:nvPr>
            <p:ph sz="half" idx="2"/>
          </p:nvPr>
        </p:nvSpPr>
        <p:spPr/>
        <p:txBody>
          <a:bodyPr>
            <a:normAutofit fontScale="85000" lnSpcReduction="20000"/>
          </a:bodyPr>
          <a:lstStyle/>
          <a:p>
            <a:pPr algn="just"/>
            <a:r>
              <a:rPr lang="vi-VN" dirty="0"/>
              <a:t>Nhóm thụ thể hướng ion: thụ thể Nicotinic; thụ thể  GABAA ; thụ thể AMPA&amp; NMDA</a:t>
            </a:r>
          </a:p>
          <a:p>
            <a:pPr algn="just"/>
            <a:r>
              <a:rPr lang="vi-VN" dirty="0"/>
              <a:t>Nhóm thụ thể kết hợp với Protein G</a:t>
            </a:r>
          </a:p>
          <a:p>
            <a:pPr algn="just"/>
            <a:r>
              <a:rPr lang="vi-VN" dirty="0"/>
              <a:t>Nhóm thụ thể Tyrosine Kinase</a:t>
            </a:r>
          </a:p>
          <a:p>
            <a:pPr algn="just"/>
            <a:r>
              <a:rPr lang="vi-VN" dirty="0"/>
              <a:t>Nhóm thụ thể Hormone nội bào</a:t>
            </a:r>
          </a:p>
          <a:p>
            <a:endParaRPr lang="en-US" dirty="0"/>
          </a:p>
        </p:txBody>
      </p:sp>
      <p:sp>
        <p:nvSpPr>
          <p:cNvPr id="6" name="Text Placeholder 5"/>
          <p:cNvSpPr>
            <a:spLocks noGrp="1"/>
          </p:cNvSpPr>
          <p:nvPr>
            <p:ph type="body" sz="quarter" idx="3"/>
          </p:nvPr>
        </p:nvSpPr>
        <p:spPr/>
        <p:txBody>
          <a:bodyPr/>
          <a:lstStyle/>
          <a:p>
            <a:endParaRPr lang="en-US"/>
          </a:p>
        </p:txBody>
      </p:sp>
      <p:pic>
        <p:nvPicPr>
          <p:cNvPr id="8" name="Picture 2"/>
          <p:cNvPicPr>
            <a:picLocks noGrp="1" noChangeAspect="1" noChangeArrowheads="1"/>
          </p:cNvPicPr>
          <p:nvPr>
            <p:ph sz="quarter" idx="4"/>
          </p:nvPr>
        </p:nvPicPr>
        <p:blipFill>
          <a:blip r:embed="rId3" cstate="print"/>
          <a:srcRect/>
          <a:stretch>
            <a:fillRect/>
          </a:stretch>
        </p:blipFill>
        <p:spPr bwMode="auto">
          <a:xfrm>
            <a:off x="6177887" y="2313616"/>
            <a:ext cx="4041775" cy="2840957"/>
          </a:xfrm>
          <a:prstGeom prst="rect">
            <a:avLst/>
          </a:prstGeom>
          <a:noFill/>
          <a:ln w="9525">
            <a:noFill/>
            <a:miter lim="800000"/>
            <a:headEnd/>
            <a:tailEnd/>
          </a:ln>
          <a:effectLst/>
        </p:spPr>
      </p:pic>
      <p:sp>
        <p:nvSpPr>
          <p:cNvPr id="9" name="Rectangle 8"/>
          <p:cNvSpPr/>
          <p:nvPr/>
        </p:nvSpPr>
        <p:spPr>
          <a:xfrm>
            <a:off x="2286000" y="3733800"/>
            <a:ext cx="3735388"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001294" y="3972580"/>
            <a:ext cx="1752600" cy="523220"/>
          </a:xfrm>
          <a:prstGeom prst="rect">
            <a:avLst/>
          </a:prstGeom>
          <a:noFill/>
        </p:spPr>
        <p:txBody>
          <a:bodyPr wrap="square" rtlCol="0">
            <a:spAutoFit/>
          </a:bodyPr>
          <a:lstStyle/>
          <a:p>
            <a:r>
              <a:rPr lang="en-US" sz="2800" b="1">
                <a:solidFill>
                  <a:srgbClr val="00B050"/>
                </a:solidFill>
              </a:rPr>
              <a:t>Opioid</a:t>
            </a:r>
          </a:p>
        </p:txBody>
      </p:sp>
    </p:spTree>
    <p:extLst>
      <p:ext uri="{BB962C8B-B14F-4D97-AF65-F5344CB8AC3E}">
        <p14:creationId xmlns:p14="http://schemas.microsoft.com/office/powerpoint/2010/main" val="35147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err="1"/>
              <a:t>Tác</a:t>
            </a:r>
            <a:r>
              <a:rPr lang="en-US" dirty="0"/>
              <a:t> </a:t>
            </a:r>
            <a:r>
              <a:rPr lang="en-US" dirty="0" err="1"/>
              <a:t>động</a:t>
            </a:r>
            <a:r>
              <a:rPr lang="en-US" dirty="0"/>
              <a:t> </a:t>
            </a:r>
            <a:r>
              <a:rPr lang="en-US" dirty="0" err="1"/>
              <a:t>thông</a:t>
            </a:r>
            <a:r>
              <a:rPr lang="en-US" dirty="0"/>
              <a:t> qua </a:t>
            </a:r>
            <a:r>
              <a:rPr lang="en-US" dirty="0" err="1"/>
              <a:t>thụ</a:t>
            </a:r>
            <a:r>
              <a:rPr lang="en-US" dirty="0"/>
              <a:t> </a:t>
            </a:r>
            <a:r>
              <a:rPr lang="en-US" dirty="0" err="1"/>
              <a:t>thể</a:t>
            </a:r>
            <a:r>
              <a:rPr lang="en-US" dirty="0"/>
              <a:t> </a:t>
            </a:r>
            <a:r>
              <a:rPr lang="el-GR" dirty="0">
                <a:latin typeface="Times New Roman"/>
                <a:cs typeface="Times New Roman"/>
              </a:rPr>
              <a:t>μ</a:t>
            </a:r>
            <a:endParaRPr lang="en-US" dirty="0"/>
          </a:p>
        </p:txBody>
      </p:sp>
      <p:sp>
        <p:nvSpPr>
          <p:cNvPr id="11" name="Content Placeholder 10"/>
          <p:cNvSpPr>
            <a:spLocks noGrp="1"/>
          </p:cNvSpPr>
          <p:nvPr>
            <p:ph sz="half" idx="4294967295"/>
          </p:nvPr>
        </p:nvSpPr>
        <p:spPr>
          <a:xfrm>
            <a:off x="1905000" y="5837238"/>
            <a:ext cx="8763000" cy="639763"/>
          </a:xfrm>
        </p:spPr>
        <p:txBody>
          <a:bodyPr>
            <a:normAutofit fontScale="92500"/>
          </a:bodyPr>
          <a:lstStyle/>
          <a:p>
            <a:pPr marL="0" indent="0">
              <a:buNone/>
            </a:pPr>
            <a:r>
              <a:rPr lang="en-US" dirty="0" err="1"/>
              <a:t>Thụ</a:t>
            </a:r>
            <a:r>
              <a:rPr lang="en-US" dirty="0"/>
              <a:t> </a:t>
            </a:r>
            <a:r>
              <a:rPr lang="en-US" dirty="0" err="1"/>
              <a:t>thể</a:t>
            </a:r>
            <a:r>
              <a:rPr lang="en-US" dirty="0"/>
              <a:t> </a:t>
            </a:r>
            <a:r>
              <a:rPr lang="el-GR" dirty="0">
                <a:latin typeface="Times New Roman"/>
                <a:cs typeface="Times New Roman"/>
              </a:rPr>
              <a:t>μ</a:t>
            </a:r>
            <a:r>
              <a:rPr lang="en-US" dirty="0">
                <a:latin typeface="Times New Roman"/>
                <a:cs typeface="Times New Roman"/>
              </a:rPr>
              <a:t> </a:t>
            </a:r>
            <a:r>
              <a:rPr lang="en-US" dirty="0"/>
              <a:t> </a:t>
            </a:r>
            <a:r>
              <a:rPr lang="en-US" dirty="0" err="1"/>
              <a:t>thuộc</a:t>
            </a:r>
            <a:r>
              <a:rPr lang="vi-VN" dirty="0"/>
              <a:t> nhóm</a:t>
            </a:r>
            <a:r>
              <a:rPr lang="en-US" dirty="0"/>
              <a:t> </a:t>
            </a:r>
            <a:r>
              <a:rPr lang="vi-VN" dirty="0"/>
              <a:t>thụ thể kết hợp với protein </a:t>
            </a:r>
            <a:r>
              <a:rPr lang="en-US" dirty="0"/>
              <a:t>G</a:t>
            </a:r>
            <a:endParaRPr lang="vi-VN" dirty="0"/>
          </a:p>
          <a:p>
            <a:endParaRPr lang="en-US" dirty="0"/>
          </a:p>
        </p:txBody>
      </p:sp>
      <p:pic>
        <p:nvPicPr>
          <p:cNvPr id="19"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62400" y="1447801"/>
            <a:ext cx="4267200" cy="409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0196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t>Đồng vận</a:t>
            </a:r>
          </a:p>
          <a:p>
            <a:pPr>
              <a:lnSpc>
                <a:spcPct val="250000"/>
              </a:lnSpc>
            </a:pPr>
            <a:r>
              <a:rPr lang="en-US" b="1"/>
              <a:t>Bán đồng vận</a:t>
            </a:r>
          </a:p>
          <a:p>
            <a:pPr>
              <a:lnSpc>
                <a:spcPct val="250000"/>
              </a:lnSpc>
            </a:pPr>
            <a:r>
              <a:rPr lang="en-US" b="1"/>
              <a:t>Đối vận</a:t>
            </a:r>
          </a:p>
          <a:p>
            <a:pPr>
              <a:lnSpc>
                <a:spcPct val="250000"/>
              </a:lnSpc>
            </a:pPr>
            <a:r>
              <a:rPr lang="en-US" b="1"/>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spTree>
    <p:extLst>
      <p:ext uri="{BB962C8B-B14F-4D97-AF65-F5344CB8AC3E}">
        <p14:creationId xmlns:p14="http://schemas.microsoft.com/office/powerpoint/2010/main" val="225766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rgbClr val="00B050"/>
                </a:solidFill>
              </a:rPr>
              <a:t>Đồng vận</a:t>
            </a:r>
          </a:p>
          <a:p>
            <a:pPr>
              <a:lnSpc>
                <a:spcPct val="250000"/>
              </a:lnSpc>
            </a:pPr>
            <a:r>
              <a:rPr lang="en-US" b="1">
                <a:solidFill>
                  <a:schemeClr val="bg1">
                    <a:lumMod val="75000"/>
                  </a:schemeClr>
                </a:solidFill>
              </a:rPr>
              <a:t>Bán đồng vận</a:t>
            </a:r>
          </a:p>
          <a:p>
            <a:pPr>
              <a:lnSpc>
                <a:spcPct val="250000"/>
              </a:lnSpc>
            </a:pPr>
            <a:r>
              <a:rPr lang="en-US" b="1">
                <a:solidFill>
                  <a:schemeClr val="bg1">
                    <a:lumMod val="75000"/>
                  </a:schemeClr>
                </a:solidFill>
              </a:rPr>
              <a:t>Đối vận</a:t>
            </a:r>
          </a:p>
          <a:p>
            <a:pPr>
              <a:lnSpc>
                <a:spcPct val="250000"/>
              </a:lnSpc>
            </a:pPr>
            <a:r>
              <a:rPr lang="en-US" b="1">
                <a:solidFill>
                  <a:schemeClr val="bg1">
                    <a:lumMod val="75000"/>
                  </a:schemeClr>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2" name="Picture 1"/>
          <p:cNvPicPr>
            <a:picLocks noChangeAspect="1"/>
          </p:cNvPicPr>
          <p:nvPr/>
        </p:nvPicPr>
        <p:blipFill>
          <a:blip r:embed="rId3"/>
          <a:stretch>
            <a:fillRect/>
          </a:stretch>
        </p:blipFill>
        <p:spPr>
          <a:xfrm>
            <a:off x="5562601" y="1981200"/>
            <a:ext cx="4835955" cy="3962400"/>
          </a:xfrm>
          <a:prstGeom prst="rect">
            <a:avLst/>
          </a:prstGeom>
        </p:spPr>
      </p:pic>
    </p:spTree>
    <p:extLst>
      <p:ext uri="{BB962C8B-B14F-4D97-AF65-F5344CB8AC3E}">
        <p14:creationId xmlns:p14="http://schemas.microsoft.com/office/powerpoint/2010/main" val="4258157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rgbClr val="00B050"/>
                </a:solidFill>
              </a:rPr>
              <a:t>Đồng vận</a:t>
            </a:r>
          </a:p>
          <a:p>
            <a:pPr>
              <a:lnSpc>
                <a:spcPct val="250000"/>
              </a:lnSpc>
            </a:pPr>
            <a:r>
              <a:rPr lang="en-US" b="1">
                <a:solidFill>
                  <a:schemeClr val="bg1">
                    <a:lumMod val="75000"/>
                  </a:schemeClr>
                </a:solidFill>
              </a:rPr>
              <a:t>Bán đồng vận</a:t>
            </a:r>
          </a:p>
          <a:p>
            <a:pPr>
              <a:lnSpc>
                <a:spcPct val="250000"/>
              </a:lnSpc>
            </a:pPr>
            <a:r>
              <a:rPr lang="en-US" b="1">
                <a:solidFill>
                  <a:schemeClr val="bg1">
                    <a:lumMod val="75000"/>
                  </a:schemeClr>
                </a:solidFill>
              </a:rPr>
              <a:t>Đối vận</a:t>
            </a:r>
          </a:p>
          <a:p>
            <a:pPr>
              <a:lnSpc>
                <a:spcPct val="250000"/>
              </a:lnSpc>
            </a:pPr>
            <a:r>
              <a:rPr lang="en-US" b="1">
                <a:solidFill>
                  <a:schemeClr val="bg1">
                    <a:lumMod val="75000"/>
                  </a:schemeClr>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7"/>
          <p:cNvPicPr>
            <a:picLocks noChangeAspect="1"/>
          </p:cNvPicPr>
          <p:nvPr/>
        </p:nvPicPr>
        <p:blipFill rotWithShape="1">
          <a:blip r:embed="rId3">
            <a:extLst>
              <a:ext uri="{28A0092B-C50C-407E-A947-70E740481C1C}">
                <a14:useLocalDpi xmlns:a14="http://schemas.microsoft.com/office/drawing/2010/main" val="0"/>
              </a:ext>
            </a:extLst>
          </a:blip>
          <a:srcRect l="6186" t="-18421" r="-519" b="2632"/>
          <a:stretch/>
        </p:blipFill>
        <p:spPr bwMode="auto">
          <a:xfrm>
            <a:off x="5865813" y="1559922"/>
            <a:ext cx="4648200" cy="4419600"/>
          </a:xfrm>
          <a:prstGeom prst="rect">
            <a:avLst/>
          </a:prstGeom>
          <a:noFill/>
          <a:ln w="9525">
            <a:noFill/>
            <a:miter lim="800000"/>
            <a:headEnd/>
            <a:tailEnd/>
          </a:ln>
        </p:spPr>
      </p:pic>
    </p:spTree>
    <p:extLst>
      <p:ext uri="{BB962C8B-B14F-4D97-AF65-F5344CB8AC3E}">
        <p14:creationId xmlns:p14="http://schemas.microsoft.com/office/powerpoint/2010/main" val="30124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chemeClr val="bg1">
                    <a:lumMod val="85000"/>
                  </a:schemeClr>
                </a:solidFill>
              </a:rPr>
              <a:t>Đồng vận</a:t>
            </a:r>
          </a:p>
          <a:p>
            <a:pPr>
              <a:lnSpc>
                <a:spcPct val="250000"/>
              </a:lnSpc>
            </a:pPr>
            <a:r>
              <a:rPr lang="en-US" b="1">
                <a:solidFill>
                  <a:srgbClr val="00B050"/>
                </a:solidFill>
              </a:rPr>
              <a:t>Bán đồng vận</a:t>
            </a:r>
          </a:p>
          <a:p>
            <a:pPr>
              <a:lnSpc>
                <a:spcPct val="250000"/>
              </a:lnSpc>
            </a:pPr>
            <a:r>
              <a:rPr lang="en-US" b="1">
                <a:solidFill>
                  <a:schemeClr val="bg1">
                    <a:lumMod val="85000"/>
                  </a:schemeClr>
                </a:solidFill>
              </a:rPr>
              <a:t>Đối vận</a:t>
            </a:r>
          </a:p>
          <a:p>
            <a:pPr>
              <a:lnSpc>
                <a:spcPct val="250000"/>
              </a:lnSpc>
            </a:pPr>
            <a:r>
              <a:rPr lang="en-US" b="1">
                <a:solidFill>
                  <a:schemeClr val="bg1">
                    <a:lumMod val="85000"/>
                  </a:schemeClr>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2940" t="-720" r="5910" b="720"/>
          <a:stretch/>
        </p:blipFill>
        <p:spPr bwMode="auto">
          <a:xfrm>
            <a:off x="5827713" y="2057401"/>
            <a:ext cx="4724400" cy="3991141"/>
          </a:xfrm>
          <a:prstGeom prst="rect">
            <a:avLst/>
          </a:prstGeom>
          <a:noFill/>
          <a:ln w="9525">
            <a:noFill/>
            <a:miter lim="800000"/>
            <a:headEnd/>
            <a:tailEnd/>
          </a:ln>
        </p:spPr>
      </p:pic>
    </p:spTree>
    <p:extLst>
      <p:ext uri="{BB962C8B-B14F-4D97-AF65-F5344CB8AC3E}">
        <p14:creationId xmlns:p14="http://schemas.microsoft.com/office/powerpoint/2010/main" val="3699795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rgbClr val="00B050"/>
                </a:solidFill>
              </a:rPr>
              <a:t>Đồng vận</a:t>
            </a:r>
          </a:p>
          <a:p>
            <a:pPr>
              <a:lnSpc>
                <a:spcPct val="250000"/>
              </a:lnSpc>
            </a:pPr>
            <a:r>
              <a:rPr lang="en-US" b="1">
                <a:solidFill>
                  <a:srgbClr val="00B050"/>
                </a:solidFill>
              </a:rPr>
              <a:t>Bán đồng vận</a:t>
            </a:r>
          </a:p>
          <a:p>
            <a:pPr>
              <a:lnSpc>
                <a:spcPct val="250000"/>
              </a:lnSpc>
            </a:pPr>
            <a:r>
              <a:rPr lang="en-US" b="1">
                <a:solidFill>
                  <a:schemeClr val="bg1">
                    <a:lumMod val="85000"/>
                  </a:schemeClr>
                </a:solidFill>
              </a:rPr>
              <a:t>Đối vận</a:t>
            </a:r>
          </a:p>
          <a:p>
            <a:pPr>
              <a:lnSpc>
                <a:spcPct val="250000"/>
              </a:lnSpc>
            </a:pPr>
            <a:r>
              <a:rPr lang="en-US" b="1">
                <a:solidFill>
                  <a:schemeClr val="bg1">
                    <a:lumMod val="85000"/>
                  </a:schemeClr>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8"/>
          <p:cNvPicPr>
            <a:picLocks noChangeAspect="1"/>
          </p:cNvPicPr>
          <p:nvPr/>
        </p:nvPicPr>
        <p:blipFill rotWithShape="1">
          <a:blip r:embed="rId3">
            <a:extLst>
              <a:ext uri="{28A0092B-C50C-407E-A947-70E740481C1C}">
                <a14:useLocalDpi xmlns:a14="http://schemas.microsoft.com/office/drawing/2010/main" val="0"/>
              </a:ext>
            </a:extLst>
          </a:blip>
          <a:srcRect l="1399" r="3552"/>
          <a:stretch/>
        </p:blipFill>
        <p:spPr bwMode="auto">
          <a:xfrm>
            <a:off x="5486400" y="2057400"/>
            <a:ext cx="5181600" cy="3875180"/>
          </a:xfrm>
          <a:prstGeom prst="rect">
            <a:avLst/>
          </a:prstGeom>
          <a:noFill/>
          <a:ln w="9525">
            <a:noFill/>
            <a:miter lim="800000"/>
            <a:headEnd/>
            <a:tailEnd/>
          </a:ln>
        </p:spPr>
      </p:pic>
    </p:spTree>
    <p:extLst>
      <p:ext uri="{BB962C8B-B14F-4D97-AF65-F5344CB8AC3E}">
        <p14:creationId xmlns:p14="http://schemas.microsoft.com/office/powerpoint/2010/main" val="26105626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chemeClr val="bg1">
                    <a:lumMod val="75000"/>
                  </a:schemeClr>
                </a:solidFill>
              </a:rPr>
              <a:t>Đồng vận</a:t>
            </a:r>
          </a:p>
          <a:p>
            <a:pPr>
              <a:lnSpc>
                <a:spcPct val="250000"/>
              </a:lnSpc>
            </a:pPr>
            <a:r>
              <a:rPr lang="en-US" b="1">
                <a:solidFill>
                  <a:schemeClr val="bg1">
                    <a:lumMod val="75000"/>
                  </a:schemeClr>
                </a:solidFill>
              </a:rPr>
              <a:t>Bán đồng vận</a:t>
            </a:r>
          </a:p>
          <a:p>
            <a:pPr>
              <a:lnSpc>
                <a:spcPct val="250000"/>
              </a:lnSpc>
            </a:pPr>
            <a:r>
              <a:rPr lang="en-US" b="1">
                <a:solidFill>
                  <a:srgbClr val="00B050"/>
                </a:solidFill>
              </a:rPr>
              <a:t>Đối vận</a:t>
            </a:r>
          </a:p>
          <a:p>
            <a:pPr>
              <a:lnSpc>
                <a:spcPct val="250000"/>
              </a:lnSpc>
            </a:pPr>
            <a:r>
              <a:rPr lang="en-US" b="1">
                <a:solidFill>
                  <a:schemeClr val="bg1">
                    <a:lumMod val="75000"/>
                  </a:schemeClr>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grpSp>
        <p:nvGrpSpPr>
          <p:cNvPr id="9" name="Group 8"/>
          <p:cNvGrpSpPr/>
          <p:nvPr/>
        </p:nvGrpSpPr>
        <p:grpSpPr>
          <a:xfrm>
            <a:off x="5791200" y="2174876"/>
            <a:ext cx="4648200" cy="3688981"/>
            <a:chOff x="4038600" y="2178419"/>
            <a:chExt cx="4648200" cy="3292351"/>
          </a:xfrm>
        </p:grpSpPr>
        <p:pic>
          <p:nvPicPr>
            <p:cNvPr id="10"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4410" r="5911"/>
            <a:stretch/>
          </p:blipFill>
          <p:spPr>
            <a:xfrm>
              <a:off x="4038600" y="2178419"/>
              <a:ext cx="4648200" cy="3292351"/>
            </a:xfrm>
            <a:prstGeom prst="rect">
              <a:avLst/>
            </a:prstGeom>
          </p:spPr>
        </p:pic>
        <p:cxnSp>
          <p:nvCxnSpPr>
            <p:cNvPr id="11" name="Straight Connector 10"/>
            <p:cNvCxnSpPr/>
            <p:nvPr/>
          </p:nvCxnSpPr>
          <p:spPr>
            <a:xfrm>
              <a:off x="4645026" y="5105400"/>
              <a:ext cx="28940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9366113" y="5181601"/>
            <a:ext cx="930550" cy="646331"/>
          </a:xfrm>
          <a:prstGeom prst="rect">
            <a:avLst/>
          </a:prstGeom>
          <a:noFill/>
        </p:spPr>
        <p:txBody>
          <a:bodyPr wrap="square" rtlCol="0">
            <a:spAutoFit/>
          </a:bodyPr>
          <a:lstStyle/>
          <a:p>
            <a:r>
              <a:rPr lang="en-US">
                <a:solidFill>
                  <a:srgbClr val="FF0000"/>
                </a:solidFill>
              </a:rPr>
              <a:t>Đối vận</a:t>
            </a:r>
          </a:p>
        </p:txBody>
      </p:sp>
    </p:spTree>
    <p:extLst>
      <p:ext uri="{BB962C8B-B14F-4D97-AF65-F5344CB8AC3E}">
        <p14:creationId xmlns:p14="http://schemas.microsoft.com/office/powerpoint/2010/main" val="2119204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olidFill>
                  <a:srgbClr val="D17100"/>
                </a:solidFill>
              </a:rPr>
              <a:t>Đối với thụ thể</a:t>
            </a:r>
          </a:p>
        </p:txBody>
      </p:sp>
      <p:sp>
        <p:nvSpPr>
          <p:cNvPr id="5" name="Text Placeholder 4"/>
          <p:cNvSpPr>
            <a:spLocks noGrp="1"/>
          </p:cNvSpPr>
          <p:nvPr>
            <p:ph type="body" idx="1"/>
          </p:nvPr>
        </p:nvSpPr>
        <p:spPr/>
        <p:txBody>
          <a:bodyPr/>
          <a:lstStyle/>
          <a:p>
            <a:r>
              <a:rPr lang="en-US"/>
              <a:t>Một chất có thể là:</a:t>
            </a:r>
          </a:p>
        </p:txBody>
      </p:sp>
      <p:sp>
        <p:nvSpPr>
          <p:cNvPr id="6" name="Content Placeholder 5"/>
          <p:cNvSpPr>
            <a:spLocks noGrp="1"/>
          </p:cNvSpPr>
          <p:nvPr>
            <p:ph sz="half" idx="2"/>
          </p:nvPr>
        </p:nvSpPr>
        <p:spPr/>
        <p:txBody>
          <a:bodyPr>
            <a:normAutofit fontScale="62500" lnSpcReduction="20000"/>
          </a:bodyPr>
          <a:lstStyle/>
          <a:p>
            <a:pPr>
              <a:lnSpc>
                <a:spcPct val="250000"/>
              </a:lnSpc>
            </a:pPr>
            <a:r>
              <a:rPr lang="en-US" b="1">
                <a:solidFill>
                  <a:schemeClr val="bg1">
                    <a:lumMod val="75000"/>
                  </a:schemeClr>
                </a:solidFill>
              </a:rPr>
              <a:t>Đồng vận</a:t>
            </a:r>
          </a:p>
          <a:p>
            <a:pPr>
              <a:lnSpc>
                <a:spcPct val="250000"/>
              </a:lnSpc>
            </a:pPr>
            <a:r>
              <a:rPr lang="en-US" b="1">
                <a:solidFill>
                  <a:schemeClr val="bg1">
                    <a:lumMod val="75000"/>
                  </a:schemeClr>
                </a:solidFill>
              </a:rPr>
              <a:t>Bán đồng vận</a:t>
            </a:r>
          </a:p>
          <a:p>
            <a:pPr>
              <a:lnSpc>
                <a:spcPct val="250000"/>
              </a:lnSpc>
            </a:pPr>
            <a:r>
              <a:rPr lang="en-US" b="1">
                <a:solidFill>
                  <a:schemeClr val="bg1">
                    <a:lumMod val="75000"/>
                  </a:schemeClr>
                </a:solidFill>
              </a:rPr>
              <a:t>Đối vận</a:t>
            </a:r>
          </a:p>
          <a:p>
            <a:pPr>
              <a:lnSpc>
                <a:spcPct val="250000"/>
              </a:lnSpc>
            </a:pPr>
            <a:r>
              <a:rPr lang="en-US" b="1">
                <a:solidFill>
                  <a:srgbClr val="00B050"/>
                </a:solidFill>
              </a:rPr>
              <a:t>Đồng vận nghịch đảo</a:t>
            </a:r>
          </a:p>
          <a:p>
            <a:pPr marL="0" indent="0">
              <a:buNone/>
            </a:pPr>
            <a:endParaRPr lang="en-US"/>
          </a:p>
        </p:txBody>
      </p:sp>
      <p:sp>
        <p:nvSpPr>
          <p:cNvPr id="7" name="Text Placeholder 6"/>
          <p:cNvSpPr>
            <a:spLocks noGrp="1"/>
          </p:cNvSpPr>
          <p:nvPr>
            <p:ph type="body" sz="quarter" idx="3"/>
          </p:nvPr>
        </p:nvSpPr>
        <p:spPr/>
        <p:txBody>
          <a:bodyPr/>
          <a:lstStyle/>
          <a:p>
            <a:endParaRPr lang="en-US"/>
          </a:p>
        </p:txBody>
      </p:sp>
      <p:pic>
        <p:nvPicPr>
          <p:cNvPr id="12" name="Content Placeholder 4"/>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968409" y="2176647"/>
            <a:ext cx="4267200" cy="3708050"/>
          </a:xfrm>
        </p:spPr>
      </p:pic>
    </p:spTree>
    <p:extLst>
      <p:ext uri="{BB962C8B-B14F-4D97-AF65-F5344CB8AC3E}">
        <p14:creationId xmlns:p14="http://schemas.microsoft.com/office/powerpoint/2010/main" val="3920358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Thụ thể Opioid</a:t>
            </a:r>
          </a:p>
        </p:txBody>
      </p:sp>
      <p:sp>
        <p:nvSpPr>
          <p:cNvPr id="3" name="Content Placeholder 2"/>
          <p:cNvSpPr>
            <a:spLocks noGrp="1"/>
          </p:cNvSpPr>
          <p:nvPr>
            <p:ph idx="1"/>
          </p:nvPr>
        </p:nvSpPr>
        <p:spPr/>
        <p:txBody>
          <a:bodyPr/>
          <a:lstStyle/>
          <a:p>
            <a:endParaRPr lang="en-US"/>
          </a:p>
        </p:txBody>
      </p:sp>
      <p:graphicFrame>
        <p:nvGraphicFramePr>
          <p:cNvPr id="4" name="Content Placeholder 6"/>
          <p:cNvGraphicFramePr>
            <a:graphicFrameLocks/>
          </p:cNvGraphicFramePr>
          <p:nvPr>
            <p:extLst/>
          </p:nvPr>
        </p:nvGraphicFramePr>
        <p:xfrm>
          <a:off x="1752600" y="1407071"/>
          <a:ext cx="8763000" cy="5287959"/>
        </p:xfrm>
        <a:graphic>
          <a:graphicData uri="http://schemas.openxmlformats.org/drawingml/2006/table">
            <a:tbl>
              <a:tblPr firstRow="1" bandRow="1">
                <a:tableStyleId>{5C22544A-7EE6-4342-B048-85BDC9FD1C3A}</a:tableStyleId>
              </a:tblPr>
              <a:tblGrid>
                <a:gridCol w="2190750">
                  <a:extLst>
                    <a:ext uri="{9D8B030D-6E8A-4147-A177-3AD203B41FA5}">
                      <a16:colId xmlns:a16="http://schemas.microsoft.com/office/drawing/2014/main" val="20000"/>
                    </a:ext>
                  </a:extLst>
                </a:gridCol>
                <a:gridCol w="2190750">
                  <a:extLst>
                    <a:ext uri="{9D8B030D-6E8A-4147-A177-3AD203B41FA5}">
                      <a16:colId xmlns:a16="http://schemas.microsoft.com/office/drawing/2014/main" val="20001"/>
                    </a:ext>
                  </a:extLst>
                </a:gridCol>
                <a:gridCol w="2190750">
                  <a:extLst>
                    <a:ext uri="{9D8B030D-6E8A-4147-A177-3AD203B41FA5}">
                      <a16:colId xmlns:a16="http://schemas.microsoft.com/office/drawing/2014/main" val="20002"/>
                    </a:ext>
                  </a:extLst>
                </a:gridCol>
                <a:gridCol w="2190750">
                  <a:extLst>
                    <a:ext uri="{9D8B030D-6E8A-4147-A177-3AD203B41FA5}">
                      <a16:colId xmlns:a16="http://schemas.microsoft.com/office/drawing/2014/main" val="20003"/>
                    </a:ext>
                  </a:extLst>
                </a:gridCol>
              </a:tblGrid>
              <a:tr h="566567">
                <a:tc>
                  <a:txBody>
                    <a:bodyPr/>
                    <a:lstStyle/>
                    <a:p>
                      <a:endParaRPr lang="en-US"/>
                    </a:p>
                  </a:txBody>
                  <a:tcPr anchor="ctr"/>
                </a:tc>
                <a:tc>
                  <a:txBody>
                    <a:bodyPr/>
                    <a:lstStyle/>
                    <a:p>
                      <a:pPr algn="ctr"/>
                      <a:r>
                        <a:rPr lang="en-US"/>
                        <a:t>µ</a:t>
                      </a:r>
                    </a:p>
                  </a:txBody>
                  <a:tcPr anchor="ctr"/>
                </a:tc>
                <a:tc>
                  <a:txBody>
                    <a:bodyPr/>
                    <a:lstStyle/>
                    <a:p>
                      <a:pPr algn="ctr"/>
                      <a:r>
                        <a:rPr lang="el-GR"/>
                        <a:t>δ</a:t>
                      </a:r>
                      <a:endParaRPr lang="en-US"/>
                    </a:p>
                  </a:txBody>
                  <a:tcPr anchor="ctr"/>
                </a:tc>
                <a:tc>
                  <a:txBody>
                    <a:bodyPr/>
                    <a:lstStyle/>
                    <a:p>
                      <a:pPr algn="ctr"/>
                      <a:r>
                        <a:rPr lang="el-GR"/>
                        <a:t>κ</a:t>
                      </a:r>
                      <a:endParaRPr lang="en-US"/>
                    </a:p>
                  </a:txBody>
                  <a:tcPr anchor="ctr"/>
                </a:tc>
                <a:extLst>
                  <a:ext uri="{0D108BD9-81ED-4DB2-BD59-A6C34878D82A}">
                    <a16:rowId xmlns:a16="http://schemas.microsoft.com/office/drawing/2014/main" val="10000"/>
                  </a:ext>
                </a:extLst>
              </a:tr>
              <a:tr h="660995">
                <a:tc>
                  <a:txBody>
                    <a:bodyPr/>
                    <a:lstStyle/>
                    <a:p>
                      <a:r>
                        <a:rPr lang="en-US"/>
                        <a:t>Giảm</a:t>
                      </a:r>
                      <a:r>
                        <a:rPr lang="en-US" baseline="0"/>
                        <a:t> đau</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a:t>
                      </a:r>
                    </a:p>
                  </a:txBody>
                  <a:tcPr anchor="ctr"/>
                </a:tc>
                <a:extLst>
                  <a:ext uri="{0D108BD9-81ED-4DB2-BD59-A6C34878D82A}">
                    <a16:rowId xmlns:a16="http://schemas.microsoft.com/office/drawing/2014/main" val="10001"/>
                  </a:ext>
                </a:extLst>
              </a:tr>
              <a:tr h="566567">
                <a:tc>
                  <a:txBody>
                    <a:bodyPr/>
                    <a:lstStyle/>
                    <a:p>
                      <a:r>
                        <a:rPr lang="en-US"/>
                        <a:t>Co đồng</a:t>
                      </a:r>
                      <a:r>
                        <a:rPr lang="en-US" baseline="0"/>
                        <a:t> tử</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2"/>
                  </a:ext>
                </a:extLst>
              </a:tr>
              <a:tr h="566567">
                <a:tc>
                  <a:txBody>
                    <a:bodyPr/>
                    <a:lstStyle/>
                    <a:p>
                      <a:r>
                        <a:rPr lang="en-US"/>
                        <a:t>Ức</a:t>
                      </a:r>
                      <a:r>
                        <a:rPr lang="en-US" baseline="0"/>
                        <a:t> chế hô hấp</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3"/>
                  </a:ext>
                </a:extLst>
              </a:tr>
              <a:tr h="566567">
                <a:tc>
                  <a:txBody>
                    <a:bodyPr/>
                    <a:lstStyle/>
                    <a:p>
                      <a:r>
                        <a:rPr lang="en-US"/>
                        <a:t>Lợi</a:t>
                      </a:r>
                      <a:r>
                        <a:rPr lang="en-US" baseline="0"/>
                        <a:t> tiểu</a:t>
                      </a:r>
                      <a:endParaRPr lang="en-US"/>
                    </a:p>
                  </a:txBody>
                  <a:tcPr anchor="ctr"/>
                </a:tc>
                <a:tc>
                  <a:txBody>
                    <a:bodyPr/>
                    <a:lstStyle/>
                    <a:p>
                      <a:pPr algn="ctr"/>
                      <a:r>
                        <a:rPr lang="en-US"/>
                        <a:t>Kháng</a:t>
                      </a:r>
                      <a:r>
                        <a:rPr lang="en-US" baseline="0"/>
                        <a:t> lợi tiểu</a:t>
                      </a:r>
                      <a:endParaRPr lang="en-US"/>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4"/>
                  </a:ext>
                </a:extLst>
              </a:tr>
              <a:tr h="566567">
                <a:tc>
                  <a:txBody>
                    <a:bodyPr/>
                    <a:lstStyle/>
                    <a:p>
                      <a:r>
                        <a:rPr lang="en-US"/>
                        <a:t>Đường</a:t>
                      </a:r>
                      <a:r>
                        <a:rPr lang="en-US" baseline="0"/>
                        <a:t> tiêu hóa</a:t>
                      </a:r>
                      <a:endParaRPr lang="en-US"/>
                    </a:p>
                  </a:txBody>
                  <a:tcPr anchor="ctr"/>
                </a:tc>
                <a:tc>
                  <a:txBody>
                    <a:bodyPr/>
                    <a:lstStyle/>
                    <a:p>
                      <a:pPr algn="ctr"/>
                      <a:r>
                        <a:rPr lang="en-US"/>
                        <a:t>Táo</a:t>
                      </a:r>
                      <a:r>
                        <a:rPr lang="en-US" baseline="0"/>
                        <a:t> bón</a:t>
                      </a:r>
                      <a:endParaRPr 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Táo</a:t>
                      </a:r>
                      <a:r>
                        <a:rPr lang="en-US" baseline="0"/>
                        <a:t> bón</a:t>
                      </a:r>
                      <a:endParaRPr lang="en-US"/>
                    </a:p>
                  </a:txBody>
                  <a:tcPr anchor="ctr"/>
                </a:tc>
                <a:tc>
                  <a:txBody>
                    <a:bodyPr/>
                    <a:lstStyle/>
                    <a:p>
                      <a:pPr algn="ctr"/>
                      <a:r>
                        <a:rPr lang="en-US"/>
                        <a:t>-</a:t>
                      </a:r>
                    </a:p>
                  </a:txBody>
                  <a:tcPr anchor="ctr"/>
                </a:tc>
                <a:extLst>
                  <a:ext uri="{0D108BD9-81ED-4DB2-BD59-A6C34878D82A}">
                    <a16:rowId xmlns:a16="http://schemas.microsoft.com/office/drawing/2014/main" val="10005"/>
                  </a:ext>
                </a:extLst>
              </a:tr>
              <a:tr h="566567">
                <a:tc>
                  <a:txBody>
                    <a:bodyPr/>
                    <a:lstStyle/>
                    <a:p>
                      <a:r>
                        <a:rPr lang="en-US"/>
                        <a:t>Cơ</a:t>
                      </a:r>
                      <a:r>
                        <a:rPr lang="en-US" baseline="0"/>
                        <a:t> trơn</a:t>
                      </a:r>
                      <a:endParaRPr lang="en-US"/>
                    </a:p>
                  </a:txBody>
                  <a:tcPr anchor="ctr"/>
                </a:tc>
                <a:tc>
                  <a:txBody>
                    <a:bodyPr/>
                    <a:lstStyle/>
                    <a:p>
                      <a:pPr algn="ctr"/>
                      <a:r>
                        <a:rPr lang="en-US"/>
                        <a:t>Co thắt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Co thắt</a:t>
                      </a:r>
                    </a:p>
                  </a:txBody>
                  <a:tcPr anchor="ctr"/>
                </a:tc>
                <a:tc>
                  <a:txBody>
                    <a:bodyPr/>
                    <a:lstStyle/>
                    <a:p>
                      <a:pPr algn="ctr"/>
                      <a:r>
                        <a:rPr lang="en-US"/>
                        <a:t>-</a:t>
                      </a:r>
                    </a:p>
                  </a:txBody>
                  <a:tcPr anchor="ctr"/>
                </a:tc>
                <a:extLst>
                  <a:ext uri="{0D108BD9-81ED-4DB2-BD59-A6C34878D82A}">
                    <a16:rowId xmlns:a16="http://schemas.microsoft.com/office/drawing/2014/main" val="10006"/>
                  </a:ext>
                </a:extLst>
              </a:tr>
              <a:tr h="660995">
                <a:tc>
                  <a:txBody>
                    <a:bodyPr/>
                    <a:lstStyle/>
                    <a:p>
                      <a:r>
                        <a:rPr lang="en-US"/>
                        <a:t>Hành</a:t>
                      </a:r>
                      <a:r>
                        <a:rPr lang="en-US" baseline="0"/>
                        <a:t> vi</a:t>
                      </a:r>
                      <a:endParaRPr lang="en-US"/>
                    </a:p>
                  </a:txBody>
                  <a:tcPr anchor="ctr"/>
                </a:tc>
                <a:tc>
                  <a:txBody>
                    <a:bodyPr/>
                    <a:lstStyle/>
                    <a:p>
                      <a:pPr algn="ctr"/>
                      <a:r>
                        <a:rPr lang="en-US"/>
                        <a:t>Khoái</a:t>
                      </a:r>
                      <a:r>
                        <a:rPr lang="en-US" baseline="0"/>
                        <a:t> cảm</a:t>
                      </a:r>
                      <a:endParaRPr lang="en-US"/>
                    </a:p>
                    <a:p>
                      <a:pPr algn="ctr"/>
                      <a:r>
                        <a:rPr lang="en-US"/>
                        <a:t>An thần ++ </a:t>
                      </a:r>
                    </a:p>
                  </a:txBody>
                  <a:tcPr anchor="ctr"/>
                </a:tc>
                <a:tc>
                  <a:txBody>
                    <a:bodyPr/>
                    <a:lstStyle/>
                    <a:p>
                      <a:pPr algn="ctr"/>
                      <a:endParaRPr lang="en-US"/>
                    </a:p>
                  </a:txBody>
                  <a:tcPr anchor="ctr"/>
                </a:tc>
                <a:tc>
                  <a:txBody>
                    <a:bodyPr/>
                    <a:lstStyle/>
                    <a:p>
                      <a:pPr algn="ctr"/>
                      <a:r>
                        <a:rPr lang="en-US" dirty="0" err="1"/>
                        <a:t>Cảm</a:t>
                      </a:r>
                      <a:r>
                        <a:rPr lang="en-US" dirty="0"/>
                        <a:t> </a:t>
                      </a:r>
                      <a:r>
                        <a:rPr lang="en-US" dirty="0" err="1"/>
                        <a:t>giác</a:t>
                      </a:r>
                      <a:r>
                        <a:rPr lang="en-US" dirty="0"/>
                        <a:t> </a:t>
                      </a:r>
                      <a:r>
                        <a:rPr lang="en-US" dirty="0" err="1"/>
                        <a:t>khó</a:t>
                      </a:r>
                      <a:r>
                        <a:rPr lang="en-US" dirty="0"/>
                        <a:t> </a:t>
                      </a:r>
                      <a:r>
                        <a:rPr lang="en-US" dirty="0" err="1"/>
                        <a:t>chịu</a:t>
                      </a:r>
                      <a:endParaRPr lang="en-US" dirty="0"/>
                    </a:p>
                    <a:p>
                      <a:pPr algn="ctr"/>
                      <a:r>
                        <a:rPr lang="en-US" dirty="0"/>
                        <a:t>An </a:t>
                      </a:r>
                      <a:r>
                        <a:rPr lang="en-US" dirty="0" err="1"/>
                        <a:t>thần</a:t>
                      </a:r>
                      <a:r>
                        <a:rPr lang="en-US" dirty="0"/>
                        <a:t> +</a:t>
                      </a:r>
                    </a:p>
                  </a:txBody>
                  <a:tcPr anchor="ctr"/>
                </a:tc>
                <a:extLst>
                  <a:ext uri="{0D108BD9-81ED-4DB2-BD59-A6C34878D82A}">
                    <a16:rowId xmlns:a16="http://schemas.microsoft.com/office/drawing/2014/main" val="10007"/>
                  </a:ext>
                </a:extLst>
              </a:tr>
              <a:tr h="566567">
                <a:tc>
                  <a:txBody>
                    <a:bodyPr/>
                    <a:lstStyle/>
                    <a:p>
                      <a:r>
                        <a:rPr lang="en-US"/>
                        <a:t>Lệ</a:t>
                      </a:r>
                      <a:r>
                        <a:rPr lang="en-US" baseline="0"/>
                        <a:t> thuộc cơ thể</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dirty="0"/>
                        <a:t>+</a:t>
                      </a: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84112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Phân loại tác động lên thụ thể µ </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extLst/>
          </p:nvPr>
        </p:nvGraphicFramePr>
        <p:xfrm>
          <a:off x="1524000" y="2286000"/>
          <a:ext cx="9147142" cy="3337560"/>
        </p:xfrm>
        <a:graphic>
          <a:graphicData uri="http://schemas.openxmlformats.org/drawingml/2006/table">
            <a:tbl>
              <a:tblPr firstRow="1" bandRow="1">
                <a:tableStyleId>{5C22544A-7EE6-4342-B048-85BDC9FD1C3A}</a:tableStyleId>
              </a:tblPr>
              <a:tblGrid>
                <a:gridCol w="2092509">
                  <a:extLst>
                    <a:ext uri="{9D8B030D-6E8A-4147-A177-3AD203B41FA5}">
                      <a16:colId xmlns:a16="http://schemas.microsoft.com/office/drawing/2014/main" val="20000"/>
                    </a:ext>
                  </a:extLst>
                </a:gridCol>
                <a:gridCol w="2004534">
                  <a:extLst>
                    <a:ext uri="{9D8B030D-6E8A-4147-A177-3AD203B41FA5}">
                      <a16:colId xmlns:a16="http://schemas.microsoft.com/office/drawing/2014/main" val="20001"/>
                    </a:ext>
                  </a:extLst>
                </a:gridCol>
                <a:gridCol w="1719882">
                  <a:extLst>
                    <a:ext uri="{9D8B030D-6E8A-4147-A177-3AD203B41FA5}">
                      <a16:colId xmlns:a16="http://schemas.microsoft.com/office/drawing/2014/main" val="20002"/>
                    </a:ext>
                  </a:extLst>
                </a:gridCol>
                <a:gridCol w="1895156">
                  <a:extLst>
                    <a:ext uri="{9D8B030D-6E8A-4147-A177-3AD203B41FA5}">
                      <a16:colId xmlns:a16="http://schemas.microsoft.com/office/drawing/2014/main" val="20003"/>
                    </a:ext>
                  </a:extLst>
                </a:gridCol>
                <a:gridCol w="1435061">
                  <a:extLst>
                    <a:ext uri="{9D8B030D-6E8A-4147-A177-3AD203B41FA5}">
                      <a16:colId xmlns:a16="http://schemas.microsoft.com/office/drawing/2014/main" val="20004"/>
                    </a:ext>
                  </a:extLst>
                </a:gridCol>
              </a:tblGrid>
              <a:tr h="370840">
                <a:tc>
                  <a:txBody>
                    <a:bodyPr/>
                    <a:lstStyle/>
                    <a:p>
                      <a:r>
                        <a:rPr lang="en-US"/>
                        <a:t>Phân</a:t>
                      </a:r>
                      <a:r>
                        <a:rPr lang="en-US" baseline="0"/>
                        <a:t> loại</a:t>
                      </a:r>
                      <a:endParaRPr lang="en-US"/>
                    </a:p>
                  </a:txBody>
                  <a:tcPr>
                    <a:solidFill>
                      <a:schemeClr val="accent6">
                        <a:lumMod val="40000"/>
                        <a:lumOff val="60000"/>
                      </a:schemeClr>
                    </a:solidFill>
                  </a:tcPr>
                </a:tc>
                <a:tc>
                  <a:txBody>
                    <a:bodyPr/>
                    <a:lstStyle/>
                    <a:p>
                      <a:r>
                        <a:rPr lang="en-US"/>
                        <a:t>Hoạt</a:t>
                      </a:r>
                      <a:r>
                        <a:rPr lang="en-US" baseline="0"/>
                        <a:t> chất</a:t>
                      </a:r>
                      <a:endParaRPr lang="en-US"/>
                    </a:p>
                  </a:txBody>
                  <a:tcPr>
                    <a:solidFill>
                      <a:schemeClr val="accent6">
                        <a:lumMod val="40000"/>
                        <a:lumOff val="60000"/>
                      </a:schemeClr>
                    </a:solidFill>
                  </a:tcPr>
                </a:tc>
                <a:tc>
                  <a:txBody>
                    <a:bodyPr/>
                    <a:lstStyle/>
                    <a:p>
                      <a:pPr algn="ctr"/>
                      <a:r>
                        <a:rPr lang="en-US"/>
                        <a:t>µ</a:t>
                      </a:r>
                    </a:p>
                  </a:txBody>
                  <a:tcPr anchor="ctr">
                    <a:solidFill>
                      <a:schemeClr val="accent6">
                        <a:lumMod val="40000"/>
                        <a:lumOff val="60000"/>
                      </a:schemeClr>
                    </a:solidFill>
                  </a:tcPr>
                </a:tc>
                <a:tc>
                  <a:txBody>
                    <a:bodyPr/>
                    <a:lstStyle/>
                    <a:p>
                      <a:pPr algn="ctr"/>
                      <a:r>
                        <a:rPr lang="el-GR"/>
                        <a:t>δ</a:t>
                      </a:r>
                      <a:endParaRPr lang="en-US"/>
                    </a:p>
                  </a:txBody>
                  <a:tcPr anchor="ctr">
                    <a:solidFill>
                      <a:schemeClr val="accent6">
                        <a:lumMod val="40000"/>
                        <a:lumOff val="60000"/>
                      </a:schemeClr>
                    </a:solidFill>
                  </a:tcPr>
                </a:tc>
                <a:tc>
                  <a:txBody>
                    <a:bodyPr/>
                    <a:lstStyle/>
                    <a:p>
                      <a:pPr algn="ctr"/>
                      <a:r>
                        <a:rPr lang="el-GR"/>
                        <a:t>κ</a:t>
                      </a:r>
                      <a:endParaRPr lang="en-US"/>
                    </a:p>
                  </a:txBody>
                  <a:tcPr anchor="ctr">
                    <a:solidFill>
                      <a:schemeClr val="accent6">
                        <a:lumMod val="40000"/>
                        <a:lumOff val="60000"/>
                      </a:schemeClr>
                    </a:solidFill>
                  </a:tcPr>
                </a:tc>
                <a:extLst>
                  <a:ext uri="{0D108BD9-81ED-4DB2-BD59-A6C34878D82A}">
                    <a16:rowId xmlns:a16="http://schemas.microsoft.com/office/drawing/2014/main" val="10000"/>
                  </a:ext>
                </a:extLst>
              </a:tr>
              <a:tr h="370840">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Đồng</a:t>
                      </a:r>
                      <a:r>
                        <a:rPr lang="en-US" baseline="0"/>
                        <a:t> vận thụ thể </a:t>
                      </a:r>
                      <a:r>
                        <a:rPr lang="en-US"/>
                        <a:t>µ</a:t>
                      </a:r>
                    </a:p>
                  </a:txBody>
                  <a:tcPr anchor="ctr">
                    <a:solidFill>
                      <a:schemeClr val="accent1">
                        <a:lumMod val="60000"/>
                        <a:lumOff val="40000"/>
                      </a:schemeClr>
                    </a:solidFill>
                  </a:tcPr>
                </a:tc>
                <a:tc>
                  <a:txBody>
                    <a:bodyPr/>
                    <a:lstStyle/>
                    <a:p>
                      <a:r>
                        <a:rPr lang="en-US"/>
                        <a:t>Methadone</a:t>
                      </a:r>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extLst>
                  <a:ext uri="{0D108BD9-81ED-4DB2-BD59-A6C34878D82A}">
                    <a16:rowId xmlns:a16="http://schemas.microsoft.com/office/drawing/2014/main" val="10001"/>
                  </a:ext>
                </a:extLst>
              </a:tr>
              <a:tr h="370840">
                <a:tc vMerge="1">
                  <a:txBody>
                    <a:bodyPr/>
                    <a:lstStyle/>
                    <a:p>
                      <a:endParaRPr lang="en-US"/>
                    </a:p>
                  </a:txBody>
                  <a:tcPr/>
                </a:tc>
                <a:tc>
                  <a:txBody>
                    <a:bodyPr/>
                    <a:lstStyle/>
                    <a:p>
                      <a:r>
                        <a:rPr lang="en-US"/>
                        <a:t>Morphine</a:t>
                      </a:r>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r>
                        <a:rPr lang="en-US"/>
                        <a:t>Bán</a:t>
                      </a:r>
                      <a:r>
                        <a:rPr lang="en-US" baseline="0"/>
                        <a:t> đồng vận</a:t>
                      </a:r>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extLst>
                  <a:ext uri="{0D108BD9-81ED-4DB2-BD59-A6C34878D82A}">
                    <a16:rowId xmlns:a16="http://schemas.microsoft.com/office/drawing/2014/main" val="10002"/>
                  </a:ext>
                </a:extLst>
              </a:tr>
              <a:tr h="370840">
                <a:tc vMerge="1">
                  <a:txBody>
                    <a:bodyPr/>
                    <a:lstStyle/>
                    <a:p>
                      <a:endParaRPr lang="en-US"/>
                    </a:p>
                  </a:txBody>
                  <a:tcPr/>
                </a:tc>
                <a:tc>
                  <a:txBody>
                    <a:bodyPr/>
                    <a:lstStyle/>
                    <a:p>
                      <a:r>
                        <a:rPr lang="en-US"/>
                        <a:t>Fentenyl</a:t>
                      </a:r>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extLst>
                  <a:ext uri="{0D108BD9-81ED-4DB2-BD59-A6C34878D82A}">
                    <a16:rowId xmlns:a16="http://schemas.microsoft.com/office/drawing/2014/main" val="10003"/>
                  </a:ext>
                </a:extLst>
              </a:tr>
              <a:tr h="370840">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p>
                  </a:txBody>
                  <a:tcPr anchor="ctr">
                    <a:solidFill>
                      <a:schemeClr val="accent1">
                        <a:lumMod val="60000"/>
                        <a:lumOff val="40000"/>
                      </a:schemeClr>
                    </a:solidFill>
                  </a:tcPr>
                </a:tc>
                <a:tc>
                  <a:txBody>
                    <a:bodyPr/>
                    <a:lstStyle/>
                    <a:p>
                      <a:r>
                        <a:rPr lang="en-US"/>
                        <a:t>Codein</a:t>
                      </a:r>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tc>
                  <a:txBody>
                    <a:bodyPr/>
                    <a:lstStyle/>
                    <a:p>
                      <a:endParaRPr lang="en-US"/>
                    </a:p>
                  </a:txBody>
                  <a:tcPr anchor="ctr">
                    <a:solidFill>
                      <a:schemeClr val="accent1">
                        <a:lumMod val="60000"/>
                        <a:lumOff val="40000"/>
                      </a:schemeClr>
                    </a:solidFill>
                  </a:tcPr>
                </a:tc>
                <a:extLst>
                  <a:ext uri="{0D108BD9-81ED-4DB2-BD59-A6C34878D82A}">
                    <a16:rowId xmlns:a16="http://schemas.microsoft.com/office/drawing/2014/main" val="10005"/>
                  </a:ext>
                </a:extLst>
              </a:tr>
              <a:tr h="3708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Bán</a:t>
                      </a:r>
                      <a:r>
                        <a:rPr lang="en-US" baseline="0"/>
                        <a:t> đ</a:t>
                      </a:r>
                      <a:r>
                        <a:rPr lang="en-US"/>
                        <a:t>ồng</a:t>
                      </a:r>
                      <a:r>
                        <a:rPr lang="en-US" baseline="0"/>
                        <a:t> vận thụ thể </a:t>
                      </a:r>
                      <a:r>
                        <a:rPr lang="en-US"/>
                        <a:t>µ</a:t>
                      </a:r>
                    </a:p>
                  </a:txBody>
                  <a:tcPr anchor="ctr">
                    <a:solidFill>
                      <a:schemeClr val="accent1">
                        <a:lumMod val="40000"/>
                        <a:lumOff val="60000"/>
                      </a:schemeClr>
                    </a:solidFill>
                  </a:tcPr>
                </a:tc>
                <a:tc>
                  <a:txBody>
                    <a:bodyPr/>
                    <a:lstStyle/>
                    <a:p>
                      <a:r>
                        <a:rPr lang="en-US"/>
                        <a:t>Buprenorphine</a:t>
                      </a:r>
                    </a:p>
                  </a:txBody>
                  <a:tcPr anchor="ctr">
                    <a:solidFill>
                      <a:schemeClr val="accent1">
                        <a:lumMod val="40000"/>
                        <a:lumOff val="60000"/>
                      </a:schemeClr>
                    </a:solidFill>
                  </a:tcPr>
                </a:tc>
                <a:tc>
                  <a:txBody>
                    <a:bodyPr/>
                    <a:lstStyle/>
                    <a:p>
                      <a:endParaRPr lang="en-US"/>
                    </a:p>
                  </a:txBody>
                  <a:tcPr anchor="ctr">
                    <a:solidFill>
                      <a:schemeClr val="accent1">
                        <a:lumMod val="40000"/>
                        <a:lumOff val="60000"/>
                      </a:schemeClr>
                    </a:solidFill>
                  </a:tcPr>
                </a:tc>
                <a:tc>
                  <a:txBody>
                    <a:bodyPr/>
                    <a:lstStyle/>
                    <a:p>
                      <a:endParaRPr lang="en-US"/>
                    </a:p>
                  </a:txBody>
                  <a:tcPr anchor="ctr">
                    <a:solidFill>
                      <a:schemeClr val="accent1">
                        <a:lumMod val="40000"/>
                        <a:lumOff val="60000"/>
                      </a:schemeClr>
                    </a:solidFill>
                  </a:tcPr>
                </a:tc>
                <a:tc>
                  <a:txBody>
                    <a:bodyPr/>
                    <a:lstStyle/>
                    <a:p>
                      <a:r>
                        <a:rPr lang="en-US"/>
                        <a:t>Đối</a:t>
                      </a:r>
                      <a:r>
                        <a:rPr lang="en-US" baseline="0"/>
                        <a:t> vận</a:t>
                      </a:r>
                      <a:endParaRPr lang="en-US"/>
                    </a:p>
                  </a:txBody>
                  <a:tcPr anchor="ctr">
                    <a:solidFill>
                      <a:schemeClr val="accent1">
                        <a:lumMod val="40000"/>
                        <a:lumOff val="60000"/>
                      </a:schemeClr>
                    </a:solidFill>
                  </a:tcPr>
                </a:tc>
                <a:extLst>
                  <a:ext uri="{0D108BD9-81ED-4DB2-BD59-A6C34878D82A}">
                    <a16:rowId xmlns:a16="http://schemas.microsoft.com/office/drawing/2014/main" val="10004"/>
                  </a:ext>
                </a:extLst>
              </a:tr>
              <a:tr h="370840">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p>
                  </a:txBody>
                  <a:tcPr anchor="ctr">
                    <a:solidFill>
                      <a:schemeClr val="accent1">
                        <a:lumMod val="40000"/>
                        <a:lumOff val="60000"/>
                      </a:schemeClr>
                    </a:solidFill>
                  </a:tcPr>
                </a:tc>
                <a:tc>
                  <a:txBody>
                    <a:bodyPr/>
                    <a:lstStyle/>
                    <a:p>
                      <a:r>
                        <a:rPr lang="en-US"/>
                        <a:t>Tramadol</a:t>
                      </a:r>
                    </a:p>
                  </a:txBody>
                  <a:tcPr anchor="ctr">
                    <a:solidFill>
                      <a:schemeClr val="accent1">
                        <a:lumMod val="40000"/>
                        <a:lumOff val="60000"/>
                      </a:schemeClr>
                    </a:solidFill>
                  </a:tcPr>
                </a:tc>
                <a:tc>
                  <a:txBody>
                    <a:bodyPr/>
                    <a:lstStyle/>
                    <a:p>
                      <a:endParaRPr lang="en-US"/>
                    </a:p>
                  </a:txBody>
                  <a:tcPr anchor="ctr">
                    <a:solidFill>
                      <a:schemeClr val="accent1">
                        <a:lumMod val="40000"/>
                        <a:lumOff val="60000"/>
                      </a:schemeClr>
                    </a:solidFill>
                  </a:tcPr>
                </a:tc>
                <a:tc>
                  <a:txBody>
                    <a:bodyPr/>
                    <a:lstStyle/>
                    <a:p>
                      <a:endParaRPr lang="en-US"/>
                    </a:p>
                  </a:txBody>
                  <a:tcPr anchor="ctr">
                    <a:solidFill>
                      <a:schemeClr val="accent1">
                        <a:lumMod val="40000"/>
                        <a:lumOff val="60000"/>
                      </a:schemeClr>
                    </a:solidFill>
                  </a:tcPr>
                </a:tc>
                <a:tc>
                  <a:txBody>
                    <a:bodyPr/>
                    <a:lstStyle/>
                    <a:p>
                      <a:endParaRPr lang="en-US"/>
                    </a:p>
                  </a:txBody>
                  <a:tcPr anchor="ctr">
                    <a:solidFill>
                      <a:schemeClr val="accent1">
                        <a:lumMod val="40000"/>
                        <a:lumOff val="60000"/>
                      </a:schemeClr>
                    </a:solidFill>
                  </a:tcPr>
                </a:tc>
                <a:extLst>
                  <a:ext uri="{0D108BD9-81ED-4DB2-BD59-A6C34878D82A}">
                    <a16:rowId xmlns:a16="http://schemas.microsoft.com/office/drawing/2014/main" val="10006"/>
                  </a:ext>
                </a:extLst>
              </a:tr>
              <a:tr h="3708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Đối</a:t>
                      </a:r>
                      <a:r>
                        <a:rPr lang="en-US" baseline="0"/>
                        <a:t> vận thụ thể </a:t>
                      </a:r>
                      <a:r>
                        <a:rPr lang="en-US"/>
                        <a:t>µ</a:t>
                      </a:r>
                    </a:p>
                  </a:txBody>
                  <a:tcPr anchor="ctr">
                    <a:solidFill>
                      <a:schemeClr val="bg1"/>
                    </a:solidFill>
                  </a:tcPr>
                </a:tc>
                <a:tc>
                  <a:txBody>
                    <a:bodyPr/>
                    <a:lstStyle/>
                    <a:p>
                      <a:r>
                        <a:rPr lang="en-US"/>
                        <a:t>Naloxone</a:t>
                      </a:r>
                    </a:p>
                  </a:txBody>
                  <a:tcPr anchor="ctr">
                    <a:solidFill>
                      <a:schemeClr val="bg1"/>
                    </a:solidFill>
                  </a:tcPr>
                </a:tc>
                <a:tc>
                  <a:txBody>
                    <a:bodyPr/>
                    <a:lstStyle/>
                    <a:p>
                      <a:endParaRPr lang="en-US"/>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Đối</a:t>
                      </a:r>
                      <a:r>
                        <a:rPr lang="en-US" baseline="0"/>
                        <a:t> vận</a:t>
                      </a:r>
                      <a:endParaRPr lang="en-US"/>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Đối</a:t>
                      </a:r>
                      <a:r>
                        <a:rPr lang="en-US" baseline="0"/>
                        <a:t> vận</a:t>
                      </a:r>
                      <a:endParaRPr lang="en-US"/>
                    </a:p>
                  </a:txBody>
                  <a:tcPr anchor="ctr">
                    <a:solidFill>
                      <a:schemeClr val="bg1"/>
                    </a:solidFill>
                  </a:tcPr>
                </a:tc>
                <a:extLst>
                  <a:ext uri="{0D108BD9-81ED-4DB2-BD59-A6C34878D82A}">
                    <a16:rowId xmlns:a16="http://schemas.microsoft.com/office/drawing/2014/main" val="10007"/>
                  </a:ext>
                </a:extLst>
              </a:tr>
              <a:tr h="370840">
                <a:tc vMerge="1">
                  <a:txBody>
                    <a:bodyPr/>
                    <a:lstStyle/>
                    <a:p>
                      <a:endParaRPr lang="en-US"/>
                    </a:p>
                  </a:txBody>
                  <a:tcPr/>
                </a:tc>
                <a:tc>
                  <a:txBody>
                    <a:bodyPr/>
                    <a:lstStyle/>
                    <a:p>
                      <a:r>
                        <a:rPr lang="en-US"/>
                        <a:t>Natrexone</a:t>
                      </a:r>
                    </a:p>
                  </a:txBody>
                  <a:tcPr anchor="ctr">
                    <a:solidFill>
                      <a:schemeClr val="bg1"/>
                    </a:solidFill>
                  </a:tcPr>
                </a:tc>
                <a:tc>
                  <a:txBody>
                    <a:bodyPr/>
                    <a:lstStyle/>
                    <a:p>
                      <a:endParaRPr lang="en-US"/>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Đối</a:t>
                      </a:r>
                      <a:r>
                        <a:rPr lang="en-US" baseline="0"/>
                        <a:t> vận</a:t>
                      </a:r>
                      <a:endParaRPr lang="en-US"/>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Đối</a:t>
                      </a:r>
                      <a:r>
                        <a:rPr lang="en-US" baseline="0"/>
                        <a:t> vận</a:t>
                      </a:r>
                      <a:endParaRPr lang="en-US"/>
                    </a:p>
                  </a:txBody>
                  <a:tcPr anchor="ctr">
                    <a:solidFill>
                      <a:schemeClr val="bg1"/>
                    </a:solidFill>
                  </a:tcPr>
                </a:tc>
                <a:extLst>
                  <a:ext uri="{0D108BD9-81ED-4DB2-BD59-A6C34878D82A}">
                    <a16:rowId xmlns:a16="http://schemas.microsoft.com/office/drawing/2014/main" val="10008"/>
                  </a:ext>
                </a:extLst>
              </a:tr>
            </a:tbl>
          </a:graphicData>
        </a:graphic>
      </p:graphicFrame>
      <p:sp>
        <p:nvSpPr>
          <p:cNvPr id="5" name="Rectangle 4"/>
          <p:cNvSpPr/>
          <p:nvPr/>
        </p:nvSpPr>
        <p:spPr>
          <a:xfrm>
            <a:off x="3657600" y="2667000"/>
            <a:ext cx="1905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57600" y="4175915"/>
            <a:ext cx="1905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657600" y="5242560"/>
            <a:ext cx="1905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5848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Hoạt lực lên thụ thể µ </a:t>
            </a:r>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78041" y="1371601"/>
            <a:ext cx="7683518" cy="5211763"/>
          </a:xfrm>
        </p:spPr>
      </p:pic>
      <p:sp>
        <p:nvSpPr>
          <p:cNvPr id="9" name="TextBox 8"/>
          <p:cNvSpPr txBox="1"/>
          <p:nvPr/>
        </p:nvSpPr>
        <p:spPr>
          <a:xfrm>
            <a:off x="5334000" y="1676401"/>
            <a:ext cx="914400" cy="646331"/>
          </a:xfrm>
          <a:prstGeom prst="rect">
            <a:avLst/>
          </a:prstGeom>
          <a:noFill/>
        </p:spPr>
        <p:txBody>
          <a:bodyPr wrap="square" rtlCol="0">
            <a:spAutoFit/>
          </a:bodyPr>
          <a:lstStyle/>
          <a:p>
            <a:r>
              <a:rPr lang="en-US"/>
              <a:t>Fetenyl</a:t>
            </a:r>
          </a:p>
        </p:txBody>
      </p:sp>
      <p:sp>
        <p:nvSpPr>
          <p:cNvPr id="10" name="TextBox 9"/>
          <p:cNvSpPr txBox="1"/>
          <p:nvPr/>
        </p:nvSpPr>
        <p:spPr>
          <a:xfrm>
            <a:off x="6324600" y="1708667"/>
            <a:ext cx="1371600" cy="646331"/>
          </a:xfrm>
          <a:prstGeom prst="rect">
            <a:avLst/>
          </a:prstGeom>
          <a:noFill/>
        </p:spPr>
        <p:txBody>
          <a:bodyPr wrap="square" rtlCol="0">
            <a:spAutoFit/>
          </a:bodyPr>
          <a:lstStyle/>
          <a:p>
            <a:r>
              <a:rPr lang="en-US"/>
              <a:t>Methadone</a:t>
            </a:r>
          </a:p>
        </p:txBody>
      </p:sp>
      <p:sp>
        <p:nvSpPr>
          <p:cNvPr id="11" name="TextBox 10"/>
          <p:cNvSpPr txBox="1"/>
          <p:nvPr/>
        </p:nvSpPr>
        <p:spPr>
          <a:xfrm>
            <a:off x="7543800" y="1708666"/>
            <a:ext cx="1371600" cy="369332"/>
          </a:xfrm>
          <a:prstGeom prst="rect">
            <a:avLst/>
          </a:prstGeom>
          <a:noFill/>
        </p:spPr>
        <p:txBody>
          <a:bodyPr wrap="square" rtlCol="0">
            <a:spAutoFit/>
          </a:bodyPr>
          <a:lstStyle/>
          <a:p>
            <a:r>
              <a:rPr lang="en-US"/>
              <a:t>Morphine</a:t>
            </a:r>
          </a:p>
        </p:txBody>
      </p:sp>
      <p:sp>
        <p:nvSpPr>
          <p:cNvPr id="12" name="TextBox 11"/>
          <p:cNvSpPr txBox="1"/>
          <p:nvPr/>
        </p:nvSpPr>
        <p:spPr>
          <a:xfrm>
            <a:off x="8755430" y="1716351"/>
            <a:ext cx="1371600" cy="369332"/>
          </a:xfrm>
          <a:prstGeom prst="rect">
            <a:avLst/>
          </a:prstGeom>
          <a:noFill/>
        </p:spPr>
        <p:txBody>
          <a:bodyPr wrap="square" rtlCol="0">
            <a:spAutoFit/>
          </a:bodyPr>
          <a:lstStyle/>
          <a:p>
            <a:r>
              <a:rPr lang="en-US"/>
              <a:t>Codein</a:t>
            </a:r>
          </a:p>
        </p:txBody>
      </p:sp>
    </p:spTree>
    <p:extLst>
      <p:ext uri="{BB962C8B-B14F-4D97-AF65-F5344CB8AC3E}">
        <p14:creationId xmlns:p14="http://schemas.microsoft.com/office/powerpoint/2010/main" val="1981679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Tình huống</a:t>
            </a:r>
          </a:p>
        </p:txBody>
      </p:sp>
      <p:sp>
        <p:nvSpPr>
          <p:cNvPr id="3" name="Content Placeholder 2"/>
          <p:cNvSpPr>
            <a:spLocks noGrp="1"/>
          </p:cNvSpPr>
          <p:nvPr>
            <p:ph idx="1"/>
          </p:nvPr>
        </p:nvSpPr>
        <p:spPr/>
        <p:txBody>
          <a:bodyPr/>
          <a:lstStyle/>
          <a:p>
            <a:pPr marL="0" indent="0">
              <a:buNone/>
            </a:pPr>
            <a:r>
              <a:rPr lang="en-US"/>
              <a:t>Về 3 loại thuốc: Methadone, Buprenorphine và Natrexone</a:t>
            </a:r>
          </a:p>
          <a:p>
            <a:pPr>
              <a:buFont typeface="Arial" panose="020B0604020202020204" pitchFamily="34" charset="0"/>
              <a:buChar char="•"/>
            </a:pPr>
            <a:r>
              <a:rPr lang="en-US"/>
              <a:t>So sánh tác dụng dược lý</a:t>
            </a:r>
          </a:p>
          <a:p>
            <a:pPr>
              <a:buFont typeface="Arial" panose="020B0604020202020204" pitchFamily="34" charset="0"/>
              <a:buChar char="•"/>
            </a:pPr>
            <a:r>
              <a:rPr lang="en-US"/>
              <a:t>Nguy cơ ngộ độc</a:t>
            </a:r>
          </a:p>
          <a:p>
            <a:pPr>
              <a:buFont typeface="Arial" panose="020B0604020202020204" pitchFamily="34" charset="0"/>
              <a:buChar char="•"/>
            </a:pPr>
            <a:r>
              <a:rPr lang="en-US"/>
              <a:t>Hiệu quả làm giảm hội chứng cai, giảm thèm nhớ</a:t>
            </a:r>
          </a:p>
        </p:txBody>
      </p:sp>
    </p:spTree>
    <p:extLst>
      <p:ext uri="{BB962C8B-B14F-4D97-AF65-F5344CB8AC3E}">
        <p14:creationId xmlns:p14="http://schemas.microsoft.com/office/powerpoint/2010/main" val="3020183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solidFill>
                  <a:srgbClr val="D17100"/>
                </a:solidFill>
              </a:rPr>
              <a:t>Tác dụng dược lý </a:t>
            </a:r>
            <a:br>
              <a:rPr lang="en-US" sz="2800">
                <a:solidFill>
                  <a:srgbClr val="D17100"/>
                </a:solidFill>
              </a:rPr>
            </a:br>
            <a:r>
              <a:rPr lang="en-US" sz="2800">
                <a:solidFill>
                  <a:srgbClr val="D17100"/>
                </a:solidFill>
              </a:rPr>
              <a:t>Methadone, Buprenorphine, Natrexone</a:t>
            </a:r>
          </a:p>
        </p:txBody>
      </p:sp>
      <p:sp>
        <p:nvSpPr>
          <p:cNvPr id="3" name="Content Placeholder 2"/>
          <p:cNvSpPr>
            <a:spLocks noGrp="1"/>
          </p:cNvSpPr>
          <p:nvPr>
            <p:ph idx="1"/>
          </p:nvPr>
        </p:nvSpPr>
        <p:spPr/>
        <p:txBody>
          <a:bodyPr/>
          <a:lstStyle/>
          <a:p>
            <a:endParaRPr lang="en-US"/>
          </a:p>
        </p:txBody>
      </p:sp>
      <p:grpSp>
        <p:nvGrpSpPr>
          <p:cNvPr id="4" name="Group 3"/>
          <p:cNvGrpSpPr/>
          <p:nvPr/>
        </p:nvGrpSpPr>
        <p:grpSpPr>
          <a:xfrm>
            <a:off x="1955076" y="1600202"/>
            <a:ext cx="8253549" cy="4952998"/>
            <a:chOff x="4037375" y="2178419"/>
            <a:chExt cx="4648200" cy="3292351"/>
          </a:xfrm>
        </p:grpSpPr>
        <p:pic>
          <p:nvPicPr>
            <p:cNvPr id="5"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4410" r="5911"/>
            <a:stretch/>
          </p:blipFill>
          <p:spPr>
            <a:xfrm>
              <a:off x="4037375" y="2178419"/>
              <a:ext cx="4648200" cy="3292351"/>
            </a:xfrm>
            <a:prstGeom prst="rect">
              <a:avLst/>
            </a:prstGeom>
          </p:spPr>
        </p:pic>
        <p:cxnSp>
          <p:nvCxnSpPr>
            <p:cNvPr id="6" name="Straight Connector 5"/>
            <p:cNvCxnSpPr/>
            <p:nvPr/>
          </p:nvCxnSpPr>
          <p:spPr>
            <a:xfrm>
              <a:off x="4609970" y="5116209"/>
              <a:ext cx="28940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229600" y="1696076"/>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29600" y="2934949"/>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29600" y="5562600"/>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8963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solidFill>
                  <a:srgbClr val="D17100"/>
                </a:solidFill>
              </a:rPr>
              <a:t>Tác dụng dược lý</a:t>
            </a:r>
            <a:br>
              <a:rPr lang="en-US" sz="2800">
                <a:solidFill>
                  <a:srgbClr val="D17100"/>
                </a:solidFill>
              </a:rPr>
            </a:br>
            <a:r>
              <a:rPr lang="en-US" sz="2800">
                <a:solidFill>
                  <a:srgbClr val="D17100"/>
                </a:solidFill>
              </a:rPr>
              <a:t>Methadone, Buprenorphine, Natrexone</a:t>
            </a:r>
          </a:p>
        </p:txBody>
      </p:sp>
      <p:sp>
        <p:nvSpPr>
          <p:cNvPr id="3" name="Content Placeholder 2"/>
          <p:cNvSpPr>
            <a:spLocks noGrp="1"/>
          </p:cNvSpPr>
          <p:nvPr>
            <p:ph idx="1"/>
          </p:nvPr>
        </p:nvSpPr>
        <p:spPr/>
        <p:txBody>
          <a:bodyPr/>
          <a:lstStyle/>
          <a:p>
            <a:endParaRPr lang="en-US"/>
          </a:p>
        </p:txBody>
      </p:sp>
      <p:grpSp>
        <p:nvGrpSpPr>
          <p:cNvPr id="4" name="Group 3"/>
          <p:cNvGrpSpPr/>
          <p:nvPr/>
        </p:nvGrpSpPr>
        <p:grpSpPr>
          <a:xfrm>
            <a:off x="1955076" y="1600202"/>
            <a:ext cx="8253549" cy="4952998"/>
            <a:chOff x="4037375" y="2178419"/>
            <a:chExt cx="4648200" cy="3292351"/>
          </a:xfrm>
        </p:grpSpPr>
        <p:pic>
          <p:nvPicPr>
            <p:cNvPr id="5"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4410" r="5911"/>
            <a:stretch/>
          </p:blipFill>
          <p:spPr>
            <a:xfrm>
              <a:off x="4037375" y="2178419"/>
              <a:ext cx="4648200" cy="3292351"/>
            </a:xfrm>
            <a:prstGeom prst="rect">
              <a:avLst/>
            </a:prstGeom>
          </p:spPr>
        </p:pic>
        <p:cxnSp>
          <p:nvCxnSpPr>
            <p:cNvPr id="6" name="Straight Connector 5"/>
            <p:cNvCxnSpPr/>
            <p:nvPr/>
          </p:nvCxnSpPr>
          <p:spPr>
            <a:xfrm>
              <a:off x="4609970" y="5116209"/>
              <a:ext cx="28940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229600" y="1704785"/>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Methadone</a:t>
            </a:r>
          </a:p>
        </p:txBody>
      </p:sp>
      <p:sp>
        <p:nvSpPr>
          <p:cNvPr id="8" name="Rectangle 7"/>
          <p:cNvSpPr/>
          <p:nvPr/>
        </p:nvSpPr>
        <p:spPr>
          <a:xfrm>
            <a:off x="8229600" y="2934949"/>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Buprenorphine</a:t>
            </a:r>
          </a:p>
        </p:txBody>
      </p:sp>
      <p:sp>
        <p:nvSpPr>
          <p:cNvPr id="9" name="Rectangle 8"/>
          <p:cNvSpPr/>
          <p:nvPr/>
        </p:nvSpPr>
        <p:spPr>
          <a:xfrm>
            <a:off x="8229600" y="5562600"/>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Natrexone</a:t>
            </a:r>
          </a:p>
        </p:txBody>
      </p:sp>
      <p:sp>
        <p:nvSpPr>
          <p:cNvPr id="10" name="TextBox 9"/>
          <p:cNvSpPr txBox="1"/>
          <p:nvPr/>
        </p:nvSpPr>
        <p:spPr>
          <a:xfrm>
            <a:off x="3200400" y="2209800"/>
            <a:ext cx="2514600" cy="923330"/>
          </a:xfrm>
          <a:prstGeom prst="rect">
            <a:avLst/>
          </a:prstGeom>
          <a:noFill/>
        </p:spPr>
        <p:txBody>
          <a:bodyPr wrap="square" rtlCol="0">
            <a:spAutoFit/>
          </a:bodyPr>
          <a:lstStyle/>
          <a:p>
            <a:r>
              <a:rPr lang="en-US"/>
              <a:t>Giảm đau, co đòng tử, khoan khoái. co cơ trơn, táo bón</a:t>
            </a:r>
          </a:p>
        </p:txBody>
      </p:sp>
    </p:spTree>
    <p:extLst>
      <p:ext uri="{BB962C8B-B14F-4D97-AF65-F5344CB8AC3E}">
        <p14:creationId xmlns:p14="http://schemas.microsoft.com/office/powerpoint/2010/main" val="351815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solidFill>
                  <a:srgbClr val="D17100"/>
                </a:solidFill>
              </a:rPr>
              <a:t>Nguy cơ ngộ độc</a:t>
            </a:r>
            <a:br>
              <a:rPr lang="en-US" sz="2800">
                <a:solidFill>
                  <a:srgbClr val="D17100"/>
                </a:solidFill>
              </a:rPr>
            </a:br>
            <a:r>
              <a:rPr lang="en-US" sz="2800">
                <a:solidFill>
                  <a:srgbClr val="D17100"/>
                </a:solidFill>
              </a:rPr>
              <a:t>Methadone, Buprenorphine, Natrexone</a:t>
            </a:r>
          </a:p>
        </p:txBody>
      </p:sp>
      <p:sp>
        <p:nvSpPr>
          <p:cNvPr id="3" name="Content Placeholder 2"/>
          <p:cNvSpPr>
            <a:spLocks noGrp="1"/>
          </p:cNvSpPr>
          <p:nvPr>
            <p:ph idx="1"/>
          </p:nvPr>
        </p:nvSpPr>
        <p:spPr/>
        <p:txBody>
          <a:bodyPr/>
          <a:lstStyle/>
          <a:p>
            <a:endParaRPr lang="en-US"/>
          </a:p>
        </p:txBody>
      </p:sp>
      <p:grpSp>
        <p:nvGrpSpPr>
          <p:cNvPr id="4" name="Group 3"/>
          <p:cNvGrpSpPr/>
          <p:nvPr/>
        </p:nvGrpSpPr>
        <p:grpSpPr>
          <a:xfrm>
            <a:off x="1955076" y="1600202"/>
            <a:ext cx="8253549" cy="4952998"/>
            <a:chOff x="4037375" y="2178419"/>
            <a:chExt cx="4648200" cy="3292351"/>
          </a:xfrm>
        </p:grpSpPr>
        <p:pic>
          <p:nvPicPr>
            <p:cNvPr id="5"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4410" r="5911"/>
            <a:stretch/>
          </p:blipFill>
          <p:spPr>
            <a:xfrm>
              <a:off x="4037375" y="2178419"/>
              <a:ext cx="4648200" cy="3292351"/>
            </a:xfrm>
            <a:prstGeom prst="rect">
              <a:avLst/>
            </a:prstGeom>
          </p:spPr>
        </p:pic>
        <p:cxnSp>
          <p:nvCxnSpPr>
            <p:cNvPr id="6" name="Straight Connector 5"/>
            <p:cNvCxnSpPr/>
            <p:nvPr/>
          </p:nvCxnSpPr>
          <p:spPr>
            <a:xfrm>
              <a:off x="4609970" y="5116209"/>
              <a:ext cx="28940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229600" y="1704785"/>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Methadone</a:t>
            </a:r>
          </a:p>
        </p:txBody>
      </p:sp>
      <p:sp>
        <p:nvSpPr>
          <p:cNvPr id="8" name="Rectangle 7"/>
          <p:cNvSpPr/>
          <p:nvPr/>
        </p:nvSpPr>
        <p:spPr>
          <a:xfrm>
            <a:off x="8229600" y="2934949"/>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Buprenorphine</a:t>
            </a:r>
          </a:p>
        </p:txBody>
      </p:sp>
      <p:sp>
        <p:nvSpPr>
          <p:cNvPr id="9" name="Rectangle 8"/>
          <p:cNvSpPr/>
          <p:nvPr/>
        </p:nvSpPr>
        <p:spPr>
          <a:xfrm>
            <a:off x="8229600" y="5562600"/>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Natrexone</a:t>
            </a:r>
          </a:p>
        </p:txBody>
      </p:sp>
      <p:cxnSp>
        <p:nvCxnSpPr>
          <p:cNvPr id="11" name="Straight Connector 10"/>
          <p:cNvCxnSpPr/>
          <p:nvPr/>
        </p:nvCxnSpPr>
        <p:spPr>
          <a:xfrm>
            <a:off x="2971800" y="2743200"/>
            <a:ext cx="5181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29000" y="2345566"/>
            <a:ext cx="2971800" cy="646331"/>
          </a:xfrm>
          <a:prstGeom prst="rect">
            <a:avLst/>
          </a:prstGeom>
          <a:noFill/>
          <a:ln>
            <a:noFill/>
          </a:ln>
        </p:spPr>
        <p:txBody>
          <a:bodyPr wrap="square" rtlCol="0">
            <a:spAutoFit/>
          </a:bodyPr>
          <a:lstStyle/>
          <a:p>
            <a:r>
              <a:rPr lang="en-US" b="1">
                <a:solidFill>
                  <a:srgbClr val="FF0000"/>
                </a:solidFill>
              </a:rPr>
              <a:t>Ngưỡng gây ức chế hô hấp</a:t>
            </a:r>
          </a:p>
        </p:txBody>
      </p:sp>
      <p:sp>
        <p:nvSpPr>
          <p:cNvPr id="13" name="Rectangle 12"/>
          <p:cNvSpPr/>
          <p:nvPr/>
        </p:nvSpPr>
        <p:spPr>
          <a:xfrm>
            <a:off x="2438400" y="1704786"/>
            <a:ext cx="457200" cy="4543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905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solidFill>
                  <a:srgbClr val="D17100"/>
                </a:solidFill>
              </a:rPr>
              <a:t>Nguy cơ ngộ độc</a:t>
            </a:r>
            <a:br>
              <a:rPr lang="en-US" sz="2800">
                <a:solidFill>
                  <a:srgbClr val="D17100"/>
                </a:solidFill>
              </a:rPr>
            </a:br>
            <a:r>
              <a:rPr lang="en-US" sz="2800">
                <a:solidFill>
                  <a:srgbClr val="D17100"/>
                </a:solidFill>
              </a:rPr>
              <a:t>Methadone, Buprenorphine, Natrexone</a:t>
            </a:r>
          </a:p>
        </p:txBody>
      </p:sp>
      <p:sp>
        <p:nvSpPr>
          <p:cNvPr id="3" name="Content Placeholder 2"/>
          <p:cNvSpPr>
            <a:spLocks noGrp="1"/>
          </p:cNvSpPr>
          <p:nvPr>
            <p:ph idx="1"/>
          </p:nvPr>
        </p:nvSpPr>
        <p:spPr/>
        <p:txBody>
          <a:bodyPr/>
          <a:lstStyle/>
          <a:p>
            <a:endParaRPr lang="en-US"/>
          </a:p>
        </p:txBody>
      </p:sp>
      <p:grpSp>
        <p:nvGrpSpPr>
          <p:cNvPr id="4" name="Group 3"/>
          <p:cNvGrpSpPr/>
          <p:nvPr/>
        </p:nvGrpSpPr>
        <p:grpSpPr>
          <a:xfrm>
            <a:off x="1955076" y="1600202"/>
            <a:ext cx="8253549" cy="4952998"/>
            <a:chOff x="4037375" y="2178419"/>
            <a:chExt cx="4648200" cy="3292351"/>
          </a:xfrm>
        </p:grpSpPr>
        <p:pic>
          <p:nvPicPr>
            <p:cNvPr id="5" name="Content Placeholder 6"/>
            <p:cNvPicPr>
              <a:picLocks noChangeAspect="1"/>
            </p:cNvPicPr>
            <p:nvPr/>
          </p:nvPicPr>
          <p:blipFill rotWithShape="1">
            <a:blip r:embed="rId3">
              <a:extLst>
                <a:ext uri="{28A0092B-C50C-407E-A947-70E740481C1C}">
                  <a14:useLocalDpi xmlns:a14="http://schemas.microsoft.com/office/drawing/2010/main" val="0"/>
                </a:ext>
              </a:extLst>
            </a:blip>
            <a:srcRect l="4410" r="5911"/>
            <a:stretch/>
          </p:blipFill>
          <p:spPr>
            <a:xfrm>
              <a:off x="4037375" y="2178419"/>
              <a:ext cx="4648200" cy="3292351"/>
            </a:xfrm>
            <a:prstGeom prst="rect">
              <a:avLst/>
            </a:prstGeom>
          </p:spPr>
        </p:pic>
        <p:cxnSp>
          <p:nvCxnSpPr>
            <p:cNvPr id="6" name="Straight Connector 5"/>
            <p:cNvCxnSpPr/>
            <p:nvPr/>
          </p:nvCxnSpPr>
          <p:spPr>
            <a:xfrm>
              <a:off x="4609970" y="5116209"/>
              <a:ext cx="28940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229600" y="1704785"/>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Methadone</a:t>
            </a:r>
          </a:p>
        </p:txBody>
      </p:sp>
      <p:sp>
        <p:nvSpPr>
          <p:cNvPr id="8" name="Rectangle 7"/>
          <p:cNvSpPr/>
          <p:nvPr/>
        </p:nvSpPr>
        <p:spPr>
          <a:xfrm>
            <a:off x="8229600" y="2934949"/>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Buprenorphine</a:t>
            </a:r>
          </a:p>
        </p:txBody>
      </p:sp>
      <p:sp>
        <p:nvSpPr>
          <p:cNvPr id="9" name="Rectangle 8"/>
          <p:cNvSpPr/>
          <p:nvPr/>
        </p:nvSpPr>
        <p:spPr>
          <a:xfrm>
            <a:off x="8229600" y="5562600"/>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Natrexone</a:t>
            </a:r>
          </a:p>
        </p:txBody>
      </p:sp>
      <p:cxnSp>
        <p:nvCxnSpPr>
          <p:cNvPr id="11" name="Straight Connector 10"/>
          <p:cNvCxnSpPr/>
          <p:nvPr/>
        </p:nvCxnSpPr>
        <p:spPr>
          <a:xfrm>
            <a:off x="2971800" y="2743200"/>
            <a:ext cx="5181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29000" y="2345565"/>
            <a:ext cx="2971800" cy="369332"/>
          </a:xfrm>
          <a:prstGeom prst="rect">
            <a:avLst/>
          </a:prstGeom>
          <a:noFill/>
          <a:ln>
            <a:noFill/>
          </a:ln>
        </p:spPr>
        <p:txBody>
          <a:bodyPr wrap="square" rtlCol="0">
            <a:spAutoFit/>
          </a:bodyPr>
          <a:lstStyle/>
          <a:p>
            <a:r>
              <a:rPr lang="en-US" b="1">
                <a:solidFill>
                  <a:srgbClr val="FF0000"/>
                </a:solidFill>
              </a:rPr>
              <a:t>Ngưỡng gây ngộ độc</a:t>
            </a:r>
          </a:p>
        </p:txBody>
      </p:sp>
      <p:sp>
        <p:nvSpPr>
          <p:cNvPr id="13" name="Freeform 12"/>
          <p:cNvSpPr/>
          <p:nvPr/>
        </p:nvSpPr>
        <p:spPr>
          <a:xfrm>
            <a:off x="3001818" y="2345565"/>
            <a:ext cx="5108748" cy="3685780"/>
          </a:xfrm>
          <a:custGeom>
            <a:avLst/>
            <a:gdLst>
              <a:gd name="connsiteX0" fmla="*/ 0 w 5135418"/>
              <a:gd name="connsiteY0" fmla="*/ 3738823 h 3738823"/>
              <a:gd name="connsiteX1" fmla="*/ 1339273 w 5135418"/>
              <a:gd name="connsiteY1" fmla="*/ 3443260 h 3738823"/>
              <a:gd name="connsiteX2" fmla="*/ 2253673 w 5135418"/>
              <a:gd name="connsiteY2" fmla="*/ 2621223 h 3738823"/>
              <a:gd name="connsiteX3" fmla="*/ 3094182 w 5135418"/>
              <a:gd name="connsiteY3" fmla="*/ 1402023 h 3738823"/>
              <a:gd name="connsiteX4" fmla="*/ 3620655 w 5135418"/>
              <a:gd name="connsiteY4" fmla="*/ 737005 h 3738823"/>
              <a:gd name="connsiteX5" fmla="*/ 3990109 w 5135418"/>
              <a:gd name="connsiteY5" fmla="*/ 413733 h 3738823"/>
              <a:gd name="connsiteX6" fmla="*/ 4368800 w 5135418"/>
              <a:gd name="connsiteY6" fmla="*/ 192060 h 3738823"/>
              <a:gd name="connsiteX7" fmla="*/ 4904509 w 5135418"/>
              <a:gd name="connsiteY7" fmla="*/ 16569 h 3738823"/>
              <a:gd name="connsiteX8" fmla="*/ 5135418 w 5135418"/>
              <a:gd name="connsiteY8" fmla="*/ 7333 h 373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5418" h="3738823">
                <a:moveTo>
                  <a:pt x="0" y="3738823"/>
                </a:moveTo>
                <a:cubicBezTo>
                  <a:pt x="481830" y="3684175"/>
                  <a:pt x="963661" y="3629527"/>
                  <a:pt x="1339273" y="3443260"/>
                </a:cubicBezTo>
                <a:cubicBezTo>
                  <a:pt x="1714885" y="3256993"/>
                  <a:pt x="1961188" y="2961429"/>
                  <a:pt x="2253673" y="2621223"/>
                </a:cubicBezTo>
                <a:cubicBezTo>
                  <a:pt x="2546158" y="2281017"/>
                  <a:pt x="2866352" y="1716059"/>
                  <a:pt x="3094182" y="1402023"/>
                </a:cubicBezTo>
                <a:cubicBezTo>
                  <a:pt x="3322012" y="1087987"/>
                  <a:pt x="3471334" y="901720"/>
                  <a:pt x="3620655" y="737005"/>
                </a:cubicBezTo>
                <a:cubicBezTo>
                  <a:pt x="3769976" y="572290"/>
                  <a:pt x="3865418" y="504557"/>
                  <a:pt x="3990109" y="413733"/>
                </a:cubicBezTo>
                <a:cubicBezTo>
                  <a:pt x="4114800" y="322909"/>
                  <a:pt x="4216400" y="258254"/>
                  <a:pt x="4368800" y="192060"/>
                </a:cubicBezTo>
                <a:cubicBezTo>
                  <a:pt x="4521200" y="125866"/>
                  <a:pt x="4776739" y="47357"/>
                  <a:pt x="4904509" y="16569"/>
                </a:cubicBezTo>
                <a:cubicBezTo>
                  <a:pt x="5032279" y="-14219"/>
                  <a:pt x="5135418" y="7333"/>
                  <a:pt x="5135418" y="7333"/>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226203" y="2192677"/>
            <a:ext cx="1828800" cy="6267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Buprenorphine + chất khác</a:t>
            </a:r>
          </a:p>
        </p:txBody>
      </p:sp>
      <p:sp>
        <p:nvSpPr>
          <p:cNvPr id="15" name="Rectangle 14"/>
          <p:cNvSpPr/>
          <p:nvPr/>
        </p:nvSpPr>
        <p:spPr>
          <a:xfrm>
            <a:off x="2438400" y="1704786"/>
            <a:ext cx="457200" cy="4543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909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Khi nào Methadone có lợi hơn so với Buprenorphine</a:t>
            </a:r>
          </a:p>
          <a:p>
            <a:endParaRPr lang="en-US"/>
          </a:p>
        </p:txBody>
      </p:sp>
    </p:spTree>
    <p:extLst>
      <p:ext uri="{BB962C8B-B14F-4D97-AF65-F5344CB8AC3E}">
        <p14:creationId xmlns:p14="http://schemas.microsoft.com/office/powerpoint/2010/main" val="22711604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solidFill>
                  <a:srgbClr val="D17100"/>
                </a:solidFill>
              </a:rPr>
              <a:t>Hiệu quả làm giảm hội chứng cai, giảm thèm nhớ</a:t>
            </a:r>
            <a:br>
              <a:rPr lang="en-US" sz="2800">
                <a:solidFill>
                  <a:srgbClr val="D17100"/>
                </a:solidFill>
              </a:rPr>
            </a:br>
            <a:r>
              <a:rPr lang="en-US" sz="2800">
                <a:solidFill>
                  <a:srgbClr val="D17100"/>
                </a:solidFill>
              </a:rPr>
              <a:t>Methadone, Buprenorphine, Natrexone</a:t>
            </a:r>
          </a:p>
        </p:txBody>
      </p:sp>
      <p:sp>
        <p:nvSpPr>
          <p:cNvPr id="3" name="Content Placeholder 2"/>
          <p:cNvSpPr>
            <a:spLocks noGrp="1"/>
          </p:cNvSpPr>
          <p:nvPr>
            <p:ph idx="1"/>
          </p:nvPr>
        </p:nvSpPr>
        <p:spPr>
          <a:xfrm>
            <a:off x="1981200" y="5486400"/>
            <a:ext cx="8229600" cy="1143000"/>
          </a:xfrm>
        </p:spPr>
        <p:txBody>
          <a:bodyPr>
            <a:normAutofit fontScale="92500" lnSpcReduction="10000"/>
          </a:bodyPr>
          <a:lstStyle/>
          <a:p>
            <a:pPr marL="0" indent="0">
              <a:buNone/>
            </a:pPr>
            <a:r>
              <a:rPr lang="en-US" sz="2000"/>
              <a:t>Methadone có tác dụng</a:t>
            </a:r>
          </a:p>
          <a:p>
            <a:pPr marL="0" indent="0">
              <a:buNone/>
            </a:pPr>
            <a:r>
              <a:rPr lang="en-US" sz="2000"/>
              <a:t>Buprenorphine tác dụng một phần</a:t>
            </a:r>
            <a:endParaRPr lang="en-US"/>
          </a:p>
          <a:p>
            <a:pPr marL="0" indent="0">
              <a:buNone/>
            </a:pPr>
            <a:r>
              <a:rPr lang="en-US" sz="2000"/>
              <a:t>Natrexone không có tác dụng</a:t>
            </a:r>
          </a:p>
        </p:txBody>
      </p:sp>
      <p:graphicFrame>
        <p:nvGraphicFramePr>
          <p:cNvPr id="14" name="Content Placeholder 6"/>
          <p:cNvGraphicFramePr>
            <a:graphicFrameLocks/>
          </p:cNvGraphicFramePr>
          <p:nvPr>
            <p:extLst/>
          </p:nvPr>
        </p:nvGraphicFramePr>
        <p:xfrm>
          <a:off x="1752600" y="1407071"/>
          <a:ext cx="8763000" cy="3840480"/>
        </p:xfrm>
        <a:graphic>
          <a:graphicData uri="http://schemas.openxmlformats.org/drawingml/2006/table">
            <a:tbl>
              <a:tblPr firstRow="1" bandRow="1">
                <a:tableStyleId>{5C22544A-7EE6-4342-B048-85BDC9FD1C3A}</a:tableStyleId>
              </a:tblPr>
              <a:tblGrid>
                <a:gridCol w="2190750">
                  <a:extLst>
                    <a:ext uri="{9D8B030D-6E8A-4147-A177-3AD203B41FA5}">
                      <a16:colId xmlns:a16="http://schemas.microsoft.com/office/drawing/2014/main" val="20000"/>
                    </a:ext>
                  </a:extLst>
                </a:gridCol>
                <a:gridCol w="2190750">
                  <a:extLst>
                    <a:ext uri="{9D8B030D-6E8A-4147-A177-3AD203B41FA5}">
                      <a16:colId xmlns:a16="http://schemas.microsoft.com/office/drawing/2014/main" val="20001"/>
                    </a:ext>
                  </a:extLst>
                </a:gridCol>
                <a:gridCol w="2190750">
                  <a:extLst>
                    <a:ext uri="{9D8B030D-6E8A-4147-A177-3AD203B41FA5}">
                      <a16:colId xmlns:a16="http://schemas.microsoft.com/office/drawing/2014/main" val="20002"/>
                    </a:ext>
                  </a:extLst>
                </a:gridCol>
                <a:gridCol w="2190750">
                  <a:extLst>
                    <a:ext uri="{9D8B030D-6E8A-4147-A177-3AD203B41FA5}">
                      <a16:colId xmlns:a16="http://schemas.microsoft.com/office/drawing/2014/main" val="20003"/>
                    </a:ext>
                  </a:extLst>
                </a:gridCol>
              </a:tblGrid>
              <a:tr h="363592">
                <a:tc>
                  <a:txBody>
                    <a:bodyPr/>
                    <a:lstStyle/>
                    <a:p>
                      <a:endParaRPr lang="en-US"/>
                    </a:p>
                  </a:txBody>
                  <a:tcPr anchor="ctr"/>
                </a:tc>
                <a:tc>
                  <a:txBody>
                    <a:bodyPr/>
                    <a:lstStyle/>
                    <a:p>
                      <a:pPr algn="ctr"/>
                      <a:r>
                        <a:rPr lang="en-US"/>
                        <a:t>µ</a:t>
                      </a:r>
                    </a:p>
                  </a:txBody>
                  <a:tcPr anchor="ctr"/>
                </a:tc>
                <a:tc>
                  <a:txBody>
                    <a:bodyPr/>
                    <a:lstStyle/>
                    <a:p>
                      <a:pPr algn="ctr"/>
                      <a:r>
                        <a:rPr lang="el-GR"/>
                        <a:t>δ</a:t>
                      </a:r>
                      <a:endParaRPr lang="en-US"/>
                    </a:p>
                  </a:txBody>
                  <a:tcPr anchor="ctr"/>
                </a:tc>
                <a:tc>
                  <a:txBody>
                    <a:bodyPr/>
                    <a:lstStyle/>
                    <a:p>
                      <a:pPr algn="ctr"/>
                      <a:r>
                        <a:rPr lang="el-GR"/>
                        <a:t>κ</a:t>
                      </a:r>
                      <a:endParaRPr lang="en-US"/>
                    </a:p>
                  </a:txBody>
                  <a:tcPr anchor="ctr"/>
                </a:tc>
                <a:extLst>
                  <a:ext uri="{0D108BD9-81ED-4DB2-BD59-A6C34878D82A}">
                    <a16:rowId xmlns:a16="http://schemas.microsoft.com/office/drawing/2014/main" val="10000"/>
                  </a:ext>
                </a:extLst>
              </a:tr>
              <a:tr h="424191">
                <a:tc>
                  <a:txBody>
                    <a:bodyPr/>
                    <a:lstStyle/>
                    <a:p>
                      <a:r>
                        <a:rPr lang="en-US"/>
                        <a:t>Giảm</a:t>
                      </a:r>
                      <a:r>
                        <a:rPr lang="en-US" baseline="0"/>
                        <a:t> đau</a:t>
                      </a:r>
                      <a:endParaRPr lang="en-US"/>
                    </a:p>
                  </a:txBody>
                  <a:tcPr anchor="ctr"/>
                </a:tc>
                <a:tc>
                  <a:txBody>
                    <a:bodyPr/>
                    <a:lstStyle/>
                    <a:p>
                      <a:pPr algn="ctr"/>
                      <a:r>
                        <a:rPr lang="en-US"/>
                        <a:t>Trên</a:t>
                      </a:r>
                      <a:r>
                        <a:rPr lang="en-US" baseline="0"/>
                        <a:t> gai</a:t>
                      </a:r>
                    </a:p>
                    <a:p>
                      <a:pPr algn="ctr"/>
                      <a:r>
                        <a:rPr lang="en-US" baseline="0"/>
                        <a:t>Tủy sống</a:t>
                      </a:r>
                      <a:endParaRPr lang="en-US"/>
                    </a:p>
                  </a:txBody>
                  <a:tcPr anchor="ctr"/>
                </a:tc>
                <a:tc>
                  <a:txBody>
                    <a:bodyPr/>
                    <a:lstStyle/>
                    <a:p>
                      <a:pPr algn="ctr"/>
                      <a:r>
                        <a:rPr lang="en-US"/>
                        <a:t>Trên</a:t>
                      </a:r>
                      <a:r>
                        <a:rPr lang="en-US" baseline="0"/>
                        <a:t> gai</a:t>
                      </a:r>
                    </a:p>
                    <a:p>
                      <a:pPr algn="ctr"/>
                      <a:r>
                        <a:rPr lang="en-US" baseline="0"/>
                        <a:t>Tủy sống</a:t>
                      </a:r>
                      <a:endParaRPr lang="en-US"/>
                    </a:p>
                  </a:txBody>
                  <a:tcPr anchor="ctr"/>
                </a:tc>
                <a:tc>
                  <a:txBody>
                    <a:bodyPr/>
                    <a:lstStyle/>
                    <a:p>
                      <a:pPr algn="ctr"/>
                      <a:endParaRPr lang="en-US"/>
                    </a:p>
                    <a:p>
                      <a:pPr marL="0" marR="0" indent="0" algn="ctr" defTabSz="914400" rtl="0" eaLnBrk="1" fontAlgn="auto" latinLnBrk="0" hangingPunct="1">
                        <a:lnSpc>
                          <a:spcPct val="100000"/>
                        </a:lnSpc>
                        <a:spcBef>
                          <a:spcPts val="0"/>
                        </a:spcBef>
                        <a:spcAft>
                          <a:spcPts val="0"/>
                        </a:spcAft>
                        <a:buClrTx/>
                        <a:buSzTx/>
                        <a:buFontTx/>
                        <a:buNone/>
                        <a:tabLst/>
                        <a:defRPr/>
                      </a:pPr>
                      <a:r>
                        <a:rPr lang="en-US"/>
                        <a:t>Tủy</a:t>
                      </a:r>
                      <a:r>
                        <a:rPr lang="en-US" baseline="0"/>
                        <a:t> sống</a:t>
                      </a:r>
                      <a:endParaRPr lang="en-US"/>
                    </a:p>
                  </a:txBody>
                  <a:tcPr anchor="ctr"/>
                </a:tc>
                <a:extLst>
                  <a:ext uri="{0D108BD9-81ED-4DB2-BD59-A6C34878D82A}">
                    <a16:rowId xmlns:a16="http://schemas.microsoft.com/office/drawing/2014/main" val="10001"/>
                  </a:ext>
                </a:extLst>
              </a:tr>
              <a:tr h="363592">
                <a:tc>
                  <a:txBody>
                    <a:bodyPr/>
                    <a:lstStyle/>
                    <a:p>
                      <a:r>
                        <a:rPr lang="en-US"/>
                        <a:t>Co đồng</a:t>
                      </a:r>
                      <a:r>
                        <a:rPr lang="en-US" baseline="0"/>
                        <a:t> tử</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2"/>
                  </a:ext>
                </a:extLst>
              </a:tr>
              <a:tr h="363592">
                <a:tc>
                  <a:txBody>
                    <a:bodyPr/>
                    <a:lstStyle/>
                    <a:p>
                      <a:r>
                        <a:rPr lang="en-US"/>
                        <a:t>Ức</a:t>
                      </a:r>
                      <a:r>
                        <a:rPr lang="en-US" baseline="0"/>
                        <a:t> chế hô hấp</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3"/>
                  </a:ext>
                </a:extLst>
              </a:tr>
              <a:tr h="363592">
                <a:tc>
                  <a:txBody>
                    <a:bodyPr/>
                    <a:lstStyle/>
                    <a:p>
                      <a:r>
                        <a:rPr lang="en-US"/>
                        <a:t>Lợi</a:t>
                      </a:r>
                      <a:r>
                        <a:rPr lang="en-US" baseline="0"/>
                        <a:t> tiểu</a:t>
                      </a:r>
                      <a:endParaRPr lang="en-US"/>
                    </a:p>
                  </a:txBody>
                  <a:tcPr anchor="ctr"/>
                </a:tc>
                <a:tc>
                  <a:txBody>
                    <a:bodyPr/>
                    <a:lstStyle/>
                    <a:p>
                      <a:pPr algn="ctr"/>
                      <a:r>
                        <a:rPr lang="en-US"/>
                        <a:t>Kháng</a:t>
                      </a:r>
                      <a:r>
                        <a:rPr lang="en-US" baseline="0"/>
                        <a:t> lợi tiểu</a:t>
                      </a:r>
                      <a:endParaRPr lang="en-US"/>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4"/>
                  </a:ext>
                </a:extLst>
              </a:tr>
              <a:tr h="363592">
                <a:tc>
                  <a:txBody>
                    <a:bodyPr/>
                    <a:lstStyle/>
                    <a:p>
                      <a:r>
                        <a:rPr lang="en-US"/>
                        <a:t>Đường</a:t>
                      </a:r>
                      <a:r>
                        <a:rPr lang="en-US" baseline="0"/>
                        <a:t> tiêu hóa</a:t>
                      </a:r>
                      <a:endParaRPr lang="en-US"/>
                    </a:p>
                  </a:txBody>
                  <a:tcPr anchor="ctr"/>
                </a:tc>
                <a:tc>
                  <a:txBody>
                    <a:bodyPr/>
                    <a:lstStyle/>
                    <a:p>
                      <a:pPr algn="ctr"/>
                      <a:r>
                        <a:rPr lang="en-US"/>
                        <a:t>Táo</a:t>
                      </a:r>
                      <a:r>
                        <a:rPr lang="en-US" baseline="0"/>
                        <a:t> bón</a:t>
                      </a:r>
                      <a:endParaRPr 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Táo</a:t>
                      </a:r>
                      <a:r>
                        <a:rPr lang="en-US" baseline="0"/>
                        <a:t> bón</a:t>
                      </a:r>
                      <a:endParaRPr lang="en-US"/>
                    </a:p>
                  </a:txBody>
                  <a:tcPr anchor="ctr"/>
                </a:tc>
                <a:tc>
                  <a:txBody>
                    <a:bodyPr/>
                    <a:lstStyle/>
                    <a:p>
                      <a:pPr algn="ctr"/>
                      <a:r>
                        <a:rPr lang="en-US"/>
                        <a:t>-</a:t>
                      </a:r>
                    </a:p>
                  </a:txBody>
                  <a:tcPr anchor="ctr"/>
                </a:tc>
                <a:extLst>
                  <a:ext uri="{0D108BD9-81ED-4DB2-BD59-A6C34878D82A}">
                    <a16:rowId xmlns:a16="http://schemas.microsoft.com/office/drawing/2014/main" val="10005"/>
                  </a:ext>
                </a:extLst>
              </a:tr>
              <a:tr h="363592">
                <a:tc>
                  <a:txBody>
                    <a:bodyPr/>
                    <a:lstStyle/>
                    <a:p>
                      <a:r>
                        <a:rPr lang="en-US"/>
                        <a:t>Cơ</a:t>
                      </a:r>
                      <a:r>
                        <a:rPr lang="en-US" baseline="0"/>
                        <a:t> trơn</a:t>
                      </a:r>
                      <a:endParaRPr lang="en-US"/>
                    </a:p>
                  </a:txBody>
                  <a:tcPr anchor="ctr"/>
                </a:tc>
                <a:tc>
                  <a:txBody>
                    <a:bodyPr/>
                    <a:lstStyle/>
                    <a:p>
                      <a:pPr algn="ctr"/>
                      <a:r>
                        <a:rPr lang="en-US"/>
                        <a:t>Co thắt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Co thắt</a:t>
                      </a:r>
                    </a:p>
                  </a:txBody>
                  <a:tcPr anchor="ctr"/>
                </a:tc>
                <a:tc>
                  <a:txBody>
                    <a:bodyPr/>
                    <a:lstStyle/>
                    <a:p>
                      <a:pPr algn="ctr"/>
                      <a:r>
                        <a:rPr lang="en-US"/>
                        <a:t>-</a:t>
                      </a:r>
                    </a:p>
                  </a:txBody>
                  <a:tcPr anchor="ctr"/>
                </a:tc>
                <a:extLst>
                  <a:ext uri="{0D108BD9-81ED-4DB2-BD59-A6C34878D82A}">
                    <a16:rowId xmlns:a16="http://schemas.microsoft.com/office/drawing/2014/main" val="10006"/>
                  </a:ext>
                </a:extLst>
              </a:tr>
              <a:tr h="424191">
                <a:tc>
                  <a:txBody>
                    <a:bodyPr/>
                    <a:lstStyle/>
                    <a:p>
                      <a:r>
                        <a:rPr lang="en-US"/>
                        <a:t>Hành</a:t>
                      </a:r>
                      <a:r>
                        <a:rPr lang="en-US" baseline="0"/>
                        <a:t> vi</a:t>
                      </a:r>
                      <a:endParaRPr lang="en-US"/>
                    </a:p>
                  </a:txBody>
                  <a:tcPr anchor="ctr"/>
                </a:tc>
                <a:tc>
                  <a:txBody>
                    <a:bodyPr/>
                    <a:lstStyle/>
                    <a:p>
                      <a:pPr algn="ctr"/>
                      <a:r>
                        <a:rPr lang="en-US"/>
                        <a:t>Khoái</a:t>
                      </a:r>
                      <a:r>
                        <a:rPr lang="en-US" baseline="0"/>
                        <a:t> cảm</a:t>
                      </a:r>
                      <a:endParaRPr lang="en-US"/>
                    </a:p>
                    <a:p>
                      <a:pPr algn="ctr"/>
                      <a:r>
                        <a:rPr lang="en-US"/>
                        <a:t>An thần ++ </a:t>
                      </a:r>
                    </a:p>
                  </a:txBody>
                  <a:tcPr anchor="ctr"/>
                </a:tc>
                <a:tc>
                  <a:txBody>
                    <a:bodyPr/>
                    <a:lstStyle/>
                    <a:p>
                      <a:pPr algn="ctr"/>
                      <a:endParaRPr lang="en-US"/>
                    </a:p>
                  </a:txBody>
                  <a:tcPr anchor="ctr"/>
                </a:tc>
                <a:tc>
                  <a:txBody>
                    <a:bodyPr/>
                    <a:lstStyle/>
                    <a:p>
                      <a:pPr algn="ctr"/>
                      <a:r>
                        <a:rPr lang="en-US"/>
                        <a:t>Dysphoria</a:t>
                      </a:r>
                    </a:p>
                    <a:p>
                      <a:pPr algn="ctr"/>
                      <a:r>
                        <a:rPr lang="en-US"/>
                        <a:t>An thần +</a:t>
                      </a:r>
                    </a:p>
                  </a:txBody>
                  <a:tcPr anchor="ctr"/>
                </a:tc>
                <a:extLst>
                  <a:ext uri="{0D108BD9-81ED-4DB2-BD59-A6C34878D82A}">
                    <a16:rowId xmlns:a16="http://schemas.microsoft.com/office/drawing/2014/main" val="10007"/>
                  </a:ext>
                </a:extLst>
              </a:tr>
              <a:tr h="363592">
                <a:tc>
                  <a:txBody>
                    <a:bodyPr/>
                    <a:lstStyle/>
                    <a:p>
                      <a:r>
                        <a:rPr lang="en-US"/>
                        <a:t>Lệ</a:t>
                      </a:r>
                      <a:r>
                        <a:rPr lang="en-US" baseline="0"/>
                        <a:t> thuộc cơ thể</a:t>
                      </a:r>
                      <a:endParaRPr lang="en-US"/>
                    </a:p>
                  </a:txBody>
                  <a:tcPr anchor="ctr"/>
                </a:tc>
                <a:tc>
                  <a:txBody>
                    <a:bodyPr/>
                    <a:lstStyle/>
                    <a:p>
                      <a:pPr algn="ctr"/>
                      <a:r>
                        <a:rPr lang="en-US"/>
                        <a:t>++</a:t>
                      </a:r>
                    </a:p>
                  </a:txBody>
                  <a:tcPr anchor="ctr"/>
                </a:tc>
                <a:tc>
                  <a:txBody>
                    <a:bodyPr/>
                    <a:lstStyle/>
                    <a:p>
                      <a:pPr algn="ctr"/>
                      <a:r>
                        <a:rPr lang="en-US"/>
                        <a:t>++</a:t>
                      </a:r>
                    </a:p>
                  </a:txBody>
                  <a:tcPr anchor="ctr"/>
                </a:tc>
                <a:tc>
                  <a:txBody>
                    <a:bodyPr/>
                    <a:lstStyle/>
                    <a:p>
                      <a:pPr algn="ctr"/>
                      <a:r>
                        <a:rPr lang="en-US"/>
                        <a:t>+</a:t>
                      </a:r>
                    </a:p>
                  </a:txBody>
                  <a:tcPr anchor="ctr"/>
                </a:tc>
                <a:extLst>
                  <a:ext uri="{0D108BD9-81ED-4DB2-BD59-A6C34878D82A}">
                    <a16:rowId xmlns:a16="http://schemas.microsoft.com/office/drawing/2014/main" val="10008"/>
                  </a:ext>
                </a:extLst>
              </a:tr>
            </a:tbl>
          </a:graphicData>
        </a:graphic>
      </p:graphicFrame>
      <p:sp>
        <p:nvSpPr>
          <p:cNvPr id="10" name="Rectangle 9"/>
          <p:cNvSpPr/>
          <p:nvPr/>
        </p:nvSpPr>
        <p:spPr>
          <a:xfrm>
            <a:off x="3962400" y="4267201"/>
            <a:ext cx="2133600"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01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Kết luận</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a:t>Tác dụng kích hoạt thụ thể µ: </a:t>
            </a:r>
          </a:p>
          <a:p>
            <a:pPr marL="0" indent="0">
              <a:buNone/>
            </a:pPr>
            <a:r>
              <a:rPr lang="en-US">
                <a:solidFill>
                  <a:srgbClr val="00B050"/>
                </a:solidFill>
              </a:rPr>
              <a:t>Methadone &gt; Buprenorphine &gt; Natrexone</a:t>
            </a:r>
          </a:p>
          <a:p>
            <a:pPr>
              <a:buFont typeface="Wingdings" panose="05000000000000000000" pitchFamily="2" charset="2"/>
              <a:buChar char="§"/>
            </a:pPr>
            <a:r>
              <a:rPr lang="en-US"/>
              <a:t>Hiệu quả làm giảm hội chứng cai, giảm thèm nhớ:</a:t>
            </a:r>
          </a:p>
          <a:p>
            <a:pPr marL="0" indent="0">
              <a:buNone/>
            </a:pPr>
            <a:r>
              <a:rPr lang="en-US">
                <a:solidFill>
                  <a:srgbClr val="00B050"/>
                </a:solidFill>
              </a:rPr>
              <a:t>Methadone &gt; Buprenorphine &gt; Natrexone</a:t>
            </a:r>
          </a:p>
          <a:p>
            <a:pPr>
              <a:buFont typeface="Wingdings" panose="05000000000000000000" pitchFamily="2" charset="2"/>
              <a:buChar char="§"/>
            </a:pPr>
            <a:r>
              <a:rPr lang="en-US"/>
              <a:t>Nguy cơ ngộ độc: Methadone</a:t>
            </a:r>
          </a:p>
          <a:p>
            <a:pPr marL="0" indent="0">
              <a:buNone/>
            </a:pPr>
            <a:r>
              <a:rPr lang="en-US"/>
              <a:t>Buprenorphine khi kèm với các chất khác</a:t>
            </a:r>
          </a:p>
          <a:p>
            <a:pPr marL="0" indent="0">
              <a:buNone/>
            </a:pPr>
            <a:endParaRPr lang="en-US">
              <a:solidFill>
                <a:srgbClr val="00B050"/>
              </a:solidFill>
            </a:endParaRPr>
          </a:p>
        </p:txBody>
      </p:sp>
    </p:spTree>
    <p:extLst>
      <p:ext uri="{BB962C8B-B14F-4D97-AF65-F5344CB8AC3E}">
        <p14:creationId xmlns:p14="http://schemas.microsoft.com/office/powerpoint/2010/main" val="891094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D17100"/>
                </a:solidFill>
              </a:rPr>
              <a:t>Tình huống</a:t>
            </a:r>
          </a:p>
        </p:txBody>
      </p:sp>
      <p:sp>
        <p:nvSpPr>
          <p:cNvPr id="3" name="Content Placeholder 2"/>
          <p:cNvSpPr>
            <a:spLocks noGrp="1"/>
          </p:cNvSpPr>
          <p:nvPr>
            <p:ph idx="1"/>
          </p:nvPr>
        </p:nvSpPr>
        <p:spPr/>
        <p:txBody>
          <a:bodyPr/>
          <a:lstStyle/>
          <a:p>
            <a:pPr marL="0" indent="0" algn="just">
              <a:buNone/>
            </a:pPr>
            <a:r>
              <a:rPr lang="en-US" dirty="0"/>
              <a:t>	</a:t>
            </a:r>
            <a:r>
              <a:rPr lang="vi-VN" dirty="0"/>
              <a:t>Bệnh nhân nam, 30 tuổi, nghiện heroin 5 năm. </a:t>
            </a:r>
            <a:r>
              <a:rPr lang="en-US" dirty="0"/>
              <a:t>B</a:t>
            </a:r>
            <a:r>
              <a:rPr lang="vi-VN" dirty="0"/>
              <a:t>ệnh nhân vừa đi cai nghiện cắt cơn</a:t>
            </a:r>
            <a:r>
              <a:rPr lang="en-US" dirty="0"/>
              <a:t> 3 </a:t>
            </a:r>
            <a:r>
              <a:rPr lang="en-US" dirty="0" err="1"/>
              <a:t>tuần</a:t>
            </a:r>
            <a:r>
              <a:rPr lang="vi-VN" dirty="0"/>
              <a:t>, đến phòng khám của </a:t>
            </a:r>
            <a:r>
              <a:rPr lang="en-US" dirty="0" err="1"/>
              <a:t>anh</a:t>
            </a:r>
            <a:r>
              <a:rPr lang="en-US" dirty="0"/>
              <a:t> </a:t>
            </a:r>
            <a:r>
              <a:rPr lang="en-US" dirty="0" err="1"/>
              <a:t>chị</a:t>
            </a:r>
            <a:r>
              <a:rPr lang="vi-VN" dirty="0"/>
              <a:t> để đăng ký điều trị. </a:t>
            </a:r>
            <a:r>
              <a:rPr lang="en-US" dirty="0"/>
              <a:t>P</a:t>
            </a:r>
            <a:r>
              <a:rPr lang="vi-VN" dirty="0"/>
              <a:t>hòng khám của </a:t>
            </a:r>
            <a:r>
              <a:rPr lang="en-US" dirty="0" err="1"/>
              <a:t>anh</a:t>
            </a:r>
            <a:r>
              <a:rPr lang="en-US" dirty="0"/>
              <a:t> </a:t>
            </a:r>
            <a:r>
              <a:rPr lang="en-US" dirty="0" err="1"/>
              <a:t>chị</a:t>
            </a:r>
            <a:r>
              <a:rPr lang="vi-VN" dirty="0"/>
              <a:t> hiện có các thuốc: Methadone, Buprenorphine và Natrexone, </a:t>
            </a:r>
            <a:r>
              <a:rPr lang="en-US" dirty="0" err="1"/>
              <a:t>anh</a:t>
            </a:r>
            <a:r>
              <a:rPr lang="en-US" dirty="0"/>
              <a:t> </a:t>
            </a:r>
            <a:r>
              <a:rPr lang="en-US" dirty="0" err="1"/>
              <a:t>chị</a:t>
            </a:r>
            <a:r>
              <a:rPr lang="vi-VN" dirty="0"/>
              <a:t> sẽ tư vấn thuốc nào cho bệnh nhân?</a:t>
            </a:r>
          </a:p>
          <a:p>
            <a:pPr marL="0" indent="0">
              <a:buNone/>
            </a:pPr>
            <a:endParaRPr lang="en-US" dirty="0"/>
          </a:p>
        </p:txBody>
      </p:sp>
    </p:spTree>
    <p:extLst>
      <p:ext uri="{BB962C8B-B14F-4D97-AF65-F5344CB8AC3E}">
        <p14:creationId xmlns:p14="http://schemas.microsoft.com/office/powerpoint/2010/main" val="2998862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B7C6-BE29-4D34-AAF4-733FA42BD1F9}"/>
              </a:ext>
            </a:extLst>
          </p:cNvPr>
          <p:cNvSpPr>
            <a:spLocks noGrp="1"/>
          </p:cNvSpPr>
          <p:nvPr>
            <p:ph type="title"/>
          </p:nvPr>
        </p:nvSpPr>
        <p:spPr/>
        <p:txBody>
          <a:bodyPr/>
          <a:lstStyle/>
          <a:p>
            <a:r>
              <a:rPr lang="en-US" dirty="0" err="1"/>
              <a:t>Tình</a:t>
            </a:r>
            <a:r>
              <a:rPr lang="en-US" dirty="0"/>
              <a:t> </a:t>
            </a:r>
            <a:r>
              <a:rPr lang="en-US" dirty="0" err="1"/>
              <a:t>huống</a:t>
            </a:r>
            <a:endParaRPr lang="en-US" dirty="0"/>
          </a:p>
        </p:txBody>
      </p:sp>
      <p:sp>
        <p:nvSpPr>
          <p:cNvPr id="3" name="Content Placeholder 2">
            <a:extLst>
              <a:ext uri="{FF2B5EF4-FFF2-40B4-BE49-F238E27FC236}">
                <a16:creationId xmlns:a16="http://schemas.microsoft.com/office/drawing/2014/main" id="{E73BEC85-ACC5-4A95-81D1-2474C4C9A945}"/>
              </a:ext>
            </a:extLst>
          </p:cNvPr>
          <p:cNvSpPr>
            <a:spLocks noGrp="1"/>
          </p:cNvSpPr>
          <p:nvPr>
            <p:ph idx="1"/>
          </p:nvPr>
        </p:nvSpPr>
        <p:spPr/>
        <p:txBody>
          <a:bodyPr/>
          <a:lstStyle/>
          <a:p>
            <a:pPr marL="0" indent="0">
              <a:buNone/>
            </a:pPr>
            <a:r>
              <a:rPr lang="en-US" dirty="0" err="1"/>
              <a:t>Bệnh</a:t>
            </a:r>
            <a:r>
              <a:rPr lang="en-US" dirty="0"/>
              <a:t> </a:t>
            </a:r>
            <a:r>
              <a:rPr lang="en-US" dirty="0" err="1"/>
              <a:t>nhân</a:t>
            </a:r>
            <a:r>
              <a:rPr lang="en-US" dirty="0"/>
              <a:t> </a:t>
            </a:r>
            <a:r>
              <a:rPr lang="en-US" dirty="0" err="1"/>
              <a:t>bận</a:t>
            </a:r>
            <a:r>
              <a:rPr lang="en-US" dirty="0"/>
              <a:t> </a:t>
            </a:r>
            <a:r>
              <a:rPr lang="en-US" dirty="0" err="1"/>
              <a:t>rộn</a:t>
            </a:r>
            <a:r>
              <a:rPr lang="en-US" dirty="0"/>
              <a:t>, </a:t>
            </a:r>
            <a:r>
              <a:rPr lang="en-US" dirty="0" err="1"/>
              <a:t>th</a:t>
            </a:r>
            <a:r>
              <a:rPr lang="vi-VN" dirty="0"/>
              <a:t>ư</a:t>
            </a:r>
            <a:r>
              <a:rPr lang="en-US" dirty="0" err="1"/>
              <a:t>ờng</a:t>
            </a:r>
            <a:r>
              <a:rPr lang="en-US" dirty="0"/>
              <a:t> </a:t>
            </a:r>
            <a:r>
              <a:rPr lang="en-US" dirty="0" err="1"/>
              <a:t>xuyên</a:t>
            </a:r>
            <a:r>
              <a:rPr lang="en-US" dirty="0"/>
              <a:t> </a:t>
            </a:r>
            <a:r>
              <a:rPr lang="en-US" dirty="0" err="1"/>
              <a:t>đi</a:t>
            </a:r>
            <a:r>
              <a:rPr lang="en-US" dirty="0"/>
              <a:t> </a:t>
            </a:r>
            <a:r>
              <a:rPr lang="en-US" dirty="0" err="1"/>
              <a:t>làm</a:t>
            </a:r>
            <a:r>
              <a:rPr lang="en-US" dirty="0"/>
              <a:t> </a:t>
            </a:r>
            <a:r>
              <a:rPr lang="en-US" dirty="0" err="1"/>
              <a:t>xa</a:t>
            </a:r>
            <a:r>
              <a:rPr lang="en-US" dirty="0"/>
              <a:t> </a:t>
            </a:r>
            <a:r>
              <a:rPr lang="en-US" dirty="0" err="1"/>
              <a:t>nên</a:t>
            </a:r>
            <a:r>
              <a:rPr lang="en-US" dirty="0"/>
              <a:t> </a:t>
            </a:r>
            <a:r>
              <a:rPr lang="en-US" dirty="0" err="1"/>
              <a:t>muốn</a:t>
            </a:r>
            <a:r>
              <a:rPr lang="en-US" dirty="0"/>
              <a:t> </a:t>
            </a:r>
            <a:r>
              <a:rPr lang="en-US" dirty="0" err="1"/>
              <a:t>đem</a:t>
            </a:r>
            <a:r>
              <a:rPr lang="en-US" dirty="0"/>
              <a:t> </a:t>
            </a:r>
            <a:r>
              <a:rPr lang="en-US" dirty="0" err="1"/>
              <a:t>thuốc</a:t>
            </a:r>
            <a:r>
              <a:rPr lang="en-US" dirty="0"/>
              <a:t> </a:t>
            </a:r>
            <a:r>
              <a:rPr lang="en-US" dirty="0" err="1"/>
              <a:t>về</a:t>
            </a:r>
            <a:r>
              <a:rPr lang="en-US" dirty="0"/>
              <a:t> </a:t>
            </a:r>
            <a:r>
              <a:rPr lang="en-US" dirty="0" err="1"/>
              <a:t>nhà</a:t>
            </a:r>
            <a:r>
              <a:rPr lang="en-US" dirty="0"/>
              <a:t> </a:t>
            </a:r>
            <a:r>
              <a:rPr lang="en-US" dirty="0" err="1"/>
              <a:t>uống</a:t>
            </a:r>
            <a:r>
              <a:rPr lang="en-US" dirty="0"/>
              <a:t>.</a:t>
            </a:r>
          </a:p>
          <a:p>
            <a:pPr marL="0" indent="0">
              <a:buNone/>
            </a:pPr>
            <a:r>
              <a:rPr lang="en-US" dirty="0" err="1"/>
              <a:t>Bệnh</a:t>
            </a:r>
            <a:r>
              <a:rPr lang="en-US" dirty="0"/>
              <a:t> </a:t>
            </a:r>
            <a:r>
              <a:rPr lang="en-US" dirty="0" err="1"/>
              <a:t>nhân</a:t>
            </a:r>
            <a:r>
              <a:rPr lang="en-US" dirty="0"/>
              <a:t> </a:t>
            </a:r>
            <a:r>
              <a:rPr lang="en-US" dirty="0" err="1"/>
              <a:t>chọn</a:t>
            </a:r>
            <a:r>
              <a:rPr lang="en-US" dirty="0"/>
              <a:t> </a:t>
            </a:r>
            <a:r>
              <a:rPr lang="en-US" dirty="0" err="1"/>
              <a:t>Natrexone</a:t>
            </a:r>
            <a:endParaRPr lang="en-US" dirty="0"/>
          </a:p>
          <a:p>
            <a:pPr marL="0" indent="0">
              <a:buNone/>
            </a:pPr>
            <a:r>
              <a:rPr lang="en-US" dirty="0"/>
              <a:t>Sau </a:t>
            </a:r>
            <a:r>
              <a:rPr lang="en-US" dirty="0" err="1"/>
              <a:t>đó</a:t>
            </a:r>
            <a:r>
              <a:rPr lang="en-US" dirty="0"/>
              <a:t> </a:t>
            </a:r>
            <a:r>
              <a:rPr lang="en-US" dirty="0" err="1"/>
              <a:t>bệnh</a:t>
            </a:r>
            <a:r>
              <a:rPr lang="en-US" dirty="0"/>
              <a:t> </a:t>
            </a:r>
            <a:r>
              <a:rPr lang="en-US" dirty="0" err="1"/>
              <a:t>nhân</a:t>
            </a:r>
            <a:r>
              <a:rPr lang="en-US" dirty="0"/>
              <a:t> </a:t>
            </a:r>
            <a:r>
              <a:rPr lang="en-US" dirty="0" err="1"/>
              <a:t>đã</a:t>
            </a:r>
            <a:r>
              <a:rPr lang="en-US" dirty="0"/>
              <a:t> đ</a:t>
            </a:r>
            <a:r>
              <a:rPr lang="vi-VN" dirty="0"/>
              <a:t>ư</a:t>
            </a:r>
            <a:r>
              <a:rPr lang="en-US" dirty="0" err="1"/>
              <a:t>ợc</a:t>
            </a:r>
            <a:r>
              <a:rPr lang="en-US" dirty="0"/>
              <a:t> </a:t>
            </a:r>
            <a:r>
              <a:rPr lang="en-US" dirty="0" err="1"/>
              <a:t>điều</a:t>
            </a:r>
            <a:r>
              <a:rPr lang="en-US" dirty="0"/>
              <a:t> </a:t>
            </a:r>
            <a:r>
              <a:rPr lang="en-US" dirty="0" err="1"/>
              <a:t>trị</a:t>
            </a:r>
            <a:r>
              <a:rPr lang="en-US" dirty="0"/>
              <a:t> </a:t>
            </a:r>
            <a:r>
              <a:rPr lang="en-US" dirty="0" err="1"/>
              <a:t>Natrexone</a:t>
            </a:r>
            <a:r>
              <a:rPr lang="en-US" dirty="0"/>
              <a:t>.</a:t>
            </a:r>
          </a:p>
        </p:txBody>
      </p:sp>
    </p:spTree>
    <p:extLst>
      <p:ext uri="{BB962C8B-B14F-4D97-AF65-F5344CB8AC3E}">
        <p14:creationId xmlns:p14="http://schemas.microsoft.com/office/powerpoint/2010/main" val="4131667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Tình</a:t>
            </a:r>
            <a:r>
              <a:rPr lang="en-US" b="1" dirty="0"/>
              <a:t> </a:t>
            </a:r>
            <a:r>
              <a:rPr lang="en-US" b="1" dirty="0" err="1"/>
              <a:t>huống</a:t>
            </a:r>
            <a:endParaRPr lang="en-US" b="1" dirty="0"/>
          </a:p>
        </p:txBody>
      </p:sp>
      <p:sp>
        <p:nvSpPr>
          <p:cNvPr id="3" name="Content Placeholder 2"/>
          <p:cNvSpPr>
            <a:spLocks noGrp="1"/>
          </p:cNvSpPr>
          <p:nvPr>
            <p:ph idx="1"/>
          </p:nvPr>
        </p:nvSpPr>
        <p:spPr/>
        <p:txBody>
          <a:bodyPr/>
          <a:lstStyle/>
          <a:p>
            <a:pPr marL="0" indent="0">
              <a:buNone/>
            </a:pPr>
            <a:r>
              <a:rPr lang="en-US" dirty="0" err="1"/>
              <a:t>Ngày</a:t>
            </a:r>
            <a:r>
              <a:rPr lang="en-US" dirty="0"/>
              <a:t> </a:t>
            </a:r>
            <a:r>
              <a:rPr lang="en-US" dirty="0" err="1"/>
              <a:t>hôm</a:t>
            </a:r>
            <a:r>
              <a:rPr lang="en-US" dirty="0"/>
              <a:t> </a:t>
            </a:r>
            <a:r>
              <a:rPr lang="en-US" dirty="0" err="1"/>
              <a:t>sau</a:t>
            </a:r>
            <a:r>
              <a:rPr lang="en-US" dirty="0"/>
              <a:t> </a:t>
            </a:r>
            <a:r>
              <a:rPr lang="en-US" dirty="0" err="1"/>
              <a:t>bệnh</a:t>
            </a:r>
            <a:r>
              <a:rPr lang="en-US" dirty="0"/>
              <a:t> </a:t>
            </a:r>
            <a:r>
              <a:rPr lang="en-US" dirty="0" err="1"/>
              <a:t>nhân</a:t>
            </a:r>
            <a:r>
              <a:rPr lang="en-US" dirty="0"/>
              <a:t> quay </a:t>
            </a:r>
            <a:r>
              <a:rPr lang="en-US" dirty="0" err="1"/>
              <a:t>lại</a:t>
            </a:r>
            <a:r>
              <a:rPr lang="en-US" dirty="0"/>
              <a:t>, do </a:t>
            </a:r>
            <a:r>
              <a:rPr lang="en-US" dirty="0" err="1"/>
              <a:t>quá</a:t>
            </a:r>
            <a:r>
              <a:rPr lang="en-US" dirty="0"/>
              <a:t> </a:t>
            </a:r>
            <a:r>
              <a:rPr lang="en-US" dirty="0" err="1"/>
              <a:t>thèm</a:t>
            </a:r>
            <a:r>
              <a:rPr lang="en-US" dirty="0"/>
              <a:t> </a:t>
            </a:r>
            <a:r>
              <a:rPr lang="en-US" dirty="0" err="1"/>
              <a:t>nhớ</a:t>
            </a:r>
            <a:r>
              <a:rPr lang="en-US" dirty="0"/>
              <a:t> </a:t>
            </a:r>
            <a:r>
              <a:rPr lang="en-US" dirty="0" err="1"/>
              <a:t>nên</a:t>
            </a:r>
            <a:r>
              <a:rPr lang="en-US" dirty="0"/>
              <a:t> </a:t>
            </a:r>
            <a:r>
              <a:rPr lang="en-US" dirty="0" err="1"/>
              <a:t>đã</a:t>
            </a:r>
            <a:r>
              <a:rPr lang="en-US" dirty="0"/>
              <a:t> </a:t>
            </a:r>
            <a:r>
              <a:rPr lang="en-US" dirty="0" err="1"/>
              <a:t>sử</a:t>
            </a:r>
            <a:r>
              <a:rPr lang="en-US" dirty="0"/>
              <a:t> </a:t>
            </a:r>
            <a:r>
              <a:rPr lang="en-US" dirty="0" err="1"/>
              <a:t>dụng</a:t>
            </a:r>
            <a:r>
              <a:rPr lang="en-US" dirty="0"/>
              <a:t> heroin?</a:t>
            </a:r>
          </a:p>
          <a:p>
            <a:r>
              <a:rPr lang="en-US" dirty="0" err="1"/>
              <a:t>Bệnh</a:t>
            </a:r>
            <a:r>
              <a:rPr lang="en-US" dirty="0"/>
              <a:t> </a:t>
            </a:r>
            <a:r>
              <a:rPr lang="en-US" dirty="0" err="1"/>
              <a:t>nhân</a:t>
            </a:r>
            <a:r>
              <a:rPr lang="en-US" dirty="0"/>
              <a:t> </a:t>
            </a:r>
            <a:r>
              <a:rPr lang="en-US" dirty="0" err="1"/>
              <a:t>uống</a:t>
            </a:r>
            <a:r>
              <a:rPr lang="en-US" dirty="0"/>
              <a:t> </a:t>
            </a:r>
            <a:r>
              <a:rPr lang="en-US" dirty="0" err="1"/>
              <a:t>tiếp</a:t>
            </a:r>
            <a:r>
              <a:rPr lang="en-US" dirty="0"/>
              <a:t> </a:t>
            </a:r>
            <a:r>
              <a:rPr lang="en-US" dirty="0" err="1"/>
              <a:t>Natrexone</a:t>
            </a:r>
            <a:r>
              <a:rPr lang="en-US" dirty="0"/>
              <a:t> </a:t>
            </a:r>
            <a:r>
              <a:rPr lang="en-US" dirty="0" err="1"/>
              <a:t>được</a:t>
            </a:r>
            <a:r>
              <a:rPr lang="en-US" dirty="0"/>
              <a:t> </a:t>
            </a:r>
            <a:r>
              <a:rPr lang="en-US" dirty="0" err="1"/>
              <a:t>không</a:t>
            </a:r>
            <a:r>
              <a:rPr lang="en-US" dirty="0"/>
              <a:t>?</a:t>
            </a:r>
          </a:p>
          <a:p>
            <a:r>
              <a:rPr lang="en-US" dirty="0" err="1"/>
              <a:t>Bệnh</a:t>
            </a:r>
            <a:r>
              <a:rPr lang="en-US" dirty="0"/>
              <a:t> </a:t>
            </a:r>
            <a:r>
              <a:rPr lang="en-US" dirty="0" err="1"/>
              <a:t>nhân</a:t>
            </a:r>
            <a:r>
              <a:rPr lang="en-US" dirty="0"/>
              <a:t> </a:t>
            </a:r>
            <a:r>
              <a:rPr lang="en-US" dirty="0" err="1"/>
              <a:t>còn</a:t>
            </a:r>
            <a:r>
              <a:rPr lang="en-US" dirty="0"/>
              <a:t> </a:t>
            </a:r>
            <a:r>
              <a:rPr lang="en-US" dirty="0" err="1"/>
              <a:t>thèm</a:t>
            </a:r>
            <a:r>
              <a:rPr lang="en-US" dirty="0"/>
              <a:t> </a:t>
            </a:r>
            <a:r>
              <a:rPr lang="en-US" dirty="0" err="1"/>
              <a:t>nhớ</a:t>
            </a:r>
            <a:r>
              <a:rPr lang="en-US" dirty="0"/>
              <a:t> </a:t>
            </a:r>
            <a:r>
              <a:rPr lang="en-US" dirty="0" err="1"/>
              <a:t>muốn</a:t>
            </a:r>
            <a:r>
              <a:rPr lang="en-US" dirty="0"/>
              <a:t> </a:t>
            </a:r>
            <a:r>
              <a:rPr lang="en-US" dirty="0" err="1"/>
              <a:t>chuyển</a:t>
            </a:r>
            <a:r>
              <a:rPr lang="en-US" dirty="0"/>
              <a:t> qua Methadone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spTree>
    <p:extLst>
      <p:ext uri="{BB962C8B-B14F-4D97-AF65-F5344CB8AC3E}">
        <p14:creationId xmlns:p14="http://schemas.microsoft.com/office/powerpoint/2010/main" val="3732077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Câu</a:t>
            </a:r>
            <a:r>
              <a:rPr lang="en-US" b="1" dirty="0"/>
              <a:t> </a:t>
            </a:r>
            <a:r>
              <a:rPr lang="en-US" b="1" dirty="0" err="1"/>
              <a:t>hỏi</a:t>
            </a:r>
            <a:endParaRPr lang="en-US" b="1" dirty="0"/>
          </a:p>
        </p:txBody>
      </p:sp>
      <p:sp>
        <p:nvSpPr>
          <p:cNvPr id="3" name="Content Placeholder 2"/>
          <p:cNvSpPr>
            <a:spLocks noGrp="1"/>
          </p:cNvSpPr>
          <p:nvPr>
            <p:ph idx="1"/>
          </p:nvPr>
        </p:nvSpPr>
        <p:spPr/>
        <p:txBody>
          <a:bodyPr/>
          <a:lstStyle/>
          <a:p>
            <a:r>
              <a:rPr lang="en-US" dirty="0" err="1"/>
              <a:t>Bệnh</a:t>
            </a:r>
            <a:r>
              <a:rPr lang="en-US" dirty="0"/>
              <a:t> </a:t>
            </a:r>
            <a:r>
              <a:rPr lang="en-US" dirty="0" err="1"/>
              <a:t>nhân</a:t>
            </a:r>
            <a:r>
              <a:rPr lang="en-US" dirty="0"/>
              <a:t> </a:t>
            </a:r>
            <a:r>
              <a:rPr lang="en-US" dirty="0" err="1"/>
              <a:t>còn</a:t>
            </a:r>
            <a:r>
              <a:rPr lang="en-US" dirty="0"/>
              <a:t> </a:t>
            </a:r>
            <a:r>
              <a:rPr lang="en-US" dirty="0" err="1"/>
              <a:t>thèm</a:t>
            </a:r>
            <a:r>
              <a:rPr lang="en-US" dirty="0"/>
              <a:t> </a:t>
            </a:r>
            <a:r>
              <a:rPr lang="en-US" dirty="0" err="1"/>
              <a:t>nhớ</a:t>
            </a:r>
            <a:r>
              <a:rPr lang="en-US" dirty="0"/>
              <a:t> </a:t>
            </a:r>
            <a:r>
              <a:rPr lang="en-US" dirty="0" err="1"/>
              <a:t>muốn</a:t>
            </a:r>
            <a:r>
              <a:rPr lang="en-US" dirty="0"/>
              <a:t> </a:t>
            </a:r>
            <a:r>
              <a:rPr lang="en-US" dirty="0" err="1"/>
              <a:t>chuyển</a:t>
            </a:r>
            <a:r>
              <a:rPr lang="en-US" dirty="0"/>
              <a:t> qua Methadone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pic>
        <p:nvPicPr>
          <p:cNvPr id="2050" name="Picture 2" descr="Kết quả hình ảnh cho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800350"/>
            <a:ext cx="4648200"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570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b="1" dirty="0" err="1"/>
              <a:t>Chất</a:t>
            </a:r>
            <a:r>
              <a:rPr lang="en-US" b="1" dirty="0"/>
              <a:t> </a:t>
            </a:r>
            <a:r>
              <a:rPr lang="en-US" b="1" dirty="0" err="1"/>
              <a:t>đồng</a:t>
            </a:r>
            <a:r>
              <a:rPr lang="en-US" b="1" dirty="0"/>
              <a:t> </a:t>
            </a:r>
            <a:r>
              <a:rPr lang="en-US" b="1" dirty="0" err="1"/>
              <a:t>vận</a:t>
            </a:r>
            <a:r>
              <a:rPr lang="en-US" b="1" dirty="0"/>
              <a:t>, </a:t>
            </a:r>
            <a:r>
              <a:rPr lang="en-US" b="1" dirty="0" err="1"/>
              <a:t>đối</a:t>
            </a:r>
            <a:r>
              <a:rPr lang="en-US" b="1" dirty="0"/>
              <a:t> </a:t>
            </a:r>
            <a:r>
              <a:rPr lang="en-US" b="1" dirty="0" err="1"/>
              <a:t>vận</a:t>
            </a:r>
            <a:endParaRPr lang="en-US" dirty="0"/>
          </a:p>
        </p:txBody>
      </p:sp>
      <p:sp>
        <p:nvSpPr>
          <p:cNvPr id="13" name="Text Placeholder 12"/>
          <p:cNvSpPr>
            <a:spLocks noGrp="1"/>
          </p:cNvSpPr>
          <p:nvPr>
            <p:ph type="body" idx="1"/>
          </p:nvPr>
        </p:nvSpPr>
        <p:spPr/>
        <p:txBody>
          <a:bodyPr/>
          <a:lstStyle/>
          <a:p>
            <a:r>
              <a:rPr lang="en-US" dirty="0"/>
              <a:t>Naltrexone</a:t>
            </a:r>
          </a:p>
        </p:txBody>
      </p:sp>
      <p:sp>
        <p:nvSpPr>
          <p:cNvPr id="14" name="Text Placeholder 13"/>
          <p:cNvSpPr>
            <a:spLocks noGrp="1"/>
          </p:cNvSpPr>
          <p:nvPr>
            <p:ph type="body" sz="quarter" idx="3"/>
          </p:nvPr>
        </p:nvSpPr>
        <p:spPr/>
        <p:txBody>
          <a:bodyPr/>
          <a:lstStyle/>
          <a:p>
            <a:r>
              <a:rPr lang="en-US" dirty="0"/>
              <a:t>Methadone</a:t>
            </a:r>
          </a:p>
        </p:txBody>
      </p:sp>
      <p:pic>
        <p:nvPicPr>
          <p:cNvPr id="19" name="Picture 2"/>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6580440" y="3202782"/>
            <a:ext cx="3219740" cy="2297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2208610" y="3230165"/>
            <a:ext cx="3593306"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882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Chất</a:t>
            </a:r>
            <a:r>
              <a:rPr lang="en-US" b="1" dirty="0"/>
              <a:t> </a:t>
            </a:r>
            <a:r>
              <a:rPr lang="en-US" b="1" dirty="0" err="1"/>
              <a:t>đồng</a:t>
            </a:r>
            <a:r>
              <a:rPr lang="en-US" b="1" dirty="0"/>
              <a:t> </a:t>
            </a:r>
            <a:r>
              <a:rPr lang="en-US" b="1" dirty="0" err="1"/>
              <a:t>vận</a:t>
            </a:r>
            <a:r>
              <a:rPr lang="en-US" b="1" dirty="0"/>
              <a:t>, </a:t>
            </a:r>
            <a:r>
              <a:rPr lang="en-US" b="1" dirty="0" err="1"/>
              <a:t>đối</a:t>
            </a:r>
            <a:r>
              <a:rPr lang="en-US" b="1" dirty="0"/>
              <a:t> </a:t>
            </a:r>
            <a:r>
              <a:rPr lang="en-US" b="1" dirty="0" err="1"/>
              <a:t>vận</a:t>
            </a:r>
            <a:endParaRPr lang="en-US" b="1" dirty="0"/>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2018675" y="1869087"/>
            <a:ext cx="0" cy="358639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003685" y="5455483"/>
            <a:ext cx="801973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402440" y="5516516"/>
            <a:ext cx="1255472"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4502422" y="5655015"/>
            <a:ext cx="189338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17728" y="3589199"/>
            <a:ext cx="2970503"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2783175" y="5455483"/>
            <a:ext cx="51116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Arc 3"/>
          <p:cNvSpPr/>
          <p:nvPr/>
        </p:nvSpPr>
        <p:spPr>
          <a:xfrm>
            <a:off x="2683984" y="3102964"/>
            <a:ext cx="12226232" cy="4871990"/>
          </a:xfrm>
          <a:prstGeom prst="arc">
            <a:avLst>
              <a:gd name="adj1" fmla="val 10903044"/>
              <a:gd name="adj2" fmla="val 15276569"/>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1802978" y="2397490"/>
            <a:ext cx="0" cy="95562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7955282" y="2959621"/>
            <a:ext cx="1483527" cy="314794"/>
          </a:xfrm>
          <a:prstGeom prst="round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rgbClr val="C00000"/>
                </a:solidFill>
              </a:rPr>
              <a:t>Đồng</a:t>
            </a:r>
            <a:r>
              <a:rPr lang="en-US" sz="1500" dirty="0">
                <a:solidFill>
                  <a:srgbClr val="C00000"/>
                </a:solidFill>
              </a:rPr>
              <a:t> </a:t>
            </a:r>
            <a:r>
              <a:rPr lang="en-US" sz="1500" dirty="0" err="1">
                <a:solidFill>
                  <a:srgbClr val="C00000"/>
                </a:solidFill>
              </a:rPr>
              <a:t>vận</a:t>
            </a:r>
            <a:endParaRPr lang="en-US" sz="1500" dirty="0">
              <a:solidFill>
                <a:srgbClr val="C00000"/>
              </a:solidFill>
            </a:endParaRPr>
          </a:p>
        </p:txBody>
      </p:sp>
      <p:sp>
        <p:nvSpPr>
          <p:cNvPr id="26" name="Rounded Rectangle 25"/>
          <p:cNvSpPr/>
          <p:nvPr/>
        </p:nvSpPr>
        <p:spPr>
          <a:xfrm>
            <a:off x="7970268" y="5084478"/>
            <a:ext cx="1468541" cy="300740"/>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rgbClr val="7030A0"/>
                </a:solidFill>
              </a:rPr>
              <a:t>Đối</a:t>
            </a:r>
            <a:r>
              <a:rPr lang="en-US" sz="1500" dirty="0">
                <a:solidFill>
                  <a:srgbClr val="7030A0"/>
                </a:solidFill>
              </a:rPr>
              <a:t> </a:t>
            </a:r>
            <a:r>
              <a:rPr lang="en-US" sz="1500" dirty="0" err="1">
                <a:solidFill>
                  <a:srgbClr val="7030A0"/>
                </a:solidFill>
              </a:rPr>
              <a:t>vận</a:t>
            </a:r>
            <a:endParaRPr lang="en-US" sz="1500" dirty="0">
              <a:solidFill>
                <a:srgbClr val="7030A0"/>
              </a:solidFill>
            </a:endParaRPr>
          </a:p>
        </p:txBody>
      </p:sp>
      <p:sp>
        <p:nvSpPr>
          <p:cNvPr id="27" name="Flowchart: Terminator 26"/>
          <p:cNvSpPr/>
          <p:nvPr/>
        </p:nvSpPr>
        <p:spPr>
          <a:xfrm>
            <a:off x="8031482" y="3353112"/>
            <a:ext cx="1407327" cy="374586"/>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rgbClr val="FF0000"/>
                </a:solidFill>
              </a:rPr>
              <a:t>methadone</a:t>
            </a:r>
          </a:p>
        </p:txBody>
      </p:sp>
      <p:sp>
        <p:nvSpPr>
          <p:cNvPr id="29" name="Flowchart: Terminator 28"/>
          <p:cNvSpPr/>
          <p:nvPr/>
        </p:nvSpPr>
        <p:spPr>
          <a:xfrm>
            <a:off x="7981012" y="5455485"/>
            <a:ext cx="1457797" cy="430967"/>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rgbClr val="7030A0"/>
                </a:solidFill>
              </a:rPr>
              <a:t>Naltrexone, naloxone</a:t>
            </a:r>
          </a:p>
        </p:txBody>
      </p:sp>
      <p:sp>
        <p:nvSpPr>
          <p:cNvPr id="12" name="Up Arrow 11"/>
          <p:cNvSpPr/>
          <p:nvPr/>
        </p:nvSpPr>
        <p:spPr>
          <a:xfrm>
            <a:off x="7467600" y="3646742"/>
            <a:ext cx="484632" cy="1382459"/>
          </a:xfrm>
          <a:prstGeom prst="upArrow">
            <a:avLst>
              <a:gd name="adj1" fmla="val 19568"/>
              <a:gd name="adj2" fmla="val 50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23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fill="hold"/>
                                        <p:tgtEl>
                                          <p:spTgt spid="4"/>
                                        </p:tgtEl>
                                        <p:attrNameLst>
                                          <p:attrName>ppt_x</p:attrName>
                                        </p:attrNameLst>
                                      </p:cBhvr>
                                      <p:tavLst>
                                        <p:tav tm="0">
                                          <p:val>
                                            <p:strVal val="#ppt_x"/>
                                          </p:val>
                                        </p:tav>
                                        <p:tav tm="100000">
                                          <p:val>
                                            <p:strVal val="#ppt_x"/>
                                          </p:val>
                                        </p:tav>
                                      </p:tavLst>
                                    </p:anim>
                                    <p:anim calcmode="lin" valueType="num">
                                      <p:cBhvr additive="base">
                                        <p:cTn id="5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1000"/>
                                        <p:tgtEl>
                                          <p:spTgt spid="29"/>
                                        </p:tgtEl>
                                      </p:cBhvr>
                                    </p:animEffect>
                                    <p:anim calcmode="lin" valueType="num">
                                      <p:cBhvr>
                                        <p:cTn id="66" dur="1000" fill="hold"/>
                                        <p:tgtEl>
                                          <p:spTgt spid="29"/>
                                        </p:tgtEl>
                                        <p:attrNameLst>
                                          <p:attrName>ppt_x</p:attrName>
                                        </p:attrNameLst>
                                      </p:cBhvr>
                                      <p:tavLst>
                                        <p:tav tm="0">
                                          <p:val>
                                            <p:strVal val="#ppt_x"/>
                                          </p:val>
                                        </p:tav>
                                        <p:tav tm="100000">
                                          <p:val>
                                            <p:strVal val="#ppt_x"/>
                                          </p:val>
                                        </p:tav>
                                      </p:tavLst>
                                    </p:anim>
                                    <p:anim calcmode="lin" valueType="num">
                                      <p:cBhvr>
                                        <p:cTn id="6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500" fill="hold"/>
                                        <p:tgtEl>
                                          <p:spTgt spid="27"/>
                                        </p:tgtEl>
                                        <p:attrNameLst>
                                          <p:attrName>ppt_x</p:attrName>
                                        </p:attrNameLst>
                                      </p:cBhvr>
                                      <p:tavLst>
                                        <p:tav tm="0">
                                          <p:val>
                                            <p:strVal val="#ppt_x"/>
                                          </p:val>
                                        </p:tav>
                                        <p:tav tm="100000">
                                          <p:val>
                                            <p:strVal val="#ppt_x"/>
                                          </p:val>
                                        </p:tav>
                                      </p:tavLst>
                                    </p:anim>
                                    <p:anim calcmode="lin" valueType="num">
                                      <p:cBhvr additive="base">
                                        <p:cTn id="7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4" grpId="0" animBg="1"/>
      <p:bldP spid="21" grpId="0" animBg="1"/>
      <p:bldP spid="26" grpId="0" animBg="1"/>
      <p:bldP spid="27" grpId="0" animBg="1"/>
      <p:bldP spid="29"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a:t>Có</a:t>
            </a:r>
            <a:r>
              <a:rPr lang="en-US" b="1" dirty="0"/>
              <a:t> </a:t>
            </a:r>
            <a:r>
              <a:rPr lang="en-US" b="1" dirty="0" err="1"/>
              <a:t>thể</a:t>
            </a:r>
            <a:r>
              <a:rPr lang="en-US" b="1" dirty="0"/>
              <a:t> </a:t>
            </a:r>
            <a:r>
              <a:rPr lang="en-US" b="1" dirty="0" err="1"/>
              <a:t>chuyển</a:t>
            </a:r>
            <a:r>
              <a:rPr lang="en-US" b="1" dirty="0"/>
              <a:t> </a:t>
            </a:r>
            <a:r>
              <a:rPr lang="en-US" b="1" dirty="0" err="1"/>
              <a:t>đổi</a:t>
            </a:r>
            <a:endParaRPr lang="en-US" b="1" dirty="0"/>
          </a:p>
        </p:txBody>
      </p:sp>
      <p:sp>
        <p:nvSpPr>
          <p:cNvPr id="9" name="Text Placeholder 8"/>
          <p:cNvSpPr>
            <a:spLocks noGrp="1"/>
          </p:cNvSpPr>
          <p:nvPr>
            <p:ph type="body" idx="1"/>
          </p:nvPr>
        </p:nvSpPr>
        <p:spPr>
          <a:xfrm>
            <a:off x="1981200" y="2434828"/>
            <a:ext cx="4040188" cy="479822"/>
          </a:xfrm>
        </p:spPr>
        <p:txBody>
          <a:bodyPr>
            <a:normAutofit lnSpcReduction="10000"/>
          </a:bodyPr>
          <a:lstStyle/>
          <a:p>
            <a:pPr algn="ctr"/>
            <a:r>
              <a:rPr lang="en-US" dirty="0">
                <a:solidFill>
                  <a:srgbClr val="FF0000"/>
                </a:solidFill>
              </a:rPr>
              <a:t>Naltrexone</a:t>
            </a:r>
            <a:r>
              <a:rPr lang="en-US" dirty="0"/>
              <a:t>	</a:t>
            </a:r>
          </a:p>
        </p:txBody>
      </p:sp>
      <p:sp>
        <p:nvSpPr>
          <p:cNvPr id="10" name="Text Placeholder 9"/>
          <p:cNvSpPr>
            <a:spLocks noGrp="1"/>
          </p:cNvSpPr>
          <p:nvPr>
            <p:ph type="body" sz="quarter" idx="3"/>
          </p:nvPr>
        </p:nvSpPr>
        <p:spPr>
          <a:xfrm>
            <a:off x="6169028" y="2434828"/>
            <a:ext cx="4041775" cy="479822"/>
          </a:xfrm>
        </p:spPr>
        <p:txBody>
          <a:bodyPr>
            <a:normAutofit lnSpcReduction="10000"/>
          </a:bodyPr>
          <a:lstStyle/>
          <a:p>
            <a:pPr algn="ctr"/>
            <a:r>
              <a:rPr lang="en-US" dirty="0">
                <a:solidFill>
                  <a:srgbClr val="FF0000"/>
                </a:solidFill>
              </a:rPr>
              <a:t>Methadone</a:t>
            </a:r>
          </a:p>
        </p:txBody>
      </p:sp>
      <p:sp>
        <p:nvSpPr>
          <p:cNvPr id="7" name="Right Arrow 6"/>
          <p:cNvSpPr/>
          <p:nvPr/>
        </p:nvSpPr>
        <p:spPr>
          <a:xfrm>
            <a:off x="5410200" y="4000500"/>
            <a:ext cx="762000" cy="17145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6" descr="Kết quả hình ảnh cho cơm xì dầu"/>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524000" y="3239692"/>
            <a:ext cx="3810000" cy="152161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Kết quả hình ảnh cho king crab seafood"/>
          <p:cNvPicPr>
            <a:picLocks noGrp="1" noChangeAspect="1" noChangeArrowheads="1"/>
          </p:cNvPicPr>
          <p:nvPr>
            <p:ph sz="quarter" idx="4"/>
          </p:nvPr>
        </p:nvPicPr>
        <p:blipFill>
          <a:blip r:embed="rId4" cstate="print">
            <a:extLst>
              <a:ext uri="{28A0092B-C50C-407E-A947-70E740481C1C}">
                <a14:useLocalDpi xmlns:a14="http://schemas.microsoft.com/office/drawing/2010/main" val="0"/>
              </a:ext>
            </a:extLst>
          </a:blip>
          <a:srcRect/>
          <a:stretch>
            <a:fillRect/>
          </a:stretch>
        </p:blipFill>
        <p:spPr bwMode="auto">
          <a:xfrm>
            <a:off x="6245227" y="3176248"/>
            <a:ext cx="4041775" cy="202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835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Câu</a:t>
            </a:r>
            <a:r>
              <a:rPr lang="en-US" b="1" dirty="0"/>
              <a:t> </a:t>
            </a:r>
            <a:r>
              <a:rPr lang="en-US" b="1" dirty="0" err="1"/>
              <a:t>hỏi</a:t>
            </a:r>
            <a:r>
              <a:rPr lang="en-US" b="1" dirty="0"/>
              <a:t> (</a:t>
            </a:r>
            <a:r>
              <a:rPr lang="en-US" b="1" dirty="0" err="1"/>
              <a:t>tt</a:t>
            </a:r>
            <a:r>
              <a:rPr lang="en-US" b="1" dirty="0"/>
              <a:t>)</a:t>
            </a:r>
          </a:p>
        </p:txBody>
      </p:sp>
      <p:sp>
        <p:nvSpPr>
          <p:cNvPr id="3" name="Content Placeholder 2"/>
          <p:cNvSpPr>
            <a:spLocks noGrp="1"/>
          </p:cNvSpPr>
          <p:nvPr>
            <p:ph idx="1"/>
          </p:nvPr>
        </p:nvSpPr>
        <p:spPr/>
        <p:txBody>
          <a:bodyPr/>
          <a:lstStyle/>
          <a:p>
            <a:r>
              <a:rPr lang="en-US" dirty="0" err="1"/>
              <a:t>Bệnh</a:t>
            </a:r>
            <a:r>
              <a:rPr lang="en-US" dirty="0"/>
              <a:t> </a:t>
            </a:r>
            <a:r>
              <a:rPr lang="en-US" dirty="0" err="1"/>
              <a:t>nhân</a:t>
            </a:r>
            <a:r>
              <a:rPr lang="en-US" dirty="0"/>
              <a:t> </a:t>
            </a:r>
            <a:r>
              <a:rPr lang="en-US" dirty="0" err="1"/>
              <a:t>còn</a:t>
            </a:r>
            <a:r>
              <a:rPr lang="en-US" dirty="0"/>
              <a:t> </a:t>
            </a:r>
            <a:r>
              <a:rPr lang="en-US" dirty="0" err="1"/>
              <a:t>muốn</a:t>
            </a:r>
            <a:r>
              <a:rPr lang="en-US" dirty="0"/>
              <a:t> </a:t>
            </a:r>
            <a:r>
              <a:rPr lang="en-US" dirty="0" err="1"/>
              <a:t>chuyển</a:t>
            </a:r>
            <a:r>
              <a:rPr lang="en-US" dirty="0"/>
              <a:t> </a:t>
            </a:r>
            <a:r>
              <a:rPr lang="en-US" dirty="0" err="1"/>
              <a:t>từ</a:t>
            </a:r>
            <a:r>
              <a:rPr lang="en-US" dirty="0"/>
              <a:t> Naltrexone qua Buprenorphine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pic>
        <p:nvPicPr>
          <p:cNvPr id="2050" name="Picture 2" descr="Kết quả hình ảnh cho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800350"/>
            <a:ext cx="4648200"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372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Chuyển</a:t>
            </a:r>
            <a:r>
              <a:rPr lang="en-US" b="1" dirty="0"/>
              <a:t> </a:t>
            </a:r>
            <a:r>
              <a:rPr lang="en-US" b="1" dirty="0" err="1"/>
              <a:t>đổi</a:t>
            </a:r>
            <a:r>
              <a:rPr lang="en-US" b="1" dirty="0"/>
              <a:t> ?</a:t>
            </a:r>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2018675" y="1869087"/>
            <a:ext cx="0" cy="358639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003685" y="5455483"/>
            <a:ext cx="801973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402440" y="5516516"/>
            <a:ext cx="1255472"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4502422" y="5655015"/>
            <a:ext cx="189338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17728" y="3589199"/>
            <a:ext cx="2970503"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2302617" y="5446298"/>
            <a:ext cx="51116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a:off x="1221441" y="4629150"/>
            <a:ext cx="13344006" cy="3398744"/>
          </a:xfrm>
          <a:prstGeom prst="arc">
            <a:avLst>
              <a:gd name="adj1" fmla="val 11365615"/>
              <a:gd name="adj2" fmla="val 15729559"/>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1802978" y="2397490"/>
            <a:ext cx="0" cy="95562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7940286" y="4364950"/>
            <a:ext cx="2083138" cy="338402"/>
          </a:xfrm>
          <a:prstGeom prst="roundRec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accent6">
                    <a:lumMod val="75000"/>
                  </a:schemeClr>
                </a:solidFill>
              </a:rPr>
              <a:t>Bán</a:t>
            </a:r>
            <a:r>
              <a:rPr lang="en-US" sz="1500" dirty="0">
                <a:solidFill>
                  <a:schemeClr val="accent6">
                    <a:lumMod val="75000"/>
                  </a:schemeClr>
                </a:solidFill>
              </a:rPr>
              <a:t> </a:t>
            </a:r>
            <a:r>
              <a:rPr lang="en-US" sz="1500" dirty="0" err="1">
                <a:solidFill>
                  <a:schemeClr val="accent6">
                    <a:lumMod val="75000"/>
                  </a:schemeClr>
                </a:solidFill>
              </a:rPr>
              <a:t>đồng</a:t>
            </a:r>
            <a:r>
              <a:rPr lang="en-US" sz="1500" dirty="0">
                <a:solidFill>
                  <a:schemeClr val="accent6">
                    <a:lumMod val="75000"/>
                  </a:schemeClr>
                </a:solidFill>
              </a:rPr>
              <a:t> </a:t>
            </a:r>
            <a:r>
              <a:rPr lang="en-US" sz="1500" dirty="0" err="1">
                <a:solidFill>
                  <a:schemeClr val="accent6">
                    <a:lumMod val="75000"/>
                  </a:schemeClr>
                </a:solidFill>
              </a:rPr>
              <a:t>vận</a:t>
            </a:r>
            <a:endParaRPr lang="en-US" sz="1500" dirty="0">
              <a:solidFill>
                <a:schemeClr val="accent6">
                  <a:lumMod val="75000"/>
                </a:schemeClr>
              </a:solidFill>
            </a:endParaRPr>
          </a:p>
        </p:txBody>
      </p:sp>
      <p:sp>
        <p:nvSpPr>
          <p:cNvPr id="26" name="Rounded Rectangle 25"/>
          <p:cNvSpPr/>
          <p:nvPr/>
        </p:nvSpPr>
        <p:spPr>
          <a:xfrm>
            <a:off x="7970268" y="5084478"/>
            <a:ext cx="1468541" cy="300740"/>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rgbClr val="7030A0"/>
                </a:solidFill>
              </a:rPr>
              <a:t>Đối</a:t>
            </a:r>
            <a:r>
              <a:rPr lang="en-US" sz="1500" dirty="0">
                <a:solidFill>
                  <a:srgbClr val="7030A0"/>
                </a:solidFill>
              </a:rPr>
              <a:t> </a:t>
            </a:r>
            <a:r>
              <a:rPr lang="en-US" sz="1500" dirty="0" err="1">
                <a:solidFill>
                  <a:srgbClr val="7030A0"/>
                </a:solidFill>
              </a:rPr>
              <a:t>vận</a:t>
            </a:r>
            <a:endParaRPr lang="en-US" sz="1500" dirty="0">
              <a:solidFill>
                <a:srgbClr val="7030A0"/>
              </a:solidFill>
            </a:endParaRPr>
          </a:p>
        </p:txBody>
      </p:sp>
      <p:sp>
        <p:nvSpPr>
          <p:cNvPr id="28" name="Flowchart: Terminator 27"/>
          <p:cNvSpPr/>
          <p:nvPr/>
        </p:nvSpPr>
        <p:spPr>
          <a:xfrm>
            <a:off x="7970268" y="4753944"/>
            <a:ext cx="1873275" cy="218106"/>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chemeClr val="accent6">
                    <a:lumMod val="75000"/>
                  </a:schemeClr>
                </a:solidFill>
              </a:rPr>
              <a:t>Buprenorphine</a:t>
            </a:r>
          </a:p>
        </p:txBody>
      </p:sp>
      <p:sp>
        <p:nvSpPr>
          <p:cNvPr id="29" name="Flowchart: Terminator 28"/>
          <p:cNvSpPr/>
          <p:nvPr/>
        </p:nvSpPr>
        <p:spPr>
          <a:xfrm>
            <a:off x="7894820" y="5455485"/>
            <a:ext cx="2128605" cy="430967"/>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rgbClr val="7030A0"/>
                </a:solidFill>
              </a:rPr>
              <a:t>Naltrexone, naloxone</a:t>
            </a:r>
          </a:p>
        </p:txBody>
      </p:sp>
      <p:sp>
        <p:nvSpPr>
          <p:cNvPr id="12" name="Up Arrow 11"/>
          <p:cNvSpPr/>
          <p:nvPr/>
        </p:nvSpPr>
        <p:spPr>
          <a:xfrm>
            <a:off x="7277746" y="4862999"/>
            <a:ext cx="159374" cy="371849"/>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73449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24" grpId="0" animBg="1"/>
      <p:bldP spid="22" grpId="0" animBg="1"/>
      <p:bldP spid="26" grpId="0" animBg="1"/>
      <p:bldP spid="28" grpId="0" animBg="1"/>
      <p:bldP spid="29"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a:t>Có</a:t>
            </a:r>
            <a:r>
              <a:rPr lang="en-US" b="1" dirty="0"/>
              <a:t> </a:t>
            </a:r>
            <a:r>
              <a:rPr lang="en-US" b="1" dirty="0" err="1"/>
              <a:t>thể</a:t>
            </a:r>
            <a:r>
              <a:rPr lang="en-US" b="1" dirty="0"/>
              <a:t> </a:t>
            </a:r>
            <a:r>
              <a:rPr lang="en-US" b="1" dirty="0" err="1"/>
              <a:t>chuyển</a:t>
            </a:r>
            <a:r>
              <a:rPr lang="en-US" b="1" dirty="0"/>
              <a:t> </a:t>
            </a:r>
            <a:r>
              <a:rPr lang="en-US" b="1" dirty="0" err="1"/>
              <a:t>đổi</a:t>
            </a:r>
            <a:endParaRPr lang="en-US" b="1" dirty="0"/>
          </a:p>
        </p:txBody>
      </p:sp>
      <p:sp>
        <p:nvSpPr>
          <p:cNvPr id="9" name="Text Placeholder 8"/>
          <p:cNvSpPr>
            <a:spLocks noGrp="1"/>
          </p:cNvSpPr>
          <p:nvPr>
            <p:ph type="body" idx="1"/>
          </p:nvPr>
        </p:nvSpPr>
        <p:spPr>
          <a:xfrm>
            <a:off x="1981200" y="2434828"/>
            <a:ext cx="4040188" cy="479822"/>
          </a:xfrm>
        </p:spPr>
        <p:txBody>
          <a:bodyPr>
            <a:normAutofit lnSpcReduction="10000"/>
          </a:bodyPr>
          <a:lstStyle/>
          <a:p>
            <a:pPr algn="ctr"/>
            <a:r>
              <a:rPr lang="en-US" dirty="0">
                <a:solidFill>
                  <a:srgbClr val="FF0000"/>
                </a:solidFill>
              </a:rPr>
              <a:t>Naltrexone</a:t>
            </a:r>
            <a:r>
              <a:rPr lang="en-US" dirty="0"/>
              <a:t>	</a:t>
            </a:r>
          </a:p>
        </p:txBody>
      </p:sp>
      <p:sp>
        <p:nvSpPr>
          <p:cNvPr id="10" name="Text Placeholder 9"/>
          <p:cNvSpPr>
            <a:spLocks noGrp="1"/>
          </p:cNvSpPr>
          <p:nvPr>
            <p:ph type="body" sz="quarter" idx="3"/>
          </p:nvPr>
        </p:nvSpPr>
        <p:spPr>
          <a:xfrm>
            <a:off x="6169028" y="2434828"/>
            <a:ext cx="4041775" cy="479822"/>
          </a:xfrm>
        </p:spPr>
        <p:txBody>
          <a:bodyPr>
            <a:normAutofit lnSpcReduction="10000"/>
          </a:bodyPr>
          <a:lstStyle/>
          <a:p>
            <a:pPr algn="ctr"/>
            <a:r>
              <a:rPr lang="en-US" dirty="0">
                <a:solidFill>
                  <a:srgbClr val="FF0000"/>
                </a:solidFill>
              </a:rPr>
              <a:t>Buprenorphine</a:t>
            </a:r>
          </a:p>
        </p:txBody>
      </p:sp>
      <p:sp>
        <p:nvSpPr>
          <p:cNvPr id="7" name="Right Arrow 6"/>
          <p:cNvSpPr/>
          <p:nvPr/>
        </p:nvSpPr>
        <p:spPr>
          <a:xfrm>
            <a:off x="5334000" y="4057650"/>
            <a:ext cx="914400" cy="17145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descr="Đình Ngang nổi tiếng với cơm gà xá xíu"/>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705600" y="3171826"/>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ết quả hình ảnh cho cơm xì dầu"/>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1854739" y="3498653"/>
            <a:ext cx="3403063" cy="13590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89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C000"/>
                </a:solidFill>
              </a:rPr>
              <a:t>Tình</a:t>
            </a:r>
            <a:r>
              <a:rPr lang="en-US" b="1" dirty="0">
                <a:solidFill>
                  <a:srgbClr val="FFC000"/>
                </a:solidFill>
              </a:rPr>
              <a:t> </a:t>
            </a:r>
            <a:r>
              <a:rPr lang="en-US" b="1" dirty="0" err="1">
                <a:solidFill>
                  <a:srgbClr val="FFC000"/>
                </a:solidFill>
              </a:rPr>
              <a:t>huống</a:t>
            </a:r>
            <a:endParaRPr lang="en-US" b="1" dirty="0">
              <a:solidFill>
                <a:srgbClr val="FFC000"/>
              </a:solidFill>
            </a:endParaRPr>
          </a:p>
        </p:txBody>
      </p:sp>
      <p:sp>
        <p:nvSpPr>
          <p:cNvPr id="3" name="Content Placeholder 2"/>
          <p:cNvSpPr>
            <a:spLocks noGrp="1"/>
          </p:cNvSpPr>
          <p:nvPr>
            <p:ph idx="1"/>
          </p:nvPr>
        </p:nvSpPr>
        <p:spPr>
          <a:xfrm>
            <a:off x="2152651" y="2366010"/>
            <a:ext cx="8006635" cy="3120390"/>
          </a:xfrm>
        </p:spPr>
        <p:txBody>
          <a:bodyPr>
            <a:normAutofit fontScale="92500" lnSpcReduction="10000"/>
          </a:bodyPr>
          <a:lstStyle/>
          <a:p>
            <a:pPr marL="0" indent="0" algn="just">
              <a:buNone/>
            </a:pPr>
            <a:r>
              <a:rPr lang="vi-VN" dirty="0"/>
              <a:t>Bệnh nhân nam, 30 tuổi, nghiện heroin 5 năm. Bệnh nhân đang điều trị Methadone 4 tháng nay. Hôm nay bệnh nhân đến hỏi BS điều trị xin chuyển sang điều trị Naltrexone vì bệnh nhân chuẩn bị đi làm xa, không thể uống Methadone mỗi ngày nữa.</a:t>
            </a:r>
          </a:p>
          <a:p>
            <a:pPr marL="0" indent="0" algn="just">
              <a:buNone/>
            </a:pPr>
            <a:r>
              <a:rPr lang="vi-VN" dirty="0"/>
              <a:t>Bạn sẽ chuyển cho bệnh nhân dùng Naltrexone hay không ?</a:t>
            </a:r>
          </a:p>
          <a:p>
            <a:pPr marL="0" indent="0" algn="just">
              <a:buNone/>
            </a:pPr>
            <a:endParaRPr lang="en-US" dirty="0"/>
          </a:p>
        </p:txBody>
      </p:sp>
    </p:spTree>
    <p:extLst>
      <p:ext uri="{BB962C8B-B14F-4D97-AF65-F5344CB8AC3E}">
        <p14:creationId xmlns:p14="http://schemas.microsoft.com/office/powerpoint/2010/main" val="4079112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D17100"/>
                </a:solidFill>
              </a:rPr>
              <a:t>Tình</a:t>
            </a:r>
            <a:r>
              <a:rPr lang="en-US" b="1" dirty="0">
                <a:solidFill>
                  <a:srgbClr val="D17100"/>
                </a:solidFill>
              </a:rPr>
              <a:t> </a:t>
            </a:r>
            <a:r>
              <a:rPr lang="en-US" b="1" dirty="0" err="1">
                <a:solidFill>
                  <a:srgbClr val="D17100"/>
                </a:solidFill>
              </a:rPr>
              <a:t>huống</a:t>
            </a:r>
            <a:endParaRPr lang="en-US" b="1" dirty="0">
              <a:solidFill>
                <a:srgbClr val="D17100"/>
              </a:solidFill>
            </a:endParaRPr>
          </a:p>
        </p:txBody>
      </p:sp>
      <p:sp>
        <p:nvSpPr>
          <p:cNvPr id="3" name="Content Placeholder 2"/>
          <p:cNvSpPr>
            <a:spLocks noGrp="1"/>
          </p:cNvSpPr>
          <p:nvPr>
            <p:ph idx="1"/>
          </p:nvPr>
        </p:nvSpPr>
        <p:spPr/>
        <p:txBody>
          <a:bodyPr>
            <a:normAutofit/>
          </a:bodyPr>
          <a:lstStyle/>
          <a:p>
            <a:pPr marL="0" indent="0">
              <a:buNone/>
            </a:pPr>
            <a:r>
              <a:rPr lang="vi-VN" dirty="0"/>
              <a:t>Bệnh nhân nam, đang điều trị Methadone 4 tháng nay. Hôm nay bệnh nhân đến hỏi BS điều trị xin chuyển sang điều trị Buprenorphine vì nghe thuốc rất tốt.</a:t>
            </a:r>
          </a:p>
          <a:p>
            <a:pPr marL="0" indent="0">
              <a:buNone/>
            </a:pPr>
            <a:r>
              <a:rPr lang="vi-VN" dirty="0"/>
              <a:t>Nếu bạn là BS điều trị, bạn sẽ chuyển đổi cho bệnh nhân không ?</a:t>
            </a:r>
          </a:p>
          <a:p>
            <a:pPr marL="0" indent="0">
              <a:buNone/>
            </a:pPr>
            <a:endParaRPr lang="en-US" dirty="0"/>
          </a:p>
        </p:txBody>
      </p:sp>
    </p:spTree>
    <p:extLst>
      <p:ext uri="{BB962C8B-B14F-4D97-AF65-F5344CB8AC3E}">
        <p14:creationId xmlns:p14="http://schemas.microsoft.com/office/powerpoint/2010/main" val="3573094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Hội</a:t>
            </a:r>
            <a:r>
              <a:rPr lang="en-US" b="1" dirty="0"/>
              <a:t> </a:t>
            </a:r>
            <a:r>
              <a:rPr lang="en-US" b="1" dirty="0" err="1"/>
              <a:t>chứng</a:t>
            </a:r>
            <a:r>
              <a:rPr lang="en-US" b="1" dirty="0"/>
              <a:t> </a:t>
            </a:r>
            <a:r>
              <a:rPr lang="en-US" b="1" dirty="0" err="1"/>
              <a:t>cai</a:t>
            </a:r>
            <a:r>
              <a:rPr lang="en-US" b="1" dirty="0"/>
              <a:t> </a:t>
            </a:r>
            <a:r>
              <a:rPr lang="en-US" b="1" dirty="0" err="1"/>
              <a:t>đột</a:t>
            </a:r>
            <a:r>
              <a:rPr lang="en-US" b="1" dirty="0"/>
              <a:t> </a:t>
            </a:r>
            <a:r>
              <a:rPr lang="en-US" b="1" dirty="0" err="1"/>
              <a:t>phát</a:t>
            </a:r>
            <a:r>
              <a:rPr lang="en-US" b="1" dirty="0"/>
              <a:t> do </a:t>
            </a:r>
            <a:r>
              <a:rPr lang="en-US" b="1" dirty="0" err="1"/>
              <a:t>thuốc</a:t>
            </a:r>
            <a:endParaRPr lang="en-US" b="1" dirty="0"/>
          </a:p>
        </p:txBody>
      </p:sp>
      <p:pic>
        <p:nvPicPr>
          <p:cNvPr id="1026" name="Picture 2" descr="https://basefarm.se/wp-content/uploads/2018/03/dive-lake-1-1030x687.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03176" y="2057401"/>
            <a:ext cx="6785650" cy="3394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0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Phân</a:t>
            </a:r>
            <a:r>
              <a:rPr lang="en-US" b="1" dirty="0"/>
              <a:t> </a:t>
            </a:r>
            <a:r>
              <a:rPr lang="en-US" b="1" dirty="0" err="1"/>
              <a:t>loại</a:t>
            </a:r>
            <a:r>
              <a:rPr lang="en-US" b="1" dirty="0"/>
              <a:t> </a:t>
            </a:r>
            <a:r>
              <a:rPr lang="en-US" b="1" dirty="0" err="1"/>
              <a:t>chất</a:t>
            </a:r>
            <a:r>
              <a:rPr lang="en-US" b="1" dirty="0"/>
              <a:t> </a:t>
            </a:r>
            <a:r>
              <a:rPr lang="en-US" b="1" dirty="0" err="1"/>
              <a:t>đồng</a:t>
            </a:r>
            <a:r>
              <a:rPr lang="en-US" b="1" dirty="0"/>
              <a:t> </a:t>
            </a:r>
            <a:r>
              <a:rPr lang="en-US" b="1" dirty="0" err="1"/>
              <a:t>vận</a:t>
            </a:r>
            <a:r>
              <a:rPr lang="en-US" b="1" dirty="0"/>
              <a:t>, </a:t>
            </a:r>
            <a:br>
              <a:rPr lang="en-US" b="1" dirty="0"/>
            </a:br>
            <a:r>
              <a:rPr lang="en-US" b="1" dirty="0" err="1"/>
              <a:t>bán</a:t>
            </a:r>
            <a:r>
              <a:rPr lang="en-US" b="1" dirty="0"/>
              <a:t> </a:t>
            </a:r>
            <a:r>
              <a:rPr lang="en-US" b="1" dirty="0" err="1"/>
              <a:t>đồng</a:t>
            </a:r>
            <a:r>
              <a:rPr lang="en-US" b="1" dirty="0"/>
              <a:t> </a:t>
            </a:r>
            <a:r>
              <a:rPr lang="en-US" b="1" dirty="0" err="1"/>
              <a:t>vận</a:t>
            </a:r>
            <a:r>
              <a:rPr lang="en-US" b="1" dirty="0"/>
              <a:t>, </a:t>
            </a:r>
            <a:r>
              <a:rPr lang="en-US" b="1" dirty="0" err="1"/>
              <a:t>đối</a:t>
            </a:r>
            <a:r>
              <a:rPr lang="en-US" b="1" dirty="0"/>
              <a:t> </a:t>
            </a:r>
            <a:r>
              <a:rPr lang="en-US" b="1" dirty="0" err="1"/>
              <a:t>vận</a:t>
            </a:r>
            <a:endParaRPr lang="en-US" b="1" dirty="0"/>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2018675" y="1869087"/>
            <a:ext cx="0" cy="358639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003685" y="5455483"/>
            <a:ext cx="801973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402440" y="5516516"/>
            <a:ext cx="1255472"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4502422" y="5655015"/>
            <a:ext cx="189338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17728" y="3589199"/>
            <a:ext cx="2970503"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2783175" y="5455483"/>
            <a:ext cx="5111644"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a:off x="1558554" y="4838549"/>
            <a:ext cx="12672528" cy="2788149"/>
          </a:xfrm>
          <a:prstGeom prst="arc">
            <a:avLst>
              <a:gd name="adj1" fmla="val 11329222"/>
              <a:gd name="adj2" fmla="val 15593904"/>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p:cNvSpPr/>
          <p:nvPr/>
        </p:nvSpPr>
        <p:spPr>
          <a:xfrm>
            <a:off x="2683984" y="3102964"/>
            <a:ext cx="12226232" cy="4871990"/>
          </a:xfrm>
          <a:prstGeom prst="arc">
            <a:avLst>
              <a:gd name="adj1" fmla="val 10903044"/>
              <a:gd name="adj2" fmla="val 15276569"/>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1802978" y="2397490"/>
            <a:ext cx="0" cy="95562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7955282" y="2959621"/>
            <a:ext cx="1483527" cy="314794"/>
          </a:xfrm>
          <a:prstGeom prst="round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rgbClr val="C00000"/>
                </a:solidFill>
              </a:rPr>
              <a:t>Đồng</a:t>
            </a:r>
            <a:r>
              <a:rPr lang="en-US" sz="1500" dirty="0">
                <a:solidFill>
                  <a:srgbClr val="C00000"/>
                </a:solidFill>
              </a:rPr>
              <a:t> </a:t>
            </a:r>
            <a:r>
              <a:rPr lang="en-US" sz="1500" dirty="0" err="1">
                <a:solidFill>
                  <a:srgbClr val="C00000"/>
                </a:solidFill>
              </a:rPr>
              <a:t>vận</a:t>
            </a:r>
            <a:endParaRPr lang="en-US" sz="1500" dirty="0">
              <a:solidFill>
                <a:srgbClr val="C00000"/>
              </a:solidFill>
            </a:endParaRPr>
          </a:p>
        </p:txBody>
      </p:sp>
      <p:sp>
        <p:nvSpPr>
          <p:cNvPr id="22" name="Rounded Rectangle 21"/>
          <p:cNvSpPr/>
          <p:nvPr/>
        </p:nvSpPr>
        <p:spPr>
          <a:xfrm>
            <a:off x="7940286" y="4364950"/>
            <a:ext cx="2083138" cy="338402"/>
          </a:xfrm>
          <a:prstGeom prst="roundRec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accent6">
                    <a:lumMod val="75000"/>
                  </a:schemeClr>
                </a:solidFill>
              </a:rPr>
              <a:t>Bán</a:t>
            </a:r>
            <a:r>
              <a:rPr lang="en-US" sz="1500" dirty="0">
                <a:solidFill>
                  <a:schemeClr val="accent6">
                    <a:lumMod val="75000"/>
                  </a:schemeClr>
                </a:solidFill>
              </a:rPr>
              <a:t> </a:t>
            </a:r>
            <a:r>
              <a:rPr lang="en-US" sz="1500" dirty="0" err="1">
                <a:solidFill>
                  <a:schemeClr val="accent6">
                    <a:lumMod val="75000"/>
                  </a:schemeClr>
                </a:solidFill>
              </a:rPr>
              <a:t>đồng</a:t>
            </a:r>
            <a:r>
              <a:rPr lang="en-US" sz="1500" dirty="0">
                <a:solidFill>
                  <a:schemeClr val="accent6">
                    <a:lumMod val="75000"/>
                  </a:schemeClr>
                </a:solidFill>
              </a:rPr>
              <a:t> </a:t>
            </a:r>
            <a:r>
              <a:rPr lang="en-US" sz="1500" dirty="0" err="1">
                <a:solidFill>
                  <a:schemeClr val="accent6">
                    <a:lumMod val="75000"/>
                  </a:schemeClr>
                </a:solidFill>
              </a:rPr>
              <a:t>vận</a:t>
            </a:r>
            <a:endParaRPr lang="en-US" sz="1500" dirty="0">
              <a:solidFill>
                <a:schemeClr val="accent6">
                  <a:lumMod val="75000"/>
                </a:schemeClr>
              </a:solidFill>
            </a:endParaRPr>
          </a:p>
        </p:txBody>
      </p:sp>
      <p:sp>
        <p:nvSpPr>
          <p:cNvPr id="26" name="Rounded Rectangle 25"/>
          <p:cNvSpPr/>
          <p:nvPr/>
        </p:nvSpPr>
        <p:spPr>
          <a:xfrm>
            <a:off x="7970268" y="5084478"/>
            <a:ext cx="1468541" cy="300740"/>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rgbClr val="7030A0"/>
                </a:solidFill>
              </a:rPr>
              <a:t>Đối</a:t>
            </a:r>
            <a:r>
              <a:rPr lang="en-US" sz="1500" dirty="0">
                <a:solidFill>
                  <a:srgbClr val="7030A0"/>
                </a:solidFill>
              </a:rPr>
              <a:t> </a:t>
            </a:r>
            <a:r>
              <a:rPr lang="en-US" sz="1500" dirty="0" err="1">
                <a:solidFill>
                  <a:srgbClr val="7030A0"/>
                </a:solidFill>
              </a:rPr>
              <a:t>vận</a:t>
            </a:r>
            <a:endParaRPr lang="en-US" sz="1500" dirty="0">
              <a:solidFill>
                <a:srgbClr val="7030A0"/>
              </a:solidFill>
            </a:endParaRPr>
          </a:p>
        </p:txBody>
      </p:sp>
      <p:sp>
        <p:nvSpPr>
          <p:cNvPr id="27" name="Flowchart: Terminator 26"/>
          <p:cNvSpPr/>
          <p:nvPr/>
        </p:nvSpPr>
        <p:spPr>
          <a:xfrm>
            <a:off x="7955280" y="3353112"/>
            <a:ext cx="2255520" cy="374586"/>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rgbClr val="FF0000"/>
                </a:solidFill>
              </a:rPr>
              <a:t>Heroin, morphine, methadone, codeine</a:t>
            </a:r>
          </a:p>
        </p:txBody>
      </p:sp>
      <p:sp>
        <p:nvSpPr>
          <p:cNvPr id="28" name="Flowchart: Terminator 27"/>
          <p:cNvSpPr/>
          <p:nvPr/>
        </p:nvSpPr>
        <p:spPr>
          <a:xfrm>
            <a:off x="7970268" y="4753944"/>
            <a:ext cx="1873275" cy="218106"/>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chemeClr val="accent6">
                    <a:lumMod val="75000"/>
                  </a:schemeClr>
                </a:solidFill>
              </a:rPr>
              <a:t>Buprenorphine</a:t>
            </a:r>
          </a:p>
        </p:txBody>
      </p:sp>
      <p:sp>
        <p:nvSpPr>
          <p:cNvPr id="29" name="Flowchart: Terminator 28"/>
          <p:cNvSpPr/>
          <p:nvPr/>
        </p:nvSpPr>
        <p:spPr>
          <a:xfrm>
            <a:off x="7894820" y="5455485"/>
            <a:ext cx="2128605" cy="430967"/>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050" b="1" dirty="0">
                <a:solidFill>
                  <a:srgbClr val="7030A0"/>
                </a:solidFill>
              </a:rPr>
              <a:t>Naltrexone, naloxone</a:t>
            </a:r>
          </a:p>
        </p:txBody>
      </p:sp>
      <p:sp>
        <p:nvSpPr>
          <p:cNvPr id="6" name="Down Arrow 5"/>
          <p:cNvSpPr/>
          <p:nvPr/>
        </p:nvSpPr>
        <p:spPr>
          <a:xfrm>
            <a:off x="7620002" y="3353113"/>
            <a:ext cx="45719" cy="1011836"/>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642861" y="4862998"/>
            <a:ext cx="45719" cy="522220"/>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7391402" y="3353114"/>
            <a:ext cx="45719" cy="2032105"/>
          </a:xfrm>
          <a:prstGeom prst="downArrow">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54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ppt_x"/>
                                          </p:val>
                                        </p:tav>
                                        <p:tav tm="100000">
                                          <p:val>
                                            <p:strVal val="#ppt_x"/>
                                          </p:val>
                                        </p:tav>
                                      </p:tavLst>
                                    </p:anim>
                                    <p:anim calcmode="lin" valueType="num">
                                      <p:cBhvr additive="base">
                                        <p:cTn id="8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500" fill="hold"/>
                                        <p:tgtEl>
                                          <p:spTgt spid="28"/>
                                        </p:tgtEl>
                                        <p:attrNameLst>
                                          <p:attrName>ppt_x</p:attrName>
                                        </p:attrNameLst>
                                      </p:cBhvr>
                                      <p:tavLst>
                                        <p:tav tm="0">
                                          <p:val>
                                            <p:strVal val="#ppt_x"/>
                                          </p:val>
                                        </p:tav>
                                        <p:tav tm="100000">
                                          <p:val>
                                            <p:strVal val="#ppt_x"/>
                                          </p:val>
                                        </p:tav>
                                      </p:tavLst>
                                    </p:anim>
                                    <p:anim calcmode="lin" valueType="num">
                                      <p:cBhvr additive="base">
                                        <p:cTn id="8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additive="base">
                                        <p:cTn id="91" dur="500" fill="hold"/>
                                        <p:tgtEl>
                                          <p:spTgt spid="21"/>
                                        </p:tgtEl>
                                        <p:attrNameLst>
                                          <p:attrName>ppt_x</p:attrName>
                                        </p:attrNameLst>
                                      </p:cBhvr>
                                      <p:tavLst>
                                        <p:tav tm="0">
                                          <p:val>
                                            <p:strVal val="#ppt_x"/>
                                          </p:val>
                                        </p:tav>
                                        <p:tav tm="100000">
                                          <p:val>
                                            <p:strVal val="#ppt_x"/>
                                          </p:val>
                                        </p:tav>
                                      </p:tavLst>
                                    </p:anim>
                                    <p:anim calcmode="lin" valueType="num">
                                      <p:cBhvr additive="base">
                                        <p:cTn id="9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ppt_x"/>
                                          </p:val>
                                        </p:tav>
                                        <p:tav tm="100000">
                                          <p:val>
                                            <p:strVal val="#ppt_x"/>
                                          </p:val>
                                        </p:tav>
                                      </p:tavLst>
                                    </p:anim>
                                    <p:anim calcmode="lin" valueType="num">
                                      <p:cBhvr additive="base">
                                        <p:cTn id="9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6"/>
                                        </p:tgtEl>
                                        <p:attrNameLst>
                                          <p:attrName>style.visibility</p:attrName>
                                        </p:attrNameLst>
                                      </p:cBhvr>
                                      <p:to>
                                        <p:strVal val="visible"/>
                                      </p:to>
                                    </p:set>
                                    <p:anim calcmode="lin" valueType="num">
                                      <p:cBhvr additive="base">
                                        <p:cTn id="103" dur="500" fill="hold"/>
                                        <p:tgtEl>
                                          <p:spTgt spid="6"/>
                                        </p:tgtEl>
                                        <p:attrNameLst>
                                          <p:attrName>ppt_x</p:attrName>
                                        </p:attrNameLst>
                                      </p:cBhvr>
                                      <p:tavLst>
                                        <p:tav tm="0">
                                          <p:val>
                                            <p:strVal val="#ppt_x"/>
                                          </p:val>
                                        </p:tav>
                                        <p:tav tm="100000">
                                          <p:val>
                                            <p:strVal val="#ppt_x"/>
                                          </p:val>
                                        </p:tav>
                                      </p:tavLst>
                                    </p:anim>
                                    <p:anim calcmode="lin" valueType="num">
                                      <p:cBhvr additive="base">
                                        <p:cTn id="10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additive="base">
                                        <p:cTn id="109" dur="500" fill="hold"/>
                                        <p:tgtEl>
                                          <p:spTgt spid="9"/>
                                        </p:tgtEl>
                                        <p:attrNameLst>
                                          <p:attrName>ppt_x</p:attrName>
                                        </p:attrNameLst>
                                      </p:cBhvr>
                                      <p:tavLst>
                                        <p:tav tm="0">
                                          <p:val>
                                            <p:strVal val="#ppt_x"/>
                                          </p:val>
                                        </p:tav>
                                        <p:tav tm="100000">
                                          <p:val>
                                            <p:strVal val="#ppt_x"/>
                                          </p:val>
                                        </p:tav>
                                      </p:tavLst>
                                    </p:anim>
                                    <p:anim calcmode="lin" valueType="num">
                                      <p:cBhvr additive="base">
                                        <p:cTn id="1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1"/>
                                        </p:tgtEl>
                                        <p:attrNameLst>
                                          <p:attrName>style.visibility</p:attrName>
                                        </p:attrNameLst>
                                      </p:cBhvr>
                                      <p:to>
                                        <p:strVal val="visible"/>
                                      </p:to>
                                    </p:set>
                                    <p:anim calcmode="lin" valueType="num">
                                      <p:cBhvr additive="base">
                                        <p:cTn id="115" dur="500" fill="hold"/>
                                        <p:tgtEl>
                                          <p:spTgt spid="11"/>
                                        </p:tgtEl>
                                        <p:attrNameLst>
                                          <p:attrName>ppt_x</p:attrName>
                                        </p:attrNameLst>
                                      </p:cBhvr>
                                      <p:tavLst>
                                        <p:tav tm="0">
                                          <p:val>
                                            <p:strVal val="#ppt_x"/>
                                          </p:val>
                                        </p:tav>
                                        <p:tav tm="100000">
                                          <p:val>
                                            <p:strVal val="#ppt_x"/>
                                          </p:val>
                                        </p:tav>
                                      </p:tavLst>
                                    </p:anim>
                                    <p:anim calcmode="lin" valueType="num">
                                      <p:cBhvr additive="base">
                                        <p:cTn id="1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24" grpId="0" animBg="1"/>
      <p:bldP spid="4" grpId="0" animBg="1"/>
      <p:bldP spid="21" grpId="0" animBg="1"/>
      <p:bldP spid="22" grpId="0" animBg="1"/>
      <p:bldP spid="26" grpId="0" animBg="1"/>
      <p:bldP spid="27" grpId="0" animBg="1"/>
      <p:bldP spid="28" grpId="0" animBg="1"/>
      <p:bldP spid="29" grpId="0" animBg="1"/>
      <p:bldP spid="6" grpId="0" animBg="1"/>
      <p:bldP spid="9"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Chuyển</a:t>
            </a:r>
            <a:r>
              <a:rPr lang="en-US" b="1" dirty="0"/>
              <a:t> </a:t>
            </a:r>
            <a:r>
              <a:rPr lang="en-US" b="1" dirty="0" err="1"/>
              <a:t>đổi</a:t>
            </a:r>
            <a:r>
              <a:rPr lang="en-US" b="1" dirty="0"/>
              <a:t> hay </a:t>
            </a:r>
            <a:r>
              <a:rPr lang="en-US" b="1" dirty="0" err="1"/>
              <a:t>không</a:t>
            </a:r>
            <a:r>
              <a:rPr lang="en-US" b="1" dirty="0"/>
              <a:t> ?</a:t>
            </a:r>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24400" y="2082998"/>
            <a:ext cx="2495550" cy="3711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rved Left Arrow 2"/>
          <p:cNvSpPr/>
          <p:nvPr/>
        </p:nvSpPr>
        <p:spPr>
          <a:xfrm>
            <a:off x="6218351" y="3552155"/>
            <a:ext cx="367049" cy="753414"/>
          </a:xfrm>
          <a:prstGeom prst="curvedLeft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Curved Left Arrow 3"/>
          <p:cNvSpPr/>
          <p:nvPr/>
        </p:nvSpPr>
        <p:spPr>
          <a:xfrm>
            <a:off x="6218351" y="3378290"/>
            <a:ext cx="685799" cy="2482403"/>
          </a:xfrm>
          <a:prstGeom prst="curved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8127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Câu</a:t>
            </a:r>
            <a:r>
              <a:rPr lang="en-US" b="1" dirty="0"/>
              <a:t> </a:t>
            </a:r>
            <a:r>
              <a:rPr lang="en-US" b="1" dirty="0" err="1"/>
              <a:t>hỏi</a:t>
            </a:r>
            <a:r>
              <a:rPr lang="en-US" b="1" dirty="0"/>
              <a:t> (</a:t>
            </a:r>
            <a:r>
              <a:rPr lang="en-US" b="1" dirty="0" err="1"/>
              <a:t>tt</a:t>
            </a:r>
            <a:r>
              <a:rPr lang="en-US" b="1" dirty="0"/>
              <a:t>)</a:t>
            </a:r>
          </a:p>
        </p:txBody>
      </p:sp>
      <p:sp>
        <p:nvSpPr>
          <p:cNvPr id="3" name="Content Placeholder 2"/>
          <p:cNvSpPr>
            <a:spLocks noGrp="1"/>
          </p:cNvSpPr>
          <p:nvPr>
            <p:ph idx="1"/>
          </p:nvPr>
        </p:nvSpPr>
        <p:spPr/>
        <p:txBody>
          <a:bodyPr/>
          <a:lstStyle/>
          <a:p>
            <a:pPr marL="0" indent="0">
              <a:buNone/>
            </a:pPr>
            <a:r>
              <a:rPr lang="en-US" dirty="0" err="1"/>
              <a:t>Ngày</a:t>
            </a:r>
            <a:r>
              <a:rPr lang="en-US" dirty="0"/>
              <a:t> </a:t>
            </a:r>
            <a:r>
              <a:rPr lang="en-US" dirty="0" err="1"/>
              <a:t>hôm</a:t>
            </a:r>
            <a:r>
              <a:rPr lang="en-US" dirty="0"/>
              <a:t> </a:t>
            </a:r>
            <a:r>
              <a:rPr lang="en-US" dirty="0" err="1"/>
              <a:t>sau</a:t>
            </a:r>
            <a:r>
              <a:rPr lang="en-US" dirty="0"/>
              <a:t> </a:t>
            </a:r>
            <a:r>
              <a:rPr lang="en-US" dirty="0" err="1"/>
              <a:t>bệnh</a:t>
            </a:r>
            <a:r>
              <a:rPr lang="en-US" dirty="0"/>
              <a:t> </a:t>
            </a:r>
            <a:r>
              <a:rPr lang="en-US" dirty="0" err="1"/>
              <a:t>nhân</a:t>
            </a:r>
            <a:r>
              <a:rPr lang="en-US" dirty="0"/>
              <a:t> quay </a:t>
            </a:r>
            <a:r>
              <a:rPr lang="en-US" dirty="0" err="1"/>
              <a:t>lại</a:t>
            </a:r>
            <a:r>
              <a:rPr lang="en-US" dirty="0"/>
              <a:t>, </a:t>
            </a:r>
            <a:r>
              <a:rPr lang="en-US" dirty="0" err="1"/>
              <a:t>bệnh</a:t>
            </a:r>
            <a:r>
              <a:rPr lang="en-US" dirty="0"/>
              <a:t> </a:t>
            </a:r>
            <a:r>
              <a:rPr lang="en-US" dirty="0" err="1"/>
              <a:t>nhân</a:t>
            </a:r>
            <a:r>
              <a:rPr lang="en-US" dirty="0"/>
              <a:t> </a:t>
            </a:r>
            <a:r>
              <a:rPr lang="en-US" dirty="0" err="1"/>
              <a:t>khai</a:t>
            </a:r>
            <a:r>
              <a:rPr lang="en-US" dirty="0"/>
              <a:t> </a:t>
            </a:r>
            <a:r>
              <a:rPr lang="en-US" dirty="0" err="1"/>
              <a:t>chiều</a:t>
            </a:r>
            <a:r>
              <a:rPr lang="en-US" dirty="0"/>
              <a:t> qua do </a:t>
            </a:r>
            <a:r>
              <a:rPr lang="en-US" dirty="0" err="1"/>
              <a:t>quá</a:t>
            </a:r>
            <a:r>
              <a:rPr lang="en-US" dirty="0"/>
              <a:t> </a:t>
            </a:r>
            <a:r>
              <a:rPr lang="en-US" dirty="0" err="1"/>
              <a:t>thèm</a:t>
            </a:r>
            <a:r>
              <a:rPr lang="en-US" dirty="0"/>
              <a:t> </a:t>
            </a:r>
            <a:r>
              <a:rPr lang="en-US" dirty="0" err="1"/>
              <a:t>nhớ</a:t>
            </a:r>
            <a:r>
              <a:rPr lang="en-US" dirty="0"/>
              <a:t> </a:t>
            </a:r>
            <a:r>
              <a:rPr lang="en-US" dirty="0" err="1"/>
              <a:t>nên</a:t>
            </a:r>
            <a:r>
              <a:rPr lang="en-US" dirty="0"/>
              <a:t> </a:t>
            </a:r>
            <a:r>
              <a:rPr lang="en-US" dirty="0" err="1"/>
              <a:t>đã</a:t>
            </a:r>
            <a:r>
              <a:rPr lang="en-US" dirty="0"/>
              <a:t> </a:t>
            </a:r>
            <a:r>
              <a:rPr lang="en-US" dirty="0" err="1"/>
              <a:t>sử</a:t>
            </a:r>
            <a:r>
              <a:rPr lang="en-US" dirty="0"/>
              <a:t> </a:t>
            </a:r>
            <a:r>
              <a:rPr lang="en-US" dirty="0" err="1"/>
              <a:t>dụng</a:t>
            </a:r>
            <a:r>
              <a:rPr lang="en-US" dirty="0"/>
              <a:t> heroin</a:t>
            </a:r>
          </a:p>
          <a:p>
            <a:pPr marL="0" indent="0">
              <a:buNone/>
            </a:pPr>
            <a:r>
              <a:rPr lang="en-US" dirty="0" err="1"/>
              <a:t>Bệnh</a:t>
            </a:r>
            <a:r>
              <a:rPr lang="en-US" dirty="0"/>
              <a:t> </a:t>
            </a:r>
            <a:r>
              <a:rPr lang="en-US" dirty="0" err="1"/>
              <a:t>nhân</a:t>
            </a:r>
            <a:r>
              <a:rPr lang="en-US" dirty="0"/>
              <a:t> </a:t>
            </a:r>
            <a:r>
              <a:rPr lang="en-US" dirty="0" err="1"/>
              <a:t>uống</a:t>
            </a:r>
            <a:r>
              <a:rPr lang="en-US" dirty="0"/>
              <a:t> </a:t>
            </a:r>
            <a:r>
              <a:rPr lang="en-US" dirty="0" err="1"/>
              <a:t>tiếp</a:t>
            </a:r>
            <a:r>
              <a:rPr lang="en-US" dirty="0"/>
              <a:t> </a:t>
            </a:r>
            <a:r>
              <a:rPr lang="en-US" dirty="0" err="1"/>
              <a:t>Natrexone</a:t>
            </a:r>
            <a:r>
              <a:rPr lang="en-US" dirty="0"/>
              <a:t> </a:t>
            </a:r>
            <a:r>
              <a:rPr lang="en-US" dirty="0" err="1"/>
              <a:t>được</a:t>
            </a:r>
            <a:r>
              <a:rPr lang="en-US" dirty="0"/>
              <a:t> </a:t>
            </a:r>
            <a:r>
              <a:rPr lang="en-US" dirty="0" err="1"/>
              <a:t>không</a:t>
            </a:r>
            <a:r>
              <a:rPr lang="en-US" dirty="0"/>
              <a:t>?</a:t>
            </a:r>
          </a:p>
          <a:p>
            <a:endParaRPr lang="en-US" dirty="0"/>
          </a:p>
        </p:txBody>
      </p:sp>
    </p:spTree>
    <p:extLst>
      <p:ext uri="{BB962C8B-B14F-4D97-AF65-F5344CB8AC3E}">
        <p14:creationId xmlns:p14="http://schemas.microsoft.com/office/powerpoint/2010/main" val="1105146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86141" y="2316327"/>
            <a:ext cx="4471988" cy="287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5740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Ái</a:t>
            </a:r>
            <a:r>
              <a:rPr lang="en-US" b="1" dirty="0"/>
              <a:t> </a:t>
            </a:r>
            <a:r>
              <a:rPr lang="en-US" b="1" dirty="0" err="1"/>
              <a:t>lực</a:t>
            </a:r>
            <a:r>
              <a:rPr lang="en-US" b="1" dirty="0"/>
              <a:t> </a:t>
            </a:r>
            <a:r>
              <a:rPr lang="en-US" b="1" dirty="0" err="1"/>
              <a:t>giữa</a:t>
            </a:r>
            <a:r>
              <a:rPr lang="en-US" b="1" dirty="0"/>
              <a:t> </a:t>
            </a:r>
            <a:r>
              <a:rPr lang="en-US" b="1" dirty="0" err="1"/>
              <a:t>thuốc</a:t>
            </a:r>
            <a:r>
              <a:rPr lang="en-US" b="1" dirty="0"/>
              <a:t> &amp; </a:t>
            </a:r>
            <a:r>
              <a:rPr lang="en-US" b="1" dirty="0" err="1"/>
              <a:t>thụ</a:t>
            </a:r>
            <a:r>
              <a:rPr lang="en-US" b="1" dirty="0"/>
              <a:t> </a:t>
            </a:r>
            <a:r>
              <a:rPr lang="en-US" b="1" dirty="0" err="1"/>
              <a:t>thể</a:t>
            </a:r>
            <a:endParaRPr lang="en-US" b="1" dirty="0"/>
          </a:p>
        </p:txBody>
      </p:sp>
      <p:sp>
        <p:nvSpPr>
          <p:cNvPr id="3" name="Content Placeholder 2"/>
          <p:cNvSpPr>
            <a:spLocks noGrp="1"/>
          </p:cNvSpPr>
          <p:nvPr>
            <p:ph idx="1"/>
          </p:nvPr>
        </p:nvSpPr>
        <p:spPr>
          <a:xfrm>
            <a:off x="2019299" y="2150155"/>
            <a:ext cx="8077200" cy="3057051"/>
          </a:xfrm>
        </p:spPr>
        <p:txBody>
          <a:bodyPr/>
          <a:lstStyle/>
          <a:p>
            <a:r>
              <a:rPr lang="en-US" sz="2100" dirty="0" err="1"/>
              <a:t>Là</a:t>
            </a:r>
            <a:r>
              <a:rPr lang="en-US" sz="2100" dirty="0"/>
              <a:t> </a:t>
            </a:r>
            <a:r>
              <a:rPr lang="en-US" sz="2100" dirty="0" err="1"/>
              <a:t>đặc</a:t>
            </a:r>
            <a:r>
              <a:rPr lang="en-US" sz="2100" dirty="0"/>
              <a:t> </a:t>
            </a:r>
            <a:r>
              <a:rPr lang="en-US" sz="2100" dirty="0" err="1"/>
              <a:t>tính</a:t>
            </a:r>
            <a:r>
              <a:rPr lang="en-US" sz="2100" dirty="0"/>
              <a:t> </a:t>
            </a:r>
            <a:r>
              <a:rPr lang="en-US" sz="2100" dirty="0" err="1"/>
              <a:t>của</a:t>
            </a:r>
            <a:r>
              <a:rPr lang="en-US" sz="2100" dirty="0"/>
              <a:t> </a:t>
            </a:r>
            <a:r>
              <a:rPr lang="en-US" sz="2100" dirty="0" err="1"/>
              <a:t>một</a:t>
            </a:r>
            <a:r>
              <a:rPr lang="en-US" sz="2100" dirty="0"/>
              <a:t> </a:t>
            </a:r>
            <a:r>
              <a:rPr lang="en-US" sz="2100" dirty="0" err="1"/>
              <a:t>loại</a:t>
            </a:r>
            <a:r>
              <a:rPr lang="en-US" sz="2100" dirty="0"/>
              <a:t> </a:t>
            </a:r>
            <a:r>
              <a:rPr lang="en-US" sz="2100" dirty="0" err="1"/>
              <a:t>thuốc</a:t>
            </a:r>
            <a:r>
              <a:rPr lang="en-US" sz="2100" dirty="0"/>
              <a:t> </a:t>
            </a:r>
          </a:p>
          <a:p>
            <a:r>
              <a:rPr lang="en-US" sz="2100" dirty="0" err="1"/>
              <a:t>Thể</a:t>
            </a:r>
            <a:r>
              <a:rPr lang="en-US" sz="2100" dirty="0"/>
              <a:t> </a:t>
            </a:r>
            <a:r>
              <a:rPr lang="en-US" sz="2100" dirty="0" err="1"/>
              <a:t>hiện</a:t>
            </a:r>
            <a:r>
              <a:rPr lang="en-US" sz="2100" dirty="0"/>
              <a:t> </a:t>
            </a:r>
            <a:r>
              <a:rPr lang="en-US" sz="2100" dirty="0" err="1"/>
              <a:t>khả</a:t>
            </a:r>
            <a:r>
              <a:rPr lang="en-US" sz="2100" dirty="0"/>
              <a:t> </a:t>
            </a:r>
            <a:r>
              <a:rPr lang="en-US" sz="2100" dirty="0" err="1"/>
              <a:t>năng</a:t>
            </a:r>
            <a:r>
              <a:rPr lang="en-US" sz="2100" dirty="0"/>
              <a:t> </a:t>
            </a:r>
            <a:r>
              <a:rPr lang="en-US" sz="2100" dirty="0" err="1"/>
              <a:t>gắn</a:t>
            </a:r>
            <a:r>
              <a:rPr lang="en-US" sz="2100" dirty="0"/>
              <a:t> </a:t>
            </a:r>
            <a:r>
              <a:rPr lang="en-US" sz="2100" dirty="0" err="1"/>
              <a:t>kết</a:t>
            </a:r>
            <a:r>
              <a:rPr lang="en-US" sz="2100" dirty="0"/>
              <a:t> </a:t>
            </a:r>
            <a:r>
              <a:rPr lang="en-US" sz="2100" dirty="0" err="1"/>
              <a:t>với</a:t>
            </a:r>
            <a:r>
              <a:rPr lang="en-US" sz="2100" dirty="0"/>
              <a:t> </a:t>
            </a:r>
            <a:r>
              <a:rPr lang="en-US" sz="2100" dirty="0" err="1"/>
              <a:t>thụ</a:t>
            </a:r>
            <a:r>
              <a:rPr lang="en-US" sz="2100" dirty="0"/>
              <a:t> </a:t>
            </a:r>
            <a:r>
              <a:rPr lang="en-US" sz="2100" dirty="0" err="1"/>
              <a:t>thể</a:t>
            </a:r>
            <a:r>
              <a:rPr lang="en-US" sz="2100" dirty="0"/>
              <a:t> </a:t>
            </a:r>
            <a:r>
              <a:rPr lang="en-US" sz="2100" dirty="0" err="1"/>
              <a:t>của</a:t>
            </a:r>
            <a:r>
              <a:rPr lang="en-US" sz="2100" dirty="0"/>
              <a:t> </a:t>
            </a:r>
            <a:r>
              <a:rPr lang="en-US" sz="2100" dirty="0" err="1"/>
              <a:t>thuốc</a:t>
            </a:r>
            <a:r>
              <a:rPr lang="en-US" sz="2100" dirty="0"/>
              <a:t>.</a:t>
            </a:r>
          </a:p>
        </p:txBody>
      </p:sp>
      <p:sp>
        <p:nvSpPr>
          <p:cNvPr id="4" name="Pentagon 3"/>
          <p:cNvSpPr/>
          <p:nvPr/>
        </p:nvSpPr>
        <p:spPr>
          <a:xfrm>
            <a:off x="3363793" y="4409914"/>
            <a:ext cx="1813810" cy="363474"/>
          </a:xfrm>
          <a:prstGeom prst="homePlate">
            <a:avLst/>
          </a:prstGeom>
          <a:solidFill>
            <a:srgbClr val="FFFF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solidFill>
                  <a:srgbClr val="0070C0"/>
                </a:solidFill>
              </a:rPr>
              <a:t>Thuốc</a:t>
            </a:r>
            <a:endParaRPr lang="en-US" sz="1500" b="1" dirty="0">
              <a:solidFill>
                <a:srgbClr val="0070C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7605" y="3482969"/>
            <a:ext cx="4012117" cy="2034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653" y="3482971"/>
            <a:ext cx="6129825" cy="227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99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1"/>
                                        </p:tgtEl>
                                        <p:attrNameLst>
                                          <p:attrName>style.visibility</p:attrName>
                                        </p:attrNameLst>
                                      </p:cBhvr>
                                      <p:to>
                                        <p:strVal val="visible"/>
                                      </p:to>
                                    </p:set>
                                    <p:anim calcmode="lin" valueType="num">
                                      <p:cBhvr additive="base">
                                        <p:cTn id="25" dur="500" fill="hold"/>
                                        <p:tgtEl>
                                          <p:spTgt spid="2051"/>
                                        </p:tgtEl>
                                        <p:attrNameLst>
                                          <p:attrName>ppt_x</p:attrName>
                                        </p:attrNameLst>
                                      </p:cBhvr>
                                      <p:tavLst>
                                        <p:tav tm="0">
                                          <p:val>
                                            <p:strVal val="#ppt_x"/>
                                          </p:val>
                                        </p:tav>
                                        <p:tav tm="100000">
                                          <p:val>
                                            <p:strVal val="#ppt_x"/>
                                          </p:val>
                                        </p:tav>
                                      </p:tavLst>
                                    </p:anim>
                                    <p:anim calcmode="lin" valueType="num">
                                      <p:cBhvr additive="base">
                                        <p:cTn id="26"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2362200" y="2354580"/>
            <a:ext cx="7344558" cy="3279840"/>
          </a:xfrm>
        </p:spPr>
        <p:txBody>
          <a:bodyPr>
            <a:normAutofit fontScale="40000" lnSpcReduction="20000"/>
          </a:bodyPr>
          <a:lstStyle/>
          <a:p>
            <a:r>
              <a:rPr lang="en-US" dirty="0"/>
              <a:t>Tramadol</a:t>
            </a:r>
          </a:p>
          <a:p>
            <a:r>
              <a:rPr lang="en-US" dirty="0"/>
              <a:t>Codeine</a:t>
            </a:r>
          </a:p>
          <a:p>
            <a:r>
              <a:rPr lang="en-US" dirty="0" err="1"/>
              <a:t>Meperidine</a:t>
            </a:r>
            <a:r>
              <a:rPr lang="en-US" dirty="0"/>
              <a:t> </a:t>
            </a:r>
          </a:p>
          <a:p>
            <a:r>
              <a:rPr lang="en-US" dirty="0"/>
              <a:t>Propoxyphene</a:t>
            </a:r>
          </a:p>
          <a:p>
            <a:r>
              <a:rPr lang="en-US" dirty="0" err="1"/>
              <a:t>Alfentanil</a:t>
            </a:r>
            <a:endParaRPr lang="en-US" dirty="0"/>
          </a:p>
          <a:p>
            <a:r>
              <a:rPr lang="en-US" dirty="0"/>
              <a:t>Methadone</a:t>
            </a:r>
          </a:p>
          <a:p>
            <a:r>
              <a:rPr lang="en-US" dirty="0" err="1"/>
              <a:t>Fentanil</a:t>
            </a:r>
            <a:endParaRPr lang="en-US" dirty="0"/>
          </a:p>
          <a:p>
            <a:r>
              <a:rPr lang="en-US" dirty="0"/>
              <a:t>Morphine </a:t>
            </a:r>
          </a:p>
          <a:p>
            <a:r>
              <a:rPr lang="en-US" dirty="0"/>
              <a:t>Naloxone</a:t>
            </a:r>
          </a:p>
          <a:p>
            <a:r>
              <a:rPr lang="en-US" dirty="0"/>
              <a:t>Naltrexone</a:t>
            </a:r>
          </a:p>
          <a:p>
            <a:r>
              <a:rPr lang="en-US" dirty="0"/>
              <a:t>Buprenorphine</a:t>
            </a:r>
          </a:p>
          <a:p>
            <a:r>
              <a:rPr lang="en-US" dirty="0" err="1"/>
              <a:t>Sufentanil</a:t>
            </a:r>
            <a:endParaRPr lang="en-US" dirty="0"/>
          </a:p>
          <a:p>
            <a:endParaRPr lang="en-US" dirty="0"/>
          </a:p>
          <a:p>
            <a:endParaRPr lang="en-US" dirty="0"/>
          </a:p>
        </p:txBody>
      </p:sp>
      <p:sp>
        <p:nvSpPr>
          <p:cNvPr id="4" name="Down Arrow 3"/>
          <p:cNvSpPr/>
          <p:nvPr/>
        </p:nvSpPr>
        <p:spPr>
          <a:xfrm>
            <a:off x="5974080" y="2354580"/>
            <a:ext cx="137160" cy="278892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61751" y="3290502"/>
            <a:ext cx="1024639" cy="323165"/>
          </a:xfrm>
          <a:prstGeom prst="rect">
            <a:avLst/>
          </a:prstGeom>
        </p:spPr>
        <p:txBody>
          <a:bodyPr wrap="none">
            <a:spAutoFit/>
          </a:bodyPr>
          <a:lstStyle/>
          <a:p>
            <a:r>
              <a:rPr lang="en-US" sz="1500" b="1" dirty="0" err="1">
                <a:solidFill>
                  <a:srgbClr val="0070C0"/>
                </a:solidFill>
              </a:rPr>
              <a:t>Tăng</a:t>
            </a:r>
            <a:r>
              <a:rPr lang="en-US" sz="1500" b="1" dirty="0">
                <a:solidFill>
                  <a:srgbClr val="0070C0"/>
                </a:solidFill>
              </a:rPr>
              <a:t> </a:t>
            </a:r>
            <a:r>
              <a:rPr lang="en-US" sz="1500" b="1" dirty="0" err="1">
                <a:solidFill>
                  <a:srgbClr val="0070C0"/>
                </a:solidFill>
              </a:rPr>
              <a:t>dần</a:t>
            </a:r>
            <a:endParaRPr lang="en-US" sz="1500" b="1" dirty="0">
              <a:solidFill>
                <a:srgbClr val="0070C0"/>
              </a:solidFill>
            </a:endParaRPr>
          </a:p>
        </p:txBody>
      </p:sp>
    </p:spTree>
    <p:extLst>
      <p:ext uri="{BB962C8B-B14F-4D97-AF65-F5344CB8AC3E}">
        <p14:creationId xmlns:p14="http://schemas.microsoft.com/office/powerpoint/2010/main" val="219146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63228"/>
            <a:ext cx="8229600" cy="536972"/>
          </a:xfrm>
        </p:spPr>
        <p:txBody>
          <a:bodyPr>
            <a:normAutofit fontScale="90000"/>
          </a:bodyPr>
          <a:lstStyle/>
          <a:p>
            <a:r>
              <a:rPr lang="en-US" b="1" dirty="0" err="1"/>
              <a:t>Cơ</a:t>
            </a:r>
            <a:r>
              <a:rPr lang="en-US" b="1" dirty="0"/>
              <a:t> </a:t>
            </a:r>
            <a:r>
              <a:rPr lang="en-US" b="1" dirty="0" err="1"/>
              <a:t>chế</a:t>
            </a:r>
            <a:r>
              <a:rPr lang="en-US" b="1" dirty="0"/>
              <a:t> </a:t>
            </a:r>
            <a:r>
              <a:rPr lang="en-US" b="1" dirty="0" err="1"/>
              <a:t>hoạt</a:t>
            </a:r>
            <a:r>
              <a:rPr lang="en-US" b="1" dirty="0"/>
              <a:t> </a:t>
            </a:r>
            <a:r>
              <a:rPr lang="en-US" b="1" dirty="0" err="1"/>
              <a:t>động</a:t>
            </a:r>
            <a:r>
              <a:rPr lang="en-US" b="1" dirty="0"/>
              <a:t> Naloxone</a:t>
            </a:r>
          </a:p>
        </p:txBody>
      </p:sp>
      <p:pic>
        <p:nvPicPr>
          <p:cNvPr id="1026" name="Picture 2" descr="graph of naloxone blocking opioids"/>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48089" y="1865115"/>
            <a:ext cx="4619625"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9039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Tình</a:t>
            </a:r>
            <a:r>
              <a:rPr lang="en-US" b="1" dirty="0"/>
              <a:t> </a:t>
            </a:r>
            <a:r>
              <a:rPr lang="en-US" b="1" dirty="0" err="1"/>
              <a:t>huống</a:t>
            </a:r>
            <a:endParaRPr lang="en-US" b="1" dirty="0"/>
          </a:p>
        </p:txBody>
      </p:sp>
      <p:sp>
        <p:nvSpPr>
          <p:cNvPr id="3" name="Content Placeholder 2"/>
          <p:cNvSpPr>
            <a:spLocks noGrp="1"/>
          </p:cNvSpPr>
          <p:nvPr>
            <p:ph idx="1"/>
          </p:nvPr>
        </p:nvSpPr>
        <p:spPr>
          <a:xfrm>
            <a:off x="2152650" y="2250099"/>
            <a:ext cx="7886700" cy="3120390"/>
          </a:xfrm>
        </p:spPr>
        <p:txBody>
          <a:bodyPr/>
          <a:lstStyle/>
          <a:p>
            <a:r>
              <a:rPr lang="en-US" sz="2100" dirty="0" err="1"/>
              <a:t>Bệnh</a:t>
            </a:r>
            <a:r>
              <a:rPr lang="en-US" sz="2100" dirty="0"/>
              <a:t> </a:t>
            </a:r>
            <a:r>
              <a:rPr lang="en-US" sz="2100" dirty="0" err="1"/>
              <a:t>nhân</a:t>
            </a:r>
            <a:r>
              <a:rPr lang="en-US" sz="2100" dirty="0"/>
              <a:t> </a:t>
            </a:r>
            <a:r>
              <a:rPr lang="en-US" sz="2100" dirty="0" err="1"/>
              <a:t>đang</a:t>
            </a:r>
            <a:r>
              <a:rPr lang="en-US" sz="2100" dirty="0"/>
              <a:t> </a:t>
            </a:r>
            <a:r>
              <a:rPr lang="en-US" sz="2100" dirty="0" err="1"/>
              <a:t>điều</a:t>
            </a:r>
            <a:r>
              <a:rPr lang="en-US" sz="2100" dirty="0"/>
              <a:t> </a:t>
            </a:r>
            <a:r>
              <a:rPr lang="en-US" sz="2100" dirty="0" err="1"/>
              <a:t>trị</a:t>
            </a:r>
            <a:r>
              <a:rPr lang="en-US" sz="2100" dirty="0"/>
              <a:t> Methadone </a:t>
            </a:r>
            <a:r>
              <a:rPr lang="en-US" sz="2100" dirty="0" err="1"/>
              <a:t>tại</a:t>
            </a:r>
            <a:r>
              <a:rPr lang="en-US" sz="2100" dirty="0"/>
              <a:t> </a:t>
            </a:r>
            <a:r>
              <a:rPr lang="en-US" sz="2100" dirty="0" err="1"/>
              <a:t>phòng</a:t>
            </a:r>
            <a:r>
              <a:rPr lang="en-US" sz="2100" dirty="0"/>
              <a:t> </a:t>
            </a:r>
            <a:r>
              <a:rPr lang="en-US" sz="2100" dirty="0" err="1"/>
              <a:t>khám</a:t>
            </a:r>
            <a:r>
              <a:rPr lang="en-US" sz="2100" dirty="0"/>
              <a:t>. </a:t>
            </a:r>
            <a:r>
              <a:rPr lang="en-US" sz="2100" dirty="0" err="1"/>
              <a:t>Mấy</a:t>
            </a:r>
            <a:r>
              <a:rPr lang="en-US" sz="2100" dirty="0"/>
              <a:t> </a:t>
            </a:r>
            <a:r>
              <a:rPr lang="en-US" sz="2100" dirty="0" err="1"/>
              <a:t>ngày</a:t>
            </a:r>
            <a:r>
              <a:rPr lang="en-US" sz="2100" dirty="0"/>
              <a:t> </a:t>
            </a:r>
            <a:r>
              <a:rPr lang="en-US" sz="2100" dirty="0" err="1"/>
              <a:t>gần</a:t>
            </a:r>
            <a:r>
              <a:rPr lang="en-US" sz="2100" dirty="0"/>
              <a:t> </a:t>
            </a:r>
            <a:r>
              <a:rPr lang="en-US" sz="2100" dirty="0" err="1"/>
              <a:t>đây</a:t>
            </a:r>
            <a:r>
              <a:rPr lang="en-US" sz="2100" dirty="0"/>
              <a:t>, </a:t>
            </a:r>
            <a:r>
              <a:rPr lang="en-US" sz="2100" dirty="0" err="1"/>
              <a:t>bệnh</a:t>
            </a:r>
            <a:r>
              <a:rPr lang="en-US" sz="2100" dirty="0"/>
              <a:t> </a:t>
            </a:r>
            <a:r>
              <a:rPr lang="en-US" sz="2100" dirty="0" err="1"/>
              <a:t>nhân</a:t>
            </a:r>
            <a:r>
              <a:rPr lang="en-US" sz="2100" dirty="0"/>
              <a:t> </a:t>
            </a:r>
            <a:r>
              <a:rPr lang="en-US" sz="2100" dirty="0" err="1"/>
              <a:t>thấy</a:t>
            </a:r>
            <a:r>
              <a:rPr lang="en-US" sz="2100" dirty="0"/>
              <a:t> </a:t>
            </a:r>
            <a:r>
              <a:rPr lang="en-US" sz="2100" dirty="0" err="1"/>
              <a:t>đau</a:t>
            </a:r>
            <a:r>
              <a:rPr lang="en-US" sz="2100" dirty="0"/>
              <a:t> </a:t>
            </a:r>
            <a:r>
              <a:rPr lang="en-US" sz="2100" dirty="0" err="1"/>
              <a:t>răng</a:t>
            </a:r>
            <a:r>
              <a:rPr lang="en-US" sz="2100" dirty="0"/>
              <a:t> </a:t>
            </a:r>
            <a:r>
              <a:rPr lang="en-US" sz="2100" dirty="0" err="1"/>
              <a:t>nên</a:t>
            </a:r>
            <a:r>
              <a:rPr lang="en-US" sz="2100" dirty="0"/>
              <a:t> </a:t>
            </a:r>
            <a:r>
              <a:rPr lang="en-US" sz="2100" dirty="0" err="1"/>
              <a:t>tự</a:t>
            </a:r>
            <a:r>
              <a:rPr lang="en-US" sz="2100" dirty="0"/>
              <a:t> </a:t>
            </a:r>
            <a:r>
              <a:rPr lang="en-US" sz="2100" dirty="0" err="1"/>
              <a:t>mua</a:t>
            </a:r>
            <a:r>
              <a:rPr lang="en-US" sz="2100" dirty="0"/>
              <a:t> </a:t>
            </a:r>
            <a:r>
              <a:rPr lang="en-US" sz="2100" dirty="0" err="1"/>
              <a:t>Efferagant</a:t>
            </a:r>
            <a:r>
              <a:rPr lang="en-US" sz="2100" dirty="0"/>
              <a:t> </a:t>
            </a:r>
            <a:r>
              <a:rPr lang="en-US" sz="2100" dirty="0" err="1"/>
              <a:t>đỏ</a:t>
            </a:r>
            <a:r>
              <a:rPr lang="en-US" sz="2100" dirty="0"/>
              <a:t> </a:t>
            </a:r>
            <a:r>
              <a:rPr lang="en-US" sz="2100" dirty="0" err="1"/>
              <a:t>để</a:t>
            </a:r>
            <a:r>
              <a:rPr lang="en-US" sz="2100" dirty="0"/>
              <a:t> </a:t>
            </a:r>
            <a:r>
              <a:rPr lang="en-US" sz="2100" dirty="0" err="1"/>
              <a:t>uống</a:t>
            </a:r>
            <a:r>
              <a:rPr lang="en-US" sz="2100" dirty="0"/>
              <a:t>.</a:t>
            </a:r>
          </a:p>
          <a:p>
            <a:endParaRPr lang="en-US" dirty="0"/>
          </a:p>
          <a:p>
            <a:endParaRPr lang="en-US" dirty="0"/>
          </a:p>
        </p:txBody>
      </p:sp>
      <p:pic>
        <p:nvPicPr>
          <p:cNvPr id="5122" name="Picture 2" descr="Kết quả hình ảnh cho efferalgan code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99029"/>
            <a:ext cx="31242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0726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Câu</a:t>
            </a:r>
            <a:r>
              <a:rPr lang="en-US" b="1" dirty="0"/>
              <a:t> </a:t>
            </a:r>
            <a:r>
              <a:rPr lang="en-US" b="1" dirty="0" err="1"/>
              <a:t>hỏi</a:t>
            </a:r>
            <a:endParaRPr lang="en-US" b="1" dirty="0"/>
          </a:p>
        </p:txBody>
      </p:sp>
      <p:sp>
        <p:nvSpPr>
          <p:cNvPr id="3" name="Content Placeholder 2"/>
          <p:cNvSpPr>
            <a:spLocks noGrp="1"/>
          </p:cNvSpPr>
          <p:nvPr>
            <p:ph idx="1"/>
          </p:nvPr>
        </p:nvSpPr>
        <p:spPr/>
        <p:txBody>
          <a:bodyPr/>
          <a:lstStyle/>
          <a:p>
            <a:pPr marL="0" indent="0">
              <a:buNone/>
            </a:pPr>
            <a:r>
              <a:rPr lang="en-US" dirty="0" err="1"/>
              <a:t>Trong</a:t>
            </a:r>
            <a:r>
              <a:rPr lang="en-US" dirty="0"/>
              <a:t> </a:t>
            </a:r>
            <a:r>
              <a:rPr lang="en-US" dirty="0" err="1"/>
              <a:t>tình</a:t>
            </a:r>
            <a:r>
              <a:rPr lang="en-US" dirty="0"/>
              <a:t> </a:t>
            </a:r>
            <a:r>
              <a:rPr lang="en-US" dirty="0" err="1"/>
              <a:t>huống</a:t>
            </a:r>
            <a:r>
              <a:rPr lang="en-US" dirty="0"/>
              <a:t> </a:t>
            </a:r>
            <a:r>
              <a:rPr lang="en-US" dirty="0" err="1"/>
              <a:t>trên</a:t>
            </a:r>
            <a:r>
              <a:rPr lang="en-US" dirty="0"/>
              <a:t>, Codeine </a:t>
            </a:r>
            <a:r>
              <a:rPr lang="en-US" dirty="0" err="1"/>
              <a:t>dùng</a:t>
            </a:r>
            <a:r>
              <a:rPr lang="en-US" dirty="0"/>
              <a:t> </a:t>
            </a:r>
            <a:r>
              <a:rPr lang="en-US" dirty="0" err="1"/>
              <a:t>kèm</a:t>
            </a:r>
            <a:r>
              <a:rPr lang="en-US" dirty="0"/>
              <a:t> Methadone </a:t>
            </a:r>
            <a:r>
              <a:rPr lang="en-US" dirty="0" err="1"/>
              <a:t>sẽ</a:t>
            </a:r>
            <a:r>
              <a:rPr lang="en-US" dirty="0"/>
              <a:t>:</a:t>
            </a:r>
          </a:p>
          <a:p>
            <a:pPr marL="385763" indent="-385763">
              <a:buFont typeface="+mj-lt"/>
              <a:buAutoNum type="alphaUcPeriod"/>
            </a:pPr>
            <a:r>
              <a:rPr lang="en-US" dirty="0" err="1"/>
              <a:t>Tăng</a:t>
            </a:r>
            <a:r>
              <a:rPr lang="en-US" dirty="0"/>
              <a:t> </a:t>
            </a:r>
            <a:r>
              <a:rPr lang="en-US" dirty="0" err="1"/>
              <a:t>hiệu</a:t>
            </a:r>
            <a:r>
              <a:rPr lang="en-US" dirty="0"/>
              <a:t> </a:t>
            </a:r>
            <a:r>
              <a:rPr lang="en-US" dirty="0" err="1"/>
              <a:t>quả</a:t>
            </a:r>
            <a:r>
              <a:rPr lang="en-US" dirty="0"/>
              <a:t> </a:t>
            </a:r>
            <a:r>
              <a:rPr lang="en-US" dirty="0" err="1"/>
              <a:t>giảm</a:t>
            </a:r>
            <a:r>
              <a:rPr lang="en-US" dirty="0"/>
              <a:t> </a:t>
            </a:r>
            <a:r>
              <a:rPr lang="en-US" dirty="0" err="1"/>
              <a:t>đau</a:t>
            </a:r>
            <a:endParaRPr lang="en-US" dirty="0"/>
          </a:p>
          <a:p>
            <a:pPr marL="385763" indent="-385763">
              <a:buFont typeface="+mj-lt"/>
              <a:buAutoNum type="alphaUcPeriod"/>
            </a:pPr>
            <a:r>
              <a:rPr lang="en-US" dirty="0" err="1"/>
              <a:t>Gây</a:t>
            </a:r>
            <a:r>
              <a:rPr lang="en-US" dirty="0"/>
              <a:t> </a:t>
            </a:r>
            <a:r>
              <a:rPr lang="en-US" dirty="0" err="1"/>
              <a:t>ra</a:t>
            </a:r>
            <a:r>
              <a:rPr lang="en-US" dirty="0"/>
              <a:t> </a:t>
            </a:r>
            <a:r>
              <a:rPr lang="en-US" dirty="0" err="1"/>
              <a:t>hội</a:t>
            </a:r>
            <a:r>
              <a:rPr lang="en-US" dirty="0"/>
              <a:t> </a:t>
            </a:r>
            <a:r>
              <a:rPr lang="en-US" dirty="0" err="1"/>
              <a:t>chứng</a:t>
            </a:r>
            <a:r>
              <a:rPr lang="en-US" dirty="0"/>
              <a:t> </a:t>
            </a:r>
            <a:r>
              <a:rPr lang="en-US" dirty="0" err="1"/>
              <a:t>cai</a:t>
            </a:r>
            <a:endParaRPr lang="en-US" dirty="0"/>
          </a:p>
          <a:p>
            <a:pPr marL="385763" indent="-385763">
              <a:buFont typeface="+mj-lt"/>
              <a:buAutoNum type="alphaUcPeriod"/>
            </a:pPr>
            <a:r>
              <a:rPr lang="en-US" dirty="0" err="1"/>
              <a:t>Giúp</a:t>
            </a:r>
            <a:r>
              <a:rPr lang="en-US" dirty="0"/>
              <a:t> </a:t>
            </a:r>
            <a:r>
              <a:rPr lang="en-US" dirty="0" err="1"/>
              <a:t>giảm</a:t>
            </a:r>
            <a:r>
              <a:rPr lang="en-US" dirty="0"/>
              <a:t> </a:t>
            </a:r>
            <a:r>
              <a:rPr lang="en-US" dirty="0" err="1"/>
              <a:t>bớt</a:t>
            </a:r>
            <a:r>
              <a:rPr lang="en-US" dirty="0"/>
              <a:t> </a:t>
            </a:r>
            <a:r>
              <a:rPr lang="en-US" dirty="0" err="1"/>
              <a:t>liều</a:t>
            </a:r>
            <a:r>
              <a:rPr lang="en-US" dirty="0"/>
              <a:t> methadone</a:t>
            </a:r>
          </a:p>
          <a:p>
            <a:pPr marL="385763" indent="-385763">
              <a:buFont typeface="+mj-lt"/>
              <a:buAutoNum type="alphaUcPeriod"/>
            </a:pPr>
            <a:r>
              <a:rPr lang="en-US" dirty="0" err="1"/>
              <a:t>Khác</a:t>
            </a:r>
            <a:r>
              <a:rPr lang="en-US" dirty="0"/>
              <a:t> </a:t>
            </a:r>
          </a:p>
          <a:p>
            <a:endParaRPr lang="en-US" dirty="0"/>
          </a:p>
        </p:txBody>
      </p:sp>
    </p:spTree>
    <p:extLst>
      <p:ext uri="{BB962C8B-B14F-4D97-AF65-F5344CB8AC3E}">
        <p14:creationId xmlns:p14="http://schemas.microsoft.com/office/powerpoint/2010/main" val="28846524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p:txBody>
          <a:bodyPr>
            <a:normAutofit/>
          </a:bodyPr>
          <a:lstStyle/>
          <a:p>
            <a:pPr>
              <a:lnSpc>
                <a:spcPct val="250000"/>
              </a:lnSpc>
            </a:pP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marL="0" indent="0">
              <a:buNone/>
            </a:pPr>
            <a:endParaRPr lang="en-US" dirty="0"/>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7"/>
          <p:cNvPicPr>
            <a:picLocks noChangeAspect="1"/>
          </p:cNvPicPr>
          <p:nvPr/>
        </p:nvPicPr>
        <p:blipFill rotWithShape="1">
          <a:blip r:embed="rId3">
            <a:extLst>
              <a:ext uri="{28A0092B-C50C-407E-A947-70E740481C1C}">
                <a14:useLocalDpi xmlns:a14="http://schemas.microsoft.com/office/drawing/2010/main" val="0"/>
              </a:ext>
            </a:extLst>
          </a:blip>
          <a:srcRect l="6186" t="-18421" r="-519" b="2632"/>
          <a:stretch/>
        </p:blipFill>
        <p:spPr bwMode="auto">
          <a:xfrm>
            <a:off x="5222216" y="1647364"/>
            <a:ext cx="4648200" cy="3314700"/>
          </a:xfrm>
          <a:prstGeom prst="rect">
            <a:avLst/>
          </a:prstGeom>
          <a:noFill/>
          <a:ln w="9525">
            <a:noFill/>
            <a:miter lim="800000"/>
            <a:headEnd/>
            <a:tailEnd/>
          </a:ln>
        </p:spPr>
      </p:pic>
    </p:spTree>
    <p:extLst>
      <p:ext uri="{BB962C8B-B14F-4D97-AF65-F5344CB8AC3E}">
        <p14:creationId xmlns:p14="http://schemas.microsoft.com/office/powerpoint/2010/main" val="3624494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2362200" y="2354580"/>
            <a:ext cx="7344558" cy="3279840"/>
          </a:xfrm>
        </p:spPr>
        <p:txBody>
          <a:bodyPr>
            <a:normAutofit fontScale="40000" lnSpcReduction="20000"/>
          </a:bodyPr>
          <a:lstStyle/>
          <a:p>
            <a:r>
              <a:rPr lang="en-US" dirty="0"/>
              <a:t>Tramadol</a:t>
            </a:r>
          </a:p>
          <a:p>
            <a:r>
              <a:rPr lang="en-US" b="1" dirty="0">
                <a:solidFill>
                  <a:srgbClr val="FF0000"/>
                </a:solidFill>
              </a:rPr>
              <a:t>Codeine</a:t>
            </a:r>
          </a:p>
          <a:p>
            <a:r>
              <a:rPr lang="en-US" dirty="0" err="1"/>
              <a:t>Meperidine</a:t>
            </a:r>
            <a:r>
              <a:rPr lang="en-US" dirty="0"/>
              <a:t> </a:t>
            </a:r>
          </a:p>
          <a:p>
            <a:r>
              <a:rPr lang="en-US" dirty="0"/>
              <a:t>Propoxyphene</a:t>
            </a:r>
          </a:p>
          <a:p>
            <a:r>
              <a:rPr lang="en-US" dirty="0" err="1"/>
              <a:t>Alfentanil</a:t>
            </a:r>
            <a:endParaRPr lang="en-US" dirty="0"/>
          </a:p>
          <a:p>
            <a:r>
              <a:rPr lang="en-US" b="1" dirty="0">
                <a:solidFill>
                  <a:srgbClr val="FF0000"/>
                </a:solidFill>
              </a:rPr>
              <a:t>Methadone</a:t>
            </a:r>
          </a:p>
          <a:p>
            <a:r>
              <a:rPr lang="en-US" dirty="0" err="1"/>
              <a:t>Fentanil</a:t>
            </a:r>
            <a:endParaRPr lang="en-US" dirty="0"/>
          </a:p>
          <a:p>
            <a:r>
              <a:rPr lang="en-US" dirty="0"/>
              <a:t>Morphine </a:t>
            </a:r>
          </a:p>
          <a:p>
            <a:r>
              <a:rPr lang="en-US" dirty="0"/>
              <a:t>Naloxone</a:t>
            </a:r>
          </a:p>
          <a:p>
            <a:r>
              <a:rPr lang="en-US" dirty="0"/>
              <a:t>Naltrexone</a:t>
            </a:r>
          </a:p>
          <a:p>
            <a:r>
              <a:rPr lang="en-US" dirty="0"/>
              <a:t>Buprenorphine</a:t>
            </a:r>
          </a:p>
          <a:p>
            <a:r>
              <a:rPr lang="en-US" dirty="0" err="1"/>
              <a:t>Sufentanil</a:t>
            </a:r>
            <a:endParaRPr lang="en-US" dirty="0"/>
          </a:p>
          <a:p>
            <a:endParaRPr lang="en-US" dirty="0"/>
          </a:p>
          <a:p>
            <a:endParaRPr lang="en-US" dirty="0"/>
          </a:p>
        </p:txBody>
      </p:sp>
      <p:sp>
        <p:nvSpPr>
          <p:cNvPr id="4" name="Down Arrow 3"/>
          <p:cNvSpPr/>
          <p:nvPr/>
        </p:nvSpPr>
        <p:spPr>
          <a:xfrm>
            <a:off x="5974080" y="2354580"/>
            <a:ext cx="137160" cy="278892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61751" y="3290502"/>
            <a:ext cx="1024639" cy="323165"/>
          </a:xfrm>
          <a:prstGeom prst="rect">
            <a:avLst/>
          </a:prstGeom>
        </p:spPr>
        <p:txBody>
          <a:bodyPr wrap="none">
            <a:spAutoFit/>
          </a:bodyPr>
          <a:lstStyle/>
          <a:p>
            <a:r>
              <a:rPr lang="en-US" sz="1500" b="1" dirty="0" err="1">
                <a:solidFill>
                  <a:srgbClr val="0070C0"/>
                </a:solidFill>
              </a:rPr>
              <a:t>Tăng</a:t>
            </a:r>
            <a:r>
              <a:rPr lang="en-US" sz="1500" b="1" dirty="0">
                <a:solidFill>
                  <a:srgbClr val="0070C0"/>
                </a:solidFill>
              </a:rPr>
              <a:t> </a:t>
            </a:r>
            <a:r>
              <a:rPr lang="en-US" sz="1500" b="1" dirty="0" err="1">
                <a:solidFill>
                  <a:srgbClr val="0070C0"/>
                </a:solidFill>
              </a:rPr>
              <a:t>dần</a:t>
            </a:r>
            <a:endParaRPr lang="en-US" sz="1500" b="1" dirty="0">
              <a:solidFill>
                <a:srgbClr val="0070C0"/>
              </a:solidFill>
            </a:endParaRPr>
          </a:p>
        </p:txBody>
      </p:sp>
    </p:spTree>
    <p:extLst>
      <p:ext uri="{BB962C8B-B14F-4D97-AF65-F5344CB8AC3E}">
        <p14:creationId xmlns:p14="http://schemas.microsoft.com/office/powerpoint/2010/main" val="2801143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Tình</a:t>
            </a:r>
            <a:r>
              <a:rPr lang="en-US" dirty="0"/>
              <a:t> </a:t>
            </a:r>
            <a:r>
              <a:rPr lang="en-US" dirty="0" err="1"/>
              <a:t>huống</a:t>
            </a:r>
            <a:endParaRPr lang="en-US" dirty="0"/>
          </a:p>
        </p:txBody>
      </p:sp>
      <p:sp>
        <p:nvSpPr>
          <p:cNvPr id="3" name="Content Placeholder 2"/>
          <p:cNvSpPr>
            <a:spLocks noGrp="1"/>
          </p:cNvSpPr>
          <p:nvPr>
            <p:ph idx="1"/>
          </p:nvPr>
        </p:nvSpPr>
        <p:spPr/>
        <p:txBody>
          <a:bodyPr/>
          <a:lstStyle/>
          <a:p>
            <a:r>
              <a:rPr lang="en-US" dirty="0" err="1"/>
              <a:t>Bệnh</a:t>
            </a:r>
            <a:r>
              <a:rPr lang="en-US" dirty="0"/>
              <a:t> </a:t>
            </a:r>
            <a:r>
              <a:rPr lang="en-US" dirty="0" err="1"/>
              <a:t>nhân</a:t>
            </a:r>
            <a:r>
              <a:rPr lang="en-US" dirty="0"/>
              <a:t> </a:t>
            </a:r>
            <a:r>
              <a:rPr lang="en-US" dirty="0" err="1"/>
              <a:t>đang</a:t>
            </a:r>
            <a:r>
              <a:rPr lang="en-US" dirty="0"/>
              <a:t> </a:t>
            </a:r>
            <a:r>
              <a:rPr lang="en-US" dirty="0" err="1"/>
              <a:t>điều</a:t>
            </a:r>
            <a:r>
              <a:rPr lang="en-US" dirty="0"/>
              <a:t> </a:t>
            </a:r>
            <a:r>
              <a:rPr lang="en-US" dirty="0" err="1"/>
              <a:t>trị</a:t>
            </a:r>
            <a:r>
              <a:rPr lang="en-US" dirty="0"/>
              <a:t> methadone </a:t>
            </a:r>
            <a:r>
              <a:rPr lang="en-US" dirty="0" err="1"/>
              <a:t>tại</a:t>
            </a:r>
            <a:r>
              <a:rPr lang="en-US" dirty="0"/>
              <a:t> </a:t>
            </a:r>
            <a:r>
              <a:rPr lang="en-US" dirty="0" err="1"/>
              <a:t>phòng</a:t>
            </a:r>
            <a:r>
              <a:rPr lang="en-US" dirty="0"/>
              <a:t> </a:t>
            </a:r>
            <a:r>
              <a:rPr lang="en-US" dirty="0" err="1"/>
              <a:t>khám</a:t>
            </a:r>
            <a:r>
              <a:rPr lang="en-US" dirty="0"/>
              <a:t>. </a:t>
            </a:r>
            <a:r>
              <a:rPr lang="en-US" dirty="0" err="1"/>
              <a:t>Ngày</a:t>
            </a:r>
            <a:r>
              <a:rPr lang="en-US" dirty="0"/>
              <a:t> </a:t>
            </a:r>
            <a:r>
              <a:rPr lang="en-US" dirty="0" err="1"/>
              <a:t>hôm</a:t>
            </a:r>
            <a:r>
              <a:rPr lang="en-US" dirty="0"/>
              <a:t> qua, </a:t>
            </a:r>
            <a:r>
              <a:rPr lang="en-US" dirty="0" err="1"/>
              <a:t>bệnh</a:t>
            </a:r>
            <a:r>
              <a:rPr lang="en-US" dirty="0"/>
              <a:t> </a:t>
            </a:r>
            <a:r>
              <a:rPr lang="en-US" dirty="0" err="1"/>
              <a:t>nhân</a:t>
            </a:r>
            <a:r>
              <a:rPr lang="en-US" dirty="0"/>
              <a:t> </a:t>
            </a:r>
            <a:r>
              <a:rPr lang="en-US" dirty="0" err="1"/>
              <a:t>bị</a:t>
            </a:r>
            <a:r>
              <a:rPr lang="en-US" dirty="0"/>
              <a:t> </a:t>
            </a:r>
            <a:r>
              <a:rPr lang="en-US" dirty="0" err="1"/>
              <a:t>đau</a:t>
            </a:r>
            <a:r>
              <a:rPr lang="en-US" dirty="0"/>
              <a:t> </a:t>
            </a:r>
            <a:r>
              <a:rPr lang="en-US" dirty="0" err="1"/>
              <a:t>lưng</a:t>
            </a:r>
            <a:r>
              <a:rPr lang="en-US" dirty="0"/>
              <a:t> </a:t>
            </a:r>
            <a:r>
              <a:rPr lang="en-US" dirty="0" err="1"/>
              <a:t>nên</a:t>
            </a:r>
            <a:r>
              <a:rPr lang="en-US" dirty="0"/>
              <a:t> </a:t>
            </a:r>
            <a:r>
              <a:rPr lang="en-US" dirty="0" err="1"/>
              <a:t>đến</a:t>
            </a:r>
            <a:r>
              <a:rPr lang="en-US" dirty="0"/>
              <a:t> </a:t>
            </a:r>
            <a:r>
              <a:rPr lang="en-US" dirty="0" err="1"/>
              <a:t>bệnh</a:t>
            </a:r>
            <a:r>
              <a:rPr lang="en-US" dirty="0"/>
              <a:t> </a:t>
            </a:r>
            <a:r>
              <a:rPr lang="en-US" dirty="0" err="1"/>
              <a:t>viện</a:t>
            </a:r>
            <a:r>
              <a:rPr lang="en-US" dirty="0"/>
              <a:t> </a:t>
            </a:r>
            <a:r>
              <a:rPr lang="en-US" dirty="0" err="1"/>
              <a:t>khám</a:t>
            </a:r>
            <a:r>
              <a:rPr lang="en-US" dirty="0"/>
              <a:t>, </a:t>
            </a:r>
            <a:r>
              <a:rPr lang="en-US" dirty="0" err="1"/>
              <a:t>được</a:t>
            </a:r>
            <a:r>
              <a:rPr lang="en-US" dirty="0"/>
              <a:t> </a:t>
            </a:r>
            <a:r>
              <a:rPr lang="en-US" dirty="0" err="1"/>
              <a:t>kê</a:t>
            </a:r>
            <a:r>
              <a:rPr lang="en-US" dirty="0"/>
              <a:t> </a:t>
            </a:r>
            <a:r>
              <a:rPr lang="en-US" dirty="0" err="1"/>
              <a:t>toa</a:t>
            </a:r>
            <a:r>
              <a:rPr lang="en-US" dirty="0"/>
              <a:t> Tramadol ( </a:t>
            </a:r>
            <a:r>
              <a:rPr lang="en-US" dirty="0" err="1"/>
              <a:t>bệnh</a:t>
            </a:r>
            <a:r>
              <a:rPr lang="en-US" dirty="0"/>
              <a:t> </a:t>
            </a:r>
            <a:r>
              <a:rPr lang="en-US" dirty="0" err="1"/>
              <a:t>nhân</a:t>
            </a:r>
            <a:r>
              <a:rPr lang="en-US" dirty="0"/>
              <a:t> </a:t>
            </a:r>
            <a:r>
              <a:rPr lang="en-US" dirty="0" err="1"/>
              <a:t>không</a:t>
            </a:r>
            <a:r>
              <a:rPr lang="en-US" dirty="0"/>
              <a:t> </a:t>
            </a:r>
            <a:r>
              <a:rPr lang="en-US" dirty="0" err="1"/>
              <a:t>khai</a:t>
            </a:r>
            <a:r>
              <a:rPr lang="en-US" dirty="0"/>
              <a:t> </a:t>
            </a:r>
            <a:r>
              <a:rPr lang="en-US" dirty="0" err="1"/>
              <a:t>với</a:t>
            </a:r>
            <a:r>
              <a:rPr lang="en-US" dirty="0"/>
              <a:t> </a:t>
            </a:r>
            <a:r>
              <a:rPr lang="en-US" dirty="0" err="1"/>
              <a:t>bác</a:t>
            </a:r>
            <a:r>
              <a:rPr lang="en-US" dirty="0"/>
              <a:t> </a:t>
            </a:r>
            <a:r>
              <a:rPr lang="en-US" dirty="0" err="1"/>
              <a:t>sĩ</a:t>
            </a:r>
            <a:r>
              <a:rPr lang="en-US" dirty="0"/>
              <a:t> </a:t>
            </a:r>
            <a:r>
              <a:rPr lang="en-US" dirty="0" err="1"/>
              <a:t>đang</a:t>
            </a:r>
            <a:r>
              <a:rPr lang="en-US" dirty="0"/>
              <a:t> </a:t>
            </a:r>
            <a:r>
              <a:rPr lang="en-US" dirty="0" err="1"/>
              <a:t>sử</a:t>
            </a:r>
            <a:r>
              <a:rPr lang="en-US" dirty="0"/>
              <a:t> </a:t>
            </a:r>
            <a:r>
              <a:rPr lang="en-US" dirty="0" err="1"/>
              <a:t>dụng</a:t>
            </a:r>
            <a:r>
              <a:rPr lang="en-US" dirty="0"/>
              <a:t> methadone)</a:t>
            </a:r>
          </a:p>
          <a:p>
            <a:r>
              <a:rPr lang="en-US" dirty="0" err="1"/>
              <a:t>Anh</a:t>
            </a:r>
            <a:r>
              <a:rPr lang="en-US" dirty="0"/>
              <a:t>/ </a:t>
            </a:r>
            <a:r>
              <a:rPr lang="en-US" dirty="0" err="1"/>
              <a:t>chị</a:t>
            </a:r>
            <a:r>
              <a:rPr lang="en-US" dirty="0"/>
              <a:t> </a:t>
            </a:r>
            <a:r>
              <a:rPr lang="en-US" dirty="0" err="1"/>
              <a:t>sẽ</a:t>
            </a:r>
            <a:r>
              <a:rPr lang="en-US" dirty="0"/>
              <a:t> </a:t>
            </a:r>
            <a:r>
              <a:rPr lang="en-US" dirty="0" err="1"/>
              <a:t>khuyên</a:t>
            </a:r>
            <a:r>
              <a:rPr lang="en-US" dirty="0"/>
              <a:t> </a:t>
            </a:r>
            <a:r>
              <a:rPr lang="en-US" dirty="0" err="1"/>
              <a:t>gì</a:t>
            </a:r>
            <a:r>
              <a:rPr lang="en-US" dirty="0"/>
              <a:t> </a:t>
            </a:r>
            <a:r>
              <a:rPr lang="en-US" dirty="0" err="1"/>
              <a:t>cho</a:t>
            </a:r>
            <a:r>
              <a:rPr lang="en-US" dirty="0"/>
              <a:t> </a:t>
            </a:r>
            <a:r>
              <a:rPr lang="en-US" dirty="0" err="1"/>
              <a:t>bệnh</a:t>
            </a:r>
            <a:r>
              <a:rPr lang="en-US" dirty="0"/>
              <a:t> </a:t>
            </a:r>
            <a:r>
              <a:rPr lang="en-US" dirty="0" err="1"/>
              <a:t>nhân</a:t>
            </a:r>
            <a:r>
              <a:rPr lang="en-US" dirty="0"/>
              <a:t> ?</a:t>
            </a:r>
          </a:p>
        </p:txBody>
      </p:sp>
    </p:spTree>
    <p:extLst>
      <p:ext uri="{BB962C8B-B14F-4D97-AF65-F5344CB8AC3E}">
        <p14:creationId xmlns:p14="http://schemas.microsoft.com/office/powerpoint/2010/main" val="12050985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err="1"/>
              <a:t>Khi</a:t>
            </a:r>
            <a:r>
              <a:rPr lang="en-US" dirty="0"/>
              <a:t> </a:t>
            </a:r>
            <a:r>
              <a:rPr lang="en-US" dirty="0" err="1"/>
              <a:t>dùng</a:t>
            </a:r>
            <a:r>
              <a:rPr lang="en-US" dirty="0"/>
              <a:t> </a:t>
            </a:r>
            <a:r>
              <a:rPr lang="en-US" dirty="0" err="1"/>
              <a:t>đồng</a:t>
            </a:r>
            <a:r>
              <a:rPr lang="en-US" dirty="0"/>
              <a:t> </a:t>
            </a:r>
            <a:r>
              <a:rPr lang="en-US" dirty="0" err="1"/>
              <a:t>thời</a:t>
            </a:r>
            <a:endParaRPr lang="en-US" dirty="0"/>
          </a:p>
        </p:txBody>
      </p:sp>
      <p:sp>
        <p:nvSpPr>
          <p:cNvPr id="6" name="Content Placeholder 5"/>
          <p:cNvSpPr>
            <a:spLocks noGrp="1"/>
          </p:cNvSpPr>
          <p:nvPr>
            <p:ph sz="half" idx="2"/>
          </p:nvPr>
        </p:nvSpPr>
        <p:spPr/>
        <p:txBody>
          <a:bodyPr>
            <a:normAutofit/>
          </a:bodyPr>
          <a:lstStyle/>
          <a:p>
            <a:pPr>
              <a:lnSpc>
                <a:spcPct val="250000"/>
              </a:lnSpc>
            </a:pP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a:lnSpc>
                <a:spcPct val="250000"/>
              </a:lnSpc>
            </a:pPr>
            <a:r>
              <a:rPr lang="en-US" b="1" dirty="0" err="1">
                <a:solidFill>
                  <a:srgbClr val="00B050"/>
                </a:solidFill>
              </a:rPr>
              <a:t>Bán</a:t>
            </a:r>
            <a:r>
              <a:rPr lang="en-US" b="1" dirty="0">
                <a:solidFill>
                  <a:srgbClr val="00B050"/>
                </a:solidFill>
              </a:rPr>
              <a:t> </a:t>
            </a: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marL="0" indent="0">
              <a:buNone/>
            </a:pPr>
            <a:endParaRPr lang="en-US" dirty="0"/>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8"/>
          <p:cNvPicPr>
            <a:picLocks noChangeAspect="1"/>
          </p:cNvPicPr>
          <p:nvPr/>
        </p:nvPicPr>
        <p:blipFill rotWithShape="1">
          <a:blip r:embed="rId3">
            <a:extLst>
              <a:ext uri="{28A0092B-C50C-407E-A947-70E740481C1C}">
                <a14:useLocalDpi xmlns:a14="http://schemas.microsoft.com/office/drawing/2010/main" val="0"/>
              </a:ext>
            </a:extLst>
          </a:blip>
          <a:srcRect l="1399" r="3552"/>
          <a:stretch/>
        </p:blipFill>
        <p:spPr bwMode="auto">
          <a:xfrm>
            <a:off x="5486400" y="2400301"/>
            <a:ext cx="5181600" cy="2906385"/>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10" name="Rounded Rectangle 9"/>
          <p:cNvSpPr/>
          <p:nvPr/>
        </p:nvSpPr>
        <p:spPr>
          <a:xfrm>
            <a:off x="8077200" y="2277146"/>
            <a:ext cx="790136" cy="22216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25" b="1" dirty="0"/>
              <a:t>Methadone </a:t>
            </a:r>
          </a:p>
        </p:txBody>
      </p:sp>
      <p:sp>
        <p:nvSpPr>
          <p:cNvPr id="11" name="Rounded Rectangle 10"/>
          <p:cNvSpPr/>
          <p:nvPr/>
        </p:nvSpPr>
        <p:spPr>
          <a:xfrm>
            <a:off x="8160434" y="2977955"/>
            <a:ext cx="706902" cy="158262"/>
          </a:xfrm>
          <a:prstGeom prst="roundRect">
            <a:avLst/>
          </a:pr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25" dirty="0"/>
              <a:t>Tramadol</a:t>
            </a:r>
          </a:p>
        </p:txBody>
      </p:sp>
    </p:spTree>
    <p:extLst>
      <p:ext uri="{BB962C8B-B14F-4D97-AF65-F5344CB8AC3E}">
        <p14:creationId xmlns:p14="http://schemas.microsoft.com/office/powerpoint/2010/main" val="17297373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2362200" y="2354580"/>
            <a:ext cx="7344558" cy="3279840"/>
          </a:xfrm>
        </p:spPr>
        <p:txBody>
          <a:bodyPr>
            <a:normAutofit fontScale="40000" lnSpcReduction="20000"/>
          </a:bodyPr>
          <a:lstStyle/>
          <a:p>
            <a:r>
              <a:rPr lang="en-US" b="1" dirty="0">
                <a:solidFill>
                  <a:srgbClr val="FF0000"/>
                </a:solidFill>
              </a:rPr>
              <a:t>Tramadol</a:t>
            </a:r>
          </a:p>
          <a:p>
            <a:r>
              <a:rPr lang="en-US" dirty="0"/>
              <a:t>Codeine</a:t>
            </a:r>
          </a:p>
          <a:p>
            <a:r>
              <a:rPr lang="en-US" dirty="0" err="1"/>
              <a:t>Meperidine</a:t>
            </a:r>
            <a:r>
              <a:rPr lang="en-US" dirty="0"/>
              <a:t> </a:t>
            </a:r>
          </a:p>
          <a:p>
            <a:r>
              <a:rPr lang="en-US" dirty="0"/>
              <a:t>Propoxyphene</a:t>
            </a:r>
          </a:p>
          <a:p>
            <a:r>
              <a:rPr lang="en-US" dirty="0" err="1"/>
              <a:t>Alfentanil</a:t>
            </a:r>
            <a:endParaRPr lang="en-US" dirty="0"/>
          </a:p>
          <a:p>
            <a:r>
              <a:rPr lang="en-US" b="1" dirty="0">
                <a:solidFill>
                  <a:srgbClr val="FF0000"/>
                </a:solidFill>
              </a:rPr>
              <a:t>Methadone</a:t>
            </a:r>
          </a:p>
          <a:p>
            <a:r>
              <a:rPr lang="en-US" dirty="0" err="1"/>
              <a:t>Fentanil</a:t>
            </a:r>
            <a:endParaRPr lang="en-US" dirty="0"/>
          </a:p>
          <a:p>
            <a:r>
              <a:rPr lang="en-US" dirty="0"/>
              <a:t>Morphine </a:t>
            </a:r>
          </a:p>
          <a:p>
            <a:r>
              <a:rPr lang="en-US" dirty="0"/>
              <a:t>Naloxone</a:t>
            </a:r>
          </a:p>
          <a:p>
            <a:r>
              <a:rPr lang="en-US" dirty="0"/>
              <a:t>Naltrexone</a:t>
            </a:r>
          </a:p>
          <a:p>
            <a:r>
              <a:rPr lang="en-US" dirty="0"/>
              <a:t>Buprenorphine</a:t>
            </a:r>
          </a:p>
          <a:p>
            <a:r>
              <a:rPr lang="en-US" dirty="0" err="1"/>
              <a:t>Sufentanil</a:t>
            </a:r>
            <a:endParaRPr lang="en-US" dirty="0"/>
          </a:p>
          <a:p>
            <a:endParaRPr lang="en-US" dirty="0"/>
          </a:p>
          <a:p>
            <a:endParaRPr lang="en-US" dirty="0"/>
          </a:p>
        </p:txBody>
      </p:sp>
      <p:sp>
        <p:nvSpPr>
          <p:cNvPr id="4" name="Down Arrow 3"/>
          <p:cNvSpPr/>
          <p:nvPr/>
        </p:nvSpPr>
        <p:spPr>
          <a:xfrm>
            <a:off x="5974080" y="2354580"/>
            <a:ext cx="137160" cy="278892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61751" y="3290502"/>
            <a:ext cx="1024639" cy="323165"/>
          </a:xfrm>
          <a:prstGeom prst="rect">
            <a:avLst/>
          </a:prstGeom>
        </p:spPr>
        <p:txBody>
          <a:bodyPr wrap="none">
            <a:spAutoFit/>
          </a:bodyPr>
          <a:lstStyle/>
          <a:p>
            <a:r>
              <a:rPr lang="en-US" sz="1500" b="1" dirty="0" err="1">
                <a:solidFill>
                  <a:srgbClr val="0070C0"/>
                </a:solidFill>
              </a:rPr>
              <a:t>Tăng</a:t>
            </a:r>
            <a:r>
              <a:rPr lang="en-US" sz="1500" b="1" dirty="0">
                <a:solidFill>
                  <a:srgbClr val="0070C0"/>
                </a:solidFill>
              </a:rPr>
              <a:t> </a:t>
            </a:r>
            <a:r>
              <a:rPr lang="en-US" sz="1500" b="1" dirty="0" err="1">
                <a:solidFill>
                  <a:srgbClr val="0070C0"/>
                </a:solidFill>
              </a:rPr>
              <a:t>dần</a:t>
            </a:r>
            <a:endParaRPr lang="en-US" sz="1500" b="1" dirty="0">
              <a:solidFill>
                <a:srgbClr val="0070C0"/>
              </a:solidFill>
            </a:endParaRPr>
          </a:p>
        </p:txBody>
      </p:sp>
    </p:spTree>
    <p:extLst>
      <p:ext uri="{BB962C8B-B14F-4D97-AF65-F5344CB8AC3E}">
        <p14:creationId xmlns:p14="http://schemas.microsoft.com/office/powerpoint/2010/main" val="3967207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06085FA-8B95-4DA5-A0B2-3F84A936B580}"/>
              </a:ext>
            </a:extLst>
          </p:cNvPr>
          <p:cNvSpPr>
            <a:spLocks noGrp="1"/>
          </p:cNvSpPr>
          <p:nvPr>
            <p:ph type="title"/>
          </p:nvPr>
        </p:nvSpPr>
        <p:spPr/>
        <p:txBody>
          <a:bodyPr/>
          <a:lstStyle/>
          <a:p>
            <a:endParaRPr lang="vi-VN" dirty="0"/>
          </a:p>
        </p:txBody>
      </p:sp>
      <p:pic>
        <p:nvPicPr>
          <p:cNvPr id="5" name="Picture 2" descr="Kết quả hình ảnh cho thank you for listen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2" y="857251"/>
            <a:ext cx="9143999" cy="518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3856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20308-65CE-4C44-BED9-263E25B84E82}"/>
              </a:ext>
            </a:extLst>
          </p:cNvPr>
          <p:cNvPicPr>
            <a:picLocks noChangeAspect="1"/>
          </p:cNvPicPr>
          <p:nvPr/>
        </p:nvPicPr>
        <p:blipFill rotWithShape="1">
          <a:blip r:embed="rId3"/>
          <a:srcRect t="10443" r="-2" b="14556"/>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êu đề 1"/>
          <p:cNvSpPr>
            <a:spLocks noGrp="1"/>
          </p:cNvSpPr>
          <p:nvPr>
            <p:ph type="ctrTitle"/>
          </p:nvPr>
        </p:nvSpPr>
        <p:spPr>
          <a:xfrm>
            <a:off x="6095999" y="3834174"/>
            <a:ext cx="5257800" cy="1701570"/>
          </a:xfrm>
        </p:spPr>
        <p:txBody>
          <a:bodyPr anchor="b">
            <a:normAutofit fontScale="90000"/>
          </a:bodyPr>
          <a:lstStyle/>
          <a:p>
            <a:r>
              <a:rPr lang="en-US" sz="4400" b="1" dirty="0" err="1" smtClean="0">
                <a:solidFill>
                  <a:srgbClr val="002060"/>
                </a:solidFill>
                <a:latin typeface="Arial" panose="020B0604020202020204" pitchFamily="34" charset="0"/>
                <a:cs typeface="Arial" panose="020B0604020202020204" pitchFamily="34" charset="0"/>
              </a:rPr>
              <a:t>Hội</a:t>
            </a:r>
            <a:r>
              <a:rPr lang="en-US" sz="4400" b="1" dirty="0" smtClean="0">
                <a:solidFill>
                  <a:srgbClr val="002060"/>
                </a:solidFill>
                <a:latin typeface="Arial" panose="020B0604020202020204" pitchFamily="34" charset="0"/>
                <a:cs typeface="Arial" panose="020B0604020202020204" pitchFamily="34" charset="0"/>
              </a:rPr>
              <a:t> </a:t>
            </a:r>
            <a:r>
              <a:rPr lang="en-US" sz="4400" b="1" dirty="0" err="1" smtClean="0">
                <a:solidFill>
                  <a:srgbClr val="002060"/>
                </a:solidFill>
                <a:latin typeface="Arial" panose="020B0604020202020204" pitchFamily="34" charset="0"/>
                <a:cs typeface="Arial" panose="020B0604020202020204" pitchFamily="34" charset="0"/>
              </a:rPr>
              <a:t>chứng</a:t>
            </a:r>
            <a:r>
              <a:rPr lang="en-US" sz="4400" b="1" dirty="0" smtClean="0">
                <a:solidFill>
                  <a:srgbClr val="002060"/>
                </a:solidFill>
                <a:latin typeface="Arial" panose="020B0604020202020204" pitchFamily="34" charset="0"/>
                <a:cs typeface="Arial" panose="020B0604020202020204" pitchFamily="34" charset="0"/>
              </a:rPr>
              <a:t> </a:t>
            </a:r>
            <a:r>
              <a:rPr lang="en-US" sz="4400" b="1" dirty="0" err="1" smtClean="0">
                <a:solidFill>
                  <a:srgbClr val="002060"/>
                </a:solidFill>
                <a:latin typeface="Arial" panose="020B0604020202020204" pitchFamily="34" charset="0"/>
                <a:cs typeface="Arial" panose="020B0604020202020204" pitchFamily="34" charset="0"/>
              </a:rPr>
              <a:t>cai</a:t>
            </a:r>
            <a:r>
              <a:rPr lang="en-US" sz="4400" b="1" dirty="0" smtClean="0">
                <a:solidFill>
                  <a:srgbClr val="002060"/>
                </a:solidFill>
                <a:latin typeface="Arial" panose="020B0604020202020204" pitchFamily="34" charset="0"/>
                <a:cs typeface="Arial" panose="020B0604020202020204" pitchFamily="34" charset="0"/>
              </a:rPr>
              <a:t> CDTP </a:t>
            </a:r>
            <a:r>
              <a:rPr lang="en-US" sz="4400" b="1" dirty="0" err="1" smtClean="0">
                <a:solidFill>
                  <a:srgbClr val="002060"/>
                </a:solidFill>
                <a:latin typeface="Arial" panose="020B0604020202020204" pitchFamily="34" charset="0"/>
                <a:cs typeface="Arial" panose="020B0604020202020204" pitchFamily="34" charset="0"/>
              </a:rPr>
              <a:t>đột</a:t>
            </a:r>
            <a:r>
              <a:rPr lang="en-US" sz="4400" b="1" dirty="0" smtClean="0">
                <a:solidFill>
                  <a:srgbClr val="002060"/>
                </a:solidFill>
                <a:latin typeface="Arial" panose="020B0604020202020204" pitchFamily="34" charset="0"/>
                <a:cs typeface="Arial" panose="020B0604020202020204" pitchFamily="34" charset="0"/>
              </a:rPr>
              <a:t> </a:t>
            </a:r>
            <a:r>
              <a:rPr lang="en-US" sz="4400" b="1" dirty="0" err="1" smtClean="0">
                <a:solidFill>
                  <a:srgbClr val="002060"/>
                </a:solidFill>
                <a:latin typeface="Arial" panose="020B0604020202020204" pitchFamily="34" charset="0"/>
                <a:cs typeface="Arial" panose="020B0604020202020204" pitchFamily="34" charset="0"/>
              </a:rPr>
              <a:t>phát</a:t>
            </a:r>
            <a:r>
              <a:rPr lang="en-US" sz="4400" b="1" dirty="0" smtClean="0">
                <a:solidFill>
                  <a:srgbClr val="002060"/>
                </a:solidFill>
                <a:latin typeface="Arial" panose="020B0604020202020204" pitchFamily="34" charset="0"/>
                <a:cs typeface="Arial" panose="020B0604020202020204" pitchFamily="34" charset="0"/>
              </a:rPr>
              <a:t> do </a:t>
            </a:r>
            <a:r>
              <a:rPr lang="en-US" sz="4400" b="1" dirty="0" err="1" smtClean="0">
                <a:solidFill>
                  <a:srgbClr val="002060"/>
                </a:solidFill>
                <a:latin typeface="Arial" panose="020B0604020202020204" pitchFamily="34" charset="0"/>
                <a:cs typeface="Arial" panose="020B0604020202020204" pitchFamily="34" charset="0"/>
              </a:rPr>
              <a:t>thuốc</a:t>
            </a:r>
            <a:endParaRPr lang="vi-VN" sz="4400" dirty="0" err="1"/>
          </a:p>
        </p:txBody>
      </p:sp>
    </p:spTree>
    <p:extLst>
      <p:ext uri="{BB962C8B-B14F-4D97-AF65-F5344CB8AC3E}">
        <p14:creationId xmlns:p14="http://schemas.microsoft.com/office/powerpoint/2010/main" val="20433864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Mục tiêu</a:t>
            </a:r>
          </a:p>
        </p:txBody>
      </p:sp>
      <p:sp>
        <p:nvSpPr>
          <p:cNvPr id="3" name="Content Placeholder 2"/>
          <p:cNvSpPr>
            <a:spLocks noGrp="1"/>
          </p:cNvSpPr>
          <p:nvPr>
            <p:ph idx="1"/>
          </p:nvPr>
        </p:nvSpPr>
        <p:spPr>
          <a:xfrm>
            <a:off x="340575" y="2506039"/>
            <a:ext cx="10921999" cy="5155818"/>
          </a:xfrm>
        </p:spPr>
        <p:txBody>
          <a:bodyPr>
            <a:normAutofit/>
          </a:bodyPr>
          <a:lstStyle/>
          <a:p>
            <a:pPr marL="514350" indent="-514350">
              <a:buFont typeface="+mj-lt"/>
              <a:buAutoNum type="arabicPeriod"/>
            </a:pPr>
            <a:r>
              <a:rPr lang="en-US" dirty="0" err="1" smtClean="0"/>
              <a:t>Giải</a:t>
            </a:r>
            <a:r>
              <a:rPr lang="en-US" dirty="0" smtClean="0"/>
              <a:t> </a:t>
            </a:r>
            <a:r>
              <a:rPr lang="en-US" dirty="0" err="1"/>
              <a:t>thích</a:t>
            </a:r>
            <a:r>
              <a:rPr lang="en-US" dirty="0"/>
              <a:t>, </a:t>
            </a:r>
            <a:r>
              <a:rPr lang="en-US" dirty="0" err="1"/>
              <a:t>nhận</a:t>
            </a:r>
            <a:r>
              <a:rPr lang="en-US" dirty="0"/>
              <a:t> </a:t>
            </a:r>
            <a:r>
              <a:rPr lang="en-US" dirty="0" err="1"/>
              <a:t>biết</a:t>
            </a:r>
            <a:r>
              <a:rPr lang="en-US" dirty="0"/>
              <a:t> </a:t>
            </a:r>
            <a:r>
              <a:rPr lang="en-US" dirty="0" err="1" smtClean="0"/>
              <a:t>hội</a:t>
            </a:r>
            <a:r>
              <a:rPr lang="en-US" dirty="0" smtClean="0"/>
              <a:t> </a:t>
            </a:r>
            <a:r>
              <a:rPr lang="en-US" dirty="0" err="1"/>
              <a:t>chứng</a:t>
            </a:r>
            <a:r>
              <a:rPr lang="en-US" dirty="0"/>
              <a:t> </a:t>
            </a:r>
            <a:r>
              <a:rPr lang="en-US" dirty="0" err="1"/>
              <a:t>cai</a:t>
            </a:r>
            <a:r>
              <a:rPr lang="en-US" dirty="0"/>
              <a:t> CDTP </a:t>
            </a:r>
            <a:r>
              <a:rPr lang="en-US" dirty="0" err="1"/>
              <a:t>đột</a:t>
            </a:r>
            <a:r>
              <a:rPr lang="en-US" dirty="0"/>
              <a:t> </a:t>
            </a:r>
            <a:r>
              <a:rPr lang="en-US" dirty="0" err="1"/>
              <a:t>phát</a:t>
            </a:r>
            <a:r>
              <a:rPr lang="en-US" dirty="0"/>
              <a:t> do </a:t>
            </a:r>
            <a:r>
              <a:rPr lang="en-US" dirty="0" err="1"/>
              <a:t>thuốc</a:t>
            </a:r>
            <a:r>
              <a:rPr lang="en-US" dirty="0"/>
              <a:t> </a:t>
            </a:r>
            <a:endParaRPr lang="en-US" dirty="0" smtClean="0"/>
          </a:p>
          <a:p>
            <a:pPr marL="514350" indent="-514350">
              <a:buFont typeface="+mj-lt"/>
              <a:buAutoNum type="arabicPeriod"/>
            </a:pPr>
            <a:r>
              <a:rPr lang="en-US" dirty="0" err="1" smtClean="0"/>
              <a:t>Dự</a:t>
            </a:r>
            <a:r>
              <a:rPr lang="en-US" dirty="0" smtClean="0"/>
              <a:t> </a:t>
            </a:r>
            <a:r>
              <a:rPr lang="en-US" dirty="0" err="1" smtClean="0"/>
              <a:t>đoán</a:t>
            </a:r>
            <a:r>
              <a:rPr lang="en-US" dirty="0" smtClean="0"/>
              <a:t> </a:t>
            </a:r>
            <a:r>
              <a:rPr lang="en-US" dirty="0" err="1" smtClean="0"/>
              <a:t>các</a:t>
            </a:r>
            <a:r>
              <a:rPr lang="en-US" dirty="0" smtClean="0"/>
              <a:t> </a:t>
            </a:r>
            <a:r>
              <a:rPr lang="en-US" dirty="0" err="1" smtClean="0"/>
              <a:t>khả</a:t>
            </a:r>
            <a:r>
              <a:rPr lang="en-US" dirty="0" smtClean="0"/>
              <a:t> </a:t>
            </a:r>
            <a:r>
              <a:rPr lang="en-US" dirty="0" err="1" smtClean="0"/>
              <a:t>năng</a:t>
            </a:r>
            <a:r>
              <a:rPr lang="en-US" dirty="0" smtClean="0"/>
              <a:t> </a:t>
            </a:r>
            <a:r>
              <a:rPr lang="en-US" dirty="0" err="1" smtClean="0"/>
              <a:t>xảy</a:t>
            </a:r>
            <a:r>
              <a:rPr lang="en-US" dirty="0" smtClean="0"/>
              <a:t> </a:t>
            </a:r>
            <a:r>
              <a:rPr lang="en-US" dirty="0" err="1" smtClean="0"/>
              <a:t>ra</a:t>
            </a:r>
            <a:r>
              <a:rPr lang="en-US" dirty="0" smtClean="0"/>
              <a:t> </a:t>
            </a:r>
            <a:r>
              <a:rPr lang="en-US" dirty="0" err="1" smtClean="0"/>
              <a:t>khi</a:t>
            </a:r>
            <a:r>
              <a:rPr lang="en-US" dirty="0" smtClean="0"/>
              <a:t> </a:t>
            </a:r>
            <a:r>
              <a:rPr lang="en-US" dirty="0" err="1" smtClean="0"/>
              <a:t>chuyển</a:t>
            </a:r>
            <a:r>
              <a:rPr lang="en-US" dirty="0" smtClean="0"/>
              <a:t> </a:t>
            </a:r>
            <a:r>
              <a:rPr lang="en-US" dirty="0" err="1" smtClean="0"/>
              <a:t>đổi</a:t>
            </a:r>
            <a:r>
              <a:rPr lang="en-US" dirty="0" smtClean="0"/>
              <a:t> CDTP</a:t>
            </a:r>
            <a:endParaRPr lang="en-US" dirty="0"/>
          </a:p>
        </p:txBody>
      </p:sp>
    </p:spTree>
    <p:extLst>
      <p:ext uri="{BB962C8B-B14F-4D97-AF65-F5344CB8AC3E}">
        <p14:creationId xmlns:p14="http://schemas.microsoft.com/office/powerpoint/2010/main" val="18295603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Tình</a:t>
            </a:r>
            <a:r>
              <a:rPr lang="en-US" b="1" dirty="0" smtClean="0"/>
              <a:t> </a:t>
            </a:r>
            <a:r>
              <a:rPr lang="en-US" b="1" dirty="0" err="1" smtClean="0"/>
              <a:t>huống</a:t>
            </a:r>
            <a:endParaRPr lang="en-US" b="1" dirty="0"/>
          </a:p>
        </p:txBody>
      </p:sp>
      <p:sp>
        <p:nvSpPr>
          <p:cNvPr id="3" name="Content Placeholder 2"/>
          <p:cNvSpPr>
            <a:spLocks noGrp="1"/>
          </p:cNvSpPr>
          <p:nvPr>
            <p:ph idx="1"/>
          </p:nvPr>
        </p:nvSpPr>
        <p:spPr/>
        <p:txBody>
          <a:bodyPr/>
          <a:lstStyle/>
          <a:p>
            <a:pPr marL="0" indent="0">
              <a:buNone/>
            </a:pPr>
            <a:r>
              <a:rPr lang="en-US" dirty="0" err="1"/>
              <a:t>Ngày</a:t>
            </a:r>
            <a:r>
              <a:rPr lang="en-US" dirty="0"/>
              <a:t> </a:t>
            </a:r>
            <a:r>
              <a:rPr lang="en-US" dirty="0" err="1"/>
              <a:t>hôm</a:t>
            </a:r>
            <a:r>
              <a:rPr lang="en-US" dirty="0"/>
              <a:t> </a:t>
            </a:r>
            <a:r>
              <a:rPr lang="en-US" dirty="0" err="1"/>
              <a:t>sau</a:t>
            </a:r>
            <a:r>
              <a:rPr lang="en-US" dirty="0"/>
              <a:t> </a:t>
            </a:r>
            <a:r>
              <a:rPr lang="en-US" dirty="0" err="1"/>
              <a:t>bệnh</a:t>
            </a:r>
            <a:r>
              <a:rPr lang="en-US" dirty="0"/>
              <a:t> </a:t>
            </a:r>
            <a:r>
              <a:rPr lang="en-US" dirty="0" err="1"/>
              <a:t>nhân</a:t>
            </a:r>
            <a:r>
              <a:rPr lang="en-US" dirty="0"/>
              <a:t> quay </a:t>
            </a:r>
            <a:r>
              <a:rPr lang="en-US" dirty="0" err="1"/>
              <a:t>lại</a:t>
            </a:r>
            <a:r>
              <a:rPr lang="en-US" dirty="0"/>
              <a:t>, do </a:t>
            </a:r>
            <a:r>
              <a:rPr lang="en-US" dirty="0" err="1"/>
              <a:t>quá</a:t>
            </a:r>
            <a:r>
              <a:rPr lang="en-US" dirty="0"/>
              <a:t> </a:t>
            </a:r>
            <a:r>
              <a:rPr lang="en-US" dirty="0" err="1"/>
              <a:t>thèm</a:t>
            </a:r>
            <a:r>
              <a:rPr lang="en-US" dirty="0"/>
              <a:t> </a:t>
            </a:r>
            <a:r>
              <a:rPr lang="en-US" dirty="0" err="1"/>
              <a:t>nhớ</a:t>
            </a:r>
            <a:r>
              <a:rPr lang="en-US" dirty="0"/>
              <a:t> </a:t>
            </a:r>
            <a:r>
              <a:rPr lang="en-US" dirty="0" err="1"/>
              <a:t>nên</a:t>
            </a:r>
            <a:r>
              <a:rPr lang="en-US" dirty="0"/>
              <a:t> </a:t>
            </a:r>
            <a:r>
              <a:rPr lang="en-US" dirty="0" err="1"/>
              <a:t>đã</a:t>
            </a:r>
            <a:r>
              <a:rPr lang="en-US" dirty="0"/>
              <a:t> </a:t>
            </a:r>
            <a:r>
              <a:rPr lang="en-US" dirty="0" err="1"/>
              <a:t>sử</a:t>
            </a:r>
            <a:r>
              <a:rPr lang="en-US" dirty="0"/>
              <a:t> </a:t>
            </a:r>
            <a:r>
              <a:rPr lang="en-US" dirty="0" err="1"/>
              <a:t>dụng</a:t>
            </a:r>
            <a:r>
              <a:rPr lang="en-US" dirty="0"/>
              <a:t> heroin?</a:t>
            </a:r>
          </a:p>
          <a:p>
            <a:r>
              <a:rPr lang="en-US" dirty="0" err="1"/>
              <a:t>Bệnh</a:t>
            </a:r>
            <a:r>
              <a:rPr lang="en-US" dirty="0"/>
              <a:t> </a:t>
            </a:r>
            <a:r>
              <a:rPr lang="en-US" dirty="0" err="1"/>
              <a:t>nhân</a:t>
            </a:r>
            <a:r>
              <a:rPr lang="en-US" dirty="0"/>
              <a:t> </a:t>
            </a:r>
            <a:r>
              <a:rPr lang="en-US" dirty="0" err="1"/>
              <a:t>uống</a:t>
            </a:r>
            <a:r>
              <a:rPr lang="en-US" dirty="0"/>
              <a:t> </a:t>
            </a:r>
            <a:r>
              <a:rPr lang="en-US" dirty="0" err="1"/>
              <a:t>tiếp</a:t>
            </a:r>
            <a:r>
              <a:rPr lang="en-US" dirty="0"/>
              <a:t> </a:t>
            </a:r>
            <a:r>
              <a:rPr lang="en-US" dirty="0" err="1"/>
              <a:t>Natrexone</a:t>
            </a:r>
            <a:r>
              <a:rPr lang="en-US" dirty="0"/>
              <a:t> </a:t>
            </a:r>
            <a:r>
              <a:rPr lang="en-US" dirty="0" err="1"/>
              <a:t>được</a:t>
            </a:r>
            <a:r>
              <a:rPr lang="en-US" dirty="0"/>
              <a:t> </a:t>
            </a:r>
            <a:r>
              <a:rPr lang="en-US" dirty="0" err="1"/>
              <a:t>không</a:t>
            </a:r>
            <a:r>
              <a:rPr lang="en-US" dirty="0"/>
              <a:t>?</a:t>
            </a:r>
          </a:p>
          <a:p>
            <a:r>
              <a:rPr lang="en-US" dirty="0" err="1"/>
              <a:t>Bệnh</a:t>
            </a:r>
            <a:r>
              <a:rPr lang="en-US" dirty="0"/>
              <a:t> </a:t>
            </a:r>
            <a:r>
              <a:rPr lang="en-US" dirty="0" err="1"/>
              <a:t>nhân</a:t>
            </a:r>
            <a:r>
              <a:rPr lang="en-US" dirty="0"/>
              <a:t> </a:t>
            </a:r>
            <a:r>
              <a:rPr lang="en-US" dirty="0" err="1"/>
              <a:t>còn</a:t>
            </a:r>
            <a:r>
              <a:rPr lang="en-US" dirty="0"/>
              <a:t> </a:t>
            </a:r>
            <a:r>
              <a:rPr lang="en-US" dirty="0" err="1"/>
              <a:t>thèm</a:t>
            </a:r>
            <a:r>
              <a:rPr lang="en-US" dirty="0"/>
              <a:t> </a:t>
            </a:r>
            <a:r>
              <a:rPr lang="en-US" dirty="0" err="1"/>
              <a:t>nhớ</a:t>
            </a:r>
            <a:r>
              <a:rPr lang="en-US" dirty="0"/>
              <a:t> </a:t>
            </a:r>
            <a:r>
              <a:rPr lang="en-US" dirty="0" err="1"/>
              <a:t>muốn</a:t>
            </a:r>
            <a:r>
              <a:rPr lang="en-US" dirty="0"/>
              <a:t> </a:t>
            </a:r>
            <a:r>
              <a:rPr lang="en-US" dirty="0" err="1"/>
              <a:t>chuyển</a:t>
            </a:r>
            <a:r>
              <a:rPr lang="en-US" dirty="0"/>
              <a:t> qua Methadone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spTree>
    <p:extLst>
      <p:ext uri="{BB962C8B-B14F-4D97-AF65-F5344CB8AC3E}">
        <p14:creationId xmlns:p14="http://schemas.microsoft.com/office/powerpoint/2010/main" val="33632311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Câu</a:t>
            </a:r>
            <a:r>
              <a:rPr lang="en-US" b="1" dirty="0" smtClean="0"/>
              <a:t> </a:t>
            </a:r>
            <a:r>
              <a:rPr lang="en-US" b="1" dirty="0" err="1" smtClean="0"/>
              <a:t>hỏi</a:t>
            </a:r>
            <a:endParaRPr lang="en-US" b="1" dirty="0"/>
          </a:p>
        </p:txBody>
      </p:sp>
      <p:sp>
        <p:nvSpPr>
          <p:cNvPr id="3" name="Content Placeholder 2"/>
          <p:cNvSpPr>
            <a:spLocks noGrp="1"/>
          </p:cNvSpPr>
          <p:nvPr>
            <p:ph idx="1"/>
          </p:nvPr>
        </p:nvSpPr>
        <p:spPr/>
        <p:txBody>
          <a:bodyPr/>
          <a:lstStyle/>
          <a:p>
            <a:r>
              <a:rPr lang="en-US" dirty="0" err="1"/>
              <a:t>Bệnh</a:t>
            </a:r>
            <a:r>
              <a:rPr lang="en-US" dirty="0"/>
              <a:t> </a:t>
            </a:r>
            <a:r>
              <a:rPr lang="en-US" dirty="0" err="1"/>
              <a:t>nhân</a:t>
            </a:r>
            <a:r>
              <a:rPr lang="en-US" dirty="0"/>
              <a:t> </a:t>
            </a:r>
            <a:r>
              <a:rPr lang="en-US" dirty="0" err="1"/>
              <a:t>còn</a:t>
            </a:r>
            <a:r>
              <a:rPr lang="en-US" dirty="0"/>
              <a:t> </a:t>
            </a:r>
            <a:r>
              <a:rPr lang="en-US" dirty="0" err="1"/>
              <a:t>thèm</a:t>
            </a:r>
            <a:r>
              <a:rPr lang="en-US" dirty="0"/>
              <a:t> </a:t>
            </a:r>
            <a:r>
              <a:rPr lang="en-US" dirty="0" err="1"/>
              <a:t>nhớ</a:t>
            </a:r>
            <a:r>
              <a:rPr lang="en-US" dirty="0"/>
              <a:t> </a:t>
            </a:r>
            <a:r>
              <a:rPr lang="en-US" dirty="0" err="1"/>
              <a:t>muốn</a:t>
            </a:r>
            <a:r>
              <a:rPr lang="en-US" dirty="0"/>
              <a:t> </a:t>
            </a:r>
            <a:r>
              <a:rPr lang="en-US" dirty="0" err="1"/>
              <a:t>chuyển</a:t>
            </a:r>
            <a:r>
              <a:rPr lang="en-US" dirty="0"/>
              <a:t> qua Methadone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pic>
        <p:nvPicPr>
          <p:cNvPr id="2050" name="Picture 2" descr="Kết quả hình ảnh cho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2590800"/>
            <a:ext cx="61976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0368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Chất</a:t>
            </a:r>
            <a:r>
              <a:rPr lang="en-US" b="1" dirty="0" smtClean="0"/>
              <a:t> </a:t>
            </a:r>
            <a:r>
              <a:rPr lang="en-US" b="1" dirty="0" err="1" smtClean="0"/>
              <a:t>đồng</a:t>
            </a:r>
            <a:r>
              <a:rPr lang="en-US" b="1" dirty="0" smtClean="0"/>
              <a:t> </a:t>
            </a:r>
            <a:r>
              <a:rPr lang="en-US" b="1" dirty="0" err="1" smtClean="0"/>
              <a:t>vận</a:t>
            </a:r>
            <a:r>
              <a:rPr lang="en-US" b="1" dirty="0" smtClean="0"/>
              <a:t>, </a:t>
            </a:r>
            <a:r>
              <a:rPr lang="en-US" b="1" dirty="0" err="1" smtClean="0"/>
              <a:t>đối</a:t>
            </a:r>
            <a:r>
              <a:rPr lang="en-US" b="1" dirty="0" smtClean="0"/>
              <a:t> </a:t>
            </a:r>
            <a:r>
              <a:rPr lang="en-US" b="1" dirty="0" err="1" smtClean="0"/>
              <a:t>vận</a:t>
            </a:r>
            <a:endParaRPr lang="en-US" b="1" dirty="0"/>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659567" y="1349115"/>
            <a:ext cx="0" cy="478186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39580" y="6130977"/>
            <a:ext cx="1069298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504586" y="6212354"/>
            <a:ext cx="1268296"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3971227" y="6397020"/>
            <a:ext cx="2524511"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608364" y="3642598"/>
            <a:ext cx="3960671"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1678899" y="6130977"/>
            <a:ext cx="681552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Arc 3"/>
          <p:cNvSpPr/>
          <p:nvPr/>
        </p:nvSpPr>
        <p:spPr>
          <a:xfrm>
            <a:off x="1546645" y="2994286"/>
            <a:ext cx="16301643" cy="6495986"/>
          </a:xfrm>
          <a:prstGeom prst="arc">
            <a:avLst>
              <a:gd name="adj1" fmla="val 10903044"/>
              <a:gd name="adj2" fmla="val 15276569"/>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371971" y="2053654"/>
            <a:ext cx="0" cy="12741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8575041" y="2803161"/>
            <a:ext cx="1978036" cy="419725"/>
          </a:xfrm>
          <a:prstGeom prst="round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C00000"/>
                </a:solidFill>
              </a:rPr>
              <a:t>Đồng</a:t>
            </a:r>
            <a:r>
              <a:rPr lang="en-US" sz="2000" dirty="0">
                <a:solidFill>
                  <a:srgbClr val="C00000"/>
                </a:solidFill>
              </a:rPr>
              <a:t> </a:t>
            </a:r>
            <a:r>
              <a:rPr lang="en-US" sz="2000" dirty="0" err="1">
                <a:solidFill>
                  <a:srgbClr val="C00000"/>
                </a:solidFill>
              </a:rPr>
              <a:t>vận</a:t>
            </a:r>
            <a:endParaRPr lang="en-US" sz="2000" dirty="0">
              <a:solidFill>
                <a:srgbClr val="C00000"/>
              </a:solidFill>
            </a:endParaRPr>
          </a:p>
        </p:txBody>
      </p:sp>
      <p:sp>
        <p:nvSpPr>
          <p:cNvPr id="26" name="Rounded Rectangle 25"/>
          <p:cNvSpPr/>
          <p:nvPr/>
        </p:nvSpPr>
        <p:spPr>
          <a:xfrm>
            <a:off x="8595022" y="5636303"/>
            <a:ext cx="1958055" cy="400987"/>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7030A0"/>
                </a:solidFill>
              </a:rPr>
              <a:t>Đối</a:t>
            </a:r>
            <a:r>
              <a:rPr lang="en-US" sz="2000" dirty="0">
                <a:solidFill>
                  <a:srgbClr val="7030A0"/>
                </a:solidFill>
              </a:rPr>
              <a:t> </a:t>
            </a:r>
            <a:r>
              <a:rPr lang="en-US" sz="2000" dirty="0" err="1">
                <a:solidFill>
                  <a:srgbClr val="7030A0"/>
                </a:solidFill>
              </a:rPr>
              <a:t>vận</a:t>
            </a:r>
            <a:endParaRPr lang="en-US" sz="2000" dirty="0">
              <a:solidFill>
                <a:srgbClr val="7030A0"/>
              </a:solidFill>
            </a:endParaRPr>
          </a:p>
        </p:txBody>
      </p:sp>
      <p:sp>
        <p:nvSpPr>
          <p:cNvPr id="27" name="Flowchart: Terminator 26"/>
          <p:cNvSpPr/>
          <p:nvPr/>
        </p:nvSpPr>
        <p:spPr>
          <a:xfrm>
            <a:off x="8676641" y="3327816"/>
            <a:ext cx="1876436" cy="499448"/>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rgbClr val="FF0000"/>
                </a:solidFill>
              </a:rPr>
              <a:t>methadone</a:t>
            </a:r>
            <a:endParaRPr lang="en-US" altLang="en-US" sz="1400" b="1" dirty="0">
              <a:solidFill>
                <a:srgbClr val="FF0000"/>
              </a:solidFill>
            </a:endParaRPr>
          </a:p>
        </p:txBody>
      </p:sp>
      <p:sp>
        <p:nvSpPr>
          <p:cNvPr id="29" name="Flowchart: Terminator 28"/>
          <p:cNvSpPr/>
          <p:nvPr/>
        </p:nvSpPr>
        <p:spPr>
          <a:xfrm>
            <a:off x="8609348" y="6130978"/>
            <a:ext cx="1943729" cy="574623"/>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rgbClr val="7030A0"/>
                </a:solidFill>
              </a:rPr>
              <a:t>Naltrexone</a:t>
            </a:r>
            <a:r>
              <a:rPr lang="en-US" altLang="en-US" sz="1400" b="1" dirty="0">
                <a:solidFill>
                  <a:srgbClr val="7030A0"/>
                </a:solidFill>
              </a:rPr>
              <a:t>, naloxone</a:t>
            </a:r>
          </a:p>
        </p:txBody>
      </p:sp>
      <p:sp>
        <p:nvSpPr>
          <p:cNvPr id="12" name="Up Arrow 11"/>
          <p:cNvSpPr/>
          <p:nvPr/>
        </p:nvSpPr>
        <p:spPr>
          <a:xfrm>
            <a:off x="7924800" y="3719322"/>
            <a:ext cx="646176" cy="1843278"/>
          </a:xfrm>
          <a:prstGeom prst="upArrow">
            <a:avLst>
              <a:gd name="adj1" fmla="val 19568"/>
              <a:gd name="adj2" fmla="val 50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974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fill="hold"/>
                                        <p:tgtEl>
                                          <p:spTgt spid="4"/>
                                        </p:tgtEl>
                                        <p:attrNameLst>
                                          <p:attrName>ppt_x</p:attrName>
                                        </p:attrNameLst>
                                      </p:cBhvr>
                                      <p:tavLst>
                                        <p:tav tm="0">
                                          <p:val>
                                            <p:strVal val="#ppt_x"/>
                                          </p:val>
                                        </p:tav>
                                        <p:tav tm="100000">
                                          <p:val>
                                            <p:strVal val="#ppt_x"/>
                                          </p:val>
                                        </p:tav>
                                      </p:tavLst>
                                    </p:anim>
                                    <p:anim calcmode="lin" valueType="num">
                                      <p:cBhvr additive="base">
                                        <p:cTn id="5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1000"/>
                                        <p:tgtEl>
                                          <p:spTgt spid="29"/>
                                        </p:tgtEl>
                                      </p:cBhvr>
                                    </p:animEffect>
                                    <p:anim calcmode="lin" valueType="num">
                                      <p:cBhvr>
                                        <p:cTn id="66" dur="1000" fill="hold"/>
                                        <p:tgtEl>
                                          <p:spTgt spid="29"/>
                                        </p:tgtEl>
                                        <p:attrNameLst>
                                          <p:attrName>ppt_x</p:attrName>
                                        </p:attrNameLst>
                                      </p:cBhvr>
                                      <p:tavLst>
                                        <p:tav tm="0">
                                          <p:val>
                                            <p:strVal val="#ppt_x"/>
                                          </p:val>
                                        </p:tav>
                                        <p:tav tm="100000">
                                          <p:val>
                                            <p:strVal val="#ppt_x"/>
                                          </p:val>
                                        </p:tav>
                                      </p:tavLst>
                                    </p:anim>
                                    <p:anim calcmode="lin" valueType="num">
                                      <p:cBhvr>
                                        <p:cTn id="6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500" fill="hold"/>
                                        <p:tgtEl>
                                          <p:spTgt spid="27"/>
                                        </p:tgtEl>
                                        <p:attrNameLst>
                                          <p:attrName>ppt_x</p:attrName>
                                        </p:attrNameLst>
                                      </p:cBhvr>
                                      <p:tavLst>
                                        <p:tav tm="0">
                                          <p:val>
                                            <p:strVal val="#ppt_x"/>
                                          </p:val>
                                        </p:tav>
                                        <p:tav tm="100000">
                                          <p:val>
                                            <p:strVal val="#ppt_x"/>
                                          </p:val>
                                        </p:tav>
                                      </p:tavLst>
                                    </p:anim>
                                    <p:anim calcmode="lin" valueType="num">
                                      <p:cBhvr additive="base">
                                        <p:cTn id="7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4" grpId="0" animBg="1"/>
      <p:bldP spid="21" grpId="0" animBg="1"/>
      <p:bldP spid="26" grpId="0" animBg="1"/>
      <p:bldP spid="27" grpId="0" animBg="1"/>
      <p:bldP spid="29"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smtClean="0"/>
              <a:t>Có</a:t>
            </a:r>
            <a:r>
              <a:rPr lang="en-US" b="1" dirty="0" smtClean="0"/>
              <a:t> </a:t>
            </a:r>
            <a:r>
              <a:rPr lang="en-US" b="1" dirty="0" err="1" smtClean="0"/>
              <a:t>thể</a:t>
            </a:r>
            <a:r>
              <a:rPr lang="en-US" b="1" dirty="0" smtClean="0"/>
              <a:t> </a:t>
            </a:r>
            <a:r>
              <a:rPr lang="en-US" b="1" dirty="0" err="1" smtClean="0"/>
              <a:t>chuyển</a:t>
            </a:r>
            <a:r>
              <a:rPr lang="en-US" b="1" dirty="0" smtClean="0"/>
              <a:t> </a:t>
            </a:r>
            <a:r>
              <a:rPr lang="en-US" b="1" dirty="0" err="1" smtClean="0"/>
              <a:t>đổi</a:t>
            </a:r>
            <a:r>
              <a:rPr lang="en-US" b="1" dirty="0" smtClean="0"/>
              <a:t>?</a:t>
            </a:r>
            <a:endParaRPr lang="en-US" b="1" dirty="0"/>
          </a:p>
        </p:txBody>
      </p:sp>
      <p:sp>
        <p:nvSpPr>
          <p:cNvPr id="9" name="Text Placeholder 8"/>
          <p:cNvSpPr>
            <a:spLocks noGrp="1"/>
          </p:cNvSpPr>
          <p:nvPr>
            <p:ph type="body" idx="1"/>
          </p:nvPr>
        </p:nvSpPr>
        <p:spPr>
          <a:xfrm>
            <a:off x="609600" y="2103438"/>
            <a:ext cx="5386917" cy="639762"/>
          </a:xfrm>
        </p:spPr>
        <p:txBody>
          <a:bodyPr/>
          <a:lstStyle/>
          <a:p>
            <a:pPr algn="ctr"/>
            <a:r>
              <a:rPr lang="en-US" dirty="0" smtClean="0">
                <a:solidFill>
                  <a:srgbClr val="FF0000"/>
                </a:solidFill>
              </a:rPr>
              <a:t>Naltrexone</a:t>
            </a:r>
            <a:r>
              <a:rPr lang="en-US" dirty="0" smtClean="0"/>
              <a:t>	</a:t>
            </a:r>
            <a:endParaRPr lang="en-US" dirty="0"/>
          </a:p>
        </p:txBody>
      </p:sp>
      <p:sp>
        <p:nvSpPr>
          <p:cNvPr id="10" name="Text Placeholder 9"/>
          <p:cNvSpPr>
            <a:spLocks noGrp="1"/>
          </p:cNvSpPr>
          <p:nvPr>
            <p:ph type="body" sz="quarter" idx="3"/>
          </p:nvPr>
        </p:nvSpPr>
        <p:spPr>
          <a:xfrm>
            <a:off x="6193369" y="2103438"/>
            <a:ext cx="5389033" cy="639762"/>
          </a:xfrm>
        </p:spPr>
        <p:txBody>
          <a:bodyPr/>
          <a:lstStyle/>
          <a:p>
            <a:pPr algn="ctr"/>
            <a:r>
              <a:rPr lang="en-US" dirty="0" smtClean="0">
                <a:solidFill>
                  <a:srgbClr val="FF0000"/>
                </a:solidFill>
              </a:rPr>
              <a:t>Methadone</a:t>
            </a:r>
            <a:endParaRPr lang="en-US" dirty="0">
              <a:solidFill>
                <a:srgbClr val="FF0000"/>
              </a:solidFill>
            </a:endParaRPr>
          </a:p>
        </p:txBody>
      </p:sp>
      <p:sp>
        <p:nvSpPr>
          <p:cNvPr id="7" name="Right Arrow 6"/>
          <p:cNvSpPr/>
          <p:nvPr/>
        </p:nvSpPr>
        <p:spPr>
          <a:xfrm>
            <a:off x="5181600" y="4191000"/>
            <a:ext cx="1016000" cy="2286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6" descr="Kết quả hình ảnh cho cơm xì dầu"/>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0" y="3176588"/>
            <a:ext cx="508000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Kết quả hình ảnh cho king crab seafood"/>
          <p:cNvPicPr>
            <a:picLocks noGrp="1" noChangeAspect="1" noChangeArrowheads="1"/>
          </p:cNvPicPr>
          <p:nvPr>
            <p:ph sz="quarter" idx="4"/>
          </p:nvPr>
        </p:nvPicPr>
        <p:blipFill>
          <a:blip r:embed="rId4" cstate="print">
            <a:extLst>
              <a:ext uri="{28A0092B-C50C-407E-A947-70E740481C1C}">
                <a14:useLocalDpi xmlns:a14="http://schemas.microsoft.com/office/drawing/2010/main" val="0"/>
              </a:ext>
            </a:extLst>
          </a:blip>
          <a:srcRect/>
          <a:stretch>
            <a:fillRect/>
          </a:stretch>
        </p:blipFill>
        <p:spPr bwMode="auto">
          <a:xfrm>
            <a:off x="6294968" y="3091998"/>
            <a:ext cx="5389033" cy="269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5052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Câu</a:t>
            </a:r>
            <a:r>
              <a:rPr lang="en-US" b="1" dirty="0" smtClean="0"/>
              <a:t> </a:t>
            </a:r>
            <a:r>
              <a:rPr lang="en-US" b="1" dirty="0" err="1" smtClean="0"/>
              <a:t>hỏi</a:t>
            </a:r>
            <a:r>
              <a:rPr lang="en-US" b="1" dirty="0"/>
              <a:t> </a:t>
            </a:r>
            <a:r>
              <a:rPr lang="en-US" b="1" dirty="0" smtClean="0"/>
              <a:t>(</a:t>
            </a:r>
            <a:r>
              <a:rPr lang="en-US" b="1" dirty="0" err="1" smtClean="0"/>
              <a:t>tt</a:t>
            </a:r>
            <a:r>
              <a:rPr lang="en-US" b="1" dirty="0" smtClean="0"/>
              <a:t>)</a:t>
            </a:r>
            <a:endParaRPr lang="en-US" b="1" dirty="0"/>
          </a:p>
        </p:txBody>
      </p:sp>
      <p:sp>
        <p:nvSpPr>
          <p:cNvPr id="3" name="Content Placeholder 2"/>
          <p:cNvSpPr>
            <a:spLocks noGrp="1"/>
          </p:cNvSpPr>
          <p:nvPr>
            <p:ph idx="1"/>
          </p:nvPr>
        </p:nvSpPr>
        <p:spPr/>
        <p:txBody>
          <a:bodyPr/>
          <a:lstStyle/>
          <a:p>
            <a:r>
              <a:rPr lang="en-US" dirty="0" err="1"/>
              <a:t>Bệnh</a:t>
            </a:r>
            <a:r>
              <a:rPr lang="en-US" dirty="0"/>
              <a:t> </a:t>
            </a:r>
            <a:r>
              <a:rPr lang="en-US" dirty="0" err="1"/>
              <a:t>nhân</a:t>
            </a:r>
            <a:r>
              <a:rPr lang="en-US" dirty="0"/>
              <a:t> </a:t>
            </a:r>
            <a:r>
              <a:rPr lang="en-US" dirty="0" err="1"/>
              <a:t>còn</a:t>
            </a:r>
            <a:r>
              <a:rPr lang="en-US" dirty="0"/>
              <a:t> </a:t>
            </a:r>
            <a:r>
              <a:rPr lang="en-US" dirty="0" err="1" smtClean="0"/>
              <a:t>muốn</a:t>
            </a:r>
            <a:r>
              <a:rPr lang="en-US" dirty="0" smtClean="0"/>
              <a:t> </a:t>
            </a:r>
            <a:r>
              <a:rPr lang="en-US" dirty="0" err="1" smtClean="0"/>
              <a:t>chuyển</a:t>
            </a:r>
            <a:r>
              <a:rPr lang="en-US" dirty="0" smtClean="0"/>
              <a:t> </a:t>
            </a:r>
            <a:r>
              <a:rPr lang="en-US" dirty="0" err="1" smtClean="0"/>
              <a:t>từ</a:t>
            </a:r>
            <a:r>
              <a:rPr lang="en-US" dirty="0" smtClean="0"/>
              <a:t> Naltrexone </a:t>
            </a:r>
            <a:r>
              <a:rPr lang="en-US" dirty="0"/>
              <a:t>qua </a:t>
            </a:r>
            <a:r>
              <a:rPr lang="en-US" dirty="0" smtClean="0"/>
              <a:t>Buprenorphine </a:t>
            </a:r>
            <a:r>
              <a:rPr lang="en-US" dirty="0" err="1"/>
              <a:t>có</a:t>
            </a:r>
            <a:r>
              <a:rPr lang="en-US" dirty="0"/>
              <a:t> </a:t>
            </a:r>
            <a:r>
              <a:rPr lang="en-US" dirty="0" err="1"/>
              <a:t>được</a:t>
            </a:r>
            <a:r>
              <a:rPr lang="en-US" dirty="0"/>
              <a:t> </a:t>
            </a:r>
            <a:r>
              <a:rPr lang="en-US" dirty="0" err="1"/>
              <a:t>không</a:t>
            </a:r>
            <a:r>
              <a:rPr lang="en-US" dirty="0"/>
              <a:t>?</a:t>
            </a:r>
          </a:p>
          <a:p>
            <a:pPr marL="0" indent="0">
              <a:buNone/>
            </a:pPr>
            <a:endParaRPr lang="en-US" dirty="0"/>
          </a:p>
        </p:txBody>
      </p:sp>
      <p:pic>
        <p:nvPicPr>
          <p:cNvPr id="2050" name="Picture 2" descr="Kết quả hình ảnh cho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2590800"/>
            <a:ext cx="61976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2689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Chuyển</a:t>
            </a:r>
            <a:r>
              <a:rPr lang="en-US" b="1" dirty="0" smtClean="0"/>
              <a:t> </a:t>
            </a:r>
            <a:r>
              <a:rPr lang="en-US" b="1" dirty="0" err="1" smtClean="0"/>
              <a:t>đổi</a:t>
            </a:r>
            <a:r>
              <a:rPr lang="en-US" b="1" dirty="0" smtClean="0"/>
              <a:t> ?</a:t>
            </a:r>
            <a:endParaRPr lang="en-US" b="1" dirty="0"/>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659567" y="1349115"/>
            <a:ext cx="0" cy="478186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39580" y="6130977"/>
            <a:ext cx="1069298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504586" y="6212354"/>
            <a:ext cx="1268296"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3971227" y="6397020"/>
            <a:ext cx="2524511"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608364" y="3642598"/>
            <a:ext cx="3960671"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1038155" y="6118731"/>
            <a:ext cx="681552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a:off x="-403412" y="5029199"/>
            <a:ext cx="17792008" cy="4531659"/>
          </a:xfrm>
          <a:prstGeom prst="arc">
            <a:avLst>
              <a:gd name="adj1" fmla="val 11365615"/>
              <a:gd name="adj2" fmla="val 15729559"/>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371971" y="2053654"/>
            <a:ext cx="0" cy="12741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8555047" y="4676932"/>
            <a:ext cx="2777517" cy="451203"/>
          </a:xfrm>
          <a:prstGeom prst="roundRec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accent6">
                    <a:lumMod val="75000"/>
                  </a:schemeClr>
                </a:solidFill>
              </a:rPr>
              <a:t>Bán</a:t>
            </a:r>
            <a:r>
              <a:rPr lang="en-US" sz="2000" dirty="0">
                <a:solidFill>
                  <a:schemeClr val="accent6">
                    <a:lumMod val="75000"/>
                  </a:schemeClr>
                </a:solidFill>
              </a:rPr>
              <a:t> </a:t>
            </a:r>
            <a:r>
              <a:rPr lang="en-US" sz="2000" dirty="0" err="1">
                <a:solidFill>
                  <a:schemeClr val="accent6">
                    <a:lumMod val="75000"/>
                  </a:schemeClr>
                </a:solidFill>
              </a:rPr>
              <a:t>đồng</a:t>
            </a:r>
            <a:r>
              <a:rPr lang="en-US" sz="2000" dirty="0">
                <a:solidFill>
                  <a:schemeClr val="accent6">
                    <a:lumMod val="75000"/>
                  </a:schemeClr>
                </a:solidFill>
              </a:rPr>
              <a:t> </a:t>
            </a:r>
            <a:r>
              <a:rPr lang="en-US" sz="2000" dirty="0" err="1" smtClean="0">
                <a:solidFill>
                  <a:schemeClr val="accent6">
                    <a:lumMod val="75000"/>
                  </a:schemeClr>
                </a:solidFill>
              </a:rPr>
              <a:t>vận</a:t>
            </a:r>
            <a:endParaRPr lang="en-US" sz="2000" dirty="0">
              <a:solidFill>
                <a:schemeClr val="accent6">
                  <a:lumMod val="75000"/>
                </a:schemeClr>
              </a:solidFill>
            </a:endParaRPr>
          </a:p>
        </p:txBody>
      </p:sp>
      <p:sp>
        <p:nvSpPr>
          <p:cNvPr id="26" name="Rounded Rectangle 25"/>
          <p:cNvSpPr/>
          <p:nvPr/>
        </p:nvSpPr>
        <p:spPr>
          <a:xfrm>
            <a:off x="8595022" y="5636303"/>
            <a:ext cx="1958055" cy="400987"/>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7030A0"/>
                </a:solidFill>
              </a:rPr>
              <a:t>Đối</a:t>
            </a:r>
            <a:r>
              <a:rPr lang="en-US" sz="2000" dirty="0">
                <a:solidFill>
                  <a:srgbClr val="7030A0"/>
                </a:solidFill>
              </a:rPr>
              <a:t> </a:t>
            </a:r>
            <a:r>
              <a:rPr lang="en-US" sz="2000" dirty="0" err="1">
                <a:solidFill>
                  <a:srgbClr val="7030A0"/>
                </a:solidFill>
              </a:rPr>
              <a:t>vận</a:t>
            </a:r>
            <a:endParaRPr lang="en-US" sz="2000" dirty="0">
              <a:solidFill>
                <a:srgbClr val="7030A0"/>
              </a:solidFill>
            </a:endParaRPr>
          </a:p>
        </p:txBody>
      </p:sp>
      <p:sp>
        <p:nvSpPr>
          <p:cNvPr id="28" name="Flowchart: Terminator 27"/>
          <p:cNvSpPr/>
          <p:nvPr/>
        </p:nvSpPr>
        <p:spPr>
          <a:xfrm>
            <a:off x="8595022" y="5195592"/>
            <a:ext cx="2497700" cy="290808"/>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chemeClr val="accent6">
                    <a:lumMod val="75000"/>
                  </a:schemeClr>
                </a:solidFill>
              </a:rPr>
              <a:t>Buprenorphine</a:t>
            </a:r>
            <a:endParaRPr lang="en-US" altLang="en-US" sz="1400" b="1" dirty="0">
              <a:solidFill>
                <a:schemeClr val="accent6">
                  <a:lumMod val="75000"/>
                </a:schemeClr>
              </a:solidFill>
            </a:endParaRPr>
          </a:p>
        </p:txBody>
      </p:sp>
      <p:sp>
        <p:nvSpPr>
          <p:cNvPr id="29" name="Flowchart: Terminator 28"/>
          <p:cNvSpPr/>
          <p:nvPr/>
        </p:nvSpPr>
        <p:spPr>
          <a:xfrm>
            <a:off x="8494425" y="6130978"/>
            <a:ext cx="2838140" cy="574623"/>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rgbClr val="7030A0"/>
                </a:solidFill>
              </a:rPr>
              <a:t>Naltrexone</a:t>
            </a:r>
            <a:r>
              <a:rPr lang="en-US" altLang="en-US" sz="1400" b="1" dirty="0">
                <a:solidFill>
                  <a:srgbClr val="7030A0"/>
                </a:solidFill>
              </a:rPr>
              <a:t>, naloxone</a:t>
            </a:r>
          </a:p>
        </p:txBody>
      </p:sp>
      <p:sp>
        <p:nvSpPr>
          <p:cNvPr id="12" name="Up Arrow 11"/>
          <p:cNvSpPr/>
          <p:nvPr/>
        </p:nvSpPr>
        <p:spPr>
          <a:xfrm>
            <a:off x="7823201" y="5340997"/>
            <a:ext cx="60959" cy="495799"/>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98047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24" grpId="0" animBg="1"/>
      <p:bldP spid="22" grpId="0" animBg="1"/>
      <p:bldP spid="26" grpId="0" animBg="1"/>
      <p:bldP spid="28" grpId="0" animBg="1"/>
      <p:bldP spid="29"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smtClean="0"/>
              <a:t>Có</a:t>
            </a:r>
            <a:r>
              <a:rPr lang="en-US" b="1" dirty="0" smtClean="0"/>
              <a:t> </a:t>
            </a:r>
            <a:r>
              <a:rPr lang="en-US" b="1" dirty="0" err="1" smtClean="0"/>
              <a:t>thể</a:t>
            </a:r>
            <a:r>
              <a:rPr lang="en-US" b="1" dirty="0" smtClean="0"/>
              <a:t> </a:t>
            </a:r>
            <a:r>
              <a:rPr lang="en-US" b="1" dirty="0" err="1" smtClean="0"/>
              <a:t>chuyển</a:t>
            </a:r>
            <a:r>
              <a:rPr lang="en-US" b="1" dirty="0" smtClean="0"/>
              <a:t> </a:t>
            </a:r>
            <a:r>
              <a:rPr lang="en-US" b="1" dirty="0" err="1" smtClean="0"/>
              <a:t>đổi</a:t>
            </a:r>
            <a:r>
              <a:rPr lang="en-US" b="1" dirty="0" smtClean="0"/>
              <a:t>?</a:t>
            </a:r>
            <a:endParaRPr lang="en-US" b="1" dirty="0"/>
          </a:p>
        </p:txBody>
      </p:sp>
      <p:sp>
        <p:nvSpPr>
          <p:cNvPr id="9" name="Text Placeholder 8"/>
          <p:cNvSpPr>
            <a:spLocks noGrp="1"/>
          </p:cNvSpPr>
          <p:nvPr>
            <p:ph type="body" idx="1"/>
          </p:nvPr>
        </p:nvSpPr>
        <p:spPr>
          <a:xfrm>
            <a:off x="609600" y="2103438"/>
            <a:ext cx="5386917" cy="639762"/>
          </a:xfrm>
        </p:spPr>
        <p:txBody>
          <a:bodyPr/>
          <a:lstStyle/>
          <a:p>
            <a:pPr algn="ctr"/>
            <a:r>
              <a:rPr lang="en-US" dirty="0" smtClean="0">
                <a:solidFill>
                  <a:srgbClr val="FF0000"/>
                </a:solidFill>
              </a:rPr>
              <a:t>Naltrexone</a:t>
            </a:r>
            <a:r>
              <a:rPr lang="en-US" dirty="0" smtClean="0"/>
              <a:t>	</a:t>
            </a:r>
            <a:endParaRPr lang="en-US" dirty="0"/>
          </a:p>
        </p:txBody>
      </p:sp>
      <p:sp>
        <p:nvSpPr>
          <p:cNvPr id="10" name="Text Placeholder 9"/>
          <p:cNvSpPr>
            <a:spLocks noGrp="1"/>
          </p:cNvSpPr>
          <p:nvPr>
            <p:ph type="body" sz="quarter" idx="3"/>
          </p:nvPr>
        </p:nvSpPr>
        <p:spPr>
          <a:xfrm>
            <a:off x="6193369" y="2103438"/>
            <a:ext cx="5389033" cy="639762"/>
          </a:xfrm>
        </p:spPr>
        <p:txBody>
          <a:bodyPr/>
          <a:lstStyle/>
          <a:p>
            <a:pPr algn="ctr"/>
            <a:r>
              <a:rPr lang="en-US" dirty="0" smtClean="0">
                <a:solidFill>
                  <a:srgbClr val="FF0000"/>
                </a:solidFill>
              </a:rPr>
              <a:t>Buprenorphine</a:t>
            </a:r>
            <a:endParaRPr lang="en-US" dirty="0">
              <a:solidFill>
                <a:srgbClr val="FF0000"/>
              </a:solidFill>
            </a:endParaRPr>
          </a:p>
        </p:txBody>
      </p:sp>
      <p:sp>
        <p:nvSpPr>
          <p:cNvPr id="7" name="Right Arrow 6"/>
          <p:cNvSpPr/>
          <p:nvPr/>
        </p:nvSpPr>
        <p:spPr>
          <a:xfrm>
            <a:off x="5080000" y="4267200"/>
            <a:ext cx="1219200" cy="2286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descr="Đình Ngang nổi tiếng với cơm gà xá xíu"/>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908800" y="3086100"/>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ết quả hình ảnh cho cơm xì dầu"/>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40984" y="3521870"/>
            <a:ext cx="4537417" cy="18121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6796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D17100"/>
                </a:solidFill>
              </a:rPr>
              <a:t>Tình</a:t>
            </a:r>
            <a:r>
              <a:rPr lang="en-US" b="1" dirty="0" smtClean="0">
                <a:solidFill>
                  <a:srgbClr val="D17100"/>
                </a:solidFill>
              </a:rPr>
              <a:t> </a:t>
            </a:r>
            <a:r>
              <a:rPr lang="en-US" b="1" dirty="0" err="1" smtClean="0">
                <a:solidFill>
                  <a:srgbClr val="D17100"/>
                </a:solidFill>
              </a:rPr>
              <a:t>huống</a:t>
            </a:r>
            <a:endParaRPr lang="en-US" b="1" dirty="0">
              <a:solidFill>
                <a:srgbClr val="D17100"/>
              </a:solidFill>
            </a:endParaRPr>
          </a:p>
        </p:txBody>
      </p:sp>
      <p:sp>
        <p:nvSpPr>
          <p:cNvPr id="3" name="Content Placeholder 2"/>
          <p:cNvSpPr>
            <a:spLocks noGrp="1"/>
          </p:cNvSpPr>
          <p:nvPr>
            <p:ph idx="1"/>
          </p:nvPr>
        </p:nvSpPr>
        <p:spPr/>
        <p:txBody>
          <a:bodyPr>
            <a:normAutofit/>
          </a:bodyPr>
          <a:lstStyle/>
          <a:p>
            <a:pPr marL="0" indent="0">
              <a:buNone/>
            </a:pPr>
            <a:r>
              <a:rPr lang="vi-VN" dirty="0" smtClean="0"/>
              <a:t>Bệnh nhân nam, đang điều trị Methadone 4 tháng nay. Hôm nay bệnh nhân đến hỏi BS điều trị xin chuyển sang điều trị Buprenorphine vì nghe thuốc rất tốt.</a:t>
            </a:r>
          </a:p>
          <a:p>
            <a:pPr marL="0" indent="0">
              <a:buNone/>
            </a:pPr>
            <a:r>
              <a:rPr lang="vi-VN" dirty="0" smtClean="0"/>
              <a:t>Nếu bạn là BS điều trị, bạn sẽ chuyển đổi cho bệnh nhân không ?</a:t>
            </a:r>
          </a:p>
          <a:p>
            <a:pPr marL="0" indent="0">
              <a:buNone/>
            </a:pPr>
            <a:endParaRPr lang="en-US" dirty="0"/>
          </a:p>
        </p:txBody>
      </p:sp>
    </p:spTree>
    <p:extLst>
      <p:ext uri="{BB962C8B-B14F-4D97-AF65-F5344CB8AC3E}">
        <p14:creationId xmlns:p14="http://schemas.microsoft.com/office/powerpoint/2010/main" val="12787955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FFC000"/>
                </a:solidFill>
              </a:rPr>
              <a:t>Tình</a:t>
            </a:r>
            <a:r>
              <a:rPr lang="en-US" b="1" dirty="0" smtClean="0">
                <a:solidFill>
                  <a:srgbClr val="FFC000"/>
                </a:solidFill>
              </a:rPr>
              <a:t> </a:t>
            </a:r>
            <a:r>
              <a:rPr lang="en-US" b="1" dirty="0" err="1" smtClean="0">
                <a:solidFill>
                  <a:srgbClr val="FFC000"/>
                </a:solidFill>
              </a:rPr>
              <a:t>huống</a:t>
            </a:r>
            <a:endParaRPr lang="en-US" b="1" dirty="0">
              <a:solidFill>
                <a:srgbClr val="FFC000"/>
              </a:solidFill>
            </a:endParaRPr>
          </a:p>
        </p:txBody>
      </p:sp>
      <p:sp>
        <p:nvSpPr>
          <p:cNvPr id="3" name="Content Placeholder 2"/>
          <p:cNvSpPr>
            <a:spLocks noGrp="1"/>
          </p:cNvSpPr>
          <p:nvPr>
            <p:ph idx="1"/>
          </p:nvPr>
        </p:nvSpPr>
        <p:spPr>
          <a:xfrm>
            <a:off x="838199" y="2011680"/>
            <a:ext cx="10675513" cy="4160520"/>
          </a:xfrm>
        </p:spPr>
        <p:txBody>
          <a:bodyPr/>
          <a:lstStyle/>
          <a:p>
            <a:pPr marL="0" indent="0" algn="just">
              <a:buNone/>
            </a:pPr>
            <a:r>
              <a:rPr lang="vi-VN" dirty="0" smtClean="0"/>
              <a:t>Bệnh nhân nam, 30 tuổi, nghiện heroin 5 năm. Bệnh nhân đang điều trị Methadone 4 tháng nay. Hôm nay bệnh nhân đến hỏi BS điều trị xin chuyển sang điều trị Naltrexone vì bệnh nhân chuẩn bị đi làm xa, không thể uống Methadone mỗi ngày nữa.</a:t>
            </a:r>
          </a:p>
          <a:p>
            <a:pPr marL="0" indent="0" algn="just">
              <a:buNone/>
            </a:pPr>
            <a:r>
              <a:rPr lang="vi-VN" dirty="0" smtClean="0"/>
              <a:t>Bạn sẽ chuyển cho bệnh nhân dùng Naltrexone hay không ?</a:t>
            </a:r>
          </a:p>
          <a:p>
            <a:pPr marL="0" indent="0" algn="just">
              <a:buNone/>
            </a:pPr>
            <a:endParaRPr lang="en-US" dirty="0"/>
          </a:p>
        </p:txBody>
      </p:sp>
    </p:spTree>
    <p:extLst>
      <p:ext uri="{BB962C8B-B14F-4D97-AF65-F5344CB8AC3E}">
        <p14:creationId xmlns:p14="http://schemas.microsoft.com/office/powerpoint/2010/main" val="19925441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Hội</a:t>
            </a:r>
            <a:r>
              <a:rPr lang="en-US" b="1" dirty="0" smtClean="0"/>
              <a:t> </a:t>
            </a:r>
            <a:r>
              <a:rPr lang="en-US" b="1" dirty="0" err="1" smtClean="0"/>
              <a:t>chứng</a:t>
            </a:r>
            <a:r>
              <a:rPr lang="en-US" b="1" dirty="0" smtClean="0"/>
              <a:t> </a:t>
            </a:r>
            <a:r>
              <a:rPr lang="en-US" b="1" dirty="0" err="1" smtClean="0"/>
              <a:t>cai</a:t>
            </a:r>
            <a:r>
              <a:rPr lang="en-US" b="1" dirty="0" smtClean="0"/>
              <a:t> </a:t>
            </a:r>
            <a:r>
              <a:rPr lang="en-US" b="1" dirty="0" err="1" smtClean="0"/>
              <a:t>đột</a:t>
            </a:r>
            <a:r>
              <a:rPr lang="en-US" b="1" dirty="0" smtClean="0"/>
              <a:t> </a:t>
            </a:r>
            <a:r>
              <a:rPr lang="en-US" b="1" dirty="0" err="1" smtClean="0"/>
              <a:t>phát</a:t>
            </a:r>
            <a:r>
              <a:rPr lang="en-US" b="1" dirty="0" smtClean="0"/>
              <a:t> do </a:t>
            </a:r>
            <a:r>
              <a:rPr lang="en-US" b="1" dirty="0" err="1" smtClean="0"/>
              <a:t>thuốc</a:t>
            </a:r>
            <a:endParaRPr lang="en-US" b="1" dirty="0"/>
          </a:p>
        </p:txBody>
      </p:sp>
      <p:pic>
        <p:nvPicPr>
          <p:cNvPr id="1026" name="Picture 2" descr="https://basefarm.se/wp-content/uploads/2018/03/dive-lake-1-1030x687.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72234" y="1600201"/>
            <a:ext cx="904753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9675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Phân</a:t>
            </a:r>
            <a:r>
              <a:rPr lang="en-US" b="1" dirty="0" smtClean="0"/>
              <a:t> </a:t>
            </a:r>
            <a:r>
              <a:rPr lang="en-US" b="1" dirty="0" err="1" smtClean="0"/>
              <a:t>loại</a:t>
            </a:r>
            <a:r>
              <a:rPr lang="en-US" b="1" dirty="0" smtClean="0"/>
              <a:t> </a:t>
            </a:r>
            <a:r>
              <a:rPr lang="en-US" b="1" dirty="0" err="1" smtClean="0"/>
              <a:t>chất</a:t>
            </a:r>
            <a:r>
              <a:rPr lang="en-US" b="1" dirty="0" smtClean="0"/>
              <a:t> </a:t>
            </a:r>
            <a:r>
              <a:rPr lang="en-US" b="1" dirty="0" err="1" smtClean="0"/>
              <a:t>đồng</a:t>
            </a:r>
            <a:r>
              <a:rPr lang="en-US" b="1" dirty="0" smtClean="0"/>
              <a:t> </a:t>
            </a:r>
            <a:r>
              <a:rPr lang="en-US" b="1" dirty="0" err="1" smtClean="0"/>
              <a:t>vận</a:t>
            </a:r>
            <a:r>
              <a:rPr lang="en-US" b="1" dirty="0" smtClean="0"/>
              <a:t>, </a:t>
            </a:r>
            <a:br>
              <a:rPr lang="en-US" b="1" dirty="0" smtClean="0"/>
            </a:br>
            <a:r>
              <a:rPr lang="en-US" b="1" dirty="0" err="1" smtClean="0"/>
              <a:t>bán</a:t>
            </a:r>
            <a:r>
              <a:rPr lang="en-US" b="1" dirty="0" smtClean="0"/>
              <a:t> </a:t>
            </a:r>
            <a:r>
              <a:rPr lang="en-US" b="1" dirty="0" err="1" smtClean="0"/>
              <a:t>đồng</a:t>
            </a:r>
            <a:r>
              <a:rPr lang="en-US" b="1" dirty="0" smtClean="0"/>
              <a:t> </a:t>
            </a:r>
            <a:r>
              <a:rPr lang="en-US" b="1" dirty="0" err="1" smtClean="0"/>
              <a:t>vận</a:t>
            </a:r>
            <a:r>
              <a:rPr lang="en-US" b="1" dirty="0" smtClean="0"/>
              <a:t>, </a:t>
            </a:r>
            <a:r>
              <a:rPr lang="en-US" b="1" dirty="0" err="1" smtClean="0"/>
              <a:t>đối</a:t>
            </a:r>
            <a:r>
              <a:rPr lang="en-US" b="1" dirty="0" smtClean="0"/>
              <a:t> </a:t>
            </a:r>
            <a:r>
              <a:rPr lang="en-US" b="1" dirty="0" err="1" smtClean="0"/>
              <a:t>vận</a:t>
            </a:r>
            <a:endParaRPr lang="en-US" b="1" dirty="0"/>
          </a:p>
        </p:txBody>
      </p:sp>
      <p:sp>
        <p:nvSpPr>
          <p:cNvPr id="3" name="Content Placeholder 2"/>
          <p:cNvSpPr>
            <a:spLocks noGrp="1"/>
          </p:cNvSpPr>
          <p:nvPr>
            <p:ph idx="1"/>
          </p:nvPr>
        </p:nvSpPr>
        <p:spPr>
          <a:solidFill>
            <a:schemeClr val="bg1"/>
          </a:solidFill>
        </p:spPr>
        <p:txBody>
          <a:bodyPr/>
          <a:lstStyle/>
          <a:p>
            <a:endParaRPr lang="en-US" dirty="0"/>
          </a:p>
        </p:txBody>
      </p:sp>
      <p:cxnSp>
        <p:nvCxnSpPr>
          <p:cNvPr id="5" name="Straight Connector 4"/>
          <p:cNvCxnSpPr/>
          <p:nvPr/>
        </p:nvCxnSpPr>
        <p:spPr>
          <a:xfrm>
            <a:off x="659567" y="1349115"/>
            <a:ext cx="0" cy="478186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39580" y="6130977"/>
            <a:ext cx="1069298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504586" y="6212354"/>
            <a:ext cx="1268296" cy="369332"/>
          </a:xfrm>
          <a:prstGeom prst="rect">
            <a:avLst/>
          </a:prstGeom>
        </p:spPr>
        <p:txBody>
          <a:bodyPr wrap="none">
            <a:spAutoFit/>
          </a:bodyPr>
          <a:lstStyle/>
          <a:p>
            <a:r>
              <a:rPr lang="en-US" dirty="0" err="1"/>
              <a:t>Liều</a:t>
            </a:r>
            <a:r>
              <a:rPr lang="en-US" dirty="0"/>
              <a:t> </a:t>
            </a:r>
            <a:r>
              <a:rPr lang="en-US" dirty="0" err="1"/>
              <a:t>dùng</a:t>
            </a:r>
            <a:endParaRPr lang="en-US" dirty="0"/>
          </a:p>
        </p:txBody>
      </p:sp>
      <p:cxnSp>
        <p:nvCxnSpPr>
          <p:cNvPr id="10" name="Straight Arrow Connector 9"/>
          <p:cNvCxnSpPr/>
          <p:nvPr/>
        </p:nvCxnSpPr>
        <p:spPr>
          <a:xfrm>
            <a:off x="3971227" y="6397020"/>
            <a:ext cx="2524511"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608364" y="3642598"/>
            <a:ext cx="3960671" cy="369332"/>
          </a:xfrm>
          <a:prstGeom prst="rect">
            <a:avLst/>
          </a:prstGeom>
          <a:scene3d>
            <a:camera prst="orthographicFront">
              <a:rot lat="0" lon="0" rev="5400000"/>
            </a:camera>
            <a:lightRig rig="threePt" dir="t"/>
          </a:scene3d>
        </p:spPr>
        <p:txBody>
          <a:bodyPr wrap="square">
            <a:spAutoFit/>
          </a:bodyPr>
          <a:lstStyle/>
          <a:p>
            <a:r>
              <a:rPr lang="en-US" dirty="0" err="1"/>
              <a:t>Tác</a:t>
            </a:r>
            <a:r>
              <a:rPr lang="en-US" dirty="0"/>
              <a:t> </a:t>
            </a:r>
            <a:r>
              <a:rPr lang="en-US" dirty="0" err="1"/>
              <a:t>dụng</a:t>
            </a:r>
            <a:r>
              <a:rPr lang="en-US" dirty="0"/>
              <a:t> </a:t>
            </a:r>
            <a:r>
              <a:rPr lang="en-US" dirty="0" err="1"/>
              <a:t>đồng</a:t>
            </a:r>
            <a:r>
              <a:rPr lang="en-US" dirty="0"/>
              <a:t> </a:t>
            </a:r>
            <a:r>
              <a:rPr lang="en-US" dirty="0" err="1"/>
              <a:t>vận</a:t>
            </a:r>
            <a:endParaRPr lang="en-US" dirty="0"/>
          </a:p>
        </p:txBody>
      </p:sp>
      <p:cxnSp>
        <p:nvCxnSpPr>
          <p:cNvPr id="17" name="Straight Connector 16"/>
          <p:cNvCxnSpPr/>
          <p:nvPr/>
        </p:nvCxnSpPr>
        <p:spPr>
          <a:xfrm>
            <a:off x="1678899" y="6130977"/>
            <a:ext cx="6815525"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a:off x="491892" y="5128134"/>
            <a:ext cx="16896704" cy="3717532"/>
          </a:xfrm>
          <a:prstGeom prst="arc">
            <a:avLst>
              <a:gd name="adj1" fmla="val 11329222"/>
              <a:gd name="adj2" fmla="val 15593904"/>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p:cNvSpPr/>
          <p:nvPr/>
        </p:nvSpPr>
        <p:spPr>
          <a:xfrm>
            <a:off x="1546645" y="2994286"/>
            <a:ext cx="16301643" cy="6495986"/>
          </a:xfrm>
          <a:prstGeom prst="arc">
            <a:avLst>
              <a:gd name="adj1" fmla="val 10903044"/>
              <a:gd name="adj2" fmla="val 15276569"/>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p:nvPr/>
        </p:nvCxnSpPr>
        <p:spPr>
          <a:xfrm flipV="1">
            <a:off x="371971" y="2053654"/>
            <a:ext cx="0" cy="12741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8575041" y="2803161"/>
            <a:ext cx="1978036" cy="419725"/>
          </a:xfrm>
          <a:prstGeom prst="round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C00000"/>
                </a:solidFill>
              </a:rPr>
              <a:t>Đồng</a:t>
            </a:r>
            <a:r>
              <a:rPr lang="en-US" sz="2000" dirty="0">
                <a:solidFill>
                  <a:srgbClr val="C00000"/>
                </a:solidFill>
              </a:rPr>
              <a:t> </a:t>
            </a:r>
            <a:r>
              <a:rPr lang="en-US" sz="2000" dirty="0" err="1">
                <a:solidFill>
                  <a:srgbClr val="C00000"/>
                </a:solidFill>
              </a:rPr>
              <a:t>vận</a:t>
            </a:r>
            <a:endParaRPr lang="en-US" sz="2000" dirty="0">
              <a:solidFill>
                <a:srgbClr val="C00000"/>
              </a:solidFill>
            </a:endParaRPr>
          </a:p>
        </p:txBody>
      </p:sp>
      <p:sp>
        <p:nvSpPr>
          <p:cNvPr id="22" name="Rounded Rectangle 21"/>
          <p:cNvSpPr/>
          <p:nvPr/>
        </p:nvSpPr>
        <p:spPr>
          <a:xfrm>
            <a:off x="8555047" y="4676932"/>
            <a:ext cx="2777517" cy="451203"/>
          </a:xfrm>
          <a:prstGeom prst="roundRec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accent6">
                    <a:lumMod val="75000"/>
                  </a:schemeClr>
                </a:solidFill>
              </a:rPr>
              <a:t>Bán</a:t>
            </a:r>
            <a:r>
              <a:rPr lang="en-US" sz="2000" dirty="0">
                <a:solidFill>
                  <a:schemeClr val="accent6">
                    <a:lumMod val="75000"/>
                  </a:schemeClr>
                </a:solidFill>
              </a:rPr>
              <a:t> </a:t>
            </a:r>
            <a:r>
              <a:rPr lang="en-US" sz="2000" dirty="0" err="1">
                <a:solidFill>
                  <a:schemeClr val="accent6">
                    <a:lumMod val="75000"/>
                  </a:schemeClr>
                </a:solidFill>
              </a:rPr>
              <a:t>đồng</a:t>
            </a:r>
            <a:r>
              <a:rPr lang="en-US" sz="2000" dirty="0">
                <a:solidFill>
                  <a:schemeClr val="accent6">
                    <a:lumMod val="75000"/>
                  </a:schemeClr>
                </a:solidFill>
              </a:rPr>
              <a:t> </a:t>
            </a:r>
            <a:r>
              <a:rPr lang="en-US" sz="2000" dirty="0" err="1" smtClean="0">
                <a:solidFill>
                  <a:schemeClr val="accent6">
                    <a:lumMod val="75000"/>
                  </a:schemeClr>
                </a:solidFill>
              </a:rPr>
              <a:t>vận</a:t>
            </a:r>
            <a:endParaRPr lang="en-US" sz="2000" dirty="0">
              <a:solidFill>
                <a:schemeClr val="accent6">
                  <a:lumMod val="75000"/>
                </a:schemeClr>
              </a:solidFill>
            </a:endParaRPr>
          </a:p>
        </p:txBody>
      </p:sp>
      <p:sp>
        <p:nvSpPr>
          <p:cNvPr id="26" name="Rounded Rectangle 25"/>
          <p:cNvSpPr/>
          <p:nvPr/>
        </p:nvSpPr>
        <p:spPr>
          <a:xfrm>
            <a:off x="8595022" y="5636303"/>
            <a:ext cx="1958055" cy="400987"/>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7030A0"/>
                </a:solidFill>
              </a:rPr>
              <a:t>Đối</a:t>
            </a:r>
            <a:r>
              <a:rPr lang="en-US" sz="2000" dirty="0">
                <a:solidFill>
                  <a:srgbClr val="7030A0"/>
                </a:solidFill>
              </a:rPr>
              <a:t> </a:t>
            </a:r>
            <a:r>
              <a:rPr lang="en-US" sz="2000" dirty="0" err="1">
                <a:solidFill>
                  <a:srgbClr val="7030A0"/>
                </a:solidFill>
              </a:rPr>
              <a:t>vận</a:t>
            </a:r>
            <a:endParaRPr lang="en-US" sz="2000" dirty="0">
              <a:solidFill>
                <a:srgbClr val="7030A0"/>
              </a:solidFill>
            </a:endParaRPr>
          </a:p>
        </p:txBody>
      </p:sp>
      <p:sp>
        <p:nvSpPr>
          <p:cNvPr id="27" name="Flowchart: Terminator 26"/>
          <p:cNvSpPr/>
          <p:nvPr/>
        </p:nvSpPr>
        <p:spPr>
          <a:xfrm>
            <a:off x="8575040" y="3327816"/>
            <a:ext cx="3007360" cy="499448"/>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rgbClr val="FF0000"/>
                </a:solidFill>
              </a:rPr>
              <a:t>Heroin</a:t>
            </a:r>
            <a:r>
              <a:rPr lang="en-US" altLang="en-US" sz="1400" b="1" dirty="0">
                <a:solidFill>
                  <a:srgbClr val="FF0000"/>
                </a:solidFill>
              </a:rPr>
              <a:t>, morphine, methadone, codeine</a:t>
            </a:r>
          </a:p>
        </p:txBody>
      </p:sp>
      <p:sp>
        <p:nvSpPr>
          <p:cNvPr id="28" name="Flowchart: Terminator 27"/>
          <p:cNvSpPr/>
          <p:nvPr/>
        </p:nvSpPr>
        <p:spPr>
          <a:xfrm>
            <a:off x="8595022" y="5195592"/>
            <a:ext cx="2497700" cy="290808"/>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chemeClr val="accent6">
                    <a:lumMod val="75000"/>
                  </a:schemeClr>
                </a:solidFill>
              </a:rPr>
              <a:t>Buprenorphine</a:t>
            </a:r>
            <a:endParaRPr lang="en-US" altLang="en-US" sz="1400" b="1" dirty="0">
              <a:solidFill>
                <a:schemeClr val="accent6">
                  <a:lumMod val="75000"/>
                </a:schemeClr>
              </a:solidFill>
            </a:endParaRPr>
          </a:p>
        </p:txBody>
      </p:sp>
      <p:sp>
        <p:nvSpPr>
          <p:cNvPr id="29" name="Flowchart: Terminator 28"/>
          <p:cNvSpPr/>
          <p:nvPr/>
        </p:nvSpPr>
        <p:spPr>
          <a:xfrm>
            <a:off x="8494425" y="6130978"/>
            <a:ext cx="2838140" cy="574623"/>
          </a:xfrm>
          <a:prstGeom prst="flowChartTermina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en-US" altLang="en-US" sz="1400" b="1" dirty="0" smtClean="0">
                <a:solidFill>
                  <a:srgbClr val="7030A0"/>
                </a:solidFill>
              </a:rPr>
              <a:t>Naltrexone</a:t>
            </a:r>
            <a:r>
              <a:rPr lang="en-US" altLang="en-US" sz="1400" b="1" dirty="0">
                <a:solidFill>
                  <a:srgbClr val="7030A0"/>
                </a:solidFill>
              </a:rPr>
              <a:t>, naloxone</a:t>
            </a:r>
          </a:p>
        </p:txBody>
      </p:sp>
      <p:sp>
        <p:nvSpPr>
          <p:cNvPr id="6" name="Down Arrow 5"/>
          <p:cNvSpPr/>
          <p:nvPr/>
        </p:nvSpPr>
        <p:spPr>
          <a:xfrm>
            <a:off x="8128001" y="3327817"/>
            <a:ext cx="60959" cy="1349115"/>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8158479" y="5340997"/>
            <a:ext cx="60959" cy="696293"/>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7823201" y="3327817"/>
            <a:ext cx="60959" cy="2709473"/>
          </a:xfrm>
          <a:prstGeom prst="downArrow">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12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ppt_x"/>
                                          </p:val>
                                        </p:tav>
                                        <p:tav tm="100000">
                                          <p:val>
                                            <p:strVal val="#ppt_x"/>
                                          </p:val>
                                        </p:tav>
                                      </p:tavLst>
                                    </p:anim>
                                    <p:anim calcmode="lin" valueType="num">
                                      <p:cBhvr additive="base">
                                        <p:cTn id="8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500" fill="hold"/>
                                        <p:tgtEl>
                                          <p:spTgt spid="28"/>
                                        </p:tgtEl>
                                        <p:attrNameLst>
                                          <p:attrName>ppt_x</p:attrName>
                                        </p:attrNameLst>
                                      </p:cBhvr>
                                      <p:tavLst>
                                        <p:tav tm="0">
                                          <p:val>
                                            <p:strVal val="#ppt_x"/>
                                          </p:val>
                                        </p:tav>
                                        <p:tav tm="100000">
                                          <p:val>
                                            <p:strVal val="#ppt_x"/>
                                          </p:val>
                                        </p:tav>
                                      </p:tavLst>
                                    </p:anim>
                                    <p:anim calcmode="lin" valueType="num">
                                      <p:cBhvr additive="base">
                                        <p:cTn id="8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additive="base">
                                        <p:cTn id="91" dur="500" fill="hold"/>
                                        <p:tgtEl>
                                          <p:spTgt spid="21"/>
                                        </p:tgtEl>
                                        <p:attrNameLst>
                                          <p:attrName>ppt_x</p:attrName>
                                        </p:attrNameLst>
                                      </p:cBhvr>
                                      <p:tavLst>
                                        <p:tav tm="0">
                                          <p:val>
                                            <p:strVal val="#ppt_x"/>
                                          </p:val>
                                        </p:tav>
                                        <p:tav tm="100000">
                                          <p:val>
                                            <p:strVal val="#ppt_x"/>
                                          </p:val>
                                        </p:tav>
                                      </p:tavLst>
                                    </p:anim>
                                    <p:anim calcmode="lin" valueType="num">
                                      <p:cBhvr additive="base">
                                        <p:cTn id="9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ppt_x"/>
                                          </p:val>
                                        </p:tav>
                                        <p:tav tm="100000">
                                          <p:val>
                                            <p:strVal val="#ppt_x"/>
                                          </p:val>
                                        </p:tav>
                                      </p:tavLst>
                                    </p:anim>
                                    <p:anim calcmode="lin" valueType="num">
                                      <p:cBhvr additive="base">
                                        <p:cTn id="9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6"/>
                                        </p:tgtEl>
                                        <p:attrNameLst>
                                          <p:attrName>style.visibility</p:attrName>
                                        </p:attrNameLst>
                                      </p:cBhvr>
                                      <p:to>
                                        <p:strVal val="visible"/>
                                      </p:to>
                                    </p:set>
                                    <p:anim calcmode="lin" valueType="num">
                                      <p:cBhvr additive="base">
                                        <p:cTn id="103" dur="500" fill="hold"/>
                                        <p:tgtEl>
                                          <p:spTgt spid="6"/>
                                        </p:tgtEl>
                                        <p:attrNameLst>
                                          <p:attrName>ppt_x</p:attrName>
                                        </p:attrNameLst>
                                      </p:cBhvr>
                                      <p:tavLst>
                                        <p:tav tm="0">
                                          <p:val>
                                            <p:strVal val="#ppt_x"/>
                                          </p:val>
                                        </p:tav>
                                        <p:tav tm="100000">
                                          <p:val>
                                            <p:strVal val="#ppt_x"/>
                                          </p:val>
                                        </p:tav>
                                      </p:tavLst>
                                    </p:anim>
                                    <p:anim calcmode="lin" valueType="num">
                                      <p:cBhvr additive="base">
                                        <p:cTn id="10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additive="base">
                                        <p:cTn id="109" dur="500" fill="hold"/>
                                        <p:tgtEl>
                                          <p:spTgt spid="9"/>
                                        </p:tgtEl>
                                        <p:attrNameLst>
                                          <p:attrName>ppt_x</p:attrName>
                                        </p:attrNameLst>
                                      </p:cBhvr>
                                      <p:tavLst>
                                        <p:tav tm="0">
                                          <p:val>
                                            <p:strVal val="#ppt_x"/>
                                          </p:val>
                                        </p:tav>
                                        <p:tav tm="100000">
                                          <p:val>
                                            <p:strVal val="#ppt_x"/>
                                          </p:val>
                                        </p:tav>
                                      </p:tavLst>
                                    </p:anim>
                                    <p:anim calcmode="lin" valueType="num">
                                      <p:cBhvr additive="base">
                                        <p:cTn id="1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1"/>
                                        </p:tgtEl>
                                        <p:attrNameLst>
                                          <p:attrName>style.visibility</p:attrName>
                                        </p:attrNameLst>
                                      </p:cBhvr>
                                      <p:to>
                                        <p:strVal val="visible"/>
                                      </p:to>
                                    </p:set>
                                    <p:anim calcmode="lin" valueType="num">
                                      <p:cBhvr additive="base">
                                        <p:cTn id="115" dur="500" fill="hold"/>
                                        <p:tgtEl>
                                          <p:spTgt spid="11"/>
                                        </p:tgtEl>
                                        <p:attrNameLst>
                                          <p:attrName>ppt_x</p:attrName>
                                        </p:attrNameLst>
                                      </p:cBhvr>
                                      <p:tavLst>
                                        <p:tav tm="0">
                                          <p:val>
                                            <p:strVal val="#ppt_x"/>
                                          </p:val>
                                        </p:tav>
                                        <p:tav tm="100000">
                                          <p:val>
                                            <p:strVal val="#ppt_x"/>
                                          </p:val>
                                        </p:tav>
                                      </p:tavLst>
                                    </p:anim>
                                    <p:anim calcmode="lin" valueType="num">
                                      <p:cBhvr additive="base">
                                        <p:cTn id="1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24" grpId="0" animBg="1"/>
      <p:bldP spid="4" grpId="0" animBg="1"/>
      <p:bldP spid="21" grpId="0" animBg="1"/>
      <p:bldP spid="22" grpId="0" animBg="1"/>
      <p:bldP spid="26" grpId="0" animBg="1"/>
      <p:bldP spid="27" grpId="0" animBg="1"/>
      <p:bldP spid="28" grpId="0" animBg="1"/>
      <p:bldP spid="29" grpId="0" animBg="1"/>
      <p:bldP spid="6" grpId="0" animBg="1"/>
      <p:bldP spid="9"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Chuyển</a:t>
            </a:r>
            <a:r>
              <a:rPr lang="en-US" b="1" dirty="0" smtClean="0"/>
              <a:t> </a:t>
            </a:r>
            <a:r>
              <a:rPr lang="en-US" b="1" dirty="0" err="1" smtClean="0"/>
              <a:t>đổi</a:t>
            </a:r>
            <a:r>
              <a:rPr lang="en-US" b="1" dirty="0" smtClean="0"/>
              <a:t> hay </a:t>
            </a:r>
            <a:r>
              <a:rPr lang="en-US" b="1" dirty="0" err="1" smtClean="0"/>
              <a:t>không</a:t>
            </a:r>
            <a:r>
              <a:rPr lang="en-US" b="1" dirty="0" smtClean="0"/>
              <a:t> ?</a:t>
            </a:r>
            <a:endParaRPr lang="en-US" b="1"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67200" y="1634330"/>
            <a:ext cx="3327400" cy="4948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rved Left Arrow 2"/>
          <p:cNvSpPr/>
          <p:nvPr/>
        </p:nvSpPr>
        <p:spPr>
          <a:xfrm>
            <a:off x="6259133" y="3593206"/>
            <a:ext cx="489398" cy="1004552"/>
          </a:xfrm>
          <a:prstGeom prst="curvedLeft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Curved Left Arrow 3"/>
          <p:cNvSpPr/>
          <p:nvPr/>
        </p:nvSpPr>
        <p:spPr>
          <a:xfrm>
            <a:off x="6259134" y="3361385"/>
            <a:ext cx="914398" cy="3309871"/>
          </a:xfrm>
          <a:prstGeom prst="curved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5274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Câu</a:t>
            </a:r>
            <a:r>
              <a:rPr lang="en-US" b="1" dirty="0" smtClean="0"/>
              <a:t> </a:t>
            </a:r>
            <a:r>
              <a:rPr lang="en-US" b="1" dirty="0" err="1" smtClean="0"/>
              <a:t>hỏi</a:t>
            </a:r>
            <a:r>
              <a:rPr lang="en-US" b="1" dirty="0"/>
              <a:t> </a:t>
            </a:r>
            <a:r>
              <a:rPr lang="en-US" b="1" dirty="0" smtClean="0"/>
              <a:t>(</a:t>
            </a:r>
            <a:r>
              <a:rPr lang="en-US" b="1" dirty="0" err="1" smtClean="0"/>
              <a:t>tt</a:t>
            </a:r>
            <a:r>
              <a:rPr lang="en-US" b="1" dirty="0" smtClean="0"/>
              <a:t>)</a:t>
            </a:r>
            <a:endParaRPr lang="en-US" b="1" dirty="0"/>
          </a:p>
        </p:txBody>
      </p:sp>
      <p:sp>
        <p:nvSpPr>
          <p:cNvPr id="3" name="Content Placeholder 2"/>
          <p:cNvSpPr>
            <a:spLocks noGrp="1"/>
          </p:cNvSpPr>
          <p:nvPr>
            <p:ph idx="1"/>
          </p:nvPr>
        </p:nvSpPr>
        <p:spPr/>
        <p:txBody>
          <a:bodyPr/>
          <a:lstStyle/>
          <a:p>
            <a:pPr marL="0" indent="0">
              <a:buNone/>
            </a:pPr>
            <a:r>
              <a:rPr lang="en-US" dirty="0" err="1"/>
              <a:t>Ngày</a:t>
            </a:r>
            <a:r>
              <a:rPr lang="en-US" dirty="0"/>
              <a:t> </a:t>
            </a:r>
            <a:r>
              <a:rPr lang="en-US" dirty="0" err="1"/>
              <a:t>hôm</a:t>
            </a:r>
            <a:r>
              <a:rPr lang="en-US" dirty="0"/>
              <a:t> </a:t>
            </a:r>
            <a:r>
              <a:rPr lang="en-US" dirty="0" err="1"/>
              <a:t>sau</a:t>
            </a:r>
            <a:r>
              <a:rPr lang="en-US" dirty="0"/>
              <a:t> </a:t>
            </a:r>
            <a:r>
              <a:rPr lang="en-US" dirty="0" err="1"/>
              <a:t>bệnh</a:t>
            </a:r>
            <a:r>
              <a:rPr lang="en-US" dirty="0"/>
              <a:t> </a:t>
            </a:r>
            <a:r>
              <a:rPr lang="en-US" dirty="0" err="1"/>
              <a:t>nhân</a:t>
            </a:r>
            <a:r>
              <a:rPr lang="en-US" dirty="0"/>
              <a:t> quay </a:t>
            </a:r>
            <a:r>
              <a:rPr lang="en-US" dirty="0" err="1"/>
              <a:t>lại</a:t>
            </a:r>
            <a:r>
              <a:rPr lang="en-US" dirty="0" smtClean="0"/>
              <a:t>, </a:t>
            </a:r>
            <a:r>
              <a:rPr lang="en-US" dirty="0" err="1" smtClean="0"/>
              <a:t>bệnh</a:t>
            </a:r>
            <a:r>
              <a:rPr lang="en-US" dirty="0" smtClean="0"/>
              <a:t> </a:t>
            </a:r>
            <a:r>
              <a:rPr lang="en-US" dirty="0" err="1" smtClean="0"/>
              <a:t>nhân</a:t>
            </a:r>
            <a:r>
              <a:rPr lang="en-US" dirty="0" smtClean="0"/>
              <a:t> </a:t>
            </a:r>
            <a:r>
              <a:rPr lang="en-US" dirty="0" err="1" smtClean="0"/>
              <a:t>khai</a:t>
            </a:r>
            <a:r>
              <a:rPr lang="en-US" dirty="0" smtClean="0"/>
              <a:t> </a:t>
            </a:r>
            <a:r>
              <a:rPr lang="en-US" dirty="0" err="1" smtClean="0"/>
              <a:t>chiều</a:t>
            </a:r>
            <a:r>
              <a:rPr lang="en-US" dirty="0" smtClean="0"/>
              <a:t> qua </a:t>
            </a:r>
            <a:r>
              <a:rPr lang="en-US" dirty="0"/>
              <a:t>do </a:t>
            </a:r>
            <a:r>
              <a:rPr lang="en-US" dirty="0" err="1"/>
              <a:t>quá</a:t>
            </a:r>
            <a:r>
              <a:rPr lang="en-US" dirty="0"/>
              <a:t> </a:t>
            </a:r>
            <a:r>
              <a:rPr lang="en-US" dirty="0" err="1"/>
              <a:t>thèm</a:t>
            </a:r>
            <a:r>
              <a:rPr lang="en-US" dirty="0"/>
              <a:t> </a:t>
            </a:r>
            <a:r>
              <a:rPr lang="en-US" dirty="0" err="1"/>
              <a:t>nhớ</a:t>
            </a:r>
            <a:r>
              <a:rPr lang="en-US" dirty="0"/>
              <a:t> </a:t>
            </a:r>
            <a:r>
              <a:rPr lang="en-US" dirty="0" err="1"/>
              <a:t>nên</a:t>
            </a:r>
            <a:r>
              <a:rPr lang="en-US" dirty="0"/>
              <a:t> </a:t>
            </a:r>
            <a:r>
              <a:rPr lang="en-US" dirty="0" err="1"/>
              <a:t>đã</a:t>
            </a:r>
            <a:r>
              <a:rPr lang="en-US" dirty="0"/>
              <a:t> </a:t>
            </a:r>
            <a:r>
              <a:rPr lang="en-US" dirty="0" err="1"/>
              <a:t>sử</a:t>
            </a:r>
            <a:r>
              <a:rPr lang="en-US" dirty="0"/>
              <a:t> </a:t>
            </a:r>
            <a:r>
              <a:rPr lang="en-US" dirty="0" err="1"/>
              <a:t>dụng</a:t>
            </a:r>
            <a:r>
              <a:rPr lang="en-US" dirty="0"/>
              <a:t> </a:t>
            </a:r>
            <a:r>
              <a:rPr lang="en-US" dirty="0" smtClean="0"/>
              <a:t>heroin</a:t>
            </a:r>
            <a:endParaRPr lang="en-US" dirty="0"/>
          </a:p>
          <a:p>
            <a:pPr marL="0" indent="0">
              <a:buNone/>
            </a:pPr>
            <a:r>
              <a:rPr lang="en-US" dirty="0" err="1"/>
              <a:t>Bệnh</a:t>
            </a:r>
            <a:r>
              <a:rPr lang="en-US" dirty="0"/>
              <a:t> </a:t>
            </a:r>
            <a:r>
              <a:rPr lang="en-US" dirty="0" err="1"/>
              <a:t>nhân</a:t>
            </a:r>
            <a:r>
              <a:rPr lang="en-US" dirty="0"/>
              <a:t> </a:t>
            </a:r>
            <a:r>
              <a:rPr lang="en-US" dirty="0" err="1"/>
              <a:t>uống</a:t>
            </a:r>
            <a:r>
              <a:rPr lang="en-US" dirty="0"/>
              <a:t> </a:t>
            </a:r>
            <a:r>
              <a:rPr lang="en-US" dirty="0" err="1"/>
              <a:t>tiếp</a:t>
            </a:r>
            <a:r>
              <a:rPr lang="en-US" dirty="0"/>
              <a:t> </a:t>
            </a:r>
            <a:r>
              <a:rPr lang="en-US" dirty="0" err="1"/>
              <a:t>Natrexone</a:t>
            </a:r>
            <a:r>
              <a:rPr lang="en-US" dirty="0"/>
              <a:t> </a:t>
            </a:r>
            <a:r>
              <a:rPr lang="en-US" dirty="0" err="1"/>
              <a:t>được</a:t>
            </a:r>
            <a:r>
              <a:rPr lang="en-US" dirty="0"/>
              <a:t> </a:t>
            </a:r>
            <a:r>
              <a:rPr lang="en-US" dirty="0" err="1"/>
              <a:t>không</a:t>
            </a:r>
            <a:r>
              <a:rPr lang="en-US" dirty="0"/>
              <a:t>?</a:t>
            </a:r>
          </a:p>
          <a:p>
            <a:endParaRPr lang="en-US" dirty="0"/>
          </a:p>
        </p:txBody>
      </p:sp>
    </p:spTree>
    <p:extLst>
      <p:ext uri="{BB962C8B-B14F-4D97-AF65-F5344CB8AC3E}">
        <p14:creationId xmlns:p14="http://schemas.microsoft.com/office/powerpoint/2010/main" val="92819888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82855" y="1945436"/>
            <a:ext cx="5962650"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28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Ái</a:t>
            </a:r>
            <a:r>
              <a:rPr lang="en-US" b="1" dirty="0"/>
              <a:t> </a:t>
            </a:r>
            <a:r>
              <a:rPr lang="en-US" b="1" dirty="0" err="1"/>
              <a:t>lực</a:t>
            </a:r>
            <a:r>
              <a:rPr lang="en-US" b="1" dirty="0"/>
              <a:t> </a:t>
            </a:r>
            <a:r>
              <a:rPr lang="en-US" b="1" dirty="0" err="1"/>
              <a:t>giữa</a:t>
            </a:r>
            <a:r>
              <a:rPr lang="en-US" b="1" dirty="0"/>
              <a:t> </a:t>
            </a:r>
            <a:r>
              <a:rPr lang="en-US" b="1" dirty="0" err="1"/>
              <a:t>thuốc</a:t>
            </a:r>
            <a:r>
              <a:rPr lang="en-US" b="1" dirty="0"/>
              <a:t> &amp; </a:t>
            </a:r>
            <a:r>
              <a:rPr lang="en-US" b="1" dirty="0" err="1"/>
              <a:t>thụ</a:t>
            </a:r>
            <a:r>
              <a:rPr lang="en-US" b="1" dirty="0"/>
              <a:t> </a:t>
            </a:r>
            <a:r>
              <a:rPr lang="en-US" b="1" dirty="0" err="1" smtClean="0"/>
              <a:t>thể</a:t>
            </a:r>
            <a:endParaRPr lang="en-US" b="1" dirty="0"/>
          </a:p>
        </p:txBody>
      </p:sp>
      <p:sp>
        <p:nvSpPr>
          <p:cNvPr id="3" name="Content Placeholder 2"/>
          <p:cNvSpPr>
            <a:spLocks noGrp="1"/>
          </p:cNvSpPr>
          <p:nvPr>
            <p:ph idx="1"/>
          </p:nvPr>
        </p:nvSpPr>
        <p:spPr>
          <a:xfrm>
            <a:off x="660399" y="1723872"/>
            <a:ext cx="10769600" cy="4076068"/>
          </a:xfrm>
        </p:spPr>
        <p:txBody>
          <a:bodyPr/>
          <a:lstStyle/>
          <a:p>
            <a:r>
              <a:rPr lang="en-US" sz="2800" dirty="0" err="1"/>
              <a:t>L</a:t>
            </a:r>
            <a:r>
              <a:rPr lang="en-US" sz="2800" dirty="0" err="1" smtClean="0"/>
              <a:t>à</a:t>
            </a:r>
            <a:r>
              <a:rPr lang="en-US" sz="2800" dirty="0" smtClean="0"/>
              <a:t> </a:t>
            </a:r>
            <a:r>
              <a:rPr lang="en-US" sz="2800" dirty="0" err="1"/>
              <a:t>đặc</a:t>
            </a:r>
            <a:r>
              <a:rPr lang="en-US" sz="2800" dirty="0"/>
              <a:t> </a:t>
            </a:r>
            <a:r>
              <a:rPr lang="en-US" sz="2800" dirty="0" err="1"/>
              <a:t>tính</a:t>
            </a:r>
            <a:r>
              <a:rPr lang="en-US" sz="2800" dirty="0"/>
              <a:t> </a:t>
            </a:r>
            <a:r>
              <a:rPr lang="en-US" sz="2800" dirty="0" err="1"/>
              <a:t>của</a:t>
            </a:r>
            <a:r>
              <a:rPr lang="en-US" sz="2800" dirty="0"/>
              <a:t> </a:t>
            </a:r>
            <a:r>
              <a:rPr lang="en-US" sz="2800" dirty="0" err="1"/>
              <a:t>một</a:t>
            </a:r>
            <a:r>
              <a:rPr lang="en-US" sz="2800" dirty="0"/>
              <a:t> </a:t>
            </a:r>
            <a:r>
              <a:rPr lang="en-US" sz="2800" dirty="0" err="1"/>
              <a:t>loại</a:t>
            </a:r>
            <a:r>
              <a:rPr lang="en-US" sz="2800" dirty="0"/>
              <a:t> </a:t>
            </a:r>
            <a:r>
              <a:rPr lang="en-US" sz="2800" dirty="0" err="1" smtClean="0"/>
              <a:t>thuốc</a:t>
            </a:r>
            <a:r>
              <a:rPr lang="en-US" sz="2800" dirty="0" smtClean="0"/>
              <a:t> </a:t>
            </a:r>
          </a:p>
          <a:p>
            <a:r>
              <a:rPr lang="en-US" sz="2800" dirty="0" err="1" smtClean="0"/>
              <a:t>Thể</a:t>
            </a:r>
            <a:r>
              <a:rPr lang="en-US" sz="2800" dirty="0" smtClean="0"/>
              <a:t> </a:t>
            </a:r>
            <a:r>
              <a:rPr lang="en-US" sz="2800" dirty="0" err="1" smtClean="0"/>
              <a:t>hiện</a:t>
            </a:r>
            <a:r>
              <a:rPr lang="en-US" sz="2800" dirty="0" smtClean="0"/>
              <a:t> </a:t>
            </a:r>
            <a:r>
              <a:rPr lang="en-US" sz="2800" dirty="0" err="1" smtClean="0"/>
              <a:t>khả</a:t>
            </a:r>
            <a:r>
              <a:rPr lang="en-US" sz="2800" dirty="0" smtClean="0"/>
              <a:t> </a:t>
            </a:r>
            <a:r>
              <a:rPr lang="en-US" sz="2800" dirty="0" err="1"/>
              <a:t>năng</a:t>
            </a:r>
            <a:r>
              <a:rPr lang="en-US" sz="2800" dirty="0"/>
              <a:t> </a:t>
            </a:r>
            <a:r>
              <a:rPr lang="en-US" sz="2800" dirty="0" err="1"/>
              <a:t>gắn</a:t>
            </a:r>
            <a:r>
              <a:rPr lang="en-US" sz="2800" dirty="0"/>
              <a:t> </a:t>
            </a:r>
            <a:r>
              <a:rPr lang="en-US" sz="2800" dirty="0" err="1"/>
              <a:t>kết</a:t>
            </a:r>
            <a:r>
              <a:rPr lang="en-US" sz="2800" dirty="0"/>
              <a:t> </a:t>
            </a:r>
            <a:r>
              <a:rPr lang="en-US" sz="2800" dirty="0" err="1"/>
              <a:t>với</a:t>
            </a:r>
            <a:r>
              <a:rPr lang="en-US" sz="2800" dirty="0"/>
              <a:t> </a:t>
            </a:r>
            <a:r>
              <a:rPr lang="en-US" sz="2800" dirty="0" err="1"/>
              <a:t>thụ</a:t>
            </a:r>
            <a:r>
              <a:rPr lang="en-US" sz="2800" dirty="0"/>
              <a:t> </a:t>
            </a:r>
            <a:r>
              <a:rPr lang="en-US" sz="2800" dirty="0" err="1"/>
              <a:t>thể</a:t>
            </a:r>
            <a:r>
              <a:rPr lang="en-US" sz="2800" dirty="0"/>
              <a:t> </a:t>
            </a:r>
            <a:r>
              <a:rPr lang="en-US" sz="2800" dirty="0" err="1"/>
              <a:t>của</a:t>
            </a:r>
            <a:r>
              <a:rPr lang="en-US" sz="2800" dirty="0"/>
              <a:t> </a:t>
            </a:r>
            <a:r>
              <a:rPr lang="en-US" sz="2800" dirty="0" err="1"/>
              <a:t>thuốc</a:t>
            </a:r>
            <a:r>
              <a:rPr lang="en-US" sz="2800" dirty="0"/>
              <a:t>.</a:t>
            </a:r>
          </a:p>
        </p:txBody>
      </p:sp>
      <p:sp>
        <p:nvSpPr>
          <p:cNvPr id="4" name="Pentagon 3"/>
          <p:cNvSpPr/>
          <p:nvPr/>
        </p:nvSpPr>
        <p:spPr>
          <a:xfrm>
            <a:off x="2453057" y="4736885"/>
            <a:ext cx="2418413" cy="484632"/>
          </a:xfrm>
          <a:prstGeom prst="homePlate">
            <a:avLst/>
          </a:prstGeom>
          <a:solidFill>
            <a:srgbClr val="FFFF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70C0"/>
                </a:solidFill>
              </a:rPr>
              <a:t>Thuốc</a:t>
            </a:r>
            <a:endParaRPr lang="en-US" sz="2000" b="1" dirty="0">
              <a:solidFill>
                <a:srgbClr val="0070C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472" y="3500958"/>
            <a:ext cx="5349489" cy="271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203" y="3500959"/>
            <a:ext cx="8173100" cy="3038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59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1"/>
                                        </p:tgtEl>
                                        <p:attrNameLst>
                                          <p:attrName>style.visibility</p:attrName>
                                        </p:attrNameLst>
                                      </p:cBhvr>
                                      <p:to>
                                        <p:strVal val="visible"/>
                                      </p:to>
                                    </p:set>
                                    <p:anim calcmode="lin" valueType="num">
                                      <p:cBhvr additive="base">
                                        <p:cTn id="25" dur="500" fill="hold"/>
                                        <p:tgtEl>
                                          <p:spTgt spid="2051"/>
                                        </p:tgtEl>
                                        <p:attrNameLst>
                                          <p:attrName>ppt_x</p:attrName>
                                        </p:attrNameLst>
                                      </p:cBhvr>
                                      <p:tavLst>
                                        <p:tav tm="0">
                                          <p:val>
                                            <p:strVal val="#ppt_x"/>
                                          </p:val>
                                        </p:tav>
                                        <p:tav tm="100000">
                                          <p:val>
                                            <p:strVal val="#ppt_x"/>
                                          </p:val>
                                        </p:tav>
                                      </p:tavLst>
                                    </p:anim>
                                    <p:anim calcmode="lin" valueType="num">
                                      <p:cBhvr additive="base">
                                        <p:cTn id="26"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1117600" y="1996440"/>
            <a:ext cx="9792744" cy="4373120"/>
          </a:xfrm>
        </p:spPr>
        <p:txBody>
          <a:bodyPr>
            <a:normAutofit fontScale="62500" lnSpcReduction="20000"/>
          </a:bodyPr>
          <a:lstStyle/>
          <a:p>
            <a:r>
              <a:rPr lang="en-US" dirty="0" smtClean="0"/>
              <a:t>Tramadol</a:t>
            </a:r>
          </a:p>
          <a:p>
            <a:r>
              <a:rPr lang="en-US" dirty="0" smtClean="0"/>
              <a:t>Codeine</a:t>
            </a:r>
          </a:p>
          <a:p>
            <a:r>
              <a:rPr lang="en-US" dirty="0" err="1" smtClean="0"/>
              <a:t>Meperidine</a:t>
            </a:r>
            <a:r>
              <a:rPr lang="en-US" dirty="0" smtClean="0"/>
              <a:t> </a:t>
            </a:r>
          </a:p>
          <a:p>
            <a:r>
              <a:rPr lang="en-US" dirty="0" smtClean="0"/>
              <a:t>Propoxyphene</a:t>
            </a:r>
          </a:p>
          <a:p>
            <a:r>
              <a:rPr lang="en-US" dirty="0" err="1" smtClean="0"/>
              <a:t>Alfentanil</a:t>
            </a:r>
            <a:endParaRPr lang="en-US" dirty="0" smtClean="0"/>
          </a:p>
          <a:p>
            <a:r>
              <a:rPr lang="en-US" dirty="0" smtClean="0"/>
              <a:t>Methadone</a:t>
            </a:r>
          </a:p>
          <a:p>
            <a:r>
              <a:rPr lang="en-US" dirty="0" err="1" smtClean="0"/>
              <a:t>Fentanil</a:t>
            </a:r>
            <a:endParaRPr lang="en-US" dirty="0" smtClean="0"/>
          </a:p>
          <a:p>
            <a:r>
              <a:rPr lang="en-US" dirty="0" smtClean="0"/>
              <a:t>Morphine </a:t>
            </a:r>
          </a:p>
          <a:p>
            <a:r>
              <a:rPr lang="en-US" dirty="0" smtClean="0"/>
              <a:t>Naloxone</a:t>
            </a:r>
          </a:p>
          <a:p>
            <a:r>
              <a:rPr lang="en-US" dirty="0" smtClean="0"/>
              <a:t>Naltrexone</a:t>
            </a:r>
          </a:p>
          <a:p>
            <a:r>
              <a:rPr lang="en-US" dirty="0" smtClean="0"/>
              <a:t>Buprenorphine</a:t>
            </a:r>
          </a:p>
          <a:p>
            <a:r>
              <a:rPr lang="en-US" dirty="0" err="1" smtClean="0"/>
              <a:t>Sufentanil</a:t>
            </a:r>
            <a:endParaRPr lang="en-US" dirty="0" smtClean="0"/>
          </a:p>
          <a:p>
            <a:endParaRPr lang="en-US" dirty="0" smtClean="0"/>
          </a:p>
          <a:p>
            <a:endParaRPr lang="en-US" dirty="0"/>
          </a:p>
        </p:txBody>
      </p:sp>
      <p:sp>
        <p:nvSpPr>
          <p:cNvPr id="4" name="Down Arrow 3"/>
          <p:cNvSpPr/>
          <p:nvPr/>
        </p:nvSpPr>
        <p:spPr>
          <a:xfrm>
            <a:off x="5933440" y="1996440"/>
            <a:ext cx="182880" cy="371856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50332" y="3244334"/>
            <a:ext cx="1324402" cy="400110"/>
          </a:xfrm>
          <a:prstGeom prst="rect">
            <a:avLst/>
          </a:prstGeom>
        </p:spPr>
        <p:txBody>
          <a:bodyPr wrap="none">
            <a:spAutoFit/>
          </a:bodyPr>
          <a:lstStyle/>
          <a:p>
            <a:r>
              <a:rPr lang="en-US" sz="2000" b="1" dirty="0" err="1">
                <a:solidFill>
                  <a:srgbClr val="0070C0"/>
                </a:solidFill>
              </a:rPr>
              <a:t>Tăng</a:t>
            </a:r>
            <a:r>
              <a:rPr lang="en-US" sz="2000" b="1" dirty="0">
                <a:solidFill>
                  <a:srgbClr val="0070C0"/>
                </a:solidFill>
              </a:rPr>
              <a:t> </a:t>
            </a:r>
            <a:r>
              <a:rPr lang="en-US" sz="2000" b="1" dirty="0" err="1">
                <a:solidFill>
                  <a:srgbClr val="0070C0"/>
                </a:solidFill>
              </a:rPr>
              <a:t>dần</a:t>
            </a:r>
            <a:endParaRPr lang="en-US" sz="2000" b="1" dirty="0">
              <a:solidFill>
                <a:srgbClr val="0070C0"/>
              </a:solidFill>
            </a:endParaRPr>
          </a:p>
        </p:txBody>
      </p:sp>
    </p:spTree>
    <p:extLst>
      <p:ext uri="{BB962C8B-B14F-4D97-AF65-F5344CB8AC3E}">
        <p14:creationId xmlns:p14="http://schemas.microsoft.com/office/powerpoint/2010/main" val="10281946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15962"/>
          </a:xfrm>
        </p:spPr>
        <p:txBody>
          <a:bodyPr>
            <a:normAutofit/>
          </a:bodyPr>
          <a:lstStyle/>
          <a:p>
            <a:r>
              <a:rPr lang="en-US" b="1" dirty="0" err="1" smtClean="0"/>
              <a:t>Cơ</a:t>
            </a:r>
            <a:r>
              <a:rPr lang="en-US" b="1" dirty="0" smtClean="0"/>
              <a:t> </a:t>
            </a:r>
            <a:r>
              <a:rPr lang="en-US" b="1" dirty="0" err="1" smtClean="0"/>
              <a:t>chế</a:t>
            </a:r>
            <a:r>
              <a:rPr lang="en-US" b="1" dirty="0" smtClean="0"/>
              <a:t> </a:t>
            </a:r>
            <a:r>
              <a:rPr lang="en-US" b="1" dirty="0" err="1" smtClean="0"/>
              <a:t>hoạt</a:t>
            </a:r>
            <a:r>
              <a:rPr lang="en-US" b="1" dirty="0" smtClean="0"/>
              <a:t> </a:t>
            </a:r>
            <a:r>
              <a:rPr lang="en-US" b="1" dirty="0" err="1" smtClean="0"/>
              <a:t>động</a:t>
            </a:r>
            <a:r>
              <a:rPr lang="en-US" b="1" dirty="0" smtClean="0"/>
              <a:t> Naloxone</a:t>
            </a:r>
            <a:endParaRPr lang="en-US" b="1" dirty="0"/>
          </a:p>
        </p:txBody>
      </p:sp>
      <p:pic>
        <p:nvPicPr>
          <p:cNvPr id="1026" name="Picture 2" descr="graph of naloxone blocking opioids"/>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65450" y="1343819"/>
            <a:ext cx="6159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471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Tình</a:t>
            </a:r>
            <a:r>
              <a:rPr lang="en-US" b="1" dirty="0" smtClean="0"/>
              <a:t> </a:t>
            </a:r>
            <a:r>
              <a:rPr lang="en-US" b="1" dirty="0" err="1" smtClean="0"/>
              <a:t>huống</a:t>
            </a:r>
            <a:endParaRPr lang="en-US" b="1" dirty="0"/>
          </a:p>
        </p:txBody>
      </p:sp>
      <p:sp>
        <p:nvSpPr>
          <p:cNvPr id="3" name="Content Placeholder 2"/>
          <p:cNvSpPr>
            <a:spLocks noGrp="1"/>
          </p:cNvSpPr>
          <p:nvPr>
            <p:ph idx="1"/>
          </p:nvPr>
        </p:nvSpPr>
        <p:spPr>
          <a:xfrm>
            <a:off x="838200" y="1857132"/>
            <a:ext cx="10515600" cy="4160520"/>
          </a:xfrm>
        </p:spPr>
        <p:txBody>
          <a:bodyPr/>
          <a:lstStyle/>
          <a:p>
            <a:r>
              <a:rPr lang="en-US" sz="2800" dirty="0" err="1" smtClean="0"/>
              <a:t>Bệnh</a:t>
            </a:r>
            <a:r>
              <a:rPr lang="en-US" sz="2800" dirty="0" smtClean="0"/>
              <a:t> </a:t>
            </a:r>
            <a:r>
              <a:rPr lang="en-US" sz="2800" dirty="0" err="1" smtClean="0"/>
              <a:t>nhân</a:t>
            </a:r>
            <a:r>
              <a:rPr lang="en-US" sz="2800" dirty="0" smtClean="0"/>
              <a:t> </a:t>
            </a:r>
            <a:r>
              <a:rPr lang="en-US" sz="2800" dirty="0" err="1" smtClean="0"/>
              <a:t>đang</a:t>
            </a:r>
            <a:r>
              <a:rPr lang="en-US" sz="2800" dirty="0" smtClean="0"/>
              <a:t> </a:t>
            </a:r>
            <a:r>
              <a:rPr lang="en-US" sz="2800" dirty="0" err="1" smtClean="0"/>
              <a:t>điều</a:t>
            </a:r>
            <a:r>
              <a:rPr lang="en-US" sz="2800" dirty="0" smtClean="0"/>
              <a:t> </a:t>
            </a:r>
            <a:r>
              <a:rPr lang="en-US" sz="2800" dirty="0" err="1" smtClean="0"/>
              <a:t>trị</a:t>
            </a:r>
            <a:r>
              <a:rPr lang="en-US" sz="2800" dirty="0" smtClean="0"/>
              <a:t> Methadone </a:t>
            </a:r>
            <a:r>
              <a:rPr lang="en-US" sz="2800" dirty="0" err="1" smtClean="0"/>
              <a:t>tại</a:t>
            </a:r>
            <a:r>
              <a:rPr lang="en-US" sz="2800" dirty="0" smtClean="0"/>
              <a:t> </a:t>
            </a:r>
            <a:r>
              <a:rPr lang="en-US" sz="2800" dirty="0" err="1" smtClean="0"/>
              <a:t>phòng</a:t>
            </a:r>
            <a:r>
              <a:rPr lang="en-US" sz="2800" dirty="0" smtClean="0"/>
              <a:t> </a:t>
            </a:r>
            <a:r>
              <a:rPr lang="en-US" sz="2800" dirty="0" err="1" smtClean="0"/>
              <a:t>khám</a:t>
            </a:r>
            <a:r>
              <a:rPr lang="en-US" sz="2800" dirty="0" smtClean="0"/>
              <a:t>. </a:t>
            </a:r>
            <a:r>
              <a:rPr lang="en-US" sz="2800" dirty="0" err="1" smtClean="0"/>
              <a:t>Mấy</a:t>
            </a:r>
            <a:r>
              <a:rPr lang="en-US" sz="2800" dirty="0" smtClean="0"/>
              <a:t> </a:t>
            </a:r>
            <a:r>
              <a:rPr lang="en-US" sz="2800" dirty="0" err="1" smtClean="0"/>
              <a:t>ngày</a:t>
            </a:r>
            <a:r>
              <a:rPr lang="en-US" sz="2800" dirty="0" smtClean="0"/>
              <a:t> </a:t>
            </a:r>
            <a:r>
              <a:rPr lang="en-US" sz="2800" dirty="0" err="1" smtClean="0"/>
              <a:t>gần</a:t>
            </a:r>
            <a:r>
              <a:rPr lang="en-US" sz="2800" dirty="0" smtClean="0"/>
              <a:t> </a:t>
            </a:r>
            <a:r>
              <a:rPr lang="en-US" sz="2800" dirty="0" err="1" smtClean="0"/>
              <a:t>đây</a:t>
            </a:r>
            <a:r>
              <a:rPr lang="en-US" sz="2800" dirty="0" smtClean="0"/>
              <a:t>, </a:t>
            </a:r>
            <a:r>
              <a:rPr lang="en-US" sz="2800" dirty="0" err="1" smtClean="0"/>
              <a:t>bệnh</a:t>
            </a:r>
            <a:r>
              <a:rPr lang="en-US" sz="2800" dirty="0" smtClean="0"/>
              <a:t> </a:t>
            </a:r>
            <a:r>
              <a:rPr lang="en-US" sz="2800" dirty="0" err="1" smtClean="0"/>
              <a:t>nhân</a:t>
            </a:r>
            <a:r>
              <a:rPr lang="en-US" sz="2800" dirty="0" smtClean="0"/>
              <a:t> </a:t>
            </a:r>
            <a:r>
              <a:rPr lang="en-US" sz="2800" dirty="0" err="1" smtClean="0"/>
              <a:t>thấy</a:t>
            </a:r>
            <a:r>
              <a:rPr lang="en-US" sz="2800" dirty="0" smtClean="0"/>
              <a:t> </a:t>
            </a:r>
            <a:r>
              <a:rPr lang="en-US" sz="2800" dirty="0" err="1" smtClean="0"/>
              <a:t>đau</a:t>
            </a:r>
            <a:r>
              <a:rPr lang="en-US" sz="2800" dirty="0" smtClean="0"/>
              <a:t> </a:t>
            </a:r>
            <a:r>
              <a:rPr lang="en-US" sz="2800" dirty="0" err="1" smtClean="0"/>
              <a:t>răng</a:t>
            </a:r>
            <a:r>
              <a:rPr lang="en-US" sz="2800" dirty="0" smtClean="0"/>
              <a:t> </a:t>
            </a:r>
            <a:r>
              <a:rPr lang="en-US" sz="2800" dirty="0" err="1" smtClean="0"/>
              <a:t>nên</a:t>
            </a:r>
            <a:r>
              <a:rPr lang="en-US" sz="2800" dirty="0" smtClean="0"/>
              <a:t> </a:t>
            </a:r>
            <a:r>
              <a:rPr lang="en-US" sz="2800" dirty="0" err="1" smtClean="0"/>
              <a:t>tự</a:t>
            </a:r>
            <a:r>
              <a:rPr lang="en-US" sz="2800" dirty="0" smtClean="0"/>
              <a:t> </a:t>
            </a:r>
            <a:r>
              <a:rPr lang="en-US" sz="2800" dirty="0" err="1" smtClean="0"/>
              <a:t>mua</a:t>
            </a:r>
            <a:r>
              <a:rPr lang="en-US" sz="2800" dirty="0" smtClean="0"/>
              <a:t> </a:t>
            </a:r>
            <a:r>
              <a:rPr lang="en-US" sz="2800" dirty="0" err="1" smtClean="0"/>
              <a:t>Efferagant</a:t>
            </a:r>
            <a:r>
              <a:rPr lang="en-US" sz="2800" dirty="0" smtClean="0"/>
              <a:t> </a:t>
            </a:r>
            <a:r>
              <a:rPr lang="en-US" sz="2800" dirty="0" err="1" smtClean="0"/>
              <a:t>đỏ</a:t>
            </a:r>
            <a:r>
              <a:rPr lang="en-US" sz="2800" dirty="0" smtClean="0"/>
              <a:t> </a:t>
            </a:r>
            <a:r>
              <a:rPr lang="en-US" sz="2800" dirty="0" err="1" smtClean="0"/>
              <a:t>để</a:t>
            </a:r>
            <a:r>
              <a:rPr lang="en-US" sz="2800" dirty="0" smtClean="0"/>
              <a:t> </a:t>
            </a:r>
            <a:r>
              <a:rPr lang="en-US" sz="2800" dirty="0" err="1" smtClean="0"/>
              <a:t>uống</a:t>
            </a:r>
            <a:r>
              <a:rPr lang="en-US" sz="2800" dirty="0" smtClean="0"/>
              <a:t>.</a:t>
            </a:r>
          </a:p>
          <a:p>
            <a:endParaRPr lang="en-US" dirty="0" smtClean="0"/>
          </a:p>
          <a:p>
            <a:endParaRPr lang="en-US" dirty="0"/>
          </a:p>
        </p:txBody>
      </p:sp>
      <p:pic>
        <p:nvPicPr>
          <p:cNvPr id="5122" name="Picture 2" descr="Kết quả hình ảnh cho efferalgan code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3522372"/>
            <a:ext cx="41656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18977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Câu</a:t>
            </a:r>
            <a:r>
              <a:rPr lang="en-US" b="1" dirty="0" smtClean="0"/>
              <a:t> </a:t>
            </a:r>
            <a:r>
              <a:rPr lang="en-US" b="1" dirty="0" err="1" smtClean="0"/>
              <a:t>hỏi</a:t>
            </a:r>
            <a:endParaRPr lang="en-US" b="1" dirty="0"/>
          </a:p>
        </p:txBody>
      </p:sp>
      <p:sp>
        <p:nvSpPr>
          <p:cNvPr id="3" name="Content Placeholder 2"/>
          <p:cNvSpPr>
            <a:spLocks noGrp="1"/>
          </p:cNvSpPr>
          <p:nvPr>
            <p:ph idx="1"/>
          </p:nvPr>
        </p:nvSpPr>
        <p:spPr/>
        <p:txBody>
          <a:bodyPr/>
          <a:lstStyle/>
          <a:p>
            <a:pPr marL="0" indent="0">
              <a:buNone/>
            </a:pPr>
            <a:r>
              <a:rPr lang="en-US" dirty="0" err="1" smtClean="0"/>
              <a:t>Trong</a:t>
            </a:r>
            <a:r>
              <a:rPr lang="en-US" dirty="0" smtClean="0"/>
              <a:t> </a:t>
            </a:r>
            <a:r>
              <a:rPr lang="en-US" dirty="0" err="1" smtClean="0"/>
              <a:t>tình</a:t>
            </a:r>
            <a:r>
              <a:rPr lang="en-US" dirty="0" smtClean="0"/>
              <a:t> </a:t>
            </a:r>
            <a:r>
              <a:rPr lang="en-US" dirty="0" err="1" smtClean="0"/>
              <a:t>huống</a:t>
            </a:r>
            <a:r>
              <a:rPr lang="en-US" dirty="0" smtClean="0"/>
              <a:t> </a:t>
            </a:r>
            <a:r>
              <a:rPr lang="en-US" dirty="0" err="1" smtClean="0"/>
              <a:t>trên</a:t>
            </a:r>
            <a:r>
              <a:rPr lang="en-US" dirty="0" smtClean="0"/>
              <a:t>, Codeine </a:t>
            </a:r>
            <a:r>
              <a:rPr lang="en-US" dirty="0" err="1" smtClean="0"/>
              <a:t>dùng</a:t>
            </a:r>
            <a:r>
              <a:rPr lang="en-US" dirty="0" smtClean="0"/>
              <a:t> </a:t>
            </a:r>
            <a:r>
              <a:rPr lang="en-US" dirty="0" err="1" smtClean="0"/>
              <a:t>kèm</a:t>
            </a:r>
            <a:r>
              <a:rPr lang="en-US" dirty="0" smtClean="0"/>
              <a:t> Methadone </a:t>
            </a:r>
            <a:r>
              <a:rPr lang="en-US" dirty="0" err="1" smtClean="0"/>
              <a:t>sẽ</a:t>
            </a:r>
            <a:r>
              <a:rPr lang="en-US" dirty="0" smtClean="0"/>
              <a:t>:</a:t>
            </a:r>
            <a:endParaRPr lang="en-US" dirty="0"/>
          </a:p>
          <a:p>
            <a:pPr marL="514350" indent="-514350">
              <a:buFont typeface="+mj-lt"/>
              <a:buAutoNum type="alphaUcPeriod"/>
            </a:pPr>
            <a:r>
              <a:rPr lang="en-US" dirty="0" err="1" smtClean="0"/>
              <a:t>Tăng</a:t>
            </a:r>
            <a:r>
              <a:rPr lang="en-US" dirty="0" smtClean="0"/>
              <a:t> </a:t>
            </a:r>
            <a:r>
              <a:rPr lang="en-US" dirty="0" err="1" smtClean="0"/>
              <a:t>hiệu</a:t>
            </a:r>
            <a:r>
              <a:rPr lang="en-US" dirty="0" smtClean="0"/>
              <a:t> </a:t>
            </a:r>
            <a:r>
              <a:rPr lang="en-US" dirty="0" err="1" smtClean="0"/>
              <a:t>quả</a:t>
            </a:r>
            <a:r>
              <a:rPr lang="en-US" dirty="0" smtClean="0"/>
              <a:t> </a:t>
            </a:r>
            <a:r>
              <a:rPr lang="en-US" dirty="0" err="1" smtClean="0"/>
              <a:t>giảm</a:t>
            </a:r>
            <a:r>
              <a:rPr lang="en-US" dirty="0" smtClean="0"/>
              <a:t> </a:t>
            </a:r>
            <a:r>
              <a:rPr lang="en-US" dirty="0" err="1" smtClean="0"/>
              <a:t>đau</a:t>
            </a:r>
            <a:endParaRPr lang="en-US" dirty="0" smtClean="0"/>
          </a:p>
          <a:p>
            <a:pPr marL="514350" indent="-514350">
              <a:buFont typeface="+mj-lt"/>
              <a:buAutoNum type="alphaUcPeriod"/>
            </a:pPr>
            <a:r>
              <a:rPr lang="en-US" dirty="0" err="1" smtClean="0"/>
              <a:t>Gây</a:t>
            </a:r>
            <a:r>
              <a:rPr lang="en-US" dirty="0" smtClean="0"/>
              <a:t> </a:t>
            </a:r>
            <a:r>
              <a:rPr lang="en-US" dirty="0" err="1" smtClean="0"/>
              <a:t>ra</a:t>
            </a:r>
            <a:r>
              <a:rPr lang="en-US" dirty="0" smtClean="0"/>
              <a:t> </a:t>
            </a:r>
            <a:r>
              <a:rPr lang="en-US" dirty="0" err="1"/>
              <a:t>hội</a:t>
            </a:r>
            <a:r>
              <a:rPr lang="en-US" dirty="0"/>
              <a:t> </a:t>
            </a:r>
            <a:r>
              <a:rPr lang="en-US" dirty="0" err="1"/>
              <a:t>chứng</a:t>
            </a:r>
            <a:r>
              <a:rPr lang="en-US" dirty="0"/>
              <a:t> </a:t>
            </a:r>
            <a:r>
              <a:rPr lang="en-US" dirty="0" err="1"/>
              <a:t>cai</a:t>
            </a:r>
            <a:endParaRPr lang="en-US" dirty="0"/>
          </a:p>
          <a:p>
            <a:pPr marL="514350" indent="-514350">
              <a:buFont typeface="+mj-lt"/>
              <a:buAutoNum type="alphaUcPeriod"/>
            </a:pPr>
            <a:r>
              <a:rPr lang="en-US" dirty="0" err="1"/>
              <a:t>Giúp</a:t>
            </a:r>
            <a:r>
              <a:rPr lang="en-US" dirty="0"/>
              <a:t> </a:t>
            </a:r>
            <a:r>
              <a:rPr lang="en-US" dirty="0" err="1"/>
              <a:t>giảm</a:t>
            </a:r>
            <a:r>
              <a:rPr lang="en-US" dirty="0"/>
              <a:t> </a:t>
            </a:r>
            <a:r>
              <a:rPr lang="en-US" dirty="0" err="1"/>
              <a:t>bớt</a:t>
            </a:r>
            <a:r>
              <a:rPr lang="en-US" dirty="0"/>
              <a:t> </a:t>
            </a:r>
            <a:r>
              <a:rPr lang="en-US" dirty="0" err="1"/>
              <a:t>liều</a:t>
            </a:r>
            <a:r>
              <a:rPr lang="en-US" dirty="0"/>
              <a:t> </a:t>
            </a:r>
            <a:r>
              <a:rPr lang="en-US" dirty="0" smtClean="0"/>
              <a:t>methadone</a:t>
            </a:r>
          </a:p>
          <a:p>
            <a:pPr marL="514350" indent="-514350">
              <a:buFont typeface="+mj-lt"/>
              <a:buAutoNum type="alphaUcPeriod"/>
            </a:pPr>
            <a:r>
              <a:rPr lang="en-US" dirty="0" err="1" smtClean="0"/>
              <a:t>Khác</a:t>
            </a:r>
            <a:r>
              <a:rPr lang="en-US" dirty="0" smtClean="0"/>
              <a:t> </a:t>
            </a:r>
            <a:endParaRPr lang="en-US" dirty="0"/>
          </a:p>
          <a:p>
            <a:endParaRPr lang="en-US" dirty="0"/>
          </a:p>
        </p:txBody>
      </p:sp>
    </p:spTree>
    <p:extLst>
      <p:ext uri="{BB962C8B-B14F-4D97-AF65-F5344CB8AC3E}">
        <p14:creationId xmlns:p14="http://schemas.microsoft.com/office/powerpoint/2010/main" val="114155061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p:txBody>
          <a:bodyPr>
            <a:normAutofit/>
          </a:bodyPr>
          <a:lstStyle/>
          <a:p>
            <a:pPr>
              <a:lnSpc>
                <a:spcPct val="250000"/>
              </a:lnSpc>
            </a:pP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marL="0" indent="0">
              <a:buNone/>
            </a:pPr>
            <a:endParaRPr lang="en-US" dirty="0"/>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7"/>
          <p:cNvPicPr>
            <a:picLocks noChangeAspect="1"/>
          </p:cNvPicPr>
          <p:nvPr/>
        </p:nvPicPr>
        <p:blipFill rotWithShape="1">
          <a:blip r:embed="rId3">
            <a:extLst>
              <a:ext uri="{28A0092B-C50C-407E-A947-70E740481C1C}">
                <a14:useLocalDpi xmlns:a14="http://schemas.microsoft.com/office/drawing/2010/main" val="0"/>
              </a:ext>
            </a:extLst>
          </a:blip>
          <a:srcRect l="6186" t="-18421" r="-519" b="2632"/>
          <a:stretch/>
        </p:blipFill>
        <p:spPr bwMode="auto">
          <a:xfrm>
            <a:off x="4930954" y="1053485"/>
            <a:ext cx="6197600" cy="4419600"/>
          </a:xfrm>
          <a:prstGeom prst="rect">
            <a:avLst/>
          </a:prstGeom>
          <a:noFill/>
          <a:ln w="9525">
            <a:noFill/>
            <a:miter lim="800000"/>
            <a:headEnd/>
            <a:tailEnd/>
          </a:ln>
        </p:spPr>
      </p:pic>
    </p:spTree>
    <p:extLst>
      <p:ext uri="{BB962C8B-B14F-4D97-AF65-F5344CB8AC3E}">
        <p14:creationId xmlns:p14="http://schemas.microsoft.com/office/powerpoint/2010/main" val="3779211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1117600" y="1996440"/>
            <a:ext cx="9792744" cy="4373120"/>
          </a:xfrm>
        </p:spPr>
        <p:txBody>
          <a:bodyPr>
            <a:normAutofit fontScale="62500" lnSpcReduction="20000"/>
          </a:bodyPr>
          <a:lstStyle/>
          <a:p>
            <a:r>
              <a:rPr lang="en-US" dirty="0" smtClean="0"/>
              <a:t>Tramadol</a:t>
            </a:r>
          </a:p>
          <a:p>
            <a:r>
              <a:rPr lang="en-US" b="1" dirty="0" smtClean="0">
                <a:solidFill>
                  <a:srgbClr val="FF0000"/>
                </a:solidFill>
              </a:rPr>
              <a:t>Codeine</a:t>
            </a:r>
          </a:p>
          <a:p>
            <a:r>
              <a:rPr lang="en-US" dirty="0" err="1" smtClean="0"/>
              <a:t>Meperidine</a:t>
            </a:r>
            <a:r>
              <a:rPr lang="en-US" dirty="0" smtClean="0"/>
              <a:t> </a:t>
            </a:r>
          </a:p>
          <a:p>
            <a:r>
              <a:rPr lang="en-US" dirty="0" smtClean="0"/>
              <a:t>Propoxyphene</a:t>
            </a:r>
          </a:p>
          <a:p>
            <a:r>
              <a:rPr lang="en-US" dirty="0" err="1" smtClean="0"/>
              <a:t>Alfentanil</a:t>
            </a:r>
            <a:endParaRPr lang="en-US" dirty="0" smtClean="0"/>
          </a:p>
          <a:p>
            <a:r>
              <a:rPr lang="en-US" b="1" dirty="0" smtClean="0">
                <a:solidFill>
                  <a:srgbClr val="FF0000"/>
                </a:solidFill>
              </a:rPr>
              <a:t>Methadone</a:t>
            </a:r>
          </a:p>
          <a:p>
            <a:r>
              <a:rPr lang="en-US" dirty="0" err="1" smtClean="0"/>
              <a:t>Fentanil</a:t>
            </a:r>
            <a:endParaRPr lang="en-US" dirty="0" smtClean="0"/>
          </a:p>
          <a:p>
            <a:r>
              <a:rPr lang="en-US" dirty="0" smtClean="0"/>
              <a:t>Morphine </a:t>
            </a:r>
          </a:p>
          <a:p>
            <a:r>
              <a:rPr lang="en-US" dirty="0" smtClean="0"/>
              <a:t>Naloxone</a:t>
            </a:r>
          </a:p>
          <a:p>
            <a:r>
              <a:rPr lang="en-US" dirty="0" smtClean="0"/>
              <a:t>Naltrexone</a:t>
            </a:r>
          </a:p>
          <a:p>
            <a:r>
              <a:rPr lang="en-US" dirty="0" smtClean="0"/>
              <a:t>Buprenorphine</a:t>
            </a:r>
          </a:p>
          <a:p>
            <a:r>
              <a:rPr lang="en-US" dirty="0" err="1" smtClean="0"/>
              <a:t>Sufentanil</a:t>
            </a:r>
            <a:endParaRPr lang="en-US" dirty="0" smtClean="0"/>
          </a:p>
          <a:p>
            <a:endParaRPr lang="en-US" dirty="0" smtClean="0"/>
          </a:p>
          <a:p>
            <a:endParaRPr lang="en-US" dirty="0"/>
          </a:p>
        </p:txBody>
      </p:sp>
      <p:sp>
        <p:nvSpPr>
          <p:cNvPr id="4" name="Down Arrow 3"/>
          <p:cNvSpPr/>
          <p:nvPr/>
        </p:nvSpPr>
        <p:spPr>
          <a:xfrm>
            <a:off x="5933440" y="1996440"/>
            <a:ext cx="182880" cy="371856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50332" y="3244334"/>
            <a:ext cx="1324402" cy="400110"/>
          </a:xfrm>
          <a:prstGeom prst="rect">
            <a:avLst/>
          </a:prstGeom>
        </p:spPr>
        <p:txBody>
          <a:bodyPr wrap="none">
            <a:spAutoFit/>
          </a:bodyPr>
          <a:lstStyle/>
          <a:p>
            <a:r>
              <a:rPr lang="en-US" sz="2000" b="1" dirty="0" err="1">
                <a:solidFill>
                  <a:srgbClr val="0070C0"/>
                </a:solidFill>
              </a:rPr>
              <a:t>Tăng</a:t>
            </a:r>
            <a:r>
              <a:rPr lang="en-US" sz="2000" b="1" dirty="0">
                <a:solidFill>
                  <a:srgbClr val="0070C0"/>
                </a:solidFill>
              </a:rPr>
              <a:t> </a:t>
            </a:r>
            <a:r>
              <a:rPr lang="en-US" sz="2000" b="1" dirty="0" err="1">
                <a:solidFill>
                  <a:srgbClr val="0070C0"/>
                </a:solidFill>
              </a:rPr>
              <a:t>dần</a:t>
            </a:r>
            <a:endParaRPr lang="en-US" sz="2000" b="1" dirty="0">
              <a:solidFill>
                <a:srgbClr val="0070C0"/>
              </a:solidFill>
            </a:endParaRPr>
          </a:p>
        </p:txBody>
      </p:sp>
    </p:spTree>
    <p:extLst>
      <p:ext uri="{BB962C8B-B14F-4D97-AF65-F5344CB8AC3E}">
        <p14:creationId xmlns:p14="http://schemas.microsoft.com/office/powerpoint/2010/main" val="19738681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Tình</a:t>
            </a:r>
            <a:r>
              <a:rPr lang="en-US" dirty="0" smtClean="0"/>
              <a:t> </a:t>
            </a:r>
            <a:r>
              <a:rPr lang="en-US" dirty="0" err="1" smtClean="0"/>
              <a:t>huống</a:t>
            </a:r>
            <a:endParaRPr lang="en-US" dirty="0"/>
          </a:p>
        </p:txBody>
      </p:sp>
      <p:sp>
        <p:nvSpPr>
          <p:cNvPr id="3" name="Content Placeholder 2"/>
          <p:cNvSpPr>
            <a:spLocks noGrp="1"/>
          </p:cNvSpPr>
          <p:nvPr>
            <p:ph idx="1"/>
          </p:nvPr>
        </p:nvSpPr>
        <p:spPr/>
        <p:txBody>
          <a:bodyPr/>
          <a:lstStyle/>
          <a:p>
            <a:r>
              <a:rPr lang="en-US" dirty="0" err="1" smtClean="0"/>
              <a:t>Bệnh</a:t>
            </a:r>
            <a:r>
              <a:rPr lang="en-US" dirty="0" smtClean="0"/>
              <a:t> </a:t>
            </a:r>
            <a:r>
              <a:rPr lang="en-US" dirty="0" err="1" smtClean="0"/>
              <a:t>nhân</a:t>
            </a:r>
            <a:r>
              <a:rPr lang="en-US" dirty="0" smtClean="0"/>
              <a:t> </a:t>
            </a:r>
            <a:r>
              <a:rPr lang="en-US" dirty="0" err="1" smtClean="0"/>
              <a:t>đang</a:t>
            </a:r>
            <a:r>
              <a:rPr lang="en-US" dirty="0" smtClean="0"/>
              <a:t> </a:t>
            </a:r>
            <a:r>
              <a:rPr lang="en-US" dirty="0" err="1" smtClean="0"/>
              <a:t>điều</a:t>
            </a:r>
            <a:r>
              <a:rPr lang="en-US" dirty="0" smtClean="0"/>
              <a:t> </a:t>
            </a:r>
            <a:r>
              <a:rPr lang="en-US" dirty="0" err="1" smtClean="0"/>
              <a:t>trị</a:t>
            </a:r>
            <a:r>
              <a:rPr lang="en-US" dirty="0" smtClean="0"/>
              <a:t> methadone </a:t>
            </a:r>
            <a:r>
              <a:rPr lang="en-US" dirty="0" err="1" smtClean="0"/>
              <a:t>tại</a:t>
            </a:r>
            <a:r>
              <a:rPr lang="en-US" dirty="0" smtClean="0"/>
              <a:t> </a:t>
            </a:r>
            <a:r>
              <a:rPr lang="en-US" dirty="0" err="1" smtClean="0"/>
              <a:t>phòng</a:t>
            </a:r>
            <a:r>
              <a:rPr lang="en-US" dirty="0" smtClean="0"/>
              <a:t> </a:t>
            </a:r>
            <a:r>
              <a:rPr lang="en-US" dirty="0" err="1" smtClean="0"/>
              <a:t>khám</a:t>
            </a:r>
            <a:r>
              <a:rPr lang="en-US" dirty="0" smtClean="0"/>
              <a:t>. </a:t>
            </a:r>
            <a:r>
              <a:rPr lang="en-US" dirty="0" err="1" smtClean="0"/>
              <a:t>Ngày</a:t>
            </a:r>
            <a:r>
              <a:rPr lang="en-US" dirty="0" smtClean="0"/>
              <a:t> </a:t>
            </a:r>
            <a:r>
              <a:rPr lang="en-US" dirty="0" err="1" smtClean="0"/>
              <a:t>hôm</a:t>
            </a:r>
            <a:r>
              <a:rPr lang="en-US" dirty="0" smtClean="0"/>
              <a:t> qua, </a:t>
            </a:r>
            <a:r>
              <a:rPr lang="en-US" dirty="0" err="1" smtClean="0"/>
              <a:t>bệnh</a:t>
            </a:r>
            <a:r>
              <a:rPr lang="en-US" dirty="0" smtClean="0"/>
              <a:t> </a:t>
            </a:r>
            <a:r>
              <a:rPr lang="en-US" dirty="0" err="1" smtClean="0"/>
              <a:t>nhân</a:t>
            </a:r>
            <a:r>
              <a:rPr lang="en-US" dirty="0" smtClean="0"/>
              <a:t> </a:t>
            </a:r>
            <a:r>
              <a:rPr lang="en-US" dirty="0" err="1" smtClean="0"/>
              <a:t>bị</a:t>
            </a:r>
            <a:r>
              <a:rPr lang="en-US" dirty="0" smtClean="0"/>
              <a:t> </a:t>
            </a:r>
            <a:r>
              <a:rPr lang="en-US" dirty="0" err="1" smtClean="0"/>
              <a:t>đau</a:t>
            </a:r>
            <a:r>
              <a:rPr lang="en-US" dirty="0"/>
              <a:t> </a:t>
            </a:r>
            <a:r>
              <a:rPr lang="en-US" dirty="0" err="1" smtClean="0"/>
              <a:t>lưng</a:t>
            </a:r>
            <a:r>
              <a:rPr lang="en-US" dirty="0" smtClean="0"/>
              <a:t> </a:t>
            </a:r>
            <a:r>
              <a:rPr lang="en-US" dirty="0" err="1" smtClean="0"/>
              <a:t>nên</a:t>
            </a:r>
            <a:r>
              <a:rPr lang="en-US" dirty="0" smtClean="0"/>
              <a:t> </a:t>
            </a:r>
            <a:r>
              <a:rPr lang="en-US" dirty="0" err="1" smtClean="0"/>
              <a:t>đến</a:t>
            </a:r>
            <a:r>
              <a:rPr lang="en-US" dirty="0" smtClean="0"/>
              <a:t> </a:t>
            </a:r>
            <a:r>
              <a:rPr lang="en-US" dirty="0" err="1" smtClean="0"/>
              <a:t>bệnh</a:t>
            </a:r>
            <a:r>
              <a:rPr lang="en-US" dirty="0" smtClean="0"/>
              <a:t> </a:t>
            </a:r>
            <a:r>
              <a:rPr lang="en-US" dirty="0" err="1" smtClean="0"/>
              <a:t>viện</a:t>
            </a:r>
            <a:r>
              <a:rPr lang="en-US" dirty="0"/>
              <a:t> </a:t>
            </a:r>
            <a:r>
              <a:rPr lang="en-US" dirty="0" err="1" smtClean="0"/>
              <a:t>khám</a:t>
            </a:r>
            <a:r>
              <a:rPr lang="en-US" dirty="0" smtClean="0"/>
              <a:t>, </a:t>
            </a:r>
            <a:r>
              <a:rPr lang="en-US" dirty="0" err="1" smtClean="0"/>
              <a:t>được</a:t>
            </a:r>
            <a:r>
              <a:rPr lang="en-US" dirty="0" smtClean="0"/>
              <a:t> </a:t>
            </a:r>
            <a:r>
              <a:rPr lang="en-US" dirty="0" err="1" smtClean="0"/>
              <a:t>kê</a:t>
            </a:r>
            <a:r>
              <a:rPr lang="en-US" dirty="0" smtClean="0"/>
              <a:t> </a:t>
            </a:r>
            <a:r>
              <a:rPr lang="en-US" dirty="0" err="1" smtClean="0"/>
              <a:t>toa</a:t>
            </a:r>
            <a:r>
              <a:rPr lang="en-US" dirty="0" smtClean="0"/>
              <a:t> Tramadol ( </a:t>
            </a:r>
            <a:r>
              <a:rPr lang="en-US" dirty="0" err="1" smtClean="0"/>
              <a:t>bệnh</a:t>
            </a:r>
            <a:r>
              <a:rPr lang="en-US" dirty="0" smtClean="0"/>
              <a:t> </a:t>
            </a:r>
            <a:r>
              <a:rPr lang="en-US" dirty="0" err="1" smtClean="0"/>
              <a:t>nhân</a:t>
            </a:r>
            <a:r>
              <a:rPr lang="en-US" dirty="0" smtClean="0"/>
              <a:t> </a:t>
            </a:r>
            <a:r>
              <a:rPr lang="en-US" dirty="0" err="1" smtClean="0"/>
              <a:t>không</a:t>
            </a:r>
            <a:r>
              <a:rPr lang="en-US" dirty="0" smtClean="0"/>
              <a:t> </a:t>
            </a:r>
            <a:r>
              <a:rPr lang="en-US" dirty="0" err="1" smtClean="0"/>
              <a:t>khai</a:t>
            </a:r>
            <a:r>
              <a:rPr lang="en-US" dirty="0" smtClean="0"/>
              <a:t> </a:t>
            </a:r>
            <a:r>
              <a:rPr lang="en-US" dirty="0" err="1" smtClean="0"/>
              <a:t>với</a:t>
            </a:r>
            <a:r>
              <a:rPr lang="en-US" dirty="0" smtClean="0"/>
              <a:t> </a:t>
            </a:r>
            <a:r>
              <a:rPr lang="en-US" dirty="0" err="1" smtClean="0"/>
              <a:t>bác</a:t>
            </a:r>
            <a:r>
              <a:rPr lang="en-US" dirty="0" smtClean="0"/>
              <a:t> </a:t>
            </a:r>
            <a:r>
              <a:rPr lang="en-US" dirty="0" err="1" smtClean="0"/>
              <a:t>sĩ</a:t>
            </a:r>
            <a:r>
              <a:rPr lang="en-US" dirty="0" smtClean="0"/>
              <a:t> </a:t>
            </a:r>
            <a:r>
              <a:rPr lang="en-US" dirty="0" err="1" smtClean="0"/>
              <a:t>đang</a:t>
            </a:r>
            <a:r>
              <a:rPr lang="en-US" dirty="0" smtClean="0"/>
              <a:t> </a:t>
            </a:r>
            <a:r>
              <a:rPr lang="en-US" dirty="0" err="1" smtClean="0"/>
              <a:t>sử</a:t>
            </a:r>
            <a:r>
              <a:rPr lang="en-US" dirty="0" smtClean="0"/>
              <a:t> </a:t>
            </a:r>
            <a:r>
              <a:rPr lang="en-US" dirty="0" err="1" smtClean="0"/>
              <a:t>dụng</a:t>
            </a:r>
            <a:r>
              <a:rPr lang="en-US" dirty="0" smtClean="0"/>
              <a:t> methadone)</a:t>
            </a:r>
          </a:p>
          <a:p>
            <a:r>
              <a:rPr lang="en-US" dirty="0" err="1" smtClean="0"/>
              <a:t>Anh</a:t>
            </a:r>
            <a:r>
              <a:rPr lang="en-US" dirty="0" smtClean="0"/>
              <a:t>/ </a:t>
            </a:r>
            <a:r>
              <a:rPr lang="en-US" dirty="0" err="1" smtClean="0"/>
              <a:t>chị</a:t>
            </a:r>
            <a:r>
              <a:rPr lang="en-US" dirty="0" smtClean="0"/>
              <a:t> </a:t>
            </a:r>
            <a:r>
              <a:rPr lang="en-US" dirty="0" err="1" smtClean="0"/>
              <a:t>sẽ</a:t>
            </a:r>
            <a:r>
              <a:rPr lang="en-US" dirty="0" smtClean="0"/>
              <a:t> </a:t>
            </a:r>
            <a:r>
              <a:rPr lang="en-US" dirty="0" err="1" smtClean="0"/>
              <a:t>khuyên</a:t>
            </a:r>
            <a:r>
              <a:rPr lang="en-US" dirty="0" smtClean="0"/>
              <a:t> </a:t>
            </a:r>
            <a:r>
              <a:rPr lang="en-US" dirty="0" err="1" smtClean="0"/>
              <a:t>gì</a:t>
            </a:r>
            <a:r>
              <a:rPr lang="en-US" dirty="0" smtClean="0"/>
              <a:t> </a:t>
            </a:r>
            <a:r>
              <a:rPr lang="en-US" dirty="0" err="1" smtClean="0"/>
              <a:t>cho</a:t>
            </a:r>
            <a:r>
              <a:rPr lang="en-US" dirty="0" smtClean="0"/>
              <a:t> </a:t>
            </a:r>
            <a:r>
              <a:rPr lang="en-US" dirty="0" err="1" smtClean="0"/>
              <a:t>bệnh</a:t>
            </a:r>
            <a:r>
              <a:rPr lang="en-US" dirty="0" smtClean="0"/>
              <a:t> </a:t>
            </a:r>
            <a:r>
              <a:rPr lang="en-US" dirty="0" err="1" smtClean="0"/>
              <a:t>nhân</a:t>
            </a:r>
            <a:r>
              <a:rPr lang="en-US" dirty="0" smtClean="0"/>
              <a:t> ?</a:t>
            </a:r>
          </a:p>
        </p:txBody>
      </p:sp>
    </p:spTree>
    <p:extLst>
      <p:ext uri="{BB962C8B-B14F-4D97-AF65-F5344CB8AC3E}">
        <p14:creationId xmlns:p14="http://schemas.microsoft.com/office/powerpoint/2010/main" val="26594638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err="1" smtClean="0"/>
              <a:t>Khi</a:t>
            </a:r>
            <a:r>
              <a:rPr lang="en-US" dirty="0" smtClean="0"/>
              <a:t> </a:t>
            </a:r>
            <a:r>
              <a:rPr lang="en-US" dirty="0" err="1" smtClean="0"/>
              <a:t>dùng</a:t>
            </a:r>
            <a:r>
              <a:rPr lang="en-US" dirty="0" smtClean="0"/>
              <a:t> </a:t>
            </a:r>
            <a:r>
              <a:rPr lang="en-US" dirty="0" err="1" smtClean="0"/>
              <a:t>đồng</a:t>
            </a:r>
            <a:r>
              <a:rPr lang="en-US" dirty="0" smtClean="0"/>
              <a:t> </a:t>
            </a:r>
            <a:r>
              <a:rPr lang="en-US" dirty="0" err="1" smtClean="0"/>
              <a:t>thời</a:t>
            </a:r>
            <a:endParaRPr lang="en-US" dirty="0"/>
          </a:p>
        </p:txBody>
      </p:sp>
      <p:sp>
        <p:nvSpPr>
          <p:cNvPr id="6" name="Content Placeholder 5"/>
          <p:cNvSpPr>
            <a:spLocks noGrp="1"/>
          </p:cNvSpPr>
          <p:nvPr>
            <p:ph sz="half" idx="2"/>
          </p:nvPr>
        </p:nvSpPr>
        <p:spPr/>
        <p:txBody>
          <a:bodyPr>
            <a:normAutofit/>
          </a:bodyPr>
          <a:lstStyle/>
          <a:p>
            <a:pPr>
              <a:lnSpc>
                <a:spcPct val="250000"/>
              </a:lnSpc>
            </a:pP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a:lnSpc>
                <a:spcPct val="250000"/>
              </a:lnSpc>
            </a:pPr>
            <a:r>
              <a:rPr lang="en-US" b="1" dirty="0" err="1">
                <a:solidFill>
                  <a:srgbClr val="00B050"/>
                </a:solidFill>
              </a:rPr>
              <a:t>Bán</a:t>
            </a:r>
            <a:r>
              <a:rPr lang="en-US" b="1" dirty="0">
                <a:solidFill>
                  <a:srgbClr val="00B050"/>
                </a:solidFill>
              </a:rPr>
              <a:t> </a:t>
            </a:r>
            <a:r>
              <a:rPr lang="en-US" b="1" dirty="0" err="1">
                <a:solidFill>
                  <a:srgbClr val="00B050"/>
                </a:solidFill>
              </a:rPr>
              <a:t>đồng</a:t>
            </a:r>
            <a:r>
              <a:rPr lang="en-US" b="1" dirty="0">
                <a:solidFill>
                  <a:srgbClr val="00B050"/>
                </a:solidFill>
              </a:rPr>
              <a:t> </a:t>
            </a:r>
            <a:r>
              <a:rPr lang="en-US" b="1" dirty="0" err="1">
                <a:solidFill>
                  <a:srgbClr val="00B050"/>
                </a:solidFill>
              </a:rPr>
              <a:t>vận</a:t>
            </a:r>
            <a:endParaRPr lang="en-US" b="1" dirty="0">
              <a:solidFill>
                <a:srgbClr val="00B050"/>
              </a:solidFill>
            </a:endParaRPr>
          </a:p>
          <a:p>
            <a:pPr marL="0" indent="0">
              <a:buNone/>
            </a:pPr>
            <a:endParaRPr lang="en-US" dirty="0"/>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lstStyle/>
          <a:p>
            <a:endParaRPr lang="en-US"/>
          </a:p>
        </p:txBody>
      </p:sp>
      <p:pic>
        <p:nvPicPr>
          <p:cNvPr id="9" name="Content Placeholder 8"/>
          <p:cNvPicPr>
            <a:picLocks noChangeAspect="1"/>
          </p:cNvPicPr>
          <p:nvPr/>
        </p:nvPicPr>
        <p:blipFill rotWithShape="1">
          <a:blip r:embed="rId3">
            <a:extLst>
              <a:ext uri="{28A0092B-C50C-407E-A947-70E740481C1C}">
                <a14:useLocalDpi xmlns:a14="http://schemas.microsoft.com/office/drawing/2010/main" val="0"/>
              </a:ext>
            </a:extLst>
          </a:blip>
          <a:srcRect l="1399" r="3552"/>
          <a:stretch/>
        </p:blipFill>
        <p:spPr bwMode="auto">
          <a:xfrm>
            <a:off x="5283200" y="2057400"/>
            <a:ext cx="6908800" cy="3875180"/>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10" name="Rounded Rectangle 9"/>
          <p:cNvSpPr/>
          <p:nvPr/>
        </p:nvSpPr>
        <p:spPr>
          <a:xfrm>
            <a:off x="8737600" y="1893194"/>
            <a:ext cx="1053514" cy="29621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t>Methadone </a:t>
            </a:r>
          </a:p>
        </p:txBody>
      </p:sp>
      <p:sp>
        <p:nvSpPr>
          <p:cNvPr id="11" name="Rounded Rectangle 10"/>
          <p:cNvSpPr/>
          <p:nvPr/>
        </p:nvSpPr>
        <p:spPr>
          <a:xfrm>
            <a:off x="8848578" y="2827606"/>
            <a:ext cx="942536" cy="211016"/>
          </a:xfrm>
          <a:prstGeom prst="roundRect">
            <a:avLst/>
          </a:pr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t>Tramadol</a:t>
            </a:r>
          </a:p>
        </p:txBody>
      </p:sp>
    </p:spTree>
    <p:extLst>
      <p:ext uri="{BB962C8B-B14F-4D97-AF65-F5344CB8AC3E}">
        <p14:creationId xmlns:p14="http://schemas.microsoft.com/office/powerpoint/2010/main" val="4040628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Sắp</a:t>
            </a:r>
            <a:r>
              <a:rPr lang="en-US" b="1" dirty="0"/>
              <a:t> </a:t>
            </a:r>
            <a:r>
              <a:rPr lang="en-US" b="1" dirty="0" err="1"/>
              <a:t>xếp</a:t>
            </a:r>
            <a:r>
              <a:rPr lang="en-US" b="1" dirty="0"/>
              <a:t> </a:t>
            </a:r>
            <a:r>
              <a:rPr lang="en-US" b="1" dirty="0" err="1"/>
              <a:t>các</a:t>
            </a:r>
            <a:r>
              <a:rPr lang="en-US" b="1" dirty="0"/>
              <a:t> CDTP </a:t>
            </a:r>
            <a:r>
              <a:rPr lang="en-US" b="1" dirty="0" err="1"/>
              <a:t>theo</a:t>
            </a:r>
            <a:r>
              <a:rPr lang="en-US" b="1" dirty="0"/>
              <a:t> </a:t>
            </a:r>
            <a:r>
              <a:rPr lang="en-US" b="1" dirty="0" err="1"/>
              <a:t>mức</a:t>
            </a:r>
            <a:r>
              <a:rPr lang="en-US" b="1" dirty="0"/>
              <a:t> </a:t>
            </a:r>
            <a:r>
              <a:rPr lang="en-US" b="1" dirty="0" err="1"/>
              <a:t>độ</a:t>
            </a:r>
            <a:r>
              <a:rPr lang="en-US" b="1" dirty="0"/>
              <a:t> </a:t>
            </a:r>
            <a:r>
              <a:rPr lang="en-US" b="1" dirty="0" err="1"/>
              <a:t>ái</a:t>
            </a:r>
            <a:r>
              <a:rPr lang="en-US" b="1" dirty="0"/>
              <a:t> </a:t>
            </a:r>
            <a:r>
              <a:rPr lang="en-US" b="1" dirty="0" err="1"/>
              <a:t>lực</a:t>
            </a:r>
            <a:r>
              <a:rPr lang="en-US" b="1" dirty="0"/>
              <a:t> </a:t>
            </a:r>
            <a:r>
              <a:rPr lang="en-US" b="1" dirty="0" err="1"/>
              <a:t>với</a:t>
            </a:r>
            <a:r>
              <a:rPr lang="en-US" b="1" dirty="0"/>
              <a:t> </a:t>
            </a:r>
            <a:r>
              <a:rPr lang="en-US" b="1" dirty="0" err="1"/>
              <a:t>thụ</a:t>
            </a:r>
            <a:r>
              <a:rPr lang="en-US" b="1" dirty="0"/>
              <a:t> </a:t>
            </a:r>
            <a:r>
              <a:rPr lang="en-US" b="1" dirty="0" err="1"/>
              <a:t>thể</a:t>
            </a:r>
            <a:r>
              <a:rPr lang="en-US" b="1" dirty="0"/>
              <a:t> µ</a:t>
            </a:r>
          </a:p>
        </p:txBody>
      </p:sp>
      <p:sp>
        <p:nvSpPr>
          <p:cNvPr id="3" name="Content Placeholder 2"/>
          <p:cNvSpPr>
            <a:spLocks noGrp="1"/>
          </p:cNvSpPr>
          <p:nvPr>
            <p:ph idx="1"/>
          </p:nvPr>
        </p:nvSpPr>
        <p:spPr>
          <a:xfrm>
            <a:off x="1117600" y="1996440"/>
            <a:ext cx="9792744" cy="4373120"/>
          </a:xfrm>
        </p:spPr>
        <p:txBody>
          <a:bodyPr>
            <a:normAutofit fontScale="62500" lnSpcReduction="20000"/>
          </a:bodyPr>
          <a:lstStyle/>
          <a:p>
            <a:r>
              <a:rPr lang="en-US" b="1" dirty="0" smtClean="0">
                <a:solidFill>
                  <a:srgbClr val="FF0000"/>
                </a:solidFill>
              </a:rPr>
              <a:t>Tramadol</a:t>
            </a:r>
          </a:p>
          <a:p>
            <a:r>
              <a:rPr lang="en-US" dirty="0" smtClean="0"/>
              <a:t>Codeine</a:t>
            </a:r>
          </a:p>
          <a:p>
            <a:r>
              <a:rPr lang="en-US" dirty="0" err="1" smtClean="0"/>
              <a:t>Meperidine</a:t>
            </a:r>
            <a:r>
              <a:rPr lang="en-US" dirty="0" smtClean="0"/>
              <a:t> </a:t>
            </a:r>
          </a:p>
          <a:p>
            <a:r>
              <a:rPr lang="en-US" dirty="0" smtClean="0"/>
              <a:t>Propoxyphene</a:t>
            </a:r>
          </a:p>
          <a:p>
            <a:r>
              <a:rPr lang="en-US" dirty="0" err="1" smtClean="0"/>
              <a:t>Alfentanil</a:t>
            </a:r>
            <a:endParaRPr lang="en-US" dirty="0" smtClean="0"/>
          </a:p>
          <a:p>
            <a:r>
              <a:rPr lang="en-US" b="1" dirty="0" smtClean="0">
                <a:solidFill>
                  <a:srgbClr val="FF0000"/>
                </a:solidFill>
              </a:rPr>
              <a:t>Methadone</a:t>
            </a:r>
          </a:p>
          <a:p>
            <a:r>
              <a:rPr lang="en-US" dirty="0" err="1" smtClean="0"/>
              <a:t>Fentanil</a:t>
            </a:r>
            <a:endParaRPr lang="en-US" dirty="0" smtClean="0"/>
          </a:p>
          <a:p>
            <a:r>
              <a:rPr lang="en-US" dirty="0" smtClean="0"/>
              <a:t>Morphine </a:t>
            </a:r>
          </a:p>
          <a:p>
            <a:r>
              <a:rPr lang="en-US" dirty="0" smtClean="0"/>
              <a:t>Naloxone</a:t>
            </a:r>
          </a:p>
          <a:p>
            <a:r>
              <a:rPr lang="en-US" dirty="0" smtClean="0"/>
              <a:t>Naltrexone</a:t>
            </a:r>
          </a:p>
          <a:p>
            <a:r>
              <a:rPr lang="en-US" dirty="0" smtClean="0"/>
              <a:t>Buprenorphine</a:t>
            </a:r>
          </a:p>
          <a:p>
            <a:r>
              <a:rPr lang="en-US" dirty="0" err="1" smtClean="0"/>
              <a:t>Sufentanil</a:t>
            </a:r>
            <a:endParaRPr lang="en-US" dirty="0" smtClean="0"/>
          </a:p>
          <a:p>
            <a:endParaRPr lang="en-US" dirty="0" smtClean="0"/>
          </a:p>
          <a:p>
            <a:endParaRPr lang="en-US" dirty="0"/>
          </a:p>
        </p:txBody>
      </p:sp>
      <p:sp>
        <p:nvSpPr>
          <p:cNvPr id="4" name="Down Arrow 3"/>
          <p:cNvSpPr/>
          <p:nvPr/>
        </p:nvSpPr>
        <p:spPr>
          <a:xfrm>
            <a:off x="5933440" y="1996440"/>
            <a:ext cx="182880" cy="3718560"/>
          </a:xfrm>
          <a:prstGeom prst="downArrow">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50332" y="3244334"/>
            <a:ext cx="1324402" cy="400110"/>
          </a:xfrm>
          <a:prstGeom prst="rect">
            <a:avLst/>
          </a:prstGeom>
        </p:spPr>
        <p:txBody>
          <a:bodyPr wrap="none">
            <a:spAutoFit/>
          </a:bodyPr>
          <a:lstStyle/>
          <a:p>
            <a:r>
              <a:rPr lang="en-US" sz="2000" b="1" dirty="0" err="1">
                <a:solidFill>
                  <a:srgbClr val="0070C0"/>
                </a:solidFill>
              </a:rPr>
              <a:t>Tăng</a:t>
            </a:r>
            <a:r>
              <a:rPr lang="en-US" sz="2000" b="1" dirty="0">
                <a:solidFill>
                  <a:srgbClr val="0070C0"/>
                </a:solidFill>
              </a:rPr>
              <a:t> </a:t>
            </a:r>
            <a:r>
              <a:rPr lang="en-US" sz="2000" b="1" dirty="0" err="1">
                <a:solidFill>
                  <a:srgbClr val="0070C0"/>
                </a:solidFill>
              </a:rPr>
              <a:t>dần</a:t>
            </a:r>
            <a:endParaRPr lang="en-US" sz="2000" b="1" dirty="0">
              <a:solidFill>
                <a:srgbClr val="0070C0"/>
              </a:solidFill>
            </a:endParaRPr>
          </a:p>
        </p:txBody>
      </p:sp>
    </p:spTree>
    <p:extLst>
      <p:ext uri="{BB962C8B-B14F-4D97-AF65-F5344CB8AC3E}">
        <p14:creationId xmlns:p14="http://schemas.microsoft.com/office/powerpoint/2010/main" val="3706168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06085FA-8B95-4DA5-A0B2-3F84A936B580}"/>
              </a:ext>
            </a:extLst>
          </p:cNvPr>
          <p:cNvSpPr>
            <a:spLocks noGrp="1"/>
          </p:cNvSpPr>
          <p:nvPr>
            <p:ph type="title"/>
          </p:nvPr>
        </p:nvSpPr>
        <p:spPr/>
        <p:txBody>
          <a:bodyPr/>
          <a:lstStyle/>
          <a:p>
            <a:endParaRPr lang="vi-VN" dirty="0"/>
          </a:p>
        </p:txBody>
      </p:sp>
      <p:pic>
        <p:nvPicPr>
          <p:cNvPr id="5" name="Picture 2" descr="Kết quả hình ảnh cho thank you for listen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90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234615"/>
      </p:ext>
    </p:extLst>
  </p:cSld>
  <p:clrMapOvr>
    <a:masterClrMapping/>
  </p:clrMapOvr>
</p:sld>
</file>

<file path=ppt/theme/theme1.xml><?xml version="1.0" encoding="utf-8"?>
<a:theme xmlns:a="http://schemas.openxmlformats.org/drawingml/2006/main" name="BrushVTI">
  <a:themeElements>
    <a:clrScheme name="AnalogousFromLightSeedLeftStep">
      <a:dk1>
        <a:srgbClr val="000000"/>
      </a:dk1>
      <a:lt1>
        <a:srgbClr val="FFFFFF"/>
      </a:lt1>
      <a:dk2>
        <a:srgbClr val="3C3822"/>
      </a:dk2>
      <a:lt2>
        <a:srgbClr val="E7E8E2"/>
      </a:lt2>
      <a:accent1>
        <a:srgbClr val="9E95C8"/>
      </a:accent1>
      <a:accent2>
        <a:srgbClr val="7D8CBB"/>
      </a:accent2>
      <a:accent3>
        <a:srgbClr val="82AABE"/>
      </a:accent3>
      <a:accent4>
        <a:srgbClr val="73ADA8"/>
      </a:accent4>
      <a:accent5>
        <a:srgbClr val="81AE98"/>
      </a:accent5>
      <a:accent6>
        <a:srgbClr val="76B07B"/>
      </a:accent6>
      <a:hlink>
        <a:srgbClr val="7E8752"/>
      </a:hlink>
      <a:folHlink>
        <a:srgbClr val="828282"/>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2539</Words>
  <Application>Microsoft Office PowerPoint</Application>
  <PresentationFormat>Widescreen</PresentationFormat>
  <Paragraphs>604</Paragraphs>
  <Slides>81</Slides>
  <Notes>80</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81</vt:i4>
      </vt:variant>
    </vt:vector>
  </HeadingPairs>
  <TitlesOfParts>
    <vt:vector size="88" baseType="lpstr">
      <vt:lpstr>Arial</vt:lpstr>
      <vt:lpstr>Calibri</vt:lpstr>
      <vt:lpstr>Century Gothic</vt:lpstr>
      <vt:lpstr>Elephant</vt:lpstr>
      <vt:lpstr>Times New Roman</vt:lpstr>
      <vt:lpstr>Wingdings</vt:lpstr>
      <vt:lpstr>BrushVTI</vt:lpstr>
      <vt:lpstr>CDTP: tác động và ái lực lên thụ thể µ</vt:lpstr>
      <vt:lpstr>Tình huống</vt:lpstr>
      <vt:lpstr>Khảo sát</vt:lpstr>
      <vt:lpstr>PowerPoint Presentation</vt:lpstr>
      <vt:lpstr>Dược lý</vt:lpstr>
      <vt:lpstr>Dược động học</vt:lpstr>
      <vt:lpstr>Phân loại thụ thể</vt:lpstr>
      <vt:lpstr>Tác động thông qua thụ thể μ</vt:lpstr>
      <vt:lpstr>Đối với thụ thể</vt:lpstr>
      <vt:lpstr>Đối với thụ thể</vt:lpstr>
      <vt:lpstr>Đối với thụ thể</vt:lpstr>
      <vt:lpstr>Đối với thụ thể</vt:lpstr>
      <vt:lpstr>Đối với thụ thể</vt:lpstr>
      <vt:lpstr>Đối với thụ thể</vt:lpstr>
      <vt:lpstr>Đối với thụ thể</vt:lpstr>
      <vt:lpstr>Thụ thể Opioid</vt:lpstr>
      <vt:lpstr>Phân loại tác động lên thụ thể µ </vt:lpstr>
      <vt:lpstr>Hoạt lực lên thụ thể µ </vt:lpstr>
      <vt:lpstr>Tình huống</vt:lpstr>
      <vt:lpstr>Tác dụng dược lý  Methadone, Buprenorphine, Natrexone</vt:lpstr>
      <vt:lpstr>Tác dụng dược lý Methadone, Buprenorphine, Natrexone</vt:lpstr>
      <vt:lpstr>Nguy cơ ngộ độc Methadone, Buprenorphine, Natrexone</vt:lpstr>
      <vt:lpstr>Nguy cơ ngộ độc Methadone, Buprenorphine, Natrexone</vt:lpstr>
      <vt:lpstr>PowerPoint Presentation</vt:lpstr>
      <vt:lpstr>Hiệu quả làm giảm hội chứng cai, giảm thèm nhớ Methadone, Buprenorphine, Natrexone</vt:lpstr>
      <vt:lpstr>Kết luận</vt:lpstr>
      <vt:lpstr>Tình huống</vt:lpstr>
      <vt:lpstr>Tình huống</vt:lpstr>
      <vt:lpstr>Tình huống</vt:lpstr>
      <vt:lpstr>Câu hỏi</vt:lpstr>
      <vt:lpstr>Chất đồng vận, đối vận</vt:lpstr>
      <vt:lpstr>Chất đồng vận, đối vận</vt:lpstr>
      <vt:lpstr>Có thể chuyển đổi</vt:lpstr>
      <vt:lpstr>Câu hỏi (tt)</vt:lpstr>
      <vt:lpstr>Chuyển đổi ?</vt:lpstr>
      <vt:lpstr>Có thể chuyển đổi</vt:lpstr>
      <vt:lpstr>Tình huống</vt:lpstr>
      <vt:lpstr>Tình huống</vt:lpstr>
      <vt:lpstr>Hội chứng cai đột phát do thuốc</vt:lpstr>
      <vt:lpstr>Phân loại chất đồng vận,  bán đồng vận, đối vận</vt:lpstr>
      <vt:lpstr>Chuyển đổi hay không ?</vt:lpstr>
      <vt:lpstr>Câu hỏi (tt)</vt:lpstr>
      <vt:lpstr>PowerPoint Presentation</vt:lpstr>
      <vt:lpstr>Ái lực giữa thuốc &amp; thụ thể</vt:lpstr>
      <vt:lpstr>Sắp xếp các CDTP theo mức độ ái lực với thụ thể µ</vt:lpstr>
      <vt:lpstr>Cơ chế hoạt động Naloxone</vt:lpstr>
      <vt:lpstr>Tình huống</vt:lpstr>
      <vt:lpstr>Câu hỏi</vt:lpstr>
      <vt:lpstr>PowerPoint Presentation</vt:lpstr>
      <vt:lpstr>Sắp xếp các CDTP theo mức độ ái lực với thụ thể µ</vt:lpstr>
      <vt:lpstr>Tình huống</vt:lpstr>
      <vt:lpstr>PowerPoint Presentation</vt:lpstr>
      <vt:lpstr>Sắp xếp các CDTP theo mức độ ái lực với thụ thể µ</vt:lpstr>
      <vt:lpstr>PowerPoint Presentation</vt:lpstr>
      <vt:lpstr>Hội chứng cai CDTP đột phát do thuốc</vt:lpstr>
      <vt:lpstr>Mục tiêu</vt:lpstr>
      <vt:lpstr>Tình huống</vt:lpstr>
      <vt:lpstr>Câu hỏi</vt:lpstr>
      <vt:lpstr>Chất đồng vận, đối vận</vt:lpstr>
      <vt:lpstr>Có thể chuyển đổi?</vt:lpstr>
      <vt:lpstr>Câu hỏi (tt)</vt:lpstr>
      <vt:lpstr>Chuyển đổi ?</vt:lpstr>
      <vt:lpstr>Có thể chuyển đổi?</vt:lpstr>
      <vt:lpstr>Tình huống</vt:lpstr>
      <vt:lpstr>Tình huống</vt:lpstr>
      <vt:lpstr>Hội chứng cai đột phát do thuốc</vt:lpstr>
      <vt:lpstr>Phân loại chất đồng vận,  bán đồng vận, đối vận</vt:lpstr>
      <vt:lpstr>Chuyển đổi hay không ?</vt:lpstr>
      <vt:lpstr>Câu hỏi (tt)</vt:lpstr>
      <vt:lpstr>PowerPoint Presentation</vt:lpstr>
      <vt:lpstr>Ái lực giữa thuốc &amp; thụ thể</vt:lpstr>
      <vt:lpstr>Sắp xếp các CDTP theo mức độ ái lực với thụ thể µ</vt:lpstr>
      <vt:lpstr>Cơ chế hoạt động Naloxone</vt:lpstr>
      <vt:lpstr>Tình huống</vt:lpstr>
      <vt:lpstr>Câu hỏi</vt:lpstr>
      <vt:lpstr>PowerPoint Presentation</vt:lpstr>
      <vt:lpstr>Sắp xếp các CDTP theo mức độ ái lực với thụ thể µ</vt:lpstr>
      <vt:lpstr>Tình huống</vt:lpstr>
      <vt:lpstr>PowerPoint Presentation</vt:lpstr>
      <vt:lpstr>Sắp xếp các CDTP theo mức độ ái lực với thụ thể µ</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quynh doan</dc:creator>
  <cp:lastModifiedBy>DELL</cp:lastModifiedBy>
  <cp:revision>15</cp:revision>
  <dcterms:created xsi:type="dcterms:W3CDTF">2020-03-04T06:01:21Z</dcterms:created>
  <dcterms:modified xsi:type="dcterms:W3CDTF">2020-03-05T11:14:55Z</dcterms:modified>
</cp:coreProperties>
</file>