
<file path=[Content_Types].xml><?xml version="1.0" encoding="utf-8"?>
<Types xmlns="http://schemas.openxmlformats.org/package/2006/content-types">
  <Default Extension="amr" ContentType="audio/unknown"/>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3"/>
  </p:notesMasterIdLst>
  <p:handoutMasterIdLst>
    <p:handoutMasterId r:id="rId54"/>
  </p:handoutMasterIdLst>
  <p:sldIdLst>
    <p:sldId id="256" r:id="rId2"/>
    <p:sldId id="487" r:id="rId3"/>
    <p:sldId id="333" r:id="rId4"/>
    <p:sldId id="334" r:id="rId5"/>
    <p:sldId id="257" r:id="rId6"/>
    <p:sldId id="509" r:id="rId7"/>
    <p:sldId id="510" r:id="rId8"/>
    <p:sldId id="382" r:id="rId9"/>
    <p:sldId id="489" r:id="rId10"/>
    <p:sldId id="498" r:id="rId11"/>
    <p:sldId id="482" r:id="rId12"/>
    <p:sldId id="485" r:id="rId13"/>
    <p:sldId id="494" r:id="rId14"/>
    <p:sldId id="511" r:id="rId15"/>
    <p:sldId id="499" r:id="rId16"/>
    <p:sldId id="500" r:id="rId17"/>
    <p:sldId id="554" r:id="rId18"/>
    <p:sldId id="501" r:id="rId19"/>
    <p:sldId id="508" r:id="rId20"/>
    <p:sldId id="503" r:id="rId21"/>
    <p:sldId id="505" r:id="rId22"/>
    <p:sldId id="506" r:id="rId23"/>
    <p:sldId id="507" r:id="rId24"/>
    <p:sldId id="515" r:id="rId25"/>
    <p:sldId id="569" r:id="rId26"/>
    <p:sldId id="570" r:id="rId27"/>
    <p:sldId id="530" r:id="rId28"/>
    <p:sldId id="532" r:id="rId29"/>
    <p:sldId id="516" r:id="rId30"/>
    <p:sldId id="548" r:id="rId31"/>
    <p:sldId id="517" r:id="rId32"/>
    <p:sldId id="559" r:id="rId33"/>
    <p:sldId id="533" r:id="rId34"/>
    <p:sldId id="542" r:id="rId35"/>
    <p:sldId id="518" r:id="rId36"/>
    <p:sldId id="566" r:id="rId37"/>
    <p:sldId id="513" r:id="rId38"/>
    <p:sldId id="568" r:id="rId39"/>
    <p:sldId id="519" r:id="rId40"/>
    <p:sldId id="520" r:id="rId41"/>
    <p:sldId id="529" r:id="rId42"/>
    <p:sldId id="571" r:id="rId43"/>
    <p:sldId id="535" r:id="rId44"/>
    <p:sldId id="534" r:id="rId45"/>
    <p:sldId id="536" r:id="rId46"/>
    <p:sldId id="537" r:id="rId47"/>
    <p:sldId id="547" r:id="rId48"/>
    <p:sldId id="572" r:id="rId49"/>
    <p:sldId id="543" r:id="rId50"/>
    <p:sldId id="544" r:id="rId51"/>
    <p:sldId id="550"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604"/>
    <p:restoredTop sz="99033" autoAdjust="0"/>
  </p:normalViewPr>
  <p:slideViewPr>
    <p:cSldViewPr snapToGrid="0" snapToObjects="1">
      <p:cViewPr varScale="1">
        <p:scale>
          <a:sx n="64" d="100"/>
          <a:sy n="64" d="100"/>
        </p:scale>
        <p:origin x="812" y="4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9" d="100"/>
          <a:sy n="89" d="100"/>
        </p:scale>
        <p:origin x="3360" y="1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2A55C3-D723-C54E-B585-A0E7F335FB65}" type="doc">
      <dgm:prSet loTypeId="urn:microsoft.com/office/officeart/2005/8/layout/radial6" loCatId="" qsTypeId="urn:microsoft.com/office/officeart/2005/8/quickstyle/simple3" qsCatId="simple" csTypeId="urn:microsoft.com/office/officeart/2005/8/colors/accent3_3" csCatId="accent3" phldr="1"/>
      <dgm:spPr/>
      <dgm:t>
        <a:bodyPr/>
        <a:lstStyle/>
        <a:p>
          <a:endParaRPr lang="en-US"/>
        </a:p>
      </dgm:t>
    </dgm:pt>
    <dgm:pt modelId="{59509D81-56D1-934E-9FB8-F9D413335390}">
      <dgm:prSet phldrT="[Text]"/>
      <dgm:spPr/>
      <dgm:t>
        <a:bodyPr/>
        <a:lstStyle/>
        <a:p>
          <a:r>
            <a:rPr lang="en-US" dirty="0"/>
            <a:t>Mindfulness</a:t>
          </a:r>
        </a:p>
        <a:p>
          <a:r>
            <a:rPr lang="en-US" i="1"/>
            <a:t>Chú tâm</a:t>
          </a:r>
          <a:endParaRPr lang="en-US" i="1" dirty="0"/>
        </a:p>
      </dgm:t>
    </dgm:pt>
    <dgm:pt modelId="{8A25848F-4A9D-6A47-B670-BB34E060A94D}" type="parTrans" cxnId="{4B942CFC-83BC-454B-8F2A-8C9A93374503}">
      <dgm:prSet/>
      <dgm:spPr/>
      <dgm:t>
        <a:bodyPr/>
        <a:lstStyle/>
        <a:p>
          <a:endParaRPr lang="en-US"/>
        </a:p>
      </dgm:t>
    </dgm:pt>
    <dgm:pt modelId="{F8C0087E-B4A2-C84D-9F7E-ACCA5E10C0F1}" type="sibTrans" cxnId="{4B942CFC-83BC-454B-8F2A-8C9A93374503}">
      <dgm:prSet/>
      <dgm:spPr/>
      <dgm:t>
        <a:bodyPr/>
        <a:lstStyle/>
        <a:p>
          <a:endParaRPr lang="en-US"/>
        </a:p>
      </dgm:t>
    </dgm:pt>
    <dgm:pt modelId="{B2B989F5-68E3-6F46-B99B-9D6C8FFEA555}">
      <dgm:prSet phldrT="[Text]"/>
      <dgm:spPr/>
      <dgm:t>
        <a:bodyPr/>
        <a:lstStyle/>
        <a:p>
          <a:r>
            <a:rPr lang="en-US" dirty="0"/>
            <a:t>Awareness</a:t>
          </a:r>
        </a:p>
        <a:p>
          <a:r>
            <a:rPr lang="en-US" i="1"/>
            <a:t>Nhận thức</a:t>
          </a:r>
          <a:endParaRPr lang="en-US" i="1" dirty="0"/>
        </a:p>
      </dgm:t>
    </dgm:pt>
    <dgm:pt modelId="{84CFE722-1A5F-7B45-953A-1D256AD45E90}" type="parTrans" cxnId="{750C2224-D615-EF4A-915B-7140394B4C6D}">
      <dgm:prSet/>
      <dgm:spPr/>
      <dgm:t>
        <a:bodyPr/>
        <a:lstStyle/>
        <a:p>
          <a:endParaRPr lang="en-US"/>
        </a:p>
      </dgm:t>
    </dgm:pt>
    <dgm:pt modelId="{5FFB52E7-9219-FF4A-B38D-59D002BC612B}" type="sibTrans" cxnId="{750C2224-D615-EF4A-915B-7140394B4C6D}">
      <dgm:prSet/>
      <dgm:spPr/>
      <dgm:t>
        <a:bodyPr/>
        <a:lstStyle/>
        <a:p>
          <a:endParaRPr lang="en-US"/>
        </a:p>
      </dgm:t>
    </dgm:pt>
    <dgm:pt modelId="{A50399E9-924D-4E42-95B9-D5A3E7B74905}">
      <dgm:prSet phldrT="[Text]"/>
      <dgm:spPr/>
      <dgm:t>
        <a:bodyPr/>
        <a:lstStyle/>
        <a:p>
          <a:r>
            <a:rPr lang="en-US" dirty="0"/>
            <a:t>Acceptance</a:t>
          </a:r>
        </a:p>
        <a:p>
          <a:r>
            <a:rPr lang="en-US" i="1" dirty="0" err="1"/>
            <a:t>Chấp</a:t>
          </a:r>
          <a:r>
            <a:rPr lang="en-US" i="1" dirty="0"/>
            <a:t> </a:t>
          </a:r>
          <a:r>
            <a:rPr lang="en-US" i="1" dirty="0" err="1"/>
            <a:t>nhận</a:t>
          </a:r>
          <a:endParaRPr lang="en-US" i="1" dirty="0"/>
        </a:p>
      </dgm:t>
    </dgm:pt>
    <dgm:pt modelId="{C0E0841B-766B-9F4C-AD77-4CDFE5A713B0}" type="parTrans" cxnId="{1FBE791F-CFA0-E343-AFDC-4E307748B922}">
      <dgm:prSet/>
      <dgm:spPr/>
      <dgm:t>
        <a:bodyPr/>
        <a:lstStyle/>
        <a:p>
          <a:endParaRPr lang="en-US"/>
        </a:p>
      </dgm:t>
    </dgm:pt>
    <dgm:pt modelId="{17CD387F-3692-924C-B641-9471A990EE1A}" type="sibTrans" cxnId="{1FBE791F-CFA0-E343-AFDC-4E307748B922}">
      <dgm:prSet/>
      <dgm:spPr/>
      <dgm:t>
        <a:bodyPr/>
        <a:lstStyle/>
        <a:p>
          <a:endParaRPr lang="en-US"/>
        </a:p>
      </dgm:t>
    </dgm:pt>
    <dgm:pt modelId="{5A7E4794-E895-B64D-8499-90691E5CBEE3}">
      <dgm:prSet phldrT="[Text]"/>
      <dgm:spPr/>
      <dgm:t>
        <a:bodyPr/>
        <a:lstStyle/>
        <a:p>
          <a:r>
            <a:rPr lang="en-US" dirty="0"/>
            <a:t>Present Moment</a:t>
          </a:r>
        </a:p>
        <a:p>
          <a:r>
            <a:rPr lang="en-US" i="1" dirty="0" err="1"/>
            <a:t>Khoảng</a:t>
          </a:r>
          <a:r>
            <a:rPr lang="en-US" i="1" dirty="0"/>
            <a:t> </a:t>
          </a:r>
          <a:r>
            <a:rPr lang="en-US" i="1" dirty="0" err="1"/>
            <a:t>khắc</a:t>
          </a:r>
          <a:r>
            <a:rPr lang="en-US" i="1" dirty="0"/>
            <a:t> </a:t>
          </a:r>
          <a:r>
            <a:rPr lang="en-US" i="1" dirty="0" err="1"/>
            <a:t>hiện</a:t>
          </a:r>
          <a:r>
            <a:rPr lang="en-US" i="1" dirty="0"/>
            <a:t> </a:t>
          </a:r>
          <a:r>
            <a:rPr lang="en-US" i="1" dirty="0" err="1"/>
            <a:t>tại</a:t>
          </a:r>
          <a:endParaRPr lang="en-US" i="1" dirty="0"/>
        </a:p>
      </dgm:t>
    </dgm:pt>
    <dgm:pt modelId="{FA78C7C4-2F74-6A4D-81FE-5670B7F210B2}" type="parTrans" cxnId="{EA9F0D62-2D98-734F-A64C-7AAF72DBEE51}">
      <dgm:prSet/>
      <dgm:spPr/>
      <dgm:t>
        <a:bodyPr/>
        <a:lstStyle/>
        <a:p>
          <a:endParaRPr lang="en-US"/>
        </a:p>
      </dgm:t>
    </dgm:pt>
    <dgm:pt modelId="{B4C2F112-2247-1047-A7CE-7974CA8318D1}" type="sibTrans" cxnId="{EA9F0D62-2D98-734F-A64C-7AAF72DBEE51}">
      <dgm:prSet/>
      <dgm:spPr/>
      <dgm:t>
        <a:bodyPr/>
        <a:lstStyle/>
        <a:p>
          <a:endParaRPr lang="en-US"/>
        </a:p>
      </dgm:t>
    </dgm:pt>
    <dgm:pt modelId="{03E216E3-420E-2943-AE65-91A9281272B8}" type="pres">
      <dgm:prSet presAssocID="{EF2A55C3-D723-C54E-B585-A0E7F335FB65}" presName="Name0" presStyleCnt="0">
        <dgm:presLayoutVars>
          <dgm:chMax val="1"/>
          <dgm:dir/>
          <dgm:animLvl val="ctr"/>
          <dgm:resizeHandles val="exact"/>
        </dgm:presLayoutVars>
      </dgm:prSet>
      <dgm:spPr/>
    </dgm:pt>
    <dgm:pt modelId="{AD1E3D74-4BD9-5244-8170-886A7950380B}" type="pres">
      <dgm:prSet presAssocID="{59509D81-56D1-934E-9FB8-F9D413335390}" presName="centerShape" presStyleLbl="node0" presStyleIdx="0" presStyleCnt="1"/>
      <dgm:spPr/>
    </dgm:pt>
    <dgm:pt modelId="{EADB86A1-976F-B745-BC52-037F546AB8C6}" type="pres">
      <dgm:prSet presAssocID="{B2B989F5-68E3-6F46-B99B-9D6C8FFEA555}" presName="node" presStyleLbl="node1" presStyleIdx="0" presStyleCnt="3">
        <dgm:presLayoutVars>
          <dgm:bulletEnabled val="1"/>
        </dgm:presLayoutVars>
      </dgm:prSet>
      <dgm:spPr/>
    </dgm:pt>
    <dgm:pt modelId="{D92CB446-BBF5-1E4C-93E6-8FB6BB1B7F88}" type="pres">
      <dgm:prSet presAssocID="{B2B989F5-68E3-6F46-B99B-9D6C8FFEA555}" presName="dummy" presStyleCnt="0"/>
      <dgm:spPr/>
    </dgm:pt>
    <dgm:pt modelId="{7C338AF6-40DE-7647-ADFB-9EACE2717472}" type="pres">
      <dgm:prSet presAssocID="{5FFB52E7-9219-FF4A-B38D-59D002BC612B}" presName="sibTrans" presStyleLbl="sibTrans2D1" presStyleIdx="0" presStyleCnt="3"/>
      <dgm:spPr/>
    </dgm:pt>
    <dgm:pt modelId="{35233A01-5859-C949-B961-BEDE64511C5E}" type="pres">
      <dgm:prSet presAssocID="{A50399E9-924D-4E42-95B9-D5A3E7B74905}" presName="node" presStyleLbl="node1" presStyleIdx="1" presStyleCnt="3">
        <dgm:presLayoutVars>
          <dgm:bulletEnabled val="1"/>
        </dgm:presLayoutVars>
      </dgm:prSet>
      <dgm:spPr/>
    </dgm:pt>
    <dgm:pt modelId="{FE8CA394-1250-1942-85F5-4AD75493E6D9}" type="pres">
      <dgm:prSet presAssocID="{A50399E9-924D-4E42-95B9-D5A3E7B74905}" presName="dummy" presStyleCnt="0"/>
      <dgm:spPr/>
    </dgm:pt>
    <dgm:pt modelId="{0757C939-DAA8-5341-9CBE-9A44473FDF0F}" type="pres">
      <dgm:prSet presAssocID="{17CD387F-3692-924C-B641-9471A990EE1A}" presName="sibTrans" presStyleLbl="sibTrans2D1" presStyleIdx="1" presStyleCnt="3"/>
      <dgm:spPr/>
    </dgm:pt>
    <dgm:pt modelId="{A86AE4DC-0A24-AE46-93C2-EF5B0A214BDB}" type="pres">
      <dgm:prSet presAssocID="{5A7E4794-E895-B64D-8499-90691E5CBEE3}" presName="node" presStyleLbl="node1" presStyleIdx="2" presStyleCnt="3">
        <dgm:presLayoutVars>
          <dgm:bulletEnabled val="1"/>
        </dgm:presLayoutVars>
      </dgm:prSet>
      <dgm:spPr/>
    </dgm:pt>
    <dgm:pt modelId="{29D1FB34-1544-4B4C-95C2-32024DEEAD87}" type="pres">
      <dgm:prSet presAssocID="{5A7E4794-E895-B64D-8499-90691E5CBEE3}" presName="dummy" presStyleCnt="0"/>
      <dgm:spPr/>
    </dgm:pt>
    <dgm:pt modelId="{E009079A-473C-0E41-8362-4BCFF091951C}" type="pres">
      <dgm:prSet presAssocID="{B4C2F112-2247-1047-A7CE-7974CA8318D1}" presName="sibTrans" presStyleLbl="sibTrans2D1" presStyleIdx="2" presStyleCnt="3"/>
      <dgm:spPr/>
    </dgm:pt>
  </dgm:ptLst>
  <dgm:cxnLst>
    <dgm:cxn modelId="{6A97DB0E-D422-FD47-8C45-B21700C72947}" type="presOf" srcId="{59509D81-56D1-934E-9FB8-F9D413335390}" destId="{AD1E3D74-4BD9-5244-8170-886A7950380B}" srcOrd="0" destOrd="0" presId="urn:microsoft.com/office/officeart/2005/8/layout/radial6"/>
    <dgm:cxn modelId="{1FBE791F-CFA0-E343-AFDC-4E307748B922}" srcId="{59509D81-56D1-934E-9FB8-F9D413335390}" destId="{A50399E9-924D-4E42-95B9-D5A3E7B74905}" srcOrd="1" destOrd="0" parTransId="{C0E0841B-766B-9F4C-AD77-4CDFE5A713B0}" sibTransId="{17CD387F-3692-924C-B641-9471A990EE1A}"/>
    <dgm:cxn modelId="{750C2224-D615-EF4A-915B-7140394B4C6D}" srcId="{59509D81-56D1-934E-9FB8-F9D413335390}" destId="{B2B989F5-68E3-6F46-B99B-9D6C8FFEA555}" srcOrd="0" destOrd="0" parTransId="{84CFE722-1A5F-7B45-953A-1D256AD45E90}" sibTransId="{5FFB52E7-9219-FF4A-B38D-59D002BC612B}"/>
    <dgm:cxn modelId="{EA9F0D62-2D98-734F-A64C-7AAF72DBEE51}" srcId="{59509D81-56D1-934E-9FB8-F9D413335390}" destId="{5A7E4794-E895-B64D-8499-90691E5CBEE3}" srcOrd="2" destOrd="0" parTransId="{FA78C7C4-2F74-6A4D-81FE-5670B7F210B2}" sibTransId="{B4C2F112-2247-1047-A7CE-7974CA8318D1}"/>
    <dgm:cxn modelId="{08D7FA46-DE3D-5147-BAF6-23C739FE03C8}" type="presOf" srcId="{A50399E9-924D-4E42-95B9-D5A3E7B74905}" destId="{35233A01-5859-C949-B961-BEDE64511C5E}" srcOrd="0" destOrd="0" presId="urn:microsoft.com/office/officeart/2005/8/layout/radial6"/>
    <dgm:cxn modelId="{D6304D51-035F-6A41-A745-5314F075A6EF}" type="presOf" srcId="{EF2A55C3-D723-C54E-B585-A0E7F335FB65}" destId="{03E216E3-420E-2943-AE65-91A9281272B8}" srcOrd="0" destOrd="0" presId="urn:microsoft.com/office/officeart/2005/8/layout/radial6"/>
    <dgm:cxn modelId="{19F5BF7D-D531-1D43-8396-9303E3AD0ED6}" type="presOf" srcId="{5FFB52E7-9219-FF4A-B38D-59D002BC612B}" destId="{7C338AF6-40DE-7647-ADFB-9EACE2717472}" srcOrd="0" destOrd="0" presId="urn:microsoft.com/office/officeart/2005/8/layout/radial6"/>
    <dgm:cxn modelId="{846A9985-5362-5F44-AB87-C8561BF0FAF4}" type="presOf" srcId="{B2B989F5-68E3-6F46-B99B-9D6C8FFEA555}" destId="{EADB86A1-976F-B745-BC52-037F546AB8C6}" srcOrd="0" destOrd="0" presId="urn:microsoft.com/office/officeart/2005/8/layout/radial6"/>
    <dgm:cxn modelId="{3ED8B6D5-B774-1C45-A672-98135F8FFC3E}" type="presOf" srcId="{5A7E4794-E895-B64D-8499-90691E5CBEE3}" destId="{A86AE4DC-0A24-AE46-93C2-EF5B0A214BDB}" srcOrd="0" destOrd="0" presId="urn:microsoft.com/office/officeart/2005/8/layout/radial6"/>
    <dgm:cxn modelId="{314410E7-A452-7C4F-B590-D4B22E395D35}" type="presOf" srcId="{B4C2F112-2247-1047-A7CE-7974CA8318D1}" destId="{E009079A-473C-0E41-8362-4BCFF091951C}" srcOrd="0" destOrd="0" presId="urn:microsoft.com/office/officeart/2005/8/layout/radial6"/>
    <dgm:cxn modelId="{DD2EC9EF-3998-7842-BE00-2B66F9ACB335}" type="presOf" srcId="{17CD387F-3692-924C-B641-9471A990EE1A}" destId="{0757C939-DAA8-5341-9CBE-9A44473FDF0F}" srcOrd="0" destOrd="0" presId="urn:microsoft.com/office/officeart/2005/8/layout/radial6"/>
    <dgm:cxn modelId="{4B942CFC-83BC-454B-8F2A-8C9A93374503}" srcId="{EF2A55C3-D723-C54E-B585-A0E7F335FB65}" destId="{59509D81-56D1-934E-9FB8-F9D413335390}" srcOrd="0" destOrd="0" parTransId="{8A25848F-4A9D-6A47-B670-BB34E060A94D}" sibTransId="{F8C0087E-B4A2-C84D-9F7E-ACCA5E10C0F1}"/>
    <dgm:cxn modelId="{9ABA7256-A1A3-554E-8E95-67A20C938DB3}" type="presParOf" srcId="{03E216E3-420E-2943-AE65-91A9281272B8}" destId="{AD1E3D74-4BD9-5244-8170-886A7950380B}" srcOrd="0" destOrd="0" presId="urn:microsoft.com/office/officeart/2005/8/layout/radial6"/>
    <dgm:cxn modelId="{116F0E53-6132-1348-8C36-ED381F95ED16}" type="presParOf" srcId="{03E216E3-420E-2943-AE65-91A9281272B8}" destId="{EADB86A1-976F-B745-BC52-037F546AB8C6}" srcOrd="1" destOrd="0" presId="urn:microsoft.com/office/officeart/2005/8/layout/radial6"/>
    <dgm:cxn modelId="{8E95EBE1-D5E0-1642-A2BA-4E669806CCEB}" type="presParOf" srcId="{03E216E3-420E-2943-AE65-91A9281272B8}" destId="{D92CB446-BBF5-1E4C-93E6-8FB6BB1B7F88}" srcOrd="2" destOrd="0" presId="urn:microsoft.com/office/officeart/2005/8/layout/radial6"/>
    <dgm:cxn modelId="{471A3148-B238-3D47-8917-2A2DCAF87451}" type="presParOf" srcId="{03E216E3-420E-2943-AE65-91A9281272B8}" destId="{7C338AF6-40DE-7647-ADFB-9EACE2717472}" srcOrd="3" destOrd="0" presId="urn:microsoft.com/office/officeart/2005/8/layout/radial6"/>
    <dgm:cxn modelId="{0F0F43D0-6684-6147-B715-77B21FE1FC91}" type="presParOf" srcId="{03E216E3-420E-2943-AE65-91A9281272B8}" destId="{35233A01-5859-C949-B961-BEDE64511C5E}" srcOrd="4" destOrd="0" presId="urn:microsoft.com/office/officeart/2005/8/layout/radial6"/>
    <dgm:cxn modelId="{ACEAC5F7-1B07-1545-8415-2EBED04715E1}" type="presParOf" srcId="{03E216E3-420E-2943-AE65-91A9281272B8}" destId="{FE8CA394-1250-1942-85F5-4AD75493E6D9}" srcOrd="5" destOrd="0" presId="urn:microsoft.com/office/officeart/2005/8/layout/radial6"/>
    <dgm:cxn modelId="{96B9470E-EF3D-E342-814D-A398250CB362}" type="presParOf" srcId="{03E216E3-420E-2943-AE65-91A9281272B8}" destId="{0757C939-DAA8-5341-9CBE-9A44473FDF0F}" srcOrd="6" destOrd="0" presId="urn:microsoft.com/office/officeart/2005/8/layout/radial6"/>
    <dgm:cxn modelId="{C68BDBB2-1109-5A48-852D-795AA5A6C312}" type="presParOf" srcId="{03E216E3-420E-2943-AE65-91A9281272B8}" destId="{A86AE4DC-0A24-AE46-93C2-EF5B0A214BDB}" srcOrd="7" destOrd="0" presId="urn:microsoft.com/office/officeart/2005/8/layout/radial6"/>
    <dgm:cxn modelId="{17F7701D-E2AF-3443-BA3A-B155A8BA0B9F}" type="presParOf" srcId="{03E216E3-420E-2943-AE65-91A9281272B8}" destId="{29D1FB34-1544-4B4C-95C2-32024DEEAD87}" srcOrd="8" destOrd="0" presId="urn:microsoft.com/office/officeart/2005/8/layout/radial6"/>
    <dgm:cxn modelId="{66F2C83D-C7D8-294A-9DD2-735AA78B70DD}" type="presParOf" srcId="{03E216E3-420E-2943-AE65-91A9281272B8}" destId="{E009079A-473C-0E41-8362-4BCFF091951C}" srcOrd="9"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09079A-473C-0E41-8362-4BCFF091951C}">
      <dsp:nvSpPr>
        <dsp:cNvPr id="0" name=""/>
        <dsp:cNvSpPr/>
      </dsp:nvSpPr>
      <dsp:spPr>
        <a:xfrm>
          <a:off x="295040" y="850072"/>
          <a:ext cx="3499597" cy="3499597"/>
        </a:xfrm>
        <a:prstGeom prst="blockArc">
          <a:avLst>
            <a:gd name="adj1" fmla="val 9000000"/>
            <a:gd name="adj2" fmla="val 16200000"/>
            <a:gd name="adj3" fmla="val 4636"/>
          </a:avLst>
        </a:prstGeom>
        <a:gradFill rotWithShape="0">
          <a:gsLst>
            <a:gs pos="0">
              <a:schemeClr val="accent3">
                <a:shade val="90000"/>
                <a:hueOff val="218894"/>
                <a:satOff val="-3532"/>
                <a:lumOff val="21821"/>
                <a:alphaOff val="0"/>
                <a:tint val="50000"/>
                <a:satMod val="300000"/>
              </a:schemeClr>
            </a:gs>
            <a:gs pos="35000">
              <a:schemeClr val="accent3">
                <a:shade val="90000"/>
                <a:hueOff val="218894"/>
                <a:satOff val="-3532"/>
                <a:lumOff val="21821"/>
                <a:alphaOff val="0"/>
                <a:tint val="37000"/>
                <a:satMod val="300000"/>
              </a:schemeClr>
            </a:gs>
            <a:gs pos="100000">
              <a:schemeClr val="accent3">
                <a:shade val="90000"/>
                <a:hueOff val="218894"/>
                <a:satOff val="-3532"/>
                <a:lumOff val="21821"/>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0757C939-DAA8-5341-9CBE-9A44473FDF0F}">
      <dsp:nvSpPr>
        <dsp:cNvPr id="0" name=""/>
        <dsp:cNvSpPr/>
      </dsp:nvSpPr>
      <dsp:spPr>
        <a:xfrm>
          <a:off x="295040" y="850072"/>
          <a:ext cx="3499597" cy="3499597"/>
        </a:xfrm>
        <a:prstGeom prst="blockArc">
          <a:avLst>
            <a:gd name="adj1" fmla="val 1800000"/>
            <a:gd name="adj2" fmla="val 9000000"/>
            <a:gd name="adj3" fmla="val 4636"/>
          </a:avLst>
        </a:prstGeom>
        <a:gradFill rotWithShape="0">
          <a:gsLst>
            <a:gs pos="0">
              <a:schemeClr val="accent3">
                <a:shade val="90000"/>
                <a:hueOff val="109447"/>
                <a:satOff val="-1766"/>
                <a:lumOff val="10911"/>
                <a:alphaOff val="0"/>
                <a:tint val="50000"/>
                <a:satMod val="300000"/>
              </a:schemeClr>
            </a:gs>
            <a:gs pos="35000">
              <a:schemeClr val="accent3">
                <a:shade val="90000"/>
                <a:hueOff val="109447"/>
                <a:satOff val="-1766"/>
                <a:lumOff val="10911"/>
                <a:alphaOff val="0"/>
                <a:tint val="37000"/>
                <a:satMod val="300000"/>
              </a:schemeClr>
            </a:gs>
            <a:gs pos="100000">
              <a:schemeClr val="accent3">
                <a:shade val="90000"/>
                <a:hueOff val="109447"/>
                <a:satOff val="-1766"/>
                <a:lumOff val="10911"/>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7C338AF6-40DE-7647-ADFB-9EACE2717472}">
      <dsp:nvSpPr>
        <dsp:cNvPr id="0" name=""/>
        <dsp:cNvSpPr/>
      </dsp:nvSpPr>
      <dsp:spPr>
        <a:xfrm>
          <a:off x="295040" y="850072"/>
          <a:ext cx="3499597" cy="3499597"/>
        </a:xfrm>
        <a:prstGeom prst="blockArc">
          <a:avLst>
            <a:gd name="adj1" fmla="val 16200000"/>
            <a:gd name="adj2" fmla="val 1800000"/>
            <a:gd name="adj3" fmla="val 4636"/>
          </a:avLst>
        </a:prstGeom>
        <a:gradFill rotWithShape="0">
          <a:gsLst>
            <a:gs pos="0">
              <a:schemeClr val="accent3">
                <a:shade val="90000"/>
                <a:hueOff val="0"/>
                <a:satOff val="0"/>
                <a:lumOff val="0"/>
                <a:alphaOff val="0"/>
                <a:tint val="50000"/>
                <a:satMod val="300000"/>
              </a:schemeClr>
            </a:gs>
            <a:gs pos="35000">
              <a:schemeClr val="accent3">
                <a:shade val="90000"/>
                <a:hueOff val="0"/>
                <a:satOff val="0"/>
                <a:lumOff val="0"/>
                <a:alphaOff val="0"/>
                <a:tint val="37000"/>
                <a:satMod val="300000"/>
              </a:schemeClr>
            </a:gs>
            <a:gs pos="100000">
              <a:schemeClr val="accent3">
                <a:shade val="9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AD1E3D74-4BD9-5244-8170-886A7950380B}">
      <dsp:nvSpPr>
        <dsp:cNvPr id="0" name=""/>
        <dsp:cNvSpPr/>
      </dsp:nvSpPr>
      <dsp:spPr>
        <a:xfrm>
          <a:off x="1240083" y="1795114"/>
          <a:ext cx="1609512" cy="1609512"/>
        </a:xfrm>
        <a:prstGeom prst="ellipse">
          <a:avLst/>
        </a:prstGeom>
        <a:gradFill rotWithShape="0">
          <a:gsLst>
            <a:gs pos="0">
              <a:schemeClr val="accent3">
                <a:shade val="80000"/>
                <a:hueOff val="0"/>
                <a:satOff val="0"/>
                <a:lumOff val="0"/>
                <a:alphaOff val="0"/>
                <a:tint val="50000"/>
                <a:satMod val="300000"/>
              </a:schemeClr>
            </a:gs>
            <a:gs pos="35000">
              <a:schemeClr val="accent3">
                <a:shade val="80000"/>
                <a:hueOff val="0"/>
                <a:satOff val="0"/>
                <a:lumOff val="0"/>
                <a:alphaOff val="0"/>
                <a:tint val="37000"/>
                <a:satMod val="300000"/>
              </a:schemeClr>
            </a:gs>
            <a:gs pos="100000">
              <a:schemeClr val="accent3">
                <a:shade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Mindfulness</a:t>
          </a:r>
        </a:p>
        <a:p>
          <a:pPr marL="0" lvl="0" indent="0" algn="ctr" defTabSz="755650">
            <a:lnSpc>
              <a:spcPct val="90000"/>
            </a:lnSpc>
            <a:spcBef>
              <a:spcPct val="0"/>
            </a:spcBef>
            <a:spcAft>
              <a:spcPct val="35000"/>
            </a:spcAft>
            <a:buNone/>
          </a:pPr>
          <a:r>
            <a:rPr lang="en-US" sz="1700" i="1" kern="1200"/>
            <a:t>Chú tâm</a:t>
          </a:r>
          <a:endParaRPr lang="en-US" sz="1700" i="1" kern="1200" dirty="0"/>
        </a:p>
      </dsp:txBody>
      <dsp:txXfrm>
        <a:off x="1475791" y="2030822"/>
        <a:ext cx="1138096" cy="1138096"/>
      </dsp:txXfrm>
    </dsp:sp>
    <dsp:sp modelId="{EADB86A1-976F-B745-BC52-037F546AB8C6}">
      <dsp:nvSpPr>
        <dsp:cNvPr id="0" name=""/>
        <dsp:cNvSpPr/>
      </dsp:nvSpPr>
      <dsp:spPr>
        <a:xfrm>
          <a:off x="1481510" y="327302"/>
          <a:ext cx="1126658" cy="1126658"/>
        </a:xfrm>
        <a:prstGeom prst="ellipse">
          <a:avLst/>
        </a:prstGeom>
        <a:gradFill rotWithShape="0">
          <a:gsLst>
            <a:gs pos="0">
              <a:schemeClr val="accent3">
                <a:shade val="80000"/>
                <a:hueOff val="0"/>
                <a:satOff val="0"/>
                <a:lumOff val="0"/>
                <a:alphaOff val="0"/>
                <a:tint val="50000"/>
                <a:satMod val="300000"/>
              </a:schemeClr>
            </a:gs>
            <a:gs pos="35000">
              <a:schemeClr val="accent3">
                <a:shade val="80000"/>
                <a:hueOff val="0"/>
                <a:satOff val="0"/>
                <a:lumOff val="0"/>
                <a:alphaOff val="0"/>
                <a:tint val="37000"/>
                <a:satMod val="300000"/>
              </a:schemeClr>
            </a:gs>
            <a:gs pos="100000">
              <a:schemeClr val="accent3">
                <a:shade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Awareness</a:t>
          </a:r>
        </a:p>
        <a:p>
          <a:pPr marL="0" lvl="0" indent="0" algn="ctr" defTabSz="488950">
            <a:lnSpc>
              <a:spcPct val="90000"/>
            </a:lnSpc>
            <a:spcBef>
              <a:spcPct val="0"/>
            </a:spcBef>
            <a:spcAft>
              <a:spcPct val="35000"/>
            </a:spcAft>
            <a:buNone/>
          </a:pPr>
          <a:r>
            <a:rPr lang="en-US" sz="1100" i="1" kern="1200"/>
            <a:t>Nhận thức</a:t>
          </a:r>
          <a:endParaRPr lang="en-US" sz="1100" i="1" kern="1200" dirty="0"/>
        </a:p>
      </dsp:txBody>
      <dsp:txXfrm>
        <a:off x="1646505" y="492297"/>
        <a:ext cx="796668" cy="796668"/>
      </dsp:txXfrm>
    </dsp:sp>
    <dsp:sp modelId="{35233A01-5859-C949-B961-BEDE64511C5E}">
      <dsp:nvSpPr>
        <dsp:cNvPr id="0" name=""/>
        <dsp:cNvSpPr/>
      </dsp:nvSpPr>
      <dsp:spPr>
        <a:xfrm>
          <a:off x="2961754" y="2891161"/>
          <a:ext cx="1126658" cy="1126658"/>
        </a:xfrm>
        <a:prstGeom prst="ellipse">
          <a:avLst/>
        </a:prstGeom>
        <a:gradFill rotWithShape="0">
          <a:gsLst>
            <a:gs pos="0">
              <a:schemeClr val="accent3">
                <a:shade val="80000"/>
                <a:hueOff val="109454"/>
                <a:satOff val="-716"/>
                <a:lumOff val="12277"/>
                <a:alphaOff val="0"/>
                <a:tint val="50000"/>
                <a:satMod val="300000"/>
              </a:schemeClr>
            </a:gs>
            <a:gs pos="35000">
              <a:schemeClr val="accent3">
                <a:shade val="80000"/>
                <a:hueOff val="109454"/>
                <a:satOff val="-716"/>
                <a:lumOff val="12277"/>
                <a:alphaOff val="0"/>
                <a:tint val="37000"/>
                <a:satMod val="300000"/>
              </a:schemeClr>
            </a:gs>
            <a:gs pos="100000">
              <a:schemeClr val="accent3">
                <a:shade val="80000"/>
                <a:hueOff val="109454"/>
                <a:satOff val="-716"/>
                <a:lumOff val="1227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Acceptance</a:t>
          </a:r>
        </a:p>
        <a:p>
          <a:pPr marL="0" lvl="0" indent="0" algn="ctr" defTabSz="488950">
            <a:lnSpc>
              <a:spcPct val="90000"/>
            </a:lnSpc>
            <a:spcBef>
              <a:spcPct val="0"/>
            </a:spcBef>
            <a:spcAft>
              <a:spcPct val="35000"/>
            </a:spcAft>
            <a:buNone/>
          </a:pPr>
          <a:r>
            <a:rPr lang="en-US" sz="1100" i="1" kern="1200" dirty="0" err="1"/>
            <a:t>Chấp</a:t>
          </a:r>
          <a:r>
            <a:rPr lang="en-US" sz="1100" i="1" kern="1200" dirty="0"/>
            <a:t> </a:t>
          </a:r>
          <a:r>
            <a:rPr lang="en-US" sz="1100" i="1" kern="1200" dirty="0" err="1"/>
            <a:t>nhận</a:t>
          </a:r>
          <a:endParaRPr lang="en-US" sz="1100" i="1" kern="1200" dirty="0"/>
        </a:p>
      </dsp:txBody>
      <dsp:txXfrm>
        <a:off x="3126749" y="3056156"/>
        <a:ext cx="796668" cy="796668"/>
      </dsp:txXfrm>
    </dsp:sp>
    <dsp:sp modelId="{A86AE4DC-0A24-AE46-93C2-EF5B0A214BDB}">
      <dsp:nvSpPr>
        <dsp:cNvPr id="0" name=""/>
        <dsp:cNvSpPr/>
      </dsp:nvSpPr>
      <dsp:spPr>
        <a:xfrm>
          <a:off x="1265" y="2891161"/>
          <a:ext cx="1126658" cy="1126658"/>
        </a:xfrm>
        <a:prstGeom prst="ellipse">
          <a:avLst/>
        </a:prstGeom>
        <a:gradFill rotWithShape="0">
          <a:gsLst>
            <a:gs pos="0">
              <a:schemeClr val="accent3">
                <a:shade val="80000"/>
                <a:hueOff val="218907"/>
                <a:satOff val="-1431"/>
                <a:lumOff val="24554"/>
                <a:alphaOff val="0"/>
                <a:tint val="50000"/>
                <a:satMod val="300000"/>
              </a:schemeClr>
            </a:gs>
            <a:gs pos="35000">
              <a:schemeClr val="accent3">
                <a:shade val="80000"/>
                <a:hueOff val="218907"/>
                <a:satOff val="-1431"/>
                <a:lumOff val="24554"/>
                <a:alphaOff val="0"/>
                <a:tint val="37000"/>
                <a:satMod val="300000"/>
              </a:schemeClr>
            </a:gs>
            <a:gs pos="100000">
              <a:schemeClr val="accent3">
                <a:shade val="80000"/>
                <a:hueOff val="218907"/>
                <a:satOff val="-1431"/>
                <a:lumOff val="2455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Present Moment</a:t>
          </a:r>
        </a:p>
        <a:p>
          <a:pPr marL="0" lvl="0" indent="0" algn="ctr" defTabSz="488950">
            <a:lnSpc>
              <a:spcPct val="90000"/>
            </a:lnSpc>
            <a:spcBef>
              <a:spcPct val="0"/>
            </a:spcBef>
            <a:spcAft>
              <a:spcPct val="35000"/>
            </a:spcAft>
            <a:buNone/>
          </a:pPr>
          <a:r>
            <a:rPr lang="en-US" sz="1100" i="1" kern="1200" dirty="0" err="1"/>
            <a:t>Khoảng</a:t>
          </a:r>
          <a:r>
            <a:rPr lang="en-US" sz="1100" i="1" kern="1200" dirty="0"/>
            <a:t> </a:t>
          </a:r>
          <a:r>
            <a:rPr lang="en-US" sz="1100" i="1" kern="1200" dirty="0" err="1"/>
            <a:t>khắc</a:t>
          </a:r>
          <a:r>
            <a:rPr lang="en-US" sz="1100" i="1" kern="1200" dirty="0"/>
            <a:t> </a:t>
          </a:r>
          <a:r>
            <a:rPr lang="en-US" sz="1100" i="1" kern="1200" dirty="0" err="1"/>
            <a:t>hiện</a:t>
          </a:r>
          <a:r>
            <a:rPr lang="en-US" sz="1100" i="1" kern="1200" dirty="0"/>
            <a:t> </a:t>
          </a:r>
          <a:r>
            <a:rPr lang="en-US" sz="1100" i="1" kern="1200" dirty="0" err="1"/>
            <a:t>tại</a:t>
          </a:r>
          <a:endParaRPr lang="en-US" sz="1100" i="1" kern="1200" dirty="0"/>
        </a:p>
      </dsp:txBody>
      <dsp:txXfrm>
        <a:off x="166260" y="3056156"/>
        <a:ext cx="796668" cy="796668"/>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943D29E-9A5A-2D4F-B2E0-62251497C526}" type="datetimeFigureOut">
              <a:rPr lang="en-US" smtClean="0"/>
              <a:t>9/25/2019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CFA6D9-7EA5-B044-8F52-16B1D7B0ABD3}" type="slidenum">
              <a:rPr lang="en-US" smtClean="0"/>
              <a:t>‹#›</a:t>
            </a:fld>
            <a:endParaRPr lang="en-US"/>
          </a:p>
        </p:txBody>
      </p:sp>
    </p:spTree>
    <p:extLst>
      <p:ext uri="{BB962C8B-B14F-4D97-AF65-F5344CB8AC3E}">
        <p14:creationId xmlns:p14="http://schemas.microsoft.com/office/powerpoint/2010/main" val="1836268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6773D0-7AD1-7A49-AFC1-FD43A9EB9BE5}" type="datetimeFigureOut">
              <a:rPr lang="en-US" smtClean="0"/>
              <a:t>9/25/2019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387D83-2C10-4942-B8EA-84ABB8274F00}" type="slidenum">
              <a:rPr lang="en-US" smtClean="0"/>
              <a:t>‹#›</a:t>
            </a:fld>
            <a:endParaRPr lang="en-US"/>
          </a:p>
        </p:txBody>
      </p:sp>
    </p:spTree>
    <p:extLst>
      <p:ext uri="{BB962C8B-B14F-4D97-AF65-F5344CB8AC3E}">
        <p14:creationId xmlns:p14="http://schemas.microsoft.com/office/powerpoint/2010/main" val="577333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5</a:t>
            </a:fld>
            <a:endParaRPr lang="en-US"/>
          </a:p>
        </p:txBody>
      </p:sp>
    </p:spTree>
    <p:extLst>
      <p:ext uri="{BB962C8B-B14F-4D97-AF65-F5344CB8AC3E}">
        <p14:creationId xmlns:p14="http://schemas.microsoft.com/office/powerpoint/2010/main" val="1076893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6</a:t>
            </a:fld>
            <a:endParaRPr lang="en-US"/>
          </a:p>
        </p:txBody>
      </p:sp>
    </p:spTree>
    <p:extLst>
      <p:ext uri="{BB962C8B-B14F-4D97-AF65-F5344CB8AC3E}">
        <p14:creationId xmlns:p14="http://schemas.microsoft.com/office/powerpoint/2010/main" val="1430483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7</a:t>
            </a:fld>
            <a:endParaRPr lang="en-US"/>
          </a:p>
        </p:txBody>
      </p:sp>
    </p:spTree>
    <p:extLst>
      <p:ext uri="{BB962C8B-B14F-4D97-AF65-F5344CB8AC3E}">
        <p14:creationId xmlns:p14="http://schemas.microsoft.com/office/powerpoint/2010/main" val="655568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A0BB53F2-79CC-4AE1-8293-E8BC001C2633}" type="slidenum">
              <a:rPr lang="en-US" smtClean="0"/>
              <a:pPr/>
              <a:t>10</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r>
              <a:rPr lang="en-US"/>
              <a:t>Psychologically or emotionally reacting to something – common denominator</a:t>
            </a:r>
          </a:p>
          <a:p>
            <a:pPr eaLnBrk="1" hangingPunct="1"/>
            <a:r>
              <a:rPr lang="en-US"/>
              <a:t>Stress reactions as precipitants</a:t>
            </a:r>
          </a:p>
          <a:p>
            <a:pPr eaLnBrk="1" hangingPunct="1"/>
            <a:endParaRPr lang="en-US"/>
          </a:p>
        </p:txBody>
      </p:sp>
    </p:spTree>
    <p:extLst>
      <p:ext uri="{BB962C8B-B14F-4D97-AF65-F5344CB8AC3E}">
        <p14:creationId xmlns:p14="http://schemas.microsoft.com/office/powerpoint/2010/main" val="995248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14</a:t>
            </a:fld>
            <a:endParaRPr lang="en-US"/>
          </a:p>
        </p:txBody>
      </p:sp>
    </p:spTree>
    <p:extLst>
      <p:ext uri="{BB962C8B-B14F-4D97-AF65-F5344CB8AC3E}">
        <p14:creationId xmlns:p14="http://schemas.microsoft.com/office/powerpoint/2010/main" val="1522023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15</a:t>
            </a:fld>
            <a:endParaRPr lang="en-US"/>
          </a:p>
        </p:txBody>
      </p:sp>
    </p:spTree>
    <p:extLst>
      <p:ext uri="{BB962C8B-B14F-4D97-AF65-F5344CB8AC3E}">
        <p14:creationId xmlns:p14="http://schemas.microsoft.com/office/powerpoint/2010/main" val="1009521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16</a:t>
            </a:fld>
            <a:endParaRPr lang="en-US"/>
          </a:p>
        </p:txBody>
      </p:sp>
    </p:spTree>
    <p:extLst>
      <p:ext uri="{BB962C8B-B14F-4D97-AF65-F5344CB8AC3E}">
        <p14:creationId xmlns:p14="http://schemas.microsoft.com/office/powerpoint/2010/main" val="754482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17</a:t>
            </a:fld>
            <a:endParaRPr lang="en-US"/>
          </a:p>
        </p:txBody>
      </p:sp>
    </p:spTree>
    <p:extLst>
      <p:ext uri="{BB962C8B-B14F-4D97-AF65-F5344CB8AC3E}">
        <p14:creationId xmlns:p14="http://schemas.microsoft.com/office/powerpoint/2010/main" val="1231615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18</a:t>
            </a:fld>
            <a:endParaRPr lang="en-US"/>
          </a:p>
        </p:txBody>
      </p:sp>
    </p:spTree>
    <p:extLst>
      <p:ext uri="{BB962C8B-B14F-4D97-AF65-F5344CB8AC3E}">
        <p14:creationId xmlns:p14="http://schemas.microsoft.com/office/powerpoint/2010/main" val="3231178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19</a:t>
            </a:fld>
            <a:endParaRPr lang="en-US"/>
          </a:p>
        </p:txBody>
      </p:sp>
    </p:spTree>
    <p:extLst>
      <p:ext uri="{BB962C8B-B14F-4D97-AF65-F5344CB8AC3E}">
        <p14:creationId xmlns:p14="http://schemas.microsoft.com/office/powerpoint/2010/main" val="34467467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20</a:t>
            </a:fld>
            <a:endParaRPr lang="en-US"/>
          </a:p>
        </p:txBody>
      </p:sp>
    </p:spTree>
    <p:extLst>
      <p:ext uri="{BB962C8B-B14F-4D97-AF65-F5344CB8AC3E}">
        <p14:creationId xmlns:p14="http://schemas.microsoft.com/office/powerpoint/2010/main" val="2417335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21</a:t>
            </a:fld>
            <a:endParaRPr lang="en-US"/>
          </a:p>
        </p:txBody>
      </p:sp>
    </p:spTree>
    <p:extLst>
      <p:ext uri="{BB962C8B-B14F-4D97-AF65-F5344CB8AC3E}">
        <p14:creationId xmlns:p14="http://schemas.microsoft.com/office/powerpoint/2010/main" val="2892718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22</a:t>
            </a:fld>
            <a:endParaRPr lang="en-US"/>
          </a:p>
        </p:txBody>
      </p:sp>
    </p:spTree>
    <p:extLst>
      <p:ext uri="{BB962C8B-B14F-4D97-AF65-F5344CB8AC3E}">
        <p14:creationId xmlns:p14="http://schemas.microsoft.com/office/powerpoint/2010/main" val="2692624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23</a:t>
            </a:fld>
            <a:endParaRPr lang="en-US"/>
          </a:p>
        </p:txBody>
      </p:sp>
    </p:spTree>
    <p:extLst>
      <p:ext uri="{BB962C8B-B14F-4D97-AF65-F5344CB8AC3E}">
        <p14:creationId xmlns:p14="http://schemas.microsoft.com/office/powerpoint/2010/main" val="19423611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24</a:t>
            </a:fld>
            <a:endParaRPr lang="en-US"/>
          </a:p>
        </p:txBody>
      </p:sp>
    </p:spTree>
    <p:extLst>
      <p:ext uri="{BB962C8B-B14F-4D97-AF65-F5344CB8AC3E}">
        <p14:creationId xmlns:p14="http://schemas.microsoft.com/office/powerpoint/2010/main" val="11562880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25</a:t>
            </a:fld>
            <a:endParaRPr lang="en-US"/>
          </a:p>
        </p:txBody>
      </p:sp>
    </p:spTree>
    <p:extLst>
      <p:ext uri="{BB962C8B-B14F-4D97-AF65-F5344CB8AC3E}">
        <p14:creationId xmlns:p14="http://schemas.microsoft.com/office/powerpoint/2010/main" val="38108876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26</a:t>
            </a:fld>
            <a:endParaRPr lang="en-US"/>
          </a:p>
        </p:txBody>
      </p:sp>
    </p:spTree>
    <p:extLst>
      <p:ext uri="{BB962C8B-B14F-4D97-AF65-F5344CB8AC3E}">
        <p14:creationId xmlns:p14="http://schemas.microsoft.com/office/powerpoint/2010/main" val="27871641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27</a:t>
            </a:fld>
            <a:endParaRPr lang="en-US"/>
          </a:p>
        </p:txBody>
      </p:sp>
    </p:spTree>
    <p:extLst>
      <p:ext uri="{BB962C8B-B14F-4D97-AF65-F5344CB8AC3E}">
        <p14:creationId xmlns:p14="http://schemas.microsoft.com/office/powerpoint/2010/main" val="859884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28</a:t>
            </a:fld>
            <a:endParaRPr lang="en-US"/>
          </a:p>
        </p:txBody>
      </p:sp>
    </p:spTree>
    <p:extLst>
      <p:ext uri="{BB962C8B-B14F-4D97-AF65-F5344CB8AC3E}">
        <p14:creationId xmlns:p14="http://schemas.microsoft.com/office/powerpoint/2010/main" val="2519773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29</a:t>
            </a:fld>
            <a:endParaRPr lang="en-US"/>
          </a:p>
        </p:txBody>
      </p:sp>
    </p:spTree>
    <p:extLst>
      <p:ext uri="{BB962C8B-B14F-4D97-AF65-F5344CB8AC3E}">
        <p14:creationId xmlns:p14="http://schemas.microsoft.com/office/powerpoint/2010/main" val="1999295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30</a:t>
            </a:fld>
            <a:endParaRPr lang="en-US"/>
          </a:p>
        </p:txBody>
      </p:sp>
    </p:spTree>
    <p:extLst>
      <p:ext uri="{BB962C8B-B14F-4D97-AF65-F5344CB8AC3E}">
        <p14:creationId xmlns:p14="http://schemas.microsoft.com/office/powerpoint/2010/main" val="38298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31</a:t>
            </a:fld>
            <a:endParaRPr lang="en-US"/>
          </a:p>
        </p:txBody>
      </p:sp>
    </p:spTree>
    <p:extLst>
      <p:ext uri="{BB962C8B-B14F-4D97-AF65-F5344CB8AC3E}">
        <p14:creationId xmlns:p14="http://schemas.microsoft.com/office/powerpoint/2010/main" val="37682545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32</a:t>
            </a:fld>
            <a:endParaRPr lang="en-US"/>
          </a:p>
        </p:txBody>
      </p:sp>
    </p:spTree>
    <p:extLst>
      <p:ext uri="{BB962C8B-B14F-4D97-AF65-F5344CB8AC3E}">
        <p14:creationId xmlns:p14="http://schemas.microsoft.com/office/powerpoint/2010/main" val="28065074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33</a:t>
            </a:fld>
            <a:endParaRPr lang="en-US"/>
          </a:p>
        </p:txBody>
      </p:sp>
    </p:spTree>
    <p:extLst>
      <p:ext uri="{BB962C8B-B14F-4D97-AF65-F5344CB8AC3E}">
        <p14:creationId xmlns:p14="http://schemas.microsoft.com/office/powerpoint/2010/main" val="14072449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34</a:t>
            </a:fld>
            <a:endParaRPr lang="en-US"/>
          </a:p>
        </p:txBody>
      </p:sp>
    </p:spTree>
    <p:extLst>
      <p:ext uri="{BB962C8B-B14F-4D97-AF65-F5344CB8AC3E}">
        <p14:creationId xmlns:p14="http://schemas.microsoft.com/office/powerpoint/2010/main" val="8671079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35</a:t>
            </a:fld>
            <a:endParaRPr lang="en-US"/>
          </a:p>
        </p:txBody>
      </p:sp>
    </p:spTree>
    <p:extLst>
      <p:ext uri="{BB962C8B-B14F-4D97-AF65-F5344CB8AC3E}">
        <p14:creationId xmlns:p14="http://schemas.microsoft.com/office/powerpoint/2010/main" val="10880833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36</a:t>
            </a:fld>
            <a:endParaRPr lang="en-US"/>
          </a:p>
        </p:txBody>
      </p:sp>
    </p:spTree>
    <p:extLst>
      <p:ext uri="{BB962C8B-B14F-4D97-AF65-F5344CB8AC3E}">
        <p14:creationId xmlns:p14="http://schemas.microsoft.com/office/powerpoint/2010/main" val="11227444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37</a:t>
            </a:fld>
            <a:endParaRPr lang="en-US"/>
          </a:p>
        </p:txBody>
      </p:sp>
    </p:spTree>
    <p:extLst>
      <p:ext uri="{BB962C8B-B14F-4D97-AF65-F5344CB8AC3E}">
        <p14:creationId xmlns:p14="http://schemas.microsoft.com/office/powerpoint/2010/main" val="3762137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39</a:t>
            </a:fld>
            <a:endParaRPr lang="en-US"/>
          </a:p>
        </p:txBody>
      </p:sp>
    </p:spTree>
    <p:extLst>
      <p:ext uri="{BB962C8B-B14F-4D97-AF65-F5344CB8AC3E}">
        <p14:creationId xmlns:p14="http://schemas.microsoft.com/office/powerpoint/2010/main" val="15255287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40</a:t>
            </a:fld>
            <a:endParaRPr lang="en-US"/>
          </a:p>
        </p:txBody>
      </p:sp>
    </p:spTree>
    <p:extLst>
      <p:ext uri="{BB962C8B-B14F-4D97-AF65-F5344CB8AC3E}">
        <p14:creationId xmlns:p14="http://schemas.microsoft.com/office/powerpoint/2010/main" val="31548004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41</a:t>
            </a:fld>
            <a:endParaRPr lang="en-US"/>
          </a:p>
        </p:txBody>
      </p:sp>
    </p:spTree>
    <p:extLst>
      <p:ext uri="{BB962C8B-B14F-4D97-AF65-F5344CB8AC3E}">
        <p14:creationId xmlns:p14="http://schemas.microsoft.com/office/powerpoint/2010/main" val="3359414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42</a:t>
            </a:fld>
            <a:endParaRPr lang="en-US"/>
          </a:p>
        </p:txBody>
      </p:sp>
    </p:spTree>
    <p:extLst>
      <p:ext uri="{BB962C8B-B14F-4D97-AF65-F5344CB8AC3E}">
        <p14:creationId xmlns:p14="http://schemas.microsoft.com/office/powerpoint/2010/main" val="25901699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43</a:t>
            </a:fld>
            <a:endParaRPr lang="en-US"/>
          </a:p>
        </p:txBody>
      </p:sp>
    </p:spTree>
    <p:extLst>
      <p:ext uri="{BB962C8B-B14F-4D97-AF65-F5344CB8AC3E}">
        <p14:creationId xmlns:p14="http://schemas.microsoft.com/office/powerpoint/2010/main" val="19551733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44</a:t>
            </a:fld>
            <a:endParaRPr lang="en-US"/>
          </a:p>
        </p:txBody>
      </p:sp>
    </p:spTree>
    <p:extLst>
      <p:ext uri="{BB962C8B-B14F-4D97-AF65-F5344CB8AC3E}">
        <p14:creationId xmlns:p14="http://schemas.microsoft.com/office/powerpoint/2010/main" val="15634321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45</a:t>
            </a:fld>
            <a:endParaRPr lang="en-US"/>
          </a:p>
        </p:txBody>
      </p:sp>
    </p:spTree>
    <p:extLst>
      <p:ext uri="{BB962C8B-B14F-4D97-AF65-F5344CB8AC3E}">
        <p14:creationId xmlns:p14="http://schemas.microsoft.com/office/powerpoint/2010/main" val="22864536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46</a:t>
            </a:fld>
            <a:endParaRPr lang="en-US"/>
          </a:p>
        </p:txBody>
      </p:sp>
    </p:spTree>
    <p:extLst>
      <p:ext uri="{BB962C8B-B14F-4D97-AF65-F5344CB8AC3E}">
        <p14:creationId xmlns:p14="http://schemas.microsoft.com/office/powerpoint/2010/main" val="29230819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47</a:t>
            </a:fld>
            <a:endParaRPr lang="en-US"/>
          </a:p>
        </p:txBody>
      </p:sp>
    </p:spTree>
    <p:extLst>
      <p:ext uri="{BB962C8B-B14F-4D97-AF65-F5344CB8AC3E}">
        <p14:creationId xmlns:p14="http://schemas.microsoft.com/office/powerpoint/2010/main" val="775535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48</a:t>
            </a:fld>
            <a:endParaRPr lang="en-US"/>
          </a:p>
        </p:txBody>
      </p:sp>
    </p:spTree>
    <p:extLst>
      <p:ext uri="{BB962C8B-B14F-4D97-AF65-F5344CB8AC3E}">
        <p14:creationId xmlns:p14="http://schemas.microsoft.com/office/powerpoint/2010/main" val="2234206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49</a:t>
            </a:fld>
            <a:endParaRPr lang="en-US"/>
          </a:p>
        </p:txBody>
      </p:sp>
    </p:spTree>
    <p:extLst>
      <p:ext uri="{BB962C8B-B14F-4D97-AF65-F5344CB8AC3E}">
        <p14:creationId xmlns:p14="http://schemas.microsoft.com/office/powerpoint/2010/main" val="42463426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50</a:t>
            </a:fld>
            <a:endParaRPr lang="en-US"/>
          </a:p>
        </p:txBody>
      </p:sp>
    </p:spTree>
    <p:extLst>
      <p:ext uri="{BB962C8B-B14F-4D97-AF65-F5344CB8AC3E}">
        <p14:creationId xmlns:p14="http://schemas.microsoft.com/office/powerpoint/2010/main" val="38661332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87D83-2C10-4942-B8EA-84ABB8274F00}" type="slidenum">
              <a:rPr lang="en-US" smtClean="0"/>
              <a:t>51</a:t>
            </a:fld>
            <a:endParaRPr lang="en-US"/>
          </a:p>
        </p:txBody>
      </p:sp>
    </p:spTree>
    <p:extLst>
      <p:ext uri="{BB962C8B-B14F-4D97-AF65-F5344CB8AC3E}">
        <p14:creationId xmlns:p14="http://schemas.microsoft.com/office/powerpoint/2010/main" val="273349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D47C954-0FFE-1148-B8A6-CF5D1708E53F}" type="datetimeFigureOut">
              <a:rPr lang="en-US" smtClean="0"/>
              <a:t>9/25/2019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106A5-6911-444B-84A5-C501107BDA59}" type="slidenum">
              <a:rPr lang="en-US" smtClean="0"/>
              <a:t>‹#›</a:t>
            </a:fld>
            <a:endParaRPr lang="en-US"/>
          </a:p>
        </p:txBody>
      </p:sp>
    </p:spTree>
    <p:extLst>
      <p:ext uri="{BB962C8B-B14F-4D97-AF65-F5344CB8AC3E}">
        <p14:creationId xmlns:p14="http://schemas.microsoft.com/office/powerpoint/2010/main" val="1569217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47C954-0FFE-1148-B8A6-CF5D1708E53F}" type="datetimeFigureOut">
              <a:rPr lang="en-US" smtClean="0"/>
              <a:t>9/25/2019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106A5-6911-444B-84A5-C501107BDA59}" type="slidenum">
              <a:rPr lang="en-US" smtClean="0"/>
              <a:t>‹#›</a:t>
            </a:fld>
            <a:endParaRPr lang="en-US"/>
          </a:p>
        </p:txBody>
      </p:sp>
    </p:spTree>
    <p:extLst>
      <p:ext uri="{BB962C8B-B14F-4D97-AF65-F5344CB8AC3E}">
        <p14:creationId xmlns:p14="http://schemas.microsoft.com/office/powerpoint/2010/main" val="2700495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47C954-0FFE-1148-B8A6-CF5D1708E53F}" type="datetimeFigureOut">
              <a:rPr lang="en-US" smtClean="0"/>
              <a:t>9/25/2019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106A5-6911-444B-84A5-C501107BDA59}" type="slidenum">
              <a:rPr lang="en-US" smtClean="0"/>
              <a:t>‹#›</a:t>
            </a:fld>
            <a:endParaRPr lang="en-US"/>
          </a:p>
        </p:txBody>
      </p:sp>
    </p:spTree>
    <p:extLst>
      <p:ext uri="{BB962C8B-B14F-4D97-AF65-F5344CB8AC3E}">
        <p14:creationId xmlns:p14="http://schemas.microsoft.com/office/powerpoint/2010/main" val="2513820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D47C954-0FFE-1148-B8A6-CF5D1708E53F}" type="datetimeFigureOut">
              <a:rPr lang="en-US" smtClean="0"/>
              <a:t>9/25/2019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8106A5-6911-444B-84A5-C501107BDA59}" type="slidenum">
              <a:rPr lang="en-US" smtClean="0"/>
              <a:t>‹#›</a:t>
            </a:fld>
            <a:endParaRPr lang="en-US"/>
          </a:p>
        </p:txBody>
      </p:sp>
    </p:spTree>
    <p:extLst>
      <p:ext uri="{BB962C8B-B14F-4D97-AF65-F5344CB8AC3E}">
        <p14:creationId xmlns:p14="http://schemas.microsoft.com/office/powerpoint/2010/main" val="577139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D47C954-0FFE-1148-B8A6-CF5D1708E53F}" type="datetimeFigureOut">
              <a:rPr lang="en-US" smtClean="0"/>
              <a:t>9/25/2019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8106A5-6911-444B-84A5-C501107BDA59}" type="slidenum">
              <a:rPr lang="en-US" smtClean="0"/>
              <a:t>‹#›</a:t>
            </a:fld>
            <a:endParaRPr lang="en-US"/>
          </a:p>
        </p:txBody>
      </p:sp>
    </p:spTree>
    <p:extLst>
      <p:ext uri="{BB962C8B-B14F-4D97-AF65-F5344CB8AC3E}">
        <p14:creationId xmlns:p14="http://schemas.microsoft.com/office/powerpoint/2010/main" val="4263889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D47C954-0FFE-1148-B8A6-CF5D1708E53F}" type="datetimeFigureOut">
              <a:rPr lang="en-US" smtClean="0"/>
              <a:t>9/25/2019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8106A5-6911-444B-84A5-C501107BDA59}" type="slidenum">
              <a:rPr lang="en-US" smtClean="0"/>
              <a:t>‹#›</a:t>
            </a:fld>
            <a:endParaRPr lang="en-US"/>
          </a:p>
        </p:txBody>
      </p:sp>
    </p:spTree>
    <p:extLst>
      <p:ext uri="{BB962C8B-B14F-4D97-AF65-F5344CB8AC3E}">
        <p14:creationId xmlns:p14="http://schemas.microsoft.com/office/powerpoint/2010/main" val="2535002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47C954-0FFE-1148-B8A6-CF5D1708E53F}" type="datetimeFigureOut">
              <a:rPr lang="en-US" smtClean="0"/>
              <a:t>9/25/2019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8106A5-6911-444B-84A5-C501107BDA59}" type="slidenum">
              <a:rPr lang="en-US" smtClean="0"/>
              <a:t>‹#›</a:t>
            </a:fld>
            <a:endParaRPr lang="en-US"/>
          </a:p>
        </p:txBody>
      </p:sp>
    </p:spTree>
    <p:extLst>
      <p:ext uri="{BB962C8B-B14F-4D97-AF65-F5344CB8AC3E}">
        <p14:creationId xmlns:p14="http://schemas.microsoft.com/office/powerpoint/2010/main" val="2169655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47C954-0FFE-1148-B8A6-CF5D1708E53F}" type="datetimeFigureOut">
              <a:rPr lang="en-US" smtClean="0"/>
              <a:t>9/25/2019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8106A5-6911-444B-84A5-C501107BDA59}" type="slidenum">
              <a:rPr lang="en-US" smtClean="0"/>
              <a:t>‹#›</a:t>
            </a:fld>
            <a:endParaRPr lang="en-US"/>
          </a:p>
        </p:txBody>
      </p:sp>
    </p:spTree>
    <p:extLst>
      <p:ext uri="{BB962C8B-B14F-4D97-AF65-F5344CB8AC3E}">
        <p14:creationId xmlns:p14="http://schemas.microsoft.com/office/powerpoint/2010/main" val="775525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47C954-0FFE-1148-B8A6-CF5D1708E53F}" type="datetimeFigureOut">
              <a:rPr lang="en-US" smtClean="0"/>
              <a:t>9/25/2019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8106A5-6911-444B-84A5-C501107BDA59}" type="slidenum">
              <a:rPr lang="en-US" smtClean="0"/>
              <a:t>‹#›</a:t>
            </a:fld>
            <a:endParaRPr lang="en-US"/>
          </a:p>
        </p:txBody>
      </p:sp>
    </p:spTree>
    <p:extLst>
      <p:ext uri="{BB962C8B-B14F-4D97-AF65-F5344CB8AC3E}">
        <p14:creationId xmlns:p14="http://schemas.microsoft.com/office/powerpoint/2010/main" val="2309345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47C954-0FFE-1148-B8A6-CF5D1708E53F}" type="datetimeFigureOut">
              <a:rPr lang="en-US" smtClean="0"/>
              <a:t>9/25/2019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106A5-6911-444B-84A5-C501107BDA59}" type="slidenum">
              <a:rPr lang="en-US" smtClean="0"/>
              <a:t>‹#›</a:t>
            </a:fld>
            <a:endParaRPr lang="en-US"/>
          </a:p>
        </p:txBody>
      </p:sp>
    </p:spTree>
    <p:extLst>
      <p:ext uri="{BB962C8B-B14F-4D97-AF65-F5344CB8AC3E}">
        <p14:creationId xmlns:p14="http://schemas.microsoft.com/office/powerpoint/2010/main" val="1954555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47C954-0FFE-1148-B8A6-CF5D1708E53F}" type="datetimeFigureOut">
              <a:rPr lang="en-US" smtClean="0"/>
              <a:t>9/25/2019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106A5-6911-444B-84A5-C501107BDA59}" type="slidenum">
              <a:rPr lang="en-US" smtClean="0"/>
              <a:t>‹#›</a:t>
            </a:fld>
            <a:endParaRPr lang="en-US"/>
          </a:p>
        </p:txBody>
      </p:sp>
    </p:spTree>
    <p:extLst>
      <p:ext uri="{BB962C8B-B14F-4D97-AF65-F5344CB8AC3E}">
        <p14:creationId xmlns:p14="http://schemas.microsoft.com/office/powerpoint/2010/main" val="72200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47C954-0FFE-1148-B8A6-CF5D1708E53F}" type="datetimeFigureOut">
              <a:rPr lang="en-US" smtClean="0"/>
              <a:t>9/25/2019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8106A5-6911-444B-84A5-C501107BDA59}" type="slidenum">
              <a:rPr lang="en-US" smtClean="0"/>
              <a:t>‹#›</a:t>
            </a:fld>
            <a:endParaRPr lang="en-US"/>
          </a:p>
        </p:txBody>
      </p:sp>
    </p:spTree>
    <p:extLst>
      <p:ext uri="{BB962C8B-B14F-4D97-AF65-F5344CB8AC3E}">
        <p14:creationId xmlns:p14="http://schemas.microsoft.com/office/powerpoint/2010/main" val="2080914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www.chs.asu.edu/dbh"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tiff"/></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tiff"/></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2.tiff"/></Relationships>
</file>

<file path=ppt/slides/_rels/slide12.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tif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tiff"/></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7.tiff"/></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tiff"/></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tiff"/></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tiff"/></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tiff"/></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5.tiff"/></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7.tiff"/></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8.tiff"/></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9.tiff"/></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0.tiff"/></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amr"/><Relationship Id="rId1" Type="http://schemas.microsoft.com/office/2007/relationships/media" Target="../media/media1.amr"/><Relationship Id="rId6" Type="http://schemas.openxmlformats.org/officeDocument/2006/relationships/image" Target="../media/image31.png"/><Relationship Id="rId5" Type="http://schemas.openxmlformats.org/officeDocument/2006/relationships/image" Target="../media/image1.png"/><Relationship Id="rId4" Type="http://schemas.openxmlformats.org/officeDocument/2006/relationships/notesSlide" Target="../notesSlides/notesSlide25.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2.tiff"/></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www.ncbi.nlm.nih.gov/pmc/articles/PMC3532846/pdf/nihms399464.pdf"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5.tiff"/></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6.tiff"/></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7.tiff"/><Relationship Id="rId2" Type="http://schemas.openxmlformats.org/officeDocument/2006/relationships/audio" Target="../media/media1.amr"/><Relationship Id="rId1" Type="http://schemas.microsoft.com/office/2007/relationships/media" Target="../media/media1.amr"/><Relationship Id="rId6" Type="http://schemas.openxmlformats.org/officeDocument/2006/relationships/image" Target="../media/image31.png"/><Relationship Id="rId5" Type="http://schemas.openxmlformats.org/officeDocument/2006/relationships/image" Target="../media/image1.png"/><Relationship Id="rId4"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9574" y="94974"/>
            <a:ext cx="9144000" cy="6832600"/>
          </a:xfrm>
          <a:prstGeom prst="rect">
            <a:avLst/>
          </a:prstGeom>
        </p:spPr>
      </p:pic>
      <p:sp>
        <p:nvSpPr>
          <p:cNvPr id="5" name="Title 4"/>
          <p:cNvSpPr>
            <a:spLocks noGrp="1"/>
          </p:cNvSpPr>
          <p:nvPr>
            <p:ph type="ctrTitle"/>
          </p:nvPr>
        </p:nvSpPr>
        <p:spPr>
          <a:xfrm>
            <a:off x="119270" y="435420"/>
            <a:ext cx="8955156" cy="1470025"/>
          </a:xfrm>
        </p:spPr>
        <p:txBody>
          <a:bodyPr>
            <a:normAutofit fontScale="90000"/>
          </a:bodyPr>
          <a:lstStyle/>
          <a:p>
            <a:r>
              <a:rPr lang="en-US" sz="2700" b="1">
                <a:solidFill>
                  <a:schemeClr val="accent2">
                    <a:lumMod val="50000"/>
                  </a:schemeClr>
                </a:solidFill>
                <a:latin typeface="Arial" panose="020B0604020202020204" pitchFamily="34" charset="0"/>
                <a:cs typeface="Arial" panose="020B0604020202020204" pitchFamily="34" charset="0"/>
              </a:rPr>
              <a:t>Tập huấn về Liệu pháp Chú tâm trong Điều Trị Rối loạn Sử dụng chất cho cán bộ y tế, bệnh nhân và gia đình của họ</a:t>
            </a:r>
            <a:br>
              <a:rPr lang="en-US" sz="2700">
                <a:latin typeface="Arial" panose="020B0604020202020204" pitchFamily="34" charset="0"/>
                <a:cs typeface="Arial" panose="020B0604020202020204" pitchFamily="34" charset="0"/>
              </a:rPr>
            </a:br>
            <a:r>
              <a:rPr lang="en-US" sz="2700" i="1">
                <a:solidFill>
                  <a:schemeClr val="tx1">
                    <a:lumMod val="85000"/>
                    <a:lumOff val="15000"/>
                  </a:schemeClr>
                </a:solidFill>
                <a:latin typeface="Arial" panose="020B0604020202020204" pitchFamily="34" charset="0"/>
                <a:cs typeface="Arial" panose="020B0604020202020204" pitchFamily="34" charset="0"/>
              </a:rPr>
              <a:t>Mindfulness Training </a:t>
            </a:r>
            <a:r>
              <a:rPr lang="en-US" sz="2700" i="1" dirty="0">
                <a:solidFill>
                  <a:schemeClr val="tx1">
                    <a:lumMod val="85000"/>
                    <a:lumOff val="15000"/>
                  </a:schemeClr>
                </a:solidFill>
                <a:latin typeface="Arial" panose="020B0604020202020204" pitchFamily="34" charset="0"/>
                <a:cs typeface="Arial" panose="020B0604020202020204" pitchFamily="34" charset="0"/>
              </a:rPr>
              <a:t>for Substance Use Disorder Professionals, Patients and </a:t>
            </a:r>
            <a:r>
              <a:rPr lang="en-US" sz="2700" i="1">
                <a:solidFill>
                  <a:schemeClr val="tx1">
                    <a:lumMod val="85000"/>
                    <a:lumOff val="15000"/>
                  </a:schemeClr>
                </a:solidFill>
                <a:latin typeface="Arial" panose="020B0604020202020204" pitchFamily="34" charset="0"/>
                <a:cs typeface="Arial" panose="020B0604020202020204" pitchFamily="34" charset="0"/>
              </a:rPr>
              <a:t>Their Families</a:t>
            </a:r>
            <a:endParaRPr lang="en-US"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3"/>
          <a:stretch>
            <a:fillRect/>
          </a:stretch>
        </p:blipFill>
        <p:spPr>
          <a:xfrm>
            <a:off x="2613991" y="2031112"/>
            <a:ext cx="4620413" cy="2431796"/>
          </a:xfrm>
          <a:prstGeom prst="rect">
            <a:avLst/>
          </a:prstGeom>
        </p:spPr>
      </p:pic>
      <p:sp>
        <p:nvSpPr>
          <p:cNvPr id="7" name="Subtitle 5">
            <a:extLst>
              <a:ext uri="{FF2B5EF4-FFF2-40B4-BE49-F238E27FC236}">
                <a16:creationId xmlns:a16="http://schemas.microsoft.com/office/drawing/2014/main" id="{D2DE8565-876B-46BE-AD13-63F936FAEB65}"/>
              </a:ext>
            </a:extLst>
          </p:cNvPr>
          <p:cNvSpPr txBox="1">
            <a:spLocks/>
          </p:cNvSpPr>
          <p:nvPr/>
        </p:nvSpPr>
        <p:spPr>
          <a:xfrm>
            <a:off x="2662406" y="4462908"/>
            <a:ext cx="4750903" cy="1610388"/>
          </a:xfrm>
          <a:prstGeom prst="rect">
            <a:avLst/>
          </a:prstGeom>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400" b="1" dirty="0">
                <a:solidFill>
                  <a:schemeClr val="accent2">
                    <a:lumMod val="50000"/>
                  </a:schemeClr>
                </a:solidFill>
              </a:rPr>
              <a:t>GS. TS. Ronald R. O’Donnell</a:t>
            </a:r>
          </a:p>
          <a:p>
            <a:r>
              <a:rPr lang="en-US" sz="2400">
                <a:solidFill>
                  <a:schemeClr val="accent2">
                    <a:lumMod val="50000"/>
                  </a:schemeClr>
                </a:solidFill>
              </a:rPr>
              <a:t>Giám đốc, Ch</a:t>
            </a:r>
            <a:r>
              <a:rPr lang="vi-VN" sz="2400">
                <a:solidFill>
                  <a:schemeClr val="accent2">
                    <a:lumMod val="50000"/>
                  </a:schemeClr>
                </a:solidFill>
              </a:rPr>
              <a:t>ư</a:t>
            </a:r>
            <a:r>
              <a:rPr lang="en-US" sz="2400">
                <a:solidFill>
                  <a:schemeClr val="accent2">
                    <a:lumMod val="50000"/>
                  </a:schemeClr>
                </a:solidFill>
              </a:rPr>
              <a:t>ơng trình Hợp </a:t>
            </a:r>
            <a:r>
              <a:rPr lang="en-US" sz="2400" dirty="0" err="1">
                <a:solidFill>
                  <a:schemeClr val="accent2">
                    <a:lumMod val="50000"/>
                  </a:schemeClr>
                </a:solidFill>
              </a:rPr>
              <a:t>tác</a:t>
            </a:r>
            <a:r>
              <a:rPr lang="en-US" sz="2400" dirty="0">
                <a:solidFill>
                  <a:schemeClr val="accent2">
                    <a:lumMod val="50000"/>
                  </a:schemeClr>
                </a:solidFill>
              </a:rPr>
              <a:t> </a:t>
            </a:r>
            <a:r>
              <a:rPr lang="en-US" sz="2400" dirty="0" err="1">
                <a:solidFill>
                  <a:schemeClr val="accent2">
                    <a:lumMod val="50000"/>
                  </a:schemeClr>
                </a:solidFill>
              </a:rPr>
              <a:t>Quốc</a:t>
            </a:r>
            <a:r>
              <a:rPr lang="en-US" sz="2400" dirty="0">
                <a:solidFill>
                  <a:schemeClr val="accent2">
                    <a:lumMod val="50000"/>
                  </a:schemeClr>
                </a:solidFill>
              </a:rPr>
              <a:t> </a:t>
            </a:r>
            <a:r>
              <a:rPr lang="en-US" sz="2400" dirty="0" err="1">
                <a:solidFill>
                  <a:schemeClr val="accent2">
                    <a:lumMod val="50000"/>
                  </a:schemeClr>
                </a:solidFill>
              </a:rPr>
              <a:t>tế</a:t>
            </a:r>
            <a:endParaRPr lang="en-US" sz="2400" dirty="0">
              <a:solidFill>
                <a:schemeClr val="accent2">
                  <a:lumMod val="50000"/>
                </a:schemeClr>
              </a:solidFill>
            </a:endParaRPr>
          </a:p>
          <a:p>
            <a:r>
              <a:rPr lang="en-US" sz="2400" dirty="0" err="1">
                <a:solidFill>
                  <a:schemeClr val="accent2">
                    <a:lumMod val="50000"/>
                  </a:schemeClr>
                </a:solidFill>
              </a:rPr>
              <a:t>Đại</a:t>
            </a:r>
            <a:r>
              <a:rPr lang="en-US" sz="2400" dirty="0">
                <a:solidFill>
                  <a:schemeClr val="accent2">
                    <a:lumMod val="50000"/>
                  </a:schemeClr>
                </a:solidFill>
              </a:rPr>
              <a:t> </a:t>
            </a:r>
            <a:r>
              <a:rPr lang="en-US" sz="2400" dirty="0" err="1">
                <a:solidFill>
                  <a:schemeClr val="accent2">
                    <a:lumMod val="50000"/>
                  </a:schemeClr>
                </a:solidFill>
              </a:rPr>
              <a:t>học</a:t>
            </a:r>
            <a:r>
              <a:rPr lang="en-US" sz="2400" dirty="0">
                <a:solidFill>
                  <a:schemeClr val="accent2">
                    <a:lumMod val="50000"/>
                  </a:schemeClr>
                </a:solidFill>
              </a:rPr>
              <a:t> </a:t>
            </a:r>
            <a:r>
              <a:rPr lang="en-US" sz="2400">
                <a:solidFill>
                  <a:schemeClr val="accent2">
                    <a:lumMod val="50000"/>
                  </a:schemeClr>
                </a:solidFill>
              </a:rPr>
              <a:t>Bang Arizona, Tr</a:t>
            </a:r>
            <a:r>
              <a:rPr lang="vi-VN" sz="2400" dirty="0">
                <a:solidFill>
                  <a:schemeClr val="accent2">
                    <a:lumMod val="50000"/>
                  </a:schemeClr>
                </a:solidFill>
              </a:rPr>
              <a:t>ư</a:t>
            </a:r>
            <a:r>
              <a:rPr lang="en-US" sz="2400" dirty="0" err="1">
                <a:solidFill>
                  <a:schemeClr val="accent2">
                    <a:lumMod val="50000"/>
                  </a:schemeClr>
                </a:solidFill>
              </a:rPr>
              <a:t>ờng</a:t>
            </a:r>
            <a:r>
              <a:rPr lang="en-US" sz="2400" dirty="0">
                <a:solidFill>
                  <a:schemeClr val="accent2">
                    <a:lumMod val="50000"/>
                  </a:schemeClr>
                </a:solidFill>
              </a:rPr>
              <a:t> </a:t>
            </a:r>
            <a:r>
              <a:rPr lang="en-US" sz="2400" dirty="0" err="1">
                <a:solidFill>
                  <a:schemeClr val="accent2">
                    <a:lumMod val="50000"/>
                  </a:schemeClr>
                </a:solidFill>
              </a:rPr>
              <a:t>Giải</a:t>
            </a:r>
            <a:r>
              <a:rPr lang="en-US" sz="2400" dirty="0">
                <a:solidFill>
                  <a:schemeClr val="accent2">
                    <a:lumMod val="50000"/>
                  </a:schemeClr>
                </a:solidFill>
              </a:rPr>
              <a:t> </a:t>
            </a:r>
            <a:r>
              <a:rPr lang="en-US" sz="2400" dirty="0" err="1">
                <a:solidFill>
                  <a:schemeClr val="accent2">
                    <a:lumMod val="50000"/>
                  </a:schemeClr>
                </a:solidFill>
              </a:rPr>
              <a:t>pháp</a:t>
            </a:r>
            <a:r>
              <a:rPr lang="en-US" sz="2400" dirty="0">
                <a:solidFill>
                  <a:schemeClr val="accent2">
                    <a:lumMod val="50000"/>
                  </a:schemeClr>
                </a:solidFill>
              </a:rPr>
              <a:t> Y </a:t>
            </a:r>
            <a:r>
              <a:rPr lang="en-US" sz="2400" dirty="0" err="1">
                <a:solidFill>
                  <a:schemeClr val="accent2">
                    <a:lumMod val="50000"/>
                  </a:schemeClr>
                </a:solidFill>
              </a:rPr>
              <a:t>tế</a:t>
            </a:r>
            <a:endParaRPr lang="en-US" sz="2400" dirty="0">
              <a:solidFill>
                <a:schemeClr val="accent2">
                  <a:lumMod val="50000"/>
                </a:schemeClr>
              </a:solidFill>
            </a:endParaRPr>
          </a:p>
          <a:p>
            <a:r>
              <a:rPr lang="en-US" sz="2400">
                <a:solidFill>
                  <a:schemeClr val="accent2">
                    <a:lumMod val="50000"/>
                  </a:schemeClr>
                </a:solidFill>
              </a:rPr>
              <a:t>Giám đốc, Công ty Giải </a:t>
            </a:r>
            <a:r>
              <a:rPr lang="en-US" sz="2400" dirty="0" err="1">
                <a:solidFill>
                  <a:schemeClr val="accent2">
                    <a:lumMod val="50000"/>
                  </a:schemeClr>
                </a:solidFill>
              </a:rPr>
              <a:t>pháp</a:t>
            </a:r>
            <a:r>
              <a:rPr lang="en-US" sz="2400" dirty="0">
                <a:solidFill>
                  <a:schemeClr val="accent2">
                    <a:lumMod val="50000"/>
                  </a:schemeClr>
                </a:solidFill>
              </a:rPr>
              <a:t> Y </a:t>
            </a:r>
            <a:r>
              <a:rPr lang="en-US" sz="2400" err="1">
                <a:solidFill>
                  <a:schemeClr val="accent2">
                    <a:lumMod val="50000"/>
                  </a:schemeClr>
                </a:solidFill>
              </a:rPr>
              <a:t>tế</a:t>
            </a:r>
            <a:r>
              <a:rPr lang="en-US" sz="2400">
                <a:solidFill>
                  <a:schemeClr val="accent2">
                    <a:lumMod val="50000"/>
                  </a:schemeClr>
                </a:solidFill>
              </a:rPr>
              <a:t> SunCrane</a:t>
            </a:r>
            <a:endParaRPr lang="en-US" sz="2400" dirty="0">
              <a:solidFill>
                <a:schemeClr val="accent2">
                  <a:lumMod val="50000"/>
                </a:schemeClr>
              </a:solidFill>
            </a:endParaRPr>
          </a:p>
        </p:txBody>
      </p:sp>
    </p:spTree>
    <p:extLst>
      <p:ext uri="{BB962C8B-B14F-4D97-AF65-F5344CB8AC3E}">
        <p14:creationId xmlns:p14="http://schemas.microsoft.com/office/powerpoint/2010/main" val="3972425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25400"/>
            <a:ext cx="9144000" cy="6832600"/>
          </a:xfrm>
          <a:prstGeom prst="rect">
            <a:avLst/>
          </a:prstGeom>
        </p:spPr>
      </p:pic>
      <p:sp>
        <p:nvSpPr>
          <p:cNvPr id="5" name="Title 4"/>
          <p:cNvSpPr>
            <a:spLocks noGrp="1"/>
          </p:cNvSpPr>
          <p:nvPr>
            <p:ph type="title"/>
          </p:nvPr>
        </p:nvSpPr>
        <p:spPr/>
        <p:txBody>
          <a:bodyPr/>
          <a:lstStyle/>
          <a:p>
            <a:endParaRPr lang="en-US"/>
          </a:p>
        </p:txBody>
      </p:sp>
      <p:pic>
        <p:nvPicPr>
          <p:cNvPr id="6" name="Picture 5" descr="meditation - doctors.jpg"/>
          <p:cNvPicPr>
            <a:picLocks noChangeAspect="1"/>
          </p:cNvPicPr>
          <p:nvPr/>
        </p:nvPicPr>
        <p:blipFill>
          <a:blip r:embed="rId3" cstate="print"/>
          <a:stretch>
            <a:fillRect/>
          </a:stretch>
        </p:blipFill>
        <p:spPr>
          <a:xfrm>
            <a:off x="0" y="330555"/>
            <a:ext cx="9144000" cy="6089904"/>
          </a:xfrm>
          <a:prstGeom prst="rect">
            <a:avLst/>
          </a:prstGeom>
        </p:spPr>
      </p:pic>
    </p:spTree>
    <p:extLst>
      <p:ext uri="{BB962C8B-B14F-4D97-AF65-F5344CB8AC3E}">
        <p14:creationId xmlns:p14="http://schemas.microsoft.com/office/powerpoint/2010/main" val="1827279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25400"/>
            <a:ext cx="9144000" cy="6832600"/>
          </a:xfrm>
          <a:prstGeom prst="rect">
            <a:avLst/>
          </a:prstGeom>
        </p:spPr>
      </p:pic>
      <p:sp>
        <p:nvSpPr>
          <p:cNvPr id="5" name="Title 4"/>
          <p:cNvSpPr>
            <a:spLocks noGrp="1"/>
          </p:cNvSpPr>
          <p:nvPr>
            <p:ph type="title"/>
          </p:nvPr>
        </p:nvSpPr>
        <p:spPr/>
        <p:txBody>
          <a:bodyPr/>
          <a:lstStyle/>
          <a:p>
            <a:r>
              <a:rPr lang="en-US" dirty="0"/>
              <a:t> Ronald R. O’Donnell</a:t>
            </a:r>
          </a:p>
        </p:txBody>
      </p:sp>
      <p:sp>
        <p:nvSpPr>
          <p:cNvPr id="6" name="Content Placeholder 5"/>
          <p:cNvSpPr>
            <a:spLocks noGrp="1"/>
          </p:cNvSpPr>
          <p:nvPr>
            <p:ph idx="1"/>
          </p:nvPr>
        </p:nvSpPr>
        <p:spPr>
          <a:xfrm>
            <a:off x="2681111" y="1600200"/>
            <a:ext cx="6005690" cy="4525963"/>
          </a:xfrm>
        </p:spPr>
        <p:txBody>
          <a:bodyPr>
            <a:normAutofit/>
          </a:bodyPr>
          <a:lstStyle/>
          <a:p>
            <a:pPr marL="0" indent="0">
              <a:buNone/>
            </a:pPr>
            <a:r>
              <a:rPr lang="en-US" dirty="0" err="1"/>
              <a:t>Ronald.odonnell@asu.edu</a:t>
            </a:r>
            <a:endParaRPr lang="en-US" dirty="0"/>
          </a:p>
          <a:p>
            <a:pPr marL="0" indent="0">
              <a:buNone/>
            </a:pPr>
            <a:r>
              <a:rPr lang="en-US" dirty="0"/>
              <a:t>Line: Ron </a:t>
            </a:r>
            <a:r>
              <a:rPr lang="en-US" dirty="0" err="1"/>
              <a:t>Odonnell</a:t>
            </a:r>
            <a:br>
              <a:rPr lang="en-US" dirty="0"/>
            </a:br>
            <a:r>
              <a:rPr lang="en-US" dirty="0"/>
              <a:t>+1 602-741-9627</a:t>
            </a:r>
          </a:p>
          <a:p>
            <a:pPr marL="0" indent="0">
              <a:buNone/>
            </a:pPr>
            <a:r>
              <a:rPr lang="en-US" dirty="0"/>
              <a:t>WeChat: </a:t>
            </a:r>
            <a:r>
              <a:rPr lang="en-US" dirty="0" err="1"/>
              <a:t>ronodonnell</a:t>
            </a:r>
            <a:endParaRPr lang="en-US" dirty="0"/>
          </a:p>
          <a:p>
            <a:pPr marL="0" indent="0">
              <a:buNone/>
            </a:pPr>
            <a:r>
              <a:rPr lang="en-US" dirty="0"/>
              <a:t>Skype: </a:t>
            </a:r>
            <a:r>
              <a:rPr lang="en-US" dirty="0" err="1"/>
              <a:t>ronald.r.odonnell</a:t>
            </a:r>
            <a:endParaRPr lang="en-US" dirty="0"/>
          </a:p>
          <a:p>
            <a:pPr marL="0" indent="0">
              <a:buNone/>
            </a:pPr>
            <a:r>
              <a:rPr lang="en-US" dirty="0"/>
              <a:t>Web: </a:t>
            </a:r>
            <a:r>
              <a:rPr lang="en-US" dirty="0">
                <a:hlinkClick r:id="rId3"/>
              </a:rPr>
              <a:t>www.chs.asu.edu/dbh</a:t>
            </a:r>
            <a:endParaRPr lang="en-US" dirty="0"/>
          </a:p>
          <a:p>
            <a:pPr marL="0" indent="0">
              <a:buNone/>
            </a:pPr>
            <a:r>
              <a:rPr lang="en-US" dirty="0"/>
              <a:t>Email: </a:t>
            </a:r>
            <a:r>
              <a:rPr lang="en-US" dirty="0" err="1"/>
              <a:t>ronald.odonnell@asu.edu</a:t>
            </a:r>
            <a:endParaRPr lang="en-US" dirty="0"/>
          </a:p>
          <a:p>
            <a:endParaRPr lang="en-US" dirty="0"/>
          </a:p>
        </p:txBody>
      </p:sp>
      <p:pic>
        <p:nvPicPr>
          <p:cNvPr id="8" name="Picture 7">
            <a:extLst>
              <a:ext uri="{FF2B5EF4-FFF2-40B4-BE49-F238E27FC236}">
                <a16:creationId xmlns:a16="http://schemas.microsoft.com/office/drawing/2014/main" id="{EBE659A2-7EDD-6942-9344-B3FABBCF9ADC}"/>
              </a:ext>
            </a:extLst>
          </p:cNvPr>
          <p:cNvPicPr>
            <a:picLocks noChangeAspect="1"/>
          </p:cNvPicPr>
          <p:nvPr/>
        </p:nvPicPr>
        <p:blipFill>
          <a:blip r:embed="rId4"/>
          <a:stretch>
            <a:fillRect/>
          </a:stretch>
        </p:blipFill>
        <p:spPr>
          <a:xfrm>
            <a:off x="161367" y="1296727"/>
            <a:ext cx="2291144" cy="3445329"/>
          </a:xfrm>
          <a:prstGeom prst="rect">
            <a:avLst/>
          </a:prstGeom>
        </p:spPr>
      </p:pic>
    </p:spTree>
    <p:extLst>
      <p:ext uri="{BB962C8B-B14F-4D97-AF65-F5344CB8AC3E}">
        <p14:creationId xmlns:p14="http://schemas.microsoft.com/office/powerpoint/2010/main" val="1798189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6740"/>
            <a:ext cx="9144000" cy="6832600"/>
          </a:xfrm>
          <a:prstGeom prst="rect">
            <a:avLst/>
          </a:prstGeom>
        </p:spPr>
      </p:pic>
      <p:sp>
        <p:nvSpPr>
          <p:cNvPr id="2" name="Title 1"/>
          <p:cNvSpPr>
            <a:spLocks noGrp="1"/>
          </p:cNvSpPr>
          <p:nvPr>
            <p:ph type="title"/>
          </p:nvPr>
        </p:nvSpPr>
        <p:spPr/>
        <p:txBody>
          <a:bodyPr>
            <a:normAutofit fontScale="90000"/>
          </a:bodyPr>
          <a:lstStyle/>
          <a:p>
            <a:r>
              <a:rPr lang="en-US" dirty="0">
                <a:solidFill>
                  <a:srgbClr val="000000"/>
                </a:solidFill>
                <a:latin typeface="Calibri" panose="020F0502020204030204" pitchFamily="34" charset="0"/>
              </a:rPr>
              <a:t>Arizona State University, College of Health Solutions - </a:t>
            </a:r>
            <a:r>
              <a:rPr lang="en-US" dirty="0" err="1">
                <a:solidFill>
                  <a:srgbClr val="000000"/>
                </a:solidFill>
                <a:latin typeface="Calibri" panose="020F0502020204030204" pitchFamily="34" charset="0"/>
              </a:rPr>
              <a:t>www.chs.asu.edu</a:t>
            </a:r>
            <a:endParaRPr lang="en-US" dirty="0">
              <a:solidFill>
                <a:srgbClr val="000000"/>
              </a:solidFill>
            </a:endParaRPr>
          </a:p>
        </p:txBody>
      </p:sp>
      <p:pic>
        <p:nvPicPr>
          <p:cNvPr id="5" name="Picture 1">
            <a:extLst>
              <a:ext uri="{FF2B5EF4-FFF2-40B4-BE49-F238E27FC236}">
                <a16:creationId xmlns:a16="http://schemas.microsoft.com/office/drawing/2014/main" id="{A59739DC-B076-0641-8B2A-723E7794B44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9915"/>
            <a:ext cx="91440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9866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a:latin typeface="Arial" panose="020B0604020202020204" pitchFamily="34" charset="0"/>
                <a:cs typeface="Arial" panose="020B0604020202020204" pitchFamily="34" charset="0"/>
              </a:rPr>
              <a:t>Agenda/ </a:t>
            </a:r>
            <a:r>
              <a:rPr lang="en-US" sz="3200" i="1">
                <a:solidFill>
                  <a:schemeClr val="accent2">
                    <a:lumMod val="50000"/>
                  </a:schemeClr>
                </a:solidFill>
                <a:latin typeface="Arial" panose="020B0604020202020204" pitchFamily="34" charset="0"/>
                <a:cs typeface="Arial" panose="020B0604020202020204" pitchFamily="34" charset="0"/>
              </a:rPr>
              <a:t>Ch</a:t>
            </a:r>
            <a:r>
              <a:rPr lang="vi-VN" sz="3200" i="1" dirty="0">
                <a:solidFill>
                  <a:schemeClr val="accent2">
                    <a:lumMod val="50000"/>
                  </a:schemeClr>
                </a:solidFill>
                <a:latin typeface="Arial" panose="020B0604020202020204" pitchFamily="34" charset="0"/>
                <a:cs typeface="Arial" panose="020B0604020202020204" pitchFamily="34" charset="0"/>
              </a:rPr>
              <a:t>ương trình</a:t>
            </a:r>
            <a:endParaRPr lang="en-US" sz="3200" i="1" dirty="0">
              <a:solidFill>
                <a:schemeClr val="accent2">
                  <a:lumMod val="50000"/>
                </a:schemeClr>
              </a:solidFill>
              <a:latin typeface="Arial" panose="020B0604020202020204" pitchFamily="34" charset="0"/>
              <a:cs typeface="Arial" panose="020B0604020202020204" pitchFamily="34" charset="0"/>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a:bodyPr>
          <a:lstStyle/>
          <a:p>
            <a:r>
              <a:rPr lang="en-US" sz="2400" dirty="0"/>
              <a:t>Practice </a:t>
            </a:r>
            <a:r>
              <a:rPr lang="en-US" sz="2400"/>
              <a:t>mindfulness!/ </a:t>
            </a:r>
            <a:r>
              <a:rPr lang="en-US" sz="2400" i="1">
                <a:solidFill>
                  <a:schemeClr val="accent2">
                    <a:lumMod val="50000"/>
                  </a:schemeClr>
                </a:solidFill>
              </a:rPr>
              <a:t>Thực </a:t>
            </a:r>
            <a:r>
              <a:rPr lang="en-US" sz="2400" i="1" err="1">
                <a:solidFill>
                  <a:schemeClr val="accent2">
                    <a:lumMod val="50000"/>
                  </a:schemeClr>
                </a:solidFill>
              </a:rPr>
              <a:t>hành</a:t>
            </a:r>
            <a:r>
              <a:rPr lang="en-US" sz="2400" i="1">
                <a:solidFill>
                  <a:schemeClr val="accent2">
                    <a:lumMod val="50000"/>
                  </a:schemeClr>
                </a:solidFill>
              </a:rPr>
              <a:t> chánh niệm/chú </a:t>
            </a:r>
            <a:r>
              <a:rPr lang="en-US" sz="2400" i="1" dirty="0" err="1">
                <a:solidFill>
                  <a:schemeClr val="accent2">
                    <a:lumMod val="50000"/>
                  </a:schemeClr>
                </a:solidFill>
              </a:rPr>
              <a:t>tâm</a:t>
            </a:r>
            <a:endParaRPr lang="en-US" sz="2400" i="1" dirty="0">
              <a:solidFill>
                <a:schemeClr val="accent2">
                  <a:lumMod val="50000"/>
                </a:schemeClr>
              </a:solidFill>
            </a:endParaRPr>
          </a:p>
          <a:p>
            <a:r>
              <a:rPr lang="en-US" sz="2400" dirty="0"/>
              <a:t>Stress for physicians, nurses </a:t>
            </a:r>
            <a:r>
              <a:rPr lang="en-US" sz="2400"/>
              <a:t>and patients/ </a:t>
            </a:r>
            <a:r>
              <a:rPr lang="en-US" sz="2400" i="1">
                <a:solidFill>
                  <a:schemeClr val="accent2">
                    <a:lumMod val="50000"/>
                  </a:schemeClr>
                </a:solidFill>
              </a:rPr>
              <a:t>Căng thẳng trên nhóm bác sĩ, điều d</a:t>
            </a:r>
            <a:r>
              <a:rPr lang="vi-VN" sz="2400" i="1">
                <a:solidFill>
                  <a:schemeClr val="accent2">
                    <a:lumMod val="50000"/>
                  </a:schemeClr>
                </a:solidFill>
              </a:rPr>
              <a:t>ư</a:t>
            </a:r>
            <a:r>
              <a:rPr lang="en-US" sz="2400" i="1">
                <a:solidFill>
                  <a:schemeClr val="accent2">
                    <a:lumMod val="50000"/>
                  </a:schemeClr>
                </a:solidFill>
              </a:rPr>
              <a:t>ỡng và bệnh nhân</a:t>
            </a:r>
            <a:endParaRPr lang="en-US" sz="2400" i="1" dirty="0">
              <a:solidFill>
                <a:schemeClr val="accent2">
                  <a:lumMod val="50000"/>
                </a:schemeClr>
              </a:solidFill>
            </a:endParaRPr>
          </a:p>
          <a:p>
            <a:r>
              <a:rPr lang="en-US" sz="2400"/>
              <a:t>Mindfulness: the evidence/ </a:t>
            </a:r>
            <a:r>
              <a:rPr lang="en-US" sz="2400" i="1">
                <a:solidFill>
                  <a:schemeClr val="accent2">
                    <a:lumMod val="50000"/>
                  </a:schemeClr>
                </a:solidFill>
              </a:rPr>
              <a:t>Liệu pháp chú tâm: Bằng chứng khoa học</a:t>
            </a:r>
            <a:endParaRPr lang="en-US" sz="2400" i="1" dirty="0">
              <a:solidFill>
                <a:schemeClr val="accent2">
                  <a:lumMod val="50000"/>
                </a:schemeClr>
              </a:solidFill>
            </a:endParaRPr>
          </a:p>
          <a:p>
            <a:r>
              <a:rPr lang="en-US" sz="2400" dirty="0"/>
              <a:t>Mindfulness Session by </a:t>
            </a:r>
            <a:r>
              <a:rPr lang="en-US" sz="2400"/>
              <a:t>Session Program/ </a:t>
            </a:r>
            <a:r>
              <a:rPr lang="en-US" sz="2400" i="1">
                <a:solidFill>
                  <a:schemeClr val="accent2">
                    <a:lumMod val="50000"/>
                  </a:schemeClr>
                </a:solidFill>
              </a:rPr>
              <a:t>Chư</a:t>
            </a:r>
            <a:r>
              <a:rPr lang="vi-VN" sz="2400" i="1" dirty="0">
                <a:solidFill>
                  <a:schemeClr val="accent2">
                    <a:lumMod val="50000"/>
                  </a:schemeClr>
                </a:solidFill>
              </a:rPr>
              <a:t>ơ</a:t>
            </a:r>
            <a:r>
              <a:rPr lang="en-US" sz="2400" i="1" dirty="0">
                <a:solidFill>
                  <a:schemeClr val="accent2">
                    <a:lumMod val="50000"/>
                  </a:schemeClr>
                </a:solidFill>
              </a:rPr>
              <a:t>ng </a:t>
            </a:r>
            <a:r>
              <a:rPr lang="en-US" sz="2400" i="1" dirty="0" err="1">
                <a:solidFill>
                  <a:schemeClr val="accent2">
                    <a:lumMod val="50000"/>
                  </a:schemeClr>
                </a:solidFill>
              </a:rPr>
              <a:t>trình</a:t>
            </a:r>
            <a:r>
              <a:rPr lang="en-US" sz="2400" i="1" dirty="0">
                <a:solidFill>
                  <a:schemeClr val="accent2">
                    <a:lumMod val="50000"/>
                  </a:schemeClr>
                </a:solidFill>
              </a:rPr>
              <a:t> </a:t>
            </a:r>
            <a:r>
              <a:rPr lang="en-US" sz="2400" i="1" dirty="0" err="1">
                <a:solidFill>
                  <a:schemeClr val="accent2">
                    <a:lumMod val="50000"/>
                  </a:schemeClr>
                </a:solidFill>
              </a:rPr>
              <a:t>huấn</a:t>
            </a:r>
            <a:r>
              <a:rPr lang="en-US" sz="2400" i="1" dirty="0">
                <a:solidFill>
                  <a:schemeClr val="accent2">
                    <a:lumMod val="50000"/>
                  </a:schemeClr>
                </a:solidFill>
              </a:rPr>
              <a:t> </a:t>
            </a:r>
            <a:r>
              <a:rPr lang="en-US" sz="2400" i="1" dirty="0" err="1">
                <a:solidFill>
                  <a:schemeClr val="accent2">
                    <a:lumMod val="50000"/>
                  </a:schemeClr>
                </a:solidFill>
              </a:rPr>
              <a:t>luyện</a:t>
            </a:r>
            <a:r>
              <a:rPr lang="en-US" sz="2400" i="1" dirty="0">
                <a:solidFill>
                  <a:schemeClr val="accent2">
                    <a:lumMod val="50000"/>
                  </a:schemeClr>
                </a:solidFill>
              </a:rPr>
              <a:t> </a:t>
            </a:r>
            <a:r>
              <a:rPr lang="en-US" sz="2400" i="1" dirty="0" err="1">
                <a:solidFill>
                  <a:schemeClr val="accent2">
                    <a:lumMod val="50000"/>
                  </a:schemeClr>
                </a:solidFill>
              </a:rPr>
              <a:t>chú</a:t>
            </a:r>
            <a:r>
              <a:rPr lang="en-US" sz="2400" i="1" dirty="0">
                <a:solidFill>
                  <a:schemeClr val="accent2">
                    <a:lumMod val="50000"/>
                  </a:schemeClr>
                </a:solidFill>
              </a:rPr>
              <a:t> </a:t>
            </a:r>
            <a:r>
              <a:rPr lang="en-US" sz="2400" i="1" dirty="0" err="1">
                <a:solidFill>
                  <a:schemeClr val="accent2">
                    <a:lumMod val="50000"/>
                  </a:schemeClr>
                </a:solidFill>
              </a:rPr>
              <a:t>tâm</a:t>
            </a:r>
            <a:endParaRPr lang="en-US" sz="2400" i="1" dirty="0">
              <a:solidFill>
                <a:schemeClr val="accent2">
                  <a:lumMod val="50000"/>
                </a:schemeClr>
              </a:solidFill>
            </a:endParaRPr>
          </a:p>
          <a:p>
            <a:r>
              <a:rPr lang="en-US" sz="2400" dirty="0"/>
              <a:t>Discussion and </a:t>
            </a:r>
            <a:r>
              <a:rPr lang="en-US" sz="2400"/>
              <a:t>Next steps/ </a:t>
            </a:r>
            <a:r>
              <a:rPr lang="en-US" sz="2400" i="1">
                <a:solidFill>
                  <a:schemeClr val="accent2">
                    <a:lumMod val="50000"/>
                  </a:schemeClr>
                </a:solidFill>
              </a:rPr>
              <a:t>Thảo </a:t>
            </a:r>
            <a:r>
              <a:rPr lang="en-US" sz="2400" i="1" dirty="0" err="1">
                <a:solidFill>
                  <a:schemeClr val="accent2">
                    <a:lumMod val="50000"/>
                  </a:schemeClr>
                </a:solidFill>
              </a:rPr>
              <a:t>luận</a:t>
            </a:r>
            <a:r>
              <a:rPr lang="en-US" sz="2400" i="1" dirty="0">
                <a:solidFill>
                  <a:schemeClr val="accent2">
                    <a:lumMod val="50000"/>
                  </a:schemeClr>
                </a:solidFill>
              </a:rPr>
              <a:t> </a:t>
            </a:r>
            <a:r>
              <a:rPr lang="en-US" sz="2400" i="1" dirty="0" err="1">
                <a:solidFill>
                  <a:schemeClr val="accent2">
                    <a:lumMod val="50000"/>
                  </a:schemeClr>
                </a:solidFill>
              </a:rPr>
              <a:t>và</a:t>
            </a:r>
            <a:r>
              <a:rPr lang="en-US" sz="2400" i="1" dirty="0">
                <a:solidFill>
                  <a:schemeClr val="accent2">
                    <a:lumMod val="50000"/>
                  </a:schemeClr>
                </a:solidFill>
              </a:rPr>
              <a:t> </a:t>
            </a:r>
            <a:r>
              <a:rPr lang="en-US" sz="2400" i="1" dirty="0" err="1">
                <a:solidFill>
                  <a:schemeClr val="accent2">
                    <a:lumMod val="50000"/>
                  </a:schemeClr>
                </a:solidFill>
              </a:rPr>
              <a:t>lập</a:t>
            </a:r>
            <a:r>
              <a:rPr lang="en-US" sz="2400" i="1" dirty="0">
                <a:solidFill>
                  <a:schemeClr val="accent2">
                    <a:lumMod val="50000"/>
                  </a:schemeClr>
                </a:solidFill>
              </a:rPr>
              <a:t> </a:t>
            </a:r>
            <a:r>
              <a:rPr lang="en-US" sz="2400" i="1" dirty="0" err="1">
                <a:solidFill>
                  <a:schemeClr val="accent2">
                    <a:lumMod val="50000"/>
                  </a:schemeClr>
                </a:solidFill>
              </a:rPr>
              <a:t>kế</a:t>
            </a:r>
            <a:r>
              <a:rPr lang="en-US" sz="2400" i="1" dirty="0">
                <a:solidFill>
                  <a:schemeClr val="accent2">
                    <a:lumMod val="50000"/>
                  </a:schemeClr>
                </a:solidFill>
              </a:rPr>
              <a:t> </a:t>
            </a:r>
            <a:r>
              <a:rPr lang="en-US" sz="2400" i="1" dirty="0" err="1">
                <a:solidFill>
                  <a:schemeClr val="accent2">
                    <a:lumMod val="50000"/>
                  </a:schemeClr>
                </a:solidFill>
              </a:rPr>
              <a:t>hoạch</a:t>
            </a:r>
            <a:r>
              <a:rPr lang="en-US" sz="2400" i="1" dirty="0">
                <a:solidFill>
                  <a:schemeClr val="accent2">
                    <a:lumMod val="50000"/>
                  </a:schemeClr>
                </a:solidFill>
              </a:rPr>
              <a:t> </a:t>
            </a:r>
            <a:r>
              <a:rPr lang="en-US" sz="2400" i="1" dirty="0" err="1">
                <a:solidFill>
                  <a:schemeClr val="accent2">
                    <a:lumMod val="50000"/>
                  </a:schemeClr>
                </a:solidFill>
              </a:rPr>
              <a:t>cho</a:t>
            </a:r>
            <a:r>
              <a:rPr lang="en-US" sz="2400" i="1" dirty="0">
                <a:solidFill>
                  <a:schemeClr val="accent2">
                    <a:lumMod val="50000"/>
                  </a:schemeClr>
                </a:solidFill>
              </a:rPr>
              <a:t> </a:t>
            </a:r>
            <a:r>
              <a:rPr lang="en-US" sz="2400" i="1" dirty="0" err="1">
                <a:solidFill>
                  <a:schemeClr val="accent2">
                    <a:lumMod val="50000"/>
                  </a:schemeClr>
                </a:solidFill>
              </a:rPr>
              <a:t>các</a:t>
            </a:r>
            <a:r>
              <a:rPr lang="en-US" sz="2400" i="1" dirty="0">
                <a:solidFill>
                  <a:schemeClr val="accent2">
                    <a:lumMod val="50000"/>
                  </a:schemeClr>
                </a:solidFill>
              </a:rPr>
              <a:t> b</a:t>
            </a:r>
            <a:r>
              <a:rPr lang="vi-VN" sz="2400" i="1" dirty="0">
                <a:solidFill>
                  <a:schemeClr val="accent2">
                    <a:lumMod val="50000"/>
                  </a:schemeClr>
                </a:solidFill>
              </a:rPr>
              <a:t>ư</a:t>
            </a:r>
            <a:r>
              <a:rPr lang="en-US" sz="2400" i="1" dirty="0" err="1">
                <a:solidFill>
                  <a:schemeClr val="accent2">
                    <a:lumMod val="50000"/>
                  </a:schemeClr>
                </a:solidFill>
              </a:rPr>
              <a:t>ớc</a:t>
            </a:r>
            <a:r>
              <a:rPr lang="en-US" sz="2400" i="1" dirty="0">
                <a:solidFill>
                  <a:schemeClr val="accent2">
                    <a:lumMod val="50000"/>
                  </a:schemeClr>
                </a:solidFill>
              </a:rPr>
              <a:t> </a:t>
            </a:r>
            <a:r>
              <a:rPr lang="en-US" sz="2400" i="1" dirty="0" err="1">
                <a:solidFill>
                  <a:schemeClr val="accent2">
                    <a:lumMod val="50000"/>
                  </a:schemeClr>
                </a:solidFill>
              </a:rPr>
              <a:t>tiếp</a:t>
            </a:r>
            <a:r>
              <a:rPr lang="en-US" sz="2400" i="1" dirty="0">
                <a:solidFill>
                  <a:schemeClr val="accent2">
                    <a:lumMod val="50000"/>
                  </a:schemeClr>
                </a:solidFill>
              </a:rPr>
              <a:t> </a:t>
            </a:r>
            <a:r>
              <a:rPr lang="en-US" sz="2400" i="1" dirty="0" err="1">
                <a:solidFill>
                  <a:schemeClr val="accent2">
                    <a:lumMod val="50000"/>
                  </a:schemeClr>
                </a:solidFill>
              </a:rPr>
              <a:t>theo</a:t>
            </a:r>
            <a:endParaRPr lang="en-US" sz="2400" i="1" dirty="0">
              <a:solidFill>
                <a:schemeClr val="accent2">
                  <a:lumMod val="50000"/>
                </a:schemeClr>
              </a:solidFill>
            </a:endParaRPr>
          </a:p>
          <a:p>
            <a:endParaRPr lang="en-US" sz="2000" dirty="0"/>
          </a:p>
        </p:txBody>
      </p:sp>
    </p:spTree>
    <p:extLst>
      <p:ext uri="{BB962C8B-B14F-4D97-AF65-F5344CB8AC3E}">
        <p14:creationId xmlns:p14="http://schemas.microsoft.com/office/powerpoint/2010/main" val="3254921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a:xfrm>
            <a:off x="208723" y="274638"/>
            <a:ext cx="8746434" cy="1143000"/>
          </a:xfrm>
        </p:spPr>
        <p:txBody>
          <a:bodyPr>
            <a:normAutofit fontScale="90000"/>
          </a:bodyPr>
          <a:lstStyle/>
          <a:p>
            <a:r>
              <a:rPr lang="en-US" sz="3200" dirty="0">
                <a:latin typeface="Arial" panose="020B0604020202020204" pitchFamily="34" charset="0"/>
                <a:cs typeface="Arial" panose="020B0604020202020204" pitchFamily="34" charset="0"/>
              </a:rPr>
              <a:t>Top reasons people are stressed</a:t>
            </a:r>
            <a:br>
              <a:rPr lang="en-US" sz="3200" dirty="0">
                <a:latin typeface="Arial" panose="020B0604020202020204" pitchFamily="34" charset="0"/>
                <a:cs typeface="Arial" panose="020B0604020202020204" pitchFamily="34" charset="0"/>
              </a:rPr>
            </a:br>
            <a:r>
              <a:rPr lang="en-US" sz="3200" i="1" dirty="0" err="1">
                <a:solidFill>
                  <a:schemeClr val="accent2">
                    <a:lumMod val="50000"/>
                  </a:schemeClr>
                </a:solidFill>
                <a:latin typeface="Arial" panose="020B0604020202020204" pitchFamily="34" charset="0"/>
                <a:cs typeface="Arial" panose="020B0604020202020204" pitchFamily="34" charset="0"/>
              </a:rPr>
              <a:t>Những</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lý</a:t>
            </a:r>
            <a:r>
              <a:rPr lang="en-US" sz="3200" i="1" dirty="0">
                <a:solidFill>
                  <a:schemeClr val="accent2">
                    <a:lumMod val="50000"/>
                  </a:schemeClr>
                </a:solidFill>
                <a:latin typeface="Arial" panose="020B0604020202020204" pitchFamily="34" charset="0"/>
                <a:cs typeface="Arial" panose="020B0604020202020204" pitchFamily="34" charset="0"/>
              </a:rPr>
              <a:t> do </a:t>
            </a:r>
            <a:r>
              <a:rPr lang="en-US" sz="3200" i="1" dirty="0" err="1">
                <a:solidFill>
                  <a:schemeClr val="accent2">
                    <a:lumMod val="50000"/>
                  </a:schemeClr>
                </a:solidFill>
                <a:latin typeface="Arial" panose="020B0604020202020204" pitchFamily="34" charset="0"/>
                <a:cs typeface="Arial" panose="020B0604020202020204" pitchFamily="34" charset="0"/>
              </a:rPr>
              <a:t>hàng</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đầu</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khiến</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chúng</a:t>
            </a:r>
            <a:r>
              <a:rPr lang="en-US" sz="3200" i="1" dirty="0">
                <a:solidFill>
                  <a:schemeClr val="accent2">
                    <a:lumMod val="50000"/>
                  </a:schemeClr>
                </a:solidFill>
                <a:latin typeface="Arial" panose="020B0604020202020204" pitchFamily="34" charset="0"/>
                <a:cs typeface="Arial" panose="020B0604020202020204" pitchFamily="34" charset="0"/>
              </a:rPr>
              <a:t> ta </a:t>
            </a:r>
            <a:r>
              <a:rPr lang="en-US" sz="3200" i="1" dirty="0" err="1">
                <a:solidFill>
                  <a:schemeClr val="accent2">
                    <a:lumMod val="50000"/>
                  </a:schemeClr>
                </a:solidFill>
                <a:latin typeface="Arial" panose="020B0604020202020204" pitchFamily="34" charset="0"/>
                <a:cs typeface="Arial" panose="020B0604020202020204" pitchFamily="34" charset="0"/>
              </a:rPr>
              <a:t>bị</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căng</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thẳng</a:t>
            </a:r>
            <a:endParaRPr lang="en-US" sz="3200" i="1" dirty="0">
              <a:solidFill>
                <a:schemeClr val="accent2">
                  <a:lumMod val="50000"/>
                </a:schemeClr>
              </a:solidFill>
              <a:latin typeface="Arial" panose="020B0604020202020204" pitchFamily="34" charset="0"/>
              <a:cs typeface="Arial" panose="020B0604020202020204" pitchFamily="34" charset="0"/>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a:bodyPr>
          <a:lstStyle/>
          <a:p>
            <a:r>
              <a:rPr lang="en-US" sz="2000">
                <a:latin typeface="Arial" panose="020B0604020202020204" pitchFamily="34" charset="0"/>
                <a:cs typeface="Arial" panose="020B0604020202020204" pitchFamily="34" charset="0"/>
              </a:rPr>
              <a:t>Job Pressure/ </a:t>
            </a:r>
            <a:r>
              <a:rPr lang="en-US" sz="2000" i="1">
                <a:solidFill>
                  <a:schemeClr val="accent2">
                    <a:lumMod val="50000"/>
                  </a:schemeClr>
                </a:solidFill>
                <a:latin typeface="Arial" panose="020B0604020202020204" pitchFamily="34" charset="0"/>
                <a:cs typeface="Arial" panose="020B0604020202020204" pitchFamily="34" charset="0"/>
              </a:rPr>
              <a:t>Áp </a:t>
            </a:r>
            <a:r>
              <a:rPr lang="en-US" sz="2000" i="1" dirty="0" err="1">
                <a:solidFill>
                  <a:schemeClr val="accent2">
                    <a:lumMod val="50000"/>
                  </a:schemeClr>
                </a:solidFill>
                <a:latin typeface="Arial" panose="020B0604020202020204" pitchFamily="34" charset="0"/>
                <a:cs typeface="Arial" panose="020B0604020202020204" pitchFamily="34" charset="0"/>
              </a:rPr>
              <a:t>lực</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công</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việc</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Money/ </a:t>
            </a:r>
            <a:r>
              <a:rPr lang="en-US" sz="2000" i="1">
                <a:solidFill>
                  <a:schemeClr val="accent2">
                    <a:lumMod val="50000"/>
                  </a:schemeClr>
                </a:solidFill>
                <a:latin typeface="Arial" panose="020B0604020202020204" pitchFamily="34" charset="0"/>
                <a:cs typeface="Arial" panose="020B0604020202020204" pitchFamily="34" charset="0"/>
              </a:rPr>
              <a:t>Tiền </a:t>
            </a:r>
            <a:r>
              <a:rPr lang="en-US" sz="2000" i="1" dirty="0" err="1">
                <a:solidFill>
                  <a:schemeClr val="accent2">
                    <a:lumMod val="50000"/>
                  </a:schemeClr>
                </a:solidFill>
                <a:latin typeface="Arial" panose="020B0604020202020204" pitchFamily="34" charset="0"/>
                <a:cs typeface="Arial" panose="020B0604020202020204" pitchFamily="34" charset="0"/>
              </a:rPr>
              <a:t>bạc</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Health/ </a:t>
            </a:r>
            <a:r>
              <a:rPr lang="en-US" sz="2000" i="1">
                <a:solidFill>
                  <a:schemeClr val="accent2">
                    <a:lumMod val="50000"/>
                  </a:schemeClr>
                </a:solidFill>
                <a:latin typeface="Arial" panose="020B0604020202020204" pitchFamily="34" charset="0"/>
                <a:cs typeface="Arial" panose="020B0604020202020204" pitchFamily="34" charset="0"/>
              </a:rPr>
              <a:t>Sức </a:t>
            </a:r>
            <a:r>
              <a:rPr lang="en-US" sz="2000" i="1" dirty="0" err="1">
                <a:solidFill>
                  <a:schemeClr val="accent2">
                    <a:lumMod val="50000"/>
                  </a:schemeClr>
                </a:solidFill>
                <a:latin typeface="Arial" panose="020B0604020202020204" pitchFamily="34" charset="0"/>
                <a:cs typeface="Arial" panose="020B0604020202020204" pitchFamily="34" charset="0"/>
              </a:rPr>
              <a:t>khỏe</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Relationships/ </a:t>
            </a:r>
            <a:r>
              <a:rPr lang="en-US" sz="2000" i="1">
                <a:solidFill>
                  <a:schemeClr val="accent2">
                    <a:lumMod val="50000"/>
                  </a:schemeClr>
                </a:solidFill>
                <a:latin typeface="Arial" panose="020B0604020202020204" pitchFamily="34" charset="0"/>
                <a:cs typeface="Arial" panose="020B0604020202020204" pitchFamily="34" charset="0"/>
              </a:rPr>
              <a:t>Các </a:t>
            </a:r>
            <a:r>
              <a:rPr lang="en-US" sz="2000" i="1" dirty="0" err="1">
                <a:solidFill>
                  <a:schemeClr val="accent2">
                    <a:lumMod val="50000"/>
                  </a:schemeClr>
                </a:solidFill>
                <a:latin typeface="Arial" panose="020B0604020202020204" pitchFamily="34" charset="0"/>
                <a:cs typeface="Arial" panose="020B0604020202020204" pitchFamily="34" charset="0"/>
              </a:rPr>
              <a:t>mối</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quan</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hệ</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Poor nutrition/ </a:t>
            </a:r>
            <a:r>
              <a:rPr lang="en-US" sz="2000" i="1">
                <a:solidFill>
                  <a:schemeClr val="accent2">
                    <a:lumMod val="50000"/>
                  </a:schemeClr>
                </a:solidFill>
                <a:latin typeface="Arial" panose="020B0604020202020204" pitchFamily="34" charset="0"/>
                <a:cs typeface="Arial" panose="020B0604020202020204" pitchFamily="34" charset="0"/>
              </a:rPr>
              <a:t>Dinh </a:t>
            </a:r>
            <a:r>
              <a:rPr lang="en-US" sz="2000" i="1" dirty="0" err="1">
                <a:solidFill>
                  <a:schemeClr val="accent2">
                    <a:lumMod val="50000"/>
                  </a:schemeClr>
                </a:solidFill>
                <a:latin typeface="Arial" panose="020B0604020202020204" pitchFamily="34" charset="0"/>
                <a:cs typeface="Arial" panose="020B0604020202020204" pitchFamily="34" charset="0"/>
              </a:rPr>
              <a:t>dưỡng</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kém</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Media Overload/ </a:t>
            </a:r>
            <a:r>
              <a:rPr lang="en-US" sz="2000" i="1">
                <a:solidFill>
                  <a:schemeClr val="accent2">
                    <a:lumMod val="50000"/>
                  </a:schemeClr>
                </a:solidFill>
                <a:latin typeface="Arial" panose="020B0604020202020204" pitchFamily="34" charset="0"/>
                <a:cs typeface="Arial" panose="020B0604020202020204" pitchFamily="34" charset="0"/>
              </a:rPr>
              <a:t>Quá </a:t>
            </a:r>
            <a:r>
              <a:rPr lang="en-US" sz="2000" i="1" err="1">
                <a:solidFill>
                  <a:schemeClr val="accent2">
                    <a:lumMod val="50000"/>
                  </a:schemeClr>
                </a:solidFill>
                <a:latin typeface="Arial" panose="020B0604020202020204" pitchFamily="34" charset="0"/>
                <a:cs typeface="Arial" panose="020B0604020202020204" pitchFamily="34" charset="0"/>
              </a:rPr>
              <a:t>tải</a:t>
            </a:r>
            <a:r>
              <a:rPr lang="en-US" sz="2000" i="1">
                <a:solidFill>
                  <a:schemeClr val="accent2">
                    <a:lumMod val="50000"/>
                  </a:schemeClr>
                </a:solidFill>
                <a:latin typeface="Arial" panose="020B0604020202020204" pitchFamily="34" charset="0"/>
                <a:cs typeface="Arial" panose="020B0604020202020204" pitchFamily="34" charset="0"/>
              </a:rPr>
              <a:t> t</a:t>
            </a:r>
            <a:r>
              <a:rPr lang="vi-VN" sz="2000" i="1">
                <a:solidFill>
                  <a:schemeClr val="accent2">
                    <a:lumMod val="50000"/>
                  </a:schemeClr>
                </a:solidFill>
                <a:latin typeface="Arial" panose="020B0604020202020204" pitchFamily="34" charset="0"/>
                <a:cs typeface="Arial" panose="020B0604020202020204" pitchFamily="34" charset="0"/>
              </a:rPr>
              <a:t>ư</a:t>
            </a:r>
            <a:r>
              <a:rPr lang="en-US" sz="2000" i="1">
                <a:solidFill>
                  <a:schemeClr val="accent2">
                    <a:lumMod val="50000"/>
                  </a:schemeClr>
                </a:solidFill>
                <a:latin typeface="Arial" panose="020B0604020202020204" pitchFamily="34" charset="0"/>
                <a:cs typeface="Arial" panose="020B0604020202020204" pitchFamily="34" charset="0"/>
              </a:rPr>
              <a:t>ơng tác truyền thông</a:t>
            </a:r>
            <a:endParaRPr lang="en-US" sz="2000" i="1" dirty="0">
              <a:solidFill>
                <a:schemeClr val="accent2">
                  <a:lumMod val="50000"/>
                </a:schemeClr>
              </a:solidFill>
              <a:latin typeface="Arial" panose="020B0604020202020204" pitchFamily="34" charset="0"/>
              <a:cs typeface="Arial" panose="020B0604020202020204" pitchFamily="34" charset="0"/>
            </a:endParaRPr>
          </a:p>
          <a:p>
            <a:pPr lvl="1"/>
            <a:r>
              <a:rPr lang="en-US" sz="1600">
                <a:latin typeface="Arial" panose="020B0604020202020204" pitchFamily="34" charset="0"/>
                <a:cs typeface="Arial" panose="020B0604020202020204" pitchFamily="34" charset="0"/>
              </a:rPr>
              <a:t>Texting/ </a:t>
            </a:r>
            <a:r>
              <a:rPr lang="en-US" sz="1600" i="1">
                <a:solidFill>
                  <a:schemeClr val="accent2">
                    <a:lumMod val="50000"/>
                  </a:schemeClr>
                </a:solidFill>
                <a:latin typeface="Arial" panose="020B0604020202020204" pitchFamily="34" charset="0"/>
                <a:cs typeface="Arial" panose="020B0604020202020204" pitchFamily="34" charset="0"/>
              </a:rPr>
              <a:t>Nhắn tin</a:t>
            </a:r>
            <a:endParaRPr lang="en-US" sz="1600" i="1" dirty="0">
              <a:solidFill>
                <a:schemeClr val="accent2">
                  <a:lumMod val="50000"/>
                </a:schemeClr>
              </a:solidFill>
              <a:latin typeface="Arial" panose="020B0604020202020204" pitchFamily="34" charset="0"/>
              <a:cs typeface="Arial" panose="020B0604020202020204" pitchFamily="34" charset="0"/>
            </a:endParaRPr>
          </a:p>
          <a:p>
            <a:pPr lvl="1"/>
            <a:r>
              <a:rPr lang="en-US" sz="1600" dirty="0">
                <a:latin typeface="Arial" panose="020B0604020202020204" pitchFamily="34" charset="0"/>
                <a:cs typeface="Arial" panose="020B0604020202020204" pitchFamily="34" charset="0"/>
              </a:rPr>
              <a:t>Screen </a:t>
            </a:r>
            <a:r>
              <a:rPr lang="en-US" sz="1600">
                <a:latin typeface="Arial" panose="020B0604020202020204" pitchFamily="34" charset="0"/>
                <a:cs typeface="Arial" panose="020B0604020202020204" pitchFamily="34" charset="0"/>
              </a:rPr>
              <a:t>time/ </a:t>
            </a:r>
            <a:r>
              <a:rPr lang="en-US" sz="1600" i="1">
                <a:solidFill>
                  <a:schemeClr val="accent2">
                    <a:lumMod val="50000"/>
                  </a:schemeClr>
                </a:solidFill>
                <a:latin typeface="Arial" panose="020B0604020202020204" pitchFamily="34" charset="0"/>
                <a:cs typeface="Arial" panose="020B0604020202020204" pitchFamily="34" charset="0"/>
              </a:rPr>
              <a:t>Thời </a:t>
            </a:r>
            <a:r>
              <a:rPr lang="en-US" sz="1600" i="1" err="1">
                <a:solidFill>
                  <a:schemeClr val="accent2">
                    <a:lumMod val="50000"/>
                  </a:schemeClr>
                </a:solidFill>
                <a:latin typeface="Arial" panose="020B0604020202020204" pitchFamily="34" charset="0"/>
                <a:cs typeface="Arial" panose="020B0604020202020204" pitchFamily="34" charset="0"/>
              </a:rPr>
              <a:t>gian</a:t>
            </a:r>
            <a:r>
              <a:rPr lang="en-US" sz="1600" i="1">
                <a:solidFill>
                  <a:schemeClr val="accent2">
                    <a:lumMod val="50000"/>
                  </a:schemeClr>
                </a:solidFill>
                <a:latin typeface="Arial" panose="020B0604020202020204" pitchFamily="34" charset="0"/>
                <a:cs typeface="Arial" panose="020B0604020202020204" pitchFamily="34" charset="0"/>
              </a:rPr>
              <a:t> l</a:t>
            </a:r>
            <a:r>
              <a:rPr lang="vi-VN" sz="1600" i="1">
                <a:solidFill>
                  <a:schemeClr val="accent2">
                    <a:lumMod val="50000"/>
                  </a:schemeClr>
                </a:solidFill>
                <a:latin typeface="Arial" panose="020B0604020202020204" pitchFamily="34" charset="0"/>
                <a:cs typeface="Arial" panose="020B0604020202020204" pitchFamily="34" charset="0"/>
              </a:rPr>
              <a:t>ư</a:t>
            </a:r>
            <a:r>
              <a:rPr lang="en-US" sz="1600" i="1">
                <a:solidFill>
                  <a:schemeClr val="accent2">
                    <a:lumMod val="50000"/>
                  </a:schemeClr>
                </a:solidFill>
                <a:latin typeface="Arial" panose="020B0604020202020204" pitchFamily="34" charset="0"/>
                <a:cs typeface="Arial" panose="020B0604020202020204" pitchFamily="34" charset="0"/>
              </a:rPr>
              <a:t>ớt mạng</a:t>
            </a:r>
            <a:endParaRPr lang="en-US" sz="1600" i="1" dirty="0">
              <a:solidFill>
                <a:schemeClr val="accent2">
                  <a:lumMod val="50000"/>
                </a:schemeClr>
              </a:solidFill>
              <a:latin typeface="Arial" panose="020B0604020202020204" pitchFamily="34" charset="0"/>
              <a:cs typeface="Arial" panose="020B0604020202020204" pitchFamily="34" charset="0"/>
            </a:endParaRPr>
          </a:p>
          <a:p>
            <a:pPr lvl="1"/>
            <a:r>
              <a:rPr lang="en-US" sz="1600" dirty="0">
                <a:latin typeface="Arial" panose="020B0604020202020204" pitchFamily="34" charset="0"/>
                <a:cs typeface="Arial" panose="020B0604020202020204" pitchFamily="34" charset="0"/>
              </a:rPr>
              <a:t>Social </a:t>
            </a:r>
            <a:r>
              <a:rPr lang="en-US" sz="1600">
                <a:latin typeface="Arial" panose="020B0604020202020204" pitchFamily="34" charset="0"/>
                <a:cs typeface="Arial" panose="020B0604020202020204" pitchFamily="34" charset="0"/>
              </a:rPr>
              <a:t>media/ </a:t>
            </a:r>
            <a:r>
              <a:rPr lang="en-US" sz="1600" i="1">
                <a:solidFill>
                  <a:schemeClr val="accent2">
                    <a:lumMod val="50000"/>
                  </a:schemeClr>
                </a:solidFill>
                <a:latin typeface="Arial" panose="020B0604020202020204" pitchFamily="34" charset="0"/>
                <a:cs typeface="Arial" panose="020B0604020202020204" pitchFamily="34" charset="0"/>
              </a:rPr>
              <a:t>Mạng </a:t>
            </a:r>
            <a:r>
              <a:rPr lang="en-US" sz="1600" i="1" dirty="0" err="1">
                <a:solidFill>
                  <a:schemeClr val="accent2">
                    <a:lumMod val="50000"/>
                  </a:schemeClr>
                </a:solidFill>
                <a:latin typeface="Arial" panose="020B0604020202020204" pitchFamily="34" charset="0"/>
                <a:cs typeface="Arial" panose="020B0604020202020204" pitchFamily="34" charset="0"/>
              </a:rPr>
              <a:t>xã</a:t>
            </a:r>
            <a:r>
              <a:rPr lang="en-US" sz="1600" i="1" dirty="0">
                <a:solidFill>
                  <a:schemeClr val="accent2">
                    <a:lumMod val="50000"/>
                  </a:schemeClr>
                </a:solidFill>
                <a:latin typeface="Arial" panose="020B0604020202020204" pitchFamily="34" charset="0"/>
                <a:cs typeface="Arial" panose="020B0604020202020204" pitchFamily="34" charset="0"/>
              </a:rPr>
              <a:t> </a:t>
            </a:r>
            <a:r>
              <a:rPr lang="en-US" sz="1600" i="1" dirty="0" err="1">
                <a:solidFill>
                  <a:schemeClr val="accent2">
                    <a:lumMod val="50000"/>
                  </a:schemeClr>
                </a:solidFill>
                <a:latin typeface="Arial" panose="020B0604020202020204" pitchFamily="34" charset="0"/>
                <a:cs typeface="Arial" panose="020B0604020202020204" pitchFamily="34" charset="0"/>
              </a:rPr>
              <a:t>hội</a:t>
            </a:r>
            <a:endParaRPr lang="en-US" sz="1600" i="1" dirty="0">
              <a:solidFill>
                <a:schemeClr val="accent2">
                  <a:lumMod val="50000"/>
                </a:schemeClr>
              </a:solidFill>
              <a:latin typeface="Arial" panose="020B0604020202020204" pitchFamily="34" charset="0"/>
              <a:cs typeface="Arial" panose="020B0604020202020204" pitchFamily="34" charset="0"/>
            </a:endParaRPr>
          </a:p>
          <a:p>
            <a:pPr lvl="1"/>
            <a:r>
              <a:rPr lang="en-US" sz="1600" dirty="0">
                <a:latin typeface="Arial" panose="020B0604020202020204" pitchFamily="34" charset="0"/>
                <a:cs typeface="Arial" panose="020B0604020202020204" pitchFamily="34" charset="0"/>
              </a:rPr>
              <a:t>Work </a:t>
            </a:r>
            <a:r>
              <a:rPr lang="en-US" sz="1600">
                <a:latin typeface="Arial" panose="020B0604020202020204" pitchFamily="34" charset="0"/>
                <a:cs typeface="Arial" panose="020B0604020202020204" pitchFamily="34" charset="0"/>
              </a:rPr>
              <a:t>email/ </a:t>
            </a:r>
            <a:r>
              <a:rPr lang="en-US" sz="1600" i="1">
                <a:solidFill>
                  <a:schemeClr val="accent2">
                    <a:lumMod val="50000"/>
                  </a:schemeClr>
                </a:solidFill>
                <a:latin typeface="Arial" panose="020B0604020202020204" pitchFamily="34" charset="0"/>
                <a:cs typeface="Arial" panose="020B0604020202020204" pitchFamily="34" charset="0"/>
              </a:rPr>
              <a:t>Email </a:t>
            </a:r>
            <a:r>
              <a:rPr lang="en-US" sz="1600" i="1" dirty="0" err="1">
                <a:solidFill>
                  <a:schemeClr val="accent2">
                    <a:lumMod val="50000"/>
                  </a:schemeClr>
                </a:solidFill>
                <a:latin typeface="Arial" panose="020B0604020202020204" pitchFamily="34" charset="0"/>
                <a:cs typeface="Arial" panose="020B0604020202020204" pitchFamily="34" charset="0"/>
              </a:rPr>
              <a:t>công</a:t>
            </a:r>
            <a:r>
              <a:rPr lang="en-US" sz="1600" i="1" dirty="0">
                <a:solidFill>
                  <a:schemeClr val="accent2">
                    <a:lumMod val="50000"/>
                  </a:schemeClr>
                </a:solidFill>
                <a:latin typeface="Arial" panose="020B0604020202020204" pitchFamily="34" charset="0"/>
                <a:cs typeface="Arial" panose="020B0604020202020204" pitchFamily="34" charset="0"/>
              </a:rPr>
              <a:t> </a:t>
            </a:r>
            <a:r>
              <a:rPr lang="en-US" sz="1600" i="1" dirty="0" err="1">
                <a:solidFill>
                  <a:schemeClr val="accent2">
                    <a:lumMod val="50000"/>
                  </a:schemeClr>
                </a:solidFill>
                <a:latin typeface="Arial" panose="020B0604020202020204" pitchFamily="34" charset="0"/>
                <a:cs typeface="Arial" panose="020B0604020202020204" pitchFamily="34" charset="0"/>
              </a:rPr>
              <a:t>việc</a:t>
            </a:r>
            <a:endParaRPr lang="en-US" sz="1600" i="1" dirty="0">
              <a:solidFill>
                <a:schemeClr val="accent2">
                  <a:lumMod val="50000"/>
                </a:schemeClr>
              </a:solidFill>
              <a:latin typeface="Arial" panose="020B0604020202020204" pitchFamily="34" charset="0"/>
              <a:cs typeface="Arial" panose="020B0604020202020204" pitchFamily="34" charset="0"/>
            </a:endParaRPr>
          </a:p>
          <a:p>
            <a:pPr lvl="1"/>
            <a:r>
              <a:rPr lang="en-US" sz="1600" dirty="0">
                <a:latin typeface="Arial" panose="020B0604020202020204" pitchFamily="34" charset="0"/>
                <a:cs typeface="Arial" panose="020B0604020202020204" pitchFamily="34" charset="0"/>
              </a:rPr>
              <a:t>Video </a:t>
            </a:r>
            <a:r>
              <a:rPr lang="en-US" sz="1600">
                <a:latin typeface="Arial" panose="020B0604020202020204" pitchFamily="34" charset="0"/>
                <a:cs typeface="Arial" panose="020B0604020202020204" pitchFamily="34" charset="0"/>
              </a:rPr>
              <a:t>streaming/ </a:t>
            </a:r>
            <a:r>
              <a:rPr lang="en-US" sz="1600" i="1">
                <a:solidFill>
                  <a:schemeClr val="accent2">
                    <a:lumMod val="50000"/>
                  </a:schemeClr>
                </a:solidFill>
                <a:latin typeface="Arial" panose="020B0604020202020204" pitchFamily="34" charset="0"/>
                <a:cs typeface="Arial" panose="020B0604020202020204" pitchFamily="34" charset="0"/>
              </a:rPr>
              <a:t>Chia </a:t>
            </a:r>
            <a:r>
              <a:rPr lang="en-US" sz="1600" i="1" dirty="0" err="1">
                <a:solidFill>
                  <a:schemeClr val="accent2">
                    <a:lumMod val="50000"/>
                  </a:schemeClr>
                </a:solidFill>
                <a:latin typeface="Arial" panose="020B0604020202020204" pitchFamily="34" charset="0"/>
                <a:cs typeface="Arial" panose="020B0604020202020204" pitchFamily="34" charset="0"/>
              </a:rPr>
              <a:t>sẻ</a:t>
            </a:r>
            <a:r>
              <a:rPr lang="en-US" sz="1600" i="1" dirty="0">
                <a:solidFill>
                  <a:schemeClr val="accent2">
                    <a:lumMod val="50000"/>
                  </a:schemeClr>
                </a:solidFill>
                <a:latin typeface="Arial" panose="020B0604020202020204" pitchFamily="34" charset="0"/>
                <a:cs typeface="Arial" panose="020B0604020202020204" pitchFamily="34" charset="0"/>
              </a:rPr>
              <a:t> video</a:t>
            </a:r>
          </a:p>
          <a:p>
            <a:pPr lvl="1"/>
            <a:r>
              <a:rPr lang="en-US" sz="1600">
                <a:latin typeface="Arial" panose="020B0604020202020204" pitchFamily="34" charset="0"/>
                <a:cs typeface="Arial" panose="020B0604020202020204" pitchFamily="34" charset="0"/>
              </a:rPr>
              <a:t>Music/ </a:t>
            </a:r>
            <a:r>
              <a:rPr lang="en-US" sz="1600" i="1">
                <a:solidFill>
                  <a:schemeClr val="accent2">
                    <a:lumMod val="50000"/>
                  </a:schemeClr>
                </a:solidFill>
                <a:latin typeface="Arial" panose="020B0604020202020204" pitchFamily="34" charset="0"/>
                <a:cs typeface="Arial" panose="020B0604020202020204" pitchFamily="34" charset="0"/>
              </a:rPr>
              <a:t>Âm </a:t>
            </a:r>
            <a:r>
              <a:rPr lang="en-US" sz="1600" i="1" dirty="0" err="1">
                <a:solidFill>
                  <a:schemeClr val="accent2">
                    <a:lumMod val="50000"/>
                  </a:schemeClr>
                </a:solidFill>
                <a:latin typeface="Arial" panose="020B0604020202020204" pitchFamily="34" charset="0"/>
                <a:cs typeface="Arial" panose="020B0604020202020204" pitchFamily="34" charset="0"/>
              </a:rPr>
              <a:t>nhạc</a:t>
            </a:r>
            <a:endParaRPr lang="en-US" sz="1600" i="1" dirty="0">
              <a:solidFill>
                <a:schemeClr val="accent2">
                  <a:lumMod val="50000"/>
                </a:schemeClr>
              </a:solidFill>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Sleep Deprivation/ </a:t>
            </a:r>
            <a:r>
              <a:rPr lang="en-US" sz="2000" i="1">
                <a:solidFill>
                  <a:schemeClr val="accent2">
                    <a:lumMod val="50000"/>
                  </a:schemeClr>
                </a:solidFill>
                <a:latin typeface="Arial" panose="020B0604020202020204" pitchFamily="34" charset="0"/>
                <a:cs typeface="Arial" panose="020B0604020202020204" pitchFamily="34" charset="0"/>
              </a:rPr>
              <a:t>Mất ngủ</a:t>
            </a:r>
            <a:endParaRPr lang="en-US" sz="2000" i="1" dirty="0">
              <a:solidFill>
                <a:schemeClr val="accent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8811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dirty="0">
                <a:latin typeface="Arial" panose="020B0604020202020204" pitchFamily="34" charset="0"/>
                <a:cs typeface="Arial" panose="020B0604020202020204" pitchFamily="34" charset="0"/>
              </a:rPr>
              <a:t>Stress </a:t>
            </a:r>
            <a:r>
              <a:rPr lang="en-US" sz="3200">
                <a:latin typeface="Arial" panose="020B0604020202020204" pitchFamily="34" charset="0"/>
                <a:cs typeface="Arial" panose="020B0604020202020204" pitchFamily="34" charset="0"/>
              </a:rPr>
              <a:t>consequences/ </a:t>
            </a:r>
            <a:r>
              <a:rPr lang="en-US" sz="3200" i="1">
                <a:solidFill>
                  <a:schemeClr val="accent2">
                    <a:lumMod val="50000"/>
                  </a:schemeClr>
                </a:solidFill>
                <a:latin typeface="Arial" panose="020B0604020202020204" pitchFamily="34" charset="0"/>
                <a:cs typeface="Arial" panose="020B0604020202020204" pitchFamily="34" charset="0"/>
              </a:rPr>
              <a:t>Hậu </a:t>
            </a:r>
            <a:r>
              <a:rPr lang="en-US" sz="3200" i="1" dirty="0" err="1">
                <a:solidFill>
                  <a:schemeClr val="accent2">
                    <a:lumMod val="50000"/>
                  </a:schemeClr>
                </a:solidFill>
                <a:latin typeface="Arial" panose="020B0604020202020204" pitchFamily="34" charset="0"/>
                <a:cs typeface="Arial" panose="020B0604020202020204" pitchFamily="34" charset="0"/>
              </a:rPr>
              <a:t>quả</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của</a:t>
            </a:r>
            <a:r>
              <a:rPr lang="en-US" sz="3200" i="1" dirty="0">
                <a:solidFill>
                  <a:schemeClr val="accent2">
                    <a:lumMod val="50000"/>
                  </a:schemeClr>
                </a:solidFill>
                <a:latin typeface="Arial" panose="020B0604020202020204" pitchFamily="34" charset="0"/>
                <a:cs typeface="Arial" panose="020B0604020202020204" pitchFamily="34" charset="0"/>
              </a:rPr>
              <a:t> stress</a:t>
            </a: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a:xfrm>
            <a:off x="457200" y="1331843"/>
            <a:ext cx="8229600" cy="4525963"/>
          </a:xfrm>
        </p:spPr>
        <p:txBody>
          <a:bodyPr>
            <a:noAutofit/>
          </a:bodyPr>
          <a:lstStyle/>
          <a:p>
            <a:r>
              <a:rPr lang="en-US" sz="2200" dirty="0">
                <a:latin typeface="Arial" panose="020B0604020202020204" pitchFamily="34" charset="0"/>
                <a:cs typeface="Arial" panose="020B0604020202020204" pitchFamily="34" charset="0"/>
              </a:rPr>
              <a:t>Unhealthy coping skills—numbing, frenetic lifestyles,  </a:t>
            </a:r>
            <a:r>
              <a:rPr lang="en-US" sz="2200">
                <a:latin typeface="Arial" panose="020B0604020202020204" pitchFamily="34" charset="0"/>
                <a:cs typeface="Arial" panose="020B0604020202020204" pitchFamily="34" charset="0"/>
              </a:rPr>
              <a:t>sedentary living. </a:t>
            </a:r>
            <a:r>
              <a:rPr lang="en-US" sz="2200" i="1">
                <a:solidFill>
                  <a:schemeClr val="accent2">
                    <a:lumMod val="50000"/>
                  </a:schemeClr>
                </a:solidFill>
                <a:latin typeface="Arial" panose="020B0604020202020204" pitchFamily="34" charset="0"/>
                <a:cs typeface="Arial" panose="020B0604020202020204" pitchFamily="34" charset="0"/>
              </a:rPr>
              <a:t>Các </a:t>
            </a:r>
            <a:r>
              <a:rPr lang="en-US" sz="2200" i="1" dirty="0" err="1">
                <a:solidFill>
                  <a:schemeClr val="accent2">
                    <a:lumMod val="50000"/>
                  </a:schemeClr>
                </a:solidFill>
                <a:latin typeface="Arial" panose="020B0604020202020204" pitchFamily="34" charset="0"/>
                <a:cs typeface="Arial" panose="020B0604020202020204" pitchFamily="34" charset="0"/>
              </a:rPr>
              <a:t>kỹ</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năng</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ứng</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phó</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không</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lành</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err="1">
                <a:solidFill>
                  <a:schemeClr val="accent2">
                    <a:lumMod val="50000"/>
                  </a:schemeClr>
                </a:solidFill>
                <a:latin typeface="Arial" panose="020B0604020202020204" pitchFamily="34" charset="0"/>
                <a:cs typeface="Arial" panose="020B0604020202020204" pitchFamily="34" charset="0"/>
              </a:rPr>
              <a:t>mạnh</a:t>
            </a:r>
            <a:r>
              <a:rPr lang="en-US" sz="2200" i="1">
                <a:solidFill>
                  <a:schemeClr val="accent2">
                    <a:lumMod val="50000"/>
                  </a:schemeClr>
                </a:solidFill>
                <a:latin typeface="Arial" panose="020B0604020202020204" pitchFamily="34" charset="0"/>
                <a:cs typeface="Arial" panose="020B0604020202020204" pitchFamily="34" charset="0"/>
              </a:rPr>
              <a:t> – trơ lì, </a:t>
            </a:r>
            <a:r>
              <a:rPr lang="en-US" sz="2200" i="1" dirty="0" err="1">
                <a:solidFill>
                  <a:schemeClr val="accent2">
                    <a:lumMod val="50000"/>
                  </a:schemeClr>
                </a:solidFill>
                <a:latin typeface="Arial" panose="020B0604020202020204" pitchFamily="34" charset="0"/>
                <a:cs typeface="Arial" panose="020B0604020202020204" pitchFamily="34" charset="0"/>
              </a:rPr>
              <a:t>nóng</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nảy</a:t>
            </a:r>
            <a:r>
              <a:rPr lang="en-US" sz="2200" i="1">
                <a:solidFill>
                  <a:schemeClr val="accent2">
                    <a:lumMod val="50000"/>
                  </a:schemeClr>
                </a:solidFill>
                <a:latin typeface="Arial" panose="020B0604020202020204" pitchFamily="34" charset="0"/>
                <a:cs typeface="Arial" panose="020B0604020202020204" pitchFamily="34" charset="0"/>
              </a:rPr>
              <a:t>, sống thụ động ì ạch</a:t>
            </a:r>
            <a:endParaRPr lang="en-US" sz="2200" i="1" dirty="0">
              <a:solidFill>
                <a:schemeClr val="accent2">
                  <a:lumMod val="50000"/>
                </a:schemeClr>
              </a:solidFill>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Poor diet, shopping, meaningless sex, eating our comfort foods, drinking our alcohol, smoking, medicating with drugs, keeping busy beyond human scale. Mental </a:t>
            </a:r>
            <a:r>
              <a:rPr lang="en-US" sz="2200">
                <a:latin typeface="Arial" panose="020B0604020202020204" pitchFamily="34" charset="0"/>
                <a:cs typeface="Arial" panose="020B0604020202020204" pitchFamily="34" charset="0"/>
              </a:rPr>
              <a:t>and Physical. </a:t>
            </a:r>
            <a:r>
              <a:rPr lang="en-US" sz="2200" i="1">
                <a:solidFill>
                  <a:schemeClr val="accent2">
                    <a:lumMod val="50000"/>
                  </a:schemeClr>
                </a:solidFill>
                <a:latin typeface="Arial" panose="020B0604020202020204" pitchFamily="34" charset="0"/>
                <a:cs typeface="Arial" panose="020B0604020202020204" pitchFamily="34" charset="0"/>
              </a:rPr>
              <a:t>Dinh </a:t>
            </a:r>
            <a:r>
              <a:rPr lang="en-US" sz="2200" i="1" dirty="0">
                <a:solidFill>
                  <a:schemeClr val="accent2">
                    <a:lumMod val="50000"/>
                  </a:schemeClr>
                </a:solidFill>
                <a:latin typeface="Arial" panose="020B0604020202020204" pitchFamily="34" charset="0"/>
                <a:cs typeface="Arial" panose="020B0604020202020204" pitchFamily="34" charset="0"/>
              </a:rPr>
              <a:t>d</a:t>
            </a:r>
            <a:r>
              <a:rPr lang="vi-VN" sz="2200" i="1" dirty="0">
                <a:solidFill>
                  <a:schemeClr val="accent2">
                    <a:lumMod val="50000"/>
                  </a:schemeClr>
                </a:solidFill>
                <a:latin typeface="Arial" panose="020B0604020202020204" pitchFamily="34" charset="0"/>
                <a:cs typeface="Arial" panose="020B0604020202020204" pitchFamily="34" charset="0"/>
              </a:rPr>
              <a:t>ưỡng kém</a:t>
            </a:r>
            <a:r>
              <a:rPr lang="vi-VN" sz="2200" i="1">
                <a:solidFill>
                  <a:schemeClr val="accent2">
                    <a:lumMod val="50000"/>
                  </a:schemeClr>
                </a:solidFill>
                <a:latin typeface="Arial" panose="020B0604020202020204" pitchFamily="34" charset="0"/>
                <a:cs typeface="Arial" panose="020B0604020202020204" pitchFamily="34" charset="0"/>
              </a:rPr>
              <a:t>, </a:t>
            </a:r>
            <a:r>
              <a:rPr lang="en-US" sz="2200" i="1">
                <a:solidFill>
                  <a:schemeClr val="accent2">
                    <a:lumMod val="50000"/>
                  </a:schemeClr>
                </a:solidFill>
                <a:latin typeface="Arial" panose="020B0604020202020204" pitchFamily="34" charset="0"/>
                <a:cs typeface="Arial" panose="020B0604020202020204" pitchFamily="34" charset="0"/>
              </a:rPr>
              <a:t>mua sắm vô tội vạ</a:t>
            </a:r>
            <a:r>
              <a:rPr lang="vi-VN" sz="2200" i="1">
                <a:solidFill>
                  <a:schemeClr val="accent2">
                    <a:lumMod val="50000"/>
                  </a:schemeClr>
                </a:solidFill>
                <a:latin typeface="Arial" panose="020B0604020202020204" pitchFamily="34" charset="0"/>
                <a:cs typeface="Arial" panose="020B0604020202020204" pitchFamily="34" charset="0"/>
              </a:rPr>
              <a:t>, </a:t>
            </a:r>
            <a:r>
              <a:rPr lang="en-US" sz="2200" i="1">
                <a:solidFill>
                  <a:schemeClr val="accent2">
                    <a:lumMod val="50000"/>
                  </a:schemeClr>
                </a:solidFill>
                <a:latin typeface="Arial" panose="020B0604020202020204" pitchFamily="34" charset="0"/>
                <a:cs typeface="Arial" panose="020B0604020202020204" pitchFamily="34" charset="0"/>
              </a:rPr>
              <a:t>QHTD vô cảm</a:t>
            </a:r>
            <a:r>
              <a:rPr lang="vi-VN" sz="2200" i="1">
                <a:solidFill>
                  <a:schemeClr val="accent2">
                    <a:lumMod val="50000"/>
                  </a:schemeClr>
                </a:solidFill>
                <a:latin typeface="Arial" panose="020B0604020202020204" pitchFamily="34" charset="0"/>
                <a:cs typeface="Arial" panose="020B0604020202020204" pitchFamily="34" charset="0"/>
              </a:rPr>
              <a:t>, </a:t>
            </a:r>
            <a:r>
              <a:rPr lang="en-US" sz="2200" i="1">
                <a:solidFill>
                  <a:schemeClr val="accent2">
                    <a:lumMod val="50000"/>
                  </a:schemeClr>
                </a:solidFill>
                <a:latin typeface="Arial" panose="020B0604020202020204" pitchFamily="34" charset="0"/>
                <a:cs typeface="Arial" panose="020B0604020202020204" pitchFamily="34" charset="0"/>
              </a:rPr>
              <a:t>ăn thiếu thiếu lành mạnh</a:t>
            </a:r>
            <a:r>
              <a:rPr lang="vi-VN" sz="2200" i="1">
                <a:solidFill>
                  <a:schemeClr val="accent2">
                    <a:lumMod val="50000"/>
                  </a:schemeClr>
                </a:solidFill>
                <a:latin typeface="Arial" panose="020B0604020202020204" pitchFamily="34" charset="0"/>
                <a:cs typeface="Arial" panose="020B0604020202020204" pitchFamily="34" charset="0"/>
              </a:rPr>
              <a:t>, </a:t>
            </a:r>
            <a:r>
              <a:rPr lang="vi-VN" sz="2200" i="1" dirty="0">
                <a:solidFill>
                  <a:schemeClr val="accent2">
                    <a:lumMod val="50000"/>
                  </a:schemeClr>
                </a:solidFill>
                <a:latin typeface="Arial" panose="020B0604020202020204" pitchFamily="34" charset="0"/>
                <a:cs typeface="Arial" panose="020B0604020202020204" pitchFamily="34" charset="0"/>
              </a:rPr>
              <a:t>rượu bia, thuốc lá</a:t>
            </a:r>
            <a:r>
              <a:rPr lang="vi-VN" sz="2200" i="1">
                <a:solidFill>
                  <a:schemeClr val="accent2">
                    <a:lumMod val="50000"/>
                  </a:schemeClr>
                </a:solidFill>
                <a:latin typeface="Arial" panose="020B0604020202020204" pitchFamily="34" charset="0"/>
                <a:cs typeface="Arial" panose="020B0604020202020204" pitchFamily="34" charset="0"/>
              </a:rPr>
              <a:t>, </a:t>
            </a:r>
            <a:r>
              <a:rPr lang="en-US" sz="2200" i="1">
                <a:solidFill>
                  <a:schemeClr val="accent2">
                    <a:lumMod val="50000"/>
                  </a:schemeClr>
                </a:solidFill>
                <a:latin typeface="Arial" panose="020B0604020202020204" pitchFamily="34" charset="0"/>
                <a:cs typeface="Arial" panose="020B0604020202020204" pitchFamily="34" charset="0"/>
              </a:rPr>
              <a:t>ma túy</a:t>
            </a:r>
            <a:r>
              <a:rPr lang="vi-VN" sz="2200" i="1">
                <a:solidFill>
                  <a:schemeClr val="accent2">
                    <a:lumMod val="50000"/>
                  </a:schemeClr>
                </a:solidFill>
                <a:latin typeface="Arial" panose="020B0604020202020204" pitchFamily="34" charset="0"/>
                <a:cs typeface="Arial" panose="020B0604020202020204" pitchFamily="34" charset="0"/>
              </a:rPr>
              <a:t>, </a:t>
            </a:r>
            <a:r>
              <a:rPr lang="en-US" sz="2200" i="1">
                <a:solidFill>
                  <a:schemeClr val="accent2">
                    <a:lumMod val="50000"/>
                  </a:schemeClr>
                </a:solidFill>
                <a:latin typeface="Arial" panose="020B0604020202020204" pitchFamily="34" charset="0"/>
                <a:cs typeface="Arial" panose="020B0604020202020204" pitchFamily="34" charset="0"/>
              </a:rPr>
              <a:t>khiến bản thân bận rộn quá mức chịu đựng của con ng</a:t>
            </a:r>
            <a:r>
              <a:rPr lang="vi-VN" sz="2200" i="1">
                <a:solidFill>
                  <a:schemeClr val="accent2">
                    <a:lumMod val="50000"/>
                  </a:schemeClr>
                </a:solidFill>
                <a:latin typeface="Arial" panose="020B0604020202020204" pitchFamily="34" charset="0"/>
                <a:cs typeface="Arial" panose="020B0604020202020204" pitchFamily="34" charset="0"/>
              </a:rPr>
              <a:t>ư</a:t>
            </a:r>
            <a:r>
              <a:rPr lang="en-US" sz="2200" i="1">
                <a:solidFill>
                  <a:schemeClr val="accent2">
                    <a:lumMod val="50000"/>
                  </a:schemeClr>
                </a:solidFill>
                <a:latin typeface="Arial" panose="020B0604020202020204" pitchFamily="34" charset="0"/>
                <a:cs typeface="Arial" panose="020B0604020202020204" pitchFamily="34" charset="0"/>
              </a:rPr>
              <a:t>ời. T</a:t>
            </a:r>
            <a:r>
              <a:rPr lang="vi-VN" sz="2200" i="1">
                <a:solidFill>
                  <a:schemeClr val="accent2">
                    <a:lumMod val="50000"/>
                  </a:schemeClr>
                </a:solidFill>
                <a:latin typeface="Arial" panose="020B0604020202020204" pitchFamily="34" charset="0"/>
                <a:cs typeface="Arial" panose="020B0604020202020204" pitchFamily="34" charset="0"/>
              </a:rPr>
              <a:t>âm </a:t>
            </a:r>
            <a:r>
              <a:rPr lang="vi-VN" sz="2200" i="1" dirty="0">
                <a:solidFill>
                  <a:schemeClr val="accent2">
                    <a:lumMod val="50000"/>
                  </a:schemeClr>
                </a:solidFill>
                <a:latin typeface="Arial" panose="020B0604020202020204" pitchFamily="34" charset="0"/>
                <a:cs typeface="Arial" panose="020B0604020202020204" pitchFamily="34" charset="0"/>
              </a:rPr>
              <a:t>thần và thể chất</a:t>
            </a:r>
            <a:endParaRPr lang="en-US" sz="2200" i="1" dirty="0">
              <a:solidFill>
                <a:schemeClr val="accent2">
                  <a:lumMod val="50000"/>
                </a:schemeClr>
              </a:solidFill>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Lifestyle Diseases:  obesity, heart disease, depression, anxiety, suicide, substance abuse and </a:t>
            </a:r>
            <a:r>
              <a:rPr lang="en-US" sz="2200">
                <a:latin typeface="Arial" panose="020B0604020202020204" pitchFamily="34" charset="0"/>
                <a:cs typeface="Arial" panose="020B0604020202020204" pitchFamily="34" charset="0"/>
              </a:rPr>
              <a:t>attention disorders./ </a:t>
            </a:r>
            <a:r>
              <a:rPr lang="en-US" sz="2200" i="1">
                <a:solidFill>
                  <a:schemeClr val="accent2">
                    <a:lumMod val="50000"/>
                  </a:schemeClr>
                </a:solidFill>
                <a:latin typeface="Arial" panose="020B0604020202020204" pitchFamily="34" charset="0"/>
                <a:cs typeface="Arial" panose="020B0604020202020204" pitchFamily="34" charset="0"/>
              </a:rPr>
              <a:t>Các </a:t>
            </a:r>
            <a:r>
              <a:rPr lang="en-US" sz="2200" i="1" dirty="0" err="1">
                <a:solidFill>
                  <a:schemeClr val="accent2">
                    <a:lumMod val="50000"/>
                  </a:schemeClr>
                </a:solidFill>
                <a:latin typeface="Arial" panose="020B0604020202020204" pitchFamily="34" charset="0"/>
                <a:cs typeface="Arial" panose="020B0604020202020204" pitchFamily="34" charset="0"/>
              </a:rPr>
              <a:t>bệnh</a:t>
            </a:r>
            <a:r>
              <a:rPr lang="en-US" sz="2200" i="1" dirty="0">
                <a:solidFill>
                  <a:schemeClr val="accent2">
                    <a:lumMod val="50000"/>
                  </a:schemeClr>
                </a:solidFill>
                <a:latin typeface="Arial" panose="020B0604020202020204" pitchFamily="34" charset="0"/>
                <a:cs typeface="Arial" panose="020B0604020202020204" pitchFamily="34" charset="0"/>
              </a:rPr>
              <a:t> do </a:t>
            </a:r>
            <a:r>
              <a:rPr lang="en-US" sz="2200" i="1" dirty="0" err="1">
                <a:solidFill>
                  <a:schemeClr val="accent2">
                    <a:lumMod val="50000"/>
                  </a:schemeClr>
                </a:solidFill>
                <a:latin typeface="Arial" panose="020B0604020202020204" pitchFamily="34" charset="0"/>
                <a:cs typeface="Arial" panose="020B0604020202020204" pitchFamily="34" charset="0"/>
              </a:rPr>
              <a:t>lối</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sống</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béo</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phì</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tim</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mạch</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trầm</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cảm</a:t>
            </a:r>
            <a:r>
              <a:rPr lang="en-US" sz="2200" i="1" dirty="0">
                <a:solidFill>
                  <a:schemeClr val="accent2">
                    <a:lumMod val="50000"/>
                  </a:schemeClr>
                </a:solidFill>
                <a:latin typeface="Arial" panose="020B0604020202020204" pitchFamily="34" charset="0"/>
                <a:cs typeface="Arial" panose="020B0604020202020204" pitchFamily="34" charset="0"/>
              </a:rPr>
              <a:t>, lo </a:t>
            </a:r>
            <a:r>
              <a:rPr lang="en-US" sz="2200" i="1" dirty="0" err="1">
                <a:solidFill>
                  <a:schemeClr val="accent2">
                    <a:lumMod val="50000"/>
                  </a:schemeClr>
                </a:solidFill>
                <a:latin typeface="Arial" panose="020B0604020202020204" pitchFamily="34" charset="0"/>
                <a:cs typeface="Arial" panose="020B0604020202020204" pitchFamily="34" charset="0"/>
              </a:rPr>
              <a:t>âu</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err="1">
                <a:solidFill>
                  <a:schemeClr val="accent2">
                    <a:lumMod val="50000"/>
                  </a:schemeClr>
                </a:solidFill>
                <a:latin typeface="Arial" panose="020B0604020202020204" pitchFamily="34" charset="0"/>
                <a:cs typeface="Arial" panose="020B0604020202020204" pitchFamily="34" charset="0"/>
              </a:rPr>
              <a:t>tự</a:t>
            </a:r>
            <a:r>
              <a:rPr lang="en-US" sz="2200" i="1">
                <a:solidFill>
                  <a:schemeClr val="accent2">
                    <a:lumMod val="50000"/>
                  </a:schemeClr>
                </a:solidFill>
                <a:latin typeface="Arial" panose="020B0604020202020204" pitchFamily="34" charset="0"/>
                <a:cs typeface="Arial" panose="020B0604020202020204" pitchFamily="34" charset="0"/>
              </a:rPr>
              <a:t> sát, lạm </a:t>
            </a:r>
            <a:r>
              <a:rPr lang="en-US" sz="2200" i="1" err="1">
                <a:solidFill>
                  <a:schemeClr val="accent2">
                    <a:lumMod val="50000"/>
                  </a:schemeClr>
                </a:solidFill>
                <a:latin typeface="Arial" panose="020B0604020202020204" pitchFamily="34" charset="0"/>
                <a:cs typeface="Arial" panose="020B0604020202020204" pitchFamily="34" charset="0"/>
              </a:rPr>
              <a:t>dụng</a:t>
            </a:r>
            <a:r>
              <a:rPr lang="en-US" sz="2200" i="1">
                <a:solidFill>
                  <a:schemeClr val="accent2">
                    <a:lumMod val="50000"/>
                  </a:schemeClr>
                </a:solidFill>
                <a:latin typeface="Arial" panose="020B0604020202020204" pitchFamily="34" charset="0"/>
                <a:cs typeface="Arial" panose="020B0604020202020204" pitchFamily="34" charset="0"/>
              </a:rPr>
              <a:t> chất v</a:t>
            </a:r>
            <a:r>
              <a:rPr lang="en-US" sz="2200" i="1" dirty="0">
                <a:solidFill>
                  <a:schemeClr val="accent2">
                    <a:lumMod val="50000"/>
                  </a:schemeClr>
                </a:solidFill>
                <a:latin typeface="Arial" panose="020B0604020202020204" pitchFamily="34" charset="0"/>
                <a:cs typeface="Arial" panose="020B0604020202020204" pitchFamily="34" charset="0"/>
              </a:rPr>
              <a:t>à</a:t>
            </a:r>
            <a:r>
              <a:rPr lang="en-US" sz="2200" i="1">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rối</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loạn</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chú</a:t>
            </a:r>
            <a:r>
              <a:rPr lang="en-US" sz="2200" i="1" dirty="0">
                <a:solidFill>
                  <a:schemeClr val="accent2">
                    <a:lumMod val="50000"/>
                  </a:schemeClr>
                </a:solidFill>
                <a:latin typeface="Arial" panose="020B0604020202020204" pitchFamily="34" charset="0"/>
                <a:cs typeface="Arial" panose="020B0604020202020204" pitchFamily="34" charset="0"/>
              </a:rPr>
              <a:t> ý</a:t>
            </a:r>
          </a:p>
        </p:txBody>
      </p:sp>
    </p:spTree>
    <p:extLst>
      <p:ext uri="{BB962C8B-B14F-4D97-AF65-F5344CB8AC3E}">
        <p14:creationId xmlns:p14="http://schemas.microsoft.com/office/powerpoint/2010/main" val="1279077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25400"/>
            <a:ext cx="9144000" cy="6832600"/>
          </a:xfrm>
          <a:prstGeom prst="rect">
            <a:avLst/>
          </a:prstGeom>
        </p:spPr>
      </p:pic>
      <p:sp>
        <p:nvSpPr>
          <p:cNvPr id="5" name="Title 4"/>
          <p:cNvSpPr>
            <a:spLocks noGrp="1"/>
          </p:cNvSpPr>
          <p:nvPr>
            <p:ph type="ctrTitle"/>
          </p:nvPr>
        </p:nvSpPr>
        <p:spPr>
          <a:xfrm>
            <a:off x="19050" y="987425"/>
            <a:ext cx="5276850" cy="1974850"/>
          </a:xfrm>
        </p:spPr>
        <p:txBody>
          <a:bodyPr>
            <a:noAutofit/>
          </a:bodyPr>
          <a:lstStyle/>
          <a:p>
            <a:r>
              <a:rPr lang="en-US" sz="3500" dirty="0">
                <a:latin typeface="Arial" panose="020B0604020202020204" pitchFamily="34" charset="0"/>
                <a:cs typeface="Arial" panose="020B0604020202020204" pitchFamily="34" charset="0"/>
              </a:rPr>
              <a:t>Physician and Nurse Stress and Burnout</a:t>
            </a:r>
            <a:br>
              <a:rPr lang="en-US" sz="3500">
                <a:latin typeface="Arial" panose="020B0604020202020204" pitchFamily="34" charset="0"/>
                <a:cs typeface="Arial" panose="020B0604020202020204" pitchFamily="34" charset="0"/>
              </a:rPr>
            </a:br>
            <a:r>
              <a:rPr lang="en-US" sz="3500" i="1">
                <a:solidFill>
                  <a:schemeClr val="accent2">
                    <a:lumMod val="50000"/>
                  </a:schemeClr>
                </a:solidFill>
                <a:latin typeface="Arial" panose="020B0604020202020204" pitchFamily="34" charset="0"/>
                <a:cs typeface="Arial" panose="020B0604020202020204" pitchFamily="34" charset="0"/>
              </a:rPr>
              <a:t>Tình trạng căng thẳng và kiệt sức nghề nghiệp trên nhóm bác sỹ và điều d</a:t>
            </a:r>
            <a:r>
              <a:rPr lang="vi-VN" sz="3500" i="1">
                <a:solidFill>
                  <a:schemeClr val="accent2">
                    <a:lumMod val="50000"/>
                  </a:schemeClr>
                </a:solidFill>
                <a:latin typeface="Arial" panose="020B0604020202020204" pitchFamily="34" charset="0"/>
                <a:cs typeface="Arial" panose="020B0604020202020204" pitchFamily="34" charset="0"/>
              </a:rPr>
              <a:t>ư</a:t>
            </a:r>
            <a:r>
              <a:rPr lang="en-US" sz="3500" i="1">
                <a:solidFill>
                  <a:schemeClr val="accent2">
                    <a:lumMod val="50000"/>
                  </a:schemeClr>
                </a:solidFill>
                <a:latin typeface="Arial" panose="020B0604020202020204" pitchFamily="34" charset="0"/>
                <a:cs typeface="Arial" panose="020B0604020202020204" pitchFamily="34" charset="0"/>
              </a:rPr>
              <a:t>ỡng</a:t>
            </a:r>
            <a:endParaRPr lang="en-US" sz="3500" i="1" dirty="0">
              <a:solidFill>
                <a:schemeClr val="accent2">
                  <a:lumMod val="50000"/>
                </a:schemeClr>
              </a:solidFill>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a:stretch>
            <a:fillRect/>
          </a:stretch>
        </p:blipFill>
        <p:spPr>
          <a:xfrm>
            <a:off x="750473" y="3678237"/>
            <a:ext cx="3289300" cy="2463800"/>
          </a:xfrm>
          <a:prstGeom prst="rect">
            <a:avLst/>
          </a:prstGeom>
        </p:spPr>
      </p:pic>
      <p:pic>
        <p:nvPicPr>
          <p:cNvPr id="9" name="Picture 8"/>
          <p:cNvPicPr>
            <a:picLocks noChangeAspect="1"/>
          </p:cNvPicPr>
          <p:nvPr/>
        </p:nvPicPr>
        <p:blipFill>
          <a:blip r:embed="rId4"/>
          <a:stretch>
            <a:fillRect/>
          </a:stretch>
        </p:blipFill>
        <p:spPr>
          <a:xfrm>
            <a:off x="5205267" y="731838"/>
            <a:ext cx="3309290" cy="2230437"/>
          </a:xfrm>
          <a:prstGeom prst="rect">
            <a:avLst/>
          </a:prstGeom>
        </p:spPr>
      </p:pic>
    </p:spTree>
    <p:extLst>
      <p:ext uri="{BB962C8B-B14F-4D97-AF65-F5344CB8AC3E}">
        <p14:creationId xmlns:p14="http://schemas.microsoft.com/office/powerpoint/2010/main" val="2394336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25400"/>
            <a:ext cx="9144000" cy="6832600"/>
          </a:xfrm>
          <a:prstGeom prst="rect">
            <a:avLst/>
          </a:prstGeom>
        </p:spPr>
      </p:pic>
      <p:sp>
        <p:nvSpPr>
          <p:cNvPr id="5" name="Title 4"/>
          <p:cNvSpPr>
            <a:spLocks noGrp="1"/>
          </p:cNvSpPr>
          <p:nvPr>
            <p:ph type="ctrTitle"/>
          </p:nvPr>
        </p:nvSpPr>
        <p:spPr>
          <a:xfrm>
            <a:off x="4616480" y="960664"/>
            <a:ext cx="4527520" cy="1752600"/>
          </a:xfrm>
        </p:spPr>
        <p:txBody>
          <a:bodyPr>
            <a:normAutofit/>
          </a:bodyPr>
          <a:lstStyle/>
          <a:p>
            <a:r>
              <a:rPr lang="en-US"/>
              <a:t>Mindfulness/ </a:t>
            </a:r>
            <a:r>
              <a:rPr lang="en-US" i="1">
                <a:solidFill>
                  <a:schemeClr val="accent2">
                    <a:lumMod val="50000"/>
                  </a:schemeClr>
                </a:solidFill>
              </a:rPr>
              <a:t>Liệu pháp Chú tâm</a:t>
            </a:r>
            <a:endParaRPr lang="en-US" i="1" dirty="0">
              <a:solidFill>
                <a:schemeClr val="accent2">
                  <a:lumMod val="50000"/>
                </a:schemeClr>
              </a:solidFill>
            </a:endParaRPr>
          </a:p>
        </p:txBody>
      </p:sp>
      <p:sp>
        <p:nvSpPr>
          <p:cNvPr id="6" name="Subtitle 5"/>
          <p:cNvSpPr>
            <a:spLocks noGrp="1"/>
          </p:cNvSpPr>
          <p:nvPr>
            <p:ph type="subTitle" idx="1"/>
          </p:nvPr>
        </p:nvSpPr>
        <p:spPr>
          <a:xfrm>
            <a:off x="5486399" y="2713263"/>
            <a:ext cx="3235355" cy="1752600"/>
          </a:xfrm>
        </p:spPr>
        <p:txBody>
          <a:bodyPr/>
          <a:lstStyle/>
          <a:p>
            <a:r>
              <a:rPr lang="en-US" dirty="0"/>
              <a:t>The </a:t>
            </a:r>
            <a:r>
              <a:rPr lang="en-US"/>
              <a:t>Evidence/ </a:t>
            </a:r>
            <a:r>
              <a:rPr lang="en-US" i="1"/>
              <a:t>Bằng </a:t>
            </a:r>
            <a:r>
              <a:rPr lang="en-US" i="1" dirty="0" err="1"/>
              <a:t>chứng</a:t>
            </a:r>
            <a:endParaRPr lang="en-US" i="1" dirty="0"/>
          </a:p>
        </p:txBody>
      </p:sp>
      <p:pic>
        <p:nvPicPr>
          <p:cNvPr id="8" name="Picture 7"/>
          <p:cNvPicPr>
            <a:picLocks noChangeAspect="1"/>
          </p:cNvPicPr>
          <p:nvPr/>
        </p:nvPicPr>
        <p:blipFill>
          <a:blip r:embed="rId3"/>
          <a:stretch>
            <a:fillRect/>
          </a:stretch>
        </p:blipFill>
        <p:spPr>
          <a:xfrm>
            <a:off x="276225" y="1393825"/>
            <a:ext cx="4340255" cy="2888243"/>
          </a:xfrm>
          <a:prstGeom prst="rect">
            <a:avLst/>
          </a:prstGeom>
        </p:spPr>
      </p:pic>
      <p:pic>
        <p:nvPicPr>
          <p:cNvPr id="9" name="Picture 8"/>
          <p:cNvPicPr>
            <a:picLocks noChangeAspect="1"/>
          </p:cNvPicPr>
          <p:nvPr/>
        </p:nvPicPr>
        <p:blipFill>
          <a:blip r:embed="rId4"/>
          <a:stretch>
            <a:fillRect/>
          </a:stretch>
        </p:blipFill>
        <p:spPr>
          <a:xfrm>
            <a:off x="3386138" y="3177269"/>
            <a:ext cx="2501900" cy="3251200"/>
          </a:xfrm>
          <a:prstGeom prst="rect">
            <a:avLst/>
          </a:prstGeom>
        </p:spPr>
      </p:pic>
    </p:spTree>
    <p:extLst>
      <p:ext uri="{BB962C8B-B14F-4D97-AF65-F5344CB8AC3E}">
        <p14:creationId xmlns:p14="http://schemas.microsoft.com/office/powerpoint/2010/main" val="1433629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Grp="1" noChangeArrowheads="1"/>
          </p:cNvSpPr>
          <p:nvPr>
            <p:ph sz="half" idx="1"/>
          </p:nvPr>
        </p:nvSpPr>
        <p:spPr>
          <a:xfrm>
            <a:off x="371060" y="1371600"/>
            <a:ext cx="3992217" cy="4876800"/>
          </a:xfrm>
        </p:spPr>
        <p:txBody>
          <a:bodyPr>
            <a:noAutofit/>
          </a:bodyPr>
          <a:lstStyle/>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Angina/ </a:t>
            </a:r>
            <a:r>
              <a:rPr lang="en-US" sz="1700" i="1">
                <a:solidFill>
                  <a:schemeClr val="accent2">
                    <a:lumMod val="50000"/>
                  </a:schemeClr>
                </a:solidFill>
                <a:latin typeface="Arial" panose="020B0604020202020204" pitchFamily="34" charset="0"/>
                <a:cs typeface="Arial" panose="020B0604020202020204" pitchFamily="34" charset="0"/>
              </a:rPr>
              <a:t>Viêm </a:t>
            </a:r>
            <a:r>
              <a:rPr lang="en-US" sz="1700" i="1" dirty="0" err="1">
                <a:solidFill>
                  <a:schemeClr val="accent2">
                    <a:lumMod val="50000"/>
                  </a:schemeClr>
                </a:solidFill>
                <a:latin typeface="Arial" panose="020B0604020202020204" pitchFamily="34" charset="0"/>
                <a:cs typeface="Arial" panose="020B0604020202020204" pitchFamily="34" charset="0"/>
              </a:rPr>
              <a:t>họng</a:t>
            </a:r>
            <a:endParaRPr lang="en-US" sz="1700" i="1" dirty="0">
              <a:solidFill>
                <a:schemeClr val="accent2">
                  <a:lumMod val="50000"/>
                </a:schemeClr>
              </a:solidFill>
              <a:latin typeface="Arial" panose="020B0604020202020204" pitchFamily="34" charset="0"/>
              <a:cs typeface="Arial" panose="020B0604020202020204" pitchFamily="34" charset="0"/>
            </a:endParaRP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Arrhythmias/ </a:t>
            </a:r>
            <a:r>
              <a:rPr lang="en-US" sz="1700" i="1" dirty="0" err="1">
                <a:solidFill>
                  <a:schemeClr val="accent2">
                    <a:lumMod val="50000"/>
                  </a:schemeClr>
                </a:solidFill>
                <a:latin typeface="Arial" panose="020B0604020202020204" pitchFamily="34" charset="0"/>
                <a:cs typeface="Arial" panose="020B0604020202020204" pitchFamily="34" charset="0"/>
              </a:rPr>
              <a:t>Loạn</a:t>
            </a:r>
            <a:r>
              <a:rPr lang="en-US" sz="1700" i="1" dirty="0">
                <a:solidFill>
                  <a:schemeClr val="accent2">
                    <a:lumMod val="50000"/>
                  </a:schemeClr>
                </a:solidFill>
                <a:latin typeface="Arial" panose="020B0604020202020204" pitchFamily="34" charset="0"/>
                <a:cs typeface="Arial" panose="020B0604020202020204" pitchFamily="34" charset="0"/>
              </a:rPr>
              <a:t> </a:t>
            </a:r>
            <a:r>
              <a:rPr lang="en-US" sz="1700" i="1" dirty="0" err="1">
                <a:solidFill>
                  <a:schemeClr val="accent2">
                    <a:lumMod val="50000"/>
                  </a:schemeClr>
                </a:solidFill>
                <a:latin typeface="Arial" panose="020B0604020202020204" pitchFamily="34" charset="0"/>
                <a:cs typeface="Arial" panose="020B0604020202020204" pitchFamily="34" charset="0"/>
              </a:rPr>
              <a:t>nhịp</a:t>
            </a:r>
            <a:r>
              <a:rPr lang="en-US" sz="1700" i="1" dirty="0">
                <a:solidFill>
                  <a:schemeClr val="accent2">
                    <a:lumMod val="50000"/>
                  </a:schemeClr>
                </a:solidFill>
                <a:latin typeface="Arial" panose="020B0604020202020204" pitchFamily="34" charset="0"/>
                <a:cs typeface="Arial" panose="020B0604020202020204" pitchFamily="34" charset="0"/>
              </a:rPr>
              <a:t> </a:t>
            </a:r>
            <a:r>
              <a:rPr lang="en-US" sz="1700" i="1" dirty="0" err="1">
                <a:solidFill>
                  <a:schemeClr val="accent2">
                    <a:lumMod val="50000"/>
                  </a:schemeClr>
                </a:solidFill>
                <a:latin typeface="Arial" panose="020B0604020202020204" pitchFamily="34" charset="0"/>
                <a:cs typeface="Arial" panose="020B0604020202020204" pitchFamily="34" charset="0"/>
              </a:rPr>
              <a:t>tim</a:t>
            </a:r>
            <a:endParaRPr lang="en-US" sz="1700" i="1" dirty="0">
              <a:solidFill>
                <a:schemeClr val="accent2">
                  <a:lumMod val="50000"/>
                </a:schemeClr>
              </a:solidFill>
              <a:latin typeface="Arial" panose="020B0604020202020204" pitchFamily="34" charset="0"/>
              <a:cs typeface="Arial" panose="020B0604020202020204" pitchFamily="34" charset="0"/>
            </a:endParaRPr>
          </a:p>
          <a:p>
            <a:pPr eaLnBrk="1" hangingPunct="1">
              <a:buFont typeface="Wingdings" pitchFamily="2" charset="2"/>
              <a:buBlip>
                <a:blip r:embed="rId3"/>
              </a:buBlip>
              <a:defRPr/>
            </a:pPr>
            <a:r>
              <a:rPr lang="en-US" sz="1700" dirty="0">
                <a:latin typeface="Arial" panose="020B0604020202020204" pitchFamily="34" charset="0"/>
                <a:cs typeface="Arial" panose="020B0604020202020204" pitchFamily="34" charset="0"/>
              </a:rPr>
              <a:t>Allergic </a:t>
            </a:r>
            <a:r>
              <a:rPr lang="en-US" sz="1700">
                <a:latin typeface="Arial" panose="020B0604020202020204" pitchFamily="34" charset="0"/>
                <a:cs typeface="Arial" panose="020B0604020202020204" pitchFamily="34" charset="0"/>
              </a:rPr>
              <a:t>skin reactions/ </a:t>
            </a:r>
            <a:r>
              <a:rPr lang="en-US" sz="1700" i="1" dirty="0" err="1">
                <a:solidFill>
                  <a:schemeClr val="accent2">
                    <a:lumMod val="50000"/>
                  </a:schemeClr>
                </a:solidFill>
                <a:latin typeface="Arial" panose="020B0604020202020204" pitchFamily="34" charset="0"/>
                <a:cs typeface="Arial" panose="020B0604020202020204" pitchFamily="34" charset="0"/>
              </a:rPr>
              <a:t>Dị</a:t>
            </a:r>
            <a:r>
              <a:rPr lang="en-US" sz="1700" i="1" dirty="0">
                <a:solidFill>
                  <a:schemeClr val="accent2">
                    <a:lumMod val="50000"/>
                  </a:schemeClr>
                </a:solidFill>
                <a:latin typeface="Arial" panose="020B0604020202020204" pitchFamily="34" charset="0"/>
                <a:cs typeface="Arial" panose="020B0604020202020204" pitchFamily="34" charset="0"/>
              </a:rPr>
              <a:t> </a:t>
            </a:r>
            <a:r>
              <a:rPr lang="en-US" sz="1700" i="1" dirty="0" err="1">
                <a:solidFill>
                  <a:schemeClr val="accent2">
                    <a:lumMod val="50000"/>
                  </a:schemeClr>
                </a:solidFill>
                <a:latin typeface="Arial" panose="020B0604020202020204" pitchFamily="34" charset="0"/>
                <a:cs typeface="Arial" panose="020B0604020202020204" pitchFamily="34" charset="0"/>
              </a:rPr>
              <a:t>ứng</a:t>
            </a:r>
            <a:r>
              <a:rPr lang="en-US" sz="1700" i="1" dirty="0">
                <a:solidFill>
                  <a:schemeClr val="accent2">
                    <a:lumMod val="50000"/>
                  </a:schemeClr>
                </a:solidFill>
                <a:latin typeface="Arial" panose="020B0604020202020204" pitchFamily="34" charset="0"/>
                <a:cs typeface="Arial" panose="020B0604020202020204" pitchFamily="34" charset="0"/>
              </a:rPr>
              <a:t> da</a:t>
            </a: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Anxiety/ </a:t>
            </a:r>
            <a:r>
              <a:rPr lang="en-US" sz="1700" i="1" dirty="0">
                <a:solidFill>
                  <a:schemeClr val="accent2">
                    <a:lumMod val="50000"/>
                  </a:schemeClr>
                </a:solidFill>
                <a:latin typeface="Arial" panose="020B0604020202020204" pitchFamily="34" charset="0"/>
                <a:cs typeface="Arial" panose="020B0604020202020204" pitchFamily="34" charset="0"/>
              </a:rPr>
              <a:t>Lo </a:t>
            </a:r>
            <a:r>
              <a:rPr lang="en-US" sz="1700" i="1" dirty="0" err="1">
                <a:solidFill>
                  <a:schemeClr val="accent2">
                    <a:lumMod val="50000"/>
                  </a:schemeClr>
                </a:solidFill>
                <a:latin typeface="Arial" panose="020B0604020202020204" pitchFamily="34" charset="0"/>
                <a:cs typeface="Arial" panose="020B0604020202020204" pitchFamily="34" charset="0"/>
              </a:rPr>
              <a:t>âu</a:t>
            </a:r>
            <a:endParaRPr lang="en-US" sz="1700" i="1" dirty="0">
              <a:solidFill>
                <a:schemeClr val="accent2">
                  <a:lumMod val="50000"/>
                </a:schemeClr>
              </a:solidFill>
              <a:latin typeface="Arial" panose="020B0604020202020204" pitchFamily="34" charset="0"/>
              <a:cs typeface="Arial" panose="020B0604020202020204" pitchFamily="34" charset="0"/>
            </a:endParaRP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Depression/ </a:t>
            </a:r>
            <a:r>
              <a:rPr lang="en-US" sz="1700" i="1" dirty="0" err="1">
                <a:solidFill>
                  <a:schemeClr val="accent2">
                    <a:lumMod val="50000"/>
                  </a:schemeClr>
                </a:solidFill>
                <a:latin typeface="Arial" panose="020B0604020202020204" pitchFamily="34" charset="0"/>
                <a:cs typeface="Arial" panose="020B0604020202020204" pitchFamily="34" charset="0"/>
              </a:rPr>
              <a:t>Trầm</a:t>
            </a:r>
            <a:r>
              <a:rPr lang="en-US" sz="1700" i="1" dirty="0">
                <a:solidFill>
                  <a:schemeClr val="accent2">
                    <a:lumMod val="50000"/>
                  </a:schemeClr>
                </a:solidFill>
                <a:latin typeface="Arial" panose="020B0604020202020204" pitchFamily="34" charset="0"/>
                <a:cs typeface="Arial" panose="020B0604020202020204" pitchFamily="34" charset="0"/>
              </a:rPr>
              <a:t> </a:t>
            </a:r>
            <a:r>
              <a:rPr lang="en-US" sz="1700" i="1" dirty="0" err="1">
                <a:solidFill>
                  <a:schemeClr val="accent2">
                    <a:lumMod val="50000"/>
                  </a:schemeClr>
                </a:solidFill>
                <a:latin typeface="Arial" panose="020B0604020202020204" pitchFamily="34" charset="0"/>
                <a:cs typeface="Arial" panose="020B0604020202020204" pitchFamily="34" charset="0"/>
              </a:rPr>
              <a:t>cảm</a:t>
            </a:r>
            <a:endParaRPr lang="en-US" sz="1700" i="1" dirty="0">
              <a:solidFill>
                <a:schemeClr val="accent2">
                  <a:lumMod val="50000"/>
                </a:schemeClr>
              </a:solidFill>
              <a:latin typeface="Arial" panose="020B0604020202020204" pitchFamily="34" charset="0"/>
              <a:cs typeface="Arial" panose="020B0604020202020204" pitchFamily="34" charset="0"/>
            </a:endParaRP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Asthma/ </a:t>
            </a:r>
            <a:r>
              <a:rPr lang="en-US" sz="1700" i="1" dirty="0">
                <a:solidFill>
                  <a:schemeClr val="accent2">
                    <a:lumMod val="50000"/>
                  </a:schemeClr>
                </a:solidFill>
                <a:latin typeface="Arial" panose="020B0604020202020204" pitchFamily="34" charset="0"/>
                <a:cs typeface="Arial" panose="020B0604020202020204" pitchFamily="34" charset="0"/>
              </a:rPr>
              <a:t>Hen </a:t>
            </a:r>
            <a:r>
              <a:rPr lang="en-US" sz="1700" i="1" dirty="0" err="1">
                <a:solidFill>
                  <a:schemeClr val="accent2">
                    <a:lumMod val="50000"/>
                  </a:schemeClr>
                </a:solidFill>
                <a:latin typeface="Arial" panose="020B0604020202020204" pitchFamily="34" charset="0"/>
                <a:cs typeface="Arial" panose="020B0604020202020204" pitchFamily="34" charset="0"/>
              </a:rPr>
              <a:t>suyễn</a:t>
            </a:r>
            <a:endParaRPr lang="en-US" sz="1700" i="1" dirty="0">
              <a:solidFill>
                <a:schemeClr val="accent2">
                  <a:lumMod val="50000"/>
                </a:schemeClr>
              </a:solidFill>
              <a:latin typeface="Arial" panose="020B0604020202020204" pitchFamily="34" charset="0"/>
              <a:cs typeface="Arial" panose="020B0604020202020204" pitchFamily="34" charset="0"/>
            </a:endParaRPr>
          </a:p>
          <a:p>
            <a:pPr eaLnBrk="1" hangingPunct="1">
              <a:buFont typeface="Wingdings" pitchFamily="2" charset="2"/>
              <a:buBlip>
                <a:blip r:embed="rId3"/>
              </a:buBlip>
              <a:defRPr/>
            </a:pPr>
            <a:r>
              <a:rPr lang="en-US" sz="1700" dirty="0">
                <a:latin typeface="Arial" panose="020B0604020202020204" pitchFamily="34" charset="0"/>
                <a:cs typeface="Arial" panose="020B0604020202020204" pitchFamily="34" charset="0"/>
              </a:rPr>
              <a:t>Herpes </a:t>
            </a:r>
            <a:r>
              <a:rPr lang="en-US" sz="1700">
                <a:latin typeface="Arial" panose="020B0604020202020204" pitchFamily="34" charset="0"/>
                <a:cs typeface="Arial" panose="020B0604020202020204" pitchFamily="34" charset="0"/>
              </a:rPr>
              <a:t>simplex Virus/ </a:t>
            </a:r>
            <a:r>
              <a:rPr lang="en-US" sz="1700" i="1">
                <a:solidFill>
                  <a:schemeClr val="accent2">
                    <a:lumMod val="50000"/>
                  </a:schemeClr>
                </a:solidFill>
                <a:latin typeface="Arial" panose="020B0604020202020204" pitchFamily="34" charset="0"/>
                <a:cs typeface="Arial" panose="020B0604020202020204" pitchFamily="34" charset="0"/>
              </a:rPr>
              <a:t>Herpes (Mụn giộp)</a:t>
            </a:r>
            <a:endParaRPr lang="en-US" sz="1700" i="1" dirty="0">
              <a:solidFill>
                <a:schemeClr val="accent2">
                  <a:lumMod val="50000"/>
                </a:schemeClr>
              </a:solidFill>
              <a:latin typeface="Arial" panose="020B0604020202020204" pitchFamily="34" charset="0"/>
              <a:cs typeface="Arial" panose="020B0604020202020204" pitchFamily="34" charset="0"/>
            </a:endParaRP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Cough/ </a:t>
            </a:r>
            <a:r>
              <a:rPr lang="en-US" sz="1700" dirty="0">
                <a:solidFill>
                  <a:schemeClr val="accent2">
                    <a:lumMod val="50000"/>
                  </a:schemeClr>
                </a:solidFill>
                <a:latin typeface="Arial" panose="020B0604020202020204" pitchFamily="34" charset="0"/>
                <a:cs typeface="Arial" panose="020B0604020202020204" pitchFamily="34" charset="0"/>
              </a:rPr>
              <a:t>Ho</a:t>
            </a: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Constipation/ </a:t>
            </a:r>
            <a:r>
              <a:rPr lang="en-US" sz="1700" i="1" dirty="0" err="1">
                <a:solidFill>
                  <a:schemeClr val="accent2">
                    <a:lumMod val="50000"/>
                  </a:schemeClr>
                </a:solidFill>
                <a:latin typeface="Arial" panose="020B0604020202020204" pitchFamily="34" charset="0"/>
                <a:cs typeface="Arial" panose="020B0604020202020204" pitchFamily="34" charset="0"/>
              </a:rPr>
              <a:t>Táo</a:t>
            </a:r>
            <a:r>
              <a:rPr lang="en-US" sz="1700" i="1" dirty="0">
                <a:solidFill>
                  <a:schemeClr val="accent2">
                    <a:lumMod val="50000"/>
                  </a:schemeClr>
                </a:solidFill>
                <a:latin typeface="Arial" panose="020B0604020202020204" pitchFamily="34" charset="0"/>
                <a:cs typeface="Arial" panose="020B0604020202020204" pitchFamily="34" charset="0"/>
              </a:rPr>
              <a:t> </a:t>
            </a:r>
            <a:r>
              <a:rPr lang="en-US" sz="1700" i="1" dirty="0" err="1">
                <a:solidFill>
                  <a:schemeClr val="accent2">
                    <a:lumMod val="50000"/>
                  </a:schemeClr>
                </a:solidFill>
                <a:latin typeface="Arial" panose="020B0604020202020204" pitchFamily="34" charset="0"/>
                <a:cs typeface="Arial" panose="020B0604020202020204" pitchFamily="34" charset="0"/>
              </a:rPr>
              <a:t>bón</a:t>
            </a:r>
            <a:endParaRPr lang="en-US" sz="1700" i="1" dirty="0">
              <a:solidFill>
                <a:schemeClr val="accent2">
                  <a:lumMod val="50000"/>
                </a:schemeClr>
              </a:solidFill>
              <a:latin typeface="Arial" panose="020B0604020202020204" pitchFamily="34" charset="0"/>
              <a:cs typeface="Arial" panose="020B0604020202020204" pitchFamily="34" charset="0"/>
            </a:endParaRP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Diabetes/ </a:t>
            </a:r>
            <a:r>
              <a:rPr lang="en-US" sz="1700" i="1" dirty="0" err="1">
                <a:solidFill>
                  <a:schemeClr val="accent2">
                    <a:lumMod val="50000"/>
                  </a:schemeClr>
                </a:solidFill>
                <a:latin typeface="Arial" panose="020B0604020202020204" pitchFamily="34" charset="0"/>
                <a:cs typeface="Arial" panose="020B0604020202020204" pitchFamily="34" charset="0"/>
              </a:rPr>
              <a:t>Tiểu</a:t>
            </a:r>
            <a:r>
              <a:rPr lang="en-US" sz="1700" i="1" dirty="0">
                <a:solidFill>
                  <a:schemeClr val="accent2">
                    <a:lumMod val="50000"/>
                  </a:schemeClr>
                </a:solidFill>
                <a:latin typeface="Arial" panose="020B0604020202020204" pitchFamily="34" charset="0"/>
                <a:cs typeface="Arial" panose="020B0604020202020204" pitchFamily="34" charset="0"/>
              </a:rPr>
              <a:t> đ</a:t>
            </a:r>
            <a:r>
              <a:rPr lang="vi-VN" sz="1700" i="1" dirty="0">
                <a:solidFill>
                  <a:schemeClr val="accent2">
                    <a:lumMod val="50000"/>
                  </a:schemeClr>
                </a:solidFill>
                <a:latin typeface="Arial" panose="020B0604020202020204" pitchFamily="34" charset="0"/>
                <a:cs typeface="Arial" panose="020B0604020202020204" pitchFamily="34" charset="0"/>
              </a:rPr>
              <a:t>ường</a:t>
            </a:r>
            <a:endParaRPr lang="en-US" sz="1700" i="1" dirty="0">
              <a:solidFill>
                <a:schemeClr val="accent2">
                  <a:lumMod val="50000"/>
                </a:schemeClr>
              </a:solidFill>
              <a:latin typeface="Arial" panose="020B0604020202020204" pitchFamily="34" charset="0"/>
              <a:cs typeface="Arial" panose="020B0604020202020204" pitchFamily="34" charset="0"/>
            </a:endParaRP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Ulcers/ </a:t>
            </a:r>
            <a:r>
              <a:rPr lang="en-US" sz="1700" i="1">
                <a:solidFill>
                  <a:schemeClr val="accent2">
                    <a:lumMod val="50000"/>
                  </a:schemeClr>
                </a:solidFill>
                <a:latin typeface="Arial" panose="020B0604020202020204" pitchFamily="34" charset="0"/>
                <a:cs typeface="Arial" panose="020B0604020202020204" pitchFamily="34" charset="0"/>
              </a:rPr>
              <a:t>Lở loét</a:t>
            </a:r>
            <a:endParaRPr lang="en-US" sz="1700" i="1" dirty="0">
              <a:solidFill>
                <a:schemeClr val="accent2">
                  <a:lumMod val="50000"/>
                </a:schemeClr>
              </a:solidFill>
              <a:latin typeface="Arial" panose="020B0604020202020204" pitchFamily="34" charset="0"/>
              <a:cs typeface="Arial" panose="020B0604020202020204" pitchFamily="34" charset="0"/>
            </a:endParaRP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Dizziness/ </a:t>
            </a:r>
            <a:r>
              <a:rPr lang="en-US" sz="1700" i="1" dirty="0" err="1">
                <a:solidFill>
                  <a:schemeClr val="accent2">
                    <a:lumMod val="50000"/>
                  </a:schemeClr>
                </a:solidFill>
                <a:latin typeface="Arial" panose="020B0604020202020204" pitchFamily="34" charset="0"/>
                <a:cs typeface="Arial" panose="020B0604020202020204" pitchFamily="34" charset="0"/>
              </a:rPr>
              <a:t>Chóng</a:t>
            </a:r>
            <a:r>
              <a:rPr lang="en-US" sz="1700" i="1" dirty="0">
                <a:solidFill>
                  <a:schemeClr val="accent2">
                    <a:lumMod val="50000"/>
                  </a:schemeClr>
                </a:solidFill>
                <a:latin typeface="Arial" panose="020B0604020202020204" pitchFamily="34" charset="0"/>
                <a:cs typeface="Arial" panose="020B0604020202020204" pitchFamily="34" charset="0"/>
              </a:rPr>
              <a:t> </a:t>
            </a:r>
            <a:r>
              <a:rPr lang="en-US" sz="1700" i="1" dirty="0" err="1">
                <a:solidFill>
                  <a:schemeClr val="accent2">
                    <a:lumMod val="50000"/>
                  </a:schemeClr>
                </a:solidFill>
                <a:latin typeface="Arial" panose="020B0604020202020204" pitchFamily="34" charset="0"/>
                <a:cs typeface="Arial" panose="020B0604020202020204" pitchFamily="34" charset="0"/>
              </a:rPr>
              <a:t>mặt</a:t>
            </a:r>
            <a:endParaRPr lang="en-US" sz="1700" i="1" dirty="0">
              <a:solidFill>
                <a:schemeClr val="accent2">
                  <a:lumMod val="50000"/>
                </a:schemeClr>
              </a:solidFill>
              <a:latin typeface="Arial" panose="020B0604020202020204" pitchFamily="34" charset="0"/>
              <a:cs typeface="Arial" panose="020B0604020202020204" pitchFamily="34" charset="0"/>
            </a:endParaRP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Fatigue/ </a:t>
            </a:r>
            <a:r>
              <a:rPr lang="en-US" sz="1700" i="1" err="1">
                <a:solidFill>
                  <a:schemeClr val="accent2">
                    <a:lumMod val="50000"/>
                  </a:schemeClr>
                </a:solidFill>
                <a:latin typeface="Arial" panose="020B0604020202020204" pitchFamily="34" charset="0"/>
                <a:cs typeface="Arial" panose="020B0604020202020204" pitchFamily="34" charset="0"/>
              </a:rPr>
              <a:t>Mệt</a:t>
            </a:r>
            <a:r>
              <a:rPr lang="en-US" sz="1700" i="1">
                <a:solidFill>
                  <a:schemeClr val="accent2">
                    <a:lumMod val="50000"/>
                  </a:schemeClr>
                </a:solidFill>
                <a:latin typeface="Arial" panose="020B0604020202020204" pitchFamily="34" charset="0"/>
                <a:cs typeface="Arial" panose="020B0604020202020204" pitchFamily="34" charset="0"/>
              </a:rPr>
              <a:t> mỏi</a:t>
            </a:r>
          </a:p>
          <a:p>
            <a:pPr>
              <a:buBlip>
                <a:blip r:embed="rId3"/>
              </a:buBlip>
              <a:defRPr/>
            </a:pPr>
            <a:r>
              <a:rPr lang="en-US" sz="1700">
                <a:latin typeface="Arial" panose="020B0604020202020204" pitchFamily="34" charset="0"/>
                <a:cs typeface="Arial" panose="020B0604020202020204" pitchFamily="34" charset="0"/>
              </a:rPr>
              <a:t>Hypertension/ </a:t>
            </a:r>
            <a:r>
              <a:rPr lang="en-US" sz="1700" i="1">
                <a:solidFill>
                  <a:schemeClr val="accent2">
                    <a:lumMod val="50000"/>
                  </a:schemeClr>
                </a:solidFill>
                <a:latin typeface="Arial" panose="020B0604020202020204" pitchFamily="34" charset="0"/>
                <a:cs typeface="Arial" panose="020B0604020202020204" pitchFamily="34" charset="0"/>
              </a:rPr>
              <a:t>Tăng huyết áp</a:t>
            </a:r>
          </a:p>
          <a:p>
            <a:pPr>
              <a:buBlip>
                <a:blip r:embed="rId3"/>
              </a:buBlip>
              <a:defRPr/>
            </a:pPr>
            <a:r>
              <a:rPr lang="en-US" sz="1700">
                <a:latin typeface="Arial" panose="020B0604020202020204" pitchFamily="34" charset="0"/>
                <a:cs typeface="Arial" panose="020B0604020202020204" pitchFamily="34" charset="0"/>
              </a:rPr>
              <a:t>Infertility/ </a:t>
            </a:r>
            <a:r>
              <a:rPr lang="en-US" sz="1700" i="1">
                <a:solidFill>
                  <a:schemeClr val="accent2">
                    <a:lumMod val="50000"/>
                  </a:schemeClr>
                </a:solidFill>
                <a:latin typeface="Arial" panose="020B0604020202020204" pitchFamily="34" charset="0"/>
                <a:cs typeface="Arial" panose="020B0604020202020204" pitchFamily="34" charset="0"/>
              </a:rPr>
              <a:t>Vô sinh</a:t>
            </a:r>
          </a:p>
        </p:txBody>
      </p:sp>
      <p:sp>
        <p:nvSpPr>
          <p:cNvPr id="14341" name="Rectangle 5"/>
          <p:cNvSpPr>
            <a:spLocks noGrp="1" noChangeArrowheads="1"/>
          </p:cNvSpPr>
          <p:nvPr>
            <p:ph sz="half" idx="2"/>
          </p:nvPr>
        </p:nvSpPr>
        <p:spPr>
          <a:xfrm>
            <a:off x="4572000" y="1371600"/>
            <a:ext cx="4117976" cy="5218042"/>
          </a:xfrm>
        </p:spPr>
        <p:txBody>
          <a:bodyPr>
            <a:noAutofit/>
          </a:bodyPr>
          <a:lstStyle/>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Nausea &amp; vomiting/ </a:t>
            </a:r>
            <a:r>
              <a:rPr lang="en-US" sz="1700" i="1">
                <a:solidFill>
                  <a:schemeClr val="accent2">
                    <a:lumMod val="50000"/>
                  </a:schemeClr>
                </a:solidFill>
                <a:latin typeface="Arial" panose="020B0604020202020204" pitchFamily="34" charset="0"/>
                <a:cs typeface="Arial" panose="020B0604020202020204" pitchFamily="34" charset="0"/>
              </a:rPr>
              <a:t>Nôn và buồn nôn</a:t>
            </a: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Nervousness/ </a:t>
            </a:r>
            <a:r>
              <a:rPr lang="en-US" sz="1700" i="1">
                <a:solidFill>
                  <a:schemeClr val="accent2">
                    <a:lumMod val="50000"/>
                  </a:schemeClr>
                </a:solidFill>
                <a:latin typeface="Arial" panose="020B0604020202020204" pitchFamily="34" charset="0"/>
                <a:cs typeface="Arial" panose="020B0604020202020204" pitchFamily="34" charset="0"/>
              </a:rPr>
              <a:t>Hồi hộp</a:t>
            </a: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Pain/ </a:t>
            </a:r>
            <a:r>
              <a:rPr lang="en-US" sz="1700" i="1">
                <a:solidFill>
                  <a:schemeClr val="accent2">
                    <a:lumMod val="50000"/>
                  </a:schemeClr>
                </a:solidFill>
                <a:latin typeface="Arial" panose="020B0604020202020204" pitchFamily="34" charset="0"/>
                <a:cs typeface="Arial" panose="020B0604020202020204" pitchFamily="34" charset="0"/>
              </a:rPr>
              <a:t>Đau</a:t>
            </a: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Post-operative swelling/ </a:t>
            </a:r>
            <a:r>
              <a:rPr lang="en-US" sz="1700" i="1">
                <a:solidFill>
                  <a:schemeClr val="accent2">
                    <a:lumMod val="50000"/>
                  </a:schemeClr>
                </a:solidFill>
                <a:latin typeface="Arial" panose="020B0604020202020204" pitchFamily="34" charset="0"/>
                <a:cs typeface="Arial" panose="020B0604020202020204" pitchFamily="34" charset="0"/>
              </a:rPr>
              <a:t>Viêm sau phẫu thuật</a:t>
            </a: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Premenstrual syndrome/ </a:t>
            </a:r>
            <a:r>
              <a:rPr lang="en-US" sz="1700" i="1">
                <a:solidFill>
                  <a:schemeClr val="accent2">
                    <a:lumMod val="50000"/>
                  </a:schemeClr>
                </a:solidFill>
                <a:latin typeface="Arial" panose="020B0604020202020204" pitchFamily="34" charset="0"/>
                <a:cs typeface="Arial" panose="020B0604020202020204" pitchFamily="34" charset="0"/>
              </a:rPr>
              <a:t>Tiền mãn kinh</a:t>
            </a: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Rheumatoid arthritis/ </a:t>
            </a:r>
            <a:r>
              <a:rPr lang="en-US" sz="1700" i="1">
                <a:solidFill>
                  <a:schemeClr val="accent2">
                    <a:lumMod val="50000"/>
                  </a:schemeClr>
                </a:solidFill>
                <a:latin typeface="Arial" panose="020B0604020202020204" pitchFamily="34" charset="0"/>
                <a:cs typeface="Arial" panose="020B0604020202020204" pitchFamily="34" charset="0"/>
              </a:rPr>
              <a:t>Thấp khớp</a:t>
            </a: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Side effect of cancer/ </a:t>
            </a:r>
            <a:r>
              <a:rPr lang="en-US" sz="1700" i="1">
                <a:solidFill>
                  <a:schemeClr val="accent2">
                    <a:lumMod val="50000"/>
                  </a:schemeClr>
                </a:solidFill>
                <a:latin typeface="Arial" panose="020B0604020202020204" pitchFamily="34" charset="0"/>
                <a:cs typeface="Arial" panose="020B0604020202020204" pitchFamily="34" charset="0"/>
              </a:rPr>
              <a:t>Tác dụng phụ của ung th</a:t>
            </a:r>
            <a:r>
              <a:rPr lang="vi-VN" sz="1700" i="1">
                <a:solidFill>
                  <a:schemeClr val="accent2">
                    <a:lumMod val="50000"/>
                  </a:schemeClr>
                </a:solidFill>
                <a:latin typeface="Arial" panose="020B0604020202020204" pitchFamily="34" charset="0"/>
                <a:cs typeface="Arial" panose="020B0604020202020204" pitchFamily="34" charset="0"/>
              </a:rPr>
              <a:t>ư</a:t>
            </a:r>
            <a:endParaRPr lang="en-US" sz="1700" i="1">
              <a:solidFill>
                <a:schemeClr val="accent2">
                  <a:lumMod val="50000"/>
                </a:schemeClr>
              </a:solidFill>
              <a:latin typeface="Arial" panose="020B0604020202020204" pitchFamily="34" charset="0"/>
              <a:cs typeface="Arial" panose="020B0604020202020204" pitchFamily="34" charset="0"/>
            </a:endParaRP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Side effects of HIV/AIDS/ </a:t>
            </a:r>
            <a:r>
              <a:rPr lang="en-US" sz="1700" i="1">
                <a:solidFill>
                  <a:schemeClr val="accent2">
                    <a:lumMod val="50000"/>
                  </a:schemeClr>
                </a:solidFill>
                <a:latin typeface="Arial" panose="020B0604020202020204" pitchFamily="34" charset="0"/>
                <a:cs typeface="Arial" panose="020B0604020202020204" pitchFamily="34" charset="0"/>
              </a:rPr>
              <a:t>Tác dụng phụ của HIV/AIDS </a:t>
            </a: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Any condition caused by or complicated by stress/ </a:t>
            </a:r>
            <a:r>
              <a:rPr lang="en-US" sz="1700" i="1">
                <a:solidFill>
                  <a:schemeClr val="accent2">
                    <a:lumMod val="50000"/>
                  </a:schemeClr>
                </a:solidFill>
                <a:latin typeface="Arial" panose="020B0604020202020204" pitchFamily="34" charset="0"/>
                <a:cs typeface="Arial" panose="020B0604020202020204" pitchFamily="34" charset="0"/>
              </a:rPr>
              <a:t>Bất kỳ bệnh lý nào gây ra hoặc trầm trọng thêm do căng thẳng</a:t>
            </a:r>
          </a:p>
          <a:p>
            <a:pPr eaLnBrk="1" hangingPunct="1">
              <a:buFont typeface="Wingdings" pitchFamily="2" charset="2"/>
              <a:buBlip>
                <a:blip r:embed="rId3"/>
              </a:buBlip>
              <a:defRPr/>
            </a:pPr>
            <a:r>
              <a:rPr lang="en-US" sz="1700">
                <a:latin typeface="Arial" panose="020B0604020202020204" pitchFamily="34" charset="0"/>
                <a:cs typeface="Arial" panose="020B0604020202020204" pitchFamily="34" charset="0"/>
              </a:rPr>
              <a:t>Insomnia/ </a:t>
            </a:r>
            <a:r>
              <a:rPr lang="en-US" sz="1700" i="1">
                <a:solidFill>
                  <a:schemeClr val="accent2">
                    <a:lumMod val="50000"/>
                  </a:schemeClr>
                </a:solidFill>
                <a:latin typeface="Arial" panose="020B0604020202020204" pitchFamily="34" charset="0"/>
                <a:cs typeface="Arial" panose="020B0604020202020204" pitchFamily="34" charset="0"/>
              </a:rPr>
              <a:t>Mất ngủ</a:t>
            </a:r>
          </a:p>
          <a:p>
            <a:pPr eaLnBrk="1" hangingPunct="1">
              <a:buFont typeface="Wingdings" pitchFamily="2" charset="2"/>
              <a:buBlip>
                <a:blip r:embed="rId3"/>
              </a:buBlip>
              <a:defRPr/>
            </a:pPr>
            <a:endParaRPr lang="en-US" sz="1900" dirty="0">
              <a:latin typeface="Arial" panose="020B0604020202020204" pitchFamily="34" charset="0"/>
              <a:cs typeface="Arial" panose="020B0604020202020204" pitchFamily="34" charset="0"/>
            </a:endParaRPr>
          </a:p>
        </p:txBody>
      </p:sp>
      <p:sp>
        <p:nvSpPr>
          <p:cNvPr id="14338" name="Rectangle 2"/>
          <p:cNvSpPr>
            <a:spLocks noGrp="1" noChangeArrowheads="1"/>
          </p:cNvSpPr>
          <p:nvPr>
            <p:ph type="title"/>
          </p:nvPr>
        </p:nvSpPr>
        <p:spPr>
          <a:xfrm>
            <a:off x="609600" y="381000"/>
            <a:ext cx="8229600" cy="655638"/>
          </a:xfrm>
        </p:spPr>
        <p:txBody>
          <a:bodyPr>
            <a:normAutofit fontScale="90000"/>
          </a:bodyPr>
          <a:lstStyle/>
          <a:p>
            <a:pPr eaLnBrk="1" hangingPunct="1">
              <a:defRPr/>
            </a:pPr>
            <a:r>
              <a:rPr lang="en-US" sz="2400" dirty="0">
                <a:solidFill>
                  <a:schemeClr val="tx1"/>
                </a:solidFill>
                <a:latin typeface="Georgia" pitchFamily="18" charset="0"/>
              </a:rPr>
              <a:t>Conditions For Which Mindfulness and Relaxation Training Have Had Positive </a:t>
            </a:r>
            <a:r>
              <a:rPr lang="en-US" sz="2400">
                <a:solidFill>
                  <a:schemeClr val="tx1"/>
                </a:solidFill>
                <a:latin typeface="Georgia" pitchFamily="18" charset="0"/>
              </a:rPr>
              <a:t>Outcomes/ </a:t>
            </a:r>
            <a:r>
              <a:rPr lang="en-US" sz="2400" i="1">
                <a:solidFill>
                  <a:schemeClr val="accent2">
                    <a:lumMod val="50000"/>
                  </a:schemeClr>
                </a:solidFill>
                <a:latin typeface="Georgia" pitchFamily="18" charset="0"/>
              </a:rPr>
              <a:t>Các bệnh lý áp dụng điều trị hiệu quả bằng Liệu pháp Chú Tâm và Huấn luyện th</a:t>
            </a:r>
            <a:r>
              <a:rPr lang="vi-VN" sz="2400" i="1">
                <a:solidFill>
                  <a:schemeClr val="accent2">
                    <a:lumMod val="50000"/>
                  </a:schemeClr>
                </a:solidFill>
                <a:latin typeface="Georgia" pitchFamily="18" charset="0"/>
              </a:rPr>
              <a:t>ư</a:t>
            </a:r>
            <a:r>
              <a:rPr lang="en-US" sz="2400" i="1">
                <a:solidFill>
                  <a:schemeClr val="accent2">
                    <a:lumMod val="50000"/>
                  </a:schemeClr>
                </a:solidFill>
                <a:latin typeface="Georgia" pitchFamily="18" charset="0"/>
              </a:rPr>
              <a:t> giãn</a:t>
            </a:r>
            <a:endParaRPr lang="en-US" sz="2400" i="1" dirty="0">
              <a:solidFill>
                <a:schemeClr val="accent2">
                  <a:lumMod val="50000"/>
                </a:schemeClr>
              </a:solidFill>
              <a:latin typeface="Georgia" pitchFamily="18" charset="0"/>
            </a:endParaRPr>
          </a:p>
        </p:txBody>
      </p:sp>
    </p:spTree>
    <p:extLst>
      <p:ext uri="{BB962C8B-B14F-4D97-AF65-F5344CB8AC3E}">
        <p14:creationId xmlns:p14="http://schemas.microsoft.com/office/powerpoint/2010/main" val="1870913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25400"/>
            <a:ext cx="9144000" cy="6832600"/>
          </a:xfrm>
          <a:prstGeom prst="rect">
            <a:avLst/>
          </a:prstGeom>
        </p:spPr>
      </p:pic>
      <p:sp>
        <p:nvSpPr>
          <p:cNvPr id="3" name="Content Placeholder 2"/>
          <p:cNvSpPr>
            <a:spLocks noGrp="1"/>
          </p:cNvSpPr>
          <p:nvPr>
            <p:ph idx="1"/>
          </p:nvPr>
        </p:nvSpPr>
        <p:spPr>
          <a:xfrm>
            <a:off x="457200" y="2298700"/>
            <a:ext cx="7175500" cy="3827463"/>
          </a:xfrm>
        </p:spPr>
        <p:txBody>
          <a:bodyPr>
            <a:normAutofit fontScale="77500" lnSpcReduction="20000"/>
          </a:bodyPr>
          <a:lstStyle/>
          <a:p>
            <a:r>
              <a:rPr lang="en-US" sz="2200" dirty="0">
                <a:latin typeface="Arial" panose="020B0604020202020204" pitchFamily="34" charset="0"/>
                <a:cs typeface="Arial" panose="020B0604020202020204" pitchFamily="34" charset="0"/>
              </a:rPr>
              <a:t>Physician at 9 </a:t>
            </a:r>
            <a:r>
              <a:rPr lang="en-US" sz="2200">
                <a:latin typeface="Arial" panose="020B0604020202020204" pitchFamily="34" charset="0"/>
                <a:cs typeface="Arial" panose="020B0604020202020204" pitchFamily="34" charset="0"/>
              </a:rPr>
              <a:t>months post-intervention/ </a:t>
            </a:r>
            <a:r>
              <a:rPr lang="en-US" sz="2200" i="1">
                <a:solidFill>
                  <a:schemeClr val="accent2">
                    <a:lumMod val="50000"/>
                  </a:schemeClr>
                </a:solidFill>
                <a:latin typeface="Arial" panose="020B0604020202020204" pitchFamily="34" charset="0"/>
                <a:cs typeface="Arial" panose="020B0604020202020204" pitchFamily="34" charset="0"/>
              </a:rPr>
              <a:t>Các </a:t>
            </a:r>
            <a:r>
              <a:rPr lang="en-US" sz="2200" i="1" dirty="0" err="1">
                <a:solidFill>
                  <a:schemeClr val="accent2">
                    <a:lumMod val="50000"/>
                  </a:schemeClr>
                </a:solidFill>
                <a:latin typeface="Arial" panose="020B0604020202020204" pitchFamily="34" charset="0"/>
                <a:cs typeface="Arial" panose="020B0604020202020204" pitchFamily="34" charset="0"/>
              </a:rPr>
              <a:t>bác</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sỹ</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đánh</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giá</a:t>
            </a:r>
            <a:r>
              <a:rPr lang="en-US" sz="2200" i="1" dirty="0">
                <a:solidFill>
                  <a:schemeClr val="accent2">
                    <a:lumMod val="50000"/>
                  </a:schemeClr>
                </a:solidFill>
                <a:latin typeface="Arial" panose="020B0604020202020204" pitchFamily="34" charset="0"/>
                <a:cs typeface="Arial" panose="020B0604020202020204" pitchFamily="34" charset="0"/>
              </a:rPr>
              <a:t> ở </a:t>
            </a:r>
            <a:r>
              <a:rPr lang="en-US" sz="2200" i="1" dirty="0" err="1">
                <a:solidFill>
                  <a:schemeClr val="accent2">
                    <a:lumMod val="50000"/>
                  </a:schemeClr>
                </a:solidFill>
                <a:latin typeface="Arial" panose="020B0604020202020204" pitchFamily="34" charset="0"/>
                <a:cs typeface="Arial" panose="020B0604020202020204" pitchFamily="34" charset="0"/>
              </a:rPr>
              <a:t>thời</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điểm</a:t>
            </a:r>
            <a:r>
              <a:rPr lang="en-US" sz="2200" i="1" dirty="0">
                <a:solidFill>
                  <a:schemeClr val="accent2">
                    <a:lumMod val="50000"/>
                  </a:schemeClr>
                </a:solidFill>
                <a:latin typeface="Arial" panose="020B0604020202020204" pitchFamily="34" charset="0"/>
                <a:cs typeface="Arial" panose="020B0604020202020204" pitchFamily="34" charset="0"/>
              </a:rPr>
              <a:t> 9 </a:t>
            </a:r>
            <a:r>
              <a:rPr lang="en-US" sz="2200" i="1" dirty="0" err="1">
                <a:solidFill>
                  <a:schemeClr val="accent2">
                    <a:lumMod val="50000"/>
                  </a:schemeClr>
                </a:solidFill>
                <a:latin typeface="Arial" panose="020B0604020202020204" pitchFamily="34" charset="0"/>
                <a:cs typeface="Arial" panose="020B0604020202020204" pitchFamily="34" charset="0"/>
              </a:rPr>
              <a:t>tháng</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sau</a:t>
            </a:r>
            <a:r>
              <a:rPr lang="en-US" sz="2200" i="1" dirty="0">
                <a:solidFill>
                  <a:schemeClr val="accent2">
                    <a:lumMod val="50000"/>
                  </a:schemeClr>
                </a:solidFill>
                <a:latin typeface="Arial" panose="020B0604020202020204" pitchFamily="34" charset="0"/>
                <a:cs typeface="Arial" panose="020B0604020202020204" pitchFamily="34" charset="0"/>
              </a:rPr>
              <a:t> can </a:t>
            </a:r>
            <a:r>
              <a:rPr lang="en-US" sz="2200" i="1" dirty="0" err="1">
                <a:solidFill>
                  <a:schemeClr val="accent2">
                    <a:lumMod val="50000"/>
                  </a:schemeClr>
                </a:solidFill>
                <a:latin typeface="Arial" panose="020B0604020202020204" pitchFamily="34" charset="0"/>
                <a:cs typeface="Arial" panose="020B0604020202020204" pitchFamily="34" charset="0"/>
              </a:rPr>
              <a:t>thiệp</a:t>
            </a:r>
            <a:endParaRPr lang="en-US" sz="2200" i="1" dirty="0">
              <a:solidFill>
                <a:schemeClr val="accent2">
                  <a:lumMod val="50000"/>
                </a:schemeClr>
              </a:solidFill>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Significantly better scores on all Maslach Burnout Inventory </a:t>
            </a:r>
            <a:r>
              <a:rPr lang="en-US" sz="2200">
                <a:latin typeface="Arial" panose="020B0604020202020204" pitchFamily="34" charset="0"/>
                <a:cs typeface="Arial" panose="020B0604020202020204" pitchFamily="34" charset="0"/>
              </a:rPr>
              <a:t>burnout subscale/ </a:t>
            </a:r>
            <a:r>
              <a:rPr lang="en-US" sz="2200" i="1">
                <a:solidFill>
                  <a:schemeClr val="accent2">
                    <a:lumMod val="50000"/>
                  </a:schemeClr>
                </a:solidFill>
                <a:latin typeface="Arial" panose="020B0604020202020204" pitchFamily="34" charset="0"/>
                <a:cs typeface="Arial" panose="020B0604020202020204" pitchFamily="34" charset="0"/>
              </a:rPr>
              <a:t>Điểm </a:t>
            </a:r>
            <a:r>
              <a:rPr lang="en-US" sz="2200" i="1" dirty="0" err="1">
                <a:solidFill>
                  <a:schemeClr val="accent2">
                    <a:lumMod val="50000"/>
                  </a:schemeClr>
                </a:solidFill>
                <a:latin typeface="Arial" panose="020B0604020202020204" pitchFamily="34" charset="0"/>
                <a:cs typeface="Arial" panose="020B0604020202020204" pitchFamily="34" charset="0"/>
              </a:rPr>
              <a:t>cao</a:t>
            </a:r>
            <a:r>
              <a:rPr lang="en-US" sz="2200" i="1" dirty="0">
                <a:solidFill>
                  <a:schemeClr val="accent2">
                    <a:lumMod val="50000"/>
                  </a:schemeClr>
                </a:solidFill>
                <a:latin typeface="Arial" panose="020B0604020202020204" pitchFamily="34" charset="0"/>
                <a:cs typeface="Arial" panose="020B0604020202020204" pitchFamily="34" charset="0"/>
              </a:rPr>
              <a:t> h</a:t>
            </a:r>
            <a:r>
              <a:rPr lang="vi-VN" sz="2200" i="1" dirty="0">
                <a:solidFill>
                  <a:schemeClr val="accent2">
                    <a:lumMod val="50000"/>
                  </a:schemeClr>
                </a:solidFill>
                <a:latin typeface="Arial" panose="020B0604020202020204" pitchFamily="34" charset="0"/>
                <a:cs typeface="Arial" panose="020B0604020202020204" pitchFamily="34" charset="0"/>
              </a:rPr>
              <a:t>ơ</a:t>
            </a:r>
            <a:r>
              <a:rPr lang="en-US" sz="2200" i="1" dirty="0">
                <a:solidFill>
                  <a:schemeClr val="accent2">
                    <a:lumMod val="50000"/>
                  </a:schemeClr>
                </a:solidFill>
                <a:latin typeface="Arial" panose="020B0604020202020204" pitchFamily="34" charset="0"/>
                <a:cs typeface="Arial" panose="020B0604020202020204" pitchFamily="34" charset="0"/>
              </a:rPr>
              <a:t>n </a:t>
            </a:r>
            <a:r>
              <a:rPr lang="en-US" sz="2200" i="1" dirty="0" err="1">
                <a:solidFill>
                  <a:schemeClr val="accent2">
                    <a:lumMod val="50000"/>
                  </a:schemeClr>
                </a:solidFill>
                <a:latin typeface="Arial" panose="020B0604020202020204" pitchFamily="34" charset="0"/>
                <a:cs typeface="Arial" panose="020B0604020202020204" pitchFamily="34" charset="0"/>
              </a:rPr>
              <a:t>đáng</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kể</a:t>
            </a:r>
            <a:r>
              <a:rPr lang="en-US" sz="2200" i="1" dirty="0">
                <a:solidFill>
                  <a:schemeClr val="accent2">
                    <a:lumMod val="50000"/>
                  </a:schemeClr>
                </a:solidFill>
                <a:latin typeface="Arial" panose="020B0604020202020204" pitchFamily="34" charset="0"/>
                <a:cs typeface="Arial" panose="020B0604020202020204" pitchFamily="34" charset="0"/>
              </a:rPr>
              <a:t> ở </a:t>
            </a:r>
            <a:r>
              <a:rPr lang="en-US" sz="2200" i="1" dirty="0" err="1">
                <a:solidFill>
                  <a:schemeClr val="accent2">
                    <a:lumMod val="50000"/>
                  </a:schemeClr>
                </a:solidFill>
                <a:latin typeface="Arial" panose="020B0604020202020204" pitchFamily="34" charset="0"/>
                <a:cs typeface="Arial" panose="020B0604020202020204" pitchFamily="34" charset="0"/>
              </a:rPr>
              <a:t>tất</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err="1">
                <a:solidFill>
                  <a:schemeClr val="accent2">
                    <a:lumMod val="50000"/>
                  </a:schemeClr>
                </a:solidFill>
                <a:latin typeface="Arial" panose="020B0604020202020204" pitchFamily="34" charset="0"/>
                <a:cs typeface="Arial" panose="020B0604020202020204" pitchFamily="34" charset="0"/>
              </a:rPr>
              <a:t>cả</a:t>
            </a:r>
            <a:r>
              <a:rPr lang="en-US" sz="2200" i="1">
                <a:solidFill>
                  <a:schemeClr val="accent2">
                    <a:lumMod val="50000"/>
                  </a:schemeClr>
                </a:solidFill>
                <a:latin typeface="Arial" panose="020B0604020202020204" pitchFamily="34" charset="0"/>
                <a:cs typeface="Arial" panose="020B0604020202020204" pitchFamily="34" charset="0"/>
              </a:rPr>
              <a:t> các mục trong thang đo mức độ Kiệt sức nghề nghiệp của Maslach (MBI)</a:t>
            </a:r>
            <a:endParaRPr lang="en-US" sz="2200" i="1" dirty="0">
              <a:solidFill>
                <a:schemeClr val="accent2">
                  <a:lumMod val="50000"/>
                </a:schemeClr>
              </a:solidFill>
              <a:latin typeface="Arial" panose="020B0604020202020204" pitchFamily="34" charset="0"/>
              <a:cs typeface="Arial" panose="020B0604020202020204" pitchFamily="34" charset="0"/>
            </a:endParaRPr>
          </a:p>
          <a:p>
            <a:pPr lvl="1"/>
            <a:r>
              <a:rPr lang="en-US" sz="2200" dirty="0">
                <a:latin typeface="Arial" panose="020B0604020202020204" pitchFamily="34" charset="0"/>
                <a:cs typeface="Arial" panose="020B0604020202020204" pitchFamily="34" charset="0"/>
              </a:rPr>
              <a:t>Emotional </a:t>
            </a:r>
            <a:r>
              <a:rPr lang="en-US" sz="2200">
                <a:latin typeface="Arial" panose="020B0604020202020204" pitchFamily="34" charset="0"/>
                <a:cs typeface="Arial" panose="020B0604020202020204" pitchFamily="34" charset="0"/>
              </a:rPr>
              <a:t>Exhaustion/ </a:t>
            </a:r>
            <a:r>
              <a:rPr lang="en-US" sz="2200" i="1">
                <a:solidFill>
                  <a:schemeClr val="accent2">
                    <a:lumMod val="50000"/>
                  </a:schemeClr>
                </a:solidFill>
                <a:latin typeface="Arial" panose="020B0604020202020204" pitchFamily="34" charset="0"/>
                <a:cs typeface="Arial" panose="020B0604020202020204" pitchFamily="34" charset="0"/>
              </a:rPr>
              <a:t>Cạn kiệt cảm xúc (</a:t>
            </a:r>
            <a:r>
              <a:rPr lang="en-US" sz="2200" i="1" dirty="0">
                <a:solidFill>
                  <a:schemeClr val="accent2">
                    <a:lumMod val="50000"/>
                  </a:schemeClr>
                </a:solidFill>
                <a:latin typeface="Arial" panose="020B0604020202020204" pitchFamily="34" charset="0"/>
                <a:cs typeface="Arial" panose="020B0604020202020204" pitchFamily="34" charset="0"/>
              </a:rPr>
              <a:t>P = .009),</a:t>
            </a:r>
            <a:r>
              <a:rPr lang="en-US" sz="2200" dirty="0">
                <a:latin typeface="Arial" panose="020B0604020202020204" pitchFamily="34" charset="0"/>
                <a:cs typeface="Arial" panose="020B0604020202020204" pitchFamily="34" charset="0"/>
              </a:rPr>
              <a:t> </a:t>
            </a:r>
          </a:p>
          <a:p>
            <a:pPr lvl="1"/>
            <a:r>
              <a:rPr lang="en-US" sz="2200">
                <a:latin typeface="Arial" panose="020B0604020202020204" pitchFamily="34" charset="0"/>
                <a:cs typeface="Arial" panose="020B0604020202020204" pitchFamily="34" charset="0"/>
              </a:rPr>
              <a:t>Depersonalization/ </a:t>
            </a:r>
            <a:r>
              <a:rPr lang="en-US" sz="2200" i="1">
                <a:solidFill>
                  <a:schemeClr val="accent2">
                    <a:lumMod val="50000"/>
                  </a:schemeClr>
                </a:solidFill>
                <a:latin typeface="Arial" panose="020B0604020202020204" pitchFamily="34" charset="0"/>
                <a:cs typeface="Arial" panose="020B0604020202020204" pitchFamily="34" charset="0"/>
              </a:rPr>
              <a:t>Giải thể nhân cách </a:t>
            </a:r>
            <a:r>
              <a:rPr lang="en-US" sz="2200" i="1" dirty="0">
                <a:solidFill>
                  <a:schemeClr val="accent2">
                    <a:lumMod val="50000"/>
                  </a:schemeClr>
                </a:solidFill>
                <a:latin typeface="Arial" panose="020B0604020202020204" pitchFamily="34" charset="0"/>
                <a:cs typeface="Arial" panose="020B0604020202020204" pitchFamily="34" charset="0"/>
              </a:rPr>
              <a:t>(P = .005</a:t>
            </a:r>
            <a:r>
              <a:rPr lang="en-US" sz="2200" i="1">
                <a:solidFill>
                  <a:schemeClr val="accent2">
                    <a:lumMod val="50000"/>
                  </a:schemeClr>
                </a:solidFill>
                <a:latin typeface="Arial" panose="020B0604020202020204" pitchFamily="34" charset="0"/>
                <a:cs typeface="Arial" panose="020B0604020202020204" pitchFamily="34" charset="0"/>
              </a:rPr>
              <a:t>), và </a:t>
            </a:r>
            <a:endParaRPr lang="en-US" sz="2200" i="1" dirty="0">
              <a:solidFill>
                <a:schemeClr val="accent2">
                  <a:lumMod val="50000"/>
                </a:schemeClr>
              </a:solidFill>
              <a:latin typeface="Arial" panose="020B0604020202020204" pitchFamily="34" charset="0"/>
              <a:cs typeface="Arial" panose="020B0604020202020204" pitchFamily="34" charset="0"/>
            </a:endParaRPr>
          </a:p>
          <a:p>
            <a:pPr lvl="1"/>
            <a:r>
              <a:rPr lang="en-US" sz="2200" dirty="0">
                <a:latin typeface="Arial" panose="020B0604020202020204" pitchFamily="34" charset="0"/>
                <a:cs typeface="Arial" panose="020B0604020202020204" pitchFamily="34" charset="0"/>
              </a:rPr>
              <a:t>Personal </a:t>
            </a:r>
            <a:r>
              <a:rPr lang="en-US" sz="2200">
                <a:latin typeface="Arial" panose="020B0604020202020204" pitchFamily="34" charset="0"/>
                <a:cs typeface="Arial" panose="020B0604020202020204" pitchFamily="34" charset="0"/>
              </a:rPr>
              <a:t>Accomplishment/ </a:t>
            </a:r>
            <a:r>
              <a:rPr lang="en-US" sz="2200" i="1">
                <a:solidFill>
                  <a:schemeClr val="accent2">
                    <a:lumMod val="50000"/>
                  </a:schemeClr>
                </a:solidFill>
                <a:latin typeface="Arial" panose="020B0604020202020204" pitchFamily="34" charset="0"/>
                <a:cs typeface="Arial" panose="020B0604020202020204" pitchFamily="34" charset="0"/>
              </a:rPr>
              <a:t>Thành tích cá </a:t>
            </a:r>
            <a:r>
              <a:rPr lang="en-US" sz="2200" i="1" dirty="0" err="1">
                <a:solidFill>
                  <a:schemeClr val="accent2">
                    <a:lumMod val="50000"/>
                  </a:schemeClr>
                </a:solidFill>
                <a:latin typeface="Arial" panose="020B0604020202020204" pitchFamily="34" charset="0"/>
                <a:cs typeface="Arial" panose="020B0604020202020204" pitchFamily="34" charset="0"/>
              </a:rPr>
              <a:t>nhân</a:t>
            </a:r>
            <a:endParaRPr lang="en-US" sz="2200" i="1" dirty="0">
              <a:solidFill>
                <a:schemeClr val="accent2">
                  <a:lumMod val="50000"/>
                </a:schemeClr>
              </a:solidFill>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On the Depression (P = .001), Anxiety (P = .006), and Stress (P = .002) subscales of the Depression Anxiety </a:t>
            </a:r>
            <a:r>
              <a:rPr lang="en-US" sz="2200">
                <a:latin typeface="Arial" panose="020B0604020202020204" pitchFamily="34" charset="0"/>
                <a:cs typeface="Arial" panose="020B0604020202020204" pitchFamily="34" charset="0"/>
              </a:rPr>
              <a:t>Stress Scales-21/ </a:t>
            </a:r>
            <a:r>
              <a:rPr lang="en-US" sz="2200" i="1">
                <a:solidFill>
                  <a:schemeClr val="accent2">
                    <a:lumMod val="50000"/>
                  </a:schemeClr>
                </a:solidFill>
                <a:latin typeface="Arial" panose="020B0604020202020204" pitchFamily="34" charset="0"/>
                <a:cs typeface="Arial" panose="020B0604020202020204" pitchFamily="34" charset="0"/>
              </a:rPr>
              <a:t>Các </a:t>
            </a:r>
            <a:r>
              <a:rPr lang="en-US" sz="2200" i="1" dirty="0">
                <a:solidFill>
                  <a:schemeClr val="accent2">
                    <a:lumMod val="50000"/>
                  </a:schemeClr>
                </a:solidFill>
                <a:latin typeface="Arial" panose="020B0604020202020204" pitchFamily="34" charset="0"/>
                <a:cs typeface="Arial" panose="020B0604020202020204" pitchFamily="34" charset="0"/>
              </a:rPr>
              <a:t>thang </a:t>
            </a:r>
            <a:r>
              <a:rPr lang="en-US" sz="2200" i="1" dirty="0" err="1">
                <a:solidFill>
                  <a:schemeClr val="accent2">
                    <a:lumMod val="50000"/>
                  </a:schemeClr>
                </a:solidFill>
                <a:latin typeface="Arial" panose="020B0604020202020204" pitchFamily="34" charset="0"/>
                <a:cs typeface="Arial" panose="020B0604020202020204" pitchFamily="34" charset="0"/>
              </a:rPr>
              <a:t>phụ</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về</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trầm</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cảm</a:t>
            </a:r>
            <a:r>
              <a:rPr lang="en-US" sz="2200" i="1" dirty="0">
                <a:solidFill>
                  <a:schemeClr val="accent2">
                    <a:lumMod val="50000"/>
                  </a:schemeClr>
                </a:solidFill>
                <a:latin typeface="Arial" panose="020B0604020202020204" pitchFamily="34" charset="0"/>
                <a:cs typeface="Arial" panose="020B0604020202020204" pitchFamily="34" charset="0"/>
              </a:rPr>
              <a:t> (P = .001), lo </a:t>
            </a:r>
            <a:r>
              <a:rPr lang="en-US" sz="2200" i="1" dirty="0" err="1">
                <a:solidFill>
                  <a:schemeClr val="accent2">
                    <a:lumMod val="50000"/>
                  </a:schemeClr>
                </a:solidFill>
                <a:latin typeface="Arial" panose="020B0604020202020204" pitchFamily="34" charset="0"/>
                <a:cs typeface="Arial" panose="020B0604020202020204" pitchFamily="34" charset="0"/>
              </a:rPr>
              <a:t>âu</a:t>
            </a:r>
            <a:r>
              <a:rPr lang="en-US" sz="2200" i="1" dirty="0">
                <a:solidFill>
                  <a:schemeClr val="accent2">
                    <a:lumMod val="50000"/>
                  </a:schemeClr>
                </a:solidFill>
                <a:latin typeface="Arial" panose="020B0604020202020204" pitchFamily="34" charset="0"/>
                <a:cs typeface="Arial" panose="020B0604020202020204" pitchFamily="34" charset="0"/>
              </a:rPr>
              <a:t> (P = .006), </a:t>
            </a:r>
            <a:r>
              <a:rPr lang="en-US" sz="2200" i="1" dirty="0" err="1">
                <a:solidFill>
                  <a:schemeClr val="accent2">
                    <a:lumMod val="50000"/>
                  </a:schemeClr>
                </a:solidFill>
                <a:latin typeface="Arial" panose="020B0604020202020204" pitchFamily="34" charset="0"/>
                <a:cs typeface="Arial" panose="020B0604020202020204" pitchFamily="34" charset="0"/>
              </a:rPr>
              <a:t>và</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căng</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thẳng</a:t>
            </a:r>
            <a:r>
              <a:rPr lang="en-US" sz="2200" i="1" dirty="0">
                <a:solidFill>
                  <a:schemeClr val="accent2">
                    <a:lumMod val="50000"/>
                  </a:schemeClr>
                </a:solidFill>
                <a:latin typeface="Arial" panose="020B0604020202020204" pitchFamily="34" charset="0"/>
                <a:cs typeface="Arial" panose="020B0604020202020204" pitchFamily="34" charset="0"/>
              </a:rPr>
              <a:t> (P = .002), thang </a:t>
            </a:r>
            <a:r>
              <a:rPr lang="en-US" sz="2200" i="1" dirty="0" err="1">
                <a:solidFill>
                  <a:schemeClr val="accent2">
                    <a:lumMod val="50000"/>
                  </a:schemeClr>
                </a:solidFill>
                <a:latin typeface="Arial" panose="020B0604020202020204" pitchFamily="34" charset="0"/>
                <a:cs typeface="Arial" panose="020B0604020202020204" pitchFamily="34" charset="0"/>
              </a:rPr>
              <a:t>phụ</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của</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Trầm</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cảm</a:t>
            </a:r>
            <a:r>
              <a:rPr lang="en-US" sz="2200" i="1" dirty="0">
                <a:solidFill>
                  <a:schemeClr val="accent2">
                    <a:lumMod val="50000"/>
                  </a:schemeClr>
                </a:solidFill>
                <a:latin typeface="Arial" panose="020B0604020202020204" pitchFamily="34" charset="0"/>
                <a:cs typeface="Arial" panose="020B0604020202020204" pitchFamily="34" charset="0"/>
              </a:rPr>
              <a:t> Lo </a:t>
            </a:r>
            <a:r>
              <a:rPr lang="en-US" sz="2200" i="1" dirty="0" err="1">
                <a:solidFill>
                  <a:schemeClr val="accent2">
                    <a:lumMod val="50000"/>
                  </a:schemeClr>
                </a:solidFill>
                <a:latin typeface="Arial" panose="020B0604020202020204" pitchFamily="34" charset="0"/>
                <a:cs typeface="Arial" panose="020B0604020202020204" pitchFamily="34" charset="0"/>
              </a:rPr>
              <a:t>âu</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Căng</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dirty="0" err="1">
                <a:solidFill>
                  <a:schemeClr val="accent2">
                    <a:lumMod val="50000"/>
                  </a:schemeClr>
                </a:solidFill>
                <a:latin typeface="Arial" panose="020B0604020202020204" pitchFamily="34" charset="0"/>
                <a:cs typeface="Arial" panose="020B0604020202020204" pitchFamily="34" charset="0"/>
              </a:rPr>
              <a:t>thẳng</a:t>
            </a:r>
            <a:r>
              <a:rPr lang="en-US" sz="2200" i="1" dirty="0">
                <a:solidFill>
                  <a:schemeClr val="accent2">
                    <a:lumMod val="50000"/>
                  </a:schemeClr>
                </a:solidFill>
                <a:latin typeface="Arial" panose="020B0604020202020204" pitchFamily="34" charset="0"/>
                <a:cs typeface="Arial" panose="020B0604020202020204" pitchFamily="34" charset="0"/>
              </a:rPr>
              <a:t> -21</a:t>
            </a:r>
          </a:p>
          <a:p>
            <a:r>
              <a:rPr lang="en-US" sz="2200" dirty="0">
                <a:latin typeface="Arial" panose="020B0604020202020204" pitchFamily="34" charset="0"/>
                <a:cs typeface="Arial" panose="020B0604020202020204" pitchFamily="34" charset="0"/>
              </a:rPr>
              <a:t>Perceived stress (P = .002</a:t>
            </a:r>
            <a:r>
              <a:rPr lang="en-US" sz="2200">
                <a:latin typeface="Arial" panose="020B0604020202020204" pitchFamily="34" charset="0"/>
                <a:cs typeface="Arial" panose="020B0604020202020204" pitchFamily="34" charset="0"/>
              </a:rPr>
              <a:t>) assessed with the Perceived Stress Scale./ </a:t>
            </a:r>
            <a:r>
              <a:rPr lang="en-US" sz="2200" i="1">
                <a:solidFill>
                  <a:schemeClr val="accent2">
                    <a:lumMod val="50000"/>
                  </a:schemeClr>
                </a:solidFill>
                <a:latin typeface="Arial" panose="020B0604020202020204" pitchFamily="34" charset="0"/>
                <a:cs typeface="Arial" panose="020B0604020202020204" pitchFamily="34" charset="0"/>
              </a:rPr>
              <a:t>Căng thẳng (</a:t>
            </a:r>
            <a:r>
              <a:rPr lang="en-US" sz="2200" i="1" dirty="0">
                <a:solidFill>
                  <a:schemeClr val="accent2">
                    <a:lumMod val="50000"/>
                  </a:schemeClr>
                </a:solidFill>
                <a:latin typeface="Arial" panose="020B0604020202020204" pitchFamily="34" charset="0"/>
                <a:cs typeface="Arial" panose="020B0604020202020204" pitchFamily="34" charset="0"/>
              </a:rPr>
              <a:t>P = .002</a:t>
            </a:r>
            <a:r>
              <a:rPr lang="en-US" sz="2200" i="1">
                <a:solidFill>
                  <a:schemeClr val="accent2">
                    <a:lumMod val="50000"/>
                  </a:schemeClr>
                </a:solidFill>
                <a:latin typeface="Arial" panose="020B0604020202020204" pitchFamily="34" charset="0"/>
                <a:cs typeface="Arial" panose="020B0604020202020204" pitchFamily="34" charset="0"/>
              </a:rPr>
              <a:t>) đ</a:t>
            </a:r>
            <a:r>
              <a:rPr lang="vi-VN" sz="2200" i="1">
                <a:solidFill>
                  <a:schemeClr val="accent2">
                    <a:lumMod val="50000"/>
                  </a:schemeClr>
                </a:solidFill>
                <a:latin typeface="Arial" panose="020B0604020202020204" pitchFamily="34" charset="0"/>
                <a:cs typeface="Arial" panose="020B0604020202020204" pitchFamily="34" charset="0"/>
              </a:rPr>
              <a:t>ư</a:t>
            </a:r>
            <a:r>
              <a:rPr lang="en-US" sz="2200" i="1">
                <a:solidFill>
                  <a:schemeClr val="accent2">
                    <a:lumMod val="50000"/>
                  </a:schemeClr>
                </a:solidFill>
                <a:latin typeface="Arial" panose="020B0604020202020204" pitchFamily="34" charset="0"/>
                <a:cs typeface="Arial" panose="020B0604020202020204" pitchFamily="34" charset="0"/>
              </a:rPr>
              <a:t>ợc đánh giá bằng</a:t>
            </a:r>
            <a:r>
              <a:rPr lang="en-US" sz="2200" i="1" dirty="0">
                <a:solidFill>
                  <a:schemeClr val="accent2">
                    <a:lumMod val="50000"/>
                  </a:schemeClr>
                </a:solidFill>
                <a:latin typeface="Arial" panose="020B0604020202020204" pitchFamily="34" charset="0"/>
                <a:cs typeface="Arial" panose="020B0604020202020204" pitchFamily="34" charset="0"/>
              </a:rPr>
              <a:t> </a:t>
            </a:r>
            <a:r>
              <a:rPr lang="en-US" sz="2200" i="1">
                <a:solidFill>
                  <a:schemeClr val="accent2">
                    <a:lumMod val="50000"/>
                  </a:schemeClr>
                </a:solidFill>
                <a:latin typeface="Arial" panose="020B0604020202020204" pitchFamily="34" charset="0"/>
                <a:cs typeface="Arial" panose="020B0604020202020204" pitchFamily="34" charset="0"/>
              </a:rPr>
              <a:t>thang Nhận thức về căng thẳng</a:t>
            </a:r>
            <a:endParaRPr lang="en-US" sz="2200" i="1" dirty="0">
              <a:solidFill>
                <a:schemeClr val="accent2">
                  <a:lumMod val="50000"/>
                </a:schemeClr>
              </a:solidFill>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a:stretch>
            <a:fillRect/>
          </a:stretch>
        </p:blipFill>
        <p:spPr>
          <a:xfrm>
            <a:off x="3454400" y="1871560"/>
            <a:ext cx="5689600" cy="228345"/>
          </a:xfrm>
          <a:prstGeom prst="rect">
            <a:avLst/>
          </a:prstGeom>
        </p:spPr>
      </p:pic>
      <p:pic>
        <p:nvPicPr>
          <p:cNvPr id="8" name="Picture 7"/>
          <p:cNvPicPr>
            <a:picLocks noChangeAspect="1"/>
          </p:cNvPicPr>
          <p:nvPr/>
        </p:nvPicPr>
        <p:blipFill>
          <a:blip r:embed="rId4"/>
          <a:stretch>
            <a:fillRect/>
          </a:stretch>
        </p:blipFill>
        <p:spPr>
          <a:xfrm>
            <a:off x="7424530" y="3772301"/>
            <a:ext cx="1696003" cy="1905000"/>
          </a:xfrm>
          <a:prstGeom prst="rect">
            <a:avLst/>
          </a:prstGeom>
        </p:spPr>
      </p:pic>
      <p:sp>
        <p:nvSpPr>
          <p:cNvPr id="2" name="TextBox 1">
            <a:extLst>
              <a:ext uri="{FF2B5EF4-FFF2-40B4-BE49-F238E27FC236}">
                <a16:creationId xmlns:a16="http://schemas.microsoft.com/office/drawing/2014/main" id="{6BC745F0-2CE1-4F69-8CE7-9DBA3B4B7C73}"/>
              </a:ext>
            </a:extLst>
          </p:cNvPr>
          <p:cNvSpPr txBox="1"/>
          <p:nvPr/>
        </p:nvSpPr>
        <p:spPr>
          <a:xfrm>
            <a:off x="99392" y="141037"/>
            <a:ext cx="8943008" cy="1785104"/>
          </a:xfrm>
          <a:prstGeom prst="rect">
            <a:avLst/>
          </a:prstGeom>
          <a:noFill/>
        </p:spPr>
        <p:txBody>
          <a:bodyPr wrap="square" rtlCol="0">
            <a:spAutoFit/>
          </a:bodyPr>
          <a:lstStyle/>
          <a:p>
            <a:pPr algn="ctr"/>
            <a:r>
              <a:rPr lang="en-US" sz="2200">
                <a:latin typeface="Arial" panose="020B0604020202020204" pitchFamily="34" charset="0"/>
                <a:cs typeface="Arial" panose="020B0604020202020204" pitchFamily="34" charset="0"/>
              </a:rPr>
              <a:t>Abbreviated Mindfulness Intervention for Job Satisfaction, Quality of Life, and Compassion in Primary Care Clinicians: A pilot study/ </a:t>
            </a:r>
            <a:r>
              <a:rPr lang="en-US" sz="2200" i="1">
                <a:solidFill>
                  <a:schemeClr val="accent2">
                    <a:lumMod val="50000"/>
                  </a:schemeClr>
                </a:solidFill>
                <a:latin typeface="Arial" panose="020B0604020202020204" pitchFamily="34" charset="0"/>
                <a:cs typeface="Arial" panose="020B0604020202020204" pitchFamily="34" charset="0"/>
              </a:rPr>
              <a:t>Can thiệp chú tâm vắn tắt tập trung vào Mức độ thỏa mãn công việc, Chất l</a:t>
            </a:r>
            <a:r>
              <a:rPr lang="vi-VN" sz="2200" i="1">
                <a:solidFill>
                  <a:schemeClr val="accent2">
                    <a:lumMod val="50000"/>
                  </a:schemeClr>
                </a:solidFill>
                <a:latin typeface="Arial" panose="020B0604020202020204" pitchFamily="34" charset="0"/>
                <a:cs typeface="Arial" panose="020B0604020202020204" pitchFamily="34" charset="0"/>
              </a:rPr>
              <a:t>ư</a:t>
            </a:r>
            <a:r>
              <a:rPr lang="en-US" sz="2200" i="1">
                <a:solidFill>
                  <a:schemeClr val="accent2">
                    <a:lumMod val="50000"/>
                  </a:schemeClr>
                </a:solidFill>
                <a:latin typeface="Arial" panose="020B0604020202020204" pitchFamily="34" charset="0"/>
                <a:cs typeface="Arial" panose="020B0604020202020204" pitchFamily="34" charset="0"/>
              </a:rPr>
              <a:t>ợng cuộc sống và lòng yêu th</a:t>
            </a:r>
            <a:r>
              <a:rPr lang="vi-VN" sz="2200" i="1">
                <a:solidFill>
                  <a:schemeClr val="accent2">
                    <a:lumMod val="50000"/>
                  </a:schemeClr>
                </a:solidFill>
                <a:latin typeface="Arial" panose="020B0604020202020204" pitchFamily="34" charset="0"/>
                <a:cs typeface="Arial" panose="020B0604020202020204" pitchFamily="34" charset="0"/>
              </a:rPr>
              <a:t>ư</a:t>
            </a:r>
            <a:r>
              <a:rPr lang="en-US" sz="2200" i="1">
                <a:solidFill>
                  <a:schemeClr val="accent2">
                    <a:lumMod val="50000"/>
                  </a:schemeClr>
                </a:solidFill>
                <a:latin typeface="Arial" panose="020B0604020202020204" pitchFamily="34" charset="0"/>
                <a:cs typeface="Arial" panose="020B0604020202020204" pitchFamily="34" charset="0"/>
              </a:rPr>
              <a:t>ơng trên nhóm bác sĩ chăm sóc sức khỏe ban đầu</a:t>
            </a:r>
          </a:p>
        </p:txBody>
      </p:sp>
    </p:spTree>
    <p:extLst>
      <p:ext uri="{BB962C8B-B14F-4D97-AF65-F5344CB8AC3E}">
        <p14:creationId xmlns:p14="http://schemas.microsoft.com/office/powerpoint/2010/main" val="2047111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993900"/>
            <a:ext cx="8229600" cy="4525963"/>
          </a:xfrm>
        </p:spPr>
        <p:txBody>
          <a:bodyPr>
            <a:normAutofit fontScale="77500" lnSpcReduction="20000"/>
          </a:bodyPr>
          <a:lstStyle/>
          <a:p>
            <a:endParaRPr lang="en-US"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 Participants reported three main </a:t>
            </a:r>
            <a:r>
              <a:rPr lang="en-US" sz="2400">
                <a:latin typeface="Arial" panose="020B0604020202020204" pitchFamily="34" charset="0"/>
                <a:cs typeface="Arial" panose="020B0604020202020204" pitchFamily="34" charset="0"/>
              </a:rPr>
              <a:t>themes:/</a:t>
            </a:r>
            <a:r>
              <a:rPr lang="en-US" sz="2400" i="1">
                <a:solidFill>
                  <a:schemeClr val="accent2">
                    <a:lumMod val="50000"/>
                  </a:schemeClr>
                </a:solidFill>
                <a:latin typeface="Arial" panose="020B0604020202020204" pitchFamily="34" charset="0"/>
                <a:cs typeface="Arial" panose="020B0604020202020204" pitchFamily="34" charset="0"/>
              </a:rPr>
              <a:t> Các </a:t>
            </a:r>
            <a:r>
              <a:rPr lang="en-US" sz="2400" i="1" dirty="0" err="1">
                <a:solidFill>
                  <a:schemeClr val="accent2">
                    <a:lumMod val="50000"/>
                  </a:schemeClr>
                </a:solidFill>
                <a:latin typeface="Arial" panose="020B0604020202020204" pitchFamily="34" charset="0"/>
                <a:cs typeface="Arial" panose="020B0604020202020204" pitchFamily="34" charset="0"/>
              </a:rPr>
              <a:t>thành</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viên</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báo</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cáo</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về</a:t>
            </a:r>
            <a:r>
              <a:rPr lang="en-US" sz="2400" i="1" dirty="0">
                <a:solidFill>
                  <a:schemeClr val="accent2">
                    <a:lumMod val="50000"/>
                  </a:schemeClr>
                </a:solidFill>
                <a:latin typeface="Arial" panose="020B0604020202020204" pitchFamily="34" charset="0"/>
                <a:cs typeface="Arial" panose="020B0604020202020204" pitchFamily="34" charset="0"/>
              </a:rPr>
              <a:t> 3 </a:t>
            </a:r>
            <a:r>
              <a:rPr lang="en-US" sz="2400" i="1" dirty="0" err="1">
                <a:solidFill>
                  <a:schemeClr val="accent2">
                    <a:lumMod val="50000"/>
                  </a:schemeClr>
                </a:solidFill>
                <a:latin typeface="Arial" panose="020B0604020202020204" pitchFamily="34" charset="0"/>
                <a:cs typeface="Arial" panose="020B0604020202020204" pitchFamily="34" charset="0"/>
              </a:rPr>
              <a:t>chủ</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đề</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chính</a:t>
            </a:r>
            <a:endParaRPr lang="en-US" sz="2400" i="1" dirty="0">
              <a:solidFill>
                <a:schemeClr val="accent2">
                  <a:lumMod val="50000"/>
                </a:schemeClr>
              </a:solidFill>
              <a:latin typeface="Arial" panose="020B0604020202020204" pitchFamily="34" charset="0"/>
              <a:cs typeface="Arial" panose="020B0604020202020204" pitchFamily="34" charset="0"/>
            </a:endParaRPr>
          </a:p>
          <a:p>
            <a:pPr marL="457200" indent="-457200">
              <a:buFont typeface="+mj-lt"/>
              <a:buAutoNum type="arabicPeriod"/>
            </a:pPr>
            <a:r>
              <a:rPr lang="en-US" sz="2400" dirty="0">
                <a:latin typeface="Arial" panose="020B0604020202020204" pitchFamily="34" charset="0"/>
                <a:cs typeface="Arial" panose="020B0604020202020204" pitchFamily="34" charset="0"/>
              </a:rPr>
              <a:t>Sharing personal experiences from medical practice with colleagues reduced professional </a:t>
            </a:r>
            <a:r>
              <a:rPr lang="en-US" sz="2400">
                <a:latin typeface="Arial" panose="020B0604020202020204" pitchFamily="34" charset="0"/>
                <a:cs typeface="Arial" panose="020B0604020202020204" pitchFamily="34" charset="0"/>
              </a:rPr>
              <a:t>isolation/ </a:t>
            </a:r>
            <a:r>
              <a:rPr lang="en-US" sz="2400" i="1">
                <a:solidFill>
                  <a:schemeClr val="accent2">
                    <a:lumMod val="50000"/>
                  </a:schemeClr>
                </a:solidFill>
                <a:latin typeface="Arial" panose="020B0604020202020204" pitchFamily="34" charset="0"/>
                <a:cs typeface="Arial" panose="020B0604020202020204" pitchFamily="34" charset="0"/>
              </a:rPr>
              <a:t>Chia </a:t>
            </a:r>
            <a:r>
              <a:rPr lang="en-US" sz="2400" i="1" dirty="0" err="1">
                <a:solidFill>
                  <a:schemeClr val="accent2">
                    <a:lumMod val="50000"/>
                  </a:schemeClr>
                </a:solidFill>
                <a:latin typeface="Arial" panose="020B0604020202020204" pitchFamily="34" charset="0"/>
                <a:cs typeface="Arial" panose="020B0604020202020204" pitchFamily="34" charset="0"/>
              </a:rPr>
              <a:t>sẻ</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trải</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nghiệm</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cá</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nhân</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trong</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thực</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hành</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lâm</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sàng</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với</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đồng</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nghiệp</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giảm</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cô</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err="1">
                <a:solidFill>
                  <a:schemeClr val="accent2">
                    <a:lumMod val="50000"/>
                  </a:schemeClr>
                </a:solidFill>
                <a:latin typeface="Arial" panose="020B0604020202020204" pitchFamily="34" charset="0"/>
                <a:cs typeface="Arial" panose="020B0604020202020204" pitchFamily="34" charset="0"/>
              </a:rPr>
              <a:t>lập</a:t>
            </a:r>
            <a:r>
              <a:rPr lang="en-US" sz="2400" i="1">
                <a:solidFill>
                  <a:schemeClr val="accent2">
                    <a:lumMod val="50000"/>
                  </a:schemeClr>
                </a:solidFill>
                <a:latin typeface="Arial" panose="020B0604020202020204" pitchFamily="34" charset="0"/>
                <a:cs typeface="Arial" panose="020B0604020202020204" pitchFamily="34" charset="0"/>
              </a:rPr>
              <a:t> trong công việc</a:t>
            </a:r>
            <a:endParaRPr lang="en-US" sz="2400" i="1" dirty="0">
              <a:solidFill>
                <a:schemeClr val="accent2">
                  <a:lumMod val="50000"/>
                </a:schemeClr>
              </a:solidFill>
              <a:latin typeface="Arial" panose="020B0604020202020204" pitchFamily="34" charset="0"/>
              <a:cs typeface="Arial" panose="020B0604020202020204" pitchFamily="34" charset="0"/>
            </a:endParaRPr>
          </a:p>
          <a:p>
            <a:pPr marL="457200" indent="-457200">
              <a:buFont typeface="+mj-lt"/>
              <a:buAutoNum type="arabicPeriod"/>
            </a:pPr>
            <a:r>
              <a:rPr lang="en-US" sz="2400" dirty="0">
                <a:latin typeface="Arial" panose="020B0604020202020204" pitchFamily="34" charset="0"/>
                <a:cs typeface="Arial" panose="020B0604020202020204" pitchFamily="34" charset="0"/>
              </a:rPr>
              <a:t>Improved the participants’ ability to be attentive and listen deeply to patients’ concerns, respond to patients more effectively, and develop adaptive reserve, </a:t>
            </a:r>
            <a:r>
              <a:rPr lang="en-US" sz="2400">
                <a:latin typeface="Arial" panose="020B0604020202020204" pitchFamily="34" charset="0"/>
                <a:cs typeface="Arial" panose="020B0604020202020204" pitchFamily="34" charset="0"/>
              </a:rPr>
              <a:t>and/ </a:t>
            </a:r>
            <a:r>
              <a:rPr lang="en-US" sz="2400" i="1">
                <a:solidFill>
                  <a:schemeClr val="accent2">
                    <a:lumMod val="50000"/>
                  </a:schemeClr>
                </a:solidFill>
                <a:latin typeface="Arial" panose="020B0604020202020204" pitchFamily="34" charset="0"/>
                <a:cs typeface="Arial" panose="020B0604020202020204" pitchFamily="34" charset="0"/>
              </a:rPr>
              <a:t>Nâng </a:t>
            </a:r>
            <a:r>
              <a:rPr lang="en-US" sz="2400" i="1" dirty="0" err="1">
                <a:solidFill>
                  <a:schemeClr val="accent2">
                    <a:lumMod val="50000"/>
                  </a:schemeClr>
                </a:solidFill>
                <a:latin typeface="Arial" panose="020B0604020202020204" pitchFamily="34" charset="0"/>
                <a:cs typeface="Arial" panose="020B0604020202020204" pitchFamily="34" charset="0"/>
              </a:rPr>
              <a:t>cao</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khả</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năng</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chú</a:t>
            </a:r>
            <a:r>
              <a:rPr lang="en-US" sz="2400" i="1" dirty="0">
                <a:solidFill>
                  <a:schemeClr val="accent2">
                    <a:lumMod val="50000"/>
                  </a:schemeClr>
                </a:solidFill>
                <a:latin typeface="Arial" panose="020B0604020202020204" pitchFamily="34" charset="0"/>
                <a:cs typeface="Arial" panose="020B0604020202020204" pitchFamily="34" charset="0"/>
              </a:rPr>
              <a:t> ý, </a:t>
            </a:r>
            <a:r>
              <a:rPr lang="en-US" sz="2400" i="1" dirty="0" err="1">
                <a:solidFill>
                  <a:schemeClr val="accent2">
                    <a:lumMod val="50000"/>
                  </a:schemeClr>
                </a:solidFill>
                <a:latin typeface="Arial" panose="020B0604020202020204" pitchFamily="34" charset="0"/>
                <a:cs typeface="Arial" panose="020B0604020202020204" pitchFamily="34" charset="0"/>
              </a:rPr>
              <a:t>lắng</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err="1">
                <a:solidFill>
                  <a:schemeClr val="accent2">
                    <a:lumMod val="50000"/>
                  </a:schemeClr>
                </a:solidFill>
                <a:latin typeface="Arial" panose="020B0604020202020204" pitchFamily="34" charset="0"/>
                <a:cs typeface="Arial" panose="020B0604020202020204" pitchFamily="34" charset="0"/>
              </a:rPr>
              <a:t>nghe</a:t>
            </a:r>
            <a:r>
              <a:rPr lang="en-US" sz="2400" i="1">
                <a:solidFill>
                  <a:schemeClr val="accent2">
                    <a:lumMod val="50000"/>
                  </a:schemeClr>
                </a:solidFill>
                <a:latin typeface="Arial" panose="020B0604020202020204" pitchFamily="34" charset="0"/>
                <a:cs typeface="Arial" panose="020B0604020202020204" pitchFamily="34" charset="0"/>
              </a:rPr>
              <a:t> một cách tích </a:t>
            </a:r>
            <a:r>
              <a:rPr lang="en-US" sz="2400" i="1" err="1">
                <a:solidFill>
                  <a:schemeClr val="accent2">
                    <a:lumMod val="50000"/>
                  </a:schemeClr>
                </a:solidFill>
                <a:latin typeface="Arial" panose="020B0604020202020204" pitchFamily="34" charset="0"/>
                <a:cs typeface="Arial" panose="020B0604020202020204" pitchFamily="34" charset="0"/>
              </a:rPr>
              <a:t>cực</a:t>
            </a:r>
            <a:r>
              <a:rPr lang="en-US" sz="2400" i="1">
                <a:solidFill>
                  <a:schemeClr val="accent2">
                    <a:lumMod val="50000"/>
                  </a:schemeClr>
                </a:solidFill>
                <a:latin typeface="Arial" panose="020B0604020202020204" pitchFamily="34" charset="0"/>
                <a:cs typeface="Arial" panose="020B0604020202020204" pitchFamily="34" charset="0"/>
              </a:rPr>
              <a:t> các </a:t>
            </a:r>
            <a:r>
              <a:rPr lang="en-US" sz="2400" i="1" dirty="0" err="1">
                <a:solidFill>
                  <a:schemeClr val="accent2">
                    <a:lumMod val="50000"/>
                  </a:schemeClr>
                </a:solidFill>
                <a:latin typeface="Arial" panose="020B0604020202020204" pitchFamily="34" charset="0"/>
                <a:cs typeface="Arial" panose="020B0604020202020204" pitchFamily="34" charset="0"/>
              </a:rPr>
              <a:t>vấn</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đề</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của</a:t>
            </a:r>
            <a:r>
              <a:rPr lang="en-US" sz="2400" i="1" dirty="0">
                <a:solidFill>
                  <a:schemeClr val="accent2">
                    <a:lumMod val="50000"/>
                  </a:schemeClr>
                </a:solidFill>
                <a:latin typeface="Arial" panose="020B0604020202020204" pitchFamily="34" charset="0"/>
                <a:cs typeface="Arial" panose="020B0604020202020204" pitchFamily="34" charset="0"/>
              </a:rPr>
              <a:t> BN, </a:t>
            </a:r>
            <a:r>
              <a:rPr lang="en-US" sz="2400" i="1" dirty="0" err="1">
                <a:solidFill>
                  <a:schemeClr val="accent2">
                    <a:lumMod val="50000"/>
                  </a:schemeClr>
                </a:solidFill>
                <a:latin typeface="Arial" panose="020B0604020202020204" pitchFamily="34" charset="0"/>
                <a:cs typeface="Arial" panose="020B0604020202020204" pitchFamily="34" charset="0"/>
              </a:rPr>
              <a:t>đáp</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ứng</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nhu</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cầu</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của</a:t>
            </a:r>
            <a:r>
              <a:rPr lang="en-US" sz="2400" i="1" dirty="0">
                <a:solidFill>
                  <a:schemeClr val="accent2">
                    <a:lumMod val="50000"/>
                  </a:schemeClr>
                </a:solidFill>
                <a:latin typeface="Arial" panose="020B0604020202020204" pitchFamily="34" charset="0"/>
                <a:cs typeface="Arial" panose="020B0604020202020204" pitchFamily="34" charset="0"/>
              </a:rPr>
              <a:t> BN </a:t>
            </a:r>
            <a:r>
              <a:rPr lang="en-US" sz="2400" i="1" dirty="0" err="1">
                <a:solidFill>
                  <a:schemeClr val="accent2">
                    <a:lumMod val="50000"/>
                  </a:schemeClr>
                </a:solidFill>
                <a:latin typeface="Arial" panose="020B0604020202020204" pitchFamily="34" charset="0"/>
                <a:cs typeface="Arial" panose="020B0604020202020204" pitchFamily="34" charset="0"/>
              </a:rPr>
              <a:t>hiệu</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quả</a:t>
            </a:r>
            <a:r>
              <a:rPr lang="en-US" sz="2400" i="1" dirty="0">
                <a:solidFill>
                  <a:schemeClr val="accent2">
                    <a:lumMod val="50000"/>
                  </a:schemeClr>
                </a:solidFill>
                <a:latin typeface="Arial" panose="020B0604020202020204" pitchFamily="34" charset="0"/>
                <a:cs typeface="Arial" panose="020B0604020202020204" pitchFamily="34" charset="0"/>
              </a:rPr>
              <a:t> h</a:t>
            </a:r>
            <a:r>
              <a:rPr lang="vi-VN" sz="2400" i="1" dirty="0">
                <a:solidFill>
                  <a:schemeClr val="accent2">
                    <a:lumMod val="50000"/>
                  </a:schemeClr>
                </a:solidFill>
                <a:latin typeface="Arial" panose="020B0604020202020204" pitchFamily="34" charset="0"/>
                <a:cs typeface="Arial" panose="020B0604020202020204" pitchFamily="34" charset="0"/>
              </a:rPr>
              <a:t>ơ</a:t>
            </a:r>
            <a:r>
              <a:rPr lang="en-US" sz="2400" i="1" dirty="0">
                <a:solidFill>
                  <a:schemeClr val="accent2">
                    <a:lumMod val="50000"/>
                  </a:schemeClr>
                </a:solidFill>
                <a:latin typeface="Arial" panose="020B0604020202020204" pitchFamily="34" charset="0"/>
                <a:cs typeface="Arial" panose="020B0604020202020204" pitchFamily="34" charset="0"/>
              </a:rPr>
              <a:t>n, </a:t>
            </a:r>
            <a:r>
              <a:rPr lang="en-US" sz="2400" i="1" dirty="0" err="1">
                <a:solidFill>
                  <a:schemeClr val="accent2">
                    <a:lumMod val="50000"/>
                  </a:schemeClr>
                </a:solidFill>
                <a:latin typeface="Arial" panose="020B0604020202020204" pitchFamily="34" charset="0"/>
                <a:cs typeface="Arial" panose="020B0604020202020204" pitchFamily="34" charset="0"/>
              </a:rPr>
              <a:t>phát</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triển</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khả</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năng</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err="1">
                <a:solidFill>
                  <a:schemeClr val="accent2">
                    <a:lumMod val="50000"/>
                  </a:schemeClr>
                </a:solidFill>
                <a:latin typeface="Arial" panose="020B0604020202020204" pitchFamily="34" charset="0"/>
                <a:cs typeface="Arial" panose="020B0604020202020204" pitchFamily="34" charset="0"/>
              </a:rPr>
              <a:t>thích</a:t>
            </a:r>
            <a:r>
              <a:rPr lang="en-US" sz="2400" i="1">
                <a:solidFill>
                  <a:schemeClr val="accent2">
                    <a:lumMod val="50000"/>
                  </a:schemeClr>
                </a:solidFill>
                <a:latin typeface="Arial" panose="020B0604020202020204" pitchFamily="34" charset="0"/>
                <a:cs typeface="Arial" panose="020B0604020202020204" pitchFamily="34" charset="0"/>
              </a:rPr>
              <a:t> ứng</a:t>
            </a:r>
            <a:endParaRPr lang="en-US" sz="2400" i="1" dirty="0">
              <a:solidFill>
                <a:schemeClr val="accent2">
                  <a:lumMod val="50000"/>
                </a:schemeClr>
              </a:solidFill>
              <a:latin typeface="Arial" panose="020B0604020202020204" pitchFamily="34" charset="0"/>
              <a:cs typeface="Arial" panose="020B0604020202020204" pitchFamily="34" charset="0"/>
            </a:endParaRPr>
          </a:p>
          <a:p>
            <a:pPr marL="457200" indent="-457200">
              <a:buFont typeface="+mj-lt"/>
              <a:buAutoNum type="arabicPeriod"/>
            </a:pPr>
            <a:r>
              <a:rPr lang="en-US" sz="2400" dirty="0">
                <a:latin typeface="Arial" panose="020B0604020202020204" pitchFamily="34" charset="0"/>
                <a:cs typeface="Arial" panose="020B0604020202020204" pitchFamily="34" charset="0"/>
              </a:rPr>
              <a:t>Developing greater self-awareness was positive and transformative, yet participants struggled to give themselves permission to attend to their own personal </a:t>
            </a:r>
            <a:r>
              <a:rPr lang="en-US" sz="2400">
                <a:latin typeface="Arial" panose="020B0604020202020204" pitchFamily="34" charset="0"/>
                <a:cs typeface="Arial" panose="020B0604020202020204" pitchFamily="34" charset="0"/>
              </a:rPr>
              <a:t>growth/ </a:t>
            </a:r>
            <a:r>
              <a:rPr lang="en-US" sz="2400" i="1">
                <a:solidFill>
                  <a:schemeClr val="accent2">
                    <a:lumMod val="50000"/>
                  </a:schemeClr>
                </a:solidFill>
                <a:latin typeface="Arial" panose="020B0604020202020204" pitchFamily="34" charset="0"/>
                <a:cs typeface="Arial" panose="020B0604020202020204" pitchFamily="34" charset="0"/>
              </a:rPr>
              <a:t>Nhận thức tốt h</a:t>
            </a:r>
            <a:r>
              <a:rPr lang="vi-VN" sz="2400" i="1">
                <a:solidFill>
                  <a:schemeClr val="accent2">
                    <a:lumMod val="50000"/>
                  </a:schemeClr>
                </a:solidFill>
                <a:latin typeface="Arial" panose="020B0604020202020204" pitchFamily="34" charset="0"/>
                <a:cs typeface="Arial" panose="020B0604020202020204" pitchFamily="34" charset="0"/>
              </a:rPr>
              <a:t>ơ</a:t>
            </a:r>
            <a:r>
              <a:rPr lang="en-US" sz="2400" i="1">
                <a:solidFill>
                  <a:schemeClr val="accent2">
                    <a:lumMod val="50000"/>
                  </a:schemeClr>
                </a:solidFill>
                <a:latin typeface="Arial" panose="020B0604020202020204" pitchFamily="34" charset="0"/>
                <a:cs typeface="Arial" panose="020B0604020202020204" pitchFamily="34" charset="0"/>
              </a:rPr>
              <a:t>n về bản thân là </a:t>
            </a:r>
            <a:r>
              <a:rPr lang="en-US" sz="2400" i="1" dirty="0" err="1">
                <a:solidFill>
                  <a:schemeClr val="accent2">
                    <a:lumMod val="50000"/>
                  </a:schemeClr>
                </a:solidFill>
                <a:latin typeface="Arial" panose="020B0604020202020204" pitchFamily="34" charset="0"/>
                <a:cs typeface="Arial" panose="020B0604020202020204" pitchFamily="34" charset="0"/>
              </a:rPr>
              <a:t>một</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quá</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trình</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chuyển</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biến</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tích</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cực</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err="1">
                <a:solidFill>
                  <a:schemeClr val="accent2">
                    <a:lumMod val="50000"/>
                  </a:schemeClr>
                </a:solidFill>
                <a:latin typeface="Arial" panose="020B0604020202020204" pitchFamily="34" charset="0"/>
                <a:cs typeface="Arial" panose="020B0604020202020204" pitchFamily="34" charset="0"/>
              </a:rPr>
              <a:t>nhưng</a:t>
            </a:r>
            <a:r>
              <a:rPr lang="en-US" sz="2400" i="1">
                <a:solidFill>
                  <a:schemeClr val="accent2">
                    <a:lumMod val="50000"/>
                  </a:schemeClr>
                </a:solidFill>
                <a:latin typeface="Arial" panose="020B0604020202020204" pitchFamily="34" charset="0"/>
                <a:cs typeface="Arial" panose="020B0604020202020204" pitchFamily="34" charset="0"/>
              </a:rPr>
              <a:t> tham dự viên vẫn đang gặp khó khăn trong việc tự chăm sóc và chú ý h</a:t>
            </a:r>
            <a:r>
              <a:rPr lang="vi-VN" sz="2400" i="1">
                <a:solidFill>
                  <a:schemeClr val="accent2">
                    <a:lumMod val="50000"/>
                  </a:schemeClr>
                </a:solidFill>
                <a:latin typeface="Arial" panose="020B0604020202020204" pitchFamily="34" charset="0"/>
                <a:cs typeface="Arial" panose="020B0604020202020204" pitchFamily="34" charset="0"/>
              </a:rPr>
              <a:t>ơ</a:t>
            </a:r>
            <a:r>
              <a:rPr lang="en-US" sz="2400" i="1">
                <a:solidFill>
                  <a:schemeClr val="accent2">
                    <a:lumMod val="50000"/>
                  </a:schemeClr>
                </a:solidFill>
                <a:latin typeface="Arial" panose="020B0604020202020204" pitchFamily="34" charset="0"/>
                <a:cs typeface="Arial" panose="020B0604020202020204" pitchFamily="34" charset="0"/>
              </a:rPr>
              <a:t>n đến sự phát triển cá nhân</a:t>
            </a:r>
            <a:endParaRPr lang="en-US" sz="2400" i="1" dirty="0">
              <a:solidFill>
                <a:schemeClr val="accent2">
                  <a:lumMod val="50000"/>
                </a:schemeClr>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a:stretch>
            <a:fillRect/>
          </a:stretch>
        </p:blipFill>
        <p:spPr>
          <a:xfrm>
            <a:off x="304800" y="2095924"/>
            <a:ext cx="4457700" cy="172025"/>
          </a:xfrm>
          <a:prstGeom prst="rect">
            <a:avLst/>
          </a:prstGeom>
        </p:spPr>
      </p:pic>
      <p:sp>
        <p:nvSpPr>
          <p:cNvPr id="2" name="TextBox 1">
            <a:extLst>
              <a:ext uri="{FF2B5EF4-FFF2-40B4-BE49-F238E27FC236}">
                <a16:creationId xmlns:a16="http://schemas.microsoft.com/office/drawing/2014/main" id="{4AF3AE87-BAB6-4E58-B75C-71EEE590B409}"/>
              </a:ext>
            </a:extLst>
          </p:cNvPr>
          <p:cNvSpPr txBox="1"/>
          <p:nvPr/>
        </p:nvSpPr>
        <p:spPr>
          <a:xfrm>
            <a:off x="304800" y="0"/>
            <a:ext cx="8652013" cy="2031325"/>
          </a:xfrm>
          <a:prstGeom prst="rect">
            <a:avLst/>
          </a:prstGeom>
          <a:noFill/>
        </p:spPr>
        <p:txBody>
          <a:bodyPr wrap="square" rtlCol="0">
            <a:spAutoFit/>
          </a:bodyPr>
          <a:lstStyle/>
          <a:p>
            <a:r>
              <a:rPr lang="en-US" sz="2500">
                <a:latin typeface="Arial" panose="020B0604020202020204" pitchFamily="34" charset="0"/>
                <a:cs typeface="Arial" panose="020B0604020202020204" pitchFamily="34" charset="0"/>
              </a:rPr>
              <a:t>The Impact of a Program in Mindful Communication on Primary Care Physicians/ </a:t>
            </a:r>
            <a:r>
              <a:rPr lang="en-US" sz="2500" i="1">
                <a:solidFill>
                  <a:schemeClr val="accent2">
                    <a:lumMod val="50000"/>
                  </a:schemeClr>
                </a:solidFill>
                <a:latin typeface="Arial" panose="020B0604020202020204" pitchFamily="34" charset="0"/>
                <a:cs typeface="Arial" panose="020B0604020202020204" pitchFamily="34" charset="0"/>
              </a:rPr>
              <a:t>Tác động của một ch</a:t>
            </a:r>
            <a:r>
              <a:rPr lang="vi-VN" sz="2500" i="1">
                <a:solidFill>
                  <a:schemeClr val="accent2">
                    <a:lumMod val="50000"/>
                  </a:schemeClr>
                </a:solidFill>
                <a:latin typeface="Arial" panose="020B0604020202020204" pitchFamily="34" charset="0"/>
                <a:cs typeface="Arial" panose="020B0604020202020204" pitchFamily="34" charset="0"/>
              </a:rPr>
              <a:t>ư</a:t>
            </a:r>
            <a:r>
              <a:rPr lang="en-US" sz="2500" i="1">
                <a:solidFill>
                  <a:schemeClr val="accent2">
                    <a:lumMod val="50000"/>
                  </a:schemeClr>
                </a:solidFill>
                <a:latin typeface="Arial" panose="020B0604020202020204" pitchFamily="34" charset="0"/>
                <a:cs typeface="Arial" panose="020B0604020202020204" pitchFamily="34" charset="0"/>
              </a:rPr>
              <a:t>ơng trình giao tiếp chú tâm trong nhóm bác sĩ chăm sóc sức khỏe ban đầu</a:t>
            </a:r>
          </a:p>
          <a:p>
            <a:r>
              <a:rPr lang="en-US" sz="1300">
                <a:latin typeface="Arial" panose="020B0604020202020204" pitchFamily="34" charset="0"/>
                <a:cs typeface="Arial" panose="020B0604020202020204" pitchFamily="34" charset="0"/>
              </a:rPr>
              <a:t>Howard B. Beckman, MD, Melissa Wendland, Christopher Mooney, MA, Michael S. Krasner, MD, Timothy E. Quill, MD, Anthony L. Suchman, MD, and Ronald M. Epstein, MD</a:t>
            </a:r>
          </a:p>
        </p:txBody>
      </p:sp>
    </p:spTree>
    <p:extLst>
      <p:ext uri="{BB962C8B-B14F-4D97-AF65-F5344CB8AC3E}">
        <p14:creationId xmlns:p14="http://schemas.microsoft.com/office/powerpoint/2010/main" val="482233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17502" cy="6858000"/>
          </a:xfrm>
          <a:prstGeom prst="rect">
            <a:avLst/>
          </a:prstGeom>
        </p:spPr>
      </p:pic>
      <p:sp>
        <p:nvSpPr>
          <p:cNvPr id="2" name="Title 1"/>
          <p:cNvSpPr>
            <a:spLocks noGrp="1"/>
          </p:cNvSpPr>
          <p:nvPr>
            <p:ph type="ctrTitle"/>
          </p:nvPr>
        </p:nvSpPr>
        <p:spPr>
          <a:xfrm>
            <a:off x="-387626" y="263593"/>
            <a:ext cx="7772400" cy="1470025"/>
          </a:xfrm>
        </p:spPr>
        <p:txBody>
          <a:bodyPr/>
          <a:lstStyle/>
          <a:p>
            <a:r>
              <a:rPr lang="en-US"/>
              <a:t>Mindfulness Introduction</a:t>
            </a:r>
            <a:br>
              <a:rPr lang="en-US" dirty="0"/>
            </a:br>
            <a:r>
              <a:rPr lang="en-US" i="1" dirty="0" err="1">
                <a:solidFill>
                  <a:schemeClr val="accent2">
                    <a:lumMod val="50000"/>
                  </a:schemeClr>
                </a:solidFill>
              </a:rPr>
              <a:t>Giới</a:t>
            </a:r>
            <a:r>
              <a:rPr lang="en-US" i="1" dirty="0">
                <a:solidFill>
                  <a:schemeClr val="accent2">
                    <a:lumMod val="50000"/>
                  </a:schemeClr>
                </a:solidFill>
              </a:rPr>
              <a:t> </a:t>
            </a:r>
            <a:r>
              <a:rPr lang="en-US" i="1" err="1">
                <a:solidFill>
                  <a:schemeClr val="accent2">
                    <a:lumMod val="50000"/>
                  </a:schemeClr>
                </a:solidFill>
              </a:rPr>
              <a:t>thiệu</a:t>
            </a:r>
            <a:r>
              <a:rPr lang="en-US" i="1">
                <a:solidFill>
                  <a:schemeClr val="accent2">
                    <a:lumMod val="50000"/>
                  </a:schemeClr>
                </a:solidFill>
              </a:rPr>
              <a:t> về Trị liệu Chú </a:t>
            </a:r>
            <a:r>
              <a:rPr lang="en-US" i="1" dirty="0" err="1">
                <a:solidFill>
                  <a:schemeClr val="accent2">
                    <a:lumMod val="50000"/>
                  </a:schemeClr>
                </a:solidFill>
              </a:rPr>
              <a:t>tâm</a:t>
            </a:r>
            <a:endParaRPr lang="en-US" i="1" dirty="0">
              <a:solidFill>
                <a:schemeClr val="accent2">
                  <a:lumMod val="50000"/>
                </a:schemeClr>
              </a:solidFill>
            </a:endParaRPr>
          </a:p>
        </p:txBody>
      </p:sp>
    </p:spTree>
    <p:extLst>
      <p:ext uri="{BB962C8B-B14F-4D97-AF65-F5344CB8AC3E}">
        <p14:creationId xmlns:p14="http://schemas.microsoft.com/office/powerpoint/2010/main" val="2021264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a:xfrm>
            <a:off x="457200" y="456043"/>
            <a:ext cx="4899991" cy="5644877"/>
          </a:xfrm>
        </p:spPr>
        <p:txBody>
          <a:bodyPr>
            <a:normAutofit/>
          </a:bodyPr>
          <a:lstStyle/>
          <a:p>
            <a:r>
              <a:rPr lang="en-US" sz="2400" dirty="0">
                <a:latin typeface="Arial" panose="020B0604020202020204" pitchFamily="34" charset="0"/>
                <a:cs typeface="Arial" panose="020B0604020202020204" pitchFamily="34" charset="0"/>
              </a:rPr>
              <a:t>Mindfulness </a:t>
            </a:r>
            <a:r>
              <a:rPr lang="en-US" sz="2400">
                <a:latin typeface="Arial" panose="020B0604020202020204" pitchFamily="34" charset="0"/>
                <a:cs typeface="Arial" panose="020B0604020202020204" pitchFamily="34" charset="0"/>
              </a:rPr>
              <a:t>is awareness/ </a:t>
            </a:r>
            <a:r>
              <a:rPr lang="en-US" sz="2400" i="1">
                <a:solidFill>
                  <a:schemeClr val="accent2">
                    <a:lumMod val="50000"/>
                  </a:schemeClr>
                </a:solidFill>
                <a:latin typeface="Arial" panose="020B0604020202020204" pitchFamily="34" charset="0"/>
                <a:cs typeface="Arial" panose="020B0604020202020204" pitchFamily="34" charset="0"/>
              </a:rPr>
              <a:t>Chú </a:t>
            </a:r>
            <a:r>
              <a:rPr lang="en-US" sz="2400" i="1" dirty="0" err="1">
                <a:solidFill>
                  <a:schemeClr val="accent2">
                    <a:lumMod val="50000"/>
                  </a:schemeClr>
                </a:solidFill>
                <a:latin typeface="Arial" panose="020B0604020202020204" pitchFamily="34" charset="0"/>
                <a:cs typeface="Arial" panose="020B0604020202020204" pitchFamily="34" charset="0"/>
              </a:rPr>
              <a:t>tâm</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là</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nhận</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thức</a:t>
            </a:r>
            <a:endParaRPr lang="en-US" sz="2400" i="1" dirty="0">
              <a:solidFill>
                <a:schemeClr val="accent2">
                  <a:lumMod val="50000"/>
                </a:schemeClr>
              </a:solidFill>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cultivated by </a:t>
            </a:r>
            <a:r>
              <a:rPr lang="en-US" sz="2400">
                <a:latin typeface="Arial" panose="020B0604020202020204" pitchFamily="34" charset="0"/>
                <a:cs typeface="Arial" panose="020B0604020202020204" pitchFamily="34" charset="0"/>
              </a:rPr>
              <a:t>paying attention/ </a:t>
            </a:r>
            <a:r>
              <a:rPr lang="en-US" sz="2400" i="1">
                <a:solidFill>
                  <a:schemeClr val="accent2">
                    <a:lumMod val="50000"/>
                  </a:schemeClr>
                </a:solidFill>
                <a:latin typeface="Arial" panose="020B0604020202020204" pitchFamily="34" charset="0"/>
                <a:cs typeface="Arial" panose="020B0604020202020204" pitchFamily="34" charset="0"/>
              </a:rPr>
              <a:t>Đạt </a:t>
            </a:r>
            <a:r>
              <a:rPr lang="en-US" sz="2400" i="1" dirty="0">
                <a:solidFill>
                  <a:schemeClr val="accent2">
                    <a:lumMod val="50000"/>
                  </a:schemeClr>
                </a:solidFill>
                <a:latin typeface="Arial" panose="020B0604020202020204" pitchFamily="34" charset="0"/>
                <a:cs typeface="Arial" panose="020B0604020202020204" pitchFamily="34" charset="0"/>
              </a:rPr>
              <a:t>đ</a:t>
            </a:r>
            <a:r>
              <a:rPr lang="vi-VN" sz="2400" i="1" dirty="0">
                <a:solidFill>
                  <a:schemeClr val="accent2">
                    <a:lumMod val="50000"/>
                  </a:schemeClr>
                </a:solidFill>
                <a:latin typeface="Arial" panose="020B0604020202020204" pitchFamily="34" charset="0"/>
                <a:cs typeface="Arial" panose="020B0604020202020204" pitchFamily="34" charset="0"/>
              </a:rPr>
              <a:t>ược bằng cách chú ý</a:t>
            </a:r>
            <a:endParaRPr lang="en-US" sz="2400" i="1" dirty="0">
              <a:solidFill>
                <a:schemeClr val="accent2">
                  <a:lumMod val="50000"/>
                </a:schemeClr>
              </a:solidFill>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In a sustained and </a:t>
            </a:r>
            <a:r>
              <a:rPr lang="en-US" sz="2400">
                <a:latin typeface="Arial" panose="020B0604020202020204" pitchFamily="34" charset="0"/>
                <a:cs typeface="Arial" panose="020B0604020202020204" pitchFamily="34" charset="0"/>
              </a:rPr>
              <a:t>particular way/ </a:t>
            </a:r>
            <a:r>
              <a:rPr lang="en-US" sz="2400" i="1">
                <a:solidFill>
                  <a:schemeClr val="accent2">
                    <a:lumMod val="50000"/>
                  </a:schemeClr>
                </a:solidFill>
                <a:latin typeface="Arial" panose="020B0604020202020204" pitchFamily="34" charset="0"/>
                <a:cs typeface="Arial" panose="020B0604020202020204" pitchFamily="34" charset="0"/>
              </a:rPr>
              <a:t>Theo </a:t>
            </a:r>
            <a:r>
              <a:rPr lang="en-US" sz="2400" i="1" dirty="0" err="1">
                <a:solidFill>
                  <a:schemeClr val="accent2">
                    <a:lumMod val="50000"/>
                  </a:schemeClr>
                </a:solidFill>
                <a:latin typeface="Arial" panose="020B0604020202020204" pitchFamily="34" charset="0"/>
                <a:cs typeface="Arial" panose="020B0604020202020204" pitchFamily="34" charset="0"/>
              </a:rPr>
              <a:t>một</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cách</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bền</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vững</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và</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đặc</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biệt</a:t>
            </a:r>
            <a:endParaRPr lang="en-US" sz="2400" i="1" dirty="0">
              <a:solidFill>
                <a:schemeClr val="accent2">
                  <a:lumMod val="50000"/>
                </a:schemeClr>
              </a:solidFill>
              <a:latin typeface="Arial" panose="020B0604020202020204" pitchFamily="34" charset="0"/>
              <a:cs typeface="Arial" panose="020B0604020202020204" pitchFamily="34" charset="0"/>
            </a:endParaRPr>
          </a:p>
          <a:p>
            <a:r>
              <a:rPr lang="en-US" sz="2400">
                <a:latin typeface="Arial" panose="020B0604020202020204" pitchFamily="34" charset="0"/>
                <a:cs typeface="Arial" panose="020B0604020202020204" pitchFamily="34" charset="0"/>
              </a:rPr>
              <a:t>on purpose/ </a:t>
            </a:r>
            <a:r>
              <a:rPr lang="en-US" sz="2400" i="1">
                <a:solidFill>
                  <a:schemeClr val="accent2">
                    <a:lumMod val="50000"/>
                  </a:schemeClr>
                </a:solidFill>
                <a:latin typeface="Arial" panose="020B0604020202020204" pitchFamily="34" charset="0"/>
                <a:cs typeface="Arial" panose="020B0604020202020204" pitchFamily="34" charset="0"/>
              </a:rPr>
              <a:t>Có </a:t>
            </a:r>
            <a:r>
              <a:rPr lang="en-US" sz="2400" i="1" dirty="0" err="1">
                <a:solidFill>
                  <a:schemeClr val="accent2">
                    <a:lumMod val="50000"/>
                  </a:schemeClr>
                </a:solidFill>
                <a:latin typeface="Arial" panose="020B0604020202020204" pitchFamily="34" charset="0"/>
                <a:cs typeface="Arial" panose="020B0604020202020204" pitchFamily="34" charset="0"/>
              </a:rPr>
              <a:t>mục</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đích</a:t>
            </a:r>
            <a:endParaRPr lang="en-US" sz="2400" i="1" dirty="0">
              <a:solidFill>
                <a:schemeClr val="accent2">
                  <a:lumMod val="50000"/>
                </a:schemeClr>
              </a:solidFill>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in the </a:t>
            </a:r>
            <a:r>
              <a:rPr lang="en-US" sz="2400">
                <a:latin typeface="Arial" panose="020B0604020202020204" pitchFamily="34" charset="0"/>
                <a:cs typeface="Arial" panose="020B0604020202020204" pitchFamily="34" charset="0"/>
              </a:rPr>
              <a:t>present moment/ </a:t>
            </a:r>
            <a:r>
              <a:rPr lang="en-US" sz="2400" i="1">
                <a:solidFill>
                  <a:schemeClr val="accent2">
                    <a:lumMod val="50000"/>
                  </a:schemeClr>
                </a:solidFill>
                <a:latin typeface="Arial" panose="020B0604020202020204" pitchFamily="34" charset="0"/>
                <a:cs typeface="Arial" panose="020B0604020202020204" pitchFamily="34" charset="0"/>
              </a:rPr>
              <a:t>Vào </a:t>
            </a:r>
            <a:r>
              <a:rPr lang="en-US" sz="2400" i="1" dirty="0" err="1">
                <a:solidFill>
                  <a:schemeClr val="accent2">
                    <a:lumMod val="50000"/>
                  </a:schemeClr>
                </a:solidFill>
                <a:latin typeface="Arial" panose="020B0604020202020204" pitchFamily="34" charset="0"/>
                <a:cs typeface="Arial" panose="020B0604020202020204" pitchFamily="34" charset="0"/>
              </a:rPr>
              <a:t>thời</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điểm</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hiện</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tại</a:t>
            </a:r>
            <a:endParaRPr lang="en-US" sz="2400" i="1" dirty="0">
              <a:solidFill>
                <a:schemeClr val="accent2">
                  <a:lumMod val="50000"/>
                </a:schemeClr>
              </a:solidFill>
              <a:latin typeface="Arial" panose="020B0604020202020204" pitchFamily="34" charset="0"/>
              <a:cs typeface="Arial" panose="020B0604020202020204" pitchFamily="34" charset="0"/>
            </a:endParaRPr>
          </a:p>
          <a:p>
            <a:r>
              <a:rPr lang="en-US" sz="2400">
                <a:latin typeface="Arial" panose="020B0604020202020204" pitchFamily="34" charset="0"/>
                <a:cs typeface="Arial" panose="020B0604020202020204" pitchFamily="34" charset="0"/>
              </a:rPr>
              <a:t>Nonjudgmentally/ </a:t>
            </a:r>
            <a:r>
              <a:rPr lang="en-US" sz="2400" i="1">
                <a:solidFill>
                  <a:schemeClr val="accent2">
                    <a:lumMod val="50000"/>
                  </a:schemeClr>
                </a:solidFill>
                <a:latin typeface="Arial" panose="020B0604020202020204" pitchFamily="34" charset="0"/>
                <a:cs typeface="Arial" panose="020B0604020202020204" pitchFamily="34" charset="0"/>
              </a:rPr>
              <a:t>Không </a:t>
            </a:r>
            <a:r>
              <a:rPr lang="en-US" sz="2400" i="1" dirty="0" err="1">
                <a:solidFill>
                  <a:schemeClr val="accent2">
                    <a:lumMod val="50000"/>
                  </a:schemeClr>
                </a:solidFill>
                <a:latin typeface="Arial" panose="020B0604020202020204" pitchFamily="34" charset="0"/>
                <a:cs typeface="Arial" panose="020B0604020202020204" pitchFamily="34" charset="0"/>
              </a:rPr>
              <a:t>phán</a:t>
            </a:r>
            <a:r>
              <a:rPr lang="en-US" sz="2400" i="1" dirty="0">
                <a:solidFill>
                  <a:schemeClr val="accent2">
                    <a:lumMod val="50000"/>
                  </a:schemeClr>
                </a:solidFill>
                <a:latin typeface="Arial" panose="020B0604020202020204" pitchFamily="34" charset="0"/>
                <a:cs typeface="Arial" panose="020B0604020202020204" pitchFamily="34" charset="0"/>
              </a:rPr>
              <a:t> </a:t>
            </a:r>
            <a:r>
              <a:rPr lang="en-US" sz="2400" i="1" dirty="0" err="1">
                <a:solidFill>
                  <a:schemeClr val="accent2">
                    <a:lumMod val="50000"/>
                  </a:schemeClr>
                </a:solidFill>
                <a:latin typeface="Arial" panose="020B0604020202020204" pitchFamily="34" charset="0"/>
                <a:cs typeface="Arial" panose="020B0604020202020204" pitchFamily="34" charset="0"/>
              </a:rPr>
              <a:t>xét</a:t>
            </a:r>
            <a:endParaRPr lang="en-US" sz="2400" i="1" dirty="0">
              <a:solidFill>
                <a:schemeClr val="accent2">
                  <a:lumMod val="50000"/>
                </a:schemeClr>
              </a:solidFill>
              <a:latin typeface="Arial" panose="020B0604020202020204" pitchFamily="34" charset="0"/>
              <a:cs typeface="Arial" panose="020B0604020202020204" pitchFamily="34" charset="0"/>
            </a:endParaRPr>
          </a:p>
        </p:txBody>
      </p:sp>
      <p:graphicFrame>
        <p:nvGraphicFramePr>
          <p:cNvPr id="8" name="Diagram 7">
            <a:extLst>
              <a:ext uri="{FF2B5EF4-FFF2-40B4-BE49-F238E27FC236}">
                <a16:creationId xmlns:a16="http://schemas.microsoft.com/office/drawing/2014/main" id="{B6998DD1-15F0-7E4A-8ED5-30D89403242D}"/>
              </a:ext>
            </a:extLst>
          </p:cNvPr>
          <p:cNvGraphicFramePr/>
          <p:nvPr>
            <p:extLst>
              <p:ext uri="{D42A27DB-BD31-4B8C-83A1-F6EECF244321}">
                <p14:modId xmlns:p14="http://schemas.microsoft.com/office/powerpoint/2010/main" val="1824811971"/>
              </p:ext>
            </p:extLst>
          </p:nvPr>
        </p:nvGraphicFramePr>
        <p:xfrm>
          <a:off x="5054321" y="456043"/>
          <a:ext cx="4089679" cy="48997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173736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fontScale="90000"/>
          </a:bodyPr>
          <a:lstStyle/>
          <a:p>
            <a:r>
              <a:rPr lang="en-US" sz="3200" dirty="0">
                <a:latin typeface="Arial" panose="020B0604020202020204" pitchFamily="34" charset="0"/>
                <a:cs typeface="Arial" panose="020B0604020202020204" pitchFamily="34" charset="0"/>
              </a:rPr>
              <a:t>Consequences of lacking awareness of present </a:t>
            </a:r>
            <a:r>
              <a:rPr lang="en-US" sz="3200">
                <a:latin typeface="Arial" panose="020B0604020202020204" pitchFamily="34" charset="0"/>
                <a:cs typeface="Arial" panose="020B0604020202020204" pitchFamily="34" charset="0"/>
              </a:rPr>
              <a:t>moment/ </a:t>
            </a:r>
            <a:r>
              <a:rPr lang="en-US" sz="3200" i="1">
                <a:solidFill>
                  <a:schemeClr val="accent2">
                    <a:lumMod val="50000"/>
                  </a:schemeClr>
                </a:solidFill>
                <a:latin typeface="Arial" panose="020B0604020202020204" pitchFamily="34" charset="0"/>
                <a:cs typeface="Arial" panose="020B0604020202020204" pitchFamily="34" charset="0"/>
              </a:rPr>
              <a:t>Hậu </a:t>
            </a:r>
            <a:r>
              <a:rPr lang="en-US" sz="3200" i="1" dirty="0" err="1">
                <a:solidFill>
                  <a:schemeClr val="accent2">
                    <a:lumMod val="50000"/>
                  </a:schemeClr>
                </a:solidFill>
                <a:latin typeface="Arial" panose="020B0604020202020204" pitchFamily="34" charset="0"/>
                <a:cs typeface="Arial" panose="020B0604020202020204" pitchFamily="34" charset="0"/>
              </a:rPr>
              <a:t>quả</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của</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việc</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không</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nhận</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thức</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về</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hiện</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tại</a:t>
            </a:r>
            <a:endParaRPr lang="en-US" sz="3200" i="1" dirty="0">
              <a:solidFill>
                <a:schemeClr val="accent2">
                  <a:lumMod val="50000"/>
                </a:schemeClr>
              </a:solidFill>
              <a:latin typeface="Arial" panose="020B0604020202020204" pitchFamily="34" charset="0"/>
              <a:cs typeface="Arial" panose="020B0604020202020204" pitchFamily="34" charset="0"/>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a:xfrm>
            <a:off x="367748" y="1600200"/>
            <a:ext cx="8319052" cy="3739409"/>
          </a:xfrm>
        </p:spPr>
        <p:txBody>
          <a:bodyPr>
            <a:normAutofit fontScale="92500" lnSpcReduction="20000"/>
          </a:bodyPr>
          <a:lstStyle/>
          <a:p>
            <a:r>
              <a:rPr lang="en-US" sz="2000" dirty="0">
                <a:latin typeface="Arial" panose="020B0604020202020204" pitchFamily="34" charset="0"/>
                <a:cs typeface="Arial" panose="020B0604020202020204" pitchFamily="34" charset="0"/>
              </a:rPr>
              <a:t>Not aware of how mood colors </a:t>
            </a:r>
            <a:r>
              <a:rPr lang="en-US" sz="2000">
                <a:latin typeface="Arial" panose="020B0604020202020204" pitchFamily="34" charset="0"/>
                <a:cs typeface="Arial" panose="020B0604020202020204" pitchFamily="34" charset="0"/>
              </a:rPr>
              <a:t>experience/ </a:t>
            </a:r>
            <a:r>
              <a:rPr lang="en-US" sz="2000" i="1">
                <a:solidFill>
                  <a:schemeClr val="accent2">
                    <a:lumMod val="50000"/>
                  </a:schemeClr>
                </a:solidFill>
                <a:latin typeface="Arial" panose="020B0604020202020204" pitchFamily="34" charset="0"/>
                <a:cs typeface="Arial" panose="020B0604020202020204" pitchFamily="34" charset="0"/>
              </a:rPr>
              <a:t>Không </a:t>
            </a:r>
            <a:r>
              <a:rPr lang="en-US" sz="2000" i="1" dirty="0" err="1">
                <a:solidFill>
                  <a:schemeClr val="accent2">
                    <a:lumMod val="50000"/>
                  </a:schemeClr>
                </a:solidFill>
                <a:latin typeface="Arial" panose="020B0604020202020204" pitchFamily="34" charset="0"/>
                <a:cs typeface="Arial" panose="020B0604020202020204" pitchFamily="34" charset="0"/>
              </a:rPr>
              <a:t>nhận</a:t>
            </a:r>
            <a:r>
              <a:rPr lang="en-US" sz="2000" i="1" dirty="0">
                <a:solidFill>
                  <a:schemeClr val="accent2">
                    <a:lumMod val="50000"/>
                  </a:schemeClr>
                </a:solidFill>
                <a:latin typeface="Arial" panose="020B0604020202020204" pitchFamily="34" charset="0"/>
                <a:cs typeface="Arial" panose="020B0604020202020204" pitchFamily="34" charset="0"/>
              </a:rPr>
              <a:t> ra </a:t>
            </a:r>
            <a:r>
              <a:rPr lang="en-US" sz="2000" i="1" dirty="0" err="1">
                <a:solidFill>
                  <a:schemeClr val="accent2">
                    <a:lumMod val="50000"/>
                  </a:schemeClr>
                </a:solidFill>
                <a:latin typeface="Arial" panose="020B0604020202020204" pitchFamily="34" charset="0"/>
                <a:cs typeface="Arial" panose="020B0604020202020204" pitchFamily="34" charset="0"/>
              </a:rPr>
              <a:t>thay</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đổi</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trải</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nghiệm</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cảm</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xúc</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Not aware of how desire and aversion influence our </a:t>
            </a:r>
            <a:r>
              <a:rPr lang="en-US" sz="2000">
                <a:latin typeface="Arial" panose="020B0604020202020204" pitchFamily="34" charset="0"/>
                <a:cs typeface="Arial" panose="020B0604020202020204" pitchFamily="34" charset="0"/>
              </a:rPr>
              <a:t>behaviors/ </a:t>
            </a:r>
            <a:r>
              <a:rPr lang="en-US" sz="2000" i="1">
                <a:solidFill>
                  <a:schemeClr val="accent2">
                    <a:lumMod val="50000"/>
                  </a:schemeClr>
                </a:solidFill>
                <a:latin typeface="Arial" panose="020B0604020202020204" pitchFamily="34" charset="0"/>
                <a:cs typeface="Arial" panose="020B0604020202020204" pitchFamily="34" charset="0"/>
              </a:rPr>
              <a:t>Không </a:t>
            </a:r>
            <a:r>
              <a:rPr lang="en-US" sz="2000" i="1" dirty="0" err="1">
                <a:solidFill>
                  <a:schemeClr val="accent2">
                    <a:lumMod val="50000"/>
                  </a:schemeClr>
                </a:solidFill>
                <a:latin typeface="Arial" panose="020B0604020202020204" pitchFamily="34" charset="0"/>
                <a:cs typeface="Arial" panose="020B0604020202020204" pitchFamily="34" charset="0"/>
              </a:rPr>
              <a:t>nhận</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thức</a:t>
            </a:r>
            <a:r>
              <a:rPr lang="en-US" sz="2000" i="1" dirty="0">
                <a:solidFill>
                  <a:schemeClr val="accent2">
                    <a:lumMod val="50000"/>
                  </a:schemeClr>
                </a:solidFill>
                <a:latin typeface="Arial" panose="020B0604020202020204" pitchFamily="34" charset="0"/>
                <a:cs typeface="Arial" panose="020B0604020202020204" pitchFamily="34" charset="0"/>
              </a:rPr>
              <a:t> đ</a:t>
            </a:r>
            <a:r>
              <a:rPr lang="vi-VN" sz="2000" i="1" dirty="0">
                <a:solidFill>
                  <a:schemeClr val="accent2">
                    <a:lumMod val="50000"/>
                  </a:schemeClr>
                </a:solidFill>
                <a:latin typeface="Arial" panose="020B0604020202020204" pitchFamily="34" charset="0"/>
                <a:cs typeface="Arial" panose="020B0604020202020204" pitchFamily="34" charset="0"/>
              </a:rPr>
              <a:t>ược điều mong muốn và không mong muốn ảnh hưởng đến hành vi của chúng ta</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Carry tension and stress in body without being aware of </a:t>
            </a:r>
            <a:r>
              <a:rPr lang="en-US" sz="2000">
                <a:latin typeface="Arial" panose="020B0604020202020204" pitchFamily="34" charset="0"/>
                <a:cs typeface="Arial" panose="020B0604020202020204" pitchFamily="34" charset="0"/>
              </a:rPr>
              <a:t>it/ </a:t>
            </a:r>
            <a:r>
              <a:rPr lang="en-US" sz="2000" i="1">
                <a:solidFill>
                  <a:schemeClr val="accent2">
                    <a:lumMod val="50000"/>
                  </a:schemeClr>
                </a:solidFill>
                <a:latin typeface="Arial" panose="020B0604020202020204" pitchFamily="34" charset="0"/>
                <a:cs typeface="Arial" panose="020B0604020202020204" pitchFamily="34" charset="0"/>
              </a:rPr>
              <a:t>C</a:t>
            </a:r>
            <a:r>
              <a:rPr lang="vi-VN" sz="2000" i="1" dirty="0">
                <a:solidFill>
                  <a:schemeClr val="accent2">
                    <a:lumMod val="50000"/>
                  </a:schemeClr>
                </a:solidFill>
                <a:latin typeface="Arial" panose="020B0604020202020204" pitchFamily="34" charset="0"/>
                <a:cs typeface="Arial" panose="020B0604020202020204" pitchFamily="34" charset="0"/>
              </a:rPr>
              <a:t>ơ</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thể</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bị</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căng</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thẳng</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và</a:t>
            </a:r>
            <a:r>
              <a:rPr lang="en-US" sz="2000" i="1" dirty="0">
                <a:solidFill>
                  <a:schemeClr val="accent2">
                    <a:lumMod val="50000"/>
                  </a:schemeClr>
                </a:solidFill>
                <a:latin typeface="Arial" panose="020B0604020202020204" pitchFamily="34" charset="0"/>
                <a:cs typeface="Arial" panose="020B0604020202020204" pitchFamily="34" charset="0"/>
              </a:rPr>
              <a:t> stress </a:t>
            </a:r>
            <a:r>
              <a:rPr lang="en-US" sz="2000" i="1" dirty="0" err="1">
                <a:solidFill>
                  <a:schemeClr val="accent2">
                    <a:lumMod val="50000"/>
                  </a:schemeClr>
                </a:solidFill>
                <a:latin typeface="Arial" panose="020B0604020202020204" pitchFamily="34" charset="0"/>
                <a:cs typeface="Arial" panose="020B0604020202020204" pitchFamily="34" charset="0"/>
              </a:rPr>
              <a:t>mà</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không</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nhận</a:t>
            </a:r>
            <a:r>
              <a:rPr lang="en-US" sz="2000" i="1" dirty="0">
                <a:solidFill>
                  <a:schemeClr val="accent2">
                    <a:lumMod val="50000"/>
                  </a:schemeClr>
                </a:solidFill>
                <a:latin typeface="Arial" panose="020B0604020202020204" pitchFamily="34" charset="0"/>
                <a:cs typeface="Arial" panose="020B0604020202020204" pitchFamily="34" charset="0"/>
              </a:rPr>
              <a:t> ra</a:t>
            </a:r>
          </a:p>
          <a:p>
            <a:r>
              <a:rPr lang="en-US" sz="2000" dirty="0">
                <a:latin typeface="Arial" panose="020B0604020202020204" pitchFamily="34" charset="0"/>
                <a:cs typeface="Arial" panose="020B0604020202020204" pitchFamily="34" charset="0"/>
              </a:rPr>
              <a:t>Miss potential positive and pleasurable </a:t>
            </a:r>
            <a:r>
              <a:rPr lang="en-US" sz="2000">
                <a:latin typeface="Arial" panose="020B0604020202020204" pitchFamily="34" charset="0"/>
                <a:cs typeface="Arial" panose="020B0604020202020204" pitchFamily="34" charset="0"/>
              </a:rPr>
              <a:t>experiences/ </a:t>
            </a:r>
            <a:r>
              <a:rPr lang="en-US" sz="2000" i="1">
                <a:solidFill>
                  <a:schemeClr val="accent2">
                    <a:lumMod val="50000"/>
                  </a:schemeClr>
                </a:solidFill>
                <a:latin typeface="Arial" panose="020B0604020202020204" pitchFamily="34" charset="0"/>
                <a:cs typeface="Arial" panose="020B0604020202020204" pitchFamily="34" charset="0"/>
              </a:rPr>
              <a:t>Thiếu </a:t>
            </a:r>
            <a:r>
              <a:rPr lang="en-US" sz="2000" i="1" dirty="0" err="1">
                <a:solidFill>
                  <a:schemeClr val="accent2">
                    <a:lumMod val="50000"/>
                  </a:schemeClr>
                </a:solidFill>
                <a:latin typeface="Arial" panose="020B0604020202020204" pitchFamily="34" charset="0"/>
                <a:cs typeface="Arial" panose="020B0604020202020204" pitchFamily="34" charset="0"/>
              </a:rPr>
              <a:t>vắng</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các</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err="1">
                <a:solidFill>
                  <a:schemeClr val="accent2">
                    <a:lumMod val="50000"/>
                  </a:schemeClr>
                </a:solidFill>
                <a:latin typeface="Arial" panose="020B0604020202020204" pitchFamily="34" charset="0"/>
                <a:cs typeface="Arial" panose="020B0604020202020204" pitchFamily="34" charset="0"/>
              </a:rPr>
              <a:t>trải</a:t>
            </a:r>
            <a:r>
              <a:rPr lang="en-US" sz="2000" i="1">
                <a:solidFill>
                  <a:schemeClr val="accent2">
                    <a:lumMod val="50000"/>
                  </a:schemeClr>
                </a:solidFill>
                <a:latin typeface="Arial" panose="020B0604020202020204" pitchFamily="34" charset="0"/>
                <a:cs typeface="Arial" panose="020B0604020202020204" pitchFamily="34" charset="0"/>
              </a:rPr>
              <a:t> nghiệm </a:t>
            </a:r>
            <a:r>
              <a:rPr lang="en-US" sz="2000" i="1" dirty="0" err="1">
                <a:solidFill>
                  <a:schemeClr val="accent2">
                    <a:lumMod val="50000"/>
                  </a:schemeClr>
                </a:solidFill>
                <a:latin typeface="Arial" panose="020B0604020202020204" pitchFamily="34" charset="0"/>
                <a:cs typeface="Arial" panose="020B0604020202020204" pitchFamily="34" charset="0"/>
              </a:rPr>
              <a:t>tích</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cực</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và</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vui</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vẻ</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Miss crucial information for good </a:t>
            </a:r>
            <a:r>
              <a:rPr lang="en-US" sz="2000">
                <a:latin typeface="Arial" panose="020B0604020202020204" pitchFamily="34" charset="0"/>
                <a:cs typeface="Arial" panose="020B0604020202020204" pitchFamily="34" charset="0"/>
              </a:rPr>
              <a:t>decisions/ </a:t>
            </a:r>
            <a:r>
              <a:rPr lang="en-US" sz="2000" i="1">
                <a:solidFill>
                  <a:schemeClr val="accent2">
                    <a:lumMod val="50000"/>
                  </a:schemeClr>
                </a:solidFill>
                <a:latin typeface="Arial" panose="020B0604020202020204" pitchFamily="34" charset="0"/>
                <a:cs typeface="Arial" panose="020B0604020202020204" pitchFamily="34" charset="0"/>
              </a:rPr>
              <a:t>Thiếu </a:t>
            </a:r>
            <a:r>
              <a:rPr lang="en-US" sz="2000" i="1" dirty="0" err="1">
                <a:solidFill>
                  <a:schemeClr val="accent2">
                    <a:lumMod val="50000"/>
                  </a:schemeClr>
                </a:solidFill>
                <a:latin typeface="Arial" panose="020B0604020202020204" pitchFamily="34" charset="0"/>
                <a:cs typeface="Arial" panose="020B0604020202020204" pitchFamily="34" charset="0"/>
              </a:rPr>
              <a:t>những</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thông</a:t>
            </a:r>
            <a:r>
              <a:rPr lang="en-US" sz="2000" i="1" dirty="0">
                <a:solidFill>
                  <a:schemeClr val="accent2">
                    <a:lumMod val="50000"/>
                  </a:schemeClr>
                </a:solidFill>
                <a:latin typeface="Arial" panose="020B0604020202020204" pitchFamily="34" charset="0"/>
                <a:cs typeface="Arial" panose="020B0604020202020204" pitchFamily="34" charset="0"/>
              </a:rPr>
              <a:t> tin c</a:t>
            </a:r>
            <a:r>
              <a:rPr lang="vi-VN" sz="2000" i="1" dirty="0">
                <a:solidFill>
                  <a:schemeClr val="accent2">
                    <a:lumMod val="50000"/>
                  </a:schemeClr>
                </a:solidFill>
                <a:latin typeface="Arial" panose="020B0604020202020204" pitchFamily="34" charset="0"/>
                <a:cs typeface="Arial" panose="020B0604020202020204" pitchFamily="34" charset="0"/>
              </a:rPr>
              <a:t>ơ</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err="1">
                <a:solidFill>
                  <a:schemeClr val="accent2">
                    <a:lumMod val="50000"/>
                  </a:schemeClr>
                </a:solidFill>
                <a:latin typeface="Arial" panose="020B0604020202020204" pitchFamily="34" charset="0"/>
                <a:cs typeface="Arial" panose="020B0604020202020204" pitchFamily="34" charset="0"/>
              </a:rPr>
              <a:t>bản</a:t>
            </a:r>
            <a:r>
              <a:rPr lang="en-US" sz="2000" i="1">
                <a:solidFill>
                  <a:schemeClr val="accent2">
                    <a:lumMod val="50000"/>
                  </a:schemeClr>
                </a:solidFill>
                <a:latin typeface="Arial" panose="020B0604020202020204" pitchFamily="34" charset="0"/>
                <a:cs typeface="Arial" panose="020B0604020202020204" pitchFamily="34" charset="0"/>
              </a:rPr>
              <a:t> giúp cho </a:t>
            </a:r>
            <a:r>
              <a:rPr lang="en-US" sz="2000" i="1" dirty="0" err="1">
                <a:solidFill>
                  <a:schemeClr val="accent2">
                    <a:lumMod val="50000"/>
                  </a:schemeClr>
                </a:solidFill>
                <a:latin typeface="Arial" panose="020B0604020202020204" pitchFamily="34" charset="0"/>
                <a:cs typeface="Arial" panose="020B0604020202020204" pitchFamily="34" charset="0"/>
              </a:rPr>
              <a:t>việc</a:t>
            </a:r>
            <a:r>
              <a:rPr lang="en-US" sz="2000" i="1" dirty="0">
                <a:solidFill>
                  <a:schemeClr val="accent2">
                    <a:lumMod val="50000"/>
                  </a:schemeClr>
                </a:solidFill>
                <a:latin typeface="Arial" panose="020B0604020202020204" pitchFamily="34" charset="0"/>
                <a:cs typeface="Arial" panose="020B0604020202020204" pitchFamily="34" charset="0"/>
              </a:rPr>
              <a:t> ra </a:t>
            </a:r>
            <a:r>
              <a:rPr lang="en-US" sz="2000" i="1" dirty="0" err="1">
                <a:solidFill>
                  <a:schemeClr val="accent2">
                    <a:lumMod val="50000"/>
                  </a:schemeClr>
                </a:solidFill>
                <a:latin typeface="Arial" panose="020B0604020202020204" pitchFamily="34" charset="0"/>
                <a:cs typeface="Arial" panose="020B0604020202020204" pitchFamily="34" charset="0"/>
              </a:rPr>
              <a:t>quyết</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định</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Hold onto unpleasant experiences in our mind long after they </a:t>
            </a:r>
            <a:r>
              <a:rPr lang="en-US" sz="2000">
                <a:latin typeface="Arial" panose="020B0604020202020204" pitchFamily="34" charset="0"/>
                <a:cs typeface="Arial" panose="020B0604020202020204" pitchFamily="34" charset="0"/>
              </a:rPr>
              <a:t>pass/ </a:t>
            </a:r>
            <a:r>
              <a:rPr lang="en-US" sz="2000" i="1">
                <a:solidFill>
                  <a:schemeClr val="accent2">
                    <a:lumMod val="50000"/>
                  </a:schemeClr>
                </a:solidFill>
                <a:latin typeface="Arial" panose="020B0604020202020204" pitchFamily="34" charset="0"/>
                <a:cs typeface="Arial" panose="020B0604020202020204" pitchFamily="34" charset="0"/>
              </a:rPr>
              <a:t>giữ </a:t>
            </a:r>
            <a:r>
              <a:rPr lang="en-US" sz="2000" i="1" dirty="0" err="1">
                <a:solidFill>
                  <a:schemeClr val="accent2">
                    <a:lumMod val="50000"/>
                  </a:schemeClr>
                </a:solidFill>
                <a:latin typeface="Arial" panose="020B0604020202020204" pitchFamily="34" charset="0"/>
                <a:cs typeface="Arial" panose="020B0604020202020204" pitchFamily="34" charset="0"/>
              </a:rPr>
              <a:t>các</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trải</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nghiệm</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khó</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chịu</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trong</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đầu</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trong</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một</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thời</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gian</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dài</a:t>
            </a:r>
            <a:endParaRPr lang="en-US" sz="2000" i="1" dirty="0">
              <a:solidFill>
                <a:schemeClr val="accent2">
                  <a:lumMod val="50000"/>
                </a:schemeClr>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38368ECA-4AD0-9348-AE38-ADF46EB3EB14}"/>
              </a:ext>
            </a:extLst>
          </p:cNvPr>
          <p:cNvPicPr>
            <a:picLocks noChangeAspect="1"/>
          </p:cNvPicPr>
          <p:nvPr/>
        </p:nvPicPr>
        <p:blipFill>
          <a:blip r:embed="rId4"/>
          <a:stretch>
            <a:fillRect/>
          </a:stretch>
        </p:blipFill>
        <p:spPr>
          <a:xfrm>
            <a:off x="457200" y="5445799"/>
            <a:ext cx="3038475" cy="1306011"/>
          </a:xfrm>
          <a:prstGeom prst="rect">
            <a:avLst/>
          </a:prstGeom>
        </p:spPr>
      </p:pic>
    </p:spTree>
    <p:extLst>
      <p:ext uri="{BB962C8B-B14F-4D97-AF65-F5344CB8AC3E}">
        <p14:creationId xmlns:p14="http://schemas.microsoft.com/office/powerpoint/2010/main" val="459898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dirty="0">
                <a:latin typeface="Arial" panose="020B0604020202020204" pitchFamily="34" charset="0"/>
                <a:cs typeface="Arial" panose="020B0604020202020204" pitchFamily="34" charset="0"/>
              </a:rPr>
              <a:t>Foundational </a:t>
            </a:r>
            <a:r>
              <a:rPr lang="en-US" sz="3200">
                <a:latin typeface="Arial" panose="020B0604020202020204" pitchFamily="34" charset="0"/>
                <a:cs typeface="Arial" panose="020B0604020202020204" pitchFamily="34" charset="0"/>
              </a:rPr>
              <a:t>Attitudes/ </a:t>
            </a:r>
            <a:r>
              <a:rPr lang="en-US" sz="3200" i="1">
                <a:solidFill>
                  <a:schemeClr val="accent2">
                    <a:lumMod val="50000"/>
                  </a:schemeClr>
                </a:solidFill>
                <a:latin typeface="Arial" panose="020B0604020202020204" pitchFamily="34" charset="0"/>
                <a:cs typeface="Arial" panose="020B0604020202020204" pitchFamily="34" charset="0"/>
              </a:rPr>
              <a:t>Các </a:t>
            </a:r>
            <a:r>
              <a:rPr lang="en-US" sz="3200" i="1" dirty="0" err="1">
                <a:solidFill>
                  <a:schemeClr val="accent2">
                    <a:lumMod val="50000"/>
                  </a:schemeClr>
                </a:solidFill>
                <a:latin typeface="Arial" panose="020B0604020202020204" pitchFamily="34" charset="0"/>
                <a:cs typeface="Arial" panose="020B0604020202020204" pitchFamily="34" charset="0"/>
              </a:rPr>
              <a:t>thái</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độ</a:t>
            </a:r>
            <a:r>
              <a:rPr lang="en-US" sz="3200" i="1" dirty="0">
                <a:solidFill>
                  <a:schemeClr val="accent2">
                    <a:lumMod val="50000"/>
                  </a:schemeClr>
                </a:solidFill>
                <a:latin typeface="Arial" panose="020B0604020202020204" pitchFamily="34" charset="0"/>
                <a:cs typeface="Arial" panose="020B0604020202020204" pitchFamily="34" charset="0"/>
              </a:rPr>
              <a:t> c</a:t>
            </a:r>
            <a:r>
              <a:rPr lang="vi-VN" sz="3200" i="1" dirty="0">
                <a:solidFill>
                  <a:schemeClr val="accent2">
                    <a:lumMod val="50000"/>
                  </a:schemeClr>
                </a:solidFill>
                <a:latin typeface="Arial" panose="020B0604020202020204" pitchFamily="34" charset="0"/>
                <a:cs typeface="Arial" panose="020B0604020202020204" pitchFamily="34" charset="0"/>
              </a:rPr>
              <a:t>ơ</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bản</a:t>
            </a:r>
            <a:r>
              <a:rPr lang="en-US" sz="3200" i="1" dirty="0">
                <a:solidFill>
                  <a:schemeClr val="accent2">
                    <a:lumMod val="50000"/>
                  </a:schemeClr>
                </a:solidFill>
                <a:latin typeface="Arial" panose="020B0604020202020204" pitchFamily="34" charset="0"/>
                <a:cs typeface="Arial" panose="020B0604020202020204" pitchFamily="34" charset="0"/>
              </a:rPr>
              <a:t> </a:t>
            </a: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a:bodyPr>
          <a:lstStyle/>
          <a:p>
            <a:r>
              <a:rPr lang="en-US" sz="2000">
                <a:latin typeface="Arial" panose="020B0604020202020204" pitchFamily="34" charset="0"/>
                <a:cs typeface="Arial" panose="020B0604020202020204" pitchFamily="34" charset="0"/>
              </a:rPr>
              <a:t>Curiosity/ </a:t>
            </a:r>
            <a:r>
              <a:rPr lang="en-US" sz="2000" i="1" dirty="0" err="1">
                <a:solidFill>
                  <a:schemeClr val="accent2">
                    <a:lumMod val="50000"/>
                  </a:schemeClr>
                </a:solidFill>
                <a:latin typeface="Arial" panose="020B0604020202020204" pitchFamily="34" charset="0"/>
                <a:cs typeface="Arial" panose="020B0604020202020204" pitchFamily="34" charset="0"/>
              </a:rPr>
              <a:t>Tò</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mò</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Kindness/ </a:t>
            </a:r>
            <a:r>
              <a:rPr lang="en-US" sz="2000" i="1" dirty="0" err="1">
                <a:solidFill>
                  <a:schemeClr val="accent2">
                    <a:lumMod val="50000"/>
                  </a:schemeClr>
                </a:solidFill>
                <a:latin typeface="Arial" panose="020B0604020202020204" pitchFamily="34" charset="0"/>
                <a:cs typeface="Arial" panose="020B0604020202020204" pitchFamily="34" charset="0"/>
              </a:rPr>
              <a:t>Tốt</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bụng</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Gratitude/ </a:t>
            </a:r>
            <a:r>
              <a:rPr lang="en-US" sz="2000" i="1" dirty="0" err="1">
                <a:solidFill>
                  <a:schemeClr val="accent2">
                    <a:lumMod val="50000"/>
                  </a:schemeClr>
                </a:solidFill>
                <a:latin typeface="Arial" panose="020B0604020202020204" pitchFamily="34" charset="0"/>
                <a:cs typeface="Arial" panose="020B0604020202020204" pitchFamily="34" charset="0"/>
              </a:rPr>
              <a:t>Biết</a:t>
            </a:r>
            <a:r>
              <a:rPr lang="en-US" sz="2000" i="1" dirty="0">
                <a:solidFill>
                  <a:schemeClr val="accent2">
                    <a:lumMod val="50000"/>
                  </a:schemeClr>
                </a:solidFill>
                <a:latin typeface="Arial" panose="020B0604020202020204" pitchFamily="34" charset="0"/>
                <a:cs typeface="Arial" panose="020B0604020202020204" pitchFamily="34" charset="0"/>
              </a:rPr>
              <a:t> </a:t>
            </a:r>
            <a:r>
              <a:rPr lang="vi-VN" sz="2000" i="1" dirty="0">
                <a:solidFill>
                  <a:schemeClr val="accent2">
                    <a:lumMod val="50000"/>
                  </a:schemeClr>
                </a:solidFill>
                <a:latin typeface="Arial" panose="020B0604020202020204" pitchFamily="34" charset="0"/>
                <a:cs typeface="Arial" panose="020B0604020202020204" pitchFamily="34" charset="0"/>
              </a:rPr>
              <a:t>ơ</a:t>
            </a:r>
            <a:r>
              <a:rPr lang="en-US" sz="2000" i="1" dirty="0">
                <a:solidFill>
                  <a:schemeClr val="accent2">
                    <a:lumMod val="50000"/>
                  </a:schemeClr>
                </a:solidFill>
                <a:latin typeface="Arial" panose="020B0604020202020204" pitchFamily="34" charset="0"/>
                <a:cs typeface="Arial" panose="020B0604020202020204" pitchFamily="34" charset="0"/>
              </a:rPr>
              <a:t>n</a:t>
            </a:r>
          </a:p>
          <a:p>
            <a:r>
              <a:rPr lang="en-US" sz="2000">
                <a:latin typeface="Arial" panose="020B0604020202020204" pitchFamily="34" charset="0"/>
                <a:cs typeface="Arial" panose="020B0604020202020204" pitchFamily="34" charset="0"/>
              </a:rPr>
              <a:t>Acceptance/ </a:t>
            </a:r>
            <a:r>
              <a:rPr lang="en-US" sz="2000" i="1" dirty="0" err="1">
                <a:solidFill>
                  <a:schemeClr val="accent2">
                    <a:lumMod val="50000"/>
                  </a:schemeClr>
                </a:solidFill>
                <a:latin typeface="Arial" panose="020B0604020202020204" pitchFamily="34" charset="0"/>
                <a:cs typeface="Arial" panose="020B0604020202020204" pitchFamily="34" charset="0"/>
              </a:rPr>
              <a:t>Chấp</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nhận</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Nonjudging/ </a:t>
            </a:r>
            <a:r>
              <a:rPr lang="en-US" sz="2000" i="1" dirty="0" err="1">
                <a:solidFill>
                  <a:schemeClr val="accent2">
                    <a:lumMod val="50000"/>
                  </a:schemeClr>
                </a:solidFill>
                <a:latin typeface="Arial" panose="020B0604020202020204" pitchFamily="34" charset="0"/>
                <a:cs typeface="Arial" panose="020B0604020202020204" pitchFamily="34" charset="0"/>
              </a:rPr>
              <a:t>Không</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phán</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xét</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Non</a:t>
            </a:r>
            <a:r>
              <a:rPr lang="en-US" sz="2000">
                <a:latin typeface="Arial" panose="020B0604020202020204" pitchFamily="34" charset="0"/>
                <a:cs typeface="Arial" panose="020B0604020202020204" pitchFamily="34" charset="0"/>
              </a:rPr>
              <a:t>—striving/ </a:t>
            </a:r>
            <a:r>
              <a:rPr lang="en-US" sz="2000" i="1" dirty="0" err="1">
                <a:solidFill>
                  <a:schemeClr val="accent2">
                    <a:lumMod val="50000"/>
                  </a:schemeClr>
                </a:solidFill>
                <a:latin typeface="Arial" panose="020B0604020202020204" pitchFamily="34" charset="0"/>
                <a:cs typeface="Arial" panose="020B0604020202020204" pitchFamily="34" charset="0"/>
              </a:rPr>
              <a:t>Không</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phấn</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đấu</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Letting go or </a:t>
            </a:r>
            <a:r>
              <a:rPr lang="en-US" sz="2000">
                <a:latin typeface="Arial" panose="020B0604020202020204" pitchFamily="34" charset="0"/>
                <a:cs typeface="Arial" panose="020B0604020202020204" pitchFamily="34" charset="0"/>
              </a:rPr>
              <a:t>letting be/ </a:t>
            </a:r>
            <a:r>
              <a:rPr lang="en-US" sz="2000" i="1" dirty="0" err="1">
                <a:solidFill>
                  <a:schemeClr val="accent2">
                    <a:lumMod val="50000"/>
                  </a:schemeClr>
                </a:solidFill>
                <a:latin typeface="Arial" panose="020B0604020202020204" pitchFamily="34" charset="0"/>
                <a:cs typeface="Arial" panose="020B0604020202020204" pitchFamily="34" charset="0"/>
              </a:rPr>
              <a:t>Buông</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bỏ</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Patience/ </a:t>
            </a:r>
            <a:r>
              <a:rPr lang="en-US" sz="2000" i="1" dirty="0" err="1">
                <a:solidFill>
                  <a:schemeClr val="accent2">
                    <a:lumMod val="50000"/>
                  </a:schemeClr>
                </a:solidFill>
                <a:latin typeface="Arial" panose="020B0604020202020204" pitchFamily="34" charset="0"/>
                <a:cs typeface="Arial" panose="020B0604020202020204" pitchFamily="34" charset="0"/>
              </a:rPr>
              <a:t>Kiên</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trì</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Humor/ </a:t>
            </a:r>
            <a:r>
              <a:rPr lang="en-US" sz="2000" i="1" dirty="0">
                <a:solidFill>
                  <a:schemeClr val="accent2">
                    <a:lumMod val="50000"/>
                  </a:schemeClr>
                </a:solidFill>
                <a:latin typeface="Arial" panose="020B0604020202020204" pitchFamily="34" charset="0"/>
                <a:cs typeface="Arial" panose="020B0604020202020204" pitchFamily="34" charset="0"/>
              </a:rPr>
              <a:t>H</a:t>
            </a:r>
            <a:r>
              <a:rPr lang="en-US" sz="2000" i="1">
                <a:solidFill>
                  <a:schemeClr val="accent2">
                    <a:lumMod val="50000"/>
                  </a:schemeClr>
                </a:solidFill>
                <a:latin typeface="Arial" panose="020B0604020202020204" pitchFamily="34" charset="0"/>
                <a:cs typeface="Arial" panose="020B0604020202020204" pitchFamily="34" charset="0"/>
              </a:rPr>
              <a:t>ài </a:t>
            </a:r>
            <a:r>
              <a:rPr lang="en-US" sz="2000" i="1" dirty="0">
                <a:solidFill>
                  <a:schemeClr val="accent2">
                    <a:lumMod val="50000"/>
                  </a:schemeClr>
                </a:solidFill>
                <a:latin typeface="Arial" panose="020B0604020202020204" pitchFamily="34" charset="0"/>
                <a:cs typeface="Arial" panose="020B0604020202020204" pitchFamily="34" charset="0"/>
              </a:rPr>
              <a:t>h</a:t>
            </a:r>
            <a:r>
              <a:rPr lang="vi-VN" sz="2000" i="1" dirty="0">
                <a:solidFill>
                  <a:schemeClr val="accent2">
                    <a:lumMod val="50000"/>
                  </a:schemeClr>
                </a:solidFill>
                <a:latin typeface="Arial" panose="020B0604020202020204" pitchFamily="34" charset="0"/>
                <a:cs typeface="Arial" panose="020B0604020202020204" pitchFamily="34" charset="0"/>
              </a:rPr>
              <a:t>ước</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Trust/ </a:t>
            </a:r>
            <a:r>
              <a:rPr lang="en-US" sz="2000" i="1" dirty="0">
                <a:solidFill>
                  <a:schemeClr val="accent2">
                    <a:lumMod val="50000"/>
                  </a:schemeClr>
                </a:solidFill>
                <a:latin typeface="Arial" panose="020B0604020202020204" pitchFamily="34" charset="0"/>
                <a:cs typeface="Arial" panose="020B0604020202020204" pitchFamily="34" charset="0"/>
              </a:rPr>
              <a:t>Tin </a:t>
            </a:r>
            <a:r>
              <a:rPr lang="en-US" sz="2000" i="1" dirty="0" err="1">
                <a:solidFill>
                  <a:schemeClr val="accent2">
                    <a:lumMod val="50000"/>
                  </a:schemeClr>
                </a:solidFill>
                <a:latin typeface="Arial" panose="020B0604020202020204" pitchFamily="34" charset="0"/>
                <a:cs typeface="Arial" panose="020B0604020202020204" pitchFamily="34" charset="0"/>
              </a:rPr>
              <a:t>cậy</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A </a:t>
            </a:r>
            <a:r>
              <a:rPr lang="en-US" sz="2000">
                <a:latin typeface="Arial" panose="020B0604020202020204" pitchFamily="34" charset="0"/>
                <a:cs typeface="Arial" panose="020B0604020202020204" pitchFamily="34" charset="0"/>
              </a:rPr>
              <a:t>beginner’s mind/ </a:t>
            </a:r>
            <a:r>
              <a:rPr lang="en-US" sz="2000" i="1" dirty="0">
                <a:solidFill>
                  <a:schemeClr val="accent2">
                    <a:lumMod val="50000"/>
                  </a:schemeClr>
                </a:solidFill>
                <a:latin typeface="Arial" panose="020B0604020202020204" pitchFamily="34" charset="0"/>
                <a:cs typeface="Arial" panose="020B0604020202020204" pitchFamily="34" charset="0"/>
              </a:rPr>
              <a:t>Ham </a:t>
            </a:r>
            <a:r>
              <a:rPr lang="en-US" sz="2000" i="1" dirty="0" err="1">
                <a:solidFill>
                  <a:schemeClr val="accent2">
                    <a:lumMod val="50000"/>
                  </a:schemeClr>
                </a:solidFill>
                <a:latin typeface="Arial" panose="020B0604020202020204" pitchFamily="34" charset="0"/>
                <a:cs typeface="Arial" panose="020B0604020202020204" pitchFamily="34" charset="0"/>
              </a:rPr>
              <a:t>học</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hỏi</a:t>
            </a:r>
            <a:endParaRPr lang="en-US" sz="2000" i="1" dirty="0">
              <a:solidFill>
                <a:schemeClr val="accent2">
                  <a:lumMod val="50000"/>
                </a:schemeClr>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AF972428-132E-C54E-A53F-D5C17ADAD96E}"/>
              </a:ext>
            </a:extLst>
          </p:cNvPr>
          <p:cNvPicPr>
            <a:picLocks noChangeAspect="1"/>
          </p:cNvPicPr>
          <p:nvPr/>
        </p:nvPicPr>
        <p:blipFill>
          <a:blip r:embed="rId4"/>
          <a:stretch>
            <a:fillRect/>
          </a:stretch>
        </p:blipFill>
        <p:spPr>
          <a:xfrm>
            <a:off x="4961982" y="1600200"/>
            <a:ext cx="3841440" cy="3841440"/>
          </a:xfrm>
          <a:prstGeom prst="rect">
            <a:avLst/>
          </a:prstGeom>
        </p:spPr>
      </p:pic>
    </p:spTree>
    <p:extLst>
      <p:ext uri="{BB962C8B-B14F-4D97-AF65-F5344CB8AC3E}">
        <p14:creationId xmlns:p14="http://schemas.microsoft.com/office/powerpoint/2010/main" val="1423017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2" name="Title 1">
            <a:extLst>
              <a:ext uri="{FF2B5EF4-FFF2-40B4-BE49-F238E27FC236}">
                <a16:creationId xmlns:a16="http://schemas.microsoft.com/office/drawing/2014/main" id="{66A6BCD5-C4F1-7E4D-A145-E5FDBB94AC20}"/>
              </a:ext>
            </a:extLst>
          </p:cNvPr>
          <p:cNvSpPr>
            <a:spLocks noGrp="1"/>
          </p:cNvSpPr>
          <p:nvPr>
            <p:ph type="ctrTitle"/>
          </p:nvPr>
        </p:nvSpPr>
        <p:spPr/>
        <p:txBody>
          <a:bodyPr/>
          <a:lstStyle/>
          <a:p>
            <a:r>
              <a:rPr lang="en-US">
                <a:latin typeface="Arial" panose="020B0604020202020204" pitchFamily="34" charset="0"/>
                <a:cs typeface="Arial" panose="020B0604020202020204" pitchFamily="34" charset="0"/>
              </a:rPr>
              <a:t>Practice/ </a:t>
            </a:r>
            <a:r>
              <a:rPr lang="en-US" i="1">
                <a:solidFill>
                  <a:schemeClr val="accent2">
                    <a:lumMod val="50000"/>
                  </a:schemeClr>
                </a:solidFill>
                <a:latin typeface="Arial" panose="020B0604020202020204" pitchFamily="34" charset="0"/>
                <a:cs typeface="Arial" panose="020B0604020202020204" pitchFamily="34" charset="0"/>
              </a:rPr>
              <a:t>Thực hành</a:t>
            </a:r>
            <a:endParaRPr lang="en-US" i="1" dirty="0">
              <a:solidFill>
                <a:schemeClr val="accent2">
                  <a:lumMod val="50000"/>
                </a:schemeClr>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284709ED-8DDE-C341-8521-EE443989951C}"/>
              </a:ext>
            </a:extLst>
          </p:cNvPr>
          <p:cNvSpPr>
            <a:spLocks noGrp="1"/>
          </p:cNvSpPr>
          <p:nvPr>
            <p:ph type="subTitle" idx="1"/>
          </p:nvPr>
        </p:nvSpPr>
        <p:spPr/>
        <p:txBody>
          <a:bodyPr/>
          <a:lstStyle/>
          <a:p>
            <a:r>
              <a:rPr lang="en-US"/>
              <a:t>Grounding Meditation/ </a:t>
            </a:r>
            <a:r>
              <a:rPr lang="en-US" i="1"/>
              <a:t>Thiền nối đất</a:t>
            </a:r>
            <a:endParaRPr lang="en-US" i="1" dirty="0"/>
          </a:p>
          <a:p>
            <a:r>
              <a:rPr lang="en-US"/>
              <a:t>5 minutes/</a:t>
            </a:r>
            <a:r>
              <a:rPr lang="en-US" i="1"/>
              <a:t>phút</a:t>
            </a:r>
            <a:endParaRPr lang="en-US" i="1" dirty="0"/>
          </a:p>
        </p:txBody>
      </p:sp>
      <p:pic>
        <p:nvPicPr>
          <p:cNvPr id="5" name="Picture 4">
            <a:extLst>
              <a:ext uri="{FF2B5EF4-FFF2-40B4-BE49-F238E27FC236}">
                <a16:creationId xmlns:a16="http://schemas.microsoft.com/office/drawing/2014/main" id="{7DD69F7E-626F-1B47-B2FE-D03C510FA096}"/>
              </a:ext>
            </a:extLst>
          </p:cNvPr>
          <p:cNvPicPr>
            <a:picLocks noChangeAspect="1"/>
          </p:cNvPicPr>
          <p:nvPr/>
        </p:nvPicPr>
        <p:blipFill>
          <a:blip r:embed="rId4"/>
          <a:stretch>
            <a:fillRect/>
          </a:stretch>
        </p:blipFill>
        <p:spPr>
          <a:xfrm>
            <a:off x="2791178" y="285044"/>
            <a:ext cx="3810000" cy="2133600"/>
          </a:xfrm>
          <a:prstGeom prst="rect">
            <a:avLst/>
          </a:prstGeom>
        </p:spPr>
      </p:pic>
    </p:spTree>
    <p:extLst>
      <p:ext uri="{BB962C8B-B14F-4D97-AF65-F5344CB8AC3E}">
        <p14:creationId xmlns:p14="http://schemas.microsoft.com/office/powerpoint/2010/main" val="14332283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a:latin typeface="Arial" panose="020B0604020202020204" pitchFamily="34" charset="0"/>
                <a:cs typeface="Arial" panose="020B0604020202020204" pitchFamily="34" charset="0"/>
              </a:rPr>
              <a:t>Compassion/ </a:t>
            </a:r>
            <a:r>
              <a:rPr lang="en-US" sz="3200" i="1">
                <a:solidFill>
                  <a:schemeClr val="accent2">
                    <a:lumMod val="50000"/>
                  </a:schemeClr>
                </a:solidFill>
                <a:latin typeface="Arial" panose="020B0604020202020204" pitchFamily="34" charset="0"/>
                <a:cs typeface="Arial" panose="020B0604020202020204" pitchFamily="34" charset="0"/>
              </a:rPr>
              <a:t>Tình </a:t>
            </a:r>
            <a:r>
              <a:rPr lang="en-US" sz="3200" i="1" dirty="0" err="1">
                <a:solidFill>
                  <a:schemeClr val="accent2">
                    <a:lumMod val="50000"/>
                  </a:schemeClr>
                </a:solidFill>
                <a:latin typeface="Arial" panose="020B0604020202020204" pitchFamily="34" charset="0"/>
                <a:cs typeface="Arial" panose="020B0604020202020204" pitchFamily="34" charset="0"/>
              </a:rPr>
              <a:t>th</a:t>
            </a:r>
            <a:r>
              <a:rPr lang="vi-VN" sz="3200" i="1" dirty="0">
                <a:solidFill>
                  <a:schemeClr val="accent2">
                    <a:lumMod val="50000"/>
                  </a:schemeClr>
                </a:solidFill>
                <a:latin typeface="Arial" panose="020B0604020202020204" pitchFamily="34" charset="0"/>
                <a:cs typeface="Arial" panose="020B0604020202020204" pitchFamily="34" charset="0"/>
              </a:rPr>
              <a:t>ương</a:t>
            </a:r>
            <a:endParaRPr lang="en-US" sz="3200" i="1" dirty="0">
              <a:solidFill>
                <a:schemeClr val="accent2">
                  <a:lumMod val="50000"/>
                </a:schemeClr>
              </a:solidFill>
              <a:latin typeface="Arial" panose="020B0604020202020204" pitchFamily="34" charset="0"/>
              <a:cs typeface="Arial" panose="020B0604020202020204" pitchFamily="34" charset="0"/>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a:bodyPr>
          <a:lstStyle/>
          <a:p>
            <a:r>
              <a:rPr lang="en-US" sz="2000" dirty="0">
                <a:latin typeface="Arial" panose="020B0604020202020204" pitchFamily="34" charset="0"/>
                <a:cs typeface="Arial" panose="020B0604020202020204" pitchFamily="34" charset="0"/>
              </a:rPr>
              <a:t>Wish or impulse to alleviate suffering in another person or in oneself (</a:t>
            </a:r>
            <a:r>
              <a:rPr lang="en-US" sz="2000">
                <a:latin typeface="Arial" panose="020B0604020202020204" pitchFamily="34" charset="0"/>
                <a:cs typeface="Arial" panose="020B0604020202020204" pitchFamily="34" charset="0"/>
              </a:rPr>
              <a:t>Self-compassion)/ </a:t>
            </a:r>
            <a:r>
              <a:rPr lang="vi-VN" sz="2000" i="1">
                <a:solidFill>
                  <a:schemeClr val="accent2">
                    <a:lumMod val="50000"/>
                  </a:schemeClr>
                </a:solidFill>
                <a:latin typeface="Arial" panose="020B0604020202020204" pitchFamily="34" charset="0"/>
                <a:cs typeface="Arial" panose="020B0604020202020204" pitchFamily="34" charset="0"/>
              </a:rPr>
              <a:t>Mong </a:t>
            </a:r>
            <a:r>
              <a:rPr lang="vi-VN" sz="2000" i="1" dirty="0">
                <a:solidFill>
                  <a:schemeClr val="accent2">
                    <a:lumMod val="50000"/>
                  </a:schemeClr>
                </a:solidFill>
                <a:latin typeface="Arial" panose="020B0604020202020204" pitchFamily="34" charset="0"/>
                <a:cs typeface="Arial" panose="020B0604020202020204" pitchFamily="34" charset="0"/>
              </a:rPr>
              <a:t>muốn </a:t>
            </a:r>
            <a:r>
              <a:rPr lang="vi-VN" sz="2000" i="1">
                <a:solidFill>
                  <a:schemeClr val="accent2">
                    <a:lumMod val="50000"/>
                  </a:schemeClr>
                </a:solidFill>
                <a:latin typeface="Arial" panose="020B0604020202020204" pitchFamily="34" charset="0"/>
                <a:cs typeface="Arial" panose="020B0604020202020204" pitchFamily="34" charset="0"/>
              </a:rPr>
              <a:t>hoặc </a:t>
            </a:r>
            <a:r>
              <a:rPr lang="en-US" sz="2000" i="1">
                <a:solidFill>
                  <a:schemeClr val="accent2">
                    <a:lumMod val="50000"/>
                  </a:schemeClr>
                </a:solidFill>
                <a:latin typeface="Arial" panose="020B0604020202020204" pitchFamily="34" charset="0"/>
                <a:cs typeface="Arial" panose="020B0604020202020204" pitchFamily="34" charset="0"/>
              </a:rPr>
              <a:t>luôn </a:t>
            </a:r>
            <a:r>
              <a:rPr lang="vi-VN" sz="2000" i="1">
                <a:solidFill>
                  <a:schemeClr val="accent2">
                    <a:lumMod val="50000"/>
                  </a:schemeClr>
                </a:solidFill>
                <a:latin typeface="Arial" panose="020B0604020202020204" pitchFamily="34" charset="0"/>
                <a:cs typeface="Arial" panose="020B0604020202020204" pitchFamily="34" charset="0"/>
              </a:rPr>
              <a:t>thôi thúc giảm </a:t>
            </a:r>
            <a:r>
              <a:rPr lang="vi-VN" sz="2000" i="1" dirty="0">
                <a:solidFill>
                  <a:schemeClr val="accent2">
                    <a:lumMod val="50000"/>
                  </a:schemeClr>
                </a:solidFill>
                <a:latin typeface="Arial" panose="020B0604020202020204" pitchFamily="34" charset="0"/>
                <a:cs typeface="Arial" panose="020B0604020202020204" pitchFamily="34" charset="0"/>
              </a:rPr>
              <a:t>bớt đau khổ ở người khác và bản thân mình (tự thương </a:t>
            </a:r>
            <a:r>
              <a:rPr lang="vi-VN" sz="2000" i="1">
                <a:solidFill>
                  <a:schemeClr val="accent2">
                    <a:lumMod val="50000"/>
                  </a:schemeClr>
                </a:solidFill>
                <a:latin typeface="Arial" panose="020B0604020202020204" pitchFamily="34" charset="0"/>
                <a:cs typeface="Arial" panose="020B0604020202020204" pitchFamily="34" charset="0"/>
              </a:rPr>
              <a:t>mình)</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General well-wishing and benevolence to all living beings = loving </a:t>
            </a:r>
            <a:r>
              <a:rPr lang="en-US" sz="2000">
                <a:latin typeface="Arial" panose="020B0604020202020204" pitchFamily="34" charset="0"/>
                <a:cs typeface="Arial" panose="020B0604020202020204" pitchFamily="34" charset="0"/>
              </a:rPr>
              <a:t>kindness/ </a:t>
            </a:r>
            <a:r>
              <a:rPr lang="en-US" sz="2000" i="1">
                <a:solidFill>
                  <a:schemeClr val="accent2">
                    <a:lumMod val="50000"/>
                  </a:schemeClr>
                </a:solidFill>
                <a:latin typeface="Arial" panose="020B0604020202020204" pitchFamily="34" charset="0"/>
                <a:cs typeface="Arial" panose="020B0604020202020204" pitchFamily="34" charset="0"/>
              </a:rPr>
              <a:t>Luôn nhân từ và mong những điều tốt đẹp </a:t>
            </a:r>
            <a:r>
              <a:rPr lang="vi-VN" sz="2000" i="1">
                <a:solidFill>
                  <a:schemeClr val="accent2">
                    <a:lumMod val="50000"/>
                  </a:schemeClr>
                </a:solidFill>
                <a:latin typeface="Arial" panose="020B0604020202020204" pitchFamily="34" charset="0"/>
                <a:cs typeface="Arial" panose="020B0604020202020204" pitchFamily="34" charset="0"/>
              </a:rPr>
              <a:t>cho </a:t>
            </a:r>
            <a:r>
              <a:rPr lang="vi-VN" sz="2000" i="1" dirty="0">
                <a:solidFill>
                  <a:schemeClr val="accent2">
                    <a:lumMod val="50000"/>
                  </a:schemeClr>
                </a:solidFill>
                <a:latin typeface="Arial" panose="020B0604020202020204" pitchFamily="34" charset="0"/>
                <a:cs typeface="Arial" panose="020B0604020202020204" pitchFamily="34" charset="0"/>
              </a:rPr>
              <a:t>tất cả </a:t>
            </a:r>
            <a:r>
              <a:rPr lang="vi-VN" sz="2000" i="1">
                <a:solidFill>
                  <a:schemeClr val="accent2">
                    <a:lumMod val="50000"/>
                  </a:schemeClr>
                </a:solidFill>
                <a:latin typeface="Arial" panose="020B0604020202020204" pitchFamily="34" charset="0"/>
                <a:cs typeface="Arial" panose="020B0604020202020204" pitchFamily="34" charset="0"/>
              </a:rPr>
              <a:t>= </a:t>
            </a:r>
            <a:r>
              <a:rPr lang="en-US" sz="2000" i="1">
                <a:solidFill>
                  <a:schemeClr val="accent2">
                    <a:lumMod val="50000"/>
                  </a:schemeClr>
                </a:solidFill>
                <a:latin typeface="Arial" panose="020B0604020202020204" pitchFamily="34" charset="0"/>
                <a:cs typeface="Arial" panose="020B0604020202020204" pitchFamily="34" charset="0"/>
              </a:rPr>
              <a:t>Yêu th</a:t>
            </a:r>
            <a:r>
              <a:rPr lang="vi-VN" sz="2000" i="1">
                <a:solidFill>
                  <a:schemeClr val="accent2">
                    <a:lumMod val="50000"/>
                  </a:schemeClr>
                </a:solidFill>
                <a:latin typeface="Arial" panose="020B0604020202020204" pitchFamily="34" charset="0"/>
                <a:cs typeface="Arial" panose="020B0604020202020204" pitchFamily="34" charset="0"/>
              </a:rPr>
              <a:t>ư</a:t>
            </a:r>
            <a:r>
              <a:rPr lang="en-US" sz="2000" i="1">
                <a:solidFill>
                  <a:schemeClr val="accent2">
                    <a:lumMod val="50000"/>
                  </a:schemeClr>
                </a:solidFill>
                <a:latin typeface="Arial" panose="020B0604020202020204" pitchFamily="34" charset="0"/>
                <a:cs typeface="Arial" panose="020B0604020202020204" pitchFamily="34" charset="0"/>
              </a:rPr>
              <a:t>ơng tử tế</a:t>
            </a:r>
            <a:endParaRPr lang="en-US" sz="2000" i="1" dirty="0">
              <a:solidFill>
                <a:schemeClr val="accent2">
                  <a:lumMod val="50000"/>
                </a:schemeClr>
              </a:solidFill>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6BBA9A41-6414-ED4A-971D-FF32EF3DCEB3}"/>
              </a:ext>
            </a:extLst>
          </p:cNvPr>
          <p:cNvPicPr>
            <a:picLocks noChangeAspect="1"/>
          </p:cNvPicPr>
          <p:nvPr/>
        </p:nvPicPr>
        <p:blipFill>
          <a:blip r:embed="rId4"/>
          <a:stretch>
            <a:fillRect/>
          </a:stretch>
        </p:blipFill>
        <p:spPr>
          <a:xfrm>
            <a:off x="1546777" y="3701808"/>
            <a:ext cx="4344871" cy="2790273"/>
          </a:xfrm>
          <a:prstGeom prst="rect">
            <a:avLst/>
          </a:prstGeom>
        </p:spPr>
      </p:pic>
    </p:spTree>
    <p:extLst>
      <p:ext uri="{BB962C8B-B14F-4D97-AF65-F5344CB8AC3E}">
        <p14:creationId xmlns:p14="http://schemas.microsoft.com/office/powerpoint/2010/main" val="2267495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dirty="0">
                <a:latin typeface="Arial" panose="020B0604020202020204" pitchFamily="34" charset="0"/>
                <a:cs typeface="Arial" panose="020B0604020202020204" pitchFamily="34" charset="0"/>
              </a:rPr>
              <a:t>8 session </a:t>
            </a:r>
            <a:r>
              <a:rPr lang="en-US" sz="3200">
                <a:latin typeface="Arial" panose="020B0604020202020204" pitchFamily="34" charset="0"/>
                <a:cs typeface="Arial" panose="020B0604020202020204" pitchFamily="34" charset="0"/>
              </a:rPr>
              <a:t>outline/ Cấu </a:t>
            </a:r>
            <a:r>
              <a:rPr lang="en-US" sz="3200" dirty="0" err="1">
                <a:latin typeface="Arial" panose="020B0604020202020204" pitchFamily="34" charset="0"/>
                <a:cs typeface="Arial" panose="020B0604020202020204" pitchFamily="34" charset="0"/>
              </a:rPr>
              <a:t>trúc</a:t>
            </a:r>
            <a:r>
              <a:rPr lang="en-US" sz="3200" dirty="0">
                <a:latin typeface="Arial" panose="020B0604020202020204" pitchFamily="34" charset="0"/>
                <a:cs typeface="Arial" panose="020B0604020202020204" pitchFamily="34" charset="0"/>
              </a:rPr>
              <a:t> 8 </a:t>
            </a:r>
            <a:r>
              <a:rPr lang="en-US" sz="3200" dirty="0" err="1">
                <a:latin typeface="Arial" panose="020B0604020202020204" pitchFamily="34" charset="0"/>
                <a:cs typeface="Arial" panose="020B0604020202020204" pitchFamily="34" charset="0"/>
              </a:rPr>
              <a:t>buổi</a:t>
            </a:r>
            <a:endParaRPr lang="en-US" sz="3200" dirty="0">
              <a:latin typeface="Arial" panose="020B0604020202020204" pitchFamily="34" charset="0"/>
              <a:cs typeface="Arial" panose="020B0604020202020204" pitchFamily="34" charset="0"/>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a:xfrm>
            <a:off x="457200" y="1321904"/>
            <a:ext cx="8229600" cy="4525963"/>
          </a:xfrm>
        </p:spPr>
        <p:txBody>
          <a:bodyPr>
            <a:normAutofit/>
          </a:bodyPr>
          <a:lstStyle/>
          <a:p>
            <a:r>
              <a:rPr lang="en-US" sz="2000" dirty="0">
                <a:latin typeface="Arial" panose="020B0604020202020204" pitchFamily="34" charset="0"/>
                <a:cs typeface="Arial" panose="020B0604020202020204" pitchFamily="34" charset="0"/>
              </a:rPr>
              <a:t>Once per week, 90 minutes per </a:t>
            </a:r>
            <a:r>
              <a:rPr lang="en-US" sz="2000">
                <a:latin typeface="Arial" panose="020B0604020202020204" pitchFamily="34" charset="0"/>
                <a:cs typeface="Arial" panose="020B0604020202020204" pitchFamily="34" charset="0"/>
              </a:rPr>
              <a:t>session/ </a:t>
            </a:r>
            <a:r>
              <a:rPr lang="en-US" sz="2000" i="1">
                <a:solidFill>
                  <a:schemeClr val="accent2">
                    <a:lumMod val="50000"/>
                  </a:schemeClr>
                </a:solidFill>
                <a:latin typeface="Arial" panose="020B0604020202020204" pitchFamily="34" charset="0"/>
                <a:cs typeface="Arial" panose="020B0604020202020204" pitchFamily="34" charset="0"/>
              </a:rPr>
              <a:t>1 </a:t>
            </a:r>
            <a:r>
              <a:rPr lang="en-US" sz="2000" i="1" dirty="0" err="1">
                <a:solidFill>
                  <a:schemeClr val="accent2">
                    <a:lumMod val="50000"/>
                  </a:schemeClr>
                </a:solidFill>
                <a:latin typeface="Arial" panose="020B0604020202020204" pitchFamily="34" charset="0"/>
                <a:cs typeface="Arial" panose="020B0604020202020204" pitchFamily="34" charset="0"/>
              </a:rPr>
              <a:t>tuần</a:t>
            </a:r>
            <a:r>
              <a:rPr lang="en-US" sz="2000" i="1" dirty="0">
                <a:solidFill>
                  <a:schemeClr val="accent2">
                    <a:lumMod val="50000"/>
                  </a:schemeClr>
                </a:solidFill>
                <a:latin typeface="Arial" panose="020B0604020202020204" pitchFamily="34" charset="0"/>
                <a:cs typeface="Arial" panose="020B0604020202020204" pitchFamily="34" charset="0"/>
              </a:rPr>
              <a:t> 1 </a:t>
            </a:r>
            <a:r>
              <a:rPr lang="en-US" sz="2000" i="1" dirty="0" err="1">
                <a:solidFill>
                  <a:schemeClr val="accent2">
                    <a:lumMod val="50000"/>
                  </a:schemeClr>
                </a:solidFill>
                <a:latin typeface="Arial" panose="020B0604020202020204" pitchFamily="34" charset="0"/>
                <a:cs typeface="Arial" panose="020B0604020202020204" pitchFamily="34" charset="0"/>
              </a:rPr>
              <a:t>buổi</a:t>
            </a:r>
            <a:r>
              <a:rPr lang="en-US" sz="2000" i="1" dirty="0">
                <a:solidFill>
                  <a:schemeClr val="accent2">
                    <a:lumMod val="50000"/>
                  </a:schemeClr>
                </a:solidFill>
                <a:latin typeface="Arial" panose="020B0604020202020204" pitchFamily="34" charset="0"/>
                <a:cs typeface="Arial" panose="020B0604020202020204" pitchFamily="34" charset="0"/>
              </a:rPr>
              <a:t>, 90 </a:t>
            </a:r>
            <a:r>
              <a:rPr lang="en-US" sz="2000" i="1" dirty="0" err="1">
                <a:solidFill>
                  <a:schemeClr val="accent2">
                    <a:lumMod val="50000"/>
                  </a:schemeClr>
                </a:solidFill>
                <a:latin typeface="Arial" panose="020B0604020202020204" pitchFamily="34" charset="0"/>
                <a:cs typeface="Arial" panose="020B0604020202020204" pitchFamily="34" charset="0"/>
              </a:rPr>
              <a:t>phút</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err="1">
                <a:solidFill>
                  <a:schemeClr val="accent2">
                    <a:lumMod val="50000"/>
                  </a:schemeClr>
                </a:solidFill>
                <a:latin typeface="Arial" panose="020B0604020202020204" pitchFamily="34" charset="0"/>
                <a:cs typeface="Arial" panose="020B0604020202020204" pitchFamily="34" charset="0"/>
              </a:rPr>
              <a:t>mỗi</a:t>
            </a:r>
            <a:r>
              <a:rPr lang="en-US" sz="2000" i="1">
                <a:solidFill>
                  <a:schemeClr val="accent2">
                    <a:lumMod val="50000"/>
                  </a:schemeClr>
                </a:solidFill>
                <a:latin typeface="Arial" panose="020B0604020202020204" pitchFamily="34" charset="0"/>
                <a:cs typeface="Arial" panose="020B0604020202020204" pitchFamily="34" charset="0"/>
              </a:rPr>
              <a:t> buổi.</a:t>
            </a:r>
            <a:endParaRPr lang="en-US" sz="2000" i="1" dirty="0">
              <a:solidFill>
                <a:schemeClr val="accent2">
                  <a:lumMod val="50000"/>
                </a:schemeClr>
              </a:solidFill>
              <a:latin typeface="Arial" panose="020B0604020202020204" pitchFamily="34" charset="0"/>
              <a:cs typeface="Arial" panose="020B0604020202020204" pitchFamily="34" charset="0"/>
            </a:endParaRPr>
          </a:p>
          <a:p>
            <a:pPr marL="457200" indent="-457200">
              <a:buFont typeface="+mj-lt"/>
              <a:buAutoNum type="arabicPeriod"/>
            </a:pPr>
            <a:r>
              <a:rPr lang="en-US" sz="2000" dirty="0">
                <a:latin typeface="Arial" panose="020B0604020202020204" pitchFamily="34" charset="0"/>
                <a:cs typeface="Arial" panose="020B0604020202020204" pitchFamily="34" charset="0"/>
              </a:rPr>
              <a:t>Introduction to </a:t>
            </a:r>
            <a:r>
              <a:rPr lang="en-US" sz="2000">
                <a:latin typeface="Arial" panose="020B0604020202020204" pitchFamily="34" charset="0"/>
                <a:cs typeface="Arial" panose="020B0604020202020204" pitchFamily="34" charset="0"/>
              </a:rPr>
              <a:t>mindfulness/ </a:t>
            </a:r>
            <a:r>
              <a:rPr lang="en-US" sz="2000" i="1">
                <a:solidFill>
                  <a:schemeClr val="accent2">
                    <a:lumMod val="50000"/>
                  </a:schemeClr>
                </a:solidFill>
                <a:latin typeface="Arial" panose="020B0604020202020204" pitchFamily="34" charset="0"/>
                <a:cs typeface="Arial" panose="020B0604020202020204" pitchFamily="34" charset="0"/>
              </a:rPr>
              <a:t>Giới thiệu về </a:t>
            </a:r>
            <a:r>
              <a:rPr lang="en-US" sz="2000" i="1" dirty="0" err="1">
                <a:solidFill>
                  <a:schemeClr val="accent2">
                    <a:lumMod val="50000"/>
                  </a:schemeClr>
                </a:solidFill>
                <a:latin typeface="Arial" panose="020B0604020202020204" pitchFamily="34" charset="0"/>
                <a:cs typeface="Arial" panose="020B0604020202020204" pitchFamily="34" charset="0"/>
              </a:rPr>
              <a:t>chú</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tâm</a:t>
            </a:r>
            <a:endParaRPr lang="en-US" sz="2000" i="1" dirty="0">
              <a:solidFill>
                <a:schemeClr val="accent2">
                  <a:lumMod val="50000"/>
                </a:schemeClr>
              </a:solidFill>
              <a:latin typeface="Arial" panose="020B0604020202020204" pitchFamily="34" charset="0"/>
              <a:cs typeface="Arial" panose="020B0604020202020204" pitchFamily="34" charset="0"/>
            </a:endParaRPr>
          </a:p>
          <a:p>
            <a:pPr marL="457200" indent="-457200">
              <a:buFont typeface="+mj-lt"/>
              <a:buAutoNum type="arabicPeriod"/>
            </a:pPr>
            <a:r>
              <a:rPr lang="en-US" sz="2000" dirty="0">
                <a:latin typeface="Arial" panose="020B0604020202020204" pitchFamily="34" charset="0"/>
                <a:cs typeface="Arial" panose="020B0604020202020204" pitchFamily="34" charset="0"/>
              </a:rPr>
              <a:t>Be right where you </a:t>
            </a:r>
            <a:r>
              <a:rPr lang="en-US" sz="2000">
                <a:latin typeface="Arial" panose="020B0604020202020204" pitchFamily="34" charset="0"/>
                <a:cs typeface="Arial" panose="020B0604020202020204" pitchFamily="34" charset="0"/>
              </a:rPr>
              <a:t>are/ </a:t>
            </a:r>
            <a:r>
              <a:rPr lang="en-US" sz="2000" i="1">
                <a:solidFill>
                  <a:schemeClr val="accent2">
                    <a:lumMod val="50000"/>
                  </a:schemeClr>
                </a:solidFill>
                <a:latin typeface="Arial" panose="020B0604020202020204" pitchFamily="34" charset="0"/>
                <a:cs typeface="Arial" panose="020B0604020202020204" pitchFamily="34" charset="0"/>
              </a:rPr>
              <a:t>Ở ngay tại đây</a:t>
            </a:r>
            <a:endParaRPr lang="en-US" sz="2000" i="1" dirty="0">
              <a:solidFill>
                <a:schemeClr val="accent2">
                  <a:lumMod val="50000"/>
                </a:schemeClr>
              </a:solidFill>
              <a:latin typeface="Arial" panose="020B0604020202020204" pitchFamily="34" charset="0"/>
              <a:cs typeface="Arial" panose="020B0604020202020204" pitchFamily="34" charset="0"/>
            </a:endParaRPr>
          </a:p>
          <a:p>
            <a:pPr marL="457200" indent="-457200">
              <a:buFont typeface="+mj-lt"/>
              <a:buAutoNum type="arabicPeriod"/>
            </a:pPr>
            <a:r>
              <a:rPr lang="en-US" sz="2000" dirty="0">
                <a:latin typeface="Arial" panose="020B0604020202020204" pitchFamily="34" charset="0"/>
                <a:cs typeface="Arial" panose="020B0604020202020204" pitchFamily="34" charset="0"/>
              </a:rPr>
              <a:t>Our storytelling </a:t>
            </a:r>
            <a:r>
              <a:rPr lang="en-US" sz="2000">
                <a:latin typeface="Arial" panose="020B0604020202020204" pitchFamily="34" charset="0"/>
                <a:cs typeface="Arial" panose="020B0604020202020204" pitchFamily="34" charset="0"/>
              </a:rPr>
              <a:t>minds/ </a:t>
            </a:r>
            <a:r>
              <a:rPr lang="en-US" sz="2000" i="1">
                <a:solidFill>
                  <a:schemeClr val="accent2">
                    <a:lumMod val="50000"/>
                  </a:schemeClr>
                </a:solidFill>
                <a:latin typeface="Arial" panose="020B0604020202020204" pitchFamily="34" charset="0"/>
                <a:cs typeface="Arial" panose="020B0604020202020204" pitchFamily="34" charset="0"/>
              </a:rPr>
              <a:t>những khối óc biết kể chuyện</a:t>
            </a:r>
            <a:endParaRPr lang="en-US" sz="2000" i="1" dirty="0">
              <a:solidFill>
                <a:schemeClr val="accent2">
                  <a:lumMod val="50000"/>
                </a:schemeClr>
              </a:solidFill>
              <a:latin typeface="Arial" panose="020B0604020202020204" pitchFamily="34" charset="0"/>
              <a:cs typeface="Arial" panose="020B0604020202020204" pitchFamily="34" charset="0"/>
            </a:endParaRPr>
          </a:p>
          <a:p>
            <a:pPr marL="457200" indent="-457200">
              <a:buFont typeface="+mj-lt"/>
              <a:buAutoNum type="arabicPeriod"/>
            </a:pPr>
            <a:r>
              <a:rPr lang="en-US" sz="2000" dirty="0">
                <a:latin typeface="Arial" panose="020B0604020202020204" pitchFamily="34" charset="0"/>
                <a:cs typeface="Arial" panose="020B0604020202020204" pitchFamily="34" charset="0"/>
              </a:rPr>
              <a:t>Cultivating </a:t>
            </a:r>
            <a:r>
              <a:rPr lang="en-US" sz="2000">
                <a:latin typeface="Arial" panose="020B0604020202020204" pitchFamily="34" charset="0"/>
                <a:cs typeface="Arial" panose="020B0604020202020204" pitchFamily="34" charset="0"/>
              </a:rPr>
              <a:t>kindness/ </a:t>
            </a:r>
            <a:r>
              <a:rPr lang="en-US" sz="2000" i="1">
                <a:solidFill>
                  <a:schemeClr val="accent2">
                    <a:lumMod val="50000"/>
                  </a:schemeClr>
                </a:solidFill>
                <a:latin typeface="Arial" panose="020B0604020202020204" pitchFamily="34" charset="0"/>
                <a:cs typeface="Arial" panose="020B0604020202020204" pitchFamily="34" charset="0"/>
              </a:rPr>
              <a:t>Nuôi </a:t>
            </a:r>
            <a:r>
              <a:rPr lang="en-US" sz="2000" i="1" dirty="0">
                <a:solidFill>
                  <a:schemeClr val="accent2">
                    <a:lumMod val="50000"/>
                  </a:schemeClr>
                </a:solidFill>
                <a:latin typeface="Arial" panose="020B0604020202020204" pitchFamily="34" charset="0"/>
                <a:cs typeface="Arial" panose="020B0604020202020204" pitchFamily="34" charset="0"/>
              </a:rPr>
              <a:t>d</a:t>
            </a:r>
            <a:r>
              <a:rPr lang="vi-VN" sz="2000" i="1" dirty="0">
                <a:solidFill>
                  <a:schemeClr val="accent2">
                    <a:lumMod val="50000"/>
                  </a:schemeClr>
                </a:solidFill>
                <a:latin typeface="Arial" panose="020B0604020202020204" pitchFamily="34" charset="0"/>
                <a:cs typeface="Arial" panose="020B0604020202020204" pitchFamily="34" charset="0"/>
              </a:rPr>
              <a:t>ưỡng lòng tốt</a:t>
            </a:r>
            <a:endParaRPr lang="en-US" sz="2000" i="1" dirty="0">
              <a:solidFill>
                <a:schemeClr val="accent2">
                  <a:lumMod val="50000"/>
                </a:schemeClr>
              </a:solidFill>
              <a:latin typeface="Arial" panose="020B0604020202020204" pitchFamily="34" charset="0"/>
              <a:cs typeface="Arial" panose="020B0604020202020204" pitchFamily="34" charset="0"/>
            </a:endParaRPr>
          </a:p>
          <a:p>
            <a:pPr marL="457200" indent="-457200">
              <a:buFont typeface="+mj-lt"/>
              <a:buAutoNum type="arabicPeriod"/>
            </a:pPr>
            <a:r>
              <a:rPr lang="en-US" sz="2000" dirty="0">
                <a:latin typeface="Arial" panose="020B0604020202020204" pitchFamily="34" charset="0"/>
                <a:cs typeface="Arial" panose="020B0604020202020204" pitchFamily="34" charset="0"/>
              </a:rPr>
              <a:t>Willing to be with things as they </a:t>
            </a:r>
            <a:r>
              <a:rPr lang="en-US" sz="2000">
                <a:latin typeface="Arial" panose="020B0604020202020204" pitchFamily="34" charset="0"/>
                <a:cs typeface="Arial" panose="020B0604020202020204" pitchFamily="34" charset="0"/>
              </a:rPr>
              <a:t>are/ </a:t>
            </a:r>
            <a:r>
              <a:rPr lang="en-US" sz="2000" i="1">
                <a:solidFill>
                  <a:schemeClr val="accent2">
                    <a:lumMod val="50000"/>
                  </a:schemeClr>
                </a:solidFill>
                <a:latin typeface="Arial" panose="020B0604020202020204" pitchFamily="34" charset="0"/>
                <a:cs typeface="Arial" panose="020B0604020202020204" pitchFamily="34" charset="0"/>
              </a:rPr>
              <a:t>Sẵn </a:t>
            </a:r>
            <a:r>
              <a:rPr lang="en-US" sz="2000" i="1" dirty="0" err="1">
                <a:solidFill>
                  <a:schemeClr val="accent2">
                    <a:lumMod val="50000"/>
                  </a:schemeClr>
                </a:solidFill>
                <a:latin typeface="Arial" panose="020B0604020202020204" pitchFamily="34" charset="0"/>
                <a:cs typeface="Arial" panose="020B0604020202020204" pitchFamily="34" charset="0"/>
              </a:rPr>
              <a:t>sàng</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chấp</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nhận</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thực</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tế</a:t>
            </a:r>
            <a:endParaRPr lang="en-US" sz="2000" i="1" dirty="0">
              <a:solidFill>
                <a:schemeClr val="accent2">
                  <a:lumMod val="50000"/>
                </a:schemeClr>
              </a:solidFill>
              <a:latin typeface="Arial" panose="020B0604020202020204" pitchFamily="34" charset="0"/>
              <a:cs typeface="Arial" panose="020B0604020202020204" pitchFamily="34" charset="0"/>
            </a:endParaRPr>
          </a:p>
          <a:p>
            <a:pPr marL="457200" indent="-457200">
              <a:buFont typeface="+mj-lt"/>
              <a:buAutoNum type="arabicPeriod"/>
            </a:pPr>
            <a:r>
              <a:rPr lang="en-US" sz="2000" dirty="0">
                <a:latin typeface="Arial" panose="020B0604020202020204" pitchFamily="34" charset="0"/>
                <a:cs typeface="Arial" panose="020B0604020202020204" pitchFamily="34" charset="0"/>
              </a:rPr>
              <a:t>Moving </a:t>
            </a:r>
            <a:r>
              <a:rPr lang="en-US" sz="2000">
                <a:latin typeface="Arial" panose="020B0604020202020204" pitchFamily="34" charset="0"/>
                <a:cs typeface="Arial" panose="020B0604020202020204" pitchFamily="34" charset="0"/>
              </a:rPr>
              <a:t>forward/ </a:t>
            </a:r>
            <a:r>
              <a:rPr lang="en-US" sz="2000" i="1">
                <a:solidFill>
                  <a:schemeClr val="accent2">
                    <a:lumMod val="50000"/>
                  </a:schemeClr>
                </a:solidFill>
                <a:latin typeface="Arial" panose="020B0604020202020204" pitchFamily="34" charset="0"/>
                <a:cs typeface="Arial" panose="020B0604020202020204" pitchFamily="34" charset="0"/>
              </a:rPr>
              <a:t>H</a:t>
            </a:r>
            <a:r>
              <a:rPr lang="vi-VN" sz="2000" i="1" dirty="0">
                <a:solidFill>
                  <a:schemeClr val="accent2">
                    <a:lumMod val="50000"/>
                  </a:schemeClr>
                </a:solidFill>
                <a:latin typeface="Arial" panose="020B0604020202020204" pitchFamily="34" charset="0"/>
                <a:cs typeface="Arial" panose="020B0604020202020204" pitchFamily="34" charset="0"/>
              </a:rPr>
              <a:t>ướng </a:t>
            </a:r>
            <a:r>
              <a:rPr lang="vi-VN" sz="2000" i="1">
                <a:solidFill>
                  <a:schemeClr val="accent2">
                    <a:lumMod val="50000"/>
                  </a:schemeClr>
                </a:solidFill>
                <a:latin typeface="Arial" panose="020B0604020202020204" pitchFamily="34" charset="0"/>
                <a:cs typeface="Arial" panose="020B0604020202020204" pitchFamily="34" charset="0"/>
              </a:rPr>
              <a:t>về </a:t>
            </a:r>
            <a:r>
              <a:rPr lang="en-US" sz="2000" i="1">
                <a:solidFill>
                  <a:schemeClr val="accent2">
                    <a:lumMod val="50000"/>
                  </a:schemeClr>
                </a:solidFill>
                <a:latin typeface="Arial" panose="020B0604020202020204" pitchFamily="34" charset="0"/>
                <a:cs typeface="Arial" panose="020B0604020202020204" pitchFamily="34" charset="0"/>
              </a:rPr>
              <a:t>t</a:t>
            </a:r>
            <a:r>
              <a:rPr lang="vi-VN" sz="2000" i="1">
                <a:solidFill>
                  <a:schemeClr val="accent2">
                    <a:lumMod val="50000"/>
                  </a:schemeClr>
                </a:solidFill>
                <a:latin typeface="Arial" panose="020B0604020202020204" pitchFamily="34" charset="0"/>
                <a:cs typeface="Arial" panose="020B0604020202020204" pitchFamily="34" charset="0"/>
              </a:rPr>
              <a:t>ư</a:t>
            </a:r>
            <a:r>
              <a:rPr lang="en-US" sz="2000" i="1">
                <a:solidFill>
                  <a:schemeClr val="accent2">
                    <a:lumMod val="50000"/>
                  </a:schemeClr>
                </a:solidFill>
                <a:latin typeface="Arial" panose="020B0604020202020204" pitchFamily="34" charset="0"/>
                <a:cs typeface="Arial" panose="020B0604020202020204" pitchFamily="34" charset="0"/>
              </a:rPr>
              <a:t>ơng lai</a:t>
            </a:r>
            <a:endParaRPr lang="en-US" sz="2000" i="1" dirty="0">
              <a:solidFill>
                <a:schemeClr val="accent2">
                  <a:lumMod val="50000"/>
                </a:schemeClr>
              </a:solidFill>
              <a:latin typeface="Arial" panose="020B0604020202020204" pitchFamily="34" charset="0"/>
              <a:cs typeface="Arial" panose="020B0604020202020204" pitchFamily="34" charset="0"/>
            </a:endParaRPr>
          </a:p>
          <a:p>
            <a:pPr marL="457200" indent="-457200">
              <a:buFont typeface="+mj-lt"/>
              <a:buAutoNum type="arabicPeriod"/>
            </a:pPr>
            <a:r>
              <a:rPr lang="en-US" sz="2000" dirty="0">
                <a:latin typeface="Arial" panose="020B0604020202020204" pitchFamily="34" charset="0"/>
                <a:cs typeface="Arial" panose="020B0604020202020204" pitchFamily="34" charset="0"/>
              </a:rPr>
              <a:t>Finding compassion </a:t>
            </a:r>
            <a:r>
              <a:rPr lang="en-US" sz="2000">
                <a:latin typeface="Arial" panose="020B0604020202020204" pitchFamily="34" charset="0"/>
                <a:cs typeface="Arial" panose="020B0604020202020204" pitchFamily="34" charset="0"/>
              </a:rPr>
              <a:t>within/ </a:t>
            </a:r>
            <a:r>
              <a:rPr lang="en-US" sz="2000" i="1">
                <a:solidFill>
                  <a:schemeClr val="accent2">
                    <a:lumMod val="50000"/>
                  </a:schemeClr>
                </a:solidFill>
                <a:latin typeface="Arial" panose="020B0604020202020204" pitchFamily="34" charset="0"/>
                <a:cs typeface="Arial" panose="020B0604020202020204" pitchFamily="34" charset="0"/>
              </a:rPr>
              <a:t>Tìm </a:t>
            </a:r>
            <a:r>
              <a:rPr lang="en-US" sz="2000" i="1" dirty="0" err="1">
                <a:solidFill>
                  <a:schemeClr val="accent2">
                    <a:lumMod val="50000"/>
                  </a:schemeClr>
                </a:solidFill>
                <a:latin typeface="Arial" panose="020B0604020202020204" pitchFamily="34" charset="0"/>
                <a:cs typeface="Arial" panose="020B0604020202020204" pitchFamily="34" charset="0"/>
              </a:rPr>
              <a:t>kiếm</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sự</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yêu</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err="1">
                <a:solidFill>
                  <a:schemeClr val="accent2">
                    <a:lumMod val="50000"/>
                  </a:schemeClr>
                </a:solidFill>
                <a:latin typeface="Arial" panose="020B0604020202020204" pitchFamily="34" charset="0"/>
                <a:cs typeface="Arial" panose="020B0604020202020204" pitchFamily="34" charset="0"/>
              </a:rPr>
              <a:t>th</a:t>
            </a:r>
            <a:r>
              <a:rPr lang="vi-VN" sz="2000" i="1">
                <a:solidFill>
                  <a:schemeClr val="accent2">
                    <a:lumMod val="50000"/>
                  </a:schemeClr>
                </a:solidFill>
                <a:latin typeface="Arial" panose="020B0604020202020204" pitchFamily="34" charset="0"/>
                <a:cs typeface="Arial" panose="020B0604020202020204" pitchFamily="34" charset="0"/>
              </a:rPr>
              <a:t>ương</a:t>
            </a:r>
            <a:r>
              <a:rPr lang="en-US" sz="2000" i="1">
                <a:solidFill>
                  <a:schemeClr val="accent2">
                    <a:lumMod val="50000"/>
                  </a:schemeClr>
                </a:solidFill>
                <a:latin typeface="Arial" panose="020B0604020202020204" pitchFamily="34" charset="0"/>
                <a:cs typeface="Arial" panose="020B0604020202020204" pitchFamily="34" charset="0"/>
              </a:rPr>
              <a:t> từ bên trong mình</a:t>
            </a:r>
            <a:endParaRPr lang="en-US" sz="2000" i="1" dirty="0">
              <a:solidFill>
                <a:schemeClr val="accent2">
                  <a:lumMod val="50000"/>
                </a:schemeClr>
              </a:solidFill>
              <a:latin typeface="Arial" panose="020B0604020202020204" pitchFamily="34" charset="0"/>
              <a:cs typeface="Arial" panose="020B0604020202020204" pitchFamily="34" charset="0"/>
            </a:endParaRPr>
          </a:p>
          <a:p>
            <a:pPr marL="457200" indent="-457200">
              <a:buFont typeface="+mj-lt"/>
              <a:buAutoNum type="arabicPeriod"/>
            </a:pPr>
            <a:r>
              <a:rPr lang="en-US" sz="2000" dirty="0">
                <a:latin typeface="Arial" panose="020B0604020202020204" pitchFamily="34" charset="0"/>
                <a:cs typeface="Arial" panose="020B0604020202020204" pitchFamily="34" charset="0"/>
              </a:rPr>
              <a:t>Enhancing </a:t>
            </a:r>
            <a:r>
              <a:rPr lang="en-US" sz="2000">
                <a:latin typeface="Arial" panose="020B0604020202020204" pitchFamily="34" charset="0"/>
                <a:cs typeface="Arial" panose="020B0604020202020204" pitchFamily="34" charset="0"/>
              </a:rPr>
              <a:t>resilience/ </a:t>
            </a:r>
            <a:r>
              <a:rPr lang="en-US" sz="2000" i="1">
                <a:solidFill>
                  <a:schemeClr val="accent2">
                    <a:lumMod val="50000"/>
                  </a:schemeClr>
                </a:solidFill>
                <a:latin typeface="Arial" panose="020B0604020202020204" pitchFamily="34" charset="0"/>
                <a:cs typeface="Arial" panose="020B0604020202020204" pitchFamily="34" charset="0"/>
              </a:rPr>
              <a:t>Nâng </a:t>
            </a:r>
            <a:r>
              <a:rPr lang="en-US" sz="2000" i="1" err="1">
                <a:solidFill>
                  <a:schemeClr val="accent2">
                    <a:lumMod val="50000"/>
                  </a:schemeClr>
                </a:solidFill>
                <a:latin typeface="Arial" panose="020B0604020202020204" pitchFamily="34" charset="0"/>
                <a:cs typeface="Arial" panose="020B0604020202020204" pitchFamily="34" charset="0"/>
              </a:rPr>
              <a:t>cao</a:t>
            </a:r>
            <a:r>
              <a:rPr lang="en-US" sz="2000" i="1">
                <a:solidFill>
                  <a:schemeClr val="accent2">
                    <a:lumMod val="50000"/>
                  </a:schemeClr>
                </a:solidFill>
                <a:latin typeface="Arial" panose="020B0604020202020204" pitchFamily="34" charset="0"/>
                <a:cs typeface="Arial" panose="020B0604020202020204" pitchFamily="34" charset="0"/>
              </a:rPr>
              <a:t> sức bật tinh thần</a:t>
            </a:r>
            <a:endParaRPr lang="en-US" sz="2000" i="1" dirty="0">
              <a:solidFill>
                <a:schemeClr val="accent2">
                  <a:lumMod val="50000"/>
                </a:schemeClr>
              </a:solidFill>
              <a:latin typeface="Arial" panose="020B0604020202020204" pitchFamily="34" charset="0"/>
              <a:cs typeface="Arial" panose="020B0604020202020204" pitchFamily="34" charset="0"/>
            </a:endParaRPr>
          </a:p>
          <a:p>
            <a:pPr marL="457200" indent="-457200">
              <a:buFont typeface="+mj-lt"/>
              <a:buAutoNum type="arabicPeriod"/>
            </a:pPr>
            <a:endParaRPr lang="en-US" sz="20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F419C01-9275-8948-9AD2-5F45AA6BCEDA}"/>
              </a:ext>
            </a:extLst>
          </p:cNvPr>
          <p:cNvPicPr>
            <a:picLocks noChangeAspect="1"/>
          </p:cNvPicPr>
          <p:nvPr/>
        </p:nvPicPr>
        <p:blipFill>
          <a:blip r:embed="rId4"/>
          <a:stretch>
            <a:fillRect/>
          </a:stretch>
        </p:blipFill>
        <p:spPr>
          <a:xfrm>
            <a:off x="4701208" y="5257799"/>
            <a:ext cx="4214191" cy="1378743"/>
          </a:xfrm>
          <a:prstGeom prst="rect">
            <a:avLst/>
          </a:prstGeom>
        </p:spPr>
      </p:pic>
    </p:spTree>
    <p:extLst>
      <p:ext uri="{BB962C8B-B14F-4D97-AF65-F5344CB8AC3E}">
        <p14:creationId xmlns:p14="http://schemas.microsoft.com/office/powerpoint/2010/main" val="3213046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a:xfrm>
            <a:off x="457200" y="41621"/>
            <a:ext cx="8229600" cy="1143000"/>
          </a:xfrm>
        </p:spPr>
        <p:txBody>
          <a:bodyPr>
            <a:normAutofit/>
          </a:bodyPr>
          <a:lstStyle/>
          <a:p>
            <a:r>
              <a:rPr lang="en-US" sz="3200" dirty="0">
                <a:latin typeface="Arial" panose="020B0604020202020204" pitchFamily="34" charset="0"/>
                <a:cs typeface="Arial" panose="020B0604020202020204" pitchFamily="34" charset="0"/>
              </a:rPr>
              <a:t>Mindfulness </a:t>
            </a:r>
            <a:r>
              <a:rPr lang="en-US" sz="3200">
                <a:latin typeface="Arial" panose="020B0604020202020204" pitchFamily="34" charset="0"/>
                <a:cs typeface="Arial" panose="020B0604020202020204" pitchFamily="34" charset="0"/>
              </a:rPr>
              <a:t>FAQ’s/ </a:t>
            </a:r>
            <a:r>
              <a:rPr lang="en-US" sz="3200" i="1">
                <a:solidFill>
                  <a:schemeClr val="accent2">
                    <a:lumMod val="50000"/>
                  </a:schemeClr>
                </a:solidFill>
                <a:latin typeface="Arial" panose="020B0604020202020204" pitchFamily="34" charset="0"/>
                <a:cs typeface="Arial" panose="020B0604020202020204" pitchFamily="34" charset="0"/>
              </a:rPr>
              <a:t>Các </a:t>
            </a:r>
            <a:r>
              <a:rPr lang="en-US" sz="3200" i="1" dirty="0" err="1">
                <a:solidFill>
                  <a:schemeClr val="accent2">
                    <a:lumMod val="50000"/>
                  </a:schemeClr>
                </a:solidFill>
                <a:latin typeface="Arial" panose="020B0604020202020204" pitchFamily="34" charset="0"/>
                <a:cs typeface="Arial" panose="020B0604020202020204" pitchFamily="34" charset="0"/>
              </a:rPr>
              <a:t>câu</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hỏi</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th</a:t>
            </a:r>
            <a:r>
              <a:rPr lang="vi-VN" sz="3200" i="1" dirty="0">
                <a:solidFill>
                  <a:schemeClr val="accent2">
                    <a:lumMod val="50000"/>
                  </a:schemeClr>
                </a:solidFill>
                <a:latin typeface="Arial" panose="020B0604020202020204" pitchFamily="34" charset="0"/>
                <a:cs typeface="Arial" panose="020B0604020202020204" pitchFamily="34" charset="0"/>
              </a:rPr>
              <a:t>ường gặp về chú tâm</a:t>
            </a:r>
            <a:endParaRPr lang="en-US" sz="3200" i="1" dirty="0">
              <a:solidFill>
                <a:schemeClr val="accent2">
                  <a:lumMod val="50000"/>
                </a:schemeClr>
              </a:solidFill>
              <a:latin typeface="Arial" panose="020B0604020202020204" pitchFamily="34" charset="0"/>
              <a:cs typeface="Arial" panose="020B0604020202020204" pitchFamily="34" charset="0"/>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a:xfrm>
            <a:off x="342900" y="1178718"/>
            <a:ext cx="4673705" cy="4784760"/>
          </a:xfrm>
        </p:spPr>
        <p:txBody>
          <a:bodyPr>
            <a:normAutofit fontScale="92500" lnSpcReduction="20000"/>
          </a:bodyPr>
          <a:lstStyle/>
          <a:p>
            <a:r>
              <a:rPr lang="en-US" sz="2000" dirty="0">
                <a:latin typeface="Arial" panose="020B0604020202020204" pitchFamily="34" charset="0"/>
                <a:cs typeface="Arial" panose="020B0604020202020204" pitchFamily="34" charset="0"/>
              </a:rPr>
              <a:t>Do I have to </a:t>
            </a:r>
            <a:r>
              <a:rPr lang="en-US" sz="2000">
                <a:latin typeface="Arial" panose="020B0604020202020204" pitchFamily="34" charset="0"/>
                <a:cs typeface="Arial" panose="020B0604020202020204" pitchFamily="34" charset="0"/>
              </a:rPr>
              <a:t>practice daily/ </a:t>
            </a:r>
            <a:r>
              <a:rPr lang="en-US" sz="2000" i="1">
                <a:solidFill>
                  <a:schemeClr val="accent2">
                    <a:lumMod val="50000"/>
                  </a:schemeClr>
                </a:solidFill>
                <a:latin typeface="Arial" panose="020B0604020202020204" pitchFamily="34" charset="0"/>
                <a:cs typeface="Arial" panose="020B0604020202020204" pitchFamily="34" charset="0"/>
              </a:rPr>
              <a:t>Tôi </a:t>
            </a:r>
            <a:r>
              <a:rPr lang="en-US" sz="2000" i="1" dirty="0" err="1">
                <a:solidFill>
                  <a:schemeClr val="accent2">
                    <a:lumMod val="50000"/>
                  </a:schemeClr>
                </a:solidFill>
                <a:latin typeface="Arial" panose="020B0604020202020204" pitchFamily="34" charset="0"/>
                <a:cs typeface="Arial" panose="020B0604020202020204" pitchFamily="34" charset="0"/>
              </a:rPr>
              <a:t>có</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phải</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thực</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hành</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hàng</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ngày</a:t>
            </a:r>
            <a:r>
              <a:rPr lang="en-US" sz="2000" i="1" dirty="0">
                <a:solidFill>
                  <a:schemeClr val="accent2">
                    <a:lumMod val="50000"/>
                  </a:schemeClr>
                </a:solidFill>
                <a:latin typeface="Arial" panose="020B0604020202020204" pitchFamily="34" charset="0"/>
                <a:cs typeface="Arial" panose="020B0604020202020204" pitchFamily="34" charset="0"/>
              </a:rPr>
              <a:t>?</a:t>
            </a:r>
          </a:p>
          <a:p>
            <a:r>
              <a:rPr lang="en-US" sz="2000" dirty="0">
                <a:latin typeface="Arial" panose="020B0604020202020204" pitchFamily="34" charset="0"/>
                <a:cs typeface="Arial" panose="020B0604020202020204" pitchFamily="34" charset="0"/>
              </a:rPr>
              <a:t>What is the best time of day to </a:t>
            </a:r>
            <a:r>
              <a:rPr lang="en-US" sz="2000">
                <a:latin typeface="Arial" panose="020B0604020202020204" pitchFamily="34" charset="0"/>
                <a:cs typeface="Arial" panose="020B0604020202020204" pitchFamily="34" charset="0"/>
              </a:rPr>
              <a:t>practice?/ </a:t>
            </a:r>
            <a:r>
              <a:rPr lang="en-US" sz="2000" i="1">
                <a:solidFill>
                  <a:schemeClr val="accent2">
                    <a:lumMod val="50000"/>
                  </a:schemeClr>
                </a:solidFill>
                <a:latin typeface="Arial" panose="020B0604020202020204" pitchFamily="34" charset="0"/>
                <a:cs typeface="Arial" panose="020B0604020202020204" pitchFamily="34" charset="0"/>
              </a:rPr>
              <a:t>Thời </a:t>
            </a:r>
            <a:r>
              <a:rPr lang="en-US" sz="2000" i="1" dirty="0" err="1">
                <a:solidFill>
                  <a:schemeClr val="accent2">
                    <a:lumMod val="50000"/>
                  </a:schemeClr>
                </a:solidFill>
                <a:latin typeface="Arial" panose="020B0604020202020204" pitchFamily="34" charset="0"/>
                <a:cs typeface="Arial" panose="020B0604020202020204" pitchFamily="34" charset="0"/>
              </a:rPr>
              <a:t>điểm</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tốt</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nhất</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để</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thực</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hành</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là</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khi</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nào</a:t>
            </a:r>
            <a:r>
              <a:rPr lang="en-US" sz="2000" i="1" dirty="0">
                <a:solidFill>
                  <a:schemeClr val="accent2">
                    <a:lumMod val="50000"/>
                  </a:schemeClr>
                </a:solidFill>
                <a:latin typeface="Arial" panose="020B0604020202020204" pitchFamily="34" charset="0"/>
                <a:cs typeface="Arial" panose="020B0604020202020204" pitchFamily="34" charset="0"/>
              </a:rPr>
              <a:t>?</a:t>
            </a:r>
          </a:p>
          <a:p>
            <a:r>
              <a:rPr lang="en-US" sz="2000" dirty="0">
                <a:latin typeface="Arial" panose="020B0604020202020204" pitchFamily="34" charset="0"/>
                <a:cs typeface="Arial" panose="020B0604020202020204" pitchFamily="34" charset="0"/>
              </a:rPr>
              <a:t>What is the optimal length of daily </a:t>
            </a:r>
            <a:r>
              <a:rPr lang="en-US" sz="2000">
                <a:latin typeface="Arial" panose="020B0604020202020204" pitchFamily="34" charset="0"/>
                <a:cs typeface="Arial" panose="020B0604020202020204" pitchFamily="34" charset="0"/>
              </a:rPr>
              <a:t>practice?/ </a:t>
            </a:r>
            <a:r>
              <a:rPr lang="en-US" sz="2000" i="1">
                <a:solidFill>
                  <a:schemeClr val="accent2">
                    <a:lumMod val="50000"/>
                  </a:schemeClr>
                </a:solidFill>
                <a:latin typeface="Arial" panose="020B0604020202020204" pitchFamily="34" charset="0"/>
                <a:cs typeface="Arial" panose="020B0604020202020204" pitchFamily="34" charset="0"/>
              </a:rPr>
              <a:t>Mỗi </a:t>
            </a:r>
            <a:r>
              <a:rPr lang="en-US" sz="2000" i="1" dirty="0" err="1">
                <a:solidFill>
                  <a:schemeClr val="accent2">
                    <a:lumMod val="50000"/>
                  </a:schemeClr>
                </a:solidFill>
                <a:latin typeface="Arial" panose="020B0604020202020204" pitchFamily="34" charset="0"/>
                <a:cs typeface="Arial" panose="020B0604020202020204" pitchFamily="34" charset="0"/>
              </a:rPr>
              <a:t>ngày</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thực</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hành</a:t>
            </a:r>
            <a:r>
              <a:rPr lang="en-US" sz="2000" i="1" dirty="0">
                <a:solidFill>
                  <a:schemeClr val="accent2">
                    <a:lumMod val="50000"/>
                  </a:schemeClr>
                </a:solidFill>
                <a:latin typeface="Arial" panose="020B0604020202020204" pitchFamily="34" charset="0"/>
                <a:cs typeface="Arial" panose="020B0604020202020204" pitchFamily="34" charset="0"/>
              </a:rPr>
              <a:t> bao </a:t>
            </a:r>
            <a:r>
              <a:rPr lang="en-US" sz="2000" i="1" dirty="0" err="1">
                <a:solidFill>
                  <a:schemeClr val="accent2">
                    <a:lumMod val="50000"/>
                  </a:schemeClr>
                </a:solidFill>
                <a:latin typeface="Arial" panose="020B0604020202020204" pitchFamily="34" charset="0"/>
                <a:cs typeface="Arial" panose="020B0604020202020204" pitchFamily="34" charset="0"/>
              </a:rPr>
              <a:t>nhiêu</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lâu</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là</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tốt</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nhất</a:t>
            </a:r>
            <a:r>
              <a:rPr lang="en-US" sz="2000" i="1" dirty="0">
                <a:solidFill>
                  <a:schemeClr val="accent2">
                    <a:lumMod val="50000"/>
                  </a:schemeClr>
                </a:solidFill>
                <a:latin typeface="Arial" panose="020B0604020202020204" pitchFamily="34" charset="0"/>
                <a:cs typeface="Arial" panose="020B0604020202020204" pitchFamily="34" charset="0"/>
              </a:rPr>
              <a:t>? </a:t>
            </a:r>
          </a:p>
          <a:p>
            <a:r>
              <a:rPr lang="en-US" sz="2000" dirty="0">
                <a:latin typeface="Arial" panose="020B0604020202020204" pitchFamily="34" charset="0"/>
                <a:cs typeface="Arial" panose="020B0604020202020204" pitchFamily="34" charset="0"/>
              </a:rPr>
              <a:t>Do I need a meditation stool or </a:t>
            </a:r>
            <a:r>
              <a:rPr lang="en-US" sz="2000">
                <a:latin typeface="Arial" panose="020B0604020202020204" pitchFamily="34" charset="0"/>
                <a:cs typeface="Arial" panose="020B0604020202020204" pitchFamily="34" charset="0"/>
              </a:rPr>
              <a:t>cushion?/ </a:t>
            </a:r>
            <a:r>
              <a:rPr lang="en-US" sz="2000" i="1">
                <a:solidFill>
                  <a:schemeClr val="accent2">
                    <a:lumMod val="50000"/>
                  </a:schemeClr>
                </a:solidFill>
                <a:latin typeface="Arial" panose="020B0604020202020204" pitchFamily="34" charset="0"/>
                <a:cs typeface="Arial" panose="020B0604020202020204" pitchFamily="34" charset="0"/>
              </a:rPr>
              <a:t>Tôi </a:t>
            </a:r>
            <a:r>
              <a:rPr lang="en-US" sz="2000" i="1" dirty="0" err="1">
                <a:solidFill>
                  <a:schemeClr val="accent2">
                    <a:lumMod val="50000"/>
                  </a:schemeClr>
                </a:solidFill>
                <a:latin typeface="Arial" panose="020B0604020202020204" pitchFamily="34" charset="0"/>
                <a:cs typeface="Arial" panose="020B0604020202020204" pitchFamily="34" charset="0"/>
              </a:rPr>
              <a:t>có</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cần</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ghế</a:t>
            </a:r>
            <a:r>
              <a:rPr lang="en-US" sz="2000" i="1" dirty="0">
                <a:solidFill>
                  <a:schemeClr val="accent2">
                    <a:lumMod val="50000"/>
                  </a:schemeClr>
                </a:solidFill>
                <a:latin typeface="Arial" panose="020B0604020202020204" pitchFamily="34" charset="0"/>
                <a:cs typeface="Arial" panose="020B0604020202020204" pitchFamily="34" charset="0"/>
              </a:rPr>
              <a:t> hay </a:t>
            </a:r>
            <a:r>
              <a:rPr lang="en-US" sz="2000" i="1" dirty="0" err="1">
                <a:solidFill>
                  <a:schemeClr val="accent2">
                    <a:lumMod val="50000"/>
                  </a:schemeClr>
                </a:solidFill>
                <a:latin typeface="Arial" panose="020B0604020202020204" pitchFamily="34" charset="0"/>
                <a:cs typeface="Arial" panose="020B0604020202020204" pitchFamily="34" charset="0"/>
              </a:rPr>
              <a:t>đệm</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không</a:t>
            </a:r>
            <a:r>
              <a:rPr lang="en-US" sz="2000" i="1" dirty="0">
                <a:solidFill>
                  <a:schemeClr val="accent2">
                    <a:lumMod val="50000"/>
                  </a:schemeClr>
                </a:solidFill>
                <a:latin typeface="Arial" panose="020B0604020202020204" pitchFamily="34" charset="0"/>
                <a:cs typeface="Arial" panose="020B0604020202020204" pitchFamily="34" charset="0"/>
              </a:rPr>
              <a:t>?</a:t>
            </a:r>
          </a:p>
          <a:p>
            <a:r>
              <a:rPr lang="en-US" sz="2000" dirty="0">
                <a:latin typeface="Arial" panose="020B0604020202020204" pitchFamily="34" charset="0"/>
                <a:cs typeface="Arial" panose="020B0604020202020204" pitchFamily="34" charset="0"/>
              </a:rPr>
              <a:t>Which practice exercise is </a:t>
            </a:r>
            <a:r>
              <a:rPr lang="en-US" sz="2000">
                <a:latin typeface="Arial" panose="020B0604020202020204" pitchFamily="34" charset="0"/>
                <a:cs typeface="Arial" panose="020B0604020202020204" pitchFamily="34" charset="0"/>
              </a:rPr>
              <a:t>best?/ </a:t>
            </a:r>
            <a:r>
              <a:rPr lang="en-US" sz="2000" i="1">
                <a:solidFill>
                  <a:schemeClr val="accent2">
                    <a:lumMod val="50000"/>
                  </a:schemeClr>
                </a:solidFill>
                <a:latin typeface="Arial" panose="020B0604020202020204" pitchFamily="34" charset="0"/>
                <a:cs typeface="Arial" panose="020B0604020202020204" pitchFamily="34" charset="0"/>
              </a:rPr>
              <a:t>Thực </a:t>
            </a:r>
            <a:r>
              <a:rPr lang="en-US" sz="2000" i="1" dirty="0" err="1">
                <a:solidFill>
                  <a:schemeClr val="accent2">
                    <a:lumMod val="50000"/>
                  </a:schemeClr>
                </a:solidFill>
                <a:latin typeface="Arial" panose="020B0604020202020204" pitchFamily="34" charset="0"/>
                <a:cs typeface="Arial" panose="020B0604020202020204" pitchFamily="34" charset="0"/>
              </a:rPr>
              <a:t>hành</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bài</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nào</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là</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tốt</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nhất</a:t>
            </a:r>
            <a:r>
              <a:rPr lang="en-US" sz="2000" i="1" dirty="0">
                <a:solidFill>
                  <a:schemeClr val="accent2">
                    <a:lumMod val="50000"/>
                  </a:schemeClr>
                </a:solidFill>
                <a:latin typeface="Arial" panose="020B0604020202020204" pitchFamily="34" charset="0"/>
                <a:cs typeface="Arial" panose="020B0604020202020204" pitchFamily="34" charset="0"/>
              </a:rPr>
              <a:t>?</a:t>
            </a:r>
          </a:p>
          <a:p>
            <a:r>
              <a:rPr lang="en-US" sz="2000" dirty="0">
                <a:latin typeface="Arial" panose="020B0604020202020204" pitchFamily="34" charset="0"/>
                <a:cs typeface="Arial" panose="020B0604020202020204" pitchFamily="34" charset="0"/>
              </a:rPr>
              <a:t>Do I need a teacher to </a:t>
            </a:r>
            <a:r>
              <a:rPr lang="en-US" sz="2000">
                <a:latin typeface="Arial" panose="020B0604020202020204" pitchFamily="34" charset="0"/>
                <a:cs typeface="Arial" panose="020B0604020202020204" pitchFamily="34" charset="0"/>
              </a:rPr>
              <a:t>progress?/ </a:t>
            </a:r>
            <a:r>
              <a:rPr lang="en-US" sz="2000" i="1">
                <a:solidFill>
                  <a:schemeClr val="accent2">
                    <a:lumMod val="50000"/>
                  </a:schemeClr>
                </a:solidFill>
                <a:latin typeface="Arial" panose="020B0604020202020204" pitchFamily="34" charset="0"/>
                <a:cs typeface="Arial" panose="020B0604020202020204" pitchFamily="34" charset="0"/>
              </a:rPr>
              <a:t>Tôi </a:t>
            </a:r>
            <a:r>
              <a:rPr lang="en-US" sz="2000" i="1" dirty="0" err="1">
                <a:solidFill>
                  <a:schemeClr val="accent2">
                    <a:lumMod val="50000"/>
                  </a:schemeClr>
                </a:solidFill>
                <a:latin typeface="Arial" panose="020B0604020202020204" pitchFamily="34" charset="0"/>
                <a:cs typeface="Arial" panose="020B0604020202020204" pitchFamily="34" charset="0"/>
              </a:rPr>
              <a:t>có</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cần</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giáo</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viên</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để</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tiến</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bộ</a:t>
            </a:r>
            <a:r>
              <a:rPr lang="en-US" sz="2000" i="1" dirty="0">
                <a:solidFill>
                  <a:schemeClr val="accent2">
                    <a:lumMod val="50000"/>
                  </a:schemeClr>
                </a:solidFill>
                <a:latin typeface="Arial" panose="020B0604020202020204" pitchFamily="34" charset="0"/>
                <a:cs typeface="Arial" panose="020B0604020202020204" pitchFamily="34" charset="0"/>
              </a:rPr>
              <a:t> </a:t>
            </a:r>
            <a:r>
              <a:rPr lang="en-US" sz="2000" i="1" dirty="0" err="1">
                <a:solidFill>
                  <a:schemeClr val="accent2">
                    <a:lumMod val="50000"/>
                  </a:schemeClr>
                </a:solidFill>
                <a:latin typeface="Arial" panose="020B0604020202020204" pitchFamily="34" charset="0"/>
                <a:cs typeface="Arial" panose="020B0604020202020204" pitchFamily="34" charset="0"/>
              </a:rPr>
              <a:t>không</a:t>
            </a:r>
            <a:r>
              <a:rPr lang="en-US" sz="2000" i="1" dirty="0">
                <a:solidFill>
                  <a:schemeClr val="accent2">
                    <a:lumMod val="50000"/>
                  </a:schemeClr>
                </a:solidFill>
                <a:latin typeface="Arial" panose="020B0604020202020204" pitchFamily="34" charset="0"/>
                <a:cs typeface="Arial" panose="020B0604020202020204" pitchFamily="34" charset="0"/>
              </a:rPr>
              <a:t>?</a:t>
            </a:r>
          </a:p>
          <a:p>
            <a:r>
              <a:rPr lang="en-US" sz="2000" dirty="0">
                <a:latin typeface="Arial" panose="020B0604020202020204" pitchFamily="34" charset="0"/>
                <a:cs typeface="Arial" panose="020B0604020202020204" pitchFamily="34" charset="0"/>
              </a:rPr>
              <a:t>What are silent </a:t>
            </a:r>
            <a:r>
              <a:rPr lang="en-US" sz="2000">
                <a:latin typeface="Arial" panose="020B0604020202020204" pitchFamily="34" charset="0"/>
                <a:cs typeface="Arial" panose="020B0604020202020204" pitchFamily="34" charset="0"/>
              </a:rPr>
              <a:t>retreats/ </a:t>
            </a:r>
            <a:r>
              <a:rPr lang="en-US" sz="2000" i="1">
                <a:solidFill>
                  <a:schemeClr val="accent2">
                    <a:lumMod val="50000"/>
                  </a:schemeClr>
                </a:solidFill>
                <a:latin typeface="Arial" panose="020B0604020202020204" pitchFamily="34" charset="0"/>
                <a:cs typeface="Arial" panose="020B0604020202020204" pitchFamily="34" charset="0"/>
              </a:rPr>
              <a:t>Lui về sự tĩnh lặng</a:t>
            </a:r>
            <a:r>
              <a:rPr lang="vi-VN" sz="2000" i="1">
                <a:solidFill>
                  <a:schemeClr val="accent2">
                    <a:lumMod val="50000"/>
                  </a:schemeClr>
                </a:solidFill>
                <a:latin typeface="Arial" panose="020B0604020202020204" pitchFamily="34" charset="0"/>
                <a:cs typeface="Arial" panose="020B0604020202020204" pitchFamily="34" charset="0"/>
              </a:rPr>
              <a:t> </a:t>
            </a:r>
            <a:r>
              <a:rPr lang="vi-VN" sz="2000" i="1" dirty="0">
                <a:solidFill>
                  <a:schemeClr val="accent2">
                    <a:lumMod val="50000"/>
                  </a:schemeClr>
                </a:solidFill>
                <a:latin typeface="Arial" panose="020B0604020202020204" pitchFamily="34" charset="0"/>
                <a:cs typeface="Arial" panose="020B0604020202020204" pitchFamily="34" charset="0"/>
              </a:rPr>
              <a:t>là gì?</a:t>
            </a:r>
            <a:endParaRPr lang="en-US" sz="2000" i="1" dirty="0">
              <a:solidFill>
                <a:schemeClr val="accent2">
                  <a:lumMod val="50000"/>
                </a:schemeClr>
              </a:solidFill>
              <a:latin typeface="Arial" panose="020B0604020202020204" pitchFamily="34" charset="0"/>
              <a:cs typeface="Arial" panose="020B0604020202020204" pitchFamily="34" charset="0"/>
            </a:endParaRPr>
          </a:p>
        </p:txBody>
      </p:sp>
      <p:pic>
        <p:nvPicPr>
          <p:cNvPr id="5" name="Content Placeholder 3">
            <a:extLst>
              <a:ext uri="{FF2B5EF4-FFF2-40B4-BE49-F238E27FC236}">
                <a16:creationId xmlns:a16="http://schemas.microsoft.com/office/drawing/2014/main" id="{77CE5762-A1BD-6247-809D-DA1F4F8C93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5205" y="1224203"/>
            <a:ext cx="3670195" cy="4141060"/>
          </a:xfrm>
          <a:prstGeom prst="rect">
            <a:avLst/>
          </a:prstGeom>
        </p:spPr>
      </p:pic>
    </p:spTree>
    <p:extLst>
      <p:ext uri="{BB962C8B-B14F-4D97-AF65-F5344CB8AC3E}">
        <p14:creationId xmlns:p14="http://schemas.microsoft.com/office/powerpoint/2010/main" val="2500425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dirty="0">
                <a:latin typeface="Arial" panose="020B0604020202020204" pitchFamily="34" charset="0"/>
                <a:cs typeface="Arial" panose="020B0604020202020204" pitchFamily="34" charset="0"/>
              </a:rPr>
              <a:t>Teaching Mindfulness: </a:t>
            </a:r>
            <a:r>
              <a:rPr lang="en-US" sz="3200" i="1">
                <a:latin typeface="Arial" panose="020B0604020202020204" pitchFamily="34" charset="0"/>
                <a:cs typeface="Arial" panose="020B0604020202020204" pitchFamily="34" charset="0"/>
              </a:rPr>
              <a:t>The basics</a:t>
            </a:r>
            <a:r>
              <a:rPr lang="en-US" sz="3200" i="1">
                <a:solidFill>
                  <a:schemeClr val="accent2">
                    <a:lumMod val="50000"/>
                  </a:schemeClr>
                </a:solidFill>
                <a:latin typeface="Arial" panose="020B0604020202020204" pitchFamily="34" charset="0"/>
                <a:cs typeface="Arial" panose="020B0604020202020204" pitchFamily="34" charset="0"/>
              </a:rPr>
              <a:t>/ Dạy Thực hành chú tâm: Các nội dung c</a:t>
            </a:r>
            <a:r>
              <a:rPr lang="vi-VN" sz="3200" i="1">
                <a:solidFill>
                  <a:schemeClr val="accent2">
                    <a:lumMod val="50000"/>
                  </a:schemeClr>
                </a:solidFill>
                <a:latin typeface="Arial" panose="020B0604020202020204" pitchFamily="34" charset="0"/>
                <a:cs typeface="Arial" panose="020B0604020202020204" pitchFamily="34" charset="0"/>
              </a:rPr>
              <a:t>ơ</a:t>
            </a:r>
            <a:r>
              <a:rPr lang="en-US" sz="3200" i="1">
                <a:solidFill>
                  <a:schemeClr val="accent2">
                    <a:lumMod val="50000"/>
                  </a:schemeClr>
                </a:solidFill>
                <a:latin typeface="Arial" panose="020B0604020202020204" pitchFamily="34" charset="0"/>
                <a:cs typeface="Arial" panose="020B0604020202020204" pitchFamily="34" charset="0"/>
              </a:rPr>
              <a:t> bản</a:t>
            </a:r>
            <a:endParaRPr lang="en-US" sz="3200" i="1" dirty="0">
              <a:solidFill>
                <a:schemeClr val="accent2">
                  <a:lumMod val="50000"/>
                </a:schemeClr>
              </a:solidFill>
              <a:latin typeface="Arial" panose="020B0604020202020204" pitchFamily="34" charset="0"/>
              <a:cs typeface="Arial" panose="020B0604020202020204" pitchFamily="34" charset="0"/>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a:bodyPr>
          <a:lstStyle/>
          <a:p>
            <a:r>
              <a:rPr lang="en-US" sz="2000" dirty="0">
                <a:latin typeface="Arial" panose="020B0604020202020204" pitchFamily="34" charset="0"/>
                <a:cs typeface="Arial" panose="020B0604020202020204" pitchFamily="34" charset="0"/>
              </a:rPr>
              <a:t>Eyes open or </a:t>
            </a:r>
            <a:r>
              <a:rPr lang="en-US" sz="2000">
                <a:latin typeface="Arial" panose="020B0604020202020204" pitchFamily="34" charset="0"/>
                <a:cs typeface="Arial" panose="020B0604020202020204" pitchFamily="34" charset="0"/>
              </a:rPr>
              <a:t>closed?/ </a:t>
            </a:r>
            <a:r>
              <a:rPr lang="en-US" sz="2000" i="1">
                <a:solidFill>
                  <a:schemeClr val="accent2">
                    <a:lumMod val="50000"/>
                  </a:schemeClr>
                </a:solidFill>
                <a:latin typeface="Arial" panose="020B0604020202020204" pitchFamily="34" charset="0"/>
                <a:cs typeface="Arial" panose="020B0604020202020204" pitchFamily="34" charset="0"/>
              </a:rPr>
              <a:t>Mắt nên nhắm hay mở?</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Posture/ </a:t>
            </a:r>
            <a:r>
              <a:rPr lang="en-US" sz="2000" i="1">
                <a:solidFill>
                  <a:schemeClr val="accent2">
                    <a:lumMod val="50000"/>
                  </a:schemeClr>
                </a:solidFill>
                <a:latin typeface="Arial" panose="020B0604020202020204" pitchFamily="34" charset="0"/>
                <a:cs typeface="Arial" panose="020B0604020202020204" pitchFamily="34" charset="0"/>
              </a:rPr>
              <a:t>T</a:t>
            </a:r>
            <a:r>
              <a:rPr lang="vi-VN" sz="2000" i="1">
                <a:solidFill>
                  <a:schemeClr val="accent2">
                    <a:lumMod val="50000"/>
                  </a:schemeClr>
                </a:solidFill>
                <a:latin typeface="Arial" panose="020B0604020202020204" pitchFamily="34" charset="0"/>
                <a:cs typeface="Arial" panose="020B0604020202020204" pitchFamily="34" charset="0"/>
              </a:rPr>
              <a:t>ư</a:t>
            </a:r>
            <a:r>
              <a:rPr lang="en-US" sz="2000" i="1">
                <a:solidFill>
                  <a:schemeClr val="accent2">
                    <a:lumMod val="50000"/>
                  </a:schemeClr>
                </a:solidFill>
                <a:latin typeface="Arial" panose="020B0604020202020204" pitchFamily="34" charset="0"/>
                <a:cs typeface="Arial" panose="020B0604020202020204" pitchFamily="34" charset="0"/>
              </a:rPr>
              <a:t> thế</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Language/ </a:t>
            </a:r>
            <a:r>
              <a:rPr lang="en-US" sz="2000" i="1">
                <a:solidFill>
                  <a:schemeClr val="accent2">
                    <a:lumMod val="50000"/>
                  </a:schemeClr>
                </a:solidFill>
                <a:latin typeface="Arial" panose="020B0604020202020204" pitchFamily="34" charset="0"/>
                <a:cs typeface="Arial" panose="020B0604020202020204" pitchFamily="34" charset="0"/>
              </a:rPr>
              <a:t>Ngôn ngữ</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Voice/ </a:t>
            </a:r>
            <a:r>
              <a:rPr lang="en-US" sz="2000" i="1">
                <a:solidFill>
                  <a:schemeClr val="accent2">
                    <a:lumMod val="50000"/>
                  </a:schemeClr>
                </a:solidFill>
                <a:latin typeface="Arial" panose="020B0604020202020204" pitchFamily="34" charset="0"/>
                <a:cs typeface="Arial" panose="020B0604020202020204" pitchFamily="34" charset="0"/>
              </a:rPr>
              <a:t>Giọng nói</a:t>
            </a:r>
            <a:endParaRPr lang="en-US" sz="2000" i="1" dirty="0">
              <a:solidFill>
                <a:schemeClr val="accent2">
                  <a:lumMod val="50000"/>
                </a:schemeClr>
              </a:solidFill>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2E026850-855D-6745-B3DF-DD470DEF425B}"/>
              </a:ext>
            </a:extLst>
          </p:cNvPr>
          <p:cNvPicPr>
            <a:picLocks noChangeAspect="1"/>
          </p:cNvPicPr>
          <p:nvPr/>
        </p:nvPicPr>
        <p:blipFill>
          <a:blip r:embed="rId4"/>
          <a:stretch>
            <a:fillRect/>
          </a:stretch>
        </p:blipFill>
        <p:spPr>
          <a:xfrm>
            <a:off x="4378402" y="2081464"/>
            <a:ext cx="3175000" cy="1854200"/>
          </a:xfrm>
          <a:prstGeom prst="rect">
            <a:avLst/>
          </a:prstGeom>
        </p:spPr>
      </p:pic>
    </p:spTree>
    <p:extLst>
      <p:ext uri="{BB962C8B-B14F-4D97-AF65-F5344CB8AC3E}">
        <p14:creationId xmlns:p14="http://schemas.microsoft.com/office/powerpoint/2010/main" val="16230445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a:cs typeface="Arial" panose="020B0604020202020204" pitchFamily="34" charset="0"/>
              </a:rPr>
              <a:t>Meditation posture/ </a:t>
            </a:r>
            <a:r>
              <a:rPr lang="en-US" sz="3200" i="1">
                <a:solidFill>
                  <a:schemeClr val="accent2">
                    <a:lumMod val="50000"/>
                  </a:schemeClr>
                </a:solidFill>
                <a:cs typeface="Arial" panose="020B0604020202020204" pitchFamily="34" charset="0"/>
              </a:rPr>
              <a:t>T</a:t>
            </a:r>
            <a:r>
              <a:rPr lang="vi-VN" sz="3200" i="1">
                <a:solidFill>
                  <a:schemeClr val="accent2">
                    <a:lumMod val="50000"/>
                  </a:schemeClr>
                </a:solidFill>
                <a:cs typeface="Arial" panose="020B0604020202020204" pitchFamily="34" charset="0"/>
              </a:rPr>
              <a:t>ư</a:t>
            </a:r>
            <a:r>
              <a:rPr lang="en-US" sz="3200" i="1">
                <a:solidFill>
                  <a:schemeClr val="accent2">
                    <a:lumMod val="50000"/>
                  </a:schemeClr>
                </a:solidFill>
                <a:cs typeface="Arial" panose="020B0604020202020204" pitchFamily="34" charset="0"/>
              </a:rPr>
              <a:t> thế thiền</a:t>
            </a:r>
            <a:endParaRPr lang="en-US" sz="3200" i="1" dirty="0">
              <a:solidFill>
                <a:schemeClr val="accent2">
                  <a:lumMod val="50000"/>
                </a:schemeClr>
              </a:solidFill>
              <a:cs typeface="Arial" panose="020B0604020202020204" pitchFamily="34" charset="0"/>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a:bodyPr>
          <a:lstStyle/>
          <a:p>
            <a:endParaRPr lang="en-US" sz="2000" dirty="0"/>
          </a:p>
        </p:txBody>
      </p:sp>
      <p:pic>
        <p:nvPicPr>
          <p:cNvPr id="2" name="Picture 1">
            <a:extLst>
              <a:ext uri="{FF2B5EF4-FFF2-40B4-BE49-F238E27FC236}">
                <a16:creationId xmlns:a16="http://schemas.microsoft.com/office/drawing/2014/main" id="{F70EBA31-B29E-5442-A3DF-808D3D7ACA91}"/>
              </a:ext>
            </a:extLst>
          </p:cNvPr>
          <p:cNvPicPr>
            <a:picLocks noChangeAspect="1"/>
          </p:cNvPicPr>
          <p:nvPr/>
        </p:nvPicPr>
        <p:blipFill>
          <a:blip r:embed="rId4"/>
          <a:stretch>
            <a:fillRect/>
          </a:stretch>
        </p:blipFill>
        <p:spPr>
          <a:xfrm>
            <a:off x="516013" y="1889900"/>
            <a:ext cx="8170787" cy="2419505"/>
          </a:xfrm>
          <a:prstGeom prst="rect">
            <a:avLst/>
          </a:prstGeom>
        </p:spPr>
      </p:pic>
    </p:spTree>
    <p:extLst>
      <p:ext uri="{BB962C8B-B14F-4D97-AF65-F5344CB8AC3E}">
        <p14:creationId xmlns:p14="http://schemas.microsoft.com/office/powerpoint/2010/main" val="3789403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dirty="0">
                <a:latin typeface="Arial" panose="020B0604020202020204" pitchFamily="34" charset="0"/>
                <a:cs typeface="Arial" panose="020B0604020202020204" pitchFamily="34" charset="0"/>
              </a:rPr>
              <a:t>Cuing </a:t>
            </a:r>
            <a:r>
              <a:rPr lang="en-US" sz="3200">
                <a:latin typeface="Arial" panose="020B0604020202020204" pitchFamily="34" charset="0"/>
                <a:cs typeface="Arial" panose="020B0604020202020204" pitchFamily="34" charset="0"/>
              </a:rPr>
              <a:t>and space/ </a:t>
            </a:r>
            <a:r>
              <a:rPr lang="en-US" sz="3200" i="1">
                <a:solidFill>
                  <a:schemeClr val="accent2">
                    <a:lumMod val="50000"/>
                  </a:schemeClr>
                </a:solidFill>
                <a:latin typeface="Arial" panose="020B0604020202020204" pitchFamily="34" charset="0"/>
                <a:cs typeface="Arial" panose="020B0604020202020204" pitchFamily="34" charset="0"/>
              </a:rPr>
              <a:t>Âm thanh và Không gian</a:t>
            </a:r>
            <a:endParaRPr lang="en-US" sz="3200" i="1" dirty="0">
              <a:solidFill>
                <a:schemeClr val="accent2">
                  <a:lumMod val="50000"/>
                </a:schemeClr>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F78CF919-635B-9249-9B96-3D31BA12214E}"/>
              </a:ext>
            </a:extLst>
          </p:cNvPr>
          <p:cNvPicPr>
            <a:picLocks noChangeAspect="1"/>
          </p:cNvPicPr>
          <p:nvPr/>
        </p:nvPicPr>
        <p:blipFill>
          <a:blip r:embed="rId4"/>
          <a:stretch>
            <a:fillRect/>
          </a:stretch>
        </p:blipFill>
        <p:spPr>
          <a:xfrm>
            <a:off x="2825750" y="2072481"/>
            <a:ext cx="3492500" cy="2324100"/>
          </a:xfrm>
          <a:prstGeom prst="rect">
            <a:avLst/>
          </a:prstGeom>
        </p:spPr>
      </p:pic>
    </p:spTree>
    <p:extLst>
      <p:ext uri="{BB962C8B-B14F-4D97-AF65-F5344CB8AC3E}">
        <p14:creationId xmlns:p14="http://schemas.microsoft.com/office/powerpoint/2010/main" val="28227845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dirty="0">
                <a:cs typeface="Arial" panose="020B0604020202020204" pitchFamily="34" charset="0"/>
              </a:rPr>
              <a:t>The breath as </a:t>
            </a:r>
            <a:r>
              <a:rPr lang="en-US" sz="3200">
                <a:cs typeface="Arial" panose="020B0604020202020204" pitchFamily="34" charset="0"/>
              </a:rPr>
              <a:t>anchor/ </a:t>
            </a:r>
            <a:r>
              <a:rPr lang="en-US" sz="3200" i="1">
                <a:solidFill>
                  <a:schemeClr val="accent2">
                    <a:lumMod val="50000"/>
                  </a:schemeClr>
                </a:solidFill>
                <a:cs typeface="Arial" panose="020B0604020202020204" pitchFamily="34" charset="0"/>
              </a:rPr>
              <a:t>H</a:t>
            </a:r>
            <a:r>
              <a:rPr lang="vi-VN" sz="3200" i="1" dirty="0">
                <a:solidFill>
                  <a:schemeClr val="accent2">
                    <a:lumMod val="50000"/>
                  </a:schemeClr>
                </a:solidFill>
                <a:cs typeface="Arial" panose="020B0604020202020204" pitchFamily="34" charset="0"/>
              </a:rPr>
              <a:t>ơ</a:t>
            </a:r>
            <a:r>
              <a:rPr lang="en-US" sz="3200" i="1" dirty="0" err="1">
                <a:solidFill>
                  <a:schemeClr val="accent2">
                    <a:lumMod val="50000"/>
                  </a:schemeClr>
                </a:solidFill>
                <a:cs typeface="Arial" panose="020B0604020202020204" pitchFamily="34" charset="0"/>
              </a:rPr>
              <a:t>i</a:t>
            </a:r>
            <a:r>
              <a:rPr lang="en-US" sz="3200" i="1" dirty="0">
                <a:solidFill>
                  <a:schemeClr val="accent2">
                    <a:lumMod val="50000"/>
                  </a:schemeClr>
                </a:solidFill>
                <a:cs typeface="Arial" panose="020B0604020202020204" pitchFamily="34" charset="0"/>
              </a:rPr>
              <a:t> </a:t>
            </a:r>
            <a:r>
              <a:rPr lang="en-US" sz="3200" i="1" dirty="0" err="1">
                <a:solidFill>
                  <a:schemeClr val="accent2">
                    <a:lumMod val="50000"/>
                  </a:schemeClr>
                </a:solidFill>
                <a:cs typeface="Arial" panose="020B0604020202020204" pitchFamily="34" charset="0"/>
              </a:rPr>
              <a:t>thở</a:t>
            </a:r>
            <a:r>
              <a:rPr lang="en-US" sz="3200" i="1" dirty="0">
                <a:solidFill>
                  <a:schemeClr val="accent2">
                    <a:lumMod val="50000"/>
                  </a:schemeClr>
                </a:solidFill>
                <a:cs typeface="Arial" panose="020B0604020202020204" pitchFamily="34" charset="0"/>
              </a:rPr>
              <a:t> </a:t>
            </a:r>
            <a:r>
              <a:rPr lang="en-US" sz="3200" i="1" dirty="0" err="1">
                <a:solidFill>
                  <a:schemeClr val="accent2">
                    <a:lumMod val="50000"/>
                  </a:schemeClr>
                </a:solidFill>
                <a:cs typeface="Arial" panose="020B0604020202020204" pitchFamily="34" charset="0"/>
              </a:rPr>
              <a:t>như</a:t>
            </a:r>
            <a:r>
              <a:rPr lang="en-US" sz="3200" i="1" dirty="0">
                <a:solidFill>
                  <a:schemeClr val="accent2">
                    <a:lumMod val="50000"/>
                  </a:schemeClr>
                </a:solidFill>
                <a:cs typeface="Arial" panose="020B0604020202020204" pitchFamily="34" charset="0"/>
              </a:rPr>
              <a:t> </a:t>
            </a:r>
            <a:r>
              <a:rPr lang="en-US" sz="3200" i="1" dirty="0" err="1">
                <a:solidFill>
                  <a:schemeClr val="accent2">
                    <a:lumMod val="50000"/>
                  </a:schemeClr>
                </a:solidFill>
                <a:cs typeface="Arial" panose="020B0604020202020204" pitchFamily="34" charset="0"/>
              </a:rPr>
              <a:t>mỏ</a:t>
            </a:r>
            <a:r>
              <a:rPr lang="en-US" sz="3200" i="1" dirty="0">
                <a:solidFill>
                  <a:schemeClr val="accent2">
                    <a:lumMod val="50000"/>
                  </a:schemeClr>
                </a:solidFill>
                <a:cs typeface="Arial" panose="020B0604020202020204" pitchFamily="34" charset="0"/>
              </a:rPr>
              <a:t> neo</a:t>
            </a: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a:bodyPr>
          <a:lstStyle/>
          <a:p>
            <a:r>
              <a:rPr lang="en-US" sz="2000" dirty="0">
                <a:latin typeface="+mj-lt"/>
                <a:cs typeface="Arial" panose="020B0604020202020204" pitchFamily="34" charset="0"/>
              </a:rPr>
              <a:t>Always </a:t>
            </a:r>
            <a:r>
              <a:rPr lang="en-US" sz="2000">
                <a:latin typeface="+mj-lt"/>
                <a:cs typeface="Arial" panose="020B0604020202020204" pitchFamily="34" charset="0"/>
              </a:rPr>
              <a:t>available/ </a:t>
            </a:r>
            <a:r>
              <a:rPr lang="en-US" sz="2000" i="1">
                <a:solidFill>
                  <a:schemeClr val="accent2">
                    <a:lumMod val="50000"/>
                  </a:schemeClr>
                </a:solidFill>
                <a:latin typeface="+mj-lt"/>
                <a:cs typeface="Arial" panose="020B0604020202020204" pitchFamily="34" charset="0"/>
              </a:rPr>
              <a:t>Luôn </a:t>
            </a:r>
            <a:r>
              <a:rPr lang="en-US" sz="2000" i="1" dirty="0" err="1">
                <a:solidFill>
                  <a:schemeClr val="accent2">
                    <a:lumMod val="50000"/>
                  </a:schemeClr>
                </a:solidFill>
                <a:latin typeface="+mj-lt"/>
                <a:cs typeface="Arial" panose="020B0604020202020204" pitchFamily="34" charset="0"/>
              </a:rPr>
              <a:t>sẵn</a:t>
            </a:r>
            <a:r>
              <a:rPr lang="en-US" sz="2000" i="1" dirty="0">
                <a:solidFill>
                  <a:schemeClr val="accent2">
                    <a:lumMod val="50000"/>
                  </a:schemeClr>
                </a:solidFill>
                <a:latin typeface="+mj-lt"/>
                <a:cs typeface="Arial" panose="020B0604020202020204" pitchFamily="34" charset="0"/>
              </a:rPr>
              <a:t> </a:t>
            </a:r>
            <a:r>
              <a:rPr lang="en-US" sz="2000" i="1" dirty="0" err="1">
                <a:solidFill>
                  <a:schemeClr val="accent2">
                    <a:lumMod val="50000"/>
                  </a:schemeClr>
                </a:solidFill>
                <a:latin typeface="+mj-lt"/>
                <a:cs typeface="Arial" panose="020B0604020202020204" pitchFamily="34" charset="0"/>
              </a:rPr>
              <a:t>sàng</a:t>
            </a:r>
            <a:endParaRPr lang="en-US" sz="2000" i="1" dirty="0">
              <a:solidFill>
                <a:schemeClr val="accent2">
                  <a:lumMod val="50000"/>
                </a:schemeClr>
              </a:solidFill>
              <a:latin typeface="+mj-lt"/>
              <a:cs typeface="Arial" panose="020B0604020202020204" pitchFamily="34" charset="0"/>
            </a:endParaRPr>
          </a:p>
          <a:p>
            <a:r>
              <a:rPr lang="en-US" sz="2000">
                <a:latin typeface="+mj-lt"/>
                <a:cs typeface="Arial" panose="020B0604020202020204" pitchFamily="34" charset="0"/>
              </a:rPr>
              <a:t>Free/ </a:t>
            </a:r>
            <a:r>
              <a:rPr lang="en-US" sz="2000" i="1">
                <a:solidFill>
                  <a:schemeClr val="accent2">
                    <a:lumMod val="50000"/>
                  </a:schemeClr>
                </a:solidFill>
                <a:latin typeface="+mj-lt"/>
                <a:cs typeface="Arial" panose="020B0604020202020204" pitchFamily="34" charset="0"/>
              </a:rPr>
              <a:t>tự do</a:t>
            </a:r>
            <a:endParaRPr lang="en-US" sz="2000" i="1" dirty="0">
              <a:solidFill>
                <a:schemeClr val="accent2">
                  <a:lumMod val="50000"/>
                </a:schemeClr>
              </a:solidFill>
              <a:latin typeface="+mj-lt"/>
              <a:cs typeface="Arial" panose="020B0604020202020204" pitchFamily="34" charset="0"/>
            </a:endParaRPr>
          </a:p>
          <a:p>
            <a:r>
              <a:rPr lang="en-US" sz="2000" dirty="0">
                <a:latin typeface="+mj-lt"/>
                <a:cs typeface="Arial" panose="020B0604020202020204" pitchFamily="34" charset="0"/>
              </a:rPr>
              <a:t>Accessible—easily </a:t>
            </a:r>
            <a:r>
              <a:rPr lang="en-US" sz="2000">
                <a:latin typeface="+mj-lt"/>
                <a:cs typeface="Arial" panose="020B0604020202020204" pitchFamily="34" charset="0"/>
              </a:rPr>
              <a:t>felt/ </a:t>
            </a:r>
            <a:r>
              <a:rPr lang="en-US" sz="2000" i="1">
                <a:solidFill>
                  <a:schemeClr val="accent2">
                    <a:lumMod val="50000"/>
                  </a:schemeClr>
                </a:solidFill>
                <a:latin typeface="+mj-lt"/>
                <a:cs typeface="Arial" panose="020B0604020202020204" pitchFamily="34" charset="0"/>
              </a:rPr>
              <a:t>Dễ tiếp cận - Dễ </a:t>
            </a:r>
            <a:r>
              <a:rPr lang="en-US" sz="2000" i="1" dirty="0" err="1">
                <a:solidFill>
                  <a:schemeClr val="accent2">
                    <a:lumMod val="50000"/>
                  </a:schemeClr>
                </a:solidFill>
                <a:latin typeface="+mj-lt"/>
                <a:cs typeface="Arial" panose="020B0604020202020204" pitchFamily="34" charset="0"/>
              </a:rPr>
              <a:t>cảm</a:t>
            </a:r>
            <a:r>
              <a:rPr lang="en-US" sz="2000" i="1" dirty="0">
                <a:solidFill>
                  <a:schemeClr val="accent2">
                    <a:lumMod val="50000"/>
                  </a:schemeClr>
                </a:solidFill>
                <a:latin typeface="+mj-lt"/>
                <a:cs typeface="Arial" panose="020B0604020202020204" pitchFamily="34" charset="0"/>
              </a:rPr>
              <a:t> </a:t>
            </a:r>
            <a:r>
              <a:rPr lang="en-US" sz="2000" i="1" dirty="0" err="1">
                <a:solidFill>
                  <a:schemeClr val="accent2">
                    <a:lumMod val="50000"/>
                  </a:schemeClr>
                </a:solidFill>
                <a:latin typeface="+mj-lt"/>
                <a:cs typeface="Arial" panose="020B0604020202020204" pitchFamily="34" charset="0"/>
              </a:rPr>
              <a:t>nhận</a:t>
            </a:r>
            <a:endParaRPr lang="en-US" sz="2000" i="1" dirty="0">
              <a:solidFill>
                <a:schemeClr val="accent2">
                  <a:lumMod val="50000"/>
                </a:schemeClr>
              </a:solidFill>
              <a:latin typeface="+mj-lt"/>
              <a:cs typeface="Arial" panose="020B0604020202020204" pitchFamily="34" charset="0"/>
            </a:endParaRPr>
          </a:p>
          <a:p>
            <a:r>
              <a:rPr lang="en-US" sz="2000" dirty="0">
                <a:latin typeface="+mj-lt"/>
                <a:cs typeface="Arial" panose="020B0604020202020204" pitchFamily="34" charset="0"/>
              </a:rPr>
              <a:t>Connects mind and body, a measure of </a:t>
            </a:r>
            <a:r>
              <a:rPr lang="en-US" sz="2000">
                <a:latin typeface="+mj-lt"/>
                <a:cs typeface="Arial" panose="020B0604020202020204" pitchFamily="34" charset="0"/>
              </a:rPr>
              <a:t>well-being/ </a:t>
            </a:r>
            <a:r>
              <a:rPr lang="en-US" sz="2000" i="1">
                <a:solidFill>
                  <a:schemeClr val="accent2">
                    <a:lumMod val="50000"/>
                  </a:schemeClr>
                </a:solidFill>
                <a:latin typeface="+mj-lt"/>
                <a:cs typeface="Arial" panose="020B0604020202020204" pitchFamily="34" charset="0"/>
              </a:rPr>
              <a:t>Kết </a:t>
            </a:r>
            <a:r>
              <a:rPr lang="en-US" sz="2000" i="1" dirty="0" err="1">
                <a:solidFill>
                  <a:schemeClr val="accent2">
                    <a:lumMod val="50000"/>
                  </a:schemeClr>
                </a:solidFill>
                <a:latin typeface="+mj-lt"/>
                <a:cs typeface="Arial" panose="020B0604020202020204" pitchFamily="34" charset="0"/>
              </a:rPr>
              <a:t>nối</a:t>
            </a:r>
            <a:r>
              <a:rPr lang="en-US" sz="2000" i="1" dirty="0">
                <a:solidFill>
                  <a:schemeClr val="accent2">
                    <a:lumMod val="50000"/>
                  </a:schemeClr>
                </a:solidFill>
                <a:latin typeface="+mj-lt"/>
                <a:cs typeface="Arial" panose="020B0604020202020204" pitchFamily="34" charset="0"/>
              </a:rPr>
              <a:t> c</a:t>
            </a:r>
            <a:r>
              <a:rPr lang="vi-VN" sz="2000" i="1" dirty="0">
                <a:solidFill>
                  <a:schemeClr val="accent2">
                    <a:lumMod val="50000"/>
                  </a:schemeClr>
                </a:solidFill>
                <a:latin typeface="+mj-lt"/>
                <a:cs typeface="Arial" panose="020B0604020202020204" pitchFamily="34" charset="0"/>
              </a:rPr>
              <a:t>ơ</a:t>
            </a:r>
            <a:r>
              <a:rPr lang="en-US" sz="2000" i="1" dirty="0">
                <a:solidFill>
                  <a:schemeClr val="accent2">
                    <a:lumMod val="50000"/>
                  </a:schemeClr>
                </a:solidFill>
                <a:latin typeface="+mj-lt"/>
                <a:cs typeface="Arial" panose="020B0604020202020204" pitchFamily="34" charset="0"/>
              </a:rPr>
              <a:t> </a:t>
            </a:r>
            <a:r>
              <a:rPr lang="en-US" sz="2000" i="1" dirty="0" err="1">
                <a:solidFill>
                  <a:schemeClr val="accent2">
                    <a:lumMod val="50000"/>
                  </a:schemeClr>
                </a:solidFill>
                <a:latin typeface="+mj-lt"/>
                <a:cs typeface="Arial" panose="020B0604020202020204" pitchFamily="34" charset="0"/>
              </a:rPr>
              <a:t>thể</a:t>
            </a:r>
            <a:r>
              <a:rPr lang="en-US" sz="2000" i="1" dirty="0">
                <a:solidFill>
                  <a:schemeClr val="accent2">
                    <a:lumMod val="50000"/>
                  </a:schemeClr>
                </a:solidFill>
                <a:latin typeface="+mj-lt"/>
                <a:cs typeface="Arial" panose="020B0604020202020204" pitchFamily="34" charset="0"/>
              </a:rPr>
              <a:t> </a:t>
            </a:r>
            <a:r>
              <a:rPr lang="en-US" sz="2000" i="1" dirty="0" err="1">
                <a:solidFill>
                  <a:schemeClr val="accent2">
                    <a:lumMod val="50000"/>
                  </a:schemeClr>
                </a:solidFill>
                <a:latin typeface="+mj-lt"/>
                <a:cs typeface="Arial" panose="020B0604020202020204" pitchFamily="34" charset="0"/>
              </a:rPr>
              <a:t>và</a:t>
            </a:r>
            <a:r>
              <a:rPr lang="en-US" sz="2000" i="1" dirty="0">
                <a:solidFill>
                  <a:schemeClr val="accent2">
                    <a:lumMod val="50000"/>
                  </a:schemeClr>
                </a:solidFill>
                <a:latin typeface="+mj-lt"/>
                <a:cs typeface="Arial" panose="020B0604020202020204" pitchFamily="34" charset="0"/>
              </a:rPr>
              <a:t> </a:t>
            </a:r>
            <a:r>
              <a:rPr lang="en-US" sz="2000" i="1" dirty="0" err="1">
                <a:solidFill>
                  <a:schemeClr val="accent2">
                    <a:lumMod val="50000"/>
                  </a:schemeClr>
                </a:solidFill>
                <a:latin typeface="+mj-lt"/>
                <a:cs typeface="Arial" panose="020B0604020202020204" pitchFamily="34" charset="0"/>
              </a:rPr>
              <a:t>tâm</a:t>
            </a:r>
            <a:r>
              <a:rPr lang="en-US" sz="2000" i="1" dirty="0">
                <a:solidFill>
                  <a:schemeClr val="accent2">
                    <a:lumMod val="50000"/>
                  </a:schemeClr>
                </a:solidFill>
                <a:latin typeface="+mj-lt"/>
                <a:cs typeface="Arial" panose="020B0604020202020204" pitchFamily="34" charset="0"/>
              </a:rPr>
              <a:t> </a:t>
            </a:r>
            <a:r>
              <a:rPr lang="en-US" sz="2000" i="1" dirty="0" err="1">
                <a:solidFill>
                  <a:schemeClr val="accent2">
                    <a:lumMod val="50000"/>
                  </a:schemeClr>
                </a:solidFill>
                <a:latin typeface="+mj-lt"/>
                <a:cs typeface="Arial" panose="020B0604020202020204" pitchFamily="34" charset="0"/>
              </a:rPr>
              <a:t>trí</a:t>
            </a:r>
            <a:r>
              <a:rPr lang="en-US" sz="2000" i="1">
                <a:solidFill>
                  <a:schemeClr val="accent2">
                    <a:lumMod val="50000"/>
                  </a:schemeClr>
                </a:solidFill>
                <a:latin typeface="+mj-lt"/>
                <a:cs typeface="Arial" panose="020B0604020202020204" pitchFamily="34" charset="0"/>
              </a:rPr>
              <a:t>, một cách đo </a:t>
            </a:r>
            <a:r>
              <a:rPr lang="en-US" sz="2000" i="1" dirty="0">
                <a:solidFill>
                  <a:schemeClr val="accent2">
                    <a:lumMod val="50000"/>
                  </a:schemeClr>
                </a:solidFill>
                <a:latin typeface="+mj-lt"/>
                <a:cs typeface="Arial" panose="020B0604020202020204" pitchFamily="34" charset="0"/>
              </a:rPr>
              <a:t>l</a:t>
            </a:r>
            <a:r>
              <a:rPr lang="vi-VN" sz="2000" i="1" dirty="0">
                <a:solidFill>
                  <a:schemeClr val="accent2">
                    <a:lumMod val="50000"/>
                  </a:schemeClr>
                </a:solidFill>
                <a:latin typeface="+mj-lt"/>
                <a:cs typeface="Arial" panose="020B0604020202020204" pitchFamily="34" charset="0"/>
              </a:rPr>
              <a:t>ường sự thoải mái</a:t>
            </a:r>
            <a:endParaRPr lang="en-US" sz="2000" i="1" dirty="0">
              <a:solidFill>
                <a:schemeClr val="accent2">
                  <a:lumMod val="50000"/>
                </a:schemeClr>
              </a:solidFill>
              <a:latin typeface="+mj-lt"/>
              <a:cs typeface="Arial" panose="020B0604020202020204" pitchFamily="34" charset="0"/>
            </a:endParaRPr>
          </a:p>
          <a:p>
            <a:r>
              <a:rPr lang="en-US" sz="2000" dirty="0">
                <a:latin typeface="+mj-lt"/>
                <a:cs typeface="Arial" panose="020B0604020202020204" pitchFamily="34" charset="0"/>
              </a:rPr>
              <a:t>Fairly </a:t>
            </a:r>
            <a:r>
              <a:rPr lang="en-US" sz="2000">
                <a:latin typeface="+mj-lt"/>
                <a:cs typeface="Arial" panose="020B0604020202020204" pitchFamily="34" charset="0"/>
              </a:rPr>
              <a:t>neutral/ </a:t>
            </a:r>
            <a:r>
              <a:rPr lang="en-US" sz="2000" i="1">
                <a:solidFill>
                  <a:schemeClr val="accent2">
                    <a:lumMod val="50000"/>
                  </a:schemeClr>
                </a:solidFill>
                <a:latin typeface="+mj-lt"/>
                <a:cs typeface="Arial" panose="020B0604020202020204" pitchFamily="34" charset="0"/>
              </a:rPr>
              <a:t>Khá trung tính</a:t>
            </a:r>
            <a:endParaRPr lang="en-US" sz="2000" i="1" dirty="0">
              <a:solidFill>
                <a:schemeClr val="accent2">
                  <a:lumMod val="50000"/>
                </a:schemeClr>
              </a:solidFill>
              <a:latin typeface="+mj-lt"/>
              <a:cs typeface="Arial" panose="020B0604020202020204" pitchFamily="34" charset="0"/>
            </a:endParaRPr>
          </a:p>
          <a:p>
            <a:endParaRPr lang="en-US" sz="2000" dirty="0">
              <a:latin typeface="+mj-lt"/>
              <a:cs typeface="Arial" panose="020B0604020202020204" pitchFamily="34" charset="0"/>
            </a:endParaRPr>
          </a:p>
        </p:txBody>
      </p:sp>
      <p:pic>
        <p:nvPicPr>
          <p:cNvPr id="5" name="Picture 4">
            <a:extLst>
              <a:ext uri="{FF2B5EF4-FFF2-40B4-BE49-F238E27FC236}">
                <a16:creationId xmlns:a16="http://schemas.microsoft.com/office/drawing/2014/main" id="{9D9DE5D9-B107-0A4D-AED7-C38A64583707}"/>
              </a:ext>
            </a:extLst>
          </p:cNvPr>
          <p:cNvPicPr>
            <a:picLocks noChangeAspect="1"/>
          </p:cNvPicPr>
          <p:nvPr/>
        </p:nvPicPr>
        <p:blipFill>
          <a:blip r:embed="rId4"/>
          <a:stretch>
            <a:fillRect/>
          </a:stretch>
        </p:blipFill>
        <p:spPr>
          <a:xfrm>
            <a:off x="1446389" y="3998974"/>
            <a:ext cx="4051300" cy="2493108"/>
          </a:xfrm>
          <a:prstGeom prst="rect">
            <a:avLst/>
          </a:prstGeom>
        </p:spPr>
      </p:pic>
    </p:spTree>
    <p:extLst>
      <p:ext uri="{BB962C8B-B14F-4D97-AF65-F5344CB8AC3E}">
        <p14:creationId xmlns:p14="http://schemas.microsoft.com/office/powerpoint/2010/main" val="1727303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3" name="Title 2">
            <a:extLst>
              <a:ext uri="{FF2B5EF4-FFF2-40B4-BE49-F238E27FC236}">
                <a16:creationId xmlns:a16="http://schemas.microsoft.com/office/drawing/2014/main" id="{F1C7733A-95D7-EA40-AE46-BA608D5F3B5D}"/>
              </a:ext>
            </a:extLst>
          </p:cNvPr>
          <p:cNvSpPr>
            <a:spLocks noGrp="1"/>
          </p:cNvSpPr>
          <p:nvPr>
            <p:ph type="ctrTitle"/>
          </p:nvPr>
        </p:nvSpPr>
        <p:spPr>
          <a:xfrm>
            <a:off x="685800" y="2322160"/>
            <a:ext cx="7772400" cy="1470025"/>
          </a:xfrm>
        </p:spPr>
        <p:txBody>
          <a:bodyPr/>
          <a:lstStyle/>
          <a:p>
            <a:r>
              <a:rPr lang="en-US">
                <a:latin typeface="Arial" panose="020B0604020202020204" pitchFamily="34" charset="0"/>
                <a:cs typeface="Arial" panose="020B0604020202020204" pitchFamily="34" charset="0"/>
              </a:rPr>
              <a:t>Practice/ </a:t>
            </a:r>
            <a:r>
              <a:rPr lang="en-US" i="1">
                <a:solidFill>
                  <a:schemeClr val="accent2">
                    <a:lumMod val="50000"/>
                  </a:schemeClr>
                </a:solidFill>
                <a:latin typeface="Arial" panose="020B0604020202020204" pitchFamily="34" charset="0"/>
                <a:cs typeface="Arial" panose="020B0604020202020204" pitchFamily="34" charset="0"/>
              </a:rPr>
              <a:t>Thực hành</a:t>
            </a:r>
            <a:endParaRPr lang="en-US" i="1" dirty="0">
              <a:solidFill>
                <a:schemeClr val="accent2">
                  <a:lumMod val="50000"/>
                </a:schemeClr>
              </a:solidFill>
              <a:latin typeface="Arial" panose="020B0604020202020204" pitchFamily="34" charset="0"/>
              <a:cs typeface="Arial" panose="020B0604020202020204" pitchFamily="34" charset="0"/>
            </a:endParaRPr>
          </a:p>
        </p:txBody>
      </p:sp>
      <p:sp>
        <p:nvSpPr>
          <p:cNvPr id="5" name="Subtitle 4">
            <a:extLst>
              <a:ext uri="{FF2B5EF4-FFF2-40B4-BE49-F238E27FC236}">
                <a16:creationId xmlns:a16="http://schemas.microsoft.com/office/drawing/2014/main" id="{7776560D-1671-B949-8116-39DD13358229}"/>
              </a:ext>
            </a:extLst>
          </p:cNvPr>
          <p:cNvSpPr>
            <a:spLocks noGrp="1"/>
          </p:cNvSpPr>
          <p:nvPr>
            <p:ph type="subTitle" idx="1"/>
          </p:nvPr>
        </p:nvSpPr>
        <p:spPr>
          <a:xfrm>
            <a:off x="1371599" y="4202289"/>
            <a:ext cx="6728791" cy="1752600"/>
          </a:xfrm>
        </p:spPr>
        <p:txBody>
          <a:bodyPr/>
          <a:lstStyle/>
          <a:p>
            <a:r>
              <a:rPr lang="en-US"/>
              <a:t>Grounding Meditation/ </a:t>
            </a:r>
            <a:r>
              <a:rPr lang="en-US" i="1"/>
              <a:t>Thiền nối đất</a:t>
            </a:r>
            <a:endParaRPr lang="en-US" i="1" dirty="0"/>
          </a:p>
        </p:txBody>
      </p:sp>
      <p:pic>
        <p:nvPicPr>
          <p:cNvPr id="8" name="Picture 7">
            <a:extLst>
              <a:ext uri="{FF2B5EF4-FFF2-40B4-BE49-F238E27FC236}">
                <a16:creationId xmlns:a16="http://schemas.microsoft.com/office/drawing/2014/main" id="{36DA1233-175A-7A4D-9231-32FD45C9CE59}"/>
              </a:ext>
            </a:extLst>
          </p:cNvPr>
          <p:cNvPicPr>
            <a:picLocks noChangeAspect="1"/>
          </p:cNvPicPr>
          <p:nvPr/>
        </p:nvPicPr>
        <p:blipFill>
          <a:blip r:embed="rId4"/>
          <a:stretch>
            <a:fillRect/>
          </a:stretch>
        </p:blipFill>
        <p:spPr>
          <a:xfrm>
            <a:off x="2679700" y="301272"/>
            <a:ext cx="3784600" cy="2146300"/>
          </a:xfrm>
          <a:prstGeom prst="rect">
            <a:avLst/>
          </a:prstGeom>
        </p:spPr>
      </p:pic>
    </p:spTree>
    <p:extLst>
      <p:ext uri="{BB962C8B-B14F-4D97-AF65-F5344CB8AC3E}">
        <p14:creationId xmlns:p14="http://schemas.microsoft.com/office/powerpoint/2010/main" val="3640533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fontScale="90000"/>
          </a:bodyPr>
          <a:lstStyle/>
          <a:p>
            <a:r>
              <a:rPr lang="en-US" sz="3200" dirty="0"/>
              <a:t>The MBSR 8 </a:t>
            </a:r>
            <a:r>
              <a:rPr lang="en-US" sz="3200"/>
              <a:t>session outline/ </a:t>
            </a:r>
            <a:r>
              <a:rPr lang="en-US" sz="3200" i="1">
                <a:solidFill>
                  <a:schemeClr val="accent2">
                    <a:lumMod val="50000"/>
                  </a:schemeClr>
                </a:solidFill>
              </a:rPr>
              <a:t>Liệu Pháp giảm căng thẳng dựa trên Chú tâm: Ch</a:t>
            </a:r>
            <a:r>
              <a:rPr lang="vi-VN" sz="3200" i="1">
                <a:solidFill>
                  <a:schemeClr val="accent2">
                    <a:lumMod val="50000"/>
                  </a:schemeClr>
                </a:solidFill>
              </a:rPr>
              <a:t>ư</a:t>
            </a:r>
            <a:r>
              <a:rPr lang="en-US" sz="3200" i="1">
                <a:solidFill>
                  <a:schemeClr val="accent2">
                    <a:lumMod val="50000"/>
                  </a:schemeClr>
                </a:solidFill>
              </a:rPr>
              <a:t>ơng trình 8 buổi</a:t>
            </a:r>
            <a:endParaRPr lang="en-US" sz="3200" i="1" dirty="0">
              <a:solidFill>
                <a:schemeClr val="accent2">
                  <a:lumMod val="50000"/>
                </a:schemeClr>
              </a:solidFill>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fontScale="92500"/>
          </a:bodyPr>
          <a:lstStyle/>
          <a:p>
            <a:r>
              <a:rPr lang="en-US" sz="2400">
                <a:latin typeface="+mj-lt"/>
                <a:ea typeface="Cambria" panose="02040503050406030204" pitchFamily="18" charset="0"/>
              </a:rPr>
              <a:t>Once </a:t>
            </a:r>
            <a:r>
              <a:rPr lang="en-US" sz="2400" dirty="0">
                <a:latin typeface="+mj-lt"/>
                <a:ea typeface="Cambria" panose="02040503050406030204" pitchFamily="18" charset="0"/>
              </a:rPr>
              <a:t>per week, 90 minutes </a:t>
            </a:r>
            <a:r>
              <a:rPr lang="en-US" sz="2400">
                <a:latin typeface="+mj-lt"/>
                <a:ea typeface="Cambria" panose="02040503050406030204" pitchFamily="18" charset="0"/>
              </a:rPr>
              <a:t>per session/ </a:t>
            </a:r>
            <a:r>
              <a:rPr lang="en-US" sz="2400" i="1">
                <a:solidFill>
                  <a:schemeClr val="accent2">
                    <a:lumMod val="50000"/>
                  </a:schemeClr>
                </a:solidFill>
                <a:latin typeface="+mj-lt"/>
                <a:ea typeface="Cambria" panose="02040503050406030204" pitchFamily="18" charset="0"/>
              </a:rPr>
              <a:t>1 buổi/tuần, 90 phút/buổi</a:t>
            </a:r>
            <a:endParaRPr lang="en-US" sz="2400" i="1" dirty="0">
              <a:solidFill>
                <a:schemeClr val="accent2">
                  <a:lumMod val="50000"/>
                </a:schemeClr>
              </a:solidFill>
              <a:latin typeface="+mj-lt"/>
              <a:ea typeface="Cambria" panose="02040503050406030204" pitchFamily="18" charset="0"/>
            </a:endParaRPr>
          </a:p>
          <a:p>
            <a:pPr marL="457200" indent="-457200">
              <a:buFont typeface="+mj-lt"/>
              <a:buAutoNum type="arabicPeriod"/>
            </a:pPr>
            <a:r>
              <a:rPr lang="en-US" sz="2400" dirty="0">
                <a:latin typeface="+mj-lt"/>
                <a:ea typeface="Cambria" panose="02040503050406030204" pitchFamily="18" charset="0"/>
              </a:rPr>
              <a:t>Introduction </a:t>
            </a:r>
            <a:r>
              <a:rPr lang="en-US" sz="2400">
                <a:latin typeface="+mj-lt"/>
                <a:ea typeface="Cambria" panose="02040503050406030204" pitchFamily="18" charset="0"/>
              </a:rPr>
              <a:t>to mindfulness/ </a:t>
            </a:r>
            <a:r>
              <a:rPr lang="en-US" sz="2400" i="1">
                <a:solidFill>
                  <a:schemeClr val="accent2">
                    <a:lumMod val="50000"/>
                  </a:schemeClr>
                </a:solidFill>
                <a:latin typeface="+mj-lt"/>
                <a:ea typeface="Cambria" panose="02040503050406030204" pitchFamily="18" charset="0"/>
              </a:rPr>
              <a:t>Giới thiệu về liệu pháp Chú tâm</a:t>
            </a:r>
            <a:endParaRPr lang="en-US" sz="2400" i="1" dirty="0">
              <a:solidFill>
                <a:schemeClr val="accent2">
                  <a:lumMod val="50000"/>
                </a:schemeClr>
              </a:solidFill>
              <a:latin typeface="+mj-lt"/>
              <a:ea typeface="Cambria" panose="02040503050406030204" pitchFamily="18" charset="0"/>
            </a:endParaRPr>
          </a:p>
          <a:p>
            <a:pPr marL="457200" indent="-457200">
              <a:buFont typeface="+mj-lt"/>
              <a:buAutoNum type="arabicPeriod"/>
            </a:pPr>
            <a:r>
              <a:rPr lang="en-US" sz="2400" dirty="0">
                <a:latin typeface="+mj-lt"/>
                <a:ea typeface="Cambria" panose="02040503050406030204" pitchFamily="18" charset="0"/>
              </a:rPr>
              <a:t>Be right where </a:t>
            </a:r>
            <a:r>
              <a:rPr lang="en-US" sz="2400">
                <a:latin typeface="+mj-lt"/>
                <a:ea typeface="Cambria" panose="02040503050406030204" pitchFamily="18" charset="0"/>
              </a:rPr>
              <a:t>you are/ </a:t>
            </a:r>
            <a:r>
              <a:rPr lang="en-US" sz="2400" i="1">
                <a:solidFill>
                  <a:schemeClr val="accent2">
                    <a:lumMod val="50000"/>
                  </a:schemeClr>
                </a:solidFill>
                <a:latin typeface="+mj-lt"/>
                <a:ea typeface="Cambria" panose="02040503050406030204" pitchFamily="18" charset="0"/>
              </a:rPr>
              <a:t>Ở ngay tại n</a:t>
            </a:r>
            <a:r>
              <a:rPr lang="vi-VN" sz="2400" i="1">
                <a:solidFill>
                  <a:schemeClr val="accent2">
                    <a:lumMod val="50000"/>
                  </a:schemeClr>
                </a:solidFill>
                <a:latin typeface="+mj-lt"/>
                <a:ea typeface="Cambria" panose="02040503050406030204" pitchFamily="18" charset="0"/>
              </a:rPr>
              <a:t>ơ</a:t>
            </a:r>
            <a:r>
              <a:rPr lang="en-US" sz="2400" i="1">
                <a:solidFill>
                  <a:schemeClr val="accent2">
                    <a:lumMod val="50000"/>
                  </a:schemeClr>
                </a:solidFill>
                <a:latin typeface="+mj-lt"/>
                <a:ea typeface="Cambria" panose="02040503050406030204" pitchFamily="18" charset="0"/>
              </a:rPr>
              <a:t>i đây</a:t>
            </a:r>
            <a:endParaRPr lang="en-US" sz="2400" i="1" dirty="0">
              <a:solidFill>
                <a:schemeClr val="accent2">
                  <a:lumMod val="50000"/>
                </a:schemeClr>
              </a:solidFill>
              <a:latin typeface="+mj-lt"/>
              <a:ea typeface="Cambria" panose="02040503050406030204" pitchFamily="18" charset="0"/>
            </a:endParaRPr>
          </a:p>
          <a:p>
            <a:pPr marL="457200" indent="-457200">
              <a:buFont typeface="+mj-lt"/>
              <a:buAutoNum type="arabicPeriod"/>
            </a:pPr>
            <a:r>
              <a:rPr lang="en-US" sz="2400" dirty="0">
                <a:latin typeface="+mj-lt"/>
                <a:ea typeface="Cambria" panose="02040503050406030204" pitchFamily="18" charset="0"/>
              </a:rPr>
              <a:t>Our </a:t>
            </a:r>
            <a:r>
              <a:rPr lang="en-US" sz="2400">
                <a:latin typeface="+mj-lt"/>
                <a:ea typeface="Cambria" panose="02040503050406030204" pitchFamily="18" charset="0"/>
              </a:rPr>
              <a:t>storytelling minds/ </a:t>
            </a:r>
            <a:r>
              <a:rPr lang="en-US" sz="2400" i="1">
                <a:solidFill>
                  <a:schemeClr val="accent2">
                    <a:lumMod val="50000"/>
                  </a:schemeClr>
                </a:solidFill>
                <a:latin typeface="+mj-lt"/>
                <a:ea typeface="Cambria" panose="02040503050406030204" pitchFamily="18" charset="0"/>
              </a:rPr>
              <a:t>Những khối óc biết kể chuyện</a:t>
            </a:r>
            <a:endParaRPr lang="en-US" sz="2400" i="1" dirty="0">
              <a:solidFill>
                <a:schemeClr val="accent2">
                  <a:lumMod val="50000"/>
                </a:schemeClr>
              </a:solidFill>
              <a:latin typeface="+mj-lt"/>
              <a:ea typeface="Cambria" panose="02040503050406030204" pitchFamily="18" charset="0"/>
            </a:endParaRPr>
          </a:p>
          <a:p>
            <a:pPr marL="457200" indent="-457200">
              <a:buFont typeface="+mj-lt"/>
              <a:buAutoNum type="arabicPeriod"/>
            </a:pPr>
            <a:r>
              <a:rPr lang="en-US" sz="2400">
                <a:latin typeface="+mj-lt"/>
                <a:ea typeface="Cambria" panose="02040503050406030204" pitchFamily="18" charset="0"/>
              </a:rPr>
              <a:t>Cultivating kindness/ </a:t>
            </a:r>
            <a:r>
              <a:rPr lang="en-US" sz="2400" i="1">
                <a:solidFill>
                  <a:schemeClr val="accent2">
                    <a:lumMod val="50000"/>
                  </a:schemeClr>
                </a:solidFill>
                <a:latin typeface="+mj-lt"/>
                <a:ea typeface="Cambria" panose="02040503050406030204" pitchFamily="18" charset="0"/>
              </a:rPr>
              <a:t>Vun đắp lòng tốt</a:t>
            </a:r>
            <a:endParaRPr lang="en-US" sz="2400" i="1" dirty="0">
              <a:solidFill>
                <a:schemeClr val="accent2">
                  <a:lumMod val="50000"/>
                </a:schemeClr>
              </a:solidFill>
              <a:latin typeface="+mj-lt"/>
              <a:ea typeface="Cambria" panose="02040503050406030204" pitchFamily="18" charset="0"/>
            </a:endParaRPr>
          </a:p>
          <a:p>
            <a:pPr marL="457200" indent="-457200">
              <a:buFont typeface="+mj-lt"/>
              <a:buAutoNum type="arabicPeriod"/>
            </a:pPr>
            <a:r>
              <a:rPr lang="en-US" sz="2400" dirty="0">
                <a:latin typeface="+mj-lt"/>
                <a:ea typeface="Cambria" panose="02040503050406030204" pitchFamily="18" charset="0"/>
              </a:rPr>
              <a:t>Willing to be with things as </a:t>
            </a:r>
            <a:r>
              <a:rPr lang="en-US" sz="2400">
                <a:latin typeface="+mj-lt"/>
                <a:ea typeface="Cambria" panose="02040503050406030204" pitchFamily="18" charset="0"/>
              </a:rPr>
              <a:t>they are/ </a:t>
            </a:r>
            <a:r>
              <a:rPr lang="en-US" sz="2400" i="1">
                <a:solidFill>
                  <a:schemeClr val="accent2">
                    <a:lumMod val="50000"/>
                  </a:schemeClr>
                </a:solidFill>
                <a:latin typeface="+mj-lt"/>
                <a:ea typeface="Cambria" panose="02040503050406030204" pitchFamily="18" charset="0"/>
                <a:cs typeface="Arial" panose="020B0604020202020204" pitchFamily="34" charset="0"/>
              </a:rPr>
              <a:t>Sẵn sàng chấp nhận thực tế</a:t>
            </a:r>
            <a:endParaRPr lang="en-US" sz="2400" dirty="0">
              <a:latin typeface="+mj-lt"/>
              <a:ea typeface="Cambria" panose="02040503050406030204" pitchFamily="18" charset="0"/>
            </a:endParaRPr>
          </a:p>
          <a:p>
            <a:pPr marL="457200" indent="-457200">
              <a:buFont typeface="+mj-lt"/>
              <a:buAutoNum type="arabicPeriod"/>
            </a:pPr>
            <a:r>
              <a:rPr lang="en-US" sz="2400">
                <a:latin typeface="+mj-lt"/>
                <a:ea typeface="Cambria" panose="02040503050406030204" pitchFamily="18" charset="0"/>
              </a:rPr>
              <a:t>Moving forward/ </a:t>
            </a:r>
            <a:r>
              <a:rPr lang="en-US" sz="2400" i="1">
                <a:solidFill>
                  <a:schemeClr val="accent2">
                    <a:lumMod val="50000"/>
                  </a:schemeClr>
                </a:solidFill>
                <a:latin typeface="+mj-lt"/>
                <a:ea typeface="Cambria" panose="02040503050406030204" pitchFamily="18" charset="0"/>
              </a:rPr>
              <a:t>H</a:t>
            </a:r>
            <a:r>
              <a:rPr lang="vi-VN" sz="2400" i="1">
                <a:solidFill>
                  <a:schemeClr val="accent2">
                    <a:lumMod val="50000"/>
                  </a:schemeClr>
                </a:solidFill>
                <a:latin typeface="+mj-lt"/>
                <a:ea typeface="Cambria" panose="02040503050406030204" pitchFamily="18" charset="0"/>
              </a:rPr>
              <a:t>ư</a:t>
            </a:r>
            <a:r>
              <a:rPr lang="en-US" sz="2400" i="1">
                <a:solidFill>
                  <a:schemeClr val="accent2">
                    <a:lumMod val="50000"/>
                  </a:schemeClr>
                </a:solidFill>
                <a:latin typeface="+mj-lt"/>
                <a:ea typeface="Cambria" panose="02040503050406030204" pitchFamily="18" charset="0"/>
              </a:rPr>
              <a:t>ớng về tư</a:t>
            </a:r>
            <a:r>
              <a:rPr lang="vi-VN" sz="2400" i="1">
                <a:solidFill>
                  <a:schemeClr val="accent2">
                    <a:lumMod val="50000"/>
                  </a:schemeClr>
                </a:solidFill>
                <a:latin typeface="+mj-lt"/>
                <a:ea typeface="Cambria" panose="02040503050406030204" pitchFamily="18" charset="0"/>
              </a:rPr>
              <a:t>ơ</a:t>
            </a:r>
            <a:r>
              <a:rPr lang="en-US" sz="2400" i="1">
                <a:solidFill>
                  <a:schemeClr val="accent2">
                    <a:lumMod val="50000"/>
                  </a:schemeClr>
                </a:solidFill>
                <a:latin typeface="+mj-lt"/>
                <a:ea typeface="Cambria" panose="02040503050406030204" pitchFamily="18" charset="0"/>
              </a:rPr>
              <a:t>ng lai</a:t>
            </a:r>
            <a:endParaRPr lang="en-US" sz="2400" i="1" dirty="0">
              <a:solidFill>
                <a:schemeClr val="accent2">
                  <a:lumMod val="50000"/>
                </a:schemeClr>
              </a:solidFill>
              <a:latin typeface="+mj-lt"/>
              <a:ea typeface="Cambria" panose="02040503050406030204" pitchFamily="18" charset="0"/>
            </a:endParaRPr>
          </a:p>
          <a:p>
            <a:pPr marL="457200" indent="-457200">
              <a:buFont typeface="+mj-lt"/>
              <a:buAutoNum type="arabicPeriod"/>
            </a:pPr>
            <a:r>
              <a:rPr lang="en-US" sz="2400" dirty="0">
                <a:latin typeface="+mj-lt"/>
                <a:ea typeface="Cambria" panose="02040503050406030204" pitchFamily="18" charset="0"/>
              </a:rPr>
              <a:t>Finding </a:t>
            </a:r>
            <a:r>
              <a:rPr lang="en-US" sz="2400">
                <a:latin typeface="+mj-lt"/>
                <a:ea typeface="Cambria" panose="02040503050406030204" pitchFamily="18" charset="0"/>
              </a:rPr>
              <a:t>compassion within/ </a:t>
            </a:r>
            <a:r>
              <a:rPr lang="en-US" sz="2400" i="1">
                <a:solidFill>
                  <a:schemeClr val="accent2">
                    <a:lumMod val="50000"/>
                  </a:schemeClr>
                </a:solidFill>
                <a:latin typeface="+mj-lt"/>
                <a:ea typeface="Cambria" panose="02040503050406030204" pitchFamily="18" charset="0"/>
              </a:rPr>
              <a:t>Tìm thấy sự yêu th</a:t>
            </a:r>
            <a:r>
              <a:rPr lang="vi-VN" sz="2400" i="1">
                <a:solidFill>
                  <a:schemeClr val="accent2">
                    <a:lumMod val="50000"/>
                  </a:schemeClr>
                </a:solidFill>
                <a:latin typeface="+mj-lt"/>
                <a:ea typeface="Cambria" panose="02040503050406030204" pitchFamily="18" charset="0"/>
              </a:rPr>
              <a:t>ư</a:t>
            </a:r>
            <a:r>
              <a:rPr lang="en-US" sz="2400" i="1">
                <a:solidFill>
                  <a:schemeClr val="accent2">
                    <a:lumMod val="50000"/>
                  </a:schemeClr>
                </a:solidFill>
                <a:latin typeface="+mj-lt"/>
                <a:ea typeface="Cambria" panose="02040503050406030204" pitchFamily="18" charset="0"/>
              </a:rPr>
              <a:t>ơng bên trong mình</a:t>
            </a:r>
            <a:endParaRPr lang="en-US" sz="2400" i="1" dirty="0">
              <a:solidFill>
                <a:schemeClr val="accent2">
                  <a:lumMod val="50000"/>
                </a:schemeClr>
              </a:solidFill>
              <a:latin typeface="+mj-lt"/>
              <a:ea typeface="Cambria" panose="02040503050406030204" pitchFamily="18" charset="0"/>
            </a:endParaRPr>
          </a:p>
          <a:p>
            <a:pPr marL="457200" indent="-457200">
              <a:buFont typeface="+mj-lt"/>
              <a:buAutoNum type="arabicPeriod"/>
            </a:pPr>
            <a:r>
              <a:rPr lang="en-US" sz="2400">
                <a:latin typeface="+mj-lt"/>
                <a:ea typeface="Cambria" panose="02040503050406030204" pitchFamily="18" charset="0"/>
              </a:rPr>
              <a:t>Enhancing resilience/ </a:t>
            </a:r>
            <a:r>
              <a:rPr lang="en-US" sz="2400" i="1">
                <a:solidFill>
                  <a:schemeClr val="accent2">
                    <a:lumMod val="50000"/>
                  </a:schemeClr>
                </a:solidFill>
                <a:latin typeface="+mj-lt"/>
                <a:ea typeface="Cambria" panose="02040503050406030204" pitchFamily="18" charset="0"/>
              </a:rPr>
              <a:t>Tăng c</a:t>
            </a:r>
            <a:r>
              <a:rPr lang="vi-VN" sz="2400" i="1">
                <a:solidFill>
                  <a:schemeClr val="accent2">
                    <a:lumMod val="50000"/>
                  </a:schemeClr>
                </a:solidFill>
                <a:latin typeface="+mj-lt"/>
                <a:ea typeface="Cambria" panose="02040503050406030204" pitchFamily="18" charset="0"/>
              </a:rPr>
              <a:t>ư</a:t>
            </a:r>
            <a:r>
              <a:rPr lang="en-US" sz="2400" i="1">
                <a:solidFill>
                  <a:schemeClr val="accent2">
                    <a:lumMod val="50000"/>
                  </a:schemeClr>
                </a:solidFill>
                <a:latin typeface="+mj-lt"/>
                <a:ea typeface="Cambria" panose="02040503050406030204" pitchFamily="18" charset="0"/>
              </a:rPr>
              <a:t>ờng sức bật tinh thần</a:t>
            </a:r>
            <a:endParaRPr lang="en-US" sz="2400" i="1" dirty="0">
              <a:solidFill>
                <a:schemeClr val="accent2">
                  <a:lumMod val="50000"/>
                </a:schemeClr>
              </a:solidFill>
              <a:latin typeface="+mj-lt"/>
              <a:ea typeface="Cambria" panose="02040503050406030204" pitchFamily="18" charset="0"/>
            </a:endParaRPr>
          </a:p>
          <a:p>
            <a:pPr marL="457200" indent="-457200">
              <a:buFont typeface="+mj-lt"/>
              <a:buAutoNum type="arabicPeriod"/>
            </a:pPr>
            <a:endParaRPr lang="en-US" sz="2000" dirty="0">
              <a:latin typeface="+mj-lt"/>
              <a:ea typeface="Cambria" panose="02040503050406030204" pitchFamily="18" charset="0"/>
            </a:endParaRPr>
          </a:p>
        </p:txBody>
      </p:sp>
    </p:spTree>
    <p:extLst>
      <p:ext uri="{BB962C8B-B14F-4D97-AF65-F5344CB8AC3E}">
        <p14:creationId xmlns:p14="http://schemas.microsoft.com/office/powerpoint/2010/main" val="35556707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dirty="0">
                <a:latin typeface="Arial" panose="020B0604020202020204" pitchFamily="34" charset="0"/>
                <a:cs typeface="Arial" panose="020B0604020202020204" pitchFamily="34" charset="0"/>
              </a:rPr>
              <a:t>Typical session </a:t>
            </a:r>
            <a:r>
              <a:rPr lang="en-US" sz="3200">
                <a:latin typeface="Arial" panose="020B0604020202020204" pitchFamily="34" charset="0"/>
                <a:cs typeface="Arial" panose="020B0604020202020204" pitchFamily="34" charset="0"/>
              </a:rPr>
              <a:t>agenda/ </a:t>
            </a:r>
            <a:r>
              <a:rPr lang="en-US" sz="3200" i="1">
                <a:solidFill>
                  <a:schemeClr val="accent2">
                    <a:lumMod val="50000"/>
                  </a:schemeClr>
                </a:solidFill>
                <a:latin typeface="Arial" panose="020B0604020202020204" pitchFamily="34" charset="0"/>
                <a:cs typeface="Arial" panose="020B0604020202020204" pitchFamily="34" charset="0"/>
              </a:rPr>
              <a:t>Ch</a:t>
            </a:r>
            <a:r>
              <a:rPr lang="vi-VN" sz="3200" i="1" dirty="0">
                <a:solidFill>
                  <a:schemeClr val="accent2">
                    <a:lumMod val="50000"/>
                  </a:schemeClr>
                </a:solidFill>
                <a:latin typeface="Arial" panose="020B0604020202020204" pitchFamily="34" charset="0"/>
                <a:cs typeface="Arial" panose="020B0604020202020204" pitchFamily="34" charset="0"/>
              </a:rPr>
              <a:t>ương trình mẫu</a:t>
            </a:r>
            <a:endParaRPr lang="en-US" sz="3200" i="1" dirty="0">
              <a:solidFill>
                <a:schemeClr val="accent2">
                  <a:lumMod val="50000"/>
                </a:schemeClr>
              </a:solidFill>
              <a:latin typeface="Arial" panose="020B0604020202020204" pitchFamily="34" charset="0"/>
              <a:cs typeface="Arial" panose="020B0604020202020204" pitchFamily="34" charset="0"/>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a:bodyPr>
          <a:lstStyle/>
          <a:p>
            <a:pPr marL="457200" indent="-457200">
              <a:buFont typeface="+mj-lt"/>
              <a:buAutoNum type="arabicPeriod"/>
            </a:pPr>
            <a:r>
              <a:rPr lang="en-US" sz="2000"/>
              <a:t>Welcome/ </a:t>
            </a:r>
            <a:r>
              <a:rPr lang="en-US" sz="2000" i="1">
                <a:solidFill>
                  <a:schemeClr val="accent2">
                    <a:lumMod val="50000"/>
                  </a:schemeClr>
                </a:solidFill>
              </a:rPr>
              <a:t>Chào </a:t>
            </a:r>
            <a:r>
              <a:rPr lang="en-US" sz="2000" i="1" dirty="0" err="1">
                <a:solidFill>
                  <a:schemeClr val="accent2">
                    <a:lumMod val="50000"/>
                  </a:schemeClr>
                </a:solidFill>
              </a:rPr>
              <a:t>đón</a:t>
            </a:r>
            <a:endParaRPr lang="en-US" sz="2000" i="1" dirty="0">
              <a:solidFill>
                <a:schemeClr val="accent2">
                  <a:lumMod val="50000"/>
                </a:schemeClr>
              </a:solidFill>
            </a:endParaRPr>
          </a:p>
          <a:p>
            <a:pPr marL="457200" indent="-457200">
              <a:buFont typeface="+mj-lt"/>
              <a:buAutoNum type="arabicPeriod"/>
            </a:pPr>
            <a:r>
              <a:rPr lang="en-US" sz="2000" dirty="0"/>
              <a:t>Introduction to weekly topic</a:t>
            </a:r>
            <a:r>
              <a:rPr lang="en-US" sz="2000"/>
              <a:t>/theme/  </a:t>
            </a:r>
            <a:r>
              <a:rPr lang="en-US" sz="2000" i="1" dirty="0" err="1">
                <a:solidFill>
                  <a:schemeClr val="accent2">
                    <a:lumMod val="50000"/>
                  </a:schemeClr>
                </a:solidFill>
              </a:rPr>
              <a:t>Giới</a:t>
            </a:r>
            <a:r>
              <a:rPr lang="en-US" sz="2000" i="1" dirty="0">
                <a:solidFill>
                  <a:schemeClr val="accent2">
                    <a:lumMod val="50000"/>
                  </a:schemeClr>
                </a:solidFill>
              </a:rPr>
              <a:t> </a:t>
            </a:r>
            <a:r>
              <a:rPr lang="en-US" sz="2000" i="1" dirty="0" err="1">
                <a:solidFill>
                  <a:schemeClr val="accent2">
                    <a:lumMod val="50000"/>
                  </a:schemeClr>
                </a:solidFill>
              </a:rPr>
              <a:t>thiệu</a:t>
            </a:r>
            <a:r>
              <a:rPr lang="en-US" sz="2000" i="1" dirty="0">
                <a:solidFill>
                  <a:schemeClr val="accent2">
                    <a:lumMod val="50000"/>
                  </a:schemeClr>
                </a:solidFill>
              </a:rPr>
              <a:t> </a:t>
            </a:r>
            <a:r>
              <a:rPr lang="en-US" sz="2000" i="1" err="1">
                <a:solidFill>
                  <a:schemeClr val="accent2">
                    <a:lumMod val="50000"/>
                  </a:schemeClr>
                </a:solidFill>
              </a:rPr>
              <a:t>chủ</a:t>
            </a:r>
            <a:r>
              <a:rPr lang="en-US" sz="2000" i="1">
                <a:solidFill>
                  <a:schemeClr val="accent2">
                    <a:lumMod val="50000"/>
                  </a:schemeClr>
                </a:solidFill>
              </a:rPr>
              <a:t> đề của tuần này</a:t>
            </a:r>
            <a:endParaRPr lang="en-US" sz="2000" i="1" dirty="0">
              <a:solidFill>
                <a:schemeClr val="accent2">
                  <a:lumMod val="50000"/>
                </a:schemeClr>
              </a:solidFill>
            </a:endParaRPr>
          </a:p>
          <a:p>
            <a:pPr marL="457200" indent="-457200">
              <a:buFont typeface="+mj-lt"/>
              <a:buAutoNum type="arabicPeriod"/>
            </a:pPr>
            <a:r>
              <a:rPr lang="en-US" sz="2000"/>
              <a:t>Practice/ </a:t>
            </a:r>
            <a:r>
              <a:rPr lang="en-US" sz="2000" i="1">
                <a:solidFill>
                  <a:schemeClr val="accent2">
                    <a:lumMod val="50000"/>
                  </a:schemeClr>
                </a:solidFill>
              </a:rPr>
              <a:t>Thực </a:t>
            </a:r>
            <a:r>
              <a:rPr lang="en-US" sz="2000" i="1" dirty="0" err="1">
                <a:solidFill>
                  <a:schemeClr val="accent2">
                    <a:lumMod val="50000"/>
                  </a:schemeClr>
                </a:solidFill>
              </a:rPr>
              <a:t>hành</a:t>
            </a:r>
            <a:endParaRPr lang="en-US" sz="2000" i="1" dirty="0">
              <a:solidFill>
                <a:schemeClr val="accent2">
                  <a:lumMod val="50000"/>
                </a:schemeClr>
              </a:solidFill>
            </a:endParaRPr>
          </a:p>
          <a:p>
            <a:pPr marL="457200" indent="-457200">
              <a:buFont typeface="+mj-lt"/>
              <a:buAutoNum type="arabicPeriod"/>
            </a:pPr>
            <a:r>
              <a:rPr lang="en-US" sz="2000" dirty="0"/>
              <a:t>Group </a:t>
            </a:r>
            <a:r>
              <a:rPr lang="en-US" sz="2000"/>
              <a:t>discussion/ </a:t>
            </a:r>
            <a:r>
              <a:rPr lang="en-US" sz="2000" i="1">
                <a:solidFill>
                  <a:schemeClr val="accent2">
                    <a:lumMod val="50000"/>
                  </a:schemeClr>
                </a:solidFill>
              </a:rPr>
              <a:t>Thảo </a:t>
            </a:r>
            <a:r>
              <a:rPr lang="en-US" sz="2000" i="1" dirty="0" err="1">
                <a:solidFill>
                  <a:schemeClr val="accent2">
                    <a:lumMod val="50000"/>
                  </a:schemeClr>
                </a:solidFill>
              </a:rPr>
              <a:t>luận</a:t>
            </a:r>
            <a:r>
              <a:rPr lang="en-US" sz="2000" i="1" dirty="0">
                <a:solidFill>
                  <a:schemeClr val="accent2">
                    <a:lumMod val="50000"/>
                  </a:schemeClr>
                </a:solidFill>
              </a:rPr>
              <a:t> </a:t>
            </a:r>
            <a:r>
              <a:rPr lang="en-US" sz="2000" i="1" dirty="0" err="1">
                <a:solidFill>
                  <a:schemeClr val="accent2">
                    <a:lumMod val="50000"/>
                  </a:schemeClr>
                </a:solidFill>
              </a:rPr>
              <a:t>nhóm</a:t>
            </a:r>
            <a:endParaRPr lang="en-US" sz="2000" i="1" dirty="0">
              <a:solidFill>
                <a:schemeClr val="accent2">
                  <a:lumMod val="50000"/>
                </a:schemeClr>
              </a:solidFill>
            </a:endParaRPr>
          </a:p>
          <a:p>
            <a:pPr marL="457200" indent="-457200">
              <a:buFont typeface="+mj-lt"/>
              <a:buAutoNum type="arabicPeriod"/>
            </a:pPr>
            <a:r>
              <a:rPr lang="en-US" sz="2000"/>
              <a:t>Practice/ </a:t>
            </a:r>
            <a:r>
              <a:rPr lang="en-US" sz="2000" i="1">
                <a:solidFill>
                  <a:schemeClr val="accent2">
                    <a:lumMod val="50000"/>
                  </a:schemeClr>
                </a:solidFill>
              </a:rPr>
              <a:t>Thực </a:t>
            </a:r>
            <a:r>
              <a:rPr lang="en-US" sz="2000" i="1" dirty="0" err="1">
                <a:solidFill>
                  <a:schemeClr val="accent2">
                    <a:lumMod val="50000"/>
                  </a:schemeClr>
                </a:solidFill>
              </a:rPr>
              <a:t>hành</a:t>
            </a:r>
            <a:endParaRPr lang="en-US" sz="2000" i="1" dirty="0">
              <a:solidFill>
                <a:schemeClr val="accent2">
                  <a:lumMod val="50000"/>
                </a:schemeClr>
              </a:solidFill>
            </a:endParaRPr>
          </a:p>
          <a:p>
            <a:pPr marL="457200" indent="-457200">
              <a:buFont typeface="+mj-lt"/>
              <a:buAutoNum type="arabicPeriod"/>
            </a:pPr>
            <a:r>
              <a:rPr lang="en-US" sz="2000" dirty="0"/>
              <a:t>Group </a:t>
            </a:r>
            <a:r>
              <a:rPr lang="en-US" sz="2000"/>
              <a:t>discussion/ </a:t>
            </a:r>
            <a:r>
              <a:rPr lang="en-US" sz="2000" i="1">
                <a:solidFill>
                  <a:schemeClr val="accent2">
                    <a:lumMod val="50000"/>
                  </a:schemeClr>
                </a:solidFill>
              </a:rPr>
              <a:t>Thảo </a:t>
            </a:r>
            <a:r>
              <a:rPr lang="en-US" sz="2000" i="1" dirty="0" err="1">
                <a:solidFill>
                  <a:schemeClr val="accent2">
                    <a:lumMod val="50000"/>
                  </a:schemeClr>
                </a:solidFill>
              </a:rPr>
              <a:t>luận</a:t>
            </a:r>
            <a:r>
              <a:rPr lang="en-US" sz="2000" i="1" dirty="0">
                <a:solidFill>
                  <a:schemeClr val="accent2">
                    <a:lumMod val="50000"/>
                  </a:schemeClr>
                </a:solidFill>
              </a:rPr>
              <a:t> </a:t>
            </a:r>
            <a:r>
              <a:rPr lang="en-US" sz="2000" i="1" dirty="0" err="1">
                <a:solidFill>
                  <a:schemeClr val="accent2">
                    <a:lumMod val="50000"/>
                  </a:schemeClr>
                </a:solidFill>
              </a:rPr>
              <a:t>nhóm</a:t>
            </a:r>
            <a:endParaRPr lang="en-US" sz="2000" i="1" dirty="0">
              <a:solidFill>
                <a:schemeClr val="accent2">
                  <a:lumMod val="50000"/>
                </a:schemeClr>
              </a:solidFill>
            </a:endParaRPr>
          </a:p>
          <a:p>
            <a:pPr marL="457200" indent="-457200">
              <a:buFont typeface="+mj-lt"/>
              <a:buAutoNum type="arabicPeriod"/>
            </a:pPr>
            <a:r>
              <a:rPr lang="en-US" sz="2000" dirty="0"/>
              <a:t>Wrap-up and </a:t>
            </a:r>
            <a:r>
              <a:rPr lang="en-US" sz="2000"/>
              <a:t>homework/ </a:t>
            </a:r>
            <a:r>
              <a:rPr lang="en-US" sz="2000" i="1">
                <a:solidFill>
                  <a:schemeClr val="accent2">
                    <a:lumMod val="50000"/>
                  </a:schemeClr>
                </a:solidFill>
              </a:rPr>
              <a:t>Tóm </a:t>
            </a:r>
            <a:r>
              <a:rPr lang="en-US" sz="2000" i="1" dirty="0" err="1">
                <a:solidFill>
                  <a:schemeClr val="accent2">
                    <a:lumMod val="50000"/>
                  </a:schemeClr>
                </a:solidFill>
              </a:rPr>
              <a:t>tắt</a:t>
            </a:r>
            <a:r>
              <a:rPr lang="en-US" sz="2000" i="1" dirty="0">
                <a:solidFill>
                  <a:schemeClr val="accent2">
                    <a:lumMod val="50000"/>
                  </a:schemeClr>
                </a:solidFill>
              </a:rPr>
              <a:t> </a:t>
            </a:r>
            <a:r>
              <a:rPr lang="en-US" sz="2000" i="1" dirty="0" err="1">
                <a:solidFill>
                  <a:schemeClr val="accent2">
                    <a:lumMod val="50000"/>
                  </a:schemeClr>
                </a:solidFill>
              </a:rPr>
              <a:t>và</a:t>
            </a:r>
            <a:r>
              <a:rPr lang="en-US" sz="2000" i="1" dirty="0">
                <a:solidFill>
                  <a:schemeClr val="accent2">
                    <a:lumMod val="50000"/>
                  </a:schemeClr>
                </a:solidFill>
              </a:rPr>
              <a:t> </a:t>
            </a:r>
            <a:r>
              <a:rPr lang="en-US" sz="2000" i="1" dirty="0" err="1">
                <a:solidFill>
                  <a:schemeClr val="accent2">
                    <a:lumMod val="50000"/>
                  </a:schemeClr>
                </a:solidFill>
              </a:rPr>
              <a:t>bài</a:t>
            </a:r>
            <a:r>
              <a:rPr lang="en-US" sz="2000" i="1" dirty="0">
                <a:solidFill>
                  <a:schemeClr val="accent2">
                    <a:lumMod val="50000"/>
                  </a:schemeClr>
                </a:solidFill>
              </a:rPr>
              <a:t> </a:t>
            </a:r>
            <a:r>
              <a:rPr lang="en-US" sz="2000" i="1" dirty="0" err="1">
                <a:solidFill>
                  <a:schemeClr val="accent2">
                    <a:lumMod val="50000"/>
                  </a:schemeClr>
                </a:solidFill>
              </a:rPr>
              <a:t>tập</a:t>
            </a:r>
            <a:r>
              <a:rPr lang="en-US" sz="2000" i="1" dirty="0">
                <a:solidFill>
                  <a:schemeClr val="accent2">
                    <a:lumMod val="50000"/>
                  </a:schemeClr>
                </a:solidFill>
              </a:rPr>
              <a:t> </a:t>
            </a:r>
            <a:r>
              <a:rPr lang="en-US" sz="2000" i="1" dirty="0" err="1">
                <a:solidFill>
                  <a:schemeClr val="accent2">
                    <a:lumMod val="50000"/>
                  </a:schemeClr>
                </a:solidFill>
              </a:rPr>
              <a:t>về</a:t>
            </a:r>
            <a:r>
              <a:rPr lang="en-US" sz="2000" i="1" dirty="0">
                <a:solidFill>
                  <a:schemeClr val="accent2">
                    <a:lumMod val="50000"/>
                  </a:schemeClr>
                </a:solidFill>
              </a:rPr>
              <a:t> </a:t>
            </a:r>
            <a:r>
              <a:rPr lang="en-US" sz="2000" i="1" dirty="0" err="1">
                <a:solidFill>
                  <a:schemeClr val="accent2">
                    <a:lumMod val="50000"/>
                  </a:schemeClr>
                </a:solidFill>
              </a:rPr>
              <a:t>nhà</a:t>
            </a:r>
            <a:endParaRPr lang="en-US" sz="2000" i="1" dirty="0">
              <a:solidFill>
                <a:schemeClr val="accent2">
                  <a:lumMod val="50000"/>
                </a:schemeClr>
              </a:solidFill>
            </a:endParaRPr>
          </a:p>
          <a:p>
            <a:pPr marL="0" indent="0">
              <a:buNone/>
            </a:pPr>
            <a:endParaRPr lang="en-US" sz="2000" dirty="0"/>
          </a:p>
        </p:txBody>
      </p:sp>
      <p:pic>
        <p:nvPicPr>
          <p:cNvPr id="2" name="Picture 1">
            <a:extLst>
              <a:ext uri="{FF2B5EF4-FFF2-40B4-BE49-F238E27FC236}">
                <a16:creationId xmlns:a16="http://schemas.microsoft.com/office/drawing/2014/main" id="{EBA6CA23-E0A8-9841-8DF2-09ACBD298727}"/>
              </a:ext>
            </a:extLst>
          </p:cNvPr>
          <p:cNvPicPr>
            <a:picLocks noChangeAspect="1"/>
          </p:cNvPicPr>
          <p:nvPr/>
        </p:nvPicPr>
        <p:blipFill>
          <a:blip r:embed="rId4"/>
          <a:stretch>
            <a:fillRect/>
          </a:stretch>
        </p:blipFill>
        <p:spPr>
          <a:xfrm>
            <a:off x="2120899" y="4340225"/>
            <a:ext cx="3416300" cy="2374900"/>
          </a:xfrm>
          <a:prstGeom prst="rect">
            <a:avLst/>
          </a:prstGeom>
        </p:spPr>
      </p:pic>
    </p:spTree>
    <p:extLst>
      <p:ext uri="{BB962C8B-B14F-4D97-AF65-F5344CB8AC3E}">
        <p14:creationId xmlns:p14="http://schemas.microsoft.com/office/powerpoint/2010/main" val="7011656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2" name="Title 1">
            <a:extLst>
              <a:ext uri="{FF2B5EF4-FFF2-40B4-BE49-F238E27FC236}">
                <a16:creationId xmlns:a16="http://schemas.microsoft.com/office/drawing/2014/main" id="{66A6BCD5-C4F1-7E4D-A145-E5FDBB94AC20}"/>
              </a:ext>
            </a:extLst>
          </p:cNvPr>
          <p:cNvSpPr>
            <a:spLocks noGrp="1"/>
          </p:cNvSpPr>
          <p:nvPr>
            <p:ph type="ctrTitle"/>
          </p:nvPr>
        </p:nvSpPr>
        <p:spPr/>
        <p:txBody>
          <a:bodyPr/>
          <a:lstStyle/>
          <a:p>
            <a:r>
              <a:rPr lang="en-US"/>
              <a:t>Practice/ </a:t>
            </a:r>
            <a:r>
              <a:rPr lang="en-US" i="1" dirty="0">
                <a:solidFill>
                  <a:schemeClr val="accent2">
                    <a:lumMod val="50000"/>
                  </a:schemeClr>
                </a:solidFill>
              </a:rPr>
              <a:t>T</a:t>
            </a:r>
            <a:r>
              <a:rPr lang="en-US" i="1">
                <a:solidFill>
                  <a:schemeClr val="accent2">
                    <a:lumMod val="50000"/>
                  </a:schemeClr>
                </a:solidFill>
              </a:rPr>
              <a:t>hực </a:t>
            </a:r>
            <a:r>
              <a:rPr lang="en-US" i="1" dirty="0" err="1">
                <a:solidFill>
                  <a:schemeClr val="accent2">
                    <a:lumMod val="50000"/>
                  </a:schemeClr>
                </a:solidFill>
              </a:rPr>
              <a:t>hành</a:t>
            </a:r>
            <a:endParaRPr lang="en-US" i="1" dirty="0">
              <a:solidFill>
                <a:schemeClr val="accent2">
                  <a:lumMod val="50000"/>
                </a:schemeClr>
              </a:solidFill>
            </a:endParaRPr>
          </a:p>
        </p:txBody>
      </p:sp>
      <p:sp>
        <p:nvSpPr>
          <p:cNvPr id="3" name="Subtitle 2">
            <a:extLst>
              <a:ext uri="{FF2B5EF4-FFF2-40B4-BE49-F238E27FC236}">
                <a16:creationId xmlns:a16="http://schemas.microsoft.com/office/drawing/2014/main" id="{284709ED-8DDE-C341-8521-EE443989951C}"/>
              </a:ext>
            </a:extLst>
          </p:cNvPr>
          <p:cNvSpPr>
            <a:spLocks noGrp="1"/>
          </p:cNvSpPr>
          <p:nvPr>
            <p:ph type="subTitle" idx="1"/>
          </p:nvPr>
        </p:nvSpPr>
        <p:spPr>
          <a:xfrm>
            <a:off x="1371599" y="3886200"/>
            <a:ext cx="6957391" cy="1752600"/>
          </a:xfrm>
        </p:spPr>
        <p:txBody>
          <a:bodyPr/>
          <a:lstStyle/>
          <a:p>
            <a:r>
              <a:rPr lang="en-US" dirty="0"/>
              <a:t>Grounding </a:t>
            </a:r>
            <a:r>
              <a:rPr lang="en-US"/>
              <a:t>Meditation/ </a:t>
            </a:r>
            <a:r>
              <a:rPr lang="en-US" i="1"/>
              <a:t>Thiền nối đất</a:t>
            </a:r>
            <a:endParaRPr lang="en-US" i="1" dirty="0"/>
          </a:p>
          <a:p>
            <a:r>
              <a:rPr lang="en-US" dirty="0"/>
              <a:t>5 </a:t>
            </a:r>
            <a:r>
              <a:rPr lang="en-US"/>
              <a:t>minutes/ phút</a:t>
            </a:r>
            <a:endParaRPr lang="en-US" dirty="0"/>
          </a:p>
        </p:txBody>
      </p:sp>
    </p:spTree>
    <p:extLst>
      <p:ext uri="{BB962C8B-B14F-4D97-AF65-F5344CB8AC3E}">
        <p14:creationId xmlns:p14="http://schemas.microsoft.com/office/powerpoint/2010/main" val="6638792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dirty="0"/>
              <a:t>Session 1</a:t>
            </a:r>
            <a:r>
              <a:rPr lang="en-US" sz="3200"/>
              <a:t>: Introduction/ </a:t>
            </a:r>
            <a:r>
              <a:rPr lang="en-US" sz="3200" i="1">
                <a:solidFill>
                  <a:schemeClr val="accent2">
                    <a:lumMod val="50000"/>
                  </a:schemeClr>
                </a:solidFill>
              </a:rPr>
              <a:t>Buổi 1: Giới thiệu</a:t>
            </a:r>
            <a:endParaRPr lang="en-US" sz="3200" i="1" dirty="0">
              <a:solidFill>
                <a:schemeClr val="accent2">
                  <a:lumMod val="50000"/>
                </a:schemeClr>
              </a:solidFill>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a:bodyPr>
          <a:lstStyle/>
          <a:p>
            <a:r>
              <a:rPr lang="en-US" sz="2000">
                <a:latin typeface="Arial" panose="020B0604020202020204" pitchFamily="34" charset="0"/>
                <a:cs typeface="Arial" panose="020B0604020202020204" pitchFamily="34" charset="0"/>
              </a:rPr>
              <a:t>Grounding meditation/ </a:t>
            </a:r>
            <a:r>
              <a:rPr lang="en-US" sz="2000" i="1">
                <a:solidFill>
                  <a:schemeClr val="accent2">
                    <a:lumMod val="50000"/>
                  </a:schemeClr>
                </a:solidFill>
                <a:latin typeface="Arial" panose="020B0604020202020204" pitchFamily="34" charset="0"/>
                <a:cs typeface="Arial" panose="020B0604020202020204" pitchFamily="34" charset="0"/>
              </a:rPr>
              <a:t>Thiền nối đất</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Body scan/ </a:t>
            </a:r>
            <a:r>
              <a:rPr lang="en-US" sz="2000" i="1">
                <a:solidFill>
                  <a:schemeClr val="accent2">
                    <a:lumMod val="50000"/>
                  </a:schemeClr>
                </a:solidFill>
                <a:latin typeface="Arial" panose="020B0604020202020204" pitchFamily="34" charset="0"/>
                <a:cs typeface="Arial" panose="020B0604020202020204" pitchFamily="34" charset="0"/>
              </a:rPr>
              <a:t>Rà soát c</a:t>
            </a:r>
            <a:r>
              <a:rPr lang="vi-VN" sz="2000" i="1">
                <a:solidFill>
                  <a:schemeClr val="accent2">
                    <a:lumMod val="50000"/>
                  </a:schemeClr>
                </a:solidFill>
                <a:latin typeface="Arial" panose="020B0604020202020204" pitchFamily="34" charset="0"/>
                <a:cs typeface="Arial" panose="020B0604020202020204" pitchFamily="34" charset="0"/>
              </a:rPr>
              <a:t>ơ</a:t>
            </a:r>
            <a:r>
              <a:rPr lang="en-US" sz="2000" i="1">
                <a:solidFill>
                  <a:schemeClr val="accent2">
                    <a:lumMod val="50000"/>
                  </a:schemeClr>
                </a:solidFill>
                <a:latin typeface="Arial" panose="020B0604020202020204" pitchFamily="34" charset="0"/>
                <a:cs typeface="Arial" panose="020B0604020202020204" pitchFamily="34" charset="0"/>
              </a:rPr>
              <a:t> thể</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Mindful eating: </a:t>
            </a:r>
            <a:r>
              <a:rPr lang="en-US" sz="2000">
                <a:latin typeface="Arial" panose="020B0604020202020204" pitchFamily="34" charset="0"/>
                <a:cs typeface="Arial" panose="020B0604020202020204" pitchFamily="34" charset="0"/>
              </a:rPr>
              <a:t>raising exercise/ </a:t>
            </a:r>
            <a:r>
              <a:rPr lang="en-US" sz="2000" i="1">
                <a:solidFill>
                  <a:schemeClr val="accent2">
                    <a:lumMod val="50000"/>
                  </a:schemeClr>
                </a:solidFill>
                <a:latin typeface="Arial" panose="020B0604020202020204" pitchFamily="34" charset="0"/>
                <a:cs typeface="Arial" panose="020B0604020202020204" pitchFamily="34" charset="0"/>
              </a:rPr>
              <a:t>Để tâm đến ăn uống: tăng tập luyện</a:t>
            </a:r>
            <a:endParaRPr lang="en-US" sz="2000" i="1" dirty="0">
              <a:solidFill>
                <a:schemeClr val="accent2">
                  <a:lumMod val="50000"/>
                </a:schemeClr>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DFBDD0A9-D851-0244-A827-3515C9E8199C}"/>
              </a:ext>
            </a:extLst>
          </p:cNvPr>
          <p:cNvPicPr>
            <a:picLocks noChangeAspect="1"/>
          </p:cNvPicPr>
          <p:nvPr/>
        </p:nvPicPr>
        <p:blipFill>
          <a:blip r:embed="rId4"/>
          <a:stretch>
            <a:fillRect/>
          </a:stretch>
        </p:blipFill>
        <p:spPr>
          <a:xfrm>
            <a:off x="1140178" y="3291681"/>
            <a:ext cx="4693355" cy="2628279"/>
          </a:xfrm>
          <a:prstGeom prst="rect">
            <a:avLst/>
          </a:prstGeom>
        </p:spPr>
      </p:pic>
    </p:spTree>
    <p:extLst>
      <p:ext uri="{BB962C8B-B14F-4D97-AF65-F5344CB8AC3E}">
        <p14:creationId xmlns:p14="http://schemas.microsoft.com/office/powerpoint/2010/main" val="2082985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dirty="0">
                <a:latin typeface="Arial" panose="020B0604020202020204" pitchFamily="34" charset="0"/>
                <a:cs typeface="Arial" panose="020B0604020202020204" pitchFamily="34" charset="0"/>
              </a:rPr>
              <a:t>Body </a:t>
            </a:r>
            <a:r>
              <a:rPr lang="en-US" sz="3200">
                <a:latin typeface="Arial" panose="020B0604020202020204" pitchFamily="34" charset="0"/>
                <a:cs typeface="Arial" panose="020B0604020202020204" pitchFamily="34" charset="0"/>
              </a:rPr>
              <a:t>scan/ </a:t>
            </a:r>
            <a:r>
              <a:rPr lang="en-US" sz="3200" i="1">
                <a:solidFill>
                  <a:schemeClr val="accent2">
                    <a:lumMod val="50000"/>
                  </a:schemeClr>
                </a:solidFill>
                <a:latin typeface="Arial" panose="020B0604020202020204" pitchFamily="34" charset="0"/>
                <a:cs typeface="Arial" panose="020B0604020202020204" pitchFamily="34" charset="0"/>
              </a:rPr>
              <a:t>Rà soát c</a:t>
            </a:r>
            <a:r>
              <a:rPr lang="vi-VN" sz="3200" i="1" dirty="0">
                <a:solidFill>
                  <a:schemeClr val="accent2">
                    <a:lumMod val="50000"/>
                  </a:schemeClr>
                </a:solidFill>
                <a:latin typeface="Arial" panose="020B0604020202020204" pitchFamily="34" charset="0"/>
                <a:cs typeface="Arial" panose="020B0604020202020204" pitchFamily="34" charset="0"/>
              </a:rPr>
              <a:t>ơ</a:t>
            </a:r>
            <a:r>
              <a:rPr lang="en-US" sz="3200" i="1" dirty="0">
                <a:solidFill>
                  <a:schemeClr val="accent2">
                    <a:lumMod val="50000"/>
                  </a:schemeClr>
                </a:solidFill>
                <a:latin typeface="Arial" panose="020B0604020202020204" pitchFamily="34" charset="0"/>
                <a:cs typeface="Arial" panose="020B0604020202020204" pitchFamily="34" charset="0"/>
              </a:rPr>
              <a:t> </a:t>
            </a:r>
            <a:r>
              <a:rPr lang="en-US" sz="3200" i="1" dirty="0" err="1">
                <a:solidFill>
                  <a:schemeClr val="accent2">
                    <a:lumMod val="50000"/>
                  </a:schemeClr>
                </a:solidFill>
                <a:latin typeface="Arial" panose="020B0604020202020204" pitchFamily="34" charset="0"/>
                <a:cs typeface="Arial" panose="020B0604020202020204" pitchFamily="34" charset="0"/>
              </a:rPr>
              <a:t>thể</a:t>
            </a:r>
            <a:br>
              <a:rPr lang="en-US" sz="3200" dirty="0">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4C21E4A3-BE27-544C-9004-43CA787267F1}"/>
              </a:ext>
            </a:extLst>
          </p:cNvPr>
          <p:cNvPicPr>
            <a:picLocks noChangeAspect="1"/>
          </p:cNvPicPr>
          <p:nvPr/>
        </p:nvPicPr>
        <p:blipFill>
          <a:blip r:embed="rId4"/>
          <a:stretch>
            <a:fillRect/>
          </a:stretch>
        </p:blipFill>
        <p:spPr>
          <a:xfrm>
            <a:off x="386520" y="974035"/>
            <a:ext cx="4622801" cy="4957979"/>
          </a:xfrm>
          <a:prstGeom prst="rect">
            <a:avLst/>
          </a:prstGeom>
        </p:spPr>
      </p:pic>
      <p:sp>
        <p:nvSpPr>
          <p:cNvPr id="3" name="TextBox 2">
            <a:extLst>
              <a:ext uri="{FF2B5EF4-FFF2-40B4-BE49-F238E27FC236}">
                <a16:creationId xmlns:a16="http://schemas.microsoft.com/office/drawing/2014/main" id="{4D0A7CCC-A4C5-4D6A-A0F3-3CE715BE1F01}"/>
              </a:ext>
            </a:extLst>
          </p:cNvPr>
          <p:cNvSpPr txBox="1"/>
          <p:nvPr/>
        </p:nvSpPr>
        <p:spPr>
          <a:xfrm>
            <a:off x="5287617" y="960438"/>
            <a:ext cx="3677479" cy="4524315"/>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LẮNG NGHE C</a:t>
            </a:r>
            <a:r>
              <a:rPr lang="vi-VN">
                <a:latin typeface="Arial" panose="020B0604020202020204" pitchFamily="34" charset="0"/>
                <a:cs typeface="Arial" panose="020B0604020202020204" pitchFamily="34" charset="0"/>
              </a:rPr>
              <a:t>Ơ</a:t>
            </a:r>
            <a:r>
              <a:rPr lang="en-US">
                <a:latin typeface="Arial" panose="020B0604020202020204" pitchFamily="34" charset="0"/>
                <a:cs typeface="Arial" panose="020B0604020202020204" pitchFamily="34" charset="0"/>
              </a:rPr>
              <a:t> THỂ! </a:t>
            </a:r>
          </a:p>
          <a:p>
            <a:r>
              <a:rPr lang="en-US">
                <a:latin typeface="Arial" panose="020B0604020202020204" pitchFamily="34" charset="0"/>
                <a:cs typeface="Arial" panose="020B0604020202020204" pitchFamily="34" charset="0"/>
              </a:rPr>
              <a:t>TẬP RÀ SOÁT C</a:t>
            </a:r>
            <a:r>
              <a:rPr lang="vi-VN">
                <a:latin typeface="Arial" panose="020B0604020202020204" pitchFamily="34" charset="0"/>
                <a:cs typeface="Arial" panose="020B0604020202020204" pitchFamily="34" charset="0"/>
              </a:rPr>
              <a:t>Ơ</a:t>
            </a:r>
            <a:r>
              <a:rPr lang="en-US">
                <a:latin typeface="Arial" panose="020B0604020202020204" pitchFamily="34" charset="0"/>
                <a:cs typeface="Arial" panose="020B0604020202020204" pitchFamily="34" charset="0"/>
              </a:rPr>
              <a:t> THỂ!</a:t>
            </a:r>
          </a:p>
          <a:p>
            <a:endParaRPr lang="en-US">
              <a:latin typeface="Arial" panose="020B0604020202020204" pitchFamily="34" charset="0"/>
              <a:cs typeface="Arial" panose="020B0604020202020204" pitchFamily="34" charset="0"/>
            </a:endParaRPr>
          </a:p>
          <a:p>
            <a:pPr marL="342900" indent="-342900">
              <a:buAutoNum type="arabicPeriod"/>
            </a:pPr>
            <a:r>
              <a:rPr lang="en-US">
                <a:latin typeface="Arial" panose="020B0604020202020204" pitchFamily="34" charset="0"/>
                <a:cs typeface="Arial" panose="020B0604020202020204" pitchFamily="34" charset="0"/>
              </a:rPr>
              <a:t>Tập trung vào từng ngón chân, ngón tay, và từng bộ phận tồn tại giữa hai bộ phận này</a:t>
            </a:r>
          </a:p>
          <a:p>
            <a:pPr marL="342900" indent="-342900">
              <a:buAutoNum type="arabicPeriod"/>
            </a:pPr>
            <a:r>
              <a:rPr lang="en-US">
                <a:latin typeface="Arial" panose="020B0604020202020204" pitchFamily="34" charset="0"/>
                <a:cs typeface="Arial" panose="020B0604020202020204" pitchFamily="34" charset="0"/>
              </a:rPr>
              <a:t>Lưu ý đến bất cứ cảm giác khó chịu hay đau nhức nào. T</a:t>
            </a:r>
            <a:r>
              <a:rPr lang="vi-VN">
                <a:latin typeface="Arial" panose="020B0604020202020204" pitchFamily="34" charset="0"/>
                <a:cs typeface="Arial" panose="020B0604020202020204" pitchFamily="34" charset="0"/>
              </a:rPr>
              <a:t>ư</a:t>
            </a:r>
            <a:r>
              <a:rPr lang="en-US">
                <a:latin typeface="Arial" panose="020B0604020202020204" pitchFamily="34" charset="0"/>
                <a:cs typeface="Arial" panose="020B0604020202020204" pitchFamily="34" charset="0"/>
              </a:rPr>
              <a:t>ởng tượng mỗi c</a:t>
            </a:r>
            <a:r>
              <a:rPr lang="vi-VN">
                <a:latin typeface="Arial" panose="020B0604020202020204" pitchFamily="34" charset="0"/>
                <a:cs typeface="Arial" panose="020B0604020202020204" pitchFamily="34" charset="0"/>
              </a:rPr>
              <a:t>ơ</a:t>
            </a:r>
            <a:r>
              <a:rPr lang="en-US">
                <a:latin typeface="Arial" panose="020B0604020202020204" pitchFamily="34" charset="0"/>
                <a:cs typeface="Arial" panose="020B0604020202020204" pitchFamily="34" charset="0"/>
              </a:rPr>
              <a:t> quan bộ phận đang mềm dần và bắt đầu thả lỏng</a:t>
            </a:r>
          </a:p>
          <a:p>
            <a:pPr marL="342900" indent="-342900">
              <a:buAutoNum type="arabicPeriod"/>
            </a:pPr>
            <a:r>
              <a:rPr lang="en-US">
                <a:latin typeface="Arial" panose="020B0604020202020204" pitchFamily="34" charset="0"/>
                <a:cs typeface="Arial" panose="020B0604020202020204" pitchFamily="34" charset="0"/>
              </a:rPr>
              <a:t>Nếu có một suy nghĩ hay cảm xúc nào xuất hiện, để ý đến nó nh</a:t>
            </a:r>
            <a:r>
              <a:rPr lang="vi-VN">
                <a:latin typeface="Arial" panose="020B0604020202020204" pitchFamily="34" charset="0"/>
                <a:cs typeface="Arial" panose="020B0604020202020204" pitchFamily="34" charset="0"/>
              </a:rPr>
              <a:t>ư</a:t>
            </a:r>
            <a:r>
              <a:rPr lang="en-US">
                <a:latin typeface="Arial" panose="020B0604020202020204" pitchFamily="34" charset="0"/>
                <a:cs typeface="Arial" panose="020B0604020202020204" pitchFamily="34" charset="0"/>
              </a:rPr>
              <a:t>ng đừng phán xét, rồi cứ để nó mất dần</a:t>
            </a:r>
          </a:p>
          <a:p>
            <a:pPr marL="342900" indent="-342900">
              <a:buAutoNum type="arabicPeriod"/>
            </a:pPr>
            <a:r>
              <a:rPr lang="en-US">
                <a:latin typeface="Arial" panose="020B0604020202020204" pitchFamily="34" charset="0"/>
                <a:cs typeface="Arial" panose="020B0604020202020204" pitchFamily="34" charset="0"/>
              </a:rPr>
              <a:t>Hít thở. Th</a:t>
            </a:r>
            <a:r>
              <a:rPr lang="vi-VN">
                <a:latin typeface="Arial" panose="020B0604020202020204" pitchFamily="34" charset="0"/>
                <a:cs typeface="Arial" panose="020B0604020202020204" pitchFamily="34" charset="0"/>
              </a:rPr>
              <a:t>ư</a:t>
            </a:r>
            <a:r>
              <a:rPr lang="en-US">
                <a:latin typeface="Arial" panose="020B0604020202020204" pitchFamily="34" charset="0"/>
                <a:cs typeface="Arial" panose="020B0604020202020204" pitchFamily="34" charset="0"/>
              </a:rPr>
              <a:t> giãn</a:t>
            </a:r>
          </a:p>
        </p:txBody>
      </p:sp>
    </p:spTree>
    <p:extLst>
      <p:ext uri="{BB962C8B-B14F-4D97-AF65-F5344CB8AC3E}">
        <p14:creationId xmlns:p14="http://schemas.microsoft.com/office/powerpoint/2010/main" val="24724373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dirty="0">
                <a:latin typeface="Arial" panose="020B0604020202020204" pitchFamily="34" charset="0"/>
                <a:cs typeface="Arial" panose="020B0604020202020204" pitchFamily="34" charset="0"/>
              </a:rPr>
              <a:t>Session 2: Be right where </a:t>
            </a:r>
            <a:r>
              <a:rPr lang="en-US" sz="3200">
                <a:latin typeface="Arial" panose="020B0604020202020204" pitchFamily="34" charset="0"/>
                <a:cs typeface="Arial" panose="020B0604020202020204" pitchFamily="34" charset="0"/>
              </a:rPr>
              <a:t>you are/ </a:t>
            </a:r>
            <a:r>
              <a:rPr lang="en-US" sz="3200" i="1">
                <a:solidFill>
                  <a:schemeClr val="accent2">
                    <a:lumMod val="50000"/>
                  </a:schemeClr>
                </a:solidFill>
                <a:latin typeface="Arial" panose="020B0604020202020204" pitchFamily="34" charset="0"/>
                <a:cs typeface="Arial" panose="020B0604020202020204" pitchFamily="34" charset="0"/>
              </a:rPr>
              <a:t>Buổi 2: Ở ngay tại n</a:t>
            </a:r>
            <a:r>
              <a:rPr lang="vi-VN" sz="3200" i="1">
                <a:solidFill>
                  <a:schemeClr val="accent2">
                    <a:lumMod val="50000"/>
                  </a:schemeClr>
                </a:solidFill>
                <a:latin typeface="Arial" panose="020B0604020202020204" pitchFamily="34" charset="0"/>
                <a:cs typeface="Arial" panose="020B0604020202020204" pitchFamily="34" charset="0"/>
              </a:rPr>
              <a:t>ơ</a:t>
            </a:r>
            <a:r>
              <a:rPr lang="en-US" sz="3200" i="1">
                <a:solidFill>
                  <a:schemeClr val="accent2">
                    <a:lumMod val="50000"/>
                  </a:schemeClr>
                </a:solidFill>
                <a:latin typeface="Arial" panose="020B0604020202020204" pitchFamily="34" charset="0"/>
                <a:cs typeface="Arial" panose="020B0604020202020204" pitchFamily="34" charset="0"/>
              </a:rPr>
              <a:t>i đây</a:t>
            </a:r>
            <a:endParaRPr lang="en-US" sz="3200" i="1" dirty="0">
              <a:solidFill>
                <a:schemeClr val="accent2">
                  <a:lumMod val="50000"/>
                </a:schemeClr>
              </a:solidFill>
              <a:latin typeface="Arial" panose="020B0604020202020204" pitchFamily="34" charset="0"/>
              <a:cs typeface="Arial" panose="020B0604020202020204" pitchFamily="34" charset="0"/>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a:bodyPr>
          <a:lstStyle/>
          <a:p>
            <a:r>
              <a:rPr lang="en-US" sz="2000">
                <a:latin typeface="Arial" panose="020B0604020202020204" pitchFamily="34" charset="0"/>
                <a:cs typeface="Arial" panose="020B0604020202020204" pitchFamily="34" charset="0"/>
              </a:rPr>
              <a:t>Body scan/ </a:t>
            </a:r>
            <a:r>
              <a:rPr lang="en-US" sz="2000" i="1">
                <a:solidFill>
                  <a:schemeClr val="accent2">
                    <a:lumMod val="50000"/>
                  </a:schemeClr>
                </a:solidFill>
                <a:latin typeface="Arial" panose="020B0604020202020204" pitchFamily="34" charset="0"/>
                <a:cs typeface="Arial" panose="020B0604020202020204" pitchFamily="34" charset="0"/>
              </a:rPr>
              <a:t>Rà soát c</a:t>
            </a:r>
            <a:r>
              <a:rPr lang="vi-VN" sz="2000" i="1">
                <a:solidFill>
                  <a:schemeClr val="accent2">
                    <a:lumMod val="50000"/>
                  </a:schemeClr>
                </a:solidFill>
                <a:latin typeface="Arial" panose="020B0604020202020204" pitchFamily="34" charset="0"/>
                <a:cs typeface="Arial" panose="020B0604020202020204" pitchFamily="34" charset="0"/>
              </a:rPr>
              <a:t>ơ</a:t>
            </a:r>
            <a:r>
              <a:rPr lang="en-US" sz="2000" i="1">
                <a:solidFill>
                  <a:schemeClr val="accent2">
                    <a:lumMod val="50000"/>
                  </a:schemeClr>
                </a:solidFill>
                <a:latin typeface="Arial" panose="020B0604020202020204" pitchFamily="34" charset="0"/>
                <a:cs typeface="Arial" panose="020B0604020202020204" pitchFamily="34" charset="0"/>
              </a:rPr>
              <a:t> thể</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Theme: Be right where </a:t>
            </a:r>
            <a:r>
              <a:rPr lang="en-US" sz="2000">
                <a:latin typeface="Arial" panose="020B0604020202020204" pitchFamily="34" charset="0"/>
                <a:cs typeface="Arial" panose="020B0604020202020204" pitchFamily="34" charset="0"/>
              </a:rPr>
              <a:t>you are/ </a:t>
            </a:r>
            <a:r>
              <a:rPr lang="en-US" sz="2000" i="1">
                <a:solidFill>
                  <a:schemeClr val="accent2">
                    <a:lumMod val="50000"/>
                  </a:schemeClr>
                </a:solidFill>
                <a:latin typeface="Arial" panose="020B0604020202020204" pitchFamily="34" charset="0"/>
                <a:cs typeface="Arial" panose="020B0604020202020204" pitchFamily="34" charset="0"/>
              </a:rPr>
              <a:t>Chủ đề: Ở ngay tại n</a:t>
            </a:r>
            <a:r>
              <a:rPr lang="vi-VN" sz="2000" i="1">
                <a:solidFill>
                  <a:schemeClr val="accent2">
                    <a:lumMod val="50000"/>
                  </a:schemeClr>
                </a:solidFill>
                <a:latin typeface="Arial" panose="020B0604020202020204" pitchFamily="34" charset="0"/>
                <a:cs typeface="Arial" panose="020B0604020202020204" pitchFamily="34" charset="0"/>
              </a:rPr>
              <a:t>ơ</a:t>
            </a:r>
            <a:r>
              <a:rPr lang="en-US" sz="2000" i="1">
                <a:solidFill>
                  <a:schemeClr val="accent2">
                    <a:lumMod val="50000"/>
                  </a:schemeClr>
                </a:solidFill>
                <a:latin typeface="Arial" panose="020B0604020202020204" pitchFamily="34" charset="0"/>
                <a:cs typeface="Arial" panose="020B0604020202020204" pitchFamily="34" charset="0"/>
              </a:rPr>
              <a:t>i đây</a:t>
            </a:r>
            <a:endParaRPr lang="en-US" sz="2000" i="1" dirty="0">
              <a:solidFill>
                <a:schemeClr val="accent2">
                  <a:lumMod val="50000"/>
                </a:schemeClr>
              </a:solidFill>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Mindfulness </a:t>
            </a:r>
            <a:r>
              <a:rPr lang="en-US" sz="2000">
                <a:latin typeface="Arial" panose="020B0604020202020204" pitchFamily="34" charset="0"/>
                <a:cs typeface="Arial" panose="020B0604020202020204" pitchFamily="34" charset="0"/>
              </a:rPr>
              <a:t>of breathing/ </a:t>
            </a:r>
            <a:r>
              <a:rPr lang="en-US" sz="2000" i="1">
                <a:solidFill>
                  <a:schemeClr val="accent2">
                    <a:lumMod val="50000"/>
                  </a:schemeClr>
                </a:solidFill>
                <a:latin typeface="Arial" panose="020B0604020202020204" pitchFamily="34" charset="0"/>
                <a:cs typeface="Arial" panose="020B0604020202020204" pitchFamily="34" charset="0"/>
              </a:rPr>
              <a:t>Toàn tâm toàn ý vào việc hít thở</a:t>
            </a:r>
            <a:endParaRPr lang="en-US" sz="2000" i="1" dirty="0">
              <a:solidFill>
                <a:schemeClr val="accent2">
                  <a:lumMod val="50000"/>
                </a:schemeClr>
              </a:solidFill>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705CED6C-E83F-7A4C-AD3C-CAE4DC050BCA}"/>
              </a:ext>
            </a:extLst>
          </p:cNvPr>
          <p:cNvPicPr>
            <a:picLocks noChangeAspect="1"/>
          </p:cNvPicPr>
          <p:nvPr/>
        </p:nvPicPr>
        <p:blipFill>
          <a:blip r:embed="rId4"/>
          <a:stretch>
            <a:fillRect/>
          </a:stretch>
        </p:blipFill>
        <p:spPr>
          <a:xfrm>
            <a:off x="1079500" y="3463131"/>
            <a:ext cx="3492500" cy="2324100"/>
          </a:xfrm>
          <a:prstGeom prst="rect">
            <a:avLst/>
          </a:prstGeom>
        </p:spPr>
      </p:pic>
    </p:spTree>
    <p:extLst>
      <p:ext uri="{BB962C8B-B14F-4D97-AF65-F5344CB8AC3E}">
        <p14:creationId xmlns:p14="http://schemas.microsoft.com/office/powerpoint/2010/main" val="23478852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a:xfrm>
            <a:off x="457200" y="274638"/>
            <a:ext cx="7991061" cy="1143000"/>
          </a:xfrm>
        </p:spPr>
        <p:txBody>
          <a:bodyPr>
            <a:normAutofit/>
          </a:bodyPr>
          <a:lstStyle/>
          <a:p>
            <a:r>
              <a:rPr lang="en-US" sz="3200" dirty="0"/>
              <a:t>Session 2 Theme: Be right where </a:t>
            </a:r>
            <a:r>
              <a:rPr lang="en-US" sz="3200"/>
              <a:t>you are/ </a:t>
            </a:r>
            <a:r>
              <a:rPr lang="en-US" sz="3200" i="1">
                <a:solidFill>
                  <a:schemeClr val="accent2">
                    <a:lumMod val="50000"/>
                  </a:schemeClr>
                </a:solidFill>
              </a:rPr>
              <a:t>Buổi 2 Chủ đề: Ở ngay tại n</a:t>
            </a:r>
            <a:r>
              <a:rPr lang="vi-VN" sz="3200" i="1">
                <a:solidFill>
                  <a:schemeClr val="accent2">
                    <a:lumMod val="50000"/>
                  </a:schemeClr>
                </a:solidFill>
              </a:rPr>
              <a:t>ơ</a:t>
            </a:r>
            <a:r>
              <a:rPr lang="en-US" sz="3200" i="1">
                <a:solidFill>
                  <a:schemeClr val="accent2">
                    <a:lumMod val="50000"/>
                  </a:schemeClr>
                </a:solidFill>
              </a:rPr>
              <a:t>i đây </a:t>
            </a:r>
            <a:endParaRPr lang="en-US" sz="3200" i="1" dirty="0">
              <a:solidFill>
                <a:schemeClr val="accent2">
                  <a:lumMod val="50000"/>
                </a:schemeClr>
              </a:solidFill>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lnSpcReduction="10000"/>
          </a:bodyPr>
          <a:lstStyle/>
          <a:p>
            <a:r>
              <a:rPr lang="en-US" sz="2400" dirty="0"/>
              <a:t>Habits of mind (past/future </a:t>
            </a:r>
            <a:r>
              <a:rPr lang="en-US" sz="2400"/>
              <a:t>focus)/ </a:t>
            </a:r>
            <a:r>
              <a:rPr lang="en-US" sz="2400" i="1">
                <a:solidFill>
                  <a:schemeClr val="accent2">
                    <a:lumMod val="50000"/>
                  </a:schemeClr>
                </a:solidFill>
              </a:rPr>
              <a:t>Những thói quen của tâm trí (tập trung vào quá khứ/t</a:t>
            </a:r>
            <a:r>
              <a:rPr lang="vi-VN" sz="2400" i="1">
                <a:solidFill>
                  <a:schemeClr val="accent2">
                    <a:lumMod val="50000"/>
                  </a:schemeClr>
                </a:solidFill>
              </a:rPr>
              <a:t>ư</a:t>
            </a:r>
            <a:r>
              <a:rPr lang="en-US" sz="2400" i="1">
                <a:solidFill>
                  <a:schemeClr val="accent2">
                    <a:lumMod val="50000"/>
                  </a:schemeClr>
                </a:solidFill>
              </a:rPr>
              <a:t>ơng lai)</a:t>
            </a:r>
            <a:endParaRPr lang="en-US" sz="2400" i="1" dirty="0">
              <a:solidFill>
                <a:schemeClr val="accent2">
                  <a:lumMod val="50000"/>
                </a:schemeClr>
              </a:solidFill>
            </a:endParaRPr>
          </a:p>
          <a:p>
            <a:r>
              <a:rPr lang="en-US" sz="2400" dirty="0"/>
              <a:t>A wandering mind is an </a:t>
            </a:r>
            <a:r>
              <a:rPr lang="en-US" sz="2400"/>
              <a:t>unhappy mind/ </a:t>
            </a:r>
            <a:r>
              <a:rPr lang="en-US" sz="2400" i="1">
                <a:solidFill>
                  <a:schemeClr val="accent2">
                    <a:lumMod val="50000"/>
                  </a:schemeClr>
                </a:solidFill>
              </a:rPr>
              <a:t>Tâm trí lang thang vô định là một tâm trí không hạnh phúc</a:t>
            </a:r>
            <a:endParaRPr lang="en-US" sz="2400" i="1" dirty="0">
              <a:solidFill>
                <a:schemeClr val="accent2">
                  <a:lumMod val="50000"/>
                </a:schemeClr>
              </a:solidFill>
            </a:endParaRPr>
          </a:p>
          <a:p>
            <a:r>
              <a:rPr lang="en-US" sz="2400" dirty="0"/>
              <a:t>Depression </a:t>
            </a:r>
            <a:r>
              <a:rPr lang="en-US" sz="2400"/>
              <a:t>and anxiety/ </a:t>
            </a:r>
            <a:r>
              <a:rPr lang="en-US" sz="2400" i="1">
                <a:solidFill>
                  <a:schemeClr val="accent2">
                    <a:lumMod val="50000"/>
                  </a:schemeClr>
                </a:solidFill>
              </a:rPr>
              <a:t>Trầm cảm và lo âu</a:t>
            </a:r>
            <a:endParaRPr lang="en-US" sz="2400" i="1" dirty="0">
              <a:solidFill>
                <a:schemeClr val="accent2">
                  <a:lumMod val="50000"/>
                </a:schemeClr>
              </a:solidFill>
            </a:endParaRPr>
          </a:p>
          <a:p>
            <a:r>
              <a:rPr lang="en-US" sz="2400" dirty="0"/>
              <a:t>Mind games: our mind tricks us into believing that our thoughts are </a:t>
            </a:r>
            <a:r>
              <a:rPr lang="en-US" sz="2400"/>
              <a:t>actual facts/ </a:t>
            </a:r>
            <a:r>
              <a:rPr lang="en-US" sz="2400" i="1">
                <a:solidFill>
                  <a:schemeClr val="accent2">
                    <a:lumMod val="50000"/>
                  </a:schemeClr>
                </a:solidFill>
              </a:rPr>
              <a:t>Trò đùa của tâm trí: tâm trí lừa chúng ta tin rằng suy nghĩ trong đầu mình đều có thật.</a:t>
            </a:r>
            <a:endParaRPr lang="en-US" sz="2400" i="1" dirty="0">
              <a:solidFill>
                <a:schemeClr val="accent2">
                  <a:lumMod val="50000"/>
                </a:schemeClr>
              </a:solidFill>
            </a:endParaRPr>
          </a:p>
          <a:p>
            <a:r>
              <a:rPr lang="en-US" sz="2400" dirty="0"/>
              <a:t>Letting go of </a:t>
            </a:r>
            <a:r>
              <a:rPr lang="en-US" sz="2400"/>
              <a:t>our thoughts/ </a:t>
            </a:r>
            <a:r>
              <a:rPr lang="en-US" sz="2400" i="1">
                <a:solidFill>
                  <a:schemeClr val="accent2">
                    <a:lumMod val="50000"/>
                  </a:schemeClr>
                </a:solidFill>
              </a:rPr>
              <a:t>Buông bỏ suy nghĩ </a:t>
            </a:r>
          </a:p>
          <a:p>
            <a:r>
              <a:rPr lang="en-US" sz="2400"/>
              <a:t>Being </a:t>
            </a:r>
            <a:r>
              <a:rPr lang="en-US" sz="2400" dirty="0"/>
              <a:t>in the moment helps calm body </a:t>
            </a:r>
            <a:r>
              <a:rPr lang="en-US" sz="2400"/>
              <a:t>and heal/ </a:t>
            </a:r>
            <a:r>
              <a:rPr lang="en-US" sz="2400" i="1">
                <a:solidFill>
                  <a:schemeClr val="accent2">
                    <a:lumMod val="50000"/>
                  </a:schemeClr>
                </a:solidFill>
              </a:rPr>
              <a:t>Toàn tâm toàn ý cho chính khoảnh khắc hiện tại sẽ giúp bạn làm bình tâm c</a:t>
            </a:r>
            <a:r>
              <a:rPr lang="vi-VN" sz="2400" i="1">
                <a:solidFill>
                  <a:schemeClr val="accent2">
                    <a:lumMod val="50000"/>
                  </a:schemeClr>
                </a:solidFill>
              </a:rPr>
              <a:t>ơ</a:t>
            </a:r>
            <a:r>
              <a:rPr lang="en-US" sz="2400" i="1">
                <a:solidFill>
                  <a:schemeClr val="accent2">
                    <a:lumMod val="50000"/>
                  </a:schemeClr>
                </a:solidFill>
              </a:rPr>
              <a:t> thể và giúp chữa lành</a:t>
            </a:r>
            <a:endParaRPr lang="en-US" sz="2400" i="1" dirty="0">
              <a:solidFill>
                <a:schemeClr val="accent2">
                  <a:lumMod val="50000"/>
                </a:schemeClr>
              </a:solidFill>
            </a:endParaRPr>
          </a:p>
        </p:txBody>
      </p:sp>
    </p:spTree>
    <p:extLst>
      <p:ext uri="{BB962C8B-B14F-4D97-AF65-F5344CB8AC3E}">
        <p14:creationId xmlns:p14="http://schemas.microsoft.com/office/powerpoint/2010/main" val="4728708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3" name="Title 2">
            <a:extLst>
              <a:ext uri="{FF2B5EF4-FFF2-40B4-BE49-F238E27FC236}">
                <a16:creationId xmlns:a16="http://schemas.microsoft.com/office/drawing/2014/main" id="{EFDC43CD-1C9E-8849-9294-C0492C1B837B}"/>
              </a:ext>
            </a:extLst>
          </p:cNvPr>
          <p:cNvSpPr>
            <a:spLocks noGrp="1"/>
          </p:cNvSpPr>
          <p:nvPr>
            <p:ph type="ctrTitle"/>
          </p:nvPr>
        </p:nvSpPr>
        <p:spPr/>
        <p:txBody>
          <a:bodyPr/>
          <a:lstStyle/>
          <a:p>
            <a:r>
              <a:rPr lang="en-US"/>
              <a:t>Practice/ </a:t>
            </a:r>
            <a:r>
              <a:rPr lang="en-US" i="1">
                <a:solidFill>
                  <a:schemeClr val="accent2">
                    <a:lumMod val="50000"/>
                  </a:schemeClr>
                </a:solidFill>
              </a:rPr>
              <a:t>Thực hành</a:t>
            </a:r>
            <a:endParaRPr lang="en-US" i="1" dirty="0">
              <a:solidFill>
                <a:schemeClr val="accent2">
                  <a:lumMod val="50000"/>
                </a:schemeClr>
              </a:solidFill>
            </a:endParaRPr>
          </a:p>
        </p:txBody>
      </p:sp>
      <p:sp>
        <p:nvSpPr>
          <p:cNvPr id="5" name="Subtitle 4">
            <a:extLst>
              <a:ext uri="{FF2B5EF4-FFF2-40B4-BE49-F238E27FC236}">
                <a16:creationId xmlns:a16="http://schemas.microsoft.com/office/drawing/2014/main" id="{42124843-0ABD-C24C-A28A-DA34780FF229}"/>
              </a:ext>
            </a:extLst>
          </p:cNvPr>
          <p:cNvSpPr>
            <a:spLocks noGrp="1"/>
          </p:cNvSpPr>
          <p:nvPr>
            <p:ph type="subTitle" idx="1"/>
          </p:nvPr>
        </p:nvSpPr>
        <p:spPr/>
        <p:txBody>
          <a:bodyPr/>
          <a:lstStyle/>
          <a:p>
            <a:r>
              <a:rPr lang="en-US"/>
              <a:t>Body Scan/ </a:t>
            </a:r>
            <a:r>
              <a:rPr lang="en-US" i="1"/>
              <a:t>Rà soát c</a:t>
            </a:r>
            <a:r>
              <a:rPr lang="vi-VN" i="1"/>
              <a:t>ơ</a:t>
            </a:r>
            <a:r>
              <a:rPr lang="en-US" i="1"/>
              <a:t> thể</a:t>
            </a:r>
            <a:endParaRPr lang="en-US" i="1" dirty="0"/>
          </a:p>
          <a:p>
            <a:r>
              <a:rPr lang="en-US"/>
              <a:t>15 minutes/</a:t>
            </a:r>
            <a:r>
              <a:rPr lang="en-US" i="1"/>
              <a:t>phút</a:t>
            </a:r>
            <a:endParaRPr lang="en-US" i="1" dirty="0"/>
          </a:p>
        </p:txBody>
      </p:sp>
      <p:pic>
        <p:nvPicPr>
          <p:cNvPr id="6" name="Picture 5">
            <a:extLst>
              <a:ext uri="{FF2B5EF4-FFF2-40B4-BE49-F238E27FC236}">
                <a16:creationId xmlns:a16="http://schemas.microsoft.com/office/drawing/2014/main" id="{18F15151-6013-6441-9B2D-0C1C082FDD17}"/>
              </a:ext>
            </a:extLst>
          </p:cNvPr>
          <p:cNvPicPr>
            <a:picLocks noChangeAspect="1"/>
          </p:cNvPicPr>
          <p:nvPr/>
        </p:nvPicPr>
        <p:blipFill>
          <a:blip r:embed="rId4"/>
          <a:stretch>
            <a:fillRect/>
          </a:stretch>
        </p:blipFill>
        <p:spPr>
          <a:xfrm>
            <a:off x="2667000" y="152400"/>
            <a:ext cx="3810000" cy="2133600"/>
          </a:xfrm>
          <a:prstGeom prst="rect">
            <a:avLst/>
          </a:prstGeom>
        </p:spPr>
      </p:pic>
    </p:spTree>
    <p:extLst>
      <p:ext uri="{BB962C8B-B14F-4D97-AF65-F5344CB8AC3E}">
        <p14:creationId xmlns:p14="http://schemas.microsoft.com/office/powerpoint/2010/main" val="3727313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a:xfrm>
            <a:off x="228601" y="274638"/>
            <a:ext cx="8686798" cy="1143000"/>
          </a:xfrm>
        </p:spPr>
        <p:txBody>
          <a:bodyPr>
            <a:normAutofit/>
          </a:bodyPr>
          <a:lstStyle/>
          <a:p>
            <a:r>
              <a:rPr lang="en-US" sz="3200" dirty="0"/>
              <a:t>Willingness to be with things as </a:t>
            </a:r>
            <a:r>
              <a:rPr lang="en-US" sz="3200"/>
              <a:t>they are/</a:t>
            </a:r>
            <a:br>
              <a:rPr lang="en-US" sz="3200" dirty="0"/>
            </a:br>
            <a:r>
              <a:rPr lang="en-US" sz="3200" i="1" dirty="0" err="1">
                <a:solidFill>
                  <a:schemeClr val="accent2">
                    <a:lumMod val="50000"/>
                  </a:schemeClr>
                </a:solidFill>
              </a:rPr>
              <a:t>Buổi</a:t>
            </a:r>
            <a:r>
              <a:rPr lang="en-US" sz="3200" i="1" dirty="0">
                <a:solidFill>
                  <a:schemeClr val="accent2">
                    <a:lumMod val="50000"/>
                  </a:schemeClr>
                </a:solidFill>
              </a:rPr>
              <a:t> 5: </a:t>
            </a:r>
            <a:r>
              <a:rPr lang="en-US" sz="3200" i="1" dirty="0" err="1">
                <a:solidFill>
                  <a:schemeClr val="accent2">
                    <a:lumMod val="50000"/>
                  </a:schemeClr>
                </a:solidFill>
              </a:rPr>
              <a:t>Sẵn</a:t>
            </a:r>
            <a:r>
              <a:rPr lang="en-US" sz="3200" i="1" dirty="0">
                <a:solidFill>
                  <a:schemeClr val="accent2">
                    <a:lumMod val="50000"/>
                  </a:schemeClr>
                </a:solidFill>
              </a:rPr>
              <a:t> </a:t>
            </a:r>
            <a:r>
              <a:rPr lang="en-US" sz="3200" i="1" dirty="0" err="1">
                <a:solidFill>
                  <a:schemeClr val="accent2">
                    <a:lumMod val="50000"/>
                  </a:schemeClr>
                </a:solidFill>
              </a:rPr>
              <a:t>sàng</a:t>
            </a:r>
            <a:r>
              <a:rPr lang="en-US" sz="3200" i="1" dirty="0">
                <a:solidFill>
                  <a:schemeClr val="accent2">
                    <a:lumMod val="50000"/>
                  </a:schemeClr>
                </a:solidFill>
              </a:rPr>
              <a:t> </a:t>
            </a:r>
            <a:r>
              <a:rPr lang="en-US" sz="3200" i="1" dirty="0" err="1">
                <a:solidFill>
                  <a:schemeClr val="accent2">
                    <a:lumMod val="50000"/>
                  </a:schemeClr>
                </a:solidFill>
              </a:rPr>
              <a:t>chấp</a:t>
            </a:r>
            <a:r>
              <a:rPr lang="en-US" sz="3200" i="1" dirty="0">
                <a:solidFill>
                  <a:schemeClr val="accent2">
                    <a:lumMod val="50000"/>
                  </a:schemeClr>
                </a:solidFill>
              </a:rPr>
              <a:t> </a:t>
            </a:r>
            <a:r>
              <a:rPr lang="en-US" sz="3200" i="1" dirty="0" err="1">
                <a:solidFill>
                  <a:schemeClr val="accent2">
                    <a:lumMod val="50000"/>
                  </a:schemeClr>
                </a:solidFill>
              </a:rPr>
              <a:t>nhận</a:t>
            </a:r>
            <a:r>
              <a:rPr lang="en-US" sz="3200" i="1" dirty="0">
                <a:solidFill>
                  <a:schemeClr val="accent2">
                    <a:lumMod val="50000"/>
                  </a:schemeClr>
                </a:solidFill>
              </a:rPr>
              <a:t> </a:t>
            </a:r>
            <a:r>
              <a:rPr lang="en-US" sz="3200" i="1" dirty="0" err="1">
                <a:solidFill>
                  <a:schemeClr val="accent2">
                    <a:lumMod val="50000"/>
                  </a:schemeClr>
                </a:solidFill>
              </a:rPr>
              <a:t>thực</a:t>
            </a:r>
            <a:r>
              <a:rPr lang="en-US" sz="3200" i="1" dirty="0">
                <a:solidFill>
                  <a:schemeClr val="accent2">
                    <a:lumMod val="50000"/>
                  </a:schemeClr>
                </a:solidFill>
              </a:rPr>
              <a:t> </a:t>
            </a:r>
            <a:r>
              <a:rPr lang="en-US" sz="3200" i="1" dirty="0" err="1">
                <a:solidFill>
                  <a:schemeClr val="accent2">
                    <a:lumMod val="50000"/>
                  </a:schemeClr>
                </a:solidFill>
              </a:rPr>
              <a:t>tế</a:t>
            </a:r>
            <a:endParaRPr lang="en-US" sz="3200" i="1" dirty="0">
              <a:solidFill>
                <a:schemeClr val="accent2">
                  <a:lumMod val="50000"/>
                </a:schemeClr>
              </a:solidFill>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a:bodyPr>
          <a:lstStyle/>
          <a:p>
            <a:r>
              <a:rPr lang="en-US" sz="2400" dirty="0"/>
              <a:t>3 </a:t>
            </a:r>
            <a:r>
              <a:rPr lang="en-US" sz="2400"/>
              <a:t>Feeling states/ </a:t>
            </a:r>
            <a:r>
              <a:rPr lang="en-US" sz="2400" i="1" dirty="0">
                <a:solidFill>
                  <a:schemeClr val="accent2">
                    <a:lumMod val="50000"/>
                  </a:schemeClr>
                </a:solidFill>
              </a:rPr>
              <a:t>3 </a:t>
            </a:r>
            <a:r>
              <a:rPr lang="en-US" sz="2400" i="1" dirty="0" err="1">
                <a:solidFill>
                  <a:schemeClr val="accent2">
                    <a:lumMod val="50000"/>
                  </a:schemeClr>
                </a:solidFill>
              </a:rPr>
              <a:t>giai</a:t>
            </a:r>
            <a:r>
              <a:rPr lang="en-US" sz="2400" i="1" dirty="0">
                <a:solidFill>
                  <a:schemeClr val="accent2">
                    <a:lumMod val="50000"/>
                  </a:schemeClr>
                </a:solidFill>
              </a:rPr>
              <a:t> </a:t>
            </a:r>
            <a:r>
              <a:rPr lang="en-US" sz="2400" i="1" dirty="0" err="1">
                <a:solidFill>
                  <a:schemeClr val="accent2">
                    <a:lumMod val="50000"/>
                  </a:schemeClr>
                </a:solidFill>
              </a:rPr>
              <a:t>đoạn</a:t>
            </a:r>
            <a:r>
              <a:rPr lang="en-US" sz="2400" i="1" dirty="0">
                <a:solidFill>
                  <a:schemeClr val="accent2">
                    <a:lumMod val="50000"/>
                  </a:schemeClr>
                </a:solidFill>
              </a:rPr>
              <a:t> </a:t>
            </a:r>
            <a:r>
              <a:rPr lang="en-US" sz="2400" i="1" dirty="0" err="1">
                <a:solidFill>
                  <a:schemeClr val="accent2">
                    <a:lumMod val="50000"/>
                  </a:schemeClr>
                </a:solidFill>
              </a:rPr>
              <a:t>cảm</a:t>
            </a:r>
            <a:r>
              <a:rPr lang="en-US" sz="2400" i="1" dirty="0">
                <a:solidFill>
                  <a:schemeClr val="accent2">
                    <a:lumMod val="50000"/>
                  </a:schemeClr>
                </a:solidFill>
              </a:rPr>
              <a:t> </a:t>
            </a:r>
            <a:r>
              <a:rPr lang="en-US" sz="2400" i="1" dirty="0" err="1">
                <a:solidFill>
                  <a:schemeClr val="accent2">
                    <a:lumMod val="50000"/>
                  </a:schemeClr>
                </a:solidFill>
              </a:rPr>
              <a:t>nhận</a:t>
            </a:r>
            <a:endParaRPr lang="en-US" sz="2400" i="1" dirty="0">
              <a:solidFill>
                <a:schemeClr val="accent2">
                  <a:lumMod val="50000"/>
                </a:schemeClr>
              </a:solidFill>
            </a:endParaRPr>
          </a:p>
          <a:p>
            <a:pPr lvl="1"/>
            <a:r>
              <a:rPr lang="en-US" sz="1800"/>
              <a:t>Pleasant/ </a:t>
            </a:r>
            <a:r>
              <a:rPr lang="en-US" sz="1800" i="1" dirty="0" err="1">
                <a:solidFill>
                  <a:schemeClr val="accent2">
                    <a:lumMod val="50000"/>
                  </a:schemeClr>
                </a:solidFill>
              </a:rPr>
              <a:t>Dễ</a:t>
            </a:r>
            <a:r>
              <a:rPr lang="en-US" sz="1800" i="1" dirty="0">
                <a:solidFill>
                  <a:schemeClr val="accent2">
                    <a:lumMod val="50000"/>
                  </a:schemeClr>
                </a:solidFill>
              </a:rPr>
              <a:t> </a:t>
            </a:r>
            <a:r>
              <a:rPr lang="en-US" sz="1800" i="1" dirty="0" err="1">
                <a:solidFill>
                  <a:schemeClr val="accent2">
                    <a:lumMod val="50000"/>
                  </a:schemeClr>
                </a:solidFill>
              </a:rPr>
              <a:t>chịu</a:t>
            </a:r>
            <a:endParaRPr lang="en-US" sz="1800" i="1" dirty="0">
              <a:solidFill>
                <a:schemeClr val="accent2">
                  <a:lumMod val="50000"/>
                </a:schemeClr>
              </a:solidFill>
            </a:endParaRPr>
          </a:p>
          <a:p>
            <a:pPr lvl="1"/>
            <a:r>
              <a:rPr lang="en-US" sz="1800"/>
              <a:t>Neutral/ </a:t>
            </a:r>
            <a:r>
              <a:rPr lang="en-US" sz="1800" i="1" dirty="0" err="1">
                <a:solidFill>
                  <a:schemeClr val="accent2">
                    <a:lumMod val="50000"/>
                  </a:schemeClr>
                </a:solidFill>
              </a:rPr>
              <a:t>Trung</a:t>
            </a:r>
            <a:r>
              <a:rPr lang="en-US" sz="1800" i="1" dirty="0">
                <a:solidFill>
                  <a:schemeClr val="accent2">
                    <a:lumMod val="50000"/>
                  </a:schemeClr>
                </a:solidFill>
              </a:rPr>
              <a:t> </a:t>
            </a:r>
            <a:r>
              <a:rPr lang="en-US" sz="1800" i="1" dirty="0" err="1">
                <a:solidFill>
                  <a:schemeClr val="accent2">
                    <a:lumMod val="50000"/>
                  </a:schemeClr>
                </a:solidFill>
              </a:rPr>
              <a:t>tính</a:t>
            </a:r>
            <a:endParaRPr lang="en-US" sz="1800" i="1" dirty="0">
              <a:solidFill>
                <a:schemeClr val="accent2">
                  <a:lumMod val="50000"/>
                </a:schemeClr>
              </a:solidFill>
            </a:endParaRPr>
          </a:p>
          <a:p>
            <a:pPr lvl="1"/>
            <a:r>
              <a:rPr lang="en-US" sz="1800"/>
              <a:t>Unpleasant/ </a:t>
            </a:r>
            <a:r>
              <a:rPr lang="en-US" sz="1800" i="1" dirty="0" err="1">
                <a:solidFill>
                  <a:schemeClr val="accent2">
                    <a:lumMod val="50000"/>
                  </a:schemeClr>
                </a:solidFill>
              </a:rPr>
              <a:t>Khó</a:t>
            </a:r>
            <a:r>
              <a:rPr lang="en-US" sz="1800" i="1" dirty="0">
                <a:solidFill>
                  <a:schemeClr val="accent2">
                    <a:lumMod val="50000"/>
                  </a:schemeClr>
                </a:solidFill>
              </a:rPr>
              <a:t> </a:t>
            </a:r>
            <a:r>
              <a:rPr lang="en-US" sz="1800" i="1" dirty="0" err="1">
                <a:solidFill>
                  <a:schemeClr val="accent2">
                    <a:lumMod val="50000"/>
                  </a:schemeClr>
                </a:solidFill>
              </a:rPr>
              <a:t>chịu</a:t>
            </a:r>
            <a:endParaRPr lang="en-US" sz="1800" i="1" dirty="0">
              <a:solidFill>
                <a:schemeClr val="accent2">
                  <a:lumMod val="50000"/>
                </a:schemeClr>
              </a:solidFill>
            </a:endParaRPr>
          </a:p>
          <a:p>
            <a:r>
              <a:rPr lang="en-US" sz="2400"/>
              <a:t>Avoidance/ </a:t>
            </a:r>
            <a:r>
              <a:rPr lang="en-US" sz="2400" dirty="0"/>
              <a:t>Né </a:t>
            </a:r>
            <a:r>
              <a:rPr lang="en-US" sz="2400" dirty="0" err="1"/>
              <a:t>tránh</a:t>
            </a:r>
            <a:endParaRPr lang="en-US" sz="2400" dirty="0"/>
          </a:p>
          <a:p>
            <a:pPr lvl="1"/>
            <a:r>
              <a:rPr lang="en-US" sz="1800" dirty="0"/>
              <a:t>We avoid unpleasant, hold on to pleasant, </a:t>
            </a:r>
            <a:br>
              <a:rPr lang="en-US" sz="1800" dirty="0"/>
            </a:br>
            <a:r>
              <a:rPr lang="en-US" sz="1800"/>
              <a:t>ignore neutral/ </a:t>
            </a:r>
            <a:r>
              <a:rPr lang="en-US" sz="1800" i="1" dirty="0" err="1">
                <a:solidFill>
                  <a:schemeClr val="accent2">
                    <a:lumMod val="50000"/>
                  </a:schemeClr>
                </a:solidFill>
              </a:rPr>
              <a:t>Chúng</a:t>
            </a:r>
            <a:r>
              <a:rPr lang="en-US" sz="1800" i="1" dirty="0">
                <a:solidFill>
                  <a:schemeClr val="accent2">
                    <a:lumMod val="50000"/>
                  </a:schemeClr>
                </a:solidFill>
              </a:rPr>
              <a:t> ta né </a:t>
            </a:r>
            <a:r>
              <a:rPr lang="en-US" sz="1800" i="1" dirty="0" err="1">
                <a:solidFill>
                  <a:schemeClr val="accent2">
                    <a:lumMod val="50000"/>
                  </a:schemeClr>
                </a:solidFill>
              </a:rPr>
              <a:t>tránh</a:t>
            </a:r>
            <a:r>
              <a:rPr lang="en-US" sz="1800" i="1" dirty="0">
                <a:solidFill>
                  <a:schemeClr val="accent2">
                    <a:lumMod val="50000"/>
                  </a:schemeClr>
                </a:solidFill>
              </a:rPr>
              <a:t> </a:t>
            </a:r>
            <a:r>
              <a:rPr lang="en-US" sz="1800" i="1" dirty="0" err="1">
                <a:solidFill>
                  <a:schemeClr val="accent2">
                    <a:lumMod val="50000"/>
                  </a:schemeClr>
                </a:solidFill>
              </a:rPr>
              <a:t>sự</a:t>
            </a:r>
            <a:r>
              <a:rPr lang="en-US" sz="1800" i="1" dirty="0">
                <a:solidFill>
                  <a:schemeClr val="accent2">
                    <a:lumMod val="50000"/>
                  </a:schemeClr>
                </a:solidFill>
              </a:rPr>
              <a:t> </a:t>
            </a:r>
            <a:r>
              <a:rPr lang="en-US" sz="1800" i="1" dirty="0" err="1">
                <a:solidFill>
                  <a:schemeClr val="accent2">
                    <a:lumMod val="50000"/>
                  </a:schemeClr>
                </a:solidFill>
              </a:rPr>
              <a:t>khó</a:t>
            </a:r>
            <a:r>
              <a:rPr lang="en-US" sz="1800" i="1" dirty="0">
                <a:solidFill>
                  <a:schemeClr val="accent2">
                    <a:lumMod val="50000"/>
                  </a:schemeClr>
                </a:solidFill>
              </a:rPr>
              <a:t> </a:t>
            </a:r>
            <a:r>
              <a:rPr lang="en-US" sz="1800" i="1" dirty="0" err="1">
                <a:solidFill>
                  <a:schemeClr val="accent2">
                    <a:lumMod val="50000"/>
                  </a:schemeClr>
                </a:solidFill>
              </a:rPr>
              <a:t>chịu</a:t>
            </a:r>
            <a:r>
              <a:rPr lang="en-US" sz="1800" i="1" dirty="0">
                <a:solidFill>
                  <a:schemeClr val="accent2">
                    <a:lumMod val="50000"/>
                  </a:schemeClr>
                </a:solidFill>
              </a:rPr>
              <a:t>, </a:t>
            </a:r>
            <a:r>
              <a:rPr lang="en-US" sz="1800" i="1" dirty="0" err="1">
                <a:solidFill>
                  <a:schemeClr val="accent2">
                    <a:lumMod val="50000"/>
                  </a:schemeClr>
                </a:solidFill>
              </a:rPr>
              <a:t>bám</a:t>
            </a:r>
            <a:r>
              <a:rPr lang="en-US" sz="1800" i="1" dirty="0">
                <a:solidFill>
                  <a:schemeClr val="accent2">
                    <a:lumMod val="50000"/>
                  </a:schemeClr>
                </a:solidFill>
              </a:rPr>
              <a:t> </a:t>
            </a:r>
            <a:r>
              <a:rPr lang="en-US" sz="1800" i="1" dirty="0" err="1">
                <a:solidFill>
                  <a:schemeClr val="accent2">
                    <a:lumMod val="50000"/>
                  </a:schemeClr>
                </a:solidFill>
              </a:rPr>
              <a:t>giữ</a:t>
            </a:r>
            <a:r>
              <a:rPr lang="en-US" sz="1800" i="1" dirty="0">
                <a:solidFill>
                  <a:schemeClr val="accent2">
                    <a:lumMod val="50000"/>
                  </a:schemeClr>
                </a:solidFill>
              </a:rPr>
              <a:t> </a:t>
            </a:r>
            <a:r>
              <a:rPr lang="en-US" sz="1800" i="1" dirty="0" err="1">
                <a:solidFill>
                  <a:schemeClr val="accent2">
                    <a:lumMod val="50000"/>
                  </a:schemeClr>
                </a:solidFill>
              </a:rPr>
              <a:t>sự</a:t>
            </a:r>
            <a:r>
              <a:rPr lang="en-US" sz="1800" i="1" dirty="0">
                <a:solidFill>
                  <a:schemeClr val="accent2">
                    <a:lumMod val="50000"/>
                  </a:schemeClr>
                </a:solidFill>
              </a:rPr>
              <a:t> </a:t>
            </a:r>
            <a:r>
              <a:rPr lang="en-US" sz="1800" i="1" dirty="0" err="1">
                <a:solidFill>
                  <a:schemeClr val="accent2">
                    <a:lumMod val="50000"/>
                  </a:schemeClr>
                </a:solidFill>
              </a:rPr>
              <a:t>dễ</a:t>
            </a:r>
            <a:r>
              <a:rPr lang="en-US" sz="1800" i="1" dirty="0">
                <a:solidFill>
                  <a:schemeClr val="accent2">
                    <a:lumMod val="50000"/>
                  </a:schemeClr>
                </a:solidFill>
              </a:rPr>
              <a:t> </a:t>
            </a:r>
            <a:r>
              <a:rPr lang="en-US" sz="1800" i="1" dirty="0" err="1">
                <a:solidFill>
                  <a:schemeClr val="accent2">
                    <a:lumMod val="50000"/>
                  </a:schemeClr>
                </a:solidFill>
              </a:rPr>
              <a:t>chịu</a:t>
            </a:r>
            <a:r>
              <a:rPr lang="en-US" sz="1800" i="1" dirty="0">
                <a:solidFill>
                  <a:schemeClr val="accent2">
                    <a:lumMod val="50000"/>
                  </a:schemeClr>
                </a:solidFill>
              </a:rPr>
              <a:t>, </a:t>
            </a:r>
            <a:r>
              <a:rPr lang="en-US" sz="1800" i="1" dirty="0" err="1">
                <a:solidFill>
                  <a:schemeClr val="accent2">
                    <a:lumMod val="50000"/>
                  </a:schemeClr>
                </a:solidFill>
              </a:rPr>
              <a:t>phớt</a:t>
            </a:r>
            <a:r>
              <a:rPr lang="en-US" sz="1800" i="1" dirty="0">
                <a:solidFill>
                  <a:schemeClr val="accent2">
                    <a:lumMod val="50000"/>
                  </a:schemeClr>
                </a:solidFill>
              </a:rPr>
              <a:t> </a:t>
            </a:r>
            <a:r>
              <a:rPr lang="en-US" sz="1800" i="1" dirty="0" err="1">
                <a:solidFill>
                  <a:schemeClr val="accent2">
                    <a:lumMod val="50000"/>
                  </a:schemeClr>
                </a:solidFill>
              </a:rPr>
              <a:t>lờ</a:t>
            </a:r>
            <a:r>
              <a:rPr lang="en-US" sz="1800" i="1" dirty="0">
                <a:solidFill>
                  <a:schemeClr val="accent2">
                    <a:lumMod val="50000"/>
                  </a:schemeClr>
                </a:solidFill>
              </a:rPr>
              <a:t> </a:t>
            </a:r>
            <a:r>
              <a:rPr lang="en-US" sz="1800" i="1" dirty="0" err="1">
                <a:solidFill>
                  <a:schemeClr val="accent2">
                    <a:lumMod val="50000"/>
                  </a:schemeClr>
                </a:solidFill>
              </a:rPr>
              <a:t>trung</a:t>
            </a:r>
            <a:r>
              <a:rPr lang="en-US" sz="1800" i="1" dirty="0">
                <a:solidFill>
                  <a:schemeClr val="accent2">
                    <a:lumMod val="50000"/>
                  </a:schemeClr>
                </a:solidFill>
              </a:rPr>
              <a:t> </a:t>
            </a:r>
            <a:r>
              <a:rPr lang="en-US" sz="1800" i="1" dirty="0" err="1">
                <a:solidFill>
                  <a:schemeClr val="accent2">
                    <a:lumMod val="50000"/>
                  </a:schemeClr>
                </a:solidFill>
              </a:rPr>
              <a:t>tính</a:t>
            </a:r>
            <a:endParaRPr lang="en-US" sz="1800" i="1" dirty="0">
              <a:solidFill>
                <a:schemeClr val="accent2">
                  <a:lumMod val="50000"/>
                </a:schemeClr>
              </a:solidFill>
            </a:endParaRPr>
          </a:p>
          <a:p>
            <a:r>
              <a:rPr lang="en-US" sz="2400"/>
              <a:t>Resistance/ </a:t>
            </a:r>
            <a:r>
              <a:rPr lang="en-US" sz="2400" i="1" dirty="0" err="1">
                <a:solidFill>
                  <a:schemeClr val="accent2">
                    <a:lumMod val="50000"/>
                  </a:schemeClr>
                </a:solidFill>
              </a:rPr>
              <a:t>Kháng</a:t>
            </a:r>
            <a:r>
              <a:rPr lang="en-US" sz="2400" i="1" dirty="0">
                <a:solidFill>
                  <a:schemeClr val="accent2">
                    <a:lumMod val="50000"/>
                  </a:schemeClr>
                </a:solidFill>
              </a:rPr>
              <a:t> </a:t>
            </a:r>
            <a:r>
              <a:rPr lang="en-US" sz="2400" i="1" dirty="0" err="1">
                <a:solidFill>
                  <a:schemeClr val="accent2">
                    <a:lumMod val="50000"/>
                  </a:schemeClr>
                </a:solidFill>
              </a:rPr>
              <a:t>cự</a:t>
            </a:r>
            <a:endParaRPr lang="en-US" sz="2400" i="1" dirty="0">
              <a:solidFill>
                <a:schemeClr val="accent2">
                  <a:lumMod val="50000"/>
                </a:schemeClr>
              </a:solidFill>
            </a:endParaRPr>
          </a:p>
          <a:p>
            <a:pPr lvl="1"/>
            <a:r>
              <a:rPr lang="en-US" sz="1800" dirty="0"/>
              <a:t>What we resist</a:t>
            </a:r>
            <a:r>
              <a:rPr lang="en-US" sz="1800"/>
              <a:t>, persists/ </a:t>
            </a:r>
            <a:r>
              <a:rPr lang="en-US" sz="1800" i="1" dirty="0" err="1">
                <a:solidFill>
                  <a:schemeClr val="accent2">
                    <a:lumMod val="50000"/>
                  </a:schemeClr>
                </a:solidFill>
              </a:rPr>
              <a:t>Chúng</a:t>
            </a:r>
            <a:r>
              <a:rPr lang="en-US" sz="1800" i="1" dirty="0">
                <a:solidFill>
                  <a:schemeClr val="accent2">
                    <a:lumMod val="50000"/>
                  </a:schemeClr>
                </a:solidFill>
              </a:rPr>
              <a:t> ta </a:t>
            </a:r>
            <a:r>
              <a:rPr lang="en-US" sz="1800" i="1" dirty="0" err="1">
                <a:solidFill>
                  <a:schemeClr val="accent2">
                    <a:lumMod val="50000"/>
                  </a:schemeClr>
                </a:solidFill>
              </a:rPr>
              <a:t>kháng</a:t>
            </a:r>
            <a:r>
              <a:rPr lang="en-US" sz="1800" i="1" dirty="0">
                <a:solidFill>
                  <a:schemeClr val="accent2">
                    <a:lumMod val="50000"/>
                  </a:schemeClr>
                </a:solidFill>
              </a:rPr>
              <a:t> </a:t>
            </a:r>
            <a:r>
              <a:rPr lang="en-US" sz="1800" i="1" dirty="0" err="1">
                <a:solidFill>
                  <a:schemeClr val="accent2">
                    <a:lumMod val="50000"/>
                  </a:schemeClr>
                </a:solidFill>
              </a:rPr>
              <a:t>cự</a:t>
            </a:r>
            <a:r>
              <a:rPr lang="en-US" sz="1800" i="1" dirty="0">
                <a:solidFill>
                  <a:schemeClr val="accent2">
                    <a:lumMod val="50000"/>
                  </a:schemeClr>
                </a:solidFill>
              </a:rPr>
              <a:t>/</a:t>
            </a:r>
            <a:r>
              <a:rPr lang="en-US" sz="1800" i="1" err="1">
                <a:solidFill>
                  <a:schemeClr val="accent2">
                    <a:lumMod val="50000"/>
                  </a:schemeClr>
                </a:solidFill>
              </a:rPr>
              <a:t>cố</a:t>
            </a:r>
            <a:r>
              <a:rPr lang="en-US" sz="1800" i="1">
                <a:solidFill>
                  <a:schemeClr val="accent2">
                    <a:lumMod val="50000"/>
                  </a:schemeClr>
                </a:solidFill>
              </a:rPr>
              <a:t> chấp</a:t>
            </a:r>
            <a:endParaRPr lang="en-US" sz="1800" i="1" dirty="0">
              <a:solidFill>
                <a:schemeClr val="accent2">
                  <a:lumMod val="50000"/>
                </a:schemeClr>
              </a:solidFill>
            </a:endParaRPr>
          </a:p>
          <a:p>
            <a:pPr lvl="1"/>
            <a:r>
              <a:rPr lang="en-US" sz="1800" dirty="0"/>
              <a:t>Suffering = Pain x Resistance OR Pain </a:t>
            </a:r>
            <a:r>
              <a:rPr lang="en-US" sz="1800"/>
              <a:t>x Worry/ </a:t>
            </a:r>
            <a:r>
              <a:rPr lang="en-US" sz="1800" i="1">
                <a:solidFill>
                  <a:schemeClr val="accent2">
                    <a:lumMod val="50000"/>
                  </a:schemeClr>
                </a:solidFill>
              </a:rPr>
              <a:t>Đau </a:t>
            </a:r>
            <a:r>
              <a:rPr lang="en-US" sz="1800" i="1" dirty="0" err="1">
                <a:solidFill>
                  <a:schemeClr val="accent2">
                    <a:lumMod val="50000"/>
                  </a:schemeClr>
                </a:solidFill>
              </a:rPr>
              <a:t>khổ</a:t>
            </a:r>
            <a:r>
              <a:rPr lang="en-US" sz="1800" i="1" dirty="0">
                <a:solidFill>
                  <a:schemeClr val="accent2">
                    <a:lumMod val="50000"/>
                  </a:schemeClr>
                </a:solidFill>
              </a:rPr>
              <a:t> = </a:t>
            </a:r>
            <a:r>
              <a:rPr lang="en-US" sz="1800" i="1" dirty="0" err="1">
                <a:solidFill>
                  <a:schemeClr val="accent2">
                    <a:lumMod val="50000"/>
                  </a:schemeClr>
                </a:solidFill>
              </a:rPr>
              <a:t>đau</a:t>
            </a:r>
            <a:r>
              <a:rPr lang="en-US" sz="1800" i="1" dirty="0">
                <a:solidFill>
                  <a:schemeClr val="accent2">
                    <a:lumMod val="50000"/>
                  </a:schemeClr>
                </a:solidFill>
              </a:rPr>
              <a:t> </a:t>
            </a:r>
            <a:r>
              <a:rPr lang="en-US" sz="1800" i="1" dirty="0" err="1">
                <a:solidFill>
                  <a:schemeClr val="accent2">
                    <a:lumMod val="50000"/>
                  </a:schemeClr>
                </a:solidFill>
              </a:rPr>
              <a:t>đớn</a:t>
            </a:r>
            <a:r>
              <a:rPr lang="en-US" sz="1800" i="1" dirty="0">
                <a:solidFill>
                  <a:schemeClr val="accent2">
                    <a:lumMod val="50000"/>
                  </a:schemeClr>
                </a:solidFill>
              </a:rPr>
              <a:t> X </a:t>
            </a:r>
            <a:r>
              <a:rPr lang="en-US" sz="1800" i="1" dirty="0" err="1">
                <a:solidFill>
                  <a:schemeClr val="accent2">
                    <a:lumMod val="50000"/>
                  </a:schemeClr>
                </a:solidFill>
              </a:rPr>
              <a:t>kháng</a:t>
            </a:r>
            <a:r>
              <a:rPr lang="en-US" sz="1800" i="1" dirty="0">
                <a:solidFill>
                  <a:schemeClr val="accent2">
                    <a:lumMod val="50000"/>
                  </a:schemeClr>
                </a:solidFill>
              </a:rPr>
              <a:t> </a:t>
            </a:r>
            <a:r>
              <a:rPr lang="en-US" sz="1800" i="1" dirty="0" err="1">
                <a:solidFill>
                  <a:schemeClr val="accent2">
                    <a:lumMod val="50000"/>
                  </a:schemeClr>
                </a:solidFill>
              </a:rPr>
              <a:t>sự</a:t>
            </a:r>
            <a:r>
              <a:rPr lang="en-US" sz="1800" i="1" dirty="0">
                <a:solidFill>
                  <a:schemeClr val="accent2">
                    <a:lumMod val="50000"/>
                  </a:schemeClr>
                </a:solidFill>
              </a:rPr>
              <a:t> </a:t>
            </a:r>
            <a:r>
              <a:rPr lang="en-US" sz="1800" i="1" dirty="0" err="1">
                <a:solidFill>
                  <a:schemeClr val="accent2">
                    <a:lumMod val="50000"/>
                  </a:schemeClr>
                </a:solidFill>
              </a:rPr>
              <a:t>hoặc</a:t>
            </a:r>
            <a:r>
              <a:rPr lang="en-US" sz="1800" i="1" dirty="0">
                <a:solidFill>
                  <a:schemeClr val="accent2">
                    <a:lumMod val="50000"/>
                  </a:schemeClr>
                </a:solidFill>
              </a:rPr>
              <a:t> </a:t>
            </a:r>
            <a:r>
              <a:rPr lang="en-US" sz="1800" i="1" dirty="0" err="1">
                <a:solidFill>
                  <a:schemeClr val="accent2">
                    <a:lumMod val="50000"/>
                  </a:schemeClr>
                </a:solidFill>
              </a:rPr>
              <a:t>Đau</a:t>
            </a:r>
            <a:r>
              <a:rPr lang="en-US" sz="1800" i="1" dirty="0">
                <a:solidFill>
                  <a:schemeClr val="accent2">
                    <a:lumMod val="50000"/>
                  </a:schemeClr>
                </a:solidFill>
              </a:rPr>
              <a:t> </a:t>
            </a:r>
            <a:r>
              <a:rPr lang="en-US" sz="1800" i="1" dirty="0" err="1">
                <a:solidFill>
                  <a:schemeClr val="accent2">
                    <a:lumMod val="50000"/>
                  </a:schemeClr>
                </a:solidFill>
              </a:rPr>
              <a:t>đớn</a:t>
            </a:r>
            <a:r>
              <a:rPr lang="en-US" sz="1800" i="1" dirty="0">
                <a:solidFill>
                  <a:schemeClr val="accent2">
                    <a:lumMod val="50000"/>
                  </a:schemeClr>
                </a:solidFill>
              </a:rPr>
              <a:t> X lo </a:t>
            </a:r>
            <a:r>
              <a:rPr lang="en-US" sz="1800" i="1" dirty="0" err="1">
                <a:solidFill>
                  <a:schemeClr val="accent2">
                    <a:lumMod val="50000"/>
                  </a:schemeClr>
                </a:solidFill>
              </a:rPr>
              <a:t>âu</a:t>
            </a:r>
            <a:endParaRPr lang="en-US" sz="1800" i="1" dirty="0">
              <a:solidFill>
                <a:schemeClr val="accent2">
                  <a:lumMod val="50000"/>
                </a:schemeClr>
              </a:solidFill>
            </a:endParaRPr>
          </a:p>
        </p:txBody>
      </p:sp>
      <p:pic>
        <p:nvPicPr>
          <p:cNvPr id="2" name="Online Media 1" descr="Mindful Unpleasant Neutral Pleasant.amr">
            <a:hlinkClick r:id="" action="ppaction://media"/>
            <a:extLst>
              <a:ext uri="{FF2B5EF4-FFF2-40B4-BE49-F238E27FC236}">
                <a16:creationId xmlns:a16="http://schemas.microsoft.com/office/drawing/2014/main" id="{FAD36741-E305-B44B-8DD4-B5D967BCBE0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011907" y="5406887"/>
            <a:ext cx="812800" cy="812800"/>
          </a:xfrm>
          <a:prstGeom prst="rect">
            <a:avLst/>
          </a:prstGeom>
        </p:spPr>
      </p:pic>
    </p:spTree>
    <p:extLst>
      <p:ext uri="{BB962C8B-B14F-4D97-AF65-F5344CB8AC3E}">
        <p14:creationId xmlns:p14="http://schemas.microsoft.com/office/powerpoint/2010/main" val="3429054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81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dirty="0"/>
              <a:t>Session 3. Our </a:t>
            </a:r>
            <a:r>
              <a:rPr lang="en-US" sz="3200"/>
              <a:t>storytelling minds/ </a:t>
            </a:r>
            <a:r>
              <a:rPr lang="en-US" sz="3200" i="1">
                <a:solidFill>
                  <a:schemeClr val="accent2">
                    <a:lumMod val="50000"/>
                  </a:schemeClr>
                </a:solidFill>
              </a:rPr>
              <a:t>Buổi 3: Những khối óc biết kể chuyện </a:t>
            </a:r>
            <a:endParaRPr lang="en-US" sz="3200" i="1" dirty="0">
              <a:solidFill>
                <a:schemeClr val="accent2">
                  <a:lumMod val="50000"/>
                </a:schemeClr>
              </a:solidFill>
            </a:endParaRPr>
          </a:p>
        </p:txBody>
      </p:sp>
      <p:pic>
        <p:nvPicPr>
          <p:cNvPr id="5" name="Picture 4">
            <a:extLst>
              <a:ext uri="{FF2B5EF4-FFF2-40B4-BE49-F238E27FC236}">
                <a16:creationId xmlns:a16="http://schemas.microsoft.com/office/drawing/2014/main" id="{5033226D-10F8-464B-AA89-F8BB3A1B0F70}"/>
              </a:ext>
            </a:extLst>
          </p:cNvPr>
          <p:cNvPicPr>
            <a:picLocks noChangeAspect="1"/>
          </p:cNvPicPr>
          <p:nvPr/>
        </p:nvPicPr>
        <p:blipFill rotWithShape="1">
          <a:blip r:embed="rId4"/>
          <a:srcRect l="50103"/>
          <a:stretch/>
        </p:blipFill>
        <p:spPr>
          <a:xfrm>
            <a:off x="5317436" y="1946900"/>
            <a:ext cx="3180522" cy="3445850"/>
          </a:xfrm>
          <a:prstGeom prst="rect">
            <a:avLst/>
          </a:prstGeom>
        </p:spPr>
      </p:pic>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a:xfrm>
            <a:off x="457200" y="1600200"/>
            <a:ext cx="5039139" cy="4525963"/>
          </a:xfrm>
        </p:spPr>
        <p:txBody>
          <a:bodyPr>
            <a:normAutofit/>
          </a:bodyPr>
          <a:lstStyle/>
          <a:p>
            <a:r>
              <a:rPr lang="en-US" sz="2800" dirty="0"/>
              <a:t>Theme: Our </a:t>
            </a:r>
            <a:r>
              <a:rPr lang="en-US" sz="2800"/>
              <a:t>storytelling minds/ </a:t>
            </a:r>
            <a:r>
              <a:rPr lang="en-US" sz="2800" i="1"/>
              <a:t>Chủ đề:</a:t>
            </a:r>
            <a:r>
              <a:rPr lang="en-US" sz="2800" i="1">
                <a:solidFill>
                  <a:schemeClr val="accent2">
                    <a:lumMod val="50000"/>
                  </a:schemeClr>
                </a:solidFill>
              </a:rPr>
              <a:t> Những khối óc biết kể chuyện</a:t>
            </a:r>
            <a:endParaRPr lang="en-US" sz="2800" i="1" dirty="0">
              <a:solidFill>
                <a:schemeClr val="accent2">
                  <a:lumMod val="50000"/>
                </a:schemeClr>
              </a:solidFill>
            </a:endParaRPr>
          </a:p>
          <a:p>
            <a:pPr lvl="1"/>
            <a:r>
              <a:rPr lang="en-US" sz="2000"/>
              <a:t>STOP technique/ </a:t>
            </a:r>
            <a:r>
              <a:rPr lang="en-US" sz="2000" i="1">
                <a:solidFill>
                  <a:schemeClr val="accent2">
                    <a:lumMod val="50000"/>
                  </a:schemeClr>
                </a:solidFill>
              </a:rPr>
              <a:t>Chiến thuật STOP</a:t>
            </a:r>
            <a:endParaRPr lang="en-US" sz="2000" i="1" dirty="0">
              <a:solidFill>
                <a:schemeClr val="accent2">
                  <a:lumMod val="50000"/>
                </a:schemeClr>
              </a:solidFill>
            </a:endParaRPr>
          </a:p>
          <a:p>
            <a:r>
              <a:rPr lang="en-US" sz="2800" dirty="0"/>
              <a:t>Mindfulness </a:t>
            </a:r>
            <a:r>
              <a:rPr lang="en-US" sz="2800"/>
              <a:t>walking meditation/ </a:t>
            </a:r>
            <a:r>
              <a:rPr lang="en-US" sz="2800" i="1">
                <a:solidFill>
                  <a:schemeClr val="accent2">
                    <a:lumMod val="50000"/>
                  </a:schemeClr>
                </a:solidFill>
              </a:rPr>
              <a:t>Thiền đi bộ</a:t>
            </a:r>
            <a:endParaRPr lang="en-US" sz="2800" i="1" dirty="0">
              <a:solidFill>
                <a:schemeClr val="accent2">
                  <a:lumMod val="50000"/>
                </a:schemeClr>
              </a:solidFill>
            </a:endParaRPr>
          </a:p>
          <a:p>
            <a:r>
              <a:rPr lang="en-US" sz="2800" dirty="0"/>
              <a:t>Mindfulness </a:t>
            </a:r>
            <a:r>
              <a:rPr lang="en-US" sz="2800"/>
              <a:t>of sound/ </a:t>
            </a:r>
            <a:r>
              <a:rPr lang="en-US" sz="2800" i="1">
                <a:solidFill>
                  <a:schemeClr val="accent2">
                    <a:lumMod val="50000"/>
                  </a:schemeClr>
                </a:solidFill>
              </a:rPr>
              <a:t>Chú tâm vào âm thanh</a:t>
            </a:r>
            <a:endParaRPr lang="en-US" sz="2800" i="1" dirty="0">
              <a:solidFill>
                <a:schemeClr val="accent2">
                  <a:lumMod val="50000"/>
                </a:schemeClr>
              </a:solidFill>
            </a:endParaRPr>
          </a:p>
          <a:p>
            <a:endParaRPr lang="en-US" sz="2800" dirty="0"/>
          </a:p>
        </p:txBody>
      </p:sp>
    </p:spTree>
    <p:extLst>
      <p:ext uri="{BB962C8B-B14F-4D97-AF65-F5344CB8AC3E}">
        <p14:creationId xmlns:p14="http://schemas.microsoft.com/office/powerpoint/2010/main" val="17268556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dirty="0"/>
              <a:t>Session 3: Our </a:t>
            </a:r>
            <a:r>
              <a:rPr lang="en-US" sz="3200"/>
              <a:t>storytelling minds/ </a:t>
            </a:r>
            <a:r>
              <a:rPr lang="en-US" sz="3200" i="1">
                <a:solidFill>
                  <a:schemeClr val="accent2">
                    <a:lumMod val="50000"/>
                  </a:schemeClr>
                </a:solidFill>
              </a:rPr>
              <a:t>Buổi 3: Những “khối óc” biết kể chuyện </a:t>
            </a:r>
            <a:endParaRPr lang="en-US" sz="3200" dirty="0"/>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fontScale="92500" lnSpcReduction="10000"/>
          </a:bodyPr>
          <a:lstStyle/>
          <a:p>
            <a:r>
              <a:rPr lang="en-US" sz="2400" dirty="0"/>
              <a:t>Our minds are </a:t>
            </a:r>
            <a:r>
              <a:rPr lang="en-US" sz="2400"/>
              <a:t>always on/ </a:t>
            </a:r>
            <a:r>
              <a:rPr lang="en-US" sz="2400" i="1">
                <a:solidFill>
                  <a:schemeClr val="accent2">
                    <a:lumMod val="50000"/>
                  </a:schemeClr>
                </a:solidFill>
              </a:rPr>
              <a:t>Tâm trí của ta luôn trong trạng thái “bật”</a:t>
            </a:r>
            <a:endParaRPr lang="en-US" sz="2400" i="1" dirty="0">
              <a:solidFill>
                <a:schemeClr val="accent2">
                  <a:lumMod val="50000"/>
                </a:schemeClr>
              </a:solidFill>
            </a:endParaRPr>
          </a:p>
          <a:p>
            <a:r>
              <a:rPr lang="en-US" sz="2400" dirty="0"/>
              <a:t>You can’t turn off </a:t>
            </a:r>
            <a:r>
              <a:rPr lang="en-US" sz="2400"/>
              <a:t>your thoughts/ </a:t>
            </a:r>
            <a:r>
              <a:rPr lang="en-US" sz="2400" i="1">
                <a:solidFill>
                  <a:schemeClr val="accent2">
                    <a:lumMod val="50000"/>
                  </a:schemeClr>
                </a:solidFill>
              </a:rPr>
              <a:t>Bạn không thể “tắt” dòng suy nghĩ của bạn đ</a:t>
            </a:r>
            <a:r>
              <a:rPr lang="vi-VN" sz="2400" i="1">
                <a:solidFill>
                  <a:schemeClr val="accent2">
                    <a:lumMod val="50000"/>
                  </a:schemeClr>
                </a:solidFill>
              </a:rPr>
              <a:t>ư</a:t>
            </a:r>
            <a:r>
              <a:rPr lang="en-US" sz="2400" i="1">
                <a:solidFill>
                  <a:schemeClr val="accent2">
                    <a:lumMod val="50000"/>
                  </a:schemeClr>
                </a:solidFill>
              </a:rPr>
              <a:t>ợc.</a:t>
            </a:r>
            <a:endParaRPr lang="en-US" sz="2400" i="1" dirty="0">
              <a:solidFill>
                <a:schemeClr val="accent2">
                  <a:lumMod val="50000"/>
                </a:schemeClr>
              </a:solidFill>
            </a:endParaRPr>
          </a:p>
          <a:p>
            <a:r>
              <a:rPr lang="en-US" sz="2400" dirty="0"/>
              <a:t>Just because you can think it doesn’t mean that </a:t>
            </a:r>
            <a:r>
              <a:rPr lang="en-US" sz="2400"/>
              <a:t>it’s true/ </a:t>
            </a:r>
            <a:r>
              <a:rPr lang="en-US" sz="2400" i="1">
                <a:solidFill>
                  <a:schemeClr val="accent2">
                    <a:lumMod val="50000"/>
                  </a:schemeClr>
                </a:solidFill>
              </a:rPr>
              <a:t>Không phải cái nào bạn nghĩ đều là cái thực sự có thật</a:t>
            </a:r>
            <a:endParaRPr lang="en-US" sz="2400" i="1" dirty="0">
              <a:solidFill>
                <a:schemeClr val="accent2">
                  <a:lumMod val="50000"/>
                </a:schemeClr>
              </a:solidFill>
            </a:endParaRPr>
          </a:p>
          <a:p>
            <a:r>
              <a:rPr lang="en-US" sz="2400"/>
              <a:t>Waterfall metaphor/ </a:t>
            </a:r>
            <a:r>
              <a:rPr lang="en-US" sz="2400" i="1">
                <a:solidFill>
                  <a:schemeClr val="accent2">
                    <a:lumMod val="50000"/>
                  </a:schemeClr>
                </a:solidFill>
              </a:rPr>
              <a:t>Hình ảnh ẩn dụ: Thác n</a:t>
            </a:r>
            <a:r>
              <a:rPr lang="vi-VN" sz="2400" i="1">
                <a:solidFill>
                  <a:schemeClr val="accent2">
                    <a:lumMod val="50000"/>
                  </a:schemeClr>
                </a:solidFill>
              </a:rPr>
              <a:t>ư</a:t>
            </a:r>
            <a:r>
              <a:rPr lang="en-US" sz="2400" i="1">
                <a:solidFill>
                  <a:schemeClr val="accent2">
                    <a:lumMod val="50000"/>
                  </a:schemeClr>
                </a:solidFill>
              </a:rPr>
              <a:t>ớc</a:t>
            </a:r>
            <a:endParaRPr lang="en-US" sz="2400" i="1" dirty="0">
              <a:solidFill>
                <a:schemeClr val="accent2">
                  <a:lumMod val="50000"/>
                </a:schemeClr>
              </a:solidFill>
            </a:endParaRPr>
          </a:p>
          <a:p>
            <a:r>
              <a:rPr lang="en-US" sz="2400" dirty="0"/>
              <a:t>We are disturbed not by what happens to us but by our thoughts about what </a:t>
            </a:r>
            <a:r>
              <a:rPr lang="en-US" sz="2400"/>
              <a:t>happens./ </a:t>
            </a:r>
            <a:r>
              <a:rPr lang="en-US" sz="2400" i="1">
                <a:solidFill>
                  <a:schemeClr val="accent2">
                    <a:lumMod val="50000"/>
                  </a:schemeClr>
                </a:solidFill>
              </a:rPr>
              <a:t>Chúng ta đều bị chi phối không phải bởi cái thực sự xảy ra mà chính bởi suy nghĩ của ta về cái xảy ra.</a:t>
            </a:r>
            <a:endParaRPr lang="en-US" sz="2400" i="1" dirty="0">
              <a:solidFill>
                <a:schemeClr val="accent2">
                  <a:lumMod val="50000"/>
                </a:schemeClr>
              </a:solidFill>
            </a:endParaRPr>
          </a:p>
          <a:p>
            <a:r>
              <a:rPr lang="en-US" sz="2400" dirty="0"/>
              <a:t>If our thoughts are filled with stress, we subject our bodies to inflammation—the proven root of nearly all </a:t>
            </a:r>
            <a:r>
              <a:rPr lang="en-US" sz="2400"/>
              <a:t>illness./ </a:t>
            </a:r>
            <a:r>
              <a:rPr lang="en-US" sz="2400" i="1">
                <a:solidFill>
                  <a:schemeClr val="accent2">
                    <a:lumMod val="50000"/>
                  </a:schemeClr>
                </a:solidFill>
              </a:rPr>
              <a:t>Nếu suy nghĩ bị lấp đầy bởi căng thẳng, ta làm cở thể r</a:t>
            </a:r>
            <a:r>
              <a:rPr lang="vi-VN" sz="2400" i="1">
                <a:solidFill>
                  <a:schemeClr val="accent2">
                    <a:lumMod val="50000"/>
                  </a:schemeClr>
                </a:solidFill>
              </a:rPr>
              <a:t>ơ</a:t>
            </a:r>
            <a:r>
              <a:rPr lang="en-US" sz="2400" i="1">
                <a:solidFill>
                  <a:schemeClr val="accent2">
                    <a:lumMod val="50000"/>
                  </a:schemeClr>
                </a:solidFill>
              </a:rPr>
              <a:t>i vào khích động – và đó là nguồn căn của hầu hết mọi chứng bệnh</a:t>
            </a:r>
            <a:endParaRPr lang="en-US" sz="2400" i="1" dirty="0">
              <a:solidFill>
                <a:schemeClr val="accent2">
                  <a:lumMod val="50000"/>
                </a:schemeClr>
              </a:solidFill>
            </a:endParaRPr>
          </a:p>
          <a:p>
            <a:endParaRPr lang="en-US" sz="2400" dirty="0"/>
          </a:p>
        </p:txBody>
      </p:sp>
    </p:spTree>
    <p:extLst>
      <p:ext uri="{BB962C8B-B14F-4D97-AF65-F5344CB8AC3E}">
        <p14:creationId xmlns:p14="http://schemas.microsoft.com/office/powerpoint/2010/main" val="34006074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dirty="0">
                <a:latin typeface="Verdana" panose="020B0604030504040204" pitchFamily="34" charset="0"/>
                <a:ea typeface="Verdana" panose="020B0604030504040204" pitchFamily="34" charset="0"/>
              </a:rPr>
              <a:t>Practice: </a:t>
            </a:r>
            <a:r>
              <a:rPr lang="en-US" sz="3200">
                <a:latin typeface="Verdana" panose="020B0604030504040204" pitchFamily="34" charset="0"/>
                <a:ea typeface="Verdana" panose="020B0604030504040204" pitchFamily="34" charset="0"/>
              </a:rPr>
              <a:t>STOP Technique/ </a:t>
            </a:r>
            <a:r>
              <a:rPr lang="en-US" sz="3200" i="1">
                <a:solidFill>
                  <a:schemeClr val="accent2">
                    <a:lumMod val="50000"/>
                  </a:schemeClr>
                </a:solidFill>
                <a:latin typeface="Verdana" panose="020B0604030504040204" pitchFamily="34" charset="0"/>
                <a:ea typeface="Verdana" panose="020B0604030504040204" pitchFamily="34" charset="0"/>
              </a:rPr>
              <a:t>Thực hành: Chiến thuật STOP</a:t>
            </a:r>
            <a:endParaRPr lang="en-US" sz="3200" i="1" dirty="0">
              <a:solidFill>
                <a:schemeClr val="accent2">
                  <a:lumMod val="50000"/>
                </a:schemeClr>
              </a:solidFill>
              <a:latin typeface="Verdana" panose="020B0604030504040204" pitchFamily="34" charset="0"/>
              <a:ea typeface="Verdana" panose="020B0604030504040204" pitchFamily="34" charset="0"/>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a:xfrm>
            <a:off x="457200" y="1600200"/>
            <a:ext cx="5705061" cy="4525963"/>
          </a:xfrm>
        </p:spPr>
        <p:txBody>
          <a:bodyPr>
            <a:normAutofit/>
          </a:bodyPr>
          <a:lstStyle/>
          <a:p>
            <a:r>
              <a:rPr lang="en-US" sz="2000" u="sng">
                <a:latin typeface="Verdana" panose="020B0604030504040204" pitchFamily="34" charset="0"/>
                <a:ea typeface="Verdana" panose="020B0604030504040204" pitchFamily="34" charset="0"/>
              </a:rPr>
              <a:t>S</a:t>
            </a:r>
            <a:r>
              <a:rPr lang="en-US" sz="2000">
                <a:latin typeface="Verdana" panose="020B0604030504040204" pitchFamily="34" charset="0"/>
                <a:ea typeface="Verdana" panose="020B0604030504040204" pitchFamily="34" charset="0"/>
              </a:rPr>
              <a:t>top./ </a:t>
            </a:r>
            <a:r>
              <a:rPr lang="en-US" sz="2000" i="1">
                <a:solidFill>
                  <a:schemeClr val="accent2">
                    <a:lumMod val="50000"/>
                  </a:schemeClr>
                </a:solidFill>
                <a:latin typeface="Verdana" panose="020B0604030504040204" pitchFamily="34" charset="0"/>
                <a:ea typeface="Verdana" panose="020B0604030504040204" pitchFamily="34" charset="0"/>
              </a:rPr>
              <a:t>Dừng lại</a:t>
            </a:r>
            <a:br>
              <a:rPr lang="en-US" sz="2000" dirty="0">
                <a:latin typeface="Verdana" panose="020B0604030504040204" pitchFamily="34" charset="0"/>
                <a:ea typeface="Verdana" panose="020B0604030504040204" pitchFamily="34" charset="0"/>
              </a:rPr>
            </a:br>
            <a:r>
              <a:rPr lang="en-US" sz="2000" u="sng" dirty="0">
                <a:latin typeface="Verdana" panose="020B0604030504040204" pitchFamily="34" charset="0"/>
                <a:ea typeface="Verdana" panose="020B0604030504040204" pitchFamily="34" charset="0"/>
              </a:rPr>
              <a:t>T</a:t>
            </a:r>
            <a:r>
              <a:rPr lang="en-US" sz="2000" dirty="0">
                <a:latin typeface="Verdana" panose="020B0604030504040204" pitchFamily="34" charset="0"/>
                <a:ea typeface="Verdana" panose="020B0604030504040204" pitchFamily="34" charset="0"/>
              </a:rPr>
              <a:t>ake a </a:t>
            </a:r>
            <a:r>
              <a:rPr lang="en-US" sz="2000">
                <a:latin typeface="Verdana" panose="020B0604030504040204" pitchFamily="34" charset="0"/>
                <a:ea typeface="Verdana" panose="020B0604030504040204" pitchFamily="34" charset="0"/>
              </a:rPr>
              <a:t>breath./ </a:t>
            </a:r>
            <a:r>
              <a:rPr lang="en-US" sz="2000" i="1">
                <a:solidFill>
                  <a:schemeClr val="accent2">
                    <a:lumMod val="50000"/>
                  </a:schemeClr>
                </a:solidFill>
                <a:latin typeface="Verdana" panose="020B0604030504040204" pitchFamily="34" charset="0"/>
                <a:ea typeface="Verdana" panose="020B0604030504040204" pitchFamily="34" charset="0"/>
              </a:rPr>
              <a:t>Hít thở</a:t>
            </a:r>
            <a:r>
              <a:rPr lang="en-US" sz="2000" i="1" dirty="0">
                <a:solidFill>
                  <a:schemeClr val="accent2">
                    <a:lumMod val="50000"/>
                  </a:schemeClr>
                </a:solidFill>
                <a:latin typeface="Verdana" panose="020B0604030504040204" pitchFamily="34" charset="0"/>
                <a:ea typeface="Verdana" panose="020B0604030504040204" pitchFamily="34" charset="0"/>
              </a:rPr>
              <a:t> </a:t>
            </a:r>
            <a:br>
              <a:rPr lang="en-US" sz="2000" dirty="0">
                <a:latin typeface="Verdana" panose="020B0604030504040204" pitchFamily="34" charset="0"/>
                <a:ea typeface="Verdana" panose="020B0604030504040204" pitchFamily="34" charset="0"/>
              </a:rPr>
            </a:br>
            <a:r>
              <a:rPr lang="en-US" sz="2000" u="sng" dirty="0">
                <a:latin typeface="Verdana" panose="020B0604030504040204" pitchFamily="34" charset="0"/>
                <a:ea typeface="Verdana" panose="020B0604030504040204" pitchFamily="34" charset="0"/>
              </a:rPr>
              <a:t>O</a:t>
            </a:r>
            <a:r>
              <a:rPr lang="en-US" sz="2000" dirty="0">
                <a:latin typeface="Verdana" panose="020B0604030504040204" pitchFamily="34" charset="0"/>
                <a:ea typeface="Verdana" panose="020B0604030504040204" pitchFamily="34" charset="0"/>
              </a:rPr>
              <a:t>bserve your thoughts and </a:t>
            </a:r>
            <a:r>
              <a:rPr lang="en-US" sz="2000">
                <a:latin typeface="Verdana" panose="020B0604030504040204" pitchFamily="34" charset="0"/>
                <a:ea typeface="Verdana" panose="020B0604030504040204" pitchFamily="34" charset="0"/>
              </a:rPr>
              <a:t>feelings./ </a:t>
            </a:r>
            <a:r>
              <a:rPr lang="en-US" sz="2000" i="1">
                <a:solidFill>
                  <a:schemeClr val="accent2">
                    <a:lumMod val="50000"/>
                  </a:schemeClr>
                </a:solidFill>
                <a:latin typeface="Verdana" panose="020B0604030504040204" pitchFamily="34" charset="0"/>
                <a:ea typeface="Verdana" panose="020B0604030504040204" pitchFamily="34" charset="0"/>
              </a:rPr>
              <a:t>Quan sát suy nghĩ và cảm xúc của mình</a:t>
            </a:r>
            <a:br>
              <a:rPr lang="en-US" sz="2000" dirty="0">
                <a:latin typeface="Verdana" panose="020B0604030504040204" pitchFamily="34" charset="0"/>
                <a:ea typeface="Verdana" panose="020B0604030504040204" pitchFamily="34" charset="0"/>
              </a:rPr>
            </a:br>
            <a:r>
              <a:rPr lang="en-US" sz="2000" u="sng" dirty="0">
                <a:latin typeface="Verdana" panose="020B0604030504040204" pitchFamily="34" charset="0"/>
                <a:ea typeface="Verdana" panose="020B0604030504040204" pitchFamily="34" charset="0"/>
              </a:rPr>
              <a:t>P</a:t>
            </a:r>
            <a:r>
              <a:rPr lang="en-US" sz="2000" dirty="0">
                <a:latin typeface="Verdana" panose="020B0604030504040204" pitchFamily="34" charset="0"/>
                <a:ea typeface="Verdana" panose="020B0604030504040204" pitchFamily="34" charset="0"/>
              </a:rPr>
              <a:t>ause.  </a:t>
            </a:r>
            <a:r>
              <a:rPr lang="en-US" sz="2000" u="sng" dirty="0">
                <a:latin typeface="Verdana" panose="020B0604030504040204" pitchFamily="34" charset="0"/>
                <a:ea typeface="Verdana" panose="020B0604030504040204" pitchFamily="34" charset="0"/>
              </a:rPr>
              <a:t>P</a:t>
            </a:r>
            <a:r>
              <a:rPr lang="en-US" sz="2000" dirty="0">
                <a:latin typeface="Verdana" panose="020B0604030504040204" pitchFamily="34" charset="0"/>
                <a:ea typeface="Verdana" panose="020B0604030504040204" pitchFamily="34" charset="0"/>
              </a:rPr>
              <a:t>roceed </a:t>
            </a:r>
            <a:r>
              <a:rPr lang="en-US" sz="2000">
                <a:latin typeface="Verdana" panose="020B0604030504040204" pitchFamily="34" charset="0"/>
                <a:ea typeface="Verdana" panose="020B0604030504040204" pitchFamily="34" charset="0"/>
              </a:rPr>
              <a:t>mindfully./ </a:t>
            </a:r>
            <a:r>
              <a:rPr lang="en-US" sz="2000" i="1">
                <a:solidFill>
                  <a:schemeClr val="accent2">
                    <a:lumMod val="50000"/>
                  </a:schemeClr>
                </a:solidFill>
                <a:latin typeface="Verdana" panose="020B0604030504040204" pitchFamily="34" charset="0"/>
                <a:ea typeface="Verdana" panose="020B0604030504040204" pitchFamily="34" charset="0"/>
              </a:rPr>
              <a:t>Tạm ng</a:t>
            </a:r>
            <a:r>
              <a:rPr lang="vi-VN" sz="2000" i="1">
                <a:solidFill>
                  <a:schemeClr val="accent2">
                    <a:lumMod val="50000"/>
                  </a:schemeClr>
                </a:solidFill>
                <a:latin typeface="Verdana" panose="020B0604030504040204" pitchFamily="34" charset="0"/>
                <a:ea typeface="Verdana" panose="020B0604030504040204" pitchFamily="34" charset="0"/>
              </a:rPr>
              <a:t>ư</a:t>
            </a:r>
            <a:r>
              <a:rPr lang="en-US" sz="2000" i="1">
                <a:solidFill>
                  <a:schemeClr val="accent2">
                    <a:lumMod val="50000"/>
                  </a:schemeClr>
                </a:solidFill>
                <a:latin typeface="Verdana" panose="020B0604030504040204" pitchFamily="34" charset="0"/>
                <a:ea typeface="Verdana" panose="020B0604030504040204" pitchFamily="34" charset="0"/>
              </a:rPr>
              <a:t>ng. Tập trung tiếp tục quá trình</a:t>
            </a:r>
            <a:endParaRPr lang="en-US" sz="2000" i="1" dirty="0">
              <a:solidFill>
                <a:schemeClr val="accent2">
                  <a:lumMod val="50000"/>
                </a:schemeClr>
              </a:solidFill>
              <a:latin typeface="Verdana" panose="020B0604030504040204" pitchFamily="34" charset="0"/>
              <a:ea typeface="Verdana" panose="020B0604030504040204" pitchFamily="34" charset="0"/>
            </a:endParaRPr>
          </a:p>
          <a:p>
            <a:endParaRPr lang="en-US" sz="2000" dirty="0">
              <a:latin typeface="Verdana" panose="020B0604030504040204" pitchFamily="34" charset="0"/>
              <a:ea typeface="Verdana" panose="020B0604030504040204" pitchFamily="34" charset="0"/>
            </a:endParaRPr>
          </a:p>
          <a:p>
            <a:r>
              <a:rPr lang="en-US" sz="2000" dirty="0">
                <a:latin typeface="Verdana" panose="020B0604030504040204" pitchFamily="34" charset="0"/>
                <a:ea typeface="Verdana" panose="020B0604030504040204" pitchFamily="34" charset="0"/>
              </a:rPr>
              <a:t>The PAUSE makes the </a:t>
            </a:r>
            <a:r>
              <a:rPr lang="en-US" sz="2000">
                <a:latin typeface="Verdana" panose="020B0604030504040204" pitchFamily="34" charset="0"/>
                <a:ea typeface="Verdana" panose="020B0604030504040204" pitchFamily="34" charset="0"/>
              </a:rPr>
              <a:t>DIFFERENCE./ </a:t>
            </a:r>
            <a:r>
              <a:rPr lang="en-US" sz="2000" i="1">
                <a:solidFill>
                  <a:schemeClr val="accent2">
                    <a:lumMod val="50000"/>
                  </a:schemeClr>
                </a:solidFill>
                <a:latin typeface="Verdana" panose="020B0604030504040204" pitchFamily="34" charset="0"/>
                <a:ea typeface="Verdana" panose="020B0604030504040204" pitchFamily="34" charset="0"/>
              </a:rPr>
              <a:t>Việc TẠM NG</a:t>
            </a:r>
            <a:r>
              <a:rPr lang="vi-VN" sz="2000" i="1">
                <a:solidFill>
                  <a:schemeClr val="accent2">
                    <a:lumMod val="50000"/>
                  </a:schemeClr>
                </a:solidFill>
                <a:latin typeface="Verdana" panose="020B0604030504040204" pitchFamily="34" charset="0"/>
                <a:ea typeface="Verdana" panose="020B0604030504040204" pitchFamily="34" charset="0"/>
              </a:rPr>
              <a:t>Ư</a:t>
            </a:r>
            <a:r>
              <a:rPr lang="en-US" sz="2000" i="1">
                <a:solidFill>
                  <a:schemeClr val="accent2">
                    <a:lumMod val="50000"/>
                  </a:schemeClr>
                </a:solidFill>
                <a:latin typeface="Verdana" panose="020B0604030504040204" pitchFamily="34" charset="0"/>
                <a:ea typeface="Verdana" panose="020B0604030504040204" pitchFamily="34" charset="0"/>
              </a:rPr>
              <a:t>NG tạo nên SỰ KHÁC BI</a:t>
            </a:r>
            <a:r>
              <a:rPr lang="en-US" sz="2000" i="1">
                <a:solidFill>
                  <a:schemeClr val="accent2">
                    <a:lumMod val="50000"/>
                  </a:schemeClr>
                </a:solidFill>
                <a:latin typeface="Verdana" panose="020B0604030504040204" pitchFamily="34" charset="0"/>
                <a:ea typeface="Verdana" panose="020B0604030504040204" pitchFamily="34" charset="0"/>
                <a:cs typeface="Arial" panose="020B0604020202020204" pitchFamily="34" charset="0"/>
              </a:rPr>
              <a:t>Ệ</a:t>
            </a:r>
            <a:r>
              <a:rPr lang="en-US" sz="2000" i="1">
                <a:solidFill>
                  <a:schemeClr val="accent2">
                    <a:lumMod val="50000"/>
                  </a:schemeClr>
                </a:solidFill>
                <a:latin typeface="Verdana" panose="020B0604030504040204" pitchFamily="34" charset="0"/>
                <a:ea typeface="Verdana" panose="020B0604030504040204" pitchFamily="34" charset="0"/>
              </a:rPr>
              <a:t>T</a:t>
            </a:r>
            <a:br>
              <a:rPr lang="en-US" sz="2000" dirty="0">
                <a:latin typeface="Verdana" panose="020B0604030504040204" pitchFamily="34" charset="0"/>
                <a:ea typeface="Verdana" panose="020B0604030504040204" pitchFamily="34" charset="0"/>
              </a:rPr>
            </a:br>
            <a:r>
              <a:rPr lang="en-US" sz="2000" dirty="0">
                <a:latin typeface="Verdana" panose="020B0604030504040204" pitchFamily="34" charset="0"/>
                <a:ea typeface="Verdana" panose="020B0604030504040204" pitchFamily="34" charset="0"/>
              </a:rPr>
              <a:t>We learn to </a:t>
            </a:r>
            <a:r>
              <a:rPr lang="en-US" sz="2000" b="1" dirty="0">
                <a:latin typeface="Verdana" panose="020B0604030504040204" pitchFamily="34" charset="0"/>
                <a:ea typeface="Verdana" panose="020B0604030504040204" pitchFamily="34" charset="0"/>
              </a:rPr>
              <a:t>respond</a:t>
            </a:r>
            <a:r>
              <a:rPr lang="en-US" sz="2000" dirty="0">
                <a:latin typeface="Verdana" panose="020B0604030504040204" pitchFamily="34" charset="0"/>
                <a:ea typeface="Verdana" panose="020B0604030504040204" pitchFamily="34" charset="0"/>
              </a:rPr>
              <a:t> rather </a:t>
            </a:r>
            <a:r>
              <a:rPr lang="en-US" sz="2000">
                <a:latin typeface="Verdana" panose="020B0604030504040204" pitchFamily="34" charset="0"/>
                <a:ea typeface="Verdana" panose="020B0604030504040204" pitchFamily="34" charset="0"/>
              </a:rPr>
              <a:t>than </a:t>
            </a:r>
            <a:r>
              <a:rPr lang="en-US" sz="2000" b="1">
                <a:latin typeface="Verdana" panose="020B0604030504040204" pitchFamily="34" charset="0"/>
                <a:ea typeface="Verdana" panose="020B0604030504040204" pitchFamily="34" charset="0"/>
              </a:rPr>
              <a:t>react</a:t>
            </a:r>
            <a:r>
              <a:rPr lang="en-US" sz="2000">
                <a:latin typeface="Verdana" panose="020B0604030504040204" pitchFamily="34" charset="0"/>
                <a:ea typeface="Verdana" panose="020B0604030504040204" pitchFamily="34" charset="0"/>
              </a:rPr>
              <a:t>/ </a:t>
            </a:r>
            <a:r>
              <a:rPr lang="en-US" sz="2000" i="1">
                <a:solidFill>
                  <a:schemeClr val="accent2">
                    <a:lumMod val="50000"/>
                  </a:schemeClr>
                </a:solidFill>
                <a:latin typeface="Verdana" panose="020B0604030504040204" pitchFamily="34" charset="0"/>
                <a:ea typeface="Verdana" panose="020B0604030504040204" pitchFamily="34" charset="0"/>
              </a:rPr>
              <a:t>Chúng ta học các </a:t>
            </a:r>
            <a:r>
              <a:rPr lang="en-US" sz="2000" b="1" i="1">
                <a:solidFill>
                  <a:schemeClr val="accent2">
                    <a:lumMod val="50000"/>
                  </a:schemeClr>
                </a:solidFill>
                <a:latin typeface="Verdana" panose="020B0604030504040204" pitchFamily="34" charset="0"/>
                <a:ea typeface="Verdana" panose="020B0604030504040204" pitchFamily="34" charset="0"/>
              </a:rPr>
              <a:t>phản hồi </a:t>
            </a:r>
            <a:r>
              <a:rPr lang="en-US" sz="2000" i="1">
                <a:solidFill>
                  <a:schemeClr val="accent2">
                    <a:lumMod val="50000"/>
                  </a:schemeClr>
                </a:solidFill>
                <a:latin typeface="Verdana" panose="020B0604030504040204" pitchFamily="34" charset="0"/>
                <a:ea typeface="Verdana" panose="020B0604030504040204" pitchFamily="34" charset="0"/>
              </a:rPr>
              <a:t>thay vì </a:t>
            </a:r>
            <a:r>
              <a:rPr lang="en-US" sz="2000" b="1" i="1">
                <a:solidFill>
                  <a:schemeClr val="accent2">
                    <a:lumMod val="50000"/>
                  </a:schemeClr>
                </a:solidFill>
                <a:latin typeface="Verdana" panose="020B0604030504040204" pitchFamily="34" charset="0"/>
                <a:ea typeface="Verdana" panose="020B0604030504040204" pitchFamily="34" charset="0"/>
              </a:rPr>
              <a:t>phản ứng</a:t>
            </a:r>
            <a:br>
              <a:rPr lang="en-US" sz="2000" dirty="0">
                <a:latin typeface="Verdana" panose="020B0604030504040204" pitchFamily="34" charset="0"/>
                <a:ea typeface="Verdana" panose="020B0604030504040204" pitchFamily="34" charset="0"/>
              </a:rPr>
            </a:br>
            <a:endParaRPr lang="en-US" sz="2000" dirty="0">
              <a:latin typeface="Verdana" panose="020B0604030504040204" pitchFamily="34" charset="0"/>
              <a:ea typeface="Verdana" panose="020B0604030504040204" pitchFamily="34" charset="0"/>
            </a:endParaRPr>
          </a:p>
        </p:txBody>
      </p:sp>
      <p:pic>
        <p:nvPicPr>
          <p:cNvPr id="5" name="Picture 2">
            <a:extLst>
              <a:ext uri="{FF2B5EF4-FFF2-40B4-BE49-F238E27FC236}">
                <a16:creationId xmlns:a16="http://schemas.microsoft.com/office/drawing/2014/main" id="{8736D527-4EF8-3A49-ACF0-CE34E3B2F7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281" y="1417638"/>
            <a:ext cx="2585509" cy="2717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9983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9CB04-6116-1F41-A264-3D6FEA3A206D}"/>
              </a:ext>
            </a:extLst>
          </p:cNvPr>
          <p:cNvSpPr>
            <a:spLocks noGrp="1"/>
          </p:cNvSpPr>
          <p:nvPr>
            <p:ph type="ctrTitle"/>
          </p:nvPr>
        </p:nvSpPr>
        <p:spPr/>
        <p:txBody>
          <a:bodyPr/>
          <a:lstStyle/>
          <a:p>
            <a:r>
              <a:rPr lang="en-US">
                <a:latin typeface="Arial" panose="020B0604020202020204" pitchFamily="34" charset="0"/>
                <a:cs typeface="Arial" panose="020B0604020202020204" pitchFamily="34" charset="0"/>
              </a:rPr>
              <a:t>Practice/ </a:t>
            </a:r>
            <a:r>
              <a:rPr lang="en-US" i="1">
                <a:solidFill>
                  <a:schemeClr val="accent2">
                    <a:lumMod val="50000"/>
                  </a:schemeClr>
                </a:solidFill>
                <a:latin typeface="Arial" panose="020B0604020202020204" pitchFamily="34" charset="0"/>
                <a:cs typeface="Arial" panose="020B0604020202020204" pitchFamily="34" charset="0"/>
              </a:rPr>
              <a:t>Thực hành</a:t>
            </a:r>
            <a:endParaRPr lang="en-US" i="1" dirty="0">
              <a:solidFill>
                <a:schemeClr val="accent2">
                  <a:lumMod val="50000"/>
                </a:schemeClr>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72046F56-0E06-3445-8215-488B5B36EEA1}"/>
              </a:ext>
            </a:extLst>
          </p:cNvPr>
          <p:cNvSpPr>
            <a:spLocks noGrp="1"/>
          </p:cNvSpPr>
          <p:nvPr>
            <p:ph type="subTitle" idx="1"/>
          </p:nvPr>
        </p:nvSpPr>
        <p:spPr>
          <a:xfrm>
            <a:off x="467139" y="3886200"/>
            <a:ext cx="8199783" cy="1752600"/>
          </a:xfrm>
        </p:spPr>
        <p:txBody>
          <a:bodyPr/>
          <a:lstStyle/>
          <a:p>
            <a:r>
              <a:rPr lang="en-US" dirty="0"/>
              <a:t>Mindfulness </a:t>
            </a:r>
            <a:r>
              <a:rPr lang="en-US"/>
              <a:t>of sound/ </a:t>
            </a:r>
            <a:r>
              <a:rPr lang="en-US" i="1"/>
              <a:t>Tập trung vào âm thanh</a:t>
            </a:r>
            <a:endParaRPr lang="en-US" i="1" dirty="0"/>
          </a:p>
          <a:p>
            <a:r>
              <a:rPr lang="en-US"/>
              <a:t>5 minutes/phút</a:t>
            </a:r>
            <a:endParaRPr lang="en-US" dirty="0"/>
          </a:p>
        </p:txBody>
      </p:sp>
      <p:pic>
        <p:nvPicPr>
          <p:cNvPr id="5" name="Picture 4">
            <a:extLst>
              <a:ext uri="{FF2B5EF4-FFF2-40B4-BE49-F238E27FC236}">
                <a16:creationId xmlns:a16="http://schemas.microsoft.com/office/drawing/2014/main" id="{BA325B3D-D7F1-B04E-BC52-4653ED7377BB}"/>
              </a:ext>
            </a:extLst>
          </p:cNvPr>
          <p:cNvPicPr>
            <a:picLocks noChangeAspect="1"/>
          </p:cNvPicPr>
          <p:nvPr/>
        </p:nvPicPr>
        <p:blipFill>
          <a:blip r:embed="rId2"/>
          <a:stretch>
            <a:fillRect/>
          </a:stretch>
        </p:blipFill>
        <p:spPr>
          <a:xfrm>
            <a:off x="2832100" y="303388"/>
            <a:ext cx="3683000" cy="2209800"/>
          </a:xfrm>
          <a:prstGeom prst="rect">
            <a:avLst/>
          </a:prstGeom>
        </p:spPr>
      </p:pic>
    </p:spTree>
    <p:extLst>
      <p:ext uri="{BB962C8B-B14F-4D97-AF65-F5344CB8AC3E}">
        <p14:creationId xmlns:p14="http://schemas.microsoft.com/office/powerpoint/2010/main" val="40834587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a:xfrm>
            <a:off x="457200" y="274638"/>
            <a:ext cx="8229600" cy="1434892"/>
          </a:xfrm>
        </p:spPr>
        <p:txBody>
          <a:bodyPr>
            <a:normAutofit/>
          </a:bodyPr>
          <a:lstStyle/>
          <a:p>
            <a:r>
              <a:rPr lang="en-US" sz="3600" dirty="0"/>
              <a:t>Session 4. </a:t>
            </a:r>
            <a:r>
              <a:rPr lang="en-US" sz="3600"/>
              <a:t>Cultivating Loving-Kindness/ </a:t>
            </a:r>
            <a:r>
              <a:rPr lang="en-US" sz="3600" i="1">
                <a:solidFill>
                  <a:schemeClr val="accent2">
                    <a:lumMod val="50000"/>
                  </a:schemeClr>
                </a:solidFill>
              </a:rPr>
              <a:t>Buổi 4: Vun đắp lòng tốt </a:t>
            </a:r>
            <a:endParaRPr lang="en-US" sz="3600" i="1" dirty="0">
              <a:solidFill>
                <a:schemeClr val="accent2">
                  <a:lumMod val="50000"/>
                </a:schemeClr>
              </a:solidFill>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a:bodyPr>
          <a:lstStyle/>
          <a:p>
            <a:r>
              <a:rPr lang="en-US" sz="2800"/>
              <a:t>Introduction/ </a:t>
            </a:r>
            <a:r>
              <a:rPr lang="en-US" sz="2800" i="1">
                <a:solidFill>
                  <a:schemeClr val="accent2">
                    <a:lumMod val="50000"/>
                  </a:schemeClr>
                </a:solidFill>
              </a:rPr>
              <a:t>Giới thiệu</a:t>
            </a:r>
            <a:endParaRPr lang="en-US" sz="2800" i="1" dirty="0">
              <a:solidFill>
                <a:schemeClr val="accent2">
                  <a:lumMod val="50000"/>
                </a:schemeClr>
              </a:solidFill>
            </a:endParaRPr>
          </a:p>
          <a:p>
            <a:r>
              <a:rPr lang="en-US" sz="2800" dirty="0"/>
              <a:t>Loving kindness for other </a:t>
            </a:r>
            <a:r>
              <a:rPr lang="en-US" sz="2800"/>
              <a:t>and self/ </a:t>
            </a:r>
            <a:r>
              <a:rPr lang="en-US" sz="2800" i="1">
                <a:solidFill>
                  <a:schemeClr val="accent2">
                    <a:lumMod val="50000"/>
                  </a:schemeClr>
                </a:solidFill>
              </a:rPr>
              <a:t>Tử tế với bản thân và ng</a:t>
            </a:r>
            <a:r>
              <a:rPr lang="vi-VN" sz="2800" i="1">
                <a:solidFill>
                  <a:schemeClr val="accent2">
                    <a:lumMod val="50000"/>
                  </a:schemeClr>
                </a:solidFill>
              </a:rPr>
              <a:t>ư</a:t>
            </a:r>
            <a:r>
              <a:rPr lang="en-US" sz="2800" i="1">
                <a:solidFill>
                  <a:schemeClr val="accent2">
                    <a:lumMod val="50000"/>
                  </a:schemeClr>
                </a:solidFill>
              </a:rPr>
              <a:t>ời khác</a:t>
            </a:r>
            <a:endParaRPr lang="en-US" sz="2800" i="1" dirty="0">
              <a:solidFill>
                <a:schemeClr val="accent2">
                  <a:lumMod val="50000"/>
                </a:schemeClr>
              </a:solidFill>
            </a:endParaRPr>
          </a:p>
          <a:p>
            <a:r>
              <a:rPr lang="en-US" sz="2800" dirty="0"/>
              <a:t>Mindfulness </a:t>
            </a:r>
            <a:r>
              <a:rPr lang="en-US" sz="2800"/>
              <a:t>of breathing/ </a:t>
            </a:r>
            <a:r>
              <a:rPr lang="en-US" sz="2800" i="1">
                <a:solidFill>
                  <a:schemeClr val="accent2">
                    <a:lumMod val="50000"/>
                  </a:schemeClr>
                </a:solidFill>
              </a:rPr>
              <a:t>Chú tâm vào hít thở</a:t>
            </a:r>
            <a:endParaRPr lang="en-US" sz="2800" i="1" dirty="0">
              <a:solidFill>
                <a:schemeClr val="accent2">
                  <a:lumMod val="50000"/>
                </a:schemeClr>
              </a:solidFill>
            </a:endParaRPr>
          </a:p>
          <a:p>
            <a:r>
              <a:rPr lang="en-US" sz="2800"/>
              <a:t>RAIN/ </a:t>
            </a:r>
            <a:r>
              <a:rPr lang="en-US" sz="2800" i="1">
                <a:solidFill>
                  <a:schemeClr val="accent2">
                    <a:lumMod val="50000"/>
                  </a:schemeClr>
                </a:solidFill>
              </a:rPr>
              <a:t>Chiến thuật RAIN</a:t>
            </a:r>
            <a:endParaRPr lang="en-US" sz="2800" i="1" dirty="0">
              <a:solidFill>
                <a:schemeClr val="accent2">
                  <a:lumMod val="50000"/>
                </a:schemeClr>
              </a:solidFill>
            </a:endParaRPr>
          </a:p>
          <a:p>
            <a:r>
              <a:rPr lang="en-US" sz="2800" dirty="0"/>
              <a:t>Anchor phrase for </a:t>
            </a:r>
            <a:r>
              <a:rPr lang="en-US" sz="2800"/>
              <a:t>challenging emotions/ </a:t>
            </a:r>
            <a:r>
              <a:rPr lang="en-US" sz="2800" i="1">
                <a:solidFill>
                  <a:schemeClr val="accent2">
                    <a:lumMod val="50000"/>
                  </a:schemeClr>
                </a:solidFill>
              </a:rPr>
              <a:t>Lối nói “mỏ neo” khi mô tả về những cảm xúc khó chịu</a:t>
            </a:r>
            <a:endParaRPr lang="en-US" sz="2800" i="1" dirty="0">
              <a:solidFill>
                <a:schemeClr val="accent2">
                  <a:lumMod val="50000"/>
                </a:schemeClr>
              </a:solidFill>
            </a:endParaRPr>
          </a:p>
          <a:p>
            <a:pPr marL="457200" lvl="1" indent="0">
              <a:buNone/>
            </a:pPr>
            <a:endParaRPr lang="en-US" sz="2000" dirty="0"/>
          </a:p>
          <a:p>
            <a:endParaRPr lang="en-US" sz="2800" dirty="0"/>
          </a:p>
          <a:p>
            <a:endParaRPr lang="en-US" sz="2800" dirty="0"/>
          </a:p>
        </p:txBody>
      </p:sp>
    </p:spTree>
    <p:extLst>
      <p:ext uri="{BB962C8B-B14F-4D97-AF65-F5344CB8AC3E}">
        <p14:creationId xmlns:p14="http://schemas.microsoft.com/office/powerpoint/2010/main" val="18569676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a:t>Loving kindness/ </a:t>
            </a:r>
            <a:r>
              <a:rPr lang="en-US" sz="3200" i="1">
                <a:solidFill>
                  <a:schemeClr val="accent2">
                    <a:lumMod val="50000"/>
                  </a:schemeClr>
                </a:solidFill>
              </a:rPr>
              <a:t>Tử tế yêu th</a:t>
            </a:r>
            <a:r>
              <a:rPr lang="vi-VN" sz="3200" i="1">
                <a:solidFill>
                  <a:schemeClr val="accent2">
                    <a:lumMod val="50000"/>
                  </a:schemeClr>
                </a:solidFill>
              </a:rPr>
              <a:t>ư</a:t>
            </a:r>
            <a:r>
              <a:rPr lang="en-US" sz="3200" i="1">
                <a:solidFill>
                  <a:schemeClr val="accent2">
                    <a:lumMod val="50000"/>
                  </a:schemeClr>
                </a:solidFill>
              </a:rPr>
              <a:t>ơng</a:t>
            </a:r>
            <a:endParaRPr lang="en-US" sz="3200" i="1" dirty="0">
              <a:solidFill>
                <a:schemeClr val="accent2">
                  <a:lumMod val="50000"/>
                </a:schemeClr>
              </a:solidFill>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a:bodyPr>
          <a:lstStyle/>
          <a:p>
            <a:r>
              <a:rPr lang="en-US" sz="2000" dirty="0"/>
              <a:t>May you be safe and protected, free from inner and </a:t>
            </a:r>
            <a:r>
              <a:rPr lang="en-US" sz="2000"/>
              <a:t>outer harm/ </a:t>
            </a:r>
            <a:r>
              <a:rPr lang="en-US" sz="2000" i="1">
                <a:solidFill>
                  <a:schemeClr val="accent2">
                    <a:lumMod val="50000"/>
                  </a:schemeClr>
                </a:solidFill>
              </a:rPr>
              <a:t>Chúc bạn sẽ đ</a:t>
            </a:r>
            <a:r>
              <a:rPr lang="vi-VN" sz="2000" i="1">
                <a:solidFill>
                  <a:schemeClr val="accent2">
                    <a:lumMod val="50000"/>
                  </a:schemeClr>
                </a:solidFill>
              </a:rPr>
              <a:t>ư</a:t>
            </a:r>
            <a:r>
              <a:rPr lang="en-US" sz="2000" i="1">
                <a:solidFill>
                  <a:schemeClr val="accent2">
                    <a:lumMod val="50000"/>
                  </a:schemeClr>
                </a:solidFill>
              </a:rPr>
              <a:t>ợc bảo vệ và an toàn, thoát khỏi những thư</a:t>
            </a:r>
            <a:r>
              <a:rPr lang="vi-VN" sz="2000" i="1">
                <a:solidFill>
                  <a:schemeClr val="accent2">
                    <a:lumMod val="50000"/>
                  </a:schemeClr>
                </a:solidFill>
              </a:rPr>
              <a:t>ơ</a:t>
            </a:r>
            <a:r>
              <a:rPr lang="en-US" sz="2000" i="1">
                <a:solidFill>
                  <a:schemeClr val="accent2">
                    <a:lumMod val="50000"/>
                  </a:schemeClr>
                </a:solidFill>
              </a:rPr>
              <a:t>ng tổn cả bên trong và bên ngoài.</a:t>
            </a:r>
            <a:endParaRPr lang="en-US" sz="2000" i="1" dirty="0">
              <a:solidFill>
                <a:schemeClr val="accent2">
                  <a:lumMod val="50000"/>
                </a:schemeClr>
              </a:solidFill>
            </a:endParaRPr>
          </a:p>
          <a:p>
            <a:r>
              <a:rPr lang="en-US" sz="2000" dirty="0"/>
              <a:t>May you be healthy </a:t>
            </a:r>
            <a:r>
              <a:rPr lang="en-US" sz="2000"/>
              <a:t>and strong/ </a:t>
            </a:r>
            <a:r>
              <a:rPr lang="en-US" sz="2000" i="1">
                <a:solidFill>
                  <a:schemeClr val="accent2">
                    <a:lumMod val="50000"/>
                  </a:schemeClr>
                </a:solidFill>
              </a:rPr>
              <a:t>Chúc bạn khỏe và mạnh mẽ</a:t>
            </a:r>
            <a:endParaRPr lang="en-US" sz="2000" i="1" dirty="0">
              <a:solidFill>
                <a:schemeClr val="accent2">
                  <a:lumMod val="50000"/>
                </a:schemeClr>
              </a:solidFill>
            </a:endParaRPr>
          </a:p>
          <a:p>
            <a:r>
              <a:rPr lang="en-US" sz="2000" dirty="0"/>
              <a:t>May you be physically healthy and free </a:t>
            </a:r>
            <a:r>
              <a:rPr lang="en-US" sz="2000"/>
              <a:t>from pain/ </a:t>
            </a:r>
            <a:r>
              <a:rPr lang="en-US" sz="2000" i="1">
                <a:solidFill>
                  <a:schemeClr val="accent2">
                    <a:lumMod val="50000"/>
                  </a:schemeClr>
                </a:solidFill>
              </a:rPr>
              <a:t>Chúc bạn có một c</a:t>
            </a:r>
            <a:r>
              <a:rPr lang="vi-VN" sz="2000" i="1">
                <a:solidFill>
                  <a:schemeClr val="accent2">
                    <a:lumMod val="50000"/>
                  </a:schemeClr>
                </a:solidFill>
              </a:rPr>
              <a:t>ơ</a:t>
            </a:r>
            <a:r>
              <a:rPr lang="en-US" sz="2000" i="1">
                <a:solidFill>
                  <a:schemeClr val="accent2">
                    <a:lumMod val="50000"/>
                  </a:schemeClr>
                </a:solidFill>
              </a:rPr>
              <a:t> thể khỏe mạnh, không còn đau đớn</a:t>
            </a:r>
            <a:endParaRPr lang="en-US" sz="2000" i="1" dirty="0">
              <a:solidFill>
                <a:schemeClr val="accent2">
                  <a:lumMod val="50000"/>
                </a:schemeClr>
              </a:solidFill>
            </a:endParaRPr>
          </a:p>
          <a:p>
            <a:r>
              <a:rPr lang="en-US" sz="2000" dirty="0"/>
              <a:t>May you be truly happy </a:t>
            </a:r>
            <a:r>
              <a:rPr lang="en-US" sz="2000"/>
              <a:t>and peaceful/ </a:t>
            </a:r>
            <a:r>
              <a:rPr lang="en-US" sz="2000" i="1">
                <a:solidFill>
                  <a:schemeClr val="accent2">
                    <a:lumMod val="50000"/>
                  </a:schemeClr>
                </a:solidFill>
              </a:rPr>
              <a:t>Chúc bạn sống thực vui vẻ và an nhiên</a:t>
            </a:r>
            <a:endParaRPr lang="en-US" sz="2000" i="1" dirty="0">
              <a:solidFill>
                <a:schemeClr val="accent2">
                  <a:lumMod val="50000"/>
                </a:schemeClr>
              </a:solidFill>
            </a:endParaRPr>
          </a:p>
          <a:p>
            <a:r>
              <a:rPr lang="en-US" sz="2000" dirty="0"/>
              <a:t>May you live your life </a:t>
            </a:r>
            <a:r>
              <a:rPr lang="en-US" sz="2000"/>
              <a:t>with ease/ </a:t>
            </a:r>
            <a:r>
              <a:rPr lang="en-US" sz="2000" i="1">
                <a:solidFill>
                  <a:schemeClr val="accent2">
                    <a:lumMod val="50000"/>
                  </a:schemeClr>
                </a:solidFill>
              </a:rPr>
              <a:t>Chúc bạn sống đời thanh thản</a:t>
            </a:r>
            <a:endParaRPr lang="en-US" sz="2000" i="1" dirty="0">
              <a:solidFill>
                <a:schemeClr val="accent2">
                  <a:lumMod val="50000"/>
                </a:schemeClr>
              </a:solidFill>
            </a:endParaRPr>
          </a:p>
          <a:p>
            <a:r>
              <a:rPr lang="en-US" sz="2000" dirty="0"/>
              <a:t>May you be peaceful and free </a:t>
            </a:r>
            <a:r>
              <a:rPr lang="en-US" sz="2000"/>
              <a:t>from worry/ </a:t>
            </a:r>
            <a:r>
              <a:rPr lang="en-US" sz="2000" i="1">
                <a:solidFill>
                  <a:schemeClr val="accent2">
                    <a:lumMod val="50000"/>
                  </a:schemeClr>
                </a:solidFill>
              </a:rPr>
              <a:t>Chúc bạn an nhiên, vô </a:t>
            </a:r>
            <a:r>
              <a:rPr lang="vi-VN" sz="2000" i="1">
                <a:solidFill>
                  <a:schemeClr val="accent2">
                    <a:lumMod val="50000"/>
                  </a:schemeClr>
                </a:solidFill>
              </a:rPr>
              <a:t>ư</a:t>
            </a:r>
            <a:r>
              <a:rPr lang="en-US" sz="2000" i="1">
                <a:solidFill>
                  <a:schemeClr val="accent2">
                    <a:lumMod val="50000"/>
                  </a:schemeClr>
                </a:solidFill>
              </a:rPr>
              <a:t>u vô lo</a:t>
            </a:r>
            <a:endParaRPr lang="en-US" sz="2000" i="1" dirty="0">
              <a:solidFill>
                <a:schemeClr val="accent2">
                  <a:lumMod val="50000"/>
                </a:schemeClr>
              </a:solidFill>
            </a:endParaRPr>
          </a:p>
          <a:p>
            <a:r>
              <a:rPr lang="en-US" sz="2000" dirty="0"/>
              <a:t>May you accept yourself completely, just the way </a:t>
            </a:r>
            <a:r>
              <a:rPr lang="en-US" sz="2000"/>
              <a:t>you are/ </a:t>
            </a:r>
            <a:r>
              <a:rPr lang="en-US" sz="2000" i="1">
                <a:solidFill>
                  <a:schemeClr val="accent2">
                    <a:lumMod val="50000"/>
                  </a:schemeClr>
                </a:solidFill>
              </a:rPr>
              <a:t>Chúc bạn chấp nhận bản thân, đ</a:t>
            </a:r>
            <a:r>
              <a:rPr lang="vi-VN" sz="2000" i="1">
                <a:solidFill>
                  <a:schemeClr val="accent2">
                    <a:lumMod val="50000"/>
                  </a:schemeClr>
                </a:solidFill>
              </a:rPr>
              <a:t>ư</a:t>
            </a:r>
            <a:r>
              <a:rPr lang="en-US" sz="2000" i="1">
                <a:solidFill>
                  <a:schemeClr val="accent2">
                    <a:lumMod val="50000"/>
                  </a:schemeClr>
                </a:solidFill>
              </a:rPr>
              <a:t>ợc là chính bạn</a:t>
            </a:r>
            <a:endParaRPr lang="en-US" sz="2000" i="1" dirty="0">
              <a:solidFill>
                <a:schemeClr val="accent2">
                  <a:lumMod val="50000"/>
                </a:schemeClr>
              </a:solidFill>
            </a:endParaRPr>
          </a:p>
          <a:p>
            <a:endParaRPr lang="en-US" sz="2000" dirty="0"/>
          </a:p>
        </p:txBody>
      </p:sp>
    </p:spTree>
    <p:extLst>
      <p:ext uri="{BB962C8B-B14F-4D97-AF65-F5344CB8AC3E}">
        <p14:creationId xmlns:p14="http://schemas.microsoft.com/office/powerpoint/2010/main" val="12185020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fontScale="90000"/>
          </a:bodyPr>
          <a:lstStyle/>
          <a:p>
            <a:r>
              <a:rPr lang="en-US" sz="3200" dirty="0"/>
              <a:t>Session 4. RAIN and </a:t>
            </a:r>
            <a:r>
              <a:rPr lang="en-US" sz="3200"/>
              <a:t>Anchor Phrase/ </a:t>
            </a:r>
            <a:r>
              <a:rPr lang="en-US" sz="3200" i="1">
                <a:solidFill>
                  <a:schemeClr val="accent2">
                    <a:lumMod val="50000"/>
                  </a:schemeClr>
                </a:solidFill>
              </a:rPr>
              <a:t>Buổi 4: Chiến thuật RAIN và “Mỏ neo” đối với các cảm xúc khó chịu</a:t>
            </a:r>
            <a:endParaRPr lang="en-US" sz="3200" i="1" dirty="0">
              <a:solidFill>
                <a:schemeClr val="accent2">
                  <a:lumMod val="50000"/>
                </a:schemeClr>
              </a:solidFill>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a:xfrm>
            <a:off x="457200" y="1331844"/>
            <a:ext cx="8060635" cy="4525963"/>
          </a:xfrm>
        </p:spPr>
        <p:txBody>
          <a:bodyPr>
            <a:normAutofit/>
          </a:bodyPr>
          <a:lstStyle/>
          <a:p>
            <a:r>
              <a:rPr lang="en-US" sz="2000"/>
              <a:t>R-A-I-N</a:t>
            </a:r>
            <a:endParaRPr lang="en-US" sz="2000" dirty="0"/>
          </a:p>
          <a:p>
            <a:pPr lvl="1"/>
            <a:r>
              <a:rPr lang="en-US" sz="1600"/>
              <a:t>Recognize/ </a:t>
            </a:r>
            <a:r>
              <a:rPr lang="en-US" sz="1600">
                <a:solidFill>
                  <a:schemeClr val="accent2">
                    <a:lumMod val="50000"/>
                  </a:schemeClr>
                </a:solidFill>
              </a:rPr>
              <a:t>Nhận thức chuyện gì đang diễn ra</a:t>
            </a:r>
          </a:p>
          <a:p>
            <a:pPr lvl="1"/>
            <a:r>
              <a:rPr lang="en-US" sz="1600"/>
              <a:t>Acknowledge/ </a:t>
            </a:r>
            <a:r>
              <a:rPr lang="en-US" sz="1600">
                <a:solidFill>
                  <a:schemeClr val="accent2">
                    <a:lumMod val="50000"/>
                  </a:schemeClr>
                </a:solidFill>
              </a:rPr>
              <a:t>Chấp nhận nó</a:t>
            </a:r>
            <a:endParaRPr lang="en-US" sz="1600" dirty="0">
              <a:solidFill>
                <a:schemeClr val="accent2">
                  <a:lumMod val="50000"/>
                </a:schemeClr>
              </a:solidFill>
            </a:endParaRPr>
          </a:p>
          <a:p>
            <a:pPr lvl="1"/>
            <a:r>
              <a:rPr lang="en-US" sz="1600"/>
              <a:t>Investigate/ </a:t>
            </a:r>
            <a:r>
              <a:rPr lang="en-US" sz="1600">
                <a:solidFill>
                  <a:schemeClr val="accent2">
                    <a:lumMod val="50000"/>
                  </a:schemeClr>
                </a:solidFill>
              </a:rPr>
              <a:t>Tìm hiểu nó</a:t>
            </a:r>
            <a:endParaRPr lang="en-US" sz="1600" dirty="0">
              <a:solidFill>
                <a:schemeClr val="accent2">
                  <a:lumMod val="50000"/>
                </a:schemeClr>
              </a:solidFill>
            </a:endParaRPr>
          </a:p>
          <a:p>
            <a:pPr lvl="1"/>
            <a:r>
              <a:rPr lang="en-US" sz="1600"/>
              <a:t>Non-identify/ </a:t>
            </a:r>
            <a:r>
              <a:rPr lang="en-US" sz="1600">
                <a:solidFill>
                  <a:schemeClr val="accent2">
                    <a:lumMod val="50000"/>
                  </a:schemeClr>
                </a:solidFill>
              </a:rPr>
              <a:t>Không đồng hóa nó</a:t>
            </a:r>
            <a:endParaRPr lang="en-US" sz="1600" dirty="0">
              <a:solidFill>
                <a:schemeClr val="accent2">
                  <a:lumMod val="50000"/>
                </a:schemeClr>
              </a:solidFill>
            </a:endParaRPr>
          </a:p>
          <a:p>
            <a:pPr lvl="1"/>
            <a:r>
              <a:rPr lang="en-US" sz="1600" dirty="0"/>
              <a:t>From “I’m very angry” to “wow, there is a lot of anger </a:t>
            </a:r>
            <a:r>
              <a:rPr lang="en-US" sz="1600"/>
              <a:t>here”/ </a:t>
            </a:r>
            <a:r>
              <a:rPr lang="en-US" sz="1600" i="1">
                <a:solidFill>
                  <a:schemeClr val="accent2">
                    <a:lumMod val="50000"/>
                  </a:schemeClr>
                </a:solidFill>
              </a:rPr>
              <a:t>Từ “Tôi đáng rất giận” sang “Ôi, ở đây sặc mùi giận dữ quá”</a:t>
            </a:r>
            <a:endParaRPr lang="en-US" sz="1600" i="1" dirty="0">
              <a:solidFill>
                <a:schemeClr val="accent2">
                  <a:lumMod val="50000"/>
                </a:schemeClr>
              </a:solidFill>
            </a:endParaRPr>
          </a:p>
          <a:p>
            <a:r>
              <a:rPr lang="en-US" sz="2000" dirty="0"/>
              <a:t>Anchor phrase for </a:t>
            </a:r>
            <a:r>
              <a:rPr lang="en-US" sz="2000"/>
              <a:t>challenging emotions/ </a:t>
            </a:r>
            <a:r>
              <a:rPr lang="en-US" sz="2000" i="1">
                <a:solidFill>
                  <a:schemeClr val="accent2">
                    <a:lumMod val="50000"/>
                  </a:schemeClr>
                </a:solidFill>
              </a:rPr>
              <a:t>Chiến thuật “mỏ neo” cho những cảm xúc khó chịu</a:t>
            </a:r>
            <a:endParaRPr lang="en-US" sz="2000" i="1" dirty="0">
              <a:solidFill>
                <a:schemeClr val="accent2">
                  <a:lumMod val="50000"/>
                </a:schemeClr>
              </a:solidFill>
            </a:endParaRPr>
          </a:p>
          <a:p>
            <a:pPr lvl="1"/>
            <a:r>
              <a:rPr lang="en-US" sz="1600"/>
              <a:t>It’s ok/ </a:t>
            </a:r>
            <a:r>
              <a:rPr lang="en-US" sz="1600" i="1">
                <a:solidFill>
                  <a:schemeClr val="accent2">
                    <a:lumMod val="50000"/>
                  </a:schemeClr>
                </a:solidFill>
              </a:rPr>
              <a:t>Không sao</a:t>
            </a:r>
            <a:endParaRPr lang="en-US" sz="1600" i="1" dirty="0">
              <a:solidFill>
                <a:schemeClr val="accent2">
                  <a:lumMod val="50000"/>
                </a:schemeClr>
              </a:solidFill>
            </a:endParaRPr>
          </a:p>
          <a:p>
            <a:pPr lvl="1"/>
            <a:r>
              <a:rPr lang="en-US" sz="1600" dirty="0"/>
              <a:t>This too </a:t>
            </a:r>
            <a:r>
              <a:rPr lang="en-US" sz="1600"/>
              <a:t>shall pass/ </a:t>
            </a:r>
            <a:r>
              <a:rPr lang="en-US" sz="1600" i="1">
                <a:solidFill>
                  <a:schemeClr val="accent2">
                    <a:lumMod val="50000"/>
                  </a:schemeClr>
                </a:solidFill>
              </a:rPr>
              <a:t>Nó sẽ qua thôi</a:t>
            </a:r>
            <a:endParaRPr lang="en-US" sz="1600" i="1" dirty="0">
              <a:solidFill>
                <a:schemeClr val="accent2">
                  <a:lumMod val="50000"/>
                </a:schemeClr>
              </a:solidFill>
            </a:endParaRPr>
          </a:p>
          <a:p>
            <a:pPr lvl="1"/>
            <a:r>
              <a:rPr lang="en-US" sz="1600" dirty="0"/>
              <a:t>Yes, this hurts, may I be kind </a:t>
            </a:r>
            <a:r>
              <a:rPr lang="en-US" sz="1600"/>
              <a:t>to myself/ </a:t>
            </a:r>
            <a:r>
              <a:rPr lang="en-US" sz="1600" i="1">
                <a:solidFill>
                  <a:schemeClr val="accent2">
                    <a:lumMod val="50000"/>
                  </a:schemeClr>
                </a:solidFill>
              </a:rPr>
              <a:t>Ừ, điều này làm tôi tổn th</a:t>
            </a:r>
            <a:r>
              <a:rPr lang="vi-VN" sz="1600" i="1">
                <a:solidFill>
                  <a:schemeClr val="accent2">
                    <a:lumMod val="50000"/>
                  </a:schemeClr>
                </a:solidFill>
              </a:rPr>
              <a:t>ư</a:t>
            </a:r>
            <a:r>
              <a:rPr lang="en-US" sz="1600" i="1">
                <a:solidFill>
                  <a:schemeClr val="accent2">
                    <a:lumMod val="50000"/>
                  </a:schemeClr>
                </a:solidFill>
              </a:rPr>
              <a:t>ơng, tôi sẽ tốt với bản thân mình</a:t>
            </a:r>
            <a:endParaRPr lang="en-US" sz="1600" i="1" dirty="0">
              <a:solidFill>
                <a:schemeClr val="accent2">
                  <a:lumMod val="50000"/>
                </a:schemeClr>
              </a:solidFill>
            </a:endParaRPr>
          </a:p>
          <a:p>
            <a:pPr lvl="1"/>
            <a:r>
              <a:rPr lang="en-US" sz="1600" dirty="0"/>
              <a:t>Yes, this hurts, may I meet this moment with an </a:t>
            </a:r>
            <a:r>
              <a:rPr lang="en-US" sz="1600"/>
              <a:t>open heart/ </a:t>
            </a:r>
            <a:r>
              <a:rPr lang="en-US" sz="1600" i="1">
                <a:solidFill>
                  <a:schemeClr val="accent2">
                    <a:lumMod val="50000"/>
                  </a:schemeClr>
                </a:solidFill>
              </a:rPr>
              <a:t>Ừ, điều này làm tôi tổn th</a:t>
            </a:r>
            <a:r>
              <a:rPr lang="vi-VN" sz="1600" i="1">
                <a:solidFill>
                  <a:schemeClr val="accent2">
                    <a:lumMod val="50000"/>
                  </a:schemeClr>
                </a:solidFill>
              </a:rPr>
              <a:t>ư</a:t>
            </a:r>
            <a:r>
              <a:rPr lang="en-US" sz="1600" i="1">
                <a:solidFill>
                  <a:schemeClr val="accent2">
                    <a:lumMod val="50000"/>
                  </a:schemeClr>
                </a:solidFill>
              </a:rPr>
              <a:t>ơng, tôi sẽ đón nhận khoảnh khắc này bằng một trái tim rộng mở</a:t>
            </a:r>
            <a:endParaRPr lang="en-US" sz="1600" i="1" dirty="0">
              <a:solidFill>
                <a:schemeClr val="accent2">
                  <a:lumMod val="50000"/>
                </a:schemeClr>
              </a:solidFill>
            </a:endParaRPr>
          </a:p>
          <a:p>
            <a:pPr lvl="1"/>
            <a:endParaRPr lang="en-US" sz="1600" dirty="0"/>
          </a:p>
          <a:p>
            <a:endParaRPr lang="en-US" sz="2000" dirty="0"/>
          </a:p>
          <a:p>
            <a:endParaRPr lang="en-US" sz="2000" dirty="0"/>
          </a:p>
        </p:txBody>
      </p:sp>
    </p:spTree>
    <p:extLst>
      <p:ext uri="{BB962C8B-B14F-4D97-AF65-F5344CB8AC3E}">
        <p14:creationId xmlns:p14="http://schemas.microsoft.com/office/powerpoint/2010/main" val="38286953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3" name="Title 2">
            <a:extLst>
              <a:ext uri="{FF2B5EF4-FFF2-40B4-BE49-F238E27FC236}">
                <a16:creationId xmlns:a16="http://schemas.microsoft.com/office/drawing/2014/main" id="{A85ECC12-FDC5-FD47-92A9-A09544CDB949}"/>
              </a:ext>
            </a:extLst>
          </p:cNvPr>
          <p:cNvSpPr>
            <a:spLocks noGrp="1"/>
          </p:cNvSpPr>
          <p:nvPr>
            <p:ph type="ctrTitle"/>
          </p:nvPr>
        </p:nvSpPr>
        <p:spPr>
          <a:xfrm>
            <a:off x="685800" y="1633469"/>
            <a:ext cx="7772400" cy="1470025"/>
          </a:xfrm>
        </p:spPr>
        <p:txBody>
          <a:bodyPr>
            <a:normAutofit fontScale="90000"/>
          </a:bodyPr>
          <a:lstStyle/>
          <a:p>
            <a:r>
              <a:rPr lang="en-US" dirty="0"/>
              <a:t>Mindfulness </a:t>
            </a:r>
            <a:r>
              <a:rPr lang="en-US"/>
              <a:t>for SUDs/ </a:t>
            </a:r>
            <a:r>
              <a:rPr lang="en-US" i="1">
                <a:solidFill>
                  <a:schemeClr val="accent2">
                    <a:lumMod val="50000"/>
                  </a:schemeClr>
                </a:solidFill>
              </a:rPr>
              <a:t>Trị liệu chú tâm trong Điều trị Rối Loạn sử dụng chất</a:t>
            </a:r>
            <a:endParaRPr lang="en-US" i="1" dirty="0">
              <a:solidFill>
                <a:schemeClr val="accent2">
                  <a:lumMod val="50000"/>
                </a:schemeClr>
              </a:solidFill>
            </a:endParaRPr>
          </a:p>
        </p:txBody>
      </p:sp>
      <p:sp>
        <p:nvSpPr>
          <p:cNvPr id="5" name="Subtitle 4">
            <a:extLst>
              <a:ext uri="{FF2B5EF4-FFF2-40B4-BE49-F238E27FC236}">
                <a16:creationId xmlns:a16="http://schemas.microsoft.com/office/drawing/2014/main" id="{C32A2898-94FA-D342-A386-DA7360411F61}"/>
              </a:ext>
            </a:extLst>
          </p:cNvPr>
          <p:cNvSpPr>
            <a:spLocks noGrp="1"/>
          </p:cNvSpPr>
          <p:nvPr>
            <p:ph type="subTitle" idx="1"/>
          </p:nvPr>
        </p:nvSpPr>
        <p:spPr>
          <a:xfrm>
            <a:off x="685799" y="3886200"/>
            <a:ext cx="7772399" cy="1752600"/>
          </a:xfrm>
        </p:spPr>
        <p:txBody>
          <a:bodyPr>
            <a:normAutofit fontScale="92500" lnSpcReduction="20000"/>
          </a:bodyPr>
          <a:lstStyle/>
          <a:p>
            <a:r>
              <a:rPr lang="en-US" dirty="0"/>
              <a:t>Mindfulness Oriented Recovery Enhancement (</a:t>
            </a:r>
            <a:r>
              <a:rPr lang="en-US"/>
              <a:t>MORE)/ </a:t>
            </a:r>
            <a:r>
              <a:rPr lang="en-US" i="1"/>
              <a:t>Hỗ trợ phục hồi bằng Chú tâm</a:t>
            </a:r>
            <a:endParaRPr lang="en-US" i="1" dirty="0"/>
          </a:p>
          <a:p>
            <a:r>
              <a:rPr lang="en-US" dirty="0"/>
              <a:t>Mindfulness Based Relapse Prevention (</a:t>
            </a:r>
            <a:r>
              <a:rPr lang="en-US"/>
              <a:t>MBRP)/ </a:t>
            </a:r>
            <a:r>
              <a:rPr lang="en-US" i="1"/>
              <a:t>Dự phòng tái nghiện dựa trên Chú tâm</a:t>
            </a:r>
            <a:endParaRPr lang="en-US" i="1" dirty="0"/>
          </a:p>
        </p:txBody>
      </p:sp>
    </p:spTree>
    <p:extLst>
      <p:ext uri="{BB962C8B-B14F-4D97-AF65-F5344CB8AC3E}">
        <p14:creationId xmlns:p14="http://schemas.microsoft.com/office/powerpoint/2010/main" val="2297269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a:t>Mindfulness </a:t>
            </a:r>
            <a:r>
              <a:rPr lang="en-US" sz="3200" dirty="0"/>
              <a:t>and </a:t>
            </a:r>
            <a:r>
              <a:rPr lang="en-US" sz="3200"/>
              <a:t>SUD’s overview/ </a:t>
            </a:r>
            <a:r>
              <a:rPr lang="en-US" sz="3200" i="1">
                <a:solidFill>
                  <a:schemeClr val="accent2">
                    <a:lumMod val="50000"/>
                  </a:schemeClr>
                </a:solidFill>
              </a:rPr>
              <a:t>Tổng quan về Liệu pháp Chú tâm và RLSDC</a:t>
            </a:r>
            <a:endParaRPr lang="en-US" sz="3200" i="1" dirty="0">
              <a:solidFill>
                <a:schemeClr val="accent2">
                  <a:lumMod val="50000"/>
                </a:schemeClr>
              </a:solidFill>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a:xfrm>
            <a:off x="457200" y="1318247"/>
            <a:ext cx="8229600" cy="4899991"/>
          </a:xfrm>
        </p:spPr>
        <p:txBody>
          <a:bodyPr>
            <a:normAutofit fontScale="85000" lnSpcReduction="10000"/>
          </a:bodyPr>
          <a:lstStyle/>
          <a:p>
            <a:pPr>
              <a:lnSpc>
                <a:spcPct val="140000"/>
              </a:lnSpc>
              <a:spcBef>
                <a:spcPts val="1200"/>
              </a:spcBef>
              <a:spcAft>
                <a:spcPts val="600"/>
              </a:spcAft>
            </a:pPr>
            <a:r>
              <a:rPr lang="en-US" sz="2200" dirty="0">
                <a:latin typeface="Arial" panose="020B0604020202020204" pitchFamily="34" charset="0"/>
                <a:cs typeface="Arial" panose="020B0604020202020204" pitchFamily="34" charset="0"/>
              </a:rPr>
              <a:t>Mindfulness is thought to increase awareness of habitual activity and promote non-reactivity to emotionally-distressing events, and nonjudgment or acceptance of one’s own mental </a:t>
            </a:r>
            <a:r>
              <a:rPr lang="en-US" sz="2200">
                <a:latin typeface="Arial" panose="020B0604020202020204" pitchFamily="34" charset="0"/>
                <a:cs typeface="Arial" panose="020B0604020202020204" pitchFamily="34" charset="0"/>
              </a:rPr>
              <a:t>responses./ </a:t>
            </a:r>
            <a:r>
              <a:rPr lang="en-US" sz="2200" i="1">
                <a:solidFill>
                  <a:schemeClr val="accent2">
                    <a:lumMod val="50000"/>
                  </a:schemeClr>
                </a:solidFill>
                <a:latin typeface="Arial" panose="020B0604020202020204" pitchFamily="34" charset="0"/>
                <a:cs typeface="Arial" panose="020B0604020202020204" pitchFamily="34" charset="0"/>
              </a:rPr>
              <a:t>Ng</a:t>
            </a:r>
            <a:r>
              <a:rPr lang="vi-VN" sz="2200" i="1">
                <a:solidFill>
                  <a:schemeClr val="accent2">
                    <a:lumMod val="50000"/>
                  </a:schemeClr>
                </a:solidFill>
                <a:latin typeface="Arial" panose="020B0604020202020204" pitchFamily="34" charset="0"/>
                <a:cs typeface="Arial" panose="020B0604020202020204" pitchFamily="34" charset="0"/>
              </a:rPr>
              <a:t>ư</a:t>
            </a:r>
            <a:r>
              <a:rPr lang="en-US" sz="2200" i="1">
                <a:solidFill>
                  <a:schemeClr val="accent2">
                    <a:lumMod val="50000"/>
                  </a:schemeClr>
                </a:solidFill>
                <a:latin typeface="Arial" panose="020B0604020202020204" pitchFamily="34" charset="0"/>
                <a:cs typeface="Arial" panose="020B0604020202020204" pitchFamily="34" charset="0"/>
              </a:rPr>
              <a:t>ời ta cho rằng chú tâm làm tăng nhận thức của chủ thể về các hoạt động th</a:t>
            </a:r>
            <a:r>
              <a:rPr lang="vi-VN" sz="2200" i="1">
                <a:solidFill>
                  <a:schemeClr val="accent2">
                    <a:lumMod val="50000"/>
                  </a:schemeClr>
                </a:solidFill>
                <a:latin typeface="Arial" panose="020B0604020202020204" pitchFamily="34" charset="0"/>
                <a:cs typeface="Arial" panose="020B0604020202020204" pitchFamily="34" charset="0"/>
              </a:rPr>
              <a:t>ư</a:t>
            </a:r>
            <a:r>
              <a:rPr lang="en-US" sz="2200" i="1">
                <a:solidFill>
                  <a:schemeClr val="accent2">
                    <a:lumMod val="50000"/>
                  </a:schemeClr>
                </a:solidFill>
                <a:latin typeface="Arial" panose="020B0604020202020204" pitchFamily="34" charset="0"/>
                <a:cs typeface="Arial" panose="020B0604020202020204" pitchFamily="34" charset="0"/>
              </a:rPr>
              <a:t>ờng ngày và làm giảm mức độ phản ứng với các sự kiện gây căng thẳng, hình thành thái độ chấp nhận, không phán xét đối với chính những phản ứng tâm lý của bản thân.</a:t>
            </a:r>
          </a:p>
          <a:p>
            <a:pPr>
              <a:lnSpc>
                <a:spcPct val="140000"/>
              </a:lnSpc>
              <a:spcBef>
                <a:spcPts val="1200"/>
              </a:spcBef>
              <a:spcAft>
                <a:spcPts val="600"/>
              </a:spcAft>
            </a:pPr>
            <a:r>
              <a:rPr lang="en-US" sz="2200">
                <a:latin typeface="Arial" panose="020B0604020202020204" pitchFamily="34" charset="0"/>
                <a:cs typeface="Arial" panose="020B0604020202020204" pitchFamily="34" charset="0"/>
              </a:rPr>
              <a:t>Recent </a:t>
            </a:r>
            <a:r>
              <a:rPr lang="en-US" sz="2200" dirty="0">
                <a:latin typeface="Arial" panose="020B0604020202020204" pitchFamily="34" charset="0"/>
                <a:cs typeface="Arial" panose="020B0604020202020204" pitchFamily="34" charset="0"/>
              </a:rPr>
              <a:t>quantitative research indicates that participation in mindfulness interventions for addiction leads to reductions in substance use (Bowen et al., 2009) and craving (</a:t>
            </a:r>
            <a:r>
              <a:rPr lang="en-US" sz="2200" dirty="0" err="1">
                <a:latin typeface="Arial" panose="020B0604020202020204" pitchFamily="34" charset="0"/>
                <a:cs typeface="Arial" panose="020B0604020202020204" pitchFamily="34" charset="0"/>
              </a:rPr>
              <a:t>Witkiewitz</a:t>
            </a:r>
            <a:r>
              <a:rPr lang="en-US" sz="2200" dirty="0">
                <a:latin typeface="Arial" panose="020B0604020202020204" pitchFamily="34" charset="0"/>
                <a:cs typeface="Arial" panose="020B0604020202020204" pitchFamily="34" charset="0"/>
              </a:rPr>
              <a:t> &amp; Bowen, </a:t>
            </a:r>
            <a:r>
              <a:rPr lang="en-US" sz="2200">
                <a:latin typeface="Arial" panose="020B0604020202020204" pitchFamily="34" charset="0"/>
                <a:cs typeface="Arial" panose="020B0604020202020204" pitchFamily="34" charset="0"/>
              </a:rPr>
              <a:t>2011)/ </a:t>
            </a:r>
            <a:r>
              <a:rPr lang="en-US" sz="2200" i="1">
                <a:solidFill>
                  <a:schemeClr val="accent2">
                    <a:lumMod val="50000"/>
                  </a:schemeClr>
                </a:solidFill>
                <a:latin typeface="Arial" panose="020B0604020202020204" pitchFamily="34" charset="0"/>
                <a:cs typeface="Arial" panose="020B0604020202020204" pitchFamily="34" charset="0"/>
              </a:rPr>
              <a:t>Các nghiên cứu định l</a:t>
            </a:r>
            <a:r>
              <a:rPr lang="vi-VN" sz="2200" i="1">
                <a:solidFill>
                  <a:schemeClr val="accent2">
                    <a:lumMod val="50000"/>
                  </a:schemeClr>
                </a:solidFill>
                <a:latin typeface="Arial" panose="020B0604020202020204" pitchFamily="34" charset="0"/>
                <a:cs typeface="Arial" panose="020B0604020202020204" pitchFamily="34" charset="0"/>
              </a:rPr>
              <a:t>ư</a:t>
            </a:r>
            <a:r>
              <a:rPr lang="en-US" sz="2200" i="1">
                <a:solidFill>
                  <a:schemeClr val="accent2">
                    <a:lumMod val="50000"/>
                  </a:schemeClr>
                </a:solidFill>
                <a:latin typeface="Arial" panose="020B0604020202020204" pitchFamily="34" charset="0"/>
                <a:cs typeface="Arial" panose="020B0604020202020204" pitchFamily="34" charset="0"/>
              </a:rPr>
              <a:t>ợng gần đây cho thấy sự tham gia vào các biện pháp điều trị bằng chú tâm giúp làm giảm sử dụng chất.</a:t>
            </a:r>
            <a:endParaRPr lang="en-US" sz="2200" i="1" dirty="0">
              <a:solidFill>
                <a:schemeClr val="accent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03963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fontScale="90000"/>
          </a:bodyPr>
          <a:lstStyle/>
          <a:p>
            <a:r>
              <a:rPr lang="en-US" sz="3200" dirty="0"/>
              <a:t>Mindfulness Oriented Recovery Enhancement (</a:t>
            </a:r>
            <a:r>
              <a:rPr lang="en-US" sz="3200"/>
              <a:t>MORE)/ </a:t>
            </a:r>
            <a:r>
              <a:rPr lang="en-US" sz="3200" i="1">
                <a:solidFill>
                  <a:schemeClr val="accent2">
                    <a:lumMod val="50000"/>
                  </a:schemeClr>
                </a:solidFill>
              </a:rPr>
              <a:t>Hỗ trợ Phục hồi bằng Chú Tâm</a:t>
            </a:r>
            <a:br>
              <a:rPr lang="en-US" sz="3200" dirty="0"/>
            </a:br>
            <a:endParaRPr lang="en-US" sz="3200" dirty="0"/>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a:xfrm>
            <a:off x="457200" y="1242392"/>
            <a:ext cx="8229600" cy="4883772"/>
          </a:xfrm>
        </p:spPr>
        <p:txBody>
          <a:bodyPr>
            <a:normAutofit fontScale="85000" lnSpcReduction="20000"/>
          </a:bodyPr>
          <a:lstStyle/>
          <a:p>
            <a:r>
              <a:rPr lang="en-US" sz="2400" dirty="0"/>
              <a:t>Ten-session, </a:t>
            </a:r>
            <a:r>
              <a:rPr lang="en-US" sz="2400"/>
              <a:t>manualized intervention/ </a:t>
            </a:r>
            <a:r>
              <a:rPr lang="en-US" sz="2400" i="1">
                <a:solidFill>
                  <a:schemeClr val="accent2">
                    <a:lumMod val="50000"/>
                  </a:schemeClr>
                </a:solidFill>
              </a:rPr>
              <a:t>10 buổi thực hiện theo giáo trình </a:t>
            </a:r>
            <a:endParaRPr lang="en-US" sz="2400" i="1" dirty="0">
              <a:solidFill>
                <a:schemeClr val="accent2">
                  <a:lumMod val="50000"/>
                </a:schemeClr>
              </a:solidFill>
            </a:endParaRPr>
          </a:p>
          <a:p>
            <a:r>
              <a:rPr lang="en-US" sz="2400" dirty="0"/>
              <a:t>integrates mindfulness training, cognitive restructuring and techniques drawn </a:t>
            </a:r>
            <a:r>
              <a:rPr lang="en-US" sz="2400"/>
              <a:t>from positive/ </a:t>
            </a:r>
            <a:r>
              <a:rPr lang="en-US" sz="2400" i="1">
                <a:solidFill>
                  <a:schemeClr val="accent2">
                    <a:lumMod val="50000"/>
                  </a:schemeClr>
                </a:solidFill>
              </a:rPr>
              <a:t>Kết hợp hướng dẫn chú tâm với liệu pháp tái cấu trúc nhận thức và kỹ thuật củng cố tích cực.</a:t>
            </a:r>
            <a:endParaRPr lang="en-US" sz="2400" i="1" dirty="0">
              <a:solidFill>
                <a:schemeClr val="accent2">
                  <a:lumMod val="50000"/>
                </a:schemeClr>
              </a:solidFill>
            </a:endParaRPr>
          </a:p>
          <a:p>
            <a:r>
              <a:rPr lang="en-US" sz="2400" dirty="0"/>
              <a:t>Sessions: mindfulness meditation exercises, apply principles to addiction-specific issues such as relapse triggers, craving, thought suppression, stress, and unconscious substance </a:t>
            </a:r>
            <a:r>
              <a:rPr lang="en-US" sz="2400"/>
              <a:t>use behaviors/ </a:t>
            </a:r>
            <a:r>
              <a:rPr lang="en-US" sz="2400">
                <a:solidFill>
                  <a:schemeClr val="accent2">
                    <a:lumMod val="50000"/>
                  </a:schemeClr>
                </a:solidFill>
              </a:rPr>
              <a:t>Mỗi buổi: luyện tập các bài tập thiền chú tâm, áp dụng các nguyên tắc chú tâm cơ bản cho các vấn đề cụ thể như yếu tố gây tái nghiện, thèm nhớ, loại bỏ suy nghĩ, căng thẳng và hành vi sử dụng chất vô thức</a:t>
            </a:r>
          </a:p>
          <a:p>
            <a:r>
              <a:rPr lang="en-US" sz="2400"/>
              <a:t>Participants </a:t>
            </a:r>
            <a:r>
              <a:rPr lang="en-US" sz="2400" dirty="0"/>
              <a:t>are given therapeutic homework, consisting of formal and informal mindfulness practices as well as assignments to self-monitor symptoms like craving and </a:t>
            </a:r>
            <a:r>
              <a:rPr lang="en-US" sz="2400"/>
              <a:t>negative affect/ </a:t>
            </a:r>
            <a:r>
              <a:rPr lang="en-US" sz="2400" i="1">
                <a:solidFill>
                  <a:schemeClr val="accent2">
                    <a:lumMod val="50000"/>
                  </a:schemeClr>
                </a:solidFill>
              </a:rPr>
              <a:t>Ng</a:t>
            </a:r>
            <a:r>
              <a:rPr lang="vi-VN" sz="2400" i="1">
                <a:solidFill>
                  <a:schemeClr val="accent2">
                    <a:lumMod val="50000"/>
                  </a:schemeClr>
                </a:solidFill>
              </a:rPr>
              <a:t>ư</a:t>
            </a:r>
            <a:r>
              <a:rPr lang="en-US" sz="2400" i="1">
                <a:solidFill>
                  <a:schemeClr val="accent2">
                    <a:lumMod val="50000"/>
                  </a:schemeClr>
                </a:solidFill>
              </a:rPr>
              <a:t>ời tham gia đ</a:t>
            </a:r>
            <a:r>
              <a:rPr lang="vi-VN" sz="2400" i="1">
                <a:solidFill>
                  <a:schemeClr val="accent2">
                    <a:lumMod val="50000"/>
                  </a:schemeClr>
                </a:solidFill>
              </a:rPr>
              <a:t>ư</a:t>
            </a:r>
            <a:r>
              <a:rPr lang="en-US" sz="2400" i="1">
                <a:solidFill>
                  <a:schemeClr val="accent2">
                    <a:lumMod val="50000"/>
                  </a:schemeClr>
                </a:solidFill>
              </a:rPr>
              <a:t>ợc giao bài tập về nhà, gồm các bài rèn luyện chú tâm chính thức và không chính thức, cũng nh</a:t>
            </a:r>
            <a:r>
              <a:rPr lang="vi-VN" sz="2400" i="1">
                <a:solidFill>
                  <a:schemeClr val="accent2">
                    <a:lumMod val="50000"/>
                  </a:schemeClr>
                </a:solidFill>
              </a:rPr>
              <a:t>ư</a:t>
            </a:r>
            <a:r>
              <a:rPr lang="en-US" sz="2400" i="1">
                <a:solidFill>
                  <a:schemeClr val="accent2">
                    <a:lumMod val="50000"/>
                  </a:schemeClr>
                </a:solidFill>
              </a:rPr>
              <a:t> yêu cầu tự theo dõi triệu chứng thèm nhớ và ảnh h</a:t>
            </a:r>
            <a:r>
              <a:rPr lang="vi-VN" sz="2400" i="1">
                <a:solidFill>
                  <a:schemeClr val="accent2">
                    <a:lumMod val="50000"/>
                  </a:schemeClr>
                </a:solidFill>
              </a:rPr>
              <a:t>ư</a:t>
            </a:r>
            <a:r>
              <a:rPr lang="en-US" sz="2400" i="1">
                <a:solidFill>
                  <a:schemeClr val="accent2">
                    <a:lumMod val="50000"/>
                  </a:schemeClr>
                </a:solidFill>
              </a:rPr>
              <a:t>ởng tiêu cực của việc sử dụng chất.</a:t>
            </a:r>
          </a:p>
          <a:p>
            <a:endParaRPr lang="en-US" sz="1200" dirty="0"/>
          </a:p>
          <a:p>
            <a:pPr marL="0" indent="0">
              <a:buNone/>
            </a:pPr>
            <a:endParaRPr lang="en-US" sz="1200" dirty="0"/>
          </a:p>
          <a:p>
            <a:endParaRPr lang="en-US" sz="1200" dirty="0"/>
          </a:p>
          <a:p>
            <a:pPr marL="0" indent="0">
              <a:buNone/>
            </a:pPr>
            <a:r>
              <a:rPr lang="en-US" sz="1200" u="sng" dirty="0">
                <a:hlinkClick r:id="rId4"/>
              </a:rPr>
              <a:t>.ncbi.nlm.nih.gov/pmc/articles/PMC3532846/pdf/nihms399464.pdf</a:t>
            </a:r>
            <a:endParaRPr lang="en-US" sz="1200" dirty="0"/>
          </a:p>
          <a:p>
            <a:pPr marL="0" indent="0">
              <a:buNone/>
            </a:pPr>
            <a:endParaRPr lang="en-US" sz="1200" dirty="0"/>
          </a:p>
        </p:txBody>
      </p:sp>
    </p:spTree>
    <p:extLst>
      <p:ext uri="{BB962C8B-B14F-4D97-AF65-F5344CB8AC3E}">
        <p14:creationId xmlns:p14="http://schemas.microsoft.com/office/powerpoint/2010/main" val="35304881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dirty="0"/>
              <a:t>Mindfulness Oriented Recovery Enhancement (</a:t>
            </a:r>
            <a:r>
              <a:rPr lang="en-US" sz="3200"/>
              <a:t>MORE)/ </a:t>
            </a:r>
            <a:r>
              <a:rPr lang="en-US" sz="3200" i="1">
                <a:solidFill>
                  <a:schemeClr val="accent2">
                    <a:lumMod val="50000"/>
                  </a:schemeClr>
                </a:solidFill>
              </a:rPr>
              <a:t>Hỗ trợ Phục hồi bằng Chú Tâm</a:t>
            </a:r>
            <a:endParaRPr lang="en-US" sz="3200" i="1" dirty="0">
              <a:solidFill>
                <a:schemeClr val="accent2">
                  <a:lumMod val="50000"/>
                </a:schemeClr>
              </a:solidFill>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a:xfrm>
            <a:off x="457200" y="1417638"/>
            <a:ext cx="8229600" cy="4631635"/>
          </a:xfrm>
        </p:spPr>
        <p:txBody>
          <a:bodyPr>
            <a:normAutofit/>
          </a:bodyPr>
          <a:lstStyle/>
          <a:p>
            <a:r>
              <a:rPr lang="en-US" sz="2000" dirty="0"/>
              <a:t>May alleviate negative emotions like guilt and shame, which commonly occur among individuals in early recovery when they experience craving for the substance </a:t>
            </a:r>
            <a:r>
              <a:rPr lang="en-US" sz="2000"/>
              <a:t>of addiction/ </a:t>
            </a:r>
            <a:r>
              <a:rPr lang="en-US" sz="2000" i="1">
                <a:solidFill>
                  <a:schemeClr val="accent2">
                    <a:lumMod val="50000"/>
                  </a:schemeClr>
                </a:solidFill>
              </a:rPr>
              <a:t>Có thể giảm bớt các cảm xúc tiêu cực nh</a:t>
            </a:r>
            <a:r>
              <a:rPr lang="vi-VN" sz="2000" i="1">
                <a:solidFill>
                  <a:schemeClr val="accent2">
                    <a:lumMod val="50000"/>
                  </a:schemeClr>
                </a:solidFill>
              </a:rPr>
              <a:t>ư</a:t>
            </a:r>
            <a:r>
              <a:rPr lang="en-US" sz="2000" i="1">
                <a:solidFill>
                  <a:schemeClr val="accent2">
                    <a:lumMod val="50000"/>
                  </a:schemeClr>
                </a:solidFill>
              </a:rPr>
              <a:t> tội lỗi và xấu hổ - th</a:t>
            </a:r>
            <a:r>
              <a:rPr lang="vi-VN" sz="2000" i="1">
                <a:solidFill>
                  <a:schemeClr val="accent2">
                    <a:lumMod val="50000"/>
                  </a:schemeClr>
                </a:solidFill>
              </a:rPr>
              <a:t>ư</a:t>
            </a:r>
            <a:r>
              <a:rPr lang="en-US" sz="2000" i="1">
                <a:solidFill>
                  <a:schemeClr val="accent2">
                    <a:lumMod val="50000"/>
                  </a:schemeClr>
                </a:solidFill>
              </a:rPr>
              <a:t>ờng gặp ở ng</a:t>
            </a:r>
            <a:r>
              <a:rPr lang="vi-VN" sz="2000" i="1">
                <a:solidFill>
                  <a:schemeClr val="accent2">
                    <a:lumMod val="50000"/>
                  </a:schemeClr>
                </a:solidFill>
              </a:rPr>
              <a:t>ư</a:t>
            </a:r>
            <a:r>
              <a:rPr lang="en-US" sz="2000" i="1">
                <a:solidFill>
                  <a:schemeClr val="accent2">
                    <a:lumMod val="50000"/>
                  </a:schemeClr>
                </a:solidFill>
              </a:rPr>
              <a:t>ời trong giai đoạn phục hồi sớm khi họ cảm thấy thèm nhớ việc sử dụng.</a:t>
            </a:r>
            <a:endParaRPr lang="en-US" sz="2000" i="1" dirty="0">
              <a:solidFill>
                <a:schemeClr val="accent2">
                  <a:lumMod val="50000"/>
                </a:schemeClr>
              </a:solidFill>
            </a:endParaRPr>
          </a:p>
          <a:p>
            <a:r>
              <a:rPr lang="en-US" sz="2000" dirty="0"/>
              <a:t>Instead of attempting to suppress cravings, negative emotions, and consequent feelings of guilt and shame, mindfulness practitioners in this study successfully disengaged from these undesirable mental experiences by cultivating an attitude of non-reactivity and acceptance </a:t>
            </a:r>
            <a:r>
              <a:rPr lang="en-US" sz="2000"/>
              <a:t>toward them/ </a:t>
            </a:r>
            <a:r>
              <a:rPr lang="en-US" sz="2000" i="1">
                <a:solidFill>
                  <a:schemeClr val="accent2">
                    <a:lumMod val="50000"/>
                  </a:schemeClr>
                </a:solidFill>
              </a:rPr>
              <a:t>Thay vì cố gắng kìm nén cảm giác thèm nhớ, các cảm xúc tiêu cực và cảm giác tội lỗi và xấu hổ, ng</a:t>
            </a:r>
            <a:r>
              <a:rPr lang="vi-VN" sz="2000" i="1">
                <a:solidFill>
                  <a:schemeClr val="accent2">
                    <a:lumMod val="50000"/>
                  </a:schemeClr>
                </a:solidFill>
              </a:rPr>
              <a:t>ư</a:t>
            </a:r>
            <a:r>
              <a:rPr lang="en-US" sz="2000" i="1">
                <a:solidFill>
                  <a:schemeClr val="accent2">
                    <a:lumMod val="50000"/>
                  </a:schemeClr>
                </a:solidFill>
              </a:rPr>
              <a:t>ời luyện tập chú tâm sẽ tách bản thân khỏi những trải nghiệm tiêu cực trên thông qua việc rèn luyện thái độ không phản ứng [với môi tr</a:t>
            </a:r>
            <a:r>
              <a:rPr lang="vi-VN" sz="2000" i="1">
                <a:solidFill>
                  <a:schemeClr val="accent2">
                    <a:lumMod val="50000"/>
                  </a:schemeClr>
                </a:solidFill>
              </a:rPr>
              <a:t>ư</a:t>
            </a:r>
            <a:r>
              <a:rPr lang="en-US" sz="2000" i="1">
                <a:solidFill>
                  <a:schemeClr val="accent2">
                    <a:lumMod val="50000"/>
                  </a:schemeClr>
                </a:solidFill>
              </a:rPr>
              <a:t>ờng xung quanh] và chấp nhận bản thân.</a:t>
            </a:r>
          </a:p>
        </p:txBody>
      </p:sp>
    </p:spTree>
    <p:extLst>
      <p:ext uri="{BB962C8B-B14F-4D97-AF65-F5344CB8AC3E}">
        <p14:creationId xmlns:p14="http://schemas.microsoft.com/office/powerpoint/2010/main" val="2756237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fontScale="85000" lnSpcReduction="20000"/>
          </a:bodyPr>
          <a:lstStyle/>
          <a:p>
            <a:r>
              <a:rPr lang="en-US" dirty="0"/>
              <a:t>Application of mindfulness skills to cope with addiction in everyday </a:t>
            </a:r>
            <a:r>
              <a:rPr lang="en-US"/>
              <a:t>life./ </a:t>
            </a:r>
            <a:r>
              <a:rPr lang="en-US" i="1">
                <a:solidFill>
                  <a:schemeClr val="accent2">
                    <a:lumMod val="50000"/>
                  </a:schemeClr>
                </a:solidFill>
              </a:rPr>
              <a:t>Áp dụng các kỹ năng chú tâm để đối phó với chứng nghiện trong đời sống hàng ngày</a:t>
            </a:r>
            <a:endParaRPr lang="en-US" i="1" dirty="0">
              <a:solidFill>
                <a:schemeClr val="accent2">
                  <a:lumMod val="50000"/>
                </a:schemeClr>
              </a:solidFill>
            </a:endParaRPr>
          </a:p>
          <a:p>
            <a:r>
              <a:rPr lang="en-US" dirty="0"/>
              <a:t>Example: the “chocolate exercise”— an experiential mindfulness practice designed to increase awareness of automaticity </a:t>
            </a:r>
            <a:r>
              <a:rPr lang="en-US"/>
              <a:t>and craving/ </a:t>
            </a:r>
            <a:r>
              <a:rPr lang="en-US" i="1">
                <a:solidFill>
                  <a:schemeClr val="accent2">
                    <a:lumMod val="50000"/>
                  </a:schemeClr>
                </a:solidFill>
              </a:rPr>
              <a:t>Ví dụ: ‘bài tập sô-cô-la’. Đây là một bài tập chú tâm đ</a:t>
            </a:r>
            <a:r>
              <a:rPr lang="vi-VN" i="1">
                <a:solidFill>
                  <a:schemeClr val="accent2">
                    <a:lumMod val="50000"/>
                  </a:schemeClr>
                </a:solidFill>
              </a:rPr>
              <a:t>ư</a:t>
            </a:r>
            <a:r>
              <a:rPr lang="en-US" i="1">
                <a:solidFill>
                  <a:schemeClr val="accent2">
                    <a:lumMod val="50000"/>
                  </a:schemeClr>
                </a:solidFill>
              </a:rPr>
              <a:t>ợc thiết kế để tăng khả năng nhận thức về hành vi tự động và sự thèm nhớ</a:t>
            </a:r>
            <a:endParaRPr lang="en-US" i="1" dirty="0">
              <a:solidFill>
                <a:schemeClr val="accent2">
                  <a:lumMod val="50000"/>
                </a:schemeClr>
              </a:solidFill>
            </a:endParaRPr>
          </a:p>
          <a:p>
            <a:r>
              <a:rPr lang="en-US" dirty="0"/>
              <a:t>comparison is made between the urge to swallow the chocolate and craving for </a:t>
            </a:r>
            <a:r>
              <a:rPr lang="en-US"/>
              <a:t>addictive substances/ </a:t>
            </a:r>
            <a:r>
              <a:rPr lang="en-US" i="1">
                <a:solidFill>
                  <a:schemeClr val="accent2">
                    <a:lumMod val="50000"/>
                  </a:schemeClr>
                </a:solidFill>
              </a:rPr>
              <a:t>So sánh đ</a:t>
            </a:r>
            <a:r>
              <a:rPr lang="vi-VN" i="1">
                <a:solidFill>
                  <a:schemeClr val="accent2">
                    <a:lumMod val="50000"/>
                  </a:schemeClr>
                </a:solidFill>
              </a:rPr>
              <a:t>ư</a:t>
            </a:r>
            <a:r>
              <a:rPr lang="en-US" i="1">
                <a:solidFill>
                  <a:schemeClr val="accent2">
                    <a:lumMod val="50000"/>
                  </a:schemeClr>
                </a:solidFill>
              </a:rPr>
              <a:t>ợc thực hiện giữa sự thôi thúc được ăn sô-cô-la và cơn thèm nhớ sử dụng chất</a:t>
            </a:r>
          </a:p>
        </p:txBody>
      </p:sp>
      <p:sp>
        <p:nvSpPr>
          <p:cNvPr id="10" name="Title 5">
            <a:extLst>
              <a:ext uri="{FF2B5EF4-FFF2-40B4-BE49-F238E27FC236}">
                <a16:creationId xmlns:a16="http://schemas.microsoft.com/office/drawing/2014/main" id="{6E5B7A54-E92B-4C62-87C9-6F28F88D1E2B}"/>
              </a:ext>
            </a:extLst>
          </p:cNvPr>
          <p:cNvSpPr>
            <a:spLocks noGrp="1"/>
          </p:cNvSpPr>
          <p:nvPr>
            <p:ph type="title"/>
          </p:nvPr>
        </p:nvSpPr>
        <p:spPr>
          <a:xfrm>
            <a:off x="457200" y="274638"/>
            <a:ext cx="8229600" cy="1143000"/>
          </a:xfrm>
        </p:spPr>
        <p:txBody>
          <a:bodyPr>
            <a:normAutofit/>
          </a:bodyPr>
          <a:lstStyle/>
          <a:p>
            <a:r>
              <a:rPr lang="en-US" sz="3200" dirty="0"/>
              <a:t>Mindfulness Oriented Recovery Enhancement (</a:t>
            </a:r>
            <a:r>
              <a:rPr lang="en-US" sz="3200"/>
              <a:t>MORE)/ </a:t>
            </a:r>
            <a:r>
              <a:rPr lang="en-US" sz="3200" i="1">
                <a:solidFill>
                  <a:schemeClr val="accent2">
                    <a:lumMod val="50000"/>
                  </a:schemeClr>
                </a:solidFill>
              </a:rPr>
              <a:t>Hỗ trợ Phục hồi bằng Chú Tâm</a:t>
            </a:r>
            <a:endParaRPr lang="en-US" sz="3200" i="1" dirty="0">
              <a:solidFill>
                <a:schemeClr val="accent2">
                  <a:lumMod val="50000"/>
                </a:schemeClr>
              </a:solidFill>
            </a:endParaRPr>
          </a:p>
        </p:txBody>
      </p:sp>
    </p:spTree>
    <p:extLst>
      <p:ext uri="{BB962C8B-B14F-4D97-AF65-F5344CB8AC3E}">
        <p14:creationId xmlns:p14="http://schemas.microsoft.com/office/powerpoint/2010/main" val="15129805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dirty="0"/>
              <a:t>Mindfulness Based Relapse Prevention </a:t>
            </a:r>
            <a:r>
              <a:rPr lang="en-US" sz="3200"/>
              <a:t>(MBRP)/ </a:t>
            </a:r>
            <a:r>
              <a:rPr lang="en-US" sz="3200" i="1">
                <a:solidFill>
                  <a:schemeClr val="accent2">
                    <a:lumMod val="50000"/>
                  </a:schemeClr>
                </a:solidFill>
              </a:rPr>
              <a:t>Dự Phòng Tái Nghiện Bằng Liệu Pháp Chú Tâm</a:t>
            </a:r>
            <a:endParaRPr lang="en-US" sz="3200" i="1" dirty="0">
              <a:solidFill>
                <a:schemeClr val="accent2">
                  <a:lumMod val="50000"/>
                </a:schemeClr>
              </a:solidFill>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a:xfrm>
            <a:off x="457200" y="1600200"/>
            <a:ext cx="8229600" cy="3916017"/>
          </a:xfrm>
        </p:spPr>
        <p:txBody>
          <a:bodyPr>
            <a:normAutofit fontScale="92500" lnSpcReduction="20000"/>
          </a:bodyPr>
          <a:lstStyle/>
          <a:p>
            <a:r>
              <a:rPr lang="en-US" dirty="0"/>
              <a:t>Have shown beneficial findings for reducing relapse risk, frequency and amount of substance misuse, craving, drug and alcohol-related consequences, mental health symptoms, and physical </a:t>
            </a:r>
            <a:r>
              <a:rPr lang="en-US"/>
              <a:t>health problems./ </a:t>
            </a:r>
            <a:r>
              <a:rPr lang="en-US" i="1">
                <a:solidFill>
                  <a:schemeClr val="accent2">
                    <a:lumMod val="50000"/>
                  </a:schemeClr>
                </a:solidFill>
              </a:rPr>
              <a:t>Đã đ</a:t>
            </a:r>
            <a:r>
              <a:rPr lang="vi-VN" i="1">
                <a:solidFill>
                  <a:schemeClr val="accent2">
                    <a:lumMod val="50000"/>
                  </a:schemeClr>
                </a:solidFill>
              </a:rPr>
              <a:t>ư</a:t>
            </a:r>
            <a:r>
              <a:rPr lang="en-US" i="1">
                <a:solidFill>
                  <a:schemeClr val="accent2">
                    <a:lumMod val="50000"/>
                  </a:schemeClr>
                </a:solidFill>
              </a:rPr>
              <a:t>ợc chứng minh lợi ích trong việc làm giảm nguy c</a:t>
            </a:r>
            <a:r>
              <a:rPr lang="vi-VN" i="1">
                <a:solidFill>
                  <a:schemeClr val="accent2">
                    <a:lumMod val="50000"/>
                  </a:schemeClr>
                </a:solidFill>
              </a:rPr>
              <a:t>ơ</a:t>
            </a:r>
            <a:r>
              <a:rPr lang="en-US" i="1">
                <a:solidFill>
                  <a:schemeClr val="accent2">
                    <a:lumMod val="50000"/>
                  </a:schemeClr>
                </a:solidFill>
              </a:rPr>
              <a:t> tái nghiện, giảm tần suất và số l</a:t>
            </a:r>
            <a:r>
              <a:rPr lang="vi-VN" i="1">
                <a:solidFill>
                  <a:schemeClr val="accent2">
                    <a:lumMod val="50000"/>
                  </a:schemeClr>
                </a:solidFill>
              </a:rPr>
              <a:t>ư</a:t>
            </a:r>
            <a:r>
              <a:rPr lang="en-US" i="1">
                <a:solidFill>
                  <a:schemeClr val="accent2">
                    <a:lumMod val="50000"/>
                  </a:schemeClr>
                </a:solidFill>
              </a:rPr>
              <a:t>ợng chất lạm dụng, giảm thèm nhớ và hậu quả liên quan đến r</a:t>
            </a:r>
            <a:r>
              <a:rPr lang="vi-VN" i="1">
                <a:solidFill>
                  <a:schemeClr val="accent2">
                    <a:lumMod val="50000"/>
                  </a:schemeClr>
                </a:solidFill>
              </a:rPr>
              <a:t>ư</a:t>
            </a:r>
            <a:r>
              <a:rPr lang="en-US" i="1">
                <a:solidFill>
                  <a:schemeClr val="accent2">
                    <a:lumMod val="50000"/>
                  </a:schemeClr>
                </a:solidFill>
              </a:rPr>
              <a:t>ợu bia và ma túy, các triệu chứng tâm thần và vấn đề sức khỏe thể chất</a:t>
            </a:r>
          </a:p>
          <a:p>
            <a:endParaRPr lang="en-US" dirty="0"/>
          </a:p>
          <a:p>
            <a:endParaRPr lang="en-US" sz="2000" dirty="0"/>
          </a:p>
        </p:txBody>
      </p:sp>
    </p:spTree>
    <p:extLst>
      <p:ext uri="{BB962C8B-B14F-4D97-AF65-F5344CB8AC3E}">
        <p14:creationId xmlns:p14="http://schemas.microsoft.com/office/powerpoint/2010/main" val="16765507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pic>
        <p:nvPicPr>
          <p:cNvPr id="2" name="Content Placeholder 1">
            <a:extLst>
              <a:ext uri="{FF2B5EF4-FFF2-40B4-BE49-F238E27FC236}">
                <a16:creationId xmlns:a16="http://schemas.microsoft.com/office/drawing/2014/main" id="{40C951F4-C253-264D-86B5-9303F8C1E357}"/>
              </a:ext>
            </a:extLst>
          </p:cNvPr>
          <p:cNvPicPr>
            <a:picLocks noGrp="1" noChangeAspect="1"/>
          </p:cNvPicPr>
          <p:nvPr>
            <p:ph idx="1"/>
          </p:nvPr>
        </p:nvPicPr>
        <p:blipFill>
          <a:blip r:embed="rId4"/>
          <a:stretch>
            <a:fillRect/>
          </a:stretch>
        </p:blipFill>
        <p:spPr>
          <a:xfrm>
            <a:off x="335280" y="2427670"/>
            <a:ext cx="8229600" cy="2789407"/>
          </a:xfrm>
          <a:prstGeom prst="rect">
            <a:avLst/>
          </a:prstGeom>
        </p:spPr>
      </p:pic>
      <p:sp>
        <p:nvSpPr>
          <p:cNvPr id="7" name="Title 5">
            <a:extLst>
              <a:ext uri="{FF2B5EF4-FFF2-40B4-BE49-F238E27FC236}">
                <a16:creationId xmlns:a16="http://schemas.microsoft.com/office/drawing/2014/main" id="{1C2CDEDA-D666-4D93-B4B2-680CFC906CFC}"/>
              </a:ext>
            </a:extLst>
          </p:cNvPr>
          <p:cNvSpPr>
            <a:spLocks noGrp="1"/>
          </p:cNvSpPr>
          <p:nvPr>
            <p:ph type="title"/>
          </p:nvPr>
        </p:nvSpPr>
        <p:spPr>
          <a:xfrm>
            <a:off x="457200" y="274638"/>
            <a:ext cx="8229600" cy="1143000"/>
          </a:xfrm>
        </p:spPr>
        <p:txBody>
          <a:bodyPr>
            <a:normAutofit/>
          </a:bodyPr>
          <a:lstStyle/>
          <a:p>
            <a:r>
              <a:rPr lang="en-US" sz="3200" dirty="0"/>
              <a:t>Mindfulness Based Relapse Prevention </a:t>
            </a:r>
            <a:r>
              <a:rPr lang="en-US" sz="3200"/>
              <a:t>(MBRP)/ </a:t>
            </a:r>
            <a:r>
              <a:rPr lang="en-US" sz="3200" i="1">
                <a:solidFill>
                  <a:schemeClr val="accent2">
                    <a:lumMod val="50000"/>
                  </a:schemeClr>
                </a:solidFill>
              </a:rPr>
              <a:t>Dự Phòng Tái Nghiện Bằng Liệu Pháp Chú Tâm</a:t>
            </a:r>
            <a:endParaRPr lang="en-US" sz="3200" i="1" dirty="0">
              <a:solidFill>
                <a:schemeClr val="accent2">
                  <a:lumMod val="50000"/>
                </a:schemeClr>
              </a:solidFill>
            </a:endParaRPr>
          </a:p>
        </p:txBody>
      </p:sp>
      <p:sp>
        <p:nvSpPr>
          <p:cNvPr id="8" name="TextBox 7">
            <a:extLst>
              <a:ext uri="{FF2B5EF4-FFF2-40B4-BE49-F238E27FC236}">
                <a16:creationId xmlns:a16="http://schemas.microsoft.com/office/drawing/2014/main" id="{CE0A6F15-05EB-4D56-A33D-02070E0CFE8B}"/>
              </a:ext>
            </a:extLst>
          </p:cNvPr>
          <p:cNvSpPr txBox="1"/>
          <p:nvPr/>
        </p:nvSpPr>
        <p:spPr>
          <a:xfrm>
            <a:off x="457200" y="1695692"/>
            <a:ext cx="9107756" cy="369332"/>
          </a:xfrm>
          <a:prstGeom prst="rect">
            <a:avLst/>
          </a:prstGeom>
          <a:noFill/>
        </p:spPr>
        <p:txBody>
          <a:bodyPr wrap="square" rtlCol="0">
            <a:spAutoFit/>
          </a:bodyPr>
          <a:lstStyle/>
          <a:p>
            <a:r>
              <a:rPr lang="en-US" dirty="0" err="1"/>
              <a:t>Số</a:t>
            </a:r>
            <a:r>
              <a:rPr lang="en-US" dirty="0"/>
              <a:t> </a:t>
            </a:r>
            <a:r>
              <a:rPr lang="en-US" dirty="0" err="1"/>
              <a:t>buổi</a:t>
            </a:r>
            <a:r>
              <a:rPr lang="en-US" dirty="0"/>
              <a:t> </a:t>
            </a:r>
            <a:r>
              <a:rPr lang="en-US" dirty="0" err="1"/>
              <a:t>và</a:t>
            </a:r>
            <a:r>
              <a:rPr lang="en-US" dirty="0"/>
              <a:t> </a:t>
            </a:r>
            <a:r>
              <a:rPr lang="en-US" dirty="0" err="1"/>
              <a:t>nội</a:t>
            </a:r>
            <a:r>
              <a:rPr lang="en-US" dirty="0"/>
              <a:t> dung </a:t>
            </a:r>
            <a:r>
              <a:rPr lang="en-US" dirty="0" err="1"/>
              <a:t>chính</a:t>
            </a:r>
            <a:r>
              <a:rPr lang="en-US" dirty="0"/>
              <a:t> </a:t>
            </a:r>
            <a:r>
              <a:rPr lang="en-US" dirty="0" err="1"/>
              <a:t>của</a:t>
            </a:r>
            <a:r>
              <a:rPr lang="en-US" dirty="0"/>
              <a:t> </a:t>
            </a:r>
            <a:r>
              <a:rPr lang="en-US" dirty="0" err="1"/>
              <a:t>từng</a:t>
            </a:r>
            <a:r>
              <a:rPr lang="en-US" dirty="0"/>
              <a:t> </a:t>
            </a:r>
            <a:r>
              <a:rPr lang="en-US" dirty="0" err="1"/>
              <a:t>buổi</a:t>
            </a:r>
            <a:r>
              <a:rPr lang="en-US" dirty="0"/>
              <a:t> can </a:t>
            </a:r>
            <a:r>
              <a:rPr lang="en-US" err="1"/>
              <a:t>thiệp</a:t>
            </a:r>
            <a:r>
              <a:rPr lang="en-US"/>
              <a:t> MBRP tập trung vào Sử dụng r</a:t>
            </a:r>
            <a:r>
              <a:rPr lang="vi-VN"/>
              <a:t>ư</a:t>
            </a:r>
            <a:r>
              <a:rPr lang="en-US"/>
              <a:t>ợu bia</a:t>
            </a:r>
            <a:endParaRPr lang="en-US" dirty="0"/>
          </a:p>
        </p:txBody>
      </p:sp>
    </p:spTree>
    <p:extLst>
      <p:ext uri="{BB962C8B-B14F-4D97-AF65-F5344CB8AC3E}">
        <p14:creationId xmlns:p14="http://schemas.microsoft.com/office/powerpoint/2010/main" val="34893297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fontScale="90000"/>
          </a:bodyPr>
          <a:lstStyle/>
          <a:p>
            <a:r>
              <a:rPr lang="en-US" dirty="0"/>
              <a:t>Craving and cue</a:t>
            </a:r>
            <a:r>
              <a:rPr lang="en-US"/>
              <a:t>‑reactivity/ </a:t>
            </a:r>
            <a:r>
              <a:rPr lang="en-US" i="1">
                <a:solidFill>
                  <a:schemeClr val="accent2">
                    <a:lumMod val="50000"/>
                  </a:schemeClr>
                </a:solidFill>
              </a:rPr>
              <a:t>Thèm nhớ và Phản ứng với các yếu tố gợi nhớ</a:t>
            </a:r>
            <a:br>
              <a:rPr lang="en-US" dirty="0"/>
            </a:br>
            <a:endParaRPr lang="en-US" sz="3200" dirty="0"/>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a:xfrm>
            <a:off x="457200" y="1600200"/>
            <a:ext cx="5725160" cy="4525963"/>
          </a:xfrm>
        </p:spPr>
        <p:txBody>
          <a:bodyPr>
            <a:normAutofit fontScale="92500" lnSpcReduction="20000"/>
          </a:bodyPr>
          <a:lstStyle/>
          <a:p>
            <a:r>
              <a:rPr lang="en-US" sz="2400" dirty="0"/>
              <a:t>May decrease subjective craving and attentional and physiological indices of </a:t>
            </a:r>
            <a:r>
              <a:rPr lang="en-US" sz="2400"/>
              <a:t>drug cue-reactivity/ </a:t>
            </a:r>
            <a:r>
              <a:rPr lang="en-US" sz="2400" i="1">
                <a:solidFill>
                  <a:schemeClr val="accent2">
                    <a:lumMod val="50000"/>
                  </a:schemeClr>
                </a:solidFill>
              </a:rPr>
              <a:t>Có thể giảm cảm giác thèm nhớ chủ quan và các chỉ báo sinh lý của phản ứng với yếu tố gợi nhớ. </a:t>
            </a:r>
            <a:endParaRPr lang="en-US" sz="2400" i="1" dirty="0">
              <a:solidFill>
                <a:schemeClr val="accent2">
                  <a:lumMod val="50000"/>
                </a:schemeClr>
              </a:solidFill>
            </a:endParaRPr>
          </a:p>
          <a:p>
            <a:r>
              <a:rPr lang="en-US" sz="2400" dirty="0"/>
              <a:t>MORE significantly reduced attentional bias toward opioid cues and decrease subjective </a:t>
            </a:r>
            <a:r>
              <a:rPr lang="en-US" sz="2400"/>
              <a:t>craving responses/ </a:t>
            </a:r>
            <a:r>
              <a:rPr lang="en-US" sz="2400" i="1">
                <a:solidFill>
                  <a:schemeClr val="accent2">
                    <a:lumMod val="50000"/>
                  </a:schemeClr>
                </a:solidFill>
              </a:rPr>
              <a:t>Hỗ trợ phục hồi bằng chú tâm (MORE) giảm đáng kể sự thiên kiến chú ý tới các yếu tố gợi nhớ thuốc phiện và giảm các phản ứng chủ quan với cơn thèm nhớ</a:t>
            </a:r>
            <a:endParaRPr lang="en-US" sz="2400" i="1" dirty="0">
              <a:solidFill>
                <a:schemeClr val="accent2">
                  <a:lumMod val="50000"/>
                </a:schemeClr>
              </a:solidFill>
            </a:endParaRPr>
          </a:p>
          <a:p>
            <a:r>
              <a:rPr lang="en-US" sz="2400" dirty="0"/>
              <a:t>mindfulness significantly reduced post-quit smoking urge ratings that were associated with </a:t>
            </a:r>
            <a:r>
              <a:rPr lang="en-US" sz="2400"/>
              <a:t>smoking abstinence/ </a:t>
            </a:r>
            <a:r>
              <a:rPr lang="en-US" sz="2400" i="1">
                <a:solidFill>
                  <a:schemeClr val="accent2">
                    <a:lumMod val="50000"/>
                  </a:schemeClr>
                </a:solidFill>
              </a:rPr>
              <a:t>Giảm đáng kể mức độ thôi thúc hút thuốc lá sau khi cai -- liên quan đến duy trì không hút thuốc</a:t>
            </a:r>
          </a:p>
          <a:p>
            <a:endParaRPr lang="en-US" sz="2400" dirty="0"/>
          </a:p>
        </p:txBody>
      </p:sp>
      <p:pic>
        <p:nvPicPr>
          <p:cNvPr id="2" name="Picture 1">
            <a:extLst>
              <a:ext uri="{FF2B5EF4-FFF2-40B4-BE49-F238E27FC236}">
                <a16:creationId xmlns:a16="http://schemas.microsoft.com/office/drawing/2014/main" id="{540BA056-7AAE-D048-BD23-8EDA1E25C74A}"/>
              </a:ext>
            </a:extLst>
          </p:cNvPr>
          <p:cNvPicPr>
            <a:picLocks noChangeAspect="1"/>
          </p:cNvPicPr>
          <p:nvPr/>
        </p:nvPicPr>
        <p:blipFill>
          <a:blip r:embed="rId4"/>
          <a:stretch>
            <a:fillRect/>
          </a:stretch>
        </p:blipFill>
        <p:spPr>
          <a:xfrm>
            <a:off x="6240780" y="1600200"/>
            <a:ext cx="2844800" cy="2844800"/>
          </a:xfrm>
          <a:prstGeom prst="rect">
            <a:avLst/>
          </a:prstGeom>
        </p:spPr>
      </p:pic>
    </p:spTree>
    <p:extLst>
      <p:ext uri="{BB962C8B-B14F-4D97-AF65-F5344CB8AC3E}">
        <p14:creationId xmlns:p14="http://schemas.microsoft.com/office/powerpoint/2010/main" val="34087064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p:txBody>
          <a:bodyPr>
            <a:normAutofit/>
          </a:bodyPr>
          <a:lstStyle/>
          <a:p>
            <a:r>
              <a:rPr lang="en-US" sz="3200" dirty="0"/>
              <a:t>Evidence base</a:t>
            </a:r>
            <a:r>
              <a:rPr lang="en-US" sz="3200"/>
              <a:t>: Meta-analyses/ </a:t>
            </a:r>
            <a:r>
              <a:rPr lang="en-US" sz="3200" i="1">
                <a:solidFill>
                  <a:schemeClr val="accent2">
                    <a:lumMod val="50000"/>
                  </a:schemeClr>
                </a:solidFill>
              </a:rPr>
              <a:t>Bằng chứng từ các phân tích gộp</a:t>
            </a:r>
            <a:endParaRPr lang="en-US" sz="3200" i="1" dirty="0">
              <a:solidFill>
                <a:schemeClr val="accent2">
                  <a:lumMod val="50000"/>
                </a:schemeClr>
              </a:solidFill>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fontScale="92500" lnSpcReduction="20000"/>
          </a:bodyPr>
          <a:lstStyle/>
          <a:p>
            <a:r>
              <a:rPr lang="en-US" sz="2400" dirty="0"/>
              <a:t>MBIs reduce substance use and attenuate factors promoting substance use, such as craving </a:t>
            </a:r>
            <a:r>
              <a:rPr lang="en-US" sz="2400"/>
              <a:t>and stress/ </a:t>
            </a:r>
            <a:r>
              <a:rPr lang="en-US" sz="2400" i="1">
                <a:solidFill>
                  <a:schemeClr val="accent2">
                    <a:lumMod val="50000"/>
                  </a:schemeClr>
                </a:solidFill>
              </a:rPr>
              <a:t>Can thiệp sử dụng chú tâm làm giảm sử dụng chất và các yếu tố thúc đẩy sử dụng chất nh</a:t>
            </a:r>
            <a:r>
              <a:rPr lang="vi-VN" sz="2400" i="1">
                <a:solidFill>
                  <a:schemeClr val="accent2">
                    <a:lumMod val="50000"/>
                  </a:schemeClr>
                </a:solidFill>
              </a:rPr>
              <a:t>ư</a:t>
            </a:r>
            <a:r>
              <a:rPr lang="en-US" sz="2400" i="1">
                <a:solidFill>
                  <a:schemeClr val="accent2">
                    <a:lumMod val="50000"/>
                  </a:schemeClr>
                </a:solidFill>
              </a:rPr>
              <a:t> thèm nhớ và căng thẳng</a:t>
            </a:r>
            <a:endParaRPr lang="en-US" sz="2400" i="1" dirty="0">
              <a:solidFill>
                <a:schemeClr val="accent2">
                  <a:lumMod val="50000"/>
                </a:schemeClr>
              </a:solidFill>
            </a:endParaRPr>
          </a:p>
          <a:p>
            <a:r>
              <a:rPr lang="en-US" sz="2400" dirty="0"/>
              <a:t>For addiction/smoking MBIs to be superior to active control conditions and comparable to other evidence-based treatments the positive effects </a:t>
            </a:r>
            <a:r>
              <a:rPr lang="en-US" sz="2400"/>
              <a:t>of MBIs/ </a:t>
            </a:r>
            <a:r>
              <a:rPr lang="en-US" sz="2400" i="1">
                <a:solidFill>
                  <a:schemeClr val="accent2">
                    <a:lumMod val="50000"/>
                  </a:schemeClr>
                </a:solidFill>
              </a:rPr>
              <a:t>Đối với nghiện/hút thuốc, can thiệp sử dụng chú tâm có </a:t>
            </a:r>
            <a:r>
              <a:rPr lang="vi-VN" sz="2400" i="1">
                <a:solidFill>
                  <a:schemeClr val="accent2">
                    <a:lumMod val="50000"/>
                  </a:schemeClr>
                </a:solidFill>
              </a:rPr>
              <a:t>ư</a:t>
            </a:r>
            <a:r>
              <a:rPr lang="en-US" sz="2400" i="1">
                <a:solidFill>
                  <a:schemeClr val="accent2">
                    <a:lumMod val="50000"/>
                  </a:schemeClr>
                </a:solidFill>
              </a:rPr>
              <a:t>u thế h</a:t>
            </a:r>
            <a:r>
              <a:rPr lang="vi-VN" sz="2400" i="1">
                <a:solidFill>
                  <a:schemeClr val="accent2">
                    <a:lumMod val="50000"/>
                  </a:schemeClr>
                </a:solidFill>
              </a:rPr>
              <a:t>ơ</a:t>
            </a:r>
            <a:r>
              <a:rPr lang="en-US" sz="2400" i="1">
                <a:solidFill>
                  <a:schemeClr val="accent2">
                    <a:lumMod val="50000"/>
                  </a:schemeClr>
                </a:solidFill>
              </a:rPr>
              <a:t>n so với phương pháp điều kiện kiểm soát chủ động (active control conditions) và có hiệu quả t</a:t>
            </a:r>
            <a:r>
              <a:rPr lang="vi-VN" sz="2400" i="1">
                <a:solidFill>
                  <a:schemeClr val="accent2">
                    <a:lumMod val="50000"/>
                  </a:schemeClr>
                </a:solidFill>
              </a:rPr>
              <a:t>ư</a:t>
            </a:r>
            <a:r>
              <a:rPr lang="en-US" sz="2400" i="1">
                <a:solidFill>
                  <a:schemeClr val="accent2">
                    <a:lumMod val="50000"/>
                  </a:schemeClr>
                </a:solidFill>
              </a:rPr>
              <a:t>ơng đồng với các ph</a:t>
            </a:r>
            <a:r>
              <a:rPr lang="vi-VN" sz="2400" i="1">
                <a:solidFill>
                  <a:schemeClr val="accent2">
                    <a:lumMod val="50000"/>
                  </a:schemeClr>
                </a:solidFill>
              </a:rPr>
              <a:t>ư</a:t>
            </a:r>
            <a:r>
              <a:rPr lang="en-US" sz="2400" i="1">
                <a:solidFill>
                  <a:schemeClr val="accent2">
                    <a:lumMod val="50000"/>
                  </a:schemeClr>
                </a:solidFill>
              </a:rPr>
              <a:t>ơng pháp điều trị nghiện dựa trên bằng chứng khác</a:t>
            </a:r>
            <a:endParaRPr lang="en-US" sz="2400" i="1" dirty="0">
              <a:solidFill>
                <a:schemeClr val="accent2">
                  <a:lumMod val="50000"/>
                </a:schemeClr>
              </a:solidFill>
            </a:endParaRPr>
          </a:p>
          <a:p>
            <a:r>
              <a:rPr lang="en-US" sz="2400" dirty="0"/>
              <a:t>“Virtually all studies found that mindfulness treatments were associated with superior treatment outcomes at posttreatment and follow-up assessments compared to comparison </a:t>
            </a:r>
            <a:r>
              <a:rPr lang="en-US" sz="2400"/>
              <a:t>conditions”/ </a:t>
            </a:r>
            <a:r>
              <a:rPr lang="en-US" sz="2400" i="1">
                <a:solidFill>
                  <a:schemeClr val="accent2">
                    <a:lumMod val="50000"/>
                  </a:schemeClr>
                </a:solidFill>
              </a:rPr>
              <a:t>“Hầu nh</a:t>
            </a:r>
            <a:r>
              <a:rPr lang="vi-VN" sz="2400" i="1">
                <a:solidFill>
                  <a:schemeClr val="accent2">
                    <a:lumMod val="50000"/>
                  </a:schemeClr>
                </a:solidFill>
              </a:rPr>
              <a:t>ư</a:t>
            </a:r>
            <a:r>
              <a:rPr lang="en-US" sz="2400" i="1">
                <a:solidFill>
                  <a:schemeClr val="accent2">
                    <a:lumMod val="50000"/>
                  </a:schemeClr>
                </a:solidFill>
              </a:rPr>
              <a:t> tất cả nghiên cứu đều chỉ ra rằng liệu pháp chú tâm có liên quan đến kết quả v</a:t>
            </a:r>
            <a:r>
              <a:rPr lang="vi-VN" sz="2400" i="1">
                <a:solidFill>
                  <a:schemeClr val="accent2">
                    <a:lumMod val="50000"/>
                  </a:schemeClr>
                </a:solidFill>
              </a:rPr>
              <a:t>ư</a:t>
            </a:r>
            <a:r>
              <a:rPr lang="en-US" sz="2400" i="1">
                <a:solidFill>
                  <a:schemeClr val="accent2">
                    <a:lumMod val="50000"/>
                  </a:schemeClr>
                </a:solidFill>
              </a:rPr>
              <a:t>ợt trội sau khi đã dừng điều trị khi so sánh với nhóm chứng”</a:t>
            </a:r>
          </a:p>
          <a:p>
            <a:endParaRPr lang="en-US" sz="2400" dirty="0"/>
          </a:p>
        </p:txBody>
      </p:sp>
    </p:spTree>
    <p:extLst>
      <p:ext uri="{BB962C8B-B14F-4D97-AF65-F5344CB8AC3E}">
        <p14:creationId xmlns:p14="http://schemas.microsoft.com/office/powerpoint/2010/main" val="21627177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stretch>
            <a:fillRect/>
          </a:stretch>
        </p:blipFill>
        <p:spPr>
          <a:xfrm>
            <a:off x="0" y="25400"/>
            <a:ext cx="9144000" cy="6832600"/>
          </a:xfrm>
          <a:prstGeom prst="rect">
            <a:avLst/>
          </a:prstGeom>
        </p:spPr>
      </p:pic>
      <p:sp>
        <p:nvSpPr>
          <p:cNvPr id="6" name="Title 5">
            <a:extLst>
              <a:ext uri="{FF2B5EF4-FFF2-40B4-BE49-F238E27FC236}">
                <a16:creationId xmlns:a16="http://schemas.microsoft.com/office/drawing/2014/main" id="{6425D516-76FD-384D-AEC5-701088478483}"/>
              </a:ext>
            </a:extLst>
          </p:cNvPr>
          <p:cNvSpPr>
            <a:spLocks noGrp="1"/>
          </p:cNvSpPr>
          <p:nvPr>
            <p:ph type="title"/>
          </p:nvPr>
        </p:nvSpPr>
        <p:spPr>
          <a:xfrm>
            <a:off x="228601" y="274638"/>
            <a:ext cx="8686798" cy="1143000"/>
          </a:xfrm>
        </p:spPr>
        <p:txBody>
          <a:bodyPr>
            <a:normAutofit/>
          </a:bodyPr>
          <a:lstStyle/>
          <a:p>
            <a:r>
              <a:rPr lang="en-US" sz="3200" dirty="0"/>
              <a:t>Conclusions </a:t>
            </a:r>
            <a:r>
              <a:rPr lang="en-US" sz="3200"/>
              <a:t>and Discussion/ </a:t>
            </a:r>
            <a:r>
              <a:rPr lang="en-US" sz="3200" i="1">
                <a:solidFill>
                  <a:schemeClr val="accent2">
                    <a:lumMod val="50000"/>
                  </a:schemeClr>
                </a:solidFill>
              </a:rPr>
              <a:t>Kết luận và Thảo luận</a:t>
            </a:r>
            <a:endParaRPr lang="en-US" sz="3200" i="1" dirty="0">
              <a:solidFill>
                <a:schemeClr val="accent2">
                  <a:lumMod val="50000"/>
                </a:schemeClr>
              </a:solidFill>
            </a:endParaRPr>
          </a:p>
        </p:txBody>
      </p:sp>
      <p:sp>
        <p:nvSpPr>
          <p:cNvPr id="7" name="Content Placeholder 6">
            <a:extLst>
              <a:ext uri="{FF2B5EF4-FFF2-40B4-BE49-F238E27FC236}">
                <a16:creationId xmlns:a16="http://schemas.microsoft.com/office/drawing/2014/main" id="{5F679231-9E54-DA44-8F52-30A5CC14E972}"/>
              </a:ext>
            </a:extLst>
          </p:cNvPr>
          <p:cNvSpPr>
            <a:spLocks noGrp="1"/>
          </p:cNvSpPr>
          <p:nvPr>
            <p:ph idx="1"/>
          </p:nvPr>
        </p:nvSpPr>
        <p:spPr/>
        <p:txBody>
          <a:bodyPr>
            <a:normAutofit/>
          </a:bodyPr>
          <a:lstStyle/>
          <a:p>
            <a:endParaRPr lang="en-US" sz="1600" dirty="0"/>
          </a:p>
        </p:txBody>
      </p:sp>
      <p:pic>
        <p:nvPicPr>
          <p:cNvPr id="2" name="Online Media 1" descr="Mindful Unpleasant Neutral Pleasant.amr">
            <a:hlinkClick r:id="" action="ppaction://media"/>
            <a:extLst>
              <a:ext uri="{FF2B5EF4-FFF2-40B4-BE49-F238E27FC236}">
                <a16:creationId xmlns:a16="http://schemas.microsoft.com/office/drawing/2014/main" id="{FAD36741-E305-B44B-8DD4-B5D967BCBE0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660185" y="5257800"/>
            <a:ext cx="812800" cy="812800"/>
          </a:xfrm>
          <a:prstGeom prst="rect">
            <a:avLst/>
          </a:prstGeom>
        </p:spPr>
      </p:pic>
      <p:pic>
        <p:nvPicPr>
          <p:cNvPr id="3" name="Picture 2">
            <a:extLst>
              <a:ext uri="{FF2B5EF4-FFF2-40B4-BE49-F238E27FC236}">
                <a16:creationId xmlns:a16="http://schemas.microsoft.com/office/drawing/2014/main" id="{3AC16D7A-A156-684A-BF0C-F0CB9B8E1BBC}"/>
              </a:ext>
            </a:extLst>
          </p:cNvPr>
          <p:cNvPicPr>
            <a:picLocks noChangeAspect="1"/>
          </p:cNvPicPr>
          <p:nvPr/>
        </p:nvPicPr>
        <p:blipFill>
          <a:blip r:embed="rId7"/>
          <a:stretch>
            <a:fillRect/>
          </a:stretch>
        </p:blipFill>
        <p:spPr>
          <a:xfrm>
            <a:off x="1243013" y="1354244"/>
            <a:ext cx="6629400" cy="4131704"/>
          </a:xfrm>
          <a:prstGeom prst="rect">
            <a:avLst/>
          </a:prstGeom>
        </p:spPr>
      </p:pic>
    </p:spTree>
    <p:extLst>
      <p:ext uri="{BB962C8B-B14F-4D97-AF65-F5344CB8AC3E}">
        <p14:creationId xmlns:p14="http://schemas.microsoft.com/office/powerpoint/2010/main" val="190123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81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SunCran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SunCrane template.potx</Template>
  <TotalTime>10270</TotalTime>
  <Words>4564</Words>
  <Application>Microsoft Office PowerPoint</Application>
  <PresentationFormat>On-screen Show (4:3)</PresentationFormat>
  <Paragraphs>336</Paragraphs>
  <Slides>51</Slides>
  <Notes>41</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51</vt:i4>
      </vt:variant>
    </vt:vector>
  </HeadingPairs>
  <TitlesOfParts>
    <vt:vector size="58" baseType="lpstr">
      <vt:lpstr>Arial</vt:lpstr>
      <vt:lpstr>Calibri</vt:lpstr>
      <vt:lpstr>Georgia</vt:lpstr>
      <vt:lpstr>Times New Roman</vt:lpstr>
      <vt:lpstr>Verdana</vt:lpstr>
      <vt:lpstr>Wingdings</vt:lpstr>
      <vt:lpstr>SunCrane template</vt:lpstr>
      <vt:lpstr>Tập huấn về Liệu pháp Chú tâm trong Điều Trị Rối loạn Sử dụng chất cho cán bộ y tế, bệnh nhân và gia đình của họ Mindfulness Training for Substance Use Disorder Professionals, Patients and Their Families</vt:lpstr>
      <vt:lpstr>PowerPoint Presentation</vt:lpstr>
      <vt:lpstr> Ronald R. O’Donnell</vt:lpstr>
      <vt:lpstr>Arizona State University, College of Health Solutions - www.chs.asu.edu</vt:lpstr>
      <vt:lpstr>Agenda/ Chương trình</vt:lpstr>
      <vt:lpstr>Top reasons people are stressed Những lý do hàng đầu khiến chúng ta bị căng thẳng</vt:lpstr>
      <vt:lpstr>Stress consequences/ Hậu quả của stress</vt:lpstr>
      <vt:lpstr>Physician and Nurse Stress and Burnout Tình trạng căng thẳng và kiệt sức nghề nghiệp trên nhóm bác sỹ và điều dưỡng</vt:lpstr>
      <vt:lpstr>Mindfulness/ Liệu pháp Chú tâm</vt:lpstr>
      <vt:lpstr>Conditions For Which Mindfulness and Relaxation Training Have Had Positive Outcomes/ Các bệnh lý áp dụng điều trị hiệu quả bằng Liệu pháp Chú Tâm và Huấn luyện thư giãn</vt:lpstr>
      <vt:lpstr>PowerPoint Presentation</vt:lpstr>
      <vt:lpstr>PowerPoint Presentation</vt:lpstr>
      <vt:lpstr>Mindfulness Introduction Giới thiệu về Trị liệu Chú tâm</vt:lpstr>
      <vt:lpstr>PowerPoint Presentation</vt:lpstr>
      <vt:lpstr>Consequences of lacking awareness of present moment/ Hậu quả của việc không nhận thức về hiện tại</vt:lpstr>
      <vt:lpstr>Foundational Attitudes/ Các thái độ cơ bản </vt:lpstr>
      <vt:lpstr>Practice/ Thực hành</vt:lpstr>
      <vt:lpstr>Compassion/ Tình thương</vt:lpstr>
      <vt:lpstr>8 session outline/ Cấu trúc 8 buổi</vt:lpstr>
      <vt:lpstr>Mindfulness FAQ’s/ Các câu hỏi thường gặp về chú tâm</vt:lpstr>
      <vt:lpstr>Teaching Mindfulness: The basics/ Dạy Thực hành chú tâm: Các nội dung cơ bản</vt:lpstr>
      <vt:lpstr>Meditation posture/ Tư thế thiền</vt:lpstr>
      <vt:lpstr>Cuing and space/ Âm thanh và Không gian</vt:lpstr>
      <vt:lpstr>The breath as anchor/ Hơi thở như mỏ neo</vt:lpstr>
      <vt:lpstr>Practice/ Thực hành</vt:lpstr>
      <vt:lpstr>The MBSR 8 session outline/ Liệu Pháp giảm căng thẳng dựa trên Chú tâm: Chương trình 8 buổi</vt:lpstr>
      <vt:lpstr>Typical session agenda/ Chương trình mẫu</vt:lpstr>
      <vt:lpstr>Practice/ Thực hành</vt:lpstr>
      <vt:lpstr>Session 1: Introduction/ Buổi 1: Giới thiệu</vt:lpstr>
      <vt:lpstr>Body scan/ Rà soát cơ thể </vt:lpstr>
      <vt:lpstr>Session 2: Be right where you are/ Buổi 2: Ở ngay tại nơi đây</vt:lpstr>
      <vt:lpstr>Session 2 Theme: Be right where you are/ Buổi 2 Chủ đề: Ở ngay tại nơi đây </vt:lpstr>
      <vt:lpstr>Practice/ Thực hành</vt:lpstr>
      <vt:lpstr>Willingness to be with things as they are/ Buổi 5: Sẵn sàng chấp nhận thực tế</vt:lpstr>
      <vt:lpstr>Session 3. Our storytelling minds/ Buổi 3: Những khối óc biết kể chuyện </vt:lpstr>
      <vt:lpstr>Session 3: Our storytelling minds/ Buổi 3: Những “khối óc” biết kể chuyện </vt:lpstr>
      <vt:lpstr>Practice: STOP Technique/ Thực hành: Chiến thuật STOP</vt:lpstr>
      <vt:lpstr>Practice/ Thực hành</vt:lpstr>
      <vt:lpstr>Session 4. Cultivating Loving-Kindness/ Buổi 4: Vun đắp lòng tốt </vt:lpstr>
      <vt:lpstr>Loving kindness/ Tử tế yêu thương</vt:lpstr>
      <vt:lpstr>Session 4. RAIN and Anchor Phrase/ Buổi 4: Chiến thuật RAIN và “Mỏ neo” đối với các cảm xúc khó chịu</vt:lpstr>
      <vt:lpstr>Mindfulness for SUDs/ Trị liệu chú tâm trong Điều trị Rối Loạn sử dụng chất</vt:lpstr>
      <vt:lpstr>Mindfulness and SUD’s overview/ Tổng quan về Liệu pháp Chú tâm và RLSDC</vt:lpstr>
      <vt:lpstr>Mindfulness Oriented Recovery Enhancement (MORE)/ Hỗ trợ Phục hồi bằng Chú Tâm </vt:lpstr>
      <vt:lpstr>Mindfulness Oriented Recovery Enhancement (MORE)/ Hỗ trợ Phục hồi bằng Chú Tâm</vt:lpstr>
      <vt:lpstr>Mindfulness Oriented Recovery Enhancement (MORE)/ Hỗ trợ Phục hồi bằng Chú Tâm</vt:lpstr>
      <vt:lpstr>Mindfulness Based Relapse Prevention (MBRP)/ Dự Phòng Tái Nghiện Bằng Liệu Pháp Chú Tâm</vt:lpstr>
      <vt:lpstr>Mindfulness Based Relapse Prevention (MBRP)/ Dự Phòng Tái Nghiện Bằng Liệu Pháp Chú Tâm</vt:lpstr>
      <vt:lpstr>Craving and cue‑reactivity/ Thèm nhớ và Phản ứng với các yếu tố gợi nhớ </vt:lpstr>
      <vt:lpstr>Evidence base: Meta-analyses/ Bằng chứng từ các phân tích gộp</vt:lpstr>
      <vt:lpstr>Conclusions and Discussion/ Kết luận và Thảo luận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Ronald ODonnell</dc:creator>
  <cp:keywords/>
  <dc:description/>
  <cp:lastModifiedBy>Như Trang</cp:lastModifiedBy>
  <cp:revision>235</cp:revision>
  <cp:lastPrinted>2016-10-15T18:37:25Z</cp:lastPrinted>
  <dcterms:created xsi:type="dcterms:W3CDTF">2013-05-20T05:31:21Z</dcterms:created>
  <dcterms:modified xsi:type="dcterms:W3CDTF">2019-09-25T06:20:31Z</dcterms:modified>
  <cp:category/>
</cp:coreProperties>
</file>