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75" r:id="rId1"/>
  </p:sldMasterIdLst>
  <p:notesMasterIdLst>
    <p:notesMasterId r:id="rId36"/>
  </p:notesMasterIdLst>
  <p:sldIdLst>
    <p:sldId id="256" r:id="rId2"/>
    <p:sldId id="593" r:id="rId3"/>
    <p:sldId id="431" r:id="rId4"/>
    <p:sldId id="585" r:id="rId5"/>
    <p:sldId id="555" r:id="rId6"/>
    <p:sldId id="501" r:id="rId7"/>
    <p:sldId id="561" r:id="rId8"/>
    <p:sldId id="554" r:id="rId9"/>
    <p:sldId id="527" r:id="rId10"/>
    <p:sldId id="566" r:id="rId11"/>
    <p:sldId id="568" r:id="rId12"/>
    <p:sldId id="569" r:id="rId13"/>
    <p:sldId id="570" r:id="rId14"/>
    <p:sldId id="571" r:id="rId15"/>
    <p:sldId id="615" r:id="rId16"/>
    <p:sldId id="609" r:id="rId17"/>
    <p:sldId id="610" r:id="rId18"/>
    <p:sldId id="604" r:id="rId19"/>
    <p:sldId id="605" r:id="rId20"/>
    <p:sldId id="606" r:id="rId21"/>
    <p:sldId id="572" r:id="rId22"/>
    <p:sldId id="584" r:id="rId23"/>
    <p:sldId id="573" r:id="rId24"/>
    <p:sldId id="433" r:id="rId25"/>
    <p:sldId id="267" r:id="rId26"/>
    <p:sldId id="268" r:id="rId27"/>
    <p:sldId id="608" r:id="rId28"/>
    <p:sldId id="499" r:id="rId29"/>
    <p:sldId id="453" r:id="rId30"/>
    <p:sldId id="271" r:id="rId31"/>
    <p:sldId id="446" r:id="rId32"/>
    <p:sldId id="574" r:id="rId33"/>
    <p:sldId id="575" r:id="rId34"/>
    <p:sldId id="576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46" autoAdjust="0"/>
    <p:restoredTop sz="56733" autoAdjust="0"/>
  </p:normalViewPr>
  <p:slideViewPr>
    <p:cSldViewPr>
      <p:cViewPr varScale="1">
        <p:scale>
          <a:sx n="49" d="100"/>
          <a:sy n="49" d="100"/>
        </p:scale>
        <p:origin x="2232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247A44-ECE7-4A3A-8FDA-F43AFAEFB771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3E4C6-2843-4504-8D08-47C1C8333E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012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563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6352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6820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8267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5019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1395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166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2643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060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538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396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962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485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6075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6169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545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033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270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1528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0761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09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5033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482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441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159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01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793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6393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7341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545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081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7611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14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B098A-AA7F-415D-814E-D3E9CBA93E16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01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6" r:id="rId1"/>
    <p:sldLayoutId id="2147484477" r:id="rId2"/>
    <p:sldLayoutId id="2147484478" r:id="rId3"/>
    <p:sldLayoutId id="2147484479" r:id="rId4"/>
    <p:sldLayoutId id="2147484480" r:id="rId5"/>
    <p:sldLayoutId id="2147484481" r:id="rId6"/>
    <p:sldLayoutId id="2147484482" r:id="rId7"/>
    <p:sldLayoutId id="2147484483" r:id="rId8"/>
    <p:sldLayoutId id="2147484484" r:id="rId9"/>
    <p:sldLayoutId id="2147484485" r:id="rId10"/>
    <p:sldLayoutId id="21474844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Julierosen44@gmail.com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74426AB7-D619-4515-962A-BC83909EC01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47DF98-723F-4AAC-ABCF-CACBC438F78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2880" y="256540"/>
            <a:ext cx="8778240" cy="63652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A29FC7C-9308-4FDE-8DCA-405668055B0F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171700" y="5768204"/>
            <a:ext cx="48006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yellow flower in a field&#10;&#10;Description generated with very high confidence">
            <a:extLst>
              <a:ext uri="{FF2B5EF4-FFF2-40B4-BE49-F238E27FC236}">
                <a16:creationId xmlns:a16="http://schemas.microsoft.com/office/drawing/2014/main" id="{959E5E85-96BD-457D-9BAA-8151E3D0FE2E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07" r="2" b="24619"/>
          <a:stretch/>
        </p:blipFill>
        <p:spPr>
          <a:xfrm>
            <a:off x="1295399" y="381000"/>
            <a:ext cx="6324601" cy="2895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1536" y="3300731"/>
            <a:ext cx="7475220" cy="1219201"/>
          </a:xfrm>
        </p:spPr>
        <p:txBody>
          <a:bodyPr>
            <a:noAutofit/>
          </a:bodyPr>
          <a:lstStyle/>
          <a:p>
            <a:r>
              <a:rPr lang="en-US" sz="3200" b="1" dirty="0"/>
              <a:t>TREATMENTS  for Trauma </a:t>
            </a:r>
            <a:r>
              <a:rPr lang="en-US" sz="3200" b="1"/>
              <a:t>and Post-Traumatic </a:t>
            </a:r>
            <a:r>
              <a:rPr lang="en-US" sz="3200" b="1" dirty="0"/>
              <a:t>Stress Disorder (PTSD)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648202"/>
            <a:ext cx="7694293" cy="195325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3000" dirty="0">
                <a:solidFill>
                  <a:schemeClr val="accent1"/>
                </a:solidFill>
              </a:rPr>
              <a:t>Julie Rosen, LCSW, MPH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chemeClr val="accent1"/>
                </a:solidFill>
              </a:rPr>
              <a:t>Albuquerque, NM, USA 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chemeClr val="accent1"/>
                </a:solidFill>
              </a:rPr>
              <a:t>Psychotherapist / Clinical Social Worker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chemeClr val="accent1"/>
                </a:solidFill>
              </a:rPr>
              <a:t>EMDR Therapy Certified, Approved Consultant, and Trainer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chemeClr val="accent1"/>
                </a:solidFill>
              </a:rPr>
              <a:t>Facilitator, EMDR Humanitarian Assistance Programs</a:t>
            </a:r>
          </a:p>
          <a:p>
            <a:pPr>
              <a:spcBef>
                <a:spcPts val="0"/>
              </a:spcBef>
            </a:pPr>
            <a:endParaRPr lang="en-US" sz="3200" dirty="0">
              <a:solidFill>
                <a:schemeClr val="accent1"/>
              </a:solidFill>
            </a:endParaRPr>
          </a:p>
          <a:p>
            <a:endParaRPr lang="en-US" sz="32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3B5CC-70CC-4B3F-80E2-A156D8E2A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7"/>
            <a:ext cx="8058150" cy="777874"/>
          </a:xfrm>
        </p:spPr>
        <p:txBody>
          <a:bodyPr>
            <a:normAutofit/>
          </a:bodyPr>
          <a:lstStyle/>
          <a:p>
            <a:r>
              <a:rPr lang="en-US" dirty="0"/>
              <a:t>ACES Impact Substance Misuse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B75E8-2D3D-451F-B8DE-1780E7780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1599"/>
            <a:ext cx="7162800" cy="5029201"/>
          </a:xfrm>
        </p:spPr>
        <p:txBody>
          <a:bodyPr>
            <a:normAutofit fontScale="92500" lnSpcReduction="10000"/>
          </a:bodyPr>
          <a:lstStyle/>
          <a:p>
            <a:pPr marL="365760" indent="-365760">
              <a:buFont typeface="Wingdings" panose="05000000000000000000" pitchFamily="2" charset="2"/>
              <a:buChar char="v"/>
            </a:pPr>
            <a:r>
              <a:rPr lang="en-US" sz="3600" dirty="0"/>
              <a:t>Each one of the ACEs was associated with an increased likelihood of illicit drug use across the lifespan.  </a:t>
            </a:r>
          </a:p>
          <a:p>
            <a:pPr marL="365760" indent="-365760">
              <a:buFont typeface="Wingdings" panose="05000000000000000000" pitchFamily="2" charset="2"/>
              <a:buChar char="v"/>
            </a:pPr>
            <a:endParaRPr lang="en-US" sz="3600" dirty="0"/>
          </a:p>
          <a:p>
            <a:pPr marL="365760" indent="-365760">
              <a:buFont typeface="Wingdings" panose="05000000000000000000" pitchFamily="2" charset="2"/>
              <a:buChar char="v"/>
            </a:pPr>
            <a:r>
              <a:rPr lang="en-US" sz="3600" dirty="0"/>
              <a:t>Any 1 ACE increased early drug initiation by 2- to 4-fold</a:t>
            </a:r>
          </a:p>
          <a:p>
            <a:pPr marL="365760" indent="-365760">
              <a:buFont typeface="Wingdings" panose="05000000000000000000" pitchFamily="2" charset="2"/>
              <a:buChar char="v"/>
            </a:pPr>
            <a:endParaRPr lang="en-US" sz="3600" dirty="0"/>
          </a:p>
          <a:p>
            <a:pPr marL="365760" indent="-365760">
              <a:buFont typeface="Wingdings" panose="05000000000000000000" pitchFamily="2" charset="2"/>
              <a:buChar char="v"/>
            </a:pPr>
            <a:r>
              <a:rPr lang="en-US" sz="3600" dirty="0"/>
              <a:t>People with 5 or more ACEs were up to 10 times more likely to suffer from SUDs later in life than those with no ACEs</a:t>
            </a:r>
            <a:endParaRPr lang="en-US" sz="3600" baseline="300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lvl="1"/>
            <a:endParaRPr lang="en-US" sz="3200" dirty="0">
              <a:solidFill>
                <a:prstClr val="black"/>
              </a:solidFill>
            </a:endParaRPr>
          </a:p>
          <a:p>
            <a:pPr lvl="1"/>
            <a:endParaRPr lang="en-US" sz="32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pic>
        <p:nvPicPr>
          <p:cNvPr id="2050" name="Picture 2" descr="Image result for image beer">
            <a:extLst>
              <a:ext uri="{FF2B5EF4-FFF2-40B4-BE49-F238E27FC236}">
                <a16:creationId xmlns:a16="http://schemas.microsoft.com/office/drawing/2014/main" id="{0851EE0F-FE4A-4D63-9CA2-83371F536B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191984"/>
            <a:ext cx="2353583" cy="2705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744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A5334-86E9-4CBC-BEFB-7BAE9944D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7"/>
            <a:ext cx="8058150" cy="701673"/>
          </a:xfrm>
        </p:spPr>
        <p:txBody>
          <a:bodyPr>
            <a:normAutofit fontScale="90000"/>
          </a:bodyPr>
          <a:lstStyle/>
          <a:p>
            <a:r>
              <a:rPr lang="en-US" dirty="0"/>
              <a:t>Impact of PTSD/Trauma on </a:t>
            </a:r>
            <a:br>
              <a:rPr lang="en-US" dirty="0"/>
            </a:br>
            <a:r>
              <a:rPr lang="en-US" dirty="0"/>
              <a:t>Substance Use Disorders (SUDS)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40230-ABF4-4A84-98C2-C47373A530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523999"/>
            <a:ext cx="8382000" cy="51816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/>
              <a:t>For someone suffering from Trauma/PTSD, substances may provide:</a:t>
            </a:r>
          </a:p>
          <a:p>
            <a:r>
              <a:rPr lang="en-US" sz="3200" b="1" dirty="0"/>
              <a:t>Escape</a:t>
            </a:r>
            <a:r>
              <a:rPr lang="en-US" sz="3200" dirty="0"/>
              <a:t> from the pain (physical and/or emotional)</a:t>
            </a:r>
          </a:p>
          <a:p>
            <a:r>
              <a:rPr lang="en-US" sz="3200" b="1" dirty="0"/>
              <a:t>Distraction</a:t>
            </a:r>
            <a:r>
              <a:rPr lang="en-US" sz="3200" dirty="0"/>
              <a:t> from disturbing emotions</a:t>
            </a:r>
          </a:p>
          <a:p>
            <a:r>
              <a:rPr lang="en-US" sz="3200" b="1" dirty="0"/>
              <a:t>Temporary respite </a:t>
            </a:r>
            <a:r>
              <a:rPr lang="en-US" sz="3200" dirty="0"/>
              <a:t>from PTSD symptoms, a way to avoid painful memories</a:t>
            </a:r>
          </a:p>
          <a:p>
            <a:r>
              <a:rPr lang="en-US" sz="3200" b="1" dirty="0"/>
              <a:t>Way to numb </a:t>
            </a:r>
            <a:r>
              <a:rPr lang="en-US" sz="3200" dirty="0"/>
              <a:t>feelings that are difficult to tolerate</a:t>
            </a:r>
          </a:p>
          <a:p>
            <a:endParaRPr lang="en-US" sz="800" dirty="0"/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As the drugs wear off…..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PTSD symptoms are often exacerbated.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352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A5334-86E9-4CBC-BEFB-7BAE9944D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320673"/>
          </a:xfrm>
        </p:spPr>
        <p:txBody>
          <a:bodyPr>
            <a:normAutofit fontScale="90000"/>
          </a:bodyPr>
          <a:lstStyle/>
          <a:p>
            <a:r>
              <a:rPr lang="en-US" dirty="0"/>
              <a:t>Impact of SUDs on PTSD/Trauma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40230-ABF4-4A84-98C2-C47373A530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482" y="1006472"/>
            <a:ext cx="6380843" cy="3746957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000" dirty="0"/>
              <a:t>Being intoxicated may:</a:t>
            </a:r>
          </a:p>
          <a:p>
            <a:pPr marL="457200">
              <a:spcBef>
                <a:spcPts val="0"/>
              </a:spcBef>
              <a:spcAft>
                <a:spcPts val="600"/>
              </a:spcAft>
            </a:pPr>
            <a:r>
              <a:rPr lang="en-US" sz="3000" dirty="0"/>
              <a:t>interfere with decision-making abilities</a:t>
            </a:r>
          </a:p>
          <a:p>
            <a:pPr marL="457200">
              <a:spcBef>
                <a:spcPts val="0"/>
              </a:spcBef>
            </a:pPr>
            <a:r>
              <a:rPr lang="en-US" sz="3000" dirty="0"/>
              <a:t>increase risk-taking behaviors</a:t>
            </a:r>
          </a:p>
          <a:p>
            <a:pPr marL="457200">
              <a:spcBef>
                <a:spcPts val="0"/>
              </a:spcBef>
            </a:pPr>
            <a:r>
              <a:rPr lang="en-US" sz="3000" dirty="0"/>
              <a:t>make people more vulnerable to being victimized</a:t>
            </a:r>
          </a:p>
          <a:p>
            <a:pPr marL="457200">
              <a:spcBef>
                <a:spcPts val="0"/>
              </a:spcBef>
            </a:pPr>
            <a:r>
              <a:rPr lang="en-US" sz="3000" dirty="0"/>
              <a:t>increase possibilities for accidents, other trauma</a:t>
            </a:r>
          </a:p>
        </p:txBody>
      </p:sp>
      <p:pic>
        <p:nvPicPr>
          <p:cNvPr id="6146" name="Picture 2" descr="Image result for trauma and substance abuse images">
            <a:extLst>
              <a:ext uri="{FF2B5EF4-FFF2-40B4-BE49-F238E27FC236}">
                <a16:creationId xmlns:a16="http://schemas.microsoft.com/office/drawing/2014/main" id="{1E8719B8-124D-4F37-8861-F479FE7EDE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685800"/>
            <a:ext cx="2695575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7DFACF-5D06-4396-A863-5524D368837F}"/>
              </a:ext>
            </a:extLst>
          </p:cNvPr>
          <p:cNvSpPr txBox="1"/>
          <p:nvPr/>
        </p:nvSpPr>
        <p:spPr>
          <a:xfrm>
            <a:off x="410482" y="4620421"/>
            <a:ext cx="78867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" dirty="0"/>
          </a:p>
          <a:p>
            <a:r>
              <a:rPr lang="en-US" sz="3000" dirty="0"/>
              <a:t>When people withdraw from substances, it can worsen PTSD symptoms and make recovery more difficult.</a:t>
            </a:r>
          </a:p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233973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4D8E7-517E-4047-8EC5-142C45AD1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7873"/>
          </a:xfrm>
        </p:spPr>
        <p:txBody>
          <a:bodyPr>
            <a:normAutofit fontScale="90000"/>
          </a:bodyPr>
          <a:lstStyle/>
          <a:p>
            <a:r>
              <a:rPr lang="en-US" dirty="0"/>
              <a:t>Links Between PTSD and Substance Use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1111B1-7589-4E12-89E0-B28DAEA8D8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768472"/>
            <a:ext cx="4495800" cy="508952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3200" dirty="0"/>
              <a:t>Both produce a profound urge to be in an altered state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Each of the disorders increases the likelihood of presence of the other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Each of the disorders may exacerbate the symptoms of the other</a:t>
            </a:r>
          </a:p>
          <a:p>
            <a:pPr>
              <a:spcAft>
                <a:spcPts val="600"/>
              </a:spcAft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124" name="Picture 4" descr="Image result for trauma and substance abuse images">
            <a:extLst>
              <a:ext uri="{FF2B5EF4-FFF2-40B4-BE49-F238E27FC236}">
                <a16:creationId xmlns:a16="http://schemas.microsoft.com/office/drawing/2014/main" id="{EDB43982-8EEF-4DC8-BA20-5E30D32A7E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90600"/>
            <a:ext cx="4285264" cy="3906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0680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CAC6C-920B-4189-B741-1BEB159C3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06474"/>
          </a:xfrm>
        </p:spPr>
        <p:txBody>
          <a:bodyPr>
            <a:normAutofit fontScale="90000"/>
          </a:bodyPr>
          <a:lstStyle/>
          <a:p>
            <a:r>
              <a:rPr lang="en-US" dirty="0"/>
              <a:t>What Can We Do?</a:t>
            </a:r>
            <a:br>
              <a:rPr lang="en-US" dirty="0"/>
            </a:br>
            <a:r>
              <a:rPr lang="en-US" dirty="0"/>
              <a:t>Trauma Informed 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C0A61-D5B7-473D-A2ED-269D35C1F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00200"/>
            <a:ext cx="7886700" cy="502919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3600" dirty="0">
                <a:solidFill>
                  <a:prstClr val="black"/>
                </a:solidFill>
              </a:rPr>
              <a:t>According to SAMHSA, trauma-informed programs, organizations, or systems:</a:t>
            </a:r>
            <a:r>
              <a:rPr lang="en-US" dirty="0">
                <a:solidFill>
                  <a:prstClr val="black"/>
                </a:solidFill>
                <a:latin typeface="Cambria" panose="02040503050406030204" pitchFamily="18" charset="0"/>
              </a:rPr>
              <a:t>	</a:t>
            </a:r>
          </a:p>
          <a:p>
            <a:pPr lvl="1"/>
            <a:r>
              <a:rPr lang="en-US" sz="3200" b="1" dirty="0">
                <a:solidFill>
                  <a:prstClr val="black"/>
                </a:solidFill>
              </a:rPr>
              <a:t>Realize</a:t>
            </a:r>
            <a:r>
              <a:rPr lang="en-US" sz="3200" dirty="0">
                <a:solidFill>
                  <a:prstClr val="black"/>
                </a:solidFill>
              </a:rPr>
              <a:t> the widespread impact of trauma</a:t>
            </a:r>
          </a:p>
          <a:p>
            <a:pPr lvl="1"/>
            <a:r>
              <a:rPr lang="en-US" sz="3200" b="1" dirty="0">
                <a:solidFill>
                  <a:prstClr val="black"/>
                </a:solidFill>
              </a:rPr>
              <a:t>Recognize</a:t>
            </a:r>
            <a:r>
              <a:rPr lang="en-US" sz="3200" dirty="0">
                <a:solidFill>
                  <a:prstClr val="black"/>
                </a:solidFill>
              </a:rPr>
              <a:t> signs and symptoms of trauma in patients, families, staff, and other stakeholders</a:t>
            </a:r>
          </a:p>
          <a:p>
            <a:pPr lvl="1"/>
            <a:r>
              <a:rPr lang="en-US" sz="3200" b="1" dirty="0">
                <a:solidFill>
                  <a:prstClr val="black"/>
                </a:solidFill>
              </a:rPr>
              <a:t>Respond</a:t>
            </a:r>
            <a:r>
              <a:rPr lang="en-US" sz="3200" dirty="0">
                <a:solidFill>
                  <a:prstClr val="black"/>
                </a:solidFill>
              </a:rPr>
              <a:t> by fully integrating knowledge about trauma into policies, procedures, and practices</a:t>
            </a:r>
          </a:p>
          <a:p>
            <a:pPr lvl="1"/>
            <a:r>
              <a:rPr lang="en-US" sz="3200" dirty="0">
                <a:solidFill>
                  <a:prstClr val="black"/>
                </a:solidFill>
              </a:rPr>
              <a:t>Avoid </a:t>
            </a:r>
            <a:r>
              <a:rPr lang="en-US" sz="3200" b="1" dirty="0">
                <a:solidFill>
                  <a:prstClr val="black"/>
                </a:solidFill>
              </a:rPr>
              <a:t>re-traumatization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9073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B6CCD-AC6B-4653-8670-E85B6B84B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49021"/>
          </a:xfrm>
        </p:spPr>
        <p:txBody>
          <a:bodyPr>
            <a:normAutofit fontScale="90000"/>
          </a:bodyPr>
          <a:lstStyle/>
          <a:p>
            <a:r>
              <a:rPr lang="en-US" dirty="0"/>
              <a:t>Some Evidence-Based Approaches</a:t>
            </a:r>
            <a:br>
              <a:rPr lang="en-US" dirty="0"/>
            </a:br>
            <a:r>
              <a:rPr lang="en-US" dirty="0"/>
              <a:t>to Treating Trauma and PTSD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94DE6-917C-4C42-9E88-49ACC10E3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33551"/>
            <a:ext cx="7886700" cy="4443412"/>
          </a:xfrm>
        </p:spPr>
        <p:txBody>
          <a:bodyPr>
            <a:normAutofit/>
          </a:bodyPr>
          <a:lstStyle/>
          <a:p>
            <a:r>
              <a:rPr lang="en-US" sz="3600" dirty="0"/>
              <a:t>Cognitive Behavioral Therapy (CBT)</a:t>
            </a:r>
          </a:p>
          <a:p>
            <a:r>
              <a:rPr lang="en-US" sz="3600" dirty="0"/>
              <a:t>Prolonged Exposure Therapy</a:t>
            </a:r>
          </a:p>
          <a:p>
            <a:r>
              <a:rPr lang="en-US" sz="3600" dirty="0"/>
              <a:t>Trauma-Focused CBT</a:t>
            </a:r>
          </a:p>
          <a:p>
            <a:r>
              <a:rPr lang="en-US" sz="3600" dirty="0"/>
              <a:t>Seeking Safety</a:t>
            </a:r>
          </a:p>
          <a:p>
            <a:r>
              <a:rPr lang="en-US" sz="3600" dirty="0"/>
              <a:t>EMDR Therapy</a:t>
            </a:r>
          </a:p>
        </p:txBody>
      </p:sp>
      <p:pic>
        <p:nvPicPr>
          <p:cNvPr id="1026" name="Picture 2" descr="Image result for CBT">
            <a:extLst>
              <a:ext uri="{FF2B5EF4-FFF2-40B4-BE49-F238E27FC236}">
                <a16:creationId xmlns:a16="http://schemas.microsoft.com/office/drawing/2014/main" id="{AD16AF57-FF5C-42BB-8567-177116501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048000"/>
            <a:ext cx="3438525" cy="344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CBT">
            <a:extLst>
              <a:ext uri="{FF2B5EF4-FFF2-40B4-BE49-F238E27FC236}">
                <a16:creationId xmlns:a16="http://schemas.microsoft.com/office/drawing/2014/main" id="{D65E3948-1137-4920-A28A-E5296BE11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497" y="4929504"/>
            <a:ext cx="2628900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69406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2F16B-447B-428A-A2D7-3D88988AA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006474"/>
          </a:xfrm>
        </p:spPr>
        <p:txBody>
          <a:bodyPr>
            <a:normAutofit/>
          </a:bodyPr>
          <a:lstStyle/>
          <a:p>
            <a:r>
              <a:rPr lang="en-US" dirty="0"/>
              <a:t>Some Evidence-Based Approaches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80FA4-E9E2-44A6-B927-CB1B23CD0B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06474"/>
            <a:ext cx="7886700" cy="585152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b="1" dirty="0"/>
          </a:p>
          <a:p>
            <a:pPr marL="0" indent="0">
              <a:buNone/>
            </a:pPr>
            <a:r>
              <a:rPr lang="en-US" sz="3200" b="1" dirty="0"/>
              <a:t>Cognitive Behavioral Therapy (CBT) </a:t>
            </a:r>
            <a:endParaRPr lang="en-US" sz="3200" dirty="0"/>
          </a:p>
          <a:p>
            <a:r>
              <a:rPr lang="en-US" sz="3200" dirty="0"/>
              <a:t>Focuses on the relationship                   between thoughts, feelings, and        behaviors</a:t>
            </a:r>
          </a:p>
          <a:p>
            <a:r>
              <a:rPr lang="en-US" sz="3200" dirty="0"/>
              <a:t>Usually short-term</a:t>
            </a:r>
          </a:p>
          <a:p>
            <a:r>
              <a:rPr lang="en-US" sz="3200" dirty="0"/>
              <a:t>Can be provided in group or individually</a:t>
            </a:r>
          </a:p>
          <a:p>
            <a:r>
              <a:rPr lang="en-US" sz="3200" dirty="0"/>
              <a:t>Helps to address trauma by reducing symptoms and improving functioning</a:t>
            </a:r>
          </a:p>
        </p:txBody>
      </p:sp>
      <p:pic>
        <p:nvPicPr>
          <p:cNvPr id="2050" name="Picture 2" descr="Image result for images for therapy">
            <a:extLst>
              <a:ext uri="{FF2B5EF4-FFF2-40B4-BE49-F238E27FC236}">
                <a16:creationId xmlns:a16="http://schemas.microsoft.com/office/drawing/2014/main" id="{25839A82-554B-4FD8-8EC6-C7BC6A6D13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52099"/>
            <a:ext cx="3048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371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2F16B-447B-428A-A2D7-3D88988AA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006474"/>
          </a:xfrm>
        </p:spPr>
        <p:txBody>
          <a:bodyPr>
            <a:normAutofit/>
          </a:bodyPr>
          <a:lstStyle/>
          <a:p>
            <a:r>
              <a:rPr lang="en-US" sz="3600" b="1" dirty="0"/>
              <a:t>Cognitive Behavioral Therapy (CBT)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80FA4-E9E2-44A6-B927-CB1B23CD0B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228" y="838200"/>
            <a:ext cx="8915400" cy="55467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/>
              <a:t>Some strategies that may be used: </a:t>
            </a:r>
          </a:p>
          <a:p>
            <a:r>
              <a:rPr lang="en-US" sz="3200" dirty="0"/>
              <a:t>Stress management, relaxation skills, mindfulness, grounding skills</a:t>
            </a:r>
          </a:p>
          <a:p>
            <a:r>
              <a:rPr lang="en-US" sz="3200" dirty="0"/>
              <a:t>Understanding &amp; challenging cognitive distortions</a:t>
            </a:r>
          </a:p>
          <a:p>
            <a:pPr lvl="1"/>
            <a:r>
              <a:rPr lang="en-US" sz="2800" b="1" dirty="0"/>
              <a:t>Self-Blame</a:t>
            </a:r>
            <a:r>
              <a:rPr lang="en-US" sz="2800" dirty="0"/>
              <a:t>:  Blaming myself for anything that goes wrong, even if I had nothing to do with it</a:t>
            </a:r>
          </a:p>
          <a:p>
            <a:pPr lvl="1"/>
            <a:r>
              <a:rPr lang="en-US" sz="2800" b="1" dirty="0"/>
              <a:t>Catastrophizing</a:t>
            </a:r>
            <a:r>
              <a:rPr lang="en-US" sz="2800" dirty="0"/>
              <a:t>:  Making a big deal out of small things</a:t>
            </a:r>
          </a:p>
          <a:p>
            <a:r>
              <a:rPr lang="en-US" sz="3200" dirty="0"/>
              <a:t>Psycho-education about trauma,    fight/flight/freeze responses,                understanding triggers, patterns of             avoidance</a:t>
            </a:r>
          </a:p>
        </p:txBody>
      </p:sp>
      <p:pic>
        <p:nvPicPr>
          <p:cNvPr id="1030" name="Picture 6" descr="Image result for worksheets ">
            <a:extLst>
              <a:ext uri="{FF2B5EF4-FFF2-40B4-BE49-F238E27FC236}">
                <a16:creationId xmlns:a16="http://schemas.microsoft.com/office/drawing/2014/main" id="{913FEE4E-2B3E-4264-8B40-4D6344751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795" y="4229100"/>
            <a:ext cx="226695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6004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80FA4-E9E2-44A6-B927-CB1B23CD0B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34936"/>
            <a:ext cx="8648700" cy="6723064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3600" b="1" dirty="0"/>
              <a:t>Prolonged Exposure Therapy </a:t>
            </a:r>
          </a:p>
          <a:p>
            <a:r>
              <a:rPr lang="en-US" sz="3200" b="1" dirty="0"/>
              <a:t>(PE) </a:t>
            </a:r>
            <a:r>
              <a:rPr lang="en-US" sz="3200" dirty="0"/>
              <a:t>helps clients to gradually                 approach trauma-related memories,                              feelings, and situations that                                they have avoided facing.</a:t>
            </a:r>
          </a:p>
          <a:p>
            <a:r>
              <a:rPr lang="en-US" sz="3200" dirty="0"/>
              <a:t>Client is exposed to the trauma story, reminders of the trauma, or emotions associated with the trauma</a:t>
            </a:r>
          </a:p>
          <a:p>
            <a:r>
              <a:rPr lang="en-US" sz="3200" dirty="0"/>
              <a:t>Exposure is done in a controlled way, and planned collaboratively</a:t>
            </a:r>
          </a:p>
          <a:p>
            <a:r>
              <a:rPr lang="en-US" sz="3200" dirty="0"/>
              <a:t>The goal is to return a sense of control, self-confidence, and predictability, and reduce avoidance behaviors.</a:t>
            </a:r>
          </a:p>
          <a:p>
            <a:endParaRPr lang="en-US" dirty="0"/>
          </a:p>
        </p:txBody>
      </p:sp>
      <p:pic>
        <p:nvPicPr>
          <p:cNvPr id="1026" name="Picture 2" descr="Image result for images for therapy">
            <a:extLst>
              <a:ext uri="{FF2B5EF4-FFF2-40B4-BE49-F238E27FC236}">
                <a16:creationId xmlns:a16="http://schemas.microsoft.com/office/drawing/2014/main" id="{56C35700-5DE1-4CC0-9BA1-A98309F87D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34936"/>
            <a:ext cx="3009900" cy="215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0261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2F16B-447B-428A-A2D7-3D88988AA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28600"/>
            <a:ext cx="8362950" cy="609600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80FA4-E9E2-44A6-B927-CB1B23CD0B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406" y="228600"/>
            <a:ext cx="8573193" cy="3886200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3600" b="1" dirty="0"/>
              <a:t>Trauma-Focused Cognitive Behavioral Therapy (TF-CBT)</a:t>
            </a:r>
            <a:endParaRPr lang="en-US" sz="3700" dirty="0"/>
          </a:p>
          <a:p>
            <a:r>
              <a:rPr lang="en-US" sz="3700" dirty="0"/>
              <a:t>Structured, short-term (8-25 sessions) </a:t>
            </a:r>
          </a:p>
          <a:p>
            <a:r>
              <a:rPr lang="en-US" sz="3700" dirty="0"/>
              <a:t>Used in outpatient setting such as clinic, hospital, school, or in-home setting.</a:t>
            </a:r>
          </a:p>
          <a:p>
            <a:r>
              <a:rPr lang="en-US" sz="3700" dirty="0"/>
              <a:t>Cognitive behavioral techniques help modify distorted or unhelpful thinking and negative reactions and behaviors. </a:t>
            </a:r>
          </a:p>
          <a:p>
            <a:endParaRPr lang="en-US" dirty="0"/>
          </a:p>
        </p:txBody>
      </p:sp>
      <p:pic>
        <p:nvPicPr>
          <p:cNvPr id="4098" name="Picture 2" descr="Image result for images for therapy for kids">
            <a:extLst>
              <a:ext uri="{FF2B5EF4-FFF2-40B4-BE49-F238E27FC236}">
                <a16:creationId xmlns:a16="http://schemas.microsoft.com/office/drawing/2014/main" id="{DCEB63AB-D9CF-4281-89AE-F7B66B31CA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899" y="4114800"/>
            <a:ext cx="2487478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60E4ED-7B17-4826-8D2A-FAE1E9A256B6}"/>
              </a:ext>
            </a:extLst>
          </p:cNvPr>
          <p:cNvSpPr txBox="1"/>
          <p:nvPr/>
        </p:nvSpPr>
        <p:spPr>
          <a:xfrm>
            <a:off x="1981200" y="3960503"/>
            <a:ext cx="716280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300" dirty="0"/>
              <a:t>Includes family therapy to work with family dynamics that contribute to the problem; teaches parenting, stress management, and communications skills</a:t>
            </a:r>
            <a:r>
              <a:rPr lang="en-US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01867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029" y="639330"/>
            <a:ext cx="4634264" cy="3048000"/>
          </a:xfrm>
        </p:spPr>
        <p:txBody>
          <a:bodyPr lIns="91440" rIns="91440">
            <a:normAutofit fontScale="92500" lnSpcReduction="10000"/>
          </a:bodyPr>
          <a:lstStyle/>
          <a:p>
            <a:pPr marL="137160" indent="0">
              <a:buNone/>
            </a:pPr>
            <a:r>
              <a:rPr lang="en-US" sz="4300" dirty="0"/>
              <a:t>TRAUMA</a:t>
            </a:r>
          </a:p>
          <a:p>
            <a:pPr marL="365760"/>
            <a:endParaRPr lang="en-US" sz="3200" dirty="0"/>
          </a:p>
          <a:p>
            <a:pPr marL="365760"/>
            <a:r>
              <a:rPr lang="en-US" sz="3500" dirty="0"/>
              <a:t>Psychological response to an experience that is deeply distressing or disturbing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A88E3C-1237-496E-BFBA-D0F69D219DD5}"/>
              </a:ext>
            </a:extLst>
          </p:cNvPr>
          <p:cNvSpPr txBox="1"/>
          <p:nvPr/>
        </p:nvSpPr>
        <p:spPr>
          <a:xfrm>
            <a:off x="286728" y="3429000"/>
            <a:ext cx="845397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Has lasting negative effect on the person’s functioning and their mental, physical, social, emotional, and/or spiritual well-being</a:t>
            </a:r>
          </a:p>
          <a:p>
            <a:endParaRPr lang="en-US" sz="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Was unable to be processed and integrated </a:t>
            </a:r>
          </a:p>
          <a:p>
            <a:endParaRPr lang="en-US" sz="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“Big T” trauma versus “Small t” trauma</a:t>
            </a:r>
          </a:p>
        </p:txBody>
      </p:sp>
      <p:pic>
        <p:nvPicPr>
          <p:cNvPr id="1026" name="Picture 2" descr="Image result for person image trauma">
            <a:extLst>
              <a:ext uri="{FF2B5EF4-FFF2-40B4-BE49-F238E27FC236}">
                <a16:creationId xmlns:a16="http://schemas.microsoft.com/office/drawing/2014/main" id="{99D194F7-C0C6-4E0D-8E07-150AE94B49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893" y="152400"/>
            <a:ext cx="4119988" cy="308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1901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2F16B-447B-428A-A2D7-3D88988AA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006474"/>
          </a:xfrm>
        </p:spPr>
        <p:txBody>
          <a:bodyPr>
            <a:normAutofit/>
          </a:bodyPr>
          <a:lstStyle/>
          <a:p>
            <a:r>
              <a:rPr lang="en-US" dirty="0"/>
              <a:t>Some Evidence-Based Approaches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80FA4-E9E2-44A6-B927-CB1B23CD0B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06474"/>
            <a:ext cx="7886700" cy="58515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/>
              <a:t>Seeking Safety </a:t>
            </a:r>
            <a:r>
              <a:rPr lang="en-US" dirty="0">
                <a:solidFill>
                  <a:prstClr val="black"/>
                </a:solidFill>
              </a:rPr>
              <a:t>by Lisa </a:t>
            </a:r>
            <a:r>
              <a:rPr lang="en-US" dirty="0" err="1">
                <a:solidFill>
                  <a:prstClr val="black"/>
                </a:solidFill>
              </a:rPr>
              <a:t>Najavits</a:t>
            </a:r>
            <a:r>
              <a:rPr lang="en-US" dirty="0">
                <a:solidFill>
                  <a:prstClr val="black"/>
                </a:solidFill>
              </a:rPr>
              <a:t> (1997)</a:t>
            </a:r>
            <a:endParaRPr lang="en-US" dirty="0"/>
          </a:p>
          <a:p>
            <a:pPr marL="0" indent="0">
              <a:buNone/>
            </a:pPr>
            <a:r>
              <a:rPr lang="en-US" sz="3200" dirty="0"/>
              <a:t>An evidence-based and trauma-focused therapy that is highly flexible and beneficial in treating co-occurring addiction and PTSD.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074" name="Picture 2" descr="Image result for images for therapy">
            <a:extLst>
              <a:ext uri="{FF2B5EF4-FFF2-40B4-BE49-F238E27FC236}">
                <a16:creationId xmlns:a16="http://schemas.microsoft.com/office/drawing/2014/main" id="{3A0B977F-8018-431E-8727-8099E410A2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200400"/>
            <a:ext cx="5286375" cy="3517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4323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C4D03-7D50-45D7-93F9-0894B812B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1" y="257638"/>
            <a:ext cx="7886700" cy="1037762"/>
          </a:xfrm>
        </p:spPr>
        <p:txBody>
          <a:bodyPr>
            <a:normAutofit fontScale="90000"/>
          </a:bodyPr>
          <a:lstStyle/>
          <a:p>
            <a:r>
              <a:rPr lang="en-US" dirty="0"/>
              <a:t>Treatment for Trauma</a:t>
            </a:r>
            <a:br>
              <a:rPr lang="en-US" dirty="0"/>
            </a:br>
            <a:r>
              <a:rPr lang="en-US" dirty="0"/>
              <a:t>and Co-occurring SUD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1B651C-EDE8-4539-B1F9-5DE8C9A46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856" y="2362200"/>
            <a:ext cx="8396288" cy="47244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3600" b="1" dirty="0">
                <a:solidFill>
                  <a:prstClr val="black"/>
                </a:solidFill>
              </a:rPr>
              <a:t>Seeking Safety </a:t>
            </a:r>
          </a:p>
          <a:p>
            <a:pPr>
              <a:spcAft>
                <a:spcPts val="600"/>
              </a:spcAft>
            </a:pPr>
            <a:r>
              <a:rPr lang="en-US" sz="3200" dirty="0">
                <a:solidFill>
                  <a:prstClr val="black"/>
                </a:solidFill>
              </a:rPr>
              <a:t>E</a:t>
            </a:r>
            <a:r>
              <a:rPr lang="en-US" sz="3200" dirty="0"/>
              <a:t>vidence-based therapy that effectively treats co-occurring addiction and PTSD.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Manual with 25 topic areas addressing recovery and coping skill development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Very flexible; can be used individually or with groups; topics are independent and can be presented in any order</a:t>
            </a:r>
          </a:p>
        </p:txBody>
      </p:sp>
      <p:pic>
        <p:nvPicPr>
          <p:cNvPr id="1026" name="Picture 2" descr="Related image">
            <a:extLst>
              <a:ext uri="{FF2B5EF4-FFF2-40B4-BE49-F238E27FC236}">
                <a16:creationId xmlns:a16="http://schemas.microsoft.com/office/drawing/2014/main" id="{C2AED418-2256-4F1F-AFF5-272BF0D350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08044"/>
            <a:ext cx="2667000" cy="288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1235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 fontScale="90000"/>
          </a:bodyPr>
          <a:lstStyle/>
          <a:p>
            <a:r>
              <a:rPr lang="en-US" dirty="0"/>
              <a:t>Working with Trauma:  </a:t>
            </a:r>
            <a:br>
              <a:rPr lang="en-US" dirty="0"/>
            </a:br>
            <a:r>
              <a:rPr lang="en-US" dirty="0"/>
              <a:t>Right and Left Brain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812" y="1737360"/>
            <a:ext cx="6676188" cy="466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9370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830EB-9E18-4D3D-8578-5F59F6B87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61" y="228600"/>
            <a:ext cx="8134350" cy="93027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EMDR</a:t>
            </a:r>
            <a:r>
              <a:rPr lang="en-US" dirty="0"/>
              <a:t> - Eye Movement Desensitization and Reprocessing </a:t>
            </a:r>
            <a:r>
              <a:rPr lang="en-US" sz="3600" dirty="0"/>
              <a:t>(Francine Shapiro, 1987)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ACADF6-D5AB-401B-8937-6CD99E26B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64" y="1859317"/>
            <a:ext cx="5306836" cy="4770083"/>
          </a:xfrm>
        </p:spPr>
        <p:txBody>
          <a:bodyPr>
            <a:noAutofit/>
          </a:bodyPr>
          <a:lstStyle/>
          <a:p>
            <a:r>
              <a:rPr lang="en-US" sz="3600" dirty="0"/>
              <a:t>Uses eye movements (or other BLS) to facilitate physiological processing of past traumatic experiences</a:t>
            </a:r>
          </a:p>
          <a:p>
            <a:pPr marL="0" indent="0">
              <a:buNone/>
            </a:pPr>
            <a:endParaRPr lang="en-US" sz="3600" dirty="0"/>
          </a:p>
          <a:p>
            <a:r>
              <a:rPr lang="en-US" sz="3600" dirty="0"/>
              <a:t>It works!  30+ randomized controlled trials to date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F7F55D8-9948-446F-B706-A05D53EA55EE}"/>
              </a:ext>
            </a:extLst>
          </p:cNvPr>
          <p:cNvSpPr txBox="1">
            <a:spLocks/>
          </p:cNvSpPr>
          <p:nvPr/>
        </p:nvSpPr>
        <p:spPr>
          <a:xfrm>
            <a:off x="2998964" y="563918"/>
            <a:ext cx="5687836" cy="9600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2050" name="Picture 2" descr="Image result for emdr images">
            <a:extLst>
              <a:ext uri="{FF2B5EF4-FFF2-40B4-BE49-F238E27FC236}">
                <a16:creationId xmlns:a16="http://schemas.microsoft.com/office/drawing/2014/main" id="{7EEAD8FE-F02C-4903-BF14-F43F8C1E1C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859317"/>
            <a:ext cx="3582045" cy="3169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8441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31912" y="914400"/>
            <a:ext cx="5254488" cy="5943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Experiences are translated into physiologically stored memories.</a:t>
            </a:r>
          </a:p>
          <a:p>
            <a:r>
              <a:rPr lang="en-US" dirty="0"/>
              <a:t>Memories are stored in associative memory networks.</a:t>
            </a:r>
          </a:p>
          <a:p>
            <a:r>
              <a:rPr lang="en-US" dirty="0"/>
              <a:t>New experiences link with previously stored memories, and form basis of interpretations, feelings, and behaviors.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447800"/>
            <a:ext cx="3425688" cy="432816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454888" cy="715962"/>
          </a:xfrm>
        </p:spPr>
        <p:txBody>
          <a:bodyPr>
            <a:normAutofit/>
          </a:bodyPr>
          <a:lstStyle/>
          <a:p>
            <a:r>
              <a:rPr lang="en-US" sz="3600" b="1" dirty="0"/>
              <a:t>Adaptive Information Processing Model (AIP)</a:t>
            </a:r>
          </a:p>
        </p:txBody>
      </p:sp>
    </p:spTree>
    <p:extLst>
      <p:ext uri="{BB962C8B-B14F-4D97-AF65-F5344CB8AC3E}">
        <p14:creationId xmlns:p14="http://schemas.microsoft.com/office/powerpoint/2010/main" val="2911821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n-US" sz="4000" b="1" dirty="0"/>
              <a:t>AIP &amp; Trauma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5867400" cy="5287962"/>
          </a:xfrm>
        </p:spPr>
        <p:txBody>
          <a:bodyPr>
            <a:normAutofit/>
          </a:bodyPr>
          <a:lstStyle/>
          <a:p>
            <a:r>
              <a:rPr lang="en-US" sz="3200" dirty="0"/>
              <a:t>Trauma (big T or small t) causes a disruption of normal adaptive information processing </a:t>
            </a:r>
          </a:p>
          <a:p>
            <a:r>
              <a:rPr lang="en-US" sz="3200" dirty="0"/>
              <a:t>Traumatic experiences get stuck in memory networks</a:t>
            </a:r>
          </a:p>
          <a:p>
            <a:r>
              <a:rPr lang="en-US" sz="3200" dirty="0"/>
              <a:t>Unprocessed and maladaptively stored memories don’t link up with adaptive networks</a:t>
            </a:r>
          </a:p>
          <a:p>
            <a:r>
              <a:rPr lang="en-US" sz="3200" dirty="0"/>
              <a:t>These memories are the primary cause of psychopathology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/>
        </p:blipFill>
        <p:spPr>
          <a:xfrm>
            <a:off x="6096000" y="1661319"/>
            <a:ext cx="2926080" cy="3535362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52401"/>
            <a:ext cx="7886700" cy="838199"/>
          </a:xfrm>
        </p:spPr>
        <p:txBody>
          <a:bodyPr>
            <a:normAutofit/>
          </a:bodyPr>
          <a:lstStyle/>
          <a:p>
            <a:r>
              <a:rPr lang="en-US" dirty="0"/>
              <a:t>Processing Memories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71549"/>
            <a:ext cx="7924800" cy="4191000"/>
          </a:xfrm>
        </p:spPr>
        <p:txBody>
          <a:bodyPr>
            <a:normAutofit/>
          </a:bodyPr>
          <a:lstStyle/>
          <a:p>
            <a:r>
              <a:rPr lang="en-US" sz="3200" dirty="0"/>
              <a:t>EMDR therapy facilitates an associative process, connecting maladaptive memories with the adaptively stored memory networks</a:t>
            </a:r>
          </a:p>
          <a:p>
            <a:r>
              <a:rPr lang="en-US" sz="3200" dirty="0"/>
              <a:t>Therapist facilitates, but the brain is moving through a natural process of healing, digesting past memories that continue to disturb in present time</a:t>
            </a:r>
          </a:p>
          <a:p>
            <a:endParaRPr lang="en-US" dirty="0"/>
          </a:p>
        </p:txBody>
      </p:sp>
      <p:pic>
        <p:nvPicPr>
          <p:cNvPr id="5" name="Picture 2" descr="C:\Users\Julie\AppData\Local\Microsoft\Windows\Temporary Internet Files\Content.IE5\8DX30JX5\MC900229685[1].wmf">
            <a:extLst>
              <a:ext uri="{FF2B5EF4-FFF2-40B4-BE49-F238E27FC236}">
                <a16:creationId xmlns:a16="http://schemas.microsoft.com/office/drawing/2014/main" id="{E13200C8-5DC0-484A-BF69-284E34903D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147645"/>
            <a:ext cx="2819400" cy="2552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3AED8-104E-4A8B-86C9-37F5A0035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365126"/>
            <a:ext cx="7219950" cy="1325563"/>
          </a:xfrm>
        </p:spPr>
        <p:txBody>
          <a:bodyPr/>
          <a:lstStyle/>
          <a:p>
            <a:r>
              <a:rPr lang="en-US" dirty="0"/>
              <a:t>Video about EMDR Therapy</a:t>
            </a:r>
          </a:p>
        </p:txBody>
      </p:sp>
      <p:pic>
        <p:nvPicPr>
          <p:cNvPr id="7170" name="Picture 2" descr="Image result for video images">
            <a:extLst>
              <a:ext uri="{FF2B5EF4-FFF2-40B4-BE49-F238E27FC236}">
                <a16:creationId xmlns:a16="http://schemas.microsoft.com/office/drawing/2014/main" id="{A5047530-052F-47FC-B8D1-68ACCE1AE29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981200"/>
            <a:ext cx="6248400" cy="471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0460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96901-1D76-429A-9339-708869DC0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54074"/>
          </a:xfrm>
        </p:spPr>
        <p:txBody>
          <a:bodyPr/>
          <a:lstStyle/>
          <a:p>
            <a:r>
              <a:rPr lang="en-US" dirty="0"/>
              <a:t>Mechanism of Action Hypotheses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5FAE4-2FD0-44DC-89B4-0F4EF92F3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524000"/>
            <a:ext cx="6400800" cy="5105399"/>
          </a:xfrm>
        </p:spPr>
        <p:txBody>
          <a:bodyPr/>
          <a:lstStyle/>
          <a:p>
            <a:r>
              <a:rPr lang="en-US" sz="3200" dirty="0"/>
              <a:t>EMDR therapy was developed based on clinical experience</a:t>
            </a:r>
          </a:p>
          <a:p>
            <a:r>
              <a:rPr lang="en-US" sz="3200" dirty="0"/>
              <a:t>Since 1987, researchers have been exploring what specific brain activity is activated or shifted related to the BLS component.</a:t>
            </a:r>
          </a:p>
          <a:p>
            <a:r>
              <a:rPr lang="en-US" sz="3200" dirty="0"/>
              <a:t>Remember that no form of psychotherapy can be explained on a neurobiological level.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8A18C31-512D-422A-BF0E-982D9C439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24000"/>
            <a:ext cx="31242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25503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0838"/>
            <a:ext cx="8229600" cy="1020762"/>
          </a:xfrm>
        </p:spPr>
        <p:txBody>
          <a:bodyPr>
            <a:normAutofit/>
          </a:bodyPr>
          <a:lstStyle/>
          <a:p>
            <a:r>
              <a:rPr lang="en-US" dirty="0"/>
              <a:t>Mechanism of Action Hypotheses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5105400" cy="5334000"/>
          </a:xfrm>
        </p:spPr>
        <p:txBody>
          <a:bodyPr>
            <a:normAutofit/>
          </a:bodyPr>
          <a:lstStyle/>
          <a:p>
            <a:pPr marL="0" indent="0">
              <a:spcBef>
                <a:spcPts val="2400"/>
              </a:spcBef>
              <a:buNone/>
            </a:pPr>
            <a:r>
              <a:rPr lang="en-US" sz="3200" u="sng" dirty="0"/>
              <a:t>REM Brain State Similarities </a:t>
            </a:r>
          </a:p>
          <a:p>
            <a:pPr marL="0" indent="0">
              <a:buNone/>
            </a:pPr>
            <a:r>
              <a:rPr lang="en-US" sz="3200" dirty="0"/>
              <a:t>Rapid Eye Movement stage of sleep </a:t>
            </a:r>
          </a:p>
          <a:p>
            <a:r>
              <a:rPr lang="en-US" sz="3200" dirty="0"/>
              <a:t>Eye movements take place during sleep</a:t>
            </a:r>
          </a:p>
          <a:p>
            <a:r>
              <a:rPr lang="en-US" sz="3200" dirty="0"/>
              <a:t>We process memories during REM sleep, including integrating information, and enhancing weak associations.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endParaRPr lang="en-US" dirty="0"/>
          </a:p>
        </p:txBody>
      </p:sp>
      <p:pic>
        <p:nvPicPr>
          <p:cNvPr id="5122" name="Picture 2" descr="Image result for dreaming">
            <a:extLst>
              <a:ext uri="{FF2B5EF4-FFF2-40B4-BE49-F238E27FC236}">
                <a16:creationId xmlns:a16="http://schemas.microsoft.com/office/drawing/2014/main" id="{A265FAC5-59F0-46FD-AD59-A055E01C94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371600"/>
            <a:ext cx="33528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6781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105" y="491909"/>
            <a:ext cx="8229600" cy="712548"/>
          </a:xfrm>
        </p:spPr>
        <p:txBody>
          <a:bodyPr>
            <a:normAutofit fontScale="90000"/>
          </a:bodyPr>
          <a:lstStyle/>
          <a:p>
            <a:r>
              <a:rPr lang="en-US" dirty="0"/>
              <a:t>Response to Trauma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105" y="1359816"/>
            <a:ext cx="6934200" cy="1020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Basic Somatic Trauma Processes</a:t>
            </a:r>
          </a:p>
          <a:p>
            <a:r>
              <a:rPr lang="en-US" dirty="0"/>
              <a:t>Fight, Flight, Freeze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56" y="2590800"/>
            <a:ext cx="7010401" cy="2832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9394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Mechanism of Action Hypotheses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5029200" cy="4800600"/>
          </a:xfrm>
        </p:spPr>
        <p:txBody>
          <a:bodyPr>
            <a:normAutofit/>
          </a:bodyPr>
          <a:lstStyle/>
          <a:p>
            <a:pPr marL="0" indent="0">
              <a:spcBef>
                <a:spcPts val="2400"/>
              </a:spcBef>
              <a:buNone/>
            </a:pPr>
            <a:r>
              <a:rPr lang="en-US" u="sng" dirty="0"/>
              <a:t>Working Memory</a:t>
            </a:r>
          </a:p>
          <a:p>
            <a:pPr marL="0" indent="0">
              <a:buNone/>
            </a:pPr>
            <a:r>
              <a:rPr lang="en-US" sz="2800" dirty="0"/>
              <a:t>Working Memory = currently “active” stored information that is used to perform cognitive </a:t>
            </a:r>
            <a:r>
              <a:rPr lang="en-US" dirty="0"/>
              <a:t>operations, a limited resource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A traumatic memory is brought up in working memory and then a “second task” (the BLS/DAS) is added, disrupting the intensity of the memory.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8935" y="2430780"/>
            <a:ext cx="3077865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0838"/>
            <a:ext cx="8229600" cy="1020762"/>
          </a:xfrm>
        </p:spPr>
        <p:txBody>
          <a:bodyPr>
            <a:normAutofit/>
          </a:bodyPr>
          <a:lstStyle/>
          <a:p>
            <a:r>
              <a:rPr lang="en-US" dirty="0"/>
              <a:t>Mechanism of Action Hypotheses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5562600" cy="5257800"/>
          </a:xfrm>
        </p:spPr>
        <p:txBody>
          <a:bodyPr>
            <a:normAutofit/>
          </a:bodyPr>
          <a:lstStyle/>
          <a:p>
            <a:pPr marL="0" indent="0">
              <a:spcBef>
                <a:spcPts val="2400"/>
              </a:spcBef>
              <a:buNone/>
            </a:pPr>
            <a:r>
              <a:rPr lang="en-US" sz="3200" u="sng" dirty="0"/>
              <a:t>Multiple Mechanisms</a:t>
            </a:r>
            <a:endParaRPr lang="en-US" sz="3200" dirty="0"/>
          </a:p>
          <a:p>
            <a:pPr marL="0" lvl="0" indent="0">
              <a:buNone/>
            </a:pPr>
            <a:r>
              <a:rPr lang="en-US" sz="3200" dirty="0"/>
              <a:t>Theories not mutually exclusive </a:t>
            </a:r>
          </a:p>
          <a:p>
            <a:pPr marL="0" lvl="0" indent="0">
              <a:buNone/>
            </a:pPr>
            <a:endParaRPr lang="en-US" sz="800" dirty="0"/>
          </a:p>
          <a:p>
            <a:pPr marL="0" indent="0">
              <a:buNone/>
            </a:pPr>
            <a:r>
              <a:rPr lang="en-US" sz="3200" dirty="0"/>
              <a:t>Several different brain processes are likely occurring simultaneously</a:t>
            </a:r>
          </a:p>
          <a:p>
            <a:pPr marL="0" indent="0">
              <a:buNone/>
            </a:pPr>
            <a:endParaRPr lang="en-US" sz="800" dirty="0"/>
          </a:p>
          <a:p>
            <a:pPr marL="0" lvl="0" indent="0">
              <a:buNone/>
            </a:pPr>
            <a:r>
              <a:rPr lang="en-US" sz="3200" dirty="0">
                <a:solidFill>
                  <a:prstClr val="black"/>
                </a:solidFill>
              </a:rPr>
              <a:t>Theories highlight the importance of </a:t>
            </a:r>
            <a:r>
              <a:rPr lang="en-US" sz="3200" b="1" dirty="0">
                <a:solidFill>
                  <a:prstClr val="black"/>
                </a:solidFill>
              </a:rPr>
              <a:t>“bilateral stimulation / dual attention</a:t>
            </a:r>
            <a:r>
              <a:rPr lang="en-US" sz="3200" dirty="0">
                <a:solidFill>
                  <a:prstClr val="black"/>
                </a:solidFill>
              </a:rPr>
              <a:t> </a:t>
            </a:r>
            <a:r>
              <a:rPr lang="en-US" sz="3200" b="1" dirty="0">
                <a:solidFill>
                  <a:prstClr val="black"/>
                </a:solidFill>
              </a:rPr>
              <a:t>stimulus”</a:t>
            </a:r>
            <a:r>
              <a:rPr lang="en-US" sz="3200" dirty="0">
                <a:solidFill>
                  <a:prstClr val="black"/>
                </a:solidFill>
              </a:rPr>
              <a:t> (BLS/DAS)</a:t>
            </a:r>
            <a:endParaRPr lang="en-US" sz="32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2" descr="C:\Users\Julie\AppData\Local\Microsoft\Windows\Temporary Internet Files\Content.IE5\8DX30JX5\MC900229685[1].wmf">
            <a:extLst>
              <a:ext uri="{FF2B5EF4-FFF2-40B4-BE49-F238E27FC236}">
                <a16:creationId xmlns:a16="http://schemas.microsoft.com/office/drawing/2014/main" id="{DF9413E5-B65D-451C-8A03-C442B19593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131" y="3306762"/>
            <a:ext cx="29718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4853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0918D-A22E-430A-BBEF-5F6DCEBF4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365127"/>
            <a:ext cx="5791200" cy="698354"/>
          </a:xfrm>
        </p:spPr>
        <p:txBody>
          <a:bodyPr/>
          <a:lstStyle/>
          <a:p>
            <a:r>
              <a:rPr lang="en-US" b="1" dirty="0"/>
              <a:t>EMDR Therapy and SUDS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5BA9E-0BC2-431C-A449-DF82D1A317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1"/>
            <a:ext cx="8305799" cy="5138973"/>
          </a:xfrm>
        </p:spPr>
        <p:txBody>
          <a:bodyPr>
            <a:normAutofit/>
          </a:bodyPr>
          <a:lstStyle/>
          <a:p>
            <a:r>
              <a:rPr lang="en-US" sz="3200" dirty="0"/>
              <a:t>Can use EMDR Therapy to process past trauma for people with SUDs</a:t>
            </a:r>
          </a:p>
          <a:p>
            <a:r>
              <a:rPr lang="en-US" sz="3200" dirty="0"/>
              <a:t>Caution early in recovery</a:t>
            </a:r>
          </a:p>
          <a:p>
            <a:r>
              <a:rPr lang="en-US" sz="3200" dirty="0"/>
              <a:t>EMDR is also being used to reduce cravings in people with SUDs who are not yet abstinent</a:t>
            </a:r>
          </a:p>
          <a:p>
            <a:r>
              <a:rPr lang="en-US" sz="3200" dirty="0"/>
              <a:t>Efficacy studies ongoing presently</a:t>
            </a:r>
          </a:p>
          <a:p>
            <a:endParaRPr lang="en-US" dirty="0"/>
          </a:p>
        </p:txBody>
      </p:sp>
      <p:pic>
        <p:nvPicPr>
          <p:cNvPr id="3074" name="Picture 2" descr="https://www.emdrtraining.ie/wp-content/uploads/2018/03/EMDR-THERAPY.jpg">
            <a:extLst>
              <a:ext uri="{FF2B5EF4-FFF2-40B4-BE49-F238E27FC236}">
                <a16:creationId xmlns:a16="http://schemas.microsoft.com/office/drawing/2014/main" id="{FC3829D0-C726-4DC4-B108-A37F5ED52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599" y="4433806"/>
            <a:ext cx="4953000" cy="208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8544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81000"/>
            <a:ext cx="7543800" cy="152400"/>
          </a:xfrm>
        </p:spPr>
        <p:txBody>
          <a:bodyPr>
            <a:normAutofit fontScale="90000"/>
          </a:bodyPr>
          <a:lstStyle/>
          <a:p>
            <a:r>
              <a:rPr lang="en-US" dirty="0"/>
              <a:t>Recognition of EMDR Therapy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04800" y="952500"/>
            <a:ext cx="7391400" cy="4495799"/>
          </a:xfrm>
        </p:spPr>
        <p:txBody>
          <a:bodyPr>
            <a:normAutofit fontScale="77500" lnSpcReduction="20000"/>
          </a:bodyPr>
          <a:lstStyle/>
          <a:p>
            <a:pPr lvl="1"/>
            <a:r>
              <a:rPr lang="en-US" sz="3300" dirty="0"/>
              <a:t>   2013 World Health Organization</a:t>
            </a:r>
          </a:p>
          <a:p>
            <a:pPr marL="457200" lvl="1" indent="0">
              <a:buNone/>
            </a:pPr>
            <a:endParaRPr lang="en-US" sz="1000" dirty="0"/>
          </a:p>
          <a:p>
            <a:pPr marL="914400" lvl="2" indent="0">
              <a:buNone/>
            </a:pPr>
            <a:r>
              <a:rPr lang="en-US" sz="3300" i="1" dirty="0"/>
              <a:t>“Like CBT with a trauma focus, EMDR therapy aims to reduce subjective distress and strengthen adaptive cognitions related to the traumatic event.  Unlike CBT with a trauma focus, EMDR therapy does not involve (a) detailed descriptions of the event, (b) direct challenging of beliefs, (c) extended exposure, or (d) homework.” </a:t>
            </a:r>
          </a:p>
          <a:p>
            <a:pPr marL="914400" lvl="2" indent="0">
              <a:buNone/>
            </a:pPr>
            <a:endParaRPr lang="en-US" sz="1000" i="1" dirty="0"/>
          </a:p>
          <a:p>
            <a:pPr lvl="1"/>
            <a:r>
              <a:rPr lang="en-US" sz="3300" dirty="0"/>
              <a:t>   </a:t>
            </a:r>
            <a:r>
              <a:rPr lang="en-US" sz="3400" dirty="0"/>
              <a:t>Professional EMDR Associations in  </a:t>
            </a:r>
          </a:p>
          <a:p>
            <a:pPr marL="914400" lvl="2" indent="0">
              <a:buNone/>
            </a:pPr>
            <a:r>
              <a:rPr lang="en-US" sz="3400" dirty="0"/>
              <a:t>Asia, Africa, Europe, Latin America, USA </a:t>
            </a:r>
          </a:p>
          <a:p>
            <a:pPr marL="914400" lvl="2" indent="0">
              <a:buNone/>
            </a:pPr>
            <a:r>
              <a:rPr lang="en-US" sz="3400" dirty="0"/>
              <a:t>Countries:  Cambodia, Pakistan, Thailand, Philippines, Singapore, Taiwan, others</a:t>
            </a:r>
          </a:p>
        </p:txBody>
      </p:sp>
      <p:pic>
        <p:nvPicPr>
          <p:cNvPr id="4098" name="Picture 2" descr="Image result for image of world health organisation">
            <a:extLst>
              <a:ext uri="{FF2B5EF4-FFF2-40B4-BE49-F238E27FC236}">
                <a16:creationId xmlns:a16="http://schemas.microsoft.com/office/drawing/2014/main" id="{83A8EF06-C3EE-4EA9-A87C-1F06FEE84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465289"/>
            <a:ext cx="1910443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717FC6-696C-4B8F-8BA5-2758B9D807D0}"/>
              </a:ext>
            </a:extLst>
          </p:cNvPr>
          <p:cNvSpPr txBox="1"/>
          <p:nvPr/>
        </p:nvSpPr>
        <p:spPr>
          <a:xfrm>
            <a:off x="-321733" y="5314757"/>
            <a:ext cx="9296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600" dirty="0"/>
              <a:t>Small group of psychologists and social workers in Hanoi presently being trained in EMDR Therapy </a:t>
            </a:r>
          </a:p>
          <a:p>
            <a:pPr lvl="1"/>
            <a:r>
              <a:rPr lang="en-US" sz="2600" dirty="0"/>
              <a:t>	(Blue Dragon NGO)</a:t>
            </a:r>
          </a:p>
        </p:txBody>
      </p:sp>
    </p:spTree>
    <p:extLst>
      <p:ext uri="{BB962C8B-B14F-4D97-AF65-F5344CB8AC3E}">
        <p14:creationId xmlns:p14="http://schemas.microsoft.com/office/powerpoint/2010/main" val="33636287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2A83C6-22E3-4E17-8B8E-D2149E10B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609600"/>
            <a:ext cx="8610600" cy="6248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600" dirty="0"/>
              <a:t>Assess for trauma/PTSD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/>
              <a:t>Develop trauma-informed and trauma-sensitive treatment approaches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/>
              <a:t>Provide recovery services that address both SUDS and trauma/PTSD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800" dirty="0"/>
          </a:p>
          <a:p>
            <a:pPr marL="0" indent="0">
              <a:buNone/>
            </a:pPr>
            <a:r>
              <a:rPr lang="en-US" sz="3500" b="1" i="1" dirty="0"/>
              <a:t>Thank you!</a:t>
            </a:r>
          </a:p>
          <a:p>
            <a:pPr marL="0" indent="0">
              <a:buNone/>
            </a:pPr>
            <a:endParaRPr lang="en-US" sz="900" dirty="0"/>
          </a:p>
          <a:p>
            <a:pPr marL="0" indent="0">
              <a:buNone/>
            </a:pPr>
            <a:r>
              <a:rPr lang="en-US" sz="3500" dirty="0"/>
              <a:t>Julie Rosen, MPH, LCSW</a:t>
            </a:r>
          </a:p>
          <a:p>
            <a:pPr marL="0" indent="0">
              <a:buNone/>
            </a:pPr>
            <a:r>
              <a:rPr lang="en-US" sz="3500" dirty="0">
                <a:hlinkClick r:id="rId3"/>
              </a:rPr>
              <a:t>JulieRosen44@gmail.com</a:t>
            </a:r>
            <a:endParaRPr lang="en-US" sz="3500" dirty="0"/>
          </a:p>
          <a:p>
            <a:pPr marL="0" indent="0">
              <a:buNone/>
            </a:pPr>
            <a:r>
              <a:rPr lang="en-US" sz="3500" dirty="0"/>
              <a:t>+01-505-417-5870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410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Window of Tolerance</a:t>
            </a:r>
            <a:br>
              <a:rPr lang="en-US" dirty="0"/>
            </a:br>
            <a:r>
              <a:rPr lang="en-US" sz="2700" dirty="0"/>
              <a:t>(Siegel, 1999, Ogden, 2006)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lvl="2">
              <a:buNone/>
            </a:pPr>
            <a:r>
              <a:rPr lang="en-US" dirty="0" err="1">
                <a:solidFill>
                  <a:srgbClr val="FF0000"/>
                </a:solidFill>
              </a:rPr>
              <a:t>Hyperarousal</a:t>
            </a:r>
            <a:r>
              <a:rPr lang="en-US" dirty="0">
                <a:solidFill>
                  <a:srgbClr val="FF0000"/>
                </a:solidFill>
              </a:rPr>
              <a:t> = Overwhelm</a:t>
            </a:r>
          </a:p>
          <a:p>
            <a:endParaRPr lang="en-US" dirty="0"/>
          </a:p>
          <a:p>
            <a:pPr lvl="2">
              <a:buNone/>
            </a:pPr>
            <a:r>
              <a:rPr lang="en-US" sz="2800" dirty="0">
                <a:solidFill>
                  <a:srgbClr val="0070C0"/>
                </a:solidFill>
              </a:rPr>
              <a:t>Tolerable Arousal and Experience</a:t>
            </a:r>
          </a:p>
          <a:p>
            <a:pPr lvl="2">
              <a:buNone/>
            </a:pPr>
            <a:endParaRPr lang="en-US" dirty="0"/>
          </a:p>
          <a:p>
            <a:pPr lvl="2">
              <a:buNone/>
            </a:pPr>
            <a:endParaRPr lang="en-US" dirty="0"/>
          </a:p>
          <a:p>
            <a:pPr lvl="2">
              <a:buNone/>
            </a:pPr>
            <a:r>
              <a:rPr lang="en-US" dirty="0" err="1"/>
              <a:t>Hypoarousal</a:t>
            </a:r>
            <a:r>
              <a:rPr lang="en-US" dirty="0"/>
              <a:t> = Collapse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066800" y="2895600"/>
            <a:ext cx="7010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066800" y="4191000"/>
            <a:ext cx="7010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1133341" y="1981200"/>
            <a:ext cx="7064062" cy="2971800"/>
          </a:xfrm>
          <a:custGeom>
            <a:avLst/>
            <a:gdLst>
              <a:gd name="connsiteX0" fmla="*/ 0 w 7064062"/>
              <a:gd name="connsiteY0" fmla="*/ 1627030 h 2144332"/>
              <a:gd name="connsiteX1" fmla="*/ 618186 w 7064062"/>
              <a:gd name="connsiteY1" fmla="*/ 686873 h 2144332"/>
              <a:gd name="connsiteX2" fmla="*/ 1738648 w 7064062"/>
              <a:gd name="connsiteY2" fmla="*/ 1498242 h 2144332"/>
              <a:gd name="connsiteX3" fmla="*/ 2884867 w 7064062"/>
              <a:gd name="connsiteY3" fmla="*/ 712630 h 2144332"/>
              <a:gd name="connsiteX4" fmla="*/ 3915177 w 7064062"/>
              <a:gd name="connsiteY4" fmla="*/ 1485363 h 2144332"/>
              <a:gd name="connsiteX5" fmla="*/ 5022760 w 7064062"/>
              <a:gd name="connsiteY5" fmla="*/ 81566 h 2144332"/>
              <a:gd name="connsiteX6" fmla="*/ 6040191 w 7064062"/>
              <a:gd name="connsiteY6" fmla="*/ 1974760 h 2144332"/>
              <a:gd name="connsiteX7" fmla="*/ 6903076 w 7064062"/>
              <a:gd name="connsiteY7" fmla="*/ 1098997 h 2144332"/>
              <a:gd name="connsiteX8" fmla="*/ 7006107 w 7064062"/>
              <a:gd name="connsiteY8" fmla="*/ 1137633 h 2144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64062" h="2144332">
                <a:moveTo>
                  <a:pt x="0" y="1627030"/>
                </a:moveTo>
                <a:cubicBezTo>
                  <a:pt x="164205" y="1167684"/>
                  <a:pt x="328411" y="708338"/>
                  <a:pt x="618186" y="686873"/>
                </a:cubicBezTo>
                <a:cubicBezTo>
                  <a:pt x="907961" y="665408"/>
                  <a:pt x="1360868" y="1493949"/>
                  <a:pt x="1738648" y="1498242"/>
                </a:cubicBezTo>
                <a:cubicBezTo>
                  <a:pt x="2116428" y="1502535"/>
                  <a:pt x="2522112" y="714776"/>
                  <a:pt x="2884867" y="712630"/>
                </a:cubicBezTo>
                <a:cubicBezTo>
                  <a:pt x="3247622" y="710484"/>
                  <a:pt x="3558862" y="1590540"/>
                  <a:pt x="3915177" y="1485363"/>
                </a:cubicBezTo>
                <a:cubicBezTo>
                  <a:pt x="4271492" y="1380186"/>
                  <a:pt x="4668591" y="0"/>
                  <a:pt x="5022760" y="81566"/>
                </a:cubicBezTo>
                <a:cubicBezTo>
                  <a:pt x="5376929" y="163132"/>
                  <a:pt x="5726805" y="1805188"/>
                  <a:pt x="6040191" y="1974760"/>
                </a:cubicBezTo>
                <a:cubicBezTo>
                  <a:pt x="6353577" y="2144332"/>
                  <a:pt x="6742090" y="1238518"/>
                  <a:pt x="6903076" y="1098997"/>
                </a:cubicBezTo>
                <a:cubicBezTo>
                  <a:pt x="7064062" y="959476"/>
                  <a:pt x="7035084" y="1048554"/>
                  <a:pt x="7006107" y="1137633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06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32548-53CE-45B1-8136-26A30C1A0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111" y="152400"/>
            <a:ext cx="8839200" cy="990600"/>
          </a:xfrm>
        </p:spPr>
        <p:txBody>
          <a:bodyPr>
            <a:normAutofit/>
          </a:bodyPr>
          <a:lstStyle/>
          <a:p>
            <a:r>
              <a:rPr lang="en-US" sz="4000" dirty="0"/>
              <a:t>Common Symptoms of Trauma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4B5D8-0D5F-4969-BE24-5369DDAEE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143000"/>
            <a:ext cx="8418688" cy="5562599"/>
          </a:xfrm>
        </p:spPr>
        <p:txBody>
          <a:bodyPr>
            <a:normAutofit/>
          </a:bodyPr>
          <a:lstStyle/>
          <a:p>
            <a:r>
              <a:rPr lang="en-US" b="1" dirty="0"/>
              <a:t>Shock</a:t>
            </a:r>
            <a:r>
              <a:rPr lang="en-US" dirty="0"/>
              <a:t>, denial, or disbelief.</a:t>
            </a:r>
          </a:p>
          <a:p>
            <a:r>
              <a:rPr lang="en-US" b="1" dirty="0"/>
              <a:t>Confusion</a:t>
            </a:r>
            <a:r>
              <a:rPr lang="en-US" dirty="0"/>
              <a:t>, difficulty concentrating.</a:t>
            </a:r>
          </a:p>
          <a:p>
            <a:r>
              <a:rPr lang="en-US" b="1" dirty="0"/>
              <a:t>Anger</a:t>
            </a:r>
            <a:r>
              <a:rPr lang="en-US" dirty="0"/>
              <a:t>, </a:t>
            </a:r>
            <a:r>
              <a:rPr lang="en-US" b="1" dirty="0"/>
              <a:t>irritability</a:t>
            </a:r>
            <a:r>
              <a:rPr lang="en-US" dirty="0"/>
              <a:t>, </a:t>
            </a:r>
            <a:r>
              <a:rPr lang="en-US" b="1" dirty="0"/>
              <a:t>mood swings</a:t>
            </a:r>
            <a:r>
              <a:rPr lang="en-US" dirty="0"/>
              <a:t>.</a:t>
            </a:r>
          </a:p>
          <a:p>
            <a:r>
              <a:rPr lang="en-US" b="1" dirty="0"/>
              <a:t>Anxiety</a:t>
            </a:r>
            <a:r>
              <a:rPr lang="en-US" dirty="0"/>
              <a:t> and </a:t>
            </a:r>
            <a:r>
              <a:rPr lang="en-US" b="1" dirty="0"/>
              <a:t>fear</a:t>
            </a:r>
            <a:r>
              <a:rPr lang="en-US" dirty="0"/>
              <a:t>.</a:t>
            </a:r>
          </a:p>
          <a:p>
            <a:r>
              <a:rPr lang="en-US" b="1" dirty="0"/>
              <a:t>Guilt and</a:t>
            </a:r>
            <a:r>
              <a:rPr lang="en-US" dirty="0"/>
              <a:t> </a:t>
            </a:r>
            <a:r>
              <a:rPr lang="en-US" b="1" dirty="0"/>
              <a:t>shame.</a:t>
            </a:r>
          </a:p>
          <a:p>
            <a:r>
              <a:rPr lang="en-US" b="1" dirty="0"/>
              <a:t>Withdrawing</a:t>
            </a:r>
            <a:r>
              <a:rPr lang="en-US" dirty="0"/>
              <a:t> from others, difficulty trusting people.</a:t>
            </a:r>
          </a:p>
          <a:p>
            <a:r>
              <a:rPr lang="en-US" b="1" dirty="0"/>
              <a:t>Feeling sad </a:t>
            </a:r>
            <a:r>
              <a:rPr lang="en-US" dirty="0"/>
              <a:t>or hopeless.</a:t>
            </a:r>
          </a:p>
          <a:p>
            <a:r>
              <a:rPr lang="en-US" b="1" dirty="0"/>
              <a:t>Feeling disconnected</a:t>
            </a:r>
            <a:r>
              <a:rPr lang="en-US" dirty="0"/>
              <a:t> or </a:t>
            </a:r>
            <a:r>
              <a:rPr lang="en-US" b="1" dirty="0"/>
              <a:t>numb</a:t>
            </a:r>
            <a:r>
              <a:rPr lang="en-US" dirty="0"/>
              <a:t>.</a:t>
            </a:r>
          </a:p>
          <a:p>
            <a:r>
              <a:rPr lang="en-US" b="1" dirty="0"/>
              <a:t>Difficulty</a:t>
            </a:r>
            <a:r>
              <a:rPr lang="en-US" dirty="0"/>
              <a:t> experiencing any positive emotions.</a:t>
            </a:r>
          </a:p>
          <a:p>
            <a:r>
              <a:rPr lang="en-US" b="1" dirty="0"/>
              <a:t>Negative thoughts </a:t>
            </a:r>
            <a:r>
              <a:rPr lang="en-US" dirty="0"/>
              <a:t>and beliefs about self and others.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259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8DF33-BBE4-4844-8CB8-FDF534C62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3027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Post Traumatic Stress Disorder (PTSD)</a:t>
            </a:r>
            <a:br>
              <a:rPr lang="en-US" b="1" dirty="0"/>
            </a:br>
            <a:r>
              <a:rPr lang="en-US" b="1" dirty="0"/>
              <a:t>DSM 5 Criteria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DEEC4-D3BC-4EE0-B395-BF4A30A5C7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00200"/>
            <a:ext cx="7886700" cy="4892673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n-US" sz="3900" b="1" dirty="0"/>
              <a:t>Intrusions</a:t>
            </a:r>
            <a:r>
              <a:rPr lang="en-US" sz="3900" dirty="0"/>
              <a:t>: The trauma comes back into memory even with attempts to avoid thinking about the event(s)   </a:t>
            </a:r>
          </a:p>
          <a:p>
            <a:pPr>
              <a:spcAft>
                <a:spcPts val="600"/>
              </a:spcAft>
            </a:pPr>
            <a:r>
              <a:rPr lang="en-US" sz="3900" b="1" dirty="0"/>
              <a:t>Avoidance</a:t>
            </a:r>
            <a:r>
              <a:rPr lang="en-US" sz="3900" dirty="0"/>
              <a:t>: Avoiding reminders of the trauma</a:t>
            </a:r>
          </a:p>
          <a:p>
            <a:pPr>
              <a:spcAft>
                <a:spcPts val="600"/>
              </a:spcAft>
            </a:pPr>
            <a:r>
              <a:rPr lang="en-US" sz="3900" b="1" dirty="0"/>
              <a:t>Arousal</a:t>
            </a:r>
            <a:r>
              <a:rPr lang="en-US" sz="3900" dirty="0"/>
              <a:t>: Hypervigilant, hyper-alert</a:t>
            </a:r>
          </a:p>
          <a:p>
            <a:pPr>
              <a:spcAft>
                <a:spcPts val="600"/>
              </a:spcAft>
            </a:pPr>
            <a:r>
              <a:rPr lang="en-US" sz="3900" b="1" dirty="0"/>
              <a:t>Reduced functioning</a:t>
            </a:r>
            <a:r>
              <a:rPr lang="en-US" sz="3900" dirty="0"/>
              <a:t>: Problems with relationships, work, other major life areas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27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8463C-88E1-4ED7-BBA0-89AC1BCAD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800" y="172639"/>
            <a:ext cx="6629400" cy="766786"/>
          </a:xfrm>
        </p:spPr>
        <p:txBody>
          <a:bodyPr>
            <a:noAutofit/>
          </a:bodyPr>
          <a:lstStyle/>
          <a:p>
            <a:r>
              <a:rPr lang="en-US" sz="3200" dirty="0"/>
              <a:t>ACES = Adverse Childhood Experiences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D368801-DC64-4C6F-A458-52866F2B9E96}"/>
              </a:ext>
            </a:extLst>
          </p:cNvPr>
          <p:cNvSpPr/>
          <p:nvPr/>
        </p:nvSpPr>
        <p:spPr>
          <a:xfrm>
            <a:off x="866734" y="786549"/>
            <a:ext cx="3886200" cy="3162238"/>
          </a:xfrm>
          <a:prstGeom prst="ellipse">
            <a:avLst/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Calibri"/>
              </a:rPr>
              <a:t>Abuse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1015F3F-4AA1-42C5-938D-327D4AF309EC}"/>
              </a:ext>
            </a:extLst>
          </p:cNvPr>
          <p:cNvSpPr/>
          <p:nvPr/>
        </p:nvSpPr>
        <p:spPr>
          <a:xfrm>
            <a:off x="4390733" y="914400"/>
            <a:ext cx="4419600" cy="2514600"/>
          </a:xfrm>
          <a:prstGeom prst="ellipse">
            <a:avLst/>
          </a:prstGeom>
          <a:solidFill>
            <a:srgbClr val="FFC000">
              <a:alpha val="7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Calibri"/>
              </a:rPr>
              <a:t>Neglect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0BA21B3-162A-45DA-8A11-F416C00BB121}"/>
              </a:ext>
            </a:extLst>
          </p:cNvPr>
          <p:cNvSpPr/>
          <p:nvPr/>
        </p:nvSpPr>
        <p:spPr>
          <a:xfrm>
            <a:off x="2745766" y="2575171"/>
            <a:ext cx="4715670" cy="3540280"/>
          </a:xfrm>
          <a:prstGeom prst="ellipse">
            <a:avLst/>
          </a:prstGeom>
          <a:solidFill>
            <a:srgbClr val="92D050">
              <a:alpha val="7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Calibri"/>
              </a:rPr>
              <a:t>Household dysfunction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BFC815-003C-4650-BF83-25C8BFDB799A}"/>
              </a:ext>
            </a:extLst>
          </p:cNvPr>
          <p:cNvSpPr txBox="1"/>
          <p:nvPr/>
        </p:nvSpPr>
        <p:spPr>
          <a:xfrm>
            <a:off x="1642222" y="1277539"/>
            <a:ext cx="1460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/>
              </a:rPr>
              <a:t>emotional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35FDAD-32FB-428C-BD92-D32B629C975D}"/>
              </a:ext>
            </a:extLst>
          </p:cNvPr>
          <p:cNvSpPr txBox="1"/>
          <p:nvPr/>
        </p:nvSpPr>
        <p:spPr>
          <a:xfrm>
            <a:off x="1136311" y="2344339"/>
            <a:ext cx="1175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/>
              </a:rPr>
              <a:t>physical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1143D6-CCD4-4D07-8C81-97761865C89A}"/>
              </a:ext>
            </a:extLst>
          </p:cNvPr>
          <p:cNvSpPr txBox="1"/>
          <p:nvPr/>
        </p:nvSpPr>
        <p:spPr>
          <a:xfrm>
            <a:off x="1849755" y="3036362"/>
            <a:ext cx="1220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/>
              </a:rPr>
              <a:t>sexual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B649BA-3AE9-4BC0-88E6-733A7B45E20F}"/>
              </a:ext>
            </a:extLst>
          </p:cNvPr>
          <p:cNvSpPr txBox="1"/>
          <p:nvPr/>
        </p:nvSpPr>
        <p:spPr>
          <a:xfrm>
            <a:off x="5451883" y="1332399"/>
            <a:ext cx="1674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/>
              </a:rPr>
              <a:t>emotional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0F0149-A6A2-4A4B-9D18-BA64F2BA6FFC}"/>
              </a:ext>
            </a:extLst>
          </p:cNvPr>
          <p:cNvSpPr txBox="1"/>
          <p:nvPr/>
        </p:nvSpPr>
        <p:spPr>
          <a:xfrm>
            <a:off x="7126033" y="2490905"/>
            <a:ext cx="1175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/>
              </a:rPr>
              <a:t>physical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A82BCA-DA35-45A6-AE5E-90AB9C1B2E8D}"/>
              </a:ext>
            </a:extLst>
          </p:cNvPr>
          <p:cNvSpPr txBox="1"/>
          <p:nvPr/>
        </p:nvSpPr>
        <p:spPr>
          <a:xfrm>
            <a:off x="3478899" y="2896929"/>
            <a:ext cx="3260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/>
              </a:rPr>
              <a:t>Mother treated violently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1AEB69-5720-4F68-BCE5-6A5CE6E158FC}"/>
              </a:ext>
            </a:extLst>
          </p:cNvPr>
          <p:cNvSpPr txBox="1"/>
          <p:nvPr/>
        </p:nvSpPr>
        <p:spPr>
          <a:xfrm>
            <a:off x="3371216" y="3673953"/>
            <a:ext cx="3665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/>
              </a:rPr>
              <a:t>Household substance abuse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99AFA7-6F26-4BC6-BAAD-BD8C44B2BBF0}"/>
              </a:ext>
            </a:extLst>
          </p:cNvPr>
          <p:cNvSpPr txBox="1"/>
          <p:nvPr/>
        </p:nvSpPr>
        <p:spPr>
          <a:xfrm>
            <a:off x="3329016" y="3267194"/>
            <a:ext cx="3311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/>
              </a:rPr>
              <a:t>Household mental illness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0AC2E1-44EF-4E56-9648-FD3B5B69CBCD}"/>
              </a:ext>
            </a:extLst>
          </p:cNvPr>
          <p:cNvSpPr txBox="1"/>
          <p:nvPr/>
        </p:nvSpPr>
        <p:spPr>
          <a:xfrm>
            <a:off x="3213537" y="5059744"/>
            <a:ext cx="3648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/>
              </a:rPr>
              <a:t>Parental separation/divorce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969C32-EF01-41D5-8E94-0B21C97E9E86}"/>
              </a:ext>
            </a:extLst>
          </p:cNvPr>
          <p:cNvSpPr txBox="1"/>
          <p:nvPr/>
        </p:nvSpPr>
        <p:spPr>
          <a:xfrm>
            <a:off x="3070461" y="4671872"/>
            <a:ext cx="4267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/>
              </a:rPr>
              <a:t>Incarcerated household member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35AC54B-7856-42A2-911B-70274FDE1D53}"/>
              </a:ext>
            </a:extLst>
          </p:cNvPr>
          <p:cNvSpPr/>
          <p:nvPr/>
        </p:nvSpPr>
        <p:spPr>
          <a:xfrm>
            <a:off x="2661790" y="6110404"/>
            <a:ext cx="3255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alibri"/>
              </a:rPr>
              <a:t>Felitti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et al, Am J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Prev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Med 1998</a:t>
            </a:r>
          </a:p>
        </p:txBody>
      </p:sp>
    </p:spTree>
    <p:extLst>
      <p:ext uri="{BB962C8B-B14F-4D97-AF65-F5344CB8AC3E}">
        <p14:creationId xmlns:p14="http://schemas.microsoft.com/office/powerpoint/2010/main" val="658186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1335E-C0C3-4951-BEBC-28A50E411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99752"/>
            <a:ext cx="5962650" cy="690848"/>
          </a:xfrm>
        </p:spPr>
        <p:txBody>
          <a:bodyPr>
            <a:normAutofit fontScale="90000"/>
          </a:bodyPr>
          <a:lstStyle/>
          <a:p>
            <a:r>
              <a:rPr lang="en-US" dirty="0"/>
              <a:t>ACES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9CBD58-7752-4F4E-B1B2-03911077C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219200"/>
            <a:ext cx="4191000" cy="3352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i="1" dirty="0"/>
              <a:t>Strong “dose-response” relationship </a:t>
            </a:r>
            <a:r>
              <a:rPr lang="en-US" sz="3200" dirty="0"/>
              <a:t>between ACES and a wide range of negative mental health and health outcomes throughout the life-span.  </a:t>
            </a:r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11266" name="Picture 2" descr="Image result for ACES study dose-response image">
            <a:extLst>
              <a:ext uri="{FF2B5EF4-FFF2-40B4-BE49-F238E27FC236}">
                <a16:creationId xmlns:a16="http://schemas.microsoft.com/office/drawing/2014/main" id="{39E1DA91-2478-435B-BCB3-CB6AF512D6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-381000"/>
            <a:ext cx="5257800" cy="487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D367281-F331-4C0E-A69C-58E22B403126}"/>
              </a:ext>
            </a:extLst>
          </p:cNvPr>
          <p:cNvSpPr txBox="1"/>
          <p:nvPr/>
        </p:nvSpPr>
        <p:spPr>
          <a:xfrm>
            <a:off x="591779" y="4419600"/>
            <a:ext cx="8458200" cy="2138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Similar </a:t>
            </a:r>
            <a:r>
              <a:rPr lang="en-US" sz="3200" b="1" dirty="0"/>
              <a:t>graded results </a:t>
            </a:r>
            <a:r>
              <a:rPr lang="en-US" sz="3200" dirty="0"/>
              <a:t>found in low-income and minority communities in Chicago, in the urban population of Manila in the Philippines, and among medical students in Vietnam.</a:t>
            </a:r>
          </a:p>
        </p:txBody>
      </p:sp>
    </p:spTree>
    <p:extLst>
      <p:ext uri="{BB962C8B-B14F-4D97-AF65-F5344CB8AC3E}">
        <p14:creationId xmlns:p14="http://schemas.microsoft.com/office/powerpoint/2010/main" val="1802776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FC770-A1B1-41B8-B2DD-333CB9A18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600" y="113573"/>
            <a:ext cx="4800600" cy="1360928"/>
          </a:xfrm>
        </p:spPr>
        <p:txBody>
          <a:bodyPr>
            <a:normAutofit/>
          </a:bodyPr>
          <a:lstStyle/>
          <a:p>
            <a:r>
              <a:rPr lang="en-US" sz="5400" b="1" dirty="0"/>
              <a:t>Impact of 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D42337-D364-4546-A86F-F65F6DD21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63070"/>
            <a:ext cx="7886700" cy="5158138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  <a:latin typeface="Berlin Sans FB" panose="020E0602020502020306" pitchFamily="34" charset="0"/>
              </a:rPr>
              <a:t>Cancer</a:t>
            </a:r>
          </a:p>
          <a:p>
            <a:pPr lvl="8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57200" lvl="1" indent="0">
              <a:buNone/>
            </a:pPr>
            <a:r>
              <a:rPr lang="en-US" sz="3200" dirty="0">
                <a:solidFill>
                  <a:srgbClr val="7030A0"/>
                </a:solidFill>
                <a:latin typeface="Bahnschrift" panose="020B0502040204020203" pitchFamily="34" charset="0"/>
              </a:rPr>
              <a:t>Severe Obesity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Risky Sexual Behaviors</a:t>
            </a:r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60ADD4-604D-40C6-B559-7A2C67D36CFC}"/>
              </a:ext>
            </a:extLst>
          </p:cNvPr>
          <p:cNvSpPr txBox="1"/>
          <p:nvPr/>
        </p:nvSpPr>
        <p:spPr>
          <a:xfrm>
            <a:off x="1684211" y="1375510"/>
            <a:ext cx="21814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ALCOHOLISM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112E09-EB0D-436F-8EFF-83402CE981ED}"/>
              </a:ext>
            </a:extLst>
          </p:cNvPr>
          <p:cNvSpPr txBox="1"/>
          <p:nvPr/>
        </p:nvSpPr>
        <p:spPr>
          <a:xfrm>
            <a:off x="4028607" y="3382153"/>
            <a:ext cx="294183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prstClr val="black"/>
                </a:solidFill>
                <a:latin typeface="Calibri"/>
              </a:rPr>
              <a:t>Illicit drug use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F303DC-398D-4A9A-900B-EAABBEBF76B3}"/>
              </a:ext>
            </a:extLst>
          </p:cNvPr>
          <p:cNvSpPr txBox="1"/>
          <p:nvPr/>
        </p:nvSpPr>
        <p:spPr>
          <a:xfrm>
            <a:off x="381000" y="316739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92D050"/>
                </a:solidFill>
                <a:latin typeface="Calibri"/>
              </a:rPr>
              <a:t>Heart attacks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2F6345-6FE8-4588-BB4B-C77C317412C2}"/>
              </a:ext>
            </a:extLst>
          </p:cNvPr>
          <p:cNvSpPr txBox="1"/>
          <p:nvPr/>
        </p:nvSpPr>
        <p:spPr>
          <a:xfrm>
            <a:off x="4482388" y="1736170"/>
            <a:ext cx="3416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F0"/>
                </a:solidFill>
                <a:latin typeface="Calibri"/>
              </a:rPr>
              <a:t>Chronic Lung Disease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97CA4B7-9FD1-4C1E-8573-786DFA241D63}"/>
              </a:ext>
            </a:extLst>
          </p:cNvPr>
          <p:cNvSpPr txBox="1"/>
          <p:nvPr/>
        </p:nvSpPr>
        <p:spPr>
          <a:xfrm>
            <a:off x="5172428" y="4632352"/>
            <a:ext cx="2941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>
                <a:solidFill>
                  <a:srgbClr val="FF0000"/>
                </a:solidFill>
                <a:latin typeface="Lucida Handwriting" panose="03010101010101010101" pitchFamily="66" charset="0"/>
              </a:rPr>
              <a:t>Depression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0F740D-22D1-467F-8F20-86E07223DEC1}"/>
              </a:ext>
            </a:extLst>
          </p:cNvPr>
          <p:cNvSpPr txBox="1"/>
          <p:nvPr/>
        </p:nvSpPr>
        <p:spPr>
          <a:xfrm>
            <a:off x="5064975" y="2521059"/>
            <a:ext cx="3685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C000"/>
                </a:solidFill>
                <a:latin typeface="Calibri"/>
              </a:rPr>
              <a:t>Domestic violence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469B92E-5257-4080-9095-6B1D75FB0CEC}"/>
              </a:ext>
            </a:extLst>
          </p:cNvPr>
          <p:cNvSpPr txBox="1"/>
          <p:nvPr/>
        </p:nvSpPr>
        <p:spPr>
          <a:xfrm>
            <a:off x="3313362" y="6277154"/>
            <a:ext cx="2877134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>
                <a:latin typeface="Calibri"/>
              </a:rPr>
              <a:t>Hostinar</a:t>
            </a:r>
            <a:r>
              <a:rPr lang="en-US" dirty="0">
                <a:latin typeface="Calibri"/>
              </a:rPr>
              <a:t>, Dev Psychol, 2015</a:t>
            </a:r>
            <a:r>
              <a:rPr lang="en-US" dirty="0">
                <a:solidFill>
                  <a:prstClr val="white"/>
                </a:solidFill>
                <a:latin typeface="Calibri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743243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22692</TotalTime>
  <Words>1474</Words>
  <Application>Microsoft Office PowerPoint</Application>
  <PresentationFormat>On-screen Show (4:3)</PresentationFormat>
  <Paragraphs>247</Paragraphs>
  <Slides>34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Arial</vt:lpstr>
      <vt:lpstr>Bahnschrift</vt:lpstr>
      <vt:lpstr>Berlin Sans FB</vt:lpstr>
      <vt:lpstr>Calibri</vt:lpstr>
      <vt:lpstr>Calibri Light</vt:lpstr>
      <vt:lpstr>Cambria</vt:lpstr>
      <vt:lpstr>Lucida Handwriting</vt:lpstr>
      <vt:lpstr>Wingdings</vt:lpstr>
      <vt:lpstr>Office Theme</vt:lpstr>
      <vt:lpstr>TREATMENTS  for Trauma and Post-Traumatic Stress Disorder (PTSD)</vt:lpstr>
      <vt:lpstr>PowerPoint Presentation</vt:lpstr>
      <vt:lpstr>Response to Trauma </vt:lpstr>
      <vt:lpstr>Window of Tolerance (Siegel, 1999, Ogden, 2006)</vt:lpstr>
      <vt:lpstr>Common Symptoms of Trauma</vt:lpstr>
      <vt:lpstr>Post Traumatic Stress Disorder (PTSD) DSM 5 Criteria</vt:lpstr>
      <vt:lpstr>ACES = Adverse Childhood Experiences</vt:lpstr>
      <vt:lpstr>ACES Study</vt:lpstr>
      <vt:lpstr>Impact of ACES</vt:lpstr>
      <vt:lpstr>ACES Impact Substance Misuse</vt:lpstr>
      <vt:lpstr>Impact of PTSD/Trauma on  Substance Use Disorders (SUDS)</vt:lpstr>
      <vt:lpstr>Impact of SUDs on PTSD/Trauma</vt:lpstr>
      <vt:lpstr>Links Between PTSD and Substance Use Disorders</vt:lpstr>
      <vt:lpstr>What Can We Do? Trauma Informed Treatment</vt:lpstr>
      <vt:lpstr>Some Evidence-Based Approaches to Treating Trauma and PTSD</vt:lpstr>
      <vt:lpstr>Some Evidence-Based Approaches</vt:lpstr>
      <vt:lpstr>Cognitive Behavioral Therapy (CBT) </vt:lpstr>
      <vt:lpstr>PowerPoint Presentation</vt:lpstr>
      <vt:lpstr> </vt:lpstr>
      <vt:lpstr>Some Evidence-Based Approaches</vt:lpstr>
      <vt:lpstr>Treatment for Trauma and Co-occurring SUD</vt:lpstr>
      <vt:lpstr>Working with Trauma:   Right and Left Brain</vt:lpstr>
      <vt:lpstr>EMDR - Eye Movement Desensitization and Reprocessing (Francine Shapiro, 1987)</vt:lpstr>
      <vt:lpstr>Adaptive Information Processing Model (AIP)</vt:lpstr>
      <vt:lpstr>AIP &amp; Trauma Experience</vt:lpstr>
      <vt:lpstr>Processing Memories</vt:lpstr>
      <vt:lpstr>Video about EMDR Therapy</vt:lpstr>
      <vt:lpstr>Mechanism of Action Hypotheses</vt:lpstr>
      <vt:lpstr>Mechanism of Action Hypotheses</vt:lpstr>
      <vt:lpstr>Mechanism of Action Hypotheses</vt:lpstr>
      <vt:lpstr>Mechanism of Action Hypotheses</vt:lpstr>
      <vt:lpstr>EMDR Therapy and SUDS</vt:lpstr>
      <vt:lpstr>Recognition of EMDR Therapy</vt:lpstr>
      <vt:lpstr>PowerPoint Presentation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EMDR Basic Training: Level I</dc:title>
  <dc:creator>Julie</dc:creator>
  <cp:lastModifiedBy>Julie Rosen</cp:lastModifiedBy>
  <cp:revision>790</cp:revision>
  <dcterms:created xsi:type="dcterms:W3CDTF">2010-05-30T21:29:43Z</dcterms:created>
  <dcterms:modified xsi:type="dcterms:W3CDTF">2019-03-09T09:07:58Z</dcterms:modified>
</cp:coreProperties>
</file>