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259" r:id="rId2"/>
    <p:sldId id="296" r:id="rId3"/>
    <p:sldId id="415" r:id="rId4"/>
    <p:sldId id="381" r:id="rId5"/>
    <p:sldId id="620" r:id="rId6"/>
    <p:sldId id="632" r:id="rId7"/>
    <p:sldId id="627" r:id="rId8"/>
    <p:sldId id="628" r:id="rId9"/>
    <p:sldId id="321" r:id="rId10"/>
    <p:sldId id="623" r:id="rId11"/>
    <p:sldId id="452" r:id="rId12"/>
    <p:sldId id="453" r:id="rId13"/>
    <p:sldId id="618" r:id="rId14"/>
    <p:sldId id="454" r:id="rId15"/>
    <p:sldId id="625" r:id="rId16"/>
    <p:sldId id="425" r:id="rId17"/>
    <p:sldId id="456" r:id="rId18"/>
    <p:sldId id="457" r:id="rId19"/>
    <p:sldId id="458" r:id="rId20"/>
    <p:sldId id="380" r:id="rId21"/>
    <p:sldId id="392" r:id="rId22"/>
    <p:sldId id="294" r:id="rId23"/>
    <p:sldId id="323" r:id="rId24"/>
    <p:sldId id="459" r:id="rId25"/>
    <p:sldId id="384" r:id="rId26"/>
    <p:sldId id="385" r:id="rId27"/>
    <p:sldId id="391" r:id="rId28"/>
    <p:sldId id="389" r:id="rId29"/>
    <p:sldId id="393" r:id="rId30"/>
    <p:sldId id="432" r:id="rId31"/>
    <p:sldId id="394" r:id="rId32"/>
    <p:sldId id="326" r:id="rId33"/>
    <p:sldId id="396" r:id="rId34"/>
    <p:sldId id="397" r:id="rId35"/>
    <p:sldId id="398" r:id="rId36"/>
    <p:sldId id="395" r:id="rId37"/>
    <p:sldId id="633" r:id="rId38"/>
    <p:sldId id="634" r:id="rId39"/>
    <p:sldId id="635" r:id="rId40"/>
    <p:sldId id="382" r:id="rId41"/>
    <p:sldId id="539" r:id="rId42"/>
    <p:sldId id="543" r:id="rId43"/>
    <p:sldId id="636" r:id="rId44"/>
    <p:sldId id="637" r:id="rId45"/>
    <p:sldId id="638" r:id="rId46"/>
    <p:sldId id="639" r:id="rId47"/>
    <p:sldId id="641" r:id="rId48"/>
    <p:sldId id="642" r:id="rId49"/>
    <p:sldId id="643" r:id="rId50"/>
    <p:sldId id="644" r:id="rId51"/>
    <p:sldId id="645" r:id="rId52"/>
    <p:sldId id="646" r:id="rId53"/>
    <p:sldId id="647" r:id="rId54"/>
    <p:sldId id="648" r:id="rId55"/>
    <p:sldId id="649" r:id="rId56"/>
    <p:sldId id="650" r:id="rId57"/>
    <p:sldId id="651" r:id="rId58"/>
    <p:sldId id="653" r:id="rId59"/>
    <p:sldId id="652"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007A"/>
    <a:srgbClr val="F8FDFE"/>
    <a:srgbClr val="F6E3DF"/>
    <a:srgbClr val="761F7D"/>
    <a:srgbClr val="BEA0C5"/>
    <a:srgbClr val="791E7E"/>
    <a:srgbClr val="EDE8E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6"/>
    <p:restoredTop sz="92277" autoAdjust="0"/>
  </p:normalViewPr>
  <p:slideViewPr>
    <p:cSldViewPr snapToGrid="0" snapToObjects="1">
      <p:cViewPr varScale="1">
        <p:scale>
          <a:sx n="52" d="100"/>
          <a:sy n="52" d="100"/>
        </p:scale>
        <p:origin x="52" y="168"/>
      </p:cViewPr>
      <p:guideLst>
        <p:guide orient="horz" pos="2160"/>
        <p:guide pos="2880"/>
      </p:guideLst>
    </p:cSldViewPr>
  </p:slideViewPr>
  <p:notesTextViewPr>
    <p:cViewPr>
      <p:scale>
        <a:sx n="100" d="100"/>
        <a:sy n="100" d="100"/>
      </p:scale>
      <p:origin x="0" y="0"/>
    </p:cViewPr>
  </p:notesTextViewPr>
  <p:sorterViewPr>
    <p:cViewPr>
      <p:scale>
        <a:sx n="121" d="100"/>
        <a:sy n="121" d="100"/>
      </p:scale>
      <p:origin x="0" y="1095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D28F22-AF5D-6F44-9F57-CCFEE1BD9611}" type="datetimeFigureOut">
              <a:rPr lang="en-US" smtClean="0"/>
              <a:t>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B5892B-CB7C-2643-BBCE-2F982415DC86}" type="slidenum">
              <a:rPr lang="en-US" smtClean="0"/>
              <a:t>‹#›</a:t>
            </a:fld>
            <a:endParaRPr lang="en-US"/>
          </a:p>
        </p:txBody>
      </p:sp>
    </p:spTree>
    <p:extLst>
      <p:ext uri="{BB962C8B-B14F-4D97-AF65-F5344CB8AC3E}">
        <p14:creationId xmlns:p14="http://schemas.microsoft.com/office/powerpoint/2010/main" val="5722150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1" dirty="0">
                <a:effectLst/>
              </a:rPr>
              <a:t>Responding to the Heroin Epidemic</a:t>
            </a:r>
          </a:p>
          <a:p>
            <a:r>
              <a:rPr lang="en-US" dirty="0">
                <a:effectLst/>
              </a:rPr>
              <a:t>Hand up icon, indicating a command to stop </a:t>
            </a:r>
          </a:p>
          <a:p>
            <a:pPr lvl="1"/>
            <a:r>
              <a:rPr lang="en-US" dirty="0">
                <a:effectLst/>
              </a:rPr>
              <a:t>PREVENT People From Starting Heroin </a:t>
            </a:r>
          </a:p>
          <a:p>
            <a:pPr lvl="2"/>
            <a:r>
              <a:rPr lang="en-US" dirty="0">
                <a:effectLst/>
              </a:rPr>
              <a:t>Reduce prescription opioid painkiller abuse.</a:t>
            </a:r>
          </a:p>
          <a:p>
            <a:pPr lvl="2"/>
            <a:r>
              <a:rPr lang="en-US" dirty="0">
                <a:effectLst/>
              </a:rPr>
              <a:t>Improve opioid painkiller prescribing practices and identify high-risk individuals early.</a:t>
            </a:r>
          </a:p>
        </p:txBody>
      </p:sp>
      <p:sp>
        <p:nvSpPr>
          <p:cNvPr id="4" name="Slide Number Placeholder 3"/>
          <p:cNvSpPr>
            <a:spLocks noGrp="1"/>
          </p:cNvSpPr>
          <p:nvPr>
            <p:ph type="sldNum" sz="quarter" idx="10"/>
          </p:nvPr>
        </p:nvSpPr>
        <p:spPr/>
        <p:txBody>
          <a:bodyPr/>
          <a:lstStyle/>
          <a:p>
            <a:fld id="{5ED0B5C1-D157-4E09-8D03-DE7862865034}" type="slidenum">
              <a:rPr lang="en-US" smtClean="0"/>
              <a:t>9</a:t>
            </a:fld>
            <a:endParaRPr lang="en-US"/>
          </a:p>
        </p:txBody>
      </p:sp>
    </p:spTree>
    <p:extLst>
      <p:ext uri="{BB962C8B-B14F-4D97-AF65-F5344CB8AC3E}">
        <p14:creationId xmlns:p14="http://schemas.microsoft.com/office/powerpoint/2010/main" val="3736318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5892B-CB7C-2643-BBCE-2F982415DC86}" type="slidenum">
              <a:rPr lang="en-US" smtClean="0"/>
              <a:t>13</a:t>
            </a:fld>
            <a:endParaRPr lang="en-US"/>
          </a:p>
        </p:txBody>
      </p:sp>
    </p:spTree>
    <p:extLst>
      <p:ext uri="{BB962C8B-B14F-4D97-AF65-F5344CB8AC3E}">
        <p14:creationId xmlns:p14="http://schemas.microsoft.com/office/powerpoint/2010/main" val="39806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7C76CC27-2461-4849-A4FC-3215B096C3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Times New Roman" panose="02020603050405020304" pitchFamily="18" charset="0"/>
                <a:ea typeface="ＭＳ Ｐゴシック" panose="020B0600070205080204" pitchFamily="34" charset="-128"/>
              </a:defRPr>
            </a:lvl1pPr>
            <a:lvl2pPr marL="742950" indent="-285750">
              <a:defRPr sz="1400" b="1">
                <a:solidFill>
                  <a:schemeClr val="tx1"/>
                </a:solidFill>
                <a:latin typeface="Times New Roman" panose="02020603050405020304" pitchFamily="18" charset="0"/>
                <a:ea typeface="ＭＳ Ｐゴシック" panose="020B0600070205080204" pitchFamily="34" charset="-128"/>
              </a:defRPr>
            </a:lvl2pPr>
            <a:lvl3pPr marL="1143000" indent="-228600">
              <a:defRPr sz="1400" b="1">
                <a:solidFill>
                  <a:schemeClr val="tx1"/>
                </a:solidFill>
                <a:latin typeface="Times New Roman" panose="02020603050405020304" pitchFamily="18" charset="0"/>
                <a:ea typeface="ＭＳ Ｐゴシック" panose="020B0600070205080204" pitchFamily="34" charset="-128"/>
              </a:defRPr>
            </a:lvl3pPr>
            <a:lvl4pPr marL="1600200" indent="-228600">
              <a:defRPr sz="1400" b="1">
                <a:solidFill>
                  <a:schemeClr val="tx1"/>
                </a:solidFill>
                <a:latin typeface="Times New Roman" panose="02020603050405020304" pitchFamily="18" charset="0"/>
                <a:ea typeface="ＭＳ Ｐゴシック" panose="020B0600070205080204" pitchFamily="34" charset="-128"/>
              </a:defRPr>
            </a:lvl4pPr>
            <a:lvl5pPr marL="2057400" indent="-228600">
              <a:defRPr sz="1400" b="1">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fld id="{13E63D5C-CA21-4AA1-BB46-222828E89566}" type="slidenum">
              <a:rPr lang="en-US" altLang="en-US" sz="1200" smtClean="0"/>
              <a:pPr/>
              <a:t>21</a:t>
            </a:fld>
            <a:endParaRPr lang="en-US" altLang="en-US" sz="1200"/>
          </a:p>
        </p:txBody>
      </p:sp>
      <p:sp>
        <p:nvSpPr>
          <p:cNvPr id="92162" name="Rectangle 7">
            <a:extLst>
              <a:ext uri="{FF2B5EF4-FFF2-40B4-BE49-F238E27FC236}">
                <a16:creationId xmlns:a16="http://schemas.microsoft.com/office/drawing/2014/main" id="{C9009A00-D996-48D9-B553-937B45BBF786}"/>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a:defRPr sz="1400" b="1">
                <a:solidFill>
                  <a:schemeClr val="tx1"/>
                </a:solidFill>
                <a:latin typeface="Times New Roman" panose="02020603050405020304" pitchFamily="18" charset="0"/>
                <a:ea typeface="ＭＳ Ｐゴシック" panose="020B0600070205080204" pitchFamily="34" charset="-128"/>
              </a:defRPr>
            </a:lvl1pPr>
            <a:lvl2pPr marL="742950" indent="-285750" defTabSz="931863">
              <a:defRPr sz="1400" b="1">
                <a:solidFill>
                  <a:schemeClr val="tx1"/>
                </a:solidFill>
                <a:latin typeface="Times New Roman" panose="02020603050405020304" pitchFamily="18" charset="0"/>
                <a:ea typeface="ＭＳ Ｐゴシック" panose="020B0600070205080204" pitchFamily="34" charset="-128"/>
              </a:defRPr>
            </a:lvl2pPr>
            <a:lvl3pPr marL="1143000" indent="-228600" defTabSz="931863">
              <a:defRPr sz="1400" b="1">
                <a:solidFill>
                  <a:schemeClr val="tx1"/>
                </a:solidFill>
                <a:latin typeface="Times New Roman" panose="02020603050405020304" pitchFamily="18" charset="0"/>
                <a:ea typeface="ＭＳ Ｐゴシック" panose="020B0600070205080204" pitchFamily="34" charset="-128"/>
              </a:defRPr>
            </a:lvl3pPr>
            <a:lvl4pPr marL="1600200" indent="-228600" defTabSz="931863">
              <a:defRPr sz="1400" b="1">
                <a:solidFill>
                  <a:schemeClr val="tx1"/>
                </a:solidFill>
                <a:latin typeface="Times New Roman" panose="02020603050405020304" pitchFamily="18" charset="0"/>
                <a:ea typeface="ＭＳ Ｐゴシック" panose="020B0600070205080204" pitchFamily="34" charset="-128"/>
              </a:defRPr>
            </a:lvl4pPr>
            <a:lvl5pPr marL="2057400" indent="-228600" defTabSz="931863">
              <a:defRPr sz="1400" b="1">
                <a:solidFill>
                  <a:schemeClr val="tx1"/>
                </a:solidFill>
                <a:latin typeface="Times New Roman" panose="02020603050405020304" pitchFamily="18" charset="0"/>
                <a:ea typeface="ＭＳ Ｐゴシック" panose="020B0600070205080204" pitchFamily="34" charset="-128"/>
              </a:defRPr>
            </a:lvl5pPr>
            <a:lvl6pPr marL="25146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CA3AEB5E-0866-4A52-AA5D-3EA1548F2D06}" type="slidenum">
              <a:rPr lang="en-US" altLang="en-US" sz="1200" b="0">
                <a:latin typeface="Calibri" panose="020F0502020204030204" pitchFamily="34" charset="0"/>
                <a:cs typeface="Arial" panose="020B0604020202020204" pitchFamily="34" charset="0"/>
              </a:rPr>
              <a:pPr algn="r" eaLnBrk="1" hangingPunct="1"/>
              <a:t>21</a:t>
            </a:fld>
            <a:endParaRPr lang="en-US" altLang="en-US" sz="1200" b="0">
              <a:latin typeface="Calibri" panose="020F0502020204030204" pitchFamily="34" charset="0"/>
              <a:cs typeface="Arial" panose="020B0604020202020204" pitchFamily="34" charset="0"/>
            </a:endParaRPr>
          </a:p>
        </p:txBody>
      </p:sp>
      <p:sp>
        <p:nvSpPr>
          <p:cNvPr id="92163" name="Rectangle 2">
            <a:extLst>
              <a:ext uri="{FF2B5EF4-FFF2-40B4-BE49-F238E27FC236}">
                <a16:creationId xmlns:a16="http://schemas.microsoft.com/office/drawing/2014/main" id="{5FA066AC-DDA8-4E88-8AE6-1247600D0873}"/>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182F212B-2612-40B3-8957-523BD1C89526}"/>
              </a:ext>
            </a:extLst>
          </p:cNvPr>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1524485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ln/>
        </p:spPr>
      </p:sp>
      <p:sp>
        <p:nvSpPr>
          <p:cNvPr id="419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
        <p:nvSpPr>
          <p:cNvPr id="4" name="Slide Number Placeholder 3"/>
          <p:cNvSpPr>
            <a:spLocks noGrp="1"/>
          </p:cNvSpPr>
          <p:nvPr>
            <p:ph type="sldNum" sz="quarter" idx="5"/>
          </p:nvPr>
        </p:nvSpPr>
        <p:spPr/>
        <p:txBody>
          <a:bodyPr/>
          <a:lstStyle/>
          <a:p>
            <a:pPr>
              <a:defRPr/>
            </a:pPr>
            <a:fld id="{8AA3727C-197B-3E42-BCEF-4FC5BB755777}" type="slidenum">
              <a:rPr lang="en-US" smtClean="0"/>
              <a:pPr>
                <a:defRPr/>
              </a:pPr>
              <a:t>23</a:t>
            </a:fld>
            <a:endParaRPr lang="en-US"/>
          </a:p>
        </p:txBody>
      </p:sp>
    </p:spTree>
    <p:extLst>
      <p:ext uri="{BB962C8B-B14F-4D97-AF65-F5344CB8AC3E}">
        <p14:creationId xmlns:p14="http://schemas.microsoft.com/office/powerpoint/2010/main" val="1822424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D270592E-0584-400B-B9C7-7E16AAC5AA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Times New Roman" panose="02020603050405020304" pitchFamily="18" charset="0"/>
                <a:ea typeface="ＭＳ Ｐゴシック" panose="020B0600070205080204" pitchFamily="34" charset="-128"/>
              </a:defRPr>
            </a:lvl1pPr>
            <a:lvl2pPr marL="742950" indent="-285750">
              <a:defRPr sz="1400" b="1">
                <a:solidFill>
                  <a:schemeClr val="tx1"/>
                </a:solidFill>
                <a:latin typeface="Times New Roman" panose="02020603050405020304" pitchFamily="18" charset="0"/>
                <a:ea typeface="ＭＳ Ｐゴシック" panose="020B0600070205080204" pitchFamily="34" charset="-128"/>
              </a:defRPr>
            </a:lvl2pPr>
            <a:lvl3pPr marL="1143000" indent="-228600">
              <a:defRPr sz="1400" b="1">
                <a:solidFill>
                  <a:schemeClr val="tx1"/>
                </a:solidFill>
                <a:latin typeface="Times New Roman" panose="02020603050405020304" pitchFamily="18" charset="0"/>
                <a:ea typeface="ＭＳ Ｐゴシック" panose="020B0600070205080204" pitchFamily="34" charset="-128"/>
              </a:defRPr>
            </a:lvl3pPr>
            <a:lvl4pPr marL="1600200" indent="-228600">
              <a:defRPr sz="1400" b="1">
                <a:solidFill>
                  <a:schemeClr val="tx1"/>
                </a:solidFill>
                <a:latin typeface="Times New Roman" panose="02020603050405020304" pitchFamily="18" charset="0"/>
                <a:ea typeface="ＭＳ Ｐゴシック" panose="020B0600070205080204" pitchFamily="34" charset="-128"/>
              </a:defRPr>
            </a:lvl4pPr>
            <a:lvl5pPr marL="2057400" indent="-228600">
              <a:defRPr sz="1400" b="1">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fld id="{6CA3B01E-8EE3-49EA-BA97-F58E90B0124D}" type="slidenum">
              <a:rPr lang="en-US" altLang="en-US" sz="1200" smtClean="0"/>
              <a:pPr/>
              <a:t>28</a:t>
            </a:fld>
            <a:endParaRPr lang="en-US" altLang="en-US" sz="1200"/>
          </a:p>
        </p:txBody>
      </p:sp>
      <p:sp>
        <p:nvSpPr>
          <p:cNvPr id="89090" name="Rectangle 2">
            <a:extLst>
              <a:ext uri="{FF2B5EF4-FFF2-40B4-BE49-F238E27FC236}">
                <a16:creationId xmlns:a16="http://schemas.microsoft.com/office/drawing/2014/main" id="{48E1C34B-8CC8-4C99-AB62-F989B73DEFD1}"/>
              </a:ext>
            </a:extLst>
          </p:cNvPr>
          <p:cNvSpPr>
            <a:spLocks noGrp="1" noRot="1" noChangeAspect="1" noChangeArrowheads="1" noTextEdit="1"/>
          </p:cNvSpPr>
          <p:nvPr>
            <p:ph type="sldImg"/>
          </p:nvPr>
        </p:nvSpPr>
        <p:spPr>
          <a:solidFill>
            <a:srgbClr val="FFFFFF"/>
          </a:solidFill>
          <a:ln/>
        </p:spPr>
      </p:sp>
      <p:sp>
        <p:nvSpPr>
          <p:cNvPr id="89091" name="Rectangle 3">
            <a:extLst>
              <a:ext uri="{FF2B5EF4-FFF2-40B4-BE49-F238E27FC236}">
                <a16:creationId xmlns:a16="http://schemas.microsoft.com/office/drawing/2014/main" id="{1862B85E-15FA-4577-90D5-CD261ECA54B3}"/>
              </a:ext>
            </a:extLst>
          </p:cNvPr>
          <p:cNvSpPr>
            <a:spLocks noGrp="1" noChangeArrowheads="1"/>
          </p:cNvSpPr>
          <p:nvPr>
            <p:ph type="body" idx="1"/>
          </p:nvPr>
        </p:nvSpPr>
        <p:spPr>
          <a:solidFill>
            <a:srgbClr val="FFFFFF"/>
          </a:solidFill>
          <a:ln>
            <a:solidFill>
              <a:srgbClr val="000000"/>
            </a:solidFill>
          </a:ln>
        </p:spPr>
        <p:txBody>
          <a:bodyPr/>
          <a:lstStyle/>
          <a:p>
            <a:r>
              <a:rPr lang="en-US" altLang="en-US" sz="1400">
                <a:latin typeface="Times" panose="02020603050405020304" pitchFamily="18" charset="0"/>
                <a:ea typeface="ＭＳ Ｐゴシック" panose="020B0600070205080204" pitchFamily="34" charset="-128"/>
              </a:rPr>
              <a:t>1.  Use of buprenorphine for these short periods is effective for the suppression of opioid withdrawal symptoms – especially when compared to clonidine.  </a:t>
            </a:r>
          </a:p>
          <a:p>
            <a:r>
              <a:rPr lang="en-US" altLang="en-US" sz="1400">
                <a:latin typeface="Times" panose="02020603050405020304" pitchFamily="18" charset="0"/>
                <a:ea typeface="ＭＳ Ｐゴシック" panose="020B0600070205080204" pitchFamily="34" charset="-128"/>
              </a:rPr>
              <a:t>2.  However, the long-term outcome from such short period withdrawals is not known.  In general, clinical experience indicates that short term opioid withdrawal treatment does not lead to long-term opioid abstinence (regardless of the medication used).  </a:t>
            </a:r>
          </a:p>
        </p:txBody>
      </p:sp>
    </p:spTree>
    <p:extLst>
      <p:ext uri="{BB962C8B-B14F-4D97-AF65-F5344CB8AC3E}">
        <p14:creationId xmlns:p14="http://schemas.microsoft.com/office/powerpoint/2010/main" val="3634097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smtClean="0"/>
              <a:t>Buprenorphin + naloxone</a:t>
            </a:r>
          </a:p>
          <a:p>
            <a:endParaRPr lang="vi-VN" dirty="0" smtClean="0"/>
          </a:p>
          <a:p>
            <a:r>
              <a:rPr lang="vi-VN" dirty="0" smtClean="0"/>
              <a:t>Phim ngậm dưới lưỡi (Suboxone)</a:t>
            </a:r>
          </a:p>
          <a:p>
            <a:r>
              <a:rPr lang="vi-VN" dirty="0" smtClean="0"/>
              <a:t>Phim Buccal (Bunavail)</a:t>
            </a:r>
          </a:p>
          <a:p>
            <a:r>
              <a:rPr lang="vi-VN" dirty="0" smtClean="0"/>
              <a:t>Máy tính bảng chung (Zubolv)</a:t>
            </a:r>
          </a:p>
          <a:p>
            <a:r>
              <a:rPr lang="vi-VN" dirty="0" smtClean="0"/>
              <a:t>Tiêm hàng tháng (Sublocade)</a:t>
            </a:r>
          </a:p>
          <a:p>
            <a:r>
              <a:rPr lang="vi-VN" dirty="0" smtClean="0"/>
              <a:t>Cấy tháng 6 (Probuphine)</a:t>
            </a:r>
            <a:endParaRPr lang="en-US" dirty="0"/>
          </a:p>
        </p:txBody>
      </p:sp>
      <p:sp>
        <p:nvSpPr>
          <p:cNvPr id="4" name="Slide Number Placeholder 3"/>
          <p:cNvSpPr>
            <a:spLocks noGrp="1"/>
          </p:cNvSpPr>
          <p:nvPr>
            <p:ph type="sldNum" sz="quarter" idx="10"/>
          </p:nvPr>
        </p:nvSpPr>
        <p:spPr/>
        <p:txBody>
          <a:bodyPr/>
          <a:lstStyle/>
          <a:p>
            <a:fld id="{0DB5892B-CB7C-2643-BBCE-2F982415DC86}" type="slidenum">
              <a:rPr lang="en-US" smtClean="0"/>
              <a:t>29</a:t>
            </a:fld>
            <a:endParaRPr lang="en-US"/>
          </a:p>
        </p:txBody>
      </p:sp>
    </p:spTree>
    <p:extLst>
      <p:ext uri="{BB962C8B-B14F-4D97-AF65-F5344CB8AC3E}">
        <p14:creationId xmlns:p14="http://schemas.microsoft.com/office/powerpoint/2010/main" val="2289266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1" dirty="0"/>
              <a:t>Speaker Notes:</a:t>
            </a:r>
          </a:p>
          <a:p>
            <a:pPr marL="171450" indent="-171450" defTabSz="931513">
              <a:buFont typeface="Arial" charset="0"/>
              <a:buChar char="•"/>
              <a:defRPr/>
            </a:pPr>
            <a:r>
              <a:rPr lang="en-US" dirty="0"/>
              <a:t>The</a:t>
            </a:r>
            <a:r>
              <a:rPr lang="en-US" baseline="0" dirty="0"/>
              <a:t> goal of this </a:t>
            </a:r>
            <a:r>
              <a:rPr lang="en-US" b="1" baseline="0" dirty="0"/>
              <a:t>“busy”</a:t>
            </a:r>
            <a:r>
              <a:rPr lang="en-US" baseline="0" dirty="0"/>
              <a:t> slide is </a:t>
            </a:r>
            <a:r>
              <a:rPr lang="en-US" b="1" u="sng" baseline="0" dirty="0"/>
              <a:t>NOT</a:t>
            </a:r>
            <a:r>
              <a:rPr lang="en-US" baseline="0" dirty="0"/>
              <a:t> to read every cell of the table but to provide an easily accessible resource for providers</a:t>
            </a:r>
          </a:p>
          <a:p>
            <a:pPr marL="171450" indent="-171450">
              <a:buFont typeface="Arial" charset="0"/>
              <a:buChar char="•"/>
            </a:pPr>
            <a:r>
              <a:rPr lang="en-US" baseline="0" dirty="0"/>
              <a:t>This table provides information of available buprenorphine formulations, their doses, route of administration and equivalency dosing</a:t>
            </a:r>
          </a:p>
          <a:p>
            <a:pPr marL="171450" indent="-171450">
              <a:buFont typeface="Arial" charset="0"/>
              <a:buChar char="•"/>
            </a:pPr>
            <a:r>
              <a:rPr lang="en-US" dirty="0"/>
              <a:t>Probuphine: Four Subdermal (under the skin) implants delivers a constant dose of buprenorphine equivalent to about 8mg SL daily over a six-month time span implanted in one arm </a:t>
            </a:r>
          </a:p>
          <a:p>
            <a:pPr marL="171450" indent="-171450" defTabSz="931513">
              <a:buFont typeface="Arial" charset="0"/>
              <a:buChar char="•"/>
              <a:defRPr/>
            </a:pPr>
            <a:r>
              <a:rPr lang="en-US" baseline="0" dirty="0"/>
              <a:t>Note: </a:t>
            </a:r>
            <a:r>
              <a:rPr lang="en-US" dirty="0"/>
              <a:t>Belbuca® (buprenorphine) buccal film is indicated for the management of pain and not opioid use disorder</a:t>
            </a:r>
            <a:r>
              <a:rPr lang="en-US" baseline="0" dirty="0"/>
              <a:t> and is thus omitted from this table</a:t>
            </a:r>
          </a:p>
          <a:p>
            <a:pPr marL="171450" indent="-171450" defTabSz="931513">
              <a:buFont typeface="Arial" charset="0"/>
              <a:buChar char="•"/>
              <a:defRPr/>
            </a:pPr>
            <a:r>
              <a:rPr lang="en-US" baseline="0" dirty="0"/>
              <a:t>Note: On 11/30/17</a:t>
            </a:r>
            <a:r>
              <a:rPr lang="en-US" b="0" baseline="0" dirty="0"/>
              <a:t> the </a:t>
            </a:r>
            <a:r>
              <a:rPr lang="en-US" b="0" dirty="0"/>
              <a:t>FDA approved the first once-monthly buprenorphine injection</a:t>
            </a:r>
            <a:r>
              <a:rPr lang="en-US" b="0" baseline="0" dirty="0"/>
              <a:t> for Opioid Use Disorder</a:t>
            </a:r>
          </a:p>
          <a:p>
            <a:endParaRPr lang="en-US" dirty="0"/>
          </a:p>
          <a:p>
            <a:pPr marL="174708" indent="-174708" defTabSz="931513">
              <a:buFont typeface="Wingdings" panose="05000000000000000000" pitchFamily="2" charset="2"/>
              <a:buChar char="§"/>
              <a:defRPr/>
            </a:pPr>
            <a:endParaRPr lang="en-US" baseline="0" dirty="0"/>
          </a:p>
          <a:p>
            <a:pPr marL="174708" indent="-174708" defTabSz="931513">
              <a:buFont typeface="Wingdings" panose="05000000000000000000" pitchFamily="2" charset="2"/>
              <a:buChar char="§"/>
              <a:defRPr/>
            </a:pPr>
            <a:endParaRPr lang="en-US" baseline="0" dirty="0"/>
          </a:p>
          <a:p>
            <a:endParaRPr lang="en-US" dirty="0"/>
          </a:p>
          <a:p>
            <a:endParaRPr lang="en-GB" dirty="0"/>
          </a:p>
        </p:txBody>
      </p:sp>
      <p:sp>
        <p:nvSpPr>
          <p:cNvPr id="4" name="Marcador de número de diapositiva 3"/>
          <p:cNvSpPr>
            <a:spLocks noGrp="1"/>
          </p:cNvSpPr>
          <p:nvPr>
            <p:ph type="sldNum" idx="10"/>
          </p:nvPr>
        </p:nvSpPr>
        <p:spPr/>
        <p:txBody>
          <a:bodyPr/>
          <a:lstStyle/>
          <a:p>
            <a:endParaRPr lang="es-ES_tradnl" dirty="0"/>
          </a:p>
        </p:txBody>
      </p:sp>
    </p:spTree>
    <p:extLst>
      <p:ext uri="{BB962C8B-B14F-4D97-AF65-F5344CB8AC3E}">
        <p14:creationId xmlns:p14="http://schemas.microsoft.com/office/powerpoint/2010/main" val="2621680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A7E3CF62-C9F1-4BF9-A07D-32F98415E6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Times New Roman" panose="02020603050405020304" pitchFamily="18" charset="0"/>
                <a:ea typeface="ＭＳ Ｐゴシック" panose="020B0600070205080204" pitchFamily="34" charset="-128"/>
              </a:defRPr>
            </a:lvl1pPr>
            <a:lvl2pPr marL="742950" indent="-285750">
              <a:defRPr sz="1400" b="1">
                <a:solidFill>
                  <a:schemeClr val="tx1"/>
                </a:solidFill>
                <a:latin typeface="Times New Roman" panose="02020603050405020304" pitchFamily="18" charset="0"/>
                <a:ea typeface="ＭＳ Ｐゴシック" panose="020B0600070205080204" pitchFamily="34" charset="-128"/>
              </a:defRPr>
            </a:lvl2pPr>
            <a:lvl3pPr marL="1143000" indent="-228600">
              <a:defRPr sz="1400" b="1">
                <a:solidFill>
                  <a:schemeClr val="tx1"/>
                </a:solidFill>
                <a:latin typeface="Times New Roman" panose="02020603050405020304" pitchFamily="18" charset="0"/>
                <a:ea typeface="ＭＳ Ｐゴシック" panose="020B0600070205080204" pitchFamily="34" charset="-128"/>
              </a:defRPr>
            </a:lvl3pPr>
            <a:lvl4pPr marL="1600200" indent="-228600">
              <a:defRPr sz="1400" b="1">
                <a:solidFill>
                  <a:schemeClr val="tx1"/>
                </a:solidFill>
                <a:latin typeface="Times New Roman" panose="02020603050405020304" pitchFamily="18" charset="0"/>
                <a:ea typeface="ＭＳ Ｐゴシック" panose="020B0600070205080204" pitchFamily="34" charset="-128"/>
              </a:defRPr>
            </a:lvl4pPr>
            <a:lvl5pPr marL="2057400" indent="-228600">
              <a:defRPr sz="1400" b="1">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fld id="{B4E32327-01F9-4D77-98D1-526A0588A0DD}" type="slidenum">
              <a:rPr lang="en-US" altLang="en-US" sz="1200" smtClean="0"/>
              <a:pPr/>
              <a:t>31</a:t>
            </a:fld>
            <a:endParaRPr lang="en-US" altLang="en-US" sz="1200"/>
          </a:p>
        </p:txBody>
      </p:sp>
      <p:sp>
        <p:nvSpPr>
          <p:cNvPr id="95234" name="Rectangle 2">
            <a:extLst>
              <a:ext uri="{FF2B5EF4-FFF2-40B4-BE49-F238E27FC236}">
                <a16:creationId xmlns:a16="http://schemas.microsoft.com/office/drawing/2014/main" id="{F2A44DA4-6A05-4275-9DC8-B43AFB295E51}"/>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id="{6B9C921A-87E2-438C-BC48-8D12D09DA3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342200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AA49A8C5-E1C4-4C3E-A58B-A1AB40FD5A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Times New Roman" panose="02020603050405020304" pitchFamily="18" charset="0"/>
                <a:ea typeface="ＭＳ Ｐゴシック" panose="020B0600070205080204" pitchFamily="34" charset="-128"/>
              </a:defRPr>
            </a:lvl1pPr>
            <a:lvl2pPr marL="742950" indent="-285750">
              <a:defRPr sz="1400" b="1">
                <a:solidFill>
                  <a:schemeClr val="tx1"/>
                </a:solidFill>
                <a:latin typeface="Times New Roman" panose="02020603050405020304" pitchFamily="18" charset="0"/>
                <a:ea typeface="ＭＳ Ｐゴシック" panose="020B0600070205080204" pitchFamily="34" charset="-128"/>
              </a:defRPr>
            </a:lvl2pPr>
            <a:lvl3pPr marL="1143000" indent="-228600">
              <a:defRPr sz="1400" b="1">
                <a:solidFill>
                  <a:schemeClr val="tx1"/>
                </a:solidFill>
                <a:latin typeface="Times New Roman" panose="02020603050405020304" pitchFamily="18" charset="0"/>
                <a:ea typeface="ＭＳ Ｐゴシック" panose="020B0600070205080204" pitchFamily="34" charset="-128"/>
              </a:defRPr>
            </a:lvl3pPr>
            <a:lvl4pPr marL="1600200" indent="-228600">
              <a:defRPr sz="1400" b="1">
                <a:solidFill>
                  <a:schemeClr val="tx1"/>
                </a:solidFill>
                <a:latin typeface="Times New Roman" panose="02020603050405020304" pitchFamily="18" charset="0"/>
                <a:ea typeface="ＭＳ Ｐゴシック" panose="020B0600070205080204" pitchFamily="34" charset="-128"/>
              </a:defRPr>
            </a:lvl4pPr>
            <a:lvl5pPr marL="2057400" indent="-228600">
              <a:defRPr sz="1400" b="1">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fld id="{8504E6EC-4031-4F95-9E81-C394026287D6}" type="slidenum">
              <a:rPr lang="en-US" altLang="en-US" sz="1200" smtClean="0"/>
              <a:pPr/>
              <a:t>33</a:t>
            </a:fld>
            <a:endParaRPr lang="en-US" altLang="en-US" sz="1200"/>
          </a:p>
        </p:txBody>
      </p:sp>
      <p:sp>
        <p:nvSpPr>
          <p:cNvPr id="100354" name="Rectangle 7">
            <a:extLst>
              <a:ext uri="{FF2B5EF4-FFF2-40B4-BE49-F238E27FC236}">
                <a16:creationId xmlns:a16="http://schemas.microsoft.com/office/drawing/2014/main" id="{02C2E30B-68E6-4E91-9053-9252259C81CD}"/>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a:defRPr sz="1400" b="1">
                <a:solidFill>
                  <a:schemeClr val="tx1"/>
                </a:solidFill>
                <a:latin typeface="Times New Roman" panose="02020603050405020304" pitchFamily="18" charset="0"/>
                <a:ea typeface="ＭＳ Ｐゴシック" panose="020B0600070205080204" pitchFamily="34" charset="-128"/>
              </a:defRPr>
            </a:lvl1pPr>
            <a:lvl2pPr marL="742950" indent="-285750" defTabSz="931863">
              <a:defRPr sz="1400" b="1">
                <a:solidFill>
                  <a:schemeClr val="tx1"/>
                </a:solidFill>
                <a:latin typeface="Times New Roman" panose="02020603050405020304" pitchFamily="18" charset="0"/>
                <a:ea typeface="ＭＳ Ｐゴシック" panose="020B0600070205080204" pitchFamily="34" charset="-128"/>
              </a:defRPr>
            </a:lvl2pPr>
            <a:lvl3pPr marL="1143000" indent="-228600" defTabSz="931863">
              <a:defRPr sz="1400" b="1">
                <a:solidFill>
                  <a:schemeClr val="tx1"/>
                </a:solidFill>
                <a:latin typeface="Times New Roman" panose="02020603050405020304" pitchFamily="18" charset="0"/>
                <a:ea typeface="ＭＳ Ｐゴシック" panose="020B0600070205080204" pitchFamily="34" charset="-128"/>
              </a:defRPr>
            </a:lvl3pPr>
            <a:lvl4pPr marL="1600200" indent="-228600" defTabSz="931863">
              <a:defRPr sz="1400" b="1">
                <a:solidFill>
                  <a:schemeClr val="tx1"/>
                </a:solidFill>
                <a:latin typeface="Times New Roman" panose="02020603050405020304" pitchFamily="18" charset="0"/>
                <a:ea typeface="ＭＳ Ｐゴシック" panose="020B0600070205080204" pitchFamily="34" charset="-128"/>
              </a:defRPr>
            </a:lvl4pPr>
            <a:lvl5pPr marL="2057400" indent="-228600" defTabSz="931863">
              <a:defRPr sz="1400" b="1">
                <a:solidFill>
                  <a:schemeClr val="tx1"/>
                </a:solidFill>
                <a:latin typeface="Times New Roman" panose="02020603050405020304" pitchFamily="18" charset="0"/>
                <a:ea typeface="ＭＳ Ｐゴシック" panose="020B0600070205080204" pitchFamily="34" charset="-128"/>
              </a:defRPr>
            </a:lvl5pPr>
            <a:lvl6pPr marL="25146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2C73F1DB-DF6F-421E-8AF6-D8261125C1BB}" type="slidenum">
              <a:rPr lang="en-US" altLang="en-US" sz="1200" b="0">
                <a:latin typeface="Calibri" panose="020F0502020204030204" pitchFamily="34" charset="0"/>
                <a:cs typeface="Arial" panose="020B0604020202020204" pitchFamily="34" charset="0"/>
              </a:rPr>
              <a:pPr algn="r" eaLnBrk="1" hangingPunct="1"/>
              <a:t>33</a:t>
            </a:fld>
            <a:endParaRPr lang="en-US" altLang="en-US" sz="1200" b="0">
              <a:latin typeface="Calibri" panose="020F0502020204030204" pitchFamily="34" charset="0"/>
              <a:cs typeface="Arial" panose="020B0604020202020204" pitchFamily="34" charset="0"/>
            </a:endParaRPr>
          </a:p>
        </p:txBody>
      </p:sp>
      <p:sp>
        <p:nvSpPr>
          <p:cNvPr id="100355" name="Rectangle 2">
            <a:extLst>
              <a:ext uri="{FF2B5EF4-FFF2-40B4-BE49-F238E27FC236}">
                <a16:creationId xmlns:a16="http://schemas.microsoft.com/office/drawing/2014/main" id="{832D1918-D36F-4D0A-B7EA-40D488D1BA24}"/>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B31EE64B-B053-4880-8FA9-DF93608E14DB}"/>
              </a:ext>
            </a:extLst>
          </p:cNvPr>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dirty="0">
                <a:ea typeface="ＭＳ Ｐゴシック" panose="020B0600070205080204" pitchFamily="34" charset="-128"/>
              </a:rPr>
              <a:t>Study consisting of 40 people</a:t>
            </a:r>
          </a:p>
          <a:p>
            <a:pPr eaLnBrk="1" hangingPunct="1">
              <a:spcBef>
                <a:spcPct val="0"/>
              </a:spcBef>
            </a:pP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2353580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494135C4-CBE0-4BD6-BF52-C181EDD47D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Times New Roman" panose="02020603050405020304" pitchFamily="18" charset="0"/>
                <a:ea typeface="ＭＳ Ｐゴシック" panose="020B0600070205080204" pitchFamily="34" charset="-128"/>
              </a:defRPr>
            </a:lvl1pPr>
            <a:lvl2pPr marL="742950" indent="-285750">
              <a:defRPr sz="1400" b="1">
                <a:solidFill>
                  <a:schemeClr val="tx1"/>
                </a:solidFill>
                <a:latin typeface="Times New Roman" panose="02020603050405020304" pitchFamily="18" charset="0"/>
                <a:ea typeface="ＭＳ Ｐゴシック" panose="020B0600070205080204" pitchFamily="34" charset="-128"/>
              </a:defRPr>
            </a:lvl2pPr>
            <a:lvl3pPr marL="1143000" indent="-228600">
              <a:defRPr sz="1400" b="1">
                <a:solidFill>
                  <a:schemeClr val="tx1"/>
                </a:solidFill>
                <a:latin typeface="Times New Roman" panose="02020603050405020304" pitchFamily="18" charset="0"/>
                <a:ea typeface="ＭＳ Ｐゴシック" panose="020B0600070205080204" pitchFamily="34" charset="-128"/>
              </a:defRPr>
            </a:lvl3pPr>
            <a:lvl4pPr marL="1600200" indent="-228600">
              <a:defRPr sz="1400" b="1">
                <a:solidFill>
                  <a:schemeClr val="tx1"/>
                </a:solidFill>
                <a:latin typeface="Times New Roman" panose="02020603050405020304" pitchFamily="18" charset="0"/>
                <a:ea typeface="ＭＳ Ｐゴシック" panose="020B0600070205080204" pitchFamily="34" charset="-128"/>
              </a:defRPr>
            </a:lvl4pPr>
            <a:lvl5pPr marL="2057400" indent="-228600">
              <a:defRPr sz="1400" b="1">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fld id="{0479A724-CFA5-4EDC-BFD4-710D942B9654}" type="slidenum">
              <a:rPr lang="en-US" altLang="en-US" sz="1200" smtClean="0"/>
              <a:pPr/>
              <a:t>34</a:t>
            </a:fld>
            <a:endParaRPr lang="en-US" altLang="en-US" sz="1200"/>
          </a:p>
        </p:txBody>
      </p:sp>
      <p:sp>
        <p:nvSpPr>
          <p:cNvPr id="102402" name="Rectangle 2">
            <a:extLst>
              <a:ext uri="{FF2B5EF4-FFF2-40B4-BE49-F238E27FC236}">
                <a16:creationId xmlns:a16="http://schemas.microsoft.com/office/drawing/2014/main" id="{D6FCF301-078F-4A10-9403-FBF02DA7C8E6}"/>
              </a:ext>
            </a:extLst>
          </p:cNvPr>
          <p:cNvSpPr>
            <a:spLocks noGrp="1" noRot="1" noChangeAspect="1" noChangeArrowheads="1" noTextEdit="1"/>
          </p:cNvSpPr>
          <p:nvPr>
            <p:ph type="sldImg"/>
          </p:nvPr>
        </p:nvSpPr>
        <p:spPr>
          <a:xfrm>
            <a:off x="1181100" y="698500"/>
            <a:ext cx="4648200" cy="3486150"/>
          </a:xfrm>
          <a:ln/>
        </p:spPr>
      </p:sp>
      <p:sp>
        <p:nvSpPr>
          <p:cNvPr id="102403" name="Rectangle 3">
            <a:extLst>
              <a:ext uri="{FF2B5EF4-FFF2-40B4-BE49-F238E27FC236}">
                <a16:creationId xmlns:a16="http://schemas.microsoft.com/office/drawing/2014/main" id="{0CA9084C-EB27-47CC-84ED-09F6D7A6FEC9}"/>
              </a:ext>
            </a:extLst>
          </p:cNvPr>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710365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Overdose deaths in Baltimore:</a:t>
            </a:r>
          </a:p>
          <a:p>
            <a:r>
              <a:rPr lang="en-US" dirty="0"/>
              <a:t>•Researchers found a statistically significant inverse relationship between heroin overdose deaths and patients treated with buprenorphine</a:t>
            </a:r>
          </a:p>
        </p:txBody>
      </p:sp>
      <p:sp>
        <p:nvSpPr>
          <p:cNvPr id="4" name="Slide Number Placeholder 3"/>
          <p:cNvSpPr>
            <a:spLocks noGrp="1"/>
          </p:cNvSpPr>
          <p:nvPr>
            <p:ph type="sldNum" sz="quarter" idx="10"/>
          </p:nvPr>
        </p:nvSpPr>
        <p:spPr/>
        <p:txBody>
          <a:bodyPr/>
          <a:lstStyle/>
          <a:p>
            <a:pPr>
              <a:defRPr/>
            </a:pPr>
            <a:fld id="{5F8E9A6D-D1C5-46DB-9780-F829A6AD6CEE}" type="slidenum">
              <a:rPr lang="en-US" smtClean="0"/>
              <a:pPr>
                <a:defRPr/>
              </a:pPr>
              <a:t>35</a:t>
            </a:fld>
            <a:endParaRPr lang="en-US" dirty="0"/>
          </a:p>
        </p:txBody>
      </p:sp>
    </p:spTree>
    <p:extLst>
      <p:ext uri="{BB962C8B-B14F-4D97-AF65-F5344CB8AC3E}">
        <p14:creationId xmlns:p14="http://schemas.microsoft.com/office/powerpoint/2010/main" val="1213586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178945E7-8035-4E50-B70E-CA16AB4564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Times New Roman" panose="02020603050405020304" pitchFamily="18" charset="0"/>
                <a:ea typeface="ＭＳ Ｐゴシック" panose="020B0600070205080204" pitchFamily="34" charset="-128"/>
              </a:defRPr>
            </a:lvl1pPr>
            <a:lvl2pPr marL="742950" indent="-285750">
              <a:defRPr sz="1400" b="1">
                <a:solidFill>
                  <a:schemeClr val="tx1"/>
                </a:solidFill>
                <a:latin typeface="Times New Roman" panose="02020603050405020304" pitchFamily="18" charset="0"/>
                <a:ea typeface="ＭＳ Ｐゴシック" panose="020B0600070205080204" pitchFamily="34" charset="-128"/>
              </a:defRPr>
            </a:lvl2pPr>
            <a:lvl3pPr marL="1143000" indent="-228600">
              <a:defRPr sz="1400" b="1">
                <a:solidFill>
                  <a:schemeClr val="tx1"/>
                </a:solidFill>
                <a:latin typeface="Times New Roman" panose="02020603050405020304" pitchFamily="18" charset="0"/>
                <a:ea typeface="ＭＳ Ｐゴシック" panose="020B0600070205080204" pitchFamily="34" charset="-128"/>
              </a:defRPr>
            </a:lvl3pPr>
            <a:lvl4pPr marL="1600200" indent="-228600">
              <a:defRPr sz="1400" b="1">
                <a:solidFill>
                  <a:schemeClr val="tx1"/>
                </a:solidFill>
                <a:latin typeface="Times New Roman" panose="02020603050405020304" pitchFamily="18" charset="0"/>
                <a:ea typeface="ＭＳ Ｐゴシック" panose="020B0600070205080204" pitchFamily="34" charset="-128"/>
              </a:defRPr>
            </a:lvl4pPr>
            <a:lvl5pPr marL="2057400" indent="-228600">
              <a:defRPr sz="1400" b="1">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fld id="{F73EAE61-6303-4652-BA96-700AE4D47CB0}" type="slidenum">
              <a:rPr lang="en-US" altLang="en-US" sz="1200" smtClean="0"/>
              <a:pPr/>
              <a:t>36</a:t>
            </a:fld>
            <a:endParaRPr lang="en-US" altLang="en-US" sz="1200"/>
          </a:p>
        </p:txBody>
      </p:sp>
      <p:sp>
        <p:nvSpPr>
          <p:cNvPr id="98306" name="Rectangle 7">
            <a:extLst>
              <a:ext uri="{FF2B5EF4-FFF2-40B4-BE49-F238E27FC236}">
                <a16:creationId xmlns:a16="http://schemas.microsoft.com/office/drawing/2014/main" id="{56CCE23D-C370-48FF-871B-B7D87D58A804}"/>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a:defRPr sz="1400" b="1">
                <a:solidFill>
                  <a:schemeClr val="tx1"/>
                </a:solidFill>
                <a:latin typeface="Times New Roman" panose="02020603050405020304" pitchFamily="18" charset="0"/>
                <a:ea typeface="ＭＳ Ｐゴシック" panose="020B0600070205080204" pitchFamily="34" charset="-128"/>
              </a:defRPr>
            </a:lvl1pPr>
            <a:lvl2pPr marL="742950" indent="-285750" defTabSz="931863">
              <a:defRPr sz="1400" b="1">
                <a:solidFill>
                  <a:schemeClr val="tx1"/>
                </a:solidFill>
                <a:latin typeface="Times New Roman" panose="02020603050405020304" pitchFamily="18" charset="0"/>
                <a:ea typeface="ＭＳ Ｐゴシック" panose="020B0600070205080204" pitchFamily="34" charset="-128"/>
              </a:defRPr>
            </a:lvl2pPr>
            <a:lvl3pPr marL="1143000" indent="-228600" defTabSz="931863">
              <a:defRPr sz="1400" b="1">
                <a:solidFill>
                  <a:schemeClr val="tx1"/>
                </a:solidFill>
                <a:latin typeface="Times New Roman" panose="02020603050405020304" pitchFamily="18" charset="0"/>
                <a:ea typeface="ＭＳ Ｐゴシック" panose="020B0600070205080204" pitchFamily="34" charset="-128"/>
              </a:defRPr>
            </a:lvl3pPr>
            <a:lvl4pPr marL="1600200" indent="-228600" defTabSz="931863">
              <a:defRPr sz="1400" b="1">
                <a:solidFill>
                  <a:schemeClr val="tx1"/>
                </a:solidFill>
                <a:latin typeface="Times New Roman" panose="02020603050405020304" pitchFamily="18" charset="0"/>
                <a:ea typeface="ＭＳ Ｐゴシック" panose="020B0600070205080204" pitchFamily="34" charset="-128"/>
              </a:defRPr>
            </a:lvl4pPr>
            <a:lvl5pPr marL="2057400" indent="-228600" defTabSz="931863">
              <a:defRPr sz="1400" b="1">
                <a:solidFill>
                  <a:schemeClr val="tx1"/>
                </a:solidFill>
                <a:latin typeface="Times New Roman" panose="02020603050405020304" pitchFamily="18" charset="0"/>
                <a:ea typeface="ＭＳ Ｐゴシック" panose="020B0600070205080204" pitchFamily="34" charset="-128"/>
              </a:defRPr>
            </a:lvl5pPr>
            <a:lvl6pPr marL="25146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defTabSz="931863"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FD291CEC-38DF-40EF-BFA1-AA1CDFF8ABE9}" type="slidenum">
              <a:rPr lang="en-US" altLang="en-US" sz="1200" b="0">
                <a:latin typeface="Calibri" panose="020F0502020204030204" pitchFamily="34" charset="0"/>
                <a:cs typeface="Arial" panose="020B0604020202020204" pitchFamily="34" charset="0"/>
              </a:rPr>
              <a:pPr algn="r" eaLnBrk="1" hangingPunct="1"/>
              <a:t>36</a:t>
            </a:fld>
            <a:endParaRPr lang="en-US" altLang="en-US" sz="1200" b="0">
              <a:latin typeface="Calibri" panose="020F0502020204030204" pitchFamily="34" charset="0"/>
              <a:cs typeface="Arial" panose="020B0604020202020204" pitchFamily="34" charset="0"/>
            </a:endParaRPr>
          </a:p>
        </p:txBody>
      </p:sp>
      <p:sp>
        <p:nvSpPr>
          <p:cNvPr id="98307" name="Rectangle 2">
            <a:extLst>
              <a:ext uri="{FF2B5EF4-FFF2-40B4-BE49-F238E27FC236}">
                <a16:creationId xmlns:a16="http://schemas.microsoft.com/office/drawing/2014/main" id="{8CF9C116-FCAE-4CBB-B49C-4EDA87CB344A}"/>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F879AD63-CD73-406D-8EBE-9946453FA465}"/>
              </a:ext>
            </a:extLst>
          </p:cNvPr>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026211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B5892B-CB7C-2643-BBCE-2F982415DC86}" type="slidenum">
              <a:rPr lang="en-US" smtClean="0"/>
              <a:t>37</a:t>
            </a:fld>
            <a:endParaRPr lang="en-US"/>
          </a:p>
        </p:txBody>
      </p:sp>
    </p:spTree>
    <p:extLst>
      <p:ext uri="{BB962C8B-B14F-4D97-AF65-F5344CB8AC3E}">
        <p14:creationId xmlns:p14="http://schemas.microsoft.com/office/powerpoint/2010/main" val="3905623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1144588" y="685800"/>
            <a:ext cx="4570412"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685800" y="4343400"/>
            <a:ext cx="5486400" cy="4114800"/>
          </a:xfrm>
          <a:prstGeom prst="rect">
            <a:avLst/>
          </a:prstGeom>
        </p:spPr>
        <p:txBody>
          <a:bodyPr lIns="91415" tIns="91415" rIns="91415" bIns="91415" anchor="t" anchorCtr="0">
            <a:noAutofit/>
          </a:bodyPr>
          <a:lstStyle/>
          <a:p>
            <a:r>
              <a:rPr lang="en-US" b="1" dirty="0"/>
              <a:t>Speaker Notes:</a:t>
            </a:r>
          </a:p>
          <a:p>
            <a:pPr marL="171450" indent="-171450">
              <a:buFont typeface="Arial" panose="020B0604020202020204" pitchFamily="34" charset="0"/>
              <a:buChar char="•"/>
            </a:pPr>
            <a:r>
              <a:rPr lang="en-US" dirty="0"/>
              <a:t>Induction Criteria include (but</a:t>
            </a:r>
            <a:r>
              <a:rPr lang="en-US" baseline="0" dirty="0"/>
              <a:t> are not limited) to: Clinic policy about patient being in Mild/Moderate withdrawal; Coordinating any insurance prior-authorization issues; Confirming access to medications (Pharmacy)</a:t>
            </a:r>
            <a:endParaRPr lang="en-US" dirty="0"/>
          </a:p>
          <a:p>
            <a:endParaRPr dirty="0"/>
          </a:p>
        </p:txBody>
      </p:sp>
    </p:spTree>
    <p:extLst>
      <p:ext uri="{BB962C8B-B14F-4D97-AF65-F5344CB8AC3E}">
        <p14:creationId xmlns:p14="http://schemas.microsoft.com/office/powerpoint/2010/main" val="3773934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Speaker’s Notes:</a:t>
            </a:r>
          </a:p>
          <a:p>
            <a:pPr marL="171450" indent="-171450">
              <a:buFont typeface="Arial" panose="020B0604020202020204" pitchFamily="34" charset="0"/>
              <a:buChar char="•"/>
            </a:pPr>
            <a:r>
              <a:rPr lang="en-US" dirty="0"/>
              <a:t>Range of variability in clinical practice. Follow your clinic protocol and procedures</a:t>
            </a:r>
          </a:p>
        </p:txBody>
      </p:sp>
      <p:sp>
        <p:nvSpPr>
          <p:cNvPr id="4" name="Slide Number Placeholder 3"/>
          <p:cNvSpPr>
            <a:spLocks noGrp="1"/>
          </p:cNvSpPr>
          <p:nvPr>
            <p:ph type="sldNum" sz="quarter" idx="10"/>
          </p:nvPr>
        </p:nvSpPr>
        <p:spPr/>
        <p:txBody>
          <a:bodyPr/>
          <a:lstStyle/>
          <a:p>
            <a:fld id="{BC2BA18C-2974-47B0-9CB9-A2C375DB83FA}" type="slidenum">
              <a:rPr lang="en-US" smtClean="0"/>
              <a:t>42</a:t>
            </a:fld>
            <a:endParaRPr lang="en-US" dirty="0"/>
          </a:p>
        </p:txBody>
      </p:sp>
    </p:spTree>
    <p:extLst>
      <p:ext uri="{BB962C8B-B14F-4D97-AF65-F5344CB8AC3E}">
        <p14:creationId xmlns:p14="http://schemas.microsoft.com/office/powerpoint/2010/main" val="3657833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p>
          <a:p>
            <a:pPr marL="171450" indent="-171450">
              <a:buFont typeface="Wingdings" panose="05000000000000000000" pitchFamily="2" charset="2"/>
              <a:buChar char="§"/>
            </a:pPr>
            <a:r>
              <a:rPr lang="en-US" dirty="0">
                <a:effectLst/>
              </a:rPr>
              <a:t>The half-life of methadone in an opioid-tolerant patient is approximately 24 hours; its half-life in an opioid-naive patient is approximately 55 hours [The duration of effect is extended in opioid-naive patients]. </a:t>
            </a:r>
            <a:r>
              <a:rPr lang="en-US" dirty="0"/>
              <a:t>Reference: </a:t>
            </a:r>
            <a:r>
              <a:rPr lang="en-US" dirty="0" err="1"/>
              <a:t>Grissinger</a:t>
            </a:r>
            <a:r>
              <a:rPr lang="en-US" dirty="0"/>
              <a:t> M. 2011. Keeping Patients Safe From Methadone Overdoses. Pharmacy and Therapeutics. 36(8): 462-466.</a:t>
            </a:r>
          </a:p>
        </p:txBody>
      </p:sp>
      <p:sp>
        <p:nvSpPr>
          <p:cNvPr id="4" name="Slide Number Placeholder 3"/>
          <p:cNvSpPr>
            <a:spLocks noGrp="1"/>
          </p:cNvSpPr>
          <p:nvPr>
            <p:ph type="sldNum" idx="10"/>
          </p:nvPr>
        </p:nvSpPr>
        <p:spPr/>
        <p:txBody>
          <a:bodyPr/>
          <a:lstStyle/>
          <a:p>
            <a:endParaRPr lang="en-US" dirty="0"/>
          </a:p>
        </p:txBody>
      </p:sp>
    </p:spTree>
    <p:extLst>
      <p:ext uri="{BB962C8B-B14F-4D97-AF65-F5344CB8AC3E}">
        <p14:creationId xmlns:p14="http://schemas.microsoft.com/office/powerpoint/2010/main" val="3264028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a:spLocks noGrp="1" noRot="1" noChangeAspect="1"/>
          </p:cNvSpPr>
          <p:nvPr>
            <p:ph type="sldImg" idx="2"/>
          </p:nvPr>
        </p:nvSpPr>
        <p:spPr>
          <a:xfrm>
            <a:off x="1144588" y="685800"/>
            <a:ext cx="4570412"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1" name="Shape 211"/>
          <p:cNvSpPr txBox="1">
            <a:spLocks noGrp="1"/>
          </p:cNvSpPr>
          <p:nvPr>
            <p:ph type="body" idx="1"/>
          </p:nvPr>
        </p:nvSpPr>
        <p:spPr>
          <a:xfrm>
            <a:off x="685800" y="4343400"/>
            <a:ext cx="5486400" cy="4114800"/>
          </a:xfrm>
          <a:prstGeom prst="rect">
            <a:avLst/>
          </a:prstGeom>
        </p:spPr>
        <p:txBody>
          <a:bodyPr lIns="91415" tIns="91415" rIns="91415" bIns="91415" anchor="t" anchorCtr="0">
            <a:noAutofit/>
          </a:bodyPr>
          <a:lstStyle/>
          <a:p>
            <a:r>
              <a:rPr lang="en-US" b="1" dirty="0"/>
              <a:t>Speaker Notes:</a:t>
            </a:r>
          </a:p>
          <a:p>
            <a:pPr marL="171450" indent="-171450">
              <a:buFont typeface="Wingdings" panose="05000000000000000000" pitchFamily="2" charset="2"/>
              <a:buChar char="§"/>
            </a:pPr>
            <a:r>
              <a:rPr lang="en-US" dirty="0"/>
              <a:t>Typically lower doses are utilized to relieve withdrawal and higher doses are utilized to relieve craving</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Commonly practice: </a:t>
            </a:r>
            <a:r>
              <a:rPr lang="en-US" altLang="en-US" sz="1200" b="0" dirty="0"/>
              <a:t>Aim for a dose of 8 mg in the first 24 hours</a:t>
            </a:r>
          </a:p>
          <a:p>
            <a:pPr marL="171450" indent="-171450">
              <a:buFont typeface="Wingdings" panose="05000000000000000000" pitchFamily="2" charset="2"/>
              <a:buChar char="§"/>
            </a:pPr>
            <a:endParaRPr dirty="0"/>
          </a:p>
        </p:txBody>
      </p:sp>
    </p:spTree>
    <p:extLst>
      <p:ext uri="{BB962C8B-B14F-4D97-AF65-F5344CB8AC3E}">
        <p14:creationId xmlns:p14="http://schemas.microsoft.com/office/powerpoint/2010/main" val="4030984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003"/>
            <a:ext cx="5486400" cy="3600998"/>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50</a:t>
            </a:fld>
            <a:endParaRPr lang="en-US"/>
          </a:p>
        </p:txBody>
      </p:sp>
    </p:spTree>
    <p:extLst>
      <p:ext uri="{BB962C8B-B14F-4D97-AF65-F5344CB8AC3E}">
        <p14:creationId xmlns:p14="http://schemas.microsoft.com/office/powerpoint/2010/main" val="1570577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pic>
        <p:nvPicPr>
          <p:cNvPr id="2" name="Content Placeholder 5"/>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33338"/>
            <a:ext cx="9144000"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993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4114800"/>
          </a:xfrm>
        </p:spPr>
        <p:txBody>
          <a:bodyPr/>
          <a:lstStyle/>
          <a:p>
            <a:pPr lvl="0"/>
            <a:endParaRPr lang="en-US" noProof="0"/>
          </a:p>
        </p:txBody>
      </p:sp>
      <p:sp>
        <p:nvSpPr>
          <p:cNvPr id="4" name="Rectangle 4">
            <a:extLst>
              <a:ext uri="{FF2B5EF4-FFF2-40B4-BE49-F238E27FC236}">
                <a16:creationId xmlns:a16="http://schemas.microsoft.com/office/drawing/2014/main" id="{39D3D19C-9A48-4F27-BE0F-7D1726BF5E7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5CEE0EC-C890-4818-B2E9-A3A1ED0BDE9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D177752-2C97-4217-ABAC-3D0DC985F557}"/>
              </a:ext>
            </a:extLst>
          </p:cNvPr>
          <p:cNvSpPr>
            <a:spLocks noGrp="1" noChangeArrowheads="1"/>
          </p:cNvSpPr>
          <p:nvPr>
            <p:ph type="sldNum" sz="quarter" idx="12"/>
          </p:nvPr>
        </p:nvSpPr>
        <p:spPr>
          <a:ln/>
        </p:spPr>
        <p:txBody>
          <a:bodyPr/>
          <a:lstStyle>
            <a:lvl1pPr>
              <a:defRPr/>
            </a:lvl1pPr>
          </a:lstStyle>
          <a:p>
            <a:pPr>
              <a:defRPr/>
            </a:pPr>
            <a:fld id="{09CD3D91-F173-4769-AC56-BEBFD88028DB}" type="slidenum">
              <a:rPr lang="en-US" altLang="en-US"/>
              <a:pPr>
                <a:defRPr/>
              </a:pPr>
              <a:t>‹#›</a:t>
            </a:fld>
            <a:endParaRPr lang="en-US" altLang="en-US"/>
          </a:p>
        </p:txBody>
      </p:sp>
    </p:spTree>
    <p:extLst>
      <p:ext uri="{BB962C8B-B14F-4D97-AF65-F5344CB8AC3E}">
        <p14:creationId xmlns:p14="http://schemas.microsoft.com/office/powerpoint/2010/main" val="410003533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1/2/2019</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2.v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vmlDrawing" Target="../drawings/vmlDrawing3.vml"/><Relationship Id="rId5" Type="http://schemas.openxmlformats.org/officeDocument/2006/relationships/image" Target="../media/image18.emf"/><Relationship Id="rId4" Type="http://schemas.openxmlformats.org/officeDocument/2006/relationships/oleObject" Target="../embeddings/oleObject3.bin"/></Relationships>
</file>

<file path=ppt/slides/_rels/slide35.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FFA35-70DD-D848-8D19-70C8AE72BC54}"/>
              </a:ext>
            </a:extLst>
          </p:cNvPr>
          <p:cNvSpPr>
            <a:spLocks noGrp="1"/>
          </p:cNvSpPr>
          <p:nvPr>
            <p:ph type="ctrTitle" idx="4294967295"/>
          </p:nvPr>
        </p:nvSpPr>
        <p:spPr>
          <a:xfrm>
            <a:off x="1041400" y="273050"/>
            <a:ext cx="7556500" cy="3489325"/>
          </a:xfrm>
        </p:spPr>
        <p:txBody>
          <a:bodyPr>
            <a:noAutofit/>
          </a:bodyPr>
          <a:lstStyle/>
          <a:p>
            <a:r>
              <a:rPr lang="en-US" sz="4400" smtClean="0"/>
              <a:t>Hướng tiếp cận </a:t>
            </a:r>
            <a:r>
              <a:rPr lang="vi-VN" sz="4400" smtClean="0"/>
              <a:t>giảm hại</a:t>
            </a:r>
            <a:r>
              <a:rPr lang="en-US" sz="4400" smtClean="0"/>
              <a:t> trong cải thiện </a:t>
            </a:r>
            <a:r>
              <a:rPr lang="en-US" sz="4400"/>
              <a:t>Đ</a:t>
            </a:r>
            <a:r>
              <a:rPr lang="en-US" sz="4400" smtClean="0"/>
              <a:t>iều </a:t>
            </a:r>
            <a:r>
              <a:rPr lang="en-US" sz="4400"/>
              <a:t>T</a:t>
            </a:r>
            <a:r>
              <a:rPr lang="en-US" sz="4400" smtClean="0"/>
              <a:t>rị </a:t>
            </a:r>
            <a:r>
              <a:rPr lang="en-US" sz="4400" smtClean="0"/>
              <a:t>Rối </a:t>
            </a:r>
            <a:r>
              <a:rPr lang="en-US" sz="4400" smtClean="0"/>
              <a:t>Loạn </a:t>
            </a:r>
            <a:r>
              <a:rPr lang="en-US" sz="4400" smtClean="0"/>
              <a:t>sử dụng chất dạng thuốc phiện bằng thuốc Buprenorphine</a:t>
            </a:r>
            <a:endParaRPr lang="en-US" sz="4400" dirty="0"/>
          </a:p>
        </p:txBody>
      </p:sp>
      <p:sp>
        <p:nvSpPr>
          <p:cNvPr id="3" name="Subtitle 2">
            <a:extLst>
              <a:ext uri="{FF2B5EF4-FFF2-40B4-BE49-F238E27FC236}">
                <a16:creationId xmlns:a16="http://schemas.microsoft.com/office/drawing/2014/main" id="{D03F44EB-A007-754A-896A-8D3965ED974F}"/>
              </a:ext>
            </a:extLst>
          </p:cNvPr>
          <p:cNvSpPr>
            <a:spLocks noGrp="1"/>
          </p:cNvSpPr>
          <p:nvPr>
            <p:ph type="subTitle" idx="4294967295"/>
          </p:nvPr>
        </p:nvSpPr>
        <p:spPr>
          <a:xfrm>
            <a:off x="1930400" y="3762375"/>
            <a:ext cx="6667500" cy="2689225"/>
          </a:xfrm>
        </p:spPr>
        <p:txBody>
          <a:bodyPr>
            <a:normAutofit fontScale="55000" lnSpcReduction="20000"/>
          </a:bodyPr>
          <a:lstStyle/>
          <a:p>
            <a:endParaRPr lang="en-US" dirty="0"/>
          </a:p>
          <a:p>
            <a:pPr marL="0" indent="0">
              <a:buNone/>
            </a:pPr>
            <a:r>
              <a:rPr lang="en-US" sz="5100" b="1" smtClean="0"/>
              <a:t>PGS. TS. BS</a:t>
            </a:r>
            <a:r>
              <a:rPr lang="en-US" sz="5100" b="1" smtClean="0"/>
              <a:t>. Bruce </a:t>
            </a:r>
            <a:r>
              <a:rPr lang="en-US" sz="5100" b="1" dirty="0"/>
              <a:t>G</a:t>
            </a:r>
            <a:r>
              <a:rPr lang="en-US" sz="5100" b="1"/>
              <a:t>. </a:t>
            </a:r>
            <a:r>
              <a:rPr lang="en-US" sz="5100" b="1" smtClean="0"/>
              <a:t>Trigg </a:t>
            </a:r>
            <a:endParaRPr lang="en-US" sz="5100" b="1" dirty="0"/>
          </a:p>
          <a:p>
            <a:pPr marL="0" indent="0">
              <a:buNone/>
            </a:pPr>
            <a:r>
              <a:rPr lang="en-US" sz="5100" b="1" smtClean="0"/>
              <a:t>Cố vấn Y Tế Công Cộng và Y Học Nghiện Chất</a:t>
            </a:r>
            <a:endParaRPr lang="en-US" sz="5100" b="1" dirty="0"/>
          </a:p>
          <a:p>
            <a:pPr marL="0" indent="0">
              <a:buNone/>
            </a:pPr>
            <a:r>
              <a:rPr lang="en-US" sz="5100" b="1" smtClean="0"/>
              <a:t>Sở Y Tế TP</a:t>
            </a:r>
            <a:r>
              <a:rPr lang="en-US" sz="5100" b="1" smtClean="0"/>
              <a:t>. New </a:t>
            </a:r>
            <a:r>
              <a:rPr lang="en-US" sz="5100" b="1" dirty="0"/>
              <a:t>York City</a:t>
            </a:r>
            <a:r>
              <a:rPr lang="en-US" sz="5100" b="1"/>
              <a:t>, </a:t>
            </a:r>
            <a:r>
              <a:rPr lang="en-US" sz="5100" b="1" smtClean="0"/>
              <a:t>Hoa Kỳ</a:t>
            </a:r>
            <a:endParaRPr lang="en-US" sz="5100" b="1" dirty="0"/>
          </a:p>
          <a:p>
            <a:endParaRPr lang="en-US" sz="5100" dirty="0"/>
          </a:p>
          <a:p>
            <a:endParaRPr lang="en-US" dirty="0"/>
          </a:p>
        </p:txBody>
      </p:sp>
    </p:spTree>
    <p:extLst>
      <p:ext uri="{BB962C8B-B14F-4D97-AF65-F5344CB8AC3E}">
        <p14:creationId xmlns:p14="http://schemas.microsoft.com/office/powerpoint/2010/main" val="221704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7950"/>
            <a:ext cx="8042275" cy="1336675"/>
          </a:xfrm>
        </p:spPr>
        <p:txBody>
          <a:bodyPr/>
          <a:lstStyle/>
          <a:p>
            <a:r>
              <a:rPr lang="en-US" smtClean="0"/>
              <a:t>Tuyên bố</a:t>
            </a:r>
            <a:endParaRPr lang="en-US" dirty="0"/>
          </a:p>
        </p:txBody>
      </p:sp>
      <p:sp>
        <p:nvSpPr>
          <p:cNvPr id="3" name="Content Placeholder 2"/>
          <p:cNvSpPr>
            <a:spLocks noGrp="1"/>
          </p:cNvSpPr>
          <p:nvPr>
            <p:ph idx="4294967295"/>
          </p:nvPr>
        </p:nvSpPr>
        <p:spPr>
          <a:xfrm>
            <a:off x="787400" y="2514600"/>
            <a:ext cx="8042275" cy="4343400"/>
          </a:xfrm>
        </p:spPr>
        <p:txBody>
          <a:bodyPr>
            <a:normAutofit/>
          </a:bodyPr>
          <a:lstStyle/>
          <a:p>
            <a:r>
              <a:rPr lang="vi-VN" sz="3600" smtClean="0"/>
              <a:t>Tôi </a:t>
            </a:r>
            <a:r>
              <a:rPr lang="vi-VN" sz="3600"/>
              <a:t>không </a:t>
            </a:r>
            <a:r>
              <a:rPr lang="en-US" sz="3600" smtClean="0"/>
              <a:t>nhận bất cứ một lợi ích tài chính hoặc các lợi ích </a:t>
            </a:r>
            <a:r>
              <a:rPr lang="en-US" sz="3600" smtClean="0"/>
              <a:t>nào khác </a:t>
            </a:r>
            <a:r>
              <a:rPr lang="en-US" sz="3600" smtClean="0"/>
              <a:t>liên quan trong bài trình bày này.</a:t>
            </a:r>
            <a:endParaRPr lang="en-US" sz="3600" dirty="0"/>
          </a:p>
        </p:txBody>
      </p:sp>
    </p:spTree>
    <p:extLst>
      <p:ext uri="{BB962C8B-B14F-4D97-AF65-F5344CB8AC3E}">
        <p14:creationId xmlns:p14="http://schemas.microsoft.com/office/powerpoint/2010/main" val="3826340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616E25-F349-46D5-A8E1-ACB326E7BC21}"/>
              </a:ext>
            </a:extLst>
          </p:cNvPr>
          <p:cNvSpPr txBox="1"/>
          <p:nvPr/>
        </p:nvSpPr>
        <p:spPr>
          <a:xfrm>
            <a:off x="3253594" y="609600"/>
            <a:ext cx="2473754" cy="769441"/>
          </a:xfrm>
          <a:prstGeom prst="rect">
            <a:avLst/>
          </a:prstGeom>
          <a:noFill/>
        </p:spPr>
        <p:txBody>
          <a:bodyPr wrap="none" rtlCol="0">
            <a:spAutoFit/>
          </a:bodyPr>
          <a:lstStyle/>
          <a:p>
            <a:r>
              <a:rPr lang="en-US" sz="4400" b="1" dirty="0" err="1" smtClean="0">
                <a:latin typeface="+mj-lt"/>
              </a:rPr>
              <a:t>Mục</a:t>
            </a:r>
            <a:r>
              <a:rPr lang="en-US" sz="4400" b="1" dirty="0" smtClean="0">
                <a:latin typeface="+mj-lt"/>
              </a:rPr>
              <a:t> </a:t>
            </a:r>
            <a:r>
              <a:rPr lang="en-US" sz="4400" b="1" dirty="0" err="1">
                <a:latin typeface="+mj-lt"/>
              </a:rPr>
              <a:t>tiêu</a:t>
            </a:r>
            <a:endParaRPr lang="en-US" sz="4400" b="1" dirty="0">
              <a:latin typeface="+mj-lt"/>
            </a:endParaRPr>
          </a:p>
        </p:txBody>
      </p:sp>
      <p:sp>
        <p:nvSpPr>
          <p:cNvPr id="3" name="TextBox 2">
            <a:extLst>
              <a:ext uri="{FF2B5EF4-FFF2-40B4-BE49-F238E27FC236}">
                <a16:creationId xmlns:a16="http://schemas.microsoft.com/office/drawing/2014/main" id="{CC476F6F-F176-49D4-9734-8F27F27A0DD0}"/>
              </a:ext>
            </a:extLst>
          </p:cNvPr>
          <p:cNvSpPr txBox="1"/>
          <p:nvPr/>
        </p:nvSpPr>
        <p:spPr>
          <a:xfrm>
            <a:off x="655145" y="1690062"/>
            <a:ext cx="7833710" cy="3046988"/>
          </a:xfrm>
          <a:prstGeom prst="rect">
            <a:avLst/>
          </a:prstGeom>
          <a:noFill/>
        </p:spPr>
        <p:txBody>
          <a:bodyPr wrap="square" rtlCol="0">
            <a:spAutoFit/>
          </a:bodyPr>
          <a:lstStyle/>
          <a:p>
            <a:pPr marL="457200" indent="-457200">
              <a:buFont typeface="+mj-lt"/>
              <a:buAutoNum type="arabicParenR"/>
            </a:pPr>
            <a:r>
              <a:rPr lang="en-US" sz="2400" smtClean="0"/>
              <a:t> Tổng quan Tình trạng quá liều chất dạng thuốc phiện </a:t>
            </a:r>
            <a:r>
              <a:rPr lang="en-US" sz="2400" smtClean="0"/>
              <a:t>(CDTP) và </a:t>
            </a:r>
            <a:r>
              <a:rPr lang="en-US" sz="2400" smtClean="0"/>
              <a:t>rối loạn sử dụng CDTP tại Hoa Kỳ.</a:t>
            </a:r>
            <a:endParaRPr lang="en-US" sz="2400" dirty="0"/>
          </a:p>
          <a:p>
            <a:pPr marL="457200" indent="-457200">
              <a:buFont typeface="+mj-lt"/>
              <a:buAutoNum type="arabicParenR"/>
            </a:pPr>
            <a:endParaRPr lang="en-US" sz="2400" dirty="0"/>
          </a:p>
          <a:p>
            <a:pPr marL="457200" indent="-457200">
              <a:buFont typeface="+mj-lt"/>
              <a:buAutoNum type="arabicParenR"/>
            </a:pPr>
            <a:r>
              <a:rPr lang="vi-VN" sz="2400" dirty="0" smtClean="0"/>
              <a:t>Giải </a:t>
            </a:r>
            <a:r>
              <a:rPr lang="vi-VN" sz="2400" dirty="0"/>
              <a:t>thích </a:t>
            </a:r>
            <a:r>
              <a:rPr lang="vi-VN" sz="2400" dirty="0" smtClean="0"/>
              <a:t>lợi </a:t>
            </a:r>
            <a:r>
              <a:rPr lang="vi-VN" sz="2400" smtClean="0"/>
              <a:t>ích</a:t>
            </a:r>
            <a:r>
              <a:rPr lang="en-US" sz="2400" smtClean="0"/>
              <a:t> </a:t>
            </a:r>
            <a:r>
              <a:rPr lang="en-US" sz="2400" smtClean="0"/>
              <a:t>của hình thức</a:t>
            </a:r>
            <a:r>
              <a:rPr lang="vi-VN" sz="2400" smtClean="0"/>
              <a:t> </a:t>
            </a:r>
            <a:r>
              <a:rPr lang="en-US" sz="2400" smtClean="0"/>
              <a:t>Điều trị hỗ trợ bằng thuốc (MAT</a:t>
            </a:r>
            <a:r>
              <a:rPr lang="vi-VN" sz="2400" smtClean="0"/>
              <a:t>)</a:t>
            </a:r>
            <a:endParaRPr lang="en-US" sz="2400" dirty="0"/>
          </a:p>
          <a:p>
            <a:pPr marL="457200" indent="-457200">
              <a:buFont typeface="+mj-lt"/>
              <a:buAutoNum type="arabicParenR"/>
            </a:pPr>
            <a:endParaRPr lang="en-US" sz="2400" dirty="0"/>
          </a:p>
          <a:p>
            <a:pPr marL="457200" indent="-457200">
              <a:buFont typeface="+mj-lt"/>
              <a:buAutoNum type="arabicParenR"/>
            </a:pPr>
            <a:r>
              <a:rPr lang="vi-VN" sz="2400" dirty="0" smtClean="0"/>
              <a:t>Mô </a:t>
            </a:r>
            <a:r>
              <a:rPr lang="vi-VN" sz="2400" dirty="0"/>
              <a:t>tả cách sử </a:t>
            </a:r>
            <a:r>
              <a:rPr lang="vi-VN" sz="2400"/>
              <a:t>dụng </a:t>
            </a:r>
            <a:r>
              <a:rPr lang="vi-VN" sz="2400" smtClean="0"/>
              <a:t>buprenorphin</a:t>
            </a:r>
            <a:r>
              <a:rPr lang="en-US" sz="2400" smtClean="0"/>
              <a:t>e</a:t>
            </a:r>
            <a:r>
              <a:rPr lang="vi-VN" sz="2400" smtClean="0"/>
              <a:t> </a:t>
            </a:r>
            <a:r>
              <a:rPr lang="vi-VN" sz="2400" dirty="0"/>
              <a:t>để điều </a:t>
            </a:r>
            <a:r>
              <a:rPr lang="vi-VN" sz="2400"/>
              <a:t>trị </a:t>
            </a:r>
            <a:r>
              <a:rPr lang="en-US" sz="2400" smtClean="0"/>
              <a:t>RLSD CDTP</a:t>
            </a:r>
            <a:endParaRPr lang="en-US" sz="2400" dirty="0"/>
          </a:p>
        </p:txBody>
      </p:sp>
    </p:spTree>
    <p:extLst>
      <p:ext uri="{BB962C8B-B14F-4D97-AF65-F5344CB8AC3E}">
        <p14:creationId xmlns:p14="http://schemas.microsoft.com/office/powerpoint/2010/main" val="1660013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AD757-732C-1144-943D-8185081EBB93}"/>
              </a:ext>
            </a:extLst>
          </p:cNvPr>
          <p:cNvSpPr>
            <a:spLocks noGrp="1"/>
          </p:cNvSpPr>
          <p:nvPr>
            <p:ph type="title" idx="4294967295"/>
          </p:nvPr>
        </p:nvSpPr>
        <p:spPr>
          <a:xfrm>
            <a:off x="0" y="107950"/>
            <a:ext cx="8042275" cy="1336675"/>
          </a:xfrm>
        </p:spPr>
        <p:txBody>
          <a:bodyPr/>
          <a:lstStyle/>
          <a:p>
            <a:r>
              <a:rPr lang="en-US" smtClean="0"/>
              <a:t>Đại dịch kép</a:t>
            </a:r>
            <a:endParaRPr lang="en-US" dirty="0"/>
          </a:p>
        </p:txBody>
      </p:sp>
      <p:sp>
        <p:nvSpPr>
          <p:cNvPr id="3" name="Content Placeholder 2">
            <a:extLst>
              <a:ext uri="{FF2B5EF4-FFF2-40B4-BE49-F238E27FC236}">
                <a16:creationId xmlns:a16="http://schemas.microsoft.com/office/drawing/2014/main" id="{EB9E63AB-E1FC-5843-85C2-193E15135338}"/>
              </a:ext>
            </a:extLst>
          </p:cNvPr>
          <p:cNvSpPr>
            <a:spLocks noGrp="1"/>
          </p:cNvSpPr>
          <p:nvPr>
            <p:ph idx="4294967295"/>
          </p:nvPr>
        </p:nvSpPr>
        <p:spPr>
          <a:xfrm>
            <a:off x="883920" y="1600200"/>
            <a:ext cx="7802880" cy="4343400"/>
          </a:xfrm>
        </p:spPr>
        <p:txBody>
          <a:bodyPr/>
          <a:lstStyle/>
          <a:p>
            <a:r>
              <a:rPr lang="vi-VN" smtClean="0"/>
              <a:t>Nghiện</a:t>
            </a:r>
            <a:r>
              <a:rPr lang="en-US" smtClean="0"/>
              <a:t> chất dạng</a:t>
            </a:r>
            <a:r>
              <a:rPr lang="vi-VN" smtClean="0"/>
              <a:t> </a:t>
            </a:r>
            <a:r>
              <a:rPr lang="vi-VN" dirty="0"/>
              <a:t>thuốc phiện (còn gọi là Rối loạn sử </a:t>
            </a:r>
            <a:r>
              <a:rPr lang="vi-VN"/>
              <a:t>dụng </a:t>
            </a:r>
            <a:r>
              <a:rPr lang="en-US" smtClean="0"/>
              <a:t>chất dạng thuốc phiện</a:t>
            </a:r>
            <a:r>
              <a:rPr lang="vi-VN" smtClean="0"/>
              <a:t>)</a:t>
            </a:r>
            <a:r>
              <a:rPr lang="en-US" smtClean="0"/>
              <a:t>, từ các </a:t>
            </a:r>
            <a:r>
              <a:rPr lang="vi-VN" smtClean="0"/>
              <a:t>thuốc </a:t>
            </a:r>
            <a:r>
              <a:rPr lang="vi-VN" dirty="0"/>
              <a:t>giảm </a:t>
            </a:r>
            <a:r>
              <a:rPr lang="vi-VN"/>
              <a:t>đau </a:t>
            </a:r>
            <a:r>
              <a:rPr lang="en-US" smtClean="0"/>
              <a:t>đến</a:t>
            </a:r>
            <a:r>
              <a:rPr lang="vi-VN" smtClean="0"/>
              <a:t> </a:t>
            </a:r>
            <a:r>
              <a:rPr lang="vi-VN" dirty="0"/>
              <a:t>heroin</a:t>
            </a:r>
            <a:endParaRPr lang="en-US" dirty="0"/>
          </a:p>
          <a:p>
            <a:r>
              <a:rPr lang="en-US" dirty="0" err="1" smtClean="0"/>
              <a:t>Tử</a:t>
            </a:r>
            <a:r>
              <a:rPr lang="en-US" dirty="0" smtClean="0"/>
              <a:t> </a:t>
            </a:r>
            <a:r>
              <a:rPr lang="en-US" dirty="0" err="1"/>
              <a:t>vong</a:t>
            </a:r>
            <a:r>
              <a:rPr lang="en-US" dirty="0"/>
              <a:t> do </a:t>
            </a:r>
            <a:r>
              <a:rPr lang="en-US" dirty="0" err="1"/>
              <a:t>dùng</a:t>
            </a:r>
            <a:r>
              <a:rPr lang="en-US" dirty="0"/>
              <a:t> </a:t>
            </a:r>
            <a:r>
              <a:rPr lang="en-US" dirty="0" err="1"/>
              <a:t>thuốc</a:t>
            </a:r>
            <a:r>
              <a:rPr lang="en-US" dirty="0"/>
              <a:t> </a:t>
            </a:r>
            <a:r>
              <a:rPr lang="en-US" dirty="0" err="1"/>
              <a:t>quá</a:t>
            </a:r>
            <a:r>
              <a:rPr lang="en-US" dirty="0"/>
              <a:t> </a:t>
            </a:r>
            <a:r>
              <a:rPr lang="en-US" dirty="0" err="1"/>
              <a:t>liều</a:t>
            </a:r>
            <a:endParaRPr lang="en-US" dirty="0"/>
          </a:p>
        </p:txBody>
      </p:sp>
    </p:spTree>
    <p:extLst>
      <p:ext uri="{BB962C8B-B14F-4D97-AF65-F5344CB8AC3E}">
        <p14:creationId xmlns:p14="http://schemas.microsoft.com/office/powerpoint/2010/main" val="1789147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E53F3D-3A3F-DE44-8635-C25CE0F51C0D}"/>
              </a:ext>
            </a:extLst>
          </p:cNvPr>
          <p:cNvPicPr>
            <a:picLocks noChangeAspect="1"/>
          </p:cNvPicPr>
          <p:nvPr/>
        </p:nvPicPr>
        <p:blipFill>
          <a:blip r:embed="rId2"/>
          <a:stretch>
            <a:fillRect/>
          </a:stretch>
        </p:blipFill>
        <p:spPr>
          <a:xfrm>
            <a:off x="544286" y="0"/>
            <a:ext cx="8363856" cy="2640621"/>
          </a:xfrm>
          <a:prstGeom prst="rect">
            <a:avLst/>
          </a:prstGeom>
        </p:spPr>
      </p:pic>
      <p:pic>
        <p:nvPicPr>
          <p:cNvPr id="3" name="Picture 2">
            <a:extLst>
              <a:ext uri="{FF2B5EF4-FFF2-40B4-BE49-F238E27FC236}">
                <a16:creationId xmlns:a16="http://schemas.microsoft.com/office/drawing/2014/main" id="{1587929C-2D5A-ED41-A865-CC6B34A92751}"/>
              </a:ext>
            </a:extLst>
          </p:cNvPr>
          <p:cNvPicPr>
            <a:picLocks noChangeAspect="1"/>
          </p:cNvPicPr>
          <p:nvPr/>
        </p:nvPicPr>
        <p:blipFill>
          <a:blip r:embed="rId3"/>
          <a:stretch>
            <a:fillRect/>
          </a:stretch>
        </p:blipFill>
        <p:spPr>
          <a:xfrm>
            <a:off x="1109230" y="2732316"/>
            <a:ext cx="6852047" cy="3984170"/>
          </a:xfrm>
          <a:prstGeom prst="rect">
            <a:avLst/>
          </a:prstGeom>
        </p:spPr>
      </p:pic>
      <p:sp>
        <p:nvSpPr>
          <p:cNvPr id="4" name="TextBox 3"/>
          <p:cNvSpPr txBox="1"/>
          <p:nvPr/>
        </p:nvSpPr>
        <p:spPr>
          <a:xfrm>
            <a:off x="544286" y="606056"/>
            <a:ext cx="8078719" cy="2031325"/>
          </a:xfrm>
          <a:prstGeom prst="rect">
            <a:avLst/>
          </a:prstGeom>
          <a:solidFill>
            <a:srgbClr val="F8FDFE"/>
          </a:solidFill>
        </p:spPr>
        <p:txBody>
          <a:bodyPr wrap="square" rtlCol="0">
            <a:spAutoFit/>
          </a:bodyPr>
          <a:lstStyle/>
          <a:p>
            <a:r>
              <a:rPr lang="en-US" b="1" smtClean="0"/>
              <a:t>Tỷ lệ tử vong do quá liều liên quan đến CDTP tổng hợp không tính methadone gia tăng 45% từ 2016 đến 2017</a:t>
            </a:r>
          </a:p>
          <a:p>
            <a:r>
              <a:rPr lang="en-US" smtClean="0"/>
              <a:t>Tỷ lệ từ vong do quá liều liên quan đến CDTP tổng hợp ngoài methadone, bao gồm fentanyl, thuốc tương tự fentanyl, và tramadol, tăng từ 0.3/100,000 năm 1999 lên đến 1.0 vào năm 2013, 1.8 năm 2014, 3.1 năm 2015, 6.2 năm 2016, và 9.0 năm 2017 (bảng 4). Tỷ lệ này tăng từ 8%/năm từ 1999 đến 2003 và 71%/năm từ 2013 đến 2017</a:t>
            </a:r>
            <a:endParaRPr lang="en-US"/>
          </a:p>
        </p:txBody>
      </p:sp>
    </p:spTree>
    <p:extLst>
      <p:ext uri="{BB962C8B-B14F-4D97-AF65-F5344CB8AC3E}">
        <p14:creationId xmlns:p14="http://schemas.microsoft.com/office/powerpoint/2010/main" val="2603181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89560"/>
            <a:ext cx="8534400" cy="61417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082040" y="1612315"/>
            <a:ext cx="7239000" cy="2554545"/>
          </a:xfrm>
          <a:prstGeom prst="rect">
            <a:avLst/>
          </a:prstGeom>
        </p:spPr>
        <p:txBody>
          <a:bodyPr wrap="square">
            <a:spAutoFit/>
          </a:bodyPr>
          <a:lstStyle/>
          <a:p>
            <a:pPr algn="ctr"/>
            <a:r>
              <a:rPr lang="vi-VN" sz="4000" b="1" dirty="0" smtClean="0">
                <a:solidFill>
                  <a:schemeClr val="bg1"/>
                </a:solidFill>
              </a:rPr>
              <a:t>Cứ</a:t>
            </a:r>
            <a:r>
              <a:rPr lang="en-US" sz="4000" b="1" dirty="0" smtClean="0">
                <a:solidFill>
                  <a:schemeClr val="bg1"/>
                </a:solidFill>
              </a:rPr>
              <a:t> </a:t>
            </a:r>
            <a:r>
              <a:rPr lang="en-US" sz="4000" b="1" dirty="0" err="1" smtClean="0">
                <a:solidFill>
                  <a:schemeClr val="bg1"/>
                </a:solidFill>
              </a:rPr>
              <a:t>mỗi</a:t>
            </a:r>
            <a:r>
              <a:rPr lang="vi-VN" sz="4000" b="1" dirty="0" smtClean="0">
                <a:solidFill>
                  <a:schemeClr val="bg1"/>
                </a:solidFill>
              </a:rPr>
              <a:t> </a:t>
            </a:r>
            <a:r>
              <a:rPr lang="vi-VN" sz="4000" b="1" dirty="0" smtClean="0">
                <a:solidFill>
                  <a:srgbClr val="FF0000"/>
                </a:solidFill>
              </a:rPr>
              <a:t>6 giờ, </a:t>
            </a:r>
            <a:endParaRPr lang="en-US" sz="4000" b="1" dirty="0" smtClean="0">
              <a:solidFill>
                <a:srgbClr val="FF0000"/>
              </a:solidFill>
            </a:endParaRPr>
          </a:p>
          <a:p>
            <a:pPr algn="ctr"/>
            <a:r>
              <a:rPr lang="vi-VN" sz="4000" b="1" dirty="0" smtClean="0">
                <a:solidFill>
                  <a:schemeClr val="bg1"/>
                </a:solidFill>
              </a:rPr>
              <a:t>có </a:t>
            </a:r>
            <a:r>
              <a:rPr lang="en-US" sz="4000" b="1" dirty="0" smtClean="0">
                <a:solidFill>
                  <a:schemeClr val="bg1"/>
                </a:solidFill>
              </a:rPr>
              <a:t>1 </a:t>
            </a:r>
            <a:r>
              <a:rPr lang="vi-VN" sz="4000" b="1" dirty="0" smtClean="0">
                <a:solidFill>
                  <a:schemeClr val="bg1"/>
                </a:solidFill>
              </a:rPr>
              <a:t>người chết vì dùng thuốc quá liều </a:t>
            </a:r>
            <a:endParaRPr lang="en-US" sz="4000" b="1" dirty="0" smtClean="0">
              <a:solidFill>
                <a:schemeClr val="bg1"/>
              </a:solidFill>
            </a:endParaRPr>
          </a:p>
          <a:p>
            <a:pPr algn="ctr"/>
            <a:r>
              <a:rPr lang="vi-VN" sz="4000" b="1" dirty="0" smtClean="0">
                <a:solidFill>
                  <a:schemeClr val="bg1"/>
                </a:solidFill>
              </a:rPr>
              <a:t>ở</a:t>
            </a:r>
            <a:r>
              <a:rPr lang="en-US" sz="4000" b="1" dirty="0" smtClean="0">
                <a:solidFill>
                  <a:schemeClr val="bg1"/>
                </a:solidFill>
              </a:rPr>
              <a:t> </a:t>
            </a:r>
            <a:r>
              <a:rPr lang="en-US" sz="4000" b="1" dirty="0" err="1" smtClean="0">
                <a:solidFill>
                  <a:schemeClr val="bg1"/>
                </a:solidFill>
              </a:rPr>
              <a:t>thành</a:t>
            </a:r>
            <a:r>
              <a:rPr lang="en-US" sz="4000" b="1" dirty="0" smtClean="0">
                <a:solidFill>
                  <a:schemeClr val="bg1"/>
                </a:solidFill>
              </a:rPr>
              <a:t> </a:t>
            </a:r>
            <a:r>
              <a:rPr lang="en-US" sz="4000" b="1" dirty="0" err="1" smtClean="0">
                <a:solidFill>
                  <a:schemeClr val="bg1"/>
                </a:solidFill>
              </a:rPr>
              <a:t>phố</a:t>
            </a:r>
            <a:r>
              <a:rPr lang="en-US" sz="4000" b="1" dirty="0" smtClean="0">
                <a:solidFill>
                  <a:schemeClr val="bg1"/>
                </a:solidFill>
              </a:rPr>
              <a:t> New </a:t>
            </a:r>
            <a:r>
              <a:rPr lang="en-US" sz="4000" b="1" dirty="0">
                <a:solidFill>
                  <a:schemeClr val="bg1"/>
                </a:solidFill>
              </a:rPr>
              <a:t>Y</a:t>
            </a:r>
            <a:r>
              <a:rPr lang="en-US" sz="4000" b="1" dirty="0" smtClean="0">
                <a:solidFill>
                  <a:schemeClr val="bg1"/>
                </a:solidFill>
              </a:rPr>
              <a:t>ork</a:t>
            </a:r>
            <a:endParaRPr lang="en-US" sz="4000" b="1" dirty="0">
              <a:solidFill>
                <a:schemeClr val="bg1"/>
              </a:solidFill>
            </a:endParaRPr>
          </a:p>
        </p:txBody>
      </p:sp>
    </p:spTree>
    <p:extLst>
      <p:ext uri="{BB962C8B-B14F-4D97-AF65-F5344CB8AC3E}">
        <p14:creationId xmlns:p14="http://schemas.microsoft.com/office/powerpoint/2010/main" val="2378277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Giảm hại</a:t>
            </a:r>
            <a:endParaRPr lang="en-US" dirty="0"/>
          </a:p>
        </p:txBody>
      </p:sp>
      <p:sp>
        <p:nvSpPr>
          <p:cNvPr id="3" name="Content Placeholder 2"/>
          <p:cNvSpPr>
            <a:spLocks noGrp="1"/>
          </p:cNvSpPr>
          <p:nvPr>
            <p:ph idx="1"/>
          </p:nvPr>
        </p:nvSpPr>
        <p:spPr/>
        <p:txBody>
          <a:bodyPr>
            <a:normAutofit fontScale="92500"/>
          </a:bodyPr>
          <a:lstStyle/>
          <a:p>
            <a:r>
              <a:rPr lang="en-US" sz="3200" smtClean="0"/>
              <a:t>Triết lý này xuất hiện vào những năm 80</a:t>
            </a:r>
            <a:endParaRPr lang="en-US" sz="3200" dirty="0"/>
          </a:p>
          <a:p>
            <a:r>
              <a:rPr lang="en-US" sz="3200" smtClean="0"/>
              <a:t>Một hướng tiếp cận thay thế cho những mô hình tiếp cận hướng đạo đức/tội phạm và bệnh tật đối với sử dụng chất và nghiện</a:t>
            </a:r>
            <a:endParaRPr lang="en-US" sz="3200" dirty="0"/>
          </a:p>
          <a:p>
            <a:r>
              <a:rPr lang="en-US" sz="3200" smtClean="0"/>
              <a:t>Một hướng tiếp cận thực tế hướng đến giảm thiểu tác hại tiêu cực lên sức khỏe, xã hội và kinh tế do sử dụng chất gây nên</a:t>
            </a:r>
            <a:endParaRPr lang="en-US" sz="3200" dirty="0"/>
          </a:p>
          <a:p>
            <a:endParaRPr lang="en-US" dirty="0"/>
          </a:p>
        </p:txBody>
      </p:sp>
    </p:spTree>
    <p:extLst>
      <p:ext uri="{BB962C8B-B14F-4D97-AF65-F5344CB8AC3E}">
        <p14:creationId xmlns:p14="http://schemas.microsoft.com/office/powerpoint/2010/main" val="2472200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Những nguyên tắc giảm hại</a:t>
            </a:r>
            <a:endParaRPr lang="en-US" dirty="0"/>
          </a:p>
        </p:txBody>
      </p:sp>
      <p:sp>
        <p:nvSpPr>
          <p:cNvPr id="3" name="Content Placeholder 2"/>
          <p:cNvSpPr>
            <a:spLocks noGrp="1"/>
          </p:cNvSpPr>
          <p:nvPr>
            <p:ph idx="1"/>
          </p:nvPr>
        </p:nvSpPr>
        <p:spPr>
          <a:xfrm>
            <a:off x="549275" y="1600200"/>
            <a:ext cx="8042276" cy="5105399"/>
          </a:xfrm>
        </p:spPr>
        <p:txBody>
          <a:bodyPr>
            <a:normAutofit lnSpcReduction="10000"/>
          </a:bodyPr>
          <a:lstStyle/>
          <a:p>
            <a:r>
              <a:rPr lang="en-US" smtClean="0"/>
              <a:t>Con người ta sẽ tiếp tục sử dụng thuốc hướng thần và một vài người còn sử dụng sai thuốc.</a:t>
            </a:r>
          </a:p>
          <a:p>
            <a:r>
              <a:rPr lang="en-US" smtClean="0"/>
              <a:t>Chính sách và thực tiễn tiếp cận không thể dựa trên niềm tin không có thực vào “một xã hội hoàn toàn không có ma túy”</a:t>
            </a:r>
          </a:p>
          <a:p>
            <a:r>
              <a:rPr lang="en-US" smtClean="0"/>
              <a:t>Nhiều tác hại liên quan đến ma túy có thể được giảm thiểu mà không nhất thiết phải xóa bỏ việc sử dụng ma túy.</a:t>
            </a:r>
          </a:p>
          <a:p>
            <a:r>
              <a:rPr lang="en-US" smtClean="0"/>
              <a:t>Một hướng tiếp cận dựa đúng vào thực trạng sẽ đặt thách thức lên những nguồn lực, và sức mạnh ta có chứ không đưa ra đánh giá mang tính đạo đức lên cơ hội giành lại được sức khỏe tốt. </a:t>
            </a:r>
            <a:endParaRPr lang="en-US"/>
          </a:p>
        </p:txBody>
      </p:sp>
    </p:spTree>
    <p:extLst>
      <p:ext uri="{BB962C8B-B14F-4D97-AF65-F5344CB8AC3E}">
        <p14:creationId xmlns:p14="http://schemas.microsoft.com/office/powerpoint/2010/main" val="1952632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956" t="15341" r="20686" b="8135"/>
          <a:stretch/>
        </p:blipFill>
        <p:spPr bwMode="auto">
          <a:xfrm>
            <a:off x="1" y="396702"/>
            <a:ext cx="9144000" cy="6308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987636" y="1660012"/>
            <a:ext cx="3817916" cy="553998"/>
          </a:xfrm>
          <a:prstGeom prst="rect">
            <a:avLst/>
          </a:prstGeom>
          <a:solidFill>
            <a:srgbClr val="EDE8EF"/>
          </a:solidFill>
        </p:spPr>
        <p:txBody>
          <a:bodyPr wrap="square" rtlCol="0">
            <a:spAutoFit/>
          </a:bodyPr>
          <a:lstStyle/>
          <a:p>
            <a:r>
              <a:rPr lang="en-US" sz="1500" b="1" smtClean="0">
                <a:solidFill>
                  <a:srgbClr val="7030A0"/>
                </a:solidFill>
              </a:rPr>
              <a:t>Giảm lạm dụng thuốc kê toa dạng thuôc phiện</a:t>
            </a:r>
            <a:endParaRPr lang="en-US" sz="1500" b="1">
              <a:solidFill>
                <a:srgbClr val="7030A0"/>
              </a:solidFill>
            </a:endParaRPr>
          </a:p>
        </p:txBody>
      </p:sp>
      <p:sp>
        <p:nvSpPr>
          <p:cNvPr id="4" name="TextBox 3"/>
          <p:cNvSpPr txBox="1"/>
          <p:nvPr/>
        </p:nvSpPr>
        <p:spPr>
          <a:xfrm>
            <a:off x="4987635" y="3200321"/>
            <a:ext cx="3817917" cy="553998"/>
          </a:xfrm>
          <a:prstGeom prst="rect">
            <a:avLst/>
          </a:prstGeom>
          <a:solidFill>
            <a:srgbClr val="EDE8EF"/>
          </a:solidFill>
        </p:spPr>
        <p:txBody>
          <a:bodyPr wrap="square" rtlCol="0">
            <a:spAutoFit/>
          </a:bodyPr>
          <a:lstStyle/>
          <a:p>
            <a:r>
              <a:rPr lang="en-US" sz="1500" b="1" smtClean="0">
                <a:solidFill>
                  <a:srgbClr val="7030A0"/>
                </a:solidFill>
              </a:rPr>
              <a:t>Đảm bảo tiếp cận đến DV điều trị hỗ trợ bằng thuốc (MAT)</a:t>
            </a:r>
            <a:endParaRPr lang="en-US" sz="1500" b="1">
              <a:solidFill>
                <a:srgbClr val="7030A0"/>
              </a:solidFill>
            </a:endParaRPr>
          </a:p>
        </p:txBody>
      </p:sp>
      <p:sp>
        <p:nvSpPr>
          <p:cNvPr id="5" name="TextBox 4"/>
          <p:cNvSpPr txBox="1"/>
          <p:nvPr/>
        </p:nvSpPr>
        <p:spPr>
          <a:xfrm>
            <a:off x="4987636" y="5157375"/>
            <a:ext cx="3823855" cy="324746"/>
          </a:xfrm>
          <a:prstGeom prst="rect">
            <a:avLst/>
          </a:prstGeom>
          <a:solidFill>
            <a:srgbClr val="EDE8EF"/>
          </a:solidFill>
        </p:spPr>
        <p:txBody>
          <a:bodyPr wrap="square" rtlCol="0">
            <a:spAutoFit/>
          </a:bodyPr>
          <a:lstStyle/>
          <a:p>
            <a:r>
              <a:rPr lang="en-US" sz="1500" b="1" smtClean="0">
                <a:solidFill>
                  <a:srgbClr val="7030A0"/>
                </a:solidFill>
              </a:rPr>
              <a:t>Mở rộng sử dụng naloxone</a:t>
            </a:r>
            <a:endParaRPr lang="en-US" sz="1500" b="1">
              <a:solidFill>
                <a:srgbClr val="7030A0"/>
              </a:solidFill>
            </a:endParaRPr>
          </a:p>
        </p:txBody>
      </p:sp>
      <p:sp>
        <p:nvSpPr>
          <p:cNvPr id="6" name="TextBox 5"/>
          <p:cNvSpPr txBox="1"/>
          <p:nvPr/>
        </p:nvSpPr>
        <p:spPr>
          <a:xfrm>
            <a:off x="338449" y="520525"/>
            <a:ext cx="8467104" cy="646331"/>
          </a:xfrm>
          <a:prstGeom prst="rect">
            <a:avLst/>
          </a:prstGeom>
          <a:solidFill>
            <a:srgbClr val="791E7E"/>
          </a:solidFill>
        </p:spPr>
        <p:txBody>
          <a:bodyPr wrap="square" rtlCol="0">
            <a:spAutoFit/>
          </a:bodyPr>
          <a:lstStyle/>
          <a:p>
            <a:r>
              <a:rPr lang="en-US" sz="3600" b="1" smtClean="0">
                <a:solidFill>
                  <a:schemeClr val="bg1"/>
                </a:solidFill>
              </a:rPr>
              <a:t>Giải quyết tình trạng sử dụng Heroin</a:t>
            </a:r>
            <a:endParaRPr lang="en-US" sz="3600" b="1">
              <a:solidFill>
                <a:schemeClr val="bg1"/>
              </a:solidFill>
            </a:endParaRPr>
          </a:p>
        </p:txBody>
      </p:sp>
      <p:sp>
        <p:nvSpPr>
          <p:cNvPr id="7" name="TextBox 6"/>
          <p:cNvSpPr txBox="1"/>
          <p:nvPr/>
        </p:nvSpPr>
        <p:spPr>
          <a:xfrm>
            <a:off x="1909947" y="1663887"/>
            <a:ext cx="2802577" cy="1246495"/>
          </a:xfrm>
          <a:prstGeom prst="rect">
            <a:avLst/>
          </a:prstGeom>
          <a:solidFill>
            <a:srgbClr val="BEA0C5"/>
          </a:solidFill>
        </p:spPr>
        <p:txBody>
          <a:bodyPr wrap="square" rtlCol="0">
            <a:spAutoFit/>
          </a:bodyPr>
          <a:lstStyle/>
          <a:p>
            <a:r>
              <a:rPr lang="en-US" sz="2900" b="1" smtClean="0">
                <a:solidFill>
                  <a:srgbClr val="761F7D"/>
                </a:solidFill>
              </a:rPr>
              <a:t>NGĂN NGỪA</a:t>
            </a:r>
          </a:p>
          <a:p>
            <a:r>
              <a:rPr lang="en-US" sz="2300" b="1" smtClean="0"/>
              <a:t>Mọi người bắt đầu sử dụng heroin</a:t>
            </a:r>
            <a:endParaRPr lang="en-US" sz="2300" b="1"/>
          </a:p>
        </p:txBody>
      </p:sp>
      <p:sp>
        <p:nvSpPr>
          <p:cNvPr id="8" name="TextBox 7"/>
          <p:cNvSpPr txBox="1"/>
          <p:nvPr/>
        </p:nvSpPr>
        <p:spPr>
          <a:xfrm>
            <a:off x="1909947" y="3551151"/>
            <a:ext cx="2802577" cy="892552"/>
          </a:xfrm>
          <a:prstGeom prst="rect">
            <a:avLst/>
          </a:prstGeom>
          <a:solidFill>
            <a:srgbClr val="BEA0C5"/>
          </a:solidFill>
        </p:spPr>
        <p:txBody>
          <a:bodyPr wrap="square" rtlCol="0">
            <a:spAutoFit/>
          </a:bodyPr>
          <a:lstStyle/>
          <a:p>
            <a:r>
              <a:rPr lang="en-US" sz="2900" b="1" smtClean="0">
                <a:solidFill>
                  <a:srgbClr val="761F7D"/>
                </a:solidFill>
              </a:rPr>
              <a:t>GIẢM THIỂU</a:t>
            </a:r>
          </a:p>
          <a:p>
            <a:r>
              <a:rPr lang="en-US" sz="2300" b="1" smtClean="0"/>
              <a:t>Nghiện heroin</a:t>
            </a:r>
            <a:endParaRPr lang="en-US" sz="2300" b="1"/>
          </a:p>
        </p:txBody>
      </p:sp>
      <p:sp>
        <p:nvSpPr>
          <p:cNvPr id="9" name="TextBox 8"/>
          <p:cNvSpPr txBox="1"/>
          <p:nvPr/>
        </p:nvSpPr>
        <p:spPr>
          <a:xfrm>
            <a:off x="1909947" y="5318957"/>
            <a:ext cx="2802577" cy="892552"/>
          </a:xfrm>
          <a:prstGeom prst="rect">
            <a:avLst/>
          </a:prstGeom>
          <a:solidFill>
            <a:srgbClr val="BEA0C5"/>
          </a:solidFill>
        </p:spPr>
        <p:txBody>
          <a:bodyPr wrap="square" rtlCol="0">
            <a:spAutoFit/>
          </a:bodyPr>
          <a:lstStyle/>
          <a:p>
            <a:r>
              <a:rPr lang="en-US" sz="2900" b="1" smtClean="0">
                <a:solidFill>
                  <a:srgbClr val="761F7D"/>
                </a:solidFill>
              </a:rPr>
              <a:t>ĐẢO NGƯỢC</a:t>
            </a:r>
          </a:p>
          <a:p>
            <a:r>
              <a:rPr lang="en-US" sz="2300" b="1" smtClean="0"/>
              <a:t>Tình trạng quá liều</a:t>
            </a:r>
            <a:endParaRPr lang="en-US" sz="2300" b="1"/>
          </a:p>
        </p:txBody>
      </p:sp>
      <p:sp>
        <p:nvSpPr>
          <p:cNvPr id="10" name="TextBox 9"/>
          <p:cNvSpPr txBox="1"/>
          <p:nvPr/>
        </p:nvSpPr>
        <p:spPr>
          <a:xfrm>
            <a:off x="4987635" y="2204161"/>
            <a:ext cx="3817917" cy="492443"/>
          </a:xfrm>
          <a:prstGeom prst="rect">
            <a:avLst/>
          </a:prstGeom>
          <a:solidFill>
            <a:srgbClr val="EDE8EF"/>
          </a:solidFill>
        </p:spPr>
        <p:txBody>
          <a:bodyPr wrap="square" rtlCol="0">
            <a:spAutoFit/>
          </a:bodyPr>
          <a:lstStyle/>
          <a:p>
            <a:r>
              <a:rPr lang="en-US" sz="1300" smtClean="0"/>
              <a:t>Cải thiện giảm kê toa thuốc giảm đay DTP và xác định sớm những yếu tố gây nguy cơ</a:t>
            </a:r>
            <a:endParaRPr lang="en-US" sz="1300"/>
          </a:p>
        </p:txBody>
      </p:sp>
      <p:sp>
        <p:nvSpPr>
          <p:cNvPr id="11" name="TextBox 10"/>
          <p:cNvSpPr txBox="1"/>
          <p:nvPr/>
        </p:nvSpPr>
        <p:spPr>
          <a:xfrm>
            <a:off x="4975760" y="3722129"/>
            <a:ext cx="3829793" cy="892552"/>
          </a:xfrm>
          <a:prstGeom prst="rect">
            <a:avLst/>
          </a:prstGeom>
          <a:solidFill>
            <a:srgbClr val="EDE8EF"/>
          </a:solidFill>
        </p:spPr>
        <p:txBody>
          <a:bodyPr wrap="square" rtlCol="0">
            <a:spAutoFit/>
          </a:bodyPr>
          <a:lstStyle/>
          <a:p>
            <a:r>
              <a:rPr lang="en-US" sz="1300" smtClean="0"/>
              <a:t>Điều trị hỗ trợ bằng thuốc cho người sử dụng heroin hoặc thuốc kê toa giảm đau  DTP, kết hợp cả thuốc (methadone, buprenorphine, hoặc naltrexone) và tư vấn cùng liệu pháp hành vi</a:t>
            </a:r>
            <a:endParaRPr lang="en-US" sz="1300"/>
          </a:p>
        </p:txBody>
      </p:sp>
      <p:sp>
        <p:nvSpPr>
          <p:cNvPr id="12" name="TextBox 11"/>
          <p:cNvSpPr txBox="1"/>
          <p:nvPr/>
        </p:nvSpPr>
        <p:spPr>
          <a:xfrm>
            <a:off x="4987636" y="5482121"/>
            <a:ext cx="3829793" cy="692497"/>
          </a:xfrm>
          <a:prstGeom prst="rect">
            <a:avLst/>
          </a:prstGeom>
          <a:solidFill>
            <a:srgbClr val="EDE8EF"/>
          </a:solidFill>
        </p:spPr>
        <p:txBody>
          <a:bodyPr wrap="square" rtlCol="0">
            <a:spAutoFit/>
          </a:bodyPr>
          <a:lstStyle/>
          <a:p>
            <a:r>
              <a:rPr lang="en-US" sz="1300" smtClean="0"/>
              <a:t>Sử dụng naloxone, thuốc giúp cứu mạng người sử dụng khi bị quá liều CDTP khi được cho uống kịp thời.</a:t>
            </a:r>
            <a:endParaRPr lang="en-US" sz="1300"/>
          </a:p>
        </p:txBody>
      </p:sp>
    </p:spTree>
    <p:extLst>
      <p:ext uri="{BB962C8B-B14F-4D97-AF65-F5344CB8AC3E}">
        <p14:creationId xmlns:p14="http://schemas.microsoft.com/office/powerpoint/2010/main" val="2706880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49275" y="107576"/>
            <a:ext cx="8042276" cy="1336956"/>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en-US" smtClean="0"/>
              <a:t>Chiến lược ngăn ngừa và giảm thiểu tình trạng quá liều </a:t>
            </a:r>
            <a:endParaRPr lang="en-US" dirty="0"/>
          </a:p>
        </p:txBody>
      </p:sp>
      <p:sp>
        <p:nvSpPr>
          <p:cNvPr id="5" name="Content Placeholder 2"/>
          <p:cNvSpPr txBox="1">
            <a:spLocks/>
          </p:cNvSpPr>
          <p:nvPr/>
        </p:nvSpPr>
        <p:spPr>
          <a:xfrm>
            <a:off x="356260" y="1992086"/>
            <a:ext cx="8478981" cy="3624942"/>
          </a:xfrm>
          <a:prstGeom prst="rect">
            <a:avLst/>
          </a:prstGeom>
        </p:spPr>
        <p:txBody>
          <a:bodyPr>
            <a:no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sz="2800" smtClean="0"/>
              <a:t>Các cấp độ khác nhau của tình trạng quá liều đòi hỏi chúng ta phải sử dụng tất cả những chiến lược y tế công cộng đang có.</a:t>
            </a:r>
          </a:p>
          <a:p>
            <a:r>
              <a:rPr lang="en-US" sz="2800" smtClean="0"/>
              <a:t>Bao gồm: phân phát naloxone, tiếp cận các dịch vụ điều trị nghiện hiệu quả, và đẩy mạnh giáo dục, thông tin đến những cộng đồng có nhu cầu nhất.</a:t>
            </a:r>
          </a:p>
          <a:p>
            <a:r>
              <a:rPr lang="en-US" sz="2800" smtClean="0"/>
              <a:t>Đường dùng bằng tiêm chích có giám sát cũng có thể là một chiến lược phụ kèm đáng cân nhắc.</a:t>
            </a:r>
            <a:endParaRPr lang="en-US" sz="2800" dirty="0"/>
          </a:p>
        </p:txBody>
      </p:sp>
    </p:spTree>
    <p:extLst>
      <p:ext uri="{BB962C8B-B14F-4D97-AF65-F5344CB8AC3E}">
        <p14:creationId xmlns:p14="http://schemas.microsoft.com/office/powerpoint/2010/main" val="290138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descr="opium">
            <a:extLst>
              <a:ext uri="{FF2B5EF4-FFF2-40B4-BE49-F238E27FC236}">
                <a16:creationId xmlns:a16="http://schemas.microsoft.com/office/drawing/2014/main" id="{6E02B283-3CEB-2741-BBC8-E8123085B9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2343150"/>
            <a:ext cx="23431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6" name="Picture 3" descr="untitled">
            <a:extLst>
              <a:ext uri="{FF2B5EF4-FFF2-40B4-BE49-F238E27FC236}">
                <a16:creationId xmlns:a16="http://schemas.microsoft.com/office/drawing/2014/main" id="{71C40BC5-6E43-3947-AB07-5A586C6E5F7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14550" y="2071687"/>
            <a:ext cx="2800350"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441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69" name="Object 2">
            <a:extLst>
              <a:ext uri="{FF2B5EF4-FFF2-40B4-BE49-F238E27FC236}">
                <a16:creationId xmlns:a16="http://schemas.microsoft.com/office/drawing/2014/main" id="{2AF9D1AF-2217-374A-8F54-CB76C37F37C5}"/>
              </a:ext>
            </a:extLst>
          </p:cNvPr>
          <p:cNvGraphicFramePr>
            <a:graphicFrameLocks noChangeAspect="1"/>
          </p:cNvGraphicFramePr>
          <p:nvPr/>
        </p:nvGraphicFramePr>
        <p:xfrm>
          <a:off x="2001441" y="1693069"/>
          <a:ext cx="5142309" cy="3471863"/>
        </p:xfrm>
        <a:graphic>
          <a:graphicData uri="http://schemas.openxmlformats.org/presentationml/2006/ole">
            <mc:AlternateContent xmlns:mc="http://schemas.openxmlformats.org/markup-compatibility/2006">
              <mc:Choice xmlns:v="urn:schemas-microsoft-com:vml" Requires="v">
                <p:oleObj spid="_x0000_s60468" name="Photo Editor Photo" r:id="rId3" imgW="9144000" imgH="6172200" progId="MSPhotoEd.3">
                  <p:embed/>
                </p:oleObj>
              </mc:Choice>
              <mc:Fallback>
                <p:oleObj name="Photo Editor Photo" r:id="rId3" imgW="9144000" imgH="6172200" progId="MSPhotoEd.3">
                  <p:embed/>
                  <p:pic>
                    <p:nvPicPr>
                      <p:cNvPr id="32769" name="Object 2">
                        <a:extLst>
                          <a:ext uri="{FF2B5EF4-FFF2-40B4-BE49-F238E27FC236}">
                            <a16:creationId xmlns:a16="http://schemas.microsoft.com/office/drawing/2014/main" id="{2AF9D1AF-2217-374A-8F54-CB76C37F3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1441" y="1693069"/>
                        <a:ext cx="5142309" cy="347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534544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6FDFFA-40A5-F04A-AEC2-07078CC87ADB}"/>
              </a:ext>
            </a:extLst>
          </p:cNvPr>
          <p:cNvPicPr>
            <a:picLocks noChangeAspect="1"/>
          </p:cNvPicPr>
          <p:nvPr/>
        </p:nvPicPr>
        <p:blipFill>
          <a:blip r:embed="rId3"/>
          <a:stretch>
            <a:fillRect/>
          </a:stretch>
        </p:blipFill>
        <p:spPr>
          <a:xfrm>
            <a:off x="0" y="179940"/>
            <a:ext cx="9144000" cy="6498120"/>
          </a:xfrm>
          <a:prstGeom prst="rect">
            <a:avLst/>
          </a:prstGeom>
        </p:spPr>
      </p:pic>
      <p:sp>
        <p:nvSpPr>
          <p:cNvPr id="3" name="TextBox 2"/>
          <p:cNvSpPr txBox="1"/>
          <p:nvPr/>
        </p:nvSpPr>
        <p:spPr>
          <a:xfrm>
            <a:off x="142504" y="134112"/>
            <a:ext cx="8858991" cy="738664"/>
          </a:xfrm>
          <a:prstGeom prst="rect">
            <a:avLst/>
          </a:prstGeom>
          <a:solidFill>
            <a:schemeClr val="bg1"/>
          </a:solidFill>
        </p:spPr>
        <p:txBody>
          <a:bodyPr wrap="square" rtlCol="0">
            <a:spAutoFit/>
          </a:bodyPr>
          <a:lstStyle/>
          <a:p>
            <a:r>
              <a:rPr lang="en-US" sz="2100" b="1" smtClean="0"/>
              <a:t>HỆ THỐNG TƯỞNG THƯỞNG TỰ NHIÊN LÀM GIA TĂNG DOPAMINE</a:t>
            </a:r>
          </a:p>
          <a:p>
            <a:endParaRPr lang="en-US" sz="2100" b="1"/>
          </a:p>
        </p:txBody>
      </p:sp>
      <p:sp>
        <p:nvSpPr>
          <p:cNvPr id="4" name="TextBox 3"/>
          <p:cNvSpPr txBox="1"/>
          <p:nvPr/>
        </p:nvSpPr>
        <p:spPr>
          <a:xfrm>
            <a:off x="1286540" y="1063256"/>
            <a:ext cx="1531088" cy="461665"/>
          </a:xfrm>
          <a:prstGeom prst="rect">
            <a:avLst/>
          </a:prstGeom>
          <a:solidFill>
            <a:srgbClr val="1A007A"/>
          </a:solidFill>
        </p:spPr>
        <p:txBody>
          <a:bodyPr wrap="square" rtlCol="0">
            <a:spAutoFit/>
          </a:bodyPr>
          <a:lstStyle/>
          <a:p>
            <a:r>
              <a:rPr lang="en-US" sz="2400" b="1" smtClean="0">
                <a:solidFill>
                  <a:srgbClr val="FFFF00"/>
                </a:solidFill>
              </a:rPr>
              <a:t>ĐỒ ĂN</a:t>
            </a:r>
            <a:endParaRPr lang="en-US" sz="2400" b="1">
              <a:solidFill>
                <a:srgbClr val="FFFF00"/>
              </a:solidFill>
            </a:endParaRPr>
          </a:p>
        </p:txBody>
      </p:sp>
      <p:sp>
        <p:nvSpPr>
          <p:cNvPr id="5" name="TextBox 4"/>
          <p:cNvSpPr txBox="1"/>
          <p:nvPr/>
        </p:nvSpPr>
        <p:spPr>
          <a:xfrm>
            <a:off x="5007935" y="1063256"/>
            <a:ext cx="3253563" cy="461665"/>
          </a:xfrm>
          <a:prstGeom prst="rect">
            <a:avLst/>
          </a:prstGeom>
          <a:solidFill>
            <a:srgbClr val="1A007A"/>
          </a:solidFill>
        </p:spPr>
        <p:txBody>
          <a:bodyPr wrap="square" rtlCol="0">
            <a:spAutoFit/>
          </a:bodyPr>
          <a:lstStyle/>
          <a:p>
            <a:r>
              <a:rPr lang="en-US" sz="2400" b="1" smtClean="0">
                <a:solidFill>
                  <a:srgbClr val="FFFF00"/>
                </a:solidFill>
              </a:rPr>
              <a:t>QUAN HỆ TÌNH DỤC</a:t>
            </a:r>
            <a:endParaRPr lang="en-US" sz="2400" b="1">
              <a:solidFill>
                <a:srgbClr val="FFFF00"/>
              </a:solidFill>
            </a:endParaRPr>
          </a:p>
        </p:txBody>
      </p:sp>
    </p:spTree>
    <p:extLst>
      <p:ext uri="{BB962C8B-B14F-4D97-AF65-F5344CB8AC3E}">
        <p14:creationId xmlns:p14="http://schemas.microsoft.com/office/powerpoint/2010/main" val="1008486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3" name="Object 2">
            <a:extLst>
              <a:ext uri="{FF2B5EF4-FFF2-40B4-BE49-F238E27FC236}">
                <a16:creationId xmlns:a16="http://schemas.microsoft.com/office/drawing/2014/main" id="{106980BA-E42A-D24B-8A08-AC95921F5079}"/>
              </a:ext>
            </a:extLst>
          </p:cNvPr>
          <p:cNvGraphicFramePr>
            <a:graphicFrameLocks noChangeAspect="1"/>
          </p:cNvGraphicFramePr>
          <p:nvPr/>
        </p:nvGraphicFramePr>
        <p:xfrm>
          <a:off x="2001441" y="1693069"/>
          <a:ext cx="5142309" cy="3471863"/>
        </p:xfrm>
        <a:graphic>
          <a:graphicData uri="http://schemas.openxmlformats.org/presentationml/2006/ole">
            <mc:AlternateContent xmlns:mc="http://schemas.openxmlformats.org/markup-compatibility/2006">
              <mc:Choice xmlns:v="urn:schemas-microsoft-com:vml" Requires="v">
                <p:oleObj spid="_x0000_s61492" name="Photo Editor Photo" r:id="rId3" imgW="9144000" imgH="6172200" progId="MSPhotoEd.3">
                  <p:embed/>
                </p:oleObj>
              </mc:Choice>
              <mc:Fallback>
                <p:oleObj name="Photo Editor Photo" r:id="rId3" imgW="9144000" imgH="6172200" progId="MSPhotoEd.3">
                  <p:embed/>
                  <p:pic>
                    <p:nvPicPr>
                      <p:cNvPr id="33793" name="Object 2">
                        <a:extLst>
                          <a:ext uri="{FF2B5EF4-FFF2-40B4-BE49-F238E27FC236}">
                            <a16:creationId xmlns:a16="http://schemas.microsoft.com/office/drawing/2014/main" id="{106980BA-E42A-D24B-8A08-AC95921F50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1441" y="1693069"/>
                        <a:ext cx="5142309" cy="347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453556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6D232-B6BF-324B-8584-7D38FFE75660}"/>
              </a:ext>
            </a:extLst>
          </p:cNvPr>
          <p:cNvSpPr>
            <a:spLocks noGrp="1"/>
          </p:cNvSpPr>
          <p:nvPr>
            <p:ph type="title"/>
          </p:nvPr>
        </p:nvSpPr>
        <p:spPr>
          <a:xfrm>
            <a:off x="549275" y="107576"/>
            <a:ext cx="8042276" cy="898264"/>
          </a:xfrm>
        </p:spPr>
        <p:txBody>
          <a:bodyPr/>
          <a:lstStyle/>
          <a:p>
            <a:r>
              <a:rPr lang="en-US" dirty="0" err="1" smtClean="0"/>
              <a:t>Rối</a:t>
            </a:r>
            <a:r>
              <a:rPr lang="en-US" dirty="0" smtClean="0"/>
              <a:t> </a:t>
            </a:r>
            <a:r>
              <a:rPr lang="en-US" dirty="0" err="1"/>
              <a:t>loạn</a:t>
            </a:r>
            <a:r>
              <a:rPr lang="en-US" dirty="0"/>
              <a:t> </a:t>
            </a:r>
            <a:r>
              <a:rPr lang="en-US" dirty="0" err="1"/>
              <a:t>sử</a:t>
            </a:r>
            <a:r>
              <a:rPr lang="en-US" dirty="0"/>
              <a:t> </a:t>
            </a:r>
            <a:r>
              <a:rPr lang="en-US" err="1"/>
              <a:t>dụng</a:t>
            </a:r>
            <a:r>
              <a:rPr lang="en-US"/>
              <a:t> </a:t>
            </a:r>
            <a:r>
              <a:rPr lang="en-US" smtClean="0"/>
              <a:t>CDTP</a:t>
            </a:r>
            <a:endParaRPr lang="en-US" dirty="0"/>
          </a:p>
        </p:txBody>
      </p:sp>
      <p:sp>
        <p:nvSpPr>
          <p:cNvPr id="3" name="Content Placeholder 2">
            <a:extLst>
              <a:ext uri="{FF2B5EF4-FFF2-40B4-BE49-F238E27FC236}">
                <a16:creationId xmlns:a16="http://schemas.microsoft.com/office/drawing/2014/main" id="{44A7DF73-3A6C-0A46-8AC9-E5159992B932}"/>
              </a:ext>
            </a:extLst>
          </p:cNvPr>
          <p:cNvSpPr>
            <a:spLocks noGrp="1"/>
          </p:cNvSpPr>
          <p:nvPr>
            <p:ph idx="1"/>
          </p:nvPr>
        </p:nvSpPr>
        <p:spPr/>
        <p:txBody>
          <a:bodyPr/>
          <a:lstStyle/>
          <a:p>
            <a:r>
              <a:rPr lang="en-US" sz="2800" dirty="0" err="1"/>
              <a:t>Định</a:t>
            </a:r>
            <a:r>
              <a:rPr lang="en-US" sz="2800" dirty="0"/>
              <a:t> </a:t>
            </a:r>
            <a:r>
              <a:rPr lang="en-US" sz="2800" err="1" smtClean="0"/>
              <a:t>nghĩa</a:t>
            </a:r>
            <a:r>
              <a:rPr lang="en-US" sz="2800" smtClean="0"/>
              <a:t> của </a:t>
            </a:r>
            <a:r>
              <a:rPr lang="en-US" sz="2800"/>
              <a:t>ICD-10 </a:t>
            </a:r>
            <a:r>
              <a:rPr lang="en-US" sz="2800" smtClean="0"/>
              <a:t>của WHO và </a:t>
            </a:r>
            <a:r>
              <a:rPr lang="en-US" sz="2800" dirty="0"/>
              <a:t>DSM </a:t>
            </a:r>
            <a:r>
              <a:rPr lang="en-US" sz="2800" dirty="0" smtClean="0"/>
              <a:t>5</a:t>
            </a:r>
            <a:endParaRPr lang="en-US" sz="2800" dirty="0"/>
          </a:p>
          <a:p>
            <a:r>
              <a:rPr lang="en-US" sz="2800" smtClean="0"/>
              <a:t>Có sự xuất hiện có 3 triệu chứng dưới đây trong ít nhất 12 tháng</a:t>
            </a:r>
            <a:endParaRPr lang="en-US" sz="2800" dirty="0"/>
          </a:p>
          <a:p>
            <a:pPr lvl="1"/>
            <a:r>
              <a:rPr lang="en-US" sz="2400" smtClean="0"/>
              <a:t>Sử dụng mất </a:t>
            </a:r>
            <a:r>
              <a:rPr lang="en-US" sz="2400" dirty="0" err="1"/>
              <a:t>kiểm</a:t>
            </a:r>
            <a:r>
              <a:rPr lang="en-US" sz="2400" dirty="0"/>
              <a:t> </a:t>
            </a:r>
            <a:r>
              <a:rPr lang="en-US" sz="2400" dirty="0" err="1"/>
              <a:t>soát</a:t>
            </a:r>
            <a:endParaRPr lang="en-US" sz="2400" dirty="0"/>
          </a:p>
          <a:p>
            <a:pPr lvl="1"/>
            <a:r>
              <a:rPr lang="en-US" sz="2400" smtClean="0"/>
              <a:t>Bắt buộc phải sử dụng</a:t>
            </a:r>
            <a:endParaRPr lang="en-US" sz="2400" dirty="0"/>
          </a:p>
          <a:p>
            <a:pPr lvl="1"/>
            <a:r>
              <a:rPr lang="en-US" sz="2400" dirty="0" err="1"/>
              <a:t>Tiếp</a:t>
            </a:r>
            <a:r>
              <a:rPr lang="en-US" sz="2400" dirty="0"/>
              <a:t> </a:t>
            </a:r>
            <a:r>
              <a:rPr lang="en-US" sz="2400" dirty="0" err="1"/>
              <a:t>tục</a:t>
            </a:r>
            <a:r>
              <a:rPr lang="en-US" sz="2400" dirty="0"/>
              <a:t> </a:t>
            </a:r>
            <a:r>
              <a:rPr lang="en-US" sz="2400" dirty="0" err="1"/>
              <a:t>sử</a:t>
            </a:r>
            <a:r>
              <a:rPr lang="en-US" sz="2400" dirty="0"/>
              <a:t> </a:t>
            </a:r>
            <a:r>
              <a:rPr lang="en-US" sz="2400" err="1"/>
              <a:t>dụng</a:t>
            </a:r>
            <a:r>
              <a:rPr lang="en-US" sz="2400"/>
              <a:t> </a:t>
            </a:r>
            <a:r>
              <a:rPr lang="en-US" sz="2400" smtClean="0"/>
              <a:t>bất chấp </a:t>
            </a:r>
            <a:r>
              <a:rPr lang="en-US" sz="2400" dirty="0" err="1"/>
              <a:t>hậu</a:t>
            </a:r>
            <a:r>
              <a:rPr lang="en-US" sz="2400" dirty="0"/>
              <a:t> </a:t>
            </a:r>
            <a:r>
              <a:rPr lang="en-US" sz="2400" dirty="0" err="1"/>
              <a:t>quả</a:t>
            </a:r>
            <a:r>
              <a:rPr lang="en-US" sz="2400" dirty="0"/>
              <a:t> </a:t>
            </a:r>
            <a:r>
              <a:rPr lang="en-US" sz="2400" dirty="0" err="1"/>
              <a:t>tiêu</a:t>
            </a:r>
            <a:r>
              <a:rPr lang="en-US" sz="2400" dirty="0"/>
              <a:t> </a:t>
            </a:r>
            <a:r>
              <a:rPr lang="en-US" sz="2400" dirty="0" err="1"/>
              <a:t>cực</a:t>
            </a:r>
            <a:endParaRPr lang="en-US" sz="2400" dirty="0"/>
          </a:p>
          <a:p>
            <a:pPr lvl="1"/>
            <a:endParaRPr lang="en-US" dirty="0"/>
          </a:p>
        </p:txBody>
      </p:sp>
    </p:spTree>
    <p:extLst>
      <p:ext uri="{BB962C8B-B14F-4D97-AF65-F5344CB8AC3E}">
        <p14:creationId xmlns:p14="http://schemas.microsoft.com/office/powerpoint/2010/main" val="1714121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4CF4A-9E79-2641-BEDC-2D08B57E28D8}"/>
              </a:ext>
            </a:extLst>
          </p:cNvPr>
          <p:cNvSpPr>
            <a:spLocks noGrp="1"/>
          </p:cNvSpPr>
          <p:nvPr>
            <p:ph type="ctrTitle" idx="4294967295"/>
          </p:nvPr>
        </p:nvSpPr>
        <p:spPr>
          <a:xfrm>
            <a:off x="1616302" y="2068060"/>
            <a:ext cx="6221412" cy="1944687"/>
          </a:xfrm>
        </p:spPr>
        <p:txBody>
          <a:bodyPr/>
          <a:lstStyle/>
          <a:p>
            <a:r>
              <a:rPr lang="en-US" smtClean="0"/>
              <a:t>Điều trị hỗ trợ bằng thuốc (MAT)</a:t>
            </a:r>
            <a:r>
              <a:rPr lang="en-US"/>
              <a:t/>
            </a:r>
            <a:br>
              <a:rPr lang="en-US"/>
            </a:br>
            <a:endParaRPr lang="en-US" dirty="0"/>
          </a:p>
        </p:txBody>
      </p:sp>
    </p:spTree>
    <p:extLst>
      <p:ext uri="{BB962C8B-B14F-4D97-AF65-F5344CB8AC3E}">
        <p14:creationId xmlns:p14="http://schemas.microsoft.com/office/powerpoint/2010/main" val="8007506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idx="4294967295"/>
          </p:nvPr>
        </p:nvSpPr>
        <p:spPr>
          <a:xfrm>
            <a:off x="0" y="704850"/>
            <a:ext cx="8229600" cy="1352550"/>
          </a:xfrm>
        </p:spPr>
        <p:txBody>
          <a:bodyPr/>
          <a:lstStyle/>
          <a:p>
            <a:pPr eaLnBrk="1" hangingPunct="1"/>
            <a:r>
              <a:rPr lang="en-US" sz="5400" smtClean="0">
                <a:latin typeface="Times New Roman" charset="0"/>
              </a:rPr>
              <a:t>Điều trị hỗ trợ bằng thuốc </a:t>
            </a:r>
            <a:r>
              <a:rPr lang="en-US" sz="5400" dirty="0" err="1" smtClean="0">
                <a:latin typeface="Times New Roman" charset="0"/>
              </a:rPr>
              <a:t>là</a:t>
            </a:r>
            <a:r>
              <a:rPr lang="en-US" sz="5400" dirty="0" smtClean="0">
                <a:latin typeface="Times New Roman" charset="0"/>
              </a:rPr>
              <a:t> </a:t>
            </a:r>
            <a:r>
              <a:rPr lang="en-US" sz="5400" dirty="0" err="1" smtClean="0">
                <a:latin typeface="Times New Roman" charset="0"/>
              </a:rPr>
              <a:t>gì</a:t>
            </a:r>
            <a:r>
              <a:rPr lang="en-US" sz="5400" dirty="0" smtClean="0">
                <a:latin typeface="Times New Roman" charset="0"/>
              </a:rPr>
              <a:t>?</a:t>
            </a:r>
            <a:endParaRPr lang="en-US" sz="5400" dirty="0">
              <a:latin typeface="Times New Roman" charset="0"/>
            </a:endParaRPr>
          </a:p>
        </p:txBody>
      </p:sp>
      <p:sp>
        <p:nvSpPr>
          <p:cNvPr id="7171" name="Content Placeholder 2"/>
          <p:cNvSpPr>
            <a:spLocks noGrp="1"/>
          </p:cNvSpPr>
          <p:nvPr>
            <p:ph idx="4294967295"/>
          </p:nvPr>
        </p:nvSpPr>
        <p:spPr>
          <a:xfrm>
            <a:off x="0" y="2209800"/>
            <a:ext cx="8915400" cy="4114800"/>
          </a:xfrm>
        </p:spPr>
        <p:txBody>
          <a:bodyPr>
            <a:normAutofit/>
          </a:bodyPr>
          <a:lstStyle/>
          <a:p>
            <a:pPr algn="ctr">
              <a:buNone/>
              <a:defRPr/>
            </a:pPr>
            <a:r>
              <a:rPr lang="en-US" sz="4800" smtClean="0">
                <a:latin typeface="+mj-lt"/>
              </a:rPr>
              <a:t>Là </a:t>
            </a:r>
            <a:r>
              <a:rPr lang="vi-VN" sz="4800" smtClean="0">
                <a:latin typeface="+mj-lt"/>
              </a:rPr>
              <a:t>kết </a:t>
            </a:r>
            <a:r>
              <a:rPr lang="vi-VN" sz="4800" dirty="0">
                <a:latin typeface="+mj-lt"/>
              </a:rPr>
              <a:t>hợp can </a:t>
            </a:r>
            <a:r>
              <a:rPr lang="vi-VN" sz="4800">
                <a:latin typeface="+mj-lt"/>
              </a:rPr>
              <a:t>thiệp </a:t>
            </a:r>
            <a:r>
              <a:rPr lang="en-US" sz="4800" smtClean="0">
                <a:latin typeface="+mj-lt"/>
              </a:rPr>
              <a:t>bằng </a:t>
            </a:r>
            <a:r>
              <a:rPr lang="vi-VN" sz="4800" smtClean="0">
                <a:latin typeface="+mj-lt"/>
              </a:rPr>
              <a:t>dược </a:t>
            </a:r>
            <a:r>
              <a:rPr lang="vi-VN" sz="4800" dirty="0">
                <a:latin typeface="+mj-lt"/>
              </a:rPr>
              <a:t>lý với hỗ trợ tâm lý xã hội để điều trị nghiện.</a:t>
            </a:r>
            <a:endParaRPr lang="en-US" sz="4800" dirty="0">
              <a:latin typeface="+mj-lt"/>
            </a:endParaRPr>
          </a:p>
        </p:txBody>
      </p:sp>
    </p:spTree>
    <p:extLst>
      <p:ext uri="{BB962C8B-B14F-4D97-AF65-F5344CB8AC3E}">
        <p14:creationId xmlns:p14="http://schemas.microsoft.com/office/powerpoint/2010/main" val="85661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A9CE7-44D1-F549-8537-CCEA37FC57CD}"/>
              </a:ext>
            </a:extLst>
          </p:cNvPr>
          <p:cNvSpPr>
            <a:spLocks noGrp="1"/>
          </p:cNvSpPr>
          <p:nvPr>
            <p:ph type="title" idx="4294967295"/>
          </p:nvPr>
        </p:nvSpPr>
        <p:spPr>
          <a:xfrm>
            <a:off x="0" y="107950"/>
            <a:ext cx="8042275" cy="1336675"/>
          </a:xfrm>
        </p:spPr>
        <p:txBody>
          <a:bodyPr/>
          <a:lstStyle/>
          <a:p>
            <a:r>
              <a:rPr lang="en-US" dirty="0" err="1" smtClean="0"/>
              <a:t>Tại</a:t>
            </a:r>
            <a:r>
              <a:rPr lang="en-US" dirty="0" smtClean="0"/>
              <a:t> </a:t>
            </a:r>
            <a:r>
              <a:rPr lang="en-US" err="1" smtClean="0"/>
              <a:t>sao</a:t>
            </a:r>
            <a:r>
              <a:rPr lang="en-US" smtClean="0"/>
              <a:t> lại chọn hình thức điều trị hỗ trợ bằng thuốc? </a:t>
            </a:r>
            <a:endParaRPr lang="en-US" dirty="0"/>
          </a:p>
        </p:txBody>
      </p:sp>
      <p:sp>
        <p:nvSpPr>
          <p:cNvPr id="3" name="Content Placeholder 2">
            <a:extLst>
              <a:ext uri="{FF2B5EF4-FFF2-40B4-BE49-F238E27FC236}">
                <a16:creationId xmlns:a16="http://schemas.microsoft.com/office/drawing/2014/main" id="{2C23098E-AB44-9D4B-BC5C-214E3C806A37}"/>
              </a:ext>
            </a:extLst>
          </p:cNvPr>
          <p:cNvSpPr>
            <a:spLocks noGrp="1"/>
          </p:cNvSpPr>
          <p:nvPr>
            <p:ph idx="4294967295"/>
          </p:nvPr>
        </p:nvSpPr>
        <p:spPr>
          <a:xfrm>
            <a:off x="396240" y="1600200"/>
            <a:ext cx="7646035" cy="4343400"/>
          </a:xfrm>
        </p:spPr>
        <p:txBody>
          <a:bodyPr>
            <a:normAutofit lnSpcReduction="10000"/>
          </a:bodyPr>
          <a:lstStyle/>
          <a:p>
            <a:r>
              <a:rPr lang="vi-VN" b="1" dirty="0" smtClean="0"/>
              <a:t>Bởi </a:t>
            </a:r>
            <a:r>
              <a:rPr lang="vi-VN" b="1"/>
              <a:t>vì </a:t>
            </a:r>
            <a:r>
              <a:rPr lang="en-US" b="1" smtClean="0"/>
              <a:t>cắt cơn </a:t>
            </a:r>
            <a:r>
              <a:rPr lang="en-US" b="1" smtClean="0"/>
              <a:t>mà</a:t>
            </a:r>
            <a:r>
              <a:rPr lang="en-US" b="1" smtClean="0"/>
              <a:t> </a:t>
            </a:r>
            <a:r>
              <a:rPr lang="en-US" b="1" smtClean="0"/>
              <a:t>không có điều trị duy trì bằng thuốc hỗ trợ sẽ khó </a:t>
            </a:r>
            <a:r>
              <a:rPr lang="en-US" b="1" smtClean="0"/>
              <a:t>ngăn ngừa tái nghiện thành công</a:t>
            </a:r>
            <a:endParaRPr lang="en-US" b="1" dirty="0"/>
          </a:p>
          <a:p>
            <a:r>
              <a:rPr lang="vi-VN" dirty="0" smtClean="0"/>
              <a:t>Tỷ </a:t>
            </a:r>
            <a:r>
              <a:rPr lang="vi-VN" dirty="0"/>
              <a:t>lệ tái </a:t>
            </a:r>
            <a:r>
              <a:rPr lang="en-US" dirty="0" err="1" smtClean="0"/>
              <a:t>nghiện</a:t>
            </a:r>
            <a:r>
              <a:rPr lang="vi-VN" dirty="0" smtClean="0"/>
              <a:t> </a:t>
            </a:r>
            <a:r>
              <a:rPr lang="vi-VN" dirty="0"/>
              <a:t>rất cao (70 đến 90%) sau khi điều trị </a:t>
            </a:r>
            <a:r>
              <a:rPr lang="vi-VN"/>
              <a:t>cai </a:t>
            </a:r>
            <a:r>
              <a:rPr lang="vi-VN" smtClean="0"/>
              <a:t>nghiện</a:t>
            </a:r>
            <a:r>
              <a:rPr lang="en-US" smtClean="0"/>
              <a:t>: </a:t>
            </a:r>
            <a:r>
              <a:rPr lang="en-US" dirty="0" err="1" smtClean="0"/>
              <a:t>cai</a:t>
            </a:r>
            <a:r>
              <a:rPr lang="en-US" dirty="0" smtClean="0"/>
              <a:t> </a:t>
            </a:r>
            <a:r>
              <a:rPr lang="en-US" dirty="0" err="1" smtClean="0"/>
              <a:t>sống</a:t>
            </a:r>
            <a:r>
              <a:rPr lang="vi-VN" dirty="0" smtClean="0"/>
              <a:t> </a:t>
            </a:r>
            <a:r>
              <a:rPr lang="en-US" dirty="0" smtClean="0"/>
              <a:t>(abstinence-based)</a:t>
            </a:r>
          </a:p>
          <a:p>
            <a:r>
              <a:rPr lang="vi-VN" dirty="0" smtClean="0"/>
              <a:t>Tăng </a:t>
            </a:r>
            <a:r>
              <a:rPr lang="vi-VN" dirty="0"/>
              <a:t>nguy cơ tử </a:t>
            </a:r>
            <a:r>
              <a:rPr lang="vi-VN" dirty="0" smtClean="0"/>
              <a:t>vong</a:t>
            </a:r>
            <a:r>
              <a:rPr lang="en-US" dirty="0" smtClean="0"/>
              <a:t> do</a:t>
            </a:r>
            <a:r>
              <a:rPr lang="vi-VN" dirty="0" smtClean="0"/>
              <a:t> </a:t>
            </a:r>
            <a:r>
              <a:rPr lang="vi-VN" dirty="0"/>
              <a:t>quá liều sau khi </a:t>
            </a:r>
            <a:r>
              <a:rPr lang="en-US" dirty="0" err="1" smtClean="0"/>
              <a:t>ngưng</a:t>
            </a:r>
            <a:r>
              <a:rPr lang="en-US" dirty="0" smtClean="0"/>
              <a:t> </a:t>
            </a:r>
            <a:r>
              <a:rPr lang="en-US" dirty="0" err="1" smtClean="0"/>
              <a:t>thuốc</a:t>
            </a:r>
            <a:r>
              <a:rPr lang="vi-VN" dirty="0" smtClean="0"/>
              <a:t> </a:t>
            </a:r>
            <a:r>
              <a:rPr lang="vi-VN" dirty="0"/>
              <a:t>- do mất khả năng </a:t>
            </a:r>
            <a:r>
              <a:rPr lang="en-US" dirty="0" smtClean="0"/>
              <a:t>dung </a:t>
            </a:r>
            <a:r>
              <a:rPr lang="en-US" dirty="0" err="1" smtClean="0"/>
              <a:t>nạp</a:t>
            </a:r>
            <a:endParaRPr lang="vi-VN" dirty="0"/>
          </a:p>
          <a:p>
            <a:r>
              <a:rPr lang="vi-VN" dirty="0"/>
              <a:t>Tỷ lệ tử vong quá liều tăng đáng kể sau </a:t>
            </a:r>
            <a:r>
              <a:rPr lang="vi-VN"/>
              <a:t>khi </a:t>
            </a:r>
            <a:r>
              <a:rPr lang="en-US" smtClean="0"/>
              <a:t>người bệnh tái hòa nhập xã hội từ các</a:t>
            </a:r>
            <a:r>
              <a:rPr lang="vi-VN" smtClean="0"/>
              <a:t> </a:t>
            </a:r>
            <a:r>
              <a:rPr lang="vi-VN" dirty="0"/>
              <a:t>trại giam </a:t>
            </a:r>
            <a:r>
              <a:rPr lang="vi-VN" dirty="0" smtClean="0"/>
              <a:t>hoặc</a:t>
            </a:r>
            <a:r>
              <a:rPr lang="en-US" dirty="0" smtClean="0"/>
              <a:t> </a:t>
            </a:r>
            <a:r>
              <a:rPr lang="en-US" dirty="0" err="1" smtClean="0"/>
              <a:t>trại</a:t>
            </a:r>
            <a:r>
              <a:rPr lang="vi-VN" dirty="0" smtClean="0"/>
              <a:t> </a:t>
            </a:r>
            <a:r>
              <a:rPr lang="vi-VN"/>
              <a:t>cai </a:t>
            </a:r>
            <a:r>
              <a:rPr lang="vi-VN" smtClean="0"/>
              <a:t>nghiện</a:t>
            </a:r>
            <a:endParaRPr lang="en-US" dirty="0"/>
          </a:p>
        </p:txBody>
      </p:sp>
    </p:spTree>
    <p:extLst>
      <p:ext uri="{BB962C8B-B14F-4D97-AF65-F5344CB8AC3E}">
        <p14:creationId xmlns:p14="http://schemas.microsoft.com/office/powerpoint/2010/main" val="3127298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a:xfrm>
            <a:off x="0" y="107950"/>
            <a:ext cx="9144000" cy="1008331"/>
          </a:xfrm>
        </p:spPr>
        <p:txBody>
          <a:bodyPr/>
          <a:lstStyle/>
          <a:p>
            <a:r>
              <a:rPr lang="en-US" sz="4000" smtClean="0"/>
              <a:t>Điều trị hỗ trợ bằng thuốc</a:t>
            </a:r>
            <a:endParaRPr lang="en-US" sz="4000" dirty="0">
              <a:latin typeface="Times New Roman" charset="0"/>
            </a:endParaRPr>
          </a:p>
        </p:txBody>
      </p:sp>
      <p:sp>
        <p:nvSpPr>
          <p:cNvPr id="110594" name="Rectangle 3"/>
          <p:cNvSpPr>
            <a:spLocks noGrp="1" noChangeArrowheads="1"/>
          </p:cNvSpPr>
          <p:nvPr>
            <p:ph idx="4294967295"/>
          </p:nvPr>
        </p:nvSpPr>
        <p:spPr>
          <a:xfrm>
            <a:off x="550862" y="1211283"/>
            <a:ext cx="8042275" cy="5088865"/>
          </a:xfrm>
        </p:spPr>
        <p:txBody>
          <a:bodyPr>
            <a:normAutofit/>
          </a:bodyPr>
          <a:lstStyle/>
          <a:p>
            <a:pPr>
              <a:lnSpc>
                <a:spcPct val="90000"/>
              </a:lnSpc>
            </a:pPr>
            <a:r>
              <a:rPr lang="vi-VN" sz="2800" dirty="0" smtClean="0">
                <a:latin typeface="Times New Roman" charset="0"/>
              </a:rPr>
              <a:t>Một </a:t>
            </a:r>
            <a:r>
              <a:rPr lang="vi-VN" sz="2800" dirty="0">
                <a:latin typeface="Times New Roman" charset="0"/>
              </a:rPr>
              <a:t>mô hình y tế để điều </a:t>
            </a:r>
            <a:r>
              <a:rPr lang="vi-VN" sz="2800">
                <a:latin typeface="Times New Roman" charset="0"/>
              </a:rPr>
              <a:t>trị </a:t>
            </a:r>
            <a:r>
              <a:rPr lang="en-US" sz="2800" smtClean="0">
                <a:latin typeface="Times New Roman" charset="0"/>
              </a:rPr>
              <a:t>nghiện CDTP</a:t>
            </a:r>
            <a:r>
              <a:rPr lang="vi-VN" sz="2800" smtClean="0">
                <a:latin typeface="Times New Roman" charset="0"/>
              </a:rPr>
              <a:t>.</a:t>
            </a:r>
            <a:endParaRPr lang="vi-VN" sz="2800" dirty="0">
              <a:latin typeface="Times New Roman" charset="0"/>
            </a:endParaRPr>
          </a:p>
          <a:p>
            <a:pPr>
              <a:lnSpc>
                <a:spcPct val="90000"/>
              </a:lnSpc>
            </a:pPr>
            <a:r>
              <a:rPr lang="vi-VN" sz="2800" dirty="0">
                <a:latin typeface="Times New Roman" charset="0"/>
              </a:rPr>
              <a:t>Điều </a:t>
            </a:r>
            <a:r>
              <a:rPr lang="vi-VN" sz="2800" dirty="0" smtClean="0">
                <a:latin typeface="Times New Roman" charset="0"/>
              </a:rPr>
              <a:t>trị</a:t>
            </a:r>
            <a:r>
              <a:rPr lang="en-US" sz="2800" dirty="0">
                <a:latin typeface="Times New Roman" charset="0"/>
              </a:rPr>
              <a:t> </a:t>
            </a:r>
            <a:r>
              <a:rPr lang="en-US" sz="2800" err="1" smtClean="0">
                <a:latin typeface="Times New Roman" charset="0"/>
              </a:rPr>
              <a:t>nghiện</a:t>
            </a:r>
            <a:r>
              <a:rPr lang="vi-VN" sz="2800" smtClean="0">
                <a:latin typeface="Times New Roman" charset="0"/>
              </a:rPr>
              <a:t> </a:t>
            </a:r>
            <a:r>
              <a:rPr lang="en-US" sz="2800" smtClean="0">
                <a:latin typeface="Times New Roman" charset="0"/>
              </a:rPr>
              <a:t>CDTP</a:t>
            </a:r>
            <a:r>
              <a:rPr lang="vi-VN" sz="2800" smtClean="0">
                <a:latin typeface="Times New Roman" charset="0"/>
              </a:rPr>
              <a:t> </a:t>
            </a:r>
            <a:r>
              <a:rPr lang="vi-VN" sz="2800" dirty="0">
                <a:latin typeface="Times New Roman" charset="0"/>
              </a:rPr>
              <a:t>như một bệnh mãn tính, tái phát (như bệnh tiểu đường hoặc huyết áp cao).</a:t>
            </a:r>
          </a:p>
          <a:p>
            <a:pPr>
              <a:lnSpc>
                <a:spcPct val="90000"/>
              </a:lnSpc>
            </a:pPr>
            <a:r>
              <a:rPr lang="vi-VN" sz="2800" dirty="0">
                <a:latin typeface="Times New Roman" charset="0"/>
              </a:rPr>
              <a:t>Sử dụng một loại </a:t>
            </a:r>
            <a:r>
              <a:rPr lang="vi-VN" sz="2800">
                <a:latin typeface="Times New Roman" charset="0"/>
              </a:rPr>
              <a:t>thuốc </a:t>
            </a:r>
            <a:r>
              <a:rPr lang="en-US" sz="2800" smtClean="0">
                <a:latin typeface="Times New Roman" charset="0"/>
              </a:rPr>
              <a:t>thuộc nhóm CDTP có </a:t>
            </a:r>
            <a:r>
              <a:rPr lang="vi-VN" sz="2800" smtClean="0">
                <a:latin typeface="Times New Roman" charset="0"/>
              </a:rPr>
              <a:t>tác </a:t>
            </a:r>
            <a:r>
              <a:rPr lang="vi-VN" sz="2800" dirty="0">
                <a:latin typeface="Times New Roman" charset="0"/>
              </a:rPr>
              <a:t>dụng lâu dài, hợp pháp</a:t>
            </a:r>
            <a:r>
              <a:rPr lang="vi-VN" sz="2800">
                <a:latin typeface="Times New Roman" charset="0"/>
              </a:rPr>
              <a:t>, </a:t>
            </a:r>
            <a:r>
              <a:rPr lang="en-US" sz="2800" smtClean="0">
                <a:latin typeface="Times New Roman" charset="0"/>
              </a:rPr>
              <a:t>không sử dụng bằng đường tiêm chích </a:t>
            </a:r>
            <a:r>
              <a:rPr lang="vi-VN" sz="2800" smtClean="0">
                <a:latin typeface="Times New Roman" charset="0"/>
              </a:rPr>
              <a:t>để </a:t>
            </a:r>
            <a:r>
              <a:rPr lang="vi-VN" sz="2800" dirty="0">
                <a:latin typeface="Times New Roman" charset="0"/>
              </a:rPr>
              <a:t>ngăn </a:t>
            </a:r>
            <a:r>
              <a:rPr lang="vi-VN" sz="2800" dirty="0" smtClean="0">
                <a:latin typeface="Times New Roman" charset="0"/>
              </a:rPr>
              <a:t>ngừa</a:t>
            </a:r>
            <a:r>
              <a:rPr lang="en-US" sz="2800" dirty="0" smtClean="0">
                <a:latin typeface="Times New Roman" charset="0"/>
              </a:rPr>
              <a:t> </a:t>
            </a:r>
            <a:r>
              <a:rPr lang="en-US" sz="2800" dirty="0" err="1" smtClean="0">
                <a:latin typeface="Times New Roman" charset="0"/>
              </a:rPr>
              <a:t>hội</a:t>
            </a:r>
            <a:r>
              <a:rPr lang="en-US" sz="2800" dirty="0" smtClean="0">
                <a:latin typeface="Times New Roman" charset="0"/>
              </a:rPr>
              <a:t> </a:t>
            </a:r>
            <a:r>
              <a:rPr lang="en-US" sz="2800" dirty="0" err="1" smtClean="0">
                <a:latin typeface="Times New Roman" charset="0"/>
              </a:rPr>
              <a:t>chứng</a:t>
            </a:r>
            <a:r>
              <a:rPr lang="vi-VN" sz="2800" dirty="0" smtClean="0">
                <a:latin typeface="Times New Roman" charset="0"/>
              </a:rPr>
              <a:t> cai, </a:t>
            </a:r>
            <a:r>
              <a:rPr lang="vi-VN" sz="2800">
                <a:latin typeface="Times New Roman" charset="0"/>
              </a:rPr>
              <a:t>giảm </a:t>
            </a:r>
            <a:r>
              <a:rPr lang="en-US" sz="2800" smtClean="0">
                <a:latin typeface="Times New Roman" charset="0"/>
              </a:rPr>
              <a:t>them nhớ </a:t>
            </a:r>
            <a:r>
              <a:rPr lang="vi-VN" sz="2800" smtClean="0">
                <a:latin typeface="Times New Roman" charset="0"/>
              </a:rPr>
              <a:t>và </a:t>
            </a:r>
            <a:r>
              <a:rPr lang="vi-VN" sz="2800" dirty="0">
                <a:latin typeface="Times New Roman" charset="0"/>
              </a:rPr>
              <a:t>ngăn chặn việc sử </a:t>
            </a:r>
            <a:r>
              <a:rPr lang="vi-VN" sz="2800">
                <a:latin typeface="Times New Roman" charset="0"/>
              </a:rPr>
              <a:t>dụng </a:t>
            </a:r>
            <a:r>
              <a:rPr lang="en-US" sz="2800" smtClean="0">
                <a:latin typeface="Times New Roman" charset="0"/>
              </a:rPr>
              <a:t>CDTP</a:t>
            </a:r>
            <a:r>
              <a:rPr lang="vi-VN" sz="2800" smtClean="0">
                <a:latin typeface="Times New Roman" charset="0"/>
              </a:rPr>
              <a:t>.</a:t>
            </a:r>
            <a:endParaRPr lang="vi-VN" sz="2800" dirty="0">
              <a:latin typeface="Times New Roman" charset="0"/>
            </a:endParaRPr>
          </a:p>
          <a:p>
            <a:pPr>
              <a:lnSpc>
                <a:spcPct val="90000"/>
              </a:lnSpc>
            </a:pPr>
            <a:r>
              <a:rPr lang="en-US" sz="2800" smtClean="0">
                <a:latin typeface="Times New Roman" charset="0"/>
              </a:rPr>
              <a:t>Các loại t</a:t>
            </a:r>
            <a:r>
              <a:rPr lang="vi-VN" sz="2800" smtClean="0">
                <a:latin typeface="Times New Roman" charset="0"/>
              </a:rPr>
              <a:t>huốc </a:t>
            </a:r>
            <a:r>
              <a:rPr lang="vi-VN" sz="2800" dirty="0">
                <a:latin typeface="Times New Roman" charset="0"/>
              </a:rPr>
              <a:t>hiệu quả nhất - methadone </a:t>
            </a:r>
            <a:r>
              <a:rPr lang="vi-VN" sz="2800">
                <a:latin typeface="Times New Roman" charset="0"/>
              </a:rPr>
              <a:t>hoặc </a:t>
            </a:r>
            <a:r>
              <a:rPr lang="vi-VN" sz="2800" smtClean="0">
                <a:latin typeface="Times New Roman" charset="0"/>
              </a:rPr>
              <a:t>buprenorphin</a:t>
            </a:r>
            <a:r>
              <a:rPr lang="en-US" sz="2800" smtClean="0">
                <a:latin typeface="Times New Roman" charset="0"/>
              </a:rPr>
              <a:t>e</a:t>
            </a:r>
            <a:r>
              <a:rPr lang="vi-VN" sz="2800" smtClean="0">
                <a:latin typeface="Times New Roman" charset="0"/>
              </a:rPr>
              <a:t> </a:t>
            </a:r>
            <a:r>
              <a:rPr lang="vi-VN" sz="2800" dirty="0">
                <a:latin typeface="Times New Roman" charset="0"/>
              </a:rPr>
              <a:t>(còn được </a:t>
            </a:r>
            <a:r>
              <a:rPr lang="vi-VN" sz="2800">
                <a:latin typeface="Times New Roman" charset="0"/>
              </a:rPr>
              <a:t>gọi </a:t>
            </a:r>
            <a:r>
              <a:rPr lang="vi-VN" sz="2800" smtClean="0">
                <a:latin typeface="Times New Roman" charset="0"/>
              </a:rPr>
              <a:t>là</a:t>
            </a:r>
            <a:r>
              <a:rPr lang="en-US" sz="2800" smtClean="0">
                <a:latin typeface="Times New Roman" charset="0"/>
              </a:rPr>
              <a:t> Điều Trị nghiện CDTP bằng đồng vận -</a:t>
            </a:r>
            <a:r>
              <a:rPr lang="vi-VN" sz="2800" smtClean="0">
                <a:latin typeface="Times New Roman" charset="0"/>
              </a:rPr>
              <a:t> </a:t>
            </a:r>
            <a:r>
              <a:rPr lang="vi-VN" sz="2800" dirty="0">
                <a:latin typeface="Times New Roman" charset="0"/>
              </a:rPr>
              <a:t>OAT)</a:t>
            </a:r>
            <a:endParaRPr lang="en-US" sz="2800" dirty="0">
              <a:latin typeface="Times New Roman" charset="0"/>
            </a:endParaRPr>
          </a:p>
        </p:txBody>
      </p:sp>
    </p:spTree>
    <p:extLst>
      <p:ext uri="{BB962C8B-B14F-4D97-AF65-F5344CB8AC3E}">
        <p14:creationId xmlns:p14="http://schemas.microsoft.com/office/powerpoint/2010/main" val="16049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1535-6A4B-814A-8184-7B20F698F171}"/>
              </a:ext>
            </a:extLst>
          </p:cNvPr>
          <p:cNvSpPr>
            <a:spLocks noGrp="1"/>
          </p:cNvSpPr>
          <p:nvPr>
            <p:ph type="title" idx="4294967295"/>
          </p:nvPr>
        </p:nvSpPr>
        <p:spPr>
          <a:xfrm>
            <a:off x="952500" y="642340"/>
            <a:ext cx="7467600" cy="1336675"/>
          </a:xfrm>
        </p:spPr>
        <p:txBody>
          <a:bodyPr/>
          <a:lstStyle/>
          <a:p>
            <a:r>
              <a:rPr lang="en-US" sz="3200" dirty="0" smtClean="0"/>
              <a:t/>
            </a:r>
            <a:br>
              <a:rPr lang="en-US" sz="3200" dirty="0" smtClean="0"/>
            </a:br>
            <a:r>
              <a:rPr lang="vi-VN" sz="3500" dirty="0"/>
              <a:t>Ba loại thuốc </a:t>
            </a:r>
            <a:r>
              <a:rPr lang="vi-VN" sz="3500"/>
              <a:t>được </a:t>
            </a:r>
            <a:r>
              <a:rPr lang="en-US" sz="3500" smtClean="0"/>
              <a:t>Cục Thực phẩm và Dược Phẩm Hoa Kỳ (</a:t>
            </a:r>
            <a:r>
              <a:rPr lang="vi-VN" sz="3500" smtClean="0"/>
              <a:t>FDA</a:t>
            </a:r>
            <a:r>
              <a:rPr lang="en-US" sz="3500" smtClean="0"/>
              <a:t>)</a:t>
            </a:r>
            <a:r>
              <a:rPr lang="vi-VN" sz="3500" smtClean="0"/>
              <a:t> </a:t>
            </a:r>
            <a:r>
              <a:rPr lang="vi-VN" sz="3500"/>
              <a:t>chấp </a:t>
            </a:r>
            <a:r>
              <a:rPr lang="vi-VN" sz="3500" smtClean="0"/>
              <a:t>thuận</a:t>
            </a:r>
            <a:endParaRPr lang="en-US" sz="3500" dirty="0"/>
          </a:p>
        </p:txBody>
      </p:sp>
      <p:sp>
        <p:nvSpPr>
          <p:cNvPr id="3" name="Content Placeholder 2">
            <a:extLst>
              <a:ext uri="{FF2B5EF4-FFF2-40B4-BE49-F238E27FC236}">
                <a16:creationId xmlns:a16="http://schemas.microsoft.com/office/drawing/2014/main" id="{A779F640-FB46-EE4A-B071-662CAADB4C02}"/>
              </a:ext>
            </a:extLst>
          </p:cNvPr>
          <p:cNvSpPr>
            <a:spLocks noGrp="1"/>
          </p:cNvSpPr>
          <p:nvPr>
            <p:ph idx="4294967295"/>
          </p:nvPr>
        </p:nvSpPr>
        <p:spPr>
          <a:xfrm>
            <a:off x="1335722" y="2275115"/>
            <a:ext cx="6701155" cy="3276600"/>
          </a:xfrm>
        </p:spPr>
        <p:txBody>
          <a:bodyPr/>
          <a:lstStyle/>
          <a:p>
            <a:r>
              <a:rPr lang="en-US" sz="2900" dirty="0"/>
              <a:t>Methadone</a:t>
            </a:r>
          </a:p>
          <a:p>
            <a:r>
              <a:rPr lang="en-US" sz="2900" dirty="0"/>
              <a:t>Buprenorphine</a:t>
            </a:r>
          </a:p>
          <a:p>
            <a:r>
              <a:rPr lang="en-US" sz="2900" dirty="0"/>
              <a:t>Naltrexone</a:t>
            </a:r>
          </a:p>
          <a:p>
            <a:pPr marL="0" indent="0">
              <a:buNone/>
            </a:pPr>
            <a:endParaRPr lang="en-US" dirty="0"/>
          </a:p>
        </p:txBody>
      </p:sp>
    </p:spTree>
    <p:extLst>
      <p:ext uri="{BB962C8B-B14F-4D97-AF65-F5344CB8AC3E}">
        <p14:creationId xmlns:p14="http://schemas.microsoft.com/office/powerpoint/2010/main" val="4151593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659E4C13-9F09-484E-851F-534EA8DDFB2E}"/>
              </a:ext>
            </a:extLst>
          </p:cNvPr>
          <p:cNvSpPr>
            <a:spLocks noGrp="1" noChangeArrowheads="1"/>
          </p:cNvSpPr>
          <p:nvPr>
            <p:ph type="title" idx="4294967295"/>
          </p:nvPr>
        </p:nvSpPr>
        <p:spPr>
          <a:xfrm>
            <a:off x="594360" y="388938"/>
            <a:ext cx="8229600" cy="1143000"/>
          </a:xfrm>
        </p:spPr>
        <p:txBody>
          <a:bodyPr>
            <a:noAutofit/>
          </a:bodyPr>
          <a:lstStyle/>
          <a:p>
            <a:pPr>
              <a:defRPr/>
            </a:pPr>
            <a:r>
              <a:rPr lang="en-US" sz="4000" b="1" dirty="0" smtClean="0">
                <a:ea typeface="+mj-ea"/>
                <a:cs typeface="+mj-cs"/>
              </a:rPr>
              <a:t/>
            </a:r>
            <a:br>
              <a:rPr lang="en-US" sz="4000" b="1" dirty="0" smtClean="0">
                <a:ea typeface="+mj-ea"/>
                <a:cs typeface="+mj-cs"/>
              </a:rPr>
            </a:br>
            <a:r>
              <a:rPr lang="vi-VN" sz="4000" b="1" dirty="0" smtClean="0"/>
              <a:t>Nguy </a:t>
            </a:r>
            <a:r>
              <a:rPr lang="vi-VN" sz="4000" b="1" dirty="0"/>
              <a:t>cơ </a:t>
            </a:r>
            <a:r>
              <a:rPr lang="en-US" sz="4000" b="1" dirty="0" err="1" smtClean="0"/>
              <a:t>quá</a:t>
            </a:r>
            <a:r>
              <a:rPr lang="en-US" sz="4000" b="1" dirty="0" smtClean="0"/>
              <a:t> </a:t>
            </a:r>
            <a:r>
              <a:rPr lang="en-US" sz="4000" b="1" err="1" smtClean="0"/>
              <a:t>liều</a:t>
            </a:r>
            <a:r>
              <a:rPr lang="en-US" sz="4000" b="1" smtClean="0"/>
              <a:t> </a:t>
            </a:r>
            <a:r>
              <a:rPr lang="vi-VN" sz="4000" b="1" smtClean="0"/>
              <a:t>thấp </a:t>
            </a:r>
            <a:r>
              <a:rPr lang="en-US" sz="4000" b="1" smtClean="0"/>
              <a:t>khi sử dụng</a:t>
            </a:r>
            <a:r>
              <a:rPr lang="vi-VN" sz="4000" b="1" smtClean="0"/>
              <a:t> </a:t>
            </a:r>
            <a:r>
              <a:rPr lang="vi-VN" sz="4000" b="1" dirty="0"/>
              <a:t>Buprenorphin</a:t>
            </a:r>
            <a:endParaRPr lang="en-US" sz="4000" b="1" dirty="0">
              <a:ea typeface="+mj-ea"/>
              <a:cs typeface="+mj-cs"/>
            </a:endParaRPr>
          </a:p>
        </p:txBody>
      </p:sp>
      <p:sp>
        <p:nvSpPr>
          <p:cNvPr id="91138" name="Line 4">
            <a:extLst>
              <a:ext uri="{FF2B5EF4-FFF2-40B4-BE49-F238E27FC236}">
                <a16:creationId xmlns:a16="http://schemas.microsoft.com/office/drawing/2014/main" id="{69A2BEF3-58F7-41DA-8D40-42B44622AFF6}"/>
              </a:ext>
            </a:extLst>
          </p:cNvPr>
          <p:cNvSpPr>
            <a:spLocks noChangeShapeType="1"/>
          </p:cNvSpPr>
          <p:nvPr/>
        </p:nvSpPr>
        <p:spPr bwMode="auto">
          <a:xfrm>
            <a:off x="1981200" y="2362200"/>
            <a:ext cx="0" cy="3429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139" name="Line 5">
            <a:extLst>
              <a:ext uri="{FF2B5EF4-FFF2-40B4-BE49-F238E27FC236}">
                <a16:creationId xmlns:a16="http://schemas.microsoft.com/office/drawing/2014/main" id="{323609B5-3F3C-4738-8D91-B1FEBFAC0D39}"/>
              </a:ext>
            </a:extLst>
          </p:cNvPr>
          <p:cNvSpPr>
            <a:spLocks noChangeShapeType="1"/>
          </p:cNvSpPr>
          <p:nvPr/>
        </p:nvSpPr>
        <p:spPr bwMode="auto">
          <a:xfrm>
            <a:off x="1981200" y="5791200"/>
            <a:ext cx="464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140" name="Text Box 6">
            <a:extLst>
              <a:ext uri="{FF2B5EF4-FFF2-40B4-BE49-F238E27FC236}">
                <a16:creationId xmlns:a16="http://schemas.microsoft.com/office/drawing/2014/main" id="{FD250AFE-CB83-4FE7-9EB6-89EE70B52C94}"/>
              </a:ext>
            </a:extLst>
          </p:cNvPr>
          <p:cNvSpPr txBox="1">
            <a:spLocks noChangeArrowheads="1"/>
          </p:cNvSpPr>
          <p:nvPr/>
        </p:nvSpPr>
        <p:spPr bwMode="auto">
          <a:xfrm>
            <a:off x="758669" y="3079496"/>
            <a:ext cx="12490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800" b="0" smtClean="0">
                <a:latin typeface="Arial" panose="020B0604020202020204" pitchFamily="34" charset="0"/>
                <a:cs typeface="Arial" panose="020B0604020202020204" pitchFamily="34" charset="0"/>
              </a:rPr>
              <a:t>Tác động </a:t>
            </a:r>
          </a:p>
          <a:p>
            <a:pPr eaLnBrk="1" hangingPunct="1">
              <a:spcBef>
                <a:spcPct val="0"/>
              </a:spcBef>
              <a:buFontTx/>
              <a:buNone/>
            </a:pPr>
            <a:r>
              <a:rPr lang="en-US" altLang="en-US" sz="1800" b="0" smtClean="0">
                <a:latin typeface="Arial" panose="020B0604020202020204" pitchFamily="34" charset="0"/>
                <a:cs typeface="Arial" panose="020B0604020202020204" pitchFamily="34" charset="0"/>
              </a:rPr>
              <a:t>của CDTP</a:t>
            </a:r>
            <a:endParaRPr lang="en-US" altLang="en-US" sz="1800" b="0" dirty="0">
              <a:latin typeface="Arial" panose="020B0604020202020204" pitchFamily="34" charset="0"/>
              <a:cs typeface="Arial" panose="020B0604020202020204" pitchFamily="34" charset="0"/>
            </a:endParaRPr>
          </a:p>
        </p:txBody>
      </p:sp>
      <p:sp>
        <p:nvSpPr>
          <p:cNvPr id="91141" name="Text Box 7">
            <a:extLst>
              <a:ext uri="{FF2B5EF4-FFF2-40B4-BE49-F238E27FC236}">
                <a16:creationId xmlns:a16="http://schemas.microsoft.com/office/drawing/2014/main" id="{B3DECBBE-E1AD-4B89-9CD5-A6B1211D2DAF}"/>
              </a:ext>
            </a:extLst>
          </p:cNvPr>
          <p:cNvSpPr txBox="1">
            <a:spLocks noChangeArrowheads="1"/>
          </p:cNvSpPr>
          <p:nvPr/>
        </p:nvSpPr>
        <p:spPr bwMode="auto">
          <a:xfrm>
            <a:off x="4022725" y="5980113"/>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800" smtClean="0">
                <a:latin typeface="Arial" panose="020B0604020202020204" pitchFamily="34" charset="0"/>
                <a:cs typeface="Arial" panose="020B0604020202020204" pitchFamily="34" charset="0"/>
              </a:rPr>
              <a:t>Theo dõi</a:t>
            </a:r>
            <a:r>
              <a:rPr lang="en-US" altLang="en-US" sz="1800" b="0" smtClean="0">
                <a:latin typeface="Arial" panose="020B0604020202020204" pitchFamily="34" charset="0"/>
                <a:cs typeface="Arial" panose="020B0604020202020204" pitchFamily="34" charset="0"/>
              </a:rPr>
              <a:t> </a:t>
            </a:r>
            <a:r>
              <a:rPr lang="en-US" altLang="en-US" sz="1800" b="0" dirty="0" err="1" smtClean="0">
                <a:latin typeface="Arial" panose="020B0604020202020204" pitchFamily="34" charset="0"/>
                <a:cs typeface="Arial" panose="020B0604020202020204" pitchFamily="34" charset="0"/>
              </a:rPr>
              <a:t>liều</a:t>
            </a:r>
            <a:endParaRPr lang="en-US" altLang="en-US" sz="1800" b="0" dirty="0">
              <a:latin typeface="Arial" panose="020B0604020202020204" pitchFamily="34" charset="0"/>
              <a:cs typeface="Arial" panose="020B0604020202020204" pitchFamily="34" charset="0"/>
            </a:endParaRPr>
          </a:p>
        </p:txBody>
      </p:sp>
      <p:sp>
        <p:nvSpPr>
          <p:cNvPr id="91142" name="Line 11">
            <a:extLst>
              <a:ext uri="{FF2B5EF4-FFF2-40B4-BE49-F238E27FC236}">
                <a16:creationId xmlns:a16="http://schemas.microsoft.com/office/drawing/2014/main" id="{DC6E7A24-F010-4F5C-AB12-42C2EEA98F3F}"/>
              </a:ext>
            </a:extLst>
          </p:cNvPr>
          <p:cNvSpPr>
            <a:spLocks noChangeShapeType="1"/>
          </p:cNvSpPr>
          <p:nvPr/>
        </p:nvSpPr>
        <p:spPr bwMode="auto">
          <a:xfrm>
            <a:off x="1981200" y="5715000"/>
            <a:ext cx="5029200"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143" name="Freeform 12">
            <a:extLst>
              <a:ext uri="{FF2B5EF4-FFF2-40B4-BE49-F238E27FC236}">
                <a16:creationId xmlns:a16="http://schemas.microsoft.com/office/drawing/2014/main" id="{66FBEFD0-BAB9-43CB-82BB-32EC4D230618}"/>
              </a:ext>
            </a:extLst>
          </p:cNvPr>
          <p:cNvSpPr>
            <a:spLocks/>
          </p:cNvSpPr>
          <p:nvPr/>
        </p:nvSpPr>
        <p:spPr bwMode="auto">
          <a:xfrm>
            <a:off x="2743200" y="2362200"/>
            <a:ext cx="5105400" cy="3429000"/>
          </a:xfrm>
          <a:custGeom>
            <a:avLst/>
            <a:gdLst>
              <a:gd name="T0" fmla="*/ 0 w 2400"/>
              <a:gd name="T1" fmla="*/ 2147483646 h 2696"/>
              <a:gd name="T2" fmla="*/ 2147483646 w 2400"/>
              <a:gd name="T3" fmla="*/ 2147483646 h 2696"/>
              <a:gd name="T4" fmla="*/ 2147483646 w 2400"/>
              <a:gd name="T5" fmla="*/ 2147483646 h 2696"/>
              <a:gd name="T6" fmla="*/ 2147483646 w 2400"/>
              <a:gd name="T7" fmla="*/ 2147483646 h 2696"/>
              <a:gd name="T8" fmla="*/ 2147483646 w 2400"/>
              <a:gd name="T9" fmla="*/ 2147483646 h 2696"/>
              <a:gd name="T10" fmla="*/ 2147483646 w 2400"/>
              <a:gd name="T11" fmla="*/ 2147483646 h 2696"/>
              <a:gd name="T12" fmla="*/ 2147483646 w 2400"/>
              <a:gd name="T13" fmla="*/ 2147483646 h 2696"/>
              <a:gd name="T14" fmla="*/ 0 60000 65536"/>
              <a:gd name="T15" fmla="*/ 0 60000 65536"/>
              <a:gd name="T16" fmla="*/ 0 60000 65536"/>
              <a:gd name="T17" fmla="*/ 0 60000 65536"/>
              <a:gd name="T18" fmla="*/ 0 60000 65536"/>
              <a:gd name="T19" fmla="*/ 0 60000 65536"/>
              <a:gd name="T20" fmla="*/ 0 60000 65536"/>
              <a:gd name="T21" fmla="*/ 0 w 2400"/>
              <a:gd name="T22" fmla="*/ 0 h 2696"/>
              <a:gd name="T23" fmla="*/ 2400 w 2400"/>
              <a:gd name="T24" fmla="*/ 2696 h 26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0" h="2696">
                <a:moveTo>
                  <a:pt x="0" y="2696"/>
                </a:moveTo>
                <a:cubicBezTo>
                  <a:pt x="144" y="2556"/>
                  <a:pt x="288" y="2416"/>
                  <a:pt x="432" y="2216"/>
                </a:cubicBezTo>
                <a:cubicBezTo>
                  <a:pt x="576" y="2016"/>
                  <a:pt x="744" y="1720"/>
                  <a:pt x="864" y="1496"/>
                </a:cubicBezTo>
                <a:cubicBezTo>
                  <a:pt x="984" y="1272"/>
                  <a:pt x="1024" y="1064"/>
                  <a:pt x="1152" y="872"/>
                </a:cubicBezTo>
                <a:cubicBezTo>
                  <a:pt x="1280" y="680"/>
                  <a:pt x="1464" y="480"/>
                  <a:pt x="1632" y="344"/>
                </a:cubicBezTo>
                <a:cubicBezTo>
                  <a:pt x="1800" y="208"/>
                  <a:pt x="2032" y="112"/>
                  <a:pt x="2160" y="56"/>
                </a:cubicBezTo>
                <a:cubicBezTo>
                  <a:pt x="2288" y="0"/>
                  <a:pt x="2344" y="4"/>
                  <a:pt x="2400" y="8"/>
                </a:cubicBezTo>
              </a:path>
            </a:pathLst>
          </a:cu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144" name="Text Box 13">
            <a:extLst>
              <a:ext uri="{FF2B5EF4-FFF2-40B4-BE49-F238E27FC236}">
                <a16:creationId xmlns:a16="http://schemas.microsoft.com/office/drawing/2014/main" id="{ABD534FF-DBA2-4529-AAF2-0672A4095F18}"/>
              </a:ext>
            </a:extLst>
          </p:cNvPr>
          <p:cNvSpPr txBox="1">
            <a:spLocks noChangeArrowheads="1"/>
          </p:cNvSpPr>
          <p:nvPr/>
        </p:nvSpPr>
        <p:spPr bwMode="auto">
          <a:xfrm>
            <a:off x="5089525" y="5370513"/>
            <a:ext cx="2210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800" dirty="0" err="1" smtClean="0">
                <a:latin typeface="Arial" panose="020B0604020202020204" pitchFamily="34" charset="0"/>
                <a:cs typeface="Arial" panose="020B0604020202020204" pitchFamily="34" charset="0"/>
              </a:rPr>
              <a:t>Đối</a:t>
            </a:r>
            <a:r>
              <a:rPr lang="en-US" altLang="en-US" sz="1800" dirty="0" smtClean="0">
                <a:latin typeface="Arial" panose="020B0604020202020204" pitchFamily="34" charset="0"/>
                <a:cs typeface="Arial" panose="020B0604020202020204" pitchFamily="34" charset="0"/>
              </a:rPr>
              <a:t> </a:t>
            </a:r>
            <a:r>
              <a:rPr lang="en-US" altLang="en-US" sz="1800" dirty="0" err="1" smtClean="0">
                <a:latin typeface="Arial" panose="020B0604020202020204" pitchFamily="34" charset="0"/>
                <a:cs typeface="Arial" panose="020B0604020202020204" pitchFamily="34" charset="0"/>
              </a:rPr>
              <a:t>vận</a:t>
            </a:r>
            <a:r>
              <a:rPr lang="en-US" altLang="en-US" sz="1800" b="0" dirty="0" smtClean="0">
                <a:latin typeface="Arial" panose="020B0604020202020204" pitchFamily="34" charset="0"/>
                <a:cs typeface="Arial" panose="020B0604020202020204" pitchFamily="34" charset="0"/>
              </a:rPr>
              <a:t>: </a:t>
            </a:r>
            <a:r>
              <a:rPr lang="en-US" altLang="en-US" sz="1800" b="0" dirty="0">
                <a:latin typeface="Arial" panose="020B0604020202020204" pitchFamily="34" charset="0"/>
                <a:cs typeface="Arial" panose="020B0604020202020204" pitchFamily="34" charset="0"/>
              </a:rPr>
              <a:t>Naltrexone</a:t>
            </a:r>
          </a:p>
        </p:txBody>
      </p:sp>
      <p:sp>
        <p:nvSpPr>
          <p:cNvPr id="91145" name="Text Box 14">
            <a:extLst>
              <a:ext uri="{FF2B5EF4-FFF2-40B4-BE49-F238E27FC236}">
                <a16:creationId xmlns:a16="http://schemas.microsoft.com/office/drawing/2014/main" id="{3E587B99-0B81-4D94-9592-93F1418F0482}"/>
              </a:ext>
            </a:extLst>
          </p:cNvPr>
          <p:cNvSpPr txBox="1">
            <a:spLocks noChangeArrowheads="1"/>
          </p:cNvSpPr>
          <p:nvPr/>
        </p:nvSpPr>
        <p:spPr bwMode="auto">
          <a:xfrm>
            <a:off x="4800600" y="3810000"/>
            <a:ext cx="32496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800" smtClean="0">
                <a:latin typeface="Arial" panose="020B0604020202020204" pitchFamily="34" charset="0"/>
                <a:cs typeface="Arial" panose="020B0604020202020204" pitchFamily="34" charset="0"/>
              </a:rPr>
              <a:t>Bán đồng vận</a:t>
            </a:r>
            <a:r>
              <a:rPr lang="en-US" altLang="en-US" sz="1800" b="0" smtClean="0">
                <a:latin typeface="Arial" panose="020B0604020202020204" pitchFamily="34" charset="0"/>
                <a:cs typeface="Arial" panose="020B0604020202020204" pitchFamily="34" charset="0"/>
              </a:rPr>
              <a:t>: </a:t>
            </a:r>
            <a:r>
              <a:rPr lang="en-US" altLang="en-US" sz="1800" b="0" dirty="0">
                <a:latin typeface="Arial" panose="020B0604020202020204" pitchFamily="34" charset="0"/>
                <a:cs typeface="Arial" panose="020B0604020202020204" pitchFamily="34" charset="0"/>
              </a:rPr>
              <a:t>Buprenorphine</a:t>
            </a:r>
          </a:p>
        </p:txBody>
      </p:sp>
      <p:sp>
        <p:nvSpPr>
          <p:cNvPr id="91146" name="Text Box 15">
            <a:extLst>
              <a:ext uri="{FF2B5EF4-FFF2-40B4-BE49-F238E27FC236}">
                <a16:creationId xmlns:a16="http://schemas.microsoft.com/office/drawing/2014/main" id="{395BA5D3-6009-4AE3-96D8-968482589BDC}"/>
              </a:ext>
            </a:extLst>
          </p:cNvPr>
          <p:cNvSpPr txBox="1">
            <a:spLocks noChangeArrowheads="1"/>
          </p:cNvSpPr>
          <p:nvPr/>
        </p:nvSpPr>
        <p:spPr bwMode="auto">
          <a:xfrm>
            <a:off x="5927725" y="1636713"/>
            <a:ext cx="25186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800" dirty="0" err="1" smtClean="0">
                <a:latin typeface="Arial" panose="020B0604020202020204" pitchFamily="34" charset="0"/>
                <a:cs typeface="Arial" panose="020B0604020202020204" pitchFamily="34" charset="0"/>
              </a:rPr>
              <a:t>Đ</a:t>
            </a:r>
            <a:r>
              <a:rPr lang="en-US" altLang="en-US" sz="1800" smtClean="0">
                <a:latin typeface="Arial" panose="020B0604020202020204" pitchFamily="34" charset="0"/>
                <a:cs typeface="Arial" panose="020B0604020202020204" pitchFamily="34" charset="0"/>
              </a:rPr>
              <a:t>ồng </a:t>
            </a:r>
            <a:r>
              <a:rPr lang="en-US" altLang="en-US" sz="1800" dirty="0" err="1" smtClean="0">
                <a:latin typeface="Arial" panose="020B0604020202020204" pitchFamily="34" charset="0"/>
                <a:cs typeface="Arial" panose="020B0604020202020204" pitchFamily="34" charset="0"/>
              </a:rPr>
              <a:t>vận</a:t>
            </a:r>
            <a:r>
              <a:rPr lang="en-US" altLang="en-US" sz="1800" b="0" dirty="0" smtClean="0">
                <a:latin typeface="Arial" panose="020B0604020202020204" pitchFamily="34" charset="0"/>
                <a:cs typeface="Arial" panose="020B0604020202020204" pitchFamily="34" charset="0"/>
              </a:rPr>
              <a:t>: </a:t>
            </a:r>
            <a:r>
              <a:rPr lang="en-US" altLang="en-US" sz="1800" b="0" dirty="0">
                <a:latin typeface="Arial" panose="020B0604020202020204" pitchFamily="34" charset="0"/>
                <a:cs typeface="Arial" panose="020B0604020202020204" pitchFamily="34" charset="0"/>
              </a:rPr>
              <a:t>Methadone,</a:t>
            </a:r>
          </a:p>
          <a:p>
            <a:pPr eaLnBrk="1" hangingPunct="1">
              <a:spcBef>
                <a:spcPct val="0"/>
              </a:spcBef>
              <a:buFontTx/>
              <a:buNone/>
            </a:pPr>
            <a:r>
              <a:rPr lang="en-US" altLang="en-US" sz="1800" b="0" dirty="0">
                <a:latin typeface="Arial" panose="020B0604020202020204" pitchFamily="34" charset="0"/>
                <a:cs typeface="Arial" panose="020B0604020202020204" pitchFamily="34" charset="0"/>
              </a:rPr>
              <a:t>              Heroin, </a:t>
            </a:r>
            <a:r>
              <a:rPr lang="en-US" altLang="en-US" sz="1800" dirty="0" smtClean="0">
                <a:latin typeface="Arial" panose="020B0604020202020204" pitchFamily="34" charset="0"/>
                <a:cs typeface="Arial" panose="020B0604020202020204" pitchFamily="34" charset="0"/>
              </a:rPr>
              <a:t>..</a:t>
            </a:r>
            <a:r>
              <a:rPr lang="en-US" altLang="en-US" sz="1800" b="0" dirty="0" smtClean="0">
                <a:latin typeface="Arial" panose="020B0604020202020204" pitchFamily="34" charset="0"/>
                <a:cs typeface="Arial" panose="020B0604020202020204" pitchFamily="34" charset="0"/>
              </a:rPr>
              <a:t>.</a:t>
            </a:r>
            <a:endParaRPr lang="en-US" altLang="en-US" sz="1800" b="0" dirty="0">
              <a:latin typeface="Arial" panose="020B0604020202020204" pitchFamily="34" charset="0"/>
              <a:cs typeface="Arial" panose="020B0604020202020204" pitchFamily="34" charset="0"/>
            </a:endParaRPr>
          </a:p>
        </p:txBody>
      </p:sp>
      <p:sp>
        <p:nvSpPr>
          <p:cNvPr id="91147" name="Line 16">
            <a:extLst>
              <a:ext uri="{FF2B5EF4-FFF2-40B4-BE49-F238E27FC236}">
                <a16:creationId xmlns:a16="http://schemas.microsoft.com/office/drawing/2014/main" id="{0F417DA2-FA9D-4482-A49B-7A2E27DFBEBA}"/>
              </a:ext>
            </a:extLst>
          </p:cNvPr>
          <p:cNvSpPr>
            <a:spLocks noChangeShapeType="1"/>
          </p:cNvSpPr>
          <p:nvPr/>
        </p:nvSpPr>
        <p:spPr bwMode="auto">
          <a:xfrm flipV="1">
            <a:off x="1981200" y="1828800"/>
            <a:ext cx="0" cy="396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1148" name="Line 17">
            <a:extLst>
              <a:ext uri="{FF2B5EF4-FFF2-40B4-BE49-F238E27FC236}">
                <a16:creationId xmlns:a16="http://schemas.microsoft.com/office/drawing/2014/main" id="{A7F9EE7E-797C-42C6-8355-9EC0851C97D5}"/>
              </a:ext>
            </a:extLst>
          </p:cNvPr>
          <p:cNvSpPr>
            <a:spLocks noChangeShapeType="1"/>
          </p:cNvSpPr>
          <p:nvPr/>
        </p:nvSpPr>
        <p:spPr bwMode="auto">
          <a:xfrm>
            <a:off x="1981200" y="5791200"/>
            <a:ext cx="5867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1149" name="Line 18">
            <a:extLst>
              <a:ext uri="{FF2B5EF4-FFF2-40B4-BE49-F238E27FC236}">
                <a16:creationId xmlns:a16="http://schemas.microsoft.com/office/drawing/2014/main" id="{3E70AFC1-59F5-4485-8229-FB2116CBE4D4}"/>
              </a:ext>
            </a:extLst>
          </p:cNvPr>
          <p:cNvSpPr>
            <a:spLocks noChangeShapeType="1"/>
          </p:cNvSpPr>
          <p:nvPr/>
        </p:nvSpPr>
        <p:spPr bwMode="auto">
          <a:xfrm>
            <a:off x="1981200" y="2438400"/>
            <a:ext cx="4419600" cy="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150" name="Text Box 19">
            <a:extLst>
              <a:ext uri="{FF2B5EF4-FFF2-40B4-BE49-F238E27FC236}">
                <a16:creationId xmlns:a16="http://schemas.microsoft.com/office/drawing/2014/main" id="{384542DE-BDFA-4C21-8952-40F6ABCE98AE}"/>
              </a:ext>
            </a:extLst>
          </p:cNvPr>
          <p:cNvSpPr txBox="1">
            <a:spLocks noChangeArrowheads="1"/>
          </p:cNvSpPr>
          <p:nvPr/>
        </p:nvSpPr>
        <p:spPr bwMode="auto">
          <a:xfrm>
            <a:off x="2422525" y="2089150"/>
            <a:ext cx="2332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800" dirty="0" err="1" smtClean="0">
                <a:latin typeface="Calibri" panose="020F0502020204030204" pitchFamily="34" charset="0"/>
                <a:cs typeface="Arial" panose="020B0604020202020204" pitchFamily="34" charset="0"/>
              </a:rPr>
              <a:t>Ức</a:t>
            </a:r>
            <a:r>
              <a:rPr lang="en-US" altLang="en-US" sz="1800" dirty="0" smtClean="0">
                <a:latin typeface="Calibri" panose="020F0502020204030204" pitchFamily="34" charset="0"/>
                <a:cs typeface="Arial" panose="020B0604020202020204" pitchFamily="34" charset="0"/>
              </a:rPr>
              <a:t> </a:t>
            </a:r>
            <a:r>
              <a:rPr lang="en-US" altLang="en-US" sz="1800" dirty="0" err="1" smtClean="0">
                <a:latin typeface="Calibri" panose="020F0502020204030204" pitchFamily="34" charset="0"/>
                <a:cs typeface="Arial" panose="020B0604020202020204" pitchFamily="34" charset="0"/>
              </a:rPr>
              <a:t>chế</a:t>
            </a:r>
            <a:r>
              <a:rPr lang="en-US" altLang="en-US" sz="1800" dirty="0" smtClean="0">
                <a:latin typeface="Calibri" panose="020F0502020204030204" pitchFamily="34" charset="0"/>
                <a:cs typeface="Arial" panose="020B0604020202020204" pitchFamily="34" charset="0"/>
              </a:rPr>
              <a:t> </a:t>
            </a:r>
            <a:r>
              <a:rPr lang="en-US" altLang="en-US" sz="1800" err="1" smtClean="0">
                <a:latin typeface="Calibri" panose="020F0502020204030204" pitchFamily="34" charset="0"/>
                <a:cs typeface="Arial" panose="020B0604020202020204" pitchFamily="34" charset="0"/>
              </a:rPr>
              <a:t>hô</a:t>
            </a:r>
            <a:r>
              <a:rPr lang="en-US" altLang="en-US" sz="1800" smtClean="0">
                <a:latin typeface="Calibri" panose="020F0502020204030204" pitchFamily="34" charset="0"/>
                <a:cs typeface="Arial" panose="020B0604020202020204" pitchFamily="34" charset="0"/>
              </a:rPr>
              <a:t> </a:t>
            </a:r>
            <a:r>
              <a:rPr lang="en-US" altLang="en-US" sz="1800" smtClean="0">
                <a:latin typeface="Calibri" panose="020F0502020204030204" pitchFamily="34" charset="0"/>
                <a:cs typeface="Arial" panose="020B0604020202020204" pitchFamily="34" charset="0"/>
              </a:rPr>
              <a:t>hấP, </a:t>
            </a:r>
            <a:r>
              <a:rPr lang="en-US" altLang="en-US" sz="1800" dirty="0" err="1" smtClean="0">
                <a:latin typeface="Calibri" panose="020F0502020204030204" pitchFamily="34" charset="0"/>
                <a:cs typeface="Arial" panose="020B0604020202020204" pitchFamily="34" charset="0"/>
              </a:rPr>
              <a:t>tử</a:t>
            </a:r>
            <a:r>
              <a:rPr lang="en-US" altLang="en-US" sz="1800" dirty="0" smtClean="0">
                <a:latin typeface="Calibri" panose="020F0502020204030204" pitchFamily="34" charset="0"/>
                <a:cs typeface="Arial" panose="020B0604020202020204" pitchFamily="34" charset="0"/>
              </a:rPr>
              <a:t> </a:t>
            </a:r>
            <a:r>
              <a:rPr lang="en-US" altLang="en-US" sz="1800" dirty="0" err="1" smtClean="0">
                <a:latin typeface="Calibri" panose="020F0502020204030204" pitchFamily="34" charset="0"/>
                <a:cs typeface="Arial" panose="020B0604020202020204" pitchFamily="34" charset="0"/>
              </a:rPr>
              <a:t>vong</a:t>
            </a:r>
            <a:endParaRPr lang="en-US" altLang="en-US" sz="1800" b="0" dirty="0">
              <a:latin typeface="Calibri" panose="020F0502020204030204" pitchFamily="34" charset="0"/>
              <a:cs typeface="Arial" panose="020B0604020202020204" pitchFamily="34" charset="0"/>
            </a:endParaRPr>
          </a:p>
        </p:txBody>
      </p:sp>
      <p:sp>
        <p:nvSpPr>
          <p:cNvPr id="91151" name="Freeform 20">
            <a:extLst>
              <a:ext uri="{FF2B5EF4-FFF2-40B4-BE49-F238E27FC236}">
                <a16:creationId xmlns:a16="http://schemas.microsoft.com/office/drawing/2014/main" id="{6A36036F-E63E-49B9-B174-1DD73B08A751}"/>
              </a:ext>
            </a:extLst>
          </p:cNvPr>
          <p:cNvSpPr>
            <a:spLocks/>
          </p:cNvSpPr>
          <p:nvPr/>
        </p:nvSpPr>
        <p:spPr bwMode="auto">
          <a:xfrm>
            <a:off x="3048000" y="4241800"/>
            <a:ext cx="5613400" cy="1549400"/>
          </a:xfrm>
          <a:custGeom>
            <a:avLst/>
            <a:gdLst>
              <a:gd name="T0" fmla="*/ 0 w 3536"/>
              <a:gd name="T1" fmla="*/ 2147483646 h 976"/>
              <a:gd name="T2" fmla="*/ 2147483646 w 3536"/>
              <a:gd name="T3" fmla="*/ 2147483646 h 976"/>
              <a:gd name="T4" fmla="*/ 2147483646 w 3536"/>
              <a:gd name="T5" fmla="*/ 2147483646 h 976"/>
              <a:gd name="T6" fmla="*/ 2147483646 w 3536"/>
              <a:gd name="T7" fmla="*/ 2147483646 h 976"/>
              <a:gd name="T8" fmla="*/ 2147483646 w 3536"/>
              <a:gd name="T9" fmla="*/ 2147483646 h 976"/>
              <a:gd name="T10" fmla="*/ 2147483646 w 3536"/>
              <a:gd name="T11" fmla="*/ 2147483646 h 976"/>
              <a:gd name="T12" fmla="*/ 0 60000 65536"/>
              <a:gd name="T13" fmla="*/ 0 60000 65536"/>
              <a:gd name="T14" fmla="*/ 0 60000 65536"/>
              <a:gd name="T15" fmla="*/ 0 60000 65536"/>
              <a:gd name="T16" fmla="*/ 0 60000 65536"/>
              <a:gd name="T17" fmla="*/ 0 60000 65536"/>
              <a:gd name="T18" fmla="*/ 0 w 3536"/>
              <a:gd name="T19" fmla="*/ 0 h 976"/>
              <a:gd name="T20" fmla="*/ 3536 w 3536"/>
              <a:gd name="T21" fmla="*/ 976 h 976"/>
            </a:gdLst>
            <a:ahLst/>
            <a:cxnLst>
              <a:cxn ang="T12">
                <a:pos x="T0" y="T1"/>
              </a:cxn>
              <a:cxn ang="T13">
                <a:pos x="T2" y="T3"/>
              </a:cxn>
              <a:cxn ang="T14">
                <a:pos x="T4" y="T5"/>
              </a:cxn>
              <a:cxn ang="T15">
                <a:pos x="T6" y="T7"/>
              </a:cxn>
              <a:cxn ang="T16">
                <a:pos x="T8" y="T9"/>
              </a:cxn>
              <a:cxn ang="T17">
                <a:pos x="T10" y="T11"/>
              </a:cxn>
            </a:cxnLst>
            <a:rect l="T18" t="T19" r="T20" b="T21"/>
            <a:pathLst>
              <a:path w="3536" h="976">
                <a:moveTo>
                  <a:pt x="0" y="976"/>
                </a:moveTo>
                <a:cubicBezTo>
                  <a:pt x="312" y="736"/>
                  <a:pt x="624" y="496"/>
                  <a:pt x="816" y="352"/>
                </a:cubicBezTo>
                <a:cubicBezTo>
                  <a:pt x="1008" y="208"/>
                  <a:pt x="1000" y="168"/>
                  <a:pt x="1152" y="112"/>
                </a:cubicBezTo>
                <a:cubicBezTo>
                  <a:pt x="1304" y="56"/>
                  <a:pt x="1376" y="32"/>
                  <a:pt x="1728" y="16"/>
                </a:cubicBezTo>
                <a:cubicBezTo>
                  <a:pt x="2080" y="0"/>
                  <a:pt x="2992" y="16"/>
                  <a:pt x="3264" y="16"/>
                </a:cubicBezTo>
                <a:cubicBezTo>
                  <a:pt x="3536" y="16"/>
                  <a:pt x="3448" y="16"/>
                  <a:pt x="3360" y="16"/>
                </a:cubicBezTo>
              </a:path>
            </a:pathLst>
          </a:custGeom>
          <a:noFill/>
          <a:ln w="38100">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extLst>
      <p:ext uri="{BB962C8B-B14F-4D97-AF65-F5344CB8AC3E}">
        <p14:creationId xmlns:p14="http://schemas.microsoft.com/office/powerpoint/2010/main" val="41268153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1268" y="107950"/>
            <a:ext cx="7873447" cy="1336675"/>
          </a:xfrm>
        </p:spPr>
        <p:txBody>
          <a:bodyPr/>
          <a:lstStyle/>
          <a:p>
            <a:r>
              <a:rPr lang="en-US" sz="2800" smtClean="0"/>
              <a:t>Điều trị hỗ trợ bằng thuốc </a:t>
            </a:r>
            <a:r>
              <a:rPr lang="vi-VN" sz="2800" smtClean="0"/>
              <a:t>có</a:t>
            </a:r>
            <a:r>
              <a:rPr lang="en-US" sz="2800" smtClean="0"/>
              <a:t> </a:t>
            </a:r>
            <a:r>
              <a:rPr lang="en-US" sz="2800" dirty="0" err="1" smtClean="0"/>
              <a:t>phải</a:t>
            </a:r>
            <a:r>
              <a:rPr lang="en-US" sz="2800" dirty="0" smtClean="0"/>
              <a:t> </a:t>
            </a:r>
            <a:r>
              <a:rPr lang="en-US" sz="2800" dirty="0" err="1" smtClean="0"/>
              <a:t>là</a:t>
            </a:r>
            <a:r>
              <a:rPr lang="vi-VN" sz="2800" dirty="0" smtClean="0"/>
              <a:t> </a:t>
            </a:r>
            <a:r>
              <a:rPr lang="vi-VN" sz="2800" dirty="0"/>
              <a:t>thay thế </a:t>
            </a:r>
            <a:r>
              <a:rPr lang="vi-VN" sz="2800" dirty="0" smtClean="0"/>
              <a:t>một</a:t>
            </a:r>
            <a:r>
              <a:rPr lang="en-US" sz="2800" dirty="0" smtClean="0"/>
              <a:t> </a:t>
            </a:r>
            <a:r>
              <a:rPr lang="en-US" sz="2800" dirty="0" err="1" smtClean="0"/>
              <a:t>chất</a:t>
            </a:r>
            <a:r>
              <a:rPr lang="vi-VN" sz="2800" dirty="0" smtClean="0"/>
              <a:t> </a:t>
            </a:r>
            <a:r>
              <a:rPr lang="en-US" sz="2800" dirty="0" smtClean="0"/>
              <a:t> </a:t>
            </a:r>
            <a:r>
              <a:rPr lang="en-US" sz="2800" dirty="0" err="1" smtClean="0"/>
              <a:t>gây</a:t>
            </a:r>
            <a:r>
              <a:rPr lang="en-US" sz="2800" dirty="0" smtClean="0"/>
              <a:t> </a:t>
            </a:r>
            <a:r>
              <a:rPr lang="vi-VN" sz="2800" dirty="0" smtClean="0"/>
              <a:t>nghiện</a:t>
            </a:r>
            <a:r>
              <a:rPr lang="en-US" sz="2800" dirty="0" smtClean="0"/>
              <a:t> </a:t>
            </a:r>
            <a:r>
              <a:rPr lang="en-US" sz="2800" dirty="0" err="1" smtClean="0"/>
              <a:t>này</a:t>
            </a:r>
            <a:r>
              <a:rPr lang="en-US" sz="2800" dirty="0" smtClean="0"/>
              <a:t> </a:t>
            </a:r>
            <a:r>
              <a:rPr lang="en-US" sz="2800" dirty="0" err="1" smtClean="0"/>
              <a:t>bằng</a:t>
            </a:r>
            <a:r>
              <a:rPr lang="en-US" sz="2800" dirty="0" smtClean="0"/>
              <a:t> </a:t>
            </a:r>
            <a:r>
              <a:rPr lang="en-US" sz="2800" dirty="0" err="1" smtClean="0"/>
              <a:t>một</a:t>
            </a:r>
            <a:r>
              <a:rPr lang="en-US" sz="2800" dirty="0" smtClean="0"/>
              <a:t> </a:t>
            </a:r>
            <a:r>
              <a:rPr lang="en-US" sz="2800" dirty="0" err="1" smtClean="0"/>
              <a:t>chất</a:t>
            </a:r>
            <a:r>
              <a:rPr lang="en-US" sz="2800" dirty="0"/>
              <a:t> </a:t>
            </a:r>
            <a:r>
              <a:rPr lang="en-US" sz="2800" dirty="0" err="1" smtClean="0"/>
              <a:t>gây</a:t>
            </a:r>
            <a:r>
              <a:rPr lang="en-US" sz="2800" dirty="0" smtClean="0"/>
              <a:t> </a:t>
            </a:r>
            <a:r>
              <a:rPr lang="en-US" sz="2800" dirty="0" err="1" smtClean="0"/>
              <a:t>nghiện</a:t>
            </a:r>
            <a:r>
              <a:rPr lang="en-US" sz="2800" dirty="0" smtClean="0"/>
              <a:t> </a:t>
            </a:r>
            <a:r>
              <a:rPr lang="en-US" sz="2800" dirty="0" err="1" smtClean="0"/>
              <a:t>khác</a:t>
            </a:r>
            <a:r>
              <a:rPr lang="en-US" sz="2800" dirty="0" smtClean="0"/>
              <a:t> hay </a:t>
            </a:r>
            <a:r>
              <a:rPr lang="vi-VN" sz="2800" dirty="0" smtClean="0"/>
              <a:t>không</a:t>
            </a:r>
            <a:r>
              <a:rPr lang="vi-VN" sz="2800" dirty="0"/>
              <a:t>?</a:t>
            </a:r>
            <a:endParaRPr lang="en-US" sz="2800" dirty="0"/>
          </a:p>
        </p:txBody>
      </p:sp>
      <p:sp>
        <p:nvSpPr>
          <p:cNvPr id="3" name="Content Placeholder 2"/>
          <p:cNvSpPr>
            <a:spLocks noGrp="1"/>
          </p:cNvSpPr>
          <p:nvPr>
            <p:ph idx="4294967295"/>
          </p:nvPr>
        </p:nvSpPr>
        <p:spPr>
          <a:xfrm>
            <a:off x="472440" y="1638300"/>
            <a:ext cx="8042275" cy="4853940"/>
          </a:xfrm>
        </p:spPr>
        <p:txBody>
          <a:bodyPr>
            <a:normAutofit lnSpcReduction="10000"/>
          </a:bodyPr>
          <a:lstStyle/>
          <a:p>
            <a:r>
              <a:rPr lang="vi-VN" dirty="0" smtClean="0"/>
              <a:t>KHÔNG</a:t>
            </a:r>
            <a:r>
              <a:rPr lang="vi-VN" dirty="0"/>
              <a:t>! Nghiện </a:t>
            </a:r>
            <a:r>
              <a:rPr lang="vi-VN" smtClean="0"/>
              <a:t>là</a:t>
            </a:r>
            <a:r>
              <a:rPr lang="en-US" smtClean="0"/>
              <a:t> việc người bệnh </a:t>
            </a:r>
            <a:r>
              <a:rPr lang="vi-VN" smtClean="0"/>
              <a:t>bắt </a:t>
            </a:r>
            <a:r>
              <a:rPr lang="vi-VN" dirty="0" smtClean="0"/>
              <a:t>buộc</a:t>
            </a:r>
            <a:r>
              <a:rPr lang="en-US" dirty="0" smtClean="0"/>
              <a:t> </a:t>
            </a:r>
            <a:r>
              <a:rPr lang="en-US" dirty="0" err="1" smtClean="0"/>
              <a:t>phải</a:t>
            </a:r>
            <a:r>
              <a:rPr lang="vi-VN" dirty="0" smtClean="0"/>
              <a:t> </a:t>
            </a:r>
            <a:r>
              <a:rPr lang="vi-VN" dirty="0"/>
              <a:t>sử dụng một loại </a:t>
            </a:r>
            <a:r>
              <a:rPr lang="vi-VN"/>
              <a:t>thuốc </a:t>
            </a:r>
            <a:r>
              <a:rPr lang="en-US" smtClean="0"/>
              <a:t>nào đó </a:t>
            </a:r>
            <a:r>
              <a:rPr lang="vi-VN" smtClean="0"/>
              <a:t>mặc </a:t>
            </a:r>
            <a:r>
              <a:rPr lang="vi-VN" dirty="0" smtClean="0"/>
              <a:t>dù</a:t>
            </a:r>
            <a:r>
              <a:rPr lang="en-US" dirty="0" smtClean="0"/>
              <a:t> </a:t>
            </a:r>
            <a:r>
              <a:rPr lang="en-US" dirty="0" err="1" smtClean="0"/>
              <a:t>biết</a:t>
            </a:r>
            <a:r>
              <a:rPr lang="vi-VN" dirty="0" smtClean="0"/>
              <a:t> </a:t>
            </a:r>
            <a:r>
              <a:rPr lang="vi-VN" dirty="0"/>
              <a:t>tác hại của việc </a:t>
            </a:r>
            <a:r>
              <a:rPr lang="vi-VN"/>
              <a:t>sử </a:t>
            </a:r>
            <a:r>
              <a:rPr lang="vi-VN" smtClean="0"/>
              <a:t>dụng.</a:t>
            </a:r>
            <a:endParaRPr lang="vi-VN" dirty="0"/>
          </a:p>
          <a:p>
            <a:r>
              <a:rPr lang="vi-VN" dirty="0"/>
              <a:t>Hầu hết mọi </a:t>
            </a:r>
            <a:r>
              <a:rPr lang="vi-VN"/>
              <a:t>người </a:t>
            </a:r>
            <a:r>
              <a:rPr lang="en-US" smtClean="0"/>
              <a:t>tham gia điều trị hỗ trợ bằng thuốc đều </a:t>
            </a:r>
            <a:r>
              <a:rPr lang="vi-VN" smtClean="0"/>
              <a:t>giảm </a:t>
            </a:r>
            <a:r>
              <a:rPr lang="vi-VN" dirty="0"/>
              <a:t>đáng </a:t>
            </a:r>
            <a:r>
              <a:rPr lang="vi-VN" dirty="0" smtClean="0"/>
              <a:t>kể</a:t>
            </a:r>
            <a:r>
              <a:rPr lang="en-US" dirty="0" smtClean="0"/>
              <a:t> </a:t>
            </a:r>
            <a:r>
              <a:rPr lang="en-US" dirty="0" err="1" smtClean="0"/>
              <a:t>nhu</a:t>
            </a:r>
            <a:r>
              <a:rPr lang="en-US" dirty="0" smtClean="0"/>
              <a:t> </a:t>
            </a:r>
            <a:r>
              <a:rPr lang="en-US" err="1" smtClean="0"/>
              <a:t>cầu</a:t>
            </a:r>
            <a:r>
              <a:rPr lang="vi-VN"/>
              <a:t> </a:t>
            </a:r>
            <a:r>
              <a:rPr lang="en-US" smtClean="0"/>
              <a:t>sử dụng </a:t>
            </a:r>
            <a:r>
              <a:rPr lang="vi-VN" smtClean="0"/>
              <a:t>và</a:t>
            </a:r>
            <a:r>
              <a:rPr lang="en-US" smtClean="0"/>
              <a:t> </a:t>
            </a:r>
            <a:r>
              <a:rPr lang="vi-VN" smtClean="0"/>
              <a:t>cuối cùng </a:t>
            </a:r>
            <a:r>
              <a:rPr lang="vi-VN" dirty="0"/>
              <a:t>hầu hết </a:t>
            </a:r>
            <a:r>
              <a:rPr lang="vi-VN" dirty="0" smtClean="0"/>
              <a:t>sẽ </a:t>
            </a:r>
            <a:r>
              <a:rPr lang="vi-VN" dirty="0"/>
              <a:t>ngừng sử dụng </a:t>
            </a:r>
            <a:r>
              <a:rPr lang="en-US" dirty="0" smtClean="0"/>
              <a:t>CDTP</a:t>
            </a:r>
            <a:r>
              <a:rPr lang="vi-VN" dirty="0" smtClean="0"/>
              <a:t>.</a:t>
            </a:r>
            <a:endParaRPr lang="vi-VN" dirty="0"/>
          </a:p>
          <a:p>
            <a:r>
              <a:rPr lang="vi-VN" dirty="0"/>
              <a:t>Họ có thể giải quyết các vấn đề sức khỏe tâm thần, y tế và xã hội khác trong cuộc sống của họ.</a:t>
            </a:r>
          </a:p>
          <a:p>
            <a:r>
              <a:rPr lang="vi-VN" dirty="0"/>
              <a:t>Hầu </a:t>
            </a:r>
            <a:r>
              <a:rPr lang="vi-VN"/>
              <a:t>hết </a:t>
            </a:r>
            <a:r>
              <a:rPr lang="en-US" smtClean="0"/>
              <a:t>đều có </a:t>
            </a:r>
            <a:r>
              <a:rPr lang="vi-VN" smtClean="0"/>
              <a:t>cuộc </a:t>
            </a:r>
            <a:r>
              <a:rPr lang="vi-VN" dirty="0"/>
              <a:t>sống khỏe mạnh bình thường nhưng thành </a:t>
            </a:r>
            <a:r>
              <a:rPr lang="vi-VN"/>
              <a:t>công </a:t>
            </a:r>
            <a:r>
              <a:rPr lang="en-US" smtClean="0"/>
              <a:t>cao nhất </a:t>
            </a:r>
            <a:r>
              <a:rPr lang="vi-VN" smtClean="0"/>
              <a:t>đòi </a:t>
            </a:r>
            <a:r>
              <a:rPr lang="vi-VN"/>
              <a:t>hỏi </a:t>
            </a:r>
            <a:r>
              <a:rPr lang="en-US" smtClean="0"/>
              <a:t>bệnh nhân phải được điều trị liên tục, bao gồm được kết nối với </a:t>
            </a:r>
            <a:r>
              <a:rPr lang="en-US" smtClean="0"/>
              <a:t>các </a:t>
            </a:r>
            <a:r>
              <a:rPr lang="en-US" smtClean="0"/>
              <a:t>dịch vụ hỗ trợ tâm lý xã hội cần thiết.</a:t>
            </a:r>
            <a:endParaRPr lang="en-US" dirty="0"/>
          </a:p>
          <a:p>
            <a:pPr marL="0" indent="0">
              <a:buNone/>
            </a:pPr>
            <a:endParaRPr lang="en-US" smtClean="0"/>
          </a:p>
        </p:txBody>
      </p:sp>
    </p:spTree>
    <p:extLst>
      <p:ext uri="{BB962C8B-B14F-4D97-AF65-F5344CB8AC3E}">
        <p14:creationId xmlns:p14="http://schemas.microsoft.com/office/powerpoint/2010/main" val="3347135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idx="4294967295"/>
          </p:nvPr>
        </p:nvSpPr>
        <p:spPr>
          <a:xfrm>
            <a:off x="0" y="107950"/>
            <a:ext cx="8042275" cy="1336675"/>
          </a:xfrm>
        </p:spPr>
        <p:txBody>
          <a:bodyPr/>
          <a:lstStyle/>
          <a:p>
            <a:pPr eaLnBrk="1" hangingPunct="1"/>
            <a:r>
              <a:rPr lang="en-US" sz="4000" dirty="0"/>
              <a:t>Methadone</a:t>
            </a:r>
          </a:p>
        </p:txBody>
      </p:sp>
      <p:sp>
        <p:nvSpPr>
          <p:cNvPr id="36866" name="Content Placeholder 2"/>
          <p:cNvSpPr>
            <a:spLocks noGrp="1"/>
          </p:cNvSpPr>
          <p:nvPr>
            <p:ph idx="4294967295"/>
          </p:nvPr>
        </p:nvSpPr>
        <p:spPr>
          <a:xfrm>
            <a:off x="853440" y="1600199"/>
            <a:ext cx="7278189" cy="4844143"/>
          </a:xfrm>
        </p:spPr>
        <p:txBody>
          <a:bodyPr>
            <a:normAutofit/>
          </a:bodyPr>
          <a:lstStyle/>
          <a:p>
            <a:r>
              <a:rPr lang="vi-VN" dirty="0" smtClean="0">
                <a:solidFill>
                  <a:schemeClr val="tx1"/>
                </a:solidFill>
                <a:latin typeface="Arial" panose="020B0604020202020204" pitchFamily="34" charset="0"/>
                <a:cs typeface="Arial" panose="020B0604020202020204" pitchFamily="34" charset="0"/>
              </a:rPr>
              <a:t>Lần </a:t>
            </a:r>
            <a:r>
              <a:rPr lang="vi-VN" dirty="0">
                <a:solidFill>
                  <a:schemeClr val="tx1"/>
                </a:solidFill>
                <a:latin typeface="Arial" panose="020B0604020202020204" pitchFamily="34" charset="0"/>
                <a:cs typeface="Arial" panose="020B0604020202020204" pitchFamily="34" charset="0"/>
              </a:rPr>
              <a:t>đầu tiên được sử dụng để điều </a:t>
            </a:r>
            <a:r>
              <a:rPr lang="vi-VN" dirty="0" smtClean="0">
                <a:solidFill>
                  <a:schemeClr val="tx1"/>
                </a:solidFill>
                <a:latin typeface="Arial" panose="020B0604020202020204" pitchFamily="34" charset="0"/>
                <a:cs typeface="Arial" panose="020B0604020202020204" pitchFamily="34" charset="0"/>
              </a:rPr>
              <a:t>trị</a:t>
            </a:r>
            <a:r>
              <a:rPr lang="en-US" dirty="0" smtClean="0">
                <a:solidFill>
                  <a:schemeClr val="tx1"/>
                </a:solidFill>
                <a:latin typeface="Arial" panose="020B0604020202020204" pitchFamily="34" charset="0"/>
                <a:cs typeface="Arial" panose="020B0604020202020204" pitchFamily="34" charset="0"/>
              </a:rPr>
              <a:t> </a:t>
            </a:r>
            <a:r>
              <a:rPr lang="en-US" err="1" smtClean="0">
                <a:solidFill>
                  <a:schemeClr val="tx1"/>
                </a:solidFill>
                <a:latin typeface="Arial" panose="020B0604020202020204" pitchFamily="34" charset="0"/>
                <a:cs typeface="Arial" panose="020B0604020202020204" pitchFamily="34" charset="0"/>
              </a:rPr>
              <a:t>nghiện</a:t>
            </a:r>
            <a:r>
              <a:rPr lang="vi-VN" smtClean="0">
                <a:solidFill>
                  <a:schemeClr val="tx1"/>
                </a:solidFill>
                <a:latin typeface="Arial" panose="020B0604020202020204" pitchFamily="34" charset="0"/>
                <a:cs typeface="Arial" panose="020B0604020202020204" pitchFamily="34" charset="0"/>
              </a:rPr>
              <a:t> </a:t>
            </a:r>
            <a:r>
              <a:rPr lang="en-US" smtClean="0">
                <a:solidFill>
                  <a:schemeClr val="tx1"/>
                </a:solidFill>
                <a:latin typeface="Arial" panose="020B0604020202020204" pitchFamily="34" charset="0"/>
                <a:cs typeface="Arial" panose="020B0604020202020204" pitchFamily="34" charset="0"/>
              </a:rPr>
              <a:t>CDTP</a:t>
            </a:r>
            <a:r>
              <a:rPr lang="vi-VN" smtClean="0">
                <a:solidFill>
                  <a:schemeClr val="tx1"/>
                </a:solidFill>
                <a:latin typeface="Arial" panose="020B0604020202020204" pitchFamily="34" charset="0"/>
                <a:cs typeface="Arial" panose="020B0604020202020204" pitchFamily="34" charset="0"/>
              </a:rPr>
              <a:t> </a:t>
            </a:r>
            <a:r>
              <a:rPr lang="vi-VN" dirty="0">
                <a:solidFill>
                  <a:schemeClr val="tx1"/>
                </a:solidFill>
                <a:latin typeface="Arial" panose="020B0604020202020204" pitchFamily="34" charset="0"/>
                <a:cs typeface="Arial" panose="020B0604020202020204" pitchFamily="34" charset="0"/>
              </a:rPr>
              <a:t>ở Mỹ vào năm 1966. FDA chấp thuận vào năm 1972</a:t>
            </a:r>
          </a:p>
          <a:p>
            <a:r>
              <a:rPr lang="vi-VN" dirty="0">
                <a:solidFill>
                  <a:schemeClr val="tx1"/>
                </a:solidFill>
                <a:latin typeface="Arial" panose="020B0604020202020204" pitchFamily="34" charset="0"/>
                <a:cs typeface="Arial" panose="020B0604020202020204" pitchFamily="34" charset="0"/>
              </a:rPr>
              <a:t>Thuốc </a:t>
            </a:r>
            <a:r>
              <a:rPr lang="en-US" dirty="0" err="1" smtClean="0">
                <a:solidFill>
                  <a:schemeClr val="tx1"/>
                </a:solidFill>
                <a:latin typeface="Arial" panose="020B0604020202020204" pitchFamily="34" charset="0"/>
                <a:cs typeface="Arial" panose="020B0604020202020204" pitchFamily="34" charset="0"/>
              </a:rPr>
              <a:t>đồng</a:t>
            </a:r>
            <a:r>
              <a:rPr lang="vi-VN" dirty="0" smtClean="0">
                <a:solidFill>
                  <a:schemeClr val="tx1"/>
                </a:solidFill>
                <a:latin typeface="Arial" panose="020B0604020202020204" pitchFamily="34" charset="0"/>
                <a:cs typeface="Arial" panose="020B0604020202020204" pitchFamily="34" charset="0"/>
              </a:rPr>
              <a:t> </a:t>
            </a:r>
            <a:r>
              <a:rPr lang="vi-VN">
                <a:solidFill>
                  <a:schemeClr val="tx1"/>
                </a:solidFill>
                <a:latin typeface="Arial" panose="020B0604020202020204" pitchFamily="34" charset="0"/>
                <a:cs typeface="Arial" panose="020B0604020202020204" pitchFamily="34" charset="0"/>
              </a:rPr>
              <a:t>vận </a:t>
            </a:r>
            <a:r>
              <a:rPr lang="en-US" smtClean="0">
                <a:solidFill>
                  <a:schemeClr val="tx1"/>
                </a:solidFill>
                <a:latin typeface="Arial" panose="020B0604020202020204" pitchFamily="34" charset="0"/>
                <a:cs typeface="Arial" panose="020B0604020202020204" pitchFamily="34" charset="0"/>
              </a:rPr>
              <a:t>CDTP được bệnh nhân sử dụng bằng</a:t>
            </a:r>
            <a:r>
              <a:rPr lang="vi-VN" smtClean="0">
                <a:solidFill>
                  <a:schemeClr val="tx1"/>
                </a:solidFill>
                <a:latin typeface="Arial" panose="020B0604020202020204" pitchFamily="34" charset="0"/>
                <a:cs typeface="Arial" panose="020B0604020202020204" pitchFamily="34" charset="0"/>
              </a:rPr>
              <a:t> </a:t>
            </a:r>
            <a:r>
              <a:rPr lang="en-US" smtClean="0">
                <a:solidFill>
                  <a:schemeClr val="tx1"/>
                </a:solidFill>
                <a:latin typeface="Arial" panose="020B0604020202020204" pitchFamily="34" charset="0"/>
                <a:cs typeface="Arial" panose="020B0604020202020204" pitchFamily="34" charset="0"/>
              </a:rPr>
              <a:t>đường </a:t>
            </a:r>
            <a:r>
              <a:rPr lang="vi-VN" smtClean="0">
                <a:solidFill>
                  <a:schemeClr val="tx1"/>
                </a:solidFill>
                <a:latin typeface="Arial" panose="020B0604020202020204" pitchFamily="34" charset="0"/>
                <a:cs typeface="Arial" panose="020B0604020202020204" pitchFamily="34" charset="0"/>
              </a:rPr>
              <a:t>uống </a:t>
            </a:r>
            <a:r>
              <a:rPr lang="vi-VN" dirty="0">
                <a:solidFill>
                  <a:schemeClr val="tx1"/>
                </a:solidFill>
                <a:latin typeface="Arial" panose="020B0604020202020204" pitchFamily="34" charset="0"/>
                <a:cs typeface="Arial" panose="020B0604020202020204" pitchFamily="34" charset="0"/>
              </a:rPr>
              <a:t>hàng ngày tại các phòng </a:t>
            </a:r>
            <a:r>
              <a:rPr lang="vi-VN">
                <a:solidFill>
                  <a:schemeClr val="tx1"/>
                </a:solidFill>
                <a:latin typeface="Arial" panose="020B0604020202020204" pitchFamily="34" charset="0"/>
                <a:cs typeface="Arial" panose="020B0604020202020204" pitchFamily="34" charset="0"/>
              </a:rPr>
              <a:t>khám </a:t>
            </a:r>
            <a:r>
              <a:rPr lang="en-US" smtClean="0">
                <a:solidFill>
                  <a:schemeClr val="tx1"/>
                </a:solidFill>
                <a:latin typeface="Arial" panose="020B0604020202020204" pitchFamily="34" charset="0"/>
                <a:cs typeface="Arial" panose="020B0604020202020204" pitchFamily="34" charset="0"/>
              </a:rPr>
              <a:t>điều trị </a:t>
            </a:r>
            <a:r>
              <a:rPr lang="vi-VN" smtClean="0">
                <a:solidFill>
                  <a:schemeClr val="tx1"/>
                </a:solidFill>
                <a:latin typeface="Arial" panose="020B0604020202020204" pitchFamily="34" charset="0"/>
                <a:cs typeface="Arial" panose="020B0604020202020204" pitchFamily="34" charset="0"/>
              </a:rPr>
              <a:t>nghiện </a:t>
            </a:r>
            <a:r>
              <a:rPr lang="vi-VN" dirty="0">
                <a:solidFill>
                  <a:schemeClr val="tx1"/>
                </a:solidFill>
                <a:latin typeface="Arial" panose="020B0604020202020204" pitchFamily="34" charset="0"/>
                <a:cs typeface="Arial" panose="020B0604020202020204" pitchFamily="34" charset="0"/>
              </a:rPr>
              <a:t>đặc biệt (OTP)</a:t>
            </a:r>
          </a:p>
          <a:p>
            <a:r>
              <a:rPr lang="vi-VN" dirty="0">
                <a:solidFill>
                  <a:schemeClr val="tx1"/>
                </a:solidFill>
                <a:latin typeface="Arial" panose="020B0604020202020204" pitchFamily="34" charset="0"/>
                <a:cs typeface="Arial" panose="020B0604020202020204" pitchFamily="34" charset="0"/>
              </a:rPr>
              <a:t>Hiệu quả cao trong việc giảm sử </a:t>
            </a:r>
            <a:r>
              <a:rPr lang="vi-VN">
                <a:solidFill>
                  <a:schemeClr val="tx1"/>
                </a:solidFill>
                <a:latin typeface="Arial" panose="020B0604020202020204" pitchFamily="34" charset="0"/>
                <a:cs typeface="Arial" panose="020B0604020202020204" pitchFamily="34" charset="0"/>
              </a:rPr>
              <a:t>dụng </a:t>
            </a:r>
            <a:r>
              <a:rPr lang="vi-VN" smtClean="0">
                <a:solidFill>
                  <a:schemeClr val="tx1"/>
                </a:solidFill>
                <a:latin typeface="Arial" panose="020B0604020202020204" pitchFamily="34" charset="0"/>
                <a:cs typeface="Arial" panose="020B0604020202020204" pitchFamily="34" charset="0"/>
              </a:rPr>
              <a:t>heroin</a:t>
            </a:r>
            <a:r>
              <a:rPr lang="en-US" smtClean="0">
                <a:solidFill>
                  <a:schemeClr val="tx1"/>
                </a:solidFill>
                <a:latin typeface="Arial" panose="020B0604020202020204" pitchFamily="34" charset="0"/>
                <a:cs typeface="Arial" panose="020B0604020202020204" pitchFamily="34" charset="0"/>
              </a:rPr>
              <a:t> kèm theo giảm thiểu </a:t>
            </a:r>
            <a:r>
              <a:rPr lang="en-US" smtClean="0">
                <a:solidFill>
                  <a:schemeClr val="tx1"/>
                </a:solidFill>
                <a:latin typeface="Arial" panose="020B0604020202020204" pitchFamily="34" charset="0"/>
                <a:cs typeface="Arial" panose="020B0604020202020204" pitchFamily="34" charset="0"/>
              </a:rPr>
              <a:t>các </a:t>
            </a:r>
            <a:r>
              <a:rPr lang="en-US" smtClean="0">
                <a:solidFill>
                  <a:schemeClr val="tx1"/>
                </a:solidFill>
                <a:latin typeface="Arial" panose="020B0604020202020204" pitchFamily="34" charset="0"/>
                <a:cs typeface="Arial" panose="020B0604020202020204" pitchFamily="34" charset="0"/>
              </a:rPr>
              <a:t>hành vi nguy cơ</a:t>
            </a:r>
            <a:endParaRPr lang="en-US" dirty="0" smtClean="0">
              <a:solidFill>
                <a:schemeClr val="tx1"/>
              </a:solidFill>
              <a:latin typeface="Arial" panose="020B0604020202020204" pitchFamily="34" charset="0"/>
              <a:cs typeface="Arial" panose="020B0604020202020204" pitchFamily="34" charset="0"/>
            </a:endParaRPr>
          </a:p>
          <a:p>
            <a:r>
              <a:rPr lang="vi-VN" dirty="0" smtClean="0">
                <a:solidFill>
                  <a:schemeClr val="tx1"/>
                </a:solidFill>
                <a:latin typeface="Arial" panose="020B0604020202020204" pitchFamily="34" charset="0"/>
                <a:cs typeface="Arial" panose="020B0604020202020204" pitchFamily="34" charset="0"/>
              </a:rPr>
              <a:t>Tiêu </a:t>
            </a:r>
            <a:r>
              <a:rPr lang="vi-VN" dirty="0">
                <a:solidFill>
                  <a:schemeClr val="tx1"/>
                </a:solidFill>
                <a:latin typeface="Arial" panose="020B0604020202020204" pitchFamily="34" charset="0"/>
                <a:cs typeface="Arial" panose="020B0604020202020204" pitchFamily="34" charset="0"/>
              </a:rPr>
              <a:t>chuẩn vàng trong điều trị rối loạn sử </a:t>
            </a:r>
            <a:r>
              <a:rPr lang="vi-VN">
                <a:solidFill>
                  <a:schemeClr val="tx1"/>
                </a:solidFill>
                <a:latin typeface="Arial" panose="020B0604020202020204" pitchFamily="34" charset="0"/>
                <a:cs typeface="Arial" panose="020B0604020202020204" pitchFamily="34" charset="0"/>
              </a:rPr>
              <a:t>dụng </a:t>
            </a:r>
            <a:r>
              <a:rPr lang="en-US" smtClean="0">
                <a:solidFill>
                  <a:schemeClr val="tx1"/>
                </a:solidFill>
                <a:latin typeface="Arial" panose="020B0604020202020204" pitchFamily="34" charset="0"/>
                <a:cs typeface="Arial" panose="020B0604020202020204" pitchFamily="34" charset="0"/>
              </a:rPr>
              <a:t>CDTP</a:t>
            </a:r>
            <a:endParaRPr lang="en-US" dirty="0">
              <a:solidFill>
                <a:schemeClr val="tx1"/>
              </a:solidFill>
              <a:latin typeface="Arial" panose="020B0604020202020204" pitchFamily="34" charset="0"/>
              <a:cs typeface="Arial" panose="020B0604020202020204" pitchFamily="34" charset="0"/>
            </a:endParaRPr>
          </a:p>
          <a:p>
            <a:pPr eaLnBrk="1" hangingPunct="1"/>
            <a:endParaRPr lang="en-US" dirty="0">
              <a:solidFill>
                <a:schemeClr val="tx1"/>
              </a:solidFill>
              <a:latin typeface="Arial" panose="020B0604020202020204" pitchFamily="34" charset="0"/>
              <a:cs typeface="Arial" panose="020B0604020202020204" pitchFamily="34" charset="0"/>
            </a:endParaRPr>
          </a:p>
          <a:p>
            <a:pPr eaLnBrk="1" hangingPunct="1"/>
            <a:endParaRPr lang="en-US" dirty="0">
              <a:solidFill>
                <a:schemeClr val="tx1"/>
              </a:solidFill>
              <a:latin typeface="Arial" panose="020B0604020202020204" pitchFamily="34" charset="0"/>
              <a:cs typeface="Arial" panose="020B0604020202020204" pitchFamily="34" charset="0"/>
            </a:endParaRPr>
          </a:p>
          <a:p>
            <a:pPr eaLnBrk="1" hangingPunct="1">
              <a:buFontTx/>
              <a:buNone/>
            </a:pPr>
            <a:endParaRPr lang="en-US" dirty="0">
              <a:solidFill>
                <a:schemeClr val="tx1"/>
              </a:solidFill>
              <a:latin typeface="Times New Roman" charset="0"/>
            </a:endParaRPr>
          </a:p>
        </p:txBody>
      </p:sp>
    </p:spTree>
    <p:extLst>
      <p:ext uri="{BB962C8B-B14F-4D97-AF65-F5344CB8AC3E}">
        <p14:creationId xmlns:p14="http://schemas.microsoft.com/office/powerpoint/2010/main" val="349603896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30393-04E7-024D-ABCF-316D3F1D55E0}"/>
              </a:ext>
            </a:extLst>
          </p:cNvPr>
          <p:cNvSpPr>
            <a:spLocks noGrp="1"/>
          </p:cNvSpPr>
          <p:nvPr>
            <p:ph type="title" idx="4294967295"/>
          </p:nvPr>
        </p:nvSpPr>
        <p:spPr>
          <a:xfrm>
            <a:off x="0" y="107950"/>
            <a:ext cx="9144000" cy="1336675"/>
          </a:xfrm>
        </p:spPr>
        <p:txBody>
          <a:bodyPr/>
          <a:lstStyle/>
          <a:p>
            <a:r>
              <a:rPr lang="en-US" dirty="0" err="1"/>
              <a:t>Sử</a:t>
            </a:r>
            <a:r>
              <a:rPr lang="en-US" dirty="0"/>
              <a:t> </a:t>
            </a:r>
            <a:r>
              <a:rPr lang="en-US" dirty="0" err="1"/>
              <a:t>dụng</a:t>
            </a:r>
            <a:r>
              <a:rPr lang="en-US" dirty="0"/>
              <a:t> Methadone </a:t>
            </a:r>
            <a:r>
              <a:rPr lang="en-US" err="1"/>
              <a:t>trên</a:t>
            </a:r>
            <a:r>
              <a:rPr lang="en-US"/>
              <a:t> </a:t>
            </a:r>
            <a:r>
              <a:rPr lang="en-US" smtClean="0"/>
              <a:t>thế giới</a:t>
            </a:r>
            <a:endParaRPr lang="en-US" dirty="0"/>
          </a:p>
        </p:txBody>
      </p:sp>
      <p:sp>
        <p:nvSpPr>
          <p:cNvPr id="3" name="Content Placeholder 2">
            <a:extLst>
              <a:ext uri="{FF2B5EF4-FFF2-40B4-BE49-F238E27FC236}">
                <a16:creationId xmlns:a16="http://schemas.microsoft.com/office/drawing/2014/main" id="{E7E5FC99-F939-E94C-9DDF-097922D9B619}"/>
              </a:ext>
            </a:extLst>
          </p:cNvPr>
          <p:cNvSpPr>
            <a:spLocks noGrp="1"/>
          </p:cNvSpPr>
          <p:nvPr>
            <p:ph idx="4294967295"/>
          </p:nvPr>
        </p:nvSpPr>
        <p:spPr>
          <a:xfrm>
            <a:off x="411480" y="2392680"/>
            <a:ext cx="8260080" cy="3550920"/>
          </a:xfrm>
          <a:ln>
            <a:solidFill>
              <a:schemeClr val="accent1"/>
            </a:solidFill>
          </a:ln>
        </p:spPr>
        <p:txBody>
          <a:bodyPr>
            <a:normAutofit/>
          </a:bodyPr>
          <a:lstStyle/>
          <a:p>
            <a:r>
              <a:rPr lang="vi-VN" smtClean="0"/>
              <a:t>Được </a:t>
            </a:r>
            <a:r>
              <a:rPr lang="en-US" smtClean="0"/>
              <a:t>WHO, UNODC, UNAIDS </a:t>
            </a:r>
            <a:r>
              <a:rPr lang="vi-VN" smtClean="0"/>
              <a:t>chứng </a:t>
            </a:r>
            <a:r>
              <a:rPr lang="en-US" smtClean="0"/>
              <a:t>nhận</a:t>
            </a:r>
            <a:r>
              <a:rPr lang="vi-VN" smtClean="0"/>
              <a:t> </a:t>
            </a:r>
            <a:r>
              <a:rPr lang="vi-VN" dirty="0"/>
              <a:t>vào </a:t>
            </a:r>
            <a:r>
              <a:rPr lang="vi-VN"/>
              <a:t>năm </a:t>
            </a:r>
            <a:r>
              <a:rPr lang="vi-VN" smtClean="0"/>
              <a:t>2004</a:t>
            </a:r>
            <a:r>
              <a:rPr lang="en-US" smtClean="0"/>
              <a:t> qua một thỏa thuận ký kết chung.</a:t>
            </a:r>
          </a:p>
          <a:p>
            <a:r>
              <a:rPr lang="vi-VN" smtClean="0"/>
              <a:t>Methadone </a:t>
            </a:r>
            <a:r>
              <a:rPr lang="vi-VN" dirty="0"/>
              <a:t>và buprenorphin nằm trong Danh sách thuốc cần thiết của WHO</a:t>
            </a:r>
          </a:p>
          <a:p>
            <a:r>
              <a:rPr lang="vi-VN" dirty="0"/>
              <a:t>Methadone </a:t>
            </a:r>
            <a:r>
              <a:rPr lang="vi-VN"/>
              <a:t>hoặc </a:t>
            </a:r>
            <a:r>
              <a:rPr lang="vi-VN" smtClean="0"/>
              <a:t>buprenorphin </a:t>
            </a:r>
            <a:r>
              <a:rPr lang="vi-VN" dirty="0"/>
              <a:t>được sử dụng ở 86 quốc gia trong năm 2018</a:t>
            </a:r>
            <a:endParaRPr lang="en-US" dirty="0"/>
          </a:p>
        </p:txBody>
      </p:sp>
    </p:spTree>
    <p:extLst>
      <p:ext uri="{BB962C8B-B14F-4D97-AF65-F5344CB8AC3E}">
        <p14:creationId xmlns:p14="http://schemas.microsoft.com/office/powerpoint/2010/main" val="3677688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46C29E32-2030-4ED1-96B0-C3D4102F512C}"/>
              </a:ext>
            </a:extLst>
          </p:cNvPr>
          <p:cNvSpPr>
            <a:spLocks noGrp="1" noChangeArrowheads="1"/>
          </p:cNvSpPr>
          <p:nvPr>
            <p:ph type="title" idx="4294967295"/>
          </p:nvPr>
        </p:nvSpPr>
        <p:spPr>
          <a:xfrm>
            <a:off x="0" y="228918"/>
            <a:ext cx="8991600" cy="1143000"/>
          </a:xfrm>
        </p:spPr>
        <p:txBody>
          <a:bodyPr/>
          <a:lstStyle/>
          <a:p>
            <a:r>
              <a:rPr lang="en-US" altLang="en-US" sz="4000" b="1" dirty="0" err="1" smtClean="0">
                <a:ea typeface="ＭＳ Ｐゴシック" panose="020B0600070205080204" pitchFamily="34" charset="-128"/>
              </a:rPr>
              <a:t>Quy</a:t>
            </a:r>
            <a:r>
              <a:rPr lang="en-US" altLang="en-US" sz="4000" b="1" dirty="0" smtClean="0">
                <a:ea typeface="ＭＳ Ｐゴシック" panose="020B0600070205080204" pitchFamily="34" charset="-128"/>
              </a:rPr>
              <a:t> </a:t>
            </a:r>
            <a:r>
              <a:rPr lang="en-US" altLang="en-US" sz="4000" b="1" dirty="0" err="1" smtClean="0">
                <a:ea typeface="ＭＳ Ｐゴシック" panose="020B0600070205080204" pitchFamily="34" charset="-128"/>
              </a:rPr>
              <a:t>định</a:t>
            </a:r>
            <a:r>
              <a:rPr lang="en-US" altLang="en-US" sz="4000" b="1" dirty="0" smtClean="0">
                <a:ea typeface="ＭＳ Ｐゴシック" panose="020B0600070205080204" pitchFamily="34" charset="-128"/>
              </a:rPr>
              <a:t> </a:t>
            </a:r>
            <a:r>
              <a:rPr lang="en-US" altLang="en-US" sz="4000" b="1" dirty="0" err="1" smtClean="0">
                <a:ea typeface="ＭＳ Ｐゴシック" panose="020B0600070205080204" pitchFamily="34" charset="-128"/>
              </a:rPr>
              <a:t>về</a:t>
            </a:r>
            <a:r>
              <a:rPr lang="en-US" altLang="en-US" sz="4000" b="1" dirty="0" smtClean="0">
                <a:ea typeface="ＭＳ Ｐゴシック" panose="020B0600070205080204" pitchFamily="34" charset="-128"/>
              </a:rPr>
              <a:t> Methadone ở </a:t>
            </a:r>
            <a:r>
              <a:rPr lang="en-US" altLang="en-US" sz="4000" b="1" dirty="0" err="1" smtClean="0">
                <a:ea typeface="ＭＳ Ｐゴシック" panose="020B0600070205080204" pitchFamily="34" charset="-128"/>
              </a:rPr>
              <a:t>Hoa</a:t>
            </a:r>
            <a:r>
              <a:rPr lang="en-US" altLang="en-US" sz="4000" b="1" dirty="0" smtClean="0">
                <a:ea typeface="ＭＳ Ｐゴシック" panose="020B0600070205080204" pitchFamily="34" charset="-128"/>
              </a:rPr>
              <a:t> </a:t>
            </a:r>
            <a:r>
              <a:rPr lang="en-US" altLang="en-US" sz="4000" b="1" dirty="0" err="1" smtClean="0">
                <a:ea typeface="ＭＳ Ｐゴシック" panose="020B0600070205080204" pitchFamily="34" charset="-128"/>
              </a:rPr>
              <a:t>Kỳ</a:t>
            </a:r>
            <a:endParaRPr lang="en-US" altLang="en-US" sz="4000" b="1" dirty="0">
              <a:ea typeface="ＭＳ Ｐゴシック" panose="020B0600070205080204" pitchFamily="34" charset="-128"/>
            </a:endParaRPr>
          </a:p>
        </p:txBody>
      </p:sp>
      <p:sp>
        <p:nvSpPr>
          <p:cNvPr id="80898" name="Rectangle 3">
            <a:extLst>
              <a:ext uri="{FF2B5EF4-FFF2-40B4-BE49-F238E27FC236}">
                <a16:creationId xmlns:a16="http://schemas.microsoft.com/office/drawing/2014/main" id="{27F76CDC-D47A-4239-9FF6-9A45DD4092F2}"/>
              </a:ext>
            </a:extLst>
          </p:cNvPr>
          <p:cNvSpPr>
            <a:spLocks noGrp="1" noChangeArrowheads="1"/>
          </p:cNvSpPr>
          <p:nvPr>
            <p:ph type="body" idx="4294967295"/>
          </p:nvPr>
        </p:nvSpPr>
        <p:spPr>
          <a:xfrm>
            <a:off x="350520" y="1970723"/>
            <a:ext cx="8214360" cy="4267200"/>
          </a:xfrm>
        </p:spPr>
        <p:txBody>
          <a:bodyPr>
            <a:normAutofit fontScale="85000" lnSpcReduction="10000"/>
          </a:bodyPr>
          <a:lstStyle/>
          <a:p>
            <a:r>
              <a:rPr lang="vi-VN" altLang="en-US" sz="2800" dirty="0" smtClean="0">
                <a:ea typeface="ＭＳ Ｐゴシック" panose="020B0600070205080204" pitchFamily="34" charset="-128"/>
              </a:rPr>
              <a:t>Chỉ </a:t>
            </a:r>
            <a:r>
              <a:rPr lang="vi-VN" altLang="en-US" sz="2800" dirty="0">
                <a:ea typeface="ＭＳ Ｐゴシック" panose="020B0600070205080204" pitchFamily="34" charset="-128"/>
              </a:rPr>
              <a:t>có thể được phân phối bởi các Chương trình điều </a:t>
            </a:r>
            <a:r>
              <a:rPr lang="vi-VN" altLang="en-US" sz="2800">
                <a:ea typeface="ＭＳ Ｐゴシック" panose="020B0600070205080204" pitchFamily="34" charset="-128"/>
              </a:rPr>
              <a:t>trị </a:t>
            </a:r>
            <a:r>
              <a:rPr lang="en-US" altLang="en-US" sz="2800" smtClean="0">
                <a:ea typeface="ＭＳ Ｐゴシック" panose="020B0600070205080204" pitchFamily="34" charset="-128"/>
              </a:rPr>
              <a:t>CDTP</a:t>
            </a:r>
            <a:r>
              <a:rPr lang="vi-VN" altLang="en-US" sz="2800" smtClean="0">
                <a:ea typeface="ＭＳ Ｐゴシック" panose="020B0600070205080204" pitchFamily="34" charset="-128"/>
              </a:rPr>
              <a:t> </a:t>
            </a:r>
            <a:r>
              <a:rPr lang="vi-VN" altLang="en-US" sz="2800" dirty="0">
                <a:ea typeface="ＭＳ Ｐゴシック" panose="020B0600070205080204" pitchFamily="34" charset="-128"/>
              </a:rPr>
              <a:t>được cấp phép (OTPs)</a:t>
            </a:r>
          </a:p>
          <a:p>
            <a:r>
              <a:rPr lang="vi-VN" altLang="en-US" sz="2800" dirty="0">
                <a:ea typeface="ＭＳ Ｐゴシック" panose="020B0600070205080204" pitchFamily="34" charset="-128"/>
              </a:rPr>
              <a:t>Phải tuân </a:t>
            </a:r>
            <a:r>
              <a:rPr lang="vi-VN" altLang="en-US" sz="2800" dirty="0" smtClean="0">
                <a:ea typeface="ＭＳ Ｐゴシック" panose="020B0600070205080204" pitchFamily="34" charset="-128"/>
              </a:rPr>
              <a:t>theo</a:t>
            </a:r>
            <a:r>
              <a:rPr lang="en-US" altLang="en-US" sz="2800" dirty="0" smtClean="0">
                <a:ea typeface="ＭＳ Ｐゴシック" panose="020B0600070205080204" pitchFamily="34" charset="-128"/>
              </a:rPr>
              <a:t> </a:t>
            </a:r>
            <a:r>
              <a:rPr lang="en-US" altLang="en-US" sz="2800" dirty="0" err="1" smtClean="0">
                <a:ea typeface="ＭＳ Ｐゴシック" panose="020B0600070205080204" pitchFamily="34" charset="-128"/>
              </a:rPr>
              <a:t>luật</a:t>
            </a:r>
            <a:r>
              <a:rPr lang="en-US" altLang="en-US" sz="2800" dirty="0" smtClean="0">
                <a:ea typeface="ＭＳ Ｐゴシック" panose="020B0600070205080204" pitchFamily="34" charset="-128"/>
              </a:rPr>
              <a:t>- </a:t>
            </a:r>
            <a:r>
              <a:rPr lang="en-US" altLang="en-US" sz="2800" dirty="0" err="1" smtClean="0">
                <a:ea typeface="ＭＳ Ｐゴシック" panose="020B0600070205080204" pitchFamily="34" charset="-128"/>
              </a:rPr>
              <a:t>quy</a:t>
            </a:r>
            <a:r>
              <a:rPr lang="en-US" altLang="en-US" sz="2800" dirty="0" smtClean="0">
                <a:ea typeface="ＭＳ Ｐゴシック" panose="020B0600070205080204" pitchFamily="34" charset="-128"/>
              </a:rPr>
              <a:t> </a:t>
            </a:r>
            <a:r>
              <a:rPr lang="en-US" altLang="en-US" sz="2800" err="1" smtClean="0">
                <a:ea typeface="ＭＳ Ｐゴシック" panose="020B0600070205080204" pitchFamily="34" charset="-128"/>
              </a:rPr>
              <a:t>định</a:t>
            </a:r>
            <a:r>
              <a:rPr lang="vi-VN" altLang="en-US" sz="2800" smtClean="0">
                <a:ea typeface="ＭＳ Ｐゴシック" panose="020B0600070205080204" pitchFamily="34" charset="-128"/>
              </a:rPr>
              <a:t> </a:t>
            </a:r>
            <a:r>
              <a:rPr lang="en-US" altLang="en-US" sz="2800" smtClean="0">
                <a:ea typeface="ＭＳ Ｐゴシック" panose="020B0600070205080204" pitchFamily="34" charset="-128"/>
              </a:rPr>
              <a:t>của</a:t>
            </a:r>
            <a:r>
              <a:rPr lang="vi-VN" altLang="en-US" sz="2800" smtClean="0">
                <a:ea typeface="ＭＳ Ｐゴシック" panose="020B0600070205080204" pitchFamily="34" charset="-128"/>
              </a:rPr>
              <a:t> </a:t>
            </a:r>
            <a:r>
              <a:rPr lang="vi-VN" altLang="en-US" sz="2800" dirty="0">
                <a:ea typeface="ＭＳ Ｐゴシック" panose="020B0600070205080204" pitchFamily="34" charset="-128"/>
              </a:rPr>
              <a:t>liên bang và tiểu bang</a:t>
            </a:r>
          </a:p>
          <a:p>
            <a:r>
              <a:rPr lang="vi-VN" altLang="en-US" sz="2800" dirty="0">
                <a:ea typeface="ＭＳ Ｐゴシック" panose="020B0600070205080204" pitchFamily="34" charset="-128"/>
              </a:rPr>
              <a:t>Yêu </a:t>
            </a:r>
            <a:r>
              <a:rPr lang="vi-VN" altLang="en-US" sz="2800">
                <a:ea typeface="ＭＳ Ｐゴシック" panose="020B0600070205080204" pitchFamily="34" charset="-128"/>
              </a:rPr>
              <a:t>cầu </a:t>
            </a:r>
            <a:r>
              <a:rPr lang="en-US" altLang="en-US" sz="2800" smtClean="0">
                <a:ea typeface="ＭＳ Ｐゴシック" panose="020B0600070205080204" pitchFamily="34" charset="-128"/>
              </a:rPr>
              <a:t>bệnh phân phải sử dụng </a:t>
            </a:r>
            <a:r>
              <a:rPr lang="vi-VN" altLang="en-US" sz="2800" smtClean="0">
                <a:ea typeface="ＭＳ Ｐゴシック" panose="020B0600070205080204" pitchFamily="34" charset="-128"/>
              </a:rPr>
              <a:t>hàng </a:t>
            </a:r>
            <a:r>
              <a:rPr lang="vi-VN" altLang="en-US" sz="2800" dirty="0">
                <a:ea typeface="ＭＳ Ｐゴシック" panose="020B0600070205080204" pitchFamily="34" charset="-128"/>
              </a:rPr>
              <a:t>ngày (sáu ngày một tuần) trong 90 ngày đầu tiên</a:t>
            </a:r>
          </a:p>
          <a:p>
            <a:r>
              <a:rPr lang="en-US" altLang="en-US" sz="2800" dirty="0" err="1" smtClean="0">
                <a:ea typeface="ＭＳ Ｐゴシック" panose="020B0600070205080204" pitchFamily="34" charset="-128"/>
              </a:rPr>
              <a:t>Sau</a:t>
            </a:r>
            <a:r>
              <a:rPr lang="vi-VN" altLang="en-US" sz="2800" dirty="0" smtClean="0">
                <a:ea typeface="ＭＳ Ｐゴシック" panose="020B0600070205080204" pitchFamily="34" charset="-128"/>
              </a:rPr>
              <a:t> </a:t>
            </a:r>
            <a:r>
              <a:rPr lang="vi-VN" altLang="en-US" sz="2800" dirty="0">
                <a:ea typeface="ＭＳ Ｐゴシック" panose="020B0600070205080204" pitchFamily="34" charset="-128"/>
              </a:rPr>
              <a:t>một </a:t>
            </a:r>
            <a:r>
              <a:rPr lang="vi-VN" altLang="en-US" sz="2800">
                <a:ea typeface="ＭＳ Ｐゴシック" panose="020B0600070205080204" pitchFamily="34" charset="-128"/>
              </a:rPr>
              <a:t>năm </a:t>
            </a:r>
            <a:r>
              <a:rPr lang="en-US" altLang="en-US" sz="2800" smtClean="0">
                <a:ea typeface="ＭＳ Ｐゴシック" panose="020B0600070205080204" pitchFamily="34" charset="-128"/>
              </a:rPr>
              <a:t>bệnh nhân </a:t>
            </a:r>
            <a:r>
              <a:rPr lang="vi-VN" altLang="en-US" sz="2800" smtClean="0">
                <a:ea typeface="ＭＳ Ｐゴシック" panose="020B0600070205080204" pitchFamily="34" charset="-128"/>
              </a:rPr>
              <a:t>có </a:t>
            </a:r>
            <a:r>
              <a:rPr lang="vi-VN" altLang="en-US" sz="2800">
                <a:ea typeface="ＭＳ Ｐゴシック" panose="020B0600070205080204" pitchFamily="34" charset="-128"/>
              </a:rPr>
              <a:t>thể </a:t>
            </a:r>
            <a:r>
              <a:rPr lang="en-US" altLang="en-US" sz="2800" smtClean="0">
                <a:ea typeface="ＭＳ Ｐゴシック" panose="020B0600070205080204" pitchFamily="34" charset="-128"/>
              </a:rPr>
              <a:t>mang liều về nhà dùng được tới 2 tuần</a:t>
            </a:r>
            <a:endParaRPr lang="vi-VN" altLang="en-US" sz="2800" dirty="0">
              <a:ea typeface="ＭＳ Ｐゴシック" panose="020B0600070205080204" pitchFamily="34" charset="-128"/>
            </a:endParaRPr>
          </a:p>
          <a:p>
            <a:r>
              <a:rPr lang="en-US" altLang="en-US" sz="2800" dirty="0" err="1" smtClean="0">
                <a:ea typeface="ＭＳ Ｐゴシック" panose="020B0600070205080204" pitchFamily="34" charset="-128"/>
              </a:rPr>
              <a:t>Sau</a:t>
            </a:r>
            <a:r>
              <a:rPr lang="en-US" altLang="en-US" sz="2800" dirty="0" smtClean="0">
                <a:ea typeface="ＭＳ Ｐゴシック" panose="020B0600070205080204" pitchFamily="34" charset="-128"/>
              </a:rPr>
              <a:t> </a:t>
            </a:r>
            <a:r>
              <a:rPr lang="en-US" altLang="en-US" sz="2800" dirty="0" err="1" smtClean="0">
                <a:ea typeface="ＭＳ Ｐゴシック" panose="020B0600070205080204" pitchFamily="34" charset="-128"/>
              </a:rPr>
              <a:t>cùng</a:t>
            </a:r>
            <a:r>
              <a:rPr lang="en-US" altLang="en-US" sz="2800" smtClean="0">
                <a:ea typeface="ＭＳ Ｐゴシック" panose="020B0600070205080204" pitchFamily="34" charset="-128"/>
              </a:rPr>
              <a:t>, bệnh nhân </a:t>
            </a:r>
            <a:r>
              <a:rPr lang="vi-VN" altLang="en-US" sz="2800" smtClean="0">
                <a:ea typeface="ＭＳ Ｐゴシック" panose="020B0600070205080204" pitchFamily="34" charset="-128"/>
              </a:rPr>
              <a:t>có </a:t>
            </a:r>
            <a:r>
              <a:rPr lang="vi-VN" altLang="en-US" sz="2800" dirty="0">
                <a:ea typeface="ＭＳ Ｐゴシック" panose="020B0600070205080204" pitchFamily="34" charset="-128"/>
              </a:rPr>
              <a:t>thể </a:t>
            </a:r>
            <a:r>
              <a:rPr lang="vi-VN" altLang="en-US" sz="2800" dirty="0" smtClean="0">
                <a:ea typeface="ＭＳ Ｐゴシック" panose="020B0600070205080204" pitchFamily="34" charset="-128"/>
              </a:rPr>
              <a:t>nhận</a:t>
            </a:r>
            <a:r>
              <a:rPr lang="en-US" altLang="en-US" sz="2800" dirty="0" smtClean="0">
                <a:ea typeface="ＭＳ Ｐゴシック" panose="020B0600070205080204" pitchFamily="34" charset="-128"/>
              </a:rPr>
              <a:t> </a:t>
            </a:r>
            <a:r>
              <a:rPr lang="en-US" altLang="en-US" sz="2800" err="1" smtClean="0">
                <a:ea typeface="ＭＳ Ｐゴシック" panose="020B0600070205080204" pitchFamily="34" charset="-128"/>
              </a:rPr>
              <a:t>thuốc</a:t>
            </a:r>
            <a:r>
              <a:rPr lang="en-US" altLang="en-US" sz="2800" smtClean="0">
                <a:ea typeface="ＭＳ Ｐゴシック" panose="020B0600070205080204" pitchFamily="34" charset="-128"/>
              </a:rPr>
              <a:t> đủ dùng</a:t>
            </a:r>
            <a:r>
              <a:rPr lang="vi-VN" altLang="en-US" sz="2800" smtClean="0">
                <a:ea typeface="ＭＳ Ｐゴシック" panose="020B0600070205080204" pitchFamily="34" charset="-128"/>
              </a:rPr>
              <a:t> </a:t>
            </a:r>
            <a:r>
              <a:rPr lang="en-US" altLang="en-US" sz="2800" smtClean="0">
                <a:ea typeface="ＭＳ Ｐゴシック" panose="020B0600070205080204" pitchFamily="34" charset="-128"/>
              </a:rPr>
              <a:t>từ </a:t>
            </a:r>
            <a:r>
              <a:rPr lang="vi-VN" altLang="en-US" sz="2800" smtClean="0">
                <a:ea typeface="ＭＳ Ｐゴシック" panose="020B0600070205080204" pitchFamily="34" charset="-128"/>
              </a:rPr>
              <a:t>14 </a:t>
            </a:r>
            <a:r>
              <a:rPr lang="vi-VN" altLang="en-US" sz="2800" dirty="0">
                <a:ea typeface="ＭＳ Ｐゴシック" panose="020B0600070205080204" pitchFamily="34" charset="-128"/>
              </a:rPr>
              <a:t>đến 30 ngày</a:t>
            </a:r>
            <a:endParaRPr lang="en-US" altLang="en-US" sz="2800" dirty="0">
              <a:ea typeface="ＭＳ Ｐゴシック" panose="020B0600070205080204" pitchFamily="34" charset="-128"/>
            </a:endParaRPr>
          </a:p>
        </p:txBody>
      </p:sp>
    </p:spTree>
    <p:extLst>
      <p:ext uri="{BB962C8B-B14F-4D97-AF65-F5344CB8AC3E}">
        <p14:creationId xmlns:p14="http://schemas.microsoft.com/office/powerpoint/2010/main" val="4165708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1" descr="methadoneclinic.jpeg">
            <a:extLst>
              <a:ext uri="{FF2B5EF4-FFF2-40B4-BE49-F238E27FC236}">
                <a16:creationId xmlns:a16="http://schemas.microsoft.com/office/drawing/2014/main" id="{27727083-3A3B-45B9-A1C5-A7AD2AA11B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066800"/>
            <a:ext cx="6705600" cy="4462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1AB469D-6B91-41F7-8707-40177A5876C0}"/>
              </a:ext>
            </a:extLst>
          </p:cNvPr>
          <p:cNvSpPr txBox="1"/>
          <p:nvPr/>
        </p:nvSpPr>
        <p:spPr>
          <a:xfrm>
            <a:off x="1965215" y="5708073"/>
            <a:ext cx="6559809" cy="430887"/>
          </a:xfrm>
          <a:prstGeom prst="rect">
            <a:avLst/>
          </a:prstGeom>
          <a:noFill/>
        </p:spPr>
        <p:txBody>
          <a:bodyPr wrap="none" rtlCol="0">
            <a:spAutoFit/>
          </a:bodyPr>
          <a:lstStyle/>
          <a:p>
            <a:r>
              <a:rPr lang="vi-VN" sz="2200" b="1" smtClean="0"/>
              <a:t>Người </a:t>
            </a:r>
            <a:r>
              <a:rPr lang="vi-VN" sz="2200" b="1" dirty="0"/>
              <a:t>dùng methadone trong </a:t>
            </a:r>
            <a:r>
              <a:rPr lang="vi-VN" sz="2200" b="1"/>
              <a:t>một </a:t>
            </a:r>
            <a:r>
              <a:rPr lang="vi-VN" sz="2200" b="1" smtClean="0"/>
              <a:t>phòng</a:t>
            </a:r>
            <a:r>
              <a:rPr lang="en-US" sz="2200" b="1" smtClean="0"/>
              <a:t> khám</a:t>
            </a:r>
            <a:endParaRPr lang="en-US" sz="2200" b="1" dirty="0">
              <a:latin typeface="+mn-lt"/>
            </a:endParaRPr>
          </a:p>
        </p:txBody>
      </p:sp>
    </p:spTree>
    <p:extLst>
      <p:ext uri="{BB962C8B-B14F-4D97-AF65-F5344CB8AC3E}">
        <p14:creationId xmlns:p14="http://schemas.microsoft.com/office/powerpoint/2010/main" val="1872119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11128D74-D274-4135-979C-91269A654D21}"/>
              </a:ext>
            </a:extLst>
          </p:cNvPr>
          <p:cNvSpPr>
            <a:spLocks noGrp="1" noChangeArrowheads="1"/>
          </p:cNvSpPr>
          <p:nvPr>
            <p:ph type="title" idx="4294967295"/>
          </p:nvPr>
        </p:nvSpPr>
        <p:spPr>
          <a:xfrm>
            <a:off x="502920" y="61278"/>
            <a:ext cx="8229600" cy="1143000"/>
          </a:xfrm>
        </p:spPr>
        <p:txBody>
          <a:bodyPr/>
          <a:lstStyle/>
          <a:p>
            <a:r>
              <a:rPr lang="en-US" altLang="en-US" sz="4000" b="1" dirty="0" err="1" smtClean="0">
                <a:ea typeface="ＭＳ Ｐゴシック" panose="020B0600070205080204" pitchFamily="34" charset="-128"/>
              </a:rPr>
              <a:t>Lịch</a:t>
            </a:r>
            <a:r>
              <a:rPr lang="en-US" altLang="en-US" sz="4000" b="1" dirty="0" smtClean="0">
                <a:ea typeface="ＭＳ Ｐゴシック" panose="020B0600070205080204" pitchFamily="34" charset="-128"/>
              </a:rPr>
              <a:t> </a:t>
            </a:r>
            <a:r>
              <a:rPr lang="en-US" altLang="en-US" sz="4000" b="1" dirty="0" err="1" smtClean="0">
                <a:ea typeface="ＭＳ Ｐゴシック" panose="020B0600070205080204" pitchFamily="34" charset="-128"/>
              </a:rPr>
              <a:t>sử</a:t>
            </a:r>
            <a:r>
              <a:rPr lang="en-US" altLang="en-US" sz="4000" b="1" dirty="0" smtClean="0">
                <a:ea typeface="ＭＳ Ｐゴシック" panose="020B0600070205080204" pitchFamily="34" charset="-128"/>
              </a:rPr>
              <a:t> Buprenorphine ở </a:t>
            </a:r>
            <a:r>
              <a:rPr lang="en-US" altLang="en-US" sz="4000" b="1" dirty="0" err="1" smtClean="0">
                <a:ea typeface="ＭＳ Ｐゴシック" panose="020B0600070205080204" pitchFamily="34" charset="-128"/>
              </a:rPr>
              <a:t>Hoa</a:t>
            </a:r>
            <a:r>
              <a:rPr lang="en-US" altLang="en-US" sz="4000" b="1" dirty="0" smtClean="0">
                <a:ea typeface="ＭＳ Ｐゴシック" panose="020B0600070205080204" pitchFamily="34" charset="-128"/>
              </a:rPr>
              <a:t> </a:t>
            </a:r>
            <a:r>
              <a:rPr lang="en-US" altLang="en-US" sz="4000" b="1" dirty="0" err="1" smtClean="0">
                <a:ea typeface="ＭＳ Ｐゴシック" panose="020B0600070205080204" pitchFamily="34" charset="-128"/>
              </a:rPr>
              <a:t>kỳ</a:t>
            </a:r>
            <a:endParaRPr lang="en-US" altLang="en-US" sz="4000" b="1" dirty="0">
              <a:ea typeface="ＭＳ Ｐゴシック" panose="020B0600070205080204" pitchFamily="34" charset="-128"/>
            </a:endParaRPr>
          </a:p>
        </p:txBody>
      </p:sp>
      <p:sp>
        <p:nvSpPr>
          <p:cNvPr id="87042" name="Rectangle 3">
            <a:extLst>
              <a:ext uri="{FF2B5EF4-FFF2-40B4-BE49-F238E27FC236}">
                <a16:creationId xmlns:a16="http://schemas.microsoft.com/office/drawing/2014/main" id="{0EF62C45-9141-46A4-B865-7D49D47776F7}"/>
              </a:ext>
            </a:extLst>
          </p:cNvPr>
          <p:cNvSpPr>
            <a:spLocks noGrp="1" noChangeArrowheads="1"/>
          </p:cNvSpPr>
          <p:nvPr>
            <p:ph type="body" idx="4294967295"/>
          </p:nvPr>
        </p:nvSpPr>
        <p:spPr>
          <a:xfrm>
            <a:off x="957942" y="1643743"/>
            <a:ext cx="7391400" cy="4525963"/>
          </a:xfrm>
        </p:spPr>
        <p:txBody>
          <a:bodyPr>
            <a:normAutofit/>
          </a:bodyPr>
          <a:lstStyle/>
          <a:p>
            <a:pPr>
              <a:lnSpc>
                <a:spcPct val="90000"/>
              </a:lnSpc>
            </a:pPr>
            <a:r>
              <a:rPr lang="en-US" altLang="en-US" sz="2600" smtClean="0">
                <a:ea typeface="ＭＳ Ｐゴシック" panose="020B0600070205080204" pitchFamily="34" charset="-128"/>
              </a:rPr>
              <a:t>Được </a:t>
            </a:r>
            <a:r>
              <a:rPr lang="vi-VN" altLang="en-US" sz="2600" smtClean="0">
                <a:ea typeface="ＭＳ Ｐゴシック" panose="020B0600070205080204" pitchFamily="34" charset="-128"/>
              </a:rPr>
              <a:t>tổng </a:t>
            </a:r>
            <a:r>
              <a:rPr lang="vi-VN" altLang="en-US" sz="2600" dirty="0">
                <a:ea typeface="ＭＳ Ｐゴシック" panose="020B0600070205080204" pitchFamily="34" charset="-128"/>
              </a:rPr>
              <a:t>hợp như một thuốc giảm </a:t>
            </a:r>
            <a:r>
              <a:rPr lang="vi-VN" altLang="en-US" sz="2600">
                <a:ea typeface="ＭＳ Ｐゴシック" panose="020B0600070205080204" pitchFamily="34" charset="-128"/>
              </a:rPr>
              <a:t>đau </a:t>
            </a:r>
            <a:r>
              <a:rPr lang="en-US" altLang="en-US" sz="2600" smtClean="0">
                <a:ea typeface="ＭＳ Ｐゴシック" panose="020B0600070205080204" pitchFamily="34" charset="-128"/>
              </a:rPr>
              <a:t>lần đầu tiên </a:t>
            </a:r>
            <a:r>
              <a:rPr lang="vi-VN" altLang="en-US" sz="2600" smtClean="0">
                <a:ea typeface="ＭＳ Ｐゴシック" panose="020B0600070205080204" pitchFamily="34" charset="-128"/>
              </a:rPr>
              <a:t>vào </a:t>
            </a:r>
            <a:r>
              <a:rPr lang="vi-VN" altLang="en-US" sz="2600" dirty="0">
                <a:ea typeface="ＭＳ Ｐゴシック" panose="020B0600070205080204" pitchFamily="34" charset="-128"/>
              </a:rPr>
              <a:t>năm 1966 ở Anh</a:t>
            </a:r>
          </a:p>
          <a:p>
            <a:pPr>
              <a:lnSpc>
                <a:spcPct val="90000"/>
              </a:lnSpc>
            </a:pPr>
            <a:r>
              <a:rPr lang="vi-VN" altLang="en-US" sz="2600" dirty="0" smtClean="0">
                <a:ea typeface="ＭＳ Ｐゴシック" panose="020B0600070205080204" pitchFamily="34" charset="-128"/>
              </a:rPr>
              <a:t>Được</a:t>
            </a:r>
            <a:r>
              <a:rPr lang="en-US" altLang="en-US" sz="2600" dirty="0" smtClean="0">
                <a:ea typeface="ＭＳ Ｐゴシック" panose="020B0600070205080204" pitchFamily="34" charset="-128"/>
              </a:rPr>
              <a:t> </a:t>
            </a:r>
            <a:r>
              <a:rPr lang="en-US" altLang="en-US" sz="2600" err="1" smtClean="0">
                <a:ea typeface="ＭＳ Ｐゴシック" panose="020B0600070205080204" pitchFamily="34" charset="-128"/>
              </a:rPr>
              <a:t>công</a:t>
            </a:r>
            <a:r>
              <a:rPr lang="en-US" altLang="en-US" sz="2600" smtClean="0">
                <a:ea typeface="ＭＳ Ｐゴシック" panose="020B0600070205080204" pitchFamily="34" charset="-128"/>
              </a:rPr>
              <a:t> nhận </a:t>
            </a:r>
            <a:r>
              <a:rPr lang="en-US" altLang="en-US" sz="2600" err="1" smtClean="0">
                <a:ea typeface="ＭＳ Ｐゴシック" panose="020B0600070205080204" pitchFamily="34" charset="-128"/>
              </a:rPr>
              <a:t>là</a:t>
            </a:r>
            <a:r>
              <a:rPr lang="en-US" altLang="en-US" sz="2600" smtClean="0">
                <a:ea typeface="ＭＳ Ｐゴシック" panose="020B0600070205080204" pitchFamily="34" charset="-128"/>
              </a:rPr>
              <a:t> một hình thức </a:t>
            </a:r>
            <a:r>
              <a:rPr lang="en-US" altLang="en-US" sz="2600" dirty="0" err="1" smtClean="0">
                <a:ea typeface="ＭＳ Ｐゴシック" panose="020B0600070205080204" pitchFamily="34" charset="-128"/>
              </a:rPr>
              <a:t>điều</a:t>
            </a:r>
            <a:r>
              <a:rPr lang="en-US" altLang="en-US" sz="2600" dirty="0" smtClean="0">
                <a:ea typeface="ＭＳ Ｐゴシック" panose="020B0600070205080204" pitchFamily="34" charset="-128"/>
              </a:rPr>
              <a:t> </a:t>
            </a:r>
            <a:r>
              <a:rPr lang="en-US" altLang="en-US" sz="2600" dirty="0" err="1" smtClean="0">
                <a:ea typeface="ＭＳ Ｐゴシック" panose="020B0600070205080204" pitchFamily="34" charset="-128"/>
              </a:rPr>
              <a:t>trị</a:t>
            </a:r>
            <a:r>
              <a:rPr lang="en-US" altLang="en-US" sz="2600" dirty="0" smtClean="0">
                <a:ea typeface="ＭＳ Ｐゴシック" panose="020B0600070205080204" pitchFamily="34" charset="-128"/>
              </a:rPr>
              <a:t> </a:t>
            </a:r>
            <a:r>
              <a:rPr lang="en-US" altLang="en-US" sz="2600" dirty="0" err="1" smtClean="0">
                <a:ea typeface="ＭＳ Ｐゴシック" panose="020B0600070205080204" pitchFamily="34" charset="-128"/>
              </a:rPr>
              <a:t>nghiện</a:t>
            </a:r>
            <a:r>
              <a:rPr lang="en-US" altLang="en-US" sz="2600" dirty="0" smtClean="0">
                <a:ea typeface="ＭＳ Ｐゴシック" panose="020B0600070205080204" pitchFamily="34" charset="-128"/>
              </a:rPr>
              <a:t> </a:t>
            </a:r>
            <a:r>
              <a:rPr lang="vi-VN" altLang="en-US" sz="2600" dirty="0" smtClean="0">
                <a:ea typeface="ＭＳ Ｐゴシック" panose="020B0600070205080204" pitchFamily="34" charset="-128"/>
              </a:rPr>
              <a:t>tiềm năng</a:t>
            </a:r>
            <a:r>
              <a:rPr lang="en-US" altLang="en-US" sz="2600" dirty="0" smtClean="0">
                <a:ea typeface="ＭＳ Ｐゴシック" panose="020B0600070205080204" pitchFamily="34" charset="-128"/>
              </a:rPr>
              <a:t> </a:t>
            </a:r>
            <a:r>
              <a:rPr lang="en-US" altLang="en-US" sz="2600" dirty="0" err="1" smtClean="0">
                <a:ea typeface="ＭＳ Ｐゴシック" panose="020B0600070205080204" pitchFamily="34" charset="-128"/>
              </a:rPr>
              <a:t>bởi</a:t>
            </a:r>
            <a:r>
              <a:rPr lang="en-US" altLang="en-US" sz="2600" dirty="0" smtClean="0">
                <a:ea typeface="ＭＳ Ｐゴシック" panose="020B0600070205080204" pitchFamily="34" charset="-128"/>
              </a:rPr>
              <a:t> </a:t>
            </a:r>
            <a:r>
              <a:rPr lang="vi-VN" altLang="en-US" sz="2600" dirty="0" smtClean="0">
                <a:ea typeface="ＭＳ Ｐゴシック" panose="020B0600070205080204" pitchFamily="34" charset="-128"/>
              </a:rPr>
              <a:t>các </a:t>
            </a:r>
            <a:r>
              <a:rPr lang="vi-VN" altLang="en-US" sz="2600" dirty="0">
                <a:ea typeface="ＭＳ Ｐゴシック" panose="020B0600070205080204" pitchFamily="34" charset="-128"/>
              </a:rPr>
              <a:t>nhà nghiên cứu của chính phủ </a:t>
            </a:r>
            <a:r>
              <a:rPr lang="vi-VN" altLang="en-US" sz="2600">
                <a:ea typeface="ＭＳ Ｐゴシック" panose="020B0600070205080204" pitchFamily="34" charset="-128"/>
              </a:rPr>
              <a:t>Hoa </a:t>
            </a:r>
            <a:r>
              <a:rPr lang="vi-VN" altLang="en-US" sz="2600" smtClean="0">
                <a:ea typeface="ＭＳ Ｐゴシック" panose="020B0600070205080204" pitchFamily="34" charset="-128"/>
              </a:rPr>
              <a:t>Kỳ</a:t>
            </a:r>
            <a:r>
              <a:rPr lang="en-US" altLang="en-US" sz="2600" smtClean="0">
                <a:ea typeface="ＭＳ Ｐゴシック" panose="020B0600070205080204" pitchFamily="34" charset="-128"/>
              </a:rPr>
              <a:t> vào những năm 1970</a:t>
            </a:r>
            <a:endParaRPr lang="en-US" altLang="en-US" sz="2600" dirty="0" smtClean="0">
              <a:ea typeface="ＭＳ Ｐゴシック" panose="020B0600070205080204" pitchFamily="34" charset="-128"/>
            </a:endParaRPr>
          </a:p>
          <a:p>
            <a:pPr>
              <a:lnSpc>
                <a:spcPct val="90000"/>
              </a:lnSpc>
            </a:pPr>
            <a:r>
              <a:rPr lang="vi-VN" altLang="en-US" sz="2600" dirty="0" smtClean="0">
                <a:ea typeface="ＭＳ Ｐゴシック" panose="020B0600070205080204" pitchFamily="34" charset="-128"/>
              </a:rPr>
              <a:t>Được </a:t>
            </a:r>
            <a:r>
              <a:rPr lang="vi-VN" altLang="en-US" sz="2600" dirty="0">
                <a:ea typeface="ＭＳ Ｐゴシック" panose="020B0600070205080204" pitchFamily="34" charset="-128"/>
              </a:rPr>
              <a:t>thiết </a:t>
            </a:r>
            <a:r>
              <a:rPr lang="vi-VN" altLang="en-US" sz="2600">
                <a:ea typeface="ＭＳ Ｐゴシック" panose="020B0600070205080204" pitchFamily="34" charset="-128"/>
              </a:rPr>
              <a:t>kế </a:t>
            </a:r>
            <a:r>
              <a:rPr lang="vi-VN" altLang="en-US" sz="2600" smtClean="0">
                <a:ea typeface="ＭＳ Ｐゴシック" panose="020B0600070205080204" pitchFamily="34" charset="-128"/>
              </a:rPr>
              <a:t>để</a:t>
            </a:r>
            <a:r>
              <a:rPr lang="en-US" altLang="en-US" sz="2600" smtClean="0">
                <a:ea typeface="ＭＳ Ｐゴシック" panose="020B0600070205080204" pitchFamily="34" charset="-128"/>
              </a:rPr>
              <a:t> áp dụng trong các phòng khám sức khỏe ban đầu và được kê toa bởi các chương trình điều trị nghiện đạt tiêu chuẩn</a:t>
            </a:r>
            <a:endParaRPr lang="vi-VN" altLang="en-US" sz="2600" dirty="0">
              <a:ea typeface="ＭＳ Ｐゴシック" panose="020B0600070205080204" pitchFamily="34" charset="-128"/>
            </a:endParaRPr>
          </a:p>
          <a:p>
            <a:pPr>
              <a:lnSpc>
                <a:spcPct val="90000"/>
              </a:lnSpc>
            </a:pPr>
            <a:r>
              <a:rPr lang="vi-VN" altLang="en-US" sz="2600" dirty="0">
                <a:ea typeface="ＭＳ Ｐゴシック" panose="020B0600070205080204" pitchFamily="34" charset="-128"/>
              </a:rPr>
              <a:t>Được chính phủ Hoa Kỳ </a:t>
            </a:r>
            <a:r>
              <a:rPr lang="vi-VN" altLang="en-US" sz="2600">
                <a:ea typeface="ＭＳ Ｐゴシック" panose="020B0600070205080204" pitchFamily="34" charset="-128"/>
              </a:rPr>
              <a:t>phê </a:t>
            </a:r>
            <a:r>
              <a:rPr lang="vi-VN" altLang="en-US" sz="2600" smtClean="0">
                <a:ea typeface="ＭＳ Ｐゴシック" panose="020B0600070205080204" pitchFamily="34" charset="-128"/>
              </a:rPr>
              <a:t>duyệt</a:t>
            </a:r>
            <a:r>
              <a:rPr lang="en-US" altLang="en-US" sz="2600" smtClean="0">
                <a:ea typeface="ＭＳ Ｐゴシック" panose="020B0600070205080204" pitchFamily="34" charset="-128"/>
              </a:rPr>
              <a:t> năm</a:t>
            </a:r>
            <a:r>
              <a:rPr lang="vi-VN" altLang="en-US" sz="2600" smtClean="0">
                <a:ea typeface="ＭＳ Ｐゴシック" panose="020B0600070205080204" pitchFamily="34" charset="-128"/>
              </a:rPr>
              <a:t> </a:t>
            </a:r>
            <a:r>
              <a:rPr lang="vi-VN" altLang="en-US" sz="2600" dirty="0">
                <a:ea typeface="ＭＳ Ｐゴシック" panose="020B0600070205080204" pitchFamily="34" charset="-128"/>
              </a:rPr>
              <a:t>2002</a:t>
            </a:r>
            <a:endParaRPr lang="en-US" altLang="en-US" sz="2600" dirty="0">
              <a:ea typeface="ＭＳ Ｐゴシック" panose="020B0600070205080204" pitchFamily="34" charset="-128"/>
            </a:endParaRPr>
          </a:p>
          <a:p>
            <a:pPr>
              <a:lnSpc>
                <a:spcPct val="90000"/>
              </a:lnSpc>
            </a:pPr>
            <a:endParaRPr lang="en-US" altLang="en-US" sz="2800" dirty="0">
              <a:ea typeface="ＭＳ Ｐゴシック" panose="020B0600070205080204" pitchFamily="34" charset="-128"/>
            </a:endParaRPr>
          </a:p>
          <a:p>
            <a:pPr>
              <a:lnSpc>
                <a:spcPct val="90000"/>
              </a:lnSpc>
            </a:pPr>
            <a:endParaRPr lang="en-US" altLang="en-US" sz="2800" dirty="0">
              <a:ea typeface="ＭＳ Ｐゴシック" panose="020B0600070205080204" pitchFamily="34" charset="-128"/>
            </a:endParaRPr>
          </a:p>
        </p:txBody>
      </p:sp>
    </p:spTree>
    <p:extLst>
      <p:ext uri="{BB962C8B-B14F-4D97-AF65-F5344CB8AC3E}">
        <p14:creationId xmlns:p14="http://schemas.microsoft.com/office/powerpoint/2010/main" val="2676343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FB482BD5-0287-B745-A24A-7210504F3DA7}"/>
              </a:ext>
            </a:extLst>
          </p:cNvPr>
          <p:cNvSpPr>
            <a:spLocks noGrp="1" noChangeArrowheads="1"/>
          </p:cNvSpPr>
          <p:nvPr>
            <p:ph type="body" idx="4294967295"/>
          </p:nvPr>
        </p:nvSpPr>
        <p:spPr>
          <a:xfrm>
            <a:off x="685800" y="1382486"/>
            <a:ext cx="7772400" cy="4724400"/>
          </a:xfrm>
        </p:spPr>
        <p:txBody>
          <a:bodyPr>
            <a:normAutofit fontScale="92500"/>
          </a:bodyPr>
          <a:lstStyle/>
          <a:p>
            <a:pPr>
              <a:lnSpc>
                <a:spcPct val="90000"/>
              </a:lnSpc>
              <a:buClr>
                <a:schemeClr val="tx1"/>
              </a:buClr>
              <a:buSzPct val="90000"/>
              <a:buFont typeface="Arial"/>
              <a:buChar char="•"/>
              <a:defRPr/>
            </a:pPr>
            <a:r>
              <a:rPr lang="vi-VN" smtClean="0">
                <a:latin typeface="+mj-lt"/>
              </a:rPr>
              <a:t>Chính phủ lúc </a:t>
            </a:r>
            <a:r>
              <a:rPr lang="en-US" smtClean="0">
                <a:latin typeface="+mj-lt"/>
              </a:rPr>
              <a:t>ban </a:t>
            </a:r>
            <a:r>
              <a:rPr lang="vi-VN" smtClean="0">
                <a:latin typeface="+mj-lt"/>
              </a:rPr>
              <a:t>đầu chỉ cho phép các bác sĩ có </a:t>
            </a:r>
            <a:r>
              <a:rPr lang="en-US" smtClean="0">
                <a:latin typeface="+mj-lt"/>
              </a:rPr>
              <a:t>bằng cấp </a:t>
            </a:r>
            <a:r>
              <a:rPr lang="vi-VN" smtClean="0">
                <a:latin typeface="+mj-lt"/>
              </a:rPr>
              <a:t>kê </a:t>
            </a:r>
            <a:r>
              <a:rPr lang="vi-VN" dirty="0">
                <a:latin typeface="+mj-lt"/>
              </a:rPr>
              <a:t>đơn.</a:t>
            </a:r>
          </a:p>
          <a:p>
            <a:pPr>
              <a:lnSpc>
                <a:spcPct val="90000"/>
              </a:lnSpc>
              <a:buClr>
                <a:schemeClr val="tx1"/>
              </a:buClr>
              <a:buSzPct val="90000"/>
              <a:buFont typeface="Arial"/>
              <a:buChar char="•"/>
              <a:defRPr/>
            </a:pPr>
            <a:r>
              <a:rPr lang="vi-VN" dirty="0">
                <a:latin typeface="+mj-lt"/>
              </a:rPr>
              <a:t>Kể từ năm 2016</a:t>
            </a:r>
            <a:r>
              <a:rPr lang="vi-VN">
                <a:latin typeface="+mj-lt"/>
              </a:rPr>
              <a:t>, </a:t>
            </a:r>
            <a:r>
              <a:rPr lang="en-US" smtClean="0">
                <a:latin typeface="+mj-lt"/>
              </a:rPr>
              <a:t>nhóm nhân viên y tế có nâng cao thực hành</a:t>
            </a:r>
            <a:r>
              <a:rPr lang="vi-VN" smtClean="0">
                <a:latin typeface="+mj-lt"/>
              </a:rPr>
              <a:t> </a:t>
            </a:r>
            <a:r>
              <a:rPr lang="vi-VN" dirty="0">
                <a:latin typeface="+mj-lt"/>
              </a:rPr>
              <a:t>(Bác sĩ Y tá và Trợ lý Bác sĩ</a:t>
            </a:r>
            <a:r>
              <a:rPr lang="vi-VN">
                <a:latin typeface="+mj-lt"/>
              </a:rPr>
              <a:t>) </a:t>
            </a:r>
            <a:r>
              <a:rPr lang="en-US" smtClean="0">
                <a:latin typeface="+mj-lt"/>
              </a:rPr>
              <a:t>cũng </a:t>
            </a:r>
            <a:r>
              <a:rPr lang="vi-VN" smtClean="0">
                <a:latin typeface="+mj-lt"/>
              </a:rPr>
              <a:t>có </a:t>
            </a:r>
            <a:r>
              <a:rPr lang="vi-VN" dirty="0">
                <a:latin typeface="+mj-lt"/>
              </a:rPr>
              <a:t>thể kê đơn</a:t>
            </a:r>
          </a:p>
          <a:p>
            <a:pPr>
              <a:lnSpc>
                <a:spcPct val="90000"/>
              </a:lnSpc>
              <a:buClr>
                <a:schemeClr val="tx1"/>
              </a:buClr>
              <a:buSzPct val="90000"/>
              <a:buFont typeface="Arial"/>
              <a:buChar char="•"/>
              <a:defRPr/>
            </a:pPr>
            <a:r>
              <a:rPr lang="vi-VN" dirty="0">
                <a:latin typeface="+mj-lt"/>
              </a:rPr>
              <a:t>Yêu cầu </a:t>
            </a:r>
            <a:r>
              <a:rPr lang="vi-VN">
                <a:latin typeface="+mj-lt"/>
              </a:rPr>
              <a:t>đào </a:t>
            </a:r>
            <a:r>
              <a:rPr lang="vi-VN" smtClean="0">
                <a:latin typeface="+mj-lt"/>
              </a:rPr>
              <a:t>tạo</a:t>
            </a:r>
            <a:r>
              <a:rPr lang="en-US" smtClean="0">
                <a:latin typeface="+mj-lt"/>
              </a:rPr>
              <a:t> cấp chứng nhận </a:t>
            </a:r>
            <a:r>
              <a:rPr lang="vi-VN" smtClean="0">
                <a:latin typeface="+mj-lt"/>
              </a:rPr>
              <a:t>đặc biệt</a:t>
            </a:r>
            <a:r>
              <a:rPr lang="en-US" smtClean="0">
                <a:latin typeface="+mj-lt"/>
              </a:rPr>
              <a:t> </a:t>
            </a:r>
            <a:r>
              <a:rPr lang="vi-VN" smtClean="0">
                <a:latin typeface="+mj-lt"/>
              </a:rPr>
              <a:t>8 </a:t>
            </a:r>
            <a:r>
              <a:rPr lang="vi-VN" dirty="0">
                <a:latin typeface="+mj-lt"/>
              </a:rPr>
              <a:t>giờ cho </a:t>
            </a:r>
            <a:r>
              <a:rPr lang="vi-VN">
                <a:latin typeface="+mj-lt"/>
              </a:rPr>
              <a:t>các </a:t>
            </a:r>
            <a:r>
              <a:rPr lang="en-US" smtClean="0">
                <a:latin typeface="+mj-lt"/>
              </a:rPr>
              <a:t>bác sĩ </a:t>
            </a:r>
            <a:r>
              <a:rPr lang="vi-VN" smtClean="0">
                <a:latin typeface="+mj-lt"/>
              </a:rPr>
              <a:t>và </a:t>
            </a:r>
            <a:r>
              <a:rPr lang="vi-VN" dirty="0">
                <a:latin typeface="+mj-lt"/>
              </a:rPr>
              <a:t>24 </a:t>
            </a:r>
            <a:r>
              <a:rPr lang="vi-VN">
                <a:latin typeface="+mj-lt"/>
              </a:rPr>
              <a:t>giờ </a:t>
            </a:r>
            <a:r>
              <a:rPr lang="en-US" smtClean="0">
                <a:latin typeface="+mj-lt"/>
              </a:rPr>
              <a:t>nhóm nhân viên y tế nâng cao thực hành</a:t>
            </a:r>
            <a:endParaRPr lang="vi-VN" dirty="0">
              <a:latin typeface="+mj-lt"/>
            </a:endParaRPr>
          </a:p>
          <a:p>
            <a:pPr>
              <a:lnSpc>
                <a:spcPct val="90000"/>
              </a:lnSpc>
              <a:buClr>
                <a:schemeClr val="tx1"/>
              </a:buClr>
              <a:buSzPct val="90000"/>
              <a:buFont typeface="Arial"/>
              <a:buChar char="•"/>
              <a:defRPr/>
            </a:pPr>
            <a:r>
              <a:rPr lang="vi-VN" dirty="0">
                <a:latin typeface="+mj-lt"/>
              </a:rPr>
              <a:t>Giới hạn số lượng bệnh nhân mà </a:t>
            </a:r>
            <a:r>
              <a:rPr lang="vi-VN" dirty="0" smtClean="0">
                <a:latin typeface="+mj-lt"/>
              </a:rPr>
              <a:t>một</a:t>
            </a:r>
            <a:r>
              <a:rPr lang="en-US" dirty="0" smtClean="0">
                <a:latin typeface="+mj-lt"/>
              </a:rPr>
              <a:t> </a:t>
            </a:r>
            <a:r>
              <a:rPr lang="en-US" dirty="0" err="1" smtClean="0">
                <a:latin typeface="+mj-lt"/>
              </a:rPr>
              <a:t>người</a:t>
            </a:r>
            <a:r>
              <a:rPr lang="en-US" dirty="0" smtClean="0">
                <a:latin typeface="+mj-lt"/>
              </a:rPr>
              <a:t> </a:t>
            </a:r>
            <a:r>
              <a:rPr lang="vi-VN" dirty="0" smtClean="0">
                <a:latin typeface="+mj-lt"/>
              </a:rPr>
              <a:t>có </a:t>
            </a:r>
            <a:r>
              <a:rPr lang="vi-VN" dirty="0">
                <a:latin typeface="+mj-lt"/>
              </a:rPr>
              <a:t>thể điều trị trong năm đầu tiên là 30.</a:t>
            </a:r>
          </a:p>
          <a:p>
            <a:pPr>
              <a:lnSpc>
                <a:spcPct val="90000"/>
              </a:lnSpc>
              <a:buClr>
                <a:schemeClr val="tx1"/>
              </a:buClr>
              <a:buSzPct val="90000"/>
              <a:buFont typeface="Arial"/>
              <a:buChar char="•"/>
              <a:defRPr/>
            </a:pPr>
            <a:r>
              <a:rPr lang="vi-VN" dirty="0">
                <a:latin typeface="+mj-lt"/>
              </a:rPr>
              <a:t>Sau 1 năm có </a:t>
            </a:r>
            <a:r>
              <a:rPr lang="vi-VN">
                <a:latin typeface="+mj-lt"/>
              </a:rPr>
              <a:t>thể </a:t>
            </a:r>
            <a:r>
              <a:rPr lang="en-US" smtClean="0">
                <a:latin typeface="+mj-lt"/>
              </a:rPr>
              <a:t>xin phep </a:t>
            </a:r>
            <a:r>
              <a:rPr lang="vi-VN" smtClean="0">
                <a:latin typeface="+mj-lt"/>
              </a:rPr>
              <a:t>để </a:t>
            </a:r>
            <a:r>
              <a:rPr lang="en-US" smtClean="0">
                <a:latin typeface="+mj-lt"/>
              </a:rPr>
              <a:t>điều trị cho </a:t>
            </a:r>
            <a:r>
              <a:rPr lang="vi-VN" smtClean="0">
                <a:latin typeface="+mj-lt"/>
              </a:rPr>
              <a:t>100 </a:t>
            </a:r>
            <a:r>
              <a:rPr lang="vi-VN" dirty="0">
                <a:latin typeface="+mj-lt"/>
              </a:rPr>
              <a:t>bệnh nhân. Trong những tình huống đặc biệt có </a:t>
            </a:r>
            <a:r>
              <a:rPr lang="vi-VN">
                <a:latin typeface="+mj-lt"/>
              </a:rPr>
              <a:t>thể </a:t>
            </a:r>
            <a:r>
              <a:rPr lang="en-US" smtClean="0">
                <a:latin typeface="+mj-lt"/>
              </a:rPr>
              <a:t>điều trị cho </a:t>
            </a:r>
            <a:r>
              <a:rPr lang="vi-VN" smtClean="0">
                <a:latin typeface="+mj-lt"/>
              </a:rPr>
              <a:t>275 </a:t>
            </a:r>
            <a:r>
              <a:rPr lang="vi-VN" dirty="0">
                <a:latin typeface="+mj-lt"/>
              </a:rPr>
              <a:t>bệnh nhân.</a:t>
            </a:r>
            <a:endParaRPr lang="en-US" sz="2400" dirty="0">
              <a:latin typeface="+mj-lt"/>
            </a:endParaRPr>
          </a:p>
          <a:p>
            <a:pPr>
              <a:lnSpc>
                <a:spcPct val="90000"/>
              </a:lnSpc>
              <a:buClr>
                <a:schemeClr val="tx1"/>
              </a:buClr>
              <a:buSzPct val="90000"/>
              <a:buFont typeface="Arial"/>
              <a:buChar char="•"/>
              <a:defRPr/>
            </a:pPr>
            <a:endParaRPr lang="en-US" sz="800" dirty="0">
              <a:latin typeface="+mj-lt"/>
            </a:endParaRPr>
          </a:p>
          <a:p>
            <a:pPr>
              <a:lnSpc>
                <a:spcPct val="90000"/>
              </a:lnSpc>
              <a:buClr>
                <a:schemeClr val="tx1"/>
              </a:buClr>
              <a:buSzPct val="90000"/>
              <a:buFont typeface="Wingdings" charset="0"/>
              <a:buNone/>
              <a:defRPr/>
            </a:pPr>
            <a:endParaRPr lang="en-US" sz="2800" dirty="0">
              <a:latin typeface="+mj-lt"/>
            </a:endParaRPr>
          </a:p>
        </p:txBody>
      </p:sp>
      <p:sp>
        <p:nvSpPr>
          <p:cNvPr id="88066" name="Rectangle 3">
            <a:extLst>
              <a:ext uri="{FF2B5EF4-FFF2-40B4-BE49-F238E27FC236}">
                <a16:creationId xmlns:a16="http://schemas.microsoft.com/office/drawing/2014/main" id="{2F3A5CD4-24A9-47BA-BEEC-698574F29865}"/>
              </a:ext>
            </a:extLst>
          </p:cNvPr>
          <p:cNvSpPr>
            <a:spLocks noChangeArrowheads="1"/>
          </p:cNvSpPr>
          <p:nvPr/>
        </p:nvSpPr>
        <p:spPr bwMode="auto">
          <a:xfrm>
            <a:off x="489857" y="185057"/>
            <a:ext cx="8146143" cy="103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lnSpc>
                <a:spcPct val="90000"/>
              </a:lnSpc>
              <a:spcBef>
                <a:spcPct val="0"/>
              </a:spcBef>
              <a:buFontTx/>
              <a:buNone/>
            </a:pPr>
            <a:r>
              <a:rPr lang="en-US" altLang="en-US" sz="4000" b="1" dirty="0" err="1" smtClean="0">
                <a:latin typeface="+mj-lt"/>
              </a:rPr>
              <a:t>Quy</a:t>
            </a:r>
            <a:r>
              <a:rPr lang="en-US" altLang="en-US" sz="4000" b="1" dirty="0" smtClean="0">
                <a:latin typeface="+mj-lt"/>
              </a:rPr>
              <a:t> </a:t>
            </a:r>
            <a:r>
              <a:rPr lang="en-US" altLang="en-US" sz="4000" b="1" dirty="0" err="1" smtClean="0">
                <a:latin typeface="+mj-lt"/>
              </a:rPr>
              <a:t>định</a:t>
            </a:r>
            <a:r>
              <a:rPr lang="en-US" altLang="en-US" sz="4000" b="1" dirty="0" smtClean="0">
                <a:latin typeface="+mj-lt"/>
              </a:rPr>
              <a:t> </a:t>
            </a:r>
            <a:r>
              <a:rPr lang="en-US" altLang="en-US" sz="4000" b="1" dirty="0" err="1" smtClean="0">
                <a:latin typeface="+mj-lt"/>
              </a:rPr>
              <a:t>về</a:t>
            </a:r>
            <a:r>
              <a:rPr lang="en-US" altLang="en-US" sz="4000" b="1" dirty="0" smtClean="0">
                <a:latin typeface="+mj-lt"/>
              </a:rPr>
              <a:t> Buprenorphine ở </a:t>
            </a:r>
            <a:r>
              <a:rPr lang="en-US" altLang="en-US" sz="4000" b="1" dirty="0" err="1" smtClean="0">
                <a:latin typeface="+mj-lt"/>
              </a:rPr>
              <a:t>Hoa</a:t>
            </a:r>
            <a:r>
              <a:rPr lang="en-US" altLang="en-US" sz="4000" b="1" dirty="0" smtClean="0">
                <a:latin typeface="+mj-lt"/>
              </a:rPr>
              <a:t> </a:t>
            </a:r>
            <a:r>
              <a:rPr lang="en-US" altLang="en-US" sz="4000" b="1" dirty="0" err="1" smtClean="0">
                <a:latin typeface="+mj-lt"/>
              </a:rPr>
              <a:t>Kỳ</a:t>
            </a:r>
            <a:endParaRPr lang="en-US" altLang="en-US" sz="4000" b="1" dirty="0">
              <a:latin typeface="+mj-lt"/>
            </a:endParaRPr>
          </a:p>
        </p:txBody>
      </p:sp>
    </p:spTree>
    <p:extLst>
      <p:ext uri="{BB962C8B-B14F-4D97-AF65-F5344CB8AC3E}">
        <p14:creationId xmlns:p14="http://schemas.microsoft.com/office/powerpoint/2010/main" val="2974903996"/>
      </p:ext>
    </p:extLst>
  </p:cSld>
  <p:clrMapOvr>
    <a:masterClrMapping/>
  </p:clrMapOvr>
  <p:transition spd="slow">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03E241E9-72AC-4D2A-A5FF-20A6C75E44CB}"/>
              </a:ext>
            </a:extLst>
          </p:cNvPr>
          <p:cNvSpPr>
            <a:spLocks noGrp="1" noChangeArrowheads="1"/>
          </p:cNvSpPr>
          <p:nvPr>
            <p:ph type="title" idx="4294967295"/>
          </p:nvPr>
        </p:nvSpPr>
        <p:spPr>
          <a:xfrm>
            <a:off x="0" y="704850"/>
            <a:ext cx="8928100" cy="666750"/>
          </a:xfrm>
        </p:spPr>
        <p:txBody>
          <a:bodyPr/>
          <a:lstStyle/>
          <a:p>
            <a:pPr eaLnBrk="1" hangingPunct="1"/>
            <a:r>
              <a:rPr lang="en-US" altLang="en-US" sz="4000" b="1" err="1" smtClean="0">
                <a:ea typeface="ＭＳ Ｐゴシック" panose="020B0600070205080204" pitchFamily="34" charset="-128"/>
              </a:rPr>
              <a:t>Các</a:t>
            </a:r>
            <a:r>
              <a:rPr lang="en-US" altLang="en-US" sz="4000" b="1" smtClean="0">
                <a:ea typeface="ＭＳ Ｐゴシック" panose="020B0600070205080204" pitchFamily="34" charset="-128"/>
              </a:rPr>
              <a:t> dạng </a:t>
            </a:r>
            <a:r>
              <a:rPr lang="en-US" altLang="en-US" sz="4000" b="1" dirty="0" err="1" smtClean="0">
                <a:ea typeface="ＭＳ Ｐゴシック" panose="020B0600070205080204" pitchFamily="34" charset="-128"/>
              </a:rPr>
              <a:t>thức</a:t>
            </a:r>
            <a:r>
              <a:rPr lang="en-US" altLang="en-US" sz="4000" b="1" dirty="0" smtClean="0">
                <a:ea typeface="ＭＳ Ｐゴシック" panose="020B0600070205080204" pitchFamily="34" charset="-128"/>
              </a:rPr>
              <a:t> </a:t>
            </a:r>
            <a:r>
              <a:rPr lang="en-US" altLang="en-US" sz="4000" b="1" dirty="0" err="1" smtClean="0">
                <a:ea typeface="ＭＳ Ｐゴシック" panose="020B0600070205080204" pitchFamily="34" charset="-128"/>
              </a:rPr>
              <a:t>của</a:t>
            </a:r>
            <a:r>
              <a:rPr lang="en-US" altLang="en-US" sz="4000" b="1" dirty="0" smtClean="0">
                <a:ea typeface="ＭＳ Ｐゴシック" panose="020B0600070205080204" pitchFamily="34" charset="-128"/>
              </a:rPr>
              <a:t> Buprenorphine</a:t>
            </a:r>
            <a:endParaRPr lang="en-US" altLang="en-US" sz="4000" b="1" dirty="0">
              <a:ea typeface="ＭＳ Ｐゴシック" panose="020B0600070205080204" pitchFamily="34" charset="-128"/>
            </a:endParaRPr>
          </a:p>
        </p:txBody>
      </p:sp>
      <p:sp>
        <p:nvSpPr>
          <p:cNvPr id="93186" name="Rectangle 3">
            <a:extLst>
              <a:ext uri="{FF2B5EF4-FFF2-40B4-BE49-F238E27FC236}">
                <a16:creationId xmlns:a16="http://schemas.microsoft.com/office/drawing/2014/main" id="{608521CA-5A03-4500-94B1-C21E93E008B1}"/>
              </a:ext>
            </a:extLst>
          </p:cNvPr>
          <p:cNvSpPr>
            <a:spLocks noGrp="1" noChangeArrowheads="1"/>
          </p:cNvSpPr>
          <p:nvPr>
            <p:ph idx="4294967295"/>
          </p:nvPr>
        </p:nvSpPr>
        <p:spPr>
          <a:xfrm>
            <a:off x="930275" y="1495425"/>
            <a:ext cx="8213725" cy="4806950"/>
          </a:xfrm>
        </p:spPr>
        <p:txBody>
          <a:bodyPr>
            <a:normAutofit fontScale="92500" lnSpcReduction="10000"/>
          </a:bodyPr>
          <a:lstStyle/>
          <a:p>
            <a:pPr marL="423863" indent="-457200" eaLnBrk="1" hangingPunct="1">
              <a:lnSpc>
                <a:spcPct val="80000"/>
              </a:lnSpc>
              <a:buFont typeface="Arial" panose="020B0604020202020204" pitchFamily="34" charset="0"/>
              <a:buChar char="•"/>
            </a:pPr>
            <a:r>
              <a:rPr lang="en-US" altLang="en-US" sz="2400" dirty="0">
                <a:ea typeface="ＭＳ Ｐゴシック" panose="020B0600070205080204" pitchFamily="34" charset="-128"/>
              </a:rPr>
              <a:t>Buprenorphine + naloxone </a:t>
            </a:r>
          </a:p>
          <a:p>
            <a:pPr marL="423863" indent="-457200">
              <a:lnSpc>
                <a:spcPct val="80000"/>
              </a:lnSpc>
              <a:buFont typeface="Arial" panose="020B0604020202020204" pitchFamily="34" charset="0"/>
              <a:buChar char="•"/>
            </a:pPr>
            <a:r>
              <a:rPr lang="en-US" altLang="en-US" dirty="0">
                <a:ea typeface="ＭＳ Ｐゴシック" panose="020B0600070205080204" pitchFamily="34" charset="-128"/>
              </a:rPr>
              <a:t>Naloxone </a:t>
            </a:r>
            <a:r>
              <a:rPr lang="vi-VN" dirty="0"/>
              <a:t>làm giảm khả năng lạm dụng </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gây</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hội</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chứng</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cai</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nếu</a:t>
            </a:r>
            <a:r>
              <a:rPr lang="en-US" altLang="en-US" dirty="0" smtClean="0">
                <a:ea typeface="ＭＳ Ｐゴシック" panose="020B0600070205080204" pitchFamily="34" charset="-128"/>
              </a:rPr>
              <a:t> </a:t>
            </a:r>
            <a:r>
              <a:rPr lang="en-US" altLang="en-US" err="1" smtClean="0">
                <a:ea typeface="ＭＳ Ｐゴシック" panose="020B0600070205080204" pitchFamily="34" charset="-128"/>
              </a:rPr>
              <a:t>không</a:t>
            </a:r>
            <a:r>
              <a:rPr lang="en-US" altLang="en-US" smtClean="0">
                <a:ea typeface="ＭＳ Ｐゴシック" panose="020B0600070205080204" pitchFamily="34" charset="-128"/>
              </a:rPr>
              <a:t> sử dụng CDTP</a:t>
            </a:r>
            <a:endParaRPr lang="en-US" altLang="en-US" dirty="0">
              <a:ea typeface="ＭＳ Ｐゴシック" panose="020B0600070205080204" pitchFamily="34" charset="-128"/>
            </a:endParaRPr>
          </a:p>
          <a:p>
            <a:pPr marL="1109663" lvl="2" indent="-342900">
              <a:lnSpc>
                <a:spcPct val="80000"/>
              </a:lnSpc>
              <a:buFont typeface="Arial" panose="020B0604020202020204" pitchFamily="34" charset="0"/>
              <a:buChar char="•"/>
            </a:pPr>
            <a:r>
              <a:rPr lang="vi-VN" altLang="en-US" dirty="0" smtClean="0">
                <a:ea typeface="ＭＳ Ｐゴシック" panose="020B0600070205080204" pitchFamily="34" charset="-128"/>
              </a:rPr>
              <a:t>Naloxone </a:t>
            </a:r>
            <a:r>
              <a:rPr lang="vi-VN" altLang="en-US">
                <a:ea typeface="ＭＳ Ｐゴシック" panose="020B0600070205080204" pitchFamily="34" charset="-128"/>
              </a:rPr>
              <a:t>không </a:t>
            </a:r>
            <a:r>
              <a:rPr lang="en-US" altLang="en-US" smtClean="0">
                <a:ea typeface="ＭＳ Ｐゴシック" panose="020B0600070205080204" pitchFamily="34" charset="-128"/>
              </a:rPr>
              <a:t>có tác dụng </a:t>
            </a:r>
            <a:r>
              <a:rPr lang="vi-VN" altLang="en-US" smtClean="0">
                <a:ea typeface="ＭＳ Ｐゴシック" panose="020B0600070205080204" pitchFamily="34" charset="-128"/>
              </a:rPr>
              <a:t>khi </a:t>
            </a:r>
            <a:r>
              <a:rPr lang="vi-VN" altLang="en-US" dirty="0">
                <a:ea typeface="ＭＳ Ｐゴシック" panose="020B0600070205080204" pitchFamily="34" charset="-128"/>
              </a:rPr>
              <a:t>dùng theo đường dưới lưỡi</a:t>
            </a:r>
            <a:endParaRPr lang="en-US" altLang="en-US" dirty="0" smtClean="0">
              <a:ea typeface="ＭＳ Ｐゴシック" panose="020B0600070205080204" pitchFamily="34" charset="-128"/>
            </a:endParaRPr>
          </a:p>
          <a:p>
            <a:pPr marL="423863" indent="-457200" eaLnBrk="1" hangingPunct="1">
              <a:lnSpc>
                <a:spcPct val="80000"/>
              </a:lnSpc>
              <a:buFont typeface="Arial" panose="020B0604020202020204" pitchFamily="34" charset="0"/>
              <a:buChar char="•"/>
            </a:pPr>
            <a:r>
              <a:rPr lang="en-US" altLang="en-US" sz="2400" dirty="0" smtClean="0">
                <a:ea typeface="ＭＳ Ｐゴシック" panose="020B0600070205080204" pitchFamily="34" charset="-128"/>
              </a:rPr>
              <a:t>Buprenorphine </a:t>
            </a:r>
            <a:r>
              <a:rPr lang="en-US" altLang="en-US" sz="2400" err="1" smtClean="0">
                <a:ea typeface="ＭＳ Ｐゴシック" panose="020B0600070205080204" pitchFamily="34" charset="-128"/>
              </a:rPr>
              <a:t>không</a:t>
            </a:r>
            <a:r>
              <a:rPr lang="en-US" altLang="en-US" sz="2400" smtClean="0">
                <a:ea typeface="ＭＳ Ｐゴシック" panose="020B0600070205080204" pitchFamily="34" charset="-128"/>
              </a:rPr>
              <a:t> kèm naloxone </a:t>
            </a:r>
            <a:r>
              <a:rPr lang="en-US" altLang="en-US" sz="2400" dirty="0" smtClean="0">
                <a:ea typeface="ＭＳ Ｐゴシック" panose="020B0600070205080204" pitchFamily="34" charset="-128"/>
              </a:rPr>
              <a:t>(</a:t>
            </a:r>
            <a:r>
              <a:rPr lang="en-US" altLang="en-US" sz="2400" dirty="0" err="1" smtClean="0">
                <a:ea typeface="ＭＳ Ｐゴシック" panose="020B0600070205080204" pitchFamily="34" charset="-128"/>
              </a:rPr>
              <a:t>Subutex</a:t>
            </a:r>
            <a:r>
              <a:rPr lang="en-US" altLang="en-US" sz="2400" dirty="0" smtClean="0">
                <a:ea typeface="ＭＳ Ｐゴシック" panose="020B0600070205080204" pitchFamily="34" charset="-128"/>
              </a:rPr>
              <a:t>) </a:t>
            </a:r>
          </a:p>
          <a:p>
            <a:pPr marL="1223963" lvl="2" indent="-457200">
              <a:lnSpc>
                <a:spcPct val="80000"/>
              </a:lnSpc>
            </a:pPr>
            <a:r>
              <a:rPr lang="en-US" altLang="en-US" dirty="0" err="1" smtClean="0">
                <a:ea typeface="ＭＳ Ｐゴシック" panose="020B0600070205080204" pitchFamily="34" charset="-128"/>
              </a:rPr>
              <a:t>Sử</a:t>
            </a:r>
            <a:r>
              <a:rPr lang="en-US" altLang="en-US" dirty="0" smtClean="0">
                <a:ea typeface="ＭＳ Ｐゴシック" panose="020B0600070205080204" pitchFamily="34" charset="-128"/>
              </a:rPr>
              <a:t> </a:t>
            </a:r>
            <a:r>
              <a:rPr lang="en-US" altLang="en-US" err="1">
                <a:ea typeface="ＭＳ Ｐゴシック" panose="020B0600070205080204" pitchFamily="34" charset="-128"/>
              </a:rPr>
              <a:t>dụng</a:t>
            </a:r>
            <a:r>
              <a:rPr lang="en-US" altLang="en-US">
                <a:ea typeface="ＭＳ Ｐゴシック" panose="020B0600070205080204" pitchFamily="34" charset="-128"/>
              </a:rPr>
              <a:t> </a:t>
            </a:r>
            <a:r>
              <a:rPr lang="en-US" altLang="en-US" smtClean="0">
                <a:ea typeface="ＭＳ Ｐゴシック" panose="020B0600070205080204" pitchFamily="34" charset="-128"/>
              </a:rPr>
              <a:t>trong thai kỳ</a:t>
            </a:r>
            <a:endParaRPr lang="en-US" altLang="en-US" sz="800" dirty="0">
              <a:ea typeface="ＭＳ Ｐゴシック" panose="020B0600070205080204" pitchFamily="34" charset="-128"/>
            </a:endParaRPr>
          </a:p>
          <a:p>
            <a:pPr eaLnBrk="1" hangingPunct="1">
              <a:lnSpc>
                <a:spcPct val="80000"/>
              </a:lnSpc>
              <a:buFont typeface="Arial" panose="020B0604020202020204" pitchFamily="34" charset="0"/>
              <a:buChar char="•"/>
            </a:pPr>
            <a:r>
              <a:rPr lang="en-US" altLang="en-US" sz="2400" dirty="0" smtClean="0">
                <a:ea typeface="ＭＳ Ｐゴシック" panose="020B0600070205080204" pitchFamily="34" charset="-128"/>
              </a:rPr>
              <a:t>Film </a:t>
            </a:r>
            <a:r>
              <a:rPr lang="en-US" altLang="en-US" sz="2400" dirty="0" err="1" smtClean="0">
                <a:ea typeface="ＭＳ Ｐゴシック" panose="020B0600070205080204" pitchFamily="34" charset="-128"/>
              </a:rPr>
              <a:t>ngậm</a:t>
            </a:r>
            <a:r>
              <a:rPr lang="en-US" altLang="en-US" dirty="0">
                <a:ea typeface="ＭＳ Ｐゴシック" panose="020B0600070205080204" pitchFamily="34" charset="-128"/>
              </a:rPr>
              <a:t> </a:t>
            </a:r>
            <a:r>
              <a:rPr lang="en-US" altLang="en-US" dirty="0" err="1" smtClean="0">
                <a:ea typeface="ＭＳ Ｐゴシック" panose="020B0600070205080204" pitchFamily="34" charset="-128"/>
              </a:rPr>
              <a:t>dưới</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lưỡi</a:t>
            </a:r>
            <a:r>
              <a:rPr lang="en-US" altLang="en-US" sz="2400" dirty="0" smtClean="0">
                <a:ea typeface="ＭＳ Ｐゴシック" panose="020B0600070205080204" pitchFamily="34" charset="-128"/>
              </a:rPr>
              <a:t> </a:t>
            </a:r>
            <a:r>
              <a:rPr lang="en-US" altLang="en-US" sz="2400" dirty="0">
                <a:ea typeface="ＭＳ Ｐゴシック" panose="020B0600070205080204" pitchFamily="34" charset="-128"/>
              </a:rPr>
              <a:t>(</a:t>
            </a:r>
            <a:r>
              <a:rPr lang="en-US" altLang="en-US" sz="2400" dirty="0" err="1">
                <a:ea typeface="ＭＳ Ｐゴシック" panose="020B0600070205080204" pitchFamily="34" charset="-128"/>
              </a:rPr>
              <a:t>Suboxone</a:t>
            </a:r>
            <a:r>
              <a:rPr lang="en-US" altLang="en-US" sz="2400" dirty="0">
                <a:ea typeface="ＭＳ Ｐゴシック" panose="020B0600070205080204" pitchFamily="34" charset="-128"/>
              </a:rPr>
              <a:t>)</a:t>
            </a:r>
          </a:p>
          <a:p>
            <a:pPr eaLnBrk="1" hangingPunct="1">
              <a:lnSpc>
                <a:spcPct val="80000"/>
              </a:lnSpc>
              <a:buFont typeface="Arial" panose="020B0604020202020204" pitchFamily="34" charset="0"/>
              <a:buChar char="•"/>
            </a:pPr>
            <a:r>
              <a:rPr lang="en-US" altLang="en-US" sz="2400" smtClean="0">
                <a:ea typeface="ＭＳ Ｐゴシック" panose="020B0600070205080204" pitchFamily="34" charset="-128"/>
              </a:rPr>
              <a:t>film ngậm bên má (Bunavail</a:t>
            </a:r>
            <a:r>
              <a:rPr lang="en-US" altLang="en-US" sz="2400" dirty="0">
                <a:ea typeface="ＭＳ Ｐゴシック" panose="020B0600070205080204" pitchFamily="34" charset="-128"/>
              </a:rPr>
              <a:t>)</a:t>
            </a:r>
          </a:p>
          <a:p>
            <a:pPr eaLnBrk="1" hangingPunct="1">
              <a:lnSpc>
                <a:spcPct val="80000"/>
              </a:lnSpc>
              <a:buFont typeface="Arial" panose="020B0604020202020204" pitchFamily="34" charset="0"/>
              <a:buChar char="•"/>
            </a:pPr>
            <a:r>
              <a:rPr lang="en-US" altLang="en-US" sz="2400" dirty="0" err="1" smtClean="0">
                <a:ea typeface="ＭＳ Ｐゴシック" panose="020B0600070205080204" pitchFamily="34" charset="-128"/>
              </a:rPr>
              <a:t>Viên</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nén</a:t>
            </a:r>
            <a:r>
              <a:rPr lang="en-US" altLang="en-US" sz="2400" dirty="0" smtClean="0">
                <a:ea typeface="ＭＳ Ｐゴシック" panose="020B0600070205080204" pitchFamily="34" charset="-128"/>
              </a:rPr>
              <a:t> Generic  </a:t>
            </a:r>
            <a:r>
              <a:rPr lang="en-US" altLang="en-US" sz="2400" dirty="0">
                <a:ea typeface="ＭＳ Ｐゴシック" panose="020B0600070205080204" pitchFamily="34" charset="-128"/>
              </a:rPr>
              <a:t>(</a:t>
            </a:r>
            <a:r>
              <a:rPr lang="en-US" altLang="en-US" sz="2400" dirty="0" err="1">
                <a:ea typeface="ＭＳ Ｐゴシック" panose="020B0600070205080204" pitchFamily="34" charset="-128"/>
              </a:rPr>
              <a:t>Zubsolv</a:t>
            </a:r>
            <a:r>
              <a:rPr lang="en-US" altLang="en-US" sz="2400" dirty="0">
                <a:ea typeface="ＭＳ Ｐゴシック" panose="020B0600070205080204" pitchFamily="34" charset="-128"/>
              </a:rPr>
              <a:t>)</a:t>
            </a:r>
          </a:p>
          <a:p>
            <a:pPr eaLnBrk="1" hangingPunct="1">
              <a:lnSpc>
                <a:spcPct val="80000"/>
              </a:lnSpc>
              <a:buFont typeface="Arial" panose="020B0604020202020204" pitchFamily="34" charset="0"/>
              <a:buChar char="•"/>
            </a:pPr>
            <a:r>
              <a:rPr lang="en-US" altLang="en-US" sz="2400" dirty="0" err="1" smtClean="0">
                <a:ea typeface="ＭＳ Ｐゴシック" panose="020B0600070205080204" pitchFamily="34" charset="-128"/>
              </a:rPr>
              <a:t>Tiêm</a:t>
            </a:r>
            <a:r>
              <a:rPr lang="en-US" altLang="en-US" sz="2400" dirty="0" smtClean="0">
                <a:ea typeface="ＭＳ Ｐゴシック" panose="020B0600070205080204" pitchFamily="34" charset="-128"/>
              </a:rPr>
              <a:t> </a:t>
            </a:r>
            <a:r>
              <a:rPr lang="en-US" altLang="en-US" sz="2400" err="1" smtClean="0">
                <a:ea typeface="ＭＳ Ｐゴシック" panose="020B0600070205080204" pitchFamily="34" charset="-128"/>
              </a:rPr>
              <a:t>mỗi</a:t>
            </a:r>
            <a:r>
              <a:rPr lang="en-US" altLang="en-US" sz="2400" smtClean="0">
                <a:ea typeface="ＭＳ Ｐゴシック" panose="020B0600070205080204" pitchFamily="34" charset="-128"/>
              </a:rPr>
              <a:t> tháng (</a:t>
            </a:r>
            <a:r>
              <a:rPr lang="en-US" altLang="en-US" sz="2400" dirty="0" err="1" smtClean="0">
                <a:ea typeface="ＭＳ Ｐゴシック" panose="020B0600070205080204" pitchFamily="34" charset="-128"/>
              </a:rPr>
              <a:t>Sublocade</a:t>
            </a:r>
            <a:r>
              <a:rPr lang="en-US" altLang="en-US" sz="2400" dirty="0">
                <a:ea typeface="ＭＳ Ｐゴシック" panose="020B0600070205080204" pitchFamily="34" charset="-128"/>
              </a:rPr>
              <a:t>) </a:t>
            </a:r>
          </a:p>
          <a:p>
            <a:pPr eaLnBrk="1" hangingPunct="1">
              <a:lnSpc>
                <a:spcPct val="80000"/>
              </a:lnSpc>
              <a:buFont typeface="Arial" panose="020B0604020202020204" pitchFamily="34" charset="0"/>
              <a:buChar char="•"/>
            </a:pPr>
            <a:r>
              <a:rPr lang="en-US" altLang="en-US" smtClean="0">
                <a:ea typeface="ＭＳ Ｐゴシック" panose="020B0600070205080204" pitchFamily="34" charset="-128"/>
              </a:rPr>
              <a:t>Ghim c</a:t>
            </a:r>
            <a:r>
              <a:rPr lang="en-US" altLang="en-US" sz="2400" smtClean="0">
                <a:ea typeface="ＭＳ Ｐゴシック" panose="020B0600070205080204" pitchFamily="34" charset="-128"/>
              </a:rPr>
              <a:t>ấy </a:t>
            </a:r>
            <a:r>
              <a:rPr lang="en-US" altLang="en-US" sz="2400" dirty="0" err="1" smtClean="0">
                <a:ea typeface="ＭＳ Ｐゴシック" panose="020B0600070205080204" pitchFamily="34" charset="-128"/>
              </a:rPr>
              <a:t>mỗi</a:t>
            </a:r>
            <a:r>
              <a:rPr lang="en-US" altLang="en-US" sz="2400" dirty="0" smtClean="0">
                <a:ea typeface="ＭＳ Ｐゴシック" panose="020B0600070205080204" pitchFamily="34" charset="-128"/>
              </a:rPr>
              <a:t> </a:t>
            </a:r>
            <a:r>
              <a:rPr lang="en-US" altLang="en-US" sz="2400" smtClean="0">
                <a:ea typeface="ＭＳ Ｐゴシック" panose="020B0600070205080204" pitchFamily="34" charset="-128"/>
              </a:rPr>
              <a:t>6 tháng (</a:t>
            </a:r>
            <a:r>
              <a:rPr lang="en-US" altLang="en-US" sz="2400" dirty="0" err="1" smtClean="0">
                <a:ea typeface="ＭＳ Ｐゴシック" panose="020B0600070205080204" pitchFamily="34" charset="-128"/>
              </a:rPr>
              <a:t>Probuphine</a:t>
            </a:r>
            <a:r>
              <a:rPr lang="en-US" altLang="en-US" sz="2400" dirty="0">
                <a:ea typeface="ＭＳ Ｐゴシック" panose="020B0600070205080204" pitchFamily="34" charset="-128"/>
              </a:rPr>
              <a:t>)</a:t>
            </a:r>
            <a:endParaRPr lang="en-US" altLang="en-US" sz="3000" dirty="0">
              <a:ea typeface="ＭＳ Ｐゴシック" panose="020B0600070205080204" pitchFamily="34" charset="-128"/>
            </a:endParaRPr>
          </a:p>
          <a:p>
            <a:pPr eaLnBrk="1" hangingPunct="1">
              <a:lnSpc>
                <a:spcPct val="80000"/>
              </a:lnSpc>
              <a:buClr>
                <a:srgbClr val="AAAAFF"/>
              </a:buClr>
              <a:buFont typeface="Wingdings 2" panose="05020102010507070707" pitchFamily="18" charset="2"/>
              <a:buNone/>
            </a:pPr>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3153031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94346" y="6172200"/>
            <a:ext cx="6382854" cy="523220"/>
          </a:xfrm>
          <a:prstGeom prst="rect">
            <a:avLst/>
          </a:prstGeom>
          <a:solidFill>
            <a:schemeClr val="accent2"/>
          </a:solidFill>
        </p:spPr>
        <p:txBody>
          <a:bodyPr wrap="square" rtlCol="0">
            <a:spAutoFit/>
          </a:bodyPr>
          <a:lstStyle/>
          <a:p>
            <a:endParaRPr lang="en-US" dirty="0"/>
          </a:p>
          <a:p>
            <a:endParaRPr lang="en-US" dirty="0"/>
          </a:p>
        </p:txBody>
      </p:sp>
      <p:sp>
        <p:nvSpPr>
          <p:cNvPr id="2" name="Título 1"/>
          <p:cNvSpPr>
            <a:spLocks noGrp="1"/>
          </p:cNvSpPr>
          <p:nvPr>
            <p:ph type="title"/>
          </p:nvPr>
        </p:nvSpPr>
        <p:spPr>
          <a:xfrm>
            <a:off x="549275" y="213755"/>
            <a:ext cx="8042276" cy="886392"/>
          </a:xfrm>
        </p:spPr>
        <p:txBody>
          <a:bodyPr/>
          <a:lstStyle/>
          <a:p>
            <a:r>
              <a:rPr lang="en-US" altLang="en-US" sz="3200" dirty="0" err="1" smtClean="0"/>
              <a:t>Chế</a:t>
            </a:r>
            <a:r>
              <a:rPr lang="en-US" altLang="en-US" sz="3200" dirty="0" smtClean="0"/>
              <a:t> </a:t>
            </a:r>
            <a:r>
              <a:rPr lang="en-US" altLang="en-US" sz="3200" dirty="0" err="1" smtClean="0"/>
              <a:t>phẩm</a:t>
            </a:r>
            <a:r>
              <a:rPr lang="en-US" altLang="en-US" sz="3200" dirty="0" smtClean="0"/>
              <a:t> Buprenorphine </a:t>
            </a:r>
            <a:r>
              <a:rPr lang="en-US" altLang="en-US" sz="3200" dirty="0" err="1" smtClean="0"/>
              <a:t>dùng</a:t>
            </a:r>
            <a:r>
              <a:rPr lang="en-US" altLang="en-US" sz="3200" dirty="0" smtClean="0"/>
              <a:t> </a:t>
            </a:r>
            <a:r>
              <a:rPr lang="en-US" altLang="en-US" sz="3200" dirty="0" err="1" smtClean="0"/>
              <a:t>điểu</a:t>
            </a:r>
            <a:r>
              <a:rPr lang="en-US" altLang="en-US" sz="3200" dirty="0" smtClean="0"/>
              <a:t> </a:t>
            </a:r>
            <a:r>
              <a:rPr lang="en-US" altLang="en-US" sz="3200" dirty="0" err="1" smtClean="0"/>
              <a:t>trị</a:t>
            </a:r>
            <a:r>
              <a:rPr lang="en-US" altLang="en-US" sz="3200" dirty="0" smtClean="0"/>
              <a:t> </a:t>
            </a:r>
            <a:r>
              <a:rPr lang="en-US" altLang="en-US" sz="3200" dirty="0" err="1" smtClean="0"/>
              <a:t>rối</a:t>
            </a:r>
            <a:r>
              <a:rPr lang="en-US" altLang="en-US" sz="3200" dirty="0" smtClean="0"/>
              <a:t> </a:t>
            </a:r>
            <a:r>
              <a:rPr lang="en-US" altLang="en-US" sz="3200" dirty="0" err="1" smtClean="0"/>
              <a:t>loạn</a:t>
            </a:r>
            <a:r>
              <a:rPr lang="en-US" altLang="en-US" sz="3200" dirty="0" smtClean="0"/>
              <a:t> </a:t>
            </a:r>
            <a:r>
              <a:rPr lang="en-US" altLang="en-US" sz="3200" dirty="0" err="1" smtClean="0"/>
              <a:t>sử</a:t>
            </a:r>
            <a:r>
              <a:rPr lang="en-US" altLang="en-US" sz="3200" dirty="0" smtClean="0"/>
              <a:t> </a:t>
            </a:r>
            <a:r>
              <a:rPr lang="en-US" altLang="en-US" sz="3200" err="1" smtClean="0"/>
              <a:t>dụng</a:t>
            </a:r>
            <a:r>
              <a:rPr lang="en-US" altLang="en-US" sz="3200" smtClean="0"/>
              <a:t> CDTP</a:t>
            </a:r>
            <a:endParaRPr lang="en-GB" sz="3200" dirty="0"/>
          </a:p>
        </p:txBody>
      </p:sp>
      <p:pic>
        <p:nvPicPr>
          <p:cNvPr id="4" name="Picture 3">
            <a:extLst>
              <a:ext uri="{FF2B5EF4-FFF2-40B4-BE49-F238E27FC236}">
                <a16:creationId xmlns:a16="http://schemas.microsoft.com/office/drawing/2014/main" id="{780BC899-C6ED-4205-ADDC-28194D705757}"/>
              </a:ext>
            </a:extLst>
          </p:cNvPr>
          <p:cNvPicPr>
            <a:picLocks noChangeAspect="1"/>
          </p:cNvPicPr>
          <p:nvPr/>
        </p:nvPicPr>
        <p:blipFill>
          <a:blip r:embed="rId3"/>
          <a:stretch>
            <a:fillRect/>
          </a:stretch>
        </p:blipFill>
        <p:spPr>
          <a:xfrm>
            <a:off x="457200" y="1100148"/>
            <a:ext cx="8001000" cy="5757852"/>
          </a:xfrm>
          <a:prstGeom prst="rect">
            <a:avLst/>
          </a:prstGeom>
        </p:spPr>
      </p:pic>
    </p:spTree>
    <p:extLst>
      <p:ext uri="{BB962C8B-B14F-4D97-AF65-F5344CB8AC3E}">
        <p14:creationId xmlns:p14="http://schemas.microsoft.com/office/powerpoint/2010/main" val="2802873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6" descr="suboxone 8">
            <a:extLst>
              <a:ext uri="{FF2B5EF4-FFF2-40B4-BE49-F238E27FC236}">
                <a16:creationId xmlns:a16="http://schemas.microsoft.com/office/drawing/2014/main" id="{88A53FE1-CB5B-40CE-86C5-424BD6A43F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801421"/>
            <a:ext cx="2698744" cy="18681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
            <a:extLst>
              <a:ext uri="{FF2B5EF4-FFF2-40B4-BE49-F238E27FC236}">
                <a16:creationId xmlns:a16="http://schemas.microsoft.com/office/drawing/2014/main" id="{578A5F39-9309-4AC0-8F01-389AD1E4183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759586"/>
            <a:ext cx="3124200" cy="23431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1" name="Text Box 7">
            <a:extLst>
              <a:ext uri="{FF2B5EF4-FFF2-40B4-BE49-F238E27FC236}">
                <a16:creationId xmlns:a16="http://schemas.microsoft.com/office/drawing/2014/main" id="{B699C98A-A2F5-49F3-8F7C-B986826F56ED}"/>
              </a:ext>
            </a:extLst>
          </p:cNvPr>
          <p:cNvSpPr txBox="1">
            <a:spLocks noChangeArrowheads="1"/>
          </p:cNvSpPr>
          <p:nvPr/>
        </p:nvSpPr>
        <p:spPr bwMode="auto">
          <a:xfrm>
            <a:off x="2057400" y="4114801"/>
            <a:ext cx="3836452"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lnSpc>
                <a:spcPct val="90000"/>
              </a:lnSpc>
              <a:spcBef>
                <a:spcPct val="0"/>
              </a:spcBef>
              <a:spcAft>
                <a:spcPts val="600"/>
              </a:spcAft>
              <a:buNone/>
            </a:pPr>
            <a:endParaRPr lang="en-US" altLang="en-US" sz="3300" dirty="0">
              <a:latin typeface="+mj-lt"/>
              <a:ea typeface="+mj-ea"/>
              <a:cs typeface="+mj-cs"/>
            </a:endParaRPr>
          </a:p>
        </p:txBody>
      </p:sp>
      <p:pic>
        <p:nvPicPr>
          <p:cNvPr id="2050" name="Picture 2" descr="Image result for subutex">
            <a:extLst>
              <a:ext uri="{FF2B5EF4-FFF2-40B4-BE49-F238E27FC236}">
                <a16:creationId xmlns:a16="http://schemas.microsoft.com/office/drawing/2014/main" id="{EEC3E0F5-077B-4720-A01F-7E504A01CC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0367" y="3755266"/>
            <a:ext cx="2715833" cy="24408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buprenorphine injection">
            <a:extLst>
              <a:ext uri="{FF2B5EF4-FFF2-40B4-BE49-F238E27FC236}">
                <a16:creationId xmlns:a16="http://schemas.microsoft.com/office/drawing/2014/main" id="{425F9052-04DF-4643-A8ED-2EA758B766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9438" y="3026536"/>
            <a:ext cx="3146188" cy="2359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0667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8593" y="371814"/>
            <a:ext cx="8042275" cy="850859"/>
          </a:xfrm>
        </p:spPr>
        <p:txBody>
          <a:bodyPr/>
          <a:lstStyle/>
          <a:p>
            <a:r>
              <a:rPr lang="en-US" smtClean="0"/>
              <a:t>Benefits of Buprenorphine</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672" y="1462895"/>
            <a:ext cx="6694118" cy="5154883"/>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4043293632"/>
              </p:ext>
            </p:extLst>
          </p:nvPr>
        </p:nvGraphicFramePr>
        <p:xfrm>
          <a:off x="621474" y="1342783"/>
          <a:ext cx="8000012" cy="5395105"/>
        </p:xfrm>
        <a:graphic>
          <a:graphicData uri="http://schemas.openxmlformats.org/drawingml/2006/table">
            <a:tbl>
              <a:tblPr firstRow="1" bandRow="1">
                <a:tableStyleId>{5C22544A-7EE6-4342-B048-85BDC9FD1C3A}</a:tableStyleId>
              </a:tblPr>
              <a:tblGrid>
                <a:gridCol w="2067537">
                  <a:extLst>
                    <a:ext uri="{9D8B030D-6E8A-4147-A177-3AD203B41FA5}">
                      <a16:colId xmlns:a16="http://schemas.microsoft.com/office/drawing/2014/main" val="360095121"/>
                    </a:ext>
                  </a:extLst>
                </a:gridCol>
                <a:gridCol w="2762660">
                  <a:extLst>
                    <a:ext uri="{9D8B030D-6E8A-4147-A177-3AD203B41FA5}">
                      <a16:colId xmlns:a16="http://schemas.microsoft.com/office/drawing/2014/main" val="805490654"/>
                    </a:ext>
                  </a:extLst>
                </a:gridCol>
                <a:gridCol w="3169815">
                  <a:extLst>
                    <a:ext uri="{9D8B030D-6E8A-4147-A177-3AD203B41FA5}">
                      <a16:colId xmlns:a16="http://schemas.microsoft.com/office/drawing/2014/main" val="2757795691"/>
                    </a:ext>
                  </a:extLst>
                </a:gridCol>
              </a:tblGrid>
              <a:tr h="1017944">
                <a:tc>
                  <a:txBody>
                    <a:bodyPr/>
                    <a:lstStyle/>
                    <a:p>
                      <a:r>
                        <a:rPr lang="en-US" smtClean="0"/>
                        <a:t>Giảm</a:t>
                      </a:r>
                      <a:r>
                        <a:rPr lang="en-US" baseline="0" smtClean="0"/>
                        <a:t> hoặc ngưng sd CDTP</a:t>
                      </a:r>
                      <a:endParaRPr lang="en-US"/>
                    </a:p>
                  </a:txBody>
                  <a:tcPr/>
                </a:tc>
                <a:tc>
                  <a:txBody>
                    <a:bodyPr/>
                    <a:lstStyle/>
                    <a:p>
                      <a:r>
                        <a:rPr lang="en-US" smtClean="0"/>
                        <a:t>Cải</a:t>
                      </a:r>
                      <a:r>
                        <a:rPr lang="en-US" baseline="0" smtClean="0"/>
                        <a:t> thiện đời sống và sức khỏe chung của bệnh nhân</a:t>
                      </a:r>
                      <a:endParaRPr lang="en-US"/>
                    </a:p>
                  </a:txBody>
                  <a:tcPr/>
                </a:tc>
                <a:tc>
                  <a:txBody>
                    <a:bodyPr/>
                    <a:lstStyle/>
                    <a:p>
                      <a:r>
                        <a:rPr lang="en-US" smtClean="0"/>
                        <a:t>Cải</a:t>
                      </a:r>
                      <a:r>
                        <a:rPr lang="en-US" baseline="0" smtClean="0"/>
                        <a:t> thiện đời sống và quyền lợi hợp lý cho cộng đồng sử dụng</a:t>
                      </a:r>
                      <a:endParaRPr lang="en-US"/>
                    </a:p>
                  </a:txBody>
                  <a:tcPr/>
                </a:tc>
                <a:extLst>
                  <a:ext uri="{0D108BD9-81ED-4DB2-BD59-A6C34878D82A}">
                    <a16:rowId xmlns:a16="http://schemas.microsoft.com/office/drawing/2014/main" val="1635729147"/>
                  </a:ext>
                </a:extLst>
              </a:tr>
              <a:tr h="4377161">
                <a:tc>
                  <a:txBody>
                    <a:bodyPr/>
                    <a:lstStyle/>
                    <a:p>
                      <a:r>
                        <a:rPr lang="en-US" smtClean="0"/>
                        <a:t>- Ngăn</a:t>
                      </a:r>
                      <a:r>
                        <a:rPr lang="en-US" baseline="0" smtClean="0"/>
                        <a:t> ngừa hội chứng cai</a:t>
                      </a:r>
                    </a:p>
                    <a:p>
                      <a:pPr marL="0" indent="0">
                        <a:buFontTx/>
                        <a:buNone/>
                      </a:pPr>
                      <a:r>
                        <a:rPr lang="en-US" smtClean="0"/>
                        <a:t>- Khóa</a:t>
                      </a:r>
                      <a:r>
                        <a:rPr lang="en-US" baseline="0" smtClean="0"/>
                        <a:t> tác động của heroin và CDTP khác</a:t>
                      </a:r>
                    </a:p>
                    <a:p>
                      <a:pPr marL="0" indent="0">
                        <a:buFontTx/>
                        <a:buNone/>
                      </a:pPr>
                      <a:r>
                        <a:rPr lang="en-US" baseline="0" smtClean="0"/>
                        <a:t>- Ngăn ngừa cơn thèm nhớ tiếp diễn sau khi bệnh nhân đã cắt cơn</a:t>
                      </a:r>
                      <a:endParaRPr lang="en-US"/>
                    </a:p>
                  </a:txBody>
                  <a:tcPr/>
                </a:tc>
                <a:tc>
                  <a:txBody>
                    <a:bodyPr/>
                    <a:lstStyle/>
                    <a:p>
                      <a:pPr marL="0" indent="0">
                        <a:buFontTx/>
                        <a:buNone/>
                      </a:pPr>
                      <a:r>
                        <a:rPr lang="en-US" smtClean="0"/>
                        <a:t>- Giảm</a:t>
                      </a:r>
                      <a:r>
                        <a:rPr lang="en-US" baseline="0" smtClean="0"/>
                        <a:t> tỷ lệ tử vong (do quá liều,…)</a:t>
                      </a:r>
                    </a:p>
                    <a:p>
                      <a:pPr marL="0" indent="0">
                        <a:buFontTx/>
                        <a:buNone/>
                      </a:pPr>
                      <a:r>
                        <a:rPr lang="en-US" baseline="0" smtClean="0"/>
                        <a:t>- Giảm virus lây truyền qua đường máu</a:t>
                      </a:r>
                    </a:p>
                    <a:p>
                      <a:pPr marL="0" indent="0">
                        <a:buFontTx/>
                        <a:buNone/>
                      </a:pPr>
                      <a:r>
                        <a:rPr lang="en-US" baseline="0" smtClean="0"/>
                        <a:t>- Cải thiện tuân thủ điều trị (HIV, HCV, tiểu đường, bệnh lý tâm thần…)</a:t>
                      </a:r>
                    </a:p>
                    <a:p>
                      <a:pPr marL="0" indent="0">
                        <a:buFontTx/>
                        <a:buNone/>
                      </a:pPr>
                      <a:r>
                        <a:rPr lang="en-US" baseline="0" smtClean="0"/>
                        <a:t>- Ổn định để chịu trách nhiệm cho cuộc sống của mình (công việc, chăm sóc con cái, nhà cửa, pháp lý…)</a:t>
                      </a:r>
                      <a:endParaRPr lang="en-US"/>
                    </a:p>
                  </a:txBody>
                  <a:tcPr/>
                </a:tc>
                <a:tc>
                  <a:txBody>
                    <a:bodyPr/>
                    <a:lstStyle/>
                    <a:p>
                      <a:pPr marL="0" indent="0">
                        <a:buFontTx/>
                        <a:buNone/>
                      </a:pPr>
                      <a:r>
                        <a:rPr lang="en-US" smtClean="0"/>
                        <a:t>- Giảm</a:t>
                      </a:r>
                      <a:r>
                        <a:rPr lang="en-US" baseline="0" smtClean="0"/>
                        <a:t> tội phạm và vi phạm liên quan đến ma túy</a:t>
                      </a:r>
                    </a:p>
                    <a:p>
                      <a:pPr marL="0" indent="0">
                        <a:buFontTx/>
                        <a:buNone/>
                      </a:pPr>
                      <a:r>
                        <a:rPr lang="en-US" baseline="0" smtClean="0"/>
                        <a:t>- Tăng tiếp cận các dịch vụ có ý nghĩa cho cuộc sống</a:t>
                      </a:r>
                    </a:p>
                    <a:p>
                      <a:pPr marL="0" indent="0">
                        <a:buFontTx/>
                        <a:buNone/>
                      </a:pPr>
                      <a:r>
                        <a:rPr lang="en-US" baseline="0" smtClean="0"/>
                        <a:t>- Giảm sd các dịch vụ cấp cứu, chống khủng hoảng</a:t>
                      </a:r>
                    </a:p>
                    <a:p>
                      <a:pPr marL="0" indent="0">
                        <a:buFontTx/>
                        <a:buNone/>
                      </a:pPr>
                      <a:r>
                        <a:rPr lang="en-US" baseline="0" smtClean="0"/>
                        <a:t>- Gia tăng chất lượng cuộc sống, tăng hiệu suất công việc</a:t>
                      </a:r>
                    </a:p>
                    <a:p>
                      <a:pPr marL="285750" indent="-285750">
                        <a:buFontTx/>
                        <a:buChar char="-"/>
                      </a:pPr>
                      <a:r>
                        <a:rPr lang="en-US" baseline="0" smtClean="0"/>
                        <a:t>Tác động lên vấn đề kỳ thị cho nhân viên y tế và bệnh nhân</a:t>
                      </a:r>
                    </a:p>
                    <a:p>
                      <a:pPr marL="0" indent="0">
                        <a:buFontTx/>
                        <a:buNone/>
                      </a:pPr>
                      <a:r>
                        <a:rPr lang="en-US" baseline="0" smtClean="0"/>
                        <a:t>- Giảm kỳ thị cho người RLSD CDTP</a:t>
                      </a:r>
                      <a:endParaRPr lang="en-US"/>
                    </a:p>
                  </a:txBody>
                  <a:tcPr/>
                </a:tc>
                <a:extLst>
                  <a:ext uri="{0D108BD9-81ED-4DB2-BD59-A6C34878D82A}">
                    <a16:rowId xmlns:a16="http://schemas.microsoft.com/office/drawing/2014/main" val="554874532"/>
                  </a:ext>
                </a:extLst>
              </a:tr>
            </a:tbl>
          </a:graphicData>
        </a:graphic>
      </p:graphicFrame>
    </p:spTree>
    <p:extLst>
      <p:ext uri="{BB962C8B-B14F-4D97-AF65-F5344CB8AC3E}">
        <p14:creationId xmlns:p14="http://schemas.microsoft.com/office/powerpoint/2010/main" val="108438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50BD803F-B504-4FF7-8ACF-556CE2C2442C}"/>
              </a:ext>
            </a:extLst>
          </p:cNvPr>
          <p:cNvSpPr>
            <a:spLocks noGrp="1" noChangeArrowheads="1"/>
          </p:cNvSpPr>
          <p:nvPr>
            <p:ph type="title" idx="4294967295"/>
          </p:nvPr>
        </p:nvSpPr>
        <p:spPr>
          <a:xfrm>
            <a:off x="1600200" y="223838"/>
            <a:ext cx="7543800" cy="1431925"/>
          </a:xfrm>
        </p:spPr>
        <p:txBody>
          <a:bodyPr/>
          <a:lstStyle/>
          <a:p>
            <a:pPr eaLnBrk="1" hangingPunct="1"/>
            <a:r>
              <a:rPr lang="en-US" altLang="en-US" sz="4000" b="1" smtClean="0">
                <a:ea typeface="ＭＳ Ｐゴシック" panose="020B0600070205080204" pitchFamily="34" charset="-128"/>
              </a:rPr>
              <a:t>Thử nghiệm ngẫu nhiên </a:t>
            </a:r>
            <a:r>
              <a:rPr lang="en-US" altLang="en-US" sz="4000" b="1" dirty="0">
                <a:ea typeface="ＭＳ Ｐゴシック" panose="020B0600070205080204" pitchFamily="34" charset="-128"/>
              </a:rPr>
              <a:t>Buprenorphine</a:t>
            </a:r>
          </a:p>
        </p:txBody>
      </p:sp>
      <p:sp>
        <p:nvSpPr>
          <p:cNvPr id="99330" name="Rectangle 8">
            <a:extLst>
              <a:ext uri="{FF2B5EF4-FFF2-40B4-BE49-F238E27FC236}">
                <a16:creationId xmlns:a16="http://schemas.microsoft.com/office/drawing/2014/main" id="{414DBB14-8176-4548-8506-FE198962DA47}"/>
              </a:ext>
            </a:extLst>
          </p:cNvPr>
          <p:cNvSpPr>
            <a:spLocks noGrp="1" noChangeArrowheads="1"/>
          </p:cNvSpPr>
          <p:nvPr>
            <p:ph type="body" sz="half" idx="4294967295"/>
          </p:nvPr>
        </p:nvSpPr>
        <p:spPr>
          <a:xfrm>
            <a:off x="0" y="2286000"/>
            <a:ext cx="4175125" cy="3741738"/>
          </a:xfrm>
        </p:spPr>
        <p:txBody>
          <a:bodyPr>
            <a:normAutofit/>
          </a:bodyPr>
          <a:lstStyle/>
          <a:p>
            <a:r>
              <a:rPr lang="en-US" altLang="en-US" sz="2800">
                <a:ea typeface="ＭＳ Ｐゴシック" panose="020B0600070205080204" pitchFamily="34" charset="-128"/>
              </a:rPr>
              <a:t>Buprenorphine </a:t>
            </a:r>
            <a:r>
              <a:rPr lang="en-US" altLang="en-US" sz="2800" smtClean="0">
                <a:ea typeface="ＭＳ Ｐゴシック" panose="020B0600070205080204" pitchFamily="34" charset="-128"/>
              </a:rPr>
              <a:t>8mg/ngày </a:t>
            </a:r>
            <a:r>
              <a:rPr lang="en-US" altLang="en-US" sz="2800" smtClean="0">
                <a:ea typeface="ＭＳ Ｐゴシック" panose="020B0600070205080204" pitchFamily="34" charset="-128"/>
              </a:rPr>
              <a:t> vs taper + </a:t>
            </a:r>
            <a:r>
              <a:rPr lang="vi-VN" altLang="en-US" sz="2800" smtClean="0">
                <a:ea typeface="ＭＳ Ｐゴシック" panose="020B0600070205080204" pitchFamily="34" charset="-128"/>
              </a:rPr>
              <a:t>giả </a:t>
            </a:r>
            <a:r>
              <a:rPr lang="vi-VN" altLang="en-US" sz="2800" dirty="0" smtClean="0">
                <a:ea typeface="ＭＳ Ｐゴシック" panose="020B0600070205080204" pitchFamily="34" charset="-128"/>
              </a:rPr>
              <a:t>dược</a:t>
            </a:r>
            <a:endParaRPr lang="en-US" altLang="en-US" sz="800" dirty="0">
              <a:ea typeface="ＭＳ Ｐゴシック" panose="020B0600070205080204" pitchFamily="34" charset="-128"/>
            </a:endParaRPr>
          </a:p>
          <a:p>
            <a:r>
              <a:rPr lang="vi-VN" altLang="en-US" sz="2800" dirty="0">
                <a:ea typeface="ＭＳ Ｐゴシック" panose="020B0600070205080204" pitchFamily="34" charset="-128"/>
              </a:rPr>
              <a:t>Tất </a:t>
            </a:r>
            <a:r>
              <a:rPr lang="vi-VN" altLang="en-US" sz="2800" dirty="0" smtClean="0">
                <a:ea typeface="ＭＳ Ｐゴシック" panose="020B0600070205080204" pitchFamily="34" charset="-128"/>
              </a:rPr>
              <a:t>cả</a:t>
            </a:r>
            <a:r>
              <a:rPr lang="en-US" altLang="en-US" sz="2800" dirty="0" smtClean="0">
                <a:ea typeface="ＭＳ Ｐゴシック" panose="020B0600070205080204" pitchFamily="34" charset="-128"/>
              </a:rPr>
              <a:t> </a:t>
            </a:r>
            <a:r>
              <a:rPr lang="en-US" altLang="en-US" sz="2800" err="1" smtClean="0">
                <a:ea typeface="ＭＳ Ｐゴシック" panose="020B0600070205080204" pitchFamily="34" charset="-128"/>
              </a:rPr>
              <a:t>đều</a:t>
            </a:r>
            <a:r>
              <a:rPr lang="vi-VN" altLang="en-US" sz="2800" smtClean="0">
                <a:ea typeface="ＭＳ Ｐゴシック" panose="020B0600070205080204" pitchFamily="34" charset="-128"/>
              </a:rPr>
              <a:t> được </a:t>
            </a:r>
            <a:r>
              <a:rPr lang="vi-VN" altLang="en-US" sz="2800" dirty="0">
                <a:ea typeface="ＭＳ Ｐゴシック" panose="020B0600070205080204" pitchFamily="34" charset="-128"/>
              </a:rPr>
              <a:t>tư vấn nhóm</a:t>
            </a:r>
          </a:p>
          <a:p>
            <a:pPr eaLnBrk="1" hangingPunct="1"/>
            <a:endParaRPr lang="en-US" altLang="en-US" sz="800" dirty="0">
              <a:ea typeface="ＭＳ Ｐゴシック" panose="020B0600070205080204" pitchFamily="34" charset="-128"/>
            </a:endParaRPr>
          </a:p>
          <a:p>
            <a:r>
              <a:rPr lang="vi-VN" altLang="en-US" sz="2800" dirty="0">
                <a:ea typeface="ＭＳ Ｐゴシック" panose="020B0600070205080204" pitchFamily="34" charset="-128"/>
              </a:rPr>
              <a:t>Theo dõi trong 1 </a:t>
            </a:r>
            <a:r>
              <a:rPr lang="vi-VN" altLang="en-US" sz="2800" dirty="0" smtClean="0">
                <a:ea typeface="ＭＳ Ｐゴシック" panose="020B0600070205080204" pitchFamily="34" charset="-128"/>
              </a:rPr>
              <a:t>năm</a:t>
            </a:r>
            <a:endParaRPr lang="en-US" altLang="en-US" sz="2800" dirty="0">
              <a:ea typeface="ＭＳ Ｐゴシック" panose="020B0600070205080204" pitchFamily="34" charset="-128"/>
            </a:endParaRPr>
          </a:p>
        </p:txBody>
      </p:sp>
      <p:graphicFrame>
        <p:nvGraphicFramePr>
          <p:cNvPr id="307242" name="Group 42">
            <a:extLst>
              <a:ext uri="{FF2B5EF4-FFF2-40B4-BE49-F238E27FC236}">
                <a16:creationId xmlns:a16="http://schemas.microsoft.com/office/drawing/2014/main" id="{F1297890-DAFD-B245-8C65-203AD11126AA}"/>
              </a:ext>
            </a:extLst>
          </p:cNvPr>
          <p:cNvGraphicFramePr>
            <a:graphicFrameLocks noGrp="1"/>
          </p:cNvGraphicFramePr>
          <p:nvPr>
            <p:ph sz="half" idx="4294967295"/>
            <p:extLst>
              <p:ext uri="{D42A27DB-BD31-4B8C-83A1-F6EECF244321}">
                <p14:modId xmlns:p14="http://schemas.microsoft.com/office/powerpoint/2010/main" val="3211311795"/>
              </p:ext>
            </p:extLst>
          </p:nvPr>
        </p:nvGraphicFramePr>
        <p:xfrm>
          <a:off x="4175125" y="2161381"/>
          <a:ext cx="4267200" cy="3505201"/>
        </p:xfrm>
        <a:graphic>
          <a:graphicData uri="http://schemas.openxmlformats.org/drawingml/2006/table">
            <a:tbl>
              <a:tblPr/>
              <a:tblGrid>
                <a:gridCol w="1363744">
                  <a:extLst>
                    <a:ext uri="{9D8B030D-6E8A-4147-A177-3AD203B41FA5}">
                      <a16:colId xmlns:a16="http://schemas.microsoft.com/office/drawing/2014/main" val="4019320342"/>
                    </a:ext>
                  </a:extLst>
                </a:gridCol>
                <a:gridCol w="1481056">
                  <a:extLst>
                    <a:ext uri="{9D8B030D-6E8A-4147-A177-3AD203B41FA5}">
                      <a16:colId xmlns:a16="http://schemas.microsoft.com/office/drawing/2014/main" val="4103114754"/>
                    </a:ext>
                  </a:extLst>
                </a:gridCol>
                <a:gridCol w="1422400">
                  <a:extLst>
                    <a:ext uri="{9D8B030D-6E8A-4147-A177-3AD203B41FA5}">
                      <a16:colId xmlns:a16="http://schemas.microsoft.com/office/drawing/2014/main" val="3233892297"/>
                    </a:ext>
                  </a:extLst>
                </a:gridCol>
              </a:tblGrid>
              <a:tr h="1131905">
                <a:tc>
                  <a:txBody>
                    <a:bodyPr/>
                    <a:lstStyle>
                      <a:lvl1pPr algn="l">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l">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algn="l">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l">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algn="l">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rPr>
                        <a:t>Buprenor-phine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l">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algn="l">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20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rPr>
                        <a:t>Giả dược</a:t>
                      </a:r>
                      <a:endParaRPr kumimoji="0" lang="en-US" altLang="en-US" sz="20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49046031"/>
                  </a:ext>
                </a:extLst>
              </a:tr>
              <a:tr h="1293606">
                <a:tc>
                  <a:txBody>
                    <a:bodyPr/>
                    <a:lstStyle>
                      <a:lvl1pPr algn="l">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l">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algn="l">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20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rPr>
                        <a:t>Duy trì sau 1 năm</a:t>
                      </a:r>
                      <a:endPar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l">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algn="l">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rPr>
                        <a:t>70%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l">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algn="l">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rPr>
                        <a:t>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59854060"/>
                  </a:ext>
                </a:extLst>
              </a:tr>
              <a:tr h="1079690">
                <a:tc>
                  <a:txBody>
                    <a:bodyPr/>
                    <a:lstStyle>
                      <a:lvl1pPr algn="l">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l">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algn="l">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rPr>
                        <a:t>% </a:t>
                      </a:r>
                      <a:r>
                        <a:rPr kumimoji="0" lang="en-US" altLang="en-US" sz="20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rPr>
                        <a:t>tử vong</a:t>
                      </a:r>
                      <a:endParaRPr kumimoji="0" lang="en-US" altLang="en-US" sz="20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l">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algn="l">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20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rPr>
                        <a:t>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l">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algn="l">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algn="l">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altLang="en-US" sz="2000" b="0" i="0" u="none" strike="noStrike" cap="none" normalizeH="0" baseline="0" dirty="0">
                          <a:ln>
                            <a:noFill/>
                          </a:ln>
                          <a:solidFill>
                            <a:schemeClr val="tx1"/>
                          </a:solidFill>
                          <a:effectLst>
                            <a:outerShdw blurRad="38100" dist="38100" dir="2700000" algn="tl">
                              <a:srgbClr val="000000"/>
                            </a:outerShdw>
                          </a:effectLst>
                          <a:latin typeface="Tahoma" panose="020B0604030504040204" pitchFamily="34" charset="0"/>
                          <a:ea typeface="ＭＳ Ｐゴシック" panose="020B0600070205080204" pitchFamily="34" charset="-128"/>
                        </a:rPr>
                        <a:t>20%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86672679"/>
                  </a:ext>
                </a:extLst>
              </a:tr>
            </a:tbl>
          </a:graphicData>
        </a:graphic>
      </p:graphicFrame>
      <p:sp>
        <p:nvSpPr>
          <p:cNvPr id="99331" name="Text Box 10">
            <a:extLst>
              <a:ext uri="{FF2B5EF4-FFF2-40B4-BE49-F238E27FC236}">
                <a16:creationId xmlns:a16="http://schemas.microsoft.com/office/drawing/2014/main" id="{EBC6AFD9-81D3-4F92-87AE-F76C86F650DD}"/>
              </a:ext>
            </a:extLst>
          </p:cNvPr>
          <p:cNvSpPr txBox="1">
            <a:spLocks noChangeArrowheads="1"/>
          </p:cNvSpPr>
          <p:nvPr/>
        </p:nvSpPr>
        <p:spPr bwMode="auto">
          <a:xfrm>
            <a:off x="5613400" y="6172200"/>
            <a:ext cx="3198248" cy="46166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b="0" i="1" dirty="0" err="1">
                <a:latin typeface="Calibri" panose="020F0502020204030204" pitchFamily="34" charset="0"/>
                <a:cs typeface="Arial" panose="020B0604020202020204" pitchFamily="34" charset="0"/>
              </a:rPr>
              <a:t>Kakko</a:t>
            </a:r>
            <a:r>
              <a:rPr lang="en-US" altLang="en-US" sz="2400" b="0" i="1" dirty="0">
                <a:latin typeface="Calibri" panose="020F0502020204030204" pitchFamily="34" charset="0"/>
                <a:cs typeface="Arial" panose="020B0604020202020204" pitchFamily="34" charset="0"/>
              </a:rPr>
              <a:t> et al, Lancet 2003</a:t>
            </a:r>
          </a:p>
        </p:txBody>
      </p:sp>
    </p:spTree>
    <p:extLst>
      <p:ext uri="{BB962C8B-B14F-4D97-AF65-F5344CB8AC3E}">
        <p14:creationId xmlns:p14="http://schemas.microsoft.com/office/powerpoint/2010/main" val="42799140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a:extLst>
              <a:ext uri="{FF2B5EF4-FFF2-40B4-BE49-F238E27FC236}">
                <a16:creationId xmlns:a16="http://schemas.microsoft.com/office/drawing/2014/main" id="{69AF7A1F-8C99-5E40-AFA8-01DD0E180B2D}"/>
              </a:ext>
            </a:extLst>
          </p:cNvPr>
          <p:cNvSpPr>
            <a:spLocks noGrp="1" noChangeArrowheads="1"/>
          </p:cNvSpPr>
          <p:nvPr>
            <p:ph type="title" idx="4294967295"/>
          </p:nvPr>
        </p:nvSpPr>
        <p:spPr>
          <a:xfrm>
            <a:off x="607218" y="1241659"/>
            <a:ext cx="7772400" cy="531788"/>
          </a:xfrm>
          <a:ln>
            <a:solidFill>
              <a:schemeClr val="tx2">
                <a:lumMod val="60000"/>
                <a:lumOff val="40000"/>
              </a:schemeClr>
            </a:solidFill>
          </a:ln>
        </p:spPr>
        <p:txBody>
          <a:bodyPr/>
          <a:lstStyle/>
          <a:p>
            <a:pPr>
              <a:defRPr/>
            </a:pPr>
            <a:r>
              <a:rPr lang="en-US" altLang="en-US" sz="3600" b="1" dirty="0" smtClean="0">
                <a:ea typeface="ＭＳ Ｐゴシック" panose="020B0600070205080204" pitchFamily="34" charset="-128"/>
              </a:rPr>
              <a:t/>
            </a:r>
            <a:br>
              <a:rPr lang="en-US" altLang="en-US" sz="3600" b="1" dirty="0" smtClean="0">
                <a:ea typeface="ＭＳ Ｐゴシック" panose="020B0600070205080204" pitchFamily="34" charset="-128"/>
              </a:rPr>
            </a:br>
            <a:r>
              <a:rPr lang="vi-VN" altLang="en-US" sz="2400" b="1" dirty="0">
                <a:ea typeface="ＭＳ Ｐゴシック" panose="020B0600070205080204" pitchFamily="34" charset="-128"/>
              </a:rPr>
              <a:t>Kết </a:t>
            </a:r>
            <a:r>
              <a:rPr lang="vi-VN" altLang="en-US" sz="2400" b="1" smtClean="0">
                <a:ea typeface="ＭＳ Ｐゴシック" panose="020B0600070205080204" pitchFamily="34" charset="-128"/>
              </a:rPr>
              <a:t>quả</a:t>
            </a:r>
            <a:r>
              <a:rPr lang="en-US" altLang="en-US" sz="2400" b="1" smtClean="0">
                <a:ea typeface="ＭＳ Ｐゴシック" panose="020B0600070205080204" pitchFamily="34" charset="-128"/>
              </a:rPr>
              <a:t> điều trị của </a:t>
            </a:r>
            <a:r>
              <a:rPr lang="vi-VN" altLang="en-US" sz="2400" b="1" smtClean="0">
                <a:ea typeface="ＭＳ Ｐゴシック" panose="020B0600070205080204" pitchFamily="34" charset="-128"/>
              </a:rPr>
              <a:t>bệnh nhân</a:t>
            </a:r>
            <a:r>
              <a:rPr lang="en-US" altLang="en-US" sz="2400" b="1" smtClean="0">
                <a:ea typeface="ＭＳ Ｐゴシック" panose="020B0600070205080204" pitchFamily="34" charset="-128"/>
              </a:rPr>
              <a:t> sử dụng </a:t>
            </a:r>
            <a:r>
              <a:rPr lang="vi-VN" altLang="en-US" sz="2400" b="1" smtClean="0">
                <a:ea typeface="ＭＳ Ｐゴシック" panose="020B0600070205080204" pitchFamily="34" charset="-128"/>
              </a:rPr>
              <a:t> </a:t>
            </a:r>
            <a:r>
              <a:rPr lang="vi-VN" altLang="en-US" sz="2400" b="1" dirty="0" smtClean="0">
                <a:ea typeface="ＭＳ Ｐゴシック" panose="020B0600070205080204" pitchFamily="34" charset="-128"/>
              </a:rPr>
              <a:t>Buprenorphin</a:t>
            </a:r>
            <a:r>
              <a:rPr lang="en-US" altLang="en-US" sz="2400" b="1" dirty="0" smtClean="0">
                <a:ea typeface="ＭＳ Ｐゴシック" panose="020B0600070205080204" pitchFamily="34" charset="-128"/>
              </a:rPr>
              <a:t>e</a:t>
            </a:r>
            <a:r>
              <a:rPr lang="vi-VN" altLang="en-US" sz="2400" b="1" dirty="0" smtClean="0">
                <a:ea typeface="ＭＳ Ｐゴシック" panose="020B0600070205080204" pitchFamily="34" charset="-128"/>
              </a:rPr>
              <a:t>:</a:t>
            </a:r>
            <a:r>
              <a:rPr lang="vi-VN" altLang="en-US" sz="3600" b="1" dirty="0">
                <a:ea typeface="ＭＳ Ｐゴシック" panose="020B0600070205080204" pitchFamily="34" charset="-128"/>
              </a:rPr>
              <a:t/>
            </a:r>
            <a:br>
              <a:rPr lang="vi-VN" altLang="en-US" sz="3600" b="1" dirty="0">
                <a:ea typeface="ＭＳ Ｐゴシック" panose="020B0600070205080204" pitchFamily="34" charset="-128"/>
              </a:rPr>
            </a:br>
            <a:r>
              <a:rPr lang="vi-VN" altLang="en-US" sz="3600" b="1" dirty="0">
                <a:ea typeface="ＭＳ Ｐゴシック" panose="020B0600070205080204" pitchFamily="34" charset="-128"/>
              </a:rPr>
              <a:t>Hoạt động </a:t>
            </a:r>
            <a:r>
              <a:rPr lang="vi-VN" altLang="en-US" sz="3600" b="1" dirty="0" smtClean="0">
                <a:ea typeface="ＭＳ Ｐゴシック" panose="020B0600070205080204" pitchFamily="34" charset="-128"/>
              </a:rPr>
              <a:t>phạm</a:t>
            </a:r>
            <a:r>
              <a:rPr lang="en-US" altLang="en-US" sz="3600" b="1" dirty="0" smtClean="0">
                <a:ea typeface="ＭＳ Ｐゴシック" panose="020B0600070205080204" pitchFamily="34" charset="-128"/>
              </a:rPr>
              <a:t> </a:t>
            </a:r>
            <a:r>
              <a:rPr lang="vi-VN" altLang="en-US" sz="3600" b="1" dirty="0" smtClean="0">
                <a:ea typeface="ＭＳ Ｐゴシック" panose="020B0600070205080204" pitchFamily="34" charset="-128"/>
              </a:rPr>
              <a:t>tội </a:t>
            </a:r>
            <a:r>
              <a:rPr lang="vi-VN" altLang="en-US" sz="3600" b="1" dirty="0">
                <a:ea typeface="ＭＳ Ｐゴシック" panose="020B0600070205080204" pitchFamily="34" charset="-128"/>
              </a:rPr>
              <a:t>cụ thể</a:t>
            </a:r>
            <a:endParaRPr lang="en-US" altLang="en-US" sz="3600" b="1" dirty="0">
              <a:ea typeface="ＭＳ Ｐゴシック" panose="020B0600070205080204" pitchFamily="34" charset="-128"/>
            </a:endParaRPr>
          </a:p>
        </p:txBody>
      </p:sp>
      <p:graphicFrame>
        <p:nvGraphicFramePr>
          <p:cNvPr id="101378" name="Object 3">
            <a:extLst>
              <a:ext uri="{FF2B5EF4-FFF2-40B4-BE49-F238E27FC236}">
                <a16:creationId xmlns:a16="http://schemas.microsoft.com/office/drawing/2014/main" id="{0CC591DD-0EDA-47FC-B224-56D85D64B4AA}"/>
              </a:ext>
            </a:extLst>
          </p:cNvPr>
          <p:cNvGraphicFramePr>
            <a:graphicFrameLocks noGrp="1" noChangeAspect="1"/>
          </p:cNvGraphicFramePr>
          <p:nvPr>
            <p:ph type="chart" idx="4294967295"/>
            <p:extLst>
              <p:ext uri="{D42A27DB-BD31-4B8C-83A1-F6EECF244321}">
                <p14:modId xmlns:p14="http://schemas.microsoft.com/office/powerpoint/2010/main" val="478499034"/>
              </p:ext>
            </p:extLst>
          </p:nvPr>
        </p:nvGraphicFramePr>
        <p:xfrm>
          <a:off x="2004106" y="1983809"/>
          <a:ext cx="8707437" cy="6824208"/>
        </p:xfrm>
        <a:graphic>
          <a:graphicData uri="http://schemas.openxmlformats.org/presentationml/2006/ole">
            <mc:AlternateContent xmlns:mc="http://schemas.openxmlformats.org/markup-compatibility/2006">
              <mc:Choice xmlns:v="urn:schemas-microsoft-com:vml" Requires="v">
                <p:oleObj spid="_x0000_s59460" name="Chart" r:id="rId4" imgW="266161962" imgH="266161618" progId="MSGraph.Chart.8">
                  <p:embed followColorScheme="full"/>
                </p:oleObj>
              </mc:Choice>
              <mc:Fallback>
                <p:oleObj name="Chart" r:id="rId4" imgW="266161962" imgH="266161618" progId="MSGraph.Chart.8">
                  <p:embed followColorScheme="full"/>
                  <p:pic>
                    <p:nvPicPr>
                      <p:cNvPr id="101378" name="Object 3">
                        <a:extLst>
                          <a:ext uri="{FF2B5EF4-FFF2-40B4-BE49-F238E27FC236}">
                            <a16:creationId xmlns:a16="http://schemas.microsoft.com/office/drawing/2014/main" id="{0CC591DD-0EDA-47FC-B224-56D85D64B4AA}"/>
                          </a:ext>
                        </a:extLst>
                      </p:cNvPr>
                      <p:cNvPicPr>
                        <a:picLocks noChangeAspect="1" noChangeArrowheads="1"/>
                      </p:cNvPicPr>
                      <p:nvPr/>
                    </p:nvPicPr>
                    <p:blipFill>
                      <a:blip r:embed="rId5"/>
                      <a:srcRect/>
                      <a:stretch>
                        <a:fillRect/>
                      </a:stretch>
                    </p:blipFill>
                    <p:spPr bwMode="auto">
                      <a:xfrm>
                        <a:off x="2004106" y="1983809"/>
                        <a:ext cx="8707437" cy="6824208"/>
                      </a:xfrm>
                      <a:prstGeom prst="rect">
                        <a:avLst/>
                      </a:prstGeom>
                      <a:noFill/>
                      <a:ln>
                        <a:noFill/>
                      </a:ln>
                      <a:extLst/>
                    </p:spPr>
                  </p:pic>
                </p:oleObj>
              </mc:Fallback>
            </mc:AlternateContent>
          </a:graphicData>
        </a:graphic>
      </p:graphicFrame>
      <p:sp>
        <p:nvSpPr>
          <p:cNvPr id="101379" name="Text Box 4">
            <a:extLst>
              <a:ext uri="{FF2B5EF4-FFF2-40B4-BE49-F238E27FC236}">
                <a16:creationId xmlns:a16="http://schemas.microsoft.com/office/drawing/2014/main" id="{98333169-A8B6-4F1D-858E-3AD8787F32AE}"/>
              </a:ext>
            </a:extLst>
          </p:cNvPr>
          <p:cNvSpPr txBox="1">
            <a:spLocks noChangeArrowheads="1"/>
          </p:cNvSpPr>
          <p:nvPr/>
        </p:nvSpPr>
        <p:spPr bwMode="auto">
          <a:xfrm>
            <a:off x="549130" y="6352173"/>
            <a:ext cx="8080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en-US" altLang="en-US" sz="1600" b="1" i="1" dirty="0">
                <a:solidFill>
                  <a:schemeClr val="tx2"/>
                </a:solidFill>
                <a:latin typeface="+mn-lt"/>
              </a:rPr>
              <a:t>n</a:t>
            </a:r>
            <a:r>
              <a:rPr lang="en-US" altLang="en-US" sz="1600" b="1" dirty="0">
                <a:solidFill>
                  <a:schemeClr val="tx2"/>
                </a:solidFill>
                <a:latin typeface="+mn-lt"/>
              </a:rPr>
              <a:t>=379</a:t>
            </a:r>
          </a:p>
        </p:txBody>
      </p:sp>
      <p:sp>
        <p:nvSpPr>
          <p:cNvPr id="101380" name="Text Box 5">
            <a:extLst>
              <a:ext uri="{FF2B5EF4-FFF2-40B4-BE49-F238E27FC236}">
                <a16:creationId xmlns:a16="http://schemas.microsoft.com/office/drawing/2014/main" id="{F1E13185-8615-457F-A517-09A780422034}"/>
              </a:ext>
            </a:extLst>
          </p:cNvPr>
          <p:cNvSpPr txBox="1">
            <a:spLocks noChangeArrowheads="1"/>
          </p:cNvSpPr>
          <p:nvPr/>
        </p:nvSpPr>
        <p:spPr bwMode="auto">
          <a:xfrm>
            <a:off x="5350013" y="6519446"/>
            <a:ext cx="37939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buFontTx/>
              <a:buNone/>
            </a:pPr>
            <a:r>
              <a:rPr kumimoji="1" lang="en-US" altLang="en-US" sz="1600" b="0" i="1" dirty="0"/>
              <a:t>SAMHSA Patient Longitudinal Study, 2005</a:t>
            </a:r>
          </a:p>
        </p:txBody>
      </p:sp>
      <p:sp>
        <p:nvSpPr>
          <p:cNvPr id="101381" name="Text Box 6">
            <a:extLst>
              <a:ext uri="{FF2B5EF4-FFF2-40B4-BE49-F238E27FC236}">
                <a16:creationId xmlns:a16="http://schemas.microsoft.com/office/drawing/2014/main" id="{F4DDF65B-D811-4AFD-862D-6E04D1E0BFDA}"/>
              </a:ext>
            </a:extLst>
          </p:cNvPr>
          <p:cNvSpPr txBox="1">
            <a:spLocks noChangeArrowheads="1"/>
          </p:cNvSpPr>
          <p:nvPr/>
        </p:nvSpPr>
        <p:spPr bwMode="auto">
          <a:xfrm rot="16200000">
            <a:off x="-568742" y="3709472"/>
            <a:ext cx="23519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800" smtClean="0">
                <a:latin typeface="Arial" panose="020B0604020202020204" pitchFamily="34" charset="0"/>
              </a:rPr>
              <a:t>Tỷ lệ mẫu bệnh nhân</a:t>
            </a:r>
            <a:endParaRPr lang="en-US" altLang="en-US" sz="1800">
              <a:latin typeface="Arial" panose="020B0604020202020204" pitchFamily="34" charset="0"/>
            </a:endParaRPr>
          </a:p>
        </p:txBody>
      </p:sp>
    </p:spTree>
    <p:extLst>
      <p:ext uri="{BB962C8B-B14F-4D97-AF65-F5344CB8AC3E}">
        <p14:creationId xmlns:p14="http://schemas.microsoft.com/office/powerpoint/2010/main" val="2856493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1">
            <a:extLst>
              <a:ext uri="{FF2B5EF4-FFF2-40B4-BE49-F238E27FC236}">
                <a16:creationId xmlns:a16="http://schemas.microsoft.com/office/drawing/2014/main" id="{96311273-C9C4-4DCA-93BA-64A2EC4F0A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75" b="17462"/>
          <a:stretch/>
        </p:blipFill>
        <p:spPr bwMode="auto">
          <a:xfrm>
            <a:off x="1417360" y="590938"/>
            <a:ext cx="6019122" cy="465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C548554-6F95-A24A-827A-DA63BE8579F1}"/>
              </a:ext>
            </a:extLst>
          </p:cNvPr>
          <p:cNvSpPr txBox="1"/>
          <p:nvPr/>
        </p:nvSpPr>
        <p:spPr>
          <a:xfrm>
            <a:off x="5950921" y="6451600"/>
            <a:ext cx="2971122" cy="276999"/>
          </a:xfrm>
          <a:prstGeom prst="rect">
            <a:avLst/>
          </a:prstGeom>
          <a:noFill/>
        </p:spPr>
        <p:txBody>
          <a:bodyPr wrap="square">
            <a:spAutoFit/>
          </a:bodyPr>
          <a:lstStyle/>
          <a:p>
            <a:pPr>
              <a:defRPr/>
            </a:pPr>
            <a:r>
              <a:rPr lang="en-US" sz="1200" i="1" dirty="0"/>
              <a:t>American Journal of Public Health, 2013</a:t>
            </a:r>
          </a:p>
        </p:txBody>
      </p:sp>
      <p:sp>
        <p:nvSpPr>
          <p:cNvPr id="4" name="Rectangle 3">
            <a:extLst>
              <a:ext uri="{FF2B5EF4-FFF2-40B4-BE49-F238E27FC236}">
                <a16:creationId xmlns:a16="http://schemas.microsoft.com/office/drawing/2014/main" id="{CEC37908-469C-4F02-BA50-25BF6641F787}"/>
              </a:ext>
            </a:extLst>
          </p:cNvPr>
          <p:cNvSpPr/>
          <p:nvPr/>
        </p:nvSpPr>
        <p:spPr>
          <a:xfrm>
            <a:off x="1619250" y="5245135"/>
            <a:ext cx="5905500" cy="1200329"/>
          </a:xfrm>
          <a:prstGeom prst="rect">
            <a:avLst/>
          </a:prstGeom>
        </p:spPr>
        <p:txBody>
          <a:bodyPr wrap="square">
            <a:spAutoFit/>
          </a:bodyPr>
          <a:lstStyle/>
          <a:p>
            <a:r>
              <a:rPr lang="en-US" sz="2400" b="1" dirty="0">
                <a:latin typeface="+mj-lt"/>
              </a:rPr>
              <a:t>T</a:t>
            </a:r>
            <a:r>
              <a:rPr lang="vi-VN" sz="2400" b="1" dirty="0" smtClean="0">
                <a:latin typeface="+mj-lt"/>
              </a:rPr>
              <a:t>ử vong</a:t>
            </a:r>
            <a:r>
              <a:rPr lang="en-US" sz="2400" b="1" dirty="0" smtClean="0">
                <a:latin typeface="+mj-lt"/>
              </a:rPr>
              <a:t> </a:t>
            </a:r>
            <a:r>
              <a:rPr lang="en-US" sz="2400" b="1" smtClean="0">
                <a:latin typeface="+mj-lt"/>
              </a:rPr>
              <a:t>do </a:t>
            </a:r>
            <a:r>
              <a:rPr lang="vi-VN" sz="2400" b="1" smtClean="0">
                <a:latin typeface="+mj-lt"/>
              </a:rPr>
              <a:t>quá </a:t>
            </a:r>
            <a:r>
              <a:rPr lang="vi-VN" sz="2400" b="1" smtClean="0">
                <a:latin typeface="+mj-lt"/>
              </a:rPr>
              <a:t>liều</a:t>
            </a:r>
            <a:r>
              <a:rPr lang="en-US" sz="2400" b="1" smtClean="0">
                <a:latin typeface="+mj-lt"/>
              </a:rPr>
              <a:t> CDTP</a:t>
            </a:r>
            <a:r>
              <a:rPr lang="vi-VN" sz="2400" b="1" smtClean="0">
                <a:latin typeface="+mj-lt"/>
              </a:rPr>
              <a:t> </a:t>
            </a:r>
            <a:r>
              <a:rPr lang="vi-VN" sz="2400" b="1" dirty="0">
                <a:latin typeface="+mj-lt"/>
              </a:rPr>
              <a:t>và </a:t>
            </a:r>
            <a:r>
              <a:rPr lang="vi-VN" sz="2400" b="1">
                <a:latin typeface="+mj-lt"/>
              </a:rPr>
              <a:t>điều </a:t>
            </a:r>
            <a:r>
              <a:rPr lang="vi-VN" sz="2400" b="1" smtClean="0">
                <a:latin typeface="+mj-lt"/>
              </a:rPr>
              <a:t>trị</a:t>
            </a:r>
            <a:r>
              <a:rPr lang="en-US" sz="2400" b="1" smtClean="0">
                <a:latin typeface="+mj-lt"/>
              </a:rPr>
              <a:t> bằng</a:t>
            </a:r>
            <a:r>
              <a:rPr lang="vi-VN" sz="2400" b="1" smtClean="0">
                <a:latin typeface="+mj-lt"/>
              </a:rPr>
              <a:t> buprenorphin</a:t>
            </a:r>
            <a:r>
              <a:rPr lang="en-US" sz="2400" b="1" smtClean="0">
                <a:latin typeface="+mj-lt"/>
              </a:rPr>
              <a:t>e</a:t>
            </a:r>
            <a:r>
              <a:rPr lang="vi-VN" sz="2400" b="1" smtClean="0">
                <a:latin typeface="+mj-lt"/>
              </a:rPr>
              <a:t>: </a:t>
            </a:r>
            <a:r>
              <a:rPr lang="vi-VN" sz="2400" b="1" dirty="0">
                <a:latin typeface="+mj-lt"/>
              </a:rPr>
              <a:t>Baltimore, MD 1995-2009</a:t>
            </a:r>
            <a:endParaRPr lang="en-US" sz="2400" b="1" dirty="0">
              <a:latin typeface="+mj-lt"/>
            </a:endParaRPr>
          </a:p>
        </p:txBody>
      </p:sp>
    </p:spTree>
    <p:extLst>
      <p:ext uri="{BB962C8B-B14F-4D97-AF65-F5344CB8AC3E}">
        <p14:creationId xmlns:p14="http://schemas.microsoft.com/office/powerpoint/2010/main" val="2713127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4">
            <a:extLst>
              <a:ext uri="{FF2B5EF4-FFF2-40B4-BE49-F238E27FC236}">
                <a16:creationId xmlns:a16="http://schemas.microsoft.com/office/drawing/2014/main" id="{65D72D03-D2C1-4A5E-BFAA-7CB21936FA7A}"/>
              </a:ext>
            </a:extLst>
          </p:cNvPr>
          <p:cNvSpPr>
            <a:spLocks noGrp="1" noChangeArrowheads="1"/>
          </p:cNvSpPr>
          <p:nvPr>
            <p:ph type="title" idx="4294967295"/>
          </p:nvPr>
        </p:nvSpPr>
        <p:spPr>
          <a:xfrm>
            <a:off x="0" y="495300"/>
            <a:ext cx="9220200" cy="990600"/>
          </a:xfrm>
        </p:spPr>
        <p:txBody>
          <a:bodyPr/>
          <a:lstStyle/>
          <a:p>
            <a:pPr eaLnBrk="1" hangingPunct="1"/>
            <a:r>
              <a:rPr lang="en-US" altLang="en-US" sz="4000" b="1" dirty="0">
                <a:ea typeface="ＭＳ Ｐゴシック" panose="020B0600070205080204" pitchFamily="34" charset="-128"/>
              </a:rPr>
              <a:t>Buprenorphine </a:t>
            </a:r>
            <a:r>
              <a:rPr lang="en-US" altLang="en-US" sz="4000" b="1" dirty="0" smtClean="0">
                <a:ea typeface="ＭＳ Ｐゴシック" panose="020B0600070205080204" pitchFamily="34" charset="-128"/>
              </a:rPr>
              <a:t>so </a:t>
            </a:r>
            <a:r>
              <a:rPr lang="en-US" altLang="en-US" sz="4000" b="1" dirty="0" err="1" smtClean="0">
                <a:ea typeface="ＭＳ Ｐゴシック" panose="020B0600070205080204" pitchFamily="34" charset="-128"/>
              </a:rPr>
              <a:t>với</a:t>
            </a:r>
            <a:r>
              <a:rPr lang="en-US" altLang="en-US" sz="4000" b="1" dirty="0" smtClean="0">
                <a:ea typeface="ＭＳ Ｐゴシック" panose="020B0600070205080204" pitchFamily="34" charset="-128"/>
              </a:rPr>
              <a:t> </a:t>
            </a:r>
            <a:r>
              <a:rPr lang="en-US" altLang="en-US" sz="4000" b="1" dirty="0">
                <a:ea typeface="ＭＳ Ｐゴシック" panose="020B0600070205080204" pitchFamily="34" charset="-128"/>
              </a:rPr>
              <a:t>Methadone</a:t>
            </a:r>
          </a:p>
        </p:txBody>
      </p:sp>
      <p:sp>
        <p:nvSpPr>
          <p:cNvPr id="97282" name="Rectangle 5">
            <a:extLst>
              <a:ext uri="{FF2B5EF4-FFF2-40B4-BE49-F238E27FC236}">
                <a16:creationId xmlns:a16="http://schemas.microsoft.com/office/drawing/2014/main" id="{90491E2C-4EAC-439A-8E0A-5AB82B2F7F57}"/>
              </a:ext>
            </a:extLst>
          </p:cNvPr>
          <p:cNvSpPr>
            <a:spLocks noGrp="1" noChangeArrowheads="1"/>
          </p:cNvSpPr>
          <p:nvPr>
            <p:ph type="body" sz="half" idx="4294967295"/>
          </p:nvPr>
        </p:nvSpPr>
        <p:spPr>
          <a:xfrm>
            <a:off x="0" y="1808163"/>
            <a:ext cx="4023360" cy="4392612"/>
          </a:xfrm>
        </p:spPr>
        <p:txBody>
          <a:bodyPr>
            <a:normAutofit fontScale="85000" lnSpcReduction="10000"/>
          </a:bodyPr>
          <a:lstStyle/>
          <a:p>
            <a:pPr eaLnBrk="1" hangingPunct="1">
              <a:buFont typeface="Wingdings" panose="05000000000000000000" pitchFamily="2" charset="2"/>
              <a:buNone/>
            </a:pPr>
            <a:r>
              <a:rPr lang="en-US" altLang="en-US" sz="2800" b="1" dirty="0" err="1" smtClean="0">
                <a:ea typeface="ＭＳ Ｐゴシック" panose="020B0600070205080204" pitchFamily="34" charset="-128"/>
              </a:rPr>
              <a:t>Giống</a:t>
            </a:r>
            <a:r>
              <a:rPr lang="en-US" altLang="en-US" sz="2800" b="1" dirty="0" smtClean="0">
                <a:ea typeface="ＭＳ Ｐゴシック" panose="020B0600070205080204" pitchFamily="34" charset="-128"/>
              </a:rPr>
              <a:t> methadone …</a:t>
            </a:r>
            <a:endParaRPr lang="en-US" altLang="en-US" sz="2800" b="1" dirty="0">
              <a:ea typeface="ＭＳ Ｐゴシック" panose="020B0600070205080204" pitchFamily="34" charset="-128"/>
            </a:endParaRPr>
          </a:p>
          <a:p>
            <a:r>
              <a:rPr lang="vi-VN" altLang="en-US" sz="2800" smtClean="0">
                <a:ea typeface="ＭＳ Ｐゴシック" panose="020B0600070205080204" pitchFamily="34" charset="-128"/>
              </a:rPr>
              <a:t>Giảm </a:t>
            </a:r>
            <a:r>
              <a:rPr lang="en-US" altLang="en-US" sz="2800" smtClean="0">
                <a:ea typeface="ＭＳ Ｐゴシック" panose="020B0600070205080204" pitchFamily="34" charset="-128"/>
              </a:rPr>
              <a:t>tiêm chích ma túy đường tĩnh mạch (IVDU)</a:t>
            </a:r>
            <a:endParaRPr lang="vi-VN" altLang="en-US" sz="2800" dirty="0">
              <a:ea typeface="ＭＳ Ｐゴシック" panose="020B0600070205080204" pitchFamily="34" charset="-128"/>
            </a:endParaRPr>
          </a:p>
          <a:p>
            <a:r>
              <a:rPr lang="en-US" altLang="en-US" sz="2800" smtClean="0">
                <a:ea typeface="ＭＳ Ｐゴシック" panose="020B0600070205080204" pitchFamily="34" charset="-128"/>
              </a:rPr>
              <a:t>Duy trì</a:t>
            </a:r>
            <a:r>
              <a:rPr lang="vi-VN" altLang="en-US" sz="2800" smtClean="0">
                <a:ea typeface="ＭＳ Ｐゴシック" panose="020B0600070205080204" pitchFamily="34" charset="-128"/>
              </a:rPr>
              <a:t> </a:t>
            </a:r>
            <a:r>
              <a:rPr lang="vi-VN" altLang="en-US" sz="2800" dirty="0">
                <a:ea typeface="ＭＳ Ｐゴシック" panose="020B0600070205080204" pitchFamily="34" charset="-128"/>
              </a:rPr>
              <a:t>bệnh </a:t>
            </a:r>
            <a:r>
              <a:rPr lang="vi-VN" altLang="en-US" sz="2800" dirty="0" smtClean="0">
                <a:ea typeface="ＭＳ Ｐゴシック" panose="020B0600070205080204" pitchFamily="34" charset="-128"/>
              </a:rPr>
              <a:t>nhân</a:t>
            </a:r>
            <a:r>
              <a:rPr lang="en-US" altLang="en-US" sz="2800" dirty="0" smtClean="0">
                <a:ea typeface="ＭＳ Ｐゴシック" panose="020B0600070205080204" pitchFamily="34" charset="-128"/>
              </a:rPr>
              <a:t> </a:t>
            </a:r>
            <a:r>
              <a:rPr lang="en-US" altLang="en-US" sz="2800" dirty="0" err="1" smtClean="0">
                <a:ea typeface="ＭＳ Ｐゴシック" panose="020B0600070205080204" pitchFamily="34" charset="-128"/>
              </a:rPr>
              <a:t>trong</a:t>
            </a:r>
            <a:r>
              <a:rPr lang="vi-VN" altLang="en-US" sz="2800" dirty="0" smtClean="0">
                <a:ea typeface="ＭＳ Ｐゴシック" panose="020B0600070205080204" pitchFamily="34" charset="-128"/>
              </a:rPr>
              <a:t> </a:t>
            </a:r>
            <a:r>
              <a:rPr lang="vi-VN" altLang="en-US" sz="2800" dirty="0">
                <a:ea typeface="ＭＳ Ｐゴシック" panose="020B0600070205080204" pitchFamily="34" charset="-128"/>
              </a:rPr>
              <a:t>điều trị</a:t>
            </a:r>
          </a:p>
          <a:p>
            <a:r>
              <a:rPr lang="vi-VN" altLang="en-US" sz="2800" dirty="0">
                <a:ea typeface="ＭＳ Ｐゴシック" panose="020B0600070205080204" pitchFamily="34" charset="-128"/>
              </a:rPr>
              <a:t>Giảm cảm giác </a:t>
            </a:r>
            <a:r>
              <a:rPr lang="vi-VN" altLang="en-US" sz="2800" dirty="0" smtClean="0">
                <a:ea typeface="ＭＳ Ｐゴシック" panose="020B0600070205080204" pitchFamily="34" charset="-128"/>
              </a:rPr>
              <a:t>thèm</a:t>
            </a:r>
            <a:r>
              <a:rPr lang="en-US" altLang="en-US" sz="2800" dirty="0" smtClean="0">
                <a:ea typeface="ＭＳ Ｐゴシック" panose="020B0600070205080204" pitchFamily="34" charset="-128"/>
              </a:rPr>
              <a:t> </a:t>
            </a:r>
            <a:r>
              <a:rPr lang="en-US" altLang="en-US" sz="2800" dirty="0" err="1" smtClean="0">
                <a:ea typeface="ＭＳ Ｐゴシック" panose="020B0600070205080204" pitchFamily="34" charset="-128"/>
              </a:rPr>
              <a:t>nhớ</a:t>
            </a:r>
            <a:endParaRPr lang="vi-VN" altLang="en-US" sz="2800" dirty="0">
              <a:ea typeface="ＭＳ Ｐゴシック" panose="020B0600070205080204" pitchFamily="34" charset="-128"/>
            </a:endParaRPr>
          </a:p>
          <a:p>
            <a:r>
              <a:rPr lang="en-US" altLang="en-US" sz="2800" dirty="0" err="1" smtClean="0">
                <a:ea typeface="ＭＳ Ｐゴシック" panose="020B0600070205080204" pitchFamily="34" charset="-128"/>
              </a:rPr>
              <a:t>Hết</a:t>
            </a:r>
            <a:r>
              <a:rPr lang="en-US" altLang="en-US" sz="2800" dirty="0" smtClean="0">
                <a:ea typeface="ＭＳ Ｐゴシック" panose="020B0600070205080204" pitchFamily="34" charset="-128"/>
              </a:rPr>
              <a:t> </a:t>
            </a:r>
            <a:r>
              <a:rPr lang="en-US" altLang="en-US" sz="2800" dirty="0" err="1" smtClean="0">
                <a:ea typeface="ＭＳ Ｐゴシック" panose="020B0600070205080204" pitchFamily="34" charset="-128"/>
              </a:rPr>
              <a:t>hội</a:t>
            </a:r>
            <a:r>
              <a:rPr lang="en-US" altLang="en-US" sz="2800" dirty="0" smtClean="0">
                <a:ea typeface="ＭＳ Ｐゴシック" panose="020B0600070205080204" pitchFamily="34" charset="-128"/>
              </a:rPr>
              <a:t> </a:t>
            </a:r>
            <a:r>
              <a:rPr lang="en-US" altLang="en-US" sz="2800" dirty="0" err="1" smtClean="0">
                <a:ea typeface="ＭＳ Ｐゴシック" panose="020B0600070205080204" pitchFamily="34" charset="-128"/>
              </a:rPr>
              <a:t>chứng</a:t>
            </a:r>
            <a:r>
              <a:rPr lang="en-US" altLang="en-US" sz="2800" dirty="0" smtClean="0">
                <a:ea typeface="ＭＳ Ｐゴシック" panose="020B0600070205080204" pitchFamily="34" charset="-128"/>
              </a:rPr>
              <a:t> </a:t>
            </a:r>
            <a:r>
              <a:rPr lang="en-US" altLang="en-US" sz="2800" dirty="0" err="1" smtClean="0">
                <a:ea typeface="ＭＳ Ｐゴシック" panose="020B0600070205080204" pitchFamily="34" charset="-128"/>
              </a:rPr>
              <a:t>cai</a:t>
            </a:r>
            <a:endParaRPr lang="vi-VN" altLang="en-US" sz="2800" dirty="0">
              <a:ea typeface="ＭＳ Ｐゴシック" panose="020B0600070205080204" pitchFamily="34" charset="-128"/>
            </a:endParaRPr>
          </a:p>
          <a:p>
            <a:r>
              <a:rPr lang="vi-VN" altLang="en-US" sz="2800" dirty="0">
                <a:ea typeface="ＭＳ Ｐゴシック" panose="020B0600070205080204" pitchFamily="34" charset="-128"/>
              </a:rPr>
              <a:t>Chi phí </a:t>
            </a:r>
            <a:r>
              <a:rPr lang="vi-VN" altLang="en-US" sz="2800" dirty="0" smtClean="0">
                <a:ea typeface="ＭＳ Ｐゴシック" panose="020B0600070205080204" pitchFamily="34" charset="-128"/>
              </a:rPr>
              <a:t>5-13</a:t>
            </a:r>
            <a:r>
              <a:rPr lang="vi-VN" altLang="en-US" sz="2800" dirty="0">
                <a:ea typeface="ＭＳ Ｐゴシック" panose="020B0600070205080204" pitchFamily="34" charset="-128"/>
              </a:rPr>
              <a:t>$ mỗi ngày</a:t>
            </a:r>
            <a:endParaRPr lang="en-US" altLang="en-US" sz="2800" dirty="0">
              <a:ea typeface="ＭＳ Ｐゴシック" panose="020B0600070205080204" pitchFamily="34" charset="-128"/>
            </a:endParaRPr>
          </a:p>
        </p:txBody>
      </p:sp>
      <p:sp>
        <p:nvSpPr>
          <p:cNvPr id="97283" name="Rectangle 6">
            <a:extLst>
              <a:ext uri="{FF2B5EF4-FFF2-40B4-BE49-F238E27FC236}">
                <a16:creationId xmlns:a16="http://schemas.microsoft.com/office/drawing/2014/main" id="{5970033A-43CA-4697-8FAC-2A80CB666B66}"/>
              </a:ext>
            </a:extLst>
          </p:cNvPr>
          <p:cNvSpPr>
            <a:spLocks noGrp="1" noChangeArrowheads="1"/>
          </p:cNvSpPr>
          <p:nvPr>
            <p:ph type="body" sz="half" idx="4294967295"/>
          </p:nvPr>
        </p:nvSpPr>
        <p:spPr>
          <a:xfrm>
            <a:off x="4359442" y="1808163"/>
            <a:ext cx="4784559" cy="5029200"/>
          </a:xfrm>
        </p:spPr>
        <p:txBody>
          <a:bodyPr>
            <a:normAutofit/>
          </a:bodyPr>
          <a:lstStyle/>
          <a:p>
            <a:pPr eaLnBrk="1" hangingPunct="1">
              <a:buFont typeface="Wingdings" panose="05000000000000000000" pitchFamily="2" charset="2"/>
              <a:buNone/>
            </a:pPr>
            <a:r>
              <a:rPr lang="en-US" altLang="en-US" sz="2800" dirty="0">
                <a:ea typeface="ＭＳ Ｐゴシック" panose="020B0600070205080204" pitchFamily="34" charset="-128"/>
              </a:rPr>
              <a:t>	</a:t>
            </a:r>
            <a:r>
              <a:rPr lang="en-US" altLang="en-US" b="1" dirty="0" err="1" smtClean="0">
                <a:ea typeface="ＭＳ Ｐゴシック" panose="020B0600070205080204" pitchFamily="34" charset="-128"/>
              </a:rPr>
              <a:t>Không</a:t>
            </a:r>
            <a:r>
              <a:rPr lang="en-US" altLang="en-US" b="1" dirty="0" smtClean="0">
                <a:ea typeface="ＭＳ Ｐゴシック" panose="020B0600070205080204" pitchFamily="34" charset="-128"/>
              </a:rPr>
              <a:t> </a:t>
            </a:r>
            <a:r>
              <a:rPr lang="en-US" altLang="en-US" b="1" err="1" smtClean="0">
                <a:ea typeface="ＭＳ Ｐゴシック" panose="020B0600070205080204" pitchFamily="34" charset="-128"/>
              </a:rPr>
              <a:t>giống</a:t>
            </a:r>
            <a:r>
              <a:rPr lang="en-US" altLang="en-US" b="1" smtClean="0">
                <a:ea typeface="ＭＳ Ｐゴシック" panose="020B0600070205080204" pitchFamily="34" charset="-128"/>
              </a:rPr>
              <a:t> </a:t>
            </a:r>
            <a:r>
              <a:rPr lang="en-US" altLang="en-US" b="1" smtClean="0">
                <a:ea typeface="ＭＳ Ｐゴシック" panose="020B0600070205080204" pitchFamily="34" charset="-128"/>
              </a:rPr>
              <a:t>methadone</a:t>
            </a:r>
            <a:r>
              <a:rPr lang="en-US" altLang="en-US" b="1" smtClean="0">
                <a:ea typeface="ＭＳ Ｐゴシック" panose="020B0600070205080204" pitchFamily="34" charset="-128"/>
              </a:rPr>
              <a:t>..</a:t>
            </a:r>
            <a:r>
              <a:rPr lang="en-US" altLang="en-US" b="1" smtClean="0">
                <a:ea typeface="ＭＳ Ｐゴシック" panose="020B0600070205080204" pitchFamily="34" charset="-128"/>
              </a:rPr>
              <a:t>.</a:t>
            </a:r>
            <a:endParaRPr lang="en-US" altLang="en-US" b="1" dirty="0">
              <a:ea typeface="ＭＳ Ｐゴシック" panose="020B0600070205080204" pitchFamily="34" charset="-128"/>
            </a:endParaRPr>
          </a:p>
          <a:p>
            <a:pPr eaLnBrk="1" hangingPunct="1"/>
            <a:r>
              <a:rPr lang="en-US" altLang="en-US" dirty="0" err="1" smtClean="0">
                <a:ea typeface="ＭＳ Ｐゴシック" panose="020B0600070205080204" pitchFamily="34" charset="-128"/>
              </a:rPr>
              <a:t>Nguy</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cơ</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quá</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liều</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thấp</a:t>
            </a:r>
            <a:endParaRPr lang="vi-VN" altLang="en-US" dirty="0">
              <a:ea typeface="ＭＳ Ｐゴシック" panose="020B0600070205080204" pitchFamily="34" charset="-128"/>
            </a:endParaRPr>
          </a:p>
          <a:p>
            <a:r>
              <a:rPr lang="vi-VN" altLang="en-US" dirty="0">
                <a:ea typeface="ＭＳ Ｐゴシック" panose="020B0600070205080204" pitchFamily="34" charset="-128"/>
              </a:rPr>
              <a:t>Được kê toa </a:t>
            </a:r>
            <a:r>
              <a:rPr lang="vi-VN" altLang="en-US">
                <a:ea typeface="ＭＳ Ｐゴシック" panose="020B0600070205080204" pitchFamily="34" charset="-128"/>
              </a:rPr>
              <a:t>tại </a:t>
            </a:r>
            <a:r>
              <a:rPr lang="en-US" altLang="en-US" smtClean="0">
                <a:ea typeface="ＭＳ Ｐゴシック" panose="020B0600070205080204" pitchFamily="34" charset="-128"/>
              </a:rPr>
              <a:t>phòng khám</a:t>
            </a:r>
            <a:endParaRPr lang="vi-VN" altLang="en-US" dirty="0">
              <a:ea typeface="ＭＳ Ｐゴシック" panose="020B0600070205080204" pitchFamily="34" charset="-128"/>
            </a:endParaRPr>
          </a:p>
          <a:p>
            <a:r>
              <a:rPr lang="en-US" altLang="en-US" smtClean="0">
                <a:ea typeface="ＭＳ Ｐゴシック" panose="020B0600070205080204" pitchFamily="34" charset="-128"/>
              </a:rPr>
              <a:t>Khả năng giảm biểu hiện khó chịu ít hơn</a:t>
            </a:r>
            <a:endParaRPr lang="en-US" altLang="en-US" dirty="0" smtClean="0">
              <a:ea typeface="ＭＳ Ｐゴシック" panose="020B0600070205080204" pitchFamily="34" charset="-128"/>
            </a:endParaRPr>
          </a:p>
          <a:p>
            <a:r>
              <a:rPr lang="vi-VN" altLang="en-US" dirty="0" smtClean="0">
                <a:ea typeface="ＭＳ Ｐゴシック" panose="020B0600070205080204" pitchFamily="34" charset="-128"/>
              </a:rPr>
              <a:t>Dễ </a:t>
            </a:r>
            <a:r>
              <a:rPr lang="vi-VN" altLang="en-US">
                <a:ea typeface="ＭＳ Ｐゴシック" panose="020B0600070205080204" pitchFamily="34" charset="-128"/>
              </a:rPr>
              <a:t>dàng </a:t>
            </a:r>
            <a:r>
              <a:rPr lang="en-US" altLang="en-US" smtClean="0">
                <a:ea typeface="ＭＳ Ｐゴシック" panose="020B0600070205080204" pitchFamily="34" charset="-128"/>
              </a:rPr>
              <a:t>cắt </a:t>
            </a:r>
            <a:r>
              <a:rPr lang="en-US" altLang="en-US" smtClean="0">
                <a:ea typeface="ＭＳ Ｐゴシック" panose="020B0600070205080204" pitchFamily="34" charset="-128"/>
              </a:rPr>
              <a:t>cơn</a:t>
            </a:r>
            <a:endParaRPr lang="en-US" altLang="en-US" dirty="0">
              <a:ea typeface="ＭＳ Ｐゴシック" panose="020B0600070205080204" pitchFamily="34" charset="-128"/>
            </a:endParaRPr>
          </a:p>
        </p:txBody>
      </p:sp>
      <p:sp>
        <p:nvSpPr>
          <p:cNvPr id="97284" name="Line 8">
            <a:extLst>
              <a:ext uri="{FF2B5EF4-FFF2-40B4-BE49-F238E27FC236}">
                <a16:creationId xmlns:a16="http://schemas.microsoft.com/office/drawing/2014/main" id="{31B0CCBD-1AEA-4363-8E3C-D4D9DD277CB6}"/>
              </a:ext>
            </a:extLst>
          </p:cNvPr>
          <p:cNvSpPr>
            <a:spLocks noChangeShapeType="1"/>
          </p:cNvSpPr>
          <p:nvPr/>
        </p:nvSpPr>
        <p:spPr bwMode="auto">
          <a:xfrm>
            <a:off x="4359442" y="2057400"/>
            <a:ext cx="0" cy="3810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54476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E07E20-5012-5044-83C4-BE41EA8DC4F9}"/>
              </a:ext>
            </a:extLst>
          </p:cNvPr>
          <p:cNvSpPr/>
          <p:nvPr/>
        </p:nvSpPr>
        <p:spPr>
          <a:xfrm>
            <a:off x="2286000" y="609601"/>
            <a:ext cx="4572000" cy="5547673"/>
          </a:xfrm>
          <a:prstGeom prst="rect">
            <a:avLst/>
          </a:prstGeom>
        </p:spPr>
        <p:txBody>
          <a:bodyPr wrap="square">
            <a:spAutoFit/>
          </a:bodyPr>
          <a:lstStyle/>
          <a:p>
            <a:r>
              <a:rPr lang="en-US" sz="3300" dirty="0">
                <a:latin typeface="Helvetica-Condensed-Black" pitchFamily="2" charset="0"/>
              </a:rPr>
              <a:t>Annals of Internal Medicine </a:t>
            </a:r>
          </a:p>
          <a:p>
            <a:r>
              <a:rPr lang="en-US" sz="4500" dirty="0">
                <a:latin typeface="Acta"/>
              </a:rPr>
              <a:t>S</a:t>
            </a:r>
            <a:r>
              <a:rPr lang="en-US" sz="3600" dirty="0">
                <a:latin typeface="Acta"/>
              </a:rPr>
              <a:t>PECIAL </a:t>
            </a:r>
            <a:r>
              <a:rPr lang="en-US" sz="4500" dirty="0">
                <a:latin typeface="Acta"/>
              </a:rPr>
              <a:t>A</a:t>
            </a:r>
            <a:r>
              <a:rPr lang="en-US" sz="3600" dirty="0">
                <a:latin typeface="Acta"/>
              </a:rPr>
              <a:t>RTICLE </a:t>
            </a:r>
            <a:endParaRPr lang="en-US" sz="1350" dirty="0"/>
          </a:p>
          <a:p>
            <a:r>
              <a:rPr lang="en-US" sz="4050" b="1" dirty="0">
                <a:latin typeface="AvenirNextLTPro"/>
              </a:rPr>
              <a:t>The Next Stage of Buprenorphine Care for Opioid Use Disorder </a:t>
            </a:r>
            <a:endParaRPr lang="en-US" sz="1350" dirty="0"/>
          </a:p>
          <a:p>
            <a:r>
              <a:rPr lang="en-US" sz="1600" b="1" dirty="0">
                <a:latin typeface="AvenirNextLTPro"/>
              </a:rPr>
              <a:t>Stephen A. Martin, MD, </a:t>
            </a:r>
            <a:r>
              <a:rPr lang="en-US" sz="1600" b="1" dirty="0" err="1">
                <a:latin typeface="AvenirNextLTPro"/>
              </a:rPr>
              <a:t>EdM</a:t>
            </a:r>
            <a:r>
              <a:rPr lang="en-US" sz="1600" b="1" dirty="0">
                <a:latin typeface="AvenirNextLTPro"/>
              </a:rPr>
              <a:t>; Lisa M. Chiodo, PhD; Jordon D. </a:t>
            </a:r>
            <a:r>
              <a:rPr lang="en-US" sz="1600" b="1" dirty="0" err="1">
                <a:latin typeface="AvenirNextLTPro"/>
              </a:rPr>
              <a:t>Bosse</a:t>
            </a:r>
            <a:r>
              <a:rPr lang="en-US" sz="1600" b="1" dirty="0">
                <a:latin typeface="AvenirNextLTPro"/>
              </a:rPr>
              <a:t>, MS, RN; and Amanda Wilson, MD </a:t>
            </a:r>
          </a:p>
          <a:p>
            <a:r>
              <a:rPr lang="en-US" i="1" dirty="0"/>
              <a:t>Ann Intern Med. </a:t>
            </a:r>
            <a:r>
              <a:rPr lang="en-US" dirty="0"/>
              <a:t>doi:10.7326/M18-1652 	23 October 2018. </a:t>
            </a:r>
            <a:endParaRPr lang="en-US" sz="1400" dirty="0"/>
          </a:p>
          <a:p>
            <a:endParaRPr lang="en-US" sz="1350" dirty="0"/>
          </a:p>
        </p:txBody>
      </p:sp>
    </p:spTree>
    <p:extLst>
      <p:ext uri="{BB962C8B-B14F-4D97-AF65-F5344CB8AC3E}">
        <p14:creationId xmlns:p14="http://schemas.microsoft.com/office/powerpoint/2010/main" val="1323510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EBFE2F-EA56-FC44-867C-7B018AAFC94A}"/>
              </a:ext>
            </a:extLst>
          </p:cNvPr>
          <p:cNvSpPr>
            <a:spLocks noChangeArrowheads="1"/>
          </p:cNvSpPr>
          <p:nvPr/>
        </p:nvSpPr>
        <p:spPr bwMode="auto">
          <a:xfrm>
            <a:off x="787400" y="416121"/>
            <a:ext cx="8356600" cy="5238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70" b="0" i="0" u="none" strike="noStrike" cap="none" normalizeH="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70" b="1" i="0" u="none" strike="noStrike" cap="none" normalizeH="0" smtClean="0">
                <a:ln>
                  <a:noFill/>
                </a:ln>
                <a:solidFill>
                  <a:srgbClr val="050707"/>
                </a:solidFill>
                <a:effectLst/>
                <a:latin typeface="Syntax"/>
              </a:rPr>
              <a:t>Ban đầu việc sử dụng Buprenorphine ở Hoa Kỳ bị hạn </a:t>
            </a:r>
            <a:r>
              <a:rPr kumimoji="0" lang="en-US" altLang="en-US" sz="2870" b="1" i="0" u="none" strike="noStrike" cap="none" normalizeH="0" smtClean="0">
                <a:ln>
                  <a:noFill/>
                </a:ln>
                <a:solidFill>
                  <a:srgbClr val="050707"/>
                </a:solidFill>
                <a:effectLst/>
                <a:latin typeface="Syntax"/>
              </a:rPr>
              <a:t>chế một cách vô ý, </a:t>
            </a:r>
            <a:r>
              <a:rPr kumimoji="0" lang="en-US" altLang="en-US" sz="2870" b="1" i="0" u="none" strike="noStrike" cap="none" normalizeH="0" smtClean="0">
                <a:ln>
                  <a:noFill/>
                </a:ln>
                <a:solidFill>
                  <a:srgbClr val="050707"/>
                </a:solidFill>
                <a:effectLst/>
                <a:latin typeface="Syntax"/>
              </a:rPr>
              <a:t>do sự sụt giảm nhân sự chuyên môn có thể kê đơn và những rào cản ngăn bệnh nhân tiếp cận điều trị.</a:t>
            </a:r>
            <a:r>
              <a:rPr kumimoji="0" lang="en-US" altLang="en-US" sz="2870" b="1" i="0" u="none" strike="noStrike" cap="none" normalizeH="0">
                <a:ln>
                  <a:noFill/>
                </a:ln>
                <a:solidFill>
                  <a:srgbClr val="050707"/>
                </a:solidFill>
                <a:effectLst/>
                <a:latin typeface="Syntax"/>
              </a:rPr>
              <a:t/>
            </a:r>
            <a:br>
              <a:rPr kumimoji="0" lang="en-US" altLang="en-US" sz="2870" b="1" i="0" u="none" strike="noStrike" cap="none" normalizeH="0">
                <a:ln>
                  <a:noFill/>
                </a:ln>
                <a:solidFill>
                  <a:srgbClr val="050707"/>
                </a:solidFill>
                <a:effectLst/>
                <a:latin typeface="Syntax"/>
              </a:rPr>
            </a:br>
            <a:r>
              <a:rPr kumimoji="0" lang="en-US" altLang="en-US" sz="2870" b="1" i="0" u="none" strike="noStrike" cap="none" normalizeH="0" smtClean="0">
                <a:ln>
                  <a:noFill/>
                </a:ln>
                <a:solidFill>
                  <a:srgbClr val="050707"/>
                </a:solidFill>
                <a:effectLst/>
                <a:latin typeface="Syntax"/>
              </a:rPr>
              <a:t>Gần đây những khuyến nghị dựa trên bằng chứng đã dần ủng hộ cách làm ban đầu và khuyến khích tiếp tục </a:t>
            </a:r>
            <a:r>
              <a:rPr kumimoji="0" lang="en-US" altLang="en-US" sz="2870" b="1" i="0" u="none" strike="noStrike" cap="none" normalizeH="0" smtClean="0">
                <a:ln>
                  <a:noFill/>
                </a:ln>
                <a:solidFill>
                  <a:srgbClr val="050707"/>
                </a:solidFill>
                <a:effectLst/>
                <a:latin typeface="Syntax"/>
              </a:rPr>
              <a:t>thực hiện chăm </a:t>
            </a:r>
            <a:r>
              <a:rPr kumimoji="0" lang="en-US" altLang="en-US" sz="2870" b="1" i="0" u="none" strike="noStrike" cap="none" normalizeH="0" smtClean="0">
                <a:ln>
                  <a:noFill/>
                </a:ln>
                <a:solidFill>
                  <a:srgbClr val="050707"/>
                </a:solidFill>
                <a:effectLst/>
                <a:latin typeface="Syntax"/>
              </a:rPr>
              <a:t>sóc cho từng cá nhân người bệnh.</a:t>
            </a:r>
            <a:r>
              <a:rPr kumimoji="0" lang="en-US" altLang="en-US" sz="2870" b="1" i="0" u="none" strike="noStrike" cap="none" normalizeH="0">
                <a:ln>
                  <a:noFill/>
                </a:ln>
                <a:solidFill>
                  <a:srgbClr val="050707"/>
                </a:solidFill>
                <a:effectLst/>
                <a:latin typeface="Syntax"/>
              </a:rPr>
              <a:t/>
            </a:r>
            <a:br>
              <a:rPr kumimoji="0" lang="en-US" altLang="en-US" sz="2870" b="1" i="0" u="none" strike="noStrike" cap="none" normalizeH="0">
                <a:ln>
                  <a:noFill/>
                </a:ln>
                <a:solidFill>
                  <a:srgbClr val="050707"/>
                </a:solidFill>
                <a:effectLst/>
                <a:latin typeface="Syntax"/>
              </a:rPr>
            </a:br>
            <a:r>
              <a:rPr kumimoji="0" lang="en-US" altLang="en-US" sz="2870" b="1" i="0" u="none" strike="noStrike" cap="none" normalizeH="0" smtClean="0">
                <a:ln>
                  <a:noFill/>
                </a:ln>
                <a:solidFill>
                  <a:srgbClr val="050707"/>
                </a:solidFill>
                <a:effectLst/>
                <a:latin typeface="Syntax"/>
              </a:rPr>
              <a:t>Nhân viên y tế và nhà hoạch định chính sách nên cập nhật bằng chứng này vào thực tiễn cơ sở mình. </a:t>
            </a:r>
            <a:endParaRPr kumimoji="0" lang="en-US" altLang="en-US" sz="2870" b="0" i="0" u="none" strike="noStrike" cap="none" normalizeH="0" dirty="0">
              <a:ln>
                <a:noFill/>
              </a:ln>
              <a:solidFill>
                <a:schemeClr val="tx1"/>
              </a:solidFill>
              <a:effectLst/>
              <a:latin typeface="Arial" panose="020B0604020202020204" pitchFamily="34" charset="0"/>
            </a:endParaRPr>
          </a:p>
        </p:txBody>
      </p:sp>
      <p:pic>
        <p:nvPicPr>
          <p:cNvPr id="64515" name="Picture 3" descr="page5image31897664">
            <a:extLst>
              <a:ext uri="{FF2B5EF4-FFF2-40B4-BE49-F238E27FC236}">
                <a16:creationId xmlns:a16="http://schemas.microsoft.com/office/drawing/2014/main" id="{D6DA676D-C02C-F547-AE48-0528B1D84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75" y="-479425"/>
            <a:ext cx="31115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662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0D370-675A-5F4F-8982-980841C3F069}"/>
              </a:ext>
            </a:extLst>
          </p:cNvPr>
          <p:cNvSpPr>
            <a:spLocks noGrp="1"/>
          </p:cNvSpPr>
          <p:nvPr>
            <p:ph type="title"/>
          </p:nvPr>
        </p:nvSpPr>
        <p:spPr>
          <a:xfrm>
            <a:off x="565150" y="315686"/>
            <a:ext cx="8042276" cy="1673132"/>
          </a:xfrm>
        </p:spPr>
        <p:txBody>
          <a:bodyPr/>
          <a:lstStyle/>
          <a:p>
            <a:r>
              <a:rPr lang="en-US" sz="3200" b="1" smtClean="0"/>
              <a:t>ĐỊA </a:t>
            </a:r>
            <a:r>
              <a:rPr lang="en-US" sz="3200" b="1" smtClean="0"/>
              <a:t>ĐIỂM KHỞI LIỀU BUPRENORPHINE</a:t>
            </a:r>
            <a:r>
              <a:rPr lang="en-US" sz="3200" dirty="0"/>
              <a:t/>
            </a:r>
            <a:br>
              <a:rPr lang="en-US" sz="3200" dirty="0"/>
            </a:br>
            <a:endParaRPr lang="en-US" sz="3200" dirty="0"/>
          </a:p>
        </p:txBody>
      </p:sp>
      <p:sp>
        <p:nvSpPr>
          <p:cNvPr id="3" name="Content Placeholder 2">
            <a:extLst>
              <a:ext uri="{FF2B5EF4-FFF2-40B4-BE49-F238E27FC236}">
                <a16:creationId xmlns:a16="http://schemas.microsoft.com/office/drawing/2014/main" id="{3FD47A5F-1615-E749-9047-72F3E18D6C6F}"/>
              </a:ext>
            </a:extLst>
          </p:cNvPr>
          <p:cNvSpPr>
            <a:spLocks noGrp="1"/>
          </p:cNvSpPr>
          <p:nvPr>
            <p:ph idx="1"/>
          </p:nvPr>
        </p:nvSpPr>
        <p:spPr/>
        <p:txBody>
          <a:bodyPr/>
          <a:lstStyle/>
          <a:p>
            <a:r>
              <a:rPr lang="vi-VN" b="1" smtClean="0"/>
              <a:t>Trướ</a:t>
            </a:r>
            <a:r>
              <a:rPr lang="en-US" b="1"/>
              <a:t>c</a:t>
            </a:r>
            <a:r>
              <a:rPr lang="en-US" b="1" smtClean="0"/>
              <a:t> </a:t>
            </a:r>
            <a:r>
              <a:rPr lang="en-US" b="1" smtClean="0"/>
              <a:t>đây </a:t>
            </a:r>
            <a:endParaRPr lang="en-US" dirty="0"/>
          </a:p>
          <a:p>
            <a:r>
              <a:rPr lang="en-US" i="1"/>
              <a:t>Cần khởi liều buprenorphine tại cơ sở y tế để đảm bảo an toàn và hiệu </a:t>
            </a:r>
            <a:r>
              <a:rPr lang="en-US" i="1" smtClean="0"/>
              <a:t>quả</a:t>
            </a:r>
          </a:p>
          <a:p>
            <a:r>
              <a:rPr lang="en-US" b="1" smtClean="0"/>
              <a:t>Phát hiện và khuyến nghị hiện nay </a:t>
            </a:r>
            <a:endParaRPr lang="en-US" b="1" dirty="0"/>
          </a:p>
          <a:p>
            <a:r>
              <a:rPr lang="en-US" i="1" smtClean="0"/>
              <a:t>Khởi liều tại nhà vẫn an toàn và hiệu quả. </a:t>
            </a:r>
            <a:endParaRPr lang="en-US" dirty="0"/>
          </a:p>
          <a:p>
            <a:endParaRPr lang="en-US" dirty="0"/>
          </a:p>
        </p:txBody>
      </p:sp>
    </p:spTree>
    <p:extLst>
      <p:ext uri="{BB962C8B-B14F-4D97-AF65-F5344CB8AC3E}">
        <p14:creationId xmlns:p14="http://schemas.microsoft.com/office/powerpoint/2010/main" val="2819446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9B2B-68AC-5349-A4D7-6000AC8BE4F3}"/>
              </a:ext>
            </a:extLst>
          </p:cNvPr>
          <p:cNvSpPr>
            <a:spLocks noGrp="1"/>
          </p:cNvSpPr>
          <p:nvPr>
            <p:ph type="title" idx="4294967295"/>
          </p:nvPr>
        </p:nvSpPr>
        <p:spPr>
          <a:xfrm>
            <a:off x="0" y="107950"/>
            <a:ext cx="8976360" cy="1336675"/>
          </a:xfrm>
        </p:spPr>
        <p:txBody>
          <a:bodyPr/>
          <a:lstStyle/>
          <a:p>
            <a:r>
              <a:rPr lang="en-US" dirty="0" err="1" smtClean="0"/>
              <a:t>Khởi</a:t>
            </a:r>
            <a:r>
              <a:rPr lang="en-US" dirty="0" smtClean="0"/>
              <a:t> </a:t>
            </a:r>
            <a:r>
              <a:rPr lang="en-US" dirty="0" err="1" smtClean="0"/>
              <a:t>liều</a:t>
            </a:r>
            <a:r>
              <a:rPr lang="en-US" dirty="0" smtClean="0"/>
              <a:t> </a:t>
            </a:r>
            <a:r>
              <a:rPr lang="en-US" dirty="0" err="1" smtClean="0"/>
              <a:t>và</a:t>
            </a:r>
            <a:r>
              <a:rPr lang="en-US" dirty="0" smtClean="0"/>
              <a:t> </a:t>
            </a:r>
            <a:r>
              <a:rPr lang="en-US" err="1" smtClean="0"/>
              <a:t>duy</a:t>
            </a:r>
            <a:r>
              <a:rPr lang="en-US" smtClean="0"/>
              <a:t> trì liều</a:t>
            </a:r>
            <a:endParaRPr lang="en-US" dirty="0"/>
          </a:p>
        </p:txBody>
      </p:sp>
      <p:sp>
        <p:nvSpPr>
          <p:cNvPr id="3" name="Content Placeholder 2">
            <a:extLst>
              <a:ext uri="{FF2B5EF4-FFF2-40B4-BE49-F238E27FC236}">
                <a16:creationId xmlns:a16="http://schemas.microsoft.com/office/drawing/2014/main" id="{ED49E0F3-F24F-BA4C-AB2F-C7CF14D10F53}"/>
              </a:ext>
            </a:extLst>
          </p:cNvPr>
          <p:cNvSpPr>
            <a:spLocks noGrp="1"/>
          </p:cNvSpPr>
          <p:nvPr>
            <p:ph idx="4294967295"/>
          </p:nvPr>
        </p:nvSpPr>
        <p:spPr>
          <a:xfrm>
            <a:off x="533400" y="1568918"/>
            <a:ext cx="8302592" cy="4343400"/>
          </a:xfrm>
        </p:spPr>
        <p:txBody>
          <a:bodyPr>
            <a:normAutofit fontScale="92500"/>
          </a:bodyPr>
          <a:lstStyle/>
          <a:p>
            <a:r>
              <a:rPr lang="en-US" dirty="0" err="1" smtClean="0"/>
              <a:t>Khởi</a:t>
            </a:r>
            <a:r>
              <a:rPr lang="en-US" dirty="0" smtClean="0"/>
              <a:t> </a:t>
            </a:r>
            <a:r>
              <a:rPr lang="en-US" dirty="0" err="1" smtClean="0"/>
              <a:t>liều</a:t>
            </a:r>
            <a:r>
              <a:rPr lang="en-US" dirty="0" smtClean="0"/>
              <a:t> </a:t>
            </a:r>
            <a:r>
              <a:rPr lang="vi-VN" dirty="0" smtClean="0"/>
              <a:t>đòi </a:t>
            </a:r>
            <a:r>
              <a:rPr lang="vi-VN" dirty="0"/>
              <a:t>hỏi phải </a:t>
            </a:r>
            <a:r>
              <a:rPr lang="en-US" err="1" smtClean="0"/>
              <a:t>ngưng</a:t>
            </a:r>
            <a:r>
              <a:rPr lang="vi-VN" smtClean="0"/>
              <a:t> </a:t>
            </a:r>
            <a:r>
              <a:rPr lang="en-US" smtClean="0"/>
              <a:t>sử dụng CDTP trong </a:t>
            </a:r>
            <a:r>
              <a:rPr lang="vi-VN" smtClean="0"/>
              <a:t>12 </a:t>
            </a:r>
            <a:r>
              <a:rPr lang="vi-VN"/>
              <a:t>giờ </a:t>
            </a:r>
            <a:r>
              <a:rPr lang="en-US" smtClean="0"/>
              <a:t>để </a:t>
            </a:r>
            <a:r>
              <a:rPr lang="en-US" dirty="0" err="1" smtClean="0"/>
              <a:t>có</a:t>
            </a:r>
            <a:r>
              <a:rPr lang="en-US" dirty="0" smtClean="0"/>
              <a:t> </a:t>
            </a:r>
            <a:r>
              <a:rPr lang="en-US" dirty="0" err="1" smtClean="0"/>
              <a:t>hội</a:t>
            </a:r>
            <a:r>
              <a:rPr lang="en-US" dirty="0" smtClean="0"/>
              <a:t> </a:t>
            </a:r>
            <a:r>
              <a:rPr lang="en-US" dirty="0" err="1" smtClean="0"/>
              <a:t>chứng</a:t>
            </a:r>
            <a:r>
              <a:rPr lang="en-US" dirty="0" smtClean="0"/>
              <a:t> </a:t>
            </a:r>
            <a:r>
              <a:rPr lang="en-US" dirty="0" err="1" smtClean="0"/>
              <a:t>cai</a:t>
            </a:r>
            <a:r>
              <a:rPr lang="en-US" dirty="0" smtClean="0"/>
              <a:t> </a:t>
            </a:r>
            <a:r>
              <a:rPr lang="vi-VN" dirty="0" smtClean="0"/>
              <a:t>từ </a:t>
            </a:r>
            <a:r>
              <a:rPr lang="vi-VN" dirty="0"/>
              <a:t>nhẹ đến trung bình </a:t>
            </a:r>
            <a:r>
              <a:rPr lang="vi-VN"/>
              <a:t>để </a:t>
            </a:r>
            <a:r>
              <a:rPr lang="en-US" smtClean="0"/>
              <a:t>bệnh nhân không </a:t>
            </a:r>
            <a:r>
              <a:rPr lang="en-US" smtClean="0"/>
              <a:t>bị </a:t>
            </a:r>
            <a:r>
              <a:rPr lang="en-US" smtClean="0"/>
              <a:t>vã thuốc </a:t>
            </a:r>
            <a:r>
              <a:rPr lang="en-US" smtClean="0"/>
              <a:t>kết hợp đột ngột</a:t>
            </a:r>
            <a:endParaRPr lang="en-US" dirty="0" smtClean="0"/>
          </a:p>
          <a:p>
            <a:r>
              <a:rPr lang="vi-VN" dirty="0" smtClean="0"/>
              <a:t>Thường đạt được liều điều trị trong hai đến ba ngày đầu tiên</a:t>
            </a:r>
          </a:p>
          <a:p>
            <a:r>
              <a:rPr lang="vi-VN" dirty="0" smtClean="0"/>
              <a:t>Điều </a:t>
            </a:r>
            <a:r>
              <a:rPr lang="vi-VN" dirty="0"/>
              <a:t>trị duy </a:t>
            </a:r>
            <a:r>
              <a:rPr lang="vi-VN"/>
              <a:t>trì </a:t>
            </a:r>
            <a:r>
              <a:rPr lang="en-US" smtClean="0"/>
              <a:t>là </a:t>
            </a:r>
            <a:r>
              <a:rPr lang="vi-VN" smtClean="0"/>
              <a:t>hiệu </a:t>
            </a:r>
            <a:r>
              <a:rPr lang="vi-VN" dirty="0"/>
              <a:t>quả nhất</a:t>
            </a:r>
            <a:r>
              <a:rPr lang="vi-VN"/>
              <a:t>. </a:t>
            </a:r>
            <a:r>
              <a:rPr lang="en-US" smtClean="0"/>
              <a:t>Khuyến nghị chung là</a:t>
            </a:r>
            <a:r>
              <a:rPr lang="vi-VN" smtClean="0"/>
              <a:t> </a:t>
            </a:r>
            <a:r>
              <a:rPr lang="vi-VN" dirty="0" smtClean="0"/>
              <a:t>ít </a:t>
            </a:r>
            <a:r>
              <a:rPr lang="vi-VN" dirty="0"/>
              <a:t>nhất một năm điều trị nhưng nhiều người sẽ cần thời gian dài hơn</a:t>
            </a:r>
            <a:r>
              <a:rPr lang="vi-VN"/>
              <a:t>; </a:t>
            </a:r>
            <a:r>
              <a:rPr lang="en-US" smtClean="0"/>
              <a:t>điều trị </a:t>
            </a:r>
            <a:r>
              <a:rPr lang="en-US" smtClean="0"/>
              <a:t>không </a:t>
            </a:r>
            <a:r>
              <a:rPr lang="en-US" smtClean="0"/>
              <a:t>giới hạn</a:t>
            </a:r>
            <a:endParaRPr lang="vi-VN" dirty="0"/>
          </a:p>
          <a:p>
            <a:r>
              <a:rPr lang="vi-VN" dirty="0"/>
              <a:t>Theo dõi hàng tuần </a:t>
            </a:r>
            <a:r>
              <a:rPr lang="en-US" dirty="0" err="1" smtClean="0"/>
              <a:t>trong</a:t>
            </a:r>
            <a:r>
              <a:rPr lang="en-US" dirty="0" smtClean="0"/>
              <a:t> </a:t>
            </a:r>
            <a:r>
              <a:rPr lang="en-US" dirty="0" err="1" smtClean="0"/>
              <a:t>giai</a:t>
            </a:r>
            <a:r>
              <a:rPr lang="en-US" dirty="0" smtClean="0"/>
              <a:t> </a:t>
            </a:r>
            <a:r>
              <a:rPr lang="en-US" dirty="0" err="1" smtClean="0"/>
              <a:t>đoạn</a:t>
            </a:r>
            <a:r>
              <a:rPr lang="en-US" dirty="0" smtClean="0"/>
              <a:t> </a:t>
            </a:r>
            <a:r>
              <a:rPr lang="en-US" dirty="0" err="1" smtClean="0"/>
              <a:t>đầu</a:t>
            </a:r>
            <a:endParaRPr lang="vi-VN" dirty="0"/>
          </a:p>
          <a:p>
            <a:r>
              <a:rPr lang="vi-VN" dirty="0"/>
              <a:t>Khi ổn định </a:t>
            </a:r>
            <a:r>
              <a:rPr lang="en-US" dirty="0" err="1" smtClean="0"/>
              <a:t>theo</a:t>
            </a:r>
            <a:r>
              <a:rPr lang="en-US" dirty="0" smtClean="0"/>
              <a:t> </a:t>
            </a:r>
            <a:r>
              <a:rPr lang="en-US" err="1" smtClean="0"/>
              <a:t>dõi</a:t>
            </a:r>
            <a:r>
              <a:rPr lang="en-US" smtClean="0"/>
              <a:t> 1 lần/</a:t>
            </a:r>
            <a:r>
              <a:rPr lang="vi-VN" smtClean="0"/>
              <a:t>1-2 </a:t>
            </a:r>
            <a:r>
              <a:rPr lang="vi-VN" dirty="0"/>
              <a:t>tháng</a:t>
            </a:r>
            <a:endParaRPr lang="en-US" dirty="0"/>
          </a:p>
        </p:txBody>
      </p:sp>
    </p:spTree>
    <p:extLst>
      <p:ext uri="{BB962C8B-B14F-4D97-AF65-F5344CB8AC3E}">
        <p14:creationId xmlns:p14="http://schemas.microsoft.com/office/powerpoint/2010/main" val="966130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2" name="Title 1">
            <a:extLst>
              <a:ext uri="{FF2B5EF4-FFF2-40B4-BE49-F238E27FC236}">
                <a16:creationId xmlns:a16="http://schemas.microsoft.com/office/drawing/2014/main" id="{DD547684-DBF9-407A-936A-F701986C61D5}"/>
              </a:ext>
            </a:extLst>
          </p:cNvPr>
          <p:cNvSpPr>
            <a:spLocks noGrp="1"/>
          </p:cNvSpPr>
          <p:nvPr>
            <p:ph type="title"/>
          </p:nvPr>
        </p:nvSpPr>
        <p:spPr/>
        <p:txBody>
          <a:bodyPr/>
          <a:lstStyle/>
          <a:p>
            <a:r>
              <a:rPr lang="en-US" sz="3600" dirty="0" err="1" smtClean="0"/>
              <a:t>Thang</a:t>
            </a:r>
            <a:r>
              <a:rPr lang="en-US" sz="3600" dirty="0" smtClean="0"/>
              <a:t> </a:t>
            </a:r>
            <a:r>
              <a:rPr lang="en-US" sz="3600" dirty="0" err="1" smtClean="0"/>
              <a:t>điểm</a:t>
            </a:r>
            <a:r>
              <a:rPr lang="en-US" sz="3600" dirty="0" smtClean="0"/>
              <a:t> </a:t>
            </a:r>
            <a:r>
              <a:rPr lang="en-US" sz="3600" dirty="0" err="1" smtClean="0"/>
              <a:t>hội</a:t>
            </a:r>
            <a:r>
              <a:rPr lang="en-US" sz="3600" dirty="0" smtClean="0"/>
              <a:t> </a:t>
            </a:r>
            <a:r>
              <a:rPr lang="en-US" sz="3600" dirty="0" err="1" smtClean="0"/>
              <a:t>chứng</a:t>
            </a:r>
            <a:r>
              <a:rPr lang="en-US" sz="3600" dirty="0" smtClean="0"/>
              <a:t> </a:t>
            </a:r>
            <a:r>
              <a:rPr lang="en-US" sz="3600" dirty="0" err="1" smtClean="0"/>
              <a:t>cai</a:t>
            </a:r>
            <a:r>
              <a:rPr lang="en-US" sz="3600" dirty="0" smtClean="0"/>
              <a:t> CDTP</a:t>
            </a:r>
            <a:r>
              <a:rPr lang="en-US" sz="3600" dirty="0"/>
              <a:t/>
            </a:r>
            <a:br>
              <a:rPr lang="en-US" sz="3600" dirty="0"/>
            </a:br>
            <a:r>
              <a:rPr lang="en-US" sz="3600" dirty="0"/>
              <a:t>(COWS)</a:t>
            </a:r>
          </a:p>
        </p:txBody>
      </p:sp>
      <p:sp>
        <p:nvSpPr>
          <p:cNvPr id="126" name="Shape 126"/>
          <p:cNvSpPr txBox="1">
            <a:spLocks noGrp="1"/>
          </p:cNvSpPr>
          <p:nvPr>
            <p:ph sz="half" idx="1"/>
          </p:nvPr>
        </p:nvSpPr>
        <p:spPr>
          <a:prstGeom prst="rect">
            <a:avLst/>
          </a:prstGeom>
          <a:solidFill>
            <a:schemeClr val="tx2">
              <a:lumMod val="60000"/>
              <a:lumOff val="40000"/>
              <a:alpha val="10000"/>
            </a:schemeClr>
          </a:solidFill>
        </p:spPr>
        <p:txBody>
          <a:bodyPr lIns="182880" tIns="109710" rIns="109710" bIns="109710" anchor="t" anchorCtr="0">
            <a:noAutofit/>
          </a:bodyPr>
          <a:lstStyle/>
          <a:p>
            <a:pPr>
              <a:buClr>
                <a:schemeClr val="bg1"/>
              </a:buClr>
              <a:buFont typeface="Wingdings" panose="05000000000000000000" pitchFamily="2" charset="2"/>
              <a:buChar char="§"/>
            </a:pPr>
            <a:r>
              <a:rPr lang="en-US" sz="2400" dirty="0" err="1" smtClean="0"/>
              <a:t>Nhịp</a:t>
            </a:r>
            <a:r>
              <a:rPr lang="en-US" sz="2400" dirty="0" smtClean="0"/>
              <a:t> </a:t>
            </a:r>
            <a:r>
              <a:rPr lang="en-US" sz="2400" dirty="0" err="1" smtClean="0"/>
              <a:t>mạch</a:t>
            </a:r>
            <a:r>
              <a:rPr lang="en-US" sz="2400" dirty="0" smtClean="0"/>
              <a:t> </a:t>
            </a:r>
            <a:r>
              <a:rPr lang="en-US" sz="2400" dirty="0" err="1" smtClean="0"/>
              <a:t>lúc</a:t>
            </a:r>
            <a:r>
              <a:rPr lang="en-US" sz="2400" dirty="0" smtClean="0"/>
              <a:t> </a:t>
            </a:r>
            <a:r>
              <a:rPr lang="en-US" sz="2400" dirty="0" err="1" smtClean="0"/>
              <a:t>nghỉ</a:t>
            </a:r>
            <a:endParaRPr lang="vi-VN" sz="2400" dirty="0"/>
          </a:p>
          <a:p>
            <a:pPr>
              <a:buClr>
                <a:schemeClr val="bg1"/>
              </a:buClr>
              <a:buFont typeface="Wingdings" panose="05000000000000000000" pitchFamily="2" charset="2"/>
              <a:buChar char="§"/>
            </a:pPr>
            <a:r>
              <a:rPr lang="vi-VN" sz="2400" dirty="0"/>
              <a:t>Đổ mồ hôi</a:t>
            </a:r>
          </a:p>
          <a:p>
            <a:pPr>
              <a:buClr>
                <a:schemeClr val="bg1"/>
              </a:buClr>
              <a:buFont typeface="Wingdings" panose="05000000000000000000" pitchFamily="2" charset="2"/>
              <a:buChar char="§"/>
            </a:pPr>
            <a:r>
              <a:rPr lang="vi-VN" sz="2400" dirty="0"/>
              <a:t>Bồn chồn</a:t>
            </a:r>
          </a:p>
          <a:p>
            <a:pPr>
              <a:buClr>
                <a:schemeClr val="bg1"/>
              </a:buClr>
              <a:buFont typeface="Wingdings" panose="05000000000000000000" pitchFamily="2" charset="2"/>
              <a:buChar char="§"/>
            </a:pPr>
            <a:r>
              <a:rPr lang="en-US" sz="2400" dirty="0" err="1" smtClean="0"/>
              <a:t>Rối</a:t>
            </a:r>
            <a:r>
              <a:rPr lang="en-US" sz="2400" dirty="0" smtClean="0"/>
              <a:t> </a:t>
            </a:r>
            <a:r>
              <a:rPr lang="en-US" sz="2400" dirty="0" err="1" smtClean="0"/>
              <a:t>loạn</a:t>
            </a:r>
            <a:r>
              <a:rPr lang="en-US" sz="2400" dirty="0" smtClean="0"/>
              <a:t> </a:t>
            </a:r>
            <a:r>
              <a:rPr lang="en-US" sz="2400" dirty="0" err="1" smtClean="0"/>
              <a:t>dạ</a:t>
            </a:r>
            <a:r>
              <a:rPr lang="en-US" sz="2400" dirty="0" smtClean="0"/>
              <a:t> </a:t>
            </a:r>
            <a:r>
              <a:rPr lang="en-US" sz="2400" dirty="0" err="1" smtClean="0"/>
              <a:t>dày</a:t>
            </a:r>
            <a:r>
              <a:rPr lang="en-US" sz="2400" dirty="0" smtClean="0"/>
              <a:t> </a:t>
            </a:r>
            <a:r>
              <a:rPr lang="en-US" sz="2400" dirty="0" err="1" smtClean="0"/>
              <a:t>ruột</a:t>
            </a:r>
            <a:endParaRPr lang="vi-VN" sz="2400" dirty="0"/>
          </a:p>
          <a:p>
            <a:pPr>
              <a:buClr>
                <a:schemeClr val="bg1"/>
              </a:buClr>
              <a:buFont typeface="Wingdings" panose="05000000000000000000" pitchFamily="2" charset="2"/>
              <a:buChar char="§"/>
            </a:pPr>
            <a:r>
              <a:rPr lang="vi-VN" sz="2400" dirty="0" smtClean="0"/>
              <a:t>Run</a:t>
            </a:r>
            <a:endParaRPr lang="en" sz="2400" dirty="0"/>
          </a:p>
          <a:p>
            <a:endParaRPr sz="2000" dirty="0"/>
          </a:p>
          <a:p>
            <a:endParaRPr sz="2000" dirty="0"/>
          </a:p>
          <a:p>
            <a:endParaRPr sz="2000" dirty="0"/>
          </a:p>
          <a:p>
            <a:endParaRPr sz="2000" dirty="0"/>
          </a:p>
        </p:txBody>
      </p:sp>
      <p:sp>
        <p:nvSpPr>
          <p:cNvPr id="127" name="Shape 127"/>
          <p:cNvSpPr txBox="1">
            <a:spLocks noGrp="1"/>
          </p:cNvSpPr>
          <p:nvPr>
            <p:ph sz="half" idx="2"/>
          </p:nvPr>
        </p:nvSpPr>
        <p:spPr>
          <a:prstGeom prst="rect">
            <a:avLst/>
          </a:prstGeom>
          <a:solidFill>
            <a:schemeClr val="tx2">
              <a:lumMod val="60000"/>
              <a:lumOff val="40000"/>
              <a:alpha val="10000"/>
            </a:schemeClr>
          </a:solidFill>
        </p:spPr>
        <p:txBody>
          <a:bodyPr lIns="182880" tIns="109710" rIns="109710" bIns="109710" anchor="t" anchorCtr="0">
            <a:noAutofit/>
          </a:bodyPr>
          <a:lstStyle/>
          <a:p>
            <a:pPr>
              <a:buClr>
                <a:schemeClr val="tx2"/>
              </a:buClr>
              <a:buFont typeface="Wingdings" panose="05000000000000000000" pitchFamily="2" charset="2"/>
              <a:buChar char="§"/>
            </a:pPr>
            <a:r>
              <a:rPr lang="en-US" sz="2400" dirty="0" smtClean="0">
                <a:solidFill>
                  <a:srgbClr val="333333"/>
                </a:solidFill>
              </a:rPr>
              <a:t>K</a:t>
            </a:r>
            <a:r>
              <a:rPr lang="en" sz="2400" dirty="0" smtClean="0">
                <a:solidFill>
                  <a:srgbClr val="333333"/>
                </a:solidFill>
              </a:rPr>
              <a:t>ích thước đồng tử</a:t>
            </a:r>
            <a:endParaRPr lang="en" sz="2400" dirty="0">
              <a:solidFill>
                <a:srgbClr val="333333"/>
              </a:solidFill>
            </a:endParaRPr>
          </a:p>
          <a:p>
            <a:pPr>
              <a:buClr>
                <a:schemeClr val="tx2"/>
              </a:buClr>
              <a:buFont typeface="Wingdings" panose="05000000000000000000" pitchFamily="2" charset="2"/>
              <a:buChar char="§"/>
            </a:pPr>
            <a:r>
              <a:rPr lang="en-US" sz="2400" dirty="0" err="1" smtClean="0">
                <a:solidFill>
                  <a:srgbClr val="333333"/>
                </a:solidFill>
              </a:rPr>
              <a:t>đau</a:t>
            </a:r>
            <a:r>
              <a:rPr lang="en-US" sz="2400" dirty="0" smtClean="0">
                <a:solidFill>
                  <a:srgbClr val="333333"/>
                </a:solidFill>
              </a:rPr>
              <a:t> x</a:t>
            </a:r>
            <a:r>
              <a:rPr lang="vi-VN" sz="2400" dirty="0" smtClean="0">
                <a:solidFill>
                  <a:srgbClr val="333333"/>
                </a:solidFill>
              </a:rPr>
              <a:t>ương </a:t>
            </a:r>
            <a:r>
              <a:rPr lang="vi-VN" sz="2400" dirty="0">
                <a:solidFill>
                  <a:srgbClr val="333333"/>
                </a:solidFill>
              </a:rPr>
              <a:t>hoặc khớp</a:t>
            </a:r>
          </a:p>
          <a:p>
            <a:pPr>
              <a:buClr>
                <a:schemeClr val="tx2"/>
              </a:buClr>
              <a:buFont typeface="Wingdings" panose="05000000000000000000" pitchFamily="2" charset="2"/>
              <a:buChar char="§"/>
            </a:pPr>
            <a:r>
              <a:rPr lang="vi-VN" sz="2400" dirty="0">
                <a:solidFill>
                  <a:srgbClr val="333333"/>
                </a:solidFill>
              </a:rPr>
              <a:t>Ngáp</a:t>
            </a:r>
          </a:p>
          <a:p>
            <a:pPr>
              <a:buClr>
                <a:schemeClr val="tx2"/>
              </a:buClr>
              <a:buFont typeface="Wingdings" panose="05000000000000000000" pitchFamily="2" charset="2"/>
              <a:buChar char="§"/>
            </a:pPr>
            <a:r>
              <a:rPr lang="vi-VN" sz="2400" dirty="0">
                <a:solidFill>
                  <a:srgbClr val="333333"/>
                </a:solidFill>
              </a:rPr>
              <a:t>Lo </a:t>
            </a:r>
            <a:r>
              <a:rPr lang="en-US" sz="2400" dirty="0" err="1" smtClean="0">
                <a:solidFill>
                  <a:srgbClr val="333333"/>
                </a:solidFill>
              </a:rPr>
              <a:t>âu</a:t>
            </a:r>
            <a:r>
              <a:rPr lang="vi-VN" sz="2400" dirty="0" smtClean="0">
                <a:solidFill>
                  <a:srgbClr val="333333"/>
                </a:solidFill>
              </a:rPr>
              <a:t> hoặ</a:t>
            </a:r>
            <a:r>
              <a:rPr lang="en-US" sz="2400" dirty="0" smtClean="0">
                <a:solidFill>
                  <a:srgbClr val="333333"/>
                </a:solidFill>
              </a:rPr>
              <a:t>c </a:t>
            </a:r>
            <a:r>
              <a:rPr lang="en-US" sz="2400" dirty="0" err="1" smtClean="0">
                <a:solidFill>
                  <a:srgbClr val="333333"/>
                </a:solidFill>
              </a:rPr>
              <a:t>cáu</a:t>
            </a:r>
            <a:r>
              <a:rPr lang="en-US" sz="2400" dirty="0" smtClean="0">
                <a:solidFill>
                  <a:srgbClr val="333333"/>
                </a:solidFill>
              </a:rPr>
              <a:t> </a:t>
            </a:r>
            <a:r>
              <a:rPr lang="en-US" sz="2400" dirty="0" err="1" smtClean="0">
                <a:solidFill>
                  <a:srgbClr val="333333"/>
                </a:solidFill>
              </a:rPr>
              <a:t>giận</a:t>
            </a:r>
            <a:endParaRPr lang="vi-VN" sz="2400" dirty="0">
              <a:solidFill>
                <a:srgbClr val="333333"/>
              </a:solidFill>
            </a:endParaRPr>
          </a:p>
          <a:p>
            <a:pPr>
              <a:buClr>
                <a:schemeClr val="tx2"/>
              </a:buClr>
              <a:buFont typeface="Wingdings" panose="05000000000000000000" pitchFamily="2" charset="2"/>
              <a:buChar char="§"/>
            </a:pPr>
            <a:r>
              <a:rPr lang="en-US" sz="2400" dirty="0" err="1" smtClean="0">
                <a:solidFill>
                  <a:srgbClr val="333333"/>
                </a:solidFill>
              </a:rPr>
              <a:t>Nổi</a:t>
            </a:r>
            <a:r>
              <a:rPr lang="en-US" sz="2400" dirty="0" smtClean="0">
                <a:solidFill>
                  <a:srgbClr val="333333"/>
                </a:solidFill>
              </a:rPr>
              <a:t> da </a:t>
            </a:r>
            <a:r>
              <a:rPr lang="en-US" sz="2400" dirty="0" err="1" smtClean="0">
                <a:solidFill>
                  <a:srgbClr val="333333"/>
                </a:solidFill>
              </a:rPr>
              <a:t>gà</a:t>
            </a:r>
            <a:endParaRPr lang="vi-VN" sz="2400" dirty="0">
              <a:solidFill>
                <a:srgbClr val="333333"/>
              </a:solidFill>
            </a:endParaRPr>
          </a:p>
          <a:p>
            <a:pPr>
              <a:buClr>
                <a:schemeClr val="tx2"/>
              </a:buClr>
              <a:buFont typeface="Wingdings" panose="05000000000000000000" pitchFamily="2" charset="2"/>
              <a:buChar char="§"/>
            </a:pPr>
            <a:r>
              <a:rPr lang="vi-VN" sz="2400" dirty="0">
                <a:solidFill>
                  <a:srgbClr val="333333"/>
                </a:solidFill>
              </a:rPr>
              <a:t>Chảy nước mũi hoặc chảy nước mắt</a:t>
            </a:r>
            <a:endParaRPr lang="en" sz="2400" dirty="0">
              <a:solidFill>
                <a:srgbClr val="333333"/>
              </a:solidFill>
            </a:endParaRPr>
          </a:p>
          <a:p>
            <a:pPr>
              <a:buFont typeface="Arial" panose="020B0604020202020204" pitchFamily="34" charset="0"/>
              <a:buChar char="•"/>
            </a:pPr>
            <a:endParaRPr sz="2000" dirty="0">
              <a:solidFill>
                <a:srgbClr val="333333"/>
              </a:solidFill>
            </a:endParaRPr>
          </a:p>
          <a:p>
            <a:pPr>
              <a:buFont typeface="Arial" panose="020B0604020202020204" pitchFamily="34" charset="0"/>
              <a:buChar char="•"/>
            </a:pPr>
            <a:endParaRPr sz="2000" dirty="0">
              <a:solidFill>
                <a:srgbClr val="333333"/>
              </a:solidFill>
            </a:endParaRPr>
          </a:p>
        </p:txBody>
      </p:sp>
      <p:sp>
        <p:nvSpPr>
          <p:cNvPr id="5" name="TextBox 4">
            <a:extLst>
              <a:ext uri="{FF2B5EF4-FFF2-40B4-BE49-F238E27FC236}">
                <a16:creationId xmlns:a16="http://schemas.microsoft.com/office/drawing/2014/main" id="{80933C54-3AB0-4AAD-9D91-D417294F9185}"/>
              </a:ext>
            </a:extLst>
          </p:cNvPr>
          <p:cNvSpPr txBox="1"/>
          <p:nvPr/>
        </p:nvSpPr>
        <p:spPr>
          <a:xfrm>
            <a:off x="73151" y="6313714"/>
            <a:ext cx="1864505" cy="473321"/>
          </a:xfrm>
          <a:prstGeom prst="rect">
            <a:avLst/>
          </a:prstGeom>
          <a:noFill/>
        </p:spPr>
        <p:txBody>
          <a:bodyPr wrap="square" lIns="100008" tIns="50004" rIns="100008" bIns="50004" rtlCol="0">
            <a:spAutoFit/>
          </a:bodyPr>
          <a:lstStyle/>
          <a:p>
            <a:r>
              <a:rPr lang="en-US" sz="1200" dirty="0"/>
              <a:t>Wesson and Ling, 2003</a:t>
            </a:r>
          </a:p>
        </p:txBody>
      </p:sp>
    </p:spTree>
    <p:extLst>
      <p:ext uri="{BB962C8B-B14F-4D97-AF65-F5344CB8AC3E}">
        <p14:creationId xmlns:p14="http://schemas.microsoft.com/office/powerpoint/2010/main" val="26521717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D1C69-B618-46AE-A547-9B03CD330E8B}"/>
              </a:ext>
            </a:extLst>
          </p:cNvPr>
          <p:cNvSpPr>
            <a:spLocks noGrp="1"/>
          </p:cNvSpPr>
          <p:nvPr>
            <p:ph type="title"/>
          </p:nvPr>
        </p:nvSpPr>
        <p:spPr/>
        <p:txBody>
          <a:bodyPr/>
          <a:lstStyle/>
          <a:p>
            <a:r>
              <a:rPr lang="en-US" sz="3200" smtClean="0"/>
              <a:t>Khởi liều Buprenorphine tại Phòng khám</a:t>
            </a:r>
            <a:r>
              <a:rPr lang="en-US"/>
              <a:t/>
            </a:r>
            <a:br>
              <a:rPr lang="en-US"/>
            </a:br>
            <a:r>
              <a:rPr lang="en-US" sz="3000" smtClean="0"/>
              <a:t>Ngày </a:t>
            </a:r>
            <a:r>
              <a:rPr lang="en-US" sz="3000" dirty="0"/>
              <a:t>#1 </a:t>
            </a:r>
            <a:r>
              <a:rPr lang="en-US" sz="3000"/>
              <a:t>– </a:t>
            </a:r>
            <a:r>
              <a:rPr lang="en-US" sz="3000" smtClean="0"/>
              <a:t>CDTP tác động ngắn</a:t>
            </a:r>
            <a:endParaRPr lang="en-US" sz="3000" dirty="0"/>
          </a:p>
        </p:txBody>
      </p:sp>
      <p:sp>
        <p:nvSpPr>
          <p:cNvPr id="3" name="Text Placeholder 2"/>
          <p:cNvSpPr>
            <a:spLocks noGrp="1"/>
          </p:cNvSpPr>
          <p:nvPr>
            <p:ph idx="1"/>
          </p:nvPr>
        </p:nvSpPr>
        <p:spPr>
          <a:xfrm>
            <a:off x="457200" y="1600541"/>
            <a:ext cx="7414488" cy="4495459"/>
          </a:xfrm>
        </p:spPr>
        <p:txBody>
          <a:bodyPr>
            <a:noAutofit/>
          </a:bodyPr>
          <a:lstStyle/>
          <a:p>
            <a:pPr>
              <a:spcAft>
                <a:spcPts val="0"/>
              </a:spcAft>
              <a:buFont typeface="Wingdings" panose="05000000000000000000" pitchFamily="2" charset="2"/>
              <a:buChar char="§"/>
            </a:pPr>
            <a:r>
              <a:rPr lang="en" sz="2400" smtClean="0"/>
              <a:t>Bệnh nhân phụ thuộc vào chất CDTP tác dụng ngắn</a:t>
            </a:r>
            <a:r>
              <a:rPr lang="en" sz="2400" u="sng" smtClean="0"/>
              <a:t> </a:t>
            </a:r>
            <a:r>
              <a:rPr lang="en" sz="2400" u="sng"/>
              <a:t/>
            </a:r>
            <a:br>
              <a:rPr lang="en" sz="2400" u="sng"/>
            </a:br>
            <a:r>
              <a:rPr lang="en" sz="2400" smtClean="0"/>
              <a:t>(vd heroin/oxycodone/hydrocodone)</a:t>
            </a:r>
            <a:r>
              <a:rPr lang="en-US" smtClean="0"/>
              <a:t>:</a:t>
            </a:r>
            <a:endParaRPr lang="en" sz="2400" dirty="0"/>
          </a:p>
          <a:p>
            <a:pPr marL="731520" indent="-457200">
              <a:spcAft>
                <a:spcPts val="0"/>
              </a:spcAft>
              <a:buFont typeface="Arial" panose="020B0604020202020204" pitchFamily="34" charset="0"/>
              <a:buChar char="•"/>
            </a:pPr>
            <a:r>
              <a:rPr lang="en-US" smtClean="0"/>
              <a:t>H</a:t>
            </a:r>
            <a:r>
              <a:rPr lang="en" smtClean="0"/>
              <a:t>ướng dẫn bệnh nhân ngưng sử dụng tất cả các CDTP từ 12 đến </a:t>
            </a:r>
            <a:r>
              <a:rPr lang="en"/>
              <a:t>24 </a:t>
            </a:r>
            <a:r>
              <a:rPr lang="en" smtClean="0"/>
              <a:t>giờ trước khi đến khởi liều:</a:t>
            </a:r>
            <a:endParaRPr lang="en" dirty="0"/>
          </a:p>
          <a:p>
            <a:pPr marL="1366838" lvl="1" indent="-457200">
              <a:spcAft>
                <a:spcPts val="0"/>
              </a:spcAft>
              <a:buFont typeface="Arial" panose="020B0604020202020204" pitchFamily="34" charset="0"/>
              <a:buChar char="‒"/>
            </a:pPr>
            <a:r>
              <a:rPr lang="en-US" sz="1800" smtClean="0"/>
              <a:t>Bệnh nhân nên đến khởi liều lúc có triệu chứng cai nhẹ đến trung bình</a:t>
            </a:r>
            <a:endParaRPr lang="en" sz="1800" dirty="0"/>
          </a:p>
          <a:p>
            <a:pPr marL="731520" indent="-457200">
              <a:spcAft>
                <a:spcPts val="0"/>
              </a:spcAft>
              <a:buFont typeface="Arial" panose="020B0604020202020204" pitchFamily="34" charset="0"/>
              <a:buChar char="•"/>
            </a:pPr>
            <a:r>
              <a:rPr lang="en" smtClean="0"/>
              <a:t>Sử dụng Thang điểm hội chứng cai </a:t>
            </a:r>
            <a:r>
              <a:rPr lang="en" dirty="0"/>
              <a:t>(COWS &gt; 8):</a:t>
            </a:r>
          </a:p>
          <a:p>
            <a:pPr marL="1366838" lvl="1" indent="-457200">
              <a:spcAft>
                <a:spcPts val="0"/>
              </a:spcAft>
              <a:buFont typeface="Arial" panose="020B0604020202020204" pitchFamily="34" charset="0"/>
              <a:buChar char="‒"/>
            </a:pPr>
            <a:r>
              <a:rPr lang="en" sz="1800" smtClean="0"/>
              <a:t>Ghi nhận và đánh giá độ nghiêm trọng của hội chứng cai </a:t>
            </a:r>
            <a:endParaRPr lang="en" sz="1800" dirty="0"/>
          </a:p>
          <a:p>
            <a:pPr marL="1366838" lvl="1" indent="-457200">
              <a:spcAft>
                <a:spcPts val="0"/>
              </a:spcAft>
              <a:buFont typeface="Arial" panose="020B0604020202020204" pitchFamily="34" charset="0"/>
              <a:buChar char="‒"/>
            </a:pPr>
            <a:r>
              <a:rPr lang="en" sz="1800" smtClean="0"/>
              <a:t>Theo dõi phản ứng </a:t>
            </a:r>
            <a:r>
              <a:rPr lang="en" sz="1800" smtClean="0"/>
              <a:t>của </a:t>
            </a:r>
            <a:r>
              <a:rPr lang="en" sz="1800" smtClean="0"/>
              <a:t>bệnh nhân trong liều uống ngày đầu tiên</a:t>
            </a:r>
            <a:endParaRPr lang="en-US" sz="1800" dirty="0"/>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871688" y="1695076"/>
            <a:ext cx="1272312" cy="1336956"/>
          </a:xfrm>
          <a:prstGeom prst="rect">
            <a:avLst/>
          </a:prstGeom>
        </p:spPr>
      </p:pic>
    </p:spTree>
    <p:extLst>
      <p:ext uri="{BB962C8B-B14F-4D97-AF65-F5344CB8AC3E}">
        <p14:creationId xmlns:p14="http://schemas.microsoft.com/office/powerpoint/2010/main" val="40490144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18C5235-3A68-44AB-AD9E-98AF139C359A}"/>
              </a:ext>
            </a:extLst>
          </p:cNvPr>
          <p:cNvSpPr>
            <a:spLocks noGrp="1"/>
          </p:cNvSpPr>
          <p:nvPr>
            <p:ph type="title"/>
          </p:nvPr>
        </p:nvSpPr>
        <p:spPr/>
        <p:txBody>
          <a:bodyPr/>
          <a:lstStyle/>
          <a:p>
            <a:r>
              <a:rPr lang="en-US" sz="3200"/>
              <a:t>Khởi liều Buprenorphine tại Phòng khám</a:t>
            </a:r>
            <a:br>
              <a:rPr lang="en-US" sz="3200"/>
            </a:br>
            <a:r>
              <a:rPr lang="en-US" sz="3000"/>
              <a:t>Ngày #1– </a:t>
            </a:r>
            <a:r>
              <a:rPr lang="en-US" sz="3600" b="1" dirty="0">
                <a:solidFill>
                  <a:schemeClr val="accent6"/>
                </a:solidFill>
              </a:rPr>
              <a:t>Methadone</a:t>
            </a:r>
          </a:p>
        </p:txBody>
      </p:sp>
      <p:sp>
        <p:nvSpPr>
          <p:cNvPr id="6" name="Content Placeholder 2">
            <a:extLst>
              <a:ext uri="{FF2B5EF4-FFF2-40B4-BE49-F238E27FC236}">
                <a16:creationId xmlns:a16="http://schemas.microsoft.com/office/drawing/2014/main" id="{ED68EF7A-0D8D-4C29-95B4-CD94B906DEC8}"/>
              </a:ext>
            </a:extLst>
          </p:cNvPr>
          <p:cNvSpPr>
            <a:spLocks noGrp="1"/>
          </p:cNvSpPr>
          <p:nvPr>
            <p:ph idx="1"/>
          </p:nvPr>
        </p:nvSpPr>
        <p:spPr>
          <a:xfrm>
            <a:off x="457200" y="1600200"/>
            <a:ext cx="8229600" cy="4495800"/>
          </a:xfrm>
        </p:spPr>
        <p:txBody>
          <a:bodyPr>
            <a:normAutofit fontScale="92500" lnSpcReduction="20000"/>
          </a:bodyPr>
          <a:lstStyle/>
          <a:p>
            <a:r>
              <a:rPr lang="en-US" b="1" smtClean="0"/>
              <a:t>Không khởi liều buprenorphine cho đến khi bệnh nhân xuất hiện triệu chứng cai CDTP</a:t>
            </a:r>
            <a:endParaRPr lang="en-US" b="1" dirty="0"/>
          </a:p>
          <a:p>
            <a:pPr lvl="1"/>
            <a:r>
              <a:rPr lang="en-US" smtClean="0"/>
              <a:t>Chờ ít nhất 36 giờ để giảm thiểu nguy cơ vã thuốc kết hợp đột ngột</a:t>
            </a:r>
            <a:endParaRPr lang="en-US" dirty="0"/>
          </a:p>
          <a:p>
            <a:pPr lvl="1"/>
            <a:r>
              <a:rPr lang="en-US" smtClean="0"/>
              <a:t>Liều buprenorphine/naloxone càng thấp thì càng ít khả năng gây vã thuốc đồng thời với methadone.</a:t>
            </a:r>
            <a:r>
              <a:rPr lang="en-US" baseline="30000" smtClean="0"/>
              <a:t>328 </a:t>
            </a:r>
            <a:endParaRPr lang="en-US" baseline="30000" dirty="0"/>
          </a:p>
          <a:p>
            <a:pPr lvl="2"/>
            <a:r>
              <a:rPr lang="en-US" smtClean="0"/>
              <a:t>Ví dụ, khi đã xác định bệnh nhân có dấu hiệu của triệu chứng cai, có thể kê liều đầu tiên 2mg/0.5mg. Nếu bệnh nhân tiếp tục có triệu chứng cai khó chịu 2 giờ sau liều 2mg </a:t>
            </a:r>
            <a:r>
              <a:rPr lang="en-US" smtClean="0"/>
              <a:t>đầu tiên</a:t>
            </a:r>
            <a:r>
              <a:rPr lang="en-US" smtClean="0"/>
              <a:t>, kê tiếp liều 2mg/0.5 </a:t>
            </a:r>
            <a:r>
              <a:rPr lang="en-US"/>
              <a:t>mg </a:t>
            </a:r>
            <a:r>
              <a:rPr lang="en-US" smtClean="0"/>
              <a:t>xấp xỉ mỗi </a:t>
            </a:r>
            <a:r>
              <a:rPr lang="en-US" smtClean="0"/>
              <a:t>2 tiếng nếu cần (giữ lại đây để bệnh nhân không bị khó chịu)</a:t>
            </a:r>
            <a:endParaRPr lang="en-US" dirty="0"/>
          </a:p>
          <a:p>
            <a:pPr lvl="1"/>
            <a:r>
              <a:rPr lang="en-US" smtClean="0"/>
              <a:t>Khởi liều nên được tiến hành chậm rãi; cân nhắc điều trị các triệu chứng cai khó chịu bằng các biện pháp không liên quan đến CDTP nếu cần</a:t>
            </a:r>
            <a:endParaRPr lang="en-US" dirty="0"/>
          </a:p>
          <a:p>
            <a:pPr lvl="1"/>
            <a:r>
              <a:rPr lang="en-US" smtClean="0"/>
              <a:t>Cẩn trọng với bất kỳ sự gia tăng nào của triệu chứng cai, bao gồm cả hiện tượng vã thuốc kết hợp. </a:t>
            </a:r>
            <a:endParaRPr lang="en-US" dirty="0"/>
          </a:p>
        </p:txBody>
      </p:sp>
      <p:sp>
        <p:nvSpPr>
          <p:cNvPr id="7" name="TextBox 6">
            <a:extLst>
              <a:ext uri="{FF2B5EF4-FFF2-40B4-BE49-F238E27FC236}">
                <a16:creationId xmlns:a16="http://schemas.microsoft.com/office/drawing/2014/main" id="{12192768-E191-4DA7-9479-A166A7B8EC86}"/>
              </a:ext>
            </a:extLst>
          </p:cNvPr>
          <p:cNvSpPr txBox="1"/>
          <p:nvPr/>
        </p:nvSpPr>
        <p:spPr>
          <a:xfrm>
            <a:off x="459259" y="6246911"/>
            <a:ext cx="914400" cy="307777"/>
          </a:xfrm>
          <a:prstGeom prst="rect">
            <a:avLst/>
          </a:prstGeom>
          <a:noFill/>
        </p:spPr>
        <p:txBody>
          <a:bodyPr wrap="square" rtlCol="0">
            <a:spAutoFit/>
          </a:bodyPr>
          <a:lstStyle/>
          <a:p>
            <a:r>
              <a:rPr lang="en-US" dirty="0"/>
              <a:t>TIP 63</a:t>
            </a:r>
          </a:p>
        </p:txBody>
      </p:sp>
    </p:spTree>
    <p:extLst>
      <p:ext uri="{BB962C8B-B14F-4D97-AF65-F5344CB8AC3E}">
        <p14:creationId xmlns:p14="http://schemas.microsoft.com/office/powerpoint/2010/main" val="903340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 name="Title 1">
            <a:extLst>
              <a:ext uri="{FF2B5EF4-FFF2-40B4-BE49-F238E27FC236}">
                <a16:creationId xmlns:a16="http://schemas.microsoft.com/office/drawing/2014/main" id="{C2BE288D-1FCA-4906-9003-82CD3A57A338}"/>
              </a:ext>
            </a:extLst>
          </p:cNvPr>
          <p:cNvSpPr>
            <a:spLocks noGrp="1"/>
          </p:cNvSpPr>
          <p:nvPr>
            <p:ph type="title"/>
          </p:nvPr>
        </p:nvSpPr>
        <p:spPr/>
        <p:txBody>
          <a:bodyPr/>
          <a:lstStyle/>
          <a:p>
            <a:r>
              <a:rPr lang="en-US" smtClean="0"/>
              <a:t>Khởi liều Buprenorphine</a:t>
            </a:r>
            <a:r>
              <a:rPr lang="en-US"/>
              <a:t/>
            </a:r>
            <a:br>
              <a:rPr lang="en-US"/>
            </a:br>
            <a:r>
              <a:rPr lang="en-US" sz="3000" smtClean="0"/>
              <a:t>Tổng quan</a:t>
            </a:r>
            <a:endParaRPr lang="en-US" sz="3000" dirty="0"/>
          </a:p>
        </p:txBody>
      </p:sp>
      <p:sp>
        <p:nvSpPr>
          <p:cNvPr id="3" name="Content Placeholder 2">
            <a:extLst>
              <a:ext uri="{FF2B5EF4-FFF2-40B4-BE49-F238E27FC236}">
                <a16:creationId xmlns:a16="http://schemas.microsoft.com/office/drawing/2014/main" id="{562001DD-BE6D-E541-A0C1-B2D3D37438CD}"/>
              </a:ext>
            </a:extLst>
          </p:cNvPr>
          <p:cNvSpPr>
            <a:spLocks noGrp="1"/>
          </p:cNvSpPr>
          <p:nvPr>
            <p:ph idx="1"/>
          </p:nvPr>
        </p:nvSpPr>
        <p:spPr/>
        <p:txBody>
          <a:bodyPr>
            <a:normAutofit fontScale="92500" lnSpcReduction="20000"/>
          </a:bodyPr>
          <a:lstStyle/>
          <a:p>
            <a:pPr>
              <a:spcBef>
                <a:spcPts val="1200"/>
              </a:spcBef>
              <a:buFont typeface="Wingdings" panose="05000000000000000000" pitchFamily="2" charset="2"/>
              <a:buChar char="§"/>
            </a:pPr>
            <a:r>
              <a:rPr lang="en-US" smtClean="0"/>
              <a:t>Liều đầu tiên: </a:t>
            </a:r>
            <a:r>
              <a:rPr lang="en-US" dirty="0"/>
              <a:t>2-4 mg SL buprenorphine/naloxone</a:t>
            </a:r>
          </a:p>
          <a:p>
            <a:pPr>
              <a:spcBef>
                <a:spcPts val="1200"/>
              </a:spcBef>
              <a:buFont typeface="Wingdings" panose="05000000000000000000" pitchFamily="2" charset="2"/>
              <a:buChar char="§"/>
            </a:pPr>
            <a:r>
              <a:rPr lang="en-US" smtClean="0"/>
              <a:t>Giám sát tại phòng khám ít nhất 2 tiếng sau khi khởi liều đầu tiên</a:t>
            </a:r>
            <a:endParaRPr lang="en-US" dirty="0"/>
          </a:p>
          <a:p>
            <a:pPr lvl="1">
              <a:spcBef>
                <a:spcPts val="1200"/>
              </a:spcBef>
              <a:buFont typeface="Arial" panose="020B0604020202020204" pitchFamily="34" charset="0"/>
              <a:buChar char="•"/>
            </a:pPr>
            <a:r>
              <a:rPr lang="en-US" sz="1800" smtClean="0"/>
              <a:t>Thông thường, triệu chứng cai sẽ bắt đầu mất dần trong vòng 30-45 phút sau liều đầu tiên</a:t>
            </a:r>
            <a:endParaRPr lang="en-US" sz="1800" dirty="0"/>
          </a:p>
          <a:p>
            <a:pPr>
              <a:spcBef>
                <a:spcPts val="1200"/>
              </a:spcBef>
              <a:buFont typeface="Wingdings" panose="05000000000000000000" pitchFamily="2" charset="2"/>
              <a:buChar char="§"/>
            </a:pPr>
            <a:r>
              <a:rPr lang="en-US" altLang="en-US" smtClean="0"/>
              <a:t>Kê lại sau mỗi </a:t>
            </a:r>
            <a:r>
              <a:rPr lang="en-US" altLang="en-US" smtClean="0"/>
              <a:t>2-4 tiếng, nếu triệu chứng cai có bớt sau lại xuất hiện trở lại</a:t>
            </a:r>
            <a:endParaRPr lang="en-US" dirty="0"/>
          </a:p>
          <a:p>
            <a:pPr>
              <a:spcBef>
                <a:spcPts val="1200"/>
              </a:spcBef>
              <a:buFont typeface="Wingdings" panose="05000000000000000000" pitchFamily="2" charset="2"/>
              <a:buChar char="§"/>
            </a:pPr>
            <a:r>
              <a:rPr lang="en-US" smtClean="0"/>
              <a:t>Ổn định ở liều nào xóa bỏ thèm nhớ; liều thông thường dao động từ 8 </a:t>
            </a:r>
            <a:r>
              <a:rPr lang="en-US"/>
              <a:t>mg </a:t>
            </a:r>
            <a:r>
              <a:rPr lang="en-US" smtClean="0"/>
              <a:t>đến</a:t>
            </a:r>
            <a:r>
              <a:rPr lang="en-US" smtClean="0"/>
              <a:t> </a:t>
            </a:r>
            <a:r>
              <a:rPr lang="en-US" dirty="0"/>
              <a:t>16 mg</a:t>
            </a:r>
          </a:p>
          <a:p>
            <a:pPr>
              <a:spcBef>
                <a:spcPts val="1200"/>
              </a:spcBef>
              <a:buFont typeface="Wingdings" panose="05000000000000000000" pitchFamily="2" charset="2"/>
              <a:buChar char="§"/>
            </a:pPr>
            <a:r>
              <a:rPr lang="en-US" smtClean="0"/>
              <a:t>Dần dần tăng liều sau khi bệnh nhân đã ổn định nếu thèm nhớ tái diễn.</a:t>
            </a:r>
            <a:endParaRPr lang="en-US" dirty="0"/>
          </a:p>
          <a:p>
            <a:pPr lvl="1">
              <a:spcBef>
                <a:spcPts val="1200"/>
              </a:spcBef>
              <a:buFont typeface="Arial" panose="020B0604020202020204" pitchFamily="34" charset="0"/>
              <a:buChar char="•"/>
            </a:pPr>
            <a:r>
              <a:rPr lang="en-US" sz="1800" smtClean="0"/>
              <a:t>Lưu ý</a:t>
            </a:r>
            <a:r>
              <a:rPr lang="en-US" sz="1800" smtClean="0"/>
              <a:t>: Tăng liều nhanh hơn nếu bệnh nhân có biểu hiện thèm nhớ mãnh liệt.</a:t>
            </a:r>
            <a:endParaRPr lang="en-US" sz="1800" dirty="0"/>
          </a:p>
        </p:txBody>
      </p:sp>
    </p:spTree>
    <p:extLst>
      <p:ext uri="{BB962C8B-B14F-4D97-AF65-F5344CB8AC3E}">
        <p14:creationId xmlns:p14="http://schemas.microsoft.com/office/powerpoint/2010/main" val="4147469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E92A0-8151-1C47-990D-D683E2F07E38}"/>
              </a:ext>
            </a:extLst>
          </p:cNvPr>
          <p:cNvSpPr>
            <a:spLocks noGrp="1"/>
          </p:cNvSpPr>
          <p:nvPr>
            <p:ph type="title"/>
          </p:nvPr>
        </p:nvSpPr>
        <p:spPr>
          <a:xfrm>
            <a:off x="554264" y="272143"/>
            <a:ext cx="8042276" cy="1836418"/>
          </a:xfrm>
        </p:spPr>
        <p:txBody>
          <a:bodyPr/>
          <a:lstStyle/>
          <a:p>
            <a:r>
              <a:rPr lang="en-US" sz="3200" b="1" dirty="0" err="1" smtClean="0"/>
              <a:t>Kéo</a:t>
            </a:r>
            <a:r>
              <a:rPr lang="en-US" sz="3200" b="1" dirty="0" smtClean="0"/>
              <a:t> </a:t>
            </a:r>
            <a:r>
              <a:rPr lang="en-US" sz="3200" b="1" dirty="0" err="1" smtClean="0"/>
              <a:t>dài</a:t>
            </a:r>
            <a:r>
              <a:rPr lang="en-US" sz="3200" b="1" dirty="0" smtClean="0"/>
              <a:t> </a:t>
            </a:r>
            <a:r>
              <a:rPr lang="en-US" sz="3200" b="1" dirty="0" err="1" smtClean="0"/>
              <a:t>điều</a:t>
            </a:r>
            <a:r>
              <a:rPr lang="en-US" sz="3200" b="1" dirty="0" smtClean="0"/>
              <a:t> </a:t>
            </a:r>
            <a:r>
              <a:rPr lang="en-US" sz="3200" b="1" dirty="0" err="1" smtClean="0"/>
              <a:t>trị</a:t>
            </a:r>
            <a:r>
              <a:rPr lang="en-US" sz="3200" b="1" dirty="0" smtClean="0"/>
              <a:t> BUPRENORPHINE</a:t>
            </a:r>
            <a:r>
              <a:rPr lang="en-US" dirty="0"/>
              <a:t/>
            </a:r>
            <a:br>
              <a:rPr lang="en-US" dirty="0"/>
            </a:br>
            <a:endParaRPr lang="en-US" dirty="0"/>
          </a:p>
        </p:txBody>
      </p:sp>
      <p:sp>
        <p:nvSpPr>
          <p:cNvPr id="3" name="Content Placeholder 2">
            <a:extLst>
              <a:ext uri="{FF2B5EF4-FFF2-40B4-BE49-F238E27FC236}">
                <a16:creationId xmlns:a16="http://schemas.microsoft.com/office/drawing/2014/main" id="{069A1817-CEA4-F749-ABE3-E3CA75E0B4BB}"/>
              </a:ext>
            </a:extLst>
          </p:cNvPr>
          <p:cNvSpPr>
            <a:spLocks noGrp="1"/>
          </p:cNvSpPr>
          <p:nvPr>
            <p:ph idx="1"/>
          </p:nvPr>
        </p:nvSpPr>
        <p:spPr/>
        <p:txBody>
          <a:bodyPr/>
          <a:lstStyle/>
          <a:p>
            <a:r>
              <a:rPr lang="en-US" b="1" smtClean="0">
                <a:solidFill>
                  <a:schemeClr val="tx1">
                    <a:lumMod val="75000"/>
                    <a:lumOff val="25000"/>
                  </a:schemeClr>
                </a:solidFill>
              </a:rPr>
              <a:t>Trước đây</a:t>
            </a:r>
            <a:endParaRPr lang="vi-VN" b="1" dirty="0">
              <a:solidFill>
                <a:schemeClr val="tx1">
                  <a:lumMod val="75000"/>
                  <a:lumOff val="25000"/>
                </a:schemeClr>
              </a:solidFill>
            </a:endParaRPr>
          </a:p>
          <a:p>
            <a:r>
              <a:rPr lang="en-US" i="1" smtClean="0">
                <a:solidFill>
                  <a:schemeClr val="tx1">
                    <a:lumMod val="75000"/>
                    <a:lumOff val="25000"/>
                  </a:schemeClr>
                </a:solidFill>
              </a:rPr>
              <a:t>Điều trị bằng buprenorphine có thể dần dần ngưng hẳn được. </a:t>
            </a:r>
            <a:endParaRPr lang="en-US" i="1" dirty="0">
              <a:solidFill>
                <a:schemeClr val="tx1">
                  <a:lumMod val="75000"/>
                  <a:lumOff val="25000"/>
                </a:schemeClr>
              </a:solidFill>
            </a:endParaRPr>
          </a:p>
          <a:p>
            <a:endParaRPr lang="en-US" dirty="0"/>
          </a:p>
        </p:txBody>
      </p:sp>
      <p:sp>
        <p:nvSpPr>
          <p:cNvPr id="4" name="Rectangle 3">
            <a:extLst>
              <a:ext uri="{FF2B5EF4-FFF2-40B4-BE49-F238E27FC236}">
                <a16:creationId xmlns:a16="http://schemas.microsoft.com/office/drawing/2014/main" id="{B3D921AA-4569-574B-B857-F36EDA777717}"/>
              </a:ext>
            </a:extLst>
          </p:cNvPr>
          <p:cNvSpPr/>
          <p:nvPr/>
        </p:nvSpPr>
        <p:spPr>
          <a:xfrm>
            <a:off x="859972" y="2918085"/>
            <a:ext cx="6509656" cy="1938992"/>
          </a:xfrm>
          <a:prstGeom prst="rect">
            <a:avLst/>
          </a:prstGeom>
        </p:spPr>
        <p:txBody>
          <a:bodyPr wrap="square">
            <a:spAutoFit/>
          </a:bodyPr>
          <a:lstStyle/>
          <a:p>
            <a:endParaRPr lang="en-US" sz="2400" b="1" smtClean="0">
              <a:solidFill>
                <a:schemeClr val="tx1">
                  <a:lumMod val="75000"/>
                  <a:lumOff val="25000"/>
                </a:schemeClr>
              </a:solidFill>
              <a:latin typeface="GeorgiaPro"/>
            </a:endParaRPr>
          </a:p>
          <a:p>
            <a:r>
              <a:rPr lang="en-US" sz="2400" b="1" smtClean="0">
                <a:solidFill>
                  <a:schemeClr val="tx1">
                    <a:lumMod val="75000"/>
                    <a:lumOff val="25000"/>
                  </a:schemeClr>
                </a:solidFill>
                <a:latin typeface="GeorgiaPro"/>
              </a:rPr>
              <a:t>Những </a:t>
            </a:r>
            <a:r>
              <a:rPr lang="en-US" sz="2400" b="1" dirty="0" err="1">
                <a:solidFill>
                  <a:schemeClr val="tx1">
                    <a:lumMod val="75000"/>
                    <a:lumOff val="25000"/>
                  </a:schemeClr>
                </a:solidFill>
                <a:latin typeface="GeorgiaPro"/>
              </a:rPr>
              <a:t>phát</a:t>
            </a:r>
            <a:r>
              <a:rPr lang="en-US" sz="2400" b="1" dirty="0">
                <a:solidFill>
                  <a:schemeClr val="tx1">
                    <a:lumMod val="75000"/>
                    <a:lumOff val="25000"/>
                  </a:schemeClr>
                </a:solidFill>
                <a:latin typeface="GeorgiaPro"/>
              </a:rPr>
              <a:t> </a:t>
            </a:r>
            <a:r>
              <a:rPr lang="en-US" sz="2400" b="1" dirty="0" err="1">
                <a:solidFill>
                  <a:schemeClr val="tx1">
                    <a:lumMod val="75000"/>
                    <a:lumOff val="25000"/>
                  </a:schemeClr>
                </a:solidFill>
                <a:latin typeface="GeorgiaPro"/>
              </a:rPr>
              <a:t>hiện</a:t>
            </a:r>
            <a:r>
              <a:rPr lang="en-US" sz="2400" b="1" dirty="0">
                <a:solidFill>
                  <a:schemeClr val="tx1">
                    <a:lumMod val="75000"/>
                    <a:lumOff val="25000"/>
                  </a:schemeClr>
                </a:solidFill>
                <a:latin typeface="GeorgiaPro"/>
              </a:rPr>
              <a:t> </a:t>
            </a:r>
            <a:r>
              <a:rPr lang="en-US" sz="2400" b="1" dirty="0" err="1">
                <a:solidFill>
                  <a:schemeClr val="tx1">
                    <a:lumMod val="75000"/>
                    <a:lumOff val="25000"/>
                  </a:schemeClr>
                </a:solidFill>
                <a:latin typeface="GeorgiaPro"/>
              </a:rPr>
              <a:t>và</a:t>
            </a:r>
            <a:r>
              <a:rPr lang="en-US" sz="2400" b="1" dirty="0">
                <a:solidFill>
                  <a:schemeClr val="tx1">
                    <a:lumMod val="75000"/>
                    <a:lumOff val="25000"/>
                  </a:schemeClr>
                </a:solidFill>
                <a:latin typeface="GeorgiaPro"/>
              </a:rPr>
              <a:t> </a:t>
            </a:r>
            <a:r>
              <a:rPr lang="en-US" sz="2400" b="1" dirty="0" err="1">
                <a:solidFill>
                  <a:schemeClr val="tx1">
                    <a:lumMod val="75000"/>
                    <a:lumOff val="25000"/>
                  </a:schemeClr>
                </a:solidFill>
                <a:latin typeface="GeorgiaPro"/>
              </a:rPr>
              <a:t>khuyến</a:t>
            </a:r>
            <a:r>
              <a:rPr lang="en-US" sz="2400" b="1" dirty="0">
                <a:solidFill>
                  <a:schemeClr val="tx1">
                    <a:lumMod val="75000"/>
                    <a:lumOff val="25000"/>
                  </a:schemeClr>
                </a:solidFill>
                <a:latin typeface="GeorgiaPro"/>
              </a:rPr>
              <a:t> </a:t>
            </a:r>
            <a:r>
              <a:rPr lang="en-US" sz="2400" b="1" dirty="0" err="1">
                <a:solidFill>
                  <a:schemeClr val="tx1">
                    <a:lumMod val="75000"/>
                    <a:lumOff val="25000"/>
                  </a:schemeClr>
                </a:solidFill>
                <a:latin typeface="GeorgiaPro"/>
              </a:rPr>
              <a:t>nghị</a:t>
            </a:r>
            <a:r>
              <a:rPr lang="en-US" sz="2400" b="1" dirty="0">
                <a:solidFill>
                  <a:schemeClr val="tx1">
                    <a:lumMod val="75000"/>
                    <a:lumOff val="25000"/>
                  </a:schemeClr>
                </a:solidFill>
                <a:latin typeface="GeorgiaPro"/>
              </a:rPr>
              <a:t> </a:t>
            </a:r>
            <a:r>
              <a:rPr lang="en-US" sz="2400" b="1" dirty="0" err="1">
                <a:solidFill>
                  <a:schemeClr val="tx1">
                    <a:lumMod val="75000"/>
                    <a:lumOff val="25000"/>
                  </a:schemeClr>
                </a:solidFill>
                <a:latin typeface="GeorgiaPro"/>
              </a:rPr>
              <a:t>mới</a:t>
            </a:r>
            <a:endParaRPr lang="en-US" sz="2400" b="1" dirty="0">
              <a:solidFill>
                <a:schemeClr val="tx1">
                  <a:lumMod val="75000"/>
                  <a:lumOff val="25000"/>
                </a:schemeClr>
              </a:solidFill>
              <a:latin typeface="GeorgiaPro"/>
            </a:endParaRPr>
          </a:p>
          <a:p>
            <a:r>
              <a:rPr lang="en-US" sz="2400" b="1" dirty="0">
                <a:solidFill>
                  <a:schemeClr val="tx1">
                    <a:lumMod val="75000"/>
                    <a:lumOff val="25000"/>
                  </a:schemeClr>
                </a:solidFill>
                <a:latin typeface="GeorgiaPro"/>
              </a:rPr>
              <a:t> </a:t>
            </a:r>
          </a:p>
          <a:p>
            <a:r>
              <a:rPr lang="en-US" sz="2400" i="1" dirty="0" err="1">
                <a:solidFill>
                  <a:schemeClr val="tx1">
                    <a:lumMod val="75000"/>
                    <a:lumOff val="25000"/>
                  </a:schemeClr>
                </a:solidFill>
                <a:latin typeface="GeorgiaPro"/>
              </a:rPr>
              <a:t>Bệnh</a:t>
            </a:r>
            <a:r>
              <a:rPr lang="en-US" sz="2400" i="1" dirty="0">
                <a:solidFill>
                  <a:schemeClr val="tx1">
                    <a:lumMod val="75000"/>
                    <a:lumOff val="25000"/>
                  </a:schemeClr>
                </a:solidFill>
                <a:latin typeface="GeorgiaPro"/>
              </a:rPr>
              <a:t> </a:t>
            </a:r>
            <a:r>
              <a:rPr lang="en-US" sz="2400" i="1" dirty="0" err="1">
                <a:solidFill>
                  <a:schemeClr val="tx1">
                    <a:lumMod val="75000"/>
                    <a:lumOff val="25000"/>
                  </a:schemeClr>
                </a:solidFill>
                <a:latin typeface="GeorgiaPro"/>
              </a:rPr>
              <a:t>nhân</a:t>
            </a:r>
            <a:r>
              <a:rPr lang="en-US" sz="2400" i="1" dirty="0">
                <a:solidFill>
                  <a:schemeClr val="tx1">
                    <a:lumMod val="75000"/>
                    <a:lumOff val="25000"/>
                  </a:schemeClr>
                </a:solidFill>
                <a:latin typeface="GeorgiaPro"/>
              </a:rPr>
              <a:t> </a:t>
            </a:r>
            <a:r>
              <a:rPr lang="en-US" sz="2400" i="1" err="1">
                <a:solidFill>
                  <a:schemeClr val="tx1">
                    <a:lumMod val="75000"/>
                    <a:lumOff val="25000"/>
                  </a:schemeClr>
                </a:solidFill>
                <a:latin typeface="GeorgiaPro"/>
              </a:rPr>
              <a:t>nên</a:t>
            </a:r>
            <a:r>
              <a:rPr lang="en-US" sz="2400" i="1">
                <a:solidFill>
                  <a:schemeClr val="tx1">
                    <a:lumMod val="75000"/>
                    <a:lumOff val="25000"/>
                  </a:schemeClr>
                </a:solidFill>
                <a:latin typeface="GeorgiaPro"/>
              </a:rPr>
              <a:t> </a:t>
            </a:r>
            <a:r>
              <a:rPr lang="en-US" sz="2400" i="1" smtClean="0">
                <a:solidFill>
                  <a:schemeClr val="tx1">
                    <a:lumMod val="75000"/>
                    <a:lumOff val="25000"/>
                  </a:schemeClr>
                </a:solidFill>
                <a:latin typeface="GeorgiaPro"/>
              </a:rPr>
              <a:t>sử dụng</a:t>
            </a:r>
            <a:r>
              <a:rPr lang="en-US" sz="2400" i="1" smtClean="0">
                <a:solidFill>
                  <a:schemeClr val="tx1">
                    <a:lumMod val="75000"/>
                    <a:lumOff val="25000"/>
                  </a:schemeClr>
                </a:solidFill>
                <a:latin typeface="GeorgiaPro"/>
              </a:rPr>
              <a:t> buprenorphine </a:t>
            </a:r>
            <a:r>
              <a:rPr lang="en-US" sz="2400" i="1" dirty="0" err="1">
                <a:solidFill>
                  <a:schemeClr val="tx1">
                    <a:lumMod val="75000"/>
                    <a:lumOff val="25000"/>
                  </a:schemeClr>
                </a:solidFill>
                <a:latin typeface="GeorgiaPro"/>
              </a:rPr>
              <a:t>miễn</a:t>
            </a:r>
            <a:r>
              <a:rPr lang="en-US" sz="2400" i="1" dirty="0">
                <a:solidFill>
                  <a:schemeClr val="tx1">
                    <a:lumMod val="75000"/>
                    <a:lumOff val="25000"/>
                  </a:schemeClr>
                </a:solidFill>
                <a:latin typeface="GeorgiaPro"/>
              </a:rPr>
              <a:t> </a:t>
            </a:r>
            <a:r>
              <a:rPr lang="en-US" sz="2400" i="1" dirty="0" err="1">
                <a:solidFill>
                  <a:schemeClr val="tx1">
                    <a:lumMod val="75000"/>
                    <a:lumOff val="25000"/>
                  </a:schemeClr>
                </a:solidFill>
                <a:latin typeface="GeorgiaPro"/>
              </a:rPr>
              <a:t>là</a:t>
            </a:r>
            <a:r>
              <a:rPr lang="en-US" sz="2400" i="1" dirty="0">
                <a:solidFill>
                  <a:schemeClr val="tx1">
                    <a:lumMod val="75000"/>
                    <a:lumOff val="25000"/>
                  </a:schemeClr>
                </a:solidFill>
                <a:latin typeface="GeorgiaPro"/>
              </a:rPr>
              <a:t> </a:t>
            </a:r>
            <a:r>
              <a:rPr lang="en-US" sz="2400" i="1" dirty="0" err="1">
                <a:solidFill>
                  <a:schemeClr val="tx1">
                    <a:lumMod val="75000"/>
                    <a:lumOff val="25000"/>
                  </a:schemeClr>
                </a:solidFill>
                <a:latin typeface="GeorgiaPro"/>
              </a:rPr>
              <a:t>nó</a:t>
            </a:r>
            <a:r>
              <a:rPr lang="en-US" sz="2400" i="1" dirty="0">
                <a:solidFill>
                  <a:schemeClr val="tx1">
                    <a:lumMod val="75000"/>
                    <a:lumOff val="25000"/>
                  </a:schemeClr>
                </a:solidFill>
                <a:latin typeface="GeorgiaPro"/>
              </a:rPr>
              <a:t> </a:t>
            </a:r>
            <a:r>
              <a:rPr lang="en-US" sz="2400" i="1" err="1">
                <a:solidFill>
                  <a:schemeClr val="tx1">
                    <a:lumMod val="75000"/>
                    <a:lumOff val="25000"/>
                  </a:schemeClr>
                </a:solidFill>
                <a:latin typeface="GeorgiaPro"/>
              </a:rPr>
              <a:t>mang</a:t>
            </a:r>
            <a:r>
              <a:rPr lang="en-US" sz="2400" i="1">
                <a:solidFill>
                  <a:schemeClr val="tx1">
                    <a:lumMod val="75000"/>
                    <a:lumOff val="25000"/>
                  </a:schemeClr>
                </a:solidFill>
                <a:latin typeface="GeorgiaPro"/>
              </a:rPr>
              <a:t> </a:t>
            </a:r>
            <a:r>
              <a:rPr lang="en-US" sz="2400" i="1" smtClean="0">
                <a:solidFill>
                  <a:schemeClr val="tx1">
                    <a:lumMod val="75000"/>
                    <a:lumOff val="25000"/>
                  </a:schemeClr>
                </a:solidFill>
                <a:latin typeface="GeorgiaPro"/>
              </a:rPr>
              <a:t>vẫn mang lại lợi ích cho bệnh nhân</a:t>
            </a:r>
            <a:endParaRPr lang="en-US" sz="2400" i="1" dirty="0">
              <a:solidFill>
                <a:schemeClr val="tx1">
                  <a:lumMod val="75000"/>
                  <a:lumOff val="25000"/>
                </a:schemeClr>
              </a:solidFill>
            </a:endParaRPr>
          </a:p>
        </p:txBody>
      </p:sp>
    </p:spTree>
    <p:extLst>
      <p:ext uri="{BB962C8B-B14F-4D97-AF65-F5344CB8AC3E}">
        <p14:creationId xmlns:p14="http://schemas.microsoft.com/office/powerpoint/2010/main" val="42192104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464851ED-D944-1C45-A210-4B4E85CED99D}"/>
              </a:ext>
            </a:extLst>
          </p:cNvPr>
          <p:cNvSpPr>
            <a:spLocks noGrp="1" noChangeArrowheads="1"/>
          </p:cNvSpPr>
          <p:nvPr>
            <p:ph type="title" idx="4294967295"/>
          </p:nvPr>
        </p:nvSpPr>
        <p:spPr>
          <a:xfrm>
            <a:off x="0" y="107950"/>
            <a:ext cx="8042275" cy="1336675"/>
          </a:xfrm>
        </p:spPr>
        <p:txBody>
          <a:bodyPr/>
          <a:lstStyle/>
          <a:p>
            <a:r>
              <a:rPr lang="en-US" altLang="en-US" smtClean="0">
                <a:ea typeface="ＭＳ Ｐゴシック" panose="020B0600070205080204" pitchFamily="34" charset="-128"/>
              </a:rPr>
              <a:t>Tuyên bố đồng thuận NIH 1997</a:t>
            </a:r>
            <a:endParaRPr lang="en-US" altLang="en-US">
              <a:ea typeface="ＭＳ Ｐゴシック" panose="020B0600070205080204" pitchFamily="34" charset="-128"/>
            </a:endParaRPr>
          </a:p>
        </p:txBody>
      </p:sp>
      <p:sp>
        <p:nvSpPr>
          <p:cNvPr id="69634" name="Rectangle 3">
            <a:extLst>
              <a:ext uri="{FF2B5EF4-FFF2-40B4-BE49-F238E27FC236}">
                <a16:creationId xmlns:a16="http://schemas.microsoft.com/office/drawing/2014/main" id="{DA3FB229-3230-9D4E-B57D-190DC50E0840}"/>
              </a:ext>
            </a:extLst>
          </p:cNvPr>
          <p:cNvSpPr>
            <a:spLocks noGrp="1" noChangeArrowheads="1"/>
          </p:cNvSpPr>
          <p:nvPr>
            <p:ph type="body" idx="4294967295"/>
          </p:nvPr>
        </p:nvSpPr>
        <p:spPr>
          <a:xfrm>
            <a:off x="436562" y="1676400"/>
            <a:ext cx="8042275" cy="4343400"/>
          </a:xfrm>
        </p:spPr>
        <p:txBody>
          <a:bodyPr/>
          <a:lstStyle/>
          <a:p>
            <a:r>
              <a:rPr lang="ja-JP" altLang="en-US" smtClean="0">
                <a:ea typeface="ＭＳ Ｐゴシック" panose="020B0600070205080204" pitchFamily="34" charset="-128"/>
              </a:rPr>
              <a:t>“</a:t>
            </a:r>
            <a:r>
              <a:rPr lang="en-US" altLang="ja-JP" smtClean="0">
                <a:ea typeface="ＭＳ Ｐゴシック" panose="020B0600070205080204" pitchFamily="34" charset="-128"/>
              </a:rPr>
              <a:t>Mặc dù việc ngưng sử dụng ma túy cũng là một mục tiêu điều trị, nhưng các nghiên cứu đã chỉ ra rằng mục tiêu này có thể khó mà đạt được đối với phần đông những người lệ thuộc CDTP.</a:t>
            </a:r>
            <a:r>
              <a:rPr lang="ja-JP" altLang="en-US">
                <a:ea typeface="ＭＳ Ｐゴシック" panose="020B0600070205080204" pitchFamily="34" charset="-128"/>
              </a:rPr>
              <a:t>”</a:t>
            </a:r>
            <a:endParaRPr lang="en-US" altLang="en-US" dirty="0">
              <a:ea typeface="ＭＳ Ｐゴシック" panose="020B0600070205080204" pitchFamily="34" charset="-128"/>
            </a:endParaRPr>
          </a:p>
        </p:txBody>
      </p:sp>
      <p:sp>
        <p:nvSpPr>
          <p:cNvPr id="69635" name="Rectangle 4">
            <a:extLst>
              <a:ext uri="{FF2B5EF4-FFF2-40B4-BE49-F238E27FC236}">
                <a16:creationId xmlns:a16="http://schemas.microsoft.com/office/drawing/2014/main" id="{7340BBA0-7EF7-8F4F-BC2C-7C5BA2AC534E}"/>
              </a:ext>
            </a:extLst>
          </p:cNvPr>
          <p:cNvSpPr>
            <a:spLocks noChangeArrowheads="1"/>
          </p:cNvSpPr>
          <p:nvPr/>
        </p:nvSpPr>
        <p:spPr bwMode="auto">
          <a:xfrm>
            <a:off x="2171700" y="4743450"/>
            <a:ext cx="4572000" cy="742950"/>
          </a:xfrm>
          <a:prstGeom prst="rect">
            <a:avLst/>
          </a:prstGeom>
          <a:solidFill>
            <a:schemeClr val="tx1"/>
          </a:solidFill>
          <a:ln w="9525">
            <a:solidFill>
              <a:schemeClr val="tx1"/>
            </a:solidFill>
            <a:miter lim="800000"/>
            <a:headEnd/>
            <a:tailEnd/>
          </a:ln>
        </p:spPr>
        <p:txBody>
          <a:bodyPr wrap="none" anchor="ctr"/>
          <a:lstStyle>
            <a:lvl1pPr>
              <a:defRPr sz="1400" b="1">
                <a:solidFill>
                  <a:schemeClr val="tx1"/>
                </a:solidFill>
                <a:latin typeface="Times New Roman" panose="02020603050405020304" pitchFamily="18" charset="0"/>
                <a:ea typeface="ＭＳ Ｐゴシック" panose="020B0600070205080204" pitchFamily="34" charset="-128"/>
              </a:defRPr>
            </a:lvl1pPr>
            <a:lvl2pPr marL="742950" indent="-285750">
              <a:defRPr sz="1400" b="1">
                <a:solidFill>
                  <a:schemeClr val="tx1"/>
                </a:solidFill>
                <a:latin typeface="Times New Roman" panose="02020603050405020304" pitchFamily="18" charset="0"/>
                <a:ea typeface="ＭＳ Ｐゴシック" panose="020B0600070205080204" pitchFamily="34" charset="-128"/>
              </a:defRPr>
            </a:lvl2pPr>
            <a:lvl3pPr marL="1143000" indent="-228600">
              <a:defRPr sz="1400" b="1">
                <a:solidFill>
                  <a:schemeClr val="tx1"/>
                </a:solidFill>
                <a:latin typeface="Times New Roman" panose="02020603050405020304" pitchFamily="18" charset="0"/>
                <a:ea typeface="ＭＳ Ｐゴシック" panose="020B0600070205080204" pitchFamily="34" charset="-128"/>
              </a:defRPr>
            </a:lvl3pPr>
            <a:lvl4pPr marL="1600200" indent="-228600">
              <a:defRPr sz="1400" b="1">
                <a:solidFill>
                  <a:schemeClr val="tx1"/>
                </a:solidFill>
                <a:latin typeface="Times New Roman" panose="02020603050405020304" pitchFamily="18" charset="0"/>
                <a:ea typeface="ＭＳ Ｐゴシック" panose="020B0600070205080204" pitchFamily="34" charset="-128"/>
              </a:defRPr>
            </a:lvl4pPr>
            <a:lvl5pPr marL="2057400" indent="-228600">
              <a:defRPr sz="1400" b="1">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1400" b="1">
                <a:solidFill>
                  <a:schemeClr val="tx1"/>
                </a:solidFill>
                <a:latin typeface="Times New Roman" panose="02020603050405020304" pitchFamily="18" charset="0"/>
                <a:ea typeface="ＭＳ Ｐゴシック" panose="020B0600070205080204" pitchFamily="34" charset="-128"/>
              </a:defRPr>
            </a:lvl9pPr>
          </a:lstStyle>
          <a:p>
            <a:r>
              <a:rPr lang="en-US" altLang="en-US" sz="1500">
                <a:solidFill>
                  <a:schemeClr val="bg2"/>
                </a:solidFill>
              </a:rPr>
              <a:t>Effective Medical Treatment of Opiate Addiction.</a:t>
            </a:r>
          </a:p>
          <a:p>
            <a:r>
              <a:rPr lang="en-US" altLang="en-US" sz="1500">
                <a:solidFill>
                  <a:schemeClr val="bg2"/>
                </a:solidFill>
              </a:rPr>
              <a:t> NIH Consensus Statement 1997 Nov. 17-19;15(6):5</a:t>
            </a:r>
          </a:p>
          <a:p>
            <a:endParaRPr lang="en-US" altLang="en-US" sz="1050">
              <a:solidFill>
                <a:schemeClr val="bg2"/>
              </a:solidFill>
            </a:endParaRPr>
          </a:p>
        </p:txBody>
      </p:sp>
    </p:spTree>
    <p:extLst>
      <p:ext uri="{BB962C8B-B14F-4D97-AF65-F5344CB8AC3E}">
        <p14:creationId xmlns:p14="http://schemas.microsoft.com/office/powerpoint/2010/main" val="2819655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FEBB1-DA3D-224F-944A-49DDE202EDB1}"/>
              </a:ext>
            </a:extLst>
          </p:cNvPr>
          <p:cNvSpPr>
            <a:spLocks noGrp="1"/>
          </p:cNvSpPr>
          <p:nvPr>
            <p:ph type="title"/>
          </p:nvPr>
        </p:nvSpPr>
        <p:spPr/>
        <p:txBody>
          <a:bodyPr/>
          <a:lstStyle/>
          <a:p>
            <a:r>
              <a:rPr lang="en-US" sz="3200" b="1" dirty="0" err="1" smtClean="0"/>
              <a:t>Tái</a:t>
            </a:r>
            <a:r>
              <a:rPr lang="en-US" sz="3200" b="1" dirty="0" smtClean="0"/>
              <a:t> </a:t>
            </a:r>
            <a:r>
              <a:rPr lang="en-US" sz="3200" b="1" dirty="0" err="1" smtClean="0"/>
              <a:t>nghiện</a:t>
            </a:r>
            <a:r>
              <a:rPr lang="en-US" sz="3200" b="1" dirty="0" smtClean="0"/>
              <a:t> </a:t>
            </a:r>
            <a:r>
              <a:rPr lang="en-US" sz="3200" b="1" dirty="0" err="1" smtClean="0"/>
              <a:t>khi</a:t>
            </a:r>
            <a:r>
              <a:rPr lang="en-US" sz="3200" b="1" dirty="0" smtClean="0"/>
              <a:t> </a:t>
            </a:r>
            <a:r>
              <a:rPr lang="en-US" sz="3200" b="1" dirty="0" err="1" smtClean="0"/>
              <a:t>đang</a:t>
            </a:r>
            <a:r>
              <a:rPr lang="en-US" sz="3200" b="1" dirty="0" smtClean="0"/>
              <a:t> </a:t>
            </a:r>
            <a:r>
              <a:rPr lang="en-US" sz="3200" b="1" dirty="0" err="1" smtClean="0"/>
              <a:t>điều</a:t>
            </a:r>
            <a:r>
              <a:rPr lang="en-US" sz="3200" b="1" dirty="0" smtClean="0"/>
              <a:t> </a:t>
            </a:r>
            <a:r>
              <a:rPr lang="en-US" sz="3200" b="1" dirty="0" err="1" smtClean="0"/>
              <a:t>trị</a:t>
            </a:r>
            <a:r>
              <a:rPr lang="en-US" sz="3200" b="1" dirty="0" smtClean="0"/>
              <a:t> BUPRENORPHINE</a:t>
            </a:r>
            <a:endParaRPr lang="en-US" sz="3200" dirty="0"/>
          </a:p>
        </p:txBody>
      </p:sp>
      <p:sp>
        <p:nvSpPr>
          <p:cNvPr id="3" name="Content Placeholder 2">
            <a:extLst>
              <a:ext uri="{FF2B5EF4-FFF2-40B4-BE49-F238E27FC236}">
                <a16:creationId xmlns:a16="http://schemas.microsoft.com/office/drawing/2014/main" id="{124E3A97-A59C-CF48-8F5F-7DF7F1FAC96C}"/>
              </a:ext>
            </a:extLst>
          </p:cNvPr>
          <p:cNvSpPr>
            <a:spLocks noGrp="1"/>
          </p:cNvSpPr>
          <p:nvPr>
            <p:ph idx="1"/>
          </p:nvPr>
        </p:nvSpPr>
        <p:spPr/>
        <p:txBody>
          <a:bodyPr>
            <a:normAutofit/>
          </a:bodyPr>
          <a:lstStyle/>
          <a:p>
            <a:r>
              <a:rPr lang="en-US" b="1" smtClean="0">
                <a:solidFill>
                  <a:schemeClr val="tx1">
                    <a:lumMod val="75000"/>
                    <a:lumOff val="25000"/>
                  </a:schemeClr>
                </a:solidFill>
              </a:rPr>
              <a:t>Trước đây</a:t>
            </a:r>
            <a:endParaRPr lang="vi-VN" b="1" dirty="0">
              <a:solidFill>
                <a:schemeClr val="tx1">
                  <a:lumMod val="75000"/>
                  <a:lumOff val="25000"/>
                </a:schemeClr>
              </a:solidFill>
            </a:endParaRPr>
          </a:p>
          <a:p>
            <a:r>
              <a:rPr lang="vi-VN" i="1" dirty="0">
                <a:solidFill>
                  <a:schemeClr val="tx1">
                    <a:lumMod val="75000"/>
                    <a:lumOff val="25000"/>
                  </a:schemeClr>
                </a:solidFill>
              </a:rPr>
              <a:t>Bệnh nhân bị </a:t>
            </a:r>
            <a:r>
              <a:rPr lang="vi-VN" i="1" dirty="0" smtClean="0">
                <a:solidFill>
                  <a:schemeClr val="tx1">
                    <a:lumMod val="75000"/>
                    <a:lumOff val="25000"/>
                  </a:schemeClr>
                </a:solidFill>
              </a:rPr>
              <a:t>tái</a:t>
            </a:r>
            <a:r>
              <a:rPr lang="en-US" i="1" dirty="0" smtClean="0">
                <a:solidFill>
                  <a:schemeClr val="tx1">
                    <a:lumMod val="75000"/>
                    <a:lumOff val="25000"/>
                  </a:schemeClr>
                </a:solidFill>
              </a:rPr>
              <a:t> </a:t>
            </a:r>
            <a:r>
              <a:rPr lang="en-US" i="1" dirty="0" err="1" smtClean="0">
                <a:solidFill>
                  <a:schemeClr val="tx1">
                    <a:lumMod val="75000"/>
                    <a:lumOff val="25000"/>
                  </a:schemeClr>
                </a:solidFill>
              </a:rPr>
              <a:t>nghiện</a:t>
            </a:r>
            <a:r>
              <a:rPr lang="vi-VN" i="1" dirty="0" smtClean="0">
                <a:solidFill>
                  <a:schemeClr val="tx1">
                    <a:lumMod val="75000"/>
                    <a:lumOff val="25000"/>
                  </a:schemeClr>
                </a:solidFill>
              </a:rPr>
              <a:t> </a:t>
            </a:r>
            <a:r>
              <a:rPr lang="vi-VN" i="1" dirty="0">
                <a:solidFill>
                  <a:schemeClr val="tx1">
                    <a:lumMod val="75000"/>
                    <a:lumOff val="25000"/>
                  </a:schemeClr>
                </a:solidFill>
              </a:rPr>
              <a:t>đã thất </a:t>
            </a:r>
            <a:r>
              <a:rPr lang="vi-VN" i="1" dirty="0" smtClean="0">
                <a:solidFill>
                  <a:schemeClr val="tx1">
                    <a:lumMod val="75000"/>
                    <a:lumOff val="25000"/>
                  </a:schemeClr>
                </a:solidFill>
              </a:rPr>
              <a:t>bại</a:t>
            </a:r>
            <a:r>
              <a:rPr lang="en-US" i="1" dirty="0" smtClean="0">
                <a:solidFill>
                  <a:schemeClr val="tx1">
                    <a:lumMod val="75000"/>
                    <a:lumOff val="25000"/>
                  </a:schemeClr>
                </a:solidFill>
              </a:rPr>
              <a:t> </a:t>
            </a:r>
            <a:r>
              <a:rPr lang="vi-VN" i="1" dirty="0" smtClean="0">
                <a:solidFill>
                  <a:schemeClr val="tx1">
                    <a:lumMod val="75000"/>
                    <a:lumOff val="25000"/>
                  </a:schemeClr>
                </a:solidFill>
              </a:rPr>
              <a:t>điều </a:t>
            </a:r>
            <a:r>
              <a:rPr lang="vi-VN" i="1">
                <a:solidFill>
                  <a:schemeClr val="tx1">
                    <a:lumMod val="75000"/>
                    <a:lumOff val="25000"/>
                  </a:schemeClr>
                </a:solidFill>
              </a:rPr>
              <a:t>trị </a:t>
            </a:r>
            <a:r>
              <a:rPr lang="vi-VN" i="1" smtClean="0">
                <a:solidFill>
                  <a:schemeClr val="tx1">
                    <a:lumMod val="75000"/>
                    <a:lumOff val="25000"/>
                  </a:schemeClr>
                </a:solidFill>
              </a:rPr>
              <a:t>buprenorphin</a:t>
            </a:r>
            <a:r>
              <a:rPr lang="en-US" i="1" smtClean="0">
                <a:solidFill>
                  <a:schemeClr val="tx1">
                    <a:lumMod val="75000"/>
                    <a:lumOff val="25000"/>
                  </a:schemeClr>
                </a:solidFill>
              </a:rPr>
              <a:t>e</a:t>
            </a:r>
            <a:r>
              <a:rPr lang="vi-VN" i="1" smtClean="0">
                <a:solidFill>
                  <a:schemeClr val="tx1">
                    <a:lumMod val="75000"/>
                    <a:lumOff val="25000"/>
                  </a:schemeClr>
                </a:solidFill>
              </a:rPr>
              <a:t>.</a:t>
            </a:r>
            <a:endParaRPr lang="vi-VN" i="1" dirty="0">
              <a:solidFill>
                <a:schemeClr val="tx1">
                  <a:lumMod val="75000"/>
                  <a:lumOff val="25000"/>
                </a:schemeClr>
              </a:solidFill>
            </a:endParaRPr>
          </a:p>
          <a:p>
            <a:r>
              <a:rPr lang="vi-VN" b="1" dirty="0">
                <a:solidFill>
                  <a:schemeClr val="tx1">
                    <a:lumMod val="75000"/>
                    <a:lumOff val="25000"/>
                  </a:schemeClr>
                </a:solidFill>
              </a:rPr>
              <a:t>Những phát hiện và khuyến nghị mới</a:t>
            </a:r>
          </a:p>
          <a:p>
            <a:r>
              <a:rPr lang="vi-VN" i="1" dirty="0">
                <a:solidFill>
                  <a:schemeClr val="tx1">
                    <a:lumMod val="75000"/>
                    <a:lumOff val="25000"/>
                  </a:schemeClr>
                </a:solidFill>
              </a:rPr>
              <a:t>Bệnh nhân bị </a:t>
            </a:r>
            <a:r>
              <a:rPr lang="vi-VN" i="1" dirty="0" smtClean="0">
                <a:solidFill>
                  <a:schemeClr val="tx1">
                    <a:lumMod val="75000"/>
                    <a:lumOff val="25000"/>
                  </a:schemeClr>
                </a:solidFill>
              </a:rPr>
              <a:t>tái</a:t>
            </a:r>
            <a:r>
              <a:rPr lang="en-US" i="1" dirty="0" smtClean="0">
                <a:solidFill>
                  <a:schemeClr val="tx1">
                    <a:lumMod val="75000"/>
                    <a:lumOff val="25000"/>
                  </a:schemeClr>
                </a:solidFill>
              </a:rPr>
              <a:t> </a:t>
            </a:r>
            <a:r>
              <a:rPr lang="en-US" i="1" dirty="0" err="1" smtClean="0">
                <a:solidFill>
                  <a:schemeClr val="tx1">
                    <a:lumMod val="75000"/>
                    <a:lumOff val="25000"/>
                  </a:schemeClr>
                </a:solidFill>
              </a:rPr>
              <a:t>nghiện</a:t>
            </a:r>
            <a:r>
              <a:rPr lang="vi-VN" i="1" dirty="0" smtClean="0">
                <a:solidFill>
                  <a:schemeClr val="tx1">
                    <a:lumMod val="75000"/>
                    <a:lumOff val="25000"/>
                  </a:schemeClr>
                </a:solidFill>
              </a:rPr>
              <a:t> </a:t>
            </a:r>
            <a:r>
              <a:rPr lang="vi-VN" i="1" dirty="0">
                <a:solidFill>
                  <a:schemeClr val="tx1">
                    <a:lumMod val="75000"/>
                    <a:lumOff val="25000"/>
                  </a:schemeClr>
                </a:solidFill>
              </a:rPr>
              <a:t>nên được cung </a:t>
            </a:r>
            <a:r>
              <a:rPr lang="vi-VN" i="1">
                <a:solidFill>
                  <a:schemeClr val="tx1">
                    <a:lumMod val="75000"/>
                    <a:lumOff val="25000"/>
                  </a:schemeClr>
                </a:solidFill>
              </a:rPr>
              <a:t>cấp </a:t>
            </a:r>
            <a:r>
              <a:rPr lang="en-US" i="1" smtClean="0">
                <a:solidFill>
                  <a:schemeClr val="tx1">
                    <a:lumMod val="75000"/>
                    <a:lumOff val="25000"/>
                  </a:schemeClr>
                </a:solidFill>
              </a:rPr>
              <a:t>thêm </a:t>
            </a:r>
            <a:r>
              <a:rPr lang="vi-VN" i="1" smtClean="0">
                <a:solidFill>
                  <a:schemeClr val="tx1">
                    <a:lumMod val="75000"/>
                    <a:lumOff val="25000"/>
                  </a:schemeClr>
                </a:solidFill>
              </a:rPr>
              <a:t>hỗ </a:t>
            </a:r>
            <a:r>
              <a:rPr lang="vi-VN" i="1">
                <a:solidFill>
                  <a:schemeClr val="tx1">
                    <a:lumMod val="75000"/>
                    <a:lumOff val="25000"/>
                  </a:schemeClr>
                </a:solidFill>
              </a:rPr>
              <a:t>trợ </a:t>
            </a:r>
            <a:r>
              <a:rPr lang="vi-VN" i="1" smtClean="0">
                <a:solidFill>
                  <a:schemeClr val="tx1">
                    <a:lumMod val="75000"/>
                    <a:lumOff val="25000"/>
                  </a:schemeClr>
                </a:solidFill>
              </a:rPr>
              <a:t>thay vì</a:t>
            </a:r>
            <a:r>
              <a:rPr lang="en-US" i="1" smtClean="0">
                <a:solidFill>
                  <a:schemeClr val="tx1">
                    <a:lumMod val="75000"/>
                    <a:lumOff val="25000"/>
                  </a:schemeClr>
                </a:solidFill>
              </a:rPr>
              <a:t> cho họ</a:t>
            </a:r>
            <a:r>
              <a:rPr lang="vi-VN" i="1" smtClean="0">
                <a:solidFill>
                  <a:schemeClr val="tx1">
                    <a:lumMod val="75000"/>
                    <a:lumOff val="25000"/>
                  </a:schemeClr>
                </a:solidFill>
              </a:rPr>
              <a:t> </a:t>
            </a:r>
            <a:r>
              <a:rPr lang="vi-VN" i="1" dirty="0">
                <a:solidFill>
                  <a:schemeClr val="tx1">
                    <a:lumMod val="75000"/>
                    <a:lumOff val="25000"/>
                  </a:schemeClr>
                </a:solidFill>
              </a:rPr>
              <a:t>ngừng điều trị bằng buprenorphin</a:t>
            </a:r>
            <a:r>
              <a:rPr lang="vi-VN" i="1" dirty="0" smtClean="0">
                <a:solidFill>
                  <a:schemeClr val="tx1">
                    <a:lumMod val="75000"/>
                    <a:lumOff val="25000"/>
                  </a:schemeClr>
                </a:solidFill>
              </a:rPr>
              <a:t>.</a:t>
            </a:r>
            <a:endParaRPr lang="en-US" i="1" dirty="0" smtClean="0">
              <a:solidFill>
                <a:schemeClr val="tx1">
                  <a:lumMod val="75000"/>
                  <a:lumOff val="25000"/>
                </a:schemeClr>
              </a:solidFill>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892476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17DF9-560C-0645-8104-6AA6173FD753}"/>
              </a:ext>
            </a:extLst>
          </p:cNvPr>
          <p:cNvSpPr>
            <a:spLocks noGrp="1"/>
          </p:cNvSpPr>
          <p:nvPr>
            <p:ph type="title"/>
          </p:nvPr>
        </p:nvSpPr>
        <p:spPr>
          <a:xfrm>
            <a:off x="586921" y="544286"/>
            <a:ext cx="8042276" cy="1444532"/>
          </a:xfrm>
        </p:spPr>
        <p:txBody>
          <a:bodyPr/>
          <a:lstStyle/>
          <a:p>
            <a:r>
              <a:rPr lang="en-US" sz="3200" b="1" dirty="0" err="1" smtClean="0"/>
              <a:t>Yêu</a:t>
            </a:r>
            <a:r>
              <a:rPr lang="en-US" sz="3200" b="1" dirty="0" smtClean="0"/>
              <a:t> </a:t>
            </a:r>
            <a:r>
              <a:rPr lang="en-US" sz="3200" b="1" err="1" smtClean="0"/>
              <a:t>cầu</a:t>
            </a:r>
            <a:r>
              <a:rPr lang="en-US" sz="3200" b="1" smtClean="0"/>
              <a:t> </a:t>
            </a:r>
            <a:r>
              <a:rPr lang="en-US" sz="3200" b="1" smtClean="0"/>
              <a:t>dành cho </a:t>
            </a:r>
            <a:r>
              <a:rPr lang="en-US" sz="3200" b="1" dirty="0" err="1" smtClean="0"/>
              <a:t>tư</a:t>
            </a:r>
            <a:r>
              <a:rPr lang="en-US" sz="3200" b="1" dirty="0" smtClean="0"/>
              <a:t> </a:t>
            </a:r>
            <a:r>
              <a:rPr lang="en-US" sz="3200" b="1" dirty="0" err="1" smtClean="0"/>
              <a:t>vấn</a:t>
            </a:r>
            <a:r>
              <a:rPr lang="en-US" dirty="0"/>
              <a:t/>
            </a:r>
            <a:br>
              <a:rPr lang="en-US" dirty="0"/>
            </a:br>
            <a:endParaRPr lang="en-US" dirty="0"/>
          </a:p>
        </p:txBody>
      </p:sp>
      <p:sp>
        <p:nvSpPr>
          <p:cNvPr id="3" name="Content Placeholder 2">
            <a:extLst>
              <a:ext uri="{FF2B5EF4-FFF2-40B4-BE49-F238E27FC236}">
                <a16:creationId xmlns:a16="http://schemas.microsoft.com/office/drawing/2014/main" id="{CCA6041F-0338-E74C-8F2E-55755D63CD83}"/>
              </a:ext>
            </a:extLst>
          </p:cNvPr>
          <p:cNvSpPr>
            <a:spLocks noGrp="1"/>
          </p:cNvSpPr>
          <p:nvPr>
            <p:ph idx="1"/>
          </p:nvPr>
        </p:nvSpPr>
        <p:spPr/>
        <p:txBody>
          <a:bodyPr/>
          <a:lstStyle/>
          <a:p>
            <a:r>
              <a:rPr lang="en-US" b="1" smtClean="0">
                <a:solidFill>
                  <a:schemeClr val="tx1">
                    <a:lumMod val="75000"/>
                    <a:lumOff val="25000"/>
                  </a:schemeClr>
                </a:solidFill>
              </a:rPr>
              <a:t>Trước </a:t>
            </a:r>
            <a:r>
              <a:rPr lang="en-US" b="1" dirty="0" err="1" smtClean="0">
                <a:solidFill>
                  <a:schemeClr val="tx1">
                    <a:lumMod val="75000"/>
                    <a:lumOff val="25000"/>
                  </a:schemeClr>
                </a:solidFill>
              </a:rPr>
              <a:t>đây</a:t>
            </a:r>
            <a:endParaRPr lang="en-US" dirty="0">
              <a:solidFill>
                <a:schemeClr val="tx1">
                  <a:lumMod val="75000"/>
                  <a:lumOff val="25000"/>
                </a:schemeClr>
              </a:solidFill>
            </a:endParaRPr>
          </a:p>
          <a:p>
            <a:r>
              <a:rPr lang="vi-VN" i="1" dirty="0" smtClean="0">
                <a:solidFill>
                  <a:schemeClr val="tx1">
                    <a:lumMod val="75000"/>
                    <a:lumOff val="25000"/>
                  </a:schemeClr>
                </a:solidFill>
              </a:rPr>
              <a:t>Tư </a:t>
            </a:r>
            <a:r>
              <a:rPr lang="vi-VN" i="1" dirty="0">
                <a:solidFill>
                  <a:schemeClr val="tx1">
                    <a:lumMod val="75000"/>
                    <a:lumOff val="25000"/>
                  </a:schemeClr>
                </a:solidFill>
              </a:rPr>
              <a:t>vấn truyền thống là cần </a:t>
            </a:r>
            <a:r>
              <a:rPr lang="vi-VN" i="1">
                <a:solidFill>
                  <a:schemeClr val="tx1">
                    <a:lumMod val="75000"/>
                    <a:lumOff val="25000"/>
                  </a:schemeClr>
                </a:solidFill>
              </a:rPr>
              <a:t>thiết </a:t>
            </a:r>
            <a:r>
              <a:rPr lang="en-US" i="1" smtClean="0">
                <a:solidFill>
                  <a:schemeClr val="tx1">
                    <a:lumMod val="75000"/>
                    <a:lumOff val="25000"/>
                  </a:schemeClr>
                </a:solidFill>
              </a:rPr>
              <a:t>cho bệnh nhân trong</a:t>
            </a:r>
            <a:r>
              <a:rPr lang="vi-VN" i="1" smtClean="0">
                <a:solidFill>
                  <a:schemeClr val="tx1">
                    <a:lumMod val="75000"/>
                    <a:lumOff val="25000"/>
                  </a:schemeClr>
                </a:solidFill>
              </a:rPr>
              <a:t> </a:t>
            </a:r>
            <a:r>
              <a:rPr lang="vi-VN" i="1" dirty="0">
                <a:solidFill>
                  <a:schemeClr val="tx1">
                    <a:lumMod val="75000"/>
                    <a:lumOff val="25000"/>
                  </a:schemeClr>
                </a:solidFill>
              </a:rPr>
              <a:t>điều </a:t>
            </a:r>
            <a:r>
              <a:rPr lang="vi-VN" i="1">
                <a:solidFill>
                  <a:schemeClr val="tx1">
                    <a:lumMod val="75000"/>
                    <a:lumOff val="25000"/>
                  </a:schemeClr>
                </a:solidFill>
              </a:rPr>
              <a:t>trị </a:t>
            </a:r>
            <a:r>
              <a:rPr lang="en-US" i="1" smtClean="0">
                <a:solidFill>
                  <a:schemeClr val="tx1">
                    <a:lumMod val="75000"/>
                    <a:lumOff val="25000"/>
                  </a:schemeClr>
                </a:solidFill>
              </a:rPr>
              <a:t>bằng </a:t>
            </a:r>
            <a:r>
              <a:rPr lang="vi-VN" i="1" smtClean="0">
                <a:solidFill>
                  <a:schemeClr val="tx1">
                    <a:lumMod val="75000"/>
                    <a:lumOff val="25000"/>
                  </a:schemeClr>
                </a:solidFill>
              </a:rPr>
              <a:t>buprenorphin</a:t>
            </a:r>
            <a:r>
              <a:rPr lang="vi-VN" i="1" dirty="0">
                <a:solidFill>
                  <a:schemeClr val="tx1">
                    <a:lumMod val="75000"/>
                    <a:lumOff val="25000"/>
                  </a:schemeClr>
                </a:solidFill>
              </a:rPr>
              <a:t>.</a:t>
            </a:r>
            <a:r>
              <a:rPr lang="en-US" i="1" dirty="0" smtClean="0">
                <a:solidFill>
                  <a:schemeClr val="tx1">
                    <a:lumMod val="75000"/>
                    <a:lumOff val="25000"/>
                  </a:schemeClr>
                </a:solidFill>
              </a:rPr>
              <a:t> </a:t>
            </a:r>
            <a:endParaRPr lang="en-US" dirty="0">
              <a:solidFill>
                <a:schemeClr val="tx1">
                  <a:lumMod val="75000"/>
                  <a:lumOff val="25000"/>
                </a:schemeClr>
              </a:solidFill>
            </a:endParaRPr>
          </a:p>
          <a:p>
            <a:r>
              <a:rPr lang="vi-VN" b="1" dirty="0">
                <a:solidFill>
                  <a:schemeClr val="tx1">
                    <a:lumMod val="75000"/>
                    <a:lumOff val="25000"/>
                  </a:schemeClr>
                </a:solidFill>
              </a:rPr>
              <a:t>Những phát hiện và khuyến nghị mới</a:t>
            </a:r>
          </a:p>
          <a:p>
            <a:r>
              <a:rPr lang="vi-VN" i="1" dirty="0" smtClean="0">
                <a:solidFill>
                  <a:schemeClr val="tx1">
                    <a:lumMod val="75000"/>
                    <a:lumOff val="25000"/>
                  </a:schemeClr>
                </a:solidFill>
              </a:rPr>
              <a:t>Tư </a:t>
            </a:r>
            <a:r>
              <a:rPr lang="vi-VN" i="1" dirty="0">
                <a:solidFill>
                  <a:schemeClr val="tx1">
                    <a:lumMod val="75000"/>
                    <a:lumOff val="25000"/>
                  </a:schemeClr>
                </a:solidFill>
              </a:rPr>
              <a:t>vấn truyền thống là không </a:t>
            </a:r>
            <a:r>
              <a:rPr lang="vi-VN" i="1">
                <a:solidFill>
                  <a:schemeClr val="tx1">
                    <a:lumMod val="75000"/>
                    <a:lumOff val="25000"/>
                  </a:schemeClr>
                </a:solidFill>
              </a:rPr>
              <a:t>cần </a:t>
            </a:r>
            <a:r>
              <a:rPr lang="vi-VN" i="1" smtClean="0">
                <a:solidFill>
                  <a:schemeClr val="tx1">
                    <a:lumMod val="75000"/>
                    <a:lumOff val="25000"/>
                  </a:schemeClr>
                </a:solidFill>
              </a:rPr>
              <a:t>thiết</a:t>
            </a:r>
            <a:r>
              <a:rPr lang="en-US" i="1" smtClean="0">
                <a:solidFill>
                  <a:schemeClr val="tx1">
                    <a:lumMod val="75000"/>
                    <a:lumOff val="25000"/>
                  </a:schemeClr>
                </a:solidFill>
              </a:rPr>
              <a:t>, không quyết định </a:t>
            </a:r>
            <a:r>
              <a:rPr lang="vi-VN" i="1" smtClean="0">
                <a:solidFill>
                  <a:schemeClr val="tx1">
                    <a:lumMod val="75000"/>
                    <a:lumOff val="25000"/>
                  </a:schemeClr>
                </a:solidFill>
              </a:rPr>
              <a:t>kết </a:t>
            </a:r>
            <a:r>
              <a:rPr lang="vi-VN" i="1" dirty="0">
                <a:solidFill>
                  <a:schemeClr val="tx1">
                    <a:lumMod val="75000"/>
                    <a:lumOff val="25000"/>
                  </a:schemeClr>
                </a:solidFill>
              </a:rPr>
              <a:t>quả thành công trong điều trị buprenorphin.</a:t>
            </a:r>
            <a:r>
              <a:rPr lang="en-US" i="1" dirty="0" smtClean="0">
                <a:solidFill>
                  <a:schemeClr val="tx1">
                    <a:lumMod val="75000"/>
                    <a:lumOff val="25000"/>
                  </a:schemeClr>
                </a:solidFill>
              </a:rPr>
              <a:t> </a:t>
            </a:r>
            <a:endParaRPr lang="en-US" dirty="0">
              <a:solidFill>
                <a:schemeClr val="tx1">
                  <a:lumMod val="75000"/>
                  <a:lumOff val="25000"/>
                </a:schemeClr>
              </a:solidFill>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9358633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4165C-03BE-9E47-B967-7E24D6EBF951}"/>
              </a:ext>
            </a:extLst>
          </p:cNvPr>
          <p:cNvSpPr>
            <a:spLocks noGrp="1"/>
          </p:cNvSpPr>
          <p:nvPr>
            <p:ph type="title"/>
          </p:nvPr>
        </p:nvSpPr>
        <p:spPr/>
        <p:txBody>
          <a:bodyPr/>
          <a:lstStyle/>
          <a:p>
            <a:r>
              <a:rPr lang="en-US" sz="3200" b="1" dirty="0"/>
              <a:t>SỬ DỤNG CÁC </a:t>
            </a:r>
            <a:r>
              <a:rPr lang="en-US" sz="3200" b="1"/>
              <a:t>LOẠI </a:t>
            </a:r>
            <a:r>
              <a:rPr lang="en-US" sz="3200" b="1" smtClean="0"/>
              <a:t>MA TÚY</a:t>
            </a:r>
            <a:r>
              <a:rPr lang="en-US" sz="3200" b="1" smtClean="0"/>
              <a:t> </a:t>
            </a:r>
            <a:r>
              <a:rPr lang="en-US" sz="3200" b="1" dirty="0"/>
              <a:t>KHÁC TRONG ĐIỀU TRỊ BUPRENORPHINE</a:t>
            </a:r>
            <a:endParaRPr lang="en-US" sz="3200" dirty="0"/>
          </a:p>
        </p:txBody>
      </p:sp>
      <p:sp>
        <p:nvSpPr>
          <p:cNvPr id="3" name="Content Placeholder 2">
            <a:extLst>
              <a:ext uri="{FF2B5EF4-FFF2-40B4-BE49-F238E27FC236}">
                <a16:creationId xmlns:a16="http://schemas.microsoft.com/office/drawing/2014/main" id="{8E951F29-EC85-0641-8D43-79031BE40E57}"/>
              </a:ext>
            </a:extLst>
          </p:cNvPr>
          <p:cNvSpPr>
            <a:spLocks noGrp="1"/>
          </p:cNvSpPr>
          <p:nvPr>
            <p:ph idx="1"/>
          </p:nvPr>
        </p:nvSpPr>
        <p:spPr/>
        <p:txBody>
          <a:bodyPr>
            <a:normAutofit/>
          </a:bodyPr>
          <a:lstStyle/>
          <a:p>
            <a:r>
              <a:rPr lang="en-US" b="1">
                <a:solidFill>
                  <a:schemeClr val="tx1">
                    <a:lumMod val="75000"/>
                    <a:lumOff val="25000"/>
                  </a:schemeClr>
                </a:solidFill>
              </a:rPr>
              <a:t>T</a:t>
            </a:r>
            <a:r>
              <a:rPr lang="vi-VN" b="1" smtClean="0">
                <a:solidFill>
                  <a:schemeClr val="tx1">
                    <a:lumMod val="75000"/>
                    <a:lumOff val="25000"/>
                  </a:schemeClr>
                </a:solidFill>
              </a:rPr>
              <a:t>rước</a:t>
            </a:r>
            <a:r>
              <a:rPr lang="en-US" b="1" smtClean="0">
                <a:solidFill>
                  <a:schemeClr val="tx1">
                    <a:lumMod val="75000"/>
                    <a:lumOff val="25000"/>
                  </a:schemeClr>
                </a:solidFill>
              </a:rPr>
              <a:t> </a:t>
            </a:r>
            <a:r>
              <a:rPr lang="en-US" b="1" dirty="0" err="1" smtClean="0">
                <a:solidFill>
                  <a:schemeClr val="tx1">
                    <a:lumMod val="75000"/>
                    <a:lumOff val="25000"/>
                  </a:schemeClr>
                </a:solidFill>
              </a:rPr>
              <a:t>đây</a:t>
            </a:r>
            <a:endParaRPr lang="en-US" dirty="0">
              <a:solidFill>
                <a:schemeClr val="tx1">
                  <a:lumMod val="75000"/>
                  <a:lumOff val="25000"/>
                </a:schemeClr>
              </a:solidFill>
            </a:endParaRPr>
          </a:p>
          <a:p>
            <a:r>
              <a:rPr lang="en-US" i="1">
                <a:solidFill>
                  <a:schemeClr val="tx1">
                    <a:lumMod val="75000"/>
                    <a:lumOff val="25000"/>
                  </a:schemeClr>
                </a:solidFill>
              </a:rPr>
              <a:t>Đ</a:t>
            </a:r>
            <a:r>
              <a:rPr lang="vi-VN" i="1" smtClean="0">
                <a:solidFill>
                  <a:schemeClr val="tx1">
                    <a:lumMod val="75000"/>
                    <a:lumOff val="25000"/>
                  </a:schemeClr>
                </a:solidFill>
              </a:rPr>
              <a:t>iều </a:t>
            </a:r>
            <a:r>
              <a:rPr lang="vi-VN" i="1">
                <a:solidFill>
                  <a:schemeClr val="tx1">
                    <a:lumMod val="75000"/>
                    <a:lumOff val="25000"/>
                  </a:schemeClr>
                </a:solidFill>
              </a:rPr>
              <a:t>trị </a:t>
            </a:r>
            <a:r>
              <a:rPr lang="vi-VN" i="1" smtClean="0">
                <a:solidFill>
                  <a:schemeClr val="tx1">
                    <a:lumMod val="75000"/>
                    <a:lumOff val="25000"/>
                  </a:schemeClr>
                </a:solidFill>
              </a:rPr>
              <a:t>buprenorphine</a:t>
            </a:r>
            <a:r>
              <a:rPr lang="en-US" i="1" smtClean="0">
                <a:solidFill>
                  <a:schemeClr val="tx1">
                    <a:lumMod val="75000"/>
                    <a:lumOff val="25000"/>
                  </a:schemeClr>
                </a:solidFill>
              </a:rPr>
              <a:t> là không phù hợp cho những người sử dụng đa chất. </a:t>
            </a:r>
            <a:endParaRPr lang="en-US" dirty="0">
              <a:solidFill>
                <a:schemeClr val="tx1">
                  <a:lumMod val="75000"/>
                  <a:lumOff val="25000"/>
                </a:schemeClr>
              </a:solidFill>
            </a:endParaRPr>
          </a:p>
          <a:p>
            <a:r>
              <a:rPr lang="en-US" b="1" dirty="0" err="1">
                <a:solidFill>
                  <a:schemeClr val="tx1">
                    <a:lumMod val="75000"/>
                    <a:lumOff val="25000"/>
                  </a:schemeClr>
                </a:solidFill>
                <a:latin typeface="GeorgiaPro"/>
              </a:rPr>
              <a:t>Những</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phát</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hiện</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và</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khuyến</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nghị</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mới</a:t>
            </a:r>
            <a:endParaRPr lang="en-US" b="1" dirty="0">
              <a:solidFill>
                <a:schemeClr val="tx1">
                  <a:lumMod val="75000"/>
                  <a:lumOff val="25000"/>
                </a:schemeClr>
              </a:solidFill>
              <a:latin typeface="GeorgiaPro"/>
            </a:endParaRPr>
          </a:p>
          <a:p>
            <a:r>
              <a:rPr lang="vi-VN" i="1" dirty="0" smtClean="0">
                <a:solidFill>
                  <a:schemeClr val="tx1">
                    <a:lumMod val="75000"/>
                    <a:lumOff val="25000"/>
                  </a:schemeClr>
                </a:solidFill>
              </a:rPr>
              <a:t>Buprenorphin </a:t>
            </a:r>
            <a:r>
              <a:rPr lang="vi-VN" i="1" dirty="0">
                <a:solidFill>
                  <a:schemeClr val="tx1">
                    <a:lumMod val="75000"/>
                    <a:lumOff val="25000"/>
                  </a:schemeClr>
                </a:solidFill>
              </a:rPr>
              <a:t>không </a:t>
            </a:r>
            <a:r>
              <a:rPr lang="vi-VN" i="1">
                <a:solidFill>
                  <a:schemeClr val="tx1">
                    <a:lumMod val="75000"/>
                    <a:lumOff val="25000"/>
                  </a:schemeClr>
                </a:solidFill>
              </a:rPr>
              <a:t>có </a:t>
            </a:r>
            <a:r>
              <a:rPr lang="en-US" i="1" smtClean="0">
                <a:solidFill>
                  <a:schemeClr val="tx1">
                    <a:lumMod val="75000"/>
                    <a:lumOff val="25000"/>
                  </a:schemeClr>
                </a:solidFill>
              </a:rPr>
              <a:t>trực tiếp </a:t>
            </a:r>
            <a:r>
              <a:rPr lang="vi-VN" i="1" smtClean="0">
                <a:solidFill>
                  <a:schemeClr val="tx1">
                    <a:lumMod val="75000"/>
                    <a:lumOff val="25000"/>
                  </a:schemeClr>
                </a:solidFill>
              </a:rPr>
              <a:t>ảnh </a:t>
            </a:r>
            <a:r>
              <a:rPr lang="vi-VN" i="1">
                <a:solidFill>
                  <a:schemeClr val="tx1">
                    <a:lumMod val="75000"/>
                    <a:lumOff val="25000"/>
                  </a:schemeClr>
                </a:solidFill>
              </a:rPr>
              <a:t>hưởng </a:t>
            </a:r>
            <a:r>
              <a:rPr lang="en-US" i="1" smtClean="0">
                <a:solidFill>
                  <a:schemeClr val="tx1">
                    <a:lumMod val="75000"/>
                    <a:lumOff val="25000"/>
                  </a:schemeClr>
                </a:solidFill>
              </a:rPr>
              <a:t>lên</a:t>
            </a:r>
            <a:r>
              <a:rPr lang="vi-VN" i="1" smtClean="0">
                <a:solidFill>
                  <a:schemeClr val="tx1">
                    <a:lumMod val="75000"/>
                    <a:lumOff val="25000"/>
                  </a:schemeClr>
                </a:solidFill>
              </a:rPr>
              <a:t> </a:t>
            </a:r>
            <a:r>
              <a:rPr lang="vi-VN" i="1" dirty="0">
                <a:solidFill>
                  <a:schemeClr val="tx1">
                    <a:lumMod val="75000"/>
                    <a:lumOff val="25000"/>
                  </a:schemeClr>
                </a:solidFill>
              </a:rPr>
              <a:t>việc sử </a:t>
            </a:r>
            <a:r>
              <a:rPr lang="vi-VN" i="1">
                <a:solidFill>
                  <a:schemeClr val="tx1">
                    <a:lumMod val="75000"/>
                    <a:lumOff val="25000"/>
                  </a:schemeClr>
                </a:solidFill>
              </a:rPr>
              <a:t>dụng </a:t>
            </a:r>
            <a:r>
              <a:rPr lang="en-US" i="1" smtClean="0">
                <a:solidFill>
                  <a:schemeClr val="tx1">
                    <a:lumMod val="75000"/>
                    <a:lumOff val="25000"/>
                  </a:schemeClr>
                </a:solidFill>
              </a:rPr>
              <a:t>các </a:t>
            </a:r>
            <a:r>
              <a:rPr lang="vi-VN" i="1" smtClean="0">
                <a:solidFill>
                  <a:schemeClr val="tx1">
                    <a:lumMod val="75000"/>
                    <a:lumOff val="25000"/>
                  </a:schemeClr>
                </a:solidFill>
              </a:rPr>
              <a:t>chất </a:t>
            </a:r>
            <a:r>
              <a:rPr lang="en-US" i="1" smtClean="0">
                <a:solidFill>
                  <a:schemeClr val="tx1">
                    <a:lumMod val="75000"/>
                    <a:lumOff val="25000"/>
                  </a:schemeClr>
                </a:solidFill>
              </a:rPr>
              <a:t>ma túy </a:t>
            </a:r>
            <a:r>
              <a:rPr lang="vi-VN" i="1" smtClean="0">
                <a:solidFill>
                  <a:schemeClr val="tx1">
                    <a:lumMod val="75000"/>
                    <a:lumOff val="25000"/>
                  </a:schemeClr>
                </a:solidFill>
              </a:rPr>
              <a:t>khác và</a:t>
            </a:r>
            <a:r>
              <a:rPr lang="en-US" i="1" smtClean="0">
                <a:solidFill>
                  <a:schemeClr val="tx1">
                    <a:lumMod val="75000"/>
                    <a:lumOff val="25000"/>
                  </a:schemeClr>
                </a:solidFill>
              </a:rPr>
              <a:t> không nên lấy việc bệnh nhân sử dụng đa chất làm lý do để cho họ ngưng điều trị.</a:t>
            </a:r>
            <a:endParaRPr lang="en-US" dirty="0">
              <a:solidFill>
                <a:schemeClr val="tx1">
                  <a:lumMod val="75000"/>
                  <a:lumOff val="25000"/>
                </a:schemeClr>
              </a:solidFill>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1963250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7950"/>
            <a:ext cx="8042275" cy="1336675"/>
          </a:xfrm>
        </p:spPr>
        <p:txBody>
          <a:bodyPr/>
          <a:lstStyle/>
          <a:p>
            <a:r>
              <a:rPr lang="en-US" sz="3000" smtClean="0"/>
              <a:t>Buprenorphine có thể bị lạm dụng không? </a:t>
            </a:r>
            <a:endParaRPr lang="en-US" sz="3000" dirty="0"/>
          </a:p>
        </p:txBody>
      </p:sp>
      <p:sp>
        <p:nvSpPr>
          <p:cNvPr id="3" name="Content Placeholder 2"/>
          <p:cNvSpPr>
            <a:spLocks noGrp="1"/>
          </p:cNvSpPr>
          <p:nvPr>
            <p:ph idx="4294967295"/>
          </p:nvPr>
        </p:nvSpPr>
        <p:spPr>
          <a:xfrm>
            <a:off x="576943" y="1621972"/>
            <a:ext cx="8042275" cy="4343400"/>
          </a:xfrm>
        </p:spPr>
        <p:txBody>
          <a:bodyPr>
            <a:normAutofit/>
          </a:bodyPr>
          <a:lstStyle/>
          <a:p>
            <a:r>
              <a:rPr lang="en-US" smtClean="0"/>
              <a:t>Việc sử dụng sai, phần nhiều, là vì những khó khăn trong việc được tiếp nhận thuốc điều trị hợp pháp</a:t>
            </a:r>
            <a:endParaRPr lang="en-US" dirty="0"/>
          </a:p>
          <a:p>
            <a:r>
              <a:rPr lang="en-US" smtClean="0"/>
              <a:t>Thường thì bệnh nhân sẽ ít chọn chọn thuốc này để lạm dụng vì tác dụng khởi phát chậm.</a:t>
            </a:r>
            <a:endParaRPr lang="en-US" dirty="0"/>
          </a:p>
          <a:p>
            <a:r>
              <a:rPr lang="en-US" smtClean="0"/>
              <a:t>Ít có tình trạng quá liều hơn các CDTP và các loại thuốc khác</a:t>
            </a:r>
            <a:r>
              <a:rPr lang="en-US" smtClean="0"/>
              <a:t> </a:t>
            </a:r>
            <a:endParaRPr lang="en-US" dirty="0"/>
          </a:p>
          <a:p>
            <a:r>
              <a:rPr lang="en-US" smtClean="0"/>
              <a:t>Liều càng cao càng làm khóa tác động, ngăn bệnh nhân sử dụng thêm CDTP khác</a:t>
            </a:r>
            <a:endParaRPr lang="en-US" dirty="0"/>
          </a:p>
          <a:p>
            <a:endParaRPr lang="en-US" dirty="0"/>
          </a:p>
        </p:txBody>
      </p:sp>
    </p:spTree>
    <p:extLst>
      <p:ext uri="{BB962C8B-B14F-4D97-AF65-F5344CB8AC3E}">
        <p14:creationId xmlns:p14="http://schemas.microsoft.com/office/powerpoint/2010/main" val="31493310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818F0-F914-4242-AA15-4B1BD7E57C9D}"/>
              </a:ext>
            </a:extLst>
          </p:cNvPr>
          <p:cNvSpPr>
            <a:spLocks noGrp="1"/>
          </p:cNvSpPr>
          <p:nvPr>
            <p:ph type="title"/>
          </p:nvPr>
        </p:nvSpPr>
        <p:spPr>
          <a:xfrm>
            <a:off x="679903" y="0"/>
            <a:ext cx="8042276" cy="2250075"/>
          </a:xfrm>
        </p:spPr>
        <p:txBody>
          <a:bodyPr/>
          <a:lstStyle/>
          <a:p>
            <a:r>
              <a:rPr lang="en-US" sz="3200" b="1" dirty="0" err="1" smtClean="0">
                <a:solidFill>
                  <a:schemeClr val="tx1">
                    <a:lumMod val="75000"/>
                    <a:lumOff val="25000"/>
                  </a:schemeClr>
                </a:solidFill>
              </a:rPr>
              <a:t>Kết</a:t>
            </a:r>
            <a:r>
              <a:rPr lang="en-US" sz="3200" b="1" dirty="0" smtClean="0">
                <a:solidFill>
                  <a:schemeClr val="tx1">
                    <a:lumMod val="75000"/>
                    <a:lumOff val="25000"/>
                  </a:schemeClr>
                </a:solidFill>
              </a:rPr>
              <a:t> </a:t>
            </a:r>
            <a:r>
              <a:rPr lang="en-US" sz="3200" b="1" dirty="0" err="1" smtClean="0">
                <a:solidFill>
                  <a:schemeClr val="tx1">
                    <a:lumMod val="75000"/>
                    <a:lumOff val="25000"/>
                  </a:schemeClr>
                </a:solidFill>
              </a:rPr>
              <a:t>hợp</a:t>
            </a:r>
            <a:r>
              <a:rPr lang="en-US" sz="3200" b="1" dirty="0" smtClean="0">
                <a:solidFill>
                  <a:schemeClr val="tx1">
                    <a:lumMod val="75000"/>
                    <a:lumOff val="25000"/>
                  </a:schemeClr>
                </a:solidFill>
              </a:rPr>
              <a:t> BUPRENORPHINE </a:t>
            </a:r>
            <a:r>
              <a:rPr lang="en-US" sz="3200" b="1" dirty="0" err="1" smtClean="0">
                <a:solidFill>
                  <a:schemeClr val="tx1">
                    <a:lumMod val="75000"/>
                    <a:lumOff val="25000"/>
                  </a:schemeClr>
                </a:solidFill>
              </a:rPr>
              <a:t>với</a:t>
            </a:r>
            <a:r>
              <a:rPr lang="en-US" sz="3200" b="1" dirty="0" smtClean="0">
                <a:solidFill>
                  <a:schemeClr val="tx1">
                    <a:lumMod val="75000"/>
                    <a:lumOff val="25000"/>
                  </a:schemeClr>
                </a:solidFill>
              </a:rPr>
              <a:t> </a:t>
            </a:r>
            <a:r>
              <a:rPr lang="en-US" sz="3200" b="1" dirty="0" err="1" smtClean="0">
                <a:solidFill>
                  <a:schemeClr val="tx1">
                    <a:lumMod val="75000"/>
                    <a:lumOff val="25000"/>
                  </a:schemeClr>
                </a:solidFill>
              </a:rPr>
              <a:t>một</a:t>
            </a:r>
            <a:r>
              <a:rPr lang="en-US" sz="3200" b="1" dirty="0" smtClean="0">
                <a:solidFill>
                  <a:schemeClr val="tx1">
                    <a:lumMod val="75000"/>
                    <a:lumOff val="25000"/>
                  </a:schemeClr>
                </a:solidFill>
              </a:rPr>
              <a:t> BENZODIAZEPINE</a:t>
            </a:r>
            <a:r>
              <a:rPr lang="en-US" sz="3200" b="1" dirty="0">
                <a:solidFill>
                  <a:schemeClr val="tx1">
                    <a:lumMod val="75000"/>
                    <a:lumOff val="25000"/>
                  </a:schemeClr>
                </a:solidFill>
              </a:rPr>
              <a:t/>
            </a:r>
            <a:br>
              <a:rPr lang="en-US" sz="3200" b="1" dirty="0">
                <a:solidFill>
                  <a:schemeClr val="tx1">
                    <a:lumMod val="75000"/>
                    <a:lumOff val="25000"/>
                  </a:schemeClr>
                </a:solidFill>
              </a:rPr>
            </a:br>
            <a:endParaRPr lang="en-US" dirty="0">
              <a:solidFill>
                <a:schemeClr val="tx1">
                  <a:lumMod val="75000"/>
                  <a:lumOff val="25000"/>
                </a:schemeClr>
              </a:solidFill>
            </a:endParaRPr>
          </a:p>
        </p:txBody>
      </p:sp>
      <p:sp>
        <p:nvSpPr>
          <p:cNvPr id="3" name="Content Placeholder 2">
            <a:extLst>
              <a:ext uri="{FF2B5EF4-FFF2-40B4-BE49-F238E27FC236}">
                <a16:creationId xmlns:a16="http://schemas.microsoft.com/office/drawing/2014/main" id="{E3F501AE-6692-524F-B90B-451DAB35494C}"/>
              </a:ext>
            </a:extLst>
          </p:cNvPr>
          <p:cNvSpPr>
            <a:spLocks noGrp="1"/>
          </p:cNvSpPr>
          <p:nvPr>
            <p:ph idx="1"/>
          </p:nvPr>
        </p:nvSpPr>
        <p:spPr/>
        <p:txBody>
          <a:bodyPr>
            <a:normAutofit/>
          </a:bodyPr>
          <a:lstStyle/>
          <a:p>
            <a:pPr marL="0" indent="0">
              <a:buNone/>
            </a:pPr>
            <a:r>
              <a:rPr lang="en-US" b="1" smtClean="0">
                <a:solidFill>
                  <a:schemeClr val="tx1">
                    <a:lumMod val="75000"/>
                    <a:lumOff val="25000"/>
                  </a:schemeClr>
                </a:solidFill>
              </a:rPr>
              <a:t>Trước đây</a:t>
            </a:r>
            <a:endParaRPr lang="en-US" dirty="0">
              <a:solidFill>
                <a:schemeClr val="tx1">
                  <a:lumMod val="75000"/>
                  <a:lumOff val="25000"/>
                </a:schemeClr>
              </a:solidFill>
            </a:endParaRPr>
          </a:p>
          <a:p>
            <a:pPr marL="0" indent="0">
              <a:buNone/>
            </a:pPr>
            <a:r>
              <a:rPr lang="en-US" i="1" smtClean="0">
                <a:solidFill>
                  <a:schemeClr val="tx1">
                    <a:lumMod val="75000"/>
                    <a:lumOff val="25000"/>
                  </a:schemeClr>
                </a:solidFill>
              </a:rPr>
              <a:t>Sử dụng kết hợp B</a:t>
            </a:r>
            <a:r>
              <a:rPr lang="vi-VN" i="1" dirty="0" smtClean="0">
                <a:solidFill>
                  <a:schemeClr val="tx1">
                    <a:lumMod val="75000"/>
                    <a:lumOff val="25000"/>
                  </a:schemeClr>
                </a:solidFill>
              </a:rPr>
              <a:t>enzodiazepin </a:t>
            </a:r>
            <a:r>
              <a:rPr lang="vi-VN" i="1">
                <a:solidFill>
                  <a:schemeClr val="tx1">
                    <a:lumMod val="75000"/>
                    <a:lumOff val="25000"/>
                  </a:schemeClr>
                </a:solidFill>
              </a:rPr>
              <a:t>và </a:t>
            </a:r>
            <a:r>
              <a:rPr lang="vi-VN" i="1" smtClean="0">
                <a:solidFill>
                  <a:schemeClr val="tx1">
                    <a:lumMod val="75000"/>
                    <a:lumOff val="25000"/>
                  </a:schemeClr>
                </a:solidFill>
              </a:rPr>
              <a:t>buprenorphine</a:t>
            </a:r>
            <a:r>
              <a:rPr lang="en-US" i="1" smtClean="0">
                <a:solidFill>
                  <a:schemeClr val="tx1">
                    <a:lumMod val="75000"/>
                    <a:lumOff val="25000"/>
                  </a:schemeClr>
                </a:solidFill>
              </a:rPr>
              <a:t> là độc hại</a:t>
            </a:r>
            <a:r>
              <a:rPr lang="vi-VN" i="1" smtClean="0">
                <a:solidFill>
                  <a:schemeClr val="tx1">
                    <a:lumMod val="75000"/>
                    <a:lumOff val="25000"/>
                  </a:schemeClr>
                </a:solidFill>
              </a:rPr>
              <a:t>.</a:t>
            </a:r>
            <a:endParaRPr lang="en-US" dirty="0">
              <a:solidFill>
                <a:schemeClr val="tx1">
                  <a:lumMod val="75000"/>
                  <a:lumOff val="25000"/>
                </a:schemeClr>
              </a:solidFill>
            </a:endParaRPr>
          </a:p>
          <a:p>
            <a:r>
              <a:rPr lang="en-US" b="1" dirty="0" err="1">
                <a:solidFill>
                  <a:schemeClr val="tx1">
                    <a:lumMod val="75000"/>
                    <a:lumOff val="25000"/>
                  </a:schemeClr>
                </a:solidFill>
                <a:latin typeface="GeorgiaPro"/>
              </a:rPr>
              <a:t>Những</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phát</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hiện</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và</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khuyến</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nghị</a:t>
            </a:r>
            <a:r>
              <a:rPr lang="en-US" b="1" dirty="0">
                <a:solidFill>
                  <a:schemeClr val="tx1">
                    <a:lumMod val="75000"/>
                    <a:lumOff val="25000"/>
                  </a:schemeClr>
                </a:solidFill>
                <a:latin typeface="GeorgiaPro"/>
              </a:rPr>
              <a:t> </a:t>
            </a:r>
            <a:r>
              <a:rPr lang="en-US" b="1" dirty="0" err="1">
                <a:solidFill>
                  <a:schemeClr val="tx1">
                    <a:lumMod val="75000"/>
                    <a:lumOff val="25000"/>
                  </a:schemeClr>
                </a:solidFill>
                <a:latin typeface="GeorgiaPro"/>
              </a:rPr>
              <a:t>mới</a:t>
            </a:r>
            <a:endParaRPr lang="en-US" b="1" dirty="0">
              <a:solidFill>
                <a:schemeClr val="tx1">
                  <a:lumMod val="75000"/>
                  <a:lumOff val="25000"/>
                </a:schemeClr>
              </a:solidFill>
              <a:latin typeface="GeorgiaPro"/>
            </a:endParaRPr>
          </a:p>
          <a:p>
            <a:r>
              <a:rPr lang="en-US" i="1" smtClean="0"/>
              <a:t>Đặt lên bàn cân để so sánh thì nguy cơ gây ra do ngưng điều trị buprenorphine vì bệnh nhân có sử dụng benzodiazepine sẽ lớn hơn rất nhiều nguy cơ do việc sử đồng thời hai loại thuốc này mang lại</a:t>
            </a:r>
            <a:r>
              <a:rPr lang="vi-VN" smtClean="0">
                <a:solidFill>
                  <a:schemeClr val="tx1">
                    <a:lumMod val="75000"/>
                    <a:lumOff val="25000"/>
                  </a:schemeClr>
                </a:solidFill>
              </a:rPr>
              <a:t>.</a:t>
            </a:r>
            <a:endParaRPr lang="en-US" dirty="0">
              <a:solidFill>
                <a:schemeClr val="tx1">
                  <a:lumMod val="75000"/>
                  <a:lumOff val="25000"/>
                </a:schemeClr>
              </a:solidFill>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27134504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A741E-C7D9-B34E-8273-62DFA45AF43E}"/>
              </a:ext>
            </a:extLst>
          </p:cNvPr>
          <p:cNvSpPr>
            <a:spLocks noGrp="1"/>
          </p:cNvSpPr>
          <p:nvPr>
            <p:ph type="title"/>
          </p:nvPr>
        </p:nvSpPr>
        <p:spPr>
          <a:xfrm>
            <a:off x="576036" y="488576"/>
            <a:ext cx="8042276" cy="1336956"/>
          </a:xfrm>
        </p:spPr>
        <p:txBody>
          <a:bodyPr/>
          <a:lstStyle/>
          <a:p>
            <a:r>
              <a:rPr lang="en-US" sz="3220" b="1" dirty="0"/>
              <a:t/>
            </a:r>
            <a:br>
              <a:rPr lang="en-US" sz="3220" b="1" dirty="0"/>
            </a:br>
            <a:r>
              <a:rPr lang="en-US" sz="3220" b="1" dirty="0"/>
              <a:t/>
            </a:r>
            <a:br>
              <a:rPr lang="en-US" sz="3220" b="1" dirty="0"/>
            </a:br>
            <a:r>
              <a:rPr lang="en-US" sz="3220" b="1" dirty="0" err="1"/>
              <a:t>S</a:t>
            </a:r>
            <a:r>
              <a:rPr lang="en-US" sz="3220" b="1" dirty="0" err="1" smtClean="0"/>
              <a:t>ử</a:t>
            </a:r>
            <a:r>
              <a:rPr lang="en-US" sz="3220" b="1" dirty="0" smtClean="0"/>
              <a:t> </a:t>
            </a:r>
            <a:r>
              <a:rPr lang="en-US" sz="3220" b="1" dirty="0" err="1" smtClean="0"/>
              <a:t>dụng</a:t>
            </a:r>
            <a:r>
              <a:rPr lang="en-US" sz="3220" b="1" dirty="0" smtClean="0"/>
              <a:t> </a:t>
            </a:r>
            <a:r>
              <a:rPr lang="en-US" sz="3220" b="1" dirty="0" err="1" smtClean="0"/>
              <a:t>xét</a:t>
            </a:r>
            <a:r>
              <a:rPr lang="en-US" sz="3220" b="1" dirty="0" smtClean="0"/>
              <a:t> </a:t>
            </a:r>
            <a:r>
              <a:rPr lang="en-US" sz="3220" b="1" dirty="0" err="1" smtClean="0"/>
              <a:t>nghiệm</a:t>
            </a:r>
            <a:r>
              <a:rPr lang="en-US" sz="3220" b="1" dirty="0" smtClean="0"/>
              <a:t> </a:t>
            </a:r>
            <a:r>
              <a:rPr lang="en-US" sz="3220" b="1" dirty="0" err="1" smtClean="0"/>
              <a:t>tìm</a:t>
            </a:r>
            <a:r>
              <a:rPr lang="en-US" sz="3220" b="1" dirty="0" smtClean="0"/>
              <a:t> ma </a:t>
            </a:r>
            <a:r>
              <a:rPr lang="en-US" sz="3220" b="1" dirty="0" err="1" smtClean="0"/>
              <a:t>túy</a:t>
            </a:r>
            <a:r>
              <a:rPr lang="en-US" dirty="0"/>
              <a:t/>
            </a:r>
            <a:br>
              <a:rPr lang="en-US" dirty="0"/>
            </a:br>
            <a:endParaRPr lang="en-US" dirty="0"/>
          </a:p>
        </p:txBody>
      </p:sp>
      <p:sp>
        <p:nvSpPr>
          <p:cNvPr id="3" name="Content Placeholder 2">
            <a:extLst>
              <a:ext uri="{FF2B5EF4-FFF2-40B4-BE49-F238E27FC236}">
                <a16:creationId xmlns:a16="http://schemas.microsoft.com/office/drawing/2014/main" id="{7D4747AB-E319-2442-B2E2-C2E8743EAC65}"/>
              </a:ext>
            </a:extLst>
          </p:cNvPr>
          <p:cNvSpPr>
            <a:spLocks noGrp="1"/>
          </p:cNvSpPr>
          <p:nvPr>
            <p:ph idx="1"/>
          </p:nvPr>
        </p:nvSpPr>
        <p:spPr/>
        <p:txBody>
          <a:bodyPr/>
          <a:lstStyle/>
          <a:p>
            <a:r>
              <a:rPr lang="vi-VN" b="1" dirty="0">
                <a:solidFill>
                  <a:srgbClr val="FF0000"/>
                </a:solidFill>
              </a:rPr>
              <a:t>Cách tiếp cận trước</a:t>
            </a:r>
            <a:r>
              <a:rPr lang="en-US" b="1" dirty="0">
                <a:solidFill>
                  <a:srgbClr val="FF0000"/>
                </a:solidFill>
              </a:rPr>
              <a:t> </a:t>
            </a:r>
            <a:r>
              <a:rPr lang="en-US" b="1" dirty="0" err="1">
                <a:solidFill>
                  <a:srgbClr val="FF0000"/>
                </a:solidFill>
              </a:rPr>
              <a:t>đây</a:t>
            </a:r>
            <a:endParaRPr lang="en-US" dirty="0">
              <a:solidFill>
                <a:srgbClr val="FF0000"/>
              </a:solidFill>
            </a:endParaRPr>
          </a:p>
          <a:p>
            <a:r>
              <a:rPr lang="vi-VN" i="1" dirty="0" smtClean="0"/>
              <a:t>Xét </a:t>
            </a:r>
            <a:r>
              <a:rPr lang="vi-VN" i="1" dirty="0"/>
              <a:t>nghiệm </a:t>
            </a:r>
            <a:r>
              <a:rPr lang="en-US" i="1" dirty="0" smtClean="0"/>
              <a:t>ma </a:t>
            </a:r>
            <a:r>
              <a:rPr lang="en-US" i="1" err="1" smtClean="0"/>
              <a:t>túy</a:t>
            </a:r>
            <a:r>
              <a:rPr lang="en-US" i="1" smtClean="0"/>
              <a:t> </a:t>
            </a:r>
            <a:r>
              <a:rPr lang="en-US" i="1" smtClean="0"/>
              <a:t>chỉ ra </a:t>
            </a:r>
            <a:r>
              <a:rPr lang="vi-VN" i="1" smtClean="0"/>
              <a:t>bệnh </a:t>
            </a:r>
            <a:r>
              <a:rPr lang="vi-VN" i="1" dirty="0"/>
              <a:t>nhân nào </a:t>
            </a:r>
            <a:r>
              <a:rPr lang="vi-VN" i="1"/>
              <a:t>không </a:t>
            </a:r>
            <a:r>
              <a:rPr lang="en-US" i="1" smtClean="0"/>
              <a:t>điều trị </a:t>
            </a:r>
            <a:r>
              <a:rPr lang="vi-VN" i="1" smtClean="0"/>
              <a:t>thành </a:t>
            </a:r>
            <a:r>
              <a:rPr lang="vi-VN" i="1" dirty="0"/>
              <a:t>công và cần được loại bỏ khỏi điều trị buprenorphin</a:t>
            </a:r>
            <a:r>
              <a:rPr lang="en-US" i="1" dirty="0" smtClean="0"/>
              <a:t> </a:t>
            </a:r>
            <a:endParaRPr lang="en-US" dirty="0"/>
          </a:p>
          <a:p>
            <a:r>
              <a:rPr lang="en-US" b="1" dirty="0" err="1">
                <a:solidFill>
                  <a:srgbClr val="FF0000"/>
                </a:solidFill>
                <a:latin typeface="GeorgiaPro"/>
              </a:rPr>
              <a:t>Những</a:t>
            </a:r>
            <a:r>
              <a:rPr lang="en-US" b="1" dirty="0">
                <a:solidFill>
                  <a:srgbClr val="FF0000"/>
                </a:solidFill>
                <a:latin typeface="GeorgiaPro"/>
              </a:rPr>
              <a:t> </a:t>
            </a:r>
            <a:r>
              <a:rPr lang="en-US" b="1" dirty="0" err="1">
                <a:solidFill>
                  <a:srgbClr val="FF0000"/>
                </a:solidFill>
                <a:latin typeface="GeorgiaPro"/>
              </a:rPr>
              <a:t>phát</a:t>
            </a:r>
            <a:r>
              <a:rPr lang="en-US" b="1" dirty="0">
                <a:solidFill>
                  <a:srgbClr val="FF0000"/>
                </a:solidFill>
                <a:latin typeface="GeorgiaPro"/>
              </a:rPr>
              <a:t> </a:t>
            </a:r>
            <a:r>
              <a:rPr lang="en-US" b="1" dirty="0" err="1">
                <a:solidFill>
                  <a:srgbClr val="FF0000"/>
                </a:solidFill>
                <a:latin typeface="GeorgiaPro"/>
              </a:rPr>
              <a:t>hiện</a:t>
            </a:r>
            <a:r>
              <a:rPr lang="en-US" b="1" dirty="0">
                <a:solidFill>
                  <a:srgbClr val="FF0000"/>
                </a:solidFill>
                <a:latin typeface="GeorgiaPro"/>
              </a:rPr>
              <a:t> </a:t>
            </a:r>
            <a:r>
              <a:rPr lang="en-US" b="1" dirty="0" err="1">
                <a:solidFill>
                  <a:srgbClr val="FF0000"/>
                </a:solidFill>
                <a:latin typeface="GeorgiaPro"/>
              </a:rPr>
              <a:t>và</a:t>
            </a:r>
            <a:r>
              <a:rPr lang="en-US" b="1" dirty="0">
                <a:solidFill>
                  <a:srgbClr val="FF0000"/>
                </a:solidFill>
                <a:latin typeface="GeorgiaPro"/>
              </a:rPr>
              <a:t> </a:t>
            </a:r>
            <a:r>
              <a:rPr lang="en-US" b="1" dirty="0" err="1">
                <a:solidFill>
                  <a:srgbClr val="FF0000"/>
                </a:solidFill>
                <a:latin typeface="GeorgiaPro"/>
              </a:rPr>
              <a:t>khuyến</a:t>
            </a:r>
            <a:r>
              <a:rPr lang="en-US" b="1" dirty="0">
                <a:solidFill>
                  <a:srgbClr val="FF0000"/>
                </a:solidFill>
                <a:latin typeface="GeorgiaPro"/>
              </a:rPr>
              <a:t> </a:t>
            </a:r>
            <a:r>
              <a:rPr lang="en-US" b="1" dirty="0" err="1">
                <a:solidFill>
                  <a:srgbClr val="FF0000"/>
                </a:solidFill>
                <a:latin typeface="GeorgiaPro"/>
              </a:rPr>
              <a:t>nghị</a:t>
            </a:r>
            <a:r>
              <a:rPr lang="en-US" b="1" dirty="0">
                <a:solidFill>
                  <a:srgbClr val="FF0000"/>
                </a:solidFill>
                <a:latin typeface="GeorgiaPro"/>
              </a:rPr>
              <a:t> </a:t>
            </a:r>
            <a:r>
              <a:rPr lang="en-US" b="1" dirty="0" err="1">
                <a:solidFill>
                  <a:srgbClr val="FF0000"/>
                </a:solidFill>
                <a:latin typeface="GeorgiaPro"/>
              </a:rPr>
              <a:t>mới</a:t>
            </a:r>
            <a:endParaRPr lang="en-US" b="1" dirty="0">
              <a:solidFill>
                <a:srgbClr val="FF0000"/>
              </a:solidFill>
              <a:latin typeface="GeorgiaPro"/>
            </a:endParaRPr>
          </a:p>
          <a:p>
            <a:r>
              <a:rPr lang="vi-VN" i="1" dirty="0" smtClean="0"/>
              <a:t>Xét </a:t>
            </a:r>
            <a:r>
              <a:rPr lang="vi-VN" i="1" dirty="0"/>
              <a:t>nghiệm ma túy là một công cụ hỗ trợ phục </a:t>
            </a:r>
            <a:r>
              <a:rPr lang="vi-VN" i="1"/>
              <a:t>hồi </a:t>
            </a:r>
            <a:r>
              <a:rPr lang="en-US" i="1" smtClean="0"/>
              <a:t>chứ không phải</a:t>
            </a:r>
            <a:r>
              <a:rPr lang="vi-VN" i="1" smtClean="0"/>
              <a:t> </a:t>
            </a:r>
            <a:r>
              <a:rPr lang="vi-VN" i="1" dirty="0"/>
              <a:t>là phương pháp trừng phạt.</a:t>
            </a:r>
            <a:endParaRPr lang="en-US" dirty="0"/>
          </a:p>
          <a:p>
            <a:endParaRPr lang="en-US" dirty="0"/>
          </a:p>
        </p:txBody>
      </p:sp>
    </p:spTree>
    <p:extLst>
      <p:ext uri="{BB962C8B-B14F-4D97-AF65-F5344CB8AC3E}">
        <p14:creationId xmlns:p14="http://schemas.microsoft.com/office/powerpoint/2010/main" val="20722687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a:extLst>
              <a:ext uri="{FF2B5EF4-FFF2-40B4-BE49-F238E27FC236}">
                <a16:creationId xmlns:a16="http://schemas.microsoft.com/office/drawing/2014/main" id="{0271E4ED-459B-4658-B3DC-26D17FC60275}"/>
              </a:ext>
            </a:extLst>
          </p:cNvPr>
          <p:cNvSpPr>
            <a:spLocks noGrp="1" noChangeArrowheads="1"/>
          </p:cNvSpPr>
          <p:nvPr>
            <p:ph type="title" idx="4294967295"/>
          </p:nvPr>
        </p:nvSpPr>
        <p:spPr>
          <a:xfrm>
            <a:off x="0" y="274638"/>
            <a:ext cx="8229600" cy="1143000"/>
          </a:xfrm>
        </p:spPr>
        <p:txBody>
          <a:bodyPr/>
          <a:lstStyle/>
          <a:p>
            <a:r>
              <a:rPr lang="en-US" altLang="en-US" sz="4000" b="1" smtClean="0">
                <a:ea typeface="ＭＳ Ｐゴシック" panose="020B0600070205080204" pitchFamily="34" charset="-128"/>
              </a:rPr>
              <a:t>Những rào cản khác trong điều trị</a:t>
            </a:r>
            <a:endParaRPr lang="en-US" altLang="en-US" sz="4000" b="1" dirty="0">
              <a:ea typeface="ＭＳ Ｐゴシック" panose="020B0600070205080204" pitchFamily="34" charset="-128"/>
            </a:endParaRPr>
          </a:p>
        </p:txBody>
      </p:sp>
      <p:sp>
        <p:nvSpPr>
          <p:cNvPr id="118786" name="Content Placeholder 2">
            <a:extLst>
              <a:ext uri="{FF2B5EF4-FFF2-40B4-BE49-F238E27FC236}">
                <a16:creationId xmlns:a16="http://schemas.microsoft.com/office/drawing/2014/main" id="{A8782484-470D-4353-831E-3452FCD28E1E}"/>
              </a:ext>
            </a:extLst>
          </p:cNvPr>
          <p:cNvSpPr>
            <a:spLocks noGrp="1" noChangeArrowheads="1"/>
          </p:cNvSpPr>
          <p:nvPr>
            <p:ph idx="4294967295"/>
          </p:nvPr>
        </p:nvSpPr>
        <p:spPr>
          <a:xfrm>
            <a:off x="685800" y="1866900"/>
            <a:ext cx="7848600" cy="4892246"/>
          </a:xfrm>
        </p:spPr>
        <p:txBody>
          <a:bodyPr>
            <a:normAutofit fontScale="77500" lnSpcReduction="20000"/>
          </a:bodyPr>
          <a:lstStyle/>
          <a:p>
            <a:r>
              <a:rPr lang="en-US" altLang="en-US" sz="2700">
                <a:ea typeface="ＭＳ Ｐゴシック" panose="020B0600070205080204" pitchFamily="34" charset="-128"/>
              </a:rPr>
              <a:t>Buprenorphine </a:t>
            </a:r>
            <a:r>
              <a:rPr lang="en-US" altLang="en-US" sz="2700" smtClean="0">
                <a:ea typeface="ＭＳ Ｐゴシック" panose="020B0600070205080204" pitchFamily="34" charset="-128"/>
              </a:rPr>
              <a:t>vẫn được sử dụng chưa đúng mức tối ưu tại Hoa Kỳ. Nhiều bệnh nhân gặp khó khăn trong tiếp cận điều trị bằng buprenorphine </a:t>
            </a:r>
            <a:r>
              <a:rPr lang="en-US" altLang="en-US" sz="2700" dirty="0">
                <a:ea typeface="ＭＳ Ｐゴシック" panose="020B0600070205080204" pitchFamily="34" charset="-128"/>
              </a:rPr>
              <a:t/>
            </a:r>
            <a:br>
              <a:rPr lang="en-US" altLang="en-US" sz="2700" dirty="0">
                <a:ea typeface="ＭＳ Ｐゴシック" panose="020B0600070205080204" pitchFamily="34" charset="-128"/>
              </a:rPr>
            </a:br>
            <a:r>
              <a:rPr lang="en-US" altLang="en-US" sz="2700">
                <a:ea typeface="ＭＳ Ｐゴシック" panose="020B0600070205080204" pitchFamily="34" charset="-128"/>
              </a:rPr>
              <a:t>– </a:t>
            </a:r>
            <a:r>
              <a:rPr lang="en-US" altLang="en-US" sz="2700" smtClean="0">
                <a:ea typeface="ＭＳ Ｐゴシック" panose="020B0600070205080204" pitchFamily="34" charset="-128"/>
              </a:rPr>
              <a:t>Quá ít nhân sự được đào tạo; quá ít người được đào tạo để kê toa</a:t>
            </a:r>
            <a:r>
              <a:rPr lang="en-US" altLang="en-US" sz="2700" smtClean="0">
                <a:ea typeface="ＭＳ Ｐゴシック" panose="020B0600070205080204" pitchFamily="34" charset="-128"/>
              </a:rPr>
              <a:t> </a:t>
            </a:r>
            <a:endParaRPr lang="en-US" altLang="en-US" sz="2700" dirty="0">
              <a:ea typeface="ＭＳ Ｐゴシック" panose="020B0600070205080204" pitchFamily="34" charset="-128"/>
            </a:endParaRPr>
          </a:p>
          <a:p>
            <a:r>
              <a:rPr lang="en-US" altLang="en-US" sz="2700" smtClean="0">
                <a:solidFill>
                  <a:schemeClr val="tx2"/>
                </a:solidFill>
                <a:ea typeface="ＭＳ Ｐゴシック" panose="020B0600070205080204" pitchFamily="34" charset="-128"/>
              </a:rPr>
              <a:t>Kỳ thị và hiểu lầm bởi xã hội, nhân viên y tế, cơ sở điều trị, nhân viên công vụ của tòa án và các cơ sở điều trị bệnh lý tâm thần</a:t>
            </a:r>
            <a:endParaRPr lang="en-US" altLang="en-US" sz="2700" dirty="0">
              <a:ea typeface="ＭＳ Ｐゴシック" panose="020B0600070205080204" pitchFamily="34" charset="-128"/>
            </a:endParaRPr>
          </a:p>
          <a:p>
            <a:r>
              <a:rPr lang="en-US" altLang="en-US" sz="2700" smtClean="0">
                <a:ea typeface="ＭＳ Ｐゴシック" panose="020B0600070205080204" pitchFamily="34" charset="-128"/>
              </a:rPr>
              <a:t>Các chính sách trừng phạt (Chiến Tranh Ma Túy) và những rảo cản về quản lý, giấy tờ</a:t>
            </a:r>
            <a:endParaRPr lang="en-US" altLang="en-US" sz="2700" dirty="0">
              <a:ea typeface="ＭＳ Ｐゴシック" panose="020B0600070205080204" pitchFamily="34" charset="-128"/>
            </a:endParaRPr>
          </a:p>
          <a:p>
            <a:r>
              <a:rPr lang="en-US" altLang="en-US" sz="2700" smtClean="0">
                <a:ea typeface="ＭＳ Ｐゴシック" panose="020B0600070205080204" pitchFamily="34" charset="-128"/>
              </a:rPr>
              <a:t>Chi phí thuốc điều trị</a:t>
            </a:r>
            <a:endParaRPr lang="en-US" altLang="en-US" sz="2700" dirty="0">
              <a:ea typeface="ＭＳ Ｐゴシック" panose="020B0600070205080204" pitchFamily="34" charset="-128"/>
            </a:endParaRPr>
          </a:p>
          <a:p>
            <a:r>
              <a:rPr lang="en-US" altLang="en-US" sz="2700" smtClean="0">
                <a:ea typeface="ＭＳ Ｐゴシック" panose="020B0600070205080204" pitchFamily="34" charset="-128"/>
              </a:rPr>
              <a:t>Dịch vụ c</a:t>
            </a:r>
            <a:r>
              <a:rPr lang="en-US" altLang="en-US" sz="2700" smtClean="0">
                <a:ea typeface="ＭＳ Ｐゴシック" panose="020B0600070205080204" pitchFamily="34" charset="-128"/>
              </a:rPr>
              <a:t>hăm sóc sức khỏe bị thị trường hóa khiến bệnh nhân mắc các bệnh lý tâm thần như RLSD CDTP có tâm lý lảng tránh. </a:t>
            </a:r>
            <a:endParaRPr lang="en-US" altLang="en-US" sz="2700" dirty="0">
              <a:ea typeface="ＭＳ Ｐゴシック" panose="020B0600070205080204" pitchFamily="34" charset="-128"/>
            </a:endParaRPr>
          </a:p>
          <a:p>
            <a:pPr marL="0" indent="0">
              <a:buNone/>
            </a:pPr>
            <a:endParaRPr lang="en-US" altLang="en-US" sz="2400" dirty="0">
              <a:ea typeface="ＭＳ Ｐゴシック" panose="020B0600070205080204" pitchFamily="34" charset="-128"/>
            </a:endParaRPr>
          </a:p>
        </p:txBody>
      </p:sp>
    </p:spTree>
    <p:extLst>
      <p:ext uri="{BB962C8B-B14F-4D97-AF65-F5344CB8AC3E}">
        <p14:creationId xmlns:p14="http://schemas.microsoft.com/office/powerpoint/2010/main" val="39918920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269516-53EF-7F48-9C2F-C6DBC5B3681D}"/>
              </a:ext>
            </a:extLst>
          </p:cNvPr>
          <p:cNvPicPr>
            <a:picLocks noChangeAspect="1"/>
          </p:cNvPicPr>
          <p:nvPr/>
        </p:nvPicPr>
        <p:blipFill>
          <a:blip r:embed="rId2"/>
          <a:stretch>
            <a:fillRect/>
          </a:stretch>
        </p:blipFill>
        <p:spPr>
          <a:xfrm>
            <a:off x="-11875" y="503404"/>
            <a:ext cx="9144000" cy="5851192"/>
          </a:xfrm>
          <a:prstGeom prst="rect">
            <a:avLst/>
          </a:prstGeom>
        </p:spPr>
      </p:pic>
      <p:sp>
        <p:nvSpPr>
          <p:cNvPr id="3" name="TextBox 2"/>
          <p:cNvSpPr txBox="1"/>
          <p:nvPr/>
        </p:nvSpPr>
        <p:spPr>
          <a:xfrm>
            <a:off x="365760" y="532279"/>
            <a:ext cx="8537608" cy="800219"/>
          </a:xfrm>
          <a:prstGeom prst="rect">
            <a:avLst/>
          </a:prstGeom>
          <a:solidFill>
            <a:srgbClr val="F6E3DF"/>
          </a:solidFill>
        </p:spPr>
        <p:txBody>
          <a:bodyPr wrap="square" rtlCol="0">
            <a:spAutoFit/>
          </a:bodyPr>
          <a:lstStyle/>
          <a:p>
            <a:pPr algn="ctr"/>
            <a:r>
              <a:rPr lang="en-US" sz="2300" b="1" smtClean="0"/>
              <a:t>Chi phí thường niên cho các chương trình điều trị hỗ trợ bằng thuốc</a:t>
            </a:r>
            <a:endParaRPr lang="en-US" sz="2300" b="1"/>
          </a:p>
        </p:txBody>
      </p:sp>
    </p:spTree>
    <p:extLst>
      <p:ext uri="{BB962C8B-B14F-4D97-AF65-F5344CB8AC3E}">
        <p14:creationId xmlns:p14="http://schemas.microsoft.com/office/powerpoint/2010/main" val="24752637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7951"/>
            <a:ext cx="8042275" cy="615064"/>
          </a:xfrm>
        </p:spPr>
        <p:txBody>
          <a:bodyPr/>
          <a:lstStyle/>
          <a:p>
            <a:r>
              <a:rPr lang="en-US" dirty="0"/>
              <a:t>Naltrexone </a:t>
            </a:r>
          </a:p>
        </p:txBody>
      </p:sp>
      <p:sp>
        <p:nvSpPr>
          <p:cNvPr id="3" name="Content Placeholder 2"/>
          <p:cNvSpPr>
            <a:spLocks noGrp="1"/>
          </p:cNvSpPr>
          <p:nvPr>
            <p:ph idx="4294967295"/>
          </p:nvPr>
        </p:nvSpPr>
        <p:spPr>
          <a:xfrm>
            <a:off x="-1" y="616688"/>
            <a:ext cx="9016409" cy="6241313"/>
          </a:xfrm>
        </p:spPr>
        <p:txBody>
          <a:bodyPr>
            <a:normAutofit fontScale="47500" lnSpcReduction="20000"/>
          </a:bodyPr>
          <a:lstStyle/>
          <a:p>
            <a:r>
              <a:rPr lang="en-US" sz="4400" smtClean="0"/>
              <a:t>Naltrexone phân phát mở rộng dưới dạng tiêm </a:t>
            </a:r>
            <a:r>
              <a:rPr lang="en-US" sz="4400" smtClean="0"/>
              <a:t>(tên hãng: </a:t>
            </a:r>
            <a:r>
              <a:rPr lang="en-US" sz="4400" dirty="0" err="1"/>
              <a:t>Vivitrol</a:t>
            </a:r>
            <a:r>
              <a:rPr lang="en-US" sz="4400"/>
              <a:t>) </a:t>
            </a:r>
            <a:r>
              <a:rPr lang="en-US" sz="4400" smtClean="0"/>
              <a:t>đã đượ phê duyệt sử dụng để điều trị RLSD CDTP.</a:t>
            </a:r>
            <a:r>
              <a:rPr lang="en-US" sz="4400" smtClean="0"/>
              <a:t> </a:t>
            </a:r>
            <a:endParaRPr lang="en-US" sz="4400" dirty="0"/>
          </a:p>
          <a:p>
            <a:r>
              <a:rPr lang="en-US" sz="4400" smtClean="0"/>
              <a:t>Có ít nghiên cứu và trải nghiệm so sánh trực tiếp buprenorphine và methadone </a:t>
            </a:r>
            <a:endParaRPr lang="en-US" sz="4400" dirty="0"/>
          </a:p>
          <a:p>
            <a:r>
              <a:rPr lang="en-US" sz="4400" smtClean="0"/>
              <a:t>Một số bệnh nhân ổn định và có động lực cao cho thấy kết quả điều trị khả quan</a:t>
            </a:r>
            <a:endParaRPr lang="en-US" sz="4400" dirty="0"/>
          </a:p>
          <a:p>
            <a:r>
              <a:rPr lang="en-US" sz="4400" smtClean="0"/>
              <a:t>Những ca khó khởi liều </a:t>
            </a:r>
            <a:r>
              <a:rPr lang="en-US" sz="4400" dirty="0"/>
              <a:t>(28</a:t>
            </a:r>
            <a:r>
              <a:rPr lang="en-US" sz="4400"/>
              <a:t>% </a:t>
            </a:r>
            <a:r>
              <a:rPr lang="en-US" sz="4400" smtClean="0"/>
              <a:t>ca thất bại trog một nghiên cứu nội trú) và tỷ lệ duy trì điều trị thấp (dự tính có khoảng 1 nửa bệnh nhân chỉ tiêm 1 hoặc 2 liều). </a:t>
            </a:r>
            <a:endParaRPr lang="en-US" sz="4400" dirty="0"/>
          </a:p>
          <a:p>
            <a:r>
              <a:rPr lang="en-US" sz="4400" smtClean="0"/>
              <a:t>Quan ngại về tái nghiện sau khi ngưng điều trị có thể gia tăng tình trạng quá liều</a:t>
            </a:r>
            <a:endParaRPr lang="en-US" sz="4400" dirty="0"/>
          </a:p>
          <a:p>
            <a:r>
              <a:rPr lang="en-US" sz="4400" smtClean="0"/>
              <a:t>Thị trường quá nhiều biến động từ các công ty sản xuất thuốc đến cộng đồng, đến các thẩm phán, cảnh sát và quan ngại của những nhà vận động hành lang chính sách về các vấn đề đạo đức</a:t>
            </a:r>
            <a:endParaRPr lang="en-US" sz="4400" dirty="0"/>
          </a:p>
          <a:p>
            <a:r>
              <a:rPr lang="en-US" sz="4400" smtClean="0"/>
              <a:t>Dạng thuốc phân phát mở rộng có chi phí rất đắt đỏ </a:t>
            </a:r>
            <a:r>
              <a:rPr lang="en-US" sz="4400" smtClean="0"/>
              <a:t>($1,000/tháng) </a:t>
            </a:r>
            <a:endParaRPr lang="en-US" sz="4400" dirty="0"/>
          </a:p>
          <a:p>
            <a:r>
              <a:rPr lang="en-US" sz="4400" b="1" smtClean="0"/>
              <a:t>Kết luận</a:t>
            </a:r>
            <a:r>
              <a:rPr lang="en-US" sz="4400" b="1" smtClean="0"/>
              <a:t>: Hầu hết các chuyên gia tại Hoa Kỳ coi naltrexone là lựa chọn thứ hai trong điều trị nghiện CDTP. </a:t>
            </a:r>
            <a:endParaRPr lang="en-US" sz="4400" b="1" dirty="0"/>
          </a:p>
          <a:p>
            <a:endParaRPr lang="en-US" dirty="0"/>
          </a:p>
        </p:txBody>
      </p:sp>
    </p:spTree>
    <p:extLst>
      <p:ext uri="{BB962C8B-B14F-4D97-AF65-F5344CB8AC3E}">
        <p14:creationId xmlns:p14="http://schemas.microsoft.com/office/powerpoint/2010/main" val="330747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idx="4294967295"/>
          </p:nvPr>
        </p:nvSpPr>
        <p:spPr>
          <a:xfrm>
            <a:off x="990600" y="80986"/>
            <a:ext cx="7510647" cy="1152392"/>
          </a:xfrm>
        </p:spPr>
        <p:txBody>
          <a:bodyPr/>
          <a:lstStyle/>
          <a:p>
            <a:r>
              <a:rPr lang="en-US" sz="3200" smtClean="0">
                <a:latin typeface="Arial MT Md It" charset="0"/>
              </a:rPr>
              <a:t>Các loại thuốc được Cục Dược phẩm và Thực Phẩm Hoa Kỳ (</a:t>
            </a:r>
            <a:r>
              <a:rPr lang="en-US" sz="3200" dirty="0">
                <a:latin typeface="Arial MT Md It" charset="0"/>
              </a:rPr>
              <a:t>FDA</a:t>
            </a:r>
            <a:r>
              <a:rPr lang="en-US" sz="3200">
                <a:latin typeface="Arial MT Md It" charset="0"/>
              </a:rPr>
              <a:t>) </a:t>
            </a:r>
            <a:r>
              <a:rPr lang="en-US" sz="3200" smtClean="0">
                <a:latin typeface="Arial MT Md It" charset="0"/>
              </a:rPr>
              <a:t>phê duyệt</a:t>
            </a:r>
            <a:endParaRPr lang="en-US" sz="3200" dirty="0">
              <a:latin typeface="Arial MT Md It"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336468225"/>
              </p:ext>
            </p:extLst>
          </p:nvPr>
        </p:nvGraphicFramePr>
        <p:xfrm>
          <a:off x="807568" y="1547991"/>
          <a:ext cx="7879232" cy="4268789"/>
        </p:xfrm>
        <a:graphic>
          <a:graphicData uri="http://schemas.openxmlformats.org/drawingml/2006/table">
            <a:tbl>
              <a:tblPr/>
              <a:tblGrid>
                <a:gridCol w="1925488">
                  <a:extLst>
                    <a:ext uri="{9D8B030D-6E8A-4147-A177-3AD203B41FA5}">
                      <a16:colId xmlns:a16="http://schemas.microsoft.com/office/drawing/2014/main" val="20000"/>
                    </a:ext>
                  </a:extLst>
                </a:gridCol>
                <a:gridCol w="1309922">
                  <a:extLst>
                    <a:ext uri="{9D8B030D-6E8A-4147-A177-3AD203B41FA5}">
                      <a16:colId xmlns:a16="http://schemas.microsoft.com/office/drawing/2014/main" val="20001"/>
                    </a:ext>
                  </a:extLst>
                </a:gridCol>
                <a:gridCol w="1398564">
                  <a:extLst>
                    <a:ext uri="{9D8B030D-6E8A-4147-A177-3AD203B41FA5}">
                      <a16:colId xmlns:a16="http://schemas.microsoft.com/office/drawing/2014/main" val="20002"/>
                    </a:ext>
                  </a:extLst>
                </a:gridCol>
                <a:gridCol w="1666129">
                  <a:extLst>
                    <a:ext uri="{9D8B030D-6E8A-4147-A177-3AD203B41FA5}">
                      <a16:colId xmlns:a16="http://schemas.microsoft.com/office/drawing/2014/main" val="20003"/>
                    </a:ext>
                  </a:extLst>
                </a:gridCol>
                <a:gridCol w="1579129">
                  <a:extLst>
                    <a:ext uri="{9D8B030D-6E8A-4147-A177-3AD203B41FA5}">
                      <a16:colId xmlns:a16="http://schemas.microsoft.com/office/drawing/2014/main" val="20004"/>
                    </a:ext>
                  </a:extLst>
                </a:gridCol>
              </a:tblGrid>
              <a:tr h="69373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charset="0"/>
                          <a:ea typeface="ＭＳ Ｐゴシック" charset="0"/>
                        </a:rPr>
                        <a:t>Thuốc</a:t>
                      </a:r>
                      <a:endParaRPr kumimoji="0" lang="en-US" sz="1800" b="1" i="0" u="none" strike="noStrike" cap="none" normalizeH="0" baseline="0">
                        <a:ln>
                          <a:noFill/>
                        </a:ln>
                        <a:solidFill>
                          <a:srgbClr val="FFFFFF"/>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charset="0"/>
                          <a:ea typeface="ＭＳ Ｐゴシック" charset="0"/>
                        </a:rPr>
                        <a:t>Hưng phấn</a:t>
                      </a:r>
                      <a:endParaRPr kumimoji="0" lang="en-US" sz="1800" b="1" i="0" u="none" strike="noStrike" cap="none" normalizeH="0" baseline="0">
                        <a:ln>
                          <a:noFill/>
                        </a:ln>
                        <a:solidFill>
                          <a:srgbClr val="FFFFFF"/>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charset="0"/>
                          <a:ea typeface="ＭＳ Ｐゴシック" charset="0"/>
                        </a:rPr>
                        <a:t>Nguy cơ quá liều</a:t>
                      </a:r>
                      <a:endParaRPr kumimoji="0" lang="en-US" sz="1800" b="1" i="0" u="none" strike="noStrike" cap="none" normalizeH="0" baseline="0">
                        <a:ln>
                          <a:noFill/>
                        </a:ln>
                        <a:solidFill>
                          <a:srgbClr val="FFFFFF"/>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charset="0"/>
                          <a:ea typeface="ＭＳ Ｐゴシック" charset="0"/>
                        </a:rPr>
                        <a:t>Hiệu quả</a:t>
                      </a:r>
                      <a:endParaRPr kumimoji="0" lang="en-US" sz="1800" b="1" i="0" u="none" strike="noStrike" cap="none" normalizeH="0" baseline="0">
                        <a:ln>
                          <a:noFill/>
                        </a:ln>
                        <a:solidFill>
                          <a:srgbClr val="FFFFFF"/>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charset="0"/>
                          <a:ea typeface="ＭＳ Ｐゴシック" charset="0"/>
                        </a:rPr>
                        <a:t>Khác</a:t>
                      </a:r>
                      <a:endParaRPr kumimoji="0" lang="en-US" sz="1800" b="1" i="0" u="none" strike="noStrike" cap="none" normalizeH="0" baseline="0">
                        <a:ln>
                          <a:noFill/>
                        </a:ln>
                        <a:solidFill>
                          <a:srgbClr val="FFFFFF"/>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rPr>
                        <a:t>Methadone</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Một chút</a:t>
                      </a:r>
                      <a:endParaRPr kumimoji="0" lang="en-US" sz="1800" b="0" i="0" u="none" strike="noStrike" cap="none" normalizeH="0" baseline="0" dirty="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Thấp</a:t>
                      </a: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rPr>
                        <a:t>↓ </a:t>
                      </a:r>
                      <a:r>
                        <a:rPr kumimoji="0" lang="en-US" sz="1800" b="0" i="0" u="none" strike="noStrike" cap="none" normalizeH="0" baseline="0" smtClean="0">
                          <a:ln>
                            <a:noFill/>
                          </a:ln>
                          <a:solidFill>
                            <a:srgbClr val="000000"/>
                          </a:solidFill>
                          <a:effectLst/>
                          <a:latin typeface="Calibri" charset="0"/>
                          <a:ea typeface="ＭＳ Ｐゴシック" charset="0"/>
                        </a:rPr>
                        <a:t>tỷ lệ tử vong</a:t>
                      </a:r>
                      <a:endParaRPr kumimoji="0" lang="en-US" sz="1800" b="0" i="0" u="none" strike="noStrike" cap="none" normalizeH="0" baseline="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rPr>
                        <a:t>↓ </a:t>
                      </a:r>
                      <a:r>
                        <a:rPr kumimoji="0" lang="en-US" sz="1800" b="0" i="0" u="none" strike="noStrike" cap="none" normalizeH="0" baseline="0" smtClean="0">
                          <a:ln>
                            <a:noFill/>
                          </a:ln>
                          <a:solidFill>
                            <a:srgbClr val="000000"/>
                          </a:solidFill>
                          <a:effectLst/>
                          <a:latin typeface="Calibri" charset="0"/>
                          <a:ea typeface="ＭＳ Ｐゴシック" charset="0"/>
                        </a:rPr>
                        <a:t>CDTP bất hợp pháp</a:t>
                      </a:r>
                      <a:endParaRPr kumimoji="0" lang="en-US" sz="1800" b="0" i="0" u="none" strike="noStrike" cap="none" normalizeH="0" baseline="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rPr>
                        <a:t>↓ </a:t>
                      </a:r>
                      <a:r>
                        <a:rPr kumimoji="0" lang="en-US" sz="1800" b="0" i="0" u="none" strike="noStrike" cap="none" normalizeH="0" baseline="0" smtClean="0">
                          <a:ln>
                            <a:noFill/>
                          </a:ln>
                          <a:solidFill>
                            <a:srgbClr val="000000"/>
                          </a:solidFill>
                          <a:effectLst/>
                          <a:latin typeface="Calibri" charset="0"/>
                          <a:ea typeface="ＭＳ Ｐゴシック" charset="0"/>
                        </a:rPr>
                        <a:t>tội phạm</a:t>
                      </a: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Dữ liệu tốt</a:t>
                      </a:r>
                      <a:endParaRPr kumimoji="0" lang="en-US" sz="1800" b="0" i="0" u="none" strike="noStrike" cap="none" normalizeH="0" baseline="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Có cấu trúc</a:t>
                      </a:r>
                      <a:endParaRPr kumimoji="0" lang="en-US" sz="1800" b="0" i="0" u="none" strike="noStrike" cap="none" normalizeH="0" baseline="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Giá phải chăng</a:t>
                      </a:r>
                      <a:endParaRPr kumimoji="0" lang="en-US" sz="1800" b="0" i="0" u="none" strike="noStrike" cap="none" normalizeH="0" baseline="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extLst>
                  <a:ext uri="{0D108BD9-81ED-4DB2-BD59-A6C34878D82A}">
                    <a16:rowId xmlns:a16="http://schemas.microsoft.com/office/drawing/2014/main" val="10001"/>
                  </a:ext>
                </a:extLst>
              </a:tr>
              <a:tr h="11969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rPr>
                        <a:t>Buprenorphine</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E7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Rất nhỏ</a:t>
                      </a: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E7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Rất thấp</a:t>
                      </a:r>
                      <a:endParaRPr kumimoji="0" lang="en-US" sz="1800" b="0" i="0" u="none" strike="noStrike" cap="none" normalizeH="0" baseline="0" dirty="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E7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rPr>
                        <a:t>↓ </a:t>
                      </a:r>
                      <a:r>
                        <a:rPr kumimoji="0" lang="en-US" sz="1800" b="0" i="0" u="none" strike="noStrike" cap="none" normalizeH="0" baseline="0" smtClean="0">
                          <a:ln>
                            <a:noFill/>
                          </a:ln>
                          <a:solidFill>
                            <a:srgbClr val="000000"/>
                          </a:solidFill>
                          <a:effectLst/>
                          <a:latin typeface="Calibri" charset="0"/>
                          <a:ea typeface="ＭＳ Ｐゴシック" charset="0"/>
                        </a:rPr>
                        <a:t>tỷ lệ tử vong</a:t>
                      </a:r>
                      <a:endParaRPr kumimoji="0" lang="en-US" sz="1800" b="0" i="0" u="none" strike="noStrike" cap="none" normalizeH="0" baseline="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rPr>
                        <a:t>↓ </a:t>
                      </a:r>
                      <a:r>
                        <a:rPr kumimoji="0" lang="en-US" sz="1800" b="0" i="0" u="none" strike="noStrike" cap="none" normalizeH="0" baseline="0" smtClean="0">
                          <a:ln>
                            <a:noFill/>
                          </a:ln>
                          <a:solidFill>
                            <a:srgbClr val="000000"/>
                          </a:solidFill>
                          <a:effectLst/>
                          <a:latin typeface="Calibri" charset="0"/>
                          <a:ea typeface="ＭＳ Ｐゴシック" charset="0"/>
                        </a:rPr>
                        <a:t>CDTP bất hợp pháp</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 Nguy cơ HIV</a:t>
                      </a: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E7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Dữ liệu tốt</a:t>
                      </a:r>
                      <a:endParaRPr kumimoji="0" lang="en-US" sz="1800" b="0" i="0" u="none" strike="noStrike" cap="none" normalizeH="0" baseline="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Thuận tiện</a:t>
                      </a:r>
                      <a:endParaRPr kumimoji="0" lang="en-US" sz="1800" b="0" i="0" u="none" strike="noStrike" cap="none" normalizeH="0" baseline="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Khả thi</a:t>
                      </a: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E7EA"/>
                    </a:solidFill>
                  </a:tcPr>
                </a:tc>
                <a:extLst>
                  <a:ext uri="{0D108BD9-81ED-4DB2-BD59-A6C34878D82A}">
                    <a16:rowId xmlns:a16="http://schemas.microsoft.com/office/drawing/2014/main" val="10002"/>
                  </a:ext>
                </a:extLst>
              </a:tr>
              <a:tr h="118903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Naltrexone tác động kéo dài</a:t>
                      </a: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Không có</a:t>
                      </a: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Không có</a:t>
                      </a: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rPr>
                        <a:t>↓ </a:t>
                      </a:r>
                      <a:r>
                        <a:rPr kumimoji="0" lang="en-US" sz="1800" b="0" i="0" u="none" strike="noStrike" cap="none" normalizeH="0" baseline="0" smtClean="0">
                          <a:ln>
                            <a:noFill/>
                          </a:ln>
                          <a:solidFill>
                            <a:srgbClr val="000000"/>
                          </a:solidFill>
                          <a:effectLst/>
                          <a:latin typeface="Calibri" charset="0"/>
                          <a:ea typeface="ＭＳ Ｐゴシック" charset="0"/>
                        </a:rPr>
                        <a:t>CDTP bất hợp pháp </a:t>
                      </a:r>
                      <a:endParaRPr kumimoji="0" lang="en-US" sz="1800" b="0" i="0" u="none" strike="noStrike" cap="none" normalizeH="0" baseline="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Dữ liệu tối thiểu</a:t>
                      </a:r>
                      <a:endParaRPr kumimoji="0" lang="en-US" sz="1800" b="0" i="0" u="none" strike="noStrike" cap="none" normalizeH="0" baseline="0" dirty="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charset="0"/>
                          <a:ea typeface="ＭＳ Ｐゴシック" charset="0"/>
                        </a:rPr>
                        <a:t>Đắt đỏ</a:t>
                      </a:r>
                      <a:endParaRPr kumimoji="0" lang="en-US" sz="1800" b="0" i="0" u="none" strike="noStrike" cap="none" normalizeH="0" baseline="0" dirty="0">
                        <a:ln>
                          <a:noFill/>
                        </a:ln>
                        <a:solidFill>
                          <a:srgbClr val="000000"/>
                        </a:solidFill>
                        <a:effectLst/>
                        <a:latin typeface="Calibri" charset="0"/>
                        <a:ea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Calibri" charset="0"/>
                        <a:ea typeface="ＭＳ Ｐゴシック"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5CBD2"/>
                    </a:solidFill>
                  </a:tcPr>
                </a:tc>
                <a:extLst>
                  <a:ext uri="{0D108BD9-81ED-4DB2-BD59-A6C34878D82A}">
                    <a16:rowId xmlns:a16="http://schemas.microsoft.com/office/drawing/2014/main" val="10003"/>
                  </a:ext>
                </a:extLst>
              </a:tr>
            </a:tbl>
          </a:graphicData>
        </a:graphic>
      </p:graphicFrame>
      <p:sp>
        <p:nvSpPr>
          <p:cNvPr id="6" name="Rectangle 5"/>
          <p:cNvSpPr>
            <a:spLocks noChangeArrowheads="1"/>
          </p:cNvSpPr>
          <p:nvPr/>
        </p:nvSpPr>
        <p:spPr bwMode="auto">
          <a:xfrm>
            <a:off x="5562600" y="2232314"/>
            <a:ext cx="1447800" cy="339690"/>
          </a:xfrm>
          <a:prstGeom prst="rect">
            <a:avLst/>
          </a:prstGeom>
          <a:noFill/>
          <a:ln w="38100">
            <a:solidFill>
              <a:schemeClr val="tx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sp>
        <p:nvSpPr>
          <p:cNvPr id="7" name="Rectangle 6"/>
          <p:cNvSpPr>
            <a:spLocks noChangeArrowheads="1"/>
          </p:cNvSpPr>
          <p:nvPr/>
        </p:nvSpPr>
        <p:spPr bwMode="auto">
          <a:xfrm>
            <a:off x="5562600" y="3480132"/>
            <a:ext cx="1447800" cy="274176"/>
          </a:xfrm>
          <a:prstGeom prst="rect">
            <a:avLst/>
          </a:prstGeom>
          <a:noFill/>
          <a:ln w="38100">
            <a:solidFill>
              <a:schemeClr val="tx2"/>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sp>
        <p:nvSpPr>
          <p:cNvPr id="78884" name="TextBox 1"/>
          <p:cNvSpPr txBox="1">
            <a:spLocks noChangeArrowheads="1"/>
          </p:cNvSpPr>
          <p:nvPr/>
        </p:nvSpPr>
        <p:spPr bwMode="auto">
          <a:xfrm>
            <a:off x="990600" y="6324600"/>
            <a:ext cx="426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a:ea typeface="ヒラギノ角ゴ Pro W3" charset="0"/>
              </a:rPr>
              <a:t>Sharma </a:t>
            </a:r>
            <a:r>
              <a:rPr lang="en-US" sz="1600" i="1">
                <a:ea typeface="ヒラギノ角ゴ Pro W3" charset="0"/>
              </a:rPr>
              <a:t>Substance Abuse &amp; Rehabilitation </a:t>
            </a:r>
            <a:r>
              <a:rPr lang="en-US" sz="1600">
                <a:ea typeface="ヒラギノ角ゴ Pro W3" charset="0"/>
              </a:rPr>
              <a:t>2016</a:t>
            </a:r>
          </a:p>
          <a:p>
            <a:pPr eaLnBrk="1" hangingPunct="1"/>
            <a:endParaRPr lang="en-US" sz="1600">
              <a:ea typeface="ヒラギノ角ゴ Pro W3" charset="0"/>
            </a:endParaRPr>
          </a:p>
        </p:txBody>
      </p:sp>
    </p:spTree>
    <p:extLst>
      <p:ext uri="{BB962C8B-B14F-4D97-AF65-F5344CB8AC3E}">
        <p14:creationId xmlns:p14="http://schemas.microsoft.com/office/powerpoint/2010/main" val="21438458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BDBFE-098A-7F47-AC7F-32BDC113D2DC}"/>
              </a:ext>
            </a:extLst>
          </p:cNvPr>
          <p:cNvSpPr>
            <a:spLocks noGrp="1"/>
          </p:cNvSpPr>
          <p:nvPr>
            <p:ph type="title"/>
          </p:nvPr>
        </p:nvSpPr>
        <p:spPr>
          <a:xfrm>
            <a:off x="549274" y="107576"/>
            <a:ext cx="8371441" cy="1214597"/>
          </a:xfrm>
        </p:spPr>
        <p:txBody>
          <a:bodyPr/>
          <a:lstStyle/>
          <a:p>
            <a:r>
              <a:rPr lang="vi-VN" sz="3200" dirty="0" smtClean="0"/>
              <a:t>Lý </a:t>
            </a:r>
            <a:r>
              <a:rPr lang="vi-VN" sz="3200"/>
              <a:t>do </a:t>
            </a:r>
            <a:r>
              <a:rPr lang="en-US" sz="3200" smtClean="0"/>
              <a:t>nên cung cấp </a:t>
            </a:r>
            <a:r>
              <a:rPr lang="vi-VN" sz="3200" smtClean="0"/>
              <a:t>Buprenorphin </a:t>
            </a:r>
            <a:r>
              <a:rPr lang="vi-VN" sz="3200" dirty="0"/>
              <a:t>cho những người </a:t>
            </a:r>
            <a:r>
              <a:rPr lang="vi-VN" sz="3200"/>
              <a:t>bị </a:t>
            </a:r>
            <a:r>
              <a:rPr lang="en-US" sz="3200" smtClean="0"/>
              <a:t>RLSDC tại Việt Nam</a:t>
            </a:r>
            <a:endParaRPr lang="en-US" sz="3200" dirty="0"/>
          </a:p>
        </p:txBody>
      </p:sp>
      <p:sp>
        <p:nvSpPr>
          <p:cNvPr id="3" name="Content Placeholder 2">
            <a:extLst>
              <a:ext uri="{FF2B5EF4-FFF2-40B4-BE49-F238E27FC236}">
                <a16:creationId xmlns:a16="http://schemas.microsoft.com/office/drawing/2014/main" id="{1C1DAE46-9AA7-224C-8BDB-88D5900A018B}"/>
              </a:ext>
            </a:extLst>
          </p:cNvPr>
          <p:cNvSpPr>
            <a:spLocks noGrp="1"/>
          </p:cNvSpPr>
          <p:nvPr>
            <p:ph idx="1"/>
          </p:nvPr>
        </p:nvSpPr>
        <p:spPr>
          <a:xfrm>
            <a:off x="549275" y="1600200"/>
            <a:ext cx="8042276" cy="5183371"/>
          </a:xfrm>
        </p:spPr>
        <p:txBody>
          <a:bodyPr>
            <a:normAutofit fontScale="40000" lnSpcReduction="20000"/>
          </a:bodyPr>
          <a:lstStyle/>
          <a:p>
            <a:r>
              <a:rPr lang="vi-VN" sz="5800" dirty="0" smtClean="0">
                <a:solidFill>
                  <a:schemeClr val="tx1">
                    <a:lumMod val="75000"/>
                    <a:lumOff val="25000"/>
                  </a:schemeClr>
                </a:solidFill>
              </a:rPr>
              <a:t>Tốt </a:t>
            </a:r>
            <a:r>
              <a:rPr lang="vi-VN" sz="5800" dirty="0">
                <a:solidFill>
                  <a:schemeClr val="tx1">
                    <a:lumMod val="75000"/>
                    <a:lumOff val="25000"/>
                  </a:schemeClr>
                </a:solidFill>
              </a:rPr>
              <a:t>hơn </a:t>
            </a:r>
            <a:r>
              <a:rPr lang="vi-VN" sz="5800">
                <a:solidFill>
                  <a:schemeClr val="tx1">
                    <a:lumMod val="75000"/>
                    <a:lumOff val="25000"/>
                  </a:schemeClr>
                </a:solidFill>
              </a:rPr>
              <a:t>là </a:t>
            </a:r>
            <a:r>
              <a:rPr lang="en-US" sz="5800" smtClean="0">
                <a:solidFill>
                  <a:schemeClr val="tx1">
                    <a:lumMod val="75000"/>
                    <a:lumOff val="25000"/>
                  </a:schemeClr>
                </a:solidFill>
              </a:rPr>
              <a:t>nên </a:t>
            </a:r>
            <a:r>
              <a:rPr lang="vi-VN" sz="5800" smtClean="0">
                <a:solidFill>
                  <a:schemeClr val="tx1">
                    <a:lumMod val="75000"/>
                    <a:lumOff val="25000"/>
                  </a:schemeClr>
                </a:solidFill>
              </a:rPr>
              <a:t>có </a:t>
            </a:r>
            <a:r>
              <a:rPr lang="vi-VN" sz="5800" dirty="0">
                <a:solidFill>
                  <a:schemeClr val="tx1">
                    <a:lumMod val="75000"/>
                    <a:lumOff val="25000"/>
                  </a:schemeClr>
                </a:solidFill>
              </a:rPr>
              <a:t>hai loại thuốc để điều trị một căn bệnh nguy hiểm, phức tạp, mãn tính.</a:t>
            </a:r>
          </a:p>
          <a:p>
            <a:r>
              <a:rPr lang="vi-VN" sz="5800" dirty="0">
                <a:solidFill>
                  <a:schemeClr val="tx1">
                    <a:lumMod val="75000"/>
                    <a:lumOff val="25000"/>
                  </a:schemeClr>
                </a:solidFill>
              </a:rPr>
              <a:t>Cung </a:t>
            </a:r>
            <a:r>
              <a:rPr lang="vi-VN" sz="5800">
                <a:solidFill>
                  <a:schemeClr val="tx1">
                    <a:lumMod val="75000"/>
                    <a:lumOff val="25000"/>
                  </a:schemeClr>
                </a:solidFill>
              </a:rPr>
              <a:t>cấp </a:t>
            </a:r>
            <a:r>
              <a:rPr lang="en-US" sz="5800" smtClean="0">
                <a:solidFill>
                  <a:schemeClr val="tx1">
                    <a:lumMod val="75000"/>
                    <a:lumOff val="25000"/>
                  </a:schemeClr>
                </a:solidFill>
              </a:rPr>
              <a:t>thêm chọn lựa cho bệnh nhân.</a:t>
            </a:r>
            <a:endParaRPr lang="vi-VN" sz="5800" dirty="0">
              <a:solidFill>
                <a:schemeClr val="tx1">
                  <a:lumMod val="75000"/>
                  <a:lumOff val="25000"/>
                </a:schemeClr>
              </a:solidFill>
            </a:endParaRPr>
          </a:p>
          <a:p>
            <a:r>
              <a:rPr lang="en-US" sz="5800" smtClean="0">
                <a:solidFill>
                  <a:schemeClr val="tx1">
                    <a:lumMod val="75000"/>
                    <a:lumOff val="25000"/>
                  </a:schemeClr>
                </a:solidFill>
              </a:rPr>
              <a:t>Mang liều về nhà vẫn không tiềm ẩn nguy cơ quá liều dù cho thuốc điều trị có bị sử dụng sai. </a:t>
            </a:r>
            <a:endParaRPr lang="vi-VN" sz="5800" dirty="0">
              <a:solidFill>
                <a:schemeClr val="tx1">
                  <a:lumMod val="75000"/>
                  <a:lumOff val="25000"/>
                </a:schemeClr>
              </a:solidFill>
            </a:endParaRPr>
          </a:p>
          <a:p>
            <a:r>
              <a:rPr lang="en-US" sz="5800" smtClean="0">
                <a:solidFill>
                  <a:schemeClr val="tx1">
                    <a:lumMod val="75000"/>
                    <a:lumOff val="25000"/>
                  </a:schemeClr>
                </a:solidFill>
              </a:rPr>
              <a:t>Nếu quy định không quá khắt khe, phòng khám nên cân nhắc đưa ra một cách làm thay thế cho hình thức điều trị theo dõi hằng ngày tại phòng khám methadone</a:t>
            </a:r>
          </a:p>
          <a:p>
            <a:r>
              <a:rPr lang="vi-VN" sz="5800" smtClean="0">
                <a:solidFill>
                  <a:schemeClr val="tx1">
                    <a:lumMod val="75000"/>
                    <a:lumOff val="25000"/>
                  </a:schemeClr>
                </a:solidFill>
              </a:rPr>
              <a:t>Giúp </a:t>
            </a:r>
            <a:r>
              <a:rPr lang="vi-VN" sz="5800" dirty="0">
                <a:solidFill>
                  <a:schemeClr val="tx1">
                    <a:lumMod val="75000"/>
                    <a:lumOff val="25000"/>
                  </a:schemeClr>
                </a:solidFill>
              </a:rPr>
              <a:t>giải quyết các vấn </a:t>
            </a:r>
            <a:r>
              <a:rPr lang="vi-VN" sz="5800">
                <a:solidFill>
                  <a:schemeClr val="tx1">
                    <a:lumMod val="75000"/>
                    <a:lumOff val="25000"/>
                  </a:schemeClr>
                </a:solidFill>
              </a:rPr>
              <a:t>đề </a:t>
            </a:r>
            <a:r>
              <a:rPr lang="en-US" sz="5800" smtClean="0">
                <a:solidFill>
                  <a:schemeClr val="tx1">
                    <a:lumMod val="75000"/>
                    <a:lumOff val="25000"/>
                  </a:schemeClr>
                </a:solidFill>
              </a:rPr>
              <a:t>về</a:t>
            </a:r>
            <a:r>
              <a:rPr lang="vi-VN" sz="5800" smtClean="0">
                <a:solidFill>
                  <a:schemeClr val="tx1">
                    <a:lumMod val="75000"/>
                    <a:lumOff val="25000"/>
                  </a:schemeClr>
                </a:solidFill>
              </a:rPr>
              <a:t> </a:t>
            </a:r>
            <a:r>
              <a:rPr lang="vi-VN" sz="5800" dirty="0">
                <a:solidFill>
                  <a:schemeClr val="tx1">
                    <a:lumMod val="75000"/>
                    <a:lumOff val="25000"/>
                  </a:schemeClr>
                </a:solidFill>
              </a:rPr>
              <a:t>kỳ thị</a:t>
            </a:r>
            <a:r>
              <a:rPr lang="vi-VN" sz="5800">
                <a:solidFill>
                  <a:schemeClr val="tx1">
                    <a:lumMod val="75000"/>
                    <a:lumOff val="25000"/>
                  </a:schemeClr>
                </a:solidFill>
              </a:rPr>
              <a:t>, </a:t>
            </a:r>
            <a:r>
              <a:rPr lang="en-US" sz="5800" smtClean="0">
                <a:solidFill>
                  <a:schemeClr val="tx1">
                    <a:lumMod val="75000"/>
                    <a:lumOff val="25000"/>
                  </a:schemeClr>
                </a:solidFill>
              </a:rPr>
              <a:t>cách biệt địa lý khi tiếp </a:t>
            </a:r>
            <a:r>
              <a:rPr lang="en-US" sz="5800" err="1" smtClean="0">
                <a:solidFill>
                  <a:schemeClr val="tx1">
                    <a:lumMod val="75000"/>
                    <a:lumOff val="25000"/>
                  </a:schemeClr>
                </a:solidFill>
              </a:rPr>
              <a:t>cận</a:t>
            </a:r>
            <a:r>
              <a:rPr lang="en-US" sz="5800" smtClean="0">
                <a:solidFill>
                  <a:schemeClr val="tx1">
                    <a:lumMod val="75000"/>
                    <a:lumOff val="25000"/>
                  </a:schemeClr>
                </a:solidFill>
              </a:rPr>
              <a:t> </a:t>
            </a:r>
            <a:r>
              <a:rPr lang="vi-VN" sz="5800" smtClean="0">
                <a:solidFill>
                  <a:schemeClr val="tx1">
                    <a:lumMod val="75000"/>
                    <a:lumOff val="25000"/>
                  </a:schemeClr>
                </a:solidFill>
              </a:rPr>
              <a:t>MMT</a:t>
            </a:r>
            <a:r>
              <a:rPr lang="vi-VN" sz="5800" dirty="0">
                <a:solidFill>
                  <a:schemeClr val="tx1">
                    <a:lumMod val="75000"/>
                    <a:lumOff val="25000"/>
                  </a:schemeClr>
                </a:solidFill>
              </a:rPr>
              <a:t>, thiếu phương tiện đi lại, công </a:t>
            </a:r>
            <a:r>
              <a:rPr lang="vi-VN" sz="5800">
                <a:solidFill>
                  <a:schemeClr val="tx1">
                    <a:lumMod val="75000"/>
                    <a:lumOff val="25000"/>
                  </a:schemeClr>
                </a:solidFill>
              </a:rPr>
              <a:t>việc </a:t>
            </a:r>
            <a:r>
              <a:rPr lang="vi-VN" sz="5800" smtClean="0">
                <a:solidFill>
                  <a:schemeClr val="tx1">
                    <a:lumMod val="75000"/>
                    <a:lumOff val="25000"/>
                  </a:schemeClr>
                </a:solidFill>
              </a:rPr>
              <a:t>và</a:t>
            </a:r>
            <a:r>
              <a:rPr lang="en-US" sz="5800" smtClean="0">
                <a:solidFill>
                  <a:schemeClr val="tx1">
                    <a:lumMod val="75000"/>
                    <a:lumOff val="25000"/>
                  </a:schemeClr>
                </a:solidFill>
              </a:rPr>
              <a:t> </a:t>
            </a:r>
            <a:r>
              <a:rPr lang="vi-VN" sz="5800" smtClean="0">
                <a:solidFill>
                  <a:schemeClr val="tx1">
                    <a:lumMod val="75000"/>
                    <a:lumOff val="25000"/>
                  </a:schemeClr>
                </a:solidFill>
              </a:rPr>
              <a:t>trách </a:t>
            </a:r>
            <a:r>
              <a:rPr lang="vi-VN" sz="5800" dirty="0">
                <a:solidFill>
                  <a:schemeClr val="tx1">
                    <a:lumMod val="75000"/>
                    <a:lumOff val="25000"/>
                  </a:schemeClr>
                </a:solidFill>
              </a:rPr>
              <a:t>nhiệm gia </a:t>
            </a:r>
            <a:r>
              <a:rPr lang="vi-VN" sz="5800" dirty="0" smtClean="0">
                <a:solidFill>
                  <a:schemeClr val="tx1">
                    <a:lumMod val="75000"/>
                    <a:lumOff val="25000"/>
                  </a:schemeClr>
                </a:solidFill>
              </a:rPr>
              <a:t>đình</a:t>
            </a:r>
            <a:endParaRPr lang="en-US" sz="5800" dirty="0" smtClean="0">
              <a:solidFill>
                <a:schemeClr val="tx1">
                  <a:lumMod val="75000"/>
                  <a:lumOff val="25000"/>
                </a:schemeClr>
              </a:solidFill>
            </a:endParaRPr>
          </a:p>
          <a:p>
            <a:r>
              <a:rPr lang="vi-VN" sz="5800" dirty="0" smtClean="0">
                <a:solidFill>
                  <a:schemeClr val="tx1">
                    <a:lumMod val="75000"/>
                    <a:lumOff val="25000"/>
                  </a:schemeClr>
                </a:solidFill>
              </a:rPr>
              <a:t>Ít </a:t>
            </a:r>
            <a:r>
              <a:rPr lang="vi-VN" sz="5800" dirty="0">
                <a:solidFill>
                  <a:schemeClr val="tx1">
                    <a:lumMod val="75000"/>
                    <a:lumOff val="25000"/>
                  </a:schemeClr>
                </a:solidFill>
              </a:rPr>
              <a:t>tương tác </a:t>
            </a:r>
            <a:r>
              <a:rPr lang="vi-VN" sz="5800">
                <a:solidFill>
                  <a:schemeClr val="tx1">
                    <a:lumMod val="75000"/>
                    <a:lumOff val="25000"/>
                  </a:schemeClr>
                </a:solidFill>
              </a:rPr>
              <a:t>thuốc </a:t>
            </a:r>
            <a:r>
              <a:rPr lang="vi-VN" sz="5800" smtClean="0">
                <a:solidFill>
                  <a:schemeClr val="tx1">
                    <a:lumMod val="75000"/>
                    <a:lumOff val="25000"/>
                  </a:schemeClr>
                </a:solidFill>
              </a:rPr>
              <a:t>với </a:t>
            </a:r>
            <a:r>
              <a:rPr lang="vi-VN" sz="5800" dirty="0">
                <a:solidFill>
                  <a:schemeClr val="tx1">
                    <a:lumMod val="75000"/>
                    <a:lumOff val="25000"/>
                  </a:schemeClr>
                </a:solidFill>
              </a:rPr>
              <a:t>thuốc điều trị lao và ART (giúp tránh dùng methadone liều </a:t>
            </a:r>
            <a:r>
              <a:rPr lang="vi-VN" sz="5800">
                <a:solidFill>
                  <a:schemeClr val="tx1">
                    <a:lumMod val="75000"/>
                    <a:lumOff val="25000"/>
                  </a:schemeClr>
                </a:solidFill>
              </a:rPr>
              <a:t>cao </a:t>
            </a:r>
            <a:r>
              <a:rPr lang="en-US" sz="5800">
                <a:solidFill>
                  <a:schemeClr val="tx1">
                    <a:lumMod val="75000"/>
                    <a:lumOff val="25000"/>
                  </a:schemeClr>
                </a:solidFill>
              </a:rPr>
              <a:t>ở</a:t>
            </a:r>
            <a:r>
              <a:rPr lang="vi-VN" sz="5800" smtClean="0">
                <a:solidFill>
                  <a:schemeClr val="tx1">
                    <a:lumMod val="75000"/>
                    <a:lumOff val="25000"/>
                  </a:schemeClr>
                </a:solidFill>
              </a:rPr>
              <a:t> </a:t>
            </a:r>
            <a:r>
              <a:rPr lang="vi-VN" sz="5800" dirty="0">
                <a:solidFill>
                  <a:schemeClr val="tx1">
                    <a:lumMod val="75000"/>
                    <a:lumOff val="25000"/>
                  </a:schemeClr>
                </a:solidFill>
              </a:rPr>
              <a:t>một số bệnh </a:t>
            </a:r>
            <a:r>
              <a:rPr lang="vi-VN" sz="5800">
                <a:solidFill>
                  <a:schemeClr val="tx1">
                    <a:lumMod val="75000"/>
                    <a:lumOff val="25000"/>
                  </a:schemeClr>
                </a:solidFill>
              </a:rPr>
              <a:t>nhân</a:t>
            </a:r>
            <a:r>
              <a:rPr lang="vi-VN" sz="5800" smtClean="0">
                <a:solidFill>
                  <a:schemeClr val="tx1">
                    <a:lumMod val="75000"/>
                    <a:lumOff val="25000"/>
                  </a:schemeClr>
                </a:solidFill>
              </a:rPr>
              <a:t>).</a:t>
            </a:r>
            <a:endParaRPr lang="en-US" dirty="0"/>
          </a:p>
        </p:txBody>
      </p:sp>
    </p:spTree>
    <p:extLst>
      <p:ext uri="{BB962C8B-B14F-4D97-AF65-F5344CB8AC3E}">
        <p14:creationId xmlns:p14="http://schemas.microsoft.com/office/powerpoint/2010/main" val="26497139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Buprenorphine cho phụ nữ mang thai</a:t>
            </a:r>
            <a:endParaRPr lang="en-US"/>
          </a:p>
        </p:txBody>
      </p:sp>
      <p:sp>
        <p:nvSpPr>
          <p:cNvPr id="3" name="Content Placeholder 2"/>
          <p:cNvSpPr>
            <a:spLocks noGrp="1"/>
          </p:cNvSpPr>
          <p:nvPr>
            <p:ph idx="1"/>
          </p:nvPr>
        </p:nvSpPr>
        <p:spPr/>
        <p:txBody>
          <a:bodyPr>
            <a:normAutofit/>
          </a:bodyPr>
          <a:lstStyle/>
          <a:p>
            <a:r>
              <a:rPr lang="en-US" sz="3200" smtClean="0"/>
              <a:t>Ngày càng có nhiều bằng chứng ủng hộ buprenorphine, coi loại thuốc này là loại thuốc thích hợp để điều trị RLSD CDTP ở phụ nữ mang thai. Trẻ sinh ra từ mẹ đang được điều trị bằng buprenorphine cho thấy triệu chứng cai nhẹ hơn, ngắn hơn trẻ sinh ra từ người mẹ đang điều trị bằng methadone.</a:t>
            </a:r>
            <a:endParaRPr lang="en-US" sz="3200"/>
          </a:p>
        </p:txBody>
      </p:sp>
    </p:spTree>
    <p:extLst>
      <p:ext uri="{BB962C8B-B14F-4D97-AF65-F5344CB8AC3E}">
        <p14:creationId xmlns:p14="http://schemas.microsoft.com/office/powerpoint/2010/main" val="27383516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B7BE-C981-614C-9FC4-CBB954757412}"/>
              </a:ext>
            </a:extLst>
          </p:cNvPr>
          <p:cNvSpPr>
            <a:spLocks noGrp="1"/>
          </p:cNvSpPr>
          <p:nvPr>
            <p:ph type="title"/>
          </p:nvPr>
        </p:nvSpPr>
        <p:spPr/>
        <p:txBody>
          <a:bodyPr/>
          <a:lstStyle/>
          <a:p>
            <a:r>
              <a:rPr lang="en-US" smtClean="0"/>
              <a:t>Cám ơn</a:t>
            </a:r>
            <a:endParaRPr lang="en-US" dirty="0"/>
          </a:p>
        </p:txBody>
      </p:sp>
      <p:sp>
        <p:nvSpPr>
          <p:cNvPr id="3" name="Text Placeholder 2">
            <a:extLst>
              <a:ext uri="{FF2B5EF4-FFF2-40B4-BE49-F238E27FC236}">
                <a16:creationId xmlns:a16="http://schemas.microsoft.com/office/drawing/2014/main" id="{BD2C5381-95D9-D94F-BE17-8E242060B286}"/>
              </a:ext>
            </a:extLst>
          </p:cNvPr>
          <p:cNvSpPr>
            <a:spLocks noGrp="1"/>
          </p:cNvSpPr>
          <p:nvPr>
            <p:ph type="body" idx="1"/>
          </p:nvPr>
        </p:nvSpPr>
        <p:spPr/>
        <p:txBody>
          <a:bodyPr>
            <a:normAutofit fontScale="85000" lnSpcReduction="20000"/>
          </a:bodyPr>
          <a:lstStyle/>
          <a:p>
            <a:endParaRPr lang="en-US" dirty="0"/>
          </a:p>
          <a:p>
            <a:r>
              <a:rPr lang="en-US" sz="3230" dirty="0"/>
              <a:t>Bruce G. Trigg, MD </a:t>
            </a:r>
          </a:p>
          <a:p>
            <a:endParaRPr lang="en-US" sz="3230" dirty="0"/>
          </a:p>
          <a:p>
            <a:r>
              <a:rPr lang="en-US" sz="3230" dirty="0" err="1"/>
              <a:t>trigabov@gmail.com</a:t>
            </a:r>
            <a:endParaRPr lang="en-US" sz="3230" dirty="0"/>
          </a:p>
        </p:txBody>
      </p:sp>
    </p:spTree>
    <p:extLst>
      <p:ext uri="{BB962C8B-B14F-4D97-AF65-F5344CB8AC3E}">
        <p14:creationId xmlns:p14="http://schemas.microsoft.com/office/powerpoint/2010/main" val="38525824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2370</TotalTime>
  <Words>4200</Words>
  <Application>Microsoft Office PowerPoint</Application>
  <PresentationFormat>On-screen Show (4:3)</PresentationFormat>
  <Paragraphs>386</Paragraphs>
  <Slides>59</Slides>
  <Notes>18</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2</vt:i4>
      </vt:variant>
      <vt:variant>
        <vt:lpstr>Slide Titles</vt:lpstr>
      </vt:variant>
      <vt:variant>
        <vt:i4>59</vt:i4>
      </vt:variant>
    </vt:vector>
  </HeadingPairs>
  <TitlesOfParts>
    <vt:vector size="78" baseType="lpstr">
      <vt:lpstr>ＭＳ Ｐゴシック</vt:lpstr>
      <vt:lpstr>Acta</vt:lpstr>
      <vt:lpstr>Arial</vt:lpstr>
      <vt:lpstr>Arial MT Md It</vt:lpstr>
      <vt:lpstr>AvenirNextLTPro</vt:lpstr>
      <vt:lpstr>Calibri</vt:lpstr>
      <vt:lpstr>GeorgiaPro</vt:lpstr>
      <vt:lpstr>Helvetica-Condensed-Black</vt:lpstr>
      <vt:lpstr>News Gothic MT</vt:lpstr>
      <vt:lpstr>Syntax</vt:lpstr>
      <vt:lpstr>Tahoma</vt:lpstr>
      <vt:lpstr>Times</vt:lpstr>
      <vt:lpstr>Times New Roman</vt:lpstr>
      <vt:lpstr>Wingdings</vt:lpstr>
      <vt:lpstr>Wingdings 2</vt:lpstr>
      <vt:lpstr>ヒラギノ角ゴ Pro W3</vt:lpstr>
      <vt:lpstr>Breeze</vt:lpstr>
      <vt:lpstr>Photo Editor Photo</vt:lpstr>
      <vt:lpstr>Microsoft Graph Chart</vt:lpstr>
      <vt:lpstr>Hướng tiếp cận giảm hại trong cải thiện Điều Trị Rối Loạn sử dụng chất dạng thuốc phiện bằng thuốc Buprenorphine</vt:lpstr>
      <vt:lpstr>Tuyên bố</vt:lpstr>
      <vt:lpstr>PowerPoint Presentation</vt:lpstr>
      <vt:lpstr>Đại dịch kép</vt:lpstr>
      <vt:lpstr>PowerPoint Presentation</vt:lpstr>
      <vt:lpstr>PowerPoint Presentation</vt:lpstr>
      <vt:lpstr>Giảm hại</vt:lpstr>
      <vt:lpstr>Những nguyên tắc giảm hại</vt:lpstr>
      <vt:lpstr>PowerPoint Presentation</vt:lpstr>
      <vt:lpstr>PowerPoint Presentation</vt:lpstr>
      <vt:lpstr>PowerPoint Presentation</vt:lpstr>
      <vt:lpstr>PowerPoint Presentation</vt:lpstr>
      <vt:lpstr>PowerPoint Presentation</vt:lpstr>
      <vt:lpstr>PowerPoint Presentation</vt:lpstr>
      <vt:lpstr>Rối loạn sử dụng CDTP</vt:lpstr>
      <vt:lpstr>Điều trị hỗ trợ bằng thuốc (MAT) </vt:lpstr>
      <vt:lpstr>Điều trị hỗ trợ bằng thuốc là gì?</vt:lpstr>
      <vt:lpstr>Tại sao lại chọn hình thức điều trị hỗ trợ bằng thuốc? </vt:lpstr>
      <vt:lpstr>Điều trị hỗ trợ bằng thuốc</vt:lpstr>
      <vt:lpstr> Ba loại thuốc được Cục Thực phẩm và Dược Phẩm Hoa Kỳ (FDA) chấp thuận</vt:lpstr>
      <vt:lpstr> Nguy cơ quá liều thấp khi sử dụng Buprenorphin</vt:lpstr>
      <vt:lpstr>Điều trị hỗ trợ bằng thuốc có phải là thay thế một chất  gây nghiện này bằng một chất gây nghiện khác hay không?</vt:lpstr>
      <vt:lpstr>Methadone</vt:lpstr>
      <vt:lpstr>Sử dụng Methadone trên thế giới</vt:lpstr>
      <vt:lpstr>Quy định về Methadone ở Hoa Kỳ</vt:lpstr>
      <vt:lpstr>PowerPoint Presentation</vt:lpstr>
      <vt:lpstr>Lịch sử Buprenorphine ở Hoa kỳ</vt:lpstr>
      <vt:lpstr>PowerPoint Presentation</vt:lpstr>
      <vt:lpstr>Các dạng thức của Buprenorphine</vt:lpstr>
      <vt:lpstr>Chế phẩm Buprenorphine dùng điểu trị rối loạn sử dụng CDTP</vt:lpstr>
      <vt:lpstr>PowerPoint Presentation</vt:lpstr>
      <vt:lpstr>Benefits of Buprenorphine</vt:lpstr>
      <vt:lpstr>Thử nghiệm ngẫu nhiên Buprenorphine</vt:lpstr>
      <vt:lpstr> Kết quả điều trị của bệnh nhân sử dụng  Buprenorphine: Hoạt động phạm tội cụ thể</vt:lpstr>
      <vt:lpstr>PowerPoint Presentation</vt:lpstr>
      <vt:lpstr>Buprenorphine so với Methadone</vt:lpstr>
      <vt:lpstr>PowerPoint Presentation</vt:lpstr>
      <vt:lpstr>PowerPoint Presentation</vt:lpstr>
      <vt:lpstr>ĐỊA ĐIỂM KHỞI LIỀU BUPRENORPHINE </vt:lpstr>
      <vt:lpstr>Khởi liều và duy trì liều</vt:lpstr>
      <vt:lpstr>Thang điểm hội chứng cai CDTP (COWS)</vt:lpstr>
      <vt:lpstr>Khởi liều Buprenorphine tại Phòng khám Ngày #1 – CDTP tác động ngắn</vt:lpstr>
      <vt:lpstr>Khởi liều Buprenorphine tại Phòng khám Ngày #1– Methadone</vt:lpstr>
      <vt:lpstr>Khởi liều Buprenorphine Tổng quan</vt:lpstr>
      <vt:lpstr>Kéo dài điều trị BUPRENORPHINE </vt:lpstr>
      <vt:lpstr>Tuyên bố đồng thuận NIH 1997</vt:lpstr>
      <vt:lpstr>Tái nghiện khi đang điều trị BUPRENORPHINE</vt:lpstr>
      <vt:lpstr>Yêu cầu dành cho tư vấn </vt:lpstr>
      <vt:lpstr>SỬ DỤNG CÁC LOẠI MA TÚY KHÁC TRONG ĐIỀU TRỊ BUPRENORPHINE</vt:lpstr>
      <vt:lpstr>Buprenorphine có thể bị lạm dụng không? </vt:lpstr>
      <vt:lpstr>Kết hợp BUPRENORPHINE với một BENZODIAZEPINE </vt:lpstr>
      <vt:lpstr>  Sử dụng xét nghiệm tìm ma túy </vt:lpstr>
      <vt:lpstr>Những rào cản khác trong điều trị</vt:lpstr>
      <vt:lpstr>PowerPoint Presentation</vt:lpstr>
      <vt:lpstr>Naltrexone </vt:lpstr>
      <vt:lpstr>Các loại thuốc được Cục Dược phẩm và Thực Phẩm Hoa Kỳ (FDA) phê duyệt</vt:lpstr>
      <vt:lpstr>Lý do nên cung cấp Buprenorphin cho những người bị RLSDC tại Việt Nam</vt:lpstr>
      <vt:lpstr>Buprenorphine cho phụ nữ mang thai</vt:lpstr>
      <vt:lpstr>Cám ơn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Buprenorphine</dc:title>
  <dc:creator>Microsoft Office User</dc:creator>
  <cp:lastModifiedBy>Như Trang</cp:lastModifiedBy>
  <cp:revision>158</cp:revision>
  <dcterms:created xsi:type="dcterms:W3CDTF">2017-06-11T22:00:54Z</dcterms:created>
  <dcterms:modified xsi:type="dcterms:W3CDTF">2019-01-02T10:18:31Z</dcterms:modified>
</cp:coreProperties>
</file>