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9" r:id="rId2"/>
    <p:sldId id="296" r:id="rId3"/>
    <p:sldId id="415" r:id="rId4"/>
    <p:sldId id="381" r:id="rId5"/>
    <p:sldId id="620" r:id="rId6"/>
    <p:sldId id="621" r:id="rId7"/>
    <p:sldId id="622" r:id="rId8"/>
    <p:sldId id="624" r:id="rId9"/>
    <p:sldId id="321" r:id="rId10"/>
    <p:sldId id="623" r:id="rId11"/>
    <p:sldId id="452" r:id="rId12"/>
    <p:sldId id="453" r:id="rId13"/>
    <p:sldId id="618" r:id="rId14"/>
    <p:sldId id="454" r:id="rId15"/>
    <p:sldId id="625" r:id="rId16"/>
    <p:sldId id="425" r:id="rId17"/>
    <p:sldId id="456" r:id="rId18"/>
    <p:sldId id="457" r:id="rId19"/>
    <p:sldId id="458" r:id="rId20"/>
    <p:sldId id="380" r:id="rId21"/>
    <p:sldId id="392" r:id="rId22"/>
    <p:sldId id="294" r:id="rId23"/>
    <p:sldId id="323" r:id="rId24"/>
    <p:sldId id="459" r:id="rId25"/>
    <p:sldId id="384" r:id="rId26"/>
    <p:sldId id="385" r:id="rId27"/>
    <p:sldId id="391" r:id="rId28"/>
    <p:sldId id="389" r:id="rId29"/>
    <p:sldId id="393" r:id="rId30"/>
    <p:sldId id="432" r:id="rId31"/>
    <p:sldId id="394" r:id="rId32"/>
    <p:sldId id="326" r:id="rId33"/>
    <p:sldId id="396" r:id="rId34"/>
    <p:sldId id="397" r:id="rId35"/>
    <p:sldId id="398" r:id="rId36"/>
    <p:sldId id="395" r:id="rId37"/>
    <p:sldId id="258" r:id="rId38"/>
    <p:sldId id="637" r:id="rId39"/>
    <p:sldId id="631" r:id="rId40"/>
    <p:sldId id="382" r:id="rId41"/>
    <p:sldId id="539" r:id="rId42"/>
    <p:sldId id="543" r:id="rId43"/>
    <p:sldId id="613" r:id="rId44"/>
    <p:sldId id="614" r:id="rId45"/>
    <p:sldId id="636" r:id="rId46"/>
    <p:sldId id="416" r:id="rId47"/>
    <p:sldId id="632" r:id="rId48"/>
    <p:sldId id="633" r:id="rId49"/>
    <p:sldId id="634" r:id="rId50"/>
    <p:sldId id="327" r:id="rId51"/>
    <p:sldId id="629" r:id="rId52"/>
    <p:sldId id="639" r:id="rId53"/>
    <p:sldId id="405" r:id="rId54"/>
    <p:sldId id="410" r:id="rId55"/>
    <p:sldId id="329" r:id="rId56"/>
    <p:sldId id="399" r:id="rId57"/>
    <p:sldId id="640" r:id="rId58"/>
    <p:sldId id="641" r:id="rId59"/>
    <p:sldId id="638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1345"/>
  </p:normalViewPr>
  <p:slideViewPr>
    <p:cSldViewPr snapToGrid="0" snapToObjects="1">
      <p:cViewPr varScale="1">
        <p:scale>
          <a:sx n="52" d="100"/>
          <a:sy n="52" d="100"/>
        </p:scale>
        <p:origin x="52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1" d="100"/>
        <a:sy n="121" d="100"/>
      </p:scale>
      <p:origin x="0" y="10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28F22-AF5D-6F44-9F57-CCFEE1BD9611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5892B-CB7C-2643-BBCE-2F982415D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1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effectLst/>
              </a:rPr>
              <a:t>Responding to the Heroin Epidemic</a:t>
            </a:r>
          </a:p>
          <a:p>
            <a:r>
              <a:rPr lang="en-US" dirty="0">
                <a:effectLst/>
              </a:rPr>
              <a:t>Hand up icon, indicating a command to stop </a:t>
            </a:r>
          </a:p>
          <a:p>
            <a:pPr lvl="1"/>
            <a:r>
              <a:rPr lang="en-US" dirty="0">
                <a:effectLst/>
              </a:rPr>
              <a:t>PREVENT People From Starting Heroin </a:t>
            </a:r>
          </a:p>
          <a:p>
            <a:pPr lvl="2"/>
            <a:r>
              <a:rPr lang="en-US" dirty="0">
                <a:effectLst/>
              </a:rPr>
              <a:t>Reduce prescription opioid painkiller abuse.</a:t>
            </a:r>
          </a:p>
          <a:p>
            <a:pPr lvl="2"/>
            <a:r>
              <a:rPr lang="en-US" dirty="0">
                <a:effectLst/>
              </a:rPr>
              <a:t>Improve opioid painkiller prescribing practices and identify high-risk individuals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0B5C1-D157-4E09-8D03-DE78628650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7C76CC27-2461-4849-A4FC-3215B096C3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3E63D5C-CA21-4AA1-BB46-222828E89566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92162" name="Rectangle 7">
            <a:extLst>
              <a:ext uri="{FF2B5EF4-FFF2-40B4-BE49-F238E27FC236}">
                <a16:creationId xmlns:a16="http://schemas.microsoft.com/office/drawing/2014/main" id="{C9009A00-D996-48D9-B553-937B45BBF78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A3AEB5E-0866-4A52-AA5D-3EA1548F2D06}" type="slidenum">
              <a:rPr lang="en-US" altLang="en-US" sz="1200" b="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21</a:t>
            </a:fld>
            <a:endParaRPr lang="en-US" altLang="en-US" sz="1200" b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5FA066AC-DDA8-4E88-8AE6-1247600D0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82F212B-2612-40B3-8957-523BD1C89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4485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A3727C-197B-3E42-BCEF-4FC5BB75577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24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D270592E-0584-400B-B9C7-7E16AAC5A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CA3B01E-8EE3-49EA-BA97-F58E90B0124D}" type="slidenum">
              <a:rPr lang="en-US" altLang="en-US" sz="1200" smtClean="0"/>
              <a:pPr/>
              <a:t>28</a:t>
            </a:fld>
            <a:endParaRPr lang="en-US" altLang="en-US" sz="1200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48E1C34B-8CC8-4C99-AB62-F989B73DE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1862B85E-15FA-4577-90D5-CD261ECA54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sz="1400">
                <a:latin typeface="Times" panose="02020603050405020304" pitchFamily="18" charset="0"/>
                <a:ea typeface="ＭＳ Ｐゴシック" panose="020B0600070205080204" pitchFamily="34" charset="-128"/>
              </a:rPr>
              <a:t>1.  Use of buprenorphine for these short periods is effective for the suppression of opioid withdrawal symptoms – especially when compared to clonidine.  </a:t>
            </a:r>
          </a:p>
          <a:p>
            <a:r>
              <a:rPr lang="en-US" altLang="en-US" sz="1400">
                <a:latin typeface="Times" panose="02020603050405020304" pitchFamily="18" charset="0"/>
                <a:ea typeface="ＭＳ Ｐゴシック" panose="020B0600070205080204" pitchFamily="34" charset="-128"/>
              </a:rPr>
              <a:t>2.  However, the long-term outcome from such short period withdrawals is not known.  In general, clinical experience indicates that short term opioid withdrawal treatment does not lead to long-term opioid abstinence (regardless of the medication used).  </a:t>
            </a:r>
          </a:p>
        </p:txBody>
      </p:sp>
    </p:spTree>
    <p:extLst>
      <p:ext uri="{BB962C8B-B14F-4D97-AF65-F5344CB8AC3E}">
        <p14:creationId xmlns:p14="http://schemas.microsoft.com/office/powerpoint/2010/main" val="3634097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Notes:</a:t>
            </a:r>
          </a:p>
          <a:p>
            <a:pPr marL="171450" indent="-171450" defTabSz="931513">
              <a:buFont typeface="Arial" charset="0"/>
              <a:buChar char="•"/>
              <a:defRPr/>
            </a:pPr>
            <a:r>
              <a:rPr lang="en-US" dirty="0"/>
              <a:t>The</a:t>
            </a:r>
            <a:r>
              <a:rPr lang="en-US" baseline="0" dirty="0"/>
              <a:t> goal of this </a:t>
            </a:r>
            <a:r>
              <a:rPr lang="en-US" b="1" baseline="0" dirty="0"/>
              <a:t>“busy”</a:t>
            </a:r>
            <a:r>
              <a:rPr lang="en-US" baseline="0" dirty="0"/>
              <a:t> slide is </a:t>
            </a:r>
            <a:r>
              <a:rPr lang="en-US" b="1" u="sng" baseline="0" dirty="0"/>
              <a:t>NOT</a:t>
            </a:r>
            <a:r>
              <a:rPr lang="en-US" baseline="0" dirty="0"/>
              <a:t> to read every cell of the table but to provide an easily accessible resource for providers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/>
              <a:t>This table provides information of available buprenorphine formulations, their doses, route of administration and equivalency dosing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/>
              <a:t>Probuphine: Four Subdermal (under the skin) implants delivers a constant dose of buprenorphine equivalent to about 8mg SL daily over a six-month time span implanted in one arm </a:t>
            </a:r>
          </a:p>
          <a:p>
            <a:pPr marL="171450" indent="-171450" defTabSz="931513">
              <a:buFont typeface="Arial" charset="0"/>
              <a:buChar char="•"/>
              <a:defRPr/>
            </a:pPr>
            <a:r>
              <a:rPr lang="en-US" baseline="0" dirty="0"/>
              <a:t>Note: </a:t>
            </a:r>
            <a:r>
              <a:rPr lang="en-US" dirty="0"/>
              <a:t>Belbuca® (buprenorphine) buccal film is indicated for the management of pain and not opioid use disorder</a:t>
            </a:r>
            <a:r>
              <a:rPr lang="en-US" baseline="0" dirty="0"/>
              <a:t> and is thus omitted from this table</a:t>
            </a:r>
          </a:p>
          <a:p>
            <a:pPr marL="171450" indent="-171450" defTabSz="931513">
              <a:buFont typeface="Arial" charset="0"/>
              <a:buChar char="•"/>
              <a:defRPr/>
            </a:pPr>
            <a:r>
              <a:rPr lang="en-US" baseline="0" dirty="0"/>
              <a:t>Note: On 11/30/17</a:t>
            </a:r>
            <a:r>
              <a:rPr lang="en-US" b="0" baseline="0" dirty="0"/>
              <a:t> the </a:t>
            </a:r>
            <a:r>
              <a:rPr lang="en-US" b="0" dirty="0"/>
              <a:t>FDA approved the first once-monthly buprenorphine injection</a:t>
            </a:r>
            <a:r>
              <a:rPr lang="en-US" b="0" baseline="0" dirty="0"/>
              <a:t> for Opioid Use Disorder</a:t>
            </a:r>
          </a:p>
          <a:p>
            <a:endParaRPr lang="en-US" dirty="0"/>
          </a:p>
          <a:p>
            <a:pPr marL="174708" indent="-174708" defTabSz="931513">
              <a:buFont typeface="Wingdings" panose="05000000000000000000" pitchFamily="2" charset="2"/>
              <a:buChar char="§"/>
              <a:defRPr/>
            </a:pPr>
            <a:endParaRPr lang="en-US" baseline="0" dirty="0"/>
          </a:p>
          <a:p>
            <a:pPr marL="174708" indent="-174708" defTabSz="931513">
              <a:buFont typeface="Wingdings" panose="05000000000000000000" pitchFamily="2" charset="2"/>
              <a:buChar char="§"/>
              <a:defRPr/>
            </a:pPr>
            <a:endParaRPr lang="en-US" baseline="0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21680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:a16="http://schemas.microsoft.com/office/drawing/2014/main" id="{A7E3CF62-C9F1-4BF9-A07D-32F98415E6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4E32327-01F9-4D77-98D1-526A0588A0DD}" type="slidenum">
              <a:rPr lang="en-US" altLang="en-US" sz="1200" smtClean="0"/>
              <a:pPr/>
              <a:t>31</a:t>
            </a:fld>
            <a:endParaRPr lang="en-US" altLang="en-US" sz="1200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F2A44DA4-6A05-4275-9DC8-B43AFB295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B9C921A-87E2-438C-BC48-8D12D09DA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00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AA49A8C5-E1C4-4C3E-A58B-A1AB40FD5A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504E6EC-4031-4F95-9E81-C394026287D6}" type="slidenum">
              <a:rPr lang="en-US" altLang="en-US" sz="1200" smtClean="0"/>
              <a:pPr/>
              <a:t>33</a:t>
            </a:fld>
            <a:endParaRPr lang="en-US" altLang="en-US" sz="1200"/>
          </a:p>
        </p:txBody>
      </p:sp>
      <p:sp>
        <p:nvSpPr>
          <p:cNvPr id="100354" name="Rectangle 7">
            <a:extLst>
              <a:ext uri="{FF2B5EF4-FFF2-40B4-BE49-F238E27FC236}">
                <a16:creationId xmlns:a16="http://schemas.microsoft.com/office/drawing/2014/main" id="{02C2E30B-68E6-4E91-9053-9252259C81C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2C73F1DB-DF6F-421E-8AF6-D8261125C1BB}" type="slidenum">
              <a:rPr lang="en-US" altLang="en-US" sz="1200" b="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33</a:t>
            </a:fld>
            <a:endParaRPr lang="en-US" altLang="en-US" sz="1200" b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832D1918-D36F-4D0A-B7EA-40D488D1BA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B31EE64B-B053-4880-8FA9-DF93608E1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ea typeface="ＭＳ Ｐゴシック" panose="020B0600070205080204" pitchFamily="34" charset="-128"/>
              </a:rPr>
              <a:t>Study consisting of 40 people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3580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494135C4-CBE0-4BD6-BF52-C181EDD47D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479A724-CFA5-4EDC-BFD4-710D942B9654}" type="slidenum">
              <a:rPr lang="en-US" altLang="en-US" sz="1200" smtClean="0"/>
              <a:pPr/>
              <a:t>34</a:t>
            </a:fld>
            <a:endParaRPr lang="en-US" altLang="en-US" sz="1200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D6FCF301-078F-4A10-9403-FBF02DA7C8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0CA9084C-EB27-47CC-84ED-09F6D7A6F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0365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Overdose deaths in Baltimore:</a:t>
            </a:r>
          </a:p>
          <a:p>
            <a:r>
              <a:rPr lang="en-US" dirty="0"/>
              <a:t>•Researchers found a statistically significant inverse relationship between heroin overdose deaths and patients treated with buprenorphine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8E9A6D-D1C5-46DB-9780-F829A6AD6CE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86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178945E7-8035-4E50-B70E-CA16AB456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73EAE61-6303-4652-BA96-700AE4D47CB0}" type="slidenum">
              <a:rPr lang="en-US" altLang="en-US" sz="1200" smtClean="0"/>
              <a:pPr/>
              <a:t>36</a:t>
            </a:fld>
            <a:endParaRPr lang="en-US" altLang="en-US" sz="1200"/>
          </a:p>
        </p:txBody>
      </p:sp>
      <p:sp>
        <p:nvSpPr>
          <p:cNvPr id="98306" name="Rectangle 7">
            <a:extLst>
              <a:ext uri="{FF2B5EF4-FFF2-40B4-BE49-F238E27FC236}">
                <a16:creationId xmlns:a16="http://schemas.microsoft.com/office/drawing/2014/main" id="{56CCE23D-C370-48FF-871B-B7D87D58A80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D291CEC-38DF-40EF-BFA1-AA1CDFF8ABE9}" type="slidenum">
              <a:rPr lang="en-US" altLang="en-US" sz="1200" b="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36</a:t>
            </a:fld>
            <a:endParaRPr lang="en-US" altLang="en-US" sz="1200" b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8CF9C116-FCAE-4CBB-B49C-4EDA87CB34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F879AD63-CD73-406D-8EBE-9946453FA4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6211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15" tIns="91415" rIns="91415" bIns="91415" anchor="t" anchorCtr="0">
            <a:noAutofit/>
          </a:bodyPr>
          <a:lstStyle/>
          <a:p>
            <a:r>
              <a:rPr lang="en-US" b="1" dirty="0"/>
              <a:t>Speaker 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Induction Criteria include (but</a:t>
            </a:r>
            <a:r>
              <a:rPr lang="en-US" baseline="0" dirty="0"/>
              <a:t> are not limited) to: Clinic policy about patient being in Mild/Moderate withdrawal; Coordinating any insurance prior-authorization issues; Confirming access to medications (Pharmacy)</a:t>
            </a:r>
            <a:endParaRPr lang="en-US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3934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Speaker’s 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Range of variability in clinical practice. Follow your clinic protocol and procedures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BA18C-2974-47B0-9CB9-A2C375DB83F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833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The half-life of methadone in an opioid-tolerant patient is approximately 24 hours; its half-life in an opioid-naive patient is approximately 55 hours [The duration of effect is extended in opioid-naive patients]. </a:t>
            </a:r>
            <a:r>
              <a:rPr lang="en-US" dirty="0"/>
              <a:t>Reference: </a:t>
            </a:r>
            <a:r>
              <a:rPr lang="en-US" dirty="0" err="1"/>
              <a:t>Grissinger</a:t>
            </a:r>
            <a:r>
              <a:rPr lang="en-US" dirty="0"/>
              <a:t> M. 2011. Keeping Patients Safe From Methadone Overdoses. Pharmacy and Therapeutics. 36(8): 462-466.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14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15" tIns="91415" rIns="91415" bIns="91415" anchor="t" anchorCtr="0">
            <a:noAutofit/>
          </a:bodyPr>
          <a:lstStyle/>
          <a:p>
            <a:r>
              <a:rPr lang="en-US" b="1" dirty="0"/>
              <a:t>Speaker Notes: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/>
              <a:t>Typically lower doses are utilized to relieve withdrawal and higher doses are utilized to relieve craving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Commonly practice: </a:t>
            </a:r>
            <a:r>
              <a:rPr lang="en-US" altLang="en-US" sz="1200" b="0" dirty="0"/>
              <a:t>Aim for a dose of 8 mg in the first 24 hours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0678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003"/>
            <a:ext cx="5486400" cy="360099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4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38"/>
            <a:ext cx="9144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993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D3D19C-9A48-4F27-BE0F-7D1726BF5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CEE0EC-C890-4818-B2E9-A3A1ED0BDE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177752-2C97-4217-ABAC-3D0DC985F5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D3D91-F173-4769-AC56-BEBFD88028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0353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FA35-70DD-D848-8D19-70C8AE72BC5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41400" y="273050"/>
            <a:ext cx="6667500" cy="3489325"/>
          </a:xfrm>
        </p:spPr>
        <p:txBody>
          <a:bodyPr>
            <a:noAutofit/>
          </a:bodyPr>
          <a:lstStyle/>
          <a:p>
            <a:r>
              <a:rPr lang="en-US" sz="4400" dirty="0"/>
              <a:t>Using Harm Reduction Approaches to Improve Treatment of Opioid Use Disorder With Buprenorphine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F44EB-A007-754A-896A-8D3965ED974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50778" y="3762375"/>
            <a:ext cx="6667500" cy="2910274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5900" b="1" dirty="0"/>
              <a:t>Bruce G. Trigg, MD </a:t>
            </a:r>
          </a:p>
          <a:p>
            <a:pPr marL="0" indent="0">
              <a:buNone/>
            </a:pPr>
            <a:r>
              <a:rPr lang="en-US" sz="5900" b="1" dirty="0"/>
              <a:t>Addiction Medicine and Public Health Consultant</a:t>
            </a:r>
          </a:p>
          <a:p>
            <a:pPr marL="0" indent="0">
              <a:buNone/>
            </a:pPr>
            <a:r>
              <a:rPr lang="en-US" sz="5900" b="1" smtClean="0"/>
              <a:t>Department of Health, New </a:t>
            </a:r>
            <a:r>
              <a:rPr lang="en-US" sz="5900" b="1" dirty="0"/>
              <a:t>York City</a:t>
            </a:r>
            <a:r>
              <a:rPr lang="en-US" sz="5900" b="1"/>
              <a:t>, </a:t>
            </a:r>
            <a:r>
              <a:rPr lang="en-US" sz="5900" b="1" smtClean="0"/>
              <a:t>USA</a:t>
            </a:r>
            <a:endParaRPr lang="en-US" sz="5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Disclosure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7400" y="2514600"/>
            <a:ext cx="8042275" cy="4343400"/>
          </a:xfrm>
        </p:spPr>
        <p:txBody>
          <a:bodyPr>
            <a:normAutofit/>
          </a:bodyPr>
          <a:lstStyle/>
          <a:p>
            <a:r>
              <a:rPr lang="en-US" sz="3600" dirty="0"/>
              <a:t>I have no financial or other potential conflicts of interest to declare. </a:t>
            </a:r>
          </a:p>
        </p:txBody>
      </p:sp>
    </p:spTree>
    <p:extLst>
      <p:ext uri="{BB962C8B-B14F-4D97-AF65-F5344CB8AC3E}">
        <p14:creationId xmlns:p14="http://schemas.microsoft.com/office/powerpoint/2010/main" val="382634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616E25-F349-46D5-A8E1-ACB326E7BC21}"/>
              </a:ext>
            </a:extLst>
          </p:cNvPr>
          <p:cNvSpPr txBox="1"/>
          <p:nvPr/>
        </p:nvSpPr>
        <p:spPr>
          <a:xfrm>
            <a:off x="3253594" y="609600"/>
            <a:ext cx="26368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j-lt"/>
              </a:rPr>
              <a:t>Objectives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76F6F-F176-49D4-9734-8F27F27A0DD0}"/>
              </a:ext>
            </a:extLst>
          </p:cNvPr>
          <p:cNvSpPr txBox="1"/>
          <p:nvPr/>
        </p:nvSpPr>
        <p:spPr>
          <a:xfrm>
            <a:off x="655145" y="1690062"/>
            <a:ext cx="78337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200" dirty="0">
                <a:latin typeface="+mn-lt"/>
              </a:rPr>
              <a:t>Review the current opioid overdose and opioid use disorder </a:t>
            </a:r>
            <a:r>
              <a:rPr lang="en-US" sz="2200" dirty="0"/>
              <a:t>(OUD) </a:t>
            </a:r>
            <a:r>
              <a:rPr lang="en-US" sz="2200" dirty="0">
                <a:latin typeface="+mn-lt"/>
              </a:rPr>
              <a:t>epidemics in USA. </a:t>
            </a:r>
          </a:p>
          <a:p>
            <a:pPr marL="457200" indent="-457200">
              <a:buFont typeface="+mj-lt"/>
              <a:buAutoNum type="arabicParenR"/>
            </a:pPr>
            <a:endParaRPr lang="en-US" sz="2200" dirty="0">
              <a:latin typeface="+mn-lt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200" dirty="0">
                <a:latin typeface="+mn-lt"/>
              </a:rPr>
              <a:t>Explain the benefits of Medication for Addiction  Treatment (MAT) </a:t>
            </a:r>
          </a:p>
          <a:p>
            <a:pPr marL="457200" indent="-457200">
              <a:buFont typeface="+mj-lt"/>
              <a:buAutoNum type="arabicParenR"/>
            </a:pPr>
            <a:endParaRPr lang="en-US" sz="2200" dirty="0">
              <a:latin typeface="+mn-lt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200" dirty="0">
                <a:latin typeface="+mn-lt"/>
              </a:rPr>
              <a:t>Describe how buprenorphine is used to treat OUD</a:t>
            </a:r>
          </a:p>
        </p:txBody>
      </p:sp>
    </p:spTree>
    <p:extLst>
      <p:ext uri="{BB962C8B-B14F-4D97-AF65-F5344CB8AC3E}">
        <p14:creationId xmlns:p14="http://schemas.microsoft.com/office/powerpoint/2010/main" val="166001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AD757-732C-1144-943D-8185081EBB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Twin Epidemics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E63AB-E1FC-5843-85C2-193E1513533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042275" cy="4343400"/>
          </a:xfrm>
        </p:spPr>
        <p:txBody>
          <a:bodyPr/>
          <a:lstStyle/>
          <a:p>
            <a:r>
              <a:rPr lang="en-US" dirty="0"/>
              <a:t>Opiate addiction (also called Opioid Use Disorder or OUD) to pain medications and heroin</a:t>
            </a:r>
          </a:p>
          <a:p>
            <a:r>
              <a:rPr lang="en-US" dirty="0"/>
              <a:t>Drug overdose deaths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47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E53F3D-3A3F-DE44-8635-C25CE0F51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6" y="0"/>
            <a:ext cx="8363856" cy="26406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87929C-2D5A-ED41-A865-CC6B34A92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30" y="2732316"/>
            <a:ext cx="6852047" cy="39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8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2E36FC-92FE-DE4B-8032-85557427A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158750"/>
            <a:ext cx="86741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8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D42F3C-B65B-D948-9344-381748BF3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680"/>
            <a:ext cx="9144000" cy="580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1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074298-4A49-BE42-80A8-86758725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043"/>
            <a:ext cx="9144000" cy="63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4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t="15341" r="20686" b="8135"/>
          <a:stretch/>
        </p:blipFill>
        <p:spPr bwMode="auto">
          <a:xfrm>
            <a:off x="1" y="396702"/>
            <a:ext cx="9144000" cy="6308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88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E925CF-2FDB-BB47-800D-507E16B3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043"/>
            <a:ext cx="9144000" cy="63319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442EEA-3E18-8B4D-8871-A8FC8F584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" y="107950"/>
            <a:ext cx="8547100" cy="6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83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opium">
            <a:extLst>
              <a:ext uri="{FF2B5EF4-FFF2-40B4-BE49-F238E27FC236}">
                <a16:creationId xmlns:a16="http://schemas.microsoft.com/office/drawing/2014/main" id="{6E02B283-3CEB-2741-BBC8-E8123085B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2343150"/>
            <a:ext cx="23431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3" descr="untitled">
            <a:extLst>
              <a:ext uri="{FF2B5EF4-FFF2-40B4-BE49-F238E27FC236}">
                <a16:creationId xmlns:a16="http://schemas.microsoft.com/office/drawing/2014/main" id="{71C40BC5-6E43-3947-AB07-5A586C6E5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071687"/>
            <a:ext cx="280035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44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Object 2">
            <a:extLst>
              <a:ext uri="{FF2B5EF4-FFF2-40B4-BE49-F238E27FC236}">
                <a16:creationId xmlns:a16="http://schemas.microsoft.com/office/drawing/2014/main" id="{2AF9D1AF-2217-374A-8F54-CB76C37F37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1441" y="1693069"/>
          <a:ext cx="5142309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6" name="Photo Editor Photo" r:id="rId3" imgW="9144000" imgH="6172200" progId="MSPhotoEd.3">
                  <p:embed/>
                </p:oleObj>
              </mc:Choice>
              <mc:Fallback>
                <p:oleObj name="Photo Editor Photo" r:id="rId3" imgW="9144000" imgH="6172200" progId="MSPhotoEd.3">
                  <p:embed/>
                  <p:pic>
                    <p:nvPicPr>
                      <p:cNvPr id="32769" name="Object 2">
                        <a:extLst>
                          <a:ext uri="{FF2B5EF4-FFF2-40B4-BE49-F238E27FC236}">
                            <a16:creationId xmlns:a16="http://schemas.microsoft.com/office/drawing/2014/main" id="{2AF9D1AF-2217-374A-8F54-CB76C37F37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441" y="1693069"/>
                        <a:ext cx="5142309" cy="347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454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FDFFA-40A5-F04A-AEC2-07078CC8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940"/>
            <a:ext cx="9144000" cy="649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86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3" name="Object 2">
            <a:extLst>
              <a:ext uri="{FF2B5EF4-FFF2-40B4-BE49-F238E27FC236}">
                <a16:creationId xmlns:a16="http://schemas.microsoft.com/office/drawing/2014/main" id="{106980BA-E42A-D24B-8A08-AC95921F50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1441" y="1693069"/>
          <a:ext cx="5142309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0" name="Photo Editor Photo" r:id="rId3" imgW="9144000" imgH="6172200" progId="MSPhotoEd.3">
                  <p:embed/>
                </p:oleObj>
              </mc:Choice>
              <mc:Fallback>
                <p:oleObj name="Photo Editor Photo" r:id="rId3" imgW="9144000" imgH="6172200" progId="MSPhotoEd.3">
                  <p:embed/>
                  <p:pic>
                    <p:nvPicPr>
                      <p:cNvPr id="33793" name="Object 2">
                        <a:extLst>
                          <a:ext uri="{FF2B5EF4-FFF2-40B4-BE49-F238E27FC236}">
                            <a16:creationId xmlns:a16="http://schemas.microsoft.com/office/drawing/2014/main" id="{106980BA-E42A-D24B-8A08-AC95921F50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441" y="1693069"/>
                        <a:ext cx="5142309" cy="347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3556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D232-B6BF-324B-8584-7D38FFE7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</a:t>
            </a:r>
            <a:r>
              <a:rPr lang="en-US"/>
              <a:t>Use Disorder (OUD)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DF73-3A6C-0A46-8AC9-E5159992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ICD-10 and DSM 5 Definitions </a:t>
            </a:r>
          </a:p>
          <a:p>
            <a:r>
              <a:rPr lang="en-US" dirty="0"/>
              <a:t>3 C’s for at least 12 months </a:t>
            </a:r>
          </a:p>
          <a:p>
            <a:pPr lvl="1"/>
            <a:r>
              <a:rPr lang="en-US" dirty="0"/>
              <a:t>Loss of </a:t>
            </a:r>
            <a:r>
              <a:rPr lang="en-US" b="1" dirty="0"/>
              <a:t>C</a:t>
            </a:r>
            <a:r>
              <a:rPr lang="en-US" dirty="0"/>
              <a:t>ontrol </a:t>
            </a:r>
          </a:p>
          <a:p>
            <a:pPr lvl="1"/>
            <a:r>
              <a:rPr lang="en-US" b="1" dirty="0"/>
              <a:t>C</a:t>
            </a:r>
            <a:r>
              <a:rPr lang="en-US" dirty="0"/>
              <a:t>ompulsive use</a:t>
            </a:r>
          </a:p>
          <a:p>
            <a:pPr lvl="1"/>
            <a:r>
              <a:rPr lang="en-US" dirty="0"/>
              <a:t>Continued use despite negative </a:t>
            </a:r>
            <a:r>
              <a:rPr lang="en-US" b="1" dirty="0"/>
              <a:t>C</a:t>
            </a:r>
            <a:r>
              <a:rPr lang="en-US" dirty="0"/>
              <a:t>onsequences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121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4CF4A-9E79-2641-BEDC-2D08B57E28D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16302" y="2068060"/>
            <a:ext cx="6221412" cy="1944687"/>
          </a:xfrm>
        </p:spPr>
        <p:txBody>
          <a:bodyPr/>
          <a:lstStyle/>
          <a:p>
            <a:r>
              <a:rPr lang="en-US" dirty="0"/>
              <a:t>MAT </a:t>
            </a:r>
            <a:br>
              <a:rPr lang="en-US" dirty="0"/>
            </a:br>
            <a:r>
              <a:rPr lang="en-US" dirty="0"/>
              <a:t>Medication for Addiction Treatment </a:t>
            </a:r>
          </a:p>
        </p:txBody>
      </p:sp>
    </p:spTree>
    <p:extLst>
      <p:ext uri="{BB962C8B-B14F-4D97-AF65-F5344CB8AC3E}">
        <p14:creationId xmlns:p14="http://schemas.microsoft.com/office/powerpoint/2010/main" val="80075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352550"/>
          </a:xfrm>
        </p:spPr>
        <p:txBody>
          <a:bodyPr/>
          <a:lstStyle/>
          <a:p>
            <a:pPr eaLnBrk="1" hangingPunct="1"/>
            <a:r>
              <a:rPr lang="en-US" sz="5400">
                <a:latin typeface="Times New Roman" charset="0"/>
              </a:rPr>
              <a:t>What is MAT?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0" y="2209800"/>
            <a:ext cx="8229600" cy="41148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4800" dirty="0">
                <a:latin typeface="+mj-lt"/>
              </a:rPr>
              <a:t>MAT combines pharmacological intervention with psychosocial support to treat addiction.</a:t>
            </a:r>
          </a:p>
        </p:txBody>
      </p:sp>
    </p:spTree>
    <p:extLst>
      <p:ext uri="{BB962C8B-B14F-4D97-AF65-F5344CB8AC3E}">
        <p14:creationId xmlns:p14="http://schemas.microsoft.com/office/powerpoint/2010/main" val="85661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A9CE7-44D1-F549-8537-CCEA37FC57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Why MAT?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3098E-AB44-9D4B-BC5C-214E3C806A3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4286" y="1611086"/>
            <a:ext cx="8042275" cy="4343400"/>
          </a:xfrm>
        </p:spPr>
        <p:txBody>
          <a:bodyPr>
            <a:normAutofit/>
          </a:bodyPr>
          <a:lstStyle/>
          <a:p>
            <a:r>
              <a:rPr lang="en-US" b="1" dirty="0"/>
              <a:t>Because detox without MAT maintenance is rarely successful for preventing relapse </a:t>
            </a:r>
          </a:p>
          <a:p>
            <a:r>
              <a:rPr lang="en-US" dirty="0"/>
              <a:t>Very high (70 to 90%)  relapse rate after “abstinence-based” treatment. </a:t>
            </a:r>
          </a:p>
          <a:p>
            <a:r>
              <a:rPr lang="en-US" dirty="0"/>
              <a:t>Increased risk of overdose death after abstinence -  due to loss of tolerance. </a:t>
            </a:r>
          </a:p>
          <a:p>
            <a:r>
              <a:rPr lang="en-US" b="1" dirty="0"/>
              <a:t>Overdose death rates dramatically increase after re-entry from incarceration or abstinence-based rehab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98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sz="4000" dirty="0">
                <a:latin typeface="Times New Roman" charset="0"/>
              </a:rPr>
              <a:t>    Medication for Addiction Treatment 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11629" y="1687286"/>
            <a:ext cx="8042275" cy="4343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imes New Roman" charset="0"/>
              </a:rPr>
              <a:t>A medical model for the treatment of opiate dependence.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charset="0"/>
              </a:rPr>
              <a:t>Treats opioid dependence as a chronic, relapsing  disease (like diabetes or high blood pressure).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charset="0"/>
              </a:rPr>
              <a:t>Uses a long-acting, legal, non-injected opioid medication to prevent withdrawal, minimize craving, and block the use of opiates.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charset="0"/>
              </a:rPr>
              <a:t>Most effective medications – methadone or buprenorphine (also called Opioid Agonist Treatment or OAT)</a:t>
            </a:r>
          </a:p>
        </p:txBody>
      </p:sp>
    </p:spTree>
    <p:extLst>
      <p:ext uri="{BB962C8B-B14F-4D97-AF65-F5344CB8AC3E}">
        <p14:creationId xmlns:p14="http://schemas.microsoft.com/office/powerpoint/2010/main" val="16049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535-6A4B-814A-8184-7B20F698F1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6942" y="216808"/>
            <a:ext cx="8042275" cy="1336675"/>
          </a:xfrm>
        </p:spPr>
        <p:txBody>
          <a:bodyPr/>
          <a:lstStyle/>
          <a:p>
            <a:r>
              <a:rPr lang="en-US" sz="3600" dirty="0"/>
              <a:t>Three FDA Approved Medications for 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9F640-FB46-EE4A-B071-662CAADB4C0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2229" y="1763487"/>
            <a:ext cx="8042275" cy="4343400"/>
          </a:xfrm>
        </p:spPr>
        <p:txBody>
          <a:bodyPr/>
          <a:lstStyle/>
          <a:p>
            <a:r>
              <a:rPr lang="en-US" dirty="0"/>
              <a:t>Methadone</a:t>
            </a:r>
          </a:p>
          <a:p>
            <a:r>
              <a:rPr lang="en-US" dirty="0"/>
              <a:t>Buprenorphine</a:t>
            </a:r>
          </a:p>
          <a:p>
            <a:r>
              <a:rPr lang="en-US" dirty="0"/>
              <a:t>Naltrexone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93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659E4C13-9F09-484E-851F-534EA8DDFB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88938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b="1" dirty="0">
                <a:ea typeface="+mj-ea"/>
                <a:cs typeface="+mj-cs"/>
              </a:rPr>
              <a:t>Low OD Risk with Buprenorphine</a:t>
            </a:r>
          </a:p>
        </p:txBody>
      </p:sp>
      <p:sp>
        <p:nvSpPr>
          <p:cNvPr id="91138" name="Line 4">
            <a:extLst>
              <a:ext uri="{FF2B5EF4-FFF2-40B4-BE49-F238E27FC236}">
                <a16:creationId xmlns:a16="http://schemas.microsoft.com/office/drawing/2014/main" id="{69A2BEF3-58F7-41DA-8D40-42B44622A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3622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39" name="Line 5">
            <a:extLst>
              <a:ext uri="{FF2B5EF4-FFF2-40B4-BE49-F238E27FC236}">
                <a16:creationId xmlns:a16="http://schemas.microsoft.com/office/drawing/2014/main" id="{323609B5-3F3C-4738-8D91-B1FEBFAC0D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7912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0" name="Text Box 6">
            <a:extLst>
              <a:ext uri="{FF2B5EF4-FFF2-40B4-BE49-F238E27FC236}">
                <a16:creationId xmlns:a16="http://schemas.microsoft.com/office/drawing/2014/main" id="{FD250AFE-CB83-4FE7-9EB6-89EE70B52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389313"/>
            <a:ext cx="882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Opioid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</a:p>
        </p:txBody>
      </p:sp>
      <p:sp>
        <p:nvSpPr>
          <p:cNvPr id="91141" name="Text Box 7">
            <a:extLst>
              <a:ext uri="{FF2B5EF4-FFF2-40B4-BE49-F238E27FC236}">
                <a16:creationId xmlns:a16="http://schemas.microsoft.com/office/drawing/2014/main" id="{B3DECBBE-E1AD-4B89-9CD5-A6B1211D2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5980113"/>
            <a:ext cx="1123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Log dose</a:t>
            </a:r>
          </a:p>
        </p:txBody>
      </p:sp>
      <p:sp>
        <p:nvSpPr>
          <p:cNvPr id="91142" name="Line 11">
            <a:extLst>
              <a:ext uri="{FF2B5EF4-FFF2-40B4-BE49-F238E27FC236}">
                <a16:creationId xmlns:a16="http://schemas.microsoft.com/office/drawing/2014/main" id="{DC6E7A24-F010-4F5C-AB12-42C2EEA98F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715000"/>
            <a:ext cx="50292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3" name="Freeform 12">
            <a:extLst>
              <a:ext uri="{FF2B5EF4-FFF2-40B4-BE49-F238E27FC236}">
                <a16:creationId xmlns:a16="http://schemas.microsoft.com/office/drawing/2014/main" id="{66FBEFD0-BAB9-43CB-82BB-32EC4D230618}"/>
              </a:ext>
            </a:extLst>
          </p:cNvPr>
          <p:cNvSpPr>
            <a:spLocks/>
          </p:cNvSpPr>
          <p:nvPr/>
        </p:nvSpPr>
        <p:spPr bwMode="auto">
          <a:xfrm>
            <a:off x="2743200" y="2362200"/>
            <a:ext cx="5105400" cy="3429000"/>
          </a:xfrm>
          <a:custGeom>
            <a:avLst/>
            <a:gdLst>
              <a:gd name="T0" fmla="*/ 0 w 2400"/>
              <a:gd name="T1" fmla="*/ 2147483646 h 2696"/>
              <a:gd name="T2" fmla="*/ 2147483646 w 2400"/>
              <a:gd name="T3" fmla="*/ 2147483646 h 2696"/>
              <a:gd name="T4" fmla="*/ 2147483646 w 2400"/>
              <a:gd name="T5" fmla="*/ 2147483646 h 2696"/>
              <a:gd name="T6" fmla="*/ 2147483646 w 2400"/>
              <a:gd name="T7" fmla="*/ 2147483646 h 2696"/>
              <a:gd name="T8" fmla="*/ 2147483646 w 2400"/>
              <a:gd name="T9" fmla="*/ 2147483646 h 2696"/>
              <a:gd name="T10" fmla="*/ 2147483646 w 2400"/>
              <a:gd name="T11" fmla="*/ 2147483646 h 2696"/>
              <a:gd name="T12" fmla="*/ 2147483646 w 2400"/>
              <a:gd name="T13" fmla="*/ 2147483646 h 26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00"/>
              <a:gd name="T22" fmla="*/ 0 h 2696"/>
              <a:gd name="T23" fmla="*/ 2400 w 2400"/>
              <a:gd name="T24" fmla="*/ 2696 h 26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00" h="2696">
                <a:moveTo>
                  <a:pt x="0" y="2696"/>
                </a:moveTo>
                <a:cubicBezTo>
                  <a:pt x="144" y="2556"/>
                  <a:pt x="288" y="2416"/>
                  <a:pt x="432" y="2216"/>
                </a:cubicBezTo>
                <a:cubicBezTo>
                  <a:pt x="576" y="2016"/>
                  <a:pt x="744" y="1720"/>
                  <a:pt x="864" y="1496"/>
                </a:cubicBezTo>
                <a:cubicBezTo>
                  <a:pt x="984" y="1272"/>
                  <a:pt x="1024" y="1064"/>
                  <a:pt x="1152" y="872"/>
                </a:cubicBezTo>
                <a:cubicBezTo>
                  <a:pt x="1280" y="680"/>
                  <a:pt x="1464" y="480"/>
                  <a:pt x="1632" y="344"/>
                </a:cubicBezTo>
                <a:cubicBezTo>
                  <a:pt x="1800" y="208"/>
                  <a:pt x="2032" y="112"/>
                  <a:pt x="2160" y="56"/>
                </a:cubicBezTo>
                <a:cubicBezTo>
                  <a:pt x="2288" y="0"/>
                  <a:pt x="2344" y="4"/>
                  <a:pt x="2400" y="8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4" name="Text Box 13">
            <a:extLst>
              <a:ext uri="{FF2B5EF4-FFF2-40B4-BE49-F238E27FC236}">
                <a16:creationId xmlns:a16="http://schemas.microsoft.com/office/drawing/2014/main" id="{ABD534FF-DBA2-4529-AAF2-0672A4095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5370513"/>
            <a:ext cx="249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Antagonist: Naltrexone</a:t>
            </a:r>
          </a:p>
        </p:txBody>
      </p:sp>
      <p:sp>
        <p:nvSpPr>
          <p:cNvPr id="91145" name="Text Box 14">
            <a:extLst>
              <a:ext uri="{FF2B5EF4-FFF2-40B4-BE49-F238E27FC236}">
                <a16:creationId xmlns:a16="http://schemas.microsoft.com/office/drawing/2014/main" id="{3E587B99-0B81-4D94-9592-93F1418F0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810000"/>
            <a:ext cx="328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Partial Agonist: Buprenorphine</a:t>
            </a:r>
          </a:p>
        </p:txBody>
      </p:sp>
      <p:sp>
        <p:nvSpPr>
          <p:cNvPr id="91146" name="Text Box 15">
            <a:extLst>
              <a:ext uri="{FF2B5EF4-FFF2-40B4-BE49-F238E27FC236}">
                <a16:creationId xmlns:a16="http://schemas.microsoft.com/office/drawing/2014/main" id="{395BA5D3-6009-4AE3-96D8-968482589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1636713"/>
            <a:ext cx="2279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Agonist: Methadone,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  <a:cs typeface="Arial" panose="020B0604020202020204" pitchFamily="34" charset="0"/>
              </a:rPr>
              <a:t>              Heroin, etc.</a:t>
            </a:r>
          </a:p>
        </p:txBody>
      </p:sp>
      <p:sp>
        <p:nvSpPr>
          <p:cNvPr id="91147" name="Line 16">
            <a:extLst>
              <a:ext uri="{FF2B5EF4-FFF2-40B4-BE49-F238E27FC236}">
                <a16:creationId xmlns:a16="http://schemas.microsoft.com/office/drawing/2014/main" id="{0F417DA2-FA9D-4482-A49B-7A2E27DFBE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18288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8" name="Line 17">
            <a:extLst>
              <a:ext uri="{FF2B5EF4-FFF2-40B4-BE49-F238E27FC236}">
                <a16:creationId xmlns:a16="http://schemas.microsoft.com/office/drawing/2014/main" id="{A7F9EE7E-797C-42C6-8355-9EC0851C97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7912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9" name="Line 18">
            <a:extLst>
              <a:ext uri="{FF2B5EF4-FFF2-40B4-BE49-F238E27FC236}">
                <a16:creationId xmlns:a16="http://schemas.microsoft.com/office/drawing/2014/main" id="{3E70AFC1-59F5-4485-8229-FB2116CBE4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438400"/>
            <a:ext cx="4419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0" name="Text Box 19">
            <a:extLst>
              <a:ext uri="{FF2B5EF4-FFF2-40B4-BE49-F238E27FC236}">
                <a16:creationId xmlns:a16="http://schemas.microsoft.com/office/drawing/2014/main" id="{384542DE-BDFA-4C21-8952-40F6ABCE9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089150"/>
            <a:ext cx="3303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alibri" panose="020F0502020204030204" pitchFamily="34" charset="0"/>
                <a:cs typeface="Arial" panose="020B0604020202020204" pitchFamily="34" charset="0"/>
              </a:rPr>
              <a:t>Respiratory suppression, death</a:t>
            </a:r>
          </a:p>
        </p:txBody>
      </p:sp>
      <p:sp>
        <p:nvSpPr>
          <p:cNvPr id="91151" name="Freeform 20">
            <a:extLst>
              <a:ext uri="{FF2B5EF4-FFF2-40B4-BE49-F238E27FC236}">
                <a16:creationId xmlns:a16="http://schemas.microsoft.com/office/drawing/2014/main" id="{6A36036F-E63E-49B9-B174-1DD73B08A751}"/>
              </a:ext>
            </a:extLst>
          </p:cNvPr>
          <p:cNvSpPr>
            <a:spLocks/>
          </p:cNvSpPr>
          <p:nvPr/>
        </p:nvSpPr>
        <p:spPr bwMode="auto">
          <a:xfrm>
            <a:off x="3048000" y="4241800"/>
            <a:ext cx="5613400" cy="1549400"/>
          </a:xfrm>
          <a:custGeom>
            <a:avLst/>
            <a:gdLst>
              <a:gd name="T0" fmla="*/ 0 w 3536"/>
              <a:gd name="T1" fmla="*/ 2147483646 h 976"/>
              <a:gd name="T2" fmla="*/ 2147483646 w 3536"/>
              <a:gd name="T3" fmla="*/ 2147483646 h 976"/>
              <a:gd name="T4" fmla="*/ 2147483646 w 3536"/>
              <a:gd name="T5" fmla="*/ 2147483646 h 976"/>
              <a:gd name="T6" fmla="*/ 2147483646 w 3536"/>
              <a:gd name="T7" fmla="*/ 2147483646 h 976"/>
              <a:gd name="T8" fmla="*/ 2147483646 w 3536"/>
              <a:gd name="T9" fmla="*/ 2147483646 h 976"/>
              <a:gd name="T10" fmla="*/ 2147483646 w 3536"/>
              <a:gd name="T11" fmla="*/ 2147483646 h 9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36"/>
              <a:gd name="T19" fmla="*/ 0 h 976"/>
              <a:gd name="T20" fmla="*/ 3536 w 3536"/>
              <a:gd name="T21" fmla="*/ 976 h 97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36" h="976">
                <a:moveTo>
                  <a:pt x="0" y="976"/>
                </a:moveTo>
                <a:cubicBezTo>
                  <a:pt x="312" y="736"/>
                  <a:pt x="624" y="496"/>
                  <a:pt x="816" y="352"/>
                </a:cubicBezTo>
                <a:cubicBezTo>
                  <a:pt x="1008" y="208"/>
                  <a:pt x="1000" y="168"/>
                  <a:pt x="1152" y="112"/>
                </a:cubicBezTo>
                <a:cubicBezTo>
                  <a:pt x="1304" y="56"/>
                  <a:pt x="1376" y="32"/>
                  <a:pt x="1728" y="16"/>
                </a:cubicBezTo>
                <a:cubicBezTo>
                  <a:pt x="2080" y="0"/>
                  <a:pt x="2992" y="16"/>
                  <a:pt x="3264" y="16"/>
                </a:cubicBezTo>
                <a:cubicBezTo>
                  <a:pt x="3536" y="16"/>
                  <a:pt x="3448" y="16"/>
                  <a:pt x="3360" y="16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5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Does MAT Replace One Addiction for Another?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59229" y="1654628"/>
            <a:ext cx="8042275" cy="4343400"/>
          </a:xfrm>
        </p:spPr>
        <p:txBody>
          <a:bodyPr>
            <a:normAutofit/>
          </a:bodyPr>
          <a:lstStyle/>
          <a:p>
            <a:r>
              <a:rPr lang="en-US" dirty="0"/>
              <a:t>NO! Addiction is compulsive use of a drug despite the harm caused by its use. </a:t>
            </a:r>
          </a:p>
          <a:p>
            <a:r>
              <a:rPr lang="en-US" dirty="0"/>
              <a:t>Most people on MAT dramatically decrease and most will eventually stop all use of opiates. </a:t>
            </a:r>
          </a:p>
          <a:p>
            <a:r>
              <a:rPr lang="en-US" dirty="0"/>
              <a:t>They are able to address other mental health, medical and social problems in their lives. </a:t>
            </a:r>
          </a:p>
          <a:p>
            <a:r>
              <a:rPr lang="en-US" dirty="0"/>
              <a:t>Most lead normal healthy lives but success requires continuation of treatment including linkage to psychosocial support services when needed.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35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pPr eaLnBrk="1" hangingPunct="1"/>
            <a:r>
              <a:rPr lang="en-US" sz="4000" dirty="0"/>
              <a:t>Methadone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4294967295"/>
          </p:nvPr>
        </p:nvSpPr>
        <p:spPr>
          <a:xfrm>
            <a:off x="544286" y="1611084"/>
            <a:ext cx="8131629" cy="484414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used as treatment of opioid use disorder in USA in 1966. FDA approved in 1972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opioid agonist given daily in special addiction clinics (OTP)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Highly effective in reducing heroin use with associated decreases in risk behaviors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 standard in treatment of opioid use disorders </a:t>
            </a:r>
          </a:p>
          <a:p>
            <a:pPr eaLnBrk="1" hangingPunct="1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3896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0393-04E7-024D-ABCF-316D3F1D55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Methadone Use Globally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5FC99-F939-E94C-9DDF-097922D9B6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0743" y="1632857"/>
            <a:ext cx="8042275" cy="4343400"/>
          </a:xfrm>
        </p:spPr>
        <p:txBody>
          <a:bodyPr/>
          <a:lstStyle/>
          <a:p>
            <a:r>
              <a:rPr lang="en-US" dirty="0"/>
              <a:t>Endorsed in 2004 by WHO, UNODC and UNAIDS (Joint United Nations </a:t>
            </a:r>
            <a:r>
              <a:rPr lang="en-US" dirty="0" err="1"/>
              <a:t>Programme</a:t>
            </a:r>
            <a:r>
              <a:rPr lang="en-US" dirty="0"/>
              <a:t> on HIV/AIDS) in a joint position paper. </a:t>
            </a:r>
          </a:p>
          <a:p>
            <a:r>
              <a:rPr lang="en-US" dirty="0"/>
              <a:t>Methadone and buprenorphine are on the WHO Model List of Essential Medications </a:t>
            </a:r>
          </a:p>
          <a:p>
            <a:r>
              <a:rPr lang="en-US" dirty="0"/>
              <a:t>Methadone or buprenorphine used in 86 countries in 2018</a:t>
            </a:r>
          </a:p>
        </p:txBody>
      </p:sp>
    </p:spTree>
    <p:extLst>
      <p:ext uri="{BB962C8B-B14F-4D97-AF65-F5344CB8AC3E}">
        <p14:creationId xmlns:p14="http://schemas.microsoft.com/office/powerpoint/2010/main" val="3677688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46C29E32-2030-4ED1-96B0-C3D4102F512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ea typeface="ＭＳ Ｐゴシック" panose="020B0600070205080204" pitchFamily="34" charset="-128"/>
              </a:rPr>
              <a:t>Methadone Regulation in USA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27F76CDC-D47A-4239-9FF6-9A45DD4092F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16428" y="1506992"/>
            <a:ext cx="76200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Can only be dispensed by licensed Opioid Treatment Programs (OTPs)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Must follow federal and state </a:t>
            </a:r>
            <a:r>
              <a:rPr lang="en-US" altLang="en-US" sz="2800" dirty="0" err="1">
                <a:ea typeface="ＭＳ Ｐゴシック" panose="020B0600070205080204" pitchFamily="34" charset="-128"/>
              </a:rPr>
              <a:t>regs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Requires daily dispensing (six days a week) for first 90 days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By one year can receive up to 2 weeks of take-home doses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Eventually may receive 14 to 30 day supply </a:t>
            </a:r>
          </a:p>
        </p:txBody>
      </p:sp>
    </p:spTree>
    <p:extLst>
      <p:ext uri="{BB962C8B-B14F-4D97-AF65-F5344CB8AC3E}">
        <p14:creationId xmlns:p14="http://schemas.microsoft.com/office/powerpoint/2010/main" val="4165708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1" descr="methadoneclinic.jpeg">
            <a:extLst>
              <a:ext uri="{FF2B5EF4-FFF2-40B4-BE49-F238E27FC236}">
                <a16:creationId xmlns:a16="http://schemas.microsoft.com/office/drawing/2014/main" id="{27727083-3A3B-45B9-A1C5-A7AD2AA11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705600" cy="446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AB469D-6B91-41F7-8707-40177A5876C0}"/>
              </a:ext>
            </a:extLst>
          </p:cNvPr>
          <p:cNvSpPr txBox="1"/>
          <p:nvPr/>
        </p:nvSpPr>
        <p:spPr>
          <a:xfrm>
            <a:off x="1965215" y="5708073"/>
            <a:ext cx="55183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n-lt"/>
              </a:rPr>
              <a:t>Person taking methadone in a regulated clinic</a:t>
            </a:r>
          </a:p>
        </p:txBody>
      </p:sp>
    </p:spTree>
    <p:extLst>
      <p:ext uri="{BB962C8B-B14F-4D97-AF65-F5344CB8AC3E}">
        <p14:creationId xmlns:p14="http://schemas.microsoft.com/office/powerpoint/2010/main" val="1872119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11128D74-D274-4135-979C-91269A654D2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ea typeface="ＭＳ Ｐゴシック" panose="020B0600070205080204" pitchFamily="34" charset="-128"/>
              </a:rPr>
              <a:t>History of Buprenorphine in US</a:t>
            </a:r>
          </a:p>
        </p:txBody>
      </p:sp>
      <p:sp>
        <p:nvSpPr>
          <p:cNvPr id="87042" name="Rectangle 3">
            <a:extLst>
              <a:ext uri="{FF2B5EF4-FFF2-40B4-BE49-F238E27FC236}">
                <a16:creationId xmlns:a16="http://schemas.microsoft.com/office/drawing/2014/main" id="{0EF62C45-9141-46A4-B865-7D49D47776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57942" y="1643743"/>
            <a:ext cx="73914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600" dirty="0">
                <a:ea typeface="ＭＳ Ｐゴシック" panose="020B0600070205080204" pitchFamily="34" charset="-128"/>
              </a:rPr>
              <a:t>First synthesized as an analgesic in 1966 in England</a:t>
            </a:r>
            <a:endParaRPr lang="en-US" altLang="en-US" sz="8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600" dirty="0">
                <a:ea typeface="ＭＳ Ｐゴシック" panose="020B0600070205080204" pitchFamily="34" charset="-128"/>
              </a:rPr>
              <a:t>Recognized as potential addiction treatment by US government researchers, 1970s</a:t>
            </a:r>
            <a:endParaRPr lang="en-US" altLang="en-US" sz="8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Designed for treatment in primary care practices and to be prescribed by OTPs</a:t>
            </a:r>
          </a:p>
          <a:p>
            <a:pPr>
              <a:lnSpc>
                <a:spcPct val="90000"/>
              </a:lnSpc>
            </a:pPr>
            <a:r>
              <a:rPr lang="en-US" altLang="en-US" sz="2600" dirty="0">
                <a:ea typeface="ＭＳ Ｐゴシック" panose="020B0600070205080204" pitchFamily="34" charset="-128"/>
              </a:rPr>
              <a:t>Approved by the US Government, 2002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6343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FB482BD5-0287-B745-A24A-7210504F3DA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82486"/>
            <a:ext cx="77724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r>
              <a:rPr lang="en-US" sz="2400" dirty="0">
                <a:latin typeface="+mj-lt"/>
              </a:rPr>
              <a:t>Government at first allowed only qualified physicians to prescribe. 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r>
              <a:rPr lang="en-US" sz="2400" dirty="0">
                <a:latin typeface="+mj-lt"/>
              </a:rPr>
              <a:t>Since 2016, advance practice practitioners (Nurse Practitioners and Physician Assistants) can prescribe</a:t>
            </a:r>
            <a:endParaRPr lang="en-US" sz="800" dirty="0">
              <a:latin typeface="+mj-lt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r>
              <a:rPr lang="en-US" sz="2400" dirty="0">
                <a:latin typeface="+mj-lt"/>
              </a:rPr>
              <a:t>Requires special training/certification. 8 </a:t>
            </a:r>
            <a:r>
              <a:rPr lang="en-US" sz="2400" dirty="0" err="1">
                <a:latin typeface="+mj-lt"/>
              </a:rPr>
              <a:t>hrs</a:t>
            </a:r>
            <a:r>
              <a:rPr lang="en-US" sz="2400" dirty="0">
                <a:latin typeface="+mj-lt"/>
              </a:rPr>
              <a:t> for physicians and 24 </a:t>
            </a:r>
            <a:r>
              <a:rPr lang="en-US" sz="2400" dirty="0" err="1">
                <a:latin typeface="+mj-lt"/>
              </a:rPr>
              <a:t>hrs</a:t>
            </a:r>
            <a:r>
              <a:rPr lang="en-US" sz="2400" dirty="0">
                <a:latin typeface="+mj-lt"/>
              </a:rPr>
              <a:t> for Advance Practitioners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r>
              <a:rPr lang="en-US" sz="2400" dirty="0">
                <a:latin typeface="+mj-lt"/>
              </a:rPr>
              <a:t>Limits number of patients a provider can have in treatment in the first year to 30. 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r>
              <a:rPr lang="en-US" sz="2400" dirty="0">
                <a:latin typeface="+mj-lt"/>
              </a:rPr>
              <a:t>After 1 year can apply to have up to 100 patients. In special situations can have up to 275 patients.  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Arial"/>
              <a:buChar char="•"/>
              <a:defRPr/>
            </a:pPr>
            <a:endParaRPr lang="en-US" sz="800" dirty="0">
              <a:latin typeface="+mj-lt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SzPct val="90000"/>
              <a:buFont typeface="Wingdings" charset="0"/>
              <a:buNone/>
              <a:defRPr/>
            </a:pPr>
            <a:endParaRPr lang="en-US" sz="2800" dirty="0">
              <a:latin typeface="+mj-lt"/>
            </a:endParaRP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2F3A5CD4-24A9-47BA-BEEC-698574F29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57" y="185057"/>
            <a:ext cx="8146143" cy="103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+mj-lt"/>
              </a:rPr>
              <a:t>Regulation of Buprenorphine in USA</a:t>
            </a:r>
          </a:p>
        </p:txBody>
      </p:sp>
    </p:spTree>
    <p:extLst>
      <p:ext uri="{BB962C8B-B14F-4D97-AF65-F5344CB8AC3E}">
        <p14:creationId xmlns:p14="http://schemas.microsoft.com/office/powerpoint/2010/main" val="2974903996"/>
      </p:ext>
    </p:extLst>
  </p:cSld>
  <p:clrMapOvr>
    <a:masterClrMapping/>
  </p:clrMapOvr>
  <p:transition spd="slow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03E241E9-72AC-4D2A-A5FF-20A6C75E44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704850"/>
            <a:ext cx="8229600" cy="66675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ea typeface="ＭＳ Ｐゴシック" panose="020B0600070205080204" pitchFamily="34" charset="-128"/>
              </a:rPr>
              <a:t>Buprenorphine Formulations</a:t>
            </a:r>
          </a:p>
        </p:txBody>
      </p:sp>
      <p:sp>
        <p:nvSpPr>
          <p:cNvPr id="93186" name="Rectangle 3">
            <a:extLst>
              <a:ext uri="{FF2B5EF4-FFF2-40B4-BE49-F238E27FC236}">
                <a16:creationId xmlns:a16="http://schemas.microsoft.com/office/drawing/2014/main" id="{608521CA-5A03-4500-94B1-C21E93E008B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30275" y="1495425"/>
            <a:ext cx="8213725" cy="4806950"/>
          </a:xfrm>
        </p:spPr>
        <p:txBody>
          <a:bodyPr>
            <a:normAutofit fontScale="92500" lnSpcReduction="10000"/>
          </a:bodyPr>
          <a:lstStyle/>
          <a:p>
            <a:pPr marL="423863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Buprenorphine + naloxone </a:t>
            </a:r>
          </a:p>
          <a:p>
            <a:pPr marL="423863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Naloxone lowers abuse potential → causes withdrawal if other opiates are present</a:t>
            </a:r>
          </a:p>
          <a:p>
            <a:pPr marL="1109663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Naloxone not active when taken by sublingual route</a:t>
            </a:r>
          </a:p>
          <a:p>
            <a:pPr marL="423863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Buprenorphine without naloxone (Subutex) </a:t>
            </a:r>
          </a:p>
          <a:p>
            <a:pPr marL="1223963" lvl="2" indent="-457200" eaLnBrk="1" hangingPunct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Used during pregnancy</a:t>
            </a:r>
          </a:p>
          <a:p>
            <a:pPr marL="1223963" lvl="2" indent="-457200" eaLnBrk="1" hangingPunct="1">
              <a:lnSpc>
                <a:spcPct val="80000"/>
              </a:lnSpc>
            </a:pPr>
            <a:endParaRPr lang="en-US" altLang="en-US" sz="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Sublingual film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Suboxone</a:t>
            </a:r>
            <a:r>
              <a:rPr lang="en-US" altLang="en-US" sz="2400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Buccal film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Bunavail</a:t>
            </a:r>
            <a:r>
              <a:rPr lang="en-US" altLang="en-US" sz="2400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Generic tablets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Zubsolv</a:t>
            </a:r>
            <a:r>
              <a:rPr lang="en-US" altLang="en-US" sz="2400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Monthly injection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Sublocade</a:t>
            </a:r>
            <a:r>
              <a:rPr lang="en-US" altLang="en-US" sz="2400" dirty="0">
                <a:ea typeface="ＭＳ Ｐゴシック" panose="020B0600070205080204" pitchFamily="34" charset="-128"/>
              </a:rPr>
              <a:t>) 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Q6 month implants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Probuphine</a:t>
            </a:r>
            <a:r>
              <a:rPr lang="en-US" altLang="en-US" sz="2400" dirty="0">
                <a:ea typeface="ＭＳ Ｐゴシック" panose="020B0600070205080204" pitchFamily="34" charset="-128"/>
              </a:rPr>
              <a:t>)</a:t>
            </a:r>
            <a:endParaRPr lang="en-US" altLang="en-US" sz="30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Clr>
                <a:srgbClr val="AAAAFF"/>
              </a:buClr>
              <a:buFont typeface="Wingdings 2" panose="05020102010507070707" pitchFamily="18" charset="2"/>
              <a:buNone/>
            </a:pP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3031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4346" y="6172200"/>
            <a:ext cx="6382854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Buprenorphine Formulations for </a:t>
            </a:r>
            <a:br>
              <a:rPr lang="en-US" altLang="en-US" sz="3200" dirty="0"/>
            </a:br>
            <a:r>
              <a:rPr lang="en-US" altLang="en-US" sz="3200" dirty="0"/>
              <a:t>Opioid Use Disorder</a:t>
            </a: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0BC899-C6ED-4205-ADDC-28194D705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42431"/>
            <a:ext cx="8001000" cy="506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73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6" descr="suboxone 8">
            <a:extLst>
              <a:ext uri="{FF2B5EF4-FFF2-40B4-BE49-F238E27FC236}">
                <a16:creationId xmlns:a16="http://schemas.microsoft.com/office/drawing/2014/main" id="{88A53FE1-CB5B-40CE-86C5-424BD6A43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01421"/>
            <a:ext cx="2698744" cy="186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78A5F39-9309-4AC0-8F01-389AD1E4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59586"/>
            <a:ext cx="3124200" cy="234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 Box 7">
            <a:extLst>
              <a:ext uri="{FF2B5EF4-FFF2-40B4-BE49-F238E27FC236}">
                <a16:creationId xmlns:a16="http://schemas.microsoft.com/office/drawing/2014/main" id="{B699C98A-A2F5-49F3-8F7C-B986826F5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114801"/>
            <a:ext cx="3836452" cy="914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3300" dirty="0"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Image result for subutex">
            <a:extLst>
              <a:ext uri="{FF2B5EF4-FFF2-40B4-BE49-F238E27FC236}">
                <a16:creationId xmlns:a16="http://schemas.microsoft.com/office/drawing/2014/main" id="{EEC3E0F5-077B-4720-A01F-7E504A01C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367" y="3755266"/>
            <a:ext cx="2715833" cy="244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buprenorphine injection">
            <a:extLst>
              <a:ext uri="{FF2B5EF4-FFF2-40B4-BE49-F238E27FC236}">
                <a16:creationId xmlns:a16="http://schemas.microsoft.com/office/drawing/2014/main" id="{425F9052-04DF-4643-A8ED-2EA758B76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38" y="3026536"/>
            <a:ext cx="3146188" cy="235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6672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Benefits of Buprenorphine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72" y="1462895"/>
            <a:ext cx="6694118" cy="51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8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50BD803F-B504-4FF7-8ACF-556CE2C2442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223838"/>
            <a:ext cx="7543800" cy="1431925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ea typeface="ＭＳ Ｐゴシック" panose="020B0600070205080204" pitchFamily="34" charset="-128"/>
              </a:rPr>
              <a:t>RCT of Buprenorphine</a:t>
            </a:r>
          </a:p>
        </p:txBody>
      </p:sp>
      <p:sp>
        <p:nvSpPr>
          <p:cNvPr id="99330" name="Rectangle 8">
            <a:extLst>
              <a:ext uri="{FF2B5EF4-FFF2-40B4-BE49-F238E27FC236}">
                <a16:creationId xmlns:a16="http://schemas.microsoft.com/office/drawing/2014/main" id="{414DBB14-8176-4548-8506-FE198962DA4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86000"/>
            <a:ext cx="4175125" cy="37417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Buprenorphine 8mg/day  vs taper + placebo</a:t>
            </a:r>
          </a:p>
          <a:p>
            <a:pPr eaLnBrk="1" hangingPunct="1"/>
            <a:endParaRPr lang="en-US" altLang="en-US" sz="8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All received group counseling</a:t>
            </a:r>
          </a:p>
          <a:p>
            <a:pPr eaLnBrk="1" hangingPunct="1"/>
            <a:endParaRPr lang="en-US" altLang="en-US" sz="8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Followed for 1 year</a:t>
            </a:r>
          </a:p>
        </p:txBody>
      </p:sp>
      <p:graphicFrame>
        <p:nvGraphicFramePr>
          <p:cNvPr id="307242" name="Group 42">
            <a:extLst>
              <a:ext uri="{FF2B5EF4-FFF2-40B4-BE49-F238E27FC236}">
                <a16:creationId xmlns:a16="http://schemas.microsoft.com/office/drawing/2014/main" id="{F1297890-DAFD-B245-8C65-203AD11126AA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938203154"/>
              </p:ext>
            </p:extLst>
          </p:nvPr>
        </p:nvGraphicFramePr>
        <p:xfrm>
          <a:off x="4175125" y="2161381"/>
          <a:ext cx="4267200" cy="3505201"/>
        </p:xfrm>
        <a:graphic>
          <a:graphicData uri="http://schemas.openxmlformats.org/drawingml/2006/table">
            <a:tbl>
              <a:tblPr/>
              <a:tblGrid>
                <a:gridCol w="1363744">
                  <a:extLst>
                    <a:ext uri="{9D8B030D-6E8A-4147-A177-3AD203B41FA5}">
                      <a16:colId xmlns:a16="http://schemas.microsoft.com/office/drawing/2014/main" val="4019320342"/>
                    </a:ext>
                  </a:extLst>
                </a:gridCol>
                <a:gridCol w="1481056">
                  <a:extLst>
                    <a:ext uri="{9D8B030D-6E8A-4147-A177-3AD203B41FA5}">
                      <a16:colId xmlns:a16="http://schemas.microsoft.com/office/drawing/2014/main" val="4103114754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3233892297"/>
                    </a:ext>
                  </a:extLst>
                </a:gridCol>
              </a:tblGrid>
              <a:tr h="11319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Buprenor-phine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Placebo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046031"/>
                  </a:ext>
                </a:extLst>
              </a:tr>
              <a:tr h="129360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Retained at 1 yr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70%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54060"/>
                  </a:ext>
                </a:extLst>
              </a:tr>
              <a:tr h="10796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% died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ＭＳ Ｐゴシック" panose="020B0600070205080204" pitchFamily="34" charset="-128"/>
                        </a:rPr>
                        <a:t>20%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672679"/>
                  </a:ext>
                </a:extLst>
              </a:tr>
            </a:tbl>
          </a:graphicData>
        </a:graphic>
      </p:graphicFrame>
      <p:sp>
        <p:nvSpPr>
          <p:cNvPr id="99331" name="Text Box 10">
            <a:extLst>
              <a:ext uri="{FF2B5EF4-FFF2-40B4-BE49-F238E27FC236}">
                <a16:creationId xmlns:a16="http://schemas.microsoft.com/office/drawing/2014/main" id="{EBC6AFD9-81D3-4F92-87AE-F76C86F65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3400" y="6172200"/>
            <a:ext cx="3198248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i="1" dirty="0" err="1">
                <a:latin typeface="Calibri" panose="020F0502020204030204" pitchFamily="34" charset="0"/>
                <a:cs typeface="Arial" panose="020B0604020202020204" pitchFamily="34" charset="0"/>
              </a:rPr>
              <a:t>Kakko</a:t>
            </a:r>
            <a:r>
              <a:rPr lang="en-US" altLang="en-US" sz="2400" b="0" i="1" dirty="0">
                <a:latin typeface="Calibri" panose="020F0502020204030204" pitchFamily="34" charset="0"/>
                <a:cs typeface="Arial" panose="020B0604020202020204" pitchFamily="34" charset="0"/>
              </a:rPr>
              <a:t> et al, Lancet 2003</a:t>
            </a:r>
          </a:p>
        </p:txBody>
      </p:sp>
    </p:spTree>
    <p:extLst>
      <p:ext uri="{BB962C8B-B14F-4D97-AF65-F5344CB8AC3E}">
        <p14:creationId xmlns:p14="http://schemas.microsoft.com/office/powerpoint/2010/main" val="4279914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>
            <a:extLst>
              <a:ext uri="{FF2B5EF4-FFF2-40B4-BE49-F238E27FC236}">
                <a16:creationId xmlns:a16="http://schemas.microsoft.com/office/drawing/2014/main" id="{69AF7A1F-8C99-5E40-AFA8-01DD0E180B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7218" y="630447"/>
            <a:ext cx="7772400" cy="114300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Buprenorphine Patient Outcomes: </a:t>
            </a:r>
            <a:br>
              <a:rPr lang="en-US" altLang="en-US" sz="3600" b="1" dirty="0">
                <a:ea typeface="ＭＳ Ｐゴシック" panose="020B0600070205080204" pitchFamily="34" charset="-128"/>
              </a:rPr>
            </a:br>
            <a:r>
              <a:rPr lang="en-US" altLang="en-US" sz="3600" b="1" dirty="0">
                <a:ea typeface="ＭＳ Ｐゴシック" panose="020B0600070205080204" pitchFamily="34" charset="-128"/>
              </a:rPr>
              <a:t>Specific Criminal Activities</a:t>
            </a:r>
          </a:p>
        </p:txBody>
      </p:sp>
      <p:graphicFrame>
        <p:nvGraphicFramePr>
          <p:cNvPr id="101378" name="Object 3">
            <a:extLst>
              <a:ext uri="{FF2B5EF4-FFF2-40B4-BE49-F238E27FC236}">
                <a16:creationId xmlns:a16="http://schemas.microsoft.com/office/drawing/2014/main" id="{0CC591DD-0EDA-47FC-B224-56D85D64B4AA}"/>
              </a:ext>
            </a:extLst>
          </p:cNvPr>
          <p:cNvGraphicFramePr>
            <a:graphicFrameLocks noGrp="1" noChangeAspect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1968036857"/>
              </p:ext>
            </p:extLst>
          </p:nvPr>
        </p:nvGraphicFramePr>
        <p:xfrm>
          <a:off x="607218" y="1877909"/>
          <a:ext cx="8074025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3" name="Chart" r:id="rId4" imgW="8153580" imgH="4581605" progId="MSGraph.Chart.8">
                  <p:embed followColorScheme="full"/>
                </p:oleObj>
              </mc:Choice>
              <mc:Fallback>
                <p:oleObj name="Chart" r:id="rId4" imgW="8153580" imgH="4581605" progId="MSGraph.Chart.8">
                  <p:embed followColorScheme="full"/>
                  <p:pic>
                    <p:nvPicPr>
                      <p:cNvPr id="101378" name="Object 3">
                        <a:extLst>
                          <a:ext uri="{FF2B5EF4-FFF2-40B4-BE49-F238E27FC236}">
                            <a16:creationId xmlns:a16="http://schemas.microsoft.com/office/drawing/2014/main" id="{0CC591DD-0EDA-47FC-B224-56D85D64B4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" y="1877909"/>
                        <a:ext cx="8074025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9" name="Text Box 4">
            <a:extLst>
              <a:ext uri="{FF2B5EF4-FFF2-40B4-BE49-F238E27FC236}">
                <a16:creationId xmlns:a16="http://schemas.microsoft.com/office/drawing/2014/main" id="{98333169-A8B6-4F1D-858E-3AD8787F3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30" y="6352173"/>
            <a:ext cx="8080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i="1" dirty="0">
                <a:solidFill>
                  <a:schemeClr val="tx2"/>
                </a:solidFill>
                <a:latin typeface="+mn-lt"/>
              </a:rPr>
              <a:t>n</a:t>
            </a:r>
            <a:r>
              <a:rPr lang="en-US" altLang="en-US" sz="1600" b="1" dirty="0">
                <a:solidFill>
                  <a:schemeClr val="tx2"/>
                </a:solidFill>
                <a:latin typeface="+mn-lt"/>
              </a:rPr>
              <a:t>=379</a:t>
            </a:r>
          </a:p>
        </p:txBody>
      </p:sp>
      <p:sp>
        <p:nvSpPr>
          <p:cNvPr id="101380" name="Text Box 5">
            <a:extLst>
              <a:ext uri="{FF2B5EF4-FFF2-40B4-BE49-F238E27FC236}">
                <a16:creationId xmlns:a16="http://schemas.microsoft.com/office/drawing/2014/main" id="{F1E13185-8615-457F-A517-09A780422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013" y="6519446"/>
            <a:ext cx="3793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600" b="0" i="1" dirty="0"/>
              <a:t>SAMHSA Patient Longitudinal Study, 2005</a:t>
            </a:r>
          </a:p>
        </p:txBody>
      </p:sp>
      <p:sp>
        <p:nvSpPr>
          <p:cNvPr id="101381" name="Text Box 6">
            <a:extLst>
              <a:ext uri="{FF2B5EF4-FFF2-40B4-BE49-F238E27FC236}">
                <a16:creationId xmlns:a16="http://schemas.microsoft.com/office/drawing/2014/main" id="{F4DDF65B-D811-4AFD-862D-6E04D1E0BFD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894556" y="3710782"/>
            <a:ext cx="300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Percent of Patient Sample</a:t>
            </a:r>
          </a:p>
        </p:txBody>
      </p:sp>
    </p:spTree>
    <p:extLst>
      <p:ext uri="{BB962C8B-B14F-4D97-AF65-F5344CB8AC3E}">
        <p14:creationId xmlns:p14="http://schemas.microsoft.com/office/powerpoint/2010/main" val="2856493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>
            <a:extLst>
              <a:ext uri="{FF2B5EF4-FFF2-40B4-BE49-F238E27FC236}">
                <a16:creationId xmlns:a16="http://schemas.microsoft.com/office/drawing/2014/main" id="{96311273-C9C4-4DCA-93BA-64A2EC4F0A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5" b="17462"/>
          <a:stretch/>
        </p:blipFill>
        <p:spPr bwMode="auto">
          <a:xfrm>
            <a:off x="1417360" y="590938"/>
            <a:ext cx="6019122" cy="465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548554-6F95-A24A-827A-DA63BE8579F1}"/>
              </a:ext>
            </a:extLst>
          </p:cNvPr>
          <p:cNvSpPr txBox="1"/>
          <p:nvPr/>
        </p:nvSpPr>
        <p:spPr>
          <a:xfrm>
            <a:off x="5950921" y="6451600"/>
            <a:ext cx="2971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i="1" dirty="0"/>
              <a:t>American Journal of Public Health, 2013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37908-469C-4F02-BA50-25BF6641F787}"/>
              </a:ext>
            </a:extLst>
          </p:cNvPr>
          <p:cNvSpPr/>
          <p:nvPr/>
        </p:nvSpPr>
        <p:spPr>
          <a:xfrm>
            <a:off x="1619250" y="5245135"/>
            <a:ext cx="5905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Opioid overdose deaths and buprenorphine treatment: Baltimore, MD 1995-2009</a:t>
            </a:r>
          </a:p>
        </p:txBody>
      </p:sp>
    </p:spTree>
    <p:extLst>
      <p:ext uri="{BB962C8B-B14F-4D97-AF65-F5344CB8AC3E}">
        <p14:creationId xmlns:p14="http://schemas.microsoft.com/office/powerpoint/2010/main" val="2713127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4">
            <a:extLst>
              <a:ext uri="{FF2B5EF4-FFF2-40B4-BE49-F238E27FC236}">
                <a16:creationId xmlns:a16="http://schemas.microsoft.com/office/drawing/2014/main" id="{65D72D03-D2C1-4A5E-BFAA-7CB21936FA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5300"/>
            <a:ext cx="9220200" cy="9906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ea typeface="ＭＳ Ｐゴシック" panose="020B0600070205080204" pitchFamily="34" charset="-128"/>
              </a:rPr>
              <a:t>Buprenorphine vs Methadone</a:t>
            </a:r>
          </a:p>
        </p:txBody>
      </p:sp>
      <p:sp>
        <p:nvSpPr>
          <p:cNvPr id="97282" name="Rectangle 5">
            <a:extLst>
              <a:ext uri="{FF2B5EF4-FFF2-40B4-BE49-F238E27FC236}">
                <a16:creationId xmlns:a16="http://schemas.microsoft.com/office/drawing/2014/main" id="{90491E2C-4EAC-439A-8E0A-5AB82B2F7F5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808163"/>
            <a:ext cx="3157538" cy="439261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Like methadone…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Reduces IVDU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Retains patients  in treatment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Decreases craving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Stops withdrawal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Costs $ 5-13 per day</a:t>
            </a:r>
          </a:p>
        </p:txBody>
      </p:sp>
      <p:sp>
        <p:nvSpPr>
          <p:cNvPr id="97283" name="Rectangle 6">
            <a:extLst>
              <a:ext uri="{FF2B5EF4-FFF2-40B4-BE49-F238E27FC236}">
                <a16:creationId xmlns:a16="http://schemas.microsoft.com/office/drawing/2014/main" id="{5970033A-43CA-4697-8FAC-2A80CB666B6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56225" y="1808163"/>
            <a:ext cx="3787775" cy="5029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Unlike methadone….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Low potential for OD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Prescribed in MD office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Less sedation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Easy taper/detox</a:t>
            </a:r>
          </a:p>
        </p:txBody>
      </p:sp>
      <p:sp>
        <p:nvSpPr>
          <p:cNvPr id="97284" name="Line 8">
            <a:extLst>
              <a:ext uri="{FF2B5EF4-FFF2-40B4-BE49-F238E27FC236}">
                <a16:creationId xmlns:a16="http://schemas.microsoft.com/office/drawing/2014/main" id="{31B0CCBD-1AEA-4363-8E3C-D4D9DD277C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2057400"/>
            <a:ext cx="0" cy="381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76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E07E20-5012-5044-83C4-BE41EA8DC4F9}"/>
              </a:ext>
            </a:extLst>
          </p:cNvPr>
          <p:cNvSpPr/>
          <p:nvPr/>
        </p:nvSpPr>
        <p:spPr>
          <a:xfrm>
            <a:off x="2286000" y="609601"/>
            <a:ext cx="4572000" cy="554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dirty="0">
                <a:latin typeface="Helvetica-Condensed-Black" pitchFamily="2" charset="0"/>
              </a:rPr>
              <a:t>Annals of Internal Medicine </a:t>
            </a:r>
          </a:p>
          <a:p>
            <a:r>
              <a:rPr lang="en-US" sz="4500" dirty="0">
                <a:latin typeface="Acta"/>
              </a:rPr>
              <a:t>S</a:t>
            </a:r>
            <a:r>
              <a:rPr lang="en-US" sz="3600" dirty="0">
                <a:latin typeface="Acta"/>
              </a:rPr>
              <a:t>PECIAL </a:t>
            </a:r>
            <a:r>
              <a:rPr lang="en-US" sz="4500" dirty="0">
                <a:latin typeface="Acta"/>
              </a:rPr>
              <a:t>A</a:t>
            </a:r>
            <a:r>
              <a:rPr lang="en-US" sz="3600" dirty="0">
                <a:latin typeface="Acta"/>
              </a:rPr>
              <a:t>RTICLE </a:t>
            </a:r>
            <a:endParaRPr lang="en-US" sz="1350" dirty="0"/>
          </a:p>
          <a:p>
            <a:r>
              <a:rPr lang="en-US" sz="4050" b="1" dirty="0">
                <a:latin typeface="AvenirNextLTPro"/>
              </a:rPr>
              <a:t>The Next Stage of Buprenorphine Care for Opioid Use Disorder </a:t>
            </a:r>
            <a:endParaRPr lang="en-US" sz="1350" dirty="0"/>
          </a:p>
          <a:p>
            <a:r>
              <a:rPr lang="en-US" sz="1600" b="1" dirty="0">
                <a:latin typeface="AvenirNextLTPro"/>
              </a:rPr>
              <a:t>Stephen A. Martin, MD, </a:t>
            </a:r>
            <a:r>
              <a:rPr lang="en-US" sz="1600" b="1" dirty="0" err="1">
                <a:latin typeface="AvenirNextLTPro"/>
              </a:rPr>
              <a:t>EdM</a:t>
            </a:r>
            <a:r>
              <a:rPr lang="en-US" sz="1600" b="1" dirty="0">
                <a:latin typeface="AvenirNextLTPro"/>
              </a:rPr>
              <a:t>; Lisa M. Chiodo, PhD; Jordon D. </a:t>
            </a:r>
            <a:r>
              <a:rPr lang="en-US" sz="1600" b="1" dirty="0" err="1">
                <a:latin typeface="AvenirNextLTPro"/>
              </a:rPr>
              <a:t>Bosse</a:t>
            </a:r>
            <a:r>
              <a:rPr lang="en-US" sz="1600" b="1" dirty="0">
                <a:latin typeface="AvenirNextLTPro"/>
              </a:rPr>
              <a:t>, MS, RN; and Amanda Wilson, MD </a:t>
            </a:r>
          </a:p>
          <a:p>
            <a:r>
              <a:rPr lang="en-US" i="1" dirty="0"/>
              <a:t>Ann Intern Med. </a:t>
            </a:r>
            <a:r>
              <a:rPr lang="en-US" dirty="0"/>
              <a:t>doi:10.7326/M18-1652 	23 October 2018. </a:t>
            </a:r>
            <a:endParaRPr lang="en-US" sz="140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26659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BFE2F-EA56-FC44-867C-7B018AAFC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" y="416121"/>
            <a:ext cx="8356600" cy="523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7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  <a:t>Initial U.S. recommendations for buprenorphine treatment were unintentionally restrictive. These restrictions have been associated with </a:t>
            </a:r>
            <a:endParaRPr kumimoji="0" lang="en-US" altLang="en-US" sz="287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  <a:t>a shortfall of prescribers and barriers to care for patients.</a:t>
            </a:r>
            <a:b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</a:br>
            <a: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  <a:t>Recent evidence-based recommendations more readily support initial and ongoing individualized care.</a:t>
            </a:r>
            <a:b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</a:br>
            <a: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  <a:t>Practices and policymakers should update their approaches on the basis </a:t>
            </a:r>
            <a:endParaRPr kumimoji="0" lang="en-US" altLang="en-US" sz="287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70" b="1" i="0" u="none" strike="noStrike" cap="none" normalizeH="0" dirty="0">
                <a:ln>
                  <a:noFill/>
                </a:ln>
                <a:solidFill>
                  <a:srgbClr val="050707"/>
                </a:solidFill>
                <a:effectLst/>
                <a:latin typeface="Syntax"/>
              </a:rPr>
              <a:t>of this evidence. </a:t>
            </a:r>
            <a:endParaRPr kumimoji="0" lang="en-US" altLang="en-US" sz="287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4515" name="Picture 3" descr="page5image31897664">
            <a:extLst>
              <a:ext uri="{FF2B5EF4-FFF2-40B4-BE49-F238E27FC236}">
                <a16:creationId xmlns:a16="http://schemas.microsoft.com/office/drawing/2014/main" id="{D6DA676D-C02C-F547-AE48-0528B1D84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-479425"/>
            <a:ext cx="31115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591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0D370-675A-5F4F-8982-980841C3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15686"/>
            <a:ext cx="8042276" cy="1673132"/>
          </a:xfrm>
        </p:spPr>
        <p:txBody>
          <a:bodyPr/>
          <a:lstStyle/>
          <a:p>
            <a:r>
              <a:rPr lang="en-US" sz="3200" b="1" dirty="0"/>
              <a:t>LOCATION OF BUPRENORPHINE INDUCTION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47A5F-1615-E749-9047-72F3E18D6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A medical setting is needed for safe and effective buprenorphine induction.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Home induction is safe and effective.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6561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E9B2B-68AC-5349-A4D7-6000AC8BE4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dirty="0"/>
              <a:t>Induction and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9E0F3-F24F-BA4C-AB2F-C7CF14D10F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086" y="1621971"/>
            <a:ext cx="8042275" cy="4343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Induction requires 12 hours of abstinence and mild to moderate withdrawal to prevent precipitated withdrawal </a:t>
            </a:r>
          </a:p>
          <a:p>
            <a:r>
              <a:rPr lang="en-US" dirty="0"/>
              <a:t>Usually achieves therapeutic dose in first two to three days</a:t>
            </a:r>
          </a:p>
          <a:p>
            <a:r>
              <a:rPr lang="en-US" dirty="0"/>
              <a:t>Maintenance treatment most effective. Generally recommended at least one year of treatment but many will require longer period; no limit on treatment </a:t>
            </a:r>
          </a:p>
          <a:p>
            <a:r>
              <a:rPr lang="en-US" dirty="0"/>
              <a:t>Weekly follow up visits initially </a:t>
            </a:r>
          </a:p>
          <a:p>
            <a:r>
              <a:rPr lang="en-US" dirty="0"/>
              <a:t>When stable every one to two months</a:t>
            </a:r>
          </a:p>
        </p:txBody>
      </p:sp>
    </p:spTree>
    <p:extLst>
      <p:ext uri="{BB962C8B-B14F-4D97-AF65-F5344CB8AC3E}">
        <p14:creationId xmlns:p14="http://schemas.microsoft.com/office/powerpoint/2010/main" val="9661308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7684-DBF9-407A-936A-F701986C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Clinical Opiate Withdrawal Scale</a:t>
            </a:r>
            <a:br>
              <a:rPr lang="en-US" sz="3600" dirty="0"/>
            </a:br>
            <a:r>
              <a:rPr lang="en-US" sz="3600" dirty="0"/>
              <a:t>(COWS)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solidFill>
            <a:schemeClr val="tx2">
              <a:lumMod val="60000"/>
              <a:lumOff val="40000"/>
              <a:alpha val="10000"/>
            </a:schemeClr>
          </a:solidFill>
        </p:spPr>
        <p:txBody>
          <a:bodyPr lIns="182880" tIns="109710" rIns="109710" bIns="109710" anchor="t" anchorCtr="0">
            <a:noAutofit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" sz="2400" dirty="0"/>
              <a:t>Resting Pulse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" sz="2400" dirty="0"/>
              <a:t>Sweating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" sz="2400" dirty="0"/>
              <a:t>Restlessness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" sz="2400" dirty="0"/>
              <a:t>GI Upset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" sz="2400" dirty="0"/>
              <a:t>Tremor</a:t>
            </a:r>
          </a:p>
          <a:p>
            <a:endParaRPr sz="2000" dirty="0"/>
          </a:p>
          <a:p>
            <a:endParaRPr sz="2000" dirty="0"/>
          </a:p>
          <a:p>
            <a:endParaRPr sz="2000" dirty="0"/>
          </a:p>
          <a:p>
            <a:endParaRPr sz="2000" dirty="0"/>
          </a:p>
        </p:txBody>
      </p:sp>
      <p:sp>
        <p:nvSpPr>
          <p:cNvPr id="127" name="Shape 127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  <a:solidFill>
            <a:schemeClr val="tx2">
              <a:lumMod val="60000"/>
              <a:lumOff val="40000"/>
              <a:alpha val="10000"/>
            </a:schemeClr>
          </a:solidFill>
        </p:spPr>
        <p:txBody>
          <a:bodyPr lIns="182880" tIns="109710" rIns="109710" bIns="109710" anchor="t" anchorCtr="0">
            <a:noAutofit/>
          </a:bodyPr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Pupil Size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Bone or Joint Aches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Yawning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Anxiety or Irritability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Gooseflesh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" sz="2400" dirty="0">
                <a:solidFill>
                  <a:srgbClr val="333333"/>
                </a:solidFill>
              </a:rPr>
              <a:t>Runny Nose </a:t>
            </a:r>
            <a:br>
              <a:rPr lang="en" sz="2400" dirty="0">
                <a:solidFill>
                  <a:srgbClr val="333333"/>
                </a:solidFill>
              </a:rPr>
            </a:br>
            <a:r>
              <a:rPr lang="en" sz="2400" dirty="0">
                <a:solidFill>
                  <a:srgbClr val="333333"/>
                </a:solidFill>
              </a:rPr>
              <a:t>or Tearing Eyes</a:t>
            </a:r>
          </a:p>
          <a:p>
            <a:pPr>
              <a:buFont typeface="Arial" panose="020B0604020202020204" pitchFamily="34" charset="0"/>
              <a:buChar char="•"/>
            </a:pPr>
            <a:endParaRPr sz="2000" dirty="0">
              <a:solidFill>
                <a:srgbClr val="33333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sz="2000" dirty="0">
              <a:solidFill>
                <a:srgbClr val="33333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33C54-3AB0-4AAD-9D91-D417294F9185}"/>
              </a:ext>
            </a:extLst>
          </p:cNvPr>
          <p:cNvSpPr txBox="1"/>
          <p:nvPr/>
        </p:nvSpPr>
        <p:spPr>
          <a:xfrm>
            <a:off x="73151" y="6313714"/>
            <a:ext cx="1864505" cy="473321"/>
          </a:xfrm>
          <a:prstGeom prst="rect">
            <a:avLst/>
          </a:prstGeom>
          <a:noFill/>
        </p:spPr>
        <p:txBody>
          <a:bodyPr wrap="square" lIns="100008" tIns="50004" rIns="100008" bIns="50004" rtlCol="0">
            <a:spAutoFit/>
          </a:bodyPr>
          <a:lstStyle/>
          <a:p>
            <a:r>
              <a:rPr lang="en-US" sz="1200" dirty="0"/>
              <a:t>Wesson and Ling, 2003</a:t>
            </a:r>
          </a:p>
        </p:txBody>
      </p:sp>
    </p:spTree>
    <p:extLst>
      <p:ext uri="{BB962C8B-B14F-4D97-AF65-F5344CB8AC3E}">
        <p14:creationId xmlns:p14="http://schemas.microsoft.com/office/powerpoint/2010/main" val="26521717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D1C69-B618-46AE-A547-9B03CD33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Office Buprenorphine Induction</a:t>
            </a:r>
            <a:r>
              <a:rPr lang="en-US" dirty="0"/>
              <a:t/>
            </a:r>
            <a:br>
              <a:rPr lang="en-US" dirty="0"/>
            </a:br>
            <a:r>
              <a:rPr lang="en-US" sz="3000" dirty="0"/>
              <a:t>Day #1 – Short Acting Opioids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541"/>
            <a:ext cx="8305800" cy="4495459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" sz="2400" dirty="0"/>
              <a:t>Patients dependent on </a:t>
            </a:r>
            <a:r>
              <a:rPr lang="en" sz="2400" u="sng" dirty="0"/>
              <a:t>short-acting </a:t>
            </a:r>
            <a:br>
              <a:rPr lang="en" sz="2400" u="sng" dirty="0"/>
            </a:br>
            <a:r>
              <a:rPr lang="en" sz="2400" u="sng" dirty="0"/>
              <a:t>opioids</a:t>
            </a:r>
            <a:r>
              <a:rPr lang="en" sz="2400" dirty="0"/>
              <a:t> (e.g. heroin/oxycodone/</a:t>
            </a:r>
            <a:br>
              <a:rPr lang="en" sz="2400" dirty="0"/>
            </a:br>
            <a:r>
              <a:rPr lang="en" sz="2400" dirty="0"/>
              <a:t>hydrocodone):</a:t>
            </a:r>
          </a:p>
          <a:p>
            <a:pPr marL="73152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Instruct patient to abstain from any opioid </a:t>
            </a:r>
            <a:br>
              <a:rPr lang="en" dirty="0"/>
            </a:br>
            <a:r>
              <a:rPr lang="en" dirty="0"/>
              <a:t>use for 12 to 24 hours prior to induction</a:t>
            </a:r>
            <a:br>
              <a:rPr lang="en" dirty="0"/>
            </a:br>
            <a:r>
              <a:rPr lang="en" dirty="0"/>
              <a:t>visit: </a:t>
            </a:r>
          </a:p>
          <a:p>
            <a:pPr marL="1366838" lvl="1" indent="-4572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sz="1800" dirty="0"/>
              <a:t>A</a:t>
            </a:r>
            <a:r>
              <a:rPr lang="en" sz="1800" dirty="0"/>
              <a:t>rrive in mild-moderate withdrawal at induction visit</a:t>
            </a:r>
          </a:p>
          <a:p>
            <a:pPr marL="73152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Use opioid withdrawal scale (COWS &gt; 8):</a:t>
            </a:r>
          </a:p>
          <a:p>
            <a:pPr marL="1366838" lvl="1" indent="-4572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" sz="1800" dirty="0"/>
              <a:t>Document and assess severity of withdrawal </a:t>
            </a:r>
          </a:p>
          <a:p>
            <a:pPr marL="1366838" lvl="1" indent="-4572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" sz="1800" dirty="0"/>
              <a:t>Track the patient's response to first day’s dose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657" y="1360715"/>
            <a:ext cx="1595343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144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8C5235-3A68-44AB-AD9E-98AF139C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Office Buprenorphine Induction</a:t>
            </a:r>
            <a:r>
              <a:rPr lang="en-US" dirty="0"/>
              <a:t/>
            </a:r>
            <a:br>
              <a:rPr lang="en-US" dirty="0"/>
            </a:br>
            <a:r>
              <a:rPr lang="en-US" sz="3000" dirty="0"/>
              <a:t>Day #1 – </a:t>
            </a:r>
            <a:r>
              <a:rPr lang="en-US" sz="3600" b="1" dirty="0">
                <a:solidFill>
                  <a:schemeClr val="accent6"/>
                </a:solidFill>
              </a:rPr>
              <a:t>Methadone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68EF7A-0D8D-4C29-95B4-CD94B906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Do not start buprenorphine until the patient manifests signs of opioid withdrawal</a:t>
            </a:r>
          </a:p>
          <a:p>
            <a:pPr lvl="1"/>
            <a:r>
              <a:rPr lang="en-US" dirty="0"/>
              <a:t>Waiting at least 36 hours reduces risk of precipitated withdrawal</a:t>
            </a:r>
          </a:p>
          <a:p>
            <a:pPr lvl="1"/>
            <a:r>
              <a:rPr lang="en-US" dirty="0"/>
              <a:t>Lower doses of buprenorphine/naloxone are less likely to precipitate methadone withdrawal.</a:t>
            </a:r>
            <a:r>
              <a:rPr lang="en-US" baseline="30000" dirty="0"/>
              <a:t>328 </a:t>
            </a:r>
          </a:p>
          <a:p>
            <a:pPr lvl="2"/>
            <a:r>
              <a:rPr lang="en-US" dirty="0"/>
              <a:t>For example, once opioid withdrawal is verified, an initial dose of 2 mg/0.5 mg can be given. If patients continue to have unrelieved opioid withdrawal after the first 2 mg dose, administer another 2 mg/0.5 mg dose approximately every 2 hours as needed (holding for sedation)</a:t>
            </a:r>
          </a:p>
          <a:p>
            <a:pPr lvl="1"/>
            <a:r>
              <a:rPr lang="en-US" dirty="0"/>
              <a:t>Induction should be conducted slowly; consider treating unrelieved withdrawal symptoms with nonopioid therapies as needed</a:t>
            </a:r>
          </a:p>
          <a:p>
            <a:pPr lvl="1"/>
            <a:r>
              <a:rPr lang="en-US" dirty="0"/>
              <a:t>Be alert to any increase in withdrawal symptoms, as this may suggest precipitated withdrawal.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192768-E191-4DA7-9479-A166A7B8EC86}"/>
              </a:ext>
            </a:extLst>
          </p:cNvPr>
          <p:cNvSpPr txBox="1"/>
          <p:nvPr/>
        </p:nvSpPr>
        <p:spPr>
          <a:xfrm>
            <a:off x="459259" y="6246911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TIP 63</a:t>
            </a:r>
          </a:p>
        </p:txBody>
      </p:sp>
    </p:spTree>
    <p:extLst>
      <p:ext uri="{BB962C8B-B14F-4D97-AF65-F5344CB8AC3E}">
        <p14:creationId xmlns:p14="http://schemas.microsoft.com/office/powerpoint/2010/main" val="24593644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288D-1FCA-4906-9003-82CD3A57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Buprenorphine Induction</a:t>
            </a:r>
            <a:br>
              <a:rPr lang="en-US" dirty="0"/>
            </a:br>
            <a:r>
              <a:rPr lang="en-US" sz="3000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001DD-BE6D-E541-A0C1-B2D3D374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First dose: 2-4 mg SL buprenorphine/naloxone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Monitor in office for 2+ hours after first dose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Relief of opioid withdrawal symptoms should begin within 30-45 minutes after the first dose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en-US" dirty="0"/>
              <a:t>Re-dose every 2-4 hours, if opioid withdrawal subsides then reappears</a:t>
            </a:r>
            <a:endParaRPr lang="en-US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Stabilize at dose that eliminates craving; typical dose range from 8 mg to 16 mg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Gradually increase dose after establishment of a steady state over as needed for continued craving.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Note: This can be increased more rapidly if the patient has a lot of craving.</a:t>
            </a:r>
          </a:p>
        </p:txBody>
      </p:sp>
    </p:spTree>
    <p:extLst>
      <p:ext uri="{BB962C8B-B14F-4D97-AF65-F5344CB8AC3E}">
        <p14:creationId xmlns:p14="http://schemas.microsoft.com/office/powerpoint/2010/main" val="22608050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E92A0-8151-1C47-990D-D683E2F07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64" y="272143"/>
            <a:ext cx="8042276" cy="1836418"/>
          </a:xfrm>
        </p:spPr>
        <p:txBody>
          <a:bodyPr/>
          <a:lstStyle/>
          <a:p>
            <a:r>
              <a:rPr lang="en-US" sz="3200" b="1" dirty="0"/>
              <a:t>DURATION OF BUPRENORPHINE TREATMENT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A1817-CEA4-F749-ABE3-E3CA75E0B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Buprenorphine treatment can readily be discontinued. 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D921AA-4569-574B-B857-F36EDA777717}"/>
              </a:ext>
            </a:extLst>
          </p:cNvPr>
          <p:cNvSpPr/>
          <p:nvPr/>
        </p:nvSpPr>
        <p:spPr>
          <a:xfrm>
            <a:off x="859972" y="2918085"/>
            <a:ext cx="6509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GeorgiaPro"/>
              </a:rPr>
              <a:t>New Findings and Recommendations</a:t>
            </a:r>
          </a:p>
          <a:p>
            <a:r>
              <a:rPr lang="en-US" sz="2400" b="1" dirty="0">
                <a:latin typeface="GeorgiaPro"/>
              </a:rPr>
              <a:t> </a:t>
            </a:r>
            <a:endParaRPr lang="en-US" sz="2400" dirty="0"/>
          </a:p>
          <a:p>
            <a:r>
              <a:rPr lang="en-US" sz="2400" i="1" dirty="0">
                <a:latin typeface="AvenirNextLTPro"/>
              </a:rPr>
              <a:t>Patients should receive buprenorphine as long as it provides benefit.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1865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464851ED-D944-1C45-A210-4B4E85CED99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NIH Consensus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Statement  1997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DA3FB229-3230-9D4E-B57D-190DC50E08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36562" y="1676400"/>
            <a:ext cx="8042275" cy="4343400"/>
          </a:xfrm>
        </p:spPr>
        <p:txBody>
          <a:bodyPr/>
          <a:lstStyle/>
          <a:p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Although a drug-free state represents an optimal treatment goal, research has demonstrated that this goal cannot be achieved or sustained by the majority of opiate-dependent people.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9635" name="Rectangle 4">
            <a:extLst>
              <a:ext uri="{FF2B5EF4-FFF2-40B4-BE49-F238E27FC236}">
                <a16:creationId xmlns:a16="http://schemas.microsoft.com/office/drawing/2014/main" id="{7340BBA0-7EF7-8F4F-BC2C-7C5BA2AC5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4743450"/>
            <a:ext cx="4572000" cy="7429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bg2"/>
                </a:solidFill>
              </a:rPr>
              <a:t>Effective Medical Treatment of Opiate Addiction.</a:t>
            </a:r>
          </a:p>
          <a:p>
            <a:r>
              <a:rPr lang="en-US" altLang="en-US" sz="1500">
                <a:solidFill>
                  <a:schemeClr val="bg2"/>
                </a:solidFill>
              </a:rPr>
              <a:t> NIH Consensus Statement 1997 Nov. 17-19;15(6):5</a:t>
            </a:r>
          </a:p>
          <a:p>
            <a:endParaRPr lang="en-US" altLang="en-US" sz="105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937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FEBB1-DA3D-224F-944A-49DDE202E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RELAPSE DURING BUPRENORPHINE TREATMENT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E3A97-A59C-CF48-8F5F-7DF7F1FAC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Patients who experience relapse have failed             buprenorphine treatment.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Patients who experience relapse should be pro- vided additional support and resources rather than </a:t>
            </a:r>
            <a:r>
              <a:rPr lang="en-US" i="1" dirty="0" err="1"/>
              <a:t>ces</a:t>
            </a:r>
            <a:r>
              <a:rPr lang="en-US" i="1" dirty="0"/>
              <a:t>- </a:t>
            </a:r>
            <a:r>
              <a:rPr lang="en-US" i="1" dirty="0" err="1"/>
              <a:t>sation</a:t>
            </a:r>
            <a:r>
              <a:rPr lang="en-US" i="1" dirty="0"/>
              <a:t> of buprenorphine treatment.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253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17DF9-560C-0645-8104-6AA6173F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21" y="544286"/>
            <a:ext cx="8042276" cy="1444532"/>
          </a:xfrm>
        </p:spPr>
        <p:txBody>
          <a:bodyPr/>
          <a:lstStyle/>
          <a:p>
            <a:r>
              <a:rPr lang="en-US" sz="3200" b="1" dirty="0"/>
              <a:t>REQUIREMENTS FOR COUNSELING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6041F-0338-E74C-8F2E-55755D63C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Traditional counseling is needed to benefit from buprenorphine treatment.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Traditional counseling is not necessary for successful outcomes in buprenorphine treatment.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7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165C-03BE-9E47-B967-7E24D6EB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USE OF OTHER SUBSTANCES DURING BUPRENORPHINE TREATMENT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51F29-EC85-0641-8D43-79031BE40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Patients who use other substances are not </a:t>
            </a:r>
            <a:r>
              <a:rPr lang="en-US" i="1" dirty="0" err="1"/>
              <a:t>appropri</a:t>
            </a:r>
            <a:r>
              <a:rPr lang="en-US" i="1" dirty="0"/>
              <a:t>- ate candidates for buprenorphine treatment.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Buprenorphine does not have a direct effect on other substance use, and this use should generally not influence care for OUD.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852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sz="3000" dirty="0"/>
              <a:t>Can Buprenorphine Be Abused?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6943" y="1621972"/>
            <a:ext cx="8042275" cy="4343400"/>
          </a:xfrm>
        </p:spPr>
        <p:txBody>
          <a:bodyPr>
            <a:normAutofit/>
          </a:bodyPr>
          <a:lstStyle/>
          <a:p>
            <a:r>
              <a:rPr lang="en-US" dirty="0"/>
              <a:t>Diversion is due, in large part, to difficulty in obtaining legal medical treatment</a:t>
            </a:r>
          </a:p>
          <a:p>
            <a:r>
              <a:rPr lang="en-US" dirty="0"/>
              <a:t>Not generally a preferred drug of abuse due to slow-onset of action.</a:t>
            </a:r>
          </a:p>
          <a:p>
            <a:r>
              <a:rPr lang="en-US" dirty="0"/>
              <a:t>Much less overdose risk than other opiate drugs and medications </a:t>
            </a:r>
          </a:p>
          <a:p>
            <a:r>
              <a:rPr lang="en-US" dirty="0"/>
              <a:t>Higher doses protect (“block”) from use of other opiates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788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818F0-F914-4242-AA15-4B1BD7E5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903" y="0"/>
            <a:ext cx="8042276" cy="2250075"/>
          </a:xfrm>
        </p:spPr>
        <p:txBody>
          <a:bodyPr/>
          <a:lstStyle/>
          <a:p>
            <a:r>
              <a:rPr lang="en-US" sz="3200" b="1" dirty="0"/>
              <a:t>COMBINING BUPRENORPHINE WITH A BENZODIAZEPINE</a:t>
            </a:r>
            <a:br>
              <a:rPr lang="en-US" sz="32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501AE-6692-524F-B90B-451DAB354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Previous Approach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Benzodiazepines and buprenorphine are a toxic combination.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Withholding buprenorphine because of </a:t>
            </a:r>
            <a:r>
              <a:rPr lang="en-US" i="1" dirty="0" err="1"/>
              <a:t>benzodiaz</a:t>
            </a:r>
            <a:r>
              <a:rPr lang="en-US" i="1" dirty="0"/>
              <a:t>- </a:t>
            </a:r>
            <a:r>
              <a:rPr lang="en-US" i="1" dirty="0" err="1"/>
              <a:t>epine</a:t>
            </a:r>
            <a:r>
              <a:rPr lang="en-US" i="1" dirty="0"/>
              <a:t> use could result in harm from untreated opioid addiction that outweighs the risks of concomitant use of these medications.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55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A741E-C7D9-B34E-8273-62DFA45A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36" y="488576"/>
            <a:ext cx="8042276" cy="1336956"/>
          </a:xfrm>
        </p:spPr>
        <p:txBody>
          <a:bodyPr/>
          <a:lstStyle/>
          <a:p>
            <a:r>
              <a:rPr lang="en-US" sz="3220" b="1" dirty="0"/>
              <a:t/>
            </a:r>
            <a:br>
              <a:rPr lang="en-US" sz="3220" b="1" dirty="0"/>
            </a:br>
            <a:r>
              <a:rPr lang="en-US" sz="3220" b="1" dirty="0"/>
              <a:t/>
            </a:r>
            <a:br>
              <a:rPr lang="en-US" sz="3220" b="1" dirty="0"/>
            </a:br>
            <a:r>
              <a:rPr lang="en-US" sz="3220" b="1" dirty="0"/>
              <a:t>USES OF DRUG TESTING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747AB-E319-2442-B2E2-C2E8743EA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Previous Approach </a:t>
            </a:r>
            <a:endParaRPr lang="en-US" dirty="0"/>
          </a:p>
          <a:p>
            <a:r>
              <a:rPr lang="en-US" i="1" dirty="0"/>
              <a:t>Drug testing indicates which patients are           unsuccessful and should be removed from buprenorphine treatment. </a:t>
            </a:r>
            <a:endParaRPr lang="en-US" dirty="0"/>
          </a:p>
          <a:p>
            <a:r>
              <a:rPr lang="en-US" b="1" dirty="0"/>
              <a:t>New Findings and Recommendations </a:t>
            </a:r>
            <a:endParaRPr lang="en-US" dirty="0"/>
          </a:p>
          <a:p>
            <a:r>
              <a:rPr lang="en-US" i="1" dirty="0"/>
              <a:t>Drug testing is a tool for supporting recovery rather than a method of punishment.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854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>
            <a:extLst>
              <a:ext uri="{FF2B5EF4-FFF2-40B4-BE49-F238E27FC236}">
                <a16:creationId xmlns:a16="http://schemas.microsoft.com/office/drawing/2014/main" id="{0271E4ED-459B-4658-B3DC-26D17FC602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ea typeface="ＭＳ Ｐゴシック" panose="020B0600070205080204" pitchFamily="34" charset="-128"/>
              </a:rPr>
              <a:t>Other Barriers to care</a:t>
            </a:r>
          </a:p>
        </p:txBody>
      </p:sp>
      <p:sp>
        <p:nvSpPr>
          <p:cNvPr id="118786" name="Content Placeholder 2">
            <a:extLst>
              <a:ext uri="{FF2B5EF4-FFF2-40B4-BE49-F238E27FC236}">
                <a16:creationId xmlns:a16="http://schemas.microsoft.com/office/drawing/2014/main" id="{A8782484-470D-4353-831E-3452FCD28E1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85800" y="1866900"/>
            <a:ext cx="7848600" cy="32766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Buprenorphine is underutilized in the US.  Many patients have difficulty in getting access to treatment with buprenorphine</a:t>
            </a:r>
            <a:br>
              <a:rPr lang="en-US" altLang="en-US" sz="2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– Too few trained; too few trained prescribe </a:t>
            </a:r>
          </a:p>
          <a:p>
            <a:r>
              <a:rPr lang="en-US" altLang="en-US" sz="24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Stigma and misunderstanding </a:t>
            </a:r>
            <a:r>
              <a:rPr lang="en-US" altLang="en-US" sz="2400" dirty="0">
                <a:ea typeface="ＭＳ Ｐゴシック" panose="020B0600070205080204" pitchFamily="34" charset="-128"/>
              </a:rPr>
              <a:t>by the public, medical, drug treatment, mental health and criminal justice workers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Punitive policies (War on Drugs) and administrative barriers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Cost  of medication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Market-based health care shuns patients with chronic diseases such as OUD </a:t>
            </a:r>
          </a:p>
          <a:p>
            <a:pPr marL="0" indent="0"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79883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269516-53EF-7F48-9C2F-C6DBC5B36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5" y="503404"/>
            <a:ext cx="9144000" cy="585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218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974725"/>
          </a:xfrm>
        </p:spPr>
        <p:txBody>
          <a:bodyPr/>
          <a:lstStyle/>
          <a:p>
            <a:r>
              <a:rPr lang="en-US" dirty="0"/>
              <a:t>Naltrexone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03325"/>
            <a:ext cx="8229600" cy="5534025"/>
          </a:xfrm>
        </p:spPr>
        <p:txBody>
          <a:bodyPr>
            <a:normAutofit fontScale="47500" lnSpcReduction="20000"/>
          </a:bodyPr>
          <a:lstStyle/>
          <a:p>
            <a:r>
              <a:rPr lang="en-US" sz="3750" dirty="0"/>
              <a:t>Extended-release injectable naltrexone (brand name: </a:t>
            </a:r>
            <a:r>
              <a:rPr lang="en-US" sz="3750" dirty="0" err="1"/>
              <a:t>Vivitrol</a:t>
            </a:r>
            <a:r>
              <a:rPr lang="en-US" sz="3750" dirty="0"/>
              <a:t>) is approved for treatment of opioid use disorder) OUD. </a:t>
            </a:r>
          </a:p>
          <a:p>
            <a:r>
              <a:rPr lang="en-US" sz="3750" dirty="0"/>
              <a:t>Less experience and fewer studies comparing directly to buprenorphine and methadone </a:t>
            </a:r>
          </a:p>
          <a:p>
            <a:r>
              <a:rPr lang="en-US" sz="3750" dirty="0"/>
              <a:t>Some positive experience with socially stable and highly motivated patients</a:t>
            </a:r>
          </a:p>
          <a:p>
            <a:r>
              <a:rPr lang="en-US" sz="3750" dirty="0"/>
              <a:t>Difficult inductions (28% failure in one inpatient study) and low retention (estimated that half of patients only receive one or two injections). </a:t>
            </a:r>
          </a:p>
          <a:p>
            <a:r>
              <a:rPr lang="en-US" sz="3750" dirty="0"/>
              <a:t>Concerns that relapse after discontinuation may increase risk of overdose</a:t>
            </a:r>
          </a:p>
          <a:p>
            <a:r>
              <a:rPr lang="en-US" sz="3750" dirty="0"/>
              <a:t>Aggressive marketing  by manufacturer directly to public, to judges and sheriffs and lobbying of politicians raises ethical issues</a:t>
            </a:r>
          </a:p>
          <a:p>
            <a:r>
              <a:rPr lang="en-US" sz="3750" dirty="0"/>
              <a:t>Extended release form is very expensive ( $1,000 per month) </a:t>
            </a:r>
          </a:p>
          <a:p>
            <a:r>
              <a:rPr lang="en-US" sz="3750" b="1" dirty="0"/>
              <a:t>Conclusion: Most addiction specialists in the US consider naltrexone to be a second-line treatment for opiate addiction.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208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sz="3200" dirty="0">
                <a:latin typeface="Arial MT Md It" charset="0"/>
              </a:rPr>
              <a:t>US Food and Drug Administration (FDA) approved medications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72513890"/>
              </p:ext>
            </p:extLst>
          </p:nvPr>
        </p:nvGraphicFramePr>
        <p:xfrm>
          <a:off x="892629" y="1494826"/>
          <a:ext cx="7620000" cy="4268789"/>
        </p:xfrm>
        <a:graphic>
          <a:graphicData uri="http://schemas.openxmlformats.org/drawingml/2006/table">
            <a:tbl>
              <a:tblPr/>
              <a:tblGrid>
                <a:gridCol w="186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7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Medication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Euphoria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Overdose Risk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Effectiveness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Other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0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Methadone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Some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Low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mortality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illicit opioids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criminality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Good data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Structured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Inexpensive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69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Buprenorphine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Minimal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Minimal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mortality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illicit opioids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HIV risk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Good data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Convenient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Feasible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90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Long-acting naltrexone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None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↓ illicit opioids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Minimal data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Expensive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B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562600" y="2279987"/>
            <a:ext cx="1447800" cy="33969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62600" y="3492133"/>
            <a:ext cx="1447800" cy="274176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884" name="TextBox 1"/>
          <p:cNvSpPr txBox="1">
            <a:spLocks noChangeArrowheads="1"/>
          </p:cNvSpPr>
          <p:nvPr/>
        </p:nvSpPr>
        <p:spPr bwMode="auto">
          <a:xfrm>
            <a:off x="990600" y="6324600"/>
            <a:ext cx="426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ea typeface="ヒラギノ角ゴ Pro W3" charset="0"/>
              </a:rPr>
              <a:t>Sharma </a:t>
            </a:r>
            <a:r>
              <a:rPr lang="en-US" sz="1600" i="1">
                <a:ea typeface="ヒラギノ角ゴ Pro W3" charset="0"/>
              </a:rPr>
              <a:t>Substance Abuse &amp; Rehabilitation </a:t>
            </a:r>
            <a:r>
              <a:rPr lang="en-US" sz="1600">
                <a:ea typeface="ヒラギノ角ゴ Pro W3" charset="0"/>
              </a:rPr>
              <a:t>2016</a:t>
            </a:r>
          </a:p>
          <a:p>
            <a:pPr eaLnBrk="1" hangingPunct="1"/>
            <a:endParaRPr lang="en-US" sz="1600"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1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DBFE-098A-7F47-AC7F-32BDC113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53368"/>
            <a:ext cx="8042276" cy="1336956"/>
          </a:xfrm>
        </p:spPr>
        <p:txBody>
          <a:bodyPr/>
          <a:lstStyle/>
          <a:p>
            <a:r>
              <a:rPr lang="en-US" sz="3200" dirty="0"/>
              <a:t>Reasons for Making Buprenorphine Available to People With Opioid Use Disorder in Vietnam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DAE46-9AA7-224C-8BDB-88D5900A0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Better to have two medications to treat a dangerous, complex, chronic disease.</a:t>
            </a:r>
          </a:p>
          <a:p>
            <a:r>
              <a:rPr lang="en-US" dirty="0"/>
              <a:t>Gives patients a choice of options.</a:t>
            </a:r>
          </a:p>
          <a:p>
            <a:r>
              <a:rPr lang="en-US" dirty="0"/>
              <a:t>Take home dosing has less risk of overdose if medication is diverted. </a:t>
            </a:r>
          </a:p>
          <a:p>
            <a:r>
              <a:rPr lang="en-US" dirty="0"/>
              <a:t>If less restrictive then can offer an alternative to daily, directly observed treatment at MMT. </a:t>
            </a:r>
          </a:p>
          <a:p>
            <a:r>
              <a:rPr lang="en-US" dirty="0"/>
              <a:t>Help to address problems with stigma, geographic access to MMT, lack of transportation, work and family responsibilities</a:t>
            </a:r>
          </a:p>
          <a:p>
            <a:r>
              <a:rPr lang="en-US" dirty="0"/>
              <a:t>Fewer drug-to-drug interactions with TB and ART meds (helps to avoid high doses of methadone for some patients</a:t>
            </a:r>
            <a:r>
              <a:rPr lang="en-US"/>
              <a:t>). </a:t>
            </a:r>
            <a:endParaRPr lang="en-US" dirty="0"/>
          </a:p>
          <a:p>
            <a:pPr marL="34925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975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Buprenorphine for pregnant women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Growing evidence supports buprenorphine as the preferred treatment for OUD in pregnancy. Infants whose mothers are treated with buprenorphine have a milder and shorter neonatal withdrawal (or abstinence) syndrome (NWS) than do infants whose mothers are treated with methadone. 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2261371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B7BE-C981-614C-9FC4-CBB954757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C5381-95D9-D94F-BE17-8E242060B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3230" dirty="0"/>
              <a:t>Bruce G. Trigg, MD </a:t>
            </a:r>
          </a:p>
          <a:p>
            <a:endParaRPr lang="en-US" sz="3230" dirty="0"/>
          </a:p>
          <a:p>
            <a:r>
              <a:rPr lang="en-US" sz="3230" dirty="0" err="1"/>
              <a:t>trigabov@gmail.com</a:t>
            </a:r>
            <a:endParaRPr lang="en-US" sz="3230" dirty="0"/>
          </a:p>
        </p:txBody>
      </p:sp>
    </p:spTree>
    <p:extLst>
      <p:ext uri="{BB962C8B-B14F-4D97-AF65-F5344CB8AC3E}">
        <p14:creationId xmlns:p14="http://schemas.microsoft.com/office/powerpoint/2010/main" val="7380509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1618</TotalTime>
  <Words>2361</Words>
  <Application>Microsoft Office PowerPoint</Application>
  <PresentationFormat>On-screen Show (4:3)</PresentationFormat>
  <Paragraphs>329</Paragraphs>
  <Slides>59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78" baseType="lpstr">
      <vt:lpstr>ＭＳ Ｐゴシック</vt:lpstr>
      <vt:lpstr>Acta</vt:lpstr>
      <vt:lpstr>Arial</vt:lpstr>
      <vt:lpstr>Arial MT Md It</vt:lpstr>
      <vt:lpstr>AvenirNextLTPro</vt:lpstr>
      <vt:lpstr>Calibri</vt:lpstr>
      <vt:lpstr>GeorgiaPro</vt:lpstr>
      <vt:lpstr>Helvetica-Condensed-Black</vt:lpstr>
      <vt:lpstr>News Gothic MT</vt:lpstr>
      <vt:lpstr>Syntax</vt:lpstr>
      <vt:lpstr>Tahoma</vt:lpstr>
      <vt:lpstr>Times</vt:lpstr>
      <vt:lpstr>Times New Roman</vt:lpstr>
      <vt:lpstr>Wingdings</vt:lpstr>
      <vt:lpstr>Wingdings 2</vt:lpstr>
      <vt:lpstr>ヒラギノ角ゴ Pro W3</vt:lpstr>
      <vt:lpstr>Breeze</vt:lpstr>
      <vt:lpstr>Photo Editor Photo</vt:lpstr>
      <vt:lpstr>Chart</vt:lpstr>
      <vt:lpstr>Using Harm Reduction Approaches to Improve Treatment of Opioid Use Disorder With Buprenorphine</vt:lpstr>
      <vt:lpstr>Disclosure information</vt:lpstr>
      <vt:lpstr>PowerPoint Presentation</vt:lpstr>
      <vt:lpstr>Twin Epidemics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Opioid Use Disorder (OUD) </vt:lpstr>
      <vt:lpstr>MAT  Medication for Addiction Treatment </vt:lpstr>
      <vt:lpstr>What is MAT?</vt:lpstr>
      <vt:lpstr>Why MAT? </vt:lpstr>
      <vt:lpstr>    Medication for Addiction Treatment </vt:lpstr>
      <vt:lpstr>Three FDA Approved Medications for MAT</vt:lpstr>
      <vt:lpstr>Low OD Risk with Buprenorphine</vt:lpstr>
      <vt:lpstr>Does MAT Replace One Addiction for Another? </vt:lpstr>
      <vt:lpstr>Methadone</vt:lpstr>
      <vt:lpstr>Methadone Use Globally</vt:lpstr>
      <vt:lpstr>Methadone Regulation in USA</vt:lpstr>
      <vt:lpstr>PowerPoint Presentation</vt:lpstr>
      <vt:lpstr>History of Buprenorphine in US</vt:lpstr>
      <vt:lpstr>PowerPoint Presentation</vt:lpstr>
      <vt:lpstr>Buprenorphine Formulations</vt:lpstr>
      <vt:lpstr>Buprenorphine Formulations for  Opioid Use Disorder</vt:lpstr>
      <vt:lpstr>PowerPoint Presentation</vt:lpstr>
      <vt:lpstr>Benefits of Buprenorphine</vt:lpstr>
      <vt:lpstr>RCT of Buprenorphine</vt:lpstr>
      <vt:lpstr>Buprenorphine Patient Outcomes:  Specific Criminal Activities</vt:lpstr>
      <vt:lpstr>PowerPoint Presentation</vt:lpstr>
      <vt:lpstr>Buprenorphine vs Methadone</vt:lpstr>
      <vt:lpstr>PowerPoint Presentation</vt:lpstr>
      <vt:lpstr>PowerPoint Presentation</vt:lpstr>
      <vt:lpstr>LOCATION OF BUPRENORPHINE INDUCTION  </vt:lpstr>
      <vt:lpstr>Induction and Maintenance</vt:lpstr>
      <vt:lpstr>Clinical Opiate Withdrawal Scale (COWS)</vt:lpstr>
      <vt:lpstr>Office Buprenorphine Induction Day #1 – Short Acting Opioids</vt:lpstr>
      <vt:lpstr>Office Buprenorphine Induction Day #1 – Methadone</vt:lpstr>
      <vt:lpstr>Buprenorphine Induction Review</vt:lpstr>
      <vt:lpstr>DURATION OF BUPRENORPHINE TREATMENT  </vt:lpstr>
      <vt:lpstr>NIH Consensus  Statement  1997</vt:lpstr>
      <vt:lpstr>RELAPSE DURING BUPRENORPHINE TREATMENT</vt:lpstr>
      <vt:lpstr>REQUIREMENTS FOR COUNSELING  </vt:lpstr>
      <vt:lpstr>USE OF OTHER SUBSTANCES DURING BUPRENORPHINE TREATMENT</vt:lpstr>
      <vt:lpstr>Can Buprenorphine Be Abused? </vt:lpstr>
      <vt:lpstr>COMBINING BUPRENORPHINE WITH A BENZODIAZEPINE </vt:lpstr>
      <vt:lpstr>  USES OF DRUG TESTING  </vt:lpstr>
      <vt:lpstr>Other Barriers to care</vt:lpstr>
      <vt:lpstr>PowerPoint Presentation</vt:lpstr>
      <vt:lpstr>Naltrexone </vt:lpstr>
      <vt:lpstr>US Food and Drug Administration (FDA) approved medications</vt:lpstr>
      <vt:lpstr>Reasons for Making Buprenorphine Available to People With Opioid Use Disorder in Vietnam</vt:lpstr>
      <vt:lpstr>Buprenorphine for pregnant women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Buprenorphine</dc:title>
  <dc:creator>Microsoft Office User</dc:creator>
  <cp:lastModifiedBy>Như Trang</cp:lastModifiedBy>
  <cp:revision>113</cp:revision>
  <dcterms:created xsi:type="dcterms:W3CDTF">2017-06-11T22:00:54Z</dcterms:created>
  <dcterms:modified xsi:type="dcterms:W3CDTF">2019-01-02T10:18:35Z</dcterms:modified>
</cp:coreProperties>
</file>