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72" r:id="rId2"/>
    <p:sldId id="273" r:id="rId3"/>
    <p:sldId id="274" r:id="rId4"/>
    <p:sldId id="275" r:id="rId5"/>
    <p:sldId id="278" r:id="rId6"/>
    <p:sldId id="279" r:id="rId7"/>
    <p:sldId id="280" r:id="rId8"/>
    <p:sldId id="281" r:id="rId9"/>
    <p:sldId id="276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8/19/2018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8/19/2018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8/19/2018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8/19/2018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8/19/2018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vhattc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700" dirty="0">
                <a:latin typeface="Arial" panose="020B0604020202020204" pitchFamily="34" charset="0"/>
                <a:cs typeface="Arial" panose="020B0604020202020204" pitchFamily="34" charset="0"/>
              </a:rPr>
              <a:t>THẢO LUẬN CA BỆNH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VẤN ĐỀ CẦN THẢO LUẬN: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đủ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liều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MMT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a?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6222572"/>
            <a:ext cx="3587093" cy="6354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0" y="6222275"/>
            <a:ext cx="635725" cy="635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62818" y="6222275"/>
            <a:ext cx="7729182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Vui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lòng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liên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hệ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với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chúng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tôi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nếu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quý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vị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có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bất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cứ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khó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khan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nào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trong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quá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trình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tóm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tắt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và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trình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ca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bệnh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TRUNG TÂM CHUYỂN GIAO CÔNG NGHỆ ĐIỀU TRỊ NGHIỆN CHẤT VÀ HIV – ĐẠI HỌC Y DƯỢC TP. HCM (VHATTC-UMP)</a:t>
            </a: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  <a:hlinkClick r:id="rId5"/>
              </a:rPr>
              <a:t>svhattc@gmail.com</a:t>
            </a:r>
            <a:endParaRPr lang="en-US" sz="9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ĐT: 028-3952-6005</a:t>
            </a:r>
            <a:endParaRPr lang="en-GB" sz="900" i="1" dirty="0" err="1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99372"/>
            <a:ext cx="10972800" cy="11430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THÔNG TIN CHUNG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71706"/>
            <a:ext cx="10972800" cy="476557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…678……………………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Nữ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Hôn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con 11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9/12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ở: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ổn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………. …………………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3 000 000 VNĐ…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luật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(7/2011-7/2016) An Ph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…………..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cảnh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nghề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ai,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?) 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.Cha (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chạy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chở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tấm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con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5)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ời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..................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hồ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|_N__|__8_|__3_|__6_|_7__|_8__|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…20/…10/…2017…. (…10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985" y="362894"/>
            <a:ext cx="1201003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TIỀN SỬ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DỤNG CÁC CHẤT GÂY NGHIỆN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10436"/>
            <a:ext cx="10972800" cy="524756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 Heroin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Hiên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300k.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CGN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(25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gói.năm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bơm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	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Nhị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Xuân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1/2011-3/2011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rủ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trầm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lao: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ĐT ARV: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……./……./…….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ARV: 1F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ĐT: &gt;500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CD4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nay: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Tiên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CÁC KẾT QUẢ XÉT NGHIỆM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792866"/>
          </a:xfrm>
        </p:spPr>
        <p:txBody>
          <a:bodyPr>
            <a:norm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HC: 4.51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Hb: 13.5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Bạch cầu: 6.1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AST: 21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;   ALT: 16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HIV: Nhiễm năm 2007 (lây 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ừ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chồng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chồng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2015)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AntiHCV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 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tiểu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Morphin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(+)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TÓM TẮT QUÁ TRÌNH CAN THIỆP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7F92D3-6DC4-4D98-911E-FDBB6BCE9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136637"/>
              </p:ext>
            </p:extLst>
          </p:nvPr>
        </p:nvGraphicFramePr>
        <p:xfrm>
          <a:off x="789271" y="1935480"/>
          <a:ext cx="10058400" cy="48564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01541">
                  <a:extLst>
                    <a:ext uri="{9D8B030D-6E8A-4147-A177-3AD203B41FA5}">
                      <a16:colId xmlns:a16="http://schemas.microsoft.com/office/drawing/2014/main" val="539598187"/>
                    </a:ext>
                  </a:extLst>
                </a:gridCol>
                <a:gridCol w="7478830">
                  <a:extLst>
                    <a:ext uri="{9D8B030D-6E8A-4147-A177-3AD203B41FA5}">
                      <a16:colId xmlns:a16="http://schemas.microsoft.com/office/drawing/2014/main" val="2145404928"/>
                    </a:ext>
                  </a:extLst>
                </a:gridCol>
                <a:gridCol w="1078029">
                  <a:extLst>
                    <a:ext uri="{9D8B030D-6E8A-4147-A177-3AD203B41FA5}">
                      <a16:colId xmlns:a16="http://schemas.microsoft.com/office/drawing/2014/main" val="318669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khám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Liều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5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Bn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khai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heroin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chích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lần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mỗi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lần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100k,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lần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cuối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lúc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22h.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tại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bn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mệt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ngáp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chảy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vi-VN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ư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ớc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mắt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</a:t>
                      </a:r>
                      <a:r>
                        <a:rPr lang="vi-VN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ư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ớc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mũi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Cows 12 đ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7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24/10/2017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3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cảm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giác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phê</a:t>
                      </a:r>
                      <a:r>
                        <a:rPr lang="en-US" dirty="0"/>
                        <a:t>. Cows 13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15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28/10/2017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17h.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9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88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31/10/2017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19h.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9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20h.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6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19h.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nhiều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20h.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5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4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8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59514-44AB-4A27-AEF2-57AC1839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611A07-AD1A-4A7D-A618-D3B90B817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097973"/>
              </p:ext>
            </p:extLst>
          </p:nvPr>
        </p:nvGraphicFramePr>
        <p:xfrm>
          <a:off x="625642" y="1935163"/>
          <a:ext cx="10956758" cy="4312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91916">
                  <a:extLst>
                    <a:ext uri="{9D8B030D-6E8A-4147-A177-3AD203B41FA5}">
                      <a16:colId xmlns:a16="http://schemas.microsoft.com/office/drawing/2014/main" val="1150655774"/>
                    </a:ext>
                  </a:extLst>
                </a:gridCol>
                <a:gridCol w="8296977">
                  <a:extLst>
                    <a:ext uri="{9D8B030D-6E8A-4147-A177-3AD203B41FA5}">
                      <a16:colId xmlns:a16="http://schemas.microsoft.com/office/drawing/2014/main" val="4093272542"/>
                    </a:ext>
                  </a:extLst>
                </a:gridCol>
                <a:gridCol w="1167865">
                  <a:extLst>
                    <a:ext uri="{9D8B030D-6E8A-4147-A177-3AD203B41FA5}">
                      <a16:colId xmlns:a16="http://schemas.microsoft.com/office/drawing/2014/main" val="303576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khám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Liều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1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14/11/2017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21h.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57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17h.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ớn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lạnh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ngạt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mũi</a:t>
                      </a:r>
                      <a:r>
                        <a:rPr lang="en-US" dirty="0"/>
                        <a:t>, them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04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22/11/2017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20h,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endParaRPr lang="en-US" dirty="0"/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5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bứt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rứt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endParaRPr lang="en-US" dirty="0"/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6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 3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táo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bón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ăn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1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endParaRPr lang="en-US" dirty="0"/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 5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ăn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TDP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18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10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FFB7-7077-4AAA-8990-EA18F382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1CA46F-76AB-4A72-8E34-B493E6F761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467920"/>
              </p:ext>
            </p:extLst>
          </p:nvPr>
        </p:nvGraphicFramePr>
        <p:xfrm>
          <a:off x="609600" y="1935163"/>
          <a:ext cx="10972800" cy="5765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79082">
                  <a:extLst>
                    <a:ext uri="{9D8B030D-6E8A-4147-A177-3AD203B41FA5}">
                      <a16:colId xmlns:a16="http://schemas.microsoft.com/office/drawing/2014/main" val="3539358081"/>
                    </a:ext>
                  </a:extLst>
                </a:gridCol>
                <a:gridCol w="8268101">
                  <a:extLst>
                    <a:ext uri="{9D8B030D-6E8A-4147-A177-3AD203B41FA5}">
                      <a16:colId xmlns:a16="http://schemas.microsoft.com/office/drawing/2014/main" val="1428830727"/>
                    </a:ext>
                  </a:extLst>
                </a:gridCol>
                <a:gridCol w="1225617">
                  <a:extLst>
                    <a:ext uri="{9D8B030D-6E8A-4147-A177-3AD203B41FA5}">
                      <a16:colId xmlns:a16="http://schemas.microsoft.com/office/drawing/2014/main" val="893608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khám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Liều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3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27/12/2017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heroin. </a:t>
                      </a:r>
                      <a:r>
                        <a:rPr lang="en-US" dirty="0" err="1"/>
                        <a:t>Sáng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chảy</a:t>
                      </a:r>
                      <a:r>
                        <a:rPr lang="en-US" dirty="0"/>
                        <a:t> n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ớc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mắt</a:t>
                      </a:r>
                      <a:r>
                        <a:rPr lang="en-US" dirty="0"/>
                        <a:t>, n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ớc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mũi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uể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oải</a:t>
                      </a:r>
                      <a:endParaRPr lang="en-US" dirty="0"/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ít</a:t>
                      </a:r>
                      <a:r>
                        <a:rPr lang="en-US" dirty="0"/>
                        <a:t>, Cows 5đ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4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10/1/2018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heroin, </a:t>
                      </a:r>
                      <a:r>
                        <a:rPr lang="en-US" dirty="0" err="1"/>
                        <a:t>ăn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TDP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1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17/1/2018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/>
                        <a:t> 19h</a:t>
                      </a:r>
                      <a:r>
                        <a:rPr lang="en-US" dirty="0"/>
                        <a:t>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. Cows 7đ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78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24/1/2018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21h.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. Cows 7đ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29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7/2/2018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.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vào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trời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sáng</a:t>
                      </a:r>
                      <a:r>
                        <a:rPr lang="en-US" dirty="0"/>
                        <a:t>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. Cows 5 đ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45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16/3/2018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18h30h.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. Cows 7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8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22/3/2018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2-3ngày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/100k .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còn</a:t>
                      </a:r>
                      <a:r>
                        <a:rPr lang="en-US" dirty="0"/>
                        <a:t> them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Cows 6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24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5/4/2018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19h.</a:t>
                      </a:r>
                    </a:p>
                    <a:p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hồi</a:t>
                      </a:r>
                      <a:r>
                        <a:rPr lang="en-US" dirty="0"/>
                        <a:t>. Cows 7đ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78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69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3FF91-98DC-4B7E-B80D-C71055C1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A0938F-2F21-43B0-8164-7BCBDCE178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934312"/>
              </p:ext>
            </p:extLst>
          </p:nvPr>
        </p:nvGraphicFramePr>
        <p:xfrm>
          <a:off x="609600" y="1935163"/>
          <a:ext cx="10972800" cy="47904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27208">
                  <a:extLst>
                    <a:ext uri="{9D8B030D-6E8A-4147-A177-3AD203B41FA5}">
                      <a16:colId xmlns:a16="http://schemas.microsoft.com/office/drawing/2014/main" val="2897857330"/>
                    </a:ext>
                  </a:extLst>
                </a:gridCol>
                <a:gridCol w="8345104">
                  <a:extLst>
                    <a:ext uri="{9D8B030D-6E8A-4147-A177-3AD203B41FA5}">
                      <a16:colId xmlns:a16="http://schemas.microsoft.com/office/drawing/2014/main" val="2235507807"/>
                    </a:ext>
                  </a:extLst>
                </a:gridCol>
                <a:gridCol w="1100488">
                  <a:extLst>
                    <a:ext uri="{9D8B030D-6E8A-4147-A177-3AD203B41FA5}">
                      <a16:colId xmlns:a16="http://schemas.microsoft.com/office/drawing/2014/main" val="2801878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khám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Liều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6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18/4/2018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ờng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xuyên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3-4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100k/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bạn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rủ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Cows 7đ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3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26/4/2018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1 </a:t>
                      </a:r>
                      <a:r>
                        <a:rPr lang="en-US" dirty="0" err="1"/>
                        <a:t>tuần</a:t>
                      </a:r>
                      <a:r>
                        <a:rPr lang="en-US" dirty="0"/>
                        <a:t> nay. </a:t>
                      </a:r>
                      <a:r>
                        <a:rPr lang="en-US" dirty="0" err="1"/>
                        <a:t>Hiện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tại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ổn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TDP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16/5/2018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3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25/6/2018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ờng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xuyên</a:t>
                      </a:r>
                      <a:r>
                        <a:rPr lang="en-US" dirty="0"/>
                        <a:t>, than </a:t>
                      </a:r>
                      <a:r>
                        <a:rPr lang="en-US" dirty="0" err="1"/>
                        <a:t>nóng</a:t>
                      </a:r>
                      <a:r>
                        <a:rPr lang="en-US" dirty="0"/>
                        <a:t> + </a:t>
                      </a:r>
                      <a:r>
                        <a:rPr lang="en-US" dirty="0" err="1"/>
                        <a:t>táo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1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5/7/2018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ờng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xuyên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cuối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100k/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bạn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5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19/7/2018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100k,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14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26/7/2018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4-5ngày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/100k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22h. </a:t>
                      </a:r>
                      <a:r>
                        <a:rPr lang="en-US" dirty="0" err="1"/>
                        <a:t>Lý</a:t>
                      </a:r>
                      <a:r>
                        <a:rPr lang="en-US" dirty="0"/>
                        <a:t> do 21h-22h </a:t>
                      </a:r>
                      <a:r>
                        <a:rPr lang="en-US" dirty="0" err="1"/>
                        <a:t>mỗi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thấy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chảy</a:t>
                      </a:r>
                      <a:r>
                        <a:rPr lang="en-US" dirty="0"/>
                        <a:t> n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ớc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mắt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nôn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nao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 heroin,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xong</a:t>
                      </a:r>
                      <a:r>
                        <a:rPr lang="en-US" dirty="0"/>
                        <a:t> bn </a:t>
                      </a:r>
                      <a:r>
                        <a:rPr lang="en-US" dirty="0" err="1"/>
                        <a:t>khỏe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3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3/8/2018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tối</a:t>
                      </a:r>
                      <a:r>
                        <a:rPr lang="en-US" dirty="0"/>
                        <a:t> qua </a:t>
                      </a:r>
                      <a:r>
                        <a:rPr lang="en-US" dirty="0" err="1"/>
                        <a:t>lúc</a:t>
                      </a:r>
                      <a:r>
                        <a:rPr lang="en-US" dirty="0"/>
                        <a:t> 20h,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0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9/8/2018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100k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3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81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2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TÓM TẮT VẤN ĐỀ CHÍNH CỦA BỆNH NHÂN CẦN THẢO LUẬN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Bn </a:t>
            </a:r>
            <a:r>
              <a:rPr lang="en-US" dirty="0" err="1">
                <a:solidFill>
                  <a:srgbClr val="C00000"/>
                </a:solidFill>
              </a:rPr>
              <a:t>nữ</a:t>
            </a:r>
            <a:r>
              <a:rPr lang="en-US" dirty="0">
                <a:solidFill>
                  <a:srgbClr val="C00000"/>
                </a:solidFill>
              </a:rPr>
              <a:t> 31 </a:t>
            </a:r>
            <a:r>
              <a:rPr lang="en-US" dirty="0" err="1">
                <a:solidFill>
                  <a:srgbClr val="C00000"/>
                </a:solidFill>
              </a:rPr>
              <a:t>tuổi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nghiện</a:t>
            </a:r>
            <a:r>
              <a:rPr lang="en-US" dirty="0">
                <a:solidFill>
                  <a:srgbClr val="C00000"/>
                </a:solidFill>
              </a:rPr>
              <a:t> heroin 9 </a:t>
            </a:r>
            <a:r>
              <a:rPr lang="en-US" dirty="0" err="1">
                <a:solidFill>
                  <a:srgbClr val="C00000"/>
                </a:solidFill>
              </a:rPr>
              <a:t>năm</a:t>
            </a:r>
            <a:r>
              <a:rPr lang="en-US" dirty="0">
                <a:solidFill>
                  <a:srgbClr val="C00000"/>
                </a:solidFill>
              </a:rPr>
              <a:t> (</a:t>
            </a:r>
            <a:r>
              <a:rPr lang="en-US" dirty="0" err="1">
                <a:solidFill>
                  <a:srgbClr val="C00000"/>
                </a:solidFill>
              </a:rPr>
              <a:t>chích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ngày</a:t>
            </a:r>
            <a:r>
              <a:rPr lang="en-US" dirty="0">
                <a:solidFill>
                  <a:srgbClr val="C00000"/>
                </a:solidFill>
              </a:rPr>
              <a:t> 3 </a:t>
            </a:r>
            <a:r>
              <a:rPr lang="en-US" dirty="0" err="1">
                <a:solidFill>
                  <a:srgbClr val="C00000"/>
                </a:solidFill>
              </a:rPr>
              <a:t>lần</a:t>
            </a:r>
            <a:r>
              <a:rPr lang="en-US" dirty="0">
                <a:solidFill>
                  <a:srgbClr val="C00000"/>
                </a:solidFill>
              </a:rPr>
              <a:t>), </a:t>
            </a:r>
            <a:r>
              <a:rPr lang="en-US" dirty="0" err="1">
                <a:solidFill>
                  <a:srgbClr val="C00000"/>
                </a:solidFill>
              </a:rPr>
              <a:t>đang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điều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trị</a:t>
            </a:r>
            <a:r>
              <a:rPr lang="en-US" dirty="0">
                <a:solidFill>
                  <a:srgbClr val="C00000"/>
                </a:solidFill>
              </a:rPr>
              <a:t> ARV </a:t>
            </a:r>
            <a:r>
              <a:rPr lang="en-US" dirty="0" err="1">
                <a:solidFill>
                  <a:srgbClr val="C00000"/>
                </a:solidFill>
              </a:rPr>
              <a:t>công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thức</a:t>
            </a:r>
            <a:r>
              <a:rPr lang="en-US" dirty="0">
                <a:solidFill>
                  <a:srgbClr val="C00000"/>
                </a:solidFill>
              </a:rPr>
              <a:t> 1F: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0000"/>
                </a:solidFill>
              </a:rPr>
              <a:t>Khởi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MMT 25mg, </a:t>
            </a:r>
            <a:r>
              <a:rPr lang="en-US" dirty="0" err="1">
                <a:solidFill>
                  <a:srgbClr val="C00000"/>
                </a:solidFill>
              </a:rPr>
              <a:t>dò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10 </a:t>
            </a:r>
            <a:r>
              <a:rPr lang="en-US" dirty="0" err="1">
                <a:solidFill>
                  <a:srgbClr val="C00000"/>
                </a:solidFill>
              </a:rPr>
              <a:t>tháng</a:t>
            </a:r>
            <a:r>
              <a:rPr lang="en-US" dirty="0">
                <a:solidFill>
                  <a:srgbClr val="C00000"/>
                </a:solidFill>
              </a:rPr>
              <a:t> nay,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hiện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tại</a:t>
            </a:r>
            <a:r>
              <a:rPr lang="en-US" dirty="0">
                <a:solidFill>
                  <a:srgbClr val="C00000"/>
                </a:solidFill>
              </a:rPr>
              <a:t> 240mg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0000"/>
                </a:solidFill>
              </a:rPr>
              <a:t>Còn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thèm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nhớ</a:t>
            </a:r>
            <a:r>
              <a:rPr lang="en-US" dirty="0">
                <a:solidFill>
                  <a:srgbClr val="C00000"/>
                </a:solidFill>
              </a:rPr>
              <a:t>??? </a:t>
            </a:r>
            <a:r>
              <a:rPr lang="en-US" dirty="0" err="1">
                <a:solidFill>
                  <a:srgbClr val="C00000"/>
                </a:solidFill>
              </a:rPr>
              <a:t>chích</a:t>
            </a:r>
            <a:r>
              <a:rPr lang="en-US" dirty="0">
                <a:solidFill>
                  <a:srgbClr val="C00000"/>
                </a:solidFill>
              </a:rPr>
              <a:t> heroin 100k/</a:t>
            </a:r>
            <a:r>
              <a:rPr lang="en-US" dirty="0" err="1">
                <a:solidFill>
                  <a:srgbClr val="C00000"/>
                </a:solidFill>
              </a:rPr>
              <a:t>lần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cách</a:t>
            </a:r>
            <a:r>
              <a:rPr lang="en-US" dirty="0">
                <a:solidFill>
                  <a:srgbClr val="C00000"/>
                </a:solidFill>
              </a:rPr>
              <a:t> 4-5 </a:t>
            </a:r>
            <a:r>
              <a:rPr lang="en-US" dirty="0" err="1">
                <a:solidFill>
                  <a:srgbClr val="C00000"/>
                </a:solidFill>
              </a:rPr>
              <a:t>ngày</a:t>
            </a:r>
            <a:r>
              <a:rPr lang="en-US" dirty="0">
                <a:solidFill>
                  <a:srgbClr val="C00000"/>
                </a:solidFill>
              </a:rPr>
              <a:t>  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HƯỚNG XỬ TRÍ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Bác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sĩ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C00000"/>
                </a:solidFill>
              </a:rPr>
              <a:t>Bn </a:t>
            </a:r>
            <a:r>
              <a:rPr lang="en-US" dirty="0" err="1">
                <a:solidFill>
                  <a:srgbClr val="C00000"/>
                </a:solidFill>
              </a:rPr>
              <a:t>có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thiếu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MMT </a:t>
            </a:r>
            <a:r>
              <a:rPr lang="en-US" dirty="0" err="1">
                <a:solidFill>
                  <a:srgbClr val="C00000"/>
                </a:solidFill>
              </a:rPr>
              <a:t>không</a:t>
            </a:r>
            <a:r>
              <a:rPr lang="en-US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 err="1">
                <a:solidFill>
                  <a:srgbClr val="C00000"/>
                </a:solidFill>
              </a:rPr>
              <a:t>Bác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sĩ</a:t>
            </a:r>
            <a:r>
              <a:rPr lang="en-US" dirty="0">
                <a:solidFill>
                  <a:srgbClr val="C00000"/>
                </a:solidFill>
              </a:rPr>
              <a:t> + </a:t>
            </a:r>
            <a:r>
              <a:rPr lang="en-US" dirty="0" err="1">
                <a:solidFill>
                  <a:srgbClr val="C00000"/>
                </a:solidFill>
              </a:rPr>
              <a:t>tư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vấn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viên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 </a:t>
            </a:r>
            <a:r>
              <a:rPr lang="en-US" dirty="0" err="1">
                <a:solidFill>
                  <a:srgbClr val="C00000"/>
                </a:solidFill>
              </a:rPr>
              <a:t>Mục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tiêu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điều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trị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của</a:t>
            </a:r>
            <a:r>
              <a:rPr lang="en-US" dirty="0">
                <a:solidFill>
                  <a:srgbClr val="C00000"/>
                </a:solidFill>
              </a:rPr>
              <a:t> BN </a:t>
            </a:r>
            <a:r>
              <a:rPr lang="en-US" dirty="0" err="1">
                <a:solidFill>
                  <a:srgbClr val="C00000"/>
                </a:solidFill>
              </a:rPr>
              <a:t>là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gì</a:t>
            </a:r>
            <a:r>
              <a:rPr lang="en-US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1344</Words>
  <Application>Microsoft Office PowerPoint</Application>
  <PresentationFormat>Widescreen</PresentationFormat>
  <Paragraphs>175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Palatino Linotype</vt:lpstr>
      <vt:lpstr>Wingdings</vt:lpstr>
      <vt:lpstr>Wingdings 2</vt:lpstr>
      <vt:lpstr>Presentation on brainstorming</vt:lpstr>
      <vt:lpstr>THẢO LUẬN CA BỆNH</vt:lpstr>
      <vt:lpstr>THÔNG TIN CHUNG</vt:lpstr>
      <vt:lpstr>TIỀN SỬ SỬ DỤNG CÁC CHẤT GÂY NGHIỆN</vt:lpstr>
      <vt:lpstr>CÁC KẾT QUẢ XÉT NGHIỆM</vt:lpstr>
      <vt:lpstr>TÓM TẮT QUÁ TRÌNH CAN THIỆP</vt:lpstr>
      <vt:lpstr>PowerPoint Presentation</vt:lpstr>
      <vt:lpstr>PowerPoint Presentation</vt:lpstr>
      <vt:lpstr>PowerPoint Presentation</vt:lpstr>
      <vt:lpstr>TÓM TẮT VẤN ĐỀ CHÍNH CỦA BỆNH NHÂN CẦN THẢO LUẬN</vt:lpstr>
      <vt:lpstr>HƯỚNG XỬ TRÍ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THẢO LUẬN CA BỆNH</dc:title>
  <dc:creator>Như Trang</dc:creator>
  <cp:lastModifiedBy>Phương Thảo Nguyễn</cp:lastModifiedBy>
  <cp:revision>28</cp:revision>
  <dcterms:created xsi:type="dcterms:W3CDTF">2018-08-06T07:51:49Z</dcterms:created>
  <dcterms:modified xsi:type="dcterms:W3CDTF">2018-08-19T03:00:53Z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