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72" r:id="rId2"/>
    <p:sldId id="273" r:id="rId3"/>
    <p:sldId id="274" r:id="rId4"/>
    <p:sldId id="275" r:id="rId5"/>
    <p:sldId id="278" r:id="rId6"/>
    <p:sldId id="279" r:id="rId7"/>
    <p:sldId id="276" r:id="rId8"/>
    <p:sldId id="27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8/19/2018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8/19/2018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8/19/2018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8/19/2018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8/19/2018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vhattc@gmail.co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700" dirty="0">
                <a:latin typeface="Arial" panose="020B0604020202020204" pitchFamily="34" charset="0"/>
                <a:cs typeface="Arial" panose="020B0604020202020204" pitchFamily="34" charset="0"/>
              </a:rPr>
              <a:t>THẢO LUẬN CA BỆNH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VẤN ĐỀ CẦN THẢO LUẬN: </a:t>
            </a:r>
            <a:r>
              <a:rPr lang="en-US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đau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6222572"/>
            <a:ext cx="3587093" cy="6354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0" y="6222275"/>
            <a:ext cx="635725" cy="635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62818" y="6222275"/>
            <a:ext cx="7729182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Vui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lòng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liên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hệ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với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chúng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tôi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nếu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quý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vị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có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bất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cứ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khó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khan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nào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trong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quá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trình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tóm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tắt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và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trình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 ca </a:t>
            </a:r>
            <a:r>
              <a:rPr lang="en-US" sz="900" i="1" dirty="0" err="1">
                <a:solidFill>
                  <a:schemeClr val="bg2">
                    <a:lumMod val="25000"/>
                  </a:schemeClr>
                </a:solidFill>
              </a:rPr>
              <a:t>bệnh</a:t>
            </a:r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: </a:t>
            </a:r>
          </a:p>
          <a:p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TRUNG TÂM CHUYỂN GIAO CÔNG NGHỆ ĐIỀU TRỊ NGHIỆN CHẤT VÀ HIV – ĐẠI HỌC Y DƯỢC TP. HCM (VHATTC-UMP)</a:t>
            </a:r>
          </a:p>
          <a:p>
            <a:r>
              <a:rPr lang="en-US" sz="900" i="1" dirty="0">
                <a:solidFill>
                  <a:schemeClr val="bg2">
                    <a:lumMod val="25000"/>
                  </a:schemeClr>
                </a:solidFill>
                <a:hlinkClick r:id="rId5"/>
              </a:rPr>
              <a:t>svhattc@gmail.com</a:t>
            </a:r>
            <a:endParaRPr lang="en-US" sz="9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900" i="1" dirty="0">
                <a:solidFill>
                  <a:schemeClr val="bg2">
                    <a:lumMod val="25000"/>
                  </a:schemeClr>
                </a:solidFill>
              </a:rPr>
              <a:t>ĐT: 028-3952-6005</a:t>
            </a:r>
            <a:endParaRPr lang="en-GB" sz="900" i="1" dirty="0" err="1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99372"/>
            <a:ext cx="10972800" cy="11430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THÔNG TIN CHUNG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71706"/>
            <a:ext cx="10972800" cy="4765571"/>
          </a:xfrm>
        </p:spPr>
        <p:txBody>
          <a:bodyPr>
            <a:norm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……175……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…26….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…Nam….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Hôn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vợ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+ 1 con 18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…8/12….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đậu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trạng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ở: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……ổn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9 000 000…………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luật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…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………..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cảnh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cha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bán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đậu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Ba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bn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hồ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sơ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|__N_|_2__|__5_|_1__|_7__|_5__|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bắt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…25/07/2014……. (48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985" y="362894"/>
            <a:ext cx="1201003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TIỀN SỬ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DỤNG CÁC CHẤT GÂY NGHIỆN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610436"/>
            <a:ext cx="10972800" cy="524756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túy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 Heroin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chích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CGN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6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gói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 ……………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bơm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	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…3….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…2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tâm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GDLĐTX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ở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nguyện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đ</a:t>
            </a:r>
            <a:r>
              <a:rPr lang="vi-V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ợc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….…….…….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…2014….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tái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bè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rủ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tâm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lao: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 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ĐT ARV: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……./……./…….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ARV: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CD4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ĐT: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CD4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nay: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Tiên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CÁC KẾT QUẢ XÉT NGHIỆM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792866"/>
          </a:xfrm>
        </p:spPr>
        <p:txBody>
          <a:bodyPr>
            <a:normAutofit/>
          </a:bodyPr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HC: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…3.7….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Hb: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…123….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Bạch cầu: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…6.5….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AST: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…22….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;   ALT: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…25….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HIV: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…(-)….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…(-)…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AntiHCV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…(+)….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CD 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tiểu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Morphin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(+)….</a:t>
            </a:r>
            <a:endParaRPr lang="en-GB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TÓM TẮT QUÁ TRÌNH CAN THIỆP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E00AC-1C5B-4EEA-8C35-2D2866964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Khởi</a:t>
            </a:r>
            <a:r>
              <a:rPr lang="en-US" dirty="0"/>
              <a:t> </a:t>
            </a:r>
            <a:r>
              <a:rPr lang="en-US" dirty="0" err="1"/>
              <a:t>liều</a:t>
            </a:r>
            <a:r>
              <a:rPr lang="en-US" dirty="0"/>
              <a:t> (25/07/2014) 20mg: </a:t>
            </a:r>
            <a:r>
              <a:rPr lang="en-US" dirty="0" err="1"/>
              <a:t>chích</a:t>
            </a:r>
            <a:r>
              <a:rPr lang="en-US" dirty="0"/>
              <a:t> heroin 400k, 3 </a:t>
            </a:r>
            <a:r>
              <a:rPr lang="en-US" dirty="0" err="1"/>
              <a:t>lần</a:t>
            </a:r>
            <a:r>
              <a:rPr lang="en-US" dirty="0"/>
              <a:t>/</a:t>
            </a:r>
            <a:r>
              <a:rPr lang="en-US" dirty="0" err="1"/>
              <a:t>ngày</a:t>
            </a:r>
            <a:r>
              <a:rPr lang="en-US" dirty="0"/>
              <a:t>, </a:t>
            </a:r>
            <a:r>
              <a:rPr lang="en-US" dirty="0" err="1"/>
              <a:t>thèm</a:t>
            </a:r>
            <a:r>
              <a:rPr lang="en-US" dirty="0"/>
              <a:t> </a:t>
            </a:r>
            <a:r>
              <a:rPr lang="en-US" dirty="0" err="1"/>
              <a:t>nhớ</a:t>
            </a:r>
            <a:r>
              <a:rPr lang="en-US" dirty="0"/>
              <a:t> </a:t>
            </a:r>
            <a:r>
              <a:rPr lang="en-US" dirty="0" err="1"/>
              <a:t>mãnh</a:t>
            </a:r>
            <a:r>
              <a:rPr lang="en-US" dirty="0"/>
              <a:t> </a:t>
            </a:r>
            <a:r>
              <a:rPr lang="en-US" dirty="0" err="1"/>
              <a:t>liệt</a:t>
            </a:r>
            <a:r>
              <a:rPr lang="en-US" dirty="0"/>
              <a:t>, </a:t>
            </a:r>
            <a:r>
              <a:rPr lang="en-US" dirty="0" err="1"/>
              <a:t>hc</a:t>
            </a:r>
            <a:r>
              <a:rPr lang="en-US" dirty="0"/>
              <a:t> </a:t>
            </a:r>
            <a:r>
              <a:rPr lang="en-US" dirty="0" err="1"/>
              <a:t>cai</a:t>
            </a:r>
            <a:endParaRPr lang="en-US" dirty="0"/>
          </a:p>
          <a:p>
            <a:r>
              <a:rPr lang="en-US" dirty="0" err="1"/>
              <a:t>Duy</a:t>
            </a:r>
            <a:r>
              <a:rPr lang="en-US" dirty="0"/>
              <a:t> </a:t>
            </a:r>
            <a:r>
              <a:rPr lang="en-US" dirty="0" err="1"/>
              <a:t>trì</a:t>
            </a:r>
            <a:r>
              <a:rPr lang="en-US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10/2014-8/2016: bn </a:t>
            </a:r>
            <a:r>
              <a:rPr lang="en-US" dirty="0" err="1"/>
              <a:t>ổn</a:t>
            </a:r>
            <a:r>
              <a:rPr lang="en-US" dirty="0"/>
              <a:t>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liều</a:t>
            </a:r>
            <a:r>
              <a:rPr lang="en-US" dirty="0"/>
              <a:t> 60mg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8/2016-6/2017: 70mg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6/2017-12/2017: 75mg</a:t>
            </a:r>
          </a:p>
        </p:txBody>
      </p:sp>
    </p:spTree>
    <p:extLst>
      <p:ext uri="{BB962C8B-B14F-4D97-AF65-F5344CB8AC3E}">
        <p14:creationId xmlns:p14="http://schemas.microsoft.com/office/powerpoint/2010/main" val="374080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36F6-6B07-4BED-9E3E-3CDB02A1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853A25-119A-4098-B947-5BB71BF79E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5483530"/>
              </p:ext>
            </p:extLst>
          </p:nvPr>
        </p:nvGraphicFramePr>
        <p:xfrm>
          <a:off x="609600" y="1935163"/>
          <a:ext cx="10972800" cy="464809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445443">
                  <a:extLst>
                    <a:ext uri="{9D8B030D-6E8A-4147-A177-3AD203B41FA5}">
                      <a16:colId xmlns:a16="http://schemas.microsoft.com/office/drawing/2014/main" val="1528166055"/>
                    </a:ext>
                  </a:extLst>
                </a:gridCol>
                <a:gridCol w="8446417">
                  <a:extLst>
                    <a:ext uri="{9D8B030D-6E8A-4147-A177-3AD203B41FA5}">
                      <a16:colId xmlns:a16="http://schemas.microsoft.com/office/drawing/2014/main" val="441167613"/>
                    </a:ext>
                  </a:extLst>
                </a:gridCol>
                <a:gridCol w="1080940">
                  <a:extLst>
                    <a:ext uri="{9D8B030D-6E8A-4147-A177-3AD203B41FA5}">
                      <a16:colId xmlns:a16="http://schemas.microsoft.com/office/drawing/2014/main" val="2739193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khám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Liều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04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100k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cãi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nhau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với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đình</a:t>
                      </a:r>
                      <a:r>
                        <a:rPr lang="en-US" dirty="0"/>
                        <a:t>. Bn </a:t>
                      </a:r>
                      <a:r>
                        <a:rPr lang="en-US" dirty="0" err="1"/>
                        <a:t>xin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tăng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liều</a:t>
                      </a:r>
                      <a:r>
                        <a:rPr lang="en-US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06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4/1/2018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thỉnh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thoảng</a:t>
                      </a:r>
                      <a:r>
                        <a:rPr lang="en-US" dirty="0"/>
                        <a:t> 100k/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đêm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khó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ngủ</a:t>
                      </a:r>
                      <a:r>
                        <a:rPr lang="en-US" dirty="0"/>
                        <a:t>. Xin </a:t>
                      </a:r>
                      <a:r>
                        <a:rPr lang="en-US" dirty="0" err="1"/>
                        <a:t>tăng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liều</a:t>
                      </a:r>
                      <a:r>
                        <a:rPr lang="en-US" dirty="0"/>
                        <a:t>. Cows 6 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71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25/1/2018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lí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, cows 8đ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84956"/>
                  </a:ext>
                </a:extLst>
              </a:tr>
              <a:tr h="497738">
                <a:tc>
                  <a:txBody>
                    <a:bodyPr/>
                    <a:lstStyle/>
                    <a:p>
                      <a:r>
                        <a:rPr lang="en-US" dirty="0"/>
                        <a:t>7/2/2018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Ng</a:t>
                      </a:r>
                      <a:r>
                        <a:rPr lang="vi-VN" dirty="0"/>
                        <a:t>ư</a:t>
                      </a:r>
                      <a:r>
                        <a:rPr lang="en-US" dirty="0"/>
                        <a:t>ng </a:t>
                      </a:r>
                      <a:r>
                        <a:rPr lang="en-US" dirty="0" err="1"/>
                        <a:t>sd</a:t>
                      </a:r>
                      <a:r>
                        <a:rPr lang="en-US" dirty="0"/>
                        <a:t> heroin. </a:t>
                      </a:r>
                      <a:r>
                        <a:rPr lang="en-US" dirty="0" err="1"/>
                        <a:t>Đêm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ngủ</a:t>
                      </a:r>
                      <a:r>
                        <a:rPr lang="en-US" dirty="0"/>
                        <a:t> đ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ợc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tdp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91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6/3/2018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lí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mệt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ngáp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vã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mồ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hôi</a:t>
                      </a:r>
                      <a:r>
                        <a:rPr lang="en-US" dirty="0"/>
                        <a:t>, cows 7đ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90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27/3/2018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ờng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xuyên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buồn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110mg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59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3/4/2018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cách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lí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, cows 7đ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24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24/4/2018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Còn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 </a:t>
                      </a:r>
                      <a:r>
                        <a:rPr lang="en-US" dirty="0" err="1"/>
                        <a:t>chích</a:t>
                      </a:r>
                      <a:r>
                        <a:rPr lang="en-US" dirty="0"/>
                        <a:t> 1 </a:t>
                      </a:r>
                      <a:r>
                        <a:rPr lang="en-US" dirty="0" err="1"/>
                        <a:t>lần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ngày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lí</a:t>
                      </a:r>
                      <a:r>
                        <a:rPr lang="en-US" dirty="0"/>
                        <a:t> do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, cows 9đ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24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14/8/2018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BN </a:t>
                      </a:r>
                      <a:r>
                        <a:rPr lang="en-US" dirty="0" err="1"/>
                        <a:t>khai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đã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ổn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thèm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nhớ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cai</a:t>
                      </a:r>
                      <a:r>
                        <a:rPr lang="en-US" dirty="0"/>
                        <a:t>, k </a:t>
                      </a:r>
                      <a:r>
                        <a:rPr lang="en-US" dirty="0" err="1"/>
                        <a:t>sử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dụng</a:t>
                      </a:r>
                      <a:r>
                        <a:rPr lang="en-US" dirty="0"/>
                        <a:t> heroin. Bn </a:t>
                      </a:r>
                      <a:r>
                        <a:rPr lang="en-US" dirty="0" err="1"/>
                        <a:t>có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uống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thuốc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giảm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đau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Dolfenal</a:t>
                      </a:r>
                      <a:r>
                        <a:rPr lang="en-US" dirty="0"/>
                        <a:t> (acid mefenamic). Than </a:t>
                      </a:r>
                      <a:r>
                        <a:rPr lang="en-US" dirty="0" err="1"/>
                        <a:t>buồn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ngủ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buổi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chiều</a:t>
                      </a:r>
                      <a:r>
                        <a:rPr lang="en-US" dirty="0"/>
                        <a:t>. Test </a:t>
                      </a:r>
                      <a:r>
                        <a:rPr lang="en-US" dirty="0" err="1"/>
                        <a:t>nt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morphin</a:t>
                      </a:r>
                      <a:r>
                        <a:rPr lang="en-US" dirty="0"/>
                        <a:t> 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42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23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TÓM TẮT VẤN ĐỀ CHÍNH CỦA BỆNH NHÂN CẦN THẢO LUẬN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35480"/>
            <a:ext cx="11305880" cy="438912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Bn </a:t>
            </a:r>
            <a:r>
              <a:rPr lang="en-US" dirty="0" err="1">
                <a:solidFill>
                  <a:srgbClr val="C00000"/>
                </a:solidFill>
              </a:rPr>
              <a:t>nam</a:t>
            </a:r>
            <a:r>
              <a:rPr lang="en-US" dirty="0">
                <a:solidFill>
                  <a:srgbClr val="C00000"/>
                </a:solidFill>
              </a:rPr>
              <a:t> 26 </a:t>
            </a:r>
            <a:r>
              <a:rPr lang="en-US" dirty="0" err="1">
                <a:solidFill>
                  <a:srgbClr val="C00000"/>
                </a:solidFill>
              </a:rPr>
              <a:t>tuổi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tiêm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chích</a:t>
            </a:r>
            <a:r>
              <a:rPr lang="en-US" dirty="0">
                <a:solidFill>
                  <a:srgbClr val="C00000"/>
                </a:solidFill>
              </a:rPr>
              <a:t> Heroin </a:t>
            </a:r>
            <a:r>
              <a:rPr lang="en-US" dirty="0" err="1">
                <a:solidFill>
                  <a:srgbClr val="C00000"/>
                </a:solidFill>
              </a:rPr>
              <a:t>từ</a:t>
            </a:r>
            <a:r>
              <a:rPr lang="en-US" dirty="0">
                <a:solidFill>
                  <a:srgbClr val="C00000"/>
                </a:solidFill>
              </a:rPr>
              <a:t> 17 </a:t>
            </a:r>
            <a:r>
              <a:rPr lang="en-US" dirty="0" err="1">
                <a:solidFill>
                  <a:srgbClr val="C00000"/>
                </a:solidFill>
              </a:rPr>
              <a:t>tuổi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cai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nghiện</a:t>
            </a:r>
            <a:r>
              <a:rPr lang="en-US" dirty="0">
                <a:solidFill>
                  <a:srgbClr val="C00000"/>
                </a:solidFill>
              </a:rPr>
              <a:t> 3 </a:t>
            </a:r>
            <a:r>
              <a:rPr lang="en-US" dirty="0" err="1">
                <a:solidFill>
                  <a:srgbClr val="C00000"/>
                </a:solidFill>
              </a:rPr>
              <a:t>lần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tổng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thời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gian</a:t>
            </a:r>
            <a:r>
              <a:rPr lang="en-US" dirty="0">
                <a:solidFill>
                  <a:srgbClr val="C00000"/>
                </a:solidFill>
              </a:rPr>
              <a:t> 4 </a:t>
            </a:r>
            <a:r>
              <a:rPr lang="en-US" dirty="0" err="1">
                <a:solidFill>
                  <a:srgbClr val="C00000"/>
                </a:solidFill>
              </a:rPr>
              <a:t>năm</a:t>
            </a:r>
            <a:r>
              <a:rPr lang="en-US" dirty="0">
                <a:solidFill>
                  <a:srgbClr val="C00000"/>
                </a:solidFill>
              </a:rPr>
              <a:t>, HIV (-), lao (-), </a:t>
            </a:r>
            <a:r>
              <a:rPr lang="en-US" dirty="0" err="1">
                <a:solidFill>
                  <a:srgbClr val="C00000"/>
                </a:solidFill>
              </a:rPr>
              <a:t>viêm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gan</a:t>
            </a:r>
            <a:r>
              <a:rPr lang="en-US" dirty="0">
                <a:solidFill>
                  <a:srgbClr val="C00000"/>
                </a:solidFill>
              </a:rPr>
              <a:t> B (-), </a:t>
            </a:r>
            <a:r>
              <a:rPr lang="en-US" dirty="0" err="1">
                <a:solidFill>
                  <a:srgbClr val="C00000"/>
                </a:solidFill>
              </a:rPr>
              <a:t>viêm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gan</a:t>
            </a:r>
            <a:r>
              <a:rPr lang="en-US" dirty="0">
                <a:solidFill>
                  <a:srgbClr val="C00000"/>
                </a:solidFill>
              </a:rPr>
              <a:t> C (+):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C00000"/>
                </a:solidFill>
              </a:rPr>
              <a:t>Khởi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liều</a:t>
            </a:r>
            <a:r>
              <a:rPr lang="en-US" dirty="0">
                <a:solidFill>
                  <a:srgbClr val="C00000"/>
                </a:solidFill>
              </a:rPr>
              <a:t> MMT 20mg, </a:t>
            </a:r>
            <a:r>
              <a:rPr lang="en-US" dirty="0" err="1">
                <a:solidFill>
                  <a:srgbClr val="C00000"/>
                </a:solidFill>
              </a:rPr>
              <a:t>duy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trì</a:t>
            </a:r>
            <a:r>
              <a:rPr lang="en-US" dirty="0">
                <a:solidFill>
                  <a:srgbClr val="C00000"/>
                </a:solidFill>
              </a:rPr>
              <a:t> 3 </a:t>
            </a:r>
            <a:r>
              <a:rPr lang="en-US" dirty="0" err="1">
                <a:solidFill>
                  <a:srgbClr val="C00000"/>
                </a:solidFill>
              </a:rPr>
              <a:t>năm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với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liều</a:t>
            </a:r>
            <a:r>
              <a:rPr lang="en-US" dirty="0">
                <a:solidFill>
                  <a:srgbClr val="C00000"/>
                </a:solidFill>
              </a:rPr>
              <a:t> 70mg, </a:t>
            </a:r>
            <a:r>
              <a:rPr lang="en-US" dirty="0" err="1">
                <a:solidFill>
                  <a:srgbClr val="C00000"/>
                </a:solidFill>
              </a:rPr>
              <a:t>hiện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tại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dò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liều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lại</a:t>
            </a:r>
            <a:r>
              <a:rPr lang="en-US" dirty="0">
                <a:solidFill>
                  <a:srgbClr val="C00000"/>
                </a:solidFill>
              </a:rPr>
              <a:t> 125mg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C00000"/>
                </a:solidFill>
              </a:rPr>
              <a:t>Không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sử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dụng</a:t>
            </a:r>
            <a:r>
              <a:rPr lang="en-US" dirty="0">
                <a:solidFill>
                  <a:srgbClr val="C00000"/>
                </a:solidFill>
              </a:rPr>
              <a:t> heroin, </a:t>
            </a:r>
            <a:r>
              <a:rPr lang="en-US" dirty="0" err="1">
                <a:solidFill>
                  <a:srgbClr val="C00000"/>
                </a:solidFill>
              </a:rPr>
              <a:t>có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uống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thuốc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giảm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đau</a:t>
            </a:r>
            <a:r>
              <a:rPr lang="en-US" dirty="0">
                <a:solidFill>
                  <a:srgbClr val="C00000"/>
                </a:solidFill>
              </a:rPr>
              <a:t>, test </a:t>
            </a:r>
            <a:r>
              <a:rPr lang="en-US" dirty="0" err="1">
                <a:solidFill>
                  <a:srgbClr val="C00000"/>
                </a:solidFill>
              </a:rPr>
              <a:t>nt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morphin</a:t>
            </a:r>
            <a:r>
              <a:rPr lang="en-US" dirty="0">
                <a:solidFill>
                  <a:srgbClr val="C00000"/>
                </a:solidFill>
              </a:rPr>
              <a:t> (+)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0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HƯỚNG XỬ TRÍ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 T</a:t>
            </a:r>
            <a:r>
              <a:rPr lang="vi-VN" dirty="0">
                <a:solidFill>
                  <a:srgbClr val="C00000"/>
                </a:solidFill>
              </a:rPr>
              <a:t>ư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vấn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về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cách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dùng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thuốc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giảm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đau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cho</a:t>
            </a:r>
            <a:r>
              <a:rPr lang="en-US" dirty="0">
                <a:solidFill>
                  <a:srgbClr val="C00000"/>
                </a:solidFill>
              </a:rPr>
              <a:t> BN???</a:t>
            </a:r>
          </a:p>
        </p:txBody>
      </p:sp>
    </p:spTree>
    <p:extLst>
      <p:ext uri="{BB962C8B-B14F-4D97-AF65-F5344CB8AC3E}">
        <p14:creationId xmlns:p14="http://schemas.microsoft.com/office/powerpoint/2010/main" val="14194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627</Words>
  <Application>Microsoft Office PowerPoint</Application>
  <PresentationFormat>Widescreen</PresentationFormat>
  <Paragraphs>80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Century Gothic</vt:lpstr>
      <vt:lpstr>Palatino Linotype</vt:lpstr>
      <vt:lpstr>Verdana</vt:lpstr>
      <vt:lpstr>Wingdings</vt:lpstr>
      <vt:lpstr>Wingdings 2</vt:lpstr>
      <vt:lpstr>Presentation on brainstorming</vt:lpstr>
      <vt:lpstr>THẢO LUẬN CA BỆNH</vt:lpstr>
      <vt:lpstr>THÔNG TIN CHUNG</vt:lpstr>
      <vt:lpstr>TIỀN SỬ SỬ DỤNG CÁC CHẤT GÂY NGHIỆN</vt:lpstr>
      <vt:lpstr>CÁC KẾT QUẢ XÉT NGHIỆM</vt:lpstr>
      <vt:lpstr>TÓM TẮT QUÁ TRÌNH CAN THIỆP</vt:lpstr>
      <vt:lpstr>PowerPoint Presentation</vt:lpstr>
      <vt:lpstr>TÓM TẮT VẤN ĐỀ CHÍNH CỦA BỆNH NHÂN CẦN THẢO LUẬN</vt:lpstr>
      <vt:lpstr>HƯỚNG XỬ TRÍ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THẢO LUẬN CA BỆNH</dc:title>
  <dc:creator>Như Trang</dc:creator>
  <cp:lastModifiedBy>Phương Thảo Nguyễn</cp:lastModifiedBy>
  <cp:revision>17</cp:revision>
  <dcterms:created xsi:type="dcterms:W3CDTF">2018-08-06T07:51:49Z</dcterms:created>
  <dcterms:modified xsi:type="dcterms:W3CDTF">2018-08-19T03:00:46Z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