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9" r:id="rId3"/>
    <p:sldId id="260" r:id="rId4"/>
    <p:sldId id="261" r:id="rId5"/>
    <p:sldId id="262" r:id="rId6"/>
    <p:sldId id="302" r:id="rId7"/>
    <p:sldId id="263" r:id="rId8"/>
    <p:sldId id="264" r:id="rId9"/>
    <p:sldId id="265" r:id="rId10"/>
    <p:sldId id="266" r:id="rId11"/>
    <p:sldId id="267" r:id="rId12"/>
    <p:sldId id="268" r:id="rId13"/>
    <p:sldId id="269" r:id="rId14"/>
    <p:sldId id="270" r:id="rId15"/>
    <p:sldId id="271" r:id="rId16"/>
    <p:sldId id="272" r:id="rId17"/>
    <p:sldId id="273" r:id="rId18"/>
    <p:sldId id="303" r:id="rId19"/>
    <p:sldId id="274" r:id="rId20"/>
    <p:sldId id="275" r:id="rId21"/>
    <p:sldId id="276" r:id="rId22"/>
    <p:sldId id="277" r:id="rId23"/>
    <p:sldId id="278" r:id="rId24"/>
    <p:sldId id="279" r:id="rId25"/>
    <p:sldId id="280" r:id="rId26"/>
    <p:sldId id="304" r:id="rId27"/>
    <p:sldId id="281" r:id="rId28"/>
    <p:sldId id="282" r:id="rId29"/>
    <p:sldId id="283" r:id="rId30"/>
    <p:sldId id="284" r:id="rId31"/>
    <p:sldId id="307" r:id="rId32"/>
    <p:sldId id="285" r:id="rId33"/>
    <p:sldId id="305" r:id="rId34"/>
    <p:sldId id="306"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1"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7F"/>
    <a:srgbClr val="9191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718"/>
  </p:normalViewPr>
  <p:slideViewPr>
    <p:cSldViewPr>
      <p:cViewPr varScale="1">
        <p:scale>
          <a:sx n="69" d="100"/>
          <a:sy n="69" d="100"/>
        </p:scale>
        <p:origin x="14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21D697-57C3-DF40-A7F3-87F1F0D0B1CA}" type="datetimeFigureOut">
              <a:rPr lang="en-US" smtClean="0"/>
              <a:pPr/>
              <a:t>6/29/2018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545C87-8751-3842-AF8A-504C719F8700}" type="slidenum">
              <a:rPr lang="en-US" smtClean="0"/>
              <a:pPr/>
              <a:t>‹#›</a:t>
            </a:fld>
            <a:endParaRPr lang="en-US"/>
          </a:p>
        </p:txBody>
      </p:sp>
    </p:spTree>
    <p:extLst>
      <p:ext uri="{BB962C8B-B14F-4D97-AF65-F5344CB8AC3E}">
        <p14:creationId xmlns:p14="http://schemas.microsoft.com/office/powerpoint/2010/main" val="488135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unodc.org/"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data.unodc.org/"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545C87-8751-3842-AF8A-504C719F8700}" type="slidenum">
              <a:rPr lang="en-US" smtClean="0"/>
              <a:pPr/>
              <a:t>1</a:t>
            </a:fld>
            <a:endParaRPr lang="en-US"/>
          </a:p>
        </p:txBody>
      </p:sp>
    </p:spTree>
    <p:extLst>
      <p:ext uri="{BB962C8B-B14F-4D97-AF65-F5344CB8AC3E}">
        <p14:creationId xmlns:p14="http://schemas.microsoft.com/office/powerpoint/2010/main" val="713615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Clr>
                <a:schemeClr val="dk1"/>
              </a:buClr>
              <a:buSzPts val="1100"/>
              <a:buFont typeface="Arial"/>
              <a:buNone/>
            </a:pPr>
            <a:r>
              <a:rPr lang="en-US" sz="1200" dirty="0" err="1" smtClean="0">
                <a:solidFill>
                  <a:schemeClr val="dk1"/>
                </a:solidFill>
                <a:latin typeface="+mn-lt"/>
                <a:ea typeface="Calibri"/>
                <a:cs typeface="Calibri"/>
                <a:sym typeface="Calibri"/>
              </a:rPr>
              <a:t>Đại</a:t>
            </a:r>
            <a:r>
              <a:rPr lang="en-US" sz="1200" dirty="0" smtClean="0">
                <a:solidFill>
                  <a:schemeClr val="dk1"/>
                </a:solidFill>
                <a:latin typeface="+mn-lt"/>
                <a:ea typeface="Calibri"/>
                <a:cs typeface="Calibri"/>
                <a:sym typeface="Calibri"/>
              </a:rPr>
              <a:t> Ma, </a:t>
            </a:r>
            <a:r>
              <a:rPr lang="en-US" sz="1200" dirty="0" err="1" smtClean="0">
                <a:solidFill>
                  <a:schemeClr val="dk1"/>
                </a:solidFill>
                <a:latin typeface="+mn-lt"/>
                <a:ea typeface="Calibri"/>
                <a:cs typeface="Calibri"/>
                <a:sym typeface="Calibri"/>
              </a:rPr>
              <a:t>Gai</a:t>
            </a:r>
            <a:r>
              <a:rPr lang="en-US" sz="1200" dirty="0" smtClean="0">
                <a:solidFill>
                  <a:schemeClr val="dk1"/>
                </a:solidFill>
                <a:latin typeface="+mn-lt"/>
                <a:ea typeface="Calibri"/>
                <a:cs typeface="Calibri"/>
                <a:sym typeface="Calibri"/>
              </a:rPr>
              <a:t> </a:t>
            </a:r>
            <a:r>
              <a:rPr lang="en-US" sz="1200" dirty="0" err="1" smtClean="0">
                <a:solidFill>
                  <a:schemeClr val="dk1"/>
                </a:solidFill>
                <a:latin typeface="+mn-lt"/>
                <a:ea typeface="Calibri"/>
                <a:cs typeface="Calibri"/>
                <a:sym typeface="Calibri"/>
              </a:rPr>
              <a:t>Dầu</a:t>
            </a:r>
            <a:r>
              <a:rPr lang="en-US" sz="1200" dirty="0" smtClean="0">
                <a:solidFill>
                  <a:schemeClr val="dk1"/>
                </a:solidFill>
                <a:latin typeface="+mn-lt"/>
                <a:ea typeface="Calibri"/>
                <a:cs typeface="Calibri"/>
                <a:sym typeface="Calibri"/>
              </a:rPr>
              <a:t>, Con </a:t>
            </a:r>
            <a:r>
              <a:rPr lang="en-US" sz="1200" dirty="0" err="1" smtClean="0">
                <a:solidFill>
                  <a:schemeClr val="dk1"/>
                </a:solidFill>
                <a:latin typeface="+mn-lt"/>
                <a:ea typeface="Calibri"/>
                <a:cs typeface="Calibri"/>
                <a:sym typeface="Calibri"/>
              </a:rPr>
              <a:t>điếm</a:t>
            </a:r>
            <a:r>
              <a:rPr lang="en-US" sz="1200" dirty="0" smtClean="0">
                <a:solidFill>
                  <a:schemeClr val="dk1"/>
                </a:solidFill>
                <a:latin typeface="+mn-lt"/>
                <a:ea typeface="Calibri"/>
                <a:cs typeface="Calibri"/>
                <a:sym typeface="Calibri"/>
              </a:rPr>
              <a:t>,…</a:t>
            </a:r>
          </a:p>
          <a:p>
            <a:pPr marL="0" lvl="0" indent="0">
              <a:spcBef>
                <a:spcPts val="0"/>
              </a:spcBef>
              <a:spcAft>
                <a:spcPts val="0"/>
              </a:spcAft>
              <a:buClr>
                <a:schemeClr val="dk1"/>
              </a:buClr>
              <a:buSzPts val="1100"/>
              <a:buFont typeface="Arial"/>
              <a:buNone/>
            </a:pPr>
            <a:r>
              <a:rPr lang="en-US" sz="1200" dirty="0" smtClean="0">
                <a:solidFill>
                  <a:schemeClr val="dk1"/>
                </a:solidFill>
                <a:latin typeface="+mn-lt"/>
                <a:ea typeface="Calibri"/>
                <a:cs typeface="Calibri"/>
                <a:sym typeface="Calibri"/>
              </a:rPr>
              <a:t>Smoked and vaporized cannabis have rapid absorption, with THC detectable in plasma within seconds and peak concentrations in 3 to 10 minutes. This results in rapid onset of action (within one minute) and intense subjective effects. (</a:t>
            </a:r>
            <a:r>
              <a:rPr lang="en-US" sz="1200" dirty="0" err="1" smtClean="0">
                <a:solidFill>
                  <a:schemeClr val="dk1"/>
                </a:solidFill>
                <a:latin typeface="+mn-lt"/>
                <a:ea typeface="Calibri"/>
                <a:cs typeface="Calibri"/>
                <a:sym typeface="Calibri"/>
              </a:rPr>
              <a:t>UptoDate</a:t>
            </a:r>
            <a:r>
              <a:rPr lang="en-US" sz="1200" dirty="0" smtClean="0">
                <a:solidFill>
                  <a:schemeClr val="dk1"/>
                </a:solidFill>
                <a:latin typeface="+mn-lt"/>
                <a:ea typeface="Calibri"/>
                <a:cs typeface="Calibri"/>
                <a:sym typeface="Calibri"/>
              </a:rPr>
              <a:t>)</a:t>
            </a:r>
          </a:p>
          <a:p>
            <a:pPr marL="0" lvl="0" indent="0">
              <a:spcBef>
                <a:spcPts val="0"/>
              </a:spcBef>
              <a:spcAft>
                <a:spcPts val="0"/>
              </a:spcAft>
              <a:buNone/>
            </a:pPr>
            <a:r>
              <a:rPr lang="en-US" sz="1200" dirty="0" smtClean="0">
                <a:solidFill>
                  <a:schemeClr val="dk1"/>
                </a:solidFill>
                <a:latin typeface="+mn-lt"/>
                <a:ea typeface="Calibri"/>
                <a:cs typeface="Calibri"/>
                <a:sym typeface="Calibri"/>
              </a:rPr>
              <a:t>Some people smoke marijuana in hand-rolled cigarettes called </a:t>
            </a:r>
            <a:r>
              <a:rPr lang="en-US" sz="1200" i="1" dirty="0" smtClean="0">
                <a:solidFill>
                  <a:schemeClr val="dk1"/>
                </a:solidFill>
                <a:latin typeface="+mn-lt"/>
                <a:ea typeface="Calibri"/>
                <a:cs typeface="Calibri"/>
                <a:sym typeface="Calibri"/>
              </a:rPr>
              <a:t>joints</a:t>
            </a:r>
            <a:r>
              <a:rPr lang="en-US" sz="1200" dirty="0" smtClean="0">
                <a:solidFill>
                  <a:schemeClr val="dk1"/>
                </a:solidFill>
                <a:latin typeface="+mn-lt"/>
                <a:ea typeface="Calibri"/>
                <a:cs typeface="Calibri"/>
                <a:sym typeface="Calibri"/>
              </a:rPr>
              <a:t>; in pipes, water pipes (sometimes called </a:t>
            </a:r>
            <a:r>
              <a:rPr lang="en-US" sz="1200" i="1" dirty="0" smtClean="0">
                <a:solidFill>
                  <a:schemeClr val="dk1"/>
                </a:solidFill>
                <a:latin typeface="+mn-lt"/>
                <a:ea typeface="Calibri"/>
                <a:cs typeface="Calibri"/>
                <a:sym typeface="Calibri"/>
              </a:rPr>
              <a:t>bongs</a:t>
            </a:r>
            <a:r>
              <a:rPr lang="en-US" sz="1200" dirty="0" smtClean="0">
                <a:solidFill>
                  <a:schemeClr val="dk1"/>
                </a:solidFill>
                <a:latin typeface="+mn-lt"/>
                <a:ea typeface="Calibri"/>
                <a:cs typeface="Calibri"/>
                <a:sym typeface="Calibri"/>
              </a:rPr>
              <a:t>), or in </a:t>
            </a:r>
            <a:r>
              <a:rPr lang="en-US" sz="1200" i="1" dirty="0" smtClean="0">
                <a:solidFill>
                  <a:schemeClr val="dk1"/>
                </a:solidFill>
                <a:latin typeface="+mn-lt"/>
                <a:ea typeface="Calibri"/>
                <a:cs typeface="Calibri"/>
                <a:sym typeface="Calibri"/>
              </a:rPr>
              <a:t>blunts </a:t>
            </a:r>
            <a:r>
              <a:rPr lang="en-US" sz="1200" dirty="0" smtClean="0">
                <a:solidFill>
                  <a:schemeClr val="dk1"/>
                </a:solidFill>
                <a:latin typeface="+mn-lt"/>
                <a:ea typeface="Calibri"/>
                <a:cs typeface="Calibri"/>
                <a:sym typeface="Calibri"/>
              </a:rPr>
              <a:t>(marijuana rolled in cigar wraps). Marijuana can also be used to brew tea and, particularly when it is sold or consumed for medicinal purposes, is frequently mixed into foods (</a:t>
            </a:r>
            <a:r>
              <a:rPr lang="en-US" sz="1200" i="1" dirty="0" smtClean="0">
                <a:solidFill>
                  <a:schemeClr val="dk1"/>
                </a:solidFill>
                <a:latin typeface="+mn-lt"/>
                <a:ea typeface="Calibri"/>
                <a:cs typeface="Calibri"/>
                <a:sym typeface="Calibri"/>
              </a:rPr>
              <a:t>edibles</a:t>
            </a:r>
            <a:r>
              <a:rPr lang="en-US" sz="1200" dirty="0" smtClean="0">
                <a:solidFill>
                  <a:schemeClr val="dk1"/>
                </a:solidFill>
                <a:latin typeface="+mn-lt"/>
                <a:ea typeface="Calibri"/>
                <a:cs typeface="Calibri"/>
                <a:sym typeface="Calibri"/>
              </a:rPr>
              <a:t>) such as brownies, cookies, or candies. Vaporizers are also increasingly used to consume marijuana. Stronger forms of marijuana include </a:t>
            </a:r>
            <a:r>
              <a:rPr lang="en-US" sz="1200" dirty="0" err="1" smtClean="0">
                <a:solidFill>
                  <a:schemeClr val="dk1"/>
                </a:solidFill>
                <a:latin typeface="+mn-lt"/>
                <a:ea typeface="Calibri"/>
                <a:cs typeface="Calibri"/>
                <a:sym typeface="Calibri"/>
              </a:rPr>
              <a:t>sinsemilla</a:t>
            </a:r>
            <a:r>
              <a:rPr lang="en-US" sz="1200" dirty="0" smtClean="0">
                <a:solidFill>
                  <a:schemeClr val="dk1"/>
                </a:solidFill>
                <a:latin typeface="+mn-lt"/>
                <a:ea typeface="Calibri"/>
                <a:cs typeface="Calibri"/>
                <a:sym typeface="Calibri"/>
              </a:rPr>
              <a:t> (from specially tended female plants) and concentrated resins containing high doses of marijuana’s active ingredients, including </a:t>
            </a:r>
            <a:r>
              <a:rPr lang="en-US" sz="1200" dirty="0" err="1" smtClean="0">
                <a:solidFill>
                  <a:schemeClr val="dk1"/>
                </a:solidFill>
                <a:latin typeface="+mn-lt"/>
                <a:ea typeface="Calibri"/>
                <a:cs typeface="Calibri"/>
                <a:sym typeface="Calibri"/>
              </a:rPr>
              <a:t>honeylike</a:t>
            </a:r>
            <a:r>
              <a:rPr lang="en-US" sz="1200" dirty="0" smtClean="0">
                <a:solidFill>
                  <a:schemeClr val="dk1"/>
                </a:solidFill>
                <a:latin typeface="+mn-lt"/>
                <a:ea typeface="Calibri"/>
                <a:cs typeface="Calibri"/>
                <a:sym typeface="Calibri"/>
              </a:rPr>
              <a:t> </a:t>
            </a:r>
            <a:r>
              <a:rPr lang="en-US" sz="1200" i="1" dirty="0" smtClean="0">
                <a:solidFill>
                  <a:schemeClr val="dk1"/>
                </a:solidFill>
                <a:latin typeface="+mn-lt"/>
                <a:ea typeface="Calibri"/>
                <a:cs typeface="Calibri"/>
                <a:sym typeface="Calibri"/>
              </a:rPr>
              <a:t>hash oil</a:t>
            </a:r>
            <a:r>
              <a:rPr lang="en-US" sz="1200" dirty="0" smtClean="0">
                <a:solidFill>
                  <a:schemeClr val="dk1"/>
                </a:solidFill>
                <a:latin typeface="+mn-lt"/>
                <a:ea typeface="Calibri"/>
                <a:cs typeface="Calibri"/>
                <a:sym typeface="Calibri"/>
              </a:rPr>
              <a:t>, waxy </a:t>
            </a:r>
            <a:r>
              <a:rPr lang="en-US" sz="1200" i="1" dirty="0" err="1" smtClean="0">
                <a:solidFill>
                  <a:schemeClr val="dk1"/>
                </a:solidFill>
                <a:latin typeface="+mn-lt"/>
                <a:ea typeface="Calibri"/>
                <a:cs typeface="Calibri"/>
                <a:sym typeface="Calibri"/>
              </a:rPr>
              <a:t>budder</a:t>
            </a:r>
            <a:r>
              <a:rPr lang="en-US" sz="1200" dirty="0" smtClean="0">
                <a:solidFill>
                  <a:schemeClr val="dk1"/>
                </a:solidFill>
                <a:latin typeface="+mn-lt"/>
                <a:ea typeface="Calibri"/>
                <a:cs typeface="Calibri"/>
                <a:sym typeface="Calibri"/>
              </a:rPr>
              <a:t>, and hard </a:t>
            </a:r>
            <a:r>
              <a:rPr lang="en-US" sz="1200" dirty="0" err="1" smtClean="0">
                <a:solidFill>
                  <a:schemeClr val="dk1"/>
                </a:solidFill>
                <a:latin typeface="+mn-lt"/>
                <a:ea typeface="Calibri"/>
                <a:cs typeface="Calibri"/>
                <a:sym typeface="Calibri"/>
              </a:rPr>
              <a:t>amberlike</a:t>
            </a:r>
            <a:r>
              <a:rPr lang="en-US" sz="1200" dirty="0" smtClean="0">
                <a:solidFill>
                  <a:schemeClr val="dk1"/>
                </a:solidFill>
                <a:latin typeface="+mn-lt"/>
                <a:ea typeface="Calibri"/>
                <a:cs typeface="Calibri"/>
                <a:sym typeface="Calibri"/>
              </a:rPr>
              <a:t> </a:t>
            </a:r>
            <a:r>
              <a:rPr lang="en-US" sz="1200" i="1" dirty="0" smtClean="0">
                <a:solidFill>
                  <a:schemeClr val="dk1"/>
                </a:solidFill>
                <a:latin typeface="+mn-lt"/>
                <a:ea typeface="Calibri"/>
                <a:cs typeface="Calibri"/>
                <a:sym typeface="Calibri"/>
              </a:rPr>
              <a:t>shatter</a:t>
            </a:r>
            <a:r>
              <a:rPr lang="en-US" sz="1200" dirty="0" smtClean="0">
                <a:solidFill>
                  <a:schemeClr val="dk1"/>
                </a:solidFill>
                <a:latin typeface="+mn-lt"/>
                <a:ea typeface="Calibri"/>
                <a:cs typeface="Calibri"/>
                <a:sym typeface="Calibri"/>
              </a:rPr>
              <a:t>. These resins are increasingly popular among those who use them both recreationally and medically.</a:t>
            </a:r>
            <a:endParaRPr lang="en-US" dirty="0" smtClean="0"/>
          </a:p>
        </p:txBody>
      </p:sp>
      <p:sp>
        <p:nvSpPr>
          <p:cNvPr id="4" name="Slide Number Placeholder 3"/>
          <p:cNvSpPr>
            <a:spLocks noGrp="1"/>
          </p:cNvSpPr>
          <p:nvPr>
            <p:ph type="sldNum" sz="quarter" idx="10"/>
          </p:nvPr>
        </p:nvSpPr>
        <p:spPr/>
        <p:txBody>
          <a:bodyPr/>
          <a:lstStyle/>
          <a:p>
            <a:fld id="{AC545C87-8751-3842-AF8A-504C719F8700}"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rtl="0">
              <a:lnSpc>
                <a:spcPct val="115000"/>
              </a:lnSpc>
              <a:spcBef>
                <a:spcPts val="0"/>
              </a:spcBef>
              <a:spcAft>
                <a:spcPts val="0"/>
              </a:spcAft>
              <a:buNone/>
            </a:pPr>
            <a:r>
              <a:rPr lang="en-US" sz="1200" dirty="0" smtClean="0">
                <a:solidFill>
                  <a:srgbClr val="660099"/>
                </a:solidFill>
                <a:uFill>
                  <a:noFill/>
                </a:uFill>
                <a:hlinkClick r:id="rId3"/>
              </a:rPr>
              <a:t>United Nations Office on Drugs and Crime</a:t>
            </a:r>
            <a:r>
              <a:rPr lang="en-US" dirty="0" smtClean="0"/>
              <a:t> (</a:t>
            </a:r>
            <a:r>
              <a:rPr lang="en-US" sz="1200" dirty="0" smtClean="0">
                <a:solidFill>
                  <a:srgbClr val="222222"/>
                </a:solidFill>
                <a:highlight>
                  <a:srgbClr val="FFFFFF"/>
                </a:highlight>
                <a:uFill>
                  <a:noFill/>
                </a:uFill>
                <a:latin typeface="Georgia"/>
                <a:ea typeface="Georgia"/>
                <a:cs typeface="Georgia"/>
                <a:sym typeface="Georgia"/>
                <a:hlinkClick r:id="rId4"/>
              </a:rPr>
              <a:t>UNODC) data</a:t>
            </a:r>
            <a:r>
              <a:rPr lang="en-US" sz="1200" dirty="0" smtClean="0">
                <a:solidFill>
                  <a:srgbClr val="333333"/>
                </a:solidFill>
                <a:highlight>
                  <a:srgbClr val="FFFFFF"/>
                </a:highlight>
                <a:latin typeface="Georgia"/>
                <a:ea typeface="Georgia"/>
                <a:cs typeface="Georgia"/>
                <a:sym typeface="Georgia"/>
              </a:rPr>
              <a:t> suggests that cannabis is used by 18.3 per cent of Iceland's population (aged 15-64). The US (16.2 per cent) and Nigeria (14.3 per cent) </a:t>
            </a:r>
          </a:p>
          <a:p>
            <a:pPr marL="0" lvl="0" indent="0" rtl="0">
              <a:lnSpc>
                <a:spcPct val="115000"/>
              </a:lnSpc>
              <a:spcBef>
                <a:spcPts val="0"/>
              </a:spcBef>
              <a:spcAft>
                <a:spcPts val="0"/>
              </a:spcAft>
              <a:buNone/>
            </a:pPr>
            <a:r>
              <a:rPr lang="en-US" sz="1200" dirty="0" smtClean="0">
                <a:solidFill>
                  <a:schemeClr val="dk1"/>
                </a:solidFill>
                <a:highlight>
                  <a:srgbClr val="FFFFFF"/>
                </a:highlight>
              </a:rPr>
              <a:t>Morocco is again way out in front, at 47,000 hectares under cannabis cultivation. It is followed by Mexico at 15,000 hectares</a:t>
            </a:r>
            <a:endParaRPr lang="en-US" sz="1200" dirty="0" smtClean="0">
              <a:solidFill>
                <a:srgbClr val="333333"/>
              </a:solidFill>
              <a:highlight>
                <a:srgbClr val="FFFFFF"/>
              </a:highlight>
              <a:latin typeface="Georgia"/>
              <a:ea typeface="Georgia"/>
              <a:cs typeface="Georgia"/>
              <a:sym typeface="Georgia"/>
            </a:endParaRPr>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Clr>
                <a:schemeClr val="dk1"/>
              </a:buClr>
              <a:buSzPts val="1100"/>
              <a:buFont typeface="Arial"/>
              <a:buNone/>
            </a:pPr>
            <a:r>
              <a:rPr lang="vi-VN" sz="1200" dirty="0" smtClean="0">
                <a:solidFill>
                  <a:schemeClr val="dk1"/>
                </a:solidFill>
                <a:latin typeface="Calibri"/>
                <a:ea typeface="Calibri"/>
                <a:cs typeface="Calibri"/>
                <a:sym typeface="Calibri"/>
              </a:rPr>
              <a:t>The chemical is found in resin produced by the leaves and buds primarily of the female cannabis plant</a:t>
            </a:r>
          </a:p>
          <a:p>
            <a:pPr marL="0" lvl="0" indent="0">
              <a:spcBef>
                <a:spcPts val="0"/>
              </a:spcBef>
              <a:spcAft>
                <a:spcPts val="0"/>
              </a:spcAft>
              <a:buNone/>
            </a:pPr>
            <a:r>
              <a:rPr lang="vi-VN" sz="1200" dirty="0" smtClean="0">
                <a:solidFill>
                  <a:schemeClr val="dk1"/>
                </a:solidFill>
                <a:latin typeface="Calibri"/>
                <a:ea typeface="Calibri"/>
                <a:cs typeface="Calibri"/>
                <a:sym typeface="Calibri"/>
              </a:rPr>
              <a:t>Anadamide: chất nội sinh </a:t>
            </a:r>
            <a:r>
              <a:rPr lang="vi-VN" sz="1200" dirty="0" smtClean="0">
                <a:solidFill>
                  <a:schemeClr val="dk1"/>
                </a:solidFill>
              </a:rPr>
              <a:t>-&gt;</a:t>
            </a:r>
            <a:r>
              <a:rPr lang="vi-VN" sz="1200" dirty="0" smtClean="0">
                <a:solidFill>
                  <a:schemeClr val="dk1"/>
                </a:solidFill>
                <a:latin typeface="Calibri"/>
                <a:ea typeface="Calibri"/>
                <a:cs typeface="Calibri"/>
                <a:sym typeface="Calibri"/>
              </a:rPr>
              <a:t> hỗ trợ xóa thông tin dư thừa (giảm tải não), kiểm soát phóng thích các chất DTTK</a:t>
            </a:r>
            <a:endParaRPr lang="vi-VN"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smtClean="0">
                <a:solidFill>
                  <a:schemeClr val="dk1"/>
                </a:solidFill>
                <a:latin typeface="+mn-lt"/>
                <a:ea typeface="Calibri"/>
                <a:cs typeface="Calibri"/>
                <a:sym typeface="Calibri"/>
              </a:rPr>
              <a:t>Cần</a:t>
            </a:r>
            <a:r>
              <a:rPr lang="fr-FR" sz="1200" dirty="0" smtClean="0">
                <a:solidFill>
                  <a:schemeClr val="dk1"/>
                </a:solidFill>
                <a:latin typeface="+mn-lt"/>
                <a:ea typeface="Calibri"/>
                <a:cs typeface="Calibri"/>
                <a:sym typeface="Calibri"/>
              </a:rPr>
              <a:t> sa </a:t>
            </a:r>
            <a:r>
              <a:rPr lang="fr-FR" sz="1200" dirty="0" err="1" smtClean="0">
                <a:solidFill>
                  <a:schemeClr val="dk1"/>
                </a:solidFill>
                <a:latin typeface="+mn-lt"/>
                <a:ea typeface="Calibri"/>
                <a:cs typeface="Calibri"/>
                <a:sym typeface="Calibri"/>
              </a:rPr>
              <a:t>và</a:t>
            </a:r>
            <a:r>
              <a:rPr lang="fr-FR" sz="1200" dirty="0" smtClean="0">
                <a:solidFill>
                  <a:schemeClr val="dk1"/>
                </a:solidFill>
                <a:latin typeface="+mn-lt"/>
                <a:ea typeface="Calibri"/>
                <a:cs typeface="Calibri"/>
                <a:sym typeface="Calibri"/>
              </a:rPr>
              <a:t> </a:t>
            </a:r>
            <a:r>
              <a:rPr lang="fr-FR" sz="1200" dirty="0" err="1" smtClean="0">
                <a:solidFill>
                  <a:schemeClr val="dk1"/>
                </a:solidFill>
                <a:latin typeface="+mn-lt"/>
                <a:ea typeface="Calibri"/>
                <a:cs typeface="Calibri"/>
                <a:sym typeface="Calibri"/>
              </a:rPr>
              <a:t>lái</a:t>
            </a:r>
            <a:r>
              <a:rPr lang="fr-FR" sz="1200" dirty="0" smtClean="0">
                <a:solidFill>
                  <a:schemeClr val="dk1"/>
                </a:solidFill>
                <a:latin typeface="+mn-lt"/>
                <a:ea typeface="Calibri"/>
                <a:cs typeface="Calibri"/>
                <a:sym typeface="Calibri"/>
              </a:rPr>
              <a:t> </a:t>
            </a:r>
            <a:r>
              <a:rPr lang="fr-FR" sz="1200" dirty="0" err="1" smtClean="0">
                <a:solidFill>
                  <a:schemeClr val="dk1"/>
                </a:solidFill>
                <a:latin typeface="+mn-lt"/>
                <a:ea typeface="Calibri"/>
                <a:cs typeface="Calibri"/>
                <a:sym typeface="Calibri"/>
              </a:rPr>
              <a:t>xe</a:t>
            </a:r>
            <a:endParaRPr lang="fr-FR"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Clr>
                <a:schemeClr val="dk1"/>
              </a:buClr>
              <a:buSzPts val="1100"/>
              <a:buFont typeface="Arial"/>
              <a:buNone/>
            </a:pPr>
            <a:r>
              <a:rPr lang="vi-VN" sz="1200" dirty="0" smtClean="0">
                <a:solidFill>
                  <a:schemeClr val="dk1"/>
                </a:solidFill>
                <a:latin typeface="Calibri"/>
                <a:ea typeface="Calibri"/>
                <a:cs typeface="Calibri"/>
                <a:sym typeface="Calibri"/>
              </a:rPr>
              <a:t>Ngộ độc nghiêm trọng sau khi sử dụng cần sa thường không phổ biến.</a:t>
            </a:r>
          </a:p>
          <a:p>
            <a:pPr marL="0" lvl="0" indent="0">
              <a:spcBef>
                <a:spcPts val="0"/>
              </a:spcBef>
              <a:spcAft>
                <a:spcPts val="0"/>
              </a:spcAft>
              <a:buClr>
                <a:schemeClr val="dk1"/>
              </a:buClr>
              <a:buSzPts val="1100"/>
              <a:buFont typeface="Arial"/>
              <a:buNone/>
            </a:pPr>
            <a:r>
              <a:rPr lang="vi-VN" sz="1200" dirty="0" smtClean="0">
                <a:solidFill>
                  <a:schemeClr val="dk1"/>
                </a:solidFill>
                <a:latin typeface="Calibri"/>
                <a:ea typeface="Calibri"/>
                <a:cs typeface="Calibri"/>
                <a:sym typeface="Calibri"/>
              </a:rPr>
              <a:t>Tuy nhiên, đối tượng sử dụng có thể gặp những tác dụng phụ đánh kể: ngầy ngật, mất điều hòa, buồn nôn, nôn cũng như các biến chứng lên tim mạch như tim nhanh, loạn nhịp, hạ huyết áp, thậm chí bất tỉnh.</a:t>
            </a:r>
          </a:p>
          <a:p>
            <a:pPr marL="0" lvl="0" indent="0">
              <a:spcBef>
                <a:spcPts val="0"/>
              </a:spcBef>
              <a:spcAft>
                <a:spcPts val="0"/>
              </a:spcAft>
              <a:buClr>
                <a:schemeClr val="dk1"/>
              </a:buClr>
              <a:buSzPts val="1100"/>
              <a:buFont typeface="Arial"/>
              <a:buNone/>
            </a:pPr>
            <a:r>
              <a:rPr lang="vi-VN" sz="1200" dirty="0" smtClean="0">
                <a:solidFill>
                  <a:schemeClr val="dk1"/>
                </a:solidFill>
                <a:latin typeface="Calibri"/>
                <a:ea typeface="Calibri"/>
                <a:cs typeface="Calibri"/>
                <a:sym typeface="Calibri"/>
              </a:rPr>
              <a:t>Nguy cơ ngộ độc cần sa xảy ra cao với chế phẩm cần sa ăn được vì có rất nhiều thành phần trong loại này, cũng như các tác dụng chỉ xuất hiện đầy đủ sau khi nuốt vài giờ (Sinh khả dụng hút: 15-30%; uống/ăn 5-10% do chuyển hóa lần đầu qua gan)</a:t>
            </a:r>
          </a:p>
          <a:p>
            <a:pPr marL="0" lvl="0" indent="0">
              <a:spcBef>
                <a:spcPts val="0"/>
              </a:spcBef>
              <a:spcAft>
                <a:spcPts val="0"/>
              </a:spcAft>
              <a:buNone/>
            </a:pPr>
            <a:r>
              <a:rPr lang="vi-VN" sz="1200" dirty="0" smtClean="0">
                <a:solidFill>
                  <a:schemeClr val="dk1"/>
                </a:solidFill>
                <a:latin typeface="Calibri"/>
                <a:ea typeface="Calibri"/>
                <a:cs typeface="Calibri"/>
                <a:sym typeface="Calibri"/>
              </a:rPr>
              <a:t>Sudden unexpected death under acute influence of cannabis: https://www.sciencedirect.com/science/article/pii/S0379073814000541?via%3Dihub</a:t>
            </a:r>
            <a:endParaRPr lang="vi-VN"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lvl="0" indent="0">
              <a:spcBef>
                <a:spcPts val="0"/>
              </a:spcBef>
              <a:spcAft>
                <a:spcPts val="0"/>
              </a:spcAft>
              <a:buClr>
                <a:schemeClr val="dk1"/>
              </a:buClr>
              <a:buSzPts val="1100"/>
              <a:buFont typeface="Arial"/>
              <a:buNone/>
            </a:pPr>
            <a:r>
              <a:rPr lang="vi-VN" sz="750" dirty="0" smtClean="0">
                <a:solidFill>
                  <a:schemeClr val="dk1"/>
                </a:solidFill>
                <a:latin typeface="Calibri"/>
                <a:ea typeface="Calibri"/>
                <a:cs typeface="Calibri"/>
                <a:sym typeface="Calibri"/>
              </a:rPr>
              <a:t>-</a:t>
            </a:r>
            <a:r>
              <a:rPr lang="vi-VN" sz="1200" dirty="0" smtClean="0">
                <a:solidFill>
                  <a:schemeClr val="dk1"/>
                </a:solidFill>
                <a:latin typeface="Calibri"/>
                <a:ea typeface="Calibri"/>
                <a:cs typeface="Calibri"/>
                <a:sym typeface="Calibri"/>
              </a:rPr>
              <a:t>một nghiên cứu bệnh chứng, sử dụng cần sa liên quan đến gia tăng nguy cơ ung thư ở đầu và cổ</a:t>
            </a:r>
          </a:p>
          <a:p>
            <a:pPr marL="0" lvl="0" indent="0">
              <a:spcBef>
                <a:spcPts val="0"/>
              </a:spcBef>
              <a:spcAft>
                <a:spcPts val="0"/>
              </a:spcAft>
              <a:buClr>
                <a:schemeClr val="dk1"/>
              </a:buClr>
              <a:buSzPts val="1100"/>
              <a:buFont typeface="Arial"/>
              <a:buNone/>
            </a:pPr>
            <a:r>
              <a:rPr lang="vi-VN" sz="750" dirty="0" smtClean="0">
                <a:solidFill>
                  <a:schemeClr val="dk1"/>
                </a:solidFill>
                <a:latin typeface="Calibri"/>
                <a:ea typeface="Calibri"/>
                <a:cs typeface="Calibri"/>
                <a:sym typeface="Calibri"/>
              </a:rPr>
              <a:t>-</a:t>
            </a:r>
            <a:r>
              <a:rPr lang="vi-VN" sz="1200" dirty="0" smtClean="0">
                <a:solidFill>
                  <a:schemeClr val="dk1"/>
                </a:solidFill>
                <a:latin typeface="Calibri"/>
                <a:ea typeface="Calibri"/>
                <a:cs typeface="Calibri"/>
                <a:sym typeface="Calibri"/>
              </a:rPr>
              <a:t>hút cần sa lại không dẫn đến giảm chức năng phổi không hồi phục như thuốc lá; chưa có bằng chứng rõ ràng cần sa có làm gia tăng nguy cơ ung thư phổi hay không, một số nghiên cứu cho thấy mối liên hệ giữa việc hút cần sa và thay đổi tiền ác tính ở phổi.</a:t>
            </a:r>
          </a:p>
          <a:p>
            <a:pPr marL="0" lvl="0" indent="0">
              <a:spcBef>
                <a:spcPts val="0"/>
              </a:spcBef>
              <a:spcAft>
                <a:spcPts val="0"/>
              </a:spcAft>
              <a:buClr>
                <a:schemeClr val="dk1"/>
              </a:buClr>
              <a:buSzPts val="1100"/>
              <a:buFont typeface="Arial"/>
              <a:buNone/>
            </a:pPr>
            <a:r>
              <a:rPr lang="vi-VN" sz="750" dirty="0" smtClean="0">
                <a:solidFill>
                  <a:schemeClr val="dk1"/>
                </a:solidFill>
                <a:latin typeface="Calibri"/>
                <a:ea typeface="Calibri"/>
                <a:cs typeface="Calibri"/>
                <a:sym typeface="Calibri"/>
              </a:rPr>
              <a:t>-</a:t>
            </a:r>
            <a:r>
              <a:rPr lang="vi-VN" sz="1200" dirty="0" smtClean="0">
                <a:solidFill>
                  <a:schemeClr val="dk1"/>
                </a:solidFill>
                <a:latin typeface="Calibri"/>
                <a:ea typeface="Calibri"/>
                <a:cs typeface="Calibri"/>
                <a:sym typeface="Calibri"/>
              </a:rPr>
              <a:t>Các tác dụng này thường không dẫn đến biến chứng nghiêm trọng ở người trẻ tuổi, khỏe mạnh</a:t>
            </a:r>
          </a:p>
          <a:p>
            <a:pPr marL="0" lvl="0" indent="0">
              <a:spcBef>
                <a:spcPts val="0"/>
              </a:spcBef>
              <a:spcAft>
                <a:spcPts val="0"/>
              </a:spcAft>
              <a:buClr>
                <a:schemeClr val="dk1"/>
              </a:buClr>
              <a:buSzPts val="1100"/>
              <a:buFont typeface="Arial"/>
              <a:buNone/>
            </a:pPr>
            <a:r>
              <a:rPr lang="vi-VN" sz="750" dirty="0" smtClean="0">
                <a:solidFill>
                  <a:schemeClr val="dk1"/>
                </a:solidFill>
                <a:latin typeface="Calibri"/>
                <a:ea typeface="Calibri"/>
                <a:cs typeface="Calibri"/>
                <a:sym typeface="Calibri"/>
              </a:rPr>
              <a:t>-</a:t>
            </a:r>
            <a:r>
              <a:rPr lang="vi-VN" sz="1200" dirty="0" smtClean="0">
                <a:solidFill>
                  <a:schemeClr val="dk1"/>
                </a:solidFill>
                <a:latin typeface="Calibri"/>
                <a:ea typeface="Calibri"/>
                <a:cs typeface="Calibri"/>
                <a:sym typeface="Calibri"/>
              </a:rPr>
              <a:t>Cần sa, đặc biệt là THC, có nhiều tác dụng lên hệ tiêu hóa do tác động lên thụ thể cannabinoid ở ruột và cũng được sử dụng trong trị liệu. Các dẫn chất cannabinoid đã cho thấy tác dụng chống nôn hiệu quả; Dẫn chất cannabinoid có thể có ích với hội chứng ruột kích thích, bệnh Crohn và tiêu chảy tiết dịch vì làm giảm như động dạ dày-ruột</a:t>
            </a:r>
          </a:p>
          <a:p>
            <a:pPr marL="0" lvl="0" indent="0">
              <a:spcBef>
                <a:spcPts val="0"/>
              </a:spcBef>
              <a:spcAft>
                <a:spcPts val="0"/>
              </a:spcAft>
              <a:buClr>
                <a:schemeClr val="dk1"/>
              </a:buClr>
              <a:buSzPts val="1100"/>
              <a:buFont typeface="Arial"/>
              <a:buNone/>
            </a:pPr>
            <a:r>
              <a:rPr lang="vi-VN" sz="750" dirty="0" smtClean="0">
                <a:solidFill>
                  <a:schemeClr val="dk1"/>
                </a:solidFill>
                <a:latin typeface="Calibri"/>
                <a:ea typeface="Calibri"/>
                <a:cs typeface="Calibri"/>
                <a:sym typeface="Calibri"/>
              </a:rPr>
              <a:t>-</a:t>
            </a:r>
            <a:r>
              <a:rPr lang="vi-VN" sz="1200" dirty="0" smtClean="0">
                <a:solidFill>
                  <a:schemeClr val="dk1"/>
                </a:solidFill>
                <a:latin typeface="Calibri"/>
                <a:ea typeface="Calibri"/>
                <a:cs typeface="Calibri"/>
                <a:sym typeface="Calibri"/>
              </a:rPr>
              <a:t>Trong các nghiên cứu bệnh chứng, cần sa liên quan đến ung thư tinh hoàn, đặc biệt ung thư tinh hoàn không do tế bào mầm sinh dục.</a:t>
            </a:r>
          </a:p>
          <a:p>
            <a:pPr marL="0" lvl="0" indent="0">
              <a:spcBef>
                <a:spcPts val="0"/>
              </a:spcBef>
              <a:spcAft>
                <a:spcPts val="0"/>
              </a:spcAft>
              <a:buClr>
                <a:schemeClr val="dk1"/>
              </a:buClr>
              <a:buSzPts val="1100"/>
              <a:buFont typeface="Arial"/>
              <a:buNone/>
            </a:pPr>
            <a:r>
              <a:rPr lang="vi-VN" sz="750" dirty="0" smtClean="0">
                <a:solidFill>
                  <a:schemeClr val="dk1"/>
                </a:solidFill>
                <a:latin typeface="Calibri"/>
                <a:ea typeface="Calibri"/>
                <a:cs typeface="Calibri"/>
                <a:sym typeface="Calibri"/>
              </a:rPr>
              <a:t>-</a:t>
            </a:r>
            <a:r>
              <a:rPr lang="vi-VN" sz="1200" dirty="0" smtClean="0">
                <a:solidFill>
                  <a:schemeClr val="dk1"/>
                </a:solidFill>
                <a:latin typeface="Calibri"/>
                <a:ea typeface="Calibri"/>
                <a:cs typeface="Calibri"/>
                <a:sym typeface="Calibri"/>
              </a:rPr>
              <a:t>TK cơ: Tuy nhiên, đối tượng dùng thường xuyên lại có vẻ dung nạp và có ít tác động hơn so với đối tượng dùng thỉnh thoảng</a:t>
            </a:r>
          </a:p>
          <a:p>
            <a:pPr marL="0" lvl="0" indent="0">
              <a:spcBef>
                <a:spcPts val="0"/>
              </a:spcBef>
              <a:spcAft>
                <a:spcPts val="0"/>
              </a:spcAft>
              <a:buNone/>
            </a:pPr>
            <a:r>
              <a:rPr lang="vi-VN" sz="750" dirty="0" smtClean="0">
                <a:solidFill>
                  <a:schemeClr val="dk1"/>
                </a:solidFill>
                <a:latin typeface="Calibri"/>
                <a:ea typeface="Calibri"/>
                <a:cs typeface="Calibri"/>
                <a:sym typeface="Calibri"/>
              </a:rPr>
              <a:t>-</a:t>
            </a:r>
            <a:r>
              <a:rPr lang="vi-VN" sz="1200" dirty="0" smtClean="0">
                <a:solidFill>
                  <a:schemeClr val="dk1"/>
                </a:solidFill>
                <a:latin typeface="Calibri"/>
                <a:ea typeface="Calibri"/>
                <a:cs typeface="Calibri"/>
                <a:sym typeface="Calibri"/>
              </a:rPr>
              <a:t>Có rất ít lý giải hợp lý cho kết quả này: (1) đối tượng có nguy cơ cao bệnh tâm thần có xu hướng dùng cần sa, (2) cần sa làm bộc lộ hoặc che dấu bệnh tâm thần trên đối tượng đã có bệnh trước đó hoặc bẩm sinh, hay (3) cần sa gây ra bệnh tâm thần</a:t>
            </a:r>
            <a:endParaRPr lang="vi-VN"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17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Clr>
                <a:schemeClr val="dk1"/>
              </a:buClr>
              <a:buSzPts val="1100"/>
              <a:buFont typeface="Arial"/>
              <a:buNone/>
            </a:pPr>
            <a:r>
              <a:rPr lang="vi-VN" sz="1200" dirty="0" smtClean="0">
                <a:solidFill>
                  <a:schemeClr val="dk1"/>
                </a:solidFill>
                <a:latin typeface="Calibri"/>
                <a:ea typeface="Calibri"/>
                <a:cs typeface="Calibri"/>
                <a:sym typeface="Calibri"/>
              </a:rPr>
              <a:t>Một số trường hợp có thể kéo dài đến một tháng hoặc lâu hơn (sleep disturbance).</a:t>
            </a:r>
          </a:p>
          <a:p>
            <a:pPr marL="0" lvl="0" indent="0">
              <a:spcBef>
                <a:spcPts val="0"/>
              </a:spcBef>
              <a:spcAft>
                <a:spcPts val="0"/>
              </a:spcAft>
              <a:buClr>
                <a:schemeClr val="dk1"/>
              </a:buClr>
              <a:buSzPts val="1100"/>
              <a:buFont typeface="Arial"/>
              <a:buNone/>
            </a:pPr>
            <a:r>
              <a:rPr lang="vi-VN" sz="1200" dirty="0" smtClean="0">
                <a:solidFill>
                  <a:schemeClr val="dk1"/>
                </a:solidFill>
                <a:latin typeface="Calibri"/>
                <a:ea typeface="Calibri"/>
                <a:cs typeface="Calibri"/>
                <a:sym typeface="Calibri"/>
              </a:rPr>
              <a:t>Hội chứng cai cần sa có thể được thuyên giảm khi dùng THC uống; điều này cũng cho thấy đây là thành phần chịu trách nhiệm chính cho các triệu chứng cai.</a:t>
            </a:r>
          </a:p>
          <a:p>
            <a:pPr marL="0" lvl="0" indent="0">
              <a:spcBef>
                <a:spcPts val="0"/>
              </a:spcBef>
              <a:spcAft>
                <a:spcPts val="0"/>
              </a:spcAft>
              <a:buNone/>
            </a:pPr>
            <a:r>
              <a:rPr lang="vi-VN" sz="1200" dirty="0" smtClean="0">
                <a:solidFill>
                  <a:schemeClr val="dk1"/>
                </a:solidFill>
                <a:latin typeface="Calibri"/>
                <a:ea typeface="Calibri"/>
                <a:cs typeface="Calibri"/>
                <a:sym typeface="Calibri"/>
              </a:rPr>
              <a:t>Hiện có rất ít thông tin vê hội chứng cai cần sa tổng hợp, nhưng một vài báo cáo gần đây gợi ý rằng có nhiều tác dụng nghiêm trọng hơn so với hội chứng cai cần sa.</a:t>
            </a:r>
            <a:endParaRPr lang="vi-VN"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20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Clr>
                <a:schemeClr val="dk1"/>
              </a:buClr>
              <a:buSzPts val="1100"/>
              <a:buFont typeface="Arial"/>
              <a:buNone/>
            </a:pPr>
            <a:r>
              <a:rPr lang="vi-VN" sz="1200" dirty="0" smtClean="0">
                <a:solidFill>
                  <a:schemeClr val="dk1"/>
                </a:solidFill>
                <a:latin typeface="Calibri"/>
                <a:ea typeface="Calibri"/>
                <a:cs typeface="Calibri"/>
                <a:sym typeface="Calibri"/>
              </a:rPr>
              <a:t>Test 5 chân, 4 chân, 3 chân: https://nhathuocbongsen.com/que-thu-phat-hien-duoc-nhieu-loai-ma-tuy.html</a:t>
            </a:r>
          </a:p>
          <a:p>
            <a:pPr marL="0" lvl="0" indent="0">
              <a:spcBef>
                <a:spcPts val="0"/>
              </a:spcBef>
              <a:spcAft>
                <a:spcPts val="0"/>
              </a:spcAft>
              <a:buClr>
                <a:schemeClr val="dk1"/>
              </a:buClr>
              <a:buSzPts val="1100"/>
              <a:buFont typeface="Arial"/>
              <a:buNone/>
            </a:pPr>
            <a:r>
              <a:rPr lang="vi-VN" sz="1200" dirty="0" smtClean="0">
                <a:solidFill>
                  <a:schemeClr val="dk1"/>
                </a:solidFill>
                <a:latin typeface="Calibri"/>
                <a:ea typeface="Calibri"/>
                <a:cs typeface="Calibri"/>
                <a:sym typeface="Calibri"/>
              </a:rPr>
              <a:t>The use of urine testing in populations sacrifices specificity for sensitivity (ie, it is biased towards false positive over false negative results); thus, a positive screening result should be confirmed by a more specific test.</a:t>
            </a:r>
          </a:p>
          <a:p>
            <a:pPr marL="0" lvl="0" indent="0">
              <a:spcBef>
                <a:spcPts val="0"/>
              </a:spcBef>
              <a:spcAft>
                <a:spcPts val="0"/>
              </a:spcAft>
              <a:buClr>
                <a:schemeClr val="dk1"/>
              </a:buClr>
              <a:buSzPts val="1100"/>
              <a:buFont typeface="Arial"/>
              <a:buNone/>
            </a:pPr>
            <a:r>
              <a:rPr lang="vi-VN" sz="1200" dirty="0" smtClean="0">
                <a:solidFill>
                  <a:schemeClr val="dk1"/>
                </a:solidFill>
                <a:latin typeface="Calibri"/>
                <a:ea typeface="Calibri"/>
                <a:cs typeface="Calibri"/>
                <a:sym typeface="Calibri"/>
              </a:rPr>
              <a:t>False positive: NSAID (ibuprofen, naproxen); efavirenz; sản phẩm từ cây gai dầu như sốt salad,…)</a:t>
            </a:r>
          </a:p>
          <a:p>
            <a:pPr marL="0" lvl="0" indent="0">
              <a:spcBef>
                <a:spcPts val="0"/>
              </a:spcBef>
              <a:spcAft>
                <a:spcPts val="0"/>
              </a:spcAft>
              <a:buNone/>
            </a:pPr>
            <a:r>
              <a:rPr lang="vi-VN" sz="1200" dirty="0" smtClean="0">
                <a:solidFill>
                  <a:schemeClr val="dk1"/>
                </a:solidFill>
                <a:latin typeface="Calibri"/>
                <a:ea typeface="Calibri"/>
                <a:cs typeface="Calibri"/>
                <a:sym typeface="Calibri"/>
              </a:rPr>
              <a:t>https://www.practicalpainmanagement.com/resources/diagnostic-tests/false-positive-screen-marijuana</a:t>
            </a:r>
            <a:endParaRPr lang="vi-VN"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22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Clr>
                <a:schemeClr val="dk1"/>
              </a:buClr>
              <a:buSzPts val="1100"/>
              <a:buFont typeface="Arial"/>
              <a:buNone/>
            </a:pPr>
            <a:r>
              <a:rPr lang="en-US" sz="1200" dirty="0" smtClean="0">
                <a:solidFill>
                  <a:schemeClr val="dk1"/>
                </a:solidFill>
                <a:latin typeface="+mn-lt"/>
                <a:ea typeface="Calibri"/>
                <a:cs typeface="Calibri"/>
                <a:sym typeface="Calibri"/>
              </a:rPr>
              <a:t>Unhealthy use of one substance increases the likelihood of unhealthy use of other substances, thus clinicians should ask about all DSM-5 classes of substances (</a:t>
            </a:r>
            <a:r>
              <a:rPr lang="en-US" sz="1200" dirty="0" err="1" smtClean="0">
                <a:solidFill>
                  <a:schemeClr val="dk1"/>
                </a:solidFill>
                <a:latin typeface="+mn-lt"/>
                <a:ea typeface="Calibri"/>
                <a:cs typeface="Calibri"/>
                <a:sym typeface="Calibri"/>
              </a:rPr>
              <a:t>ie</a:t>
            </a:r>
            <a:r>
              <a:rPr lang="en-US" sz="1200" dirty="0" smtClean="0">
                <a:solidFill>
                  <a:schemeClr val="dk1"/>
                </a:solidFill>
                <a:latin typeface="+mn-lt"/>
                <a:ea typeface="Calibri"/>
                <a:cs typeface="Calibri"/>
                <a:sym typeface="Calibri"/>
              </a:rPr>
              <a:t>, alcohol, tobacco, cannabis, stimulants, </a:t>
            </a:r>
            <a:r>
              <a:rPr lang="en-US" sz="1200" dirty="0" err="1" smtClean="0">
                <a:solidFill>
                  <a:schemeClr val="dk1"/>
                </a:solidFill>
                <a:latin typeface="+mn-lt"/>
                <a:ea typeface="Calibri"/>
                <a:cs typeface="Calibri"/>
                <a:sym typeface="Calibri"/>
              </a:rPr>
              <a:t>opioids</a:t>
            </a:r>
            <a:r>
              <a:rPr lang="en-US" sz="1200" dirty="0" smtClean="0">
                <a:solidFill>
                  <a:schemeClr val="dk1"/>
                </a:solidFill>
                <a:latin typeface="+mn-lt"/>
                <a:ea typeface="Calibri"/>
                <a:cs typeface="Calibri"/>
                <a:sym typeface="Calibri"/>
              </a:rPr>
              <a:t> and other drugs).</a:t>
            </a:r>
          </a:p>
          <a:p>
            <a:pPr marL="0" lvl="0" indent="0">
              <a:spcBef>
                <a:spcPts val="0"/>
              </a:spcBef>
              <a:spcAft>
                <a:spcPts val="0"/>
              </a:spcAft>
              <a:buNone/>
            </a:pPr>
            <a:endParaRPr lang="en-US"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23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Clr>
                <a:schemeClr val="dk1"/>
              </a:buClr>
              <a:buSzPts val="1100"/>
              <a:buFont typeface="Arial"/>
              <a:buNone/>
            </a:pPr>
            <a:r>
              <a:rPr lang="en-US" sz="1200" b="1" dirty="0" smtClean="0">
                <a:solidFill>
                  <a:schemeClr val="dk1"/>
                </a:solidFill>
                <a:latin typeface="+mn-lt"/>
                <a:ea typeface="Calibri"/>
                <a:cs typeface="Calibri"/>
                <a:sym typeface="Calibri"/>
              </a:rPr>
              <a:t>Cognitive-behavioral therapy</a:t>
            </a:r>
            <a:r>
              <a:rPr lang="en-US" sz="1200" dirty="0" smtClean="0">
                <a:solidFill>
                  <a:schemeClr val="dk1"/>
                </a:solidFill>
                <a:latin typeface="+mn-lt"/>
                <a:ea typeface="Calibri"/>
                <a:cs typeface="Calibri"/>
                <a:sym typeface="Calibri"/>
              </a:rPr>
              <a:t>: A form of psychotherapy that teaches people strategies to identify and correct problematic behaviors in order to enhance self-control, stop drug use, and address a range of other problems that often co-occur with them.</a:t>
            </a:r>
          </a:p>
          <a:p>
            <a:pPr marL="0" lvl="0" indent="0">
              <a:spcBef>
                <a:spcPts val="0"/>
              </a:spcBef>
              <a:spcAft>
                <a:spcPts val="0"/>
              </a:spcAft>
              <a:buClr>
                <a:schemeClr val="dk1"/>
              </a:buClr>
              <a:buSzPts val="1100"/>
              <a:buFont typeface="Arial"/>
              <a:buNone/>
            </a:pPr>
            <a:r>
              <a:rPr lang="en-US" sz="1200" b="1" dirty="0" smtClean="0">
                <a:solidFill>
                  <a:schemeClr val="dk1"/>
                </a:solidFill>
                <a:latin typeface="+mn-lt"/>
                <a:ea typeface="Calibri"/>
                <a:cs typeface="Calibri"/>
                <a:sym typeface="Calibri"/>
              </a:rPr>
              <a:t>Contingency management</a:t>
            </a:r>
            <a:r>
              <a:rPr lang="en-US" sz="1200" dirty="0" smtClean="0">
                <a:solidFill>
                  <a:schemeClr val="dk1"/>
                </a:solidFill>
                <a:latin typeface="+mn-lt"/>
                <a:ea typeface="Calibri"/>
                <a:cs typeface="Calibri"/>
                <a:sym typeface="Calibri"/>
              </a:rPr>
              <a:t>: A therapeutic management approach based on frequent monitoring of the target behavior and the provision (or removal) of tangible, positive rewards when the target behavior occurs (or does not).</a:t>
            </a:r>
          </a:p>
          <a:p>
            <a:pPr marL="0" lvl="0" indent="0">
              <a:spcBef>
                <a:spcPts val="0"/>
              </a:spcBef>
              <a:spcAft>
                <a:spcPts val="0"/>
              </a:spcAft>
              <a:buClr>
                <a:schemeClr val="dk1"/>
              </a:buClr>
              <a:buSzPts val="1100"/>
              <a:buFont typeface="Arial"/>
              <a:buNone/>
            </a:pPr>
            <a:r>
              <a:rPr lang="en-US" sz="1200" b="1" dirty="0" smtClean="0">
                <a:solidFill>
                  <a:schemeClr val="dk1"/>
                </a:solidFill>
                <a:latin typeface="+mn-lt"/>
                <a:ea typeface="Calibri"/>
                <a:cs typeface="Calibri"/>
                <a:sym typeface="Calibri"/>
              </a:rPr>
              <a:t>Motivational enhancement therapy</a:t>
            </a:r>
            <a:r>
              <a:rPr lang="en-US" sz="1200" dirty="0" smtClean="0">
                <a:solidFill>
                  <a:schemeClr val="dk1"/>
                </a:solidFill>
                <a:latin typeface="+mn-lt"/>
                <a:ea typeface="Calibri"/>
                <a:cs typeface="Calibri"/>
                <a:sym typeface="Calibri"/>
              </a:rPr>
              <a:t>: A systematic form of intervention designed to produce rapid, internally motivated change; the therapy does not attempt to treat the person, but rather mobilize his or her own internal resources for change and engagement in treatment.</a:t>
            </a:r>
          </a:p>
          <a:p>
            <a:pPr marL="0" lvl="0" indent="0">
              <a:spcBef>
                <a:spcPts val="0"/>
              </a:spcBef>
              <a:spcAft>
                <a:spcPts val="0"/>
              </a:spcAft>
              <a:buClr>
                <a:schemeClr val="dk1"/>
              </a:buClr>
              <a:buSzPts val="1100"/>
              <a:buFont typeface="Arial"/>
              <a:buNone/>
            </a:pPr>
            <a:r>
              <a:rPr lang="en-US" sz="1200" dirty="0" err="1" smtClean="0">
                <a:solidFill>
                  <a:schemeClr val="dk1"/>
                </a:solidFill>
                <a:latin typeface="+mn-lt"/>
                <a:ea typeface="Calibri"/>
                <a:cs typeface="Calibri"/>
                <a:sym typeface="Calibri"/>
              </a:rPr>
              <a:t>Thuốc</a:t>
            </a:r>
            <a:r>
              <a:rPr lang="en-US" sz="1200" dirty="0" smtClean="0">
                <a:solidFill>
                  <a:schemeClr val="dk1"/>
                </a:solidFill>
                <a:latin typeface="+mn-lt"/>
                <a:ea typeface="Calibri"/>
                <a:cs typeface="Calibri"/>
                <a:sym typeface="Calibri"/>
              </a:rPr>
              <a:t> </a:t>
            </a:r>
            <a:r>
              <a:rPr lang="en-US" sz="1200" dirty="0" smtClean="0">
                <a:solidFill>
                  <a:schemeClr val="dk1"/>
                </a:solidFill>
              </a:rPr>
              <a:t>-&gt;</a:t>
            </a:r>
            <a:r>
              <a:rPr lang="en-US" sz="1200" dirty="0" smtClean="0">
                <a:solidFill>
                  <a:schemeClr val="dk1"/>
                </a:solidFill>
                <a:latin typeface="+mn-lt"/>
                <a:ea typeface="Calibri"/>
                <a:cs typeface="Calibri"/>
                <a:sym typeface="Calibri"/>
              </a:rPr>
              <a:t>  that may improve sleep and, possibly, executive function</a:t>
            </a:r>
          </a:p>
          <a:p>
            <a:pPr marL="0" lvl="0" indent="0">
              <a:spcBef>
                <a:spcPts val="0"/>
              </a:spcBef>
              <a:spcAft>
                <a:spcPts val="0"/>
              </a:spcAft>
              <a:buNone/>
            </a:pPr>
            <a:r>
              <a:rPr lang="en-US" sz="1200" dirty="0" smtClean="0">
                <a:solidFill>
                  <a:schemeClr val="dk1"/>
                </a:solidFill>
                <a:latin typeface="+mn-lt"/>
                <a:ea typeface="Calibri"/>
                <a:cs typeface="Calibri"/>
                <a:sym typeface="Calibri"/>
              </a:rPr>
              <a:t>Other agents being studied include the nutritional supplement N-</a:t>
            </a:r>
            <a:r>
              <a:rPr lang="en-US" sz="1200" dirty="0" err="1" smtClean="0">
                <a:solidFill>
                  <a:schemeClr val="dk1"/>
                </a:solidFill>
                <a:latin typeface="+mn-lt"/>
                <a:ea typeface="Calibri"/>
                <a:cs typeface="Calibri"/>
                <a:sym typeface="Calibri"/>
              </a:rPr>
              <a:t>acetylcysteine</a:t>
            </a:r>
            <a:r>
              <a:rPr lang="en-US" sz="1200" dirty="0" smtClean="0">
                <a:solidFill>
                  <a:schemeClr val="dk1"/>
                </a:solidFill>
                <a:latin typeface="+mn-lt"/>
                <a:ea typeface="Calibri"/>
                <a:cs typeface="Calibri"/>
                <a:sym typeface="Calibri"/>
              </a:rPr>
              <a:t> and chemicals called FAAH inhibitors, which may reduce withdrawal by inhibiting the breakdown of the body’s own </a:t>
            </a:r>
            <a:r>
              <a:rPr lang="en-US" sz="1200" dirty="0" err="1" smtClean="0">
                <a:solidFill>
                  <a:schemeClr val="dk1"/>
                </a:solidFill>
                <a:latin typeface="+mn-lt"/>
                <a:ea typeface="Calibri"/>
                <a:cs typeface="Calibri"/>
                <a:sym typeface="Calibri"/>
              </a:rPr>
              <a:t>cannabinoids</a:t>
            </a:r>
            <a:r>
              <a:rPr lang="en-US" sz="1200" dirty="0" smtClean="0">
                <a:solidFill>
                  <a:schemeClr val="dk1"/>
                </a:solidFill>
                <a:latin typeface="+mn-lt"/>
                <a:ea typeface="Calibri"/>
                <a:cs typeface="Calibri"/>
                <a:sym typeface="Calibri"/>
              </a:rPr>
              <a:t>. Future directions include the study of substances called </a:t>
            </a:r>
            <a:r>
              <a:rPr lang="en-US" sz="1200" i="1" dirty="0" err="1" smtClean="0">
                <a:solidFill>
                  <a:schemeClr val="dk1"/>
                </a:solidFill>
                <a:latin typeface="+mn-lt"/>
                <a:ea typeface="Calibri"/>
                <a:cs typeface="Calibri"/>
                <a:sym typeface="Calibri"/>
              </a:rPr>
              <a:t>allosteric</a:t>
            </a:r>
            <a:r>
              <a:rPr lang="en-US" sz="1200" i="1" dirty="0" smtClean="0">
                <a:solidFill>
                  <a:schemeClr val="dk1"/>
                </a:solidFill>
                <a:latin typeface="+mn-lt"/>
                <a:ea typeface="Calibri"/>
                <a:cs typeface="Calibri"/>
                <a:sym typeface="Calibri"/>
              </a:rPr>
              <a:t> modulators</a:t>
            </a:r>
            <a:r>
              <a:rPr lang="en-US" sz="1200" dirty="0" smtClean="0">
                <a:solidFill>
                  <a:schemeClr val="dk1"/>
                </a:solidFill>
                <a:latin typeface="+mn-lt"/>
                <a:ea typeface="Calibri"/>
                <a:cs typeface="Calibri"/>
                <a:sym typeface="Calibri"/>
              </a:rPr>
              <a:t> that interact with </a:t>
            </a:r>
            <a:r>
              <a:rPr lang="en-US" sz="1200" dirty="0" err="1" smtClean="0">
                <a:solidFill>
                  <a:schemeClr val="dk1"/>
                </a:solidFill>
                <a:latin typeface="+mn-lt"/>
                <a:ea typeface="Calibri"/>
                <a:cs typeface="Calibri"/>
                <a:sym typeface="Calibri"/>
              </a:rPr>
              <a:t>cannabinoid</a:t>
            </a:r>
            <a:r>
              <a:rPr lang="en-US" sz="1200" dirty="0" smtClean="0">
                <a:solidFill>
                  <a:schemeClr val="dk1"/>
                </a:solidFill>
                <a:latin typeface="+mn-lt"/>
                <a:ea typeface="Calibri"/>
                <a:cs typeface="Calibri"/>
                <a:sym typeface="Calibri"/>
              </a:rPr>
              <a:t> receptors to inhibit THC’s rewarding effects.</a:t>
            </a:r>
            <a:endParaRPr lang="en-US" dirty="0" smtClean="0"/>
          </a:p>
        </p:txBody>
      </p:sp>
      <p:sp>
        <p:nvSpPr>
          <p:cNvPr id="4" name="Slide Number Placeholder 3"/>
          <p:cNvSpPr>
            <a:spLocks noGrp="1"/>
          </p:cNvSpPr>
          <p:nvPr>
            <p:ph type="sldNum" sz="quarter" idx="10"/>
          </p:nvPr>
        </p:nvSpPr>
        <p:spPr/>
        <p:txBody>
          <a:bodyPr/>
          <a:lstStyle/>
          <a:p>
            <a:fld id="{AC545C87-8751-3842-AF8A-504C719F8700}" type="slidenum">
              <a:rPr lang="en-US" smtClean="0"/>
              <a:pPr/>
              <a:t>24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Clr>
                <a:schemeClr val="dk1"/>
              </a:buClr>
              <a:buSzPts val="1100"/>
              <a:buFont typeface="Arial"/>
              <a:buNone/>
            </a:pPr>
            <a:r>
              <a:rPr lang="en-US" sz="1200" dirty="0" smtClean="0">
                <a:solidFill>
                  <a:schemeClr val="dk1"/>
                </a:solidFill>
                <a:latin typeface="+mn-lt"/>
                <a:ea typeface="Calibri"/>
                <a:cs typeface="Calibri"/>
                <a:sym typeface="Calibri"/>
              </a:rPr>
              <a:t>Strong 3A4 inhibitors: </a:t>
            </a:r>
            <a:r>
              <a:rPr lang="en-US" sz="1200" dirty="0" err="1" smtClean="0">
                <a:solidFill>
                  <a:schemeClr val="dk1"/>
                </a:solidFill>
                <a:latin typeface="+mn-lt"/>
                <a:ea typeface="Calibri"/>
                <a:cs typeface="Calibri"/>
                <a:sym typeface="Calibri"/>
              </a:rPr>
              <a:t>elfinavir</a:t>
            </a:r>
            <a:r>
              <a:rPr lang="en-US" sz="1200" dirty="0" smtClean="0">
                <a:solidFill>
                  <a:schemeClr val="dk1"/>
                </a:solidFill>
                <a:latin typeface="+mn-lt"/>
                <a:ea typeface="Calibri"/>
                <a:cs typeface="Calibri"/>
                <a:sym typeface="Calibri"/>
              </a:rPr>
              <a:t>, </a:t>
            </a:r>
            <a:r>
              <a:rPr lang="en-US" sz="1200" dirty="0" err="1" smtClean="0">
                <a:solidFill>
                  <a:schemeClr val="dk1"/>
                </a:solidFill>
                <a:latin typeface="+mn-lt"/>
                <a:ea typeface="Calibri"/>
                <a:cs typeface="Calibri"/>
                <a:sym typeface="Calibri"/>
              </a:rPr>
              <a:t>ombitasvir</a:t>
            </a:r>
            <a:r>
              <a:rPr lang="en-US" sz="1200" dirty="0" smtClean="0">
                <a:solidFill>
                  <a:schemeClr val="dk1"/>
                </a:solidFill>
                <a:latin typeface="+mn-lt"/>
                <a:ea typeface="Calibri"/>
                <a:cs typeface="Calibri"/>
                <a:sym typeface="Calibri"/>
              </a:rPr>
              <a:t>, </a:t>
            </a:r>
            <a:r>
              <a:rPr lang="en-US" sz="1200" dirty="0" err="1" smtClean="0">
                <a:solidFill>
                  <a:schemeClr val="dk1"/>
                </a:solidFill>
                <a:latin typeface="+mn-lt"/>
                <a:ea typeface="Calibri"/>
                <a:cs typeface="Calibri"/>
                <a:sym typeface="Calibri"/>
              </a:rPr>
              <a:t>paritaprevir</a:t>
            </a:r>
            <a:r>
              <a:rPr lang="en-US" sz="1200" dirty="0" smtClean="0">
                <a:solidFill>
                  <a:schemeClr val="dk1"/>
                </a:solidFill>
                <a:latin typeface="+mn-lt"/>
                <a:ea typeface="Calibri"/>
                <a:cs typeface="Calibri"/>
                <a:sym typeface="Calibri"/>
              </a:rPr>
              <a:t>, </a:t>
            </a:r>
            <a:r>
              <a:rPr lang="en-US" sz="1200" dirty="0" err="1" smtClean="0">
                <a:solidFill>
                  <a:schemeClr val="dk1"/>
                </a:solidFill>
                <a:latin typeface="+mn-lt"/>
                <a:ea typeface="Calibri"/>
                <a:cs typeface="Calibri"/>
                <a:sym typeface="Calibri"/>
              </a:rPr>
              <a:t>ritonavir</a:t>
            </a:r>
            <a:r>
              <a:rPr lang="en-US" sz="1200" dirty="0" smtClean="0">
                <a:solidFill>
                  <a:schemeClr val="dk1"/>
                </a:solidFill>
                <a:latin typeface="+mn-lt"/>
                <a:ea typeface="Calibri"/>
                <a:cs typeface="Calibri"/>
                <a:sym typeface="Calibri"/>
              </a:rPr>
              <a:t>, </a:t>
            </a:r>
            <a:r>
              <a:rPr lang="en-US" sz="1200" dirty="0" err="1" smtClean="0">
                <a:solidFill>
                  <a:schemeClr val="dk1"/>
                </a:solidFill>
                <a:latin typeface="+mn-lt"/>
                <a:ea typeface="Calibri"/>
                <a:cs typeface="Calibri"/>
                <a:sym typeface="Calibri"/>
              </a:rPr>
              <a:t>posaconazole</a:t>
            </a:r>
            <a:r>
              <a:rPr lang="en-US" sz="1200" dirty="0" smtClean="0">
                <a:solidFill>
                  <a:schemeClr val="dk1"/>
                </a:solidFill>
                <a:latin typeface="+mn-lt"/>
                <a:ea typeface="Calibri"/>
                <a:cs typeface="Calibri"/>
                <a:sym typeface="Calibri"/>
              </a:rPr>
              <a:t>, </a:t>
            </a:r>
            <a:r>
              <a:rPr lang="en-US" sz="1200" dirty="0" err="1" smtClean="0">
                <a:solidFill>
                  <a:schemeClr val="dk1"/>
                </a:solidFill>
                <a:latin typeface="+mn-lt"/>
                <a:ea typeface="Calibri"/>
                <a:cs typeface="Calibri"/>
                <a:sym typeface="Calibri"/>
              </a:rPr>
              <a:t>saquinavir</a:t>
            </a:r>
            <a:r>
              <a:rPr lang="en-US" sz="1200" dirty="0" smtClean="0">
                <a:solidFill>
                  <a:schemeClr val="dk1"/>
                </a:solidFill>
                <a:latin typeface="+mn-lt"/>
                <a:ea typeface="Calibri"/>
                <a:cs typeface="Calibri"/>
                <a:sym typeface="Calibri"/>
              </a:rPr>
              <a:t>, </a:t>
            </a:r>
            <a:r>
              <a:rPr lang="en-US" sz="1200" dirty="0" err="1" smtClean="0">
                <a:solidFill>
                  <a:schemeClr val="dk1"/>
                </a:solidFill>
                <a:latin typeface="+mn-lt"/>
                <a:ea typeface="Calibri"/>
                <a:cs typeface="Calibri"/>
                <a:sym typeface="Calibri"/>
              </a:rPr>
              <a:t>telaprevir</a:t>
            </a:r>
            <a:endParaRPr lang="en-US" sz="1200" dirty="0" smtClean="0">
              <a:solidFill>
                <a:schemeClr val="dk1"/>
              </a:solidFill>
              <a:latin typeface="+mn-lt"/>
              <a:ea typeface="Calibri"/>
              <a:cs typeface="Calibri"/>
              <a:sym typeface="Calibri"/>
            </a:endParaRPr>
          </a:p>
          <a:p>
            <a:pPr marL="0" lvl="0" indent="0">
              <a:spcBef>
                <a:spcPts val="0"/>
              </a:spcBef>
              <a:spcAft>
                <a:spcPts val="0"/>
              </a:spcAft>
              <a:buNone/>
            </a:pPr>
            <a:r>
              <a:rPr lang="en-US" sz="1200" dirty="0" err="1" smtClean="0">
                <a:solidFill>
                  <a:schemeClr val="dk1"/>
                </a:solidFill>
                <a:latin typeface="+mn-lt"/>
                <a:ea typeface="Calibri"/>
                <a:cs typeface="Calibri"/>
                <a:sym typeface="Calibri"/>
              </a:rPr>
              <a:t>Efavirenz</a:t>
            </a:r>
            <a:r>
              <a:rPr lang="en-US" sz="1200" dirty="0" smtClean="0">
                <a:solidFill>
                  <a:schemeClr val="dk1"/>
                </a:solidFill>
                <a:latin typeface="+mn-lt"/>
                <a:ea typeface="Calibri"/>
                <a:cs typeface="Calibri"/>
                <a:sym typeface="Calibri"/>
              </a:rPr>
              <a:t> </a:t>
            </a:r>
            <a:r>
              <a:rPr lang="en-US" sz="1200" dirty="0" smtClean="0">
                <a:solidFill>
                  <a:schemeClr val="dk1"/>
                </a:solidFill>
              </a:rPr>
              <a:t>à</a:t>
            </a:r>
            <a:r>
              <a:rPr lang="en-US" sz="1200" dirty="0" smtClean="0">
                <a:solidFill>
                  <a:schemeClr val="dk1"/>
                </a:solidFill>
                <a:latin typeface="+mn-lt"/>
                <a:ea typeface="Calibri"/>
                <a:cs typeface="Calibri"/>
                <a:sym typeface="Calibri"/>
              </a:rPr>
              <a:t> Strong 2C19 inhibitors</a:t>
            </a:r>
            <a:endParaRPr lang="en-US"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25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dk1"/>
                </a:solidFill>
                <a:latin typeface="+mn-lt"/>
                <a:ea typeface="Calibri"/>
                <a:cs typeface="Calibri"/>
                <a:sym typeface="Calibri"/>
              </a:rPr>
              <a:t>A 2016 study in rats found that secondhand exposure to marijuana smoke affected a measure of blood vessel function as much as secondhand tobacco smoke, and the effects lasted longer. One minute of exposure to secondhand marijuana smoke impaired flow-mediated dilation (the extent to which arteries enlarge in response to increased blood flow) of the femoral artery that lasted for at least 90 minutes; impairment from 1 minute of secondhand tobacco exposure was recovered within 30 minutes. The effects of marijuana smoke were independent of THC concentration; i.e., when THC was removed, the impairment was still present.</a:t>
            </a:r>
            <a:endParaRPr lang="en-US"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27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dirty="0" smtClean="0">
                <a:solidFill>
                  <a:schemeClr val="dk1"/>
                </a:solidFill>
                <a:latin typeface="Calibri"/>
                <a:ea typeface="Calibri"/>
                <a:cs typeface="Calibri"/>
                <a:sym typeface="Calibri"/>
              </a:rPr>
              <a:t>Tương tác dược lực</a:t>
            </a:r>
            <a:endParaRPr lang="vi-VN"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28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dirty="0" smtClean="0">
                <a:solidFill>
                  <a:schemeClr val="dk1"/>
                </a:solidFill>
                <a:latin typeface="Calibri"/>
                <a:ea typeface="Calibri"/>
                <a:cs typeface="Calibri"/>
                <a:sym typeface="Calibri"/>
              </a:rPr>
              <a:t>Vẫn cần nghiên cứu có thiết kế tốt để kiểm chứng</a:t>
            </a:r>
            <a:endParaRPr lang="vi-VN"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30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Sử</a:t>
            </a:r>
            <a:r>
              <a:rPr lang="en-US" baseline="0" dirty="0" smtClean="0"/>
              <a:t> </a:t>
            </a:r>
            <a:r>
              <a:rPr lang="en-US" baseline="0" dirty="0" err="1" smtClean="0"/>
              <a:t>dụng</a:t>
            </a:r>
            <a:r>
              <a:rPr lang="en-US" baseline="0" dirty="0" smtClean="0"/>
              <a:t> </a:t>
            </a:r>
            <a:r>
              <a:rPr lang="en-US" baseline="0" dirty="0" err="1" smtClean="0"/>
              <a:t>thường</a:t>
            </a:r>
            <a:r>
              <a:rPr lang="en-US" baseline="0" dirty="0" smtClean="0"/>
              <a:t> </a:t>
            </a:r>
            <a:r>
              <a:rPr lang="en-US" baseline="0" dirty="0" err="1" smtClean="0"/>
              <a:t>xuyên</a:t>
            </a:r>
            <a:r>
              <a:rPr lang="en-US" baseline="0" dirty="0" smtClean="0"/>
              <a:t> </a:t>
            </a:r>
            <a:r>
              <a:rPr lang="en-US" baseline="0" dirty="0" err="1" smtClean="0"/>
              <a:t>hoặc</a:t>
            </a:r>
            <a:r>
              <a:rPr lang="en-US" baseline="0" dirty="0" smtClean="0"/>
              <a:t> </a:t>
            </a:r>
            <a:r>
              <a:rPr lang="en-US" baseline="0" dirty="0" err="1" smtClean="0"/>
              <a:t>sử</a:t>
            </a:r>
            <a:r>
              <a:rPr lang="en-US" baseline="0" dirty="0" smtClean="0"/>
              <a:t> </a:t>
            </a:r>
            <a:r>
              <a:rPr lang="en-US" baseline="0" dirty="0" err="1" smtClean="0"/>
              <a:t>dụng</a:t>
            </a:r>
            <a:r>
              <a:rPr lang="en-US" baseline="0" dirty="0" smtClean="0"/>
              <a:t> </a:t>
            </a:r>
            <a:r>
              <a:rPr lang="en-US" baseline="0" dirty="0" err="1" smtClean="0"/>
              <a:t>quá</a:t>
            </a:r>
            <a:r>
              <a:rPr lang="en-US" baseline="0" dirty="0" smtClean="0"/>
              <a:t> </a:t>
            </a:r>
            <a:r>
              <a:rPr lang="en-US" baseline="0" dirty="0" err="1" smtClean="0"/>
              <a:t>nhiều</a:t>
            </a:r>
            <a:r>
              <a:rPr lang="en-US" baseline="0" dirty="0" smtClean="0"/>
              <a:t> (heavy use)</a:t>
            </a:r>
          </a:p>
          <a:p>
            <a:r>
              <a:rPr lang="en-US" baseline="0" dirty="0" err="1" smtClean="0"/>
              <a:t>Trải</a:t>
            </a:r>
            <a:r>
              <a:rPr lang="en-US" baseline="0" dirty="0" smtClean="0"/>
              <a:t> </a:t>
            </a:r>
            <a:r>
              <a:rPr lang="en-US" baseline="0" dirty="0" err="1" smtClean="0"/>
              <a:t>nghiệm</a:t>
            </a:r>
            <a:r>
              <a:rPr lang="en-US" baseline="0" dirty="0" smtClean="0"/>
              <a:t> </a:t>
            </a:r>
            <a:r>
              <a:rPr lang="en-US" baseline="0" dirty="0" err="1" smtClean="0"/>
              <a:t>tích</a:t>
            </a:r>
            <a:r>
              <a:rPr lang="en-US" baseline="0" dirty="0" smtClean="0"/>
              <a:t> </a:t>
            </a:r>
            <a:r>
              <a:rPr lang="en-US" baseline="0" dirty="0" err="1" smtClean="0"/>
              <a:t>cực</a:t>
            </a:r>
            <a:r>
              <a:rPr lang="en-US" baseline="0" dirty="0" smtClean="0"/>
              <a:t>: </a:t>
            </a:r>
            <a:r>
              <a:rPr lang="en-US" baseline="0" dirty="0" err="1" smtClean="0"/>
              <a:t>xu</a:t>
            </a:r>
            <a:r>
              <a:rPr lang="en-US" baseline="0" dirty="0" smtClean="0"/>
              <a:t> </a:t>
            </a:r>
            <a:r>
              <a:rPr lang="en-US" baseline="0" dirty="0" err="1" smtClean="0"/>
              <a:t>hướng</a:t>
            </a:r>
            <a:r>
              <a:rPr lang="en-US" baseline="0" dirty="0" smtClean="0"/>
              <a:t> </a:t>
            </a:r>
            <a:r>
              <a:rPr lang="en-US" baseline="0" dirty="0" err="1" smtClean="0"/>
              <a:t>dùng</a:t>
            </a:r>
            <a:r>
              <a:rPr lang="en-US" baseline="0" dirty="0" smtClean="0"/>
              <a:t> </a:t>
            </a:r>
            <a:r>
              <a:rPr lang="en-US" baseline="0" dirty="0" err="1" smtClean="0"/>
              <a:t>ảo</a:t>
            </a:r>
            <a:r>
              <a:rPr lang="en-US" baseline="0" dirty="0" smtClean="0"/>
              <a:t> </a:t>
            </a:r>
            <a:r>
              <a:rPr lang="en-US" baseline="0" dirty="0" err="1" smtClean="0"/>
              <a:t>giác</a:t>
            </a:r>
            <a:r>
              <a:rPr lang="en-US" baseline="0" dirty="0" smtClean="0"/>
              <a:t>, </a:t>
            </a:r>
            <a:r>
              <a:rPr lang="en-US" baseline="0" dirty="0" err="1" smtClean="0"/>
              <a:t>kích</a:t>
            </a:r>
            <a:r>
              <a:rPr lang="en-US" baseline="0" dirty="0" smtClean="0"/>
              <a:t> </a:t>
            </a:r>
            <a:r>
              <a:rPr lang="en-US" baseline="0" dirty="0" err="1" smtClean="0"/>
              <a:t>thích</a:t>
            </a:r>
            <a:r>
              <a:rPr lang="en-US" baseline="0" dirty="0" smtClean="0"/>
              <a:t>,…</a:t>
            </a:r>
          </a:p>
          <a:p>
            <a:r>
              <a:rPr lang="en-US" baseline="0" dirty="0" err="1" smtClean="0"/>
              <a:t>Trải</a:t>
            </a:r>
            <a:r>
              <a:rPr lang="en-US" baseline="0" dirty="0" smtClean="0"/>
              <a:t> </a:t>
            </a:r>
            <a:r>
              <a:rPr lang="en-US" baseline="0" dirty="0" err="1" smtClean="0"/>
              <a:t>nghiệm</a:t>
            </a:r>
            <a:r>
              <a:rPr lang="en-US" baseline="0" dirty="0" smtClean="0"/>
              <a:t> </a:t>
            </a:r>
            <a:r>
              <a:rPr lang="en-US" baseline="0" dirty="0" err="1" smtClean="0"/>
              <a:t>tieu</a:t>
            </a:r>
            <a:r>
              <a:rPr lang="en-US" baseline="0" dirty="0" smtClean="0"/>
              <a:t> </a:t>
            </a:r>
            <a:r>
              <a:rPr lang="en-US" baseline="0" dirty="0" err="1" smtClean="0"/>
              <a:t>cực</a:t>
            </a:r>
            <a:r>
              <a:rPr lang="en-US" baseline="0" dirty="0" smtClean="0"/>
              <a:t>: </a:t>
            </a:r>
            <a:r>
              <a:rPr lang="en-US" baseline="0" dirty="0" err="1" smtClean="0"/>
              <a:t>xu</a:t>
            </a:r>
            <a:r>
              <a:rPr lang="en-US" baseline="0" dirty="0" smtClean="0"/>
              <a:t> </a:t>
            </a:r>
            <a:r>
              <a:rPr lang="en-US" baseline="0" dirty="0" err="1" smtClean="0"/>
              <a:t>hương</a:t>
            </a:r>
            <a:r>
              <a:rPr lang="en-US" baseline="0" dirty="0" smtClean="0"/>
              <a:t> </a:t>
            </a:r>
            <a:r>
              <a:rPr lang="en-US" baseline="0" dirty="0" err="1" smtClean="0"/>
              <a:t>dùng</a:t>
            </a:r>
            <a:r>
              <a:rPr lang="en-US" baseline="0" dirty="0" smtClean="0"/>
              <a:t> heroin, popper,…</a:t>
            </a:r>
            <a:endParaRPr lang="en-GB"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31</a:t>
            </a:fld>
            <a:endParaRPr lang="en-US"/>
          </a:p>
        </p:txBody>
      </p:sp>
    </p:spTree>
    <p:extLst>
      <p:ext uri="{BB962C8B-B14F-4D97-AF65-F5344CB8AC3E}">
        <p14:creationId xmlns:p14="http://schemas.microsoft.com/office/powerpoint/2010/main" val="4221520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1200" spc="-5" dirty="0" smtClean="0">
                <a:solidFill>
                  <a:srgbClr val="002060"/>
                </a:solidFill>
                <a:latin typeface="+mn-lt"/>
                <a:cs typeface="Arial"/>
              </a:rPr>
              <a:t>Đỗ Văn Dũng &amp; cs. (2017): </a:t>
            </a:r>
            <a:r>
              <a:rPr lang="en-US" sz="1200" b="1" dirty="0" smtClean="0">
                <a:latin typeface="Arial" panose="020B0604020202020204" pitchFamily="34" charset="0"/>
                <a:cs typeface="Arial" panose="020B0604020202020204" pitchFamily="34" charset="0"/>
              </a:rPr>
              <a:t>CÁC YẾU TỐ LIÊN QUAN ĐẾN BỆNH NHÂN RA KHỎI CHƯƠNG TRÌNH ĐIỀU TRỊ NGHIỆN BẰNG METHADONE </a:t>
            </a:r>
            <a:br>
              <a:rPr lang="en-US" sz="1200" b="1" dirty="0" smtClean="0">
                <a:latin typeface="Arial" panose="020B0604020202020204" pitchFamily="34" charset="0"/>
                <a:cs typeface="Arial" panose="020B0604020202020204" pitchFamily="34" charset="0"/>
              </a:rPr>
            </a:br>
            <a:r>
              <a:rPr lang="en-US" sz="1200" b="1" dirty="0" smtClean="0">
                <a:latin typeface="Arial" panose="020B0604020202020204" pitchFamily="34" charset="0"/>
                <a:cs typeface="Arial" panose="020B0604020202020204" pitchFamily="34" charset="0"/>
              </a:rPr>
              <a:t>TẠI TP. HỒ CHÍ MINH, 2015-2017 </a:t>
            </a:r>
            <a:r>
              <a:rPr lang="en-US" sz="1200" b="1" dirty="0" smtClean="0">
                <a:latin typeface="+mn-lt"/>
                <a:cs typeface="Arial"/>
              </a:rPr>
              <a:t>(</a:t>
            </a:r>
            <a:r>
              <a:rPr lang="en-US" sz="1200" b="1" dirty="0" err="1" smtClean="0">
                <a:latin typeface="+mn-lt"/>
                <a:cs typeface="Arial"/>
              </a:rPr>
              <a:t>trình</a:t>
            </a:r>
            <a:r>
              <a:rPr lang="en-US" sz="1200" b="1" baseline="0" dirty="0" smtClean="0">
                <a:latin typeface="+mn-lt"/>
                <a:cs typeface="Arial"/>
              </a:rPr>
              <a:t> </a:t>
            </a:r>
            <a:r>
              <a:rPr lang="en-US" sz="1200" b="1" baseline="0" dirty="0" err="1" smtClean="0">
                <a:latin typeface="+mn-lt"/>
                <a:cs typeface="Arial"/>
              </a:rPr>
              <a:t>bày</a:t>
            </a:r>
            <a:r>
              <a:rPr lang="en-US" sz="1200" b="1" baseline="0" dirty="0" smtClean="0">
                <a:latin typeface="+mn-lt"/>
                <a:cs typeface="Arial"/>
              </a:rPr>
              <a:t> SUD 4 2017)</a:t>
            </a:r>
            <a:endParaRPr lang="en-US" sz="1200" b="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C545C87-8751-3842-AF8A-504C719F8700}" type="slidenum">
              <a:rPr lang="en-US" smtClean="0"/>
              <a:pPr/>
              <a:t>33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1200" spc="-5" dirty="0" smtClean="0">
                <a:solidFill>
                  <a:srgbClr val="002060"/>
                </a:solidFill>
                <a:latin typeface="+mn-lt"/>
                <a:cs typeface="Arial"/>
              </a:rPr>
              <a:t>Lê Huỳnh Thị Cẩm Hồng &amp; cs. (2018):  </a:t>
            </a:r>
            <a:r>
              <a:rPr lang="en-GB" b="1" dirty="0" smtClean="0">
                <a:solidFill>
                  <a:srgbClr val="CCECFF"/>
                </a:solidFill>
                <a:latin typeface="+mn-lt"/>
              </a:rPr>
              <a:t>KHẢO SÁT </a:t>
            </a:r>
            <a:r>
              <a:rPr lang="en-GB" sz="1200" b="1" dirty="0" smtClean="0">
                <a:solidFill>
                  <a:srgbClr val="CCECFF"/>
                </a:solidFill>
                <a:latin typeface="+mn-lt"/>
              </a:rPr>
              <a:t>YẾU TỐ NGUY CƠ LÂY NHIỄM HIV TRONG CỘNG ĐỒNG NGƯỜI CHUYỂN GIỚI NỮ TẠI TP. HCM</a:t>
            </a:r>
            <a:endParaRPr lang="vi-VN" sz="1200" b="1" dirty="0" smtClean="0">
              <a:solidFill>
                <a:srgbClr val="CCECFF"/>
              </a:solidFill>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vi-VN" sz="1200" spc="-5" dirty="0" smtClean="0">
                <a:solidFill>
                  <a:srgbClr val="002060"/>
                </a:solidFill>
                <a:latin typeface="+mn-lt"/>
                <a:cs typeface="Arial"/>
              </a:rPr>
              <a:t>??? &amp; cs. (2017):  </a:t>
            </a:r>
            <a:endParaRPr lang="vi-VN" sz="1200" dirty="0" smtClean="0">
              <a:latin typeface="+mn-lt"/>
              <a:cs typeface="Arial"/>
            </a:endParaRPr>
          </a:p>
        </p:txBody>
      </p:sp>
      <p:sp>
        <p:nvSpPr>
          <p:cNvPr id="4" name="Slide Number Placeholder 3"/>
          <p:cNvSpPr>
            <a:spLocks noGrp="1"/>
          </p:cNvSpPr>
          <p:nvPr>
            <p:ph type="sldNum" sz="quarter" idx="10"/>
          </p:nvPr>
        </p:nvSpPr>
        <p:spPr/>
        <p:txBody>
          <a:bodyPr/>
          <a:lstStyle/>
          <a:p>
            <a:fld id="{AC545C87-8751-3842-AF8A-504C719F8700}" type="slidenum">
              <a:rPr lang="en-US" smtClean="0"/>
              <a:pPr/>
              <a:t>34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None/>
            </a:pPr>
            <a:r>
              <a:rPr lang="vi-VN" dirty="0" smtClean="0"/>
              <a:t>Dronabinol: đồng phân quang học tinh khiết của delta-9-THC:</a:t>
            </a:r>
          </a:p>
          <a:p>
            <a:pPr marL="0" lvl="0" indent="0">
              <a:spcBef>
                <a:spcPts val="0"/>
              </a:spcBef>
              <a:spcAft>
                <a:spcPts val="0"/>
              </a:spcAft>
              <a:buNone/>
            </a:pPr>
            <a:r>
              <a:rPr lang="vi-VN" dirty="0" smtClean="0"/>
              <a:t>(6aR-trans)-6a,7,8,10a-tetrahydro-6,6,9- trimethyl-3-pentyl-6H-dibenzo[b,d]pyran-1-ol</a:t>
            </a:r>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35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dirty="0" smtClean="0">
                <a:solidFill>
                  <a:schemeClr val="dk1"/>
                </a:solidFill>
                <a:latin typeface="Calibri"/>
                <a:ea typeface="Calibri"/>
                <a:cs typeface="Calibri"/>
                <a:sym typeface="Calibri"/>
              </a:rPr>
              <a:t>Trên bao bì còn ghi “Không sử dụng cho người”</a:t>
            </a:r>
            <a:endParaRPr lang="vi-VN" dirty="0" smtClean="0"/>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37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None/>
            </a:pPr>
            <a:r>
              <a:rPr lang="en-US" sz="1200" dirty="0" smtClean="0">
                <a:solidFill>
                  <a:schemeClr val="dk1"/>
                </a:solidFill>
                <a:latin typeface="+mn-lt"/>
                <a:ea typeface="Calibri"/>
                <a:cs typeface="Calibri"/>
                <a:sym typeface="Calibri"/>
              </a:rPr>
              <a:t>individuals who are intoxicated on spice can exhibit an array of cognitive changes (e.g., difficulty thinking clearly, confusion, amnesia), behavioral disturbances (e.g., agitation, restlessness, aggression), mood changes (e.g., anxiety, negative mood), or sensory and perceptual changes (e.g., paranoia, </a:t>
            </a:r>
            <a:r>
              <a:rPr lang="en-US" sz="1200" dirty="0" err="1" smtClean="0">
                <a:solidFill>
                  <a:schemeClr val="dk1"/>
                </a:solidFill>
                <a:latin typeface="+mn-lt"/>
                <a:ea typeface="Calibri"/>
                <a:cs typeface="Calibri"/>
                <a:sym typeface="Calibri"/>
              </a:rPr>
              <a:t>delusions,hallucinations</a:t>
            </a:r>
            <a:r>
              <a:rPr lang="en-US" sz="1200" dirty="0" smtClean="0">
                <a:solidFill>
                  <a:schemeClr val="dk1"/>
                </a:solidFill>
                <a:latin typeface="+mn-lt"/>
                <a:ea typeface="Calibri"/>
                <a:cs typeface="Calibri"/>
                <a:sym typeface="Calibri"/>
              </a:rPr>
              <a:t>).</a:t>
            </a:r>
          </a:p>
          <a:p>
            <a:pPr marL="0" lvl="0" indent="0">
              <a:spcBef>
                <a:spcPts val="0"/>
              </a:spcBef>
              <a:spcAft>
                <a:spcPts val="0"/>
              </a:spcAft>
              <a:buNone/>
            </a:pPr>
            <a:r>
              <a:rPr lang="en-US" sz="1200" dirty="0" smtClean="0">
                <a:solidFill>
                  <a:schemeClr val="dk1"/>
                </a:solidFill>
                <a:latin typeface="+mn-lt"/>
                <a:ea typeface="Calibri"/>
                <a:cs typeface="Calibri"/>
                <a:sym typeface="Calibri"/>
              </a:rPr>
              <a:t>1.4% students → frequently use in USA 2017</a:t>
            </a:r>
          </a:p>
          <a:p>
            <a:endParaRPr lang="vi-VN" dirty="0"/>
          </a:p>
        </p:txBody>
      </p:sp>
      <p:sp>
        <p:nvSpPr>
          <p:cNvPr id="4" name="Slide Number Placeholder 3"/>
          <p:cNvSpPr>
            <a:spLocks noGrp="1"/>
          </p:cNvSpPr>
          <p:nvPr>
            <p:ph type="sldNum" sz="quarter" idx="10"/>
          </p:nvPr>
        </p:nvSpPr>
        <p:spPr/>
        <p:txBody>
          <a:bodyPr/>
          <a:lstStyle/>
          <a:p>
            <a:fld id="{AC545C87-8751-3842-AF8A-504C719F8700}" type="slidenum">
              <a:rPr lang="en-US" smtClean="0"/>
              <a:pPr/>
              <a:t>38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rtl="0">
              <a:spcBef>
                <a:spcPts val="0"/>
              </a:spcBef>
              <a:spcAft>
                <a:spcPts val="0"/>
              </a:spcAft>
              <a:buClr>
                <a:schemeClr val="dk1"/>
              </a:buClr>
              <a:buSzPts val="1100"/>
              <a:buFont typeface="Arial"/>
              <a:buNone/>
            </a:pPr>
            <a:r>
              <a:rPr lang="vi-VN" sz="1200" dirty="0" smtClean="0">
                <a:solidFill>
                  <a:schemeClr val="dk1"/>
                </a:solidFill>
                <a:latin typeface="Calibri"/>
                <a:ea typeface="Calibri"/>
                <a:cs typeface="Calibri"/>
                <a:sym typeface="Calibri"/>
              </a:rPr>
              <a:t>Căn cứ theo Nghi-dinh-126-2015-ND-CP (bổ sung cho Nghị định số 82/2013/NĐ-CP), có hiệu lực từ ngày 1/2/2016 </a:t>
            </a:r>
            <a:r>
              <a:rPr lang="vi-VN" sz="1200" dirty="0" smtClean="0">
                <a:solidFill>
                  <a:schemeClr val="dk1"/>
                </a:solidFill>
              </a:rPr>
              <a:t>à</a:t>
            </a:r>
            <a:r>
              <a:rPr lang="vi-VN" sz="1200" dirty="0" smtClean="0">
                <a:solidFill>
                  <a:schemeClr val="dk1"/>
                </a:solidFill>
                <a:latin typeface="Calibri"/>
                <a:ea typeface="Calibri"/>
                <a:cs typeface="Calibri"/>
                <a:sym typeface="Calibri"/>
              </a:rPr>
              <a:t> các chất nêu ở trên là chất cấm</a:t>
            </a:r>
          </a:p>
          <a:p>
            <a:pPr marL="0" marR="0" lvl="0" indent="0" algn="l" rtl="0">
              <a:spcBef>
                <a:spcPts val="0"/>
              </a:spcBef>
              <a:spcAft>
                <a:spcPts val="0"/>
              </a:spcAft>
              <a:buClr>
                <a:schemeClr val="dk1"/>
              </a:buClr>
              <a:buSzPts val="1100"/>
              <a:buFont typeface="Arial"/>
              <a:buNone/>
            </a:pPr>
            <a:r>
              <a:rPr lang="vi-VN" sz="1200" dirty="0" smtClean="0">
                <a:solidFill>
                  <a:schemeClr val="dk1"/>
                </a:solidFill>
                <a:latin typeface="Calibri"/>
                <a:ea typeface="Calibri"/>
                <a:cs typeface="Calibri"/>
                <a:sym typeface="Calibri"/>
              </a:rPr>
              <a:t>Mỹ: cấm ko theo chất mà là cấu trúc hóa học</a:t>
            </a:r>
          </a:p>
          <a:p>
            <a:pPr marL="0" marR="0" lvl="0" indent="0" algn="l" rtl="0">
              <a:spcBef>
                <a:spcPts val="0"/>
              </a:spcBef>
              <a:spcAft>
                <a:spcPts val="0"/>
              </a:spcAft>
              <a:buNone/>
            </a:pPr>
            <a:endParaRPr lang="vi-VN" dirty="0" smtClean="0"/>
          </a:p>
        </p:txBody>
      </p:sp>
      <p:sp>
        <p:nvSpPr>
          <p:cNvPr id="4" name="Slide Number Placeholder 3"/>
          <p:cNvSpPr>
            <a:spLocks noGrp="1"/>
          </p:cNvSpPr>
          <p:nvPr>
            <p:ph type="sldNum" sz="quarter" idx="10"/>
          </p:nvPr>
        </p:nvSpPr>
        <p:spPr/>
        <p:txBody>
          <a:bodyPr/>
          <a:lstStyle/>
          <a:p>
            <a:fld id="{AC545C87-8751-3842-AF8A-504C719F8700}" type="slidenum">
              <a:rPr lang="en-US" smtClean="0"/>
              <a:pPr/>
              <a:t>39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smtClean="0"/>
              <a:t>individuals who are intoxicated on spice can exhibit an array of cognitive changes (e.g., difficulty thinking clearly, confusion, amnesia), behavioral disturbances (e.g., agitation, restlessness, aggression), mood changes (e.g., anxiety, negative mood), or sensory and perceptual changes (e.g., paranoia, </a:t>
            </a:r>
            <a:r>
              <a:rPr lang="en-US" sz="1200" b="0" i="0" u="none" strike="noStrike" cap="none" dirty="0" err="1" smtClean="0"/>
              <a:t>delusions,hallucinations</a:t>
            </a:r>
            <a:r>
              <a:rPr lang="en-US" sz="1200" b="0" i="0" u="none" strike="noStrike" cap="none" dirty="0" smtClean="0"/>
              <a:t>).</a:t>
            </a:r>
            <a:endParaRPr lang="en-US" sz="1200" dirty="0" smtClean="0"/>
          </a:p>
        </p:txBody>
      </p:sp>
      <p:sp>
        <p:nvSpPr>
          <p:cNvPr id="4" name="Slide Number Placeholder 3"/>
          <p:cNvSpPr>
            <a:spLocks noGrp="1"/>
          </p:cNvSpPr>
          <p:nvPr>
            <p:ph type="sldNum" sz="quarter" idx="10"/>
          </p:nvPr>
        </p:nvSpPr>
        <p:spPr/>
        <p:txBody>
          <a:bodyPr/>
          <a:lstStyle/>
          <a:p>
            <a:fld id="{AC545C87-8751-3842-AF8A-504C719F8700}"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3600">
                <a:solidFill>
                  <a:srgbClr val="00467F"/>
                </a:solidFill>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a:solidFill>
                  <a:srgbClr val="919195"/>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63949"/>
            <a:ext cx="9144000" cy="10287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flipV="1">
            <a:off x="-12577" y="5970269"/>
            <a:ext cx="9144000" cy="45719"/>
          </a:xfrm>
          <a:prstGeom prst="rect">
            <a:avLst/>
          </a:prstGeom>
        </p:spPr>
      </p:pic>
      <p:sp>
        <p:nvSpPr>
          <p:cNvPr id="12" name="TextBox 11"/>
          <p:cNvSpPr txBox="1"/>
          <p:nvPr userDrawn="1"/>
        </p:nvSpPr>
        <p:spPr>
          <a:xfrm>
            <a:off x="177552" y="6287255"/>
            <a:ext cx="8280648" cy="246221"/>
          </a:xfrm>
          <a:prstGeom prst="rect">
            <a:avLst/>
          </a:prstGeom>
          <a:noFill/>
        </p:spPr>
        <p:txBody>
          <a:bodyPr wrap="square" rtlCol="0">
            <a:spAutoFit/>
          </a:bodyPr>
          <a:lstStyle/>
          <a:p>
            <a:r>
              <a:rPr lang="en-US" sz="1000" dirty="0" smtClean="0">
                <a:solidFill>
                  <a:srgbClr val="00467F"/>
                </a:solidFill>
                <a:latin typeface="Arial" pitchFamily="34" charset="0"/>
                <a:cs typeface="Arial" pitchFamily="34" charset="0"/>
              </a:rPr>
              <a:t>Behaviora</a:t>
            </a:r>
            <a:r>
              <a:rPr lang="en-US" sz="1000" baseline="0" dirty="0" smtClean="0">
                <a:solidFill>
                  <a:srgbClr val="00467F"/>
                </a:solidFill>
                <a:latin typeface="Arial" pitchFamily="34" charset="0"/>
                <a:cs typeface="Arial" pitchFamily="34" charset="0"/>
              </a:rPr>
              <a:t>l Health is Essential to Health      </a:t>
            </a:r>
            <a:r>
              <a:rPr lang="en-US" sz="800" baseline="0" dirty="0" smtClean="0">
                <a:solidFill>
                  <a:srgbClr val="919195"/>
                </a:solidFill>
                <a:latin typeface="Arial" pitchFamily="34" charset="0"/>
                <a:cs typeface="Arial" pitchFamily="34" charset="0"/>
              </a:rPr>
              <a:t>Prevention Works  |  Treatment is Effective  |  People Recover    </a:t>
            </a:r>
            <a:endParaRPr lang="en-US" sz="800" dirty="0">
              <a:solidFill>
                <a:srgbClr val="919195"/>
              </a:solidFill>
              <a:latin typeface="Arial" pitchFamily="34" charset="0"/>
              <a:cs typeface="Arial" pitchFamily="34" charset="0"/>
            </a:endParaRPr>
          </a:p>
        </p:txBody>
      </p:sp>
      <p:sp>
        <p:nvSpPr>
          <p:cNvPr id="5" name="TextBox 4"/>
          <p:cNvSpPr txBox="1"/>
          <p:nvPr userDrawn="1"/>
        </p:nvSpPr>
        <p:spPr>
          <a:xfrm>
            <a:off x="1257300" y="381000"/>
            <a:ext cx="6629400" cy="923330"/>
          </a:xfrm>
          <a:prstGeom prst="rect">
            <a:avLst/>
          </a:prstGeom>
          <a:noFill/>
          <a:ln w="12700">
            <a:solidFill>
              <a:srgbClr val="919195"/>
            </a:solidFill>
            <a:prstDash val="sysDash"/>
          </a:ln>
        </p:spPr>
        <p:txBody>
          <a:bodyPr wrap="square" rtlCol="0">
            <a:spAutoFit/>
          </a:bodyPr>
          <a:lstStyle/>
          <a:p>
            <a:pPr algn="ctr"/>
            <a:endParaRPr lang="en-US" dirty="0" smtClean="0"/>
          </a:p>
          <a:p>
            <a:pPr algn="ctr"/>
            <a:r>
              <a:rPr lang="en-US" dirty="0" smtClean="0">
                <a:solidFill>
                  <a:srgbClr val="919195"/>
                </a:solidFill>
                <a:latin typeface="Arial" pitchFamily="34" charset="0"/>
                <a:cs typeface="Arial" pitchFamily="34" charset="0"/>
              </a:rPr>
              <a:t>Using the Slide Master, Add</a:t>
            </a:r>
            <a:r>
              <a:rPr lang="en-US" baseline="0" dirty="0" smtClean="0">
                <a:solidFill>
                  <a:srgbClr val="919195"/>
                </a:solidFill>
                <a:latin typeface="Arial" pitchFamily="34" charset="0"/>
                <a:cs typeface="Arial" pitchFamily="34" charset="0"/>
              </a:rPr>
              <a:t> Your ATTC Logo Here</a:t>
            </a:r>
          </a:p>
          <a:p>
            <a:pPr algn="ctr"/>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15001" y="6086301"/>
            <a:ext cx="621578" cy="619299"/>
          </a:xfrm>
          <a:prstGeom prst="rect">
            <a:avLst/>
          </a:prstGeom>
        </p:spPr>
      </p:pic>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75884" y="6220119"/>
            <a:ext cx="1196516" cy="380492"/>
          </a:xfrm>
          <a:prstGeom prst="rect">
            <a:avLst/>
          </a:prstGeom>
        </p:spPr>
      </p:pic>
    </p:spTree>
    <p:extLst>
      <p:ext uri="{BB962C8B-B14F-4D97-AF65-F5344CB8AC3E}">
        <p14:creationId xmlns:p14="http://schemas.microsoft.com/office/powerpoint/2010/main" val="2965408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3857" y="1066800"/>
            <a:ext cx="8229600" cy="838200"/>
          </a:xfrm>
        </p:spPr>
        <p:txBody>
          <a:bodyPr>
            <a:normAutofit/>
          </a:bodyPr>
          <a:lstStyle>
            <a:lvl1pPr algn="ctr">
              <a:defRPr sz="3600">
                <a:solidFill>
                  <a:srgbClr val="00467F"/>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2057400"/>
            <a:ext cx="8229600" cy="4572000"/>
          </a:xfrm>
        </p:spPr>
        <p:txBody>
          <a:bodyPr/>
          <a:lstStyle>
            <a:lvl1pPr>
              <a:defRPr sz="2800">
                <a:solidFill>
                  <a:srgbClr val="00467F"/>
                </a:solidFill>
                <a:latin typeface="Arial" pitchFamily="34" charset="0"/>
                <a:cs typeface="Arial" pitchFamily="34" charset="0"/>
              </a:defRPr>
            </a:lvl1pPr>
            <a:lvl2pPr>
              <a:defRPr sz="2400">
                <a:solidFill>
                  <a:srgbClr val="00467F"/>
                </a:solidFill>
                <a:latin typeface="Arial" pitchFamily="34" charset="0"/>
                <a:cs typeface="Arial" pitchFamily="34" charset="0"/>
              </a:defRPr>
            </a:lvl2pPr>
            <a:lvl3pPr>
              <a:defRPr sz="2000">
                <a:solidFill>
                  <a:srgbClr val="00467F"/>
                </a:solidFill>
                <a:latin typeface="Arial" pitchFamily="34" charset="0"/>
                <a:cs typeface="Arial" pitchFamily="34" charset="0"/>
              </a:defRPr>
            </a:lvl3pPr>
            <a:lvl4pPr>
              <a:defRPr sz="1600">
                <a:solidFill>
                  <a:srgbClr val="00467F"/>
                </a:solidFill>
                <a:latin typeface="Arial" pitchFamily="34" charset="0"/>
                <a:cs typeface="Arial" pitchFamily="34" charset="0"/>
              </a:defRPr>
            </a:lvl4pPr>
            <a:lvl5pPr>
              <a:defRPr sz="1600">
                <a:solidFill>
                  <a:srgbClr val="00467F"/>
                </a:solidFill>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flipV="1">
            <a:off x="0" y="944880"/>
            <a:ext cx="9144000" cy="45719"/>
          </a:xfrm>
          <a:prstGeom prst="rect">
            <a:avLst/>
          </a:prstGeom>
        </p:spPr>
      </p:pic>
      <p:pic>
        <p:nvPicPr>
          <p:cNvPr id="102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6981" t="64950" r="48241" b="26073"/>
          <a:stretch/>
        </p:blipFill>
        <p:spPr bwMode="auto">
          <a:xfrm>
            <a:off x="-1" y="6089963"/>
            <a:ext cx="9144001" cy="61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userDrawn="1"/>
        </p:nvSpPr>
        <p:spPr>
          <a:xfrm>
            <a:off x="304800" y="143470"/>
            <a:ext cx="4114800" cy="707886"/>
          </a:xfrm>
          <a:prstGeom prst="rect">
            <a:avLst/>
          </a:prstGeom>
          <a:noFill/>
          <a:ln w="12700">
            <a:solidFill>
              <a:srgbClr val="919195"/>
            </a:solidFill>
            <a:prstDash val="sysDash"/>
          </a:ln>
        </p:spPr>
        <p:txBody>
          <a:bodyPr wrap="square" rtlCol="0">
            <a:spAutoFit/>
          </a:bodyPr>
          <a:lstStyle/>
          <a:p>
            <a:pPr algn="ctr"/>
            <a:endParaRPr lang="en-US" sz="1100" dirty="0" smtClean="0"/>
          </a:p>
          <a:p>
            <a:pPr algn="ctr"/>
            <a:r>
              <a:rPr lang="en-US" dirty="0" smtClean="0">
                <a:solidFill>
                  <a:srgbClr val="919195"/>
                </a:solidFill>
                <a:latin typeface="Arial" pitchFamily="34" charset="0"/>
                <a:cs typeface="Arial" pitchFamily="34" charset="0"/>
              </a:rPr>
              <a:t>Add</a:t>
            </a:r>
            <a:r>
              <a:rPr lang="en-US" baseline="0" dirty="0" smtClean="0">
                <a:solidFill>
                  <a:srgbClr val="919195"/>
                </a:solidFill>
                <a:latin typeface="Arial" pitchFamily="34" charset="0"/>
                <a:cs typeface="Arial" pitchFamily="34" charset="0"/>
              </a:rPr>
              <a:t> Your ATTC Logo Here</a:t>
            </a:r>
          </a:p>
          <a:p>
            <a:pPr algn="ctr"/>
            <a:endParaRPr lang="en-US" sz="1100" dirty="0"/>
          </a:p>
        </p:txBody>
      </p:sp>
    </p:spTree>
    <p:extLst>
      <p:ext uri="{BB962C8B-B14F-4D97-AF65-F5344CB8AC3E}">
        <p14:creationId xmlns:p14="http://schemas.microsoft.com/office/powerpoint/2010/main" val="37851369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5AD984-B055-4C77-85BF-9FE69FA19609}" type="datetimeFigureOut">
              <a:rPr lang="en-US" smtClean="0"/>
              <a:pPr/>
              <a:t>6/29/2018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CFB22-069F-4958-851E-3AB8561A26D2}" type="slidenum">
              <a:rPr lang="en-US" smtClean="0"/>
              <a:pPr/>
              <a:t>‹#›</a:t>
            </a:fld>
            <a:endParaRPr lang="en-US"/>
          </a:p>
        </p:txBody>
      </p:sp>
    </p:spTree>
    <p:extLst>
      <p:ext uri="{BB962C8B-B14F-4D97-AF65-F5344CB8AC3E}">
        <p14:creationId xmlns:p14="http://schemas.microsoft.com/office/powerpoint/2010/main" val="350210715"/>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jpeg"/><Relationship Id="rId7"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microsoft.com/office/2007/relationships/hdphoto" Target="../media/hdphoto2.wdp"/></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10" Type="http://schemas.microsoft.com/office/2007/relationships/hdphoto" Target="../media/hdphoto2.wdp"/><Relationship Id="rId4" Type="http://schemas.openxmlformats.org/officeDocument/2006/relationships/image" Target="../media/image18.jpeg"/><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3.jpe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7.jpeg"/><Relationship Id="rId7" Type="http://schemas.openxmlformats.org/officeDocument/2006/relationships/image" Target="../media/image8.pn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10" Type="http://schemas.microsoft.com/office/2007/relationships/hdphoto" Target="../media/hdphoto2.wdp"/><Relationship Id="rId4" Type="http://schemas.openxmlformats.org/officeDocument/2006/relationships/image" Target="../media/image34.jpeg"/><Relationship Id="rId9"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8.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10" Type="http://schemas.microsoft.com/office/2007/relationships/hdphoto" Target="../media/hdphoto2.wdp"/><Relationship Id="rId4" Type="http://schemas.openxmlformats.org/officeDocument/2006/relationships/image" Target="../media/image40.jpeg"/><Relationship Id="rId9"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4.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5.jpeg"/><Relationship Id="rId7" Type="http://schemas.openxmlformats.org/officeDocument/2006/relationships/image" Target="../media/image48.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7.jpeg"/><Relationship Id="rId11" Type="http://schemas.microsoft.com/office/2007/relationships/hdphoto" Target="../media/hdphoto2.wdp"/><Relationship Id="rId5" Type="http://schemas.openxmlformats.org/officeDocument/2006/relationships/image" Target="../media/image43.jpeg"/><Relationship Id="rId10" Type="http://schemas.openxmlformats.org/officeDocument/2006/relationships/image" Target="../media/image9.png"/><Relationship Id="rId4" Type="http://schemas.openxmlformats.org/officeDocument/2006/relationships/image" Target="../media/image46.jpeg"/><Relationship Id="rId9"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7"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4.emf"/><Relationship Id="rId5" Type="http://schemas.microsoft.com/office/2007/relationships/hdphoto" Target="../media/hdphoto2.wdp"/><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56.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5.emf"/><Relationship Id="rId5" Type="http://schemas.microsoft.com/office/2007/relationships/hdphoto" Target="../media/hdphoto2.wdp"/><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7.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8.jpeg"/><Relationship Id="rId7"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0.jpeg"/><Relationship Id="rId4" Type="http://schemas.openxmlformats.org/officeDocument/2006/relationships/image" Target="../media/image59.jpeg"/></Relationships>
</file>

<file path=ppt/slides/_rels/slide3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5.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jpeg"/><Relationship Id="rId10" Type="http://schemas.microsoft.com/office/2007/relationships/hdphoto" Target="../media/hdphoto2.wdp"/><Relationship Id="rId4" Type="http://schemas.openxmlformats.org/officeDocument/2006/relationships/image" Target="../media/image67.jpeg"/><Relationship Id="rId9" Type="http://schemas.openxmlformats.org/officeDocument/2006/relationships/image" Target="../media/image9.png"/></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2.wdp"/></Relationships>
</file>

<file path=ppt/slides/_rels/slide45.xml.rels><?xml version="1.0" encoding="UTF-8" standalone="yes"?>
<Relationships xmlns="http://schemas.openxmlformats.org/package/2006/relationships"><Relationship Id="rId3" Type="http://schemas.openxmlformats.org/officeDocument/2006/relationships/hyperlink" Target="http://www.youtube.com/watch?v=gt4nVImOf08" TargetMode="External"/><Relationship Id="rId7" Type="http://schemas.microsoft.com/office/2007/relationships/hdphoto" Target="../media/hdphoto2.wdp"/><Relationship Id="rId2" Type="http://schemas.openxmlformats.org/officeDocument/2006/relationships/hyperlink" Target="http://www.youtube.com/watch?v=gJEHrsw5sQ4"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www.youtube.com/watch?v=w0Kc4je3rQ4"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2.wdp"/></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2.wdp"/></Relationships>
</file>

<file path=ppt/slides/_rels/slide4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hyperlink" Target="http://www.medscape.com/viewarticle/881059" TargetMode="External"/><Relationship Id="rId7" Type="http://schemas.openxmlformats.org/officeDocument/2006/relationships/image" Target="../media/image9.png"/><Relationship Id="rId2" Type="http://schemas.openxmlformats.org/officeDocument/2006/relationships/hyperlink" Target="http://www.drugabuse.gov/publications/research-reports/marijuana/letter-director"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www.wikihow.com/Tell-if-Someone-Has-Been-Using-Marijuana" TargetMode="External"/><Relationship Id="rId4" Type="http://schemas.openxmlformats.org/officeDocument/2006/relationships/hyperlink" Target="http://www.medscape.com/viewarticle/839155_1"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TỔNG QUAN VỀ CẦN SA </a:t>
            </a:r>
            <a:r>
              <a:rPr lang="en-US" dirty="0" err="1" smtClean="0"/>
              <a:t>và</a:t>
            </a:r>
            <a:r>
              <a:rPr lang="en-US" dirty="0" smtClean="0"/>
              <a:t> CẦN SA TỔNG HỢP</a:t>
            </a:r>
            <a:endParaRPr lang="en-US" dirty="0"/>
          </a:p>
        </p:txBody>
      </p:sp>
      <p:sp>
        <p:nvSpPr>
          <p:cNvPr id="3" name="Subtitle 2"/>
          <p:cNvSpPr>
            <a:spLocks noGrp="1"/>
          </p:cNvSpPr>
          <p:nvPr>
            <p:ph type="subTitle" idx="1"/>
          </p:nvPr>
        </p:nvSpPr>
        <p:spPr>
          <a:xfrm>
            <a:off x="533400" y="3886200"/>
            <a:ext cx="8305800" cy="1752600"/>
          </a:xfrm>
        </p:spPr>
        <p:txBody>
          <a:bodyPr>
            <a:normAutofit/>
          </a:bodyPr>
          <a:lstStyle/>
          <a:p>
            <a:r>
              <a:rPr lang="en-US" b="1" dirty="0" smtClean="0">
                <a:solidFill>
                  <a:schemeClr val="bg1">
                    <a:lumMod val="50000"/>
                  </a:schemeClr>
                </a:solidFill>
              </a:rPr>
              <a:t>DS. </a:t>
            </a:r>
            <a:r>
              <a:rPr lang="en-US" b="1" dirty="0" err="1" smtClean="0">
                <a:solidFill>
                  <a:schemeClr val="bg1">
                    <a:lumMod val="50000"/>
                  </a:schemeClr>
                </a:solidFill>
              </a:rPr>
              <a:t>Nguyễn</a:t>
            </a:r>
            <a:r>
              <a:rPr lang="en-US" b="1" dirty="0" smtClean="0">
                <a:solidFill>
                  <a:schemeClr val="bg1">
                    <a:lumMod val="50000"/>
                  </a:schemeClr>
                </a:solidFill>
              </a:rPr>
              <a:t> </a:t>
            </a:r>
            <a:r>
              <a:rPr lang="en-US" b="1" dirty="0" err="1" smtClean="0">
                <a:solidFill>
                  <a:schemeClr val="bg1">
                    <a:lumMod val="50000"/>
                  </a:schemeClr>
                </a:solidFill>
              </a:rPr>
              <a:t>Quốc</a:t>
            </a:r>
            <a:r>
              <a:rPr lang="en-US" b="1" dirty="0" smtClean="0">
                <a:solidFill>
                  <a:schemeClr val="bg1">
                    <a:lumMod val="50000"/>
                  </a:schemeClr>
                </a:solidFill>
              </a:rPr>
              <a:t> </a:t>
            </a:r>
            <a:r>
              <a:rPr lang="en-US" b="1" dirty="0" err="1" smtClean="0">
                <a:solidFill>
                  <a:schemeClr val="bg1">
                    <a:lumMod val="50000"/>
                  </a:schemeClr>
                </a:solidFill>
              </a:rPr>
              <a:t>Hòa</a:t>
            </a:r>
            <a:endParaRPr lang="en-US" b="1" dirty="0" smtClean="0">
              <a:solidFill>
                <a:schemeClr val="bg1">
                  <a:lumMod val="50000"/>
                </a:schemeClr>
              </a:solidFill>
            </a:endParaRPr>
          </a:p>
          <a:p>
            <a:r>
              <a:rPr lang="en-US" sz="1800" dirty="0" err="1" smtClean="0">
                <a:solidFill>
                  <a:schemeClr val="bg1">
                    <a:lumMod val="50000"/>
                  </a:schemeClr>
                </a:solidFill>
              </a:rPr>
              <a:t>Nghiên</a:t>
            </a:r>
            <a:r>
              <a:rPr lang="en-US" sz="1800" dirty="0" smtClean="0">
                <a:solidFill>
                  <a:schemeClr val="bg1">
                    <a:lumMod val="50000"/>
                  </a:schemeClr>
                </a:solidFill>
              </a:rPr>
              <a:t> </a:t>
            </a:r>
            <a:r>
              <a:rPr lang="en-US" sz="1800" dirty="0" err="1" smtClean="0">
                <a:solidFill>
                  <a:schemeClr val="bg1">
                    <a:lumMod val="50000"/>
                  </a:schemeClr>
                </a:solidFill>
              </a:rPr>
              <a:t>cứu</a:t>
            </a:r>
            <a:r>
              <a:rPr lang="en-US" sz="1800" dirty="0" smtClean="0">
                <a:solidFill>
                  <a:schemeClr val="bg1">
                    <a:lumMod val="50000"/>
                  </a:schemeClr>
                </a:solidFill>
              </a:rPr>
              <a:t> </a:t>
            </a:r>
            <a:r>
              <a:rPr lang="en-US" sz="1800" dirty="0" err="1" smtClean="0">
                <a:solidFill>
                  <a:schemeClr val="bg1">
                    <a:lumMod val="50000"/>
                  </a:schemeClr>
                </a:solidFill>
              </a:rPr>
              <a:t>sinh</a:t>
            </a:r>
            <a:r>
              <a:rPr lang="en-US" sz="1800" dirty="0" smtClean="0">
                <a:solidFill>
                  <a:schemeClr val="bg1">
                    <a:lumMod val="50000"/>
                  </a:schemeClr>
                </a:solidFill>
              </a:rPr>
              <a:t> </a:t>
            </a:r>
            <a:r>
              <a:rPr lang="en-US" sz="1800" dirty="0" err="1" smtClean="0">
                <a:solidFill>
                  <a:schemeClr val="bg1">
                    <a:lumMod val="50000"/>
                  </a:schemeClr>
                </a:solidFill>
              </a:rPr>
              <a:t>Dược</a:t>
            </a:r>
            <a:r>
              <a:rPr lang="en-US" sz="1800" dirty="0" smtClean="0">
                <a:solidFill>
                  <a:schemeClr val="bg1">
                    <a:lumMod val="50000"/>
                  </a:schemeClr>
                </a:solidFill>
              </a:rPr>
              <a:t>, Queen’s University Belfast</a:t>
            </a:r>
          </a:p>
          <a:p>
            <a:r>
              <a:rPr lang="en-US" sz="1800" dirty="0" err="1" smtClean="0">
                <a:solidFill>
                  <a:schemeClr val="bg1">
                    <a:lumMod val="50000"/>
                  </a:schemeClr>
                </a:solidFill>
              </a:rPr>
              <a:t>Giảng</a:t>
            </a:r>
            <a:r>
              <a:rPr lang="en-US" sz="1800" dirty="0" smtClean="0">
                <a:solidFill>
                  <a:schemeClr val="bg1">
                    <a:lumMod val="50000"/>
                  </a:schemeClr>
                </a:solidFill>
              </a:rPr>
              <a:t> </a:t>
            </a:r>
            <a:r>
              <a:rPr lang="en-US" sz="1800" dirty="0" err="1" smtClean="0">
                <a:solidFill>
                  <a:schemeClr val="bg1">
                    <a:lumMod val="50000"/>
                  </a:schemeClr>
                </a:solidFill>
              </a:rPr>
              <a:t>viên</a:t>
            </a:r>
            <a:r>
              <a:rPr lang="en-US" sz="1800" dirty="0" smtClean="0">
                <a:solidFill>
                  <a:schemeClr val="bg1">
                    <a:lumMod val="50000"/>
                  </a:schemeClr>
                </a:solidFill>
              </a:rPr>
              <a:t> </a:t>
            </a:r>
            <a:r>
              <a:rPr lang="en-US" sz="1800" dirty="0" err="1" smtClean="0">
                <a:solidFill>
                  <a:schemeClr val="bg1">
                    <a:lumMod val="50000"/>
                  </a:schemeClr>
                </a:solidFill>
              </a:rPr>
              <a:t>Bộ</a:t>
            </a:r>
            <a:r>
              <a:rPr lang="en-US" sz="1800" dirty="0" smtClean="0">
                <a:solidFill>
                  <a:schemeClr val="bg1">
                    <a:lumMod val="50000"/>
                  </a:schemeClr>
                </a:solidFill>
              </a:rPr>
              <a:t> </a:t>
            </a:r>
            <a:r>
              <a:rPr lang="en-US" sz="1800" dirty="0" err="1" smtClean="0">
                <a:solidFill>
                  <a:schemeClr val="bg1">
                    <a:lumMod val="50000"/>
                  </a:schemeClr>
                </a:solidFill>
              </a:rPr>
              <a:t>môn</a:t>
            </a:r>
            <a:r>
              <a:rPr lang="en-US" sz="1800" dirty="0" smtClean="0">
                <a:solidFill>
                  <a:schemeClr val="bg1">
                    <a:lumMod val="50000"/>
                  </a:schemeClr>
                </a:solidFill>
              </a:rPr>
              <a:t> </a:t>
            </a:r>
            <a:r>
              <a:rPr lang="en-US" sz="1800" dirty="0" err="1" smtClean="0">
                <a:solidFill>
                  <a:schemeClr val="bg1">
                    <a:lumMod val="50000"/>
                  </a:schemeClr>
                </a:solidFill>
              </a:rPr>
              <a:t>Dược</a:t>
            </a:r>
            <a:r>
              <a:rPr lang="en-US" sz="1800" dirty="0" smtClean="0">
                <a:solidFill>
                  <a:schemeClr val="bg1">
                    <a:lumMod val="50000"/>
                  </a:schemeClr>
                </a:solidFill>
              </a:rPr>
              <a:t> </a:t>
            </a:r>
            <a:r>
              <a:rPr lang="en-US" sz="1800" dirty="0" err="1" smtClean="0">
                <a:solidFill>
                  <a:schemeClr val="bg1">
                    <a:lumMod val="50000"/>
                  </a:schemeClr>
                </a:solidFill>
              </a:rPr>
              <a:t>Lâm</a:t>
            </a:r>
            <a:r>
              <a:rPr lang="en-US" sz="1800" dirty="0" smtClean="0">
                <a:solidFill>
                  <a:schemeClr val="bg1">
                    <a:lumMod val="50000"/>
                  </a:schemeClr>
                </a:solidFill>
              </a:rPr>
              <a:t> </a:t>
            </a:r>
            <a:r>
              <a:rPr lang="en-US" sz="1800" dirty="0" err="1" smtClean="0">
                <a:solidFill>
                  <a:schemeClr val="bg1">
                    <a:lumMod val="50000"/>
                  </a:schemeClr>
                </a:solidFill>
              </a:rPr>
              <a:t>Sàng</a:t>
            </a:r>
            <a:r>
              <a:rPr lang="en-US" sz="1800" dirty="0" smtClean="0">
                <a:solidFill>
                  <a:schemeClr val="bg1">
                    <a:lumMod val="50000"/>
                  </a:schemeClr>
                </a:solidFill>
              </a:rPr>
              <a:t>, </a:t>
            </a:r>
            <a:r>
              <a:rPr lang="en-US" sz="1800" dirty="0" err="1" smtClean="0">
                <a:solidFill>
                  <a:schemeClr val="bg1">
                    <a:lumMod val="50000"/>
                  </a:schemeClr>
                </a:solidFill>
              </a:rPr>
              <a:t>Khoa</a:t>
            </a:r>
            <a:r>
              <a:rPr lang="en-US" sz="1800" dirty="0" smtClean="0">
                <a:solidFill>
                  <a:schemeClr val="bg1">
                    <a:lumMod val="50000"/>
                  </a:schemeClr>
                </a:solidFill>
              </a:rPr>
              <a:t> </a:t>
            </a:r>
            <a:r>
              <a:rPr lang="en-US" sz="1800" dirty="0" err="1" smtClean="0">
                <a:solidFill>
                  <a:schemeClr val="bg1">
                    <a:lumMod val="50000"/>
                  </a:schemeClr>
                </a:solidFill>
              </a:rPr>
              <a:t>Dược</a:t>
            </a:r>
            <a:r>
              <a:rPr lang="en-US" sz="1800" dirty="0" smtClean="0">
                <a:solidFill>
                  <a:schemeClr val="bg1">
                    <a:lumMod val="50000"/>
                  </a:schemeClr>
                </a:solidFill>
              </a:rPr>
              <a:t>, </a:t>
            </a:r>
            <a:r>
              <a:rPr lang="en-US" sz="1800" dirty="0" err="1" smtClean="0">
                <a:solidFill>
                  <a:schemeClr val="bg1">
                    <a:lumMod val="50000"/>
                  </a:schemeClr>
                </a:solidFill>
              </a:rPr>
              <a:t>Đại</a:t>
            </a:r>
            <a:r>
              <a:rPr lang="en-US" sz="1800" dirty="0" smtClean="0">
                <a:solidFill>
                  <a:schemeClr val="bg1">
                    <a:lumMod val="50000"/>
                  </a:schemeClr>
                </a:solidFill>
              </a:rPr>
              <a:t> </a:t>
            </a:r>
            <a:r>
              <a:rPr lang="en-US" sz="1800" dirty="0" err="1" smtClean="0">
                <a:solidFill>
                  <a:schemeClr val="bg1">
                    <a:lumMod val="50000"/>
                  </a:schemeClr>
                </a:solidFill>
              </a:rPr>
              <a:t>học</a:t>
            </a:r>
            <a:r>
              <a:rPr lang="en-US" sz="1800" dirty="0" smtClean="0">
                <a:solidFill>
                  <a:schemeClr val="bg1">
                    <a:lumMod val="50000"/>
                  </a:schemeClr>
                </a:solidFill>
              </a:rPr>
              <a:t> Y </a:t>
            </a:r>
            <a:r>
              <a:rPr lang="en-US" sz="1800" dirty="0" err="1" smtClean="0">
                <a:solidFill>
                  <a:schemeClr val="bg1">
                    <a:lumMod val="50000"/>
                  </a:schemeClr>
                </a:solidFill>
              </a:rPr>
              <a:t>Dược</a:t>
            </a:r>
            <a:r>
              <a:rPr lang="en-US" sz="1800" dirty="0" smtClean="0">
                <a:solidFill>
                  <a:schemeClr val="bg1">
                    <a:lumMod val="50000"/>
                  </a:schemeClr>
                </a:solidFill>
              </a:rPr>
              <a:t> TP. HCM</a:t>
            </a:r>
          </a:p>
          <a:p>
            <a:r>
              <a:rPr lang="en-US" sz="1800" dirty="0" err="1" smtClean="0">
                <a:solidFill>
                  <a:schemeClr val="bg1">
                    <a:lumMod val="50000"/>
                  </a:schemeClr>
                </a:solidFill>
              </a:rPr>
              <a:t>Chuyên</a:t>
            </a:r>
            <a:r>
              <a:rPr lang="en-US" sz="1800" dirty="0" smtClean="0">
                <a:solidFill>
                  <a:schemeClr val="bg1">
                    <a:lumMod val="50000"/>
                  </a:schemeClr>
                </a:solidFill>
              </a:rPr>
              <a:t> </a:t>
            </a:r>
            <a:r>
              <a:rPr lang="en-US" sz="1800" dirty="0" err="1" smtClean="0">
                <a:solidFill>
                  <a:schemeClr val="bg1">
                    <a:lumMod val="50000"/>
                  </a:schemeClr>
                </a:solidFill>
              </a:rPr>
              <a:t>viên</a:t>
            </a:r>
            <a:r>
              <a:rPr lang="en-US" sz="1800" dirty="0" smtClean="0">
                <a:solidFill>
                  <a:schemeClr val="bg1">
                    <a:lumMod val="50000"/>
                  </a:schemeClr>
                </a:solidFill>
              </a:rPr>
              <a:t> </a:t>
            </a:r>
            <a:r>
              <a:rPr lang="en-US" sz="1800" dirty="0" err="1" smtClean="0">
                <a:solidFill>
                  <a:schemeClr val="bg1">
                    <a:lumMod val="50000"/>
                  </a:schemeClr>
                </a:solidFill>
              </a:rPr>
              <a:t>Dược</a:t>
            </a:r>
            <a:r>
              <a:rPr lang="en-US" sz="1800" dirty="0" smtClean="0">
                <a:solidFill>
                  <a:schemeClr val="bg1">
                    <a:lumMod val="50000"/>
                  </a:schemeClr>
                </a:solidFill>
              </a:rPr>
              <a:t>, </a:t>
            </a:r>
            <a:r>
              <a:rPr lang="en-US" sz="1800" dirty="0" err="1" smtClean="0">
                <a:solidFill>
                  <a:schemeClr val="bg1">
                    <a:lumMod val="50000"/>
                  </a:schemeClr>
                </a:solidFill>
              </a:rPr>
              <a:t>Trung</a:t>
            </a:r>
            <a:r>
              <a:rPr lang="en-US" sz="1800" dirty="0" smtClean="0">
                <a:solidFill>
                  <a:schemeClr val="bg1">
                    <a:lumMod val="50000"/>
                  </a:schemeClr>
                </a:solidFill>
              </a:rPr>
              <a:t> </a:t>
            </a:r>
            <a:r>
              <a:rPr lang="en-US" sz="1800" dirty="0" err="1" smtClean="0">
                <a:solidFill>
                  <a:schemeClr val="bg1">
                    <a:lumMod val="50000"/>
                  </a:schemeClr>
                </a:solidFill>
              </a:rPr>
              <a:t>tâm</a:t>
            </a:r>
            <a:r>
              <a:rPr lang="en-US" sz="1800" dirty="0" smtClean="0">
                <a:solidFill>
                  <a:schemeClr val="bg1">
                    <a:lumMod val="50000"/>
                  </a:schemeClr>
                </a:solidFill>
              </a:rPr>
              <a:t> </a:t>
            </a:r>
            <a:r>
              <a:rPr lang="en-US" sz="1800" dirty="0" err="1" smtClean="0">
                <a:solidFill>
                  <a:schemeClr val="bg1">
                    <a:lumMod val="50000"/>
                  </a:schemeClr>
                </a:solidFill>
              </a:rPr>
              <a:t>chuyển</a:t>
            </a:r>
            <a:r>
              <a:rPr lang="en-US" sz="1800" dirty="0" smtClean="0">
                <a:solidFill>
                  <a:schemeClr val="bg1">
                    <a:lumMod val="50000"/>
                  </a:schemeClr>
                </a:solidFill>
              </a:rPr>
              <a:t> </a:t>
            </a:r>
            <a:r>
              <a:rPr lang="en-US" sz="1800" dirty="0" err="1" smtClean="0">
                <a:solidFill>
                  <a:schemeClr val="bg1">
                    <a:lumMod val="50000"/>
                  </a:schemeClr>
                </a:solidFill>
              </a:rPr>
              <a:t>giao</a:t>
            </a:r>
            <a:r>
              <a:rPr lang="en-US" sz="1800" dirty="0" smtClean="0">
                <a:solidFill>
                  <a:schemeClr val="bg1">
                    <a:lumMod val="50000"/>
                  </a:schemeClr>
                </a:solidFill>
              </a:rPr>
              <a:t> </a:t>
            </a:r>
            <a:r>
              <a:rPr lang="en-US" sz="1800" dirty="0" err="1" smtClean="0">
                <a:solidFill>
                  <a:schemeClr val="bg1">
                    <a:lumMod val="50000"/>
                  </a:schemeClr>
                </a:solidFill>
              </a:rPr>
              <a:t>công</a:t>
            </a:r>
            <a:r>
              <a:rPr lang="en-US" sz="1800" dirty="0" smtClean="0">
                <a:solidFill>
                  <a:schemeClr val="bg1">
                    <a:lumMod val="50000"/>
                  </a:schemeClr>
                </a:solidFill>
              </a:rPr>
              <a:t> </a:t>
            </a:r>
            <a:r>
              <a:rPr lang="en-US" sz="1800" dirty="0" err="1" smtClean="0">
                <a:solidFill>
                  <a:schemeClr val="bg1">
                    <a:lumMod val="50000"/>
                  </a:schemeClr>
                </a:solidFill>
              </a:rPr>
              <a:t>nghệ</a:t>
            </a:r>
            <a:r>
              <a:rPr lang="en-US" sz="1800" dirty="0" smtClean="0">
                <a:solidFill>
                  <a:schemeClr val="bg1">
                    <a:lumMod val="50000"/>
                  </a:schemeClr>
                </a:solidFill>
              </a:rPr>
              <a:t> </a:t>
            </a:r>
            <a:r>
              <a:rPr lang="en-US" sz="1800" dirty="0" err="1" smtClean="0">
                <a:solidFill>
                  <a:schemeClr val="bg1">
                    <a:lumMod val="50000"/>
                  </a:schemeClr>
                </a:solidFill>
              </a:rPr>
              <a:t>điều</a:t>
            </a:r>
            <a:r>
              <a:rPr lang="en-US" sz="1800" dirty="0" smtClean="0">
                <a:solidFill>
                  <a:schemeClr val="bg1">
                    <a:lumMod val="50000"/>
                  </a:schemeClr>
                </a:solidFill>
              </a:rPr>
              <a:t> </a:t>
            </a:r>
            <a:r>
              <a:rPr lang="en-US" sz="1800" dirty="0" err="1" smtClean="0">
                <a:solidFill>
                  <a:schemeClr val="bg1">
                    <a:lumMod val="50000"/>
                  </a:schemeClr>
                </a:solidFill>
              </a:rPr>
              <a:t>trị</a:t>
            </a:r>
            <a:r>
              <a:rPr lang="en-US" sz="1800" dirty="0" smtClean="0">
                <a:solidFill>
                  <a:schemeClr val="bg1">
                    <a:lumMod val="50000"/>
                  </a:schemeClr>
                </a:solidFill>
              </a:rPr>
              <a:t> </a:t>
            </a:r>
            <a:r>
              <a:rPr lang="en-US" sz="1800" dirty="0" err="1" smtClean="0">
                <a:solidFill>
                  <a:schemeClr val="bg1">
                    <a:lumMod val="50000"/>
                  </a:schemeClr>
                </a:solidFill>
              </a:rPr>
              <a:t>nghiện</a:t>
            </a:r>
            <a:r>
              <a:rPr lang="en-US" sz="1800" dirty="0" smtClean="0">
                <a:solidFill>
                  <a:schemeClr val="bg1">
                    <a:lumMod val="50000"/>
                  </a:schemeClr>
                </a:solidFill>
              </a:rPr>
              <a:t> </a:t>
            </a:r>
            <a:r>
              <a:rPr lang="en-US" sz="1800" dirty="0" err="1" smtClean="0">
                <a:solidFill>
                  <a:schemeClr val="bg1">
                    <a:lumMod val="50000"/>
                  </a:schemeClr>
                </a:solidFill>
              </a:rPr>
              <a:t>chất</a:t>
            </a:r>
            <a:r>
              <a:rPr lang="en-US" sz="1800" dirty="0" smtClean="0">
                <a:solidFill>
                  <a:schemeClr val="bg1">
                    <a:lumMod val="50000"/>
                  </a:schemeClr>
                </a:solidFill>
              </a:rPr>
              <a:t> </a:t>
            </a:r>
            <a:r>
              <a:rPr lang="en-US" sz="1800" dirty="0" err="1" smtClean="0">
                <a:solidFill>
                  <a:schemeClr val="bg1">
                    <a:lumMod val="50000"/>
                  </a:schemeClr>
                </a:solidFill>
              </a:rPr>
              <a:t>và</a:t>
            </a:r>
            <a:r>
              <a:rPr lang="en-US" sz="1800" dirty="0" smtClean="0">
                <a:solidFill>
                  <a:schemeClr val="bg1">
                    <a:lumMod val="50000"/>
                  </a:schemeClr>
                </a:solidFill>
              </a:rPr>
              <a:t> HIV (VHATTC)</a:t>
            </a:r>
            <a:endParaRPr lang="en-US" sz="1800" dirty="0">
              <a:solidFill>
                <a:schemeClr val="bg1">
                  <a:lumMod val="50000"/>
                </a:schemeClr>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5943600"/>
            <a:ext cx="914400" cy="914400"/>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101725" y="228600"/>
            <a:ext cx="6823075" cy="1208659"/>
          </a:xfrm>
          <a:prstGeom prst="rect">
            <a:avLst/>
          </a:prstGeom>
        </p:spPr>
      </p:pic>
    </p:spTree>
    <p:extLst>
      <p:ext uri="{BB962C8B-B14F-4D97-AF65-F5344CB8AC3E}">
        <p14:creationId xmlns:p14="http://schemas.microsoft.com/office/powerpoint/2010/main" val="5738394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908942" y="990600"/>
            <a:ext cx="3334945" cy="553998"/>
          </a:xfrm>
          <a:prstGeom prst="rect">
            <a:avLst/>
          </a:prstGeom>
        </p:spPr>
        <p:txBody>
          <a:bodyPr vert="horz" wrap="square" lIns="0" tIns="0" rIns="0" bIns="0" rtlCol="0" anchor="ctr">
            <a:spAutoFit/>
          </a:bodyPr>
          <a:lstStyle/>
          <a:p>
            <a:pPr marL="11723"/>
            <a:r>
              <a:rPr spc="-5" dirty="0"/>
              <a:t>MỤC</a:t>
            </a:r>
            <a:r>
              <a:rPr spc="-78" dirty="0"/>
              <a:t> </a:t>
            </a:r>
            <a:r>
              <a:rPr spc="-5" dirty="0"/>
              <a:t>TIÊU</a:t>
            </a:r>
          </a:p>
        </p:txBody>
      </p:sp>
      <p:sp>
        <p:nvSpPr>
          <p:cNvPr id="4" name="object 4"/>
          <p:cNvSpPr txBox="1"/>
          <p:nvPr/>
        </p:nvSpPr>
        <p:spPr>
          <a:xfrm>
            <a:off x="8918060" y="6185487"/>
            <a:ext cx="131885" cy="538609"/>
          </a:xfrm>
          <a:prstGeom prst="rect">
            <a:avLst/>
          </a:prstGeom>
        </p:spPr>
        <p:txBody>
          <a:bodyPr vert="horz" wrap="square" lIns="0" tIns="0" rIns="0" bIns="0" rtlCol="0">
            <a:spAutoFit/>
          </a:bodyPr>
          <a:lstStyle/>
          <a:p>
            <a:pPr marL="23447">
              <a:lnSpc>
                <a:spcPts val="1417"/>
              </a:lnSpc>
            </a:pPr>
            <a:fld id="{81D60167-4931-47E6-BA6A-407CBD079E47}" type="slidenum">
              <a:rPr sz="1200" spc="-5" dirty="0">
                <a:latin typeface="Arial"/>
                <a:cs typeface="Arial"/>
              </a:rPr>
              <a:pPr marL="23447">
                <a:lnSpc>
                  <a:spcPts val="1417"/>
                </a:lnSpc>
              </a:pPr>
              <a:t>2</a:t>
            </a:fld>
            <a:endParaRPr sz="1200">
              <a:latin typeface="Arial"/>
              <a:cs typeface="Arial"/>
            </a:endParaRPr>
          </a:p>
        </p:txBody>
      </p:sp>
      <p:sp>
        <p:nvSpPr>
          <p:cNvPr id="3" name="object 3"/>
          <p:cNvSpPr txBox="1"/>
          <p:nvPr/>
        </p:nvSpPr>
        <p:spPr>
          <a:xfrm>
            <a:off x="322697" y="2138055"/>
            <a:ext cx="8507437" cy="3348096"/>
          </a:xfrm>
          <a:prstGeom prst="rect">
            <a:avLst/>
          </a:prstGeom>
        </p:spPr>
        <p:txBody>
          <a:bodyPr vert="horz" wrap="square" lIns="0" tIns="0" rIns="0" bIns="0" rtlCol="0">
            <a:spAutoFit/>
          </a:bodyPr>
          <a:lstStyle/>
          <a:p>
            <a:pPr marL="495899" indent="-484175">
              <a:buAutoNum type="arabicPeriod"/>
              <a:tabLst>
                <a:tab pos="495899" algn="l"/>
                <a:tab pos="496485" algn="l"/>
              </a:tabLst>
            </a:pPr>
            <a:r>
              <a:rPr sz="2585" spc="-5" dirty="0">
                <a:solidFill>
                  <a:srgbClr val="002060"/>
                </a:solidFill>
                <a:latin typeface="Arial"/>
                <a:cs typeface="Arial"/>
              </a:rPr>
              <a:t>Phân biệt được cần sa và cần sa tổng</a:t>
            </a:r>
            <a:r>
              <a:rPr sz="2585" spc="28" dirty="0">
                <a:solidFill>
                  <a:srgbClr val="002060"/>
                </a:solidFill>
                <a:latin typeface="Arial"/>
                <a:cs typeface="Arial"/>
              </a:rPr>
              <a:t> </a:t>
            </a:r>
            <a:r>
              <a:rPr sz="2585" spc="-5" dirty="0">
                <a:solidFill>
                  <a:srgbClr val="002060"/>
                </a:solidFill>
                <a:latin typeface="Arial"/>
                <a:cs typeface="Arial"/>
              </a:rPr>
              <a:t>hợp.</a:t>
            </a:r>
            <a:endParaRPr sz="2585" dirty="0">
              <a:latin typeface="Arial"/>
              <a:cs typeface="Arial"/>
            </a:endParaRPr>
          </a:p>
          <a:p>
            <a:pPr marL="495899" indent="-484175">
              <a:spcBef>
                <a:spcPts val="1537"/>
              </a:spcBef>
              <a:buAutoNum type="arabicPeriod"/>
              <a:tabLst>
                <a:tab pos="495899" algn="l"/>
                <a:tab pos="496485" algn="l"/>
              </a:tabLst>
            </a:pPr>
            <a:r>
              <a:rPr sz="2585" spc="-5" dirty="0">
                <a:solidFill>
                  <a:srgbClr val="002060"/>
                </a:solidFill>
                <a:latin typeface="Arial"/>
                <a:cs typeface="Arial"/>
              </a:rPr>
              <a:t>Hiểu được tác dụng của cần sa và cần sa tổng</a:t>
            </a:r>
            <a:r>
              <a:rPr sz="2585" spc="55" dirty="0">
                <a:solidFill>
                  <a:srgbClr val="002060"/>
                </a:solidFill>
                <a:latin typeface="Arial"/>
                <a:cs typeface="Arial"/>
              </a:rPr>
              <a:t> </a:t>
            </a:r>
            <a:r>
              <a:rPr sz="2585" spc="-5" dirty="0">
                <a:solidFill>
                  <a:srgbClr val="002060"/>
                </a:solidFill>
                <a:latin typeface="Arial"/>
                <a:cs typeface="Arial"/>
              </a:rPr>
              <a:t>hợp.</a:t>
            </a:r>
            <a:endParaRPr sz="2585" dirty="0">
              <a:latin typeface="Arial"/>
              <a:cs typeface="Arial"/>
            </a:endParaRPr>
          </a:p>
          <a:p>
            <a:pPr marL="495899" marR="4689" indent="-484175">
              <a:lnSpc>
                <a:spcPts val="4643"/>
              </a:lnSpc>
              <a:spcBef>
                <a:spcPts val="406"/>
              </a:spcBef>
              <a:buAutoNum type="arabicPeriod"/>
              <a:tabLst>
                <a:tab pos="495899" algn="l"/>
                <a:tab pos="496485" algn="l"/>
              </a:tabLst>
            </a:pPr>
            <a:r>
              <a:rPr sz="2585" spc="-5" dirty="0">
                <a:solidFill>
                  <a:srgbClr val="002060"/>
                </a:solidFill>
                <a:latin typeface="Arial"/>
                <a:cs typeface="Arial"/>
              </a:rPr>
              <a:t>Biết được hướng điều trị rối loạn do sử dụng cần sa và  cần sa tổng</a:t>
            </a:r>
            <a:r>
              <a:rPr sz="2585" spc="-46" dirty="0">
                <a:solidFill>
                  <a:srgbClr val="002060"/>
                </a:solidFill>
                <a:latin typeface="Arial"/>
                <a:cs typeface="Arial"/>
              </a:rPr>
              <a:t> </a:t>
            </a:r>
            <a:r>
              <a:rPr sz="2585" spc="-5" dirty="0">
                <a:solidFill>
                  <a:srgbClr val="002060"/>
                </a:solidFill>
                <a:latin typeface="Arial"/>
                <a:cs typeface="Arial"/>
              </a:rPr>
              <a:t>hợp.</a:t>
            </a:r>
            <a:endParaRPr sz="2585" dirty="0">
              <a:latin typeface="Arial"/>
              <a:cs typeface="Arial"/>
            </a:endParaRPr>
          </a:p>
          <a:p>
            <a:pPr marL="495899" indent="-484175">
              <a:spcBef>
                <a:spcPts val="1122"/>
              </a:spcBef>
              <a:buAutoNum type="arabicPeriod"/>
              <a:tabLst>
                <a:tab pos="495899" algn="l"/>
                <a:tab pos="496485" algn="l"/>
              </a:tabLst>
            </a:pPr>
            <a:r>
              <a:rPr sz="2585" spc="-5" dirty="0">
                <a:solidFill>
                  <a:srgbClr val="002060"/>
                </a:solidFill>
                <a:latin typeface="Arial"/>
                <a:cs typeface="Arial"/>
              </a:rPr>
              <a:t>Biết được thông tin liên quan giữa cần sa và điều</a:t>
            </a:r>
            <a:r>
              <a:rPr sz="2585" spc="69" dirty="0">
                <a:solidFill>
                  <a:srgbClr val="002060"/>
                </a:solidFill>
                <a:latin typeface="Arial"/>
                <a:cs typeface="Arial"/>
              </a:rPr>
              <a:t> </a:t>
            </a:r>
            <a:r>
              <a:rPr sz="2585" spc="-5" dirty="0">
                <a:solidFill>
                  <a:srgbClr val="002060"/>
                </a:solidFill>
                <a:latin typeface="Arial"/>
                <a:cs typeface="Arial"/>
              </a:rPr>
              <a:t>trị</a:t>
            </a:r>
            <a:endParaRPr sz="2585" dirty="0">
              <a:latin typeface="Arial"/>
              <a:cs typeface="Arial"/>
            </a:endParaRPr>
          </a:p>
          <a:p>
            <a:pPr marL="495899">
              <a:spcBef>
                <a:spcPts val="1536"/>
              </a:spcBef>
            </a:pPr>
            <a:r>
              <a:rPr sz="2585" spc="-5" dirty="0">
                <a:solidFill>
                  <a:srgbClr val="002060"/>
                </a:solidFill>
                <a:latin typeface="Arial"/>
                <a:cs typeface="Arial"/>
              </a:rPr>
              <a:t>methadone.</a:t>
            </a:r>
            <a:endParaRPr sz="2585" dirty="0">
              <a:latin typeface="Arial"/>
              <a:cs typeface="Aria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9" y="55903"/>
            <a:ext cx="838200" cy="838200"/>
          </a:xfrm>
          <a:prstGeom prst="rect">
            <a:avLst/>
          </a:prstGeom>
        </p:spPr>
      </p:pic>
      <p:pic>
        <p:nvPicPr>
          <p:cNvPr id="8" name="Picture 7"/>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5909" y="81060"/>
            <a:ext cx="4925291" cy="813043"/>
          </a:xfrm>
          <a:prstGeom prst="rect">
            <a:avLst/>
          </a:prstGeom>
        </p:spPr>
      </p:pic>
    </p:spTree>
    <p:extLst>
      <p:ext uri="{BB962C8B-B14F-4D97-AF65-F5344CB8AC3E}">
        <p14:creationId xmlns:p14="http://schemas.microsoft.com/office/powerpoint/2010/main" val="15947314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00400" y="1066800"/>
            <a:ext cx="2366303" cy="553998"/>
          </a:xfrm>
          <a:prstGeom prst="rect">
            <a:avLst/>
          </a:prstGeom>
        </p:spPr>
        <p:txBody>
          <a:bodyPr vert="horz" wrap="square" lIns="0" tIns="0" rIns="0" bIns="0" rtlCol="0" anchor="ctr">
            <a:spAutoFit/>
          </a:bodyPr>
          <a:lstStyle/>
          <a:p>
            <a:pPr marL="11723"/>
            <a:r>
              <a:rPr spc="-5" dirty="0"/>
              <a:t>NỘI</a:t>
            </a:r>
            <a:r>
              <a:rPr spc="-78" dirty="0"/>
              <a:t> </a:t>
            </a:r>
            <a:r>
              <a:rPr spc="-5" dirty="0"/>
              <a:t>DUNG</a:t>
            </a:r>
          </a:p>
        </p:txBody>
      </p:sp>
      <p:sp>
        <p:nvSpPr>
          <p:cNvPr id="4" name="object 4"/>
          <p:cNvSpPr txBox="1"/>
          <p:nvPr/>
        </p:nvSpPr>
        <p:spPr>
          <a:xfrm>
            <a:off x="8918060" y="6185487"/>
            <a:ext cx="131885" cy="538609"/>
          </a:xfrm>
          <a:prstGeom prst="rect">
            <a:avLst/>
          </a:prstGeom>
        </p:spPr>
        <p:txBody>
          <a:bodyPr vert="horz" wrap="square" lIns="0" tIns="0" rIns="0" bIns="0" rtlCol="0">
            <a:spAutoFit/>
          </a:bodyPr>
          <a:lstStyle/>
          <a:p>
            <a:pPr marL="23447">
              <a:lnSpc>
                <a:spcPts val="1417"/>
              </a:lnSpc>
            </a:pPr>
            <a:fld id="{81D60167-4931-47E6-BA6A-407CBD079E47}" type="slidenum">
              <a:rPr sz="1200" spc="-5" dirty="0">
                <a:latin typeface="Arial"/>
                <a:cs typeface="Arial"/>
              </a:rPr>
              <a:pPr marL="23447">
                <a:lnSpc>
                  <a:spcPts val="1417"/>
                </a:lnSpc>
              </a:pPr>
              <a:t>3</a:t>
            </a:fld>
            <a:endParaRPr sz="1200">
              <a:latin typeface="Arial"/>
              <a:cs typeface="Arial"/>
            </a:endParaRPr>
          </a:p>
        </p:txBody>
      </p:sp>
      <p:sp>
        <p:nvSpPr>
          <p:cNvPr id="3" name="object 3"/>
          <p:cNvSpPr txBox="1"/>
          <p:nvPr/>
        </p:nvSpPr>
        <p:spPr>
          <a:xfrm>
            <a:off x="322697" y="2138055"/>
            <a:ext cx="7451774" cy="3580211"/>
          </a:xfrm>
          <a:prstGeom prst="rect">
            <a:avLst/>
          </a:prstGeom>
        </p:spPr>
        <p:txBody>
          <a:bodyPr vert="horz" wrap="square" lIns="0" tIns="0" rIns="0" bIns="0" rtlCol="0">
            <a:spAutoFit/>
          </a:bodyPr>
          <a:lstStyle/>
          <a:p>
            <a:pPr marL="3779028"/>
            <a:r>
              <a:rPr sz="2585" b="1" spc="-5" dirty="0">
                <a:solidFill>
                  <a:srgbClr val="002060"/>
                </a:solidFill>
                <a:latin typeface="Arial"/>
                <a:cs typeface="Arial"/>
              </a:rPr>
              <a:t>CẦN</a:t>
            </a:r>
            <a:r>
              <a:rPr sz="2585" b="1" spc="-78" dirty="0">
                <a:solidFill>
                  <a:srgbClr val="002060"/>
                </a:solidFill>
                <a:latin typeface="Arial"/>
                <a:cs typeface="Arial"/>
              </a:rPr>
              <a:t> </a:t>
            </a:r>
            <a:r>
              <a:rPr sz="2585" b="1" spc="-5" dirty="0">
                <a:solidFill>
                  <a:srgbClr val="002060"/>
                </a:solidFill>
                <a:latin typeface="Arial"/>
                <a:cs typeface="Arial"/>
              </a:rPr>
              <a:t>SA</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Thông tin</a:t>
            </a:r>
            <a:r>
              <a:rPr sz="2585" spc="-46" dirty="0">
                <a:solidFill>
                  <a:srgbClr val="002060"/>
                </a:solidFill>
                <a:latin typeface="Arial"/>
                <a:cs typeface="Arial"/>
              </a:rPr>
              <a:t> </a:t>
            </a:r>
            <a:r>
              <a:rPr sz="2585" spc="-5" dirty="0">
                <a:solidFill>
                  <a:srgbClr val="002060"/>
                </a:solidFill>
                <a:latin typeface="Arial"/>
                <a:cs typeface="Arial"/>
              </a:rPr>
              <a:t>chung</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Mức độ phổ</a:t>
            </a:r>
            <a:r>
              <a:rPr sz="2585" spc="-51" dirty="0">
                <a:solidFill>
                  <a:srgbClr val="002060"/>
                </a:solidFill>
                <a:latin typeface="Arial"/>
                <a:cs typeface="Arial"/>
              </a:rPr>
              <a:t> </a:t>
            </a:r>
            <a:r>
              <a:rPr sz="2585" spc="-5" dirty="0">
                <a:solidFill>
                  <a:srgbClr val="002060"/>
                </a:solidFill>
                <a:latin typeface="Arial"/>
                <a:cs typeface="Arial"/>
              </a:rPr>
              <a:t>biến</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Cơ chế tác dụng và tác</a:t>
            </a:r>
            <a:r>
              <a:rPr sz="2585" spc="-14" dirty="0">
                <a:solidFill>
                  <a:srgbClr val="002060"/>
                </a:solidFill>
                <a:latin typeface="Arial"/>
                <a:cs typeface="Arial"/>
              </a:rPr>
              <a:t> </a:t>
            </a:r>
            <a:r>
              <a:rPr sz="2585" spc="-5" dirty="0">
                <a:solidFill>
                  <a:srgbClr val="002060"/>
                </a:solidFill>
                <a:latin typeface="Arial"/>
                <a:cs typeface="Arial"/>
              </a:rPr>
              <a:t>dụng</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Biến chứng liên quan và rối loạn do cần</a:t>
            </a:r>
            <a:r>
              <a:rPr sz="2585" spc="37" dirty="0">
                <a:solidFill>
                  <a:srgbClr val="002060"/>
                </a:solidFill>
                <a:latin typeface="Arial"/>
                <a:cs typeface="Arial"/>
              </a:rPr>
              <a:t> </a:t>
            </a:r>
            <a:r>
              <a:rPr sz="2585" spc="-5" dirty="0">
                <a:solidFill>
                  <a:srgbClr val="002060"/>
                </a:solidFill>
                <a:latin typeface="Arial"/>
                <a:cs typeface="Arial"/>
              </a:rPr>
              <a:t>sa</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Hội chứng</a:t>
            </a:r>
            <a:r>
              <a:rPr sz="2585" spc="-51" dirty="0">
                <a:solidFill>
                  <a:srgbClr val="002060"/>
                </a:solidFill>
                <a:latin typeface="Arial"/>
                <a:cs typeface="Arial"/>
              </a:rPr>
              <a:t> </a:t>
            </a:r>
            <a:r>
              <a:rPr sz="2585" spc="-5" dirty="0">
                <a:solidFill>
                  <a:srgbClr val="002060"/>
                </a:solidFill>
                <a:latin typeface="Arial"/>
                <a:cs typeface="Arial"/>
              </a:rPr>
              <a:t>cai</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Sàng lọc </a:t>
            </a:r>
            <a:r>
              <a:rPr sz="2585" dirty="0">
                <a:solidFill>
                  <a:srgbClr val="002060"/>
                </a:solidFill>
                <a:latin typeface="Arial"/>
                <a:cs typeface="Arial"/>
              </a:rPr>
              <a:t>- </a:t>
            </a:r>
            <a:r>
              <a:rPr sz="2585" spc="-5" dirty="0">
                <a:solidFill>
                  <a:srgbClr val="002060"/>
                </a:solidFill>
                <a:latin typeface="Arial"/>
                <a:cs typeface="Arial"/>
              </a:rPr>
              <a:t>đánh giá và điều trị </a:t>
            </a:r>
            <a:r>
              <a:rPr sz="2585" dirty="0">
                <a:solidFill>
                  <a:srgbClr val="002060"/>
                </a:solidFill>
                <a:latin typeface="Arial"/>
                <a:cs typeface="Arial"/>
              </a:rPr>
              <a:t>- </a:t>
            </a:r>
            <a:r>
              <a:rPr sz="2585" spc="-5" dirty="0">
                <a:solidFill>
                  <a:srgbClr val="002060"/>
                </a:solidFill>
                <a:latin typeface="Arial"/>
                <a:cs typeface="Arial"/>
              </a:rPr>
              <a:t>tương tác</a:t>
            </a:r>
            <a:r>
              <a:rPr sz="2585" spc="32" dirty="0">
                <a:solidFill>
                  <a:srgbClr val="002060"/>
                </a:solidFill>
                <a:latin typeface="Arial"/>
                <a:cs typeface="Arial"/>
              </a:rPr>
              <a:t> </a:t>
            </a:r>
            <a:r>
              <a:rPr sz="2585" spc="-5" dirty="0">
                <a:solidFill>
                  <a:srgbClr val="002060"/>
                </a:solidFill>
                <a:latin typeface="Arial"/>
                <a:cs typeface="Arial"/>
              </a:rPr>
              <a:t>thuốc</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Cần sa và</a:t>
            </a:r>
            <a:r>
              <a:rPr sz="2585" spc="-32" dirty="0">
                <a:solidFill>
                  <a:srgbClr val="002060"/>
                </a:solidFill>
                <a:latin typeface="Arial"/>
                <a:cs typeface="Arial"/>
              </a:rPr>
              <a:t> </a:t>
            </a:r>
            <a:r>
              <a:rPr sz="2585" spc="-5" dirty="0">
                <a:solidFill>
                  <a:srgbClr val="002060"/>
                </a:solidFill>
                <a:latin typeface="Arial"/>
                <a:cs typeface="Arial"/>
              </a:rPr>
              <a:t>methadone</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Cần sa trong </a:t>
            </a:r>
            <a:r>
              <a:rPr sz="2585" dirty="0">
                <a:solidFill>
                  <a:srgbClr val="002060"/>
                </a:solidFill>
                <a:latin typeface="Arial"/>
                <a:cs typeface="Arial"/>
              </a:rPr>
              <a:t>y</a:t>
            </a:r>
            <a:r>
              <a:rPr sz="2585" spc="-46" dirty="0">
                <a:solidFill>
                  <a:srgbClr val="002060"/>
                </a:solidFill>
                <a:latin typeface="Arial"/>
                <a:cs typeface="Arial"/>
              </a:rPr>
              <a:t> </a:t>
            </a:r>
            <a:r>
              <a:rPr sz="2585" spc="-5" dirty="0">
                <a:solidFill>
                  <a:srgbClr val="002060"/>
                </a:solidFill>
                <a:latin typeface="Arial"/>
                <a:cs typeface="Arial"/>
              </a:rPr>
              <a:t>học</a:t>
            </a:r>
            <a:endParaRPr sz="2585">
              <a:latin typeface="Arial"/>
              <a:cs typeface="Aria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29801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12961" y="1066800"/>
            <a:ext cx="2366303" cy="553998"/>
          </a:xfrm>
          <a:prstGeom prst="rect">
            <a:avLst/>
          </a:prstGeom>
        </p:spPr>
        <p:txBody>
          <a:bodyPr vert="horz" wrap="square" lIns="0" tIns="0" rIns="0" bIns="0" rtlCol="0" anchor="ctr">
            <a:spAutoFit/>
          </a:bodyPr>
          <a:lstStyle/>
          <a:p>
            <a:pPr marL="11723"/>
            <a:r>
              <a:rPr spc="-5" dirty="0"/>
              <a:t>NỘI</a:t>
            </a:r>
            <a:r>
              <a:rPr spc="-78" dirty="0"/>
              <a:t> </a:t>
            </a:r>
            <a:r>
              <a:rPr spc="-5" dirty="0"/>
              <a:t>DUNG</a:t>
            </a:r>
          </a:p>
        </p:txBody>
      </p:sp>
      <p:sp>
        <p:nvSpPr>
          <p:cNvPr id="4" name="object 4"/>
          <p:cNvSpPr txBox="1"/>
          <p:nvPr/>
        </p:nvSpPr>
        <p:spPr>
          <a:xfrm>
            <a:off x="8918060" y="6185487"/>
            <a:ext cx="131885" cy="538609"/>
          </a:xfrm>
          <a:prstGeom prst="rect">
            <a:avLst/>
          </a:prstGeom>
        </p:spPr>
        <p:txBody>
          <a:bodyPr vert="horz" wrap="square" lIns="0" tIns="0" rIns="0" bIns="0" rtlCol="0">
            <a:spAutoFit/>
          </a:bodyPr>
          <a:lstStyle/>
          <a:p>
            <a:pPr marL="23447">
              <a:lnSpc>
                <a:spcPts val="1417"/>
              </a:lnSpc>
            </a:pPr>
            <a:fld id="{81D60167-4931-47E6-BA6A-407CBD079E47}" type="slidenum">
              <a:rPr sz="1200" spc="-5" dirty="0">
                <a:latin typeface="Arial"/>
                <a:cs typeface="Arial"/>
              </a:rPr>
              <a:pPr marL="23447">
                <a:lnSpc>
                  <a:spcPts val="1417"/>
                </a:lnSpc>
              </a:pPr>
              <a:t>4</a:t>
            </a:fld>
            <a:endParaRPr sz="1200">
              <a:latin typeface="Arial"/>
              <a:cs typeface="Arial"/>
            </a:endParaRPr>
          </a:p>
        </p:txBody>
      </p:sp>
      <p:sp>
        <p:nvSpPr>
          <p:cNvPr id="3" name="object 3"/>
          <p:cNvSpPr txBox="1"/>
          <p:nvPr/>
        </p:nvSpPr>
        <p:spPr>
          <a:xfrm>
            <a:off x="322697" y="2138055"/>
            <a:ext cx="5980528" cy="2386807"/>
          </a:xfrm>
          <a:prstGeom prst="rect">
            <a:avLst/>
          </a:prstGeom>
        </p:spPr>
        <p:txBody>
          <a:bodyPr vert="horz" wrap="square" lIns="0" tIns="0" rIns="0" bIns="0" rtlCol="0">
            <a:spAutoFit/>
          </a:bodyPr>
          <a:lstStyle/>
          <a:p>
            <a:pPr marL="2845848"/>
            <a:r>
              <a:rPr sz="2585" b="1" spc="-5" dirty="0">
                <a:solidFill>
                  <a:srgbClr val="002060"/>
                </a:solidFill>
                <a:latin typeface="Arial"/>
                <a:cs typeface="Arial"/>
              </a:rPr>
              <a:t>CẦN SA TỔNG</a:t>
            </a:r>
            <a:r>
              <a:rPr sz="2585" b="1" spc="-60" dirty="0">
                <a:solidFill>
                  <a:srgbClr val="002060"/>
                </a:solidFill>
                <a:latin typeface="Arial"/>
                <a:cs typeface="Arial"/>
              </a:rPr>
              <a:t> </a:t>
            </a:r>
            <a:r>
              <a:rPr sz="2585" b="1" spc="-5" dirty="0">
                <a:solidFill>
                  <a:srgbClr val="002060"/>
                </a:solidFill>
                <a:latin typeface="Arial"/>
                <a:cs typeface="Arial"/>
              </a:rPr>
              <a:t>HỢP</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Thông tin</a:t>
            </a:r>
            <a:r>
              <a:rPr sz="2585" spc="-46" dirty="0">
                <a:solidFill>
                  <a:srgbClr val="002060"/>
                </a:solidFill>
                <a:latin typeface="Arial"/>
                <a:cs typeface="Arial"/>
              </a:rPr>
              <a:t> </a:t>
            </a:r>
            <a:r>
              <a:rPr sz="2585" spc="-5" dirty="0">
                <a:solidFill>
                  <a:srgbClr val="002060"/>
                </a:solidFill>
                <a:latin typeface="Arial"/>
                <a:cs typeface="Arial"/>
              </a:rPr>
              <a:t>chung</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Lý do sử</a:t>
            </a:r>
            <a:r>
              <a:rPr sz="2585" spc="-55" dirty="0">
                <a:solidFill>
                  <a:srgbClr val="002060"/>
                </a:solidFill>
                <a:latin typeface="Arial"/>
                <a:cs typeface="Arial"/>
              </a:rPr>
              <a:t> </a:t>
            </a:r>
            <a:r>
              <a:rPr sz="2585" spc="-5" dirty="0">
                <a:solidFill>
                  <a:srgbClr val="002060"/>
                </a:solidFill>
                <a:latin typeface="Arial"/>
                <a:cs typeface="Arial"/>
              </a:rPr>
              <a:t>dụng</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Tính</a:t>
            </a:r>
            <a:r>
              <a:rPr sz="2585" spc="-69" dirty="0">
                <a:solidFill>
                  <a:srgbClr val="002060"/>
                </a:solidFill>
                <a:latin typeface="Arial"/>
                <a:cs typeface="Arial"/>
              </a:rPr>
              <a:t> </a:t>
            </a:r>
            <a:r>
              <a:rPr sz="2585" spc="-5" dirty="0">
                <a:solidFill>
                  <a:srgbClr val="002060"/>
                </a:solidFill>
                <a:latin typeface="Arial"/>
                <a:cs typeface="Arial"/>
              </a:rPr>
              <a:t>chất</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Tác</a:t>
            </a:r>
            <a:r>
              <a:rPr sz="2585" spc="-74" dirty="0">
                <a:solidFill>
                  <a:srgbClr val="002060"/>
                </a:solidFill>
                <a:latin typeface="Arial"/>
                <a:cs typeface="Arial"/>
              </a:rPr>
              <a:t> </a:t>
            </a:r>
            <a:r>
              <a:rPr sz="2585" spc="-5" dirty="0">
                <a:solidFill>
                  <a:srgbClr val="002060"/>
                </a:solidFill>
                <a:latin typeface="Arial"/>
                <a:cs typeface="Arial"/>
              </a:rPr>
              <a:t>hại</a:t>
            </a:r>
            <a:endParaRPr sz="2585">
              <a:latin typeface="Arial"/>
              <a:cs typeface="Arial"/>
            </a:endParaRPr>
          </a:p>
          <a:p>
            <a:pPr marL="495899" indent="-484175">
              <a:spcBef>
                <a:spcPts val="14"/>
              </a:spcBef>
              <a:buAutoNum type="arabicPeriod"/>
              <a:tabLst>
                <a:tab pos="495899" algn="l"/>
                <a:tab pos="496485" algn="l"/>
              </a:tabLst>
            </a:pPr>
            <a:r>
              <a:rPr sz="2585" spc="-5" dirty="0">
                <a:solidFill>
                  <a:srgbClr val="002060"/>
                </a:solidFill>
                <a:latin typeface="Arial"/>
                <a:cs typeface="Arial"/>
              </a:rPr>
              <a:t>Điều</a:t>
            </a:r>
            <a:r>
              <a:rPr sz="2585" spc="-69" dirty="0">
                <a:solidFill>
                  <a:srgbClr val="002060"/>
                </a:solidFill>
                <a:latin typeface="Arial"/>
                <a:cs typeface="Arial"/>
              </a:rPr>
              <a:t> </a:t>
            </a:r>
            <a:r>
              <a:rPr sz="2585" spc="-5" dirty="0">
                <a:solidFill>
                  <a:srgbClr val="002060"/>
                </a:solidFill>
                <a:latin typeface="Arial"/>
                <a:cs typeface="Arial"/>
              </a:rPr>
              <a:t>trị</a:t>
            </a:r>
            <a:endParaRPr sz="2585">
              <a:latin typeface="Arial"/>
              <a:cs typeface="Aria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715103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92415" y="990600"/>
            <a:ext cx="1820008" cy="553998"/>
          </a:xfrm>
          <a:prstGeom prst="rect">
            <a:avLst/>
          </a:prstGeom>
        </p:spPr>
        <p:txBody>
          <a:bodyPr vert="horz" wrap="square" lIns="0" tIns="0" rIns="0" bIns="0" rtlCol="0" anchor="ctr">
            <a:spAutoFit/>
          </a:bodyPr>
          <a:lstStyle/>
          <a:p>
            <a:pPr marL="11723"/>
            <a:r>
              <a:rPr spc="-5" dirty="0"/>
              <a:t>CẦN</a:t>
            </a:r>
            <a:r>
              <a:rPr spc="-83" dirty="0"/>
              <a:t> </a:t>
            </a:r>
            <a:r>
              <a:rPr spc="-5" dirty="0"/>
              <a:t>SA</a:t>
            </a:r>
          </a:p>
        </p:txBody>
      </p:sp>
      <p:sp>
        <p:nvSpPr>
          <p:cNvPr id="3" name="object 3"/>
          <p:cNvSpPr/>
          <p:nvPr/>
        </p:nvSpPr>
        <p:spPr>
          <a:xfrm>
            <a:off x="4876800" y="2057400"/>
            <a:ext cx="3749919" cy="2599591"/>
          </a:xfrm>
          <a:prstGeom prst="rect">
            <a:avLst/>
          </a:prstGeom>
          <a:blipFill>
            <a:blip r:embed="rId2" cstate="print"/>
            <a:stretch>
              <a:fillRect/>
            </a:stretch>
          </a:blipFill>
        </p:spPr>
        <p:txBody>
          <a:bodyPr wrap="square" lIns="0" tIns="0" rIns="0" bIns="0" rtlCol="0"/>
          <a:lstStyle/>
          <a:p>
            <a:endParaRPr sz="1662"/>
          </a:p>
        </p:txBody>
      </p:sp>
      <p:sp>
        <p:nvSpPr>
          <p:cNvPr id="4" name="object 4"/>
          <p:cNvSpPr/>
          <p:nvPr/>
        </p:nvSpPr>
        <p:spPr>
          <a:xfrm>
            <a:off x="341435" y="2126272"/>
            <a:ext cx="4360984" cy="2453053"/>
          </a:xfrm>
          <a:prstGeom prst="rect">
            <a:avLst/>
          </a:prstGeom>
          <a:blipFill>
            <a:blip r:embed="rId3" cstate="print"/>
            <a:stretch>
              <a:fillRect/>
            </a:stretch>
          </a:blipFill>
        </p:spPr>
        <p:txBody>
          <a:bodyPr wrap="square" lIns="0" tIns="0" rIns="0" bIns="0" rtlCol="0"/>
          <a:lstStyle/>
          <a:p>
            <a:endParaRPr sz="1662"/>
          </a:p>
        </p:txBody>
      </p:sp>
      <p:sp>
        <p:nvSpPr>
          <p:cNvPr id="5" name="object 5"/>
          <p:cNvSpPr txBox="1"/>
          <p:nvPr/>
        </p:nvSpPr>
        <p:spPr>
          <a:xfrm>
            <a:off x="8918060" y="6185487"/>
            <a:ext cx="131885" cy="538609"/>
          </a:xfrm>
          <a:prstGeom prst="rect">
            <a:avLst/>
          </a:prstGeom>
        </p:spPr>
        <p:txBody>
          <a:bodyPr vert="horz" wrap="square" lIns="0" tIns="0" rIns="0" bIns="0" rtlCol="0">
            <a:spAutoFit/>
          </a:bodyPr>
          <a:lstStyle/>
          <a:p>
            <a:pPr marL="23447">
              <a:lnSpc>
                <a:spcPts val="1417"/>
              </a:lnSpc>
            </a:pPr>
            <a:fld id="{81D60167-4931-47E6-BA6A-407CBD079E47}" type="slidenum">
              <a:rPr sz="1200" spc="-5" dirty="0">
                <a:latin typeface="Arial"/>
                <a:cs typeface="Arial"/>
              </a:rPr>
              <a:pPr marL="23447">
                <a:lnSpc>
                  <a:spcPts val="1417"/>
                </a:lnSpc>
              </a:pPr>
              <a:t>5</a:t>
            </a:fld>
            <a:endParaRPr sz="1200">
              <a:latin typeface="Arial"/>
              <a:cs typeface="Aria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326644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txBox="1">
            <a:spLocks noGrp="1"/>
          </p:cNvSpPr>
          <p:nvPr>
            <p:ph type="title"/>
          </p:nvPr>
        </p:nvSpPr>
        <p:spPr>
          <a:xfrm>
            <a:off x="3548665" y="1035979"/>
            <a:ext cx="1820008" cy="553998"/>
          </a:xfrm>
          <a:prstGeom prst="rect">
            <a:avLst/>
          </a:prstGeom>
        </p:spPr>
        <p:txBody>
          <a:bodyPr vert="horz" wrap="square" lIns="0" tIns="0" rIns="0" bIns="0" rtlCol="0" anchor="ctr">
            <a:spAutoFit/>
          </a:bodyPr>
          <a:lstStyle/>
          <a:p>
            <a:pPr marL="11723"/>
            <a:r>
              <a:rPr spc="-5" dirty="0"/>
              <a:t>CẦN</a:t>
            </a:r>
            <a:r>
              <a:rPr spc="-83" dirty="0"/>
              <a:t> </a:t>
            </a:r>
            <a:r>
              <a:rPr spc="-5" dirty="0"/>
              <a:t>SA</a:t>
            </a:r>
          </a:p>
        </p:txBody>
      </p:sp>
      <p:sp>
        <p:nvSpPr>
          <p:cNvPr id="5" name="Shape 83"/>
          <p:cNvSpPr txBox="1"/>
          <p:nvPr/>
        </p:nvSpPr>
        <p:spPr>
          <a:xfrm>
            <a:off x="357158" y="1857364"/>
            <a:ext cx="8572500" cy="30624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chemeClr val="dk1"/>
              </a:buClr>
              <a:buSzPts val="1800"/>
              <a:buFont typeface="Arial"/>
              <a:buNone/>
            </a:pPr>
            <a:r>
              <a:rPr lang="en-US" sz="3000" dirty="0" err="1">
                <a:solidFill>
                  <a:srgbClr val="002060"/>
                </a:solidFill>
              </a:rPr>
              <a:t>Cây</a:t>
            </a:r>
            <a:r>
              <a:rPr lang="en-US" sz="3000" dirty="0">
                <a:solidFill>
                  <a:srgbClr val="002060"/>
                </a:solidFill>
              </a:rPr>
              <a:t> </a:t>
            </a:r>
            <a:r>
              <a:rPr lang="en-US" sz="3000" dirty="0" err="1">
                <a:solidFill>
                  <a:srgbClr val="002060"/>
                </a:solidFill>
              </a:rPr>
              <a:t>nào</a:t>
            </a:r>
            <a:r>
              <a:rPr lang="en-US" sz="3000" dirty="0">
                <a:solidFill>
                  <a:srgbClr val="002060"/>
                </a:solidFill>
              </a:rPr>
              <a:t> </a:t>
            </a:r>
            <a:r>
              <a:rPr lang="en-US" sz="3000" dirty="0" err="1">
                <a:solidFill>
                  <a:srgbClr val="002060"/>
                </a:solidFill>
              </a:rPr>
              <a:t>sau</a:t>
            </a:r>
            <a:r>
              <a:rPr lang="en-US" sz="3000" dirty="0">
                <a:solidFill>
                  <a:srgbClr val="002060"/>
                </a:solidFill>
              </a:rPr>
              <a:t> </a:t>
            </a:r>
            <a:r>
              <a:rPr lang="en-US" sz="3000" dirty="0" err="1">
                <a:solidFill>
                  <a:srgbClr val="002060"/>
                </a:solidFill>
              </a:rPr>
              <a:t>đây</a:t>
            </a:r>
            <a:r>
              <a:rPr lang="en-US" sz="3000" dirty="0">
                <a:solidFill>
                  <a:srgbClr val="002060"/>
                </a:solidFill>
              </a:rPr>
              <a:t> </a:t>
            </a:r>
            <a:r>
              <a:rPr lang="en-US" sz="3000" dirty="0" err="1">
                <a:solidFill>
                  <a:srgbClr val="002060"/>
                </a:solidFill>
              </a:rPr>
              <a:t>chính</a:t>
            </a:r>
            <a:r>
              <a:rPr lang="en-US" sz="3000" dirty="0">
                <a:solidFill>
                  <a:srgbClr val="002060"/>
                </a:solidFill>
              </a:rPr>
              <a:t> </a:t>
            </a:r>
            <a:r>
              <a:rPr lang="en-US" sz="3000" dirty="0" err="1">
                <a:solidFill>
                  <a:srgbClr val="002060"/>
                </a:solidFill>
              </a:rPr>
              <a:t>là</a:t>
            </a:r>
            <a:r>
              <a:rPr lang="en-US" sz="3000" dirty="0">
                <a:solidFill>
                  <a:srgbClr val="002060"/>
                </a:solidFill>
              </a:rPr>
              <a:t> “</a:t>
            </a:r>
            <a:r>
              <a:rPr lang="en-US" sz="3000" dirty="0" err="1">
                <a:solidFill>
                  <a:srgbClr val="002060"/>
                </a:solidFill>
              </a:rPr>
              <a:t>cần</a:t>
            </a:r>
            <a:r>
              <a:rPr lang="en-US" sz="3000" dirty="0">
                <a:solidFill>
                  <a:srgbClr val="002060"/>
                </a:solidFill>
              </a:rPr>
              <a:t> </a:t>
            </a:r>
            <a:r>
              <a:rPr lang="en-US" sz="3000" dirty="0" err="1">
                <a:solidFill>
                  <a:srgbClr val="002060"/>
                </a:solidFill>
              </a:rPr>
              <a:t>sa</a:t>
            </a:r>
            <a:r>
              <a:rPr lang="en-US" sz="3000" dirty="0">
                <a:solidFill>
                  <a:srgbClr val="002060"/>
                </a:solidFill>
              </a:rPr>
              <a:t>”?</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Cô</a:t>
            </a:r>
            <a:r>
              <a:rPr lang="en-US" sz="3000" dirty="0">
                <a:solidFill>
                  <a:srgbClr val="002060"/>
                </a:solidFill>
              </a:rPr>
              <a:t>-ca</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Thuốc</a:t>
            </a:r>
            <a:r>
              <a:rPr lang="en-US" sz="3000" dirty="0">
                <a:solidFill>
                  <a:srgbClr val="002060"/>
                </a:solidFill>
              </a:rPr>
              <a:t> </a:t>
            </a:r>
            <a:r>
              <a:rPr lang="en-US" sz="3000" dirty="0" err="1">
                <a:solidFill>
                  <a:srgbClr val="002060"/>
                </a:solidFill>
              </a:rPr>
              <a:t>phiện</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Đu</a:t>
            </a:r>
            <a:r>
              <a:rPr lang="en-US" sz="3000" dirty="0">
                <a:solidFill>
                  <a:srgbClr val="002060"/>
                </a:solidFill>
              </a:rPr>
              <a:t> </a:t>
            </a:r>
            <a:r>
              <a:rPr lang="en-US" sz="3000" dirty="0" err="1">
                <a:solidFill>
                  <a:srgbClr val="002060"/>
                </a:solidFill>
              </a:rPr>
              <a:t>đủ</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Khát</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Anh</a:t>
            </a:r>
            <a:r>
              <a:rPr lang="en-US" sz="3000" dirty="0">
                <a:solidFill>
                  <a:srgbClr val="002060"/>
                </a:solidFill>
              </a:rPr>
              <a:t> </a:t>
            </a:r>
            <a:r>
              <a:rPr lang="en-US" sz="3000" dirty="0" err="1">
                <a:solidFill>
                  <a:srgbClr val="002060"/>
                </a:solidFill>
              </a:rPr>
              <a:t>túc</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Tất</a:t>
            </a:r>
            <a:r>
              <a:rPr lang="en-US" sz="3000" dirty="0">
                <a:solidFill>
                  <a:srgbClr val="002060"/>
                </a:solidFill>
              </a:rPr>
              <a:t> </a:t>
            </a:r>
            <a:r>
              <a:rPr lang="en-US" sz="3000" dirty="0" err="1">
                <a:solidFill>
                  <a:srgbClr val="002060"/>
                </a:solidFill>
              </a:rPr>
              <a:t>cả</a:t>
            </a:r>
            <a:r>
              <a:rPr lang="en-US" sz="3000" dirty="0">
                <a:solidFill>
                  <a:srgbClr val="002060"/>
                </a:solidFill>
              </a:rPr>
              <a:t> </a:t>
            </a:r>
            <a:r>
              <a:rPr lang="en-US" sz="3000" dirty="0" err="1">
                <a:solidFill>
                  <a:srgbClr val="002060"/>
                </a:solidFill>
              </a:rPr>
              <a:t>đều</a:t>
            </a:r>
            <a:r>
              <a:rPr lang="en-US" sz="3000" dirty="0">
                <a:solidFill>
                  <a:srgbClr val="002060"/>
                </a:solidFill>
              </a:rPr>
              <a:t> </a:t>
            </a:r>
            <a:r>
              <a:rPr lang="en-US" sz="3000" dirty="0" err="1">
                <a:solidFill>
                  <a:srgbClr val="002060"/>
                </a:solidFill>
              </a:rPr>
              <a:t>sai</a:t>
            </a:r>
            <a:endParaRPr sz="3000" dirty="0">
              <a:solidFill>
                <a:srgbClr val="002060"/>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48665" y="1035979"/>
            <a:ext cx="1820008" cy="553998"/>
          </a:xfrm>
          <a:prstGeom prst="rect">
            <a:avLst/>
          </a:prstGeom>
        </p:spPr>
        <p:txBody>
          <a:bodyPr vert="horz" wrap="square" lIns="0" tIns="0" rIns="0" bIns="0" rtlCol="0" anchor="ctr">
            <a:spAutoFit/>
          </a:bodyPr>
          <a:lstStyle/>
          <a:p>
            <a:pPr marL="11723"/>
            <a:r>
              <a:rPr spc="-5" dirty="0"/>
              <a:t>CẦN</a:t>
            </a:r>
            <a:r>
              <a:rPr spc="-83" dirty="0"/>
              <a:t> </a:t>
            </a:r>
            <a:r>
              <a:rPr spc="-5" dirty="0"/>
              <a:t>SA</a:t>
            </a:r>
          </a:p>
        </p:txBody>
      </p:sp>
      <p:sp>
        <p:nvSpPr>
          <p:cNvPr id="3" name="object 3"/>
          <p:cNvSpPr/>
          <p:nvPr/>
        </p:nvSpPr>
        <p:spPr>
          <a:xfrm>
            <a:off x="664061" y="1828800"/>
            <a:ext cx="2110153" cy="1802422"/>
          </a:xfrm>
          <a:prstGeom prst="rect">
            <a:avLst/>
          </a:prstGeom>
          <a:blipFill>
            <a:blip r:embed="rId2" cstate="print"/>
            <a:stretch>
              <a:fillRect/>
            </a:stretch>
          </a:blipFill>
        </p:spPr>
        <p:txBody>
          <a:bodyPr wrap="square" lIns="0" tIns="0" rIns="0" bIns="0" rtlCol="0"/>
          <a:lstStyle/>
          <a:p>
            <a:endParaRPr sz="1662"/>
          </a:p>
        </p:txBody>
      </p:sp>
      <p:sp>
        <p:nvSpPr>
          <p:cNvPr id="4" name="object 4"/>
          <p:cNvSpPr/>
          <p:nvPr/>
        </p:nvSpPr>
        <p:spPr>
          <a:xfrm>
            <a:off x="3276600" y="1828800"/>
            <a:ext cx="2364138" cy="1773103"/>
          </a:xfrm>
          <a:prstGeom prst="rect">
            <a:avLst/>
          </a:prstGeom>
          <a:blipFill>
            <a:blip r:embed="rId3" cstate="print"/>
            <a:stretch>
              <a:fillRect/>
            </a:stretch>
          </a:blipFill>
        </p:spPr>
        <p:txBody>
          <a:bodyPr wrap="square" lIns="0" tIns="0" rIns="0" bIns="0" rtlCol="0"/>
          <a:lstStyle/>
          <a:p>
            <a:endParaRPr sz="1662"/>
          </a:p>
        </p:txBody>
      </p:sp>
      <p:sp>
        <p:nvSpPr>
          <p:cNvPr id="5" name="object 5"/>
          <p:cNvSpPr/>
          <p:nvPr/>
        </p:nvSpPr>
        <p:spPr>
          <a:xfrm>
            <a:off x="6143115" y="1814134"/>
            <a:ext cx="2403214" cy="1802423"/>
          </a:xfrm>
          <a:prstGeom prst="rect">
            <a:avLst/>
          </a:prstGeom>
          <a:blipFill>
            <a:blip r:embed="rId4" cstate="print"/>
            <a:stretch>
              <a:fillRect/>
            </a:stretch>
          </a:blipFill>
        </p:spPr>
        <p:txBody>
          <a:bodyPr wrap="square" lIns="0" tIns="0" rIns="0" bIns="0" rtlCol="0"/>
          <a:lstStyle/>
          <a:p>
            <a:endParaRPr sz="1662"/>
          </a:p>
        </p:txBody>
      </p:sp>
      <p:sp>
        <p:nvSpPr>
          <p:cNvPr id="6" name="object 6"/>
          <p:cNvSpPr/>
          <p:nvPr/>
        </p:nvSpPr>
        <p:spPr>
          <a:xfrm>
            <a:off x="1899080" y="4079546"/>
            <a:ext cx="2110153" cy="1582619"/>
          </a:xfrm>
          <a:prstGeom prst="rect">
            <a:avLst/>
          </a:prstGeom>
          <a:blipFill>
            <a:blip r:embed="rId5" cstate="print"/>
            <a:stretch>
              <a:fillRect/>
            </a:stretch>
          </a:blipFill>
        </p:spPr>
        <p:txBody>
          <a:bodyPr wrap="square" lIns="0" tIns="0" rIns="0" bIns="0" rtlCol="0"/>
          <a:lstStyle/>
          <a:p>
            <a:endParaRPr sz="1662"/>
          </a:p>
        </p:txBody>
      </p:sp>
      <p:sp>
        <p:nvSpPr>
          <p:cNvPr id="7" name="object 7"/>
          <p:cNvSpPr/>
          <p:nvPr/>
        </p:nvSpPr>
        <p:spPr>
          <a:xfrm>
            <a:off x="4654118" y="4079550"/>
            <a:ext cx="2364144" cy="1582614"/>
          </a:xfrm>
          <a:prstGeom prst="rect">
            <a:avLst/>
          </a:prstGeom>
          <a:blipFill>
            <a:blip r:embed="rId6" cstate="print"/>
            <a:stretch>
              <a:fillRect/>
            </a:stretch>
          </a:blipFill>
        </p:spPr>
        <p:txBody>
          <a:bodyPr wrap="square" lIns="0" tIns="0" rIns="0" bIns="0" rtlCol="0"/>
          <a:lstStyle/>
          <a:p>
            <a:endParaRPr sz="1662"/>
          </a:p>
        </p:txBody>
      </p:sp>
      <p:sp>
        <p:nvSpPr>
          <p:cNvPr id="8" name="object 8"/>
          <p:cNvSpPr txBox="1"/>
          <p:nvPr/>
        </p:nvSpPr>
        <p:spPr>
          <a:xfrm>
            <a:off x="8918060" y="6185487"/>
            <a:ext cx="131885" cy="538609"/>
          </a:xfrm>
          <a:prstGeom prst="rect">
            <a:avLst/>
          </a:prstGeom>
        </p:spPr>
        <p:txBody>
          <a:bodyPr vert="horz" wrap="square" lIns="0" tIns="0" rIns="0" bIns="0" rtlCol="0">
            <a:spAutoFit/>
          </a:bodyPr>
          <a:lstStyle/>
          <a:p>
            <a:pPr marL="23447">
              <a:lnSpc>
                <a:spcPts val="1417"/>
              </a:lnSpc>
            </a:pPr>
            <a:fld id="{81D60167-4931-47E6-BA6A-407CBD079E47}" type="slidenum">
              <a:rPr sz="1200" spc="-5" dirty="0">
                <a:latin typeface="Arial"/>
                <a:cs typeface="Arial"/>
              </a:rPr>
              <a:pPr marL="23447">
                <a:lnSpc>
                  <a:spcPts val="1417"/>
                </a:lnSpc>
              </a:pPr>
              <a:t>7</a:t>
            </a:fld>
            <a:endParaRPr sz="1200">
              <a:latin typeface="Arial"/>
              <a:cs typeface="Arial"/>
            </a:endParaRPr>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10" name="Picture 9"/>
          <p:cNvPicPr>
            <a:picLocks noChangeAspect="1"/>
          </p:cNvPicPr>
          <p:nvPr/>
        </p:nvPicPr>
        <p:blipFill>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9482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27791" y="970002"/>
            <a:ext cx="4448322" cy="553998"/>
          </a:xfrm>
          <a:prstGeom prst="rect">
            <a:avLst/>
          </a:prstGeom>
        </p:spPr>
        <p:txBody>
          <a:bodyPr vert="horz" wrap="square" lIns="0" tIns="0" rIns="0" bIns="0" rtlCol="0" anchor="ctr">
            <a:spAutoFit/>
          </a:bodyPr>
          <a:lstStyle/>
          <a:p>
            <a:pPr marL="11723"/>
            <a:r>
              <a:rPr spc="-5" dirty="0"/>
              <a:t>THÔNG TIN</a:t>
            </a:r>
            <a:r>
              <a:rPr spc="-60" dirty="0"/>
              <a:t> </a:t>
            </a:r>
            <a:r>
              <a:rPr spc="-5" dirty="0"/>
              <a:t>CHUNG</a:t>
            </a:r>
          </a:p>
        </p:txBody>
      </p:sp>
      <p:sp>
        <p:nvSpPr>
          <p:cNvPr id="3" name="object 3"/>
          <p:cNvSpPr txBox="1"/>
          <p:nvPr/>
        </p:nvSpPr>
        <p:spPr>
          <a:xfrm>
            <a:off x="234089" y="1709106"/>
            <a:ext cx="4895557" cy="2165978"/>
          </a:xfrm>
          <a:prstGeom prst="rect">
            <a:avLst/>
          </a:prstGeom>
        </p:spPr>
        <p:txBody>
          <a:bodyPr vert="horz" wrap="square" lIns="0" tIns="0" rIns="0" bIns="0" rtlCol="0">
            <a:spAutoFit/>
          </a:bodyPr>
          <a:lstStyle/>
          <a:p>
            <a:pPr marL="433765" indent="-375148">
              <a:buChar char="-"/>
              <a:tabLst>
                <a:tab pos="433179" algn="l"/>
                <a:tab pos="433765" algn="l"/>
              </a:tabLst>
            </a:pPr>
            <a:r>
              <a:rPr sz="2215" spc="-5" dirty="0">
                <a:solidFill>
                  <a:srgbClr val="002060"/>
                </a:solidFill>
                <a:latin typeface="Arial"/>
                <a:cs typeface="Arial"/>
              </a:rPr>
              <a:t>Cây cần sa: </a:t>
            </a:r>
            <a:r>
              <a:rPr sz="2215" i="1" spc="-5" dirty="0">
                <a:solidFill>
                  <a:srgbClr val="002060"/>
                </a:solidFill>
                <a:latin typeface="Arial"/>
                <a:cs typeface="Arial"/>
              </a:rPr>
              <a:t>Cannabis</a:t>
            </a:r>
            <a:r>
              <a:rPr sz="2215" i="1" dirty="0">
                <a:solidFill>
                  <a:srgbClr val="002060"/>
                </a:solidFill>
                <a:latin typeface="Arial"/>
                <a:cs typeface="Arial"/>
              </a:rPr>
              <a:t> </a:t>
            </a:r>
            <a:r>
              <a:rPr sz="2215" i="1" spc="-5" dirty="0">
                <a:solidFill>
                  <a:srgbClr val="002060"/>
                </a:solidFill>
                <a:latin typeface="Arial"/>
                <a:cs typeface="Arial"/>
              </a:rPr>
              <a:t>spp.</a:t>
            </a:r>
            <a:endParaRPr sz="2215" dirty="0">
              <a:latin typeface="Arial"/>
              <a:cs typeface="Arial"/>
            </a:endParaRPr>
          </a:p>
          <a:p>
            <a:pPr marL="433765" indent="-375148">
              <a:spcBef>
                <a:spcPts val="895"/>
              </a:spcBef>
              <a:buChar char="-"/>
              <a:tabLst>
                <a:tab pos="433179" algn="l"/>
                <a:tab pos="433765" algn="l"/>
              </a:tabLst>
            </a:pPr>
            <a:r>
              <a:rPr sz="2215" spc="-5" dirty="0">
                <a:solidFill>
                  <a:srgbClr val="002060"/>
                </a:solidFill>
                <a:latin typeface="Arial"/>
                <a:cs typeface="Arial"/>
              </a:rPr>
              <a:t>Bộ phận dùng: lá, nhựa</a:t>
            </a:r>
            <a:r>
              <a:rPr sz="2215" spc="14" dirty="0">
                <a:solidFill>
                  <a:srgbClr val="002060"/>
                </a:solidFill>
                <a:latin typeface="Arial"/>
                <a:cs typeface="Arial"/>
              </a:rPr>
              <a:t> </a:t>
            </a:r>
            <a:r>
              <a:rPr sz="2215" spc="-5" dirty="0">
                <a:solidFill>
                  <a:srgbClr val="002060"/>
                </a:solidFill>
                <a:latin typeface="Arial"/>
                <a:cs typeface="Arial"/>
              </a:rPr>
              <a:t>(hashish)</a:t>
            </a:r>
            <a:endParaRPr sz="2215" dirty="0">
              <a:latin typeface="Arial"/>
              <a:cs typeface="Arial"/>
            </a:endParaRPr>
          </a:p>
          <a:p>
            <a:pPr marL="433765" indent="-375148">
              <a:spcBef>
                <a:spcPts val="942"/>
              </a:spcBef>
              <a:buChar char="-"/>
              <a:tabLst>
                <a:tab pos="433179" algn="l"/>
                <a:tab pos="433765" algn="l"/>
              </a:tabLst>
            </a:pPr>
            <a:r>
              <a:rPr sz="2215" spc="-5" dirty="0">
                <a:solidFill>
                  <a:srgbClr val="002060"/>
                </a:solidFill>
                <a:latin typeface="Arial"/>
                <a:cs typeface="Arial"/>
              </a:rPr>
              <a:t>Tên khác: bồ đà, tài mà, cỏ, đu</a:t>
            </a:r>
            <a:r>
              <a:rPr sz="2215" spc="5" dirty="0">
                <a:solidFill>
                  <a:srgbClr val="002060"/>
                </a:solidFill>
                <a:latin typeface="Arial"/>
                <a:cs typeface="Arial"/>
              </a:rPr>
              <a:t> </a:t>
            </a:r>
            <a:r>
              <a:rPr sz="2215" spc="-5" dirty="0">
                <a:solidFill>
                  <a:srgbClr val="002060"/>
                </a:solidFill>
                <a:latin typeface="Arial"/>
                <a:cs typeface="Arial"/>
              </a:rPr>
              <a:t>đủ</a:t>
            </a:r>
            <a:endParaRPr sz="2215" dirty="0">
              <a:latin typeface="Arial"/>
              <a:cs typeface="Arial"/>
            </a:endParaRPr>
          </a:p>
          <a:p>
            <a:pPr marL="433765" indent="-375148">
              <a:spcBef>
                <a:spcPts val="941"/>
              </a:spcBef>
              <a:buChar char="-"/>
              <a:tabLst>
                <a:tab pos="433179" algn="l"/>
                <a:tab pos="433765" algn="l"/>
              </a:tabLst>
            </a:pPr>
            <a:r>
              <a:rPr sz="2215" spc="-5" dirty="0">
                <a:solidFill>
                  <a:srgbClr val="002060"/>
                </a:solidFill>
                <a:latin typeface="Arial"/>
                <a:cs typeface="Arial"/>
              </a:rPr>
              <a:t>Đường dùng: </a:t>
            </a:r>
            <a:r>
              <a:rPr sz="2215" spc="-5" dirty="0">
                <a:solidFill>
                  <a:srgbClr val="C00000"/>
                </a:solidFill>
                <a:latin typeface="Arial"/>
                <a:cs typeface="Arial"/>
              </a:rPr>
              <a:t>hút</a:t>
            </a:r>
            <a:r>
              <a:rPr sz="2215" spc="-5" dirty="0">
                <a:solidFill>
                  <a:srgbClr val="002060"/>
                </a:solidFill>
                <a:latin typeface="Arial"/>
                <a:cs typeface="Arial"/>
              </a:rPr>
              <a:t>, ăn/uống, hít</a:t>
            </a:r>
            <a:r>
              <a:rPr sz="2215" spc="23" dirty="0">
                <a:solidFill>
                  <a:srgbClr val="002060"/>
                </a:solidFill>
                <a:latin typeface="Arial"/>
                <a:cs typeface="Arial"/>
              </a:rPr>
              <a:t> </a:t>
            </a:r>
            <a:r>
              <a:rPr sz="2215" spc="-5" dirty="0">
                <a:solidFill>
                  <a:srgbClr val="002060"/>
                </a:solidFill>
                <a:latin typeface="Arial"/>
                <a:cs typeface="Arial"/>
              </a:rPr>
              <a:t>(hơi)</a:t>
            </a:r>
            <a:endParaRPr sz="2215" dirty="0">
              <a:latin typeface="Arial"/>
              <a:cs typeface="Arial"/>
            </a:endParaRPr>
          </a:p>
          <a:p>
            <a:pPr marL="11723">
              <a:spcBef>
                <a:spcPts val="942"/>
              </a:spcBef>
            </a:pPr>
            <a:r>
              <a:rPr sz="2215" i="1" u="heavy" spc="-5" dirty="0">
                <a:solidFill>
                  <a:srgbClr val="C00000"/>
                </a:solidFill>
                <a:latin typeface="Arial"/>
                <a:cs typeface="Arial"/>
              </a:rPr>
              <a:t>KHÔNG PHẢI </a:t>
            </a:r>
            <a:r>
              <a:rPr sz="2215" i="1" spc="-5" dirty="0">
                <a:solidFill>
                  <a:srgbClr val="C00000"/>
                </a:solidFill>
                <a:latin typeface="Arial"/>
                <a:cs typeface="Arial"/>
              </a:rPr>
              <a:t>thuốc phiện,</a:t>
            </a:r>
            <a:r>
              <a:rPr sz="2215" i="1" spc="-9" dirty="0">
                <a:solidFill>
                  <a:srgbClr val="C00000"/>
                </a:solidFill>
                <a:latin typeface="Arial"/>
                <a:cs typeface="Arial"/>
              </a:rPr>
              <a:t> </a:t>
            </a:r>
            <a:r>
              <a:rPr sz="2215" i="1" spc="-5" dirty="0">
                <a:solidFill>
                  <a:srgbClr val="C00000"/>
                </a:solidFill>
                <a:latin typeface="Arial"/>
                <a:cs typeface="Arial"/>
              </a:rPr>
              <a:t>coca</a:t>
            </a:r>
            <a:endParaRPr sz="2215" dirty="0">
              <a:latin typeface="Arial"/>
              <a:cs typeface="Arial"/>
            </a:endParaRPr>
          </a:p>
        </p:txBody>
      </p:sp>
      <p:sp>
        <p:nvSpPr>
          <p:cNvPr id="4" name="object 4"/>
          <p:cNvSpPr/>
          <p:nvPr/>
        </p:nvSpPr>
        <p:spPr>
          <a:xfrm>
            <a:off x="7079404" y="4054585"/>
            <a:ext cx="1963614" cy="1978268"/>
          </a:xfrm>
          <a:prstGeom prst="rect">
            <a:avLst/>
          </a:prstGeom>
          <a:blipFill>
            <a:blip r:embed="rId3" cstate="print"/>
            <a:stretch>
              <a:fillRect/>
            </a:stretch>
          </a:blipFill>
        </p:spPr>
        <p:txBody>
          <a:bodyPr wrap="square" lIns="0" tIns="0" rIns="0" bIns="0" rtlCol="0"/>
          <a:lstStyle/>
          <a:p>
            <a:endParaRPr sz="1662"/>
          </a:p>
        </p:txBody>
      </p:sp>
      <p:sp>
        <p:nvSpPr>
          <p:cNvPr id="5" name="object 5"/>
          <p:cNvSpPr/>
          <p:nvPr/>
        </p:nvSpPr>
        <p:spPr>
          <a:xfrm>
            <a:off x="5483097" y="1685191"/>
            <a:ext cx="3323491" cy="2222987"/>
          </a:xfrm>
          <a:prstGeom prst="rect">
            <a:avLst/>
          </a:prstGeom>
          <a:blipFill>
            <a:blip r:embed="rId4" cstate="print"/>
            <a:stretch>
              <a:fillRect/>
            </a:stretch>
          </a:blipFill>
        </p:spPr>
        <p:txBody>
          <a:bodyPr wrap="square" lIns="0" tIns="0" rIns="0" bIns="0" rtlCol="0"/>
          <a:lstStyle/>
          <a:p>
            <a:endParaRPr sz="1662"/>
          </a:p>
        </p:txBody>
      </p:sp>
      <p:sp>
        <p:nvSpPr>
          <p:cNvPr id="6" name="object 6"/>
          <p:cNvSpPr/>
          <p:nvPr/>
        </p:nvSpPr>
        <p:spPr>
          <a:xfrm>
            <a:off x="3024182" y="4191000"/>
            <a:ext cx="2678722" cy="1789233"/>
          </a:xfrm>
          <a:prstGeom prst="rect">
            <a:avLst/>
          </a:prstGeom>
          <a:blipFill>
            <a:blip r:embed="rId5" cstate="print"/>
            <a:stretch>
              <a:fillRect/>
            </a:stretch>
          </a:blipFill>
        </p:spPr>
        <p:txBody>
          <a:bodyPr wrap="square" lIns="0" tIns="0" rIns="0" bIns="0" rtlCol="0"/>
          <a:lstStyle/>
          <a:p>
            <a:endParaRPr sz="1662"/>
          </a:p>
        </p:txBody>
      </p:sp>
      <p:sp>
        <p:nvSpPr>
          <p:cNvPr id="7" name="object 7"/>
          <p:cNvSpPr/>
          <p:nvPr/>
        </p:nvSpPr>
        <p:spPr>
          <a:xfrm>
            <a:off x="78758" y="4191000"/>
            <a:ext cx="2857499" cy="1786302"/>
          </a:xfrm>
          <a:prstGeom prst="rect">
            <a:avLst/>
          </a:prstGeom>
          <a:blipFill>
            <a:blip r:embed="rId6" cstate="print"/>
            <a:stretch>
              <a:fillRect/>
            </a:stretch>
          </a:blipFill>
        </p:spPr>
        <p:txBody>
          <a:bodyPr wrap="square" lIns="0" tIns="0" rIns="0" bIns="0" rtlCol="0"/>
          <a:lstStyle/>
          <a:p>
            <a:endParaRPr sz="1662"/>
          </a:p>
        </p:txBody>
      </p:sp>
      <p:sp>
        <p:nvSpPr>
          <p:cNvPr id="8" name="object 8"/>
          <p:cNvSpPr/>
          <p:nvPr/>
        </p:nvSpPr>
        <p:spPr>
          <a:xfrm>
            <a:off x="5871424" y="4026876"/>
            <a:ext cx="1279280" cy="1912326"/>
          </a:xfrm>
          <a:prstGeom prst="rect">
            <a:avLst/>
          </a:prstGeom>
          <a:blipFill>
            <a:blip r:embed="rId7" cstate="print"/>
            <a:stretch>
              <a:fillRect/>
            </a:stretch>
          </a:blipFill>
        </p:spPr>
        <p:txBody>
          <a:bodyPr wrap="square" lIns="0" tIns="0" rIns="0" bIns="0" rtlCol="0"/>
          <a:lstStyle/>
          <a:p>
            <a:endParaRPr sz="1662"/>
          </a:p>
        </p:txBody>
      </p:sp>
      <p:sp>
        <p:nvSpPr>
          <p:cNvPr id="9" name="object 9"/>
          <p:cNvSpPr/>
          <p:nvPr/>
        </p:nvSpPr>
        <p:spPr>
          <a:xfrm>
            <a:off x="8093080" y="4437112"/>
            <a:ext cx="590843" cy="398585"/>
          </a:xfrm>
          <a:custGeom>
            <a:avLst/>
            <a:gdLst/>
            <a:ahLst/>
            <a:cxnLst/>
            <a:rect l="l" t="t" r="r" b="b"/>
            <a:pathLst>
              <a:path w="640079" h="431800">
                <a:moveTo>
                  <a:pt x="0" y="215899"/>
                </a:moveTo>
                <a:lnTo>
                  <a:pt x="5153" y="177091"/>
                </a:lnTo>
                <a:lnTo>
                  <a:pt x="20012" y="140565"/>
                </a:lnTo>
                <a:lnTo>
                  <a:pt x="43673" y="106931"/>
                </a:lnTo>
                <a:lnTo>
                  <a:pt x="75232" y="76798"/>
                </a:lnTo>
                <a:lnTo>
                  <a:pt x="113785" y="50776"/>
                </a:lnTo>
                <a:lnTo>
                  <a:pt x="158431" y="29476"/>
                </a:lnTo>
                <a:lnTo>
                  <a:pt x="208264" y="13507"/>
                </a:lnTo>
                <a:lnTo>
                  <a:pt x="262382" y="3478"/>
                </a:lnTo>
                <a:lnTo>
                  <a:pt x="319881" y="0"/>
                </a:lnTo>
                <a:lnTo>
                  <a:pt x="377380" y="3478"/>
                </a:lnTo>
                <a:lnTo>
                  <a:pt x="431497" y="13507"/>
                </a:lnTo>
                <a:lnTo>
                  <a:pt x="481330" y="29476"/>
                </a:lnTo>
                <a:lnTo>
                  <a:pt x="525975" y="50776"/>
                </a:lnTo>
                <a:lnTo>
                  <a:pt x="564529" y="76798"/>
                </a:lnTo>
                <a:lnTo>
                  <a:pt x="596088" y="106931"/>
                </a:lnTo>
                <a:lnTo>
                  <a:pt x="619749" y="140565"/>
                </a:lnTo>
                <a:lnTo>
                  <a:pt x="634608" y="177091"/>
                </a:lnTo>
                <a:lnTo>
                  <a:pt x="639761" y="215899"/>
                </a:lnTo>
                <a:lnTo>
                  <a:pt x="634608" y="254708"/>
                </a:lnTo>
                <a:lnTo>
                  <a:pt x="619749" y="291234"/>
                </a:lnTo>
                <a:lnTo>
                  <a:pt x="596088" y="324868"/>
                </a:lnTo>
                <a:lnTo>
                  <a:pt x="564529" y="355001"/>
                </a:lnTo>
                <a:lnTo>
                  <a:pt x="525975" y="381023"/>
                </a:lnTo>
                <a:lnTo>
                  <a:pt x="481330" y="402323"/>
                </a:lnTo>
                <a:lnTo>
                  <a:pt x="431497" y="418292"/>
                </a:lnTo>
                <a:lnTo>
                  <a:pt x="377380" y="428321"/>
                </a:lnTo>
                <a:lnTo>
                  <a:pt x="319881" y="431799"/>
                </a:lnTo>
                <a:lnTo>
                  <a:pt x="262382" y="428321"/>
                </a:lnTo>
                <a:lnTo>
                  <a:pt x="208264" y="418292"/>
                </a:lnTo>
                <a:lnTo>
                  <a:pt x="158431" y="402323"/>
                </a:lnTo>
                <a:lnTo>
                  <a:pt x="113785" y="381023"/>
                </a:lnTo>
                <a:lnTo>
                  <a:pt x="75232" y="355001"/>
                </a:lnTo>
                <a:lnTo>
                  <a:pt x="43673" y="324868"/>
                </a:lnTo>
                <a:lnTo>
                  <a:pt x="20012" y="291234"/>
                </a:lnTo>
                <a:lnTo>
                  <a:pt x="5153" y="254708"/>
                </a:lnTo>
                <a:lnTo>
                  <a:pt x="0" y="215899"/>
                </a:lnTo>
                <a:close/>
              </a:path>
            </a:pathLst>
          </a:custGeom>
          <a:ln w="25399">
            <a:solidFill>
              <a:srgbClr val="C00000"/>
            </a:solidFill>
          </a:ln>
        </p:spPr>
        <p:txBody>
          <a:bodyPr wrap="square" lIns="0" tIns="0" rIns="0" bIns="0" rtlCol="0"/>
          <a:lstStyle/>
          <a:p>
            <a:endParaRPr sz="1662"/>
          </a:p>
        </p:txBody>
      </p:sp>
      <p:sp>
        <p:nvSpPr>
          <p:cNvPr id="10" name="object 10"/>
          <p:cNvSpPr txBox="1"/>
          <p:nvPr/>
        </p:nvSpPr>
        <p:spPr>
          <a:xfrm>
            <a:off x="8918060" y="6185487"/>
            <a:ext cx="131885" cy="538609"/>
          </a:xfrm>
          <a:prstGeom prst="rect">
            <a:avLst/>
          </a:prstGeom>
        </p:spPr>
        <p:txBody>
          <a:bodyPr vert="horz" wrap="square" lIns="0" tIns="0" rIns="0" bIns="0" rtlCol="0">
            <a:spAutoFit/>
          </a:bodyPr>
          <a:lstStyle/>
          <a:p>
            <a:pPr marL="23447">
              <a:lnSpc>
                <a:spcPts val="1417"/>
              </a:lnSpc>
            </a:pPr>
            <a:fld id="{81D60167-4931-47E6-BA6A-407CBD079E47}" type="slidenum">
              <a:rPr sz="1200" spc="-5" dirty="0">
                <a:latin typeface="Arial"/>
                <a:cs typeface="Arial"/>
              </a:rPr>
              <a:pPr marL="23447">
                <a:lnSpc>
                  <a:spcPts val="1417"/>
                </a:lnSpc>
              </a:pPr>
              <a:t>8</a:t>
            </a:fld>
            <a:endParaRPr sz="1200">
              <a:latin typeface="Arial"/>
              <a:cs typeface="Arial"/>
            </a:endParaRPr>
          </a:p>
        </p:txBody>
      </p:sp>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12" name="Picture 11"/>
          <p:cNvPicPr>
            <a:picLocks noChangeAspect="1"/>
          </p:cNvPicPr>
          <p:nvPr/>
        </p:nvPicPr>
        <p:blipFill>
          <a:blip r:embed="rId9" cstate="print">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833236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33600" y="1081041"/>
            <a:ext cx="5019822" cy="553998"/>
          </a:xfrm>
          <a:prstGeom prst="rect">
            <a:avLst/>
          </a:prstGeom>
        </p:spPr>
        <p:txBody>
          <a:bodyPr vert="horz" wrap="square" lIns="0" tIns="0" rIns="0" bIns="0" rtlCol="0" anchor="ctr">
            <a:spAutoFit/>
          </a:bodyPr>
          <a:lstStyle/>
          <a:p>
            <a:pPr marL="11723"/>
            <a:r>
              <a:rPr spc="-5" dirty="0"/>
              <a:t>LỊCH SỬ CỦA CẦN</a:t>
            </a:r>
            <a:r>
              <a:rPr spc="-55" dirty="0"/>
              <a:t> </a:t>
            </a:r>
            <a:r>
              <a:rPr spc="-5" dirty="0"/>
              <a:t>SA</a:t>
            </a:r>
          </a:p>
        </p:txBody>
      </p:sp>
      <p:sp>
        <p:nvSpPr>
          <p:cNvPr id="3" name="object 3"/>
          <p:cNvSpPr/>
          <p:nvPr/>
        </p:nvSpPr>
        <p:spPr>
          <a:xfrm>
            <a:off x="228600" y="1676400"/>
            <a:ext cx="8534400" cy="4267200"/>
          </a:xfrm>
          <a:prstGeom prst="rect">
            <a:avLst/>
          </a:prstGeom>
          <a:blipFill>
            <a:blip r:embed="rId3" cstate="print"/>
            <a:stretch>
              <a:fillRect/>
            </a:stretch>
          </a:blipFill>
        </p:spPr>
        <p:txBody>
          <a:bodyPr wrap="square" lIns="0" tIns="0" rIns="0" bIns="0" rtlCol="0"/>
          <a:lstStyle/>
          <a:p>
            <a:endParaRPr sz="1662"/>
          </a:p>
        </p:txBody>
      </p:sp>
      <p:sp>
        <p:nvSpPr>
          <p:cNvPr id="4" name="object 4"/>
          <p:cNvSpPr txBox="1"/>
          <p:nvPr/>
        </p:nvSpPr>
        <p:spPr>
          <a:xfrm>
            <a:off x="8929783" y="6185487"/>
            <a:ext cx="108438" cy="179536"/>
          </a:xfrm>
          <a:prstGeom prst="rect">
            <a:avLst/>
          </a:prstGeom>
        </p:spPr>
        <p:txBody>
          <a:bodyPr vert="horz" wrap="square" lIns="0" tIns="0" rIns="0" bIns="0" rtlCol="0">
            <a:spAutoFit/>
          </a:bodyPr>
          <a:lstStyle/>
          <a:p>
            <a:pPr marL="11723">
              <a:lnSpc>
                <a:spcPts val="1417"/>
              </a:lnSpc>
            </a:pPr>
            <a:r>
              <a:rPr sz="1200" spc="-5" dirty="0">
                <a:latin typeface="Arial"/>
                <a:cs typeface="Arial"/>
              </a:rPr>
              <a:t>8</a:t>
            </a:r>
            <a:endParaRPr sz="1200">
              <a:latin typeface="Arial"/>
              <a:cs typeface="Arial"/>
            </a:endParaRPr>
          </a:p>
        </p:txBody>
      </p:sp>
      <p:sp>
        <p:nvSpPr>
          <p:cNvPr id="5" name="object 5"/>
          <p:cNvSpPr txBox="1"/>
          <p:nvPr/>
        </p:nvSpPr>
        <p:spPr>
          <a:xfrm>
            <a:off x="4881196" y="6261960"/>
            <a:ext cx="3774831" cy="166712"/>
          </a:xfrm>
          <a:prstGeom prst="rect">
            <a:avLst/>
          </a:prstGeom>
        </p:spPr>
        <p:txBody>
          <a:bodyPr vert="horz" wrap="square" lIns="0" tIns="0" rIns="0" bIns="0" rtlCol="0">
            <a:spAutoFit/>
          </a:bodyPr>
          <a:lstStyle/>
          <a:p>
            <a:pPr marL="11723">
              <a:lnSpc>
                <a:spcPts val="1315"/>
              </a:lnSpc>
            </a:pPr>
            <a:r>
              <a:rPr sz="1108" i="1" spc="-5" dirty="0">
                <a:latin typeface="Arial"/>
                <a:cs typeface="Arial"/>
              </a:rPr>
              <a:t>Barney Warf (2014). Geographical Review 104 (4):</a:t>
            </a:r>
            <a:r>
              <a:rPr sz="1108" i="1" spc="115" dirty="0">
                <a:latin typeface="Arial"/>
                <a:cs typeface="Arial"/>
              </a:rPr>
              <a:t> </a:t>
            </a:r>
            <a:r>
              <a:rPr sz="1108" i="1" spc="-5" dirty="0">
                <a:latin typeface="Arial"/>
                <a:cs typeface="Arial"/>
              </a:rPr>
              <a:t>414–438</a:t>
            </a:r>
            <a:endParaRPr sz="1108">
              <a:latin typeface="Arial"/>
              <a:cs typeface="Aria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134117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49743" y="973600"/>
            <a:ext cx="4368605" cy="553998"/>
          </a:xfrm>
          <a:prstGeom prst="rect">
            <a:avLst/>
          </a:prstGeom>
        </p:spPr>
        <p:txBody>
          <a:bodyPr vert="horz" wrap="square" lIns="0" tIns="0" rIns="0" bIns="0" rtlCol="0" anchor="ctr">
            <a:spAutoFit/>
          </a:bodyPr>
          <a:lstStyle/>
          <a:p>
            <a:pPr marL="11723"/>
            <a:r>
              <a:rPr spc="-5" dirty="0"/>
              <a:t>MỨC ĐỘ PHỔ</a:t>
            </a:r>
            <a:r>
              <a:rPr spc="-65" dirty="0"/>
              <a:t> </a:t>
            </a:r>
            <a:r>
              <a:rPr spc="-5" dirty="0"/>
              <a:t>BIẾN</a:t>
            </a:r>
          </a:p>
        </p:txBody>
      </p:sp>
      <p:sp>
        <p:nvSpPr>
          <p:cNvPr id="7" name="object 7"/>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10</a:t>
            </a:fld>
            <a:endParaRPr spc="-5" dirty="0"/>
          </a:p>
        </p:txBody>
      </p:sp>
      <p:sp>
        <p:nvSpPr>
          <p:cNvPr id="3" name="object 3"/>
          <p:cNvSpPr/>
          <p:nvPr/>
        </p:nvSpPr>
        <p:spPr>
          <a:xfrm>
            <a:off x="323051" y="3276600"/>
            <a:ext cx="4034202" cy="2448656"/>
          </a:xfrm>
          <a:prstGeom prst="rect">
            <a:avLst/>
          </a:prstGeom>
          <a:blipFill>
            <a:blip r:embed="rId3" cstate="print"/>
            <a:stretch>
              <a:fillRect/>
            </a:stretch>
          </a:blipFill>
        </p:spPr>
        <p:txBody>
          <a:bodyPr wrap="square" lIns="0" tIns="0" rIns="0" bIns="0" rtlCol="0"/>
          <a:lstStyle/>
          <a:p>
            <a:endParaRPr sz="1662"/>
          </a:p>
        </p:txBody>
      </p:sp>
      <p:sp>
        <p:nvSpPr>
          <p:cNvPr id="4" name="object 4"/>
          <p:cNvSpPr/>
          <p:nvPr/>
        </p:nvSpPr>
        <p:spPr>
          <a:xfrm>
            <a:off x="3648009" y="4598600"/>
            <a:ext cx="1960684" cy="1370133"/>
          </a:xfrm>
          <a:prstGeom prst="rect">
            <a:avLst/>
          </a:prstGeom>
          <a:blipFill>
            <a:blip r:embed="rId4" cstate="print"/>
            <a:stretch>
              <a:fillRect/>
            </a:stretch>
          </a:blipFill>
        </p:spPr>
        <p:txBody>
          <a:bodyPr wrap="square" lIns="0" tIns="0" rIns="0" bIns="0" rtlCol="0"/>
          <a:lstStyle/>
          <a:p>
            <a:endParaRPr sz="1662"/>
          </a:p>
        </p:txBody>
      </p:sp>
      <p:sp>
        <p:nvSpPr>
          <p:cNvPr id="5" name="object 5"/>
          <p:cNvSpPr/>
          <p:nvPr/>
        </p:nvSpPr>
        <p:spPr>
          <a:xfrm>
            <a:off x="5778545" y="2705322"/>
            <a:ext cx="3330819" cy="3361591"/>
          </a:xfrm>
          <a:prstGeom prst="rect">
            <a:avLst/>
          </a:prstGeom>
          <a:blipFill>
            <a:blip r:embed="rId5" cstate="print"/>
            <a:stretch>
              <a:fillRect/>
            </a:stretch>
          </a:blipFill>
        </p:spPr>
        <p:txBody>
          <a:bodyPr wrap="square" lIns="0" tIns="0" rIns="0" bIns="0" rtlCol="0"/>
          <a:lstStyle/>
          <a:p>
            <a:endParaRPr sz="1662"/>
          </a:p>
        </p:txBody>
      </p:sp>
      <p:sp>
        <p:nvSpPr>
          <p:cNvPr id="6" name="object 6"/>
          <p:cNvSpPr txBox="1"/>
          <p:nvPr/>
        </p:nvSpPr>
        <p:spPr>
          <a:xfrm>
            <a:off x="250428" y="1665100"/>
            <a:ext cx="6148168" cy="1520673"/>
          </a:xfrm>
          <a:prstGeom prst="rect">
            <a:avLst/>
          </a:prstGeom>
        </p:spPr>
        <p:txBody>
          <a:bodyPr vert="horz" wrap="square" lIns="0" tIns="0" rIns="0" bIns="0" rtlCol="0">
            <a:spAutoFit/>
          </a:bodyPr>
          <a:lstStyle/>
          <a:p>
            <a:pPr marL="11723"/>
            <a:r>
              <a:rPr sz="2215" spc="-5" dirty="0">
                <a:solidFill>
                  <a:srgbClr val="002060"/>
                </a:solidFill>
                <a:latin typeface="Arial"/>
                <a:cs typeface="Arial"/>
              </a:rPr>
              <a:t>Khoảng 3,8% dân số thế giới dùng cần sa</a:t>
            </a:r>
            <a:r>
              <a:rPr sz="2215" spc="55" dirty="0">
                <a:solidFill>
                  <a:srgbClr val="002060"/>
                </a:solidFill>
                <a:latin typeface="Arial"/>
                <a:cs typeface="Arial"/>
              </a:rPr>
              <a:t> </a:t>
            </a:r>
            <a:r>
              <a:rPr sz="2215" spc="-5" dirty="0">
                <a:solidFill>
                  <a:srgbClr val="002060"/>
                </a:solidFill>
                <a:latin typeface="Arial"/>
                <a:cs typeface="Arial"/>
              </a:rPr>
              <a:t>(2015)</a:t>
            </a:r>
            <a:endParaRPr sz="2215" dirty="0">
              <a:latin typeface="Arial"/>
              <a:cs typeface="Arial"/>
            </a:endParaRPr>
          </a:p>
          <a:p>
            <a:pPr marL="11723" marR="596133">
              <a:lnSpc>
                <a:spcPts val="2631"/>
              </a:lnSpc>
              <a:spcBef>
                <a:spcPts val="1352"/>
              </a:spcBef>
            </a:pPr>
            <a:r>
              <a:rPr sz="2215" spc="-5" dirty="0">
                <a:solidFill>
                  <a:srgbClr val="002060"/>
                </a:solidFill>
                <a:latin typeface="Arial"/>
                <a:cs typeface="Arial"/>
              </a:rPr>
              <a:t>Thường phát hiện (Châu Á): Afghanistan,  Kyrgyzstan, Myanmar, Lào, Lebanon, Ấn Độ  và</a:t>
            </a:r>
            <a:r>
              <a:rPr sz="2215" spc="-69" dirty="0">
                <a:solidFill>
                  <a:srgbClr val="002060"/>
                </a:solidFill>
                <a:latin typeface="Arial"/>
                <a:cs typeface="Arial"/>
              </a:rPr>
              <a:t> </a:t>
            </a:r>
            <a:r>
              <a:rPr sz="2215" spc="-5" dirty="0">
                <a:solidFill>
                  <a:srgbClr val="002060"/>
                </a:solidFill>
                <a:latin typeface="Arial"/>
                <a:cs typeface="Arial"/>
              </a:rPr>
              <a:t>Nepal</a:t>
            </a:r>
            <a:endParaRPr sz="2215" dirty="0">
              <a:latin typeface="Arial"/>
              <a:cs typeface="Arial"/>
            </a:endParaRPr>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9" name="Picture 8"/>
          <p:cNvPicPr>
            <a:picLocks noChangeAspect="1"/>
          </p:cNvPicPr>
          <p:nvPr/>
        </p:nvPicPr>
        <p:blipFill>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3352612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73065" y="1053654"/>
            <a:ext cx="4368605" cy="553998"/>
          </a:xfrm>
          <a:prstGeom prst="rect">
            <a:avLst/>
          </a:prstGeom>
        </p:spPr>
        <p:txBody>
          <a:bodyPr vert="horz" wrap="square" lIns="0" tIns="0" rIns="0" bIns="0" rtlCol="0" anchor="ctr">
            <a:spAutoFit/>
          </a:bodyPr>
          <a:lstStyle/>
          <a:p>
            <a:pPr marL="11723"/>
            <a:r>
              <a:rPr spc="-5" dirty="0"/>
              <a:t>MỨC ĐỘ PHỔ</a:t>
            </a:r>
            <a:r>
              <a:rPr spc="-65" dirty="0"/>
              <a:t> </a:t>
            </a:r>
            <a:r>
              <a:rPr spc="-5" dirty="0"/>
              <a:t>BIẾN</a:t>
            </a:r>
          </a:p>
        </p:txBody>
      </p:sp>
      <p:sp>
        <p:nvSpPr>
          <p:cNvPr id="10" name="object 10"/>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11</a:t>
            </a:fld>
            <a:endParaRPr spc="-5" dirty="0"/>
          </a:p>
        </p:txBody>
      </p:sp>
      <p:sp>
        <p:nvSpPr>
          <p:cNvPr id="3" name="object 3"/>
          <p:cNvSpPr/>
          <p:nvPr/>
        </p:nvSpPr>
        <p:spPr>
          <a:xfrm>
            <a:off x="1049384" y="1828800"/>
            <a:ext cx="6781799" cy="1171715"/>
          </a:xfrm>
          <a:prstGeom prst="rect">
            <a:avLst/>
          </a:prstGeom>
          <a:blipFill>
            <a:blip r:embed="rId2" cstate="print"/>
            <a:stretch>
              <a:fillRect/>
            </a:stretch>
          </a:blipFill>
        </p:spPr>
        <p:txBody>
          <a:bodyPr wrap="square" lIns="0" tIns="0" rIns="0" bIns="0" rtlCol="0"/>
          <a:lstStyle/>
          <a:p>
            <a:endParaRPr sz="1662"/>
          </a:p>
        </p:txBody>
      </p:sp>
      <p:sp>
        <p:nvSpPr>
          <p:cNvPr id="4" name="object 4"/>
          <p:cNvSpPr/>
          <p:nvPr/>
        </p:nvSpPr>
        <p:spPr>
          <a:xfrm>
            <a:off x="5568629" y="2420888"/>
            <a:ext cx="2262554" cy="262011"/>
          </a:xfrm>
          <a:custGeom>
            <a:avLst/>
            <a:gdLst/>
            <a:ahLst/>
            <a:cxnLst/>
            <a:rect l="l" t="t" r="r" b="b"/>
            <a:pathLst>
              <a:path w="2451100" h="283844">
                <a:moveTo>
                  <a:pt x="0" y="0"/>
                </a:moveTo>
                <a:lnTo>
                  <a:pt x="2450918" y="0"/>
                </a:lnTo>
                <a:lnTo>
                  <a:pt x="2450918" y="283708"/>
                </a:lnTo>
                <a:lnTo>
                  <a:pt x="0" y="283708"/>
                </a:lnTo>
                <a:lnTo>
                  <a:pt x="0" y="0"/>
                </a:lnTo>
                <a:close/>
              </a:path>
            </a:pathLst>
          </a:custGeom>
          <a:solidFill>
            <a:srgbClr val="FFFF00">
              <a:alpha val="26666"/>
            </a:srgbClr>
          </a:solidFill>
        </p:spPr>
        <p:txBody>
          <a:bodyPr wrap="square" lIns="0" tIns="0" rIns="0" bIns="0" rtlCol="0"/>
          <a:lstStyle/>
          <a:p>
            <a:endParaRPr sz="1662"/>
          </a:p>
        </p:txBody>
      </p:sp>
      <p:sp>
        <p:nvSpPr>
          <p:cNvPr id="5" name="object 5"/>
          <p:cNvSpPr/>
          <p:nvPr/>
        </p:nvSpPr>
        <p:spPr>
          <a:xfrm>
            <a:off x="1411333" y="3691484"/>
            <a:ext cx="3294184" cy="2194373"/>
          </a:xfrm>
          <a:prstGeom prst="rect">
            <a:avLst/>
          </a:prstGeom>
          <a:blipFill>
            <a:blip r:embed="rId3" cstate="print"/>
            <a:stretch>
              <a:fillRect/>
            </a:stretch>
          </a:blipFill>
        </p:spPr>
        <p:txBody>
          <a:bodyPr wrap="square" lIns="0" tIns="0" rIns="0" bIns="0" rtlCol="0"/>
          <a:lstStyle/>
          <a:p>
            <a:endParaRPr sz="1662"/>
          </a:p>
        </p:txBody>
      </p:sp>
      <p:sp>
        <p:nvSpPr>
          <p:cNvPr id="6" name="object 6"/>
          <p:cNvSpPr/>
          <p:nvPr/>
        </p:nvSpPr>
        <p:spPr>
          <a:xfrm>
            <a:off x="4705518" y="3175859"/>
            <a:ext cx="4254010" cy="1443906"/>
          </a:xfrm>
          <a:prstGeom prst="rect">
            <a:avLst/>
          </a:prstGeom>
          <a:blipFill>
            <a:blip r:embed="rId4" cstate="print"/>
            <a:stretch>
              <a:fillRect/>
            </a:stretch>
          </a:blipFill>
        </p:spPr>
        <p:txBody>
          <a:bodyPr wrap="square" lIns="0" tIns="0" rIns="0" bIns="0" rtlCol="0"/>
          <a:lstStyle/>
          <a:p>
            <a:endParaRPr sz="1662"/>
          </a:p>
        </p:txBody>
      </p:sp>
      <p:sp>
        <p:nvSpPr>
          <p:cNvPr id="7" name="object 7"/>
          <p:cNvSpPr/>
          <p:nvPr/>
        </p:nvSpPr>
        <p:spPr>
          <a:xfrm>
            <a:off x="5055745" y="4840913"/>
            <a:ext cx="3371850" cy="1289663"/>
          </a:xfrm>
          <a:prstGeom prst="rect">
            <a:avLst/>
          </a:prstGeom>
          <a:blipFill>
            <a:blip r:embed="rId5" cstate="print"/>
            <a:stretch>
              <a:fillRect/>
            </a:stretch>
          </a:blipFill>
        </p:spPr>
        <p:txBody>
          <a:bodyPr wrap="square" lIns="0" tIns="0" rIns="0" bIns="0" rtlCol="0"/>
          <a:lstStyle/>
          <a:p>
            <a:endParaRPr sz="1662"/>
          </a:p>
        </p:txBody>
      </p:sp>
      <p:sp>
        <p:nvSpPr>
          <p:cNvPr id="8" name="object 8"/>
          <p:cNvSpPr/>
          <p:nvPr/>
        </p:nvSpPr>
        <p:spPr>
          <a:xfrm>
            <a:off x="118864" y="3177416"/>
            <a:ext cx="3788019" cy="804905"/>
          </a:xfrm>
          <a:prstGeom prst="rect">
            <a:avLst/>
          </a:prstGeom>
          <a:blipFill>
            <a:blip r:embed="rId6" cstate="print"/>
            <a:stretch>
              <a:fillRect/>
            </a:stretch>
          </a:blipFill>
        </p:spPr>
        <p:txBody>
          <a:bodyPr wrap="square" lIns="0" tIns="0" rIns="0" bIns="0" rtlCol="0"/>
          <a:lstStyle/>
          <a:p>
            <a:endParaRPr sz="1662"/>
          </a:p>
        </p:txBody>
      </p:sp>
      <p:sp>
        <p:nvSpPr>
          <p:cNvPr id="9" name="object 9"/>
          <p:cNvSpPr/>
          <p:nvPr/>
        </p:nvSpPr>
        <p:spPr>
          <a:xfrm>
            <a:off x="1092417" y="2636912"/>
            <a:ext cx="1242646" cy="220864"/>
          </a:xfrm>
          <a:custGeom>
            <a:avLst/>
            <a:gdLst/>
            <a:ahLst/>
            <a:cxnLst/>
            <a:rect l="l" t="t" r="r" b="b"/>
            <a:pathLst>
              <a:path w="1346200" h="270510">
                <a:moveTo>
                  <a:pt x="0" y="0"/>
                </a:moveTo>
                <a:lnTo>
                  <a:pt x="1345799" y="0"/>
                </a:lnTo>
                <a:lnTo>
                  <a:pt x="1345799" y="270299"/>
                </a:lnTo>
                <a:lnTo>
                  <a:pt x="0" y="270299"/>
                </a:lnTo>
                <a:lnTo>
                  <a:pt x="0" y="0"/>
                </a:lnTo>
                <a:close/>
              </a:path>
            </a:pathLst>
          </a:custGeom>
          <a:solidFill>
            <a:srgbClr val="FFFF00">
              <a:alpha val="26669"/>
            </a:srgbClr>
          </a:solidFill>
        </p:spPr>
        <p:txBody>
          <a:bodyPr wrap="square" lIns="0" tIns="0" rIns="0" bIns="0" rtlCol="0"/>
          <a:lstStyle/>
          <a:p>
            <a:endParaRPr sz="1662"/>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12" name="Picture 11"/>
          <p:cNvPicPr>
            <a:picLocks noChangeAspect="1"/>
          </p:cNvPicPr>
          <p:nvPr/>
        </p:nvPicPr>
        <p:blipFill>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643265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14600" y="1077972"/>
            <a:ext cx="4484663" cy="553998"/>
          </a:xfrm>
          <a:prstGeom prst="rect">
            <a:avLst/>
          </a:prstGeom>
        </p:spPr>
        <p:txBody>
          <a:bodyPr vert="horz" wrap="square" lIns="0" tIns="0" rIns="0" bIns="0" rtlCol="0" anchor="ctr">
            <a:spAutoFit/>
          </a:bodyPr>
          <a:lstStyle/>
          <a:p>
            <a:pPr marL="11723"/>
            <a:r>
              <a:rPr spc="-5" dirty="0"/>
              <a:t>CƠ CHẾ TÁC</a:t>
            </a:r>
            <a:r>
              <a:rPr spc="-60" dirty="0"/>
              <a:t> </a:t>
            </a:r>
            <a:r>
              <a:rPr spc="-5" dirty="0"/>
              <a:t>DỤNG</a:t>
            </a:r>
          </a:p>
        </p:txBody>
      </p:sp>
      <p:sp>
        <p:nvSpPr>
          <p:cNvPr id="5" name="object 5"/>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12</a:t>
            </a:fld>
            <a:endParaRPr spc="-5" dirty="0"/>
          </a:p>
        </p:txBody>
      </p:sp>
      <p:sp>
        <p:nvSpPr>
          <p:cNvPr id="3" name="object 3"/>
          <p:cNvSpPr txBox="1"/>
          <p:nvPr/>
        </p:nvSpPr>
        <p:spPr>
          <a:xfrm>
            <a:off x="427536" y="1618115"/>
            <a:ext cx="7186831" cy="1717521"/>
          </a:xfrm>
          <a:prstGeom prst="rect">
            <a:avLst/>
          </a:prstGeom>
        </p:spPr>
        <p:txBody>
          <a:bodyPr vert="horz" wrap="square" lIns="0" tIns="0" rIns="0" bIns="0" rtlCol="0">
            <a:spAutoFit/>
          </a:bodyPr>
          <a:lstStyle/>
          <a:p>
            <a:pPr marL="11723"/>
            <a:r>
              <a:rPr sz="2215" spc="-5" dirty="0">
                <a:solidFill>
                  <a:srgbClr val="002060"/>
                </a:solidFill>
                <a:latin typeface="Arial"/>
                <a:cs typeface="Arial"/>
              </a:rPr>
              <a:t>Cần sa bao gồm 500</a:t>
            </a:r>
            <a:r>
              <a:rPr sz="2215" spc="-18" dirty="0">
                <a:solidFill>
                  <a:srgbClr val="002060"/>
                </a:solidFill>
                <a:latin typeface="Arial"/>
                <a:cs typeface="Arial"/>
              </a:rPr>
              <a:t> </a:t>
            </a:r>
            <a:r>
              <a:rPr sz="2215" spc="-5" dirty="0">
                <a:solidFill>
                  <a:srgbClr val="002060"/>
                </a:solidFill>
                <a:latin typeface="Arial"/>
                <a:cs typeface="Arial"/>
              </a:rPr>
              <a:t>chất:</a:t>
            </a:r>
            <a:endParaRPr sz="2215" dirty="0">
              <a:latin typeface="Arial"/>
              <a:cs typeface="Arial"/>
            </a:endParaRPr>
          </a:p>
          <a:p>
            <a:pPr marL="11723">
              <a:spcBef>
                <a:spcPts val="895"/>
              </a:spcBef>
            </a:pPr>
            <a:r>
              <a:rPr sz="2215" spc="-5" dirty="0">
                <a:solidFill>
                  <a:srgbClr val="002060"/>
                </a:solidFill>
                <a:latin typeface="Arial"/>
                <a:cs typeface="Arial"/>
              </a:rPr>
              <a:t>+ </a:t>
            </a:r>
            <a:r>
              <a:rPr sz="2215" i="1" spc="-5" dirty="0">
                <a:solidFill>
                  <a:srgbClr val="002060"/>
                </a:solidFill>
                <a:latin typeface="Arial"/>
                <a:cs typeface="Arial"/>
              </a:rPr>
              <a:t>delta-9-tetrahydrocannabinol</a:t>
            </a:r>
            <a:r>
              <a:rPr sz="2215" i="1" spc="60" dirty="0">
                <a:solidFill>
                  <a:srgbClr val="002060"/>
                </a:solidFill>
                <a:latin typeface="Arial"/>
                <a:cs typeface="Arial"/>
              </a:rPr>
              <a:t> </a:t>
            </a:r>
            <a:r>
              <a:rPr sz="2215" spc="-5" dirty="0">
                <a:solidFill>
                  <a:srgbClr val="002060"/>
                </a:solidFill>
                <a:latin typeface="Arial"/>
                <a:cs typeface="Arial"/>
              </a:rPr>
              <a:t>(</a:t>
            </a:r>
            <a:r>
              <a:rPr sz="2215" spc="-5" dirty="0">
                <a:solidFill>
                  <a:srgbClr val="C00000"/>
                </a:solidFill>
                <a:latin typeface="Arial"/>
                <a:cs typeface="Arial"/>
              </a:rPr>
              <a:t>THC</a:t>
            </a:r>
            <a:r>
              <a:rPr sz="2215" spc="-5" dirty="0">
                <a:solidFill>
                  <a:srgbClr val="002060"/>
                </a:solidFill>
                <a:latin typeface="Arial"/>
                <a:cs typeface="Arial"/>
              </a:rPr>
              <a:t>)</a:t>
            </a:r>
            <a:endParaRPr sz="2215" dirty="0">
              <a:latin typeface="Arial"/>
              <a:cs typeface="Arial"/>
            </a:endParaRPr>
          </a:p>
          <a:p>
            <a:pPr marL="11723" marR="4689">
              <a:lnSpc>
                <a:spcPct val="135400"/>
              </a:lnSpc>
            </a:pPr>
            <a:r>
              <a:rPr sz="2215" spc="-5" dirty="0">
                <a:solidFill>
                  <a:srgbClr val="002060"/>
                </a:solidFill>
                <a:latin typeface="Arial"/>
                <a:cs typeface="Arial"/>
              </a:rPr>
              <a:t>+ &gt; 100 chất cannabinoids (Cannabidiol, cannabinol,…)  Tác dụng: </a:t>
            </a:r>
            <a:r>
              <a:rPr sz="2215" dirty="0">
                <a:solidFill>
                  <a:srgbClr val="002060"/>
                </a:solidFill>
                <a:latin typeface="Arial"/>
                <a:cs typeface="Arial"/>
              </a:rPr>
              <a:t>Ức </a:t>
            </a:r>
            <a:r>
              <a:rPr sz="2215" spc="-5" dirty="0">
                <a:solidFill>
                  <a:srgbClr val="002060"/>
                </a:solidFill>
                <a:latin typeface="Arial"/>
                <a:cs typeface="Arial"/>
              </a:rPr>
              <a:t>chế phóng thích một số chất dẫn truyền</a:t>
            </a:r>
            <a:r>
              <a:rPr sz="2215" spc="60" dirty="0">
                <a:solidFill>
                  <a:srgbClr val="002060"/>
                </a:solidFill>
                <a:latin typeface="Arial"/>
                <a:cs typeface="Arial"/>
              </a:rPr>
              <a:t> </a:t>
            </a:r>
            <a:r>
              <a:rPr sz="2215" spc="-5" dirty="0">
                <a:solidFill>
                  <a:srgbClr val="002060"/>
                </a:solidFill>
                <a:latin typeface="Arial"/>
                <a:cs typeface="Arial"/>
              </a:rPr>
              <a:t>TK</a:t>
            </a:r>
            <a:endParaRPr sz="2215" dirty="0">
              <a:latin typeface="Arial"/>
              <a:cs typeface="Arial"/>
            </a:endParaRPr>
          </a:p>
        </p:txBody>
      </p:sp>
      <p:sp>
        <p:nvSpPr>
          <p:cNvPr id="4" name="object 4"/>
          <p:cNvSpPr/>
          <p:nvPr/>
        </p:nvSpPr>
        <p:spPr>
          <a:xfrm>
            <a:off x="152400" y="3523115"/>
            <a:ext cx="8823091" cy="2583472"/>
          </a:xfrm>
          <a:prstGeom prst="rect">
            <a:avLst/>
          </a:prstGeom>
          <a:blipFill>
            <a:blip r:embed="rId3" cstate="print"/>
            <a:stretch>
              <a:fillRect/>
            </a:stretch>
          </a:blipFill>
        </p:spPr>
        <p:txBody>
          <a:bodyPr wrap="square" lIns="0" tIns="0" rIns="0" bIns="0" rtlCol="0"/>
          <a:lstStyle/>
          <a:p>
            <a:endParaRPr sz="1662"/>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302732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1871" y="1075577"/>
            <a:ext cx="4484663" cy="553998"/>
          </a:xfrm>
          <a:prstGeom prst="rect">
            <a:avLst/>
          </a:prstGeom>
        </p:spPr>
        <p:txBody>
          <a:bodyPr vert="horz" wrap="square" lIns="0" tIns="0" rIns="0" bIns="0" rtlCol="0" anchor="ctr">
            <a:spAutoFit/>
          </a:bodyPr>
          <a:lstStyle/>
          <a:p>
            <a:pPr marL="11723"/>
            <a:r>
              <a:rPr spc="-5" dirty="0"/>
              <a:t>CƠ CHẾ TÁC</a:t>
            </a:r>
            <a:r>
              <a:rPr spc="-60" dirty="0"/>
              <a:t> </a:t>
            </a:r>
            <a:r>
              <a:rPr spc="-5" dirty="0"/>
              <a:t>DỤNG</a:t>
            </a:r>
          </a:p>
        </p:txBody>
      </p:sp>
      <p:sp>
        <p:nvSpPr>
          <p:cNvPr id="11" name="object 11"/>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13</a:t>
            </a:fld>
            <a:endParaRPr spc="-5" dirty="0"/>
          </a:p>
        </p:txBody>
      </p:sp>
      <p:sp>
        <p:nvSpPr>
          <p:cNvPr id="3" name="object 3"/>
          <p:cNvSpPr/>
          <p:nvPr/>
        </p:nvSpPr>
        <p:spPr>
          <a:xfrm>
            <a:off x="2539292" y="2439610"/>
            <a:ext cx="4271595" cy="3049464"/>
          </a:xfrm>
          <a:prstGeom prst="rect">
            <a:avLst/>
          </a:prstGeom>
          <a:blipFill>
            <a:blip r:embed="rId2" cstate="print"/>
            <a:stretch>
              <a:fillRect/>
            </a:stretch>
          </a:blipFill>
        </p:spPr>
        <p:txBody>
          <a:bodyPr wrap="square" lIns="0" tIns="0" rIns="0" bIns="0" rtlCol="0"/>
          <a:lstStyle/>
          <a:p>
            <a:endParaRPr sz="1662"/>
          </a:p>
        </p:txBody>
      </p:sp>
      <p:sp>
        <p:nvSpPr>
          <p:cNvPr id="4" name="object 4"/>
          <p:cNvSpPr/>
          <p:nvPr/>
        </p:nvSpPr>
        <p:spPr>
          <a:xfrm>
            <a:off x="364889" y="1851257"/>
            <a:ext cx="1663210" cy="1543049"/>
          </a:xfrm>
          <a:prstGeom prst="rect">
            <a:avLst/>
          </a:prstGeom>
          <a:blipFill>
            <a:blip r:embed="rId3" cstate="print"/>
            <a:stretch>
              <a:fillRect/>
            </a:stretch>
          </a:blipFill>
        </p:spPr>
        <p:txBody>
          <a:bodyPr wrap="square" lIns="0" tIns="0" rIns="0" bIns="0" rtlCol="0"/>
          <a:lstStyle/>
          <a:p>
            <a:endParaRPr sz="1662"/>
          </a:p>
        </p:txBody>
      </p:sp>
      <p:sp>
        <p:nvSpPr>
          <p:cNvPr id="5" name="object 5"/>
          <p:cNvSpPr/>
          <p:nvPr/>
        </p:nvSpPr>
        <p:spPr>
          <a:xfrm>
            <a:off x="7331327" y="2756866"/>
            <a:ext cx="1408233" cy="1154722"/>
          </a:xfrm>
          <a:prstGeom prst="rect">
            <a:avLst/>
          </a:prstGeom>
          <a:blipFill>
            <a:blip r:embed="rId4" cstate="print"/>
            <a:stretch>
              <a:fillRect/>
            </a:stretch>
          </a:blipFill>
        </p:spPr>
        <p:txBody>
          <a:bodyPr wrap="square" lIns="0" tIns="0" rIns="0" bIns="0" rtlCol="0"/>
          <a:lstStyle/>
          <a:p>
            <a:endParaRPr sz="1662"/>
          </a:p>
        </p:txBody>
      </p:sp>
      <p:sp>
        <p:nvSpPr>
          <p:cNvPr id="6" name="object 6"/>
          <p:cNvSpPr/>
          <p:nvPr/>
        </p:nvSpPr>
        <p:spPr>
          <a:xfrm>
            <a:off x="7290296" y="3964342"/>
            <a:ext cx="1249972" cy="2074984"/>
          </a:xfrm>
          <a:prstGeom prst="rect">
            <a:avLst/>
          </a:prstGeom>
          <a:blipFill>
            <a:blip r:embed="rId5" cstate="print"/>
            <a:stretch>
              <a:fillRect/>
            </a:stretch>
          </a:blipFill>
        </p:spPr>
        <p:txBody>
          <a:bodyPr wrap="square" lIns="0" tIns="0" rIns="0" bIns="0" rtlCol="0"/>
          <a:lstStyle/>
          <a:p>
            <a:endParaRPr sz="1662"/>
          </a:p>
        </p:txBody>
      </p:sp>
      <p:sp>
        <p:nvSpPr>
          <p:cNvPr id="7" name="object 7"/>
          <p:cNvSpPr/>
          <p:nvPr/>
        </p:nvSpPr>
        <p:spPr>
          <a:xfrm>
            <a:off x="2113764" y="2844541"/>
            <a:ext cx="669388" cy="420858"/>
          </a:xfrm>
          <a:custGeom>
            <a:avLst/>
            <a:gdLst/>
            <a:ahLst/>
            <a:cxnLst/>
            <a:rect l="l" t="t" r="r" b="b"/>
            <a:pathLst>
              <a:path w="725169" h="455929">
                <a:moveTo>
                  <a:pt x="26031" y="0"/>
                </a:moveTo>
                <a:lnTo>
                  <a:pt x="578929" y="269666"/>
                </a:lnTo>
                <a:lnTo>
                  <a:pt x="643508" y="137260"/>
                </a:lnTo>
                <a:lnTo>
                  <a:pt x="725005" y="373946"/>
                </a:lnTo>
                <a:lnTo>
                  <a:pt x="488319" y="455444"/>
                </a:lnTo>
                <a:lnTo>
                  <a:pt x="552898" y="323038"/>
                </a:lnTo>
                <a:lnTo>
                  <a:pt x="0" y="53371"/>
                </a:lnTo>
                <a:lnTo>
                  <a:pt x="26031" y="0"/>
                </a:lnTo>
                <a:close/>
              </a:path>
            </a:pathLst>
          </a:custGeom>
          <a:solidFill>
            <a:srgbClr val="FFC000"/>
          </a:solidFill>
          <a:ln w="25399">
            <a:solidFill>
              <a:srgbClr val="375D8A"/>
            </a:solidFill>
          </a:ln>
        </p:spPr>
        <p:txBody>
          <a:bodyPr wrap="square" lIns="0" tIns="0" rIns="0" bIns="0" rtlCol="0"/>
          <a:lstStyle/>
          <a:p>
            <a:endParaRPr sz="1662"/>
          </a:p>
        </p:txBody>
      </p:sp>
      <p:sp>
        <p:nvSpPr>
          <p:cNvPr id="8" name="object 8"/>
          <p:cNvSpPr/>
          <p:nvPr/>
        </p:nvSpPr>
        <p:spPr>
          <a:xfrm>
            <a:off x="6607716" y="4947906"/>
            <a:ext cx="668215" cy="420272"/>
          </a:xfrm>
          <a:custGeom>
            <a:avLst/>
            <a:gdLst/>
            <a:ahLst/>
            <a:cxnLst/>
            <a:rect l="l" t="t" r="r" b="b"/>
            <a:pathLst>
              <a:path w="723900" h="455295">
                <a:moveTo>
                  <a:pt x="26015" y="0"/>
                </a:moveTo>
                <a:lnTo>
                  <a:pt x="577487" y="268970"/>
                </a:lnTo>
                <a:lnTo>
                  <a:pt x="642074" y="136549"/>
                </a:lnTo>
                <a:lnTo>
                  <a:pt x="723572" y="373235"/>
                </a:lnTo>
                <a:lnTo>
                  <a:pt x="486885" y="454732"/>
                </a:lnTo>
                <a:lnTo>
                  <a:pt x="551472" y="322311"/>
                </a:lnTo>
                <a:lnTo>
                  <a:pt x="0" y="53340"/>
                </a:lnTo>
                <a:lnTo>
                  <a:pt x="26015" y="0"/>
                </a:lnTo>
                <a:close/>
              </a:path>
            </a:pathLst>
          </a:custGeom>
          <a:solidFill>
            <a:srgbClr val="FFC000"/>
          </a:solidFill>
          <a:ln w="25399">
            <a:solidFill>
              <a:srgbClr val="375D8A"/>
            </a:solidFill>
          </a:ln>
        </p:spPr>
        <p:txBody>
          <a:bodyPr wrap="square" lIns="0" tIns="0" rIns="0" bIns="0" rtlCol="0"/>
          <a:lstStyle/>
          <a:p>
            <a:endParaRPr sz="1662"/>
          </a:p>
        </p:txBody>
      </p:sp>
      <p:sp>
        <p:nvSpPr>
          <p:cNvPr id="9" name="object 9"/>
          <p:cNvSpPr/>
          <p:nvPr/>
        </p:nvSpPr>
        <p:spPr>
          <a:xfrm>
            <a:off x="7253663" y="1651966"/>
            <a:ext cx="1485899" cy="990599"/>
          </a:xfrm>
          <a:prstGeom prst="rect">
            <a:avLst/>
          </a:prstGeom>
          <a:blipFill>
            <a:blip r:embed="rId6" cstate="print"/>
            <a:stretch>
              <a:fillRect/>
            </a:stretch>
          </a:blipFill>
        </p:spPr>
        <p:txBody>
          <a:bodyPr wrap="square" lIns="0" tIns="0" rIns="0" bIns="0" rtlCol="0"/>
          <a:lstStyle/>
          <a:p>
            <a:endParaRPr sz="1662"/>
          </a:p>
        </p:txBody>
      </p:sp>
      <p:sp>
        <p:nvSpPr>
          <p:cNvPr id="10" name="object 10"/>
          <p:cNvSpPr/>
          <p:nvPr/>
        </p:nvSpPr>
        <p:spPr>
          <a:xfrm>
            <a:off x="233004" y="4529980"/>
            <a:ext cx="1935772" cy="1450730"/>
          </a:xfrm>
          <a:prstGeom prst="rect">
            <a:avLst/>
          </a:prstGeom>
          <a:blipFill>
            <a:blip r:embed="rId7" cstate="print"/>
            <a:stretch>
              <a:fillRect/>
            </a:stretch>
          </a:blipFill>
        </p:spPr>
        <p:txBody>
          <a:bodyPr wrap="square" lIns="0" tIns="0" rIns="0" bIns="0" rtlCol="0"/>
          <a:lstStyle/>
          <a:p>
            <a:endParaRPr sz="1662"/>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13" name="Picture 12"/>
          <p:cNvPicPr>
            <a:picLocks noChangeAspect="1"/>
          </p:cNvPicPr>
          <p:nvPr/>
        </p:nvPicPr>
        <p:blipFill>
          <a:blip r:embed="rId9" cstate="print">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3774200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5557" y="1066800"/>
            <a:ext cx="4484663" cy="553998"/>
          </a:xfrm>
          <a:prstGeom prst="rect">
            <a:avLst/>
          </a:prstGeom>
        </p:spPr>
        <p:txBody>
          <a:bodyPr vert="horz" wrap="square" lIns="0" tIns="0" rIns="0" bIns="0" rtlCol="0" anchor="ctr">
            <a:spAutoFit/>
          </a:bodyPr>
          <a:lstStyle/>
          <a:p>
            <a:pPr marL="11723"/>
            <a:r>
              <a:rPr spc="-5" dirty="0"/>
              <a:t>CƠ CHẾ TÁC</a:t>
            </a:r>
            <a:r>
              <a:rPr spc="-60" dirty="0"/>
              <a:t> </a:t>
            </a:r>
            <a:r>
              <a:rPr spc="-5" dirty="0"/>
              <a:t>DỤNG</a:t>
            </a:r>
          </a:p>
        </p:txBody>
      </p:sp>
      <p:sp>
        <p:nvSpPr>
          <p:cNvPr id="3" name="object 3"/>
          <p:cNvSpPr/>
          <p:nvPr/>
        </p:nvSpPr>
        <p:spPr>
          <a:xfrm>
            <a:off x="1460582" y="2133600"/>
            <a:ext cx="6154614" cy="3807068"/>
          </a:xfrm>
          <a:prstGeom prst="rect">
            <a:avLst/>
          </a:prstGeom>
          <a:blipFill>
            <a:blip r:embed="rId2" cstate="print"/>
            <a:stretch>
              <a:fillRect/>
            </a:stretch>
          </a:blipFill>
        </p:spPr>
        <p:txBody>
          <a:bodyPr wrap="square" lIns="0" tIns="0" rIns="0" bIns="0" rtlCol="0"/>
          <a:lstStyle/>
          <a:p>
            <a:endParaRPr sz="1662"/>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943438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80417" y="1056949"/>
            <a:ext cx="2497015" cy="553998"/>
          </a:xfrm>
          <a:prstGeom prst="rect">
            <a:avLst/>
          </a:prstGeom>
        </p:spPr>
        <p:txBody>
          <a:bodyPr vert="horz" wrap="square" lIns="0" tIns="0" rIns="0" bIns="0" rtlCol="0" anchor="ctr">
            <a:spAutoFit/>
          </a:bodyPr>
          <a:lstStyle/>
          <a:p>
            <a:pPr marL="11723"/>
            <a:r>
              <a:rPr spc="-5" dirty="0"/>
              <a:t>TÁC</a:t>
            </a:r>
            <a:r>
              <a:rPr spc="-78" dirty="0"/>
              <a:t> </a:t>
            </a:r>
            <a:r>
              <a:rPr spc="-5" dirty="0"/>
              <a:t>DỤNG</a:t>
            </a:r>
          </a:p>
        </p:txBody>
      </p:sp>
      <p:sp>
        <p:nvSpPr>
          <p:cNvPr id="3" name="object 3"/>
          <p:cNvSpPr txBox="1"/>
          <p:nvPr/>
        </p:nvSpPr>
        <p:spPr>
          <a:xfrm>
            <a:off x="30594" y="1773583"/>
            <a:ext cx="5254283" cy="340863"/>
          </a:xfrm>
          <a:prstGeom prst="rect">
            <a:avLst/>
          </a:prstGeom>
        </p:spPr>
        <p:txBody>
          <a:bodyPr vert="horz" wrap="square" lIns="0" tIns="0" rIns="0" bIns="0" rtlCol="0">
            <a:spAutoFit/>
          </a:bodyPr>
          <a:lstStyle/>
          <a:p>
            <a:pPr marL="11723"/>
            <a:r>
              <a:rPr sz="2215" spc="-5" dirty="0">
                <a:solidFill>
                  <a:srgbClr val="002060"/>
                </a:solidFill>
                <a:latin typeface="Arial"/>
                <a:cs typeface="Arial"/>
              </a:rPr>
              <a:t>Đa dạng, tùy theo đối tượng và liều</a:t>
            </a:r>
            <a:r>
              <a:rPr sz="2215" spc="32" dirty="0">
                <a:solidFill>
                  <a:srgbClr val="002060"/>
                </a:solidFill>
                <a:latin typeface="Arial"/>
                <a:cs typeface="Arial"/>
              </a:rPr>
              <a:t> </a:t>
            </a:r>
            <a:r>
              <a:rPr sz="2215" spc="-5" dirty="0">
                <a:solidFill>
                  <a:srgbClr val="002060"/>
                </a:solidFill>
                <a:latin typeface="Arial"/>
                <a:cs typeface="Arial"/>
              </a:rPr>
              <a:t>lượng</a:t>
            </a:r>
            <a:endParaRPr sz="2215"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541630099"/>
              </p:ext>
            </p:extLst>
          </p:nvPr>
        </p:nvGraphicFramePr>
        <p:xfrm>
          <a:off x="355909" y="2249366"/>
          <a:ext cx="8175368" cy="2778511"/>
        </p:xfrm>
        <a:graphic>
          <a:graphicData uri="http://schemas.openxmlformats.org/drawingml/2006/table">
            <a:tbl>
              <a:tblPr firstRow="1" bandRow="1">
                <a:tableStyleId>{2D5ABB26-0587-4C30-8999-92F81FD0307C}</a:tableStyleId>
              </a:tblPr>
              <a:tblGrid>
                <a:gridCol w="1861038">
                  <a:extLst>
                    <a:ext uri="{9D8B030D-6E8A-4147-A177-3AD203B41FA5}">
                      <a16:colId xmlns:a16="http://schemas.microsoft.com/office/drawing/2014/main" val="20000"/>
                    </a:ext>
                  </a:extLst>
                </a:gridCol>
                <a:gridCol w="6314330">
                  <a:extLst>
                    <a:ext uri="{9D8B030D-6E8A-4147-A177-3AD203B41FA5}">
                      <a16:colId xmlns:a16="http://schemas.microsoft.com/office/drawing/2014/main" val="20001"/>
                    </a:ext>
                  </a:extLst>
                </a:gridCol>
              </a:tblGrid>
              <a:tr h="291599">
                <a:tc>
                  <a:txBody>
                    <a:bodyPr/>
                    <a:lstStyle/>
                    <a:p>
                      <a:pPr marL="374015">
                        <a:lnSpc>
                          <a:spcPts val="2039"/>
                        </a:lnSpc>
                      </a:pPr>
                      <a:r>
                        <a:rPr sz="1700" b="1" spc="-5" dirty="0">
                          <a:solidFill>
                            <a:srgbClr val="FFFFFF"/>
                          </a:solidFill>
                          <a:latin typeface="Arial"/>
                          <a:cs typeface="Arial"/>
                        </a:rPr>
                        <a:t>Hệ cơ</a:t>
                      </a:r>
                      <a:r>
                        <a:rPr sz="1700" b="1" spc="-75" dirty="0">
                          <a:solidFill>
                            <a:srgbClr val="FFFFFF"/>
                          </a:solidFill>
                          <a:latin typeface="Arial"/>
                          <a:cs typeface="Arial"/>
                        </a:rPr>
                        <a:t> </a:t>
                      </a:r>
                      <a:r>
                        <a:rPr sz="1700" b="1" spc="-5" dirty="0">
                          <a:solidFill>
                            <a:srgbClr val="FFFFFF"/>
                          </a:solidFill>
                          <a:latin typeface="Arial"/>
                          <a:cs typeface="Arial"/>
                        </a:rPr>
                        <a:t>quan</a:t>
                      </a:r>
                      <a:endParaRPr sz="1700">
                        <a:latin typeface="Arial"/>
                        <a:cs typeface="Arial"/>
                      </a:endParaRPr>
                    </a:p>
                  </a:txBody>
                  <a:tcPr marL="0" marR="0" marT="0" marB="0">
                    <a:lnL w="12699">
                      <a:solidFill>
                        <a:srgbClr val="FFFFFF"/>
                      </a:solidFill>
                      <a:prstDash val="solid"/>
                    </a:lnL>
                    <a:lnR w="12699">
                      <a:solidFill>
                        <a:srgbClr val="FFFFFF"/>
                      </a:solidFill>
                      <a:prstDash val="solid"/>
                    </a:lnR>
                    <a:lnT w="12699">
                      <a:solidFill>
                        <a:srgbClr val="FFFFFF"/>
                      </a:solidFill>
                      <a:prstDash val="solid"/>
                    </a:lnT>
                    <a:lnB w="38099">
                      <a:solidFill>
                        <a:srgbClr val="FFFFFF"/>
                      </a:solidFill>
                      <a:prstDash val="solid"/>
                    </a:lnB>
                    <a:solidFill>
                      <a:srgbClr val="4F81BD"/>
                    </a:solidFill>
                  </a:tcPr>
                </a:tc>
                <a:tc>
                  <a:txBody>
                    <a:bodyPr/>
                    <a:lstStyle/>
                    <a:p>
                      <a:pPr algn="ctr">
                        <a:lnSpc>
                          <a:spcPts val="2039"/>
                        </a:lnSpc>
                      </a:pPr>
                      <a:r>
                        <a:rPr sz="1700" b="1" spc="-5" dirty="0">
                          <a:solidFill>
                            <a:srgbClr val="FFFFFF"/>
                          </a:solidFill>
                          <a:latin typeface="Arial"/>
                          <a:cs typeface="Arial"/>
                        </a:rPr>
                        <a:t>Triệu</a:t>
                      </a:r>
                      <a:r>
                        <a:rPr sz="1700" b="1" spc="-70" dirty="0">
                          <a:solidFill>
                            <a:srgbClr val="FFFFFF"/>
                          </a:solidFill>
                          <a:latin typeface="Arial"/>
                          <a:cs typeface="Arial"/>
                        </a:rPr>
                        <a:t> </a:t>
                      </a:r>
                      <a:r>
                        <a:rPr sz="1700" b="1" spc="-5" dirty="0">
                          <a:solidFill>
                            <a:srgbClr val="FFFFFF"/>
                          </a:solidFill>
                          <a:latin typeface="Arial"/>
                          <a:cs typeface="Arial"/>
                        </a:rPr>
                        <a:t>chứng</a:t>
                      </a:r>
                      <a:endParaRPr sz="1700">
                        <a:latin typeface="Arial"/>
                        <a:cs typeface="Arial"/>
                      </a:endParaRPr>
                    </a:p>
                  </a:txBody>
                  <a:tcPr marL="0" marR="0" marT="0" marB="0">
                    <a:lnL w="12699">
                      <a:solidFill>
                        <a:srgbClr val="FFFFFF"/>
                      </a:solidFill>
                      <a:prstDash val="solid"/>
                    </a:lnL>
                    <a:lnR w="12699">
                      <a:solidFill>
                        <a:srgbClr val="FFFFFF"/>
                      </a:solidFill>
                      <a:prstDash val="solid"/>
                    </a:lnR>
                    <a:lnT w="12699">
                      <a:solidFill>
                        <a:srgbClr val="FFFFFF"/>
                      </a:solidFill>
                      <a:prstDash val="solid"/>
                    </a:lnT>
                    <a:lnB w="38099">
                      <a:solidFill>
                        <a:srgbClr val="FFFFFF"/>
                      </a:solidFill>
                      <a:prstDash val="solid"/>
                    </a:lnB>
                    <a:solidFill>
                      <a:srgbClr val="4F81BD"/>
                    </a:solidFill>
                  </a:tcPr>
                </a:tc>
                <a:extLst>
                  <a:ext uri="{0D108BD9-81ED-4DB2-BD59-A6C34878D82A}">
                    <a16:rowId xmlns:a16="http://schemas.microsoft.com/office/drawing/2014/main" val="10000"/>
                  </a:ext>
                </a:extLst>
              </a:tr>
              <a:tr h="581745">
                <a:tc>
                  <a:txBody>
                    <a:bodyPr/>
                    <a:lstStyle/>
                    <a:p>
                      <a:pPr marL="60325">
                        <a:lnSpc>
                          <a:spcPct val="100000"/>
                        </a:lnSpc>
                        <a:spcBef>
                          <a:spcPts val="1170"/>
                        </a:spcBef>
                      </a:pPr>
                      <a:r>
                        <a:rPr sz="1700" b="1" spc="-5" dirty="0">
                          <a:solidFill>
                            <a:srgbClr val="FFFFFF"/>
                          </a:solidFill>
                          <a:latin typeface="Arial"/>
                          <a:cs typeface="Arial"/>
                        </a:rPr>
                        <a:t>TKTW</a:t>
                      </a:r>
                      <a:endParaRPr sz="1700">
                        <a:latin typeface="Arial"/>
                        <a:cs typeface="Arial"/>
                      </a:endParaRPr>
                    </a:p>
                  </a:txBody>
                  <a:tcPr marL="0" marR="0" marT="137160" marB="0">
                    <a:lnL w="12699">
                      <a:solidFill>
                        <a:srgbClr val="FFFFFF"/>
                      </a:solidFill>
                      <a:prstDash val="solid"/>
                    </a:lnL>
                    <a:lnR w="12699">
                      <a:solidFill>
                        <a:srgbClr val="FFFFFF"/>
                      </a:solidFill>
                      <a:prstDash val="solid"/>
                    </a:lnR>
                    <a:lnT w="38099">
                      <a:solidFill>
                        <a:srgbClr val="FFFFFF"/>
                      </a:solidFill>
                      <a:prstDash val="solid"/>
                    </a:lnT>
                    <a:lnB w="12699">
                      <a:solidFill>
                        <a:srgbClr val="FFFFFF"/>
                      </a:solidFill>
                      <a:prstDash val="solid"/>
                    </a:lnB>
                    <a:solidFill>
                      <a:srgbClr val="4F81BD"/>
                    </a:solidFill>
                  </a:tcPr>
                </a:tc>
                <a:tc>
                  <a:txBody>
                    <a:bodyPr/>
                    <a:lstStyle/>
                    <a:p>
                      <a:pPr marL="60325">
                        <a:lnSpc>
                          <a:spcPts val="1939"/>
                        </a:lnSpc>
                      </a:pPr>
                      <a:r>
                        <a:rPr sz="1700" spc="-5" dirty="0">
                          <a:latin typeface="Arial"/>
                          <a:cs typeface="Arial"/>
                        </a:rPr>
                        <a:t>Thư giãn, an thần, </a:t>
                      </a:r>
                      <a:r>
                        <a:rPr sz="1700" dirty="0">
                          <a:latin typeface="Arial"/>
                          <a:cs typeface="Arial"/>
                        </a:rPr>
                        <a:t>cảm </a:t>
                      </a:r>
                      <a:r>
                        <a:rPr sz="1700" spc="-5" dirty="0">
                          <a:latin typeface="Arial"/>
                          <a:cs typeface="Arial"/>
                        </a:rPr>
                        <a:t>thấy sản khoái, đồng </a:t>
                      </a:r>
                      <a:r>
                        <a:rPr sz="1700" dirty="0">
                          <a:latin typeface="Arial"/>
                          <a:cs typeface="Arial"/>
                        </a:rPr>
                        <a:t>cảm </a:t>
                      </a:r>
                      <a:r>
                        <a:rPr sz="1700" spc="-5" dirty="0">
                          <a:latin typeface="Arial"/>
                          <a:cs typeface="Arial"/>
                        </a:rPr>
                        <a:t>cao với   </a:t>
                      </a:r>
                      <a:r>
                        <a:rPr sz="1700" spc="90" dirty="0">
                          <a:latin typeface="Arial"/>
                          <a:cs typeface="Arial"/>
                        </a:rPr>
                        <a:t> </a:t>
                      </a:r>
                      <a:r>
                        <a:rPr sz="1700" spc="-5" dirty="0">
                          <a:latin typeface="Arial"/>
                          <a:cs typeface="Arial"/>
                        </a:rPr>
                        <a:t>người</a:t>
                      </a:r>
                      <a:endParaRPr sz="1700">
                        <a:latin typeface="Arial"/>
                        <a:cs typeface="Arial"/>
                      </a:endParaRPr>
                    </a:p>
                    <a:p>
                      <a:pPr marL="60325">
                        <a:lnSpc>
                          <a:spcPct val="100000"/>
                        </a:lnSpc>
                        <a:spcBef>
                          <a:spcPts val="15"/>
                        </a:spcBef>
                      </a:pPr>
                      <a:r>
                        <a:rPr sz="1700" spc="-5" dirty="0">
                          <a:latin typeface="Arial"/>
                          <a:cs typeface="Arial"/>
                        </a:rPr>
                        <a:t>khác, ám thị, chóng mặt, hoảng loạn, </a:t>
                      </a:r>
                      <a:r>
                        <a:rPr sz="1700" spc="-5" dirty="0">
                          <a:solidFill>
                            <a:srgbClr val="C00000"/>
                          </a:solidFill>
                          <a:latin typeface="Arial"/>
                          <a:cs typeface="Arial"/>
                        </a:rPr>
                        <a:t>loạn</a:t>
                      </a:r>
                      <a:r>
                        <a:rPr sz="1700" spc="90" dirty="0">
                          <a:solidFill>
                            <a:srgbClr val="C00000"/>
                          </a:solidFill>
                          <a:latin typeface="Arial"/>
                          <a:cs typeface="Arial"/>
                        </a:rPr>
                        <a:t> </a:t>
                      </a:r>
                      <a:r>
                        <a:rPr sz="1700" spc="-5" dirty="0">
                          <a:solidFill>
                            <a:srgbClr val="C00000"/>
                          </a:solidFill>
                          <a:latin typeface="Arial"/>
                          <a:cs typeface="Arial"/>
                        </a:rPr>
                        <a:t>thần</a:t>
                      </a:r>
                      <a:endParaRPr sz="1700">
                        <a:latin typeface="Arial"/>
                        <a:cs typeface="Arial"/>
                      </a:endParaRPr>
                    </a:p>
                  </a:txBody>
                  <a:tcPr marL="0" marR="0" marT="0" marB="0">
                    <a:lnL w="12699">
                      <a:solidFill>
                        <a:srgbClr val="FFFFFF"/>
                      </a:solidFill>
                      <a:prstDash val="solid"/>
                    </a:lnL>
                    <a:lnR w="12699">
                      <a:solidFill>
                        <a:srgbClr val="FFFFFF"/>
                      </a:solidFill>
                      <a:prstDash val="solid"/>
                    </a:lnR>
                    <a:lnT w="38099">
                      <a:solidFill>
                        <a:srgbClr val="FFFFFF"/>
                      </a:solidFill>
                      <a:prstDash val="solid"/>
                    </a:lnT>
                    <a:lnB w="12699">
                      <a:solidFill>
                        <a:srgbClr val="FFFFFF"/>
                      </a:solidFill>
                      <a:prstDash val="solid"/>
                    </a:lnB>
                    <a:solidFill>
                      <a:srgbClr val="D0D8E7"/>
                    </a:solidFill>
                  </a:tcPr>
                </a:tc>
                <a:extLst>
                  <a:ext uri="{0D108BD9-81ED-4DB2-BD59-A6C34878D82A}">
                    <a16:rowId xmlns:a16="http://schemas.microsoft.com/office/drawing/2014/main" val="10001"/>
                  </a:ext>
                </a:extLst>
              </a:tr>
              <a:tr h="290145">
                <a:tc>
                  <a:txBody>
                    <a:bodyPr/>
                    <a:lstStyle/>
                    <a:p>
                      <a:pPr marL="60325">
                        <a:lnSpc>
                          <a:spcPct val="100000"/>
                        </a:lnSpc>
                        <a:spcBef>
                          <a:spcPts val="25"/>
                        </a:spcBef>
                      </a:pPr>
                      <a:r>
                        <a:rPr sz="1700" b="1" spc="-5" dirty="0">
                          <a:solidFill>
                            <a:srgbClr val="FFFFFF"/>
                          </a:solidFill>
                          <a:latin typeface="Arial"/>
                          <a:cs typeface="Arial"/>
                        </a:rPr>
                        <a:t>Mắt</a:t>
                      </a:r>
                      <a:endParaRPr sz="1700">
                        <a:latin typeface="Arial"/>
                        <a:cs typeface="Arial"/>
                      </a:endParaRPr>
                    </a:p>
                  </a:txBody>
                  <a:tcPr marL="0" marR="0" marT="2931"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4F81BD"/>
                    </a:solidFill>
                  </a:tcPr>
                </a:tc>
                <a:tc>
                  <a:txBody>
                    <a:bodyPr/>
                    <a:lstStyle/>
                    <a:p>
                      <a:pPr marL="60325">
                        <a:lnSpc>
                          <a:spcPts val="2039"/>
                        </a:lnSpc>
                      </a:pPr>
                      <a:r>
                        <a:rPr sz="1700" spc="-5" dirty="0">
                          <a:solidFill>
                            <a:srgbClr val="C00000"/>
                          </a:solidFill>
                          <a:latin typeface="Arial"/>
                          <a:cs typeface="Arial"/>
                        </a:rPr>
                        <a:t>Kết </a:t>
                      </a:r>
                      <a:r>
                        <a:rPr sz="1700" dirty="0">
                          <a:solidFill>
                            <a:srgbClr val="C00000"/>
                          </a:solidFill>
                          <a:latin typeface="Arial"/>
                          <a:cs typeface="Arial"/>
                        </a:rPr>
                        <a:t>mạc</a:t>
                      </a:r>
                      <a:r>
                        <a:rPr sz="1700" spc="-85" dirty="0">
                          <a:solidFill>
                            <a:srgbClr val="C00000"/>
                          </a:solidFill>
                          <a:latin typeface="Arial"/>
                          <a:cs typeface="Arial"/>
                        </a:rPr>
                        <a:t> </a:t>
                      </a:r>
                      <a:r>
                        <a:rPr sz="1700" spc="-5" dirty="0">
                          <a:solidFill>
                            <a:srgbClr val="C00000"/>
                          </a:solidFill>
                          <a:latin typeface="Arial"/>
                          <a:cs typeface="Arial"/>
                        </a:rPr>
                        <a:t>đỏ</a:t>
                      </a:r>
                      <a:endParaRPr sz="1700">
                        <a:latin typeface="Arial"/>
                        <a:cs typeface="Arial"/>
                      </a:endParaRPr>
                    </a:p>
                  </a:txBody>
                  <a:tcPr marL="0" marR="0" marT="0"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E9EDF4"/>
                    </a:solidFill>
                  </a:tcPr>
                </a:tc>
                <a:extLst>
                  <a:ext uri="{0D108BD9-81ED-4DB2-BD59-A6C34878D82A}">
                    <a16:rowId xmlns:a16="http://schemas.microsoft.com/office/drawing/2014/main" val="10002"/>
                  </a:ext>
                </a:extLst>
              </a:tr>
              <a:tr h="291599">
                <a:tc>
                  <a:txBody>
                    <a:bodyPr/>
                    <a:lstStyle/>
                    <a:p>
                      <a:pPr marL="60325">
                        <a:lnSpc>
                          <a:spcPct val="100000"/>
                        </a:lnSpc>
                        <a:spcBef>
                          <a:spcPts val="35"/>
                        </a:spcBef>
                      </a:pPr>
                      <a:r>
                        <a:rPr sz="1700" b="1" spc="-5" dirty="0">
                          <a:solidFill>
                            <a:srgbClr val="FFFFFF"/>
                          </a:solidFill>
                          <a:latin typeface="Arial"/>
                          <a:cs typeface="Arial"/>
                        </a:rPr>
                        <a:t>Tim</a:t>
                      </a:r>
                      <a:r>
                        <a:rPr sz="1700" b="1" spc="-80" dirty="0">
                          <a:solidFill>
                            <a:srgbClr val="FFFFFF"/>
                          </a:solidFill>
                          <a:latin typeface="Arial"/>
                          <a:cs typeface="Arial"/>
                        </a:rPr>
                        <a:t> </a:t>
                      </a:r>
                      <a:r>
                        <a:rPr sz="1700" b="1" spc="-5" dirty="0">
                          <a:solidFill>
                            <a:srgbClr val="FFFFFF"/>
                          </a:solidFill>
                          <a:latin typeface="Arial"/>
                          <a:cs typeface="Arial"/>
                        </a:rPr>
                        <a:t>mạch</a:t>
                      </a:r>
                      <a:endParaRPr sz="1700">
                        <a:latin typeface="Arial"/>
                        <a:cs typeface="Arial"/>
                      </a:endParaRPr>
                    </a:p>
                  </a:txBody>
                  <a:tcPr marL="0" marR="0" marT="4103"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4F81BD"/>
                    </a:solidFill>
                  </a:tcPr>
                </a:tc>
                <a:tc>
                  <a:txBody>
                    <a:bodyPr/>
                    <a:lstStyle/>
                    <a:p>
                      <a:pPr marL="60325">
                        <a:lnSpc>
                          <a:spcPts val="2039"/>
                        </a:lnSpc>
                      </a:pPr>
                      <a:r>
                        <a:rPr sz="1700" spc="-5" dirty="0">
                          <a:solidFill>
                            <a:srgbClr val="C00000"/>
                          </a:solidFill>
                          <a:latin typeface="Arial"/>
                          <a:cs typeface="Arial"/>
                        </a:rPr>
                        <a:t>Tăng nhịp </a:t>
                      </a:r>
                      <a:r>
                        <a:rPr sz="1700" dirty="0">
                          <a:solidFill>
                            <a:srgbClr val="C00000"/>
                          </a:solidFill>
                          <a:latin typeface="Arial"/>
                          <a:cs typeface="Arial"/>
                        </a:rPr>
                        <a:t>tim</a:t>
                      </a:r>
                      <a:r>
                        <a:rPr sz="1700" dirty="0">
                          <a:latin typeface="Arial"/>
                          <a:cs typeface="Arial"/>
                        </a:rPr>
                        <a:t>, </a:t>
                      </a:r>
                      <a:r>
                        <a:rPr sz="1700" spc="-5" dirty="0">
                          <a:latin typeface="Arial"/>
                          <a:cs typeface="Arial"/>
                        </a:rPr>
                        <a:t>tăng huyết</a:t>
                      </a:r>
                      <a:r>
                        <a:rPr sz="1700" spc="-25" dirty="0">
                          <a:latin typeface="Arial"/>
                          <a:cs typeface="Arial"/>
                        </a:rPr>
                        <a:t> </a:t>
                      </a:r>
                      <a:r>
                        <a:rPr sz="1700" spc="-5" dirty="0">
                          <a:latin typeface="Arial"/>
                          <a:cs typeface="Arial"/>
                        </a:rPr>
                        <a:t>áp</a:t>
                      </a:r>
                      <a:endParaRPr sz="1700">
                        <a:latin typeface="Arial"/>
                        <a:cs typeface="Arial"/>
                      </a:endParaRPr>
                    </a:p>
                  </a:txBody>
                  <a:tcPr marL="0" marR="0" marT="0"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D0D8E7"/>
                    </a:solidFill>
                  </a:tcPr>
                </a:tc>
                <a:extLst>
                  <a:ext uri="{0D108BD9-81ED-4DB2-BD59-A6C34878D82A}">
                    <a16:rowId xmlns:a16="http://schemas.microsoft.com/office/drawing/2014/main" val="10003"/>
                  </a:ext>
                </a:extLst>
              </a:tr>
              <a:tr h="290145">
                <a:tc>
                  <a:txBody>
                    <a:bodyPr/>
                    <a:lstStyle/>
                    <a:p>
                      <a:pPr marL="60325">
                        <a:lnSpc>
                          <a:spcPct val="100000"/>
                        </a:lnSpc>
                        <a:spcBef>
                          <a:spcPts val="25"/>
                        </a:spcBef>
                      </a:pPr>
                      <a:r>
                        <a:rPr sz="1700" b="1" spc="-5" dirty="0">
                          <a:solidFill>
                            <a:srgbClr val="FFFFFF"/>
                          </a:solidFill>
                          <a:latin typeface="Arial"/>
                          <a:cs typeface="Arial"/>
                        </a:rPr>
                        <a:t>Hô</a:t>
                      </a:r>
                      <a:r>
                        <a:rPr sz="1700" b="1" spc="-90" dirty="0">
                          <a:solidFill>
                            <a:srgbClr val="FFFFFF"/>
                          </a:solidFill>
                          <a:latin typeface="Arial"/>
                          <a:cs typeface="Arial"/>
                        </a:rPr>
                        <a:t> </a:t>
                      </a:r>
                      <a:r>
                        <a:rPr sz="1700" b="1" spc="-5" dirty="0">
                          <a:solidFill>
                            <a:srgbClr val="FFFFFF"/>
                          </a:solidFill>
                          <a:latin typeface="Arial"/>
                          <a:cs typeface="Arial"/>
                        </a:rPr>
                        <a:t>hấp</a:t>
                      </a:r>
                      <a:endParaRPr sz="1700">
                        <a:latin typeface="Arial"/>
                        <a:cs typeface="Arial"/>
                      </a:endParaRPr>
                    </a:p>
                  </a:txBody>
                  <a:tcPr marL="0" marR="0" marT="2931"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4F81BD"/>
                    </a:solidFill>
                  </a:tcPr>
                </a:tc>
                <a:tc>
                  <a:txBody>
                    <a:bodyPr/>
                    <a:lstStyle/>
                    <a:p>
                      <a:pPr marL="60325">
                        <a:lnSpc>
                          <a:spcPts val="2039"/>
                        </a:lnSpc>
                      </a:pPr>
                      <a:r>
                        <a:rPr sz="1700" spc="-5" dirty="0">
                          <a:latin typeface="Arial"/>
                          <a:cs typeface="Arial"/>
                        </a:rPr>
                        <a:t>Kích thích phổi,</a:t>
                      </a:r>
                      <a:r>
                        <a:rPr sz="1700" spc="-40" dirty="0">
                          <a:latin typeface="Arial"/>
                          <a:cs typeface="Arial"/>
                        </a:rPr>
                        <a:t> </a:t>
                      </a:r>
                      <a:r>
                        <a:rPr sz="1700" spc="-5" dirty="0">
                          <a:latin typeface="Arial"/>
                          <a:cs typeface="Arial"/>
                        </a:rPr>
                        <a:t>ho</a:t>
                      </a:r>
                      <a:endParaRPr sz="1700">
                        <a:latin typeface="Arial"/>
                        <a:cs typeface="Arial"/>
                      </a:endParaRPr>
                    </a:p>
                  </a:txBody>
                  <a:tcPr marL="0" marR="0" marT="0"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E9EDF4"/>
                    </a:solidFill>
                  </a:tcPr>
                </a:tc>
                <a:extLst>
                  <a:ext uri="{0D108BD9-81ED-4DB2-BD59-A6C34878D82A}">
                    <a16:rowId xmlns:a16="http://schemas.microsoft.com/office/drawing/2014/main" val="10004"/>
                  </a:ext>
                </a:extLst>
              </a:tr>
              <a:tr h="291599">
                <a:tc>
                  <a:txBody>
                    <a:bodyPr/>
                    <a:lstStyle/>
                    <a:p>
                      <a:pPr marL="60325">
                        <a:lnSpc>
                          <a:spcPct val="100000"/>
                        </a:lnSpc>
                        <a:spcBef>
                          <a:spcPts val="35"/>
                        </a:spcBef>
                      </a:pPr>
                      <a:r>
                        <a:rPr sz="1700" b="1" spc="-5" dirty="0">
                          <a:solidFill>
                            <a:srgbClr val="FFFFFF"/>
                          </a:solidFill>
                          <a:latin typeface="Arial"/>
                          <a:cs typeface="Arial"/>
                        </a:rPr>
                        <a:t>Tiêu</a:t>
                      </a:r>
                      <a:r>
                        <a:rPr sz="1700" b="1" spc="-80" dirty="0">
                          <a:solidFill>
                            <a:srgbClr val="FFFFFF"/>
                          </a:solidFill>
                          <a:latin typeface="Arial"/>
                          <a:cs typeface="Arial"/>
                        </a:rPr>
                        <a:t> </a:t>
                      </a:r>
                      <a:r>
                        <a:rPr sz="1700" b="1" spc="-5" dirty="0">
                          <a:solidFill>
                            <a:srgbClr val="FFFFFF"/>
                          </a:solidFill>
                          <a:latin typeface="Arial"/>
                          <a:cs typeface="Arial"/>
                        </a:rPr>
                        <a:t>hóa</a:t>
                      </a:r>
                      <a:endParaRPr sz="1700">
                        <a:latin typeface="Arial"/>
                        <a:cs typeface="Arial"/>
                      </a:endParaRPr>
                    </a:p>
                  </a:txBody>
                  <a:tcPr marL="0" marR="0" marT="4103"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4F81BD"/>
                    </a:solidFill>
                  </a:tcPr>
                </a:tc>
                <a:tc>
                  <a:txBody>
                    <a:bodyPr/>
                    <a:lstStyle/>
                    <a:p>
                      <a:pPr marL="60325">
                        <a:lnSpc>
                          <a:spcPts val="2039"/>
                        </a:lnSpc>
                      </a:pPr>
                      <a:r>
                        <a:rPr sz="1700" spc="-5" dirty="0">
                          <a:solidFill>
                            <a:srgbClr val="C00000"/>
                          </a:solidFill>
                          <a:latin typeface="Arial"/>
                          <a:cs typeface="Arial"/>
                        </a:rPr>
                        <a:t>Tăng </a:t>
                      </a:r>
                      <a:r>
                        <a:rPr sz="1700" dirty="0">
                          <a:solidFill>
                            <a:srgbClr val="C00000"/>
                          </a:solidFill>
                          <a:latin typeface="Arial"/>
                          <a:cs typeface="Arial"/>
                        </a:rPr>
                        <a:t>cảm </a:t>
                      </a:r>
                      <a:r>
                        <a:rPr sz="1700" spc="-5" dirty="0">
                          <a:solidFill>
                            <a:srgbClr val="C00000"/>
                          </a:solidFill>
                          <a:latin typeface="Arial"/>
                          <a:cs typeface="Arial"/>
                        </a:rPr>
                        <a:t>giác ngon </a:t>
                      </a:r>
                      <a:r>
                        <a:rPr sz="1700" dirty="0">
                          <a:solidFill>
                            <a:srgbClr val="C00000"/>
                          </a:solidFill>
                          <a:latin typeface="Arial"/>
                          <a:cs typeface="Arial"/>
                        </a:rPr>
                        <a:t>miệng</a:t>
                      </a:r>
                      <a:r>
                        <a:rPr sz="1700" dirty="0">
                          <a:latin typeface="Arial"/>
                          <a:cs typeface="Arial"/>
                        </a:rPr>
                        <a:t>, </a:t>
                      </a:r>
                      <a:r>
                        <a:rPr sz="1700" spc="-5" dirty="0">
                          <a:latin typeface="Arial"/>
                          <a:cs typeface="Arial"/>
                        </a:rPr>
                        <a:t>buồn nôn, nôn, </a:t>
                      </a:r>
                      <a:r>
                        <a:rPr sz="1700" spc="-5" dirty="0">
                          <a:solidFill>
                            <a:srgbClr val="C00000"/>
                          </a:solidFill>
                          <a:latin typeface="Arial"/>
                          <a:cs typeface="Arial"/>
                        </a:rPr>
                        <a:t>khô</a:t>
                      </a:r>
                      <a:r>
                        <a:rPr sz="1700" spc="55" dirty="0">
                          <a:solidFill>
                            <a:srgbClr val="C00000"/>
                          </a:solidFill>
                          <a:latin typeface="Arial"/>
                          <a:cs typeface="Arial"/>
                        </a:rPr>
                        <a:t> </a:t>
                      </a:r>
                      <a:r>
                        <a:rPr sz="1700" spc="-5" dirty="0">
                          <a:solidFill>
                            <a:srgbClr val="C00000"/>
                          </a:solidFill>
                          <a:latin typeface="Arial"/>
                          <a:cs typeface="Arial"/>
                        </a:rPr>
                        <a:t>miệng</a:t>
                      </a:r>
                      <a:endParaRPr sz="1700">
                        <a:latin typeface="Arial"/>
                        <a:cs typeface="Arial"/>
                      </a:endParaRPr>
                    </a:p>
                  </a:txBody>
                  <a:tcPr marL="0" marR="0" marT="0"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D0D8E7"/>
                    </a:solidFill>
                  </a:tcPr>
                </a:tc>
                <a:extLst>
                  <a:ext uri="{0D108BD9-81ED-4DB2-BD59-A6C34878D82A}">
                    <a16:rowId xmlns:a16="http://schemas.microsoft.com/office/drawing/2014/main" val="10005"/>
                  </a:ext>
                </a:extLst>
              </a:tr>
              <a:tr h="290145">
                <a:tc>
                  <a:txBody>
                    <a:bodyPr/>
                    <a:lstStyle/>
                    <a:p>
                      <a:pPr marL="60325">
                        <a:lnSpc>
                          <a:spcPct val="100000"/>
                        </a:lnSpc>
                        <a:spcBef>
                          <a:spcPts val="25"/>
                        </a:spcBef>
                      </a:pPr>
                      <a:r>
                        <a:rPr sz="1700" b="1" spc="-5" dirty="0">
                          <a:solidFill>
                            <a:srgbClr val="FFFFFF"/>
                          </a:solidFill>
                          <a:latin typeface="Arial"/>
                          <a:cs typeface="Arial"/>
                        </a:rPr>
                        <a:t>Cơ</a:t>
                      </a:r>
                      <a:r>
                        <a:rPr sz="1700" b="1" spc="-80" dirty="0">
                          <a:solidFill>
                            <a:srgbClr val="FFFFFF"/>
                          </a:solidFill>
                          <a:latin typeface="Arial"/>
                          <a:cs typeface="Arial"/>
                        </a:rPr>
                        <a:t> </a:t>
                      </a:r>
                      <a:r>
                        <a:rPr sz="1700" b="1" spc="-5" dirty="0">
                          <a:solidFill>
                            <a:srgbClr val="FFFFFF"/>
                          </a:solidFill>
                          <a:latin typeface="Arial"/>
                          <a:cs typeface="Arial"/>
                        </a:rPr>
                        <a:t>xương</a:t>
                      </a:r>
                      <a:endParaRPr sz="1700">
                        <a:latin typeface="Arial"/>
                        <a:cs typeface="Arial"/>
                      </a:endParaRPr>
                    </a:p>
                  </a:txBody>
                  <a:tcPr marL="0" marR="0" marT="2931"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4F81BD"/>
                    </a:solidFill>
                  </a:tcPr>
                </a:tc>
                <a:tc>
                  <a:txBody>
                    <a:bodyPr/>
                    <a:lstStyle/>
                    <a:p>
                      <a:pPr marL="60325">
                        <a:lnSpc>
                          <a:spcPts val="2039"/>
                        </a:lnSpc>
                      </a:pPr>
                      <a:r>
                        <a:rPr sz="1700" spc="-5" dirty="0">
                          <a:solidFill>
                            <a:srgbClr val="C00000"/>
                          </a:solidFill>
                          <a:latin typeface="Arial"/>
                          <a:cs typeface="Arial"/>
                        </a:rPr>
                        <a:t>Phối hợp cơ bắp</a:t>
                      </a:r>
                      <a:r>
                        <a:rPr sz="1700" spc="-35" dirty="0">
                          <a:solidFill>
                            <a:srgbClr val="C00000"/>
                          </a:solidFill>
                          <a:latin typeface="Arial"/>
                          <a:cs typeface="Arial"/>
                        </a:rPr>
                        <a:t> </a:t>
                      </a:r>
                      <a:r>
                        <a:rPr sz="1700" spc="-5" dirty="0">
                          <a:solidFill>
                            <a:srgbClr val="C00000"/>
                          </a:solidFill>
                          <a:latin typeface="Arial"/>
                          <a:cs typeface="Arial"/>
                        </a:rPr>
                        <a:t>giảm</a:t>
                      </a:r>
                      <a:endParaRPr sz="1700">
                        <a:latin typeface="Arial"/>
                        <a:cs typeface="Arial"/>
                      </a:endParaRPr>
                    </a:p>
                  </a:txBody>
                  <a:tcPr marL="0" marR="0" marT="0"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E9EDF4"/>
                    </a:solidFill>
                  </a:tcPr>
                </a:tc>
                <a:extLst>
                  <a:ext uri="{0D108BD9-81ED-4DB2-BD59-A6C34878D82A}">
                    <a16:rowId xmlns:a16="http://schemas.microsoft.com/office/drawing/2014/main" val="10006"/>
                  </a:ext>
                </a:extLst>
              </a:tr>
              <a:tr h="291599">
                <a:tc>
                  <a:txBody>
                    <a:bodyPr/>
                    <a:lstStyle/>
                    <a:p>
                      <a:pPr marL="60325">
                        <a:lnSpc>
                          <a:spcPct val="100000"/>
                        </a:lnSpc>
                        <a:spcBef>
                          <a:spcPts val="35"/>
                        </a:spcBef>
                      </a:pPr>
                      <a:r>
                        <a:rPr sz="1700" b="1" spc="-5" dirty="0">
                          <a:solidFill>
                            <a:srgbClr val="FFFFFF"/>
                          </a:solidFill>
                          <a:latin typeface="Arial"/>
                          <a:cs typeface="Arial"/>
                        </a:rPr>
                        <a:t>Khác</a:t>
                      </a:r>
                      <a:endParaRPr sz="1700">
                        <a:latin typeface="Arial"/>
                        <a:cs typeface="Arial"/>
                      </a:endParaRPr>
                    </a:p>
                  </a:txBody>
                  <a:tcPr marL="0" marR="0" marT="4103"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4F81BD"/>
                    </a:solidFill>
                  </a:tcPr>
                </a:tc>
                <a:tc>
                  <a:txBody>
                    <a:bodyPr/>
                    <a:lstStyle/>
                    <a:p>
                      <a:pPr marL="60325">
                        <a:lnSpc>
                          <a:spcPts val="2039"/>
                        </a:lnSpc>
                      </a:pPr>
                      <a:r>
                        <a:rPr sz="1700" spc="-5" dirty="0">
                          <a:latin typeface="Arial"/>
                          <a:cs typeface="Arial"/>
                        </a:rPr>
                        <a:t>Đổ mồ</a:t>
                      </a:r>
                      <a:r>
                        <a:rPr sz="1700" spc="-75" dirty="0">
                          <a:latin typeface="Arial"/>
                          <a:cs typeface="Arial"/>
                        </a:rPr>
                        <a:t> </a:t>
                      </a:r>
                      <a:r>
                        <a:rPr sz="1700" spc="-5" dirty="0">
                          <a:latin typeface="Arial"/>
                          <a:cs typeface="Arial"/>
                        </a:rPr>
                        <a:t>hôi</a:t>
                      </a:r>
                      <a:endParaRPr sz="1700" dirty="0">
                        <a:latin typeface="Arial"/>
                        <a:cs typeface="Arial"/>
                      </a:endParaRPr>
                    </a:p>
                  </a:txBody>
                  <a:tcPr marL="0" marR="0" marT="0" marB="0">
                    <a:lnL w="12699">
                      <a:solidFill>
                        <a:srgbClr val="FFFFFF"/>
                      </a:solidFill>
                      <a:prstDash val="solid"/>
                    </a:lnL>
                    <a:lnR w="12699">
                      <a:solidFill>
                        <a:srgbClr val="FFFFFF"/>
                      </a:solidFill>
                      <a:prstDash val="solid"/>
                    </a:lnR>
                    <a:lnT w="12699">
                      <a:solidFill>
                        <a:srgbClr val="FFFFFF"/>
                      </a:solidFill>
                      <a:prstDash val="solid"/>
                    </a:lnT>
                    <a:lnB w="12699">
                      <a:solidFill>
                        <a:srgbClr val="FFFFFF"/>
                      </a:solidFill>
                      <a:prstDash val="solid"/>
                    </a:lnB>
                    <a:solidFill>
                      <a:srgbClr val="D0D8E7"/>
                    </a:solidFill>
                  </a:tcPr>
                </a:tc>
                <a:extLst>
                  <a:ext uri="{0D108BD9-81ED-4DB2-BD59-A6C34878D82A}">
                    <a16:rowId xmlns:a16="http://schemas.microsoft.com/office/drawing/2014/main" val="10007"/>
                  </a:ext>
                </a:extLst>
              </a:tr>
            </a:tbl>
          </a:graphicData>
        </a:graphic>
      </p:graphicFrame>
      <p:sp>
        <p:nvSpPr>
          <p:cNvPr id="5" name="object 5"/>
          <p:cNvSpPr/>
          <p:nvPr/>
        </p:nvSpPr>
        <p:spPr>
          <a:xfrm>
            <a:off x="6409412" y="4939812"/>
            <a:ext cx="2159976" cy="1170841"/>
          </a:xfrm>
          <a:prstGeom prst="rect">
            <a:avLst/>
          </a:prstGeom>
          <a:blipFill>
            <a:blip r:embed="rId3" cstate="print"/>
            <a:stretch>
              <a:fillRect/>
            </a:stretch>
          </a:blipFill>
        </p:spPr>
        <p:txBody>
          <a:bodyPr wrap="square" lIns="0" tIns="0" rIns="0" bIns="0" rtlCol="0"/>
          <a:lstStyle/>
          <a:p>
            <a:endParaRPr sz="1662"/>
          </a:p>
        </p:txBody>
      </p:sp>
      <p:sp>
        <p:nvSpPr>
          <p:cNvPr id="6" name="object 6"/>
          <p:cNvSpPr/>
          <p:nvPr/>
        </p:nvSpPr>
        <p:spPr>
          <a:xfrm>
            <a:off x="325136" y="4973515"/>
            <a:ext cx="1431679" cy="1074126"/>
          </a:xfrm>
          <a:prstGeom prst="rect">
            <a:avLst/>
          </a:prstGeom>
          <a:blipFill>
            <a:blip r:embed="rId4" cstate="print"/>
            <a:stretch>
              <a:fillRect/>
            </a:stretch>
          </a:blipFill>
        </p:spPr>
        <p:txBody>
          <a:bodyPr wrap="square" lIns="0" tIns="0" rIns="0" bIns="0" rtlCol="0"/>
          <a:lstStyle/>
          <a:p>
            <a:endParaRPr sz="1662"/>
          </a:p>
        </p:txBody>
      </p:sp>
      <p:sp>
        <p:nvSpPr>
          <p:cNvPr id="7" name="object 7"/>
          <p:cNvSpPr/>
          <p:nvPr/>
        </p:nvSpPr>
        <p:spPr>
          <a:xfrm>
            <a:off x="4881017" y="4939812"/>
            <a:ext cx="1462453" cy="1096107"/>
          </a:xfrm>
          <a:prstGeom prst="rect">
            <a:avLst/>
          </a:prstGeom>
          <a:blipFill>
            <a:blip r:embed="rId5" cstate="print"/>
            <a:stretch>
              <a:fillRect/>
            </a:stretch>
          </a:blipFill>
        </p:spPr>
        <p:txBody>
          <a:bodyPr wrap="square" lIns="0" tIns="0" rIns="0" bIns="0" rtlCol="0"/>
          <a:lstStyle/>
          <a:p>
            <a:endParaRPr sz="1662"/>
          </a:p>
        </p:txBody>
      </p:sp>
      <p:sp>
        <p:nvSpPr>
          <p:cNvPr id="8" name="object 8"/>
          <p:cNvSpPr/>
          <p:nvPr/>
        </p:nvSpPr>
        <p:spPr>
          <a:xfrm>
            <a:off x="1869652" y="4957396"/>
            <a:ext cx="1482968" cy="1112226"/>
          </a:xfrm>
          <a:prstGeom prst="rect">
            <a:avLst/>
          </a:prstGeom>
          <a:blipFill>
            <a:blip r:embed="rId6" cstate="print"/>
            <a:stretch>
              <a:fillRect/>
            </a:stretch>
          </a:blipFill>
        </p:spPr>
        <p:txBody>
          <a:bodyPr wrap="square" lIns="0" tIns="0" rIns="0" bIns="0" rtlCol="0"/>
          <a:lstStyle/>
          <a:p>
            <a:endParaRPr sz="1662"/>
          </a:p>
        </p:txBody>
      </p:sp>
      <p:sp>
        <p:nvSpPr>
          <p:cNvPr id="9" name="object 9"/>
          <p:cNvSpPr/>
          <p:nvPr/>
        </p:nvSpPr>
        <p:spPr>
          <a:xfrm>
            <a:off x="3403909" y="4953000"/>
            <a:ext cx="1427284" cy="1071195"/>
          </a:xfrm>
          <a:prstGeom prst="rect">
            <a:avLst/>
          </a:prstGeom>
          <a:blipFill>
            <a:blip r:embed="rId7" cstate="print"/>
            <a:stretch>
              <a:fillRect/>
            </a:stretch>
          </a:blipFill>
        </p:spPr>
        <p:txBody>
          <a:bodyPr wrap="square" lIns="0" tIns="0" rIns="0" bIns="0" rtlCol="0"/>
          <a:lstStyle/>
          <a:p>
            <a:endParaRPr sz="1662"/>
          </a:p>
        </p:txBody>
      </p:sp>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12" name="Picture 11"/>
          <p:cNvPicPr>
            <a:picLocks noChangeAspect="1"/>
          </p:cNvPicPr>
          <p:nvPr/>
        </p:nvPicPr>
        <p:blipFill>
          <a:blip r:embed="rId9" cstate="print">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3422780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52800" y="990600"/>
            <a:ext cx="2497015" cy="553998"/>
          </a:xfrm>
          <a:prstGeom prst="rect">
            <a:avLst/>
          </a:prstGeom>
        </p:spPr>
        <p:txBody>
          <a:bodyPr vert="horz" wrap="square" lIns="0" tIns="0" rIns="0" bIns="0" rtlCol="0" anchor="ctr">
            <a:spAutoFit/>
          </a:bodyPr>
          <a:lstStyle/>
          <a:p>
            <a:pPr marL="11723"/>
            <a:r>
              <a:rPr spc="-5" dirty="0"/>
              <a:t>TÁC</a:t>
            </a:r>
            <a:r>
              <a:rPr spc="-78" dirty="0"/>
              <a:t> </a:t>
            </a:r>
            <a:r>
              <a:rPr spc="-5" dirty="0"/>
              <a:t>DỤNG</a:t>
            </a:r>
          </a:p>
        </p:txBody>
      </p:sp>
      <p:sp>
        <p:nvSpPr>
          <p:cNvPr id="4" name="object 4"/>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16</a:t>
            </a:fld>
            <a:endParaRPr spc="-5" dirty="0"/>
          </a:p>
        </p:txBody>
      </p:sp>
      <p:sp>
        <p:nvSpPr>
          <p:cNvPr id="3" name="object 3"/>
          <p:cNvSpPr txBox="1"/>
          <p:nvPr/>
        </p:nvSpPr>
        <p:spPr>
          <a:xfrm>
            <a:off x="304800" y="1644705"/>
            <a:ext cx="7913663" cy="3957365"/>
          </a:xfrm>
          <a:prstGeom prst="rect">
            <a:avLst/>
          </a:prstGeom>
        </p:spPr>
        <p:txBody>
          <a:bodyPr vert="horz" wrap="square" lIns="0" tIns="0" rIns="0" bIns="0" rtlCol="0">
            <a:spAutoFit/>
          </a:bodyPr>
          <a:lstStyle/>
          <a:p>
            <a:pPr marL="39273" algn="just"/>
            <a:r>
              <a:rPr sz="2215" spc="-5" dirty="0">
                <a:solidFill>
                  <a:srgbClr val="002060"/>
                </a:solidFill>
                <a:latin typeface="Arial"/>
                <a:cs typeface="Arial"/>
              </a:rPr>
              <a:t>Ngộ độc cần sa</a:t>
            </a:r>
            <a:r>
              <a:rPr sz="2215" spc="-18" dirty="0">
                <a:solidFill>
                  <a:srgbClr val="002060"/>
                </a:solidFill>
                <a:latin typeface="Arial"/>
                <a:cs typeface="Arial"/>
              </a:rPr>
              <a:t> </a:t>
            </a:r>
            <a:r>
              <a:rPr sz="2215" spc="-5" dirty="0">
                <a:solidFill>
                  <a:srgbClr val="002060"/>
                </a:solidFill>
                <a:latin typeface="Arial"/>
                <a:cs typeface="Arial"/>
              </a:rPr>
              <a:t>(DSM-5):</a:t>
            </a:r>
            <a:endParaRPr sz="2215" dirty="0">
              <a:latin typeface="Arial"/>
              <a:cs typeface="Arial"/>
            </a:endParaRPr>
          </a:p>
          <a:p>
            <a:pPr marL="39273" marR="4689" algn="just">
              <a:lnSpc>
                <a:spcPct val="99800"/>
              </a:lnSpc>
              <a:spcBef>
                <a:spcPts val="900"/>
              </a:spcBef>
            </a:pPr>
            <a:r>
              <a:rPr sz="2215" spc="-5" dirty="0">
                <a:solidFill>
                  <a:srgbClr val="002060"/>
                </a:solidFill>
                <a:latin typeface="Arial"/>
                <a:cs typeface="Arial"/>
              </a:rPr>
              <a:t>Thay đổi về tâm lý và hành vi nghiêm trọng trên lâm sàng đồng  thời có sự hiện diện của </a:t>
            </a:r>
            <a:r>
              <a:rPr sz="2215" b="1" spc="-5" dirty="0">
                <a:solidFill>
                  <a:srgbClr val="C00000"/>
                </a:solidFill>
                <a:latin typeface="Arial"/>
                <a:cs typeface="Arial"/>
              </a:rPr>
              <a:t>HAI </a:t>
            </a:r>
            <a:r>
              <a:rPr sz="2215" spc="-5" dirty="0">
                <a:solidFill>
                  <a:srgbClr val="002060"/>
                </a:solidFill>
                <a:latin typeface="Arial"/>
                <a:cs typeface="Arial"/>
              </a:rPr>
              <a:t>hay nhiều </a:t>
            </a:r>
            <a:r>
              <a:rPr sz="2215" dirty="0">
                <a:solidFill>
                  <a:srgbClr val="002060"/>
                </a:solidFill>
                <a:latin typeface="Arial"/>
                <a:cs typeface="Arial"/>
              </a:rPr>
              <a:t>các </a:t>
            </a:r>
            <a:r>
              <a:rPr sz="2215" spc="-5" dirty="0">
                <a:solidFill>
                  <a:srgbClr val="002060"/>
                </a:solidFill>
                <a:latin typeface="Arial"/>
                <a:cs typeface="Arial"/>
              </a:rPr>
              <a:t>triệu chứng sau khi  sử</a:t>
            </a:r>
            <a:r>
              <a:rPr sz="2215" spc="-69" dirty="0">
                <a:solidFill>
                  <a:srgbClr val="002060"/>
                </a:solidFill>
                <a:latin typeface="Arial"/>
                <a:cs typeface="Arial"/>
              </a:rPr>
              <a:t> </a:t>
            </a:r>
            <a:r>
              <a:rPr sz="2215" spc="-5" dirty="0">
                <a:solidFill>
                  <a:srgbClr val="002060"/>
                </a:solidFill>
                <a:latin typeface="Arial"/>
                <a:cs typeface="Arial"/>
              </a:rPr>
              <a:t>dụng:</a:t>
            </a:r>
            <a:endParaRPr sz="2215" dirty="0">
              <a:latin typeface="Arial"/>
              <a:cs typeface="Arial"/>
            </a:endParaRPr>
          </a:p>
          <a:p>
            <a:pPr marL="461315" indent="-422041" algn="just">
              <a:spcBef>
                <a:spcPts val="894"/>
              </a:spcBef>
              <a:buClr>
                <a:srgbClr val="002060"/>
              </a:buClr>
              <a:buAutoNum type="arabicParenBoth"/>
              <a:tabLst>
                <a:tab pos="461901" algn="l"/>
              </a:tabLst>
            </a:pPr>
            <a:r>
              <a:rPr sz="2215" spc="-5" dirty="0">
                <a:solidFill>
                  <a:srgbClr val="C00000"/>
                </a:solidFill>
                <a:latin typeface="Arial"/>
                <a:cs typeface="Arial"/>
              </a:rPr>
              <a:t>đỏ kết</a:t>
            </a:r>
            <a:r>
              <a:rPr sz="2215" spc="-78" dirty="0">
                <a:solidFill>
                  <a:srgbClr val="C00000"/>
                </a:solidFill>
                <a:latin typeface="Arial"/>
                <a:cs typeface="Arial"/>
              </a:rPr>
              <a:t> </a:t>
            </a:r>
            <a:r>
              <a:rPr sz="2215" dirty="0">
                <a:solidFill>
                  <a:srgbClr val="C00000"/>
                </a:solidFill>
                <a:latin typeface="Arial"/>
                <a:cs typeface="Arial"/>
              </a:rPr>
              <a:t>mạc</a:t>
            </a:r>
            <a:r>
              <a:rPr sz="2215" dirty="0">
                <a:solidFill>
                  <a:srgbClr val="002060"/>
                </a:solidFill>
                <a:latin typeface="Arial"/>
                <a:cs typeface="Arial"/>
              </a:rPr>
              <a:t>,</a:t>
            </a:r>
            <a:endParaRPr sz="2215" dirty="0">
              <a:latin typeface="Arial"/>
              <a:cs typeface="Arial"/>
            </a:endParaRPr>
          </a:p>
          <a:p>
            <a:pPr marL="461315" indent="-422041" algn="just">
              <a:spcBef>
                <a:spcPts val="942"/>
              </a:spcBef>
              <a:buClr>
                <a:srgbClr val="002060"/>
              </a:buClr>
              <a:buAutoNum type="arabicParenBoth"/>
              <a:tabLst>
                <a:tab pos="461901" algn="l"/>
              </a:tabLst>
            </a:pPr>
            <a:r>
              <a:rPr sz="2215" spc="-5" dirty="0">
                <a:solidFill>
                  <a:srgbClr val="C00000"/>
                </a:solidFill>
                <a:latin typeface="Arial"/>
                <a:cs typeface="Arial"/>
              </a:rPr>
              <a:t>tăng vị</a:t>
            </a:r>
            <a:r>
              <a:rPr sz="2215" spc="-74" dirty="0">
                <a:solidFill>
                  <a:srgbClr val="C00000"/>
                </a:solidFill>
                <a:latin typeface="Arial"/>
                <a:cs typeface="Arial"/>
              </a:rPr>
              <a:t> </a:t>
            </a:r>
            <a:r>
              <a:rPr sz="2215" dirty="0">
                <a:solidFill>
                  <a:srgbClr val="C00000"/>
                </a:solidFill>
                <a:latin typeface="Arial"/>
                <a:cs typeface="Arial"/>
              </a:rPr>
              <a:t>giác</a:t>
            </a:r>
            <a:r>
              <a:rPr sz="2215" dirty="0">
                <a:solidFill>
                  <a:srgbClr val="002060"/>
                </a:solidFill>
                <a:latin typeface="Arial"/>
                <a:cs typeface="Arial"/>
              </a:rPr>
              <a:t>,</a:t>
            </a:r>
            <a:endParaRPr sz="2215" dirty="0">
              <a:latin typeface="Arial"/>
              <a:cs typeface="Arial"/>
            </a:endParaRPr>
          </a:p>
          <a:p>
            <a:pPr marL="461315" indent="-422041" algn="just">
              <a:spcBef>
                <a:spcPts val="941"/>
              </a:spcBef>
              <a:buClr>
                <a:srgbClr val="002060"/>
              </a:buClr>
              <a:buAutoNum type="arabicParenBoth"/>
              <a:tabLst>
                <a:tab pos="461901" algn="l"/>
              </a:tabLst>
            </a:pPr>
            <a:r>
              <a:rPr sz="2215" spc="-5" dirty="0">
                <a:solidFill>
                  <a:srgbClr val="C00000"/>
                </a:solidFill>
                <a:latin typeface="Arial"/>
                <a:cs typeface="Arial"/>
              </a:rPr>
              <a:t>khô</a:t>
            </a:r>
            <a:r>
              <a:rPr sz="2215" spc="-60" dirty="0">
                <a:solidFill>
                  <a:srgbClr val="C00000"/>
                </a:solidFill>
                <a:latin typeface="Arial"/>
                <a:cs typeface="Arial"/>
              </a:rPr>
              <a:t> </a:t>
            </a:r>
            <a:r>
              <a:rPr sz="2215" spc="-5" dirty="0">
                <a:solidFill>
                  <a:srgbClr val="C00000"/>
                </a:solidFill>
                <a:latin typeface="Arial"/>
                <a:cs typeface="Arial"/>
              </a:rPr>
              <a:t>miệng</a:t>
            </a:r>
            <a:r>
              <a:rPr sz="2215" spc="-5" dirty="0">
                <a:solidFill>
                  <a:srgbClr val="002060"/>
                </a:solidFill>
                <a:latin typeface="Arial"/>
                <a:cs typeface="Arial"/>
              </a:rPr>
              <a:t>,</a:t>
            </a:r>
            <a:endParaRPr sz="2215" dirty="0">
              <a:latin typeface="Arial"/>
              <a:cs typeface="Arial"/>
            </a:endParaRPr>
          </a:p>
          <a:p>
            <a:pPr marL="461315" indent="-422041" algn="just">
              <a:spcBef>
                <a:spcPts val="942"/>
              </a:spcBef>
              <a:buClr>
                <a:srgbClr val="002060"/>
              </a:buClr>
              <a:buAutoNum type="arabicParenBoth"/>
              <a:tabLst>
                <a:tab pos="461901" algn="l"/>
              </a:tabLst>
            </a:pPr>
            <a:r>
              <a:rPr sz="2215" spc="-5" dirty="0">
                <a:solidFill>
                  <a:srgbClr val="C00000"/>
                </a:solidFill>
                <a:latin typeface="Arial"/>
                <a:cs typeface="Arial"/>
              </a:rPr>
              <a:t>nhịp tim</a:t>
            </a:r>
            <a:r>
              <a:rPr sz="2215" spc="-51" dirty="0">
                <a:solidFill>
                  <a:srgbClr val="C00000"/>
                </a:solidFill>
                <a:latin typeface="Arial"/>
                <a:cs typeface="Arial"/>
              </a:rPr>
              <a:t> </a:t>
            </a:r>
            <a:r>
              <a:rPr sz="2215" spc="-5" dirty="0">
                <a:solidFill>
                  <a:srgbClr val="C00000"/>
                </a:solidFill>
                <a:latin typeface="Arial"/>
                <a:cs typeface="Arial"/>
              </a:rPr>
              <a:t>nhanh</a:t>
            </a:r>
            <a:endParaRPr sz="2215" dirty="0">
              <a:latin typeface="Arial"/>
              <a:cs typeface="Arial"/>
            </a:endParaRPr>
          </a:p>
          <a:p>
            <a:pPr>
              <a:spcBef>
                <a:spcPts val="46"/>
              </a:spcBef>
            </a:pPr>
            <a:endParaRPr sz="2031" dirty="0">
              <a:latin typeface="Times New Roman"/>
              <a:cs typeface="Times New Roman"/>
            </a:endParaRPr>
          </a:p>
          <a:p>
            <a:pPr marL="11723" algn="just"/>
            <a:r>
              <a:rPr sz="2215" spc="-5" dirty="0">
                <a:solidFill>
                  <a:srgbClr val="002060"/>
                </a:solidFill>
                <a:latin typeface="Arial"/>
                <a:cs typeface="Arial"/>
              </a:rPr>
              <a:t>Không có điều trị đặc hiệu </a:t>
            </a:r>
            <a:r>
              <a:rPr sz="2215" dirty="0">
                <a:solidFill>
                  <a:srgbClr val="002060"/>
                </a:solidFill>
                <a:latin typeface="Arial"/>
                <a:cs typeface="Arial"/>
              </a:rPr>
              <a:t>→ </a:t>
            </a:r>
            <a:r>
              <a:rPr sz="2215" spc="-5" dirty="0">
                <a:solidFill>
                  <a:srgbClr val="002060"/>
                </a:solidFill>
                <a:latin typeface="Arial"/>
                <a:cs typeface="Arial"/>
              </a:rPr>
              <a:t>điều trị triệu</a:t>
            </a:r>
            <a:r>
              <a:rPr sz="2215" spc="55" dirty="0">
                <a:solidFill>
                  <a:srgbClr val="002060"/>
                </a:solidFill>
                <a:latin typeface="Arial"/>
                <a:cs typeface="Arial"/>
              </a:rPr>
              <a:t> </a:t>
            </a:r>
            <a:r>
              <a:rPr sz="2215" spc="-5" dirty="0">
                <a:solidFill>
                  <a:srgbClr val="002060"/>
                </a:solidFill>
                <a:latin typeface="Arial"/>
                <a:cs typeface="Arial"/>
              </a:rPr>
              <a:t>chứng</a:t>
            </a:r>
            <a:endParaRPr sz="2215" dirty="0">
              <a:latin typeface="Arial"/>
              <a:cs typeface="Aria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3405820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52600" y="1018401"/>
            <a:ext cx="5748411" cy="553998"/>
          </a:xfrm>
          <a:prstGeom prst="rect">
            <a:avLst/>
          </a:prstGeom>
        </p:spPr>
        <p:txBody>
          <a:bodyPr vert="horz" wrap="square" lIns="0" tIns="0" rIns="0" bIns="0" rtlCol="0" anchor="ctr">
            <a:spAutoFit/>
          </a:bodyPr>
          <a:lstStyle/>
          <a:p>
            <a:pPr marL="11723"/>
            <a:r>
              <a:rPr spc="-5" dirty="0"/>
              <a:t>BIẾN CHỨNG LIÊN</a:t>
            </a:r>
            <a:r>
              <a:rPr spc="-51" dirty="0"/>
              <a:t> </a:t>
            </a:r>
            <a:r>
              <a:rPr spc="-5" dirty="0"/>
              <a:t>QUAN</a:t>
            </a:r>
          </a:p>
        </p:txBody>
      </p:sp>
      <p:sp>
        <p:nvSpPr>
          <p:cNvPr id="3" name="object 3"/>
          <p:cNvSpPr txBox="1"/>
          <p:nvPr/>
        </p:nvSpPr>
        <p:spPr>
          <a:xfrm>
            <a:off x="396532" y="1607035"/>
            <a:ext cx="8460545" cy="4338752"/>
          </a:xfrm>
          <a:prstGeom prst="rect">
            <a:avLst/>
          </a:prstGeom>
        </p:spPr>
        <p:txBody>
          <a:bodyPr vert="horz" wrap="square" lIns="0" tIns="0" rIns="0" bIns="0" rtlCol="0">
            <a:spAutoFit/>
          </a:bodyPr>
          <a:lstStyle/>
          <a:p>
            <a:pPr marL="11723"/>
            <a:r>
              <a:rPr sz="2215" spc="-5" dirty="0">
                <a:solidFill>
                  <a:srgbClr val="002060"/>
                </a:solidFill>
                <a:latin typeface="Arial"/>
                <a:cs typeface="Arial"/>
              </a:rPr>
              <a:t>Không phổ biến, một số còn nhiều tranh</a:t>
            </a:r>
            <a:r>
              <a:rPr sz="2215" spc="46" dirty="0">
                <a:solidFill>
                  <a:srgbClr val="002060"/>
                </a:solidFill>
                <a:latin typeface="Arial"/>
                <a:cs typeface="Arial"/>
              </a:rPr>
              <a:t> </a:t>
            </a:r>
            <a:r>
              <a:rPr sz="2215" spc="-5" dirty="0">
                <a:solidFill>
                  <a:srgbClr val="002060"/>
                </a:solidFill>
                <a:latin typeface="Arial"/>
                <a:cs typeface="Arial"/>
              </a:rPr>
              <a:t>cãi:</a:t>
            </a:r>
            <a:endParaRPr sz="2215" dirty="0">
              <a:latin typeface="Arial"/>
              <a:cs typeface="Arial"/>
            </a:endParaRPr>
          </a:p>
          <a:p>
            <a:pPr marL="11723">
              <a:spcBef>
                <a:spcPts val="895"/>
              </a:spcBef>
              <a:buClr>
                <a:srgbClr val="002060"/>
              </a:buClr>
              <a:buChar char="-"/>
              <a:tabLst>
                <a:tab pos="184057" algn="l"/>
              </a:tabLst>
            </a:pPr>
            <a:r>
              <a:rPr sz="2215" spc="-5" dirty="0">
                <a:solidFill>
                  <a:srgbClr val="C00000"/>
                </a:solidFill>
                <a:latin typeface="Arial"/>
                <a:cs typeface="Arial"/>
              </a:rPr>
              <a:t>Đầu và </a:t>
            </a:r>
            <a:r>
              <a:rPr sz="2215" dirty="0">
                <a:solidFill>
                  <a:srgbClr val="C00000"/>
                </a:solidFill>
                <a:latin typeface="Arial"/>
                <a:cs typeface="Arial"/>
              </a:rPr>
              <a:t>cổ</a:t>
            </a:r>
            <a:r>
              <a:rPr sz="2215" dirty="0">
                <a:solidFill>
                  <a:srgbClr val="002060"/>
                </a:solidFill>
                <a:latin typeface="Arial"/>
                <a:cs typeface="Arial"/>
              </a:rPr>
              <a:t>: </a:t>
            </a:r>
            <a:r>
              <a:rPr sz="2215" spc="-5" dirty="0">
                <a:solidFill>
                  <a:srgbClr val="002060"/>
                </a:solidFill>
                <a:latin typeface="Arial"/>
                <a:cs typeface="Arial"/>
              </a:rPr>
              <a:t>bệnh nha khoa, ung thư vùng đầu/</a:t>
            </a:r>
            <a:r>
              <a:rPr sz="2215" spc="37" dirty="0">
                <a:solidFill>
                  <a:srgbClr val="002060"/>
                </a:solidFill>
                <a:latin typeface="Arial"/>
                <a:cs typeface="Arial"/>
              </a:rPr>
              <a:t> </a:t>
            </a:r>
            <a:r>
              <a:rPr sz="2215" spc="-5" dirty="0">
                <a:solidFill>
                  <a:srgbClr val="002060"/>
                </a:solidFill>
                <a:latin typeface="Arial"/>
                <a:cs typeface="Arial"/>
              </a:rPr>
              <a:t>cổ</a:t>
            </a:r>
            <a:endParaRPr sz="2215" dirty="0">
              <a:latin typeface="Arial"/>
              <a:cs typeface="Arial"/>
            </a:endParaRPr>
          </a:p>
          <a:p>
            <a:pPr marL="183471" indent="-171747">
              <a:spcBef>
                <a:spcPts val="942"/>
              </a:spcBef>
              <a:buClr>
                <a:srgbClr val="002060"/>
              </a:buClr>
              <a:buChar char="-"/>
              <a:tabLst>
                <a:tab pos="184057" algn="l"/>
              </a:tabLst>
            </a:pPr>
            <a:r>
              <a:rPr sz="2215" spc="-5" dirty="0">
                <a:solidFill>
                  <a:srgbClr val="C00000"/>
                </a:solidFill>
                <a:latin typeface="Arial"/>
                <a:cs typeface="Arial"/>
              </a:rPr>
              <a:t>Hô hấp</a:t>
            </a:r>
            <a:r>
              <a:rPr sz="2215" spc="-5" dirty="0">
                <a:solidFill>
                  <a:srgbClr val="002060"/>
                </a:solidFill>
                <a:latin typeface="Arial"/>
                <a:cs typeface="Arial"/>
              </a:rPr>
              <a:t>: khò khè, ho, khạc đàm; ung thư</a:t>
            </a:r>
            <a:r>
              <a:rPr sz="2215" spc="37" dirty="0">
                <a:solidFill>
                  <a:srgbClr val="002060"/>
                </a:solidFill>
                <a:latin typeface="Arial"/>
                <a:cs typeface="Arial"/>
              </a:rPr>
              <a:t> </a:t>
            </a:r>
            <a:r>
              <a:rPr sz="2215" spc="-5" dirty="0">
                <a:solidFill>
                  <a:srgbClr val="002060"/>
                </a:solidFill>
                <a:latin typeface="Arial"/>
                <a:cs typeface="Arial"/>
              </a:rPr>
              <a:t>(?)</a:t>
            </a:r>
            <a:endParaRPr sz="2215" dirty="0">
              <a:latin typeface="Arial"/>
              <a:cs typeface="Arial"/>
            </a:endParaRPr>
          </a:p>
          <a:p>
            <a:pPr marL="11723" marR="4689">
              <a:lnSpc>
                <a:spcPct val="100699"/>
              </a:lnSpc>
              <a:spcBef>
                <a:spcPts val="923"/>
              </a:spcBef>
              <a:buClr>
                <a:srgbClr val="002060"/>
              </a:buClr>
              <a:buChar char="-"/>
              <a:tabLst>
                <a:tab pos="184057" algn="l"/>
              </a:tabLst>
            </a:pPr>
            <a:r>
              <a:rPr sz="2215" spc="-5" dirty="0">
                <a:solidFill>
                  <a:srgbClr val="C00000"/>
                </a:solidFill>
                <a:latin typeface="Arial"/>
                <a:cs typeface="Arial"/>
              </a:rPr>
              <a:t>Tim </a:t>
            </a:r>
            <a:r>
              <a:rPr sz="2215" dirty="0">
                <a:solidFill>
                  <a:srgbClr val="C00000"/>
                </a:solidFill>
                <a:latin typeface="Arial"/>
                <a:cs typeface="Arial"/>
              </a:rPr>
              <a:t>mạch</a:t>
            </a:r>
            <a:r>
              <a:rPr sz="2215" dirty="0">
                <a:solidFill>
                  <a:srgbClr val="002060"/>
                </a:solidFill>
                <a:latin typeface="Arial"/>
                <a:cs typeface="Arial"/>
              </a:rPr>
              <a:t>: </a:t>
            </a:r>
            <a:r>
              <a:rPr sz="2215" spc="-5" dirty="0">
                <a:solidFill>
                  <a:srgbClr val="002060"/>
                </a:solidFill>
                <a:latin typeface="Arial"/>
                <a:cs typeface="Arial"/>
              </a:rPr>
              <a:t>tăng HA, nhịp tim (liều thấp); hạ HA, nhịp tim (liều cao);  liên quan biến cố tim mạch cấp tính</a:t>
            </a:r>
            <a:r>
              <a:rPr sz="2215" spc="46" dirty="0">
                <a:solidFill>
                  <a:srgbClr val="002060"/>
                </a:solidFill>
                <a:latin typeface="Arial"/>
                <a:cs typeface="Arial"/>
              </a:rPr>
              <a:t> </a:t>
            </a:r>
            <a:r>
              <a:rPr sz="2215" spc="-5" dirty="0">
                <a:solidFill>
                  <a:srgbClr val="002060"/>
                </a:solidFill>
                <a:latin typeface="Arial"/>
                <a:cs typeface="Arial"/>
              </a:rPr>
              <a:t>(hiếm)</a:t>
            </a:r>
            <a:endParaRPr sz="2215" dirty="0">
              <a:latin typeface="Arial"/>
              <a:cs typeface="Arial"/>
            </a:endParaRPr>
          </a:p>
          <a:p>
            <a:pPr marL="183471" indent="-171747">
              <a:spcBef>
                <a:spcPts val="895"/>
              </a:spcBef>
              <a:buClr>
                <a:srgbClr val="002060"/>
              </a:buClr>
              <a:buChar char="-"/>
              <a:tabLst>
                <a:tab pos="184057" algn="l"/>
              </a:tabLst>
            </a:pPr>
            <a:r>
              <a:rPr sz="2215" spc="-5" dirty="0">
                <a:solidFill>
                  <a:srgbClr val="C00000"/>
                </a:solidFill>
                <a:latin typeface="Arial"/>
                <a:cs typeface="Arial"/>
              </a:rPr>
              <a:t>Tiêu </a:t>
            </a:r>
            <a:r>
              <a:rPr sz="2215" dirty="0">
                <a:solidFill>
                  <a:srgbClr val="C00000"/>
                </a:solidFill>
                <a:latin typeface="Arial"/>
                <a:cs typeface="Arial"/>
              </a:rPr>
              <a:t>hóa</a:t>
            </a:r>
            <a:r>
              <a:rPr sz="2215" dirty="0">
                <a:solidFill>
                  <a:srgbClr val="002060"/>
                </a:solidFill>
                <a:latin typeface="Arial"/>
                <a:cs typeface="Arial"/>
              </a:rPr>
              <a:t>: </a:t>
            </a:r>
            <a:r>
              <a:rPr sz="2215" spc="-5" dirty="0">
                <a:solidFill>
                  <a:srgbClr val="002060"/>
                </a:solidFill>
                <a:latin typeface="Arial"/>
                <a:cs typeface="Arial"/>
              </a:rPr>
              <a:t>buồn nôn (dùng kéo dài)</a:t>
            </a:r>
            <a:endParaRPr sz="2215" dirty="0">
              <a:latin typeface="Arial"/>
              <a:cs typeface="Arial"/>
            </a:endParaRPr>
          </a:p>
          <a:p>
            <a:pPr marL="183471" indent="-171747">
              <a:spcBef>
                <a:spcPts val="941"/>
              </a:spcBef>
              <a:buClr>
                <a:srgbClr val="002060"/>
              </a:buClr>
              <a:buChar char="-"/>
              <a:tabLst>
                <a:tab pos="184057" algn="l"/>
              </a:tabLst>
            </a:pPr>
            <a:r>
              <a:rPr sz="2215" spc="-5" dirty="0">
                <a:solidFill>
                  <a:srgbClr val="C00000"/>
                </a:solidFill>
                <a:latin typeface="Arial"/>
                <a:cs typeface="Arial"/>
              </a:rPr>
              <a:t>Sinh </a:t>
            </a:r>
            <a:r>
              <a:rPr sz="2215" dirty="0">
                <a:solidFill>
                  <a:srgbClr val="C00000"/>
                </a:solidFill>
                <a:latin typeface="Arial"/>
                <a:cs typeface="Arial"/>
              </a:rPr>
              <a:t>dục</a:t>
            </a:r>
            <a:r>
              <a:rPr sz="2215" dirty="0">
                <a:solidFill>
                  <a:srgbClr val="002060"/>
                </a:solidFill>
                <a:latin typeface="Arial"/>
                <a:cs typeface="Arial"/>
              </a:rPr>
              <a:t>: </a:t>
            </a:r>
            <a:r>
              <a:rPr sz="2215" spc="-5" dirty="0">
                <a:solidFill>
                  <a:srgbClr val="002060"/>
                </a:solidFill>
                <a:latin typeface="Arial"/>
                <a:cs typeface="Arial"/>
              </a:rPr>
              <a:t>ung thư tinh</a:t>
            </a:r>
            <a:r>
              <a:rPr sz="2215" spc="-32" dirty="0">
                <a:solidFill>
                  <a:srgbClr val="002060"/>
                </a:solidFill>
                <a:latin typeface="Arial"/>
                <a:cs typeface="Arial"/>
              </a:rPr>
              <a:t> </a:t>
            </a:r>
            <a:r>
              <a:rPr sz="2215" spc="-5" dirty="0">
                <a:solidFill>
                  <a:srgbClr val="002060"/>
                </a:solidFill>
                <a:latin typeface="Arial"/>
                <a:cs typeface="Arial"/>
              </a:rPr>
              <a:t>hoàn</a:t>
            </a:r>
            <a:endParaRPr sz="2215" dirty="0">
              <a:latin typeface="Arial"/>
              <a:cs typeface="Arial"/>
            </a:endParaRPr>
          </a:p>
          <a:p>
            <a:pPr marL="183471" indent="-171747">
              <a:spcBef>
                <a:spcPts val="942"/>
              </a:spcBef>
              <a:buClr>
                <a:srgbClr val="002060"/>
              </a:buClr>
              <a:buChar char="-"/>
              <a:tabLst>
                <a:tab pos="184057" algn="l"/>
              </a:tabLst>
            </a:pPr>
            <a:r>
              <a:rPr sz="2215" spc="-5" dirty="0">
                <a:solidFill>
                  <a:srgbClr val="C00000"/>
                </a:solidFill>
                <a:latin typeface="Arial"/>
                <a:cs typeface="Arial"/>
              </a:rPr>
              <a:t>Thần </a:t>
            </a:r>
            <a:r>
              <a:rPr sz="2215" dirty="0">
                <a:solidFill>
                  <a:srgbClr val="C00000"/>
                </a:solidFill>
                <a:latin typeface="Arial"/>
                <a:cs typeface="Arial"/>
              </a:rPr>
              <a:t>kinh-cơ</a:t>
            </a:r>
            <a:r>
              <a:rPr sz="2215" dirty="0">
                <a:solidFill>
                  <a:srgbClr val="002060"/>
                </a:solidFill>
                <a:latin typeface="Arial"/>
                <a:cs typeface="Arial"/>
              </a:rPr>
              <a:t>: </a:t>
            </a:r>
            <a:r>
              <a:rPr sz="2215" spc="-5" dirty="0">
                <a:solidFill>
                  <a:srgbClr val="002060"/>
                </a:solidFill>
                <a:latin typeface="Arial"/>
                <a:cs typeface="Arial"/>
              </a:rPr>
              <a:t>rối loạn nhận thức não bộ; </a:t>
            </a:r>
            <a:r>
              <a:rPr sz="2215" dirty="0">
                <a:solidFill>
                  <a:srgbClr val="002060"/>
                </a:solidFill>
                <a:latin typeface="Arial"/>
                <a:cs typeface="Arial"/>
              </a:rPr>
              <a:t>suy </a:t>
            </a:r>
            <a:r>
              <a:rPr sz="2215" spc="-5" dirty="0">
                <a:solidFill>
                  <a:srgbClr val="002060"/>
                </a:solidFill>
                <a:latin typeface="Arial"/>
                <a:cs typeface="Arial"/>
              </a:rPr>
              <a:t>giảm nhận thức</a:t>
            </a:r>
            <a:r>
              <a:rPr sz="2215" spc="55" dirty="0">
                <a:solidFill>
                  <a:srgbClr val="002060"/>
                </a:solidFill>
                <a:latin typeface="Arial"/>
                <a:cs typeface="Arial"/>
              </a:rPr>
              <a:t> </a:t>
            </a:r>
            <a:r>
              <a:rPr sz="2215" spc="-5" dirty="0">
                <a:solidFill>
                  <a:srgbClr val="002060"/>
                </a:solidFill>
                <a:latin typeface="Arial"/>
                <a:cs typeface="Arial"/>
              </a:rPr>
              <a:t>(?)</a:t>
            </a:r>
            <a:endParaRPr sz="2215" dirty="0">
              <a:latin typeface="Arial"/>
              <a:cs typeface="Arial"/>
            </a:endParaRPr>
          </a:p>
          <a:p>
            <a:pPr marL="183471" indent="-171747">
              <a:spcBef>
                <a:spcPts val="941"/>
              </a:spcBef>
              <a:buClr>
                <a:srgbClr val="002060"/>
              </a:buClr>
              <a:buChar char="-"/>
              <a:tabLst>
                <a:tab pos="184057" algn="l"/>
              </a:tabLst>
            </a:pPr>
            <a:r>
              <a:rPr sz="2215" spc="-5" dirty="0">
                <a:solidFill>
                  <a:srgbClr val="C00000"/>
                </a:solidFill>
                <a:latin typeface="Arial"/>
                <a:cs typeface="Arial"/>
              </a:rPr>
              <a:t>Tâm </a:t>
            </a:r>
            <a:r>
              <a:rPr sz="2215" dirty="0">
                <a:solidFill>
                  <a:srgbClr val="C00000"/>
                </a:solidFill>
                <a:latin typeface="Arial"/>
                <a:cs typeface="Arial"/>
              </a:rPr>
              <a:t>thần</a:t>
            </a:r>
            <a:r>
              <a:rPr sz="2215" dirty="0">
                <a:solidFill>
                  <a:srgbClr val="002060"/>
                </a:solidFill>
                <a:latin typeface="Arial"/>
                <a:cs typeface="Arial"/>
              </a:rPr>
              <a:t>: </a:t>
            </a:r>
            <a:r>
              <a:rPr sz="2215" spc="-5" dirty="0">
                <a:solidFill>
                  <a:srgbClr val="002060"/>
                </a:solidFill>
                <a:latin typeface="Arial"/>
                <a:cs typeface="Arial"/>
              </a:rPr>
              <a:t>loạn thần; liên quan trầm cảm, lo</a:t>
            </a:r>
            <a:r>
              <a:rPr sz="2215" spc="28" dirty="0">
                <a:solidFill>
                  <a:srgbClr val="002060"/>
                </a:solidFill>
                <a:latin typeface="Arial"/>
                <a:cs typeface="Arial"/>
              </a:rPr>
              <a:t> </a:t>
            </a:r>
            <a:r>
              <a:rPr sz="2215" spc="-5" dirty="0">
                <a:solidFill>
                  <a:srgbClr val="002060"/>
                </a:solidFill>
                <a:latin typeface="Arial"/>
                <a:cs typeface="Arial"/>
              </a:rPr>
              <a:t>âu</a:t>
            </a:r>
            <a:endParaRPr sz="2215" dirty="0">
              <a:latin typeface="Arial"/>
              <a:cs typeface="Arial"/>
            </a:endParaRPr>
          </a:p>
          <a:p>
            <a:pPr marL="183471" indent="-171747">
              <a:spcBef>
                <a:spcPts val="941"/>
              </a:spcBef>
              <a:buClr>
                <a:srgbClr val="002060"/>
              </a:buClr>
              <a:buChar char="-"/>
              <a:tabLst>
                <a:tab pos="184057" algn="l"/>
              </a:tabLst>
            </a:pPr>
            <a:r>
              <a:rPr sz="2215" spc="-5" dirty="0">
                <a:solidFill>
                  <a:srgbClr val="C00000"/>
                </a:solidFill>
                <a:latin typeface="Arial"/>
                <a:cs typeface="Arial"/>
              </a:rPr>
              <a:t>Thận</a:t>
            </a:r>
            <a:r>
              <a:rPr sz="2215" spc="-5" dirty="0">
                <a:solidFill>
                  <a:srgbClr val="002060"/>
                </a:solidFill>
                <a:latin typeface="Arial"/>
                <a:cs typeface="Arial"/>
              </a:rPr>
              <a:t>: tổn thương thận cấp (cần sa tổng</a:t>
            </a:r>
            <a:r>
              <a:rPr sz="2215" spc="42" dirty="0">
                <a:solidFill>
                  <a:srgbClr val="002060"/>
                </a:solidFill>
                <a:latin typeface="Arial"/>
                <a:cs typeface="Arial"/>
              </a:rPr>
              <a:t> </a:t>
            </a:r>
            <a:r>
              <a:rPr sz="2215" spc="-5" dirty="0">
                <a:solidFill>
                  <a:srgbClr val="002060"/>
                </a:solidFill>
                <a:latin typeface="Arial"/>
                <a:cs typeface="Arial"/>
              </a:rPr>
              <a:t>hợp)</a:t>
            </a:r>
            <a:endParaRPr sz="2215" dirty="0">
              <a:latin typeface="Arial"/>
              <a:cs typeface="Arial"/>
            </a:endParaRPr>
          </a:p>
        </p:txBody>
      </p:sp>
      <p:sp>
        <p:nvSpPr>
          <p:cNvPr id="4" name="object 4"/>
          <p:cNvSpPr txBox="1"/>
          <p:nvPr/>
        </p:nvSpPr>
        <p:spPr>
          <a:xfrm>
            <a:off x="8845049" y="6182774"/>
            <a:ext cx="193431" cy="184666"/>
          </a:xfrm>
          <a:prstGeom prst="rect">
            <a:avLst/>
          </a:prstGeom>
        </p:spPr>
        <p:txBody>
          <a:bodyPr vert="horz" wrap="square" lIns="0" tIns="0" rIns="0" bIns="0" rtlCol="0">
            <a:spAutoFit/>
          </a:bodyPr>
          <a:lstStyle/>
          <a:p>
            <a:pPr marL="11723"/>
            <a:r>
              <a:rPr sz="1200" spc="-5" dirty="0">
                <a:latin typeface="Arial"/>
                <a:cs typeface="Arial"/>
              </a:rPr>
              <a:t>16</a:t>
            </a:r>
            <a:endParaRPr sz="1200">
              <a:latin typeface="Arial"/>
              <a:cs typeface="Aria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3101483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1377" y="970883"/>
            <a:ext cx="7413674" cy="553998"/>
          </a:xfrm>
          <a:prstGeom prst="rect">
            <a:avLst/>
          </a:prstGeom>
        </p:spPr>
        <p:txBody>
          <a:bodyPr vert="horz" wrap="square" lIns="0" tIns="0" rIns="0" bIns="0" rtlCol="0" anchor="ctr">
            <a:spAutoFit/>
          </a:bodyPr>
          <a:lstStyle/>
          <a:p>
            <a:pPr marL="11723"/>
            <a:r>
              <a:rPr spc="-5" dirty="0"/>
              <a:t>RỐI LOẠN DO SỬ DỤNG CẦN</a:t>
            </a:r>
            <a:r>
              <a:rPr spc="-42" dirty="0"/>
              <a:t> </a:t>
            </a:r>
            <a:r>
              <a:rPr spc="-5" dirty="0"/>
              <a:t>SA</a:t>
            </a:r>
          </a:p>
        </p:txBody>
      </p:sp>
      <p:sp>
        <p:nvSpPr>
          <p:cNvPr id="5" name="object 5"/>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18</a:t>
            </a:fld>
            <a:endParaRPr spc="-5"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
        <p:nvSpPr>
          <p:cNvPr id="8" name="Shape 209"/>
          <p:cNvSpPr txBox="1"/>
          <p:nvPr/>
        </p:nvSpPr>
        <p:spPr>
          <a:xfrm>
            <a:off x="285720" y="2000240"/>
            <a:ext cx="8572500" cy="30624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None/>
            </a:pPr>
            <a:r>
              <a:rPr lang="en-US" sz="3000" dirty="0" err="1">
                <a:solidFill>
                  <a:srgbClr val="002060"/>
                </a:solidFill>
              </a:rPr>
              <a:t>Tỷ</a:t>
            </a:r>
            <a:r>
              <a:rPr lang="en-US" sz="3000" dirty="0">
                <a:solidFill>
                  <a:srgbClr val="002060"/>
                </a:solidFill>
              </a:rPr>
              <a:t> </a:t>
            </a:r>
            <a:r>
              <a:rPr lang="en-US" sz="3000" dirty="0" err="1">
                <a:solidFill>
                  <a:srgbClr val="002060"/>
                </a:solidFill>
              </a:rPr>
              <a:t>lệ</a:t>
            </a:r>
            <a:r>
              <a:rPr lang="en-US" sz="3000" dirty="0">
                <a:solidFill>
                  <a:srgbClr val="002060"/>
                </a:solidFill>
              </a:rPr>
              <a:t> </a:t>
            </a:r>
            <a:r>
              <a:rPr lang="en-US" sz="3000" dirty="0" err="1">
                <a:solidFill>
                  <a:srgbClr val="002060"/>
                </a:solidFill>
              </a:rPr>
              <a:t>gây</a:t>
            </a:r>
            <a:r>
              <a:rPr lang="en-US" sz="3000" dirty="0">
                <a:solidFill>
                  <a:srgbClr val="002060"/>
                </a:solidFill>
              </a:rPr>
              <a:t> </a:t>
            </a:r>
            <a:r>
              <a:rPr lang="en-US" sz="3000" dirty="0" err="1">
                <a:solidFill>
                  <a:srgbClr val="002060"/>
                </a:solidFill>
              </a:rPr>
              <a:t>nghiện</a:t>
            </a:r>
            <a:r>
              <a:rPr lang="en-US" sz="3000" dirty="0">
                <a:solidFill>
                  <a:srgbClr val="002060"/>
                </a:solidFill>
              </a:rPr>
              <a:t> </a:t>
            </a:r>
            <a:r>
              <a:rPr lang="en-US" sz="3000" dirty="0" err="1">
                <a:solidFill>
                  <a:srgbClr val="002060"/>
                </a:solidFill>
              </a:rPr>
              <a:t>của</a:t>
            </a:r>
            <a:r>
              <a:rPr lang="en-US" sz="3000" dirty="0">
                <a:solidFill>
                  <a:srgbClr val="002060"/>
                </a:solidFill>
              </a:rPr>
              <a:t> </a:t>
            </a:r>
            <a:r>
              <a:rPr lang="en-US" sz="3000" dirty="0" err="1">
                <a:solidFill>
                  <a:srgbClr val="002060"/>
                </a:solidFill>
              </a:rPr>
              <a:t>cần</a:t>
            </a:r>
            <a:r>
              <a:rPr lang="en-US" sz="3000" dirty="0">
                <a:solidFill>
                  <a:srgbClr val="002060"/>
                </a:solidFill>
              </a:rPr>
              <a:t> </a:t>
            </a:r>
            <a:r>
              <a:rPr lang="en-US" sz="3000" dirty="0" err="1">
                <a:solidFill>
                  <a:srgbClr val="002060"/>
                </a:solidFill>
              </a:rPr>
              <a:t>sa</a:t>
            </a:r>
            <a:r>
              <a:rPr lang="en-US" sz="3000" dirty="0">
                <a:solidFill>
                  <a:srgbClr val="002060"/>
                </a:solidFill>
              </a:rPr>
              <a:t> </a:t>
            </a:r>
            <a:r>
              <a:rPr lang="en-US" sz="3000" dirty="0" err="1">
                <a:solidFill>
                  <a:srgbClr val="002060"/>
                </a:solidFill>
              </a:rPr>
              <a:t>tương</a:t>
            </a:r>
            <a:r>
              <a:rPr lang="en-US" sz="3000" dirty="0">
                <a:solidFill>
                  <a:srgbClr val="002060"/>
                </a:solidFill>
              </a:rPr>
              <a:t> </a:t>
            </a:r>
            <a:r>
              <a:rPr lang="en-US" sz="3000" dirty="0" err="1">
                <a:solidFill>
                  <a:srgbClr val="002060"/>
                </a:solidFill>
              </a:rPr>
              <a:t>đương</a:t>
            </a:r>
            <a:r>
              <a:rPr lang="en-US" sz="3000" dirty="0">
                <a:solidFill>
                  <a:srgbClr val="002060"/>
                </a:solidFill>
              </a:rPr>
              <a:t> </a:t>
            </a:r>
            <a:r>
              <a:rPr lang="en-US" sz="3000" dirty="0" err="1">
                <a:solidFill>
                  <a:srgbClr val="002060"/>
                </a:solidFill>
              </a:rPr>
              <a:t>với</a:t>
            </a:r>
            <a:r>
              <a:rPr lang="en-US" sz="3000" dirty="0">
                <a:solidFill>
                  <a:srgbClr val="002060"/>
                </a:solidFill>
              </a:rPr>
              <a:t> </a:t>
            </a:r>
            <a:r>
              <a:rPr lang="en-US" sz="3000" dirty="0" err="1">
                <a:solidFill>
                  <a:srgbClr val="002060"/>
                </a:solidFill>
              </a:rPr>
              <a:t>chất</a:t>
            </a:r>
            <a:r>
              <a:rPr lang="en-US" sz="3000" dirty="0">
                <a:solidFill>
                  <a:srgbClr val="002060"/>
                </a:solidFill>
              </a:rPr>
              <a:t> </a:t>
            </a:r>
            <a:r>
              <a:rPr lang="en-US" sz="3000" dirty="0" err="1">
                <a:solidFill>
                  <a:srgbClr val="002060"/>
                </a:solidFill>
              </a:rPr>
              <a:t>nào</a:t>
            </a:r>
            <a:r>
              <a:rPr lang="en-US" sz="3000" dirty="0">
                <a:solidFill>
                  <a:srgbClr val="002060"/>
                </a:solidFill>
              </a:rPr>
              <a:t> </a:t>
            </a:r>
            <a:r>
              <a:rPr lang="en-US" sz="3000" dirty="0" err="1">
                <a:solidFill>
                  <a:srgbClr val="002060"/>
                </a:solidFill>
              </a:rPr>
              <a:t>sau</a:t>
            </a:r>
            <a:r>
              <a:rPr lang="en-US" sz="3000" dirty="0">
                <a:solidFill>
                  <a:srgbClr val="002060"/>
                </a:solidFill>
              </a:rPr>
              <a:t> </a:t>
            </a:r>
            <a:r>
              <a:rPr lang="en-US" sz="3000" dirty="0" err="1">
                <a:solidFill>
                  <a:srgbClr val="002060"/>
                </a:solidFill>
              </a:rPr>
              <a:t>đây</a:t>
            </a:r>
            <a:r>
              <a:rPr lang="en-US" sz="3000" dirty="0">
                <a:solidFill>
                  <a:srgbClr val="002060"/>
                </a:solidFill>
              </a:rPr>
              <a:t>?</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a:solidFill>
                  <a:srgbClr val="002060"/>
                </a:solidFill>
              </a:rPr>
              <a:t>Heroin</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Thuốc</a:t>
            </a:r>
            <a:r>
              <a:rPr lang="en-US" sz="3000" dirty="0">
                <a:solidFill>
                  <a:srgbClr val="002060"/>
                </a:solidFill>
              </a:rPr>
              <a:t> </a:t>
            </a:r>
            <a:r>
              <a:rPr lang="en-US" sz="3000" dirty="0" err="1">
                <a:solidFill>
                  <a:srgbClr val="002060"/>
                </a:solidFill>
              </a:rPr>
              <a:t>lá</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Rượu</a:t>
            </a:r>
            <a:r>
              <a:rPr lang="en-US" sz="3000" dirty="0">
                <a:solidFill>
                  <a:srgbClr val="002060"/>
                </a:solidFill>
              </a:rPr>
              <a:t> </a:t>
            </a:r>
            <a:r>
              <a:rPr lang="en-US" sz="3000" dirty="0" err="1">
                <a:solidFill>
                  <a:srgbClr val="002060"/>
                </a:solidFill>
              </a:rPr>
              <a:t>bia</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Cà</a:t>
            </a:r>
            <a:r>
              <a:rPr lang="en-US" sz="3000" dirty="0">
                <a:solidFill>
                  <a:srgbClr val="002060"/>
                </a:solidFill>
              </a:rPr>
              <a:t> </a:t>
            </a:r>
            <a:r>
              <a:rPr lang="en-US" sz="3000" dirty="0" err="1">
                <a:solidFill>
                  <a:srgbClr val="002060"/>
                </a:solidFill>
              </a:rPr>
              <a:t>phê</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Metamphetamine</a:t>
            </a:r>
            <a:endParaRPr sz="3000" dirty="0">
              <a:solidFill>
                <a:srgbClr val="002060"/>
              </a:solidFill>
            </a:endParaRPr>
          </a:p>
        </p:txBody>
      </p:sp>
    </p:spTree>
    <p:extLst>
      <p:ext uri="{BB962C8B-B14F-4D97-AF65-F5344CB8AC3E}">
        <p14:creationId xmlns:p14="http://schemas.microsoft.com/office/powerpoint/2010/main" val="1715698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1377" y="970883"/>
            <a:ext cx="7413674" cy="553998"/>
          </a:xfrm>
          <a:prstGeom prst="rect">
            <a:avLst/>
          </a:prstGeom>
        </p:spPr>
        <p:txBody>
          <a:bodyPr vert="horz" wrap="square" lIns="0" tIns="0" rIns="0" bIns="0" rtlCol="0" anchor="ctr">
            <a:spAutoFit/>
          </a:bodyPr>
          <a:lstStyle/>
          <a:p>
            <a:pPr marL="11723"/>
            <a:r>
              <a:rPr spc="-5" dirty="0"/>
              <a:t>RỐI LOẠN DO SỬ DỤNG CẦN</a:t>
            </a:r>
            <a:r>
              <a:rPr spc="-42" dirty="0"/>
              <a:t> </a:t>
            </a:r>
            <a:r>
              <a:rPr spc="-5" dirty="0"/>
              <a:t>SA</a:t>
            </a:r>
          </a:p>
        </p:txBody>
      </p:sp>
      <p:sp>
        <p:nvSpPr>
          <p:cNvPr id="5" name="object 5"/>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19</a:t>
            </a:fld>
            <a:endParaRPr spc="-5" dirty="0"/>
          </a:p>
        </p:txBody>
      </p:sp>
      <p:sp>
        <p:nvSpPr>
          <p:cNvPr id="3" name="object 3"/>
          <p:cNvSpPr txBox="1"/>
          <p:nvPr/>
        </p:nvSpPr>
        <p:spPr>
          <a:xfrm>
            <a:off x="319452" y="1675521"/>
            <a:ext cx="8317523" cy="1601079"/>
          </a:xfrm>
          <a:prstGeom prst="rect">
            <a:avLst/>
          </a:prstGeom>
        </p:spPr>
        <p:txBody>
          <a:bodyPr vert="horz" wrap="square" lIns="0" tIns="0" rIns="0" bIns="0" rtlCol="0">
            <a:spAutoFit/>
          </a:bodyPr>
          <a:lstStyle/>
          <a:p>
            <a:pPr marL="11723"/>
            <a:r>
              <a:rPr sz="2215" spc="-5" dirty="0">
                <a:solidFill>
                  <a:srgbClr val="002060"/>
                </a:solidFill>
                <a:latin typeface="Arial"/>
                <a:cs typeface="Arial"/>
              </a:rPr>
              <a:t>Tỷ lệ rối loạn sử dụng chất do cần sa:</a:t>
            </a:r>
            <a:r>
              <a:rPr sz="2215" spc="32" dirty="0">
                <a:solidFill>
                  <a:srgbClr val="002060"/>
                </a:solidFill>
                <a:latin typeface="Arial"/>
                <a:cs typeface="Arial"/>
              </a:rPr>
              <a:t> </a:t>
            </a:r>
            <a:r>
              <a:rPr sz="2215" spc="-5" dirty="0">
                <a:solidFill>
                  <a:srgbClr val="002060"/>
                </a:solidFill>
                <a:latin typeface="Arial"/>
                <a:cs typeface="Arial"/>
              </a:rPr>
              <a:t>30%</a:t>
            </a:r>
            <a:endParaRPr sz="2215" dirty="0">
              <a:latin typeface="Arial"/>
              <a:cs typeface="Arial"/>
            </a:endParaRPr>
          </a:p>
          <a:p>
            <a:pPr marL="11723">
              <a:spcBef>
                <a:spcPts val="895"/>
              </a:spcBef>
            </a:pPr>
            <a:r>
              <a:rPr sz="2215" spc="-5" dirty="0">
                <a:solidFill>
                  <a:srgbClr val="002060"/>
                </a:solidFill>
                <a:latin typeface="Arial"/>
                <a:cs typeface="Arial"/>
              </a:rPr>
              <a:t>Tỷ lệ nghiện do cần sa: </a:t>
            </a:r>
            <a:r>
              <a:rPr sz="2215" spc="-5" dirty="0">
                <a:solidFill>
                  <a:srgbClr val="C00000"/>
                </a:solidFill>
                <a:latin typeface="Arial"/>
                <a:cs typeface="Arial"/>
              </a:rPr>
              <a:t>9% </a:t>
            </a:r>
            <a:r>
              <a:rPr sz="2215" spc="-5" dirty="0">
                <a:solidFill>
                  <a:srgbClr val="002060"/>
                </a:solidFill>
                <a:latin typeface="Arial"/>
                <a:cs typeface="Arial"/>
              </a:rPr>
              <a:t>(17% ở trẻ vị thành</a:t>
            </a:r>
            <a:r>
              <a:rPr sz="2215" spc="88" dirty="0">
                <a:solidFill>
                  <a:srgbClr val="002060"/>
                </a:solidFill>
                <a:latin typeface="Arial"/>
                <a:cs typeface="Arial"/>
              </a:rPr>
              <a:t> </a:t>
            </a:r>
            <a:r>
              <a:rPr sz="2215" spc="-5" dirty="0">
                <a:solidFill>
                  <a:srgbClr val="002060"/>
                </a:solidFill>
                <a:latin typeface="Arial"/>
                <a:cs typeface="Arial"/>
              </a:rPr>
              <a:t>niên)</a:t>
            </a:r>
            <a:endParaRPr sz="2215" dirty="0">
              <a:latin typeface="Arial"/>
              <a:cs typeface="Arial"/>
            </a:endParaRPr>
          </a:p>
          <a:p>
            <a:pPr marL="11723" marR="4689">
              <a:lnSpc>
                <a:spcPct val="100699"/>
              </a:lnSpc>
              <a:spcBef>
                <a:spcPts val="923"/>
              </a:spcBef>
            </a:pPr>
            <a:r>
              <a:rPr sz="2215" spc="-5" dirty="0">
                <a:solidFill>
                  <a:srgbClr val="002060"/>
                </a:solidFill>
                <a:latin typeface="Arial"/>
                <a:cs typeface="Arial"/>
              </a:rPr>
              <a:t>Sử dụng cần sa trước 18 tuổi </a:t>
            </a:r>
            <a:r>
              <a:rPr sz="2215" dirty="0">
                <a:solidFill>
                  <a:srgbClr val="002060"/>
                </a:solidFill>
                <a:latin typeface="Arial"/>
                <a:cs typeface="Arial"/>
              </a:rPr>
              <a:t>→ </a:t>
            </a:r>
            <a:r>
              <a:rPr sz="2215" spc="-5" dirty="0">
                <a:solidFill>
                  <a:srgbClr val="002060"/>
                </a:solidFill>
                <a:latin typeface="Arial"/>
                <a:cs typeface="Arial"/>
              </a:rPr>
              <a:t>nguy cơ rối loại sử dụng chất gấp  </a:t>
            </a:r>
            <a:r>
              <a:rPr sz="2215" spc="-5" dirty="0">
                <a:solidFill>
                  <a:srgbClr val="C00000"/>
                </a:solidFill>
                <a:latin typeface="Arial"/>
                <a:cs typeface="Arial"/>
              </a:rPr>
              <a:t>4-7 lần </a:t>
            </a:r>
            <a:r>
              <a:rPr sz="2215" spc="-5" dirty="0">
                <a:solidFill>
                  <a:srgbClr val="002060"/>
                </a:solidFill>
                <a:latin typeface="Arial"/>
                <a:cs typeface="Arial"/>
              </a:rPr>
              <a:t>so với người trưởng</a:t>
            </a:r>
            <a:r>
              <a:rPr sz="2215" spc="14" dirty="0">
                <a:solidFill>
                  <a:srgbClr val="002060"/>
                </a:solidFill>
                <a:latin typeface="Arial"/>
                <a:cs typeface="Arial"/>
              </a:rPr>
              <a:t> </a:t>
            </a:r>
            <a:r>
              <a:rPr sz="2215" spc="-5" dirty="0">
                <a:solidFill>
                  <a:srgbClr val="002060"/>
                </a:solidFill>
                <a:latin typeface="Arial"/>
                <a:cs typeface="Arial"/>
              </a:rPr>
              <a:t>thành</a:t>
            </a:r>
            <a:endParaRPr sz="2215" dirty="0">
              <a:latin typeface="Arial"/>
              <a:cs typeface="Arial"/>
            </a:endParaRPr>
          </a:p>
        </p:txBody>
      </p:sp>
      <p:sp>
        <p:nvSpPr>
          <p:cNvPr id="4" name="object 4"/>
          <p:cNvSpPr/>
          <p:nvPr/>
        </p:nvSpPr>
        <p:spPr>
          <a:xfrm>
            <a:off x="2286000" y="3276600"/>
            <a:ext cx="3858357" cy="2671395"/>
          </a:xfrm>
          <a:prstGeom prst="rect">
            <a:avLst/>
          </a:prstGeom>
          <a:blipFill>
            <a:blip r:embed="rId2" cstate="print"/>
            <a:stretch>
              <a:fillRect/>
            </a:stretch>
          </a:blipFill>
        </p:spPr>
        <p:txBody>
          <a:bodyPr wrap="square" lIns="0" tIns="0" rIns="0" bIns="0" rtlCol="0"/>
          <a:lstStyle/>
          <a:p>
            <a:endParaRPr sz="1662"/>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715698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20067" y="1066800"/>
            <a:ext cx="5618285" cy="553998"/>
          </a:xfrm>
          <a:prstGeom prst="rect">
            <a:avLst/>
          </a:prstGeom>
        </p:spPr>
        <p:txBody>
          <a:bodyPr vert="horz" wrap="square" lIns="0" tIns="0" rIns="0" bIns="0" rtlCol="0" anchor="ctr">
            <a:spAutoFit/>
          </a:bodyPr>
          <a:lstStyle/>
          <a:p>
            <a:pPr marL="11723"/>
            <a:r>
              <a:rPr spc="-5" dirty="0"/>
              <a:t>HỘI CHỨNG CAI CẦN</a:t>
            </a:r>
            <a:r>
              <a:rPr spc="-51" dirty="0"/>
              <a:t> </a:t>
            </a:r>
            <a:r>
              <a:rPr spc="-5" dirty="0"/>
              <a:t>SA</a:t>
            </a:r>
          </a:p>
        </p:txBody>
      </p:sp>
      <p:sp>
        <p:nvSpPr>
          <p:cNvPr id="4" name="object 4"/>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20</a:t>
            </a:fld>
            <a:endParaRPr spc="-5" dirty="0"/>
          </a:p>
        </p:txBody>
      </p:sp>
      <p:sp>
        <p:nvSpPr>
          <p:cNvPr id="3" name="object 3"/>
          <p:cNvSpPr txBox="1"/>
          <p:nvPr/>
        </p:nvSpPr>
        <p:spPr>
          <a:xfrm>
            <a:off x="319453" y="1857140"/>
            <a:ext cx="8419514" cy="3643562"/>
          </a:xfrm>
          <a:prstGeom prst="rect">
            <a:avLst/>
          </a:prstGeom>
        </p:spPr>
        <p:txBody>
          <a:bodyPr vert="horz" wrap="square" lIns="0" tIns="0" rIns="0" bIns="0" rtlCol="0">
            <a:spAutoFit/>
          </a:bodyPr>
          <a:lstStyle/>
          <a:p>
            <a:pPr marL="11723">
              <a:lnSpc>
                <a:spcPts val="2645"/>
              </a:lnSpc>
            </a:pPr>
            <a:r>
              <a:rPr sz="2215" spc="-5" dirty="0">
                <a:solidFill>
                  <a:srgbClr val="002060"/>
                </a:solidFill>
                <a:latin typeface="Arial"/>
                <a:cs typeface="Arial"/>
              </a:rPr>
              <a:t>Theo DSM-5, HC cai khi có mặt của </a:t>
            </a:r>
            <a:r>
              <a:rPr sz="2215" b="1" spc="-5" dirty="0">
                <a:solidFill>
                  <a:srgbClr val="C00000"/>
                </a:solidFill>
                <a:latin typeface="Arial"/>
                <a:cs typeface="Arial"/>
              </a:rPr>
              <a:t>BA </a:t>
            </a:r>
            <a:r>
              <a:rPr sz="2215" spc="-5" dirty="0">
                <a:solidFill>
                  <a:srgbClr val="002060"/>
                </a:solidFill>
                <a:latin typeface="Arial"/>
                <a:cs typeface="Arial"/>
              </a:rPr>
              <a:t>hay nhiều dấu hiệu sau</a:t>
            </a:r>
            <a:r>
              <a:rPr sz="2215" spc="134" dirty="0">
                <a:solidFill>
                  <a:srgbClr val="002060"/>
                </a:solidFill>
                <a:latin typeface="Arial"/>
                <a:cs typeface="Arial"/>
              </a:rPr>
              <a:t> </a:t>
            </a:r>
            <a:r>
              <a:rPr sz="2215" spc="-5" dirty="0">
                <a:solidFill>
                  <a:srgbClr val="002060"/>
                </a:solidFill>
                <a:latin typeface="Arial"/>
                <a:cs typeface="Arial"/>
              </a:rPr>
              <a:t>khi</a:t>
            </a:r>
            <a:endParaRPr sz="2215" dirty="0">
              <a:latin typeface="Arial"/>
              <a:cs typeface="Arial"/>
            </a:endParaRPr>
          </a:p>
          <a:p>
            <a:pPr marL="11723">
              <a:lnSpc>
                <a:spcPts val="2645"/>
              </a:lnSpc>
            </a:pPr>
            <a:r>
              <a:rPr sz="2215" i="1" u="heavy" spc="-5" dirty="0">
                <a:solidFill>
                  <a:srgbClr val="002060"/>
                </a:solidFill>
                <a:latin typeface="Arial"/>
                <a:cs typeface="Arial"/>
              </a:rPr>
              <a:t>ngưng sử dụng kéo</a:t>
            </a:r>
            <a:r>
              <a:rPr sz="2215" i="1" u="heavy" spc="-32" dirty="0">
                <a:solidFill>
                  <a:srgbClr val="002060"/>
                </a:solidFill>
                <a:latin typeface="Arial"/>
                <a:cs typeface="Arial"/>
              </a:rPr>
              <a:t> </a:t>
            </a:r>
            <a:r>
              <a:rPr sz="2215" i="1" u="heavy" dirty="0">
                <a:solidFill>
                  <a:srgbClr val="002060"/>
                </a:solidFill>
                <a:latin typeface="Arial"/>
                <a:cs typeface="Arial"/>
              </a:rPr>
              <a:t>dài</a:t>
            </a:r>
            <a:r>
              <a:rPr sz="2215" dirty="0">
                <a:solidFill>
                  <a:srgbClr val="002060"/>
                </a:solidFill>
                <a:latin typeface="Arial"/>
                <a:cs typeface="Arial"/>
              </a:rPr>
              <a:t>:</a:t>
            </a:r>
            <a:endParaRPr sz="2215" dirty="0">
              <a:latin typeface="Arial"/>
              <a:cs typeface="Arial"/>
            </a:endParaRPr>
          </a:p>
          <a:p>
            <a:pPr marL="11723">
              <a:spcBef>
                <a:spcPts val="894"/>
              </a:spcBef>
              <a:tabLst>
                <a:tab pos="4653592" algn="l"/>
              </a:tabLst>
            </a:pPr>
            <a:r>
              <a:rPr sz="2215" spc="-5" dirty="0">
                <a:solidFill>
                  <a:srgbClr val="002060"/>
                </a:solidFill>
                <a:latin typeface="Arial"/>
                <a:cs typeface="Arial"/>
              </a:rPr>
              <a:t>(1) kích ứng, dễ nóng giận,</a:t>
            </a:r>
            <a:r>
              <a:rPr sz="2215" spc="69" dirty="0">
                <a:solidFill>
                  <a:srgbClr val="002060"/>
                </a:solidFill>
                <a:latin typeface="Arial"/>
                <a:cs typeface="Arial"/>
              </a:rPr>
              <a:t> </a:t>
            </a:r>
            <a:r>
              <a:rPr sz="2215" spc="-5" dirty="0">
                <a:solidFill>
                  <a:srgbClr val="002060"/>
                </a:solidFill>
                <a:latin typeface="Arial"/>
                <a:cs typeface="Arial"/>
              </a:rPr>
              <a:t>cáu</a:t>
            </a:r>
            <a:r>
              <a:rPr sz="2215" spc="5" dirty="0">
                <a:solidFill>
                  <a:srgbClr val="002060"/>
                </a:solidFill>
                <a:latin typeface="Arial"/>
                <a:cs typeface="Arial"/>
              </a:rPr>
              <a:t> </a:t>
            </a:r>
            <a:r>
              <a:rPr sz="2215" spc="-5" dirty="0">
                <a:solidFill>
                  <a:srgbClr val="002060"/>
                </a:solidFill>
                <a:latin typeface="Arial"/>
                <a:cs typeface="Arial"/>
              </a:rPr>
              <a:t>gắt;	(2) lo lắng và hồi</a:t>
            </a:r>
            <a:r>
              <a:rPr sz="2215" spc="-23" dirty="0">
                <a:solidFill>
                  <a:srgbClr val="002060"/>
                </a:solidFill>
                <a:latin typeface="Arial"/>
                <a:cs typeface="Arial"/>
              </a:rPr>
              <a:t> </a:t>
            </a:r>
            <a:r>
              <a:rPr sz="2215" spc="-5" dirty="0">
                <a:solidFill>
                  <a:srgbClr val="002060"/>
                </a:solidFill>
                <a:latin typeface="Arial"/>
                <a:cs typeface="Arial"/>
              </a:rPr>
              <a:t>hộp;</a:t>
            </a:r>
            <a:endParaRPr sz="2215" dirty="0">
              <a:latin typeface="Arial"/>
              <a:cs typeface="Arial"/>
            </a:endParaRPr>
          </a:p>
          <a:p>
            <a:pPr marL="11723">
              <a:spcBef>
                <a:spcPts val="942"/>
              </a:spcBef>
              <a:tabLst>
                <a:tab pos="3387468" algn="l"/>
              </a:tabLst>
            </a:pPr>
            <a:r>
              <a:rPr sz="2215" spc="-5" dirty="0">
                <a:solidFill>
                  <a:srgbClr val="002060"/>
                </a:solidFill>
                <a:latin typeface="Arial"/>
                <a:cs typeface="Arial"/>
              </a:rPr>
              <a:t>(3)</a:t>
            </a:r>
            <a:r>
              <a:rPr sz="2215" spc="5" dirty="0">
                <a:solidFill>
                  <a:srgbClr val="002060"/>
                </a:solidFill>
                <a:latin typeface="Arial"/>
                <a:cs typeface="Arial"/>
              </a:rPr>
              <a:t> </a:t>
            </a:r>
            <a:r>
              <a:rPr sz="2215" spc="-5" dirty="0">
                <a:solidFill>
                  <a:srgbClr val="002060"/>
                </a:solidFill>
                <a:latin typeface="Arial"/>
                <a:cs typeface="Arial"/>
              </a:rPr>
              <a:t>khó</a:t>
            </a:r>
            <a:r>
              <a:rPr sz="2215" spc="5" dirty="0">
                <a:solidFill>
                  <a:srgbClr val="002060"/>
                </a:solidFill>
                <a:latin typeface="Arial"/>
                <a:cs typeface="Arial"/>
              </a:rPr>
              <a:t> </a:t>
            </a:r>
            <a:r>
              <a:rPr sz="2215" spc="-5" dirty="0">
                <a:solidFill>
                  <a:srgbClr val="002060"/>
                </a:solidFill>
                <a:latin typeface="Arial"/>
                <a:cs typeface="Arial"/>
              </a:rPr>
              <a:t>ngủ;	(4) giảm vị giác, giảm cân;</a:t>
            </a:r>
            <a:endParaRPr sz="2215" dirty="0">
              <a:latin typeface="Arial"/>
              <a:cs typeface="Arial"/>
            </a:endParaRPr>
          </a:p>
          <a:p>
            <a:pPr marL="11723">
              <a:spcBef>
                <a:spcPts val="942"/>
              </a:spcBef>
              <a:tabLst>
                <a:tab pos="4653592" algn="l"/>
              </a:tabLst>
            </a:pPr>
            <a:r>
              <a:rPr sz="2215" spc="-5" dirty="0">
                <a:solidFill>
                  <a:srgbClr val="002060"/>
                </a:solidFill>
                <a:latin typeface="Arial"/>
                <a:cs typeface="Arial"/>
              </a:rPr>
              <a:t>(5) bồn chồn, không thể</a:t>
            </a:r>
            <a:r>
              <a:rPr sz="2215" spc="65" dirty="0">
                <a:solidFill>
                  <a:srgbClr val="002060"/>
                </a:solidFill>
                <a:latin typeface="Arial"/>
                <a:cs typeface="Arial"/>
              </a:rPr>
              <a:t> </a:t>
            </a:r>
            <a:r>
              <a:rPr sz="2215" spc="-5" dirty="0">
                <a:solidFill>
                  <a:srgbClr val="002060"/>
                </a:solidFill>
                <a:latin typeface="Arial"/>
                <a:cs typeface="Arial"/>
              </a:rPr>
              <a:t>ngồi</a:t>
            </a:r>
            <a:r>
              <a:rPr sz="2215" spc="9" dirty="0">
                <a:solidFill>
                  <a:srgbClr val="002060"/>
                </a:solidFill>
                <a:latin typeface="Arial"/>
                <a:cs typeface="Arial"/>
              </a:rPr>
              <a:t> </a:t>
            </a:r>
            <a:r>
              <a:rPr sz="2215" spc="-5" dirty="0">
                <a:solidFill>
                  <a:srgbClr val="002060"/>
                </a:solidFill>
                <a:latin typeface="Arial"/>
                <a:cs typeface="Arial"/>
              </a:rPr>
              <a:t>yên;	(6) tâm trạng u</a:t>
            </a:r>
            <a:r>
              <a:rPr sz="2215" spc="-37" dirty="0">
                <a:solidFill>
                  <a:srgbClr val="002060"/>
                </a:solidFill>
                <a:latin typeface="Arial"/>
                <a:cs typeface="Arial"/>
              </a:rPr>
              <a:t> </a:t>
            </a:r>
            <a:r>
              <a:rPr sz="2215" spc="-5" dirty="0">
                <a:solidFill>
                  <a:srgbClr val="002060"/>
                </a:solidFill>
                <a:latin typeface="Arial"/>
                <a:cs typeface="Arial"/>
              </a:rPr>
              <a:t>uất;</a:t>
            </a:r>
            <a:endParaRPr sz="2215" dirty="0">
              <a:latin typeface="Arial"/>
              <a:cs typeface="Arial"/>
            </a:endParaRPr>
          </a:p>
          <a:p>
            <a:pPr marL="11723" marR="365769">
              <a:lnSpc>
                <a:spcPct val="100699"/>
              </a:lnSpc>
              <a:spcBef>
                <a:spcPts val="923"/>
              </a:spcBef>
            </a:pPr>
            <a:r>
              <a:rPr sz="2215" spc="-5" dirty="0">
                <a:solidFill>
                  <a:srgbClr val="002060"/>
                </a:solidFill>
                <a:latin typeface="Arial"/>
                <a:cs typeface="Arial"/>
              </a:rPr>
              <a:t>(7) ít nhất một trong </a:t>
            </a:r>
            <a:r>
              <a:rPr sz="2215" dirty="0">
                <a:solidFill>
                  <a:srgbClr val="002060"/>
                </a:solidFill>
                <a:latin typeface="Arial"/>
                <a:cs typeface="Arial"/>
              </a:rPr>
              <a:t>các </a:t>
            </a:r>
            <a:r>
              <a:rPr sz="2215" spc="-5" dirty="0">
                <a:solidFill>
                  <a:srgbClr val="002060"/>
                </a:solidFill>
                <a:latin typeface="Arial"/>
                <a:cs typeface="Arial"/>
              </a:rPr>
              <a:t>triệu chứng gây khó chịu nhiều như đau  bụng, run, đổ mồ hôi, sốt, ớn lạnh hay nhức</a:t>
            </a:r>
            <a:r>
              <a:rPr sz="2215" spc="51" dirty="0">
                <a:solidFill>
                  <a:srgbClr val="002060"/>
                </a:solidFill>
                <a:latin typeface="Arial"/>
                <a:cs typeface="Arial"/>
              </a:rPr>
              <a:t> </a:t>
            </a:r>
            <a:r>
              <a:rPr sz="2215" spc="-5" dirty="0">
                <a:solidFill>
                  <a:srgbClr val="002060"/>
                </a:solidFill>
                <a:latin typeface="Arial"/>
                <a:cs typeface="Arial"/>
              </a:rPr>
              <a:t>đầu</a:t>
            </a:r>
            <a:endParaRPr sz="2215" dirty="0">
              <a:latin typeface="Arial"/>
              <a:cs typeface="Arial"/>
            </a:endParaRPr>
          </a:p>
          <a:p>
            <a:pPr marL="11723" marR="194022">
              <a:lnSpc>
                <a:spcPct val="100699"/>
              </a:lnSpc>
              <a:spcBef>
                <a:spcPts val="877"/>
              </a:spcBef>
            </a:pPr>
            <a:r>
              <a:rPr sz="2215" dirty="0">
                <a:solidFill>
                  <a:srgbClr val="002060"/>
                </a:solidFill>
                <a:latin typeface="Arial"/>
                <a:cs typeface="Arial"/>
              </a:rPr>
              <a:t>→ </a:t>
            </a:r>
            <a:r>
              <a:rPr sz="2215" spc="-5" dirty="0">
                <a:solidFill>
                  <a:srgbClr val="002060"/>
                </a:solidFill>
                <a:latin typeface="Arial"/>
                <a:cs typeface="Arial"/>
              </a:rPr>
              <a:t>Bắt đầu 1-2 ngày ngưng thuốc </a:t>
            </a:r>
            <a:r>
              <a:rPr sz="2215" dirty="0">
                <a:solidFill>
                  <a:srgbClr val="002060"/>
                </a:solidFill>
                <a:latin typeface="Arial"/>
                <a:cs typeface="Arial"/>
              </a:rPr>
              <a:t>→ </a:t>
            </a:r>
            <a:r>
              <a:rPr sz="2215" spc="-5" dirty="0">
                <a:solidFill>
                  <a:srgbClr val="002060"/>
                </a:solidFill>
                <a:latin typeface="Arial"/>
                <a:cs typeface="Arial"/>
              </a:rPr>
              <a:t>đạt đỉnh tuần đầu tiên </a:t>
            </a:r>
            <a:r>
              <a:rPr sz="2215" dirty="0">
                <a:solidFill>
                  <a:srgbClr val="002060"/>
                </a:solidFill>
                <a:latin typeface="Arial"/>
                <a:cs typeface="Arial"/>
              </a:rPr>
              <a:t>→ </a:t>
            </a:r>
            <a:r>
              <a:rPr sz="2215" spc="-5" dirty="0">
                <a:solidFill>
                  <a:srgbClr val="002060"/>
                </a:solidFill>
                <a:latin typeface="Arial"/>
                <a:cs typeface="Arial"/>
              </a:rPr>
              <a:t>mất  dần sau 2 tuần (hầu</a:t>
            </a:r>
            <a:r>
              <a:rPr sz="2215" spc="-18" dirty="0">
                <a:solidFill>
                  <a:srgbClr val="002060"/>
                </a:solidFill>
                <a:latin typeface="Arial"/>
                <a:cs typeface="Arial"/>
              </a:rPr>
              <a:t> </a:t>
            </a:r>
            <a:r>
              <a:rPr sz="2215" spc="-5" dirty="0">
                <a:solidFill>
                  <a:srgbClr val="002060"/>
                </a:solidFill>
                <a:latin typeface="Arial"/>
                <a:cs typeface="Arial"/>
              </a:rPr>
              <a:t>hết)</a:t>
            </a:r>
            <a:endParaRPr sz="2215" dirty="0">
              <a:latin typeface="Arial"/>
              <a:cs typeface="Aria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428560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63212" y="1002420"/>
            <a:ext cx="5723792" cy="553998"/>
          </a:xfrm>
          <a:prstGeom prst="rect">
            <a:avLst/>
          </a:prstGeom>
        </p:spPr>
        <p:txBody>
          <a:bodyPr vert="horz" wrap="square" lIns="0" tIns="0" rIns="0" bIns="0" rtlCol="0" anchor="ctr">
            <a:spAutoFit/>
          </a:bodyPr>
          <a:lstStyle/>
          <a:p>
            <a:pPr marL="11723"/>
            <a:r>
              <a:rPr spc="-5" dirty="0"/>
              <a:t>SÀNG LỌC VÀ ĐÁNH</a:t>
            </a:r>
            <a:r>
              <a:rPr spc="-55" dirty="0"/>
              <a:t> </a:t>
            </a:r>
            <a:r>
              <a:rPr spc="-5" dirty="0"/>
              <a:t>GIÁ</a:t>
            </a:r>
          </a:p>
        </p:txBody>
      </p:sp>
      <p:sp>
        <p:nvSpPr>
          <p:cNvPr id="12" name="object 12"/>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21</a:t>
            </a:fld>
            <a:endParaRPr spc="-5" dirty="0"/>
          </a:p>
        </p:txBody>
      </p:sp>
      <p:sp>
        <p:nvSpPr>
          <p:cNvPr id="3" name="object 3"/>
          <p:cNvSpPr txBox="1"/>
          <p:nvPr/>
        </p:nvSpPr>
        <p:spPr>
          <a:xfrm>
            <a:off x="457199" y="1807763"/>
            <a:ext cx="2837571" cy="340863"/>
          </a:xfrm>
          <a:prstGeom prst="rect">
            <a:avLst/>
          </a:prstGeom>
        </p:spPr>
        <p:txBody>
          <a:bodyPr vert="horz" wrap="square" lIns="0" tIns="0" rIns="0" bIns="0" rtlCol="0">
            <a:spAutoFit/>
          </a:bodyPr>
          <a:lstStyle/>
          <a:p>
            <a:pPr marL="11723"/>
            <a:r>
              <a:rPr sz="2215" spc="-5" dirty="0">
                <a:solidFill>
                  <a:srgbClr val="002060"/>
                </a:solidFill>
                <a:latin typeface="Arial"/>
                <a:cs typeface="Arial"/>
              </a:rPr>
              <a:t>Triệu chứng biểu</a:t>
            </a:r>
            <a:r>
              <a:rPr sz="2215" spc="-23" dirty="0">
                <a:solidFill>
                  <a:srgbClr val="002060"/>
                </a:solidFill>
                <a:latin typeface="Arial"/>
                <a:cs typeface="Arial"/>
              </a:rPr>
              <a:t> </a:t>
            </a:r>
            <a:r>
              <a:rPr sz="2215" spc="-5" dirty="0">
                <a:solidFill>
                  <a:srgbClr val="002060"/>
                </a:solidFill>
                <a:latin typeface="Arial"/>
                <a:cs typeface="Arial"/>
              </a:rPr>
              <a:t>hiện:</a:t>
            </a:r>
            <a:endParaRPr sz="2215" dirty="0">
              <a:latin typeface="Arial"/>
              <a:cs typeface="Arial"/>
            </a:endParaRPr>
          </a:p>
        </p:txBody>
      </p:sp>
      <p:sp>
        <p:nvSpPr>
          <p:cNvPr id="4" name="object 4"/>
          <p:cNvSpPr/>
          <p:nvPr/>
        </p:nvSpPr>
        <p:spPr>
          <a:xfrm>
            <a:off x="1352549" y="2182433"/>
            <a:ext cx="1430215" cy="1071195"/>
          </a:xfrm>
          <a:prstGeom prst="rect">
            <a:avLst/>
          </a:prstGeom>
          <a:blipFill>
            <a:blip r:embed="rId2" cstate="print"/>
            <a:stretch>
              <a:fillRect/>
            </a:stretch>
          </a:blipFill>
        </p:spPr>
        <p:txBody>
          <a:bodyPr wrap="square" lIns="0" tIns="0" rIns="0" bIns="0" rtlCol="0"/>
          <a:lstStyle/>
          <a:p>
            <a:endParaRPr sz="1662"/>
          </a:p>
        </p:txBody>
      </p:sp>
      <p:sp>
        <p:nvSpPr>
          <p:cNvPr id="5" name="object 5"/>
          <p:cNvSpPr/>
          <p:nvPr/>
        </p:nvSpPr>
        <p:spPr>
          <a:xfrm>
            <a:off x="6038849" y="2173640"/>
            <a:ext cx="1430215" cy="1071195"/>
          </a:xfrm>
          <a:prstGeom prst="rect">
            <a:avLst/>
          </a:prstGeom>
          <a:blipFill>
            <a:blip r:embed="rId3" cstate="print"/>
            <a:stretch>
              <a:fillRect/>
            </a:stretch>
          </a:blipFill>
        </p:spPr>
        <p:txBody>
          <a:bodyPr wrap="square" lIns="0" tIns="0" rIns="0" bIns="0" rtlCol="0"/>
          <a:lstStyle/>
          <a:p>
            <a:endParaRPr sz="1662"/>
          </a:p>
        </p:txBody>
      </p:sp>
      <p:sp>
        <p:nvSpPr>
          <p:cNvPr id="6" name="object 6"/>
          <p:cNvSpPr/>
          <p:nvPr/>
        </p:nvSpPr>
        <p:spPr>
          <a:xfrm>
            <a:off x="2970333" y="2200017"/>
            <a:ext cx="1428749" cy="1072661"/>
          </a:xfrm>
          <a:prstGeom prst="rect">
            <a:avLst/>
          </a:prstGeom>
          <a:blipFill>
            <a:blip r:embed="rId4" cstate="print"/>
            <a:stretch>
              <a:fillRect/>
            </a:stretch>
          </a:blipFill>
        </p:spPr>
        <p:txBody>
          <a:bodyPr wrap="square" lIns="0" tIns="0" rIns="0" bIns="0" rtlCol="0"/>
          <a:lstStyle/>
          <a:p>
            <a:endParaRPr sz="1662"/>
          </a:p>
        </p:txBody>
      </p:sp>
      <p:sp>
        <p:nvSpPr>
          <p:cNvPr id="7" name="object 7"/>
          <p:cNvSpPr/>
          <p:nvPr/>
        </p:nvSpPr>
        <p:spPr>
          <a:xfrm>
            <a:off x="4525107" y="2183900"/>
            <a:ext cx="1428749" cy="1071195"/>
          </a:xfrm>
          <a:prstGeom prst="rect">
            <a:avLst/>
          </a:prstGeom>
          <a:blipFill>
            <a:blip r:embed="rId5" cstate="print"/>
            <a:stretch>
              <a:fillRect/>
            </a:stretch>
          </a:blipFill>
        </p:spPr>
        <p:txBody>
          <a:bodyPr wrap="square" lIns="0" tIns="0" rIns="0" bIns="0" rtlCol="0"/>
          <a:lstStyle/>
          <a:p>
            <a:endParaRPr sz="1662"/>
          </a:p>
        </p:txBody>
      </p:sp>
      <p:sp>
        <p:nvSpPr>
          <p:cNvPr id="8" name="object 8"/>
          <p:cNvSpPr/>
          <p:nvPr/>
        </p:nvSpPr>
        <p:spPr>
          <a:xfrm>
            <a:off x="5574322" y="3326900"/>
            <a:ext cx="1428749" cy="1071195"/>
          </a:xfrm>
          <a:prstGeom prst="rect">
            <a:avLst/>
          </a:prstGeom>
          <a:blipFill>
            <a:blip r:embed="rId6" cstate="print"/>
            <a:stretch>
              <a:fillRect/>
            </a:stretch>
          </a:blipFill>
        </p:spPr>
        <p:txBody>
          <a:bodyPr wrap="square" lIns="0" tIns="0" rIns="0" bIns="0" rtlCol="0"/>
          <a:lstStyle/>
          <a:p>
            <a:endParaRPr sz="1662"/>
          </a:p>
        </p:txBody>
      </p:sp>
      <p:sp>
        <p:nvSpPr>
          <p:cNvPr id="9" name="object 9"/>
          <p:cNvSpPr/>
          <p:nvPr/>
        </p:nvSpPr>
        <p:spPr>
          <a:xfrm>
            <a:off x="3878871" y="3326900"/>
            <a:ext cx="1428750" cy="1071195"/>
          </a:xfrm>
          <a:prstGeom prst="rect">
            <a:avLst/>
          </a:prstGeom>
          <a:blipFill>
            <a:blip r:embed="rId7" cstate="print"/>
            <a:stretch>
              <a:fillRect/>
            </a:stretch>
          </a:blipFill>
        </p:spPr>
        <p:txBody>
          <a:bodyPr wrap="square" lIns="0" tIns="0" rIns="0" bIns="0" rtlCol="0"/>
          <a:lstStyle/>
          <a:p>
            <a:endParaRPr sz="1662"/>
          </a:p>
        </p:txBody>
      </p:sp>
      <p:sp>
        <p:nvSpPr>
          <p:cNvPr id="10" name="object 10"/>
          <p:cNvSpPr/>
          <p:nvPr/>
        </p:nvSpPr>
        <p:spPr>
          <a:xfrm>
            <a:off x="2183423" y="3312246"/>
            <a:ext cx="1430214" cy="1072661"/>
          </a:xfrm>
          <a:prstGeom prst="rect">
            <a:avLst/>
          </a:prstGeom>
          <a:blipFill>
            <a:blip r:embed="rId8" cstate="print"/>
            <a:stretch>
              <a:fillRect/>
            </a:stretch>
          </a:blipFill>
        </p:spPr>
        <p:txBody>
          <a:bodyPr wrap="square" lIns="0" tIns="0" rIns="0" bIns="0" rtlCol="0"/>
          <a:lstStyle/>
          <a:p>
            <a:endParaRPr sz="1662"/>
          </a:p>
        </p:txBody>
      </p:sp>
      <p:sp>
        <p:nvSpPr>
          <p:cNvPr id="11" name="object 11"/>
          <p:cNvSpPr txBox="1"/>
          <p:nvPr/>
        </p:nvSpPr>
        <p:spPr>
          <a:xfrm>
            <a:off x="457200" y="4419600"/>
            <a:ext cx="8261838" cy="1355564"/>
          </a:xfrm>
          <a:prstGeom prst="rect">
            <a:avLst/>
          </a:prstGeom>
        </p:spPr>
        <p:txBody>
          <a:bodyPr vert="horz" wrap="square" lIns="0" tIns="0" rIns="0" bIns="0" rtlCol="0">
            <a:spAutoFit/>
          </a:bodyPr>
          <a:lstStyle/>
          <a:p>
            <a:pPr marL="11723" marR="1616067">
              <a:lnSpc>
                <a:spcPct val="133700"/>
              </a:lnSpc>
            </a:pPr>
            <a:r>
              <a:rPr sz="2215" spc="-5" dirty="0">
                <a:solidFill>
                  <a:srgbClr val="002060"/>
                </a:solidFill>
                <a:latin typeface="Arial"/>
                <a:cs typeface="Arial"/>
              </a:rPr>
              <a:t>Dấu hiệu: mùi cần sa, thay đổi tâm thần hay giao tiếp  Khai thác tiền</a:t>
            </a:r>
            <a:r>
              <a:rPr sz="2215" spc="-42" dirty="0">
                <a:solidFill>
                  <a:srgbClr val="002060"/>
                </a:solidFill>
                <a:latin typeface="Arial"/>
                <a:cs typeface="Arial"/>
              </a:rPr>
              <a:t> </a:t>
            </a:r>
            <a:r>
              <a:rPr sz="2215" spc="-5" dirty="0">
                <a:solidFill>
                  <a:srgbClr val="002060"/>
                </a:solidFill>
                <a:latin typeface="Arial"/>
                <a:cs typeface="Arial"/>
              </a:rPr>
              <a:t>sử:</a:t>
            </a:r>
            <a:endParaRPr sz="2215">
              <a:latin typeface="Arial"/>
              <a:cs typeface="Arial"/>
            </a:endParaRPr>
          </a:p>
          <a:p>
            <a:pPr marL="11723">
              <a:spcBef>
                <a:spcPts val="946"/>
              </a:spcBef>
            </a:pPr>
            <a:r>
              <a:rPr sz="2123" i="1" spc="-5" dirty="0">
                <a:solidFill>
                  <a:srgbClr val="002060"/>
                </a:solidFill>
                <a:latin typeface="Arial"/>
                <a:cs typeface="Arial"/>
              </a:rPr>
              <a:t>“In the past year, how often have you used cannabis (or</a:t>
            </a:r>
            <a:r>
              <a:rPr sz="2123" i="1" spc="143" dirty="0">
                <a:solidFill>
                  <a:srgbClr val="002060"/>
                </a:solidFill>
                <a:latin typeface="Arial"/>
                <a:cs typeface="Arial"/>
              </a:rPr>
              <a:t> </a:t>
            </a:r>
            <a:r>
              <a:rPr sz="2123" i="1" spc="-5" dirty="0">
                <a:solidFill>
                  <a:srgbClr val="002060"/>
                </a:solidFill>
                <a:latin typeface="Arial"/>
                <a:cs typeface="Arial"/>
              </a:rPr>
              <a:t>marijuana)?”</a:t>
            </a:r>
            <a:endParaRPr sz="2123">
              <a:latin typeface="Arial"/>
              <a:cs typeface="Arial"/>
            </a:endParaRPr>
          </a:p>
        </p:txBody>
      </p:sp>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14" name="Picture 13"/>
          <p:cNvPicPr>
            <a:picLocks noChangeAspect="1"/>
          </p:cNvPicPr>
          <p:nvPr/>
        </p:nvPicPr>
        <p:blipFill>
          <a:blip r:embed="rId10" cstate="print">
            <a:extLst>
              <a:ext uri="{BEBA8EAE-BF5A-486C-A8C5-ECC9F3942E4B}">
                <a14:imgProps xmlns:a14="http://schemas.microsoft.com/office/drawing/2010/main">
                  <a14:imgLayer r:embed="rId11">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01111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6400" y="989795"/>
            <a:ext cx="5723792" cy="553998"/>
          </a:xfrm>
          <a:prstGeom prst="rect">
            <a:avLst/>
          </a:prstGeom>
        </p:spPr>
        <p:txBody>
          <a:bodyPr vert="horz" wrap="square" lIns="0" tIns="0" rIns="0" bIns="0" rtlCol="0" anchor="ctr">
            <a:spAutoFit/>
          </a:bodyPr>
          <a:lstStyle/>
          <a:p>
            <a:pPr marL="11723"/>
            <a:r>
              <a:rPr spc="-5" dirty="0"/>
              <a:t>SÀNG LỌC VÀ ĐÁNH</a:t>
            </a:r>
            <a:r>
              <a:rPr spc="-55" dirty="0"/>
              <a:t> </a:t>
            </a:r>
            <a:r>
              <a:rPr spc="-5" dirty="0"/>
              <a:t>GIÁ</a:t>
            </a:r>
          </a:p>
        </p:txBody>
      </p:sp>
      <p:sp>
        <p:nvSpPr>
          <p:cNvPr id="6" name="object 6"/>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22</a:t>
            </a:fld>
            <a:endParaRPr spc="-5" dirty="0"/>
          </a:p>
        </p:txBody>
      </p:sp>
      <p:sp>
        <p:nvSpPr>
          <p:cNvPr id="3" name="object 3"/>
          <p:cNvSpPr txBox="1"/>
          <p:nvPr/>
        </p:nvSpPr>
        <p:spPr>
          <a:xfrm>
            <a:off x="381000" y="1447800"/>
            <a:ext cx="7523285" cy="1709699"/>
          </a:xfrm>
          <a:prstGeom prst="rect">
            <a:avLst/>
          </a:prstGeom>
        </p:spPr>
        <p:txBody>
          <a:bodyPr vert="horz" wrap="square" lIns="0" tIns="0" rIns="0" bIns="0" rtlCol="0">
            <a:spAutoFit/>
          </a:bodyPr>
          <a:lstStyle/>
          <a:p>
            <a:pPr marL="11723"/>
            <a:r>
              <a:rPr sz="2215" spc="-5" dirty="0">
                <a:solidFill>
                  <a:srgbClr val="002060"/>
                </a:solidFill>
                <a:latin typeface="Arial"/>
                <a:cs typeface="Arial"/>
              </a:rPr>
              <a:t>Xét</a:t>
            </a:r>
            <a:r>
              <a:rPr sz="2215" spc="-60" dirty="0">
                <a:solidFill>
                  <a:srgbClr val="002060"/>
                </a:solidFill>
                <a:latin typeface="Arial"/>
                <a:cs typeface="Arial"/>
              </a:rPr>
              <a:t> </a:t>
            </a:r>
            <a:r>
              <a:rPr sz="2215" spc="-5" dirty="0">
                <a:solidFill>
                  <a:srgbClr val="002060"/>
                </a:solidFill>
                <a:latin typeface="Arial"/>
                <a:cs typeface="Arial"/>
              </a:rPr>
              <a:t>nghiệm:</a:t>
            </a:r>
            <a:endParaRPr sz="2215" dirty="0">
              <a:latin typeface="Arial"/>
              <a:cs typeface="Arial"/>
            </a:endParaRPr>
          </a:p>
          <a:p>
            <a:pPr marL="182885" indent="-171161">
              <a:spcBef>
                <a:spcPts val="895"/>
              </a:spcBef>
              <a:buChar char="-"/>
              <a:tabLst>
                <a:tab pos="183471" algn="l"/>
              </a:tabLst>
            </a:pPr>
            <a:r>
              <a:rPr sz="2215" spc="-5" dirty="0">
                <a:solidFill>
                  <a:srgbClr val="002060"/>
                </a:solidFill>
                <a:latin typeface="Arial"/>
                <a:cs typeface="Arial"/>
              </a:rPr>
              <a:t>Chất: THC, carboxy-THC (chất chuyển</a:t>
            </a:r>
            <a:r>
              <a:rPr sz="2215" spc="46" dirty="0">
                <a:solidFill>
                  <a:srgbClr val="002060"/>
                </a:solidFill>
                <a:latin typeface="Arial"/>
                <a:cs typeface="Arial"/>
              </a:rPr>
              <a:t> </a:t>
            </a:r>
            <a:r>
              <a:rPr sz="2215" spc="-5" dirty="0">
                <a:solidFill>
                  <a:srgbClr val="002060"/>
                </a:solidFill>
                <a:latin typeface="Arial"/>
                <a:cs typeface="Arial"/>
              </a:rPr>
              <a:t>hóa)</a:t>
            </a:r>
            <a:endParaRPr sz="2215" dirty="0">
              <a:latin typeface="Arial"/>
              <a:cs typeface="Arial"/>
            </a:endParaRPr>
          </a:p>
          <a:p>
            <a:pPr marL="182885" indent="-171161">
              <a:spcBef>
                <a:spcPts val="942"/>
              </a:spcBef>
              <a:buChar char="-"/>
              <a:tabLst>
                <a:tab pos="183471" algn="l"/>
              </a:tabLst>
            </a:pPr>
            <a:r>
              <a:rPr sz="2215" spc="-5" dirty="0">
                <a:solidFill>
                  <a:srgbClr val="002060"/>
                </a:solidFill>
                <a:latin typeface="Arial"/>
                <a:cs typeface="Arial"/>
              </a:rPr>
              <a:t>Mẫu: nước tiểu (thường gặp), nước bọt, máu,</a:t>
            </a:r>
            <a:r>
              <a:rPr sz="2215" spc="51" dirty="0">
                <a:solidFill>
                  <a:srgbClr val="002060"/>
                </a:solidFill>
                <a:latin typeface="Arial"/>
                <a:cs typeface="Arial"/>
              </a:rPr>
              <a:t> </a:t>
            </a:r>
            <a:r>
              <a:rPr sz="2215" spc="-5" dirty="0">
                <a:solidFill>
                  <a:srgbClr val="002060"/>
                </a:solidFill>
                <a:latin typeface="Arial"/>
                <a:cs typeface="Arial"/>
              </a:rPr>
              <a:t>tóc</a:t>
            </a:r>
            <a:endParaRPr sz="2215" dirty="0">
              <a:latin typeface="Arial"/>
              <a:cs typeface="Arial"/>
            </a:endParaRPr>
          </a:p>
          <a:p>
            <a:pPr marL="182885" indent="-171161">
              <a:spcBef>
                <a:spcPts val="941"/>
              </a:spcBef>
              <a:buChar char="-"/>
              <a:tabLst>
                <a:tab pos="183471" algn="l"/>
              </a:tabLst>
            </a:pPr>
            <a:r>
              <a:rPr sz="2215" spc="-5" dirty="0">
                <a:solidFill>
                  <a:srgbClr val="002060"/>
                </a:solidFill>
                <a:latin typeface="Arial"/>
                <a:cs typeface="Arial"/>
              </a:rPr>
              <a:t>Phương pháp: test nhanh (que thử), đặc hiệu </a:t>
            </a:r>
            <a:r>
              <a:rPr sz="2215" dirty="0">
                <a:solidFill>
                  <a:srgbClr val="002060"/>
                </a:solidFill>
                <a:latin typeface="Arial"/>
                <a:cs typeface="Arial"/>
              </a:rPr>
              <a:t>(sắc ký</a:t>
            </a:r>
            <a:r>
              <a:rPr sz="2215" spc="42" dirty="0">
                <a:solidFill>
                  <a:srgbClr val="002060"/>
                </a:solidFill>
                <a:latin typeface="Arial"/>
                <a:cs typeface="Arial"/>
              </a:rPr>
              <a:t> </a:t>
            </a:r>
            <a:r>
              <a:rPr sz="2215" dirty="0">
                <a:solidFill>
                  <a:srgbClr val="002060"/>
                </a:solidFill>
                <a:latin typeface="Arial"/>
                <a:cs typeface="Arial"/>
              </a:rPr>
              <a:t>máy)</a:t>
            </a:r>
            <a:endParaRPr sz="2215" dirty="0">
              <a:latin typeface="Arial"/>
              <a:cs typeface="Arial"/>
            </a:endParaRPr>
          </a:p>
        </p:txBody>
      </p:sp>
      <p:sp>
        <p:nvSpPr>
          <p:cNvPr id="4" name="object 4"/>
          <p:cNvSpPr/>
          <p:nvPr/>
        </p:nvSpPr>
        <p:spPr>
          <a:xfrm>
            <a:off x="4170484" y="3352800"/>
            <a:ext cx="4387361" cy="2681653"/>
          </a:xfrm>
          <a:prstGeom prst="rect">
            <a:avLst/>
          </a:prstGeom>
          <a:blipFill>
            <a:blip r:embed="rId3" cstate="print"/>
            <a:stretch>
              <a:fillRect/>
            </a:stretch>
          </a:blipFill>
        </p:spPr>
        <p:txBody>
          <a:bodyPr wrap="square" lIns="0" tIns="0" rIns="0" bIns="0" rtlCol="0"/>
          <a:lstStyle/>
          <a:p>
            <a:endParaRPr sz="1662"/>
          </a:p>
        </p:txBody>
      </p:sp>
      <p:sp>
        <p:nvSpPr>
          <p:cNvPr id="5" name="object 5"/>
          <p:cNvSpPr/>
          <p:nvPr/>
        </p:nvSpPr>
        <p:spPr>
          <a:xfrm>
            <a:off x="381000" y="3352800"/>
            <a:ext cx="3631222" cy="2690445"/>
          </a:xfrm>
          <a:prstGeom prst="rect">
            <a:avLst/>
          </a:prstGeom>
          <a:blipFill>
            <a:blip r:embed="rId4" cstate="print"/>
            <a:stretch>
              <a:fillRect/>
            </a:stretch>
          </a:blipFill>
        </p:spPr>
        <p:txBody>
          <a:bodyPr wrap="square" lIns="0" tIns="0" rIns="0" bIns="0" rtlCol="0"/>
          <a:lstStyle/>
          <a:p>
            <a:endParaRPr sz="1662"/>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8" name="Picture 7"/>
          <p:cNvPicPr>
            <a:picLocks noChangeAspect="1"/>
          </p:cNvPicPr>
          <p:nvPr/>
        </p:nvPicPr>
        <p:blipFill>
          <a:blip r:embed="rId6" cstate="print">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723001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0200" y="1066800"/>
            <a:ext cx="5723792" cy="553998"/>
          </a:xfrm>
          <a:prstGeom prst="rect">
            <a:avLst/>
          </a:prstGeom>
        </p:spPr>
        <p:txBody>
          <a:bodyPr vert="horz" wrap="square" lIns="0" tIns="0" rIns="0" bIns="0" rtlCol="0" anchor="ctr">
            <a:spAutoFit/>
          </a:bodyPr>
          <a:lstStyle/>
          <a:p>
            <a:pPr marL="11723"/>
            <a:r>
              <a:rPr spc="-5" dirty="0"/>
              <a:t>SÀNG LỌC VÀ ĐÁNH</a:t>
            </a:r>
            <a:r>
              <a:rPr spc="-55" dirty="0"/>
              <a:t> </a:t>
            </a:r>
            <a:r>
              <a:rPr spc="-5" dirty="0"/>
              <a:t>GIÁ</a:t>
            </a:r>
          </a:p>
        </p:txBody>
      </p:sp>
      <p:sp>
        <p:nvSpPr>
          <p:cNvPr id="4" name="object 4"/>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23</a:t>
            </a:fld>
            <a:endParaRPr spc="-5" dirty="0"/>
          </a:p>
        </p:txBody>
      </p:sp>
      <p:sp>
        <p:nvSpPr>
          <p:cNvPr id="3" name="object 3"/>
          <p:cNvSpPr txBox="1"/>
          <p:nvPr/>
        </p:nvSpPr>
        <p:spPr>
          <a:xfrm>
            <a:off x="319454" y="2123810"/>
            <a:ext cx="5883226" cy="2622256"/>
          </a:xfrm>
          <a:prstGeom prst="rect">
            <a:avLst/>
          </a:prstGeom>
        </p:spPr>
        <p:txBody>
          <a:bodyPr vert="horz" wrap="square" lIns="0" tIns="0" rIns="0" bIns="0" rtlCol="0">
            <a:spAutoFit/>
          </a:bodyPr>
          <a:lstStyle/>
          <a:p>
            <a:pPr marL="11723"/>
            <a:r>
              <a:rPr sz="2215" spc="-5" dirty="0">
                <a:solidFill>
                  <a:srgbClr val="002060"/>
                </a:solidFill>
                <a:latin typeface="Arial"/>
                <a:cs typeface="Arial"/>
              </a:rPr>
              <a:t>Đánh giá: (khi sàng lọc dương tính với cần</a:t>
            </a:r>
            <a:r>
              <a:rPr sz="2215" spc="55" dirty="0">
                <a:solidFill>
                  <a:srgbClr val="002060"/>
                </a:solidFill>
                <a:latin typeface="Arial"/>
                <a:cs typeface="Arial"/>
              </a:rPr>
              <a:t> </a:t>
            </a:r>
            <a:r>
              <a:rPr sz="2215" spc="-5" dirty="0">
                <a:solidFill>
                  <a:srgbClr val="002060"/>
                </a:solidFill>
                <a:latin typeface="Arial"/>
                <a:cs typeface="Arial"/>
              </a:rPr>
              <a:t>sa)</a:t>
            </a:r>
            <a:endParaRPr sz="2215">
              <a:latin typeface="Arial"/>
              <a:cs typeface="Arial"/>
            </a:endParaRPr>
          </a:p>
          <a:p>
            <a:pPr marL="182885" indent="-171161">
              <a:spcBef>
                <a:spcPts val="895"/>
              </a:spcBef>
              <a:buChar char="-"/>
              <a:tabLst>
                <a:tab pos="183471" algn="l"/>
              </a:tabLst>
            </a:pPr>
            <a:r>
              <a:rPr sz="2215" spc="-5" dirty="0">
                <a:solidFill>
                  <a:srgbClr val="002060"/>
                </a:solidFill>
                <a:latin typeface="Arial"/>
                <a:cs typeface="Arial"/>
              </a:rPr>
              <a:t>Các chất đang sử</a:t>
            </a:r>
            <a:r>
              <a:rPr sz="2215" spc="-28" dirty="0">
                <a:solidFill>
                  <a:srgbClr val="002060"/>
                </a:solidFill>
                <a:latin typeface="Arial"/>
                <a:cs typeface="Arial"/>
              </a:rPr>
              <a:t> </a:t>
            </a:r>
            <a:r>
              <a:rPr sz="2215" spc="-5" dirty="0">
                <a:solidFill>
                  <a:srgbClr val="002060"/>
                </a:solidFill>
                <a:latin typeface="Arial"/>
                <a:cs typeface="Arial"/>
              </a:rPr>
              <a:t>dụng</a:t>
            </a:r>
            <a:endParaRPr sz="2215">
              <a:latin typeface="Arial"/>
              <a:cs typeface="Arial"/>
            </a:endParaRPr>
          </a:p>
          <a:p>
            <a:pPr marL="182885" indent="-171161">
              <a:spcBef>
                <a:spcPts val="942"/>
              </a:spcBef>
              <a:buChar char="-"/>
              <a:tabLst>
                <a:tab pos="183471" algn="l"/>
              </a:tabLst>
            </a:pPr>
            <a:r>
              <a:rPr sz="2215" spc="-5" dirty="0">
                <a:solidFill>
                  <a:srgbClr val="002060"/>
                </a:solidFill>
                <a:latin typeface="Arial"/>
                <a:cs typeface="Arial"/>
              </a:rPr>
              <a:t>Tiền sử tâm thần/ chẩn đoán bệnh tâm</a:t>
            </a:r>
            <a:r>
              <a:rPr sz="2215" spc="32" dirty="0">
                <a:solidFill>
                  <a:srgbClr val="002060"/>
                </a:solidFill>
                <a:latin typeface="Arial"/>
                <a:cs typeface="Arial"/>
              </a:rPr>
              <a:t> </a:t>
            </a:r>
            <a:r>
              <a:rPr sz="2215" spc="-5" dirty="0">
                <a:solidFill>
                  <a:srgbClr val="002060"/>
                </a:solidFill>
                <a:latin typeface="Arial"/>
                <a:cs typeface="Arial"/>
              </a:rPr>
              <a:t>thần</a:t>
            </a:r>
            <a:endParaRPr sz="2215">
              <a:latin typeface="Arial"/>
              <a:cs typeface="Arial"/>
            </a:endParaRPr>
          </a:p>
          <a:p>
            <a:pPr marL="182885" indent="-171161">
              <a:spcBef>
                <a:spcPts val="941"/>
              </a:spcBef>
              <a:buChar char="-"/>
              <a:tabLst>
                <a:tab pos="183471" algn="l"/>
              </a:tabLst>
            </a:pPr>
            <a:r>
              <a:rPr sz="2215" spc="-5" dirty="0">
                <a:solidFill>
                  <a:srgbClr val="002060"/>
                </a:solidFill>
                <a:latin typeface="Arial"/>
                <a:cs typeface="Arial"/>
              </a:rPr>
              <a:t>Tiền sử bệnh và </a:t>
            </a:r>
            <a:r>
              <a:rPr sz="2215" dirty="0">
                <a:solidFill>
                  <a:srgbClr val="002060"/>
                </a:solidFill>
                <a:latin typeface="Arial"/>
                <a:cs typeface="Arial"/>
              </a:rPr>
              <a:t>các </a:t>
            </a:r>
            <a:r>
              <a:rPr sz="2215" spc="-5" dirty="0">
                <a:solidFill>
                  <a:srgbClr val="002060"/>
                </a:solidFill>
                <a:latin typeface="Arial"/>
                <a:cs typeface="Arial"/>
              </a:rPr>
              <a:t>xét nghiệm</a:t>
            </a:r>
            <a:r>
              <a:rPr sz="2215" dirty="0">
                <a:solidFill>
                  <a:srgbClr val="002060"/>
                </a:solidFill>
                <a:latin typeface="Arial"/>
                <a:cs typeface="Arial"/>
              </a:rPr>
              <a:t> </a:t>
            </a:r>
            <a:r>
              <a:rPr sz="2215" spc="-5" dirty="0">
                <a:solidFill>
                  <a:srgbClr val="002060"/>
                </a:solidFill>
                <a:latin typeface="Arial"/>
                <a:cs typeface="Arial"/>
              </a:rPr>
              <a:t>khác</a:t>
            </a:r>
            <a:endParaRPr sz="2215">
              <a:latin typeface="Arial"/>
              <a:cs typeface="Arial"/>
            </a:endParaRPr>
          </a:p>
          <a:p>
            <a:pPr marL="182885" indent="-171161">
              <a:spcBef>
                <a:spcPts val="942"/>
              </a:spcBef>
              <a:buChar char="-"/>
              <a:tabLst>
                <a:tab pos="183471" algn="l"/>
              </a:tabLst>
            </a:pPr>
            <a:r>
              <a:rPr sz="2215" spc="-5" dirty="0">
                <a:solidFill>
                  <a:srgbClr val="002060"/>
                </a:solidFill>
                <a:latin typeface="Arial"/>
                <a:cs typeface="Arial"/>
              </a:rPr>
              <a:t>Tiền sử gia</a:t>
            </a:r>
            <a:r>
              <a:rPr sz="2215" spc="-46" dirty="0">
                <a:solidFill>
                  <a:srgbClr val="002060"/>
                </a:solidFill>
                <a:latin typeface="Arial"/>
                <a:cs typeface="Arial"/>
              </a:rPr>
              <a:t> </a:t>
            </a:r>
            <a:r>
              <a:rPr sz="2215" spc="-5" dirty="0">
                <a:solidFill>
                  <a:srgbClr val="002060"/>
                </a:solidFill>
                <a:latin typeface="Arial"/>
                <a:cs typeface="Arial"/>
              </a:rPr>
              <a:t>đình</a:t>
            </a:r>
            <a:endParaRPr sz="2215">
              <a:latin typeface="Arial"/>
              <a:cs typeface="Arial"/>
            </a:endParaRPr>
          </a:p>
          <a:p>
            <a:pPr marL="182885" indent="-171161">
              <a:spcBef>
                <a:spcPts val="942"/>
              </a:spcBef>
              <a:buChar char="-"/>
              <a:tabLst>
                <a:tab pos="183471" algn="l"/>
              </a:tabLst>
            </a:pPr>
            <a:r>
              <a:rPr sz="2215" spc="-5" dirty="0">
                <a:solidFill>
                  <a:srgbClr val="002060"/>
                </a:solidFill>
                <a:latin typeface="Arial"/>
                <a:cs typeface="Arial"/>
              </a:rPr>
              <a:t>Tiền sử xã hội (ảnh hưởng của sử dụng</a:t>
            </a:r>
            <a:r>
              <a:rPr sz="2215" spc="42" dirty="0">
                <a:solidFill>
                  <a:srgbClr val="002060"/>
                </a:solidFill>
                <a:latin typeface="Arial"/>
                <a:cs typeface="Arial"/>
              </a:rPr>
              <a:t> </a:t>
            </a:r>
            <a:r>
              <a:rPr sz="2215" spc="-5" dirty="0">
                <a:solidFill>
                  <a:srgbClr val="002060"/>
                </a:solidFill>
                <a:latin typeface="Arial"/>
                <a:cs typeface="Arial"/>
              </a:rPr>
              <a:t>chất)</a:t>
            </a:r>
            <a:endParaRPr sz="2215">
              <a:latin typeface="Arial"/>
              <a:cs typeface="Aria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365843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 y="1066800"/>
            <a:ext cx="8810691" cy="553998"/>
          </a:xfrm>
          <a:prstGeom prst="rect">
            <a:avLst/>
          </a:prstGeom>
        </p:spPr>
        <p:txBody>
          <a:bodyPr vert="horz" wrap="square" lIns="0" tIns="0" rIns="0" bIns="0" rtlCol="0" anchor="ctr">
            <a:spAutoFit/>
          </a:bodyPr>
          <a:lstStyle/>
          <a:p>
            <a:pPr marL="2797782" marR="4689" indent="-2786645"/>
            <a:r>
              <a:rPr spc="-5" dirty="0"/>
              <a:t>ĐIỀU TRỊ </a:t>
            </a:r>
            <a:r>
              <a:rPr lang="en-US" spc="-5" dirty="0" smtClean="0"/>
              <a:t>RLSDC DO CẦN SA</a:t>
            </a:r>
            <a:endParaRPr spc="-5" dirty="0"/>
          </a:p>
        </p:txBody>
      </p:sp>
      <p:sp>
        <p:nvSpPr>
          <p:cNvPr id="4" name="object 4"/>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24</a:t>
            </a:fld>
            <a:endParaRPr spc="-5" dirty="0"/>
          </a:p>
        </p:txBody>
      </p:sp>
      <p:sp>
        <p:nvSpPr>
          <p:cNvPr id="3" name="object 3"/>
          <p:cNvSpPr txBox="1"/>
          <p:nvPr/>
        </p:nvSpPr>
        <p:spPr>
          <a:xfrm>
            <a:off x="251520" y="1782506"/>
            <a:ext cx="8892480" cy="4207370"/>
          </a:xfrm>
          <a:prstGeom prst="rect">
            <a:avLst/>
          </a:prstGeom>
        </p:spPr>
        <p:txBody>
          <a:bodyPr vert="horz" wrap="square" lIns="0" tIns="0" rIns="0" bIns="0" rtlCol="0">
            <a:spAutoFit/>
          </a:bodyPr>
          <a:lstStyle/>
          <a:p>
            <a:pPr marL="11723" marR="4689">
              <a:lnSpc>
                <a:spcPts val="2631"/>
              </a:lnSpc>
            </a:pPr>
            <a:r>
              <a:rPr sz="2215" spc="-5" dirty="0">
                <a:solidFill>
                  <a:srgbClr val="002060"/>
                </a:solidFill>
                <a:latin typeface="Arial"/>
                <a:cs typeface="Arial"/>
              </a:rPr>
              <a:t>Rối loạn sử dụng chất do cần sa thường đi </a:t>
            </a:r>
            <a:r>
              <a:rPr sz="2215" dirty="0">
                <a:solidFill>
                  <a:srgbClr val="002060"/>
                </a:solidFill>
                <a:latin typeface="Arial"/>
                <a:cs typeface="Arial"/>
              </a:rPr>
              <a:t>kèm </a:t>
            </a:r>
            <a:r>
              <a:rPr sz="2215" spc="-5" dirty="0">
                <a:solidFill>
                  <a:srgbClr val="002060"/>
                </a:solidFill>
                <a:latin typeface="Arial"/>
                <a:cs typeface="Arial"/>
              </a:rPr>
              <a:t>rối loạn tâm thần và  nghiện </a:t>
            </a:r>
            <a:r>
              <a:rPr sz="2215" dirty="0">
                <a:solidFill>
                  <a:srgbClr val="002060"/>
                </a:solidFill>
                <a:latin typeface="Arial"/>
                <a:cs typeface="Arial"/>
              </a:rPr>
              <a:t>các </a:t>
            </a:r>
            <a:r>
              <a:rPr sz="2215" spc="-5" dirty="0">
                <a:solidFill>
                  <a:srgbClr val="002060"/>
                </a:solidFill>
                <a:latin typeface="Arial"/>
                <a:cs typeface="Arial"/>
              </a:rPr>
              <a:t>chất</a:t>
            </a:r>
            <a:r>
              <a:rPr sz="2215" spc="-42" dirty="0">
                <a:solidFill>
                  <a:srgbClr val="002060"/>
                </a:solidFill>
                <a:latin typeface="Arial"/>
                <a:cs typeface="Arial"/>
              </a:rPr>
              <a:t> </a:t>
            </a:r>
            <a:r>
              <a:rPr sz="2215" spc="-5" dirty="0">
                <a:solidFill>
                  <a:srgbClr val="002060"/>
                </a:solidFill>
                <a:latin typeface="Arial"/>
                <a:cs typeface="Arial"/>
              </a:rPr>
              <a:t>khác.</a:t>
            </a:r>
            <a:endParaRPr sz="2215" dirty="0">
              <a:latin typeface="Arial"/>
              <a:cs typeface="Arial"/>
            </a:endParaRPr>
          </a:p>
          <a:p>
            <a:pPr marL="11723">
              <a:spcBef>
                <a:spcPts val="812"/>
              </a:spcBef>
            </a:pPr>
            <a:r>
              <a:rPr sz="2215" spc="-5" dirty="0">
                <a:solidFill>
                  <a:srgbClr val="002060"/>
                </a:solidFill>
                <a:latin typeface="Arial"/>
                <a:cs typeface="Arial"/>
              </a:rPr>
              <a:t>Phương pháp điều trị hành vi:</a:t>
            </a:r>
            <a:endParaRPr sz="2215" dirty="0">
              <a:latin typeface="Arial"/>
              <a:cs typeface="Arial"/>
            </a:endParaRPr>
          </a:p>
          <a:p>
            <a:pPr marL="11723">
              <a:spcBef>
                <a:spcPts val="942"/>
              </a:spcBef>
              <a:buClr>
                <a:srgbClr val="002060"/>
              </a:buClr>
              <a:buChar char="-"/>
              <a:tabLst>
                <a:tab pos="184057" algn="l"/>
              </a:tabLst>
            </a:pPr>
            <a:r>
              <a:rPr sz="2215" spc="-5" dirty="0">
                <a:solidFill>
                  <a:srgbClr val="C00000"/>
                </a:solidFill>
                <a:latin typeface="Arial"/>
                <a:cs typeface="Arial"/>
              </a:rPr>
              <a:t>Điều trị nhận thức hành vi </a:t>
            </a:r>
            <a:r>
              <a:rPr sz="2215" spc="-5" dirty="0">
                <a:solidFill>
                  <a:srgbClr val="002060"/>
                </a:solidFill>
                <a:latin typeface="Arial"/>
                <a:cs typeface="Arial"/>
              </a:rPr>
              <a:t>(Cognitive-behavioral</a:t>
            </a:r>
            <a:r>
              <a:rPr sz="2215" spc="138" dirty="0">
                <a:solidFill>
                  <a:srgbClr val="002060"/>
                </a:solidFill>
                <a:latin typeface="Arial"/>
                <a:cs typeface="Arial"/>
              </a:rPr>
              <a:t> </a:t>
            </a:r>
            <a:r>
              <a:rPr sz="2215" spc="-5" dirty="0">
                <a:solidFill>
                  <a:srgbClr val="002060"/>
                </a:solidFill>
                <a:latin typeface="Arial"/>
                <a:cs typeface="Arial"/>
              </a:rPr>
              <a:t>treatment)</a:t>
            </a:r>
            <a:endParaRPr sz="2215" dirty="0">
              <a:latin typeface="Arial"/>
              <a:cs typeface="Arial"/>
            </a:endParaRPr>
          </a:p>
          <a:p>
            <a:pPr marL="183471" indent="-171747">
              <a:spcBef>
                <a:spcPts val="942"/>
              </a:spcBef>
              <a:buClr>
                <a:srgbClr val="002060"/>
              </a:buClr>
              <a:buChar char="-"/>
              <a:tabLst>
                <a:tab pos="184057" algn="l"/>
              </a:tabLst>
            </a:pPr>
            <a:r>
              <a:rPr lang="en-US" sz="2215" spc="-5" dirty="0" err="1" smtClean="0">
                <a:solidFill>
                  <a:srgbClr val="C00000"/>
                </a:solidFill>
                <a:latin typeface="Arial"/>
                <a:cs typeface="Arial"/>
              </a:rPr>
              <a:t>Quản</a:t>
            </a:r>
            <a:r>
              <a:rPr lang="en-US" sz="2215" spc="-5" dirty="0" smtClean="0">
                <a:solidFill>
                  <a:srgbClr val="C00000"/>
                </a:solidFill>
                <a:latin typeface="Arial"/>
                <a:cs typeface="Arial"/>
              </a:rPr>
              <a:t> </a:t>
            </a:r>
            <a:r>
              <a:rPr lang="en-US" sz="2215" spc="-5" dirty="0" err="1" smtClean="0">
                <a:solidFill>
                  <a:srgbClr val="C00000"/>
                </a:solidFill>
                <a:latin typeface="Arial"/>
                <a:cs typeface="Arial"/>
              </a:rPr>
              <a:t>lý</a:t>
            </a:r>
            <a:r>
              <a:rPr lang="en-US" sz="2215" spc="-5" dirty="0" smtClean="0">
                <a:solidFill>
                  <a:srgbClr val="C00000"/>
                </a:solidFill>
                <a:latin typeface="Arial"/>
                <a:cs typeface="Arial"/>
              </a:rPr>
              <a:t> </a:t>
            </a:r>
            <a:r>
              <a:rPr lang="en-US" sz="2215" spc="-5" dirty="0" err="1" smtClean="0">
                <a:solidFill>
                  <a:srgbClr val="C00000"/>
                </a:solidFill>
                <a:latin typeface="Arial"/>
                <a:cs typeface="Arial"/>
              </a:rPr>
              <a:t>hành</a:t>
            </a:r>
            <a:r>
              <a:rPr lang="en-US" sz="2215" spc="-5" dirty="0" smtClean="0">
                <a:solidFill>
                  <a:srgbClr val="C00000"/>
                </a:solidFill>
                <a:latin typeface="Arial"/>
                <a:cs typeface="Arial"/>
              </a:rPr>
              <a:t> vi </a:t>
            </a:r>
            <a:r>
              <a:rPr lang="en-US" sz="2215" spc="-5" dirty="0" err="1" smtClean="0">
                <a:solidFill>
                  <a:srgbClr val="C00000"/>
                </a:solidFill>
                <a:latin typeface="Arial"/>
                <a:cs typeface="Arial"/>
              </a:rPr>
              <a:t>tích</a:t>
            </a:r>
            <a:r>
              <a:rPr lang="en-US" sz="2215" spc="-5" dirty="0" smtClean="0">
                <a:solidFill>
                  <a:srgbClr val="C00000"/>
                </a:solidFill>
                <a:latin typeface="Arial"/>
                <a:cs typeface="Arial"/>
              </a:rPr>
              <a:t> </a:t>
            </a:r>
            <a:r>
              <a:rPr lang="en-US" sz="2215" spc="-5" dirty="0" err="1" smtClean="0">
                <a:solidFill>
                  <a:srgbClr val="C00000"/>
                </a:solidFill>
                <a:latin typeface="Arial"/>
                <a:cs typeface="Arial"/>
              </a:rPr>
              <a:t>cực</a:t>
            </a:r>
            <a:r>
              <a:rPr lang="en-US" sz="2215" spc="-5" dirty="0" smtClean="0">
                <a:solidFill>
                  <a:srgbClr val="C00000"/>
                </a:solidFill>
                <a:latin typeface="Arial"/>
                <a:cs typeface="Arial"/>
              </a:rPr>
              <a:t> </a:t>
            </a:r>
            <a:r>
              <a:rPr lang="en-US" sz="2215" spc="-5" dirty="0">
                <a:solidFill>
                  <a:srgbClr val="002060"/>
                </a:solidFill>
                <a:latin typeface="Arial"/>
                <a:cs typeface="Arial"/>
              </a:rPr>
              <a:t>(</a:t>
            </a:r>
            <a:r>
              <a:rPr sz="2215" spc="-5" dirty="0">
                <a:solidFill>
                  <a:srgbClr val="002060"/>
                </a:solidFill>
                <a:latin typeface="Arial"/>
                <a:cs typeface="Arial"/>
              </a:rPr>
              <a:t>Contingency management</a:t>
            </a:r>
            <a:r>
              <a:rPr lang="en-US" sz="2215" spc="-5" dirty="0">
                <a:solidFill>
                  <a:srgbClr val="002060"/>
                </a:solidFill>
                <a:latin typeface="Arial"/>
                <a:cs typeface="Arial"/>
              </a:rPr>
              <a:t>)</a:t>
            </a:r>
            <a:endParaRPr sz="2215" spc="-5" dirty="0">
              <a:solidFill>
                <a:srgbClr val="002060"/>
              </a:solidFill>
              <a:latin typeface="Arial"/>
              <a:cs typeface="Arial"/>
            </a:endParaRPr>
          </a:p>
          <a:p>
            <a:pPr marL="11723" marR="3658864">
              <a:lnSpc>
                <a:spcPct val="135400"/>
              </a:lnSpc>
              <a:buClr>
                <a:srgbClr val="002060"/>
              </a:buClr>
              <a:buChar char="-"/>
              <a:tabLst>
                <a:tab pos="184057" algn="l"/>
              </a:tabLst>
            </a:pPr>
            <a:r>
              <a:rPr lang="en-US" sz="2215" spc="-5" dirty="0" smtClean="0">
                <a:solidFill>
                  <a:srgbClr val="C00000"/>
                </a:solidFill>
                <a:latin typeface="Arial"/>
                <a:cs typeface="Arial"/>
              </a:rPr>
              <a:t> </a:t>
            </a:r>
            <a:r>
              <a:rPr lang="en-US" sz="2215" spc="-5" dirty="0" err="1" smtClean="0">
                <a:solidFill>
                  <a:srgbClr val="C00000"/>
                </a:solidFill>
                <a:latin typeface="Arial"/>
                <a:cs typeface="Arial"/>
              </a:rPr>
              <a:t>Liệu</a:t>
            </a:r>
            <a:r>
              <a:rPr lang="en-US" sz="2215" spc="-5" dirty="0" smtClean="0">
                <a:solidFill>
                  <a:srgbClr val="C00000"/>
                </a:solidFill>
                <a:latin typeface="Arial"/>
                <a:cs typeface="Arial"/>
              </a:rPr>
              <a:t> </a:t>
            </a:r>
            <a:r>
              <a:rPr lang="en-US" sz="2215" spc="-5" dirty="0" err="1" smtClean="0">
                <a:solidFill>
                  <a:srgbClr val="C00000"/>
                </a:solidFill>
                <a:latin typeface="Arial"/>
                <a:cs typeface="Arial"/>
              </a:rPr>
              <a:t>pháp</a:t>
            </a:r>
            <a:r>
              <a:rPr lang="en-US" sz="2215" spc="-5" dirty="0" smtClean="0">
                <a:solidFill>
                  <a:srgbClr val="C00000"/>
                </a:solidFill>
                <a:latin typeface="Arial"/>
                <a:cs typeface="Arial"/>
              </a:rPr>
              <a:t> </a:t>
            </a:r>
            <a:r>
              <a:rPr lang="en-US" sz="2215" spc="-5" dirty="0" err="1" smtClean="0">
                <a:solidFill>
                  <a:srgbClr val="C00000"/>
                </a:solidFill>
                <a:latin typeface="Arial"/>
                <a:cs typeface="Arial"/>
              </a:rPr>
              <a:t>tăng</a:t>
            </a:r>
            <a:r>
              <a:rPr lang="en-US" sz="2215" spc="-5" dirty="0" smtClean="0">
                <a:solidFill>
                  <a:srgbClr val="C00000"/>
                </a:solidFill>
                <a:latin typeface="Arial"/>
                <a:cs typeface="Arial"/>
              </a:rPr>
              <a:t> </a:t>
            </a:r>
            <a:r>
              <a:rPr lang="en-US" sz="2215" spc="-5" dirty="0" err="1" smtClean="0">
                <a:solidFill>
                  <a:srgbClr val="C00000"/>
                </a:solidFill>
                <a:latin typeface="Arial"/>
                <a:cs typeface="Arial"/>
              </a:rPr>
              <a:t>cường</a:t>
            </a:r>
            <a:r>
              <a:rPr lang="en-US" sz="2215" spc="-5" dirty="0" smtClean="0">
                <a:solidFill>
                  <a:srgbClr val="C00000"/>
                </a:solidFill>
                <a:latin typeface="Arial"/>
                <a:cs typeface="Arial"/>
              </a:rPr>
              <a:t> </a:t>
            </a:r>
            <a:r>
              <a:rPr lang="en-US" sz="2215" spc="-5" dirty="0" err="1" smtClean="0">
                <a:solidFill>
                  <a:srgbClr val="C00000"/>
                </a:solidFill>
                <a:latin typeface="Arial"/>
                <a:cs typeface="Arial"/>
              </a:rPr>
              <a:t>động</a:t>
            </a:r>
            <a:r>
              <a:rPr lang="en-US" sz="2215" spc="-5" dirty="0" smtClean="0">
                <a:solidFill>
                  <a:srgbClr val="C00000"/>
                </a:solidFill>
                <a:latin typeface="Arial"/>
                <a:cs typeface="Arial"/>
              </a:rPr>
              <a:t> </a:t>
            </a:r>
            <a:r>
              <a:rPr lang="en-US" sz="2215" spc="-5" dirty="0" err="1" smtClean="0">
                <a:solidFill>
                  <a:srgbClr val="C00000"/>
                </a:solidFill>
                <a:latin typeface="Arial"/>
                <a:cs typeface="Arial"/>
              </a:rPr>
              <a:t>lực</a:t>
            </a:r>
            <a:r>
              <a:rPr lang="en-US" sz="2215" spc="-5" dirty="0">
                <a:solidFill>
                  <a:srgbClr val="C00000"/>
                </a:solidFill>
                <a:latin typeface="Arial"/>
                <a:cs typeface="Arial"/>
              </a:rPr>
              <a:t> </a:t>
            </a:r>
            <a:r>
              <a:rPr lang="en-US" sz="2215" spc="-5" dirty="0" smtClean="0">
                <a:solidFill>
                  <a:srgbClr val="C00000"/>
                </a:solidFill>
                <a:latin typeface="Arial"/>
                <a:cs typeface="Arial"/>
              </a:rPr>
              <a:t>(</a:t>
            </a:r>
            <a:r>
              <a:rPr sz="2215" spc="-5" dirty="0" smtClean="0">
                <a:solidFill>
                  <a:srgbClr val="002060"/>
                </a:solidFill>
                <a:latin typeface="Arial"/>
                <a:cs typeface="Arial"/>
              </a:rPr>
              <a:t>Motivational </a:t>
            </a:r>
            <a:r>
              <a:rPr sz="2215" spc="-5" dirty="0">
                <a:solidFill>
                  <a:srgbClr val="002060"/>
                </a:solidFill>
                <a:latin typeface="Arial"/>
                <a:cs typeface="Arial"/>
              </a:rPr>
              <a:t>enhancement </a:t>
            </a:r>
            <a:r>
              <a:rPr sz="2215" spc="-5" dirty="0" smtClean="0">
                <a:solidFill>
                  <a:srgbClr val="002060"/>
                </a:solidFill>
                <a:latin typeface="Arial"/>
                <a:cs typeface="Arial"/>
              </a:rPr>
              <a:t>therapy</a:t>
            </a:r>
            <a:r>
              <a:rPr lang="en-US" sz="2215" spc="-5" dirty="0" smtClean="0">
                <a:solidFill>
                  <a:srgbClr val="002060"/>
                </a:solidFill>
                <a:latin typeface="Arial"/>
                <a:cs typeface="Arial"/>
              </a:rPr>
              <a:t>)</a:t>
            </a:r>
            <a:r>
              <a:rPr sz="2215" spc="-5" dirty="0" smtClean="0">
                <a:solidFill>
                  <a:srgbClr val="002060"/>
                </a:solidFill>
                <a:latin typeface="Arial"/>
                <a:cs typeface="Arial"/>
              </a:rPr>
              <a:t>  </a:t>
            </a:r>
            <a:endParaRPr lang="en-US" sz="2215" spc="-5" dirty="0" smtClean="0">
              <a:solidFill>
                <a:srgbClr val="002060"/>
              </a:solidFill>
              <a:latin typeface="Arial"/>
              <a:cs typeface="Arial"/>
            </a:endParaRPr>
          </a:p>
          <a:p>
            <a:pPr marL="11723" marR="3658864">
              <a:lnSpc>
                <a:spcPct val="135400"/>
              </a:lnSpc>
              <a:buClr>
                <a:srgbClr val="002060"/>
              </a:buClr>
              <a:tabLst>
                <a:tab pos="184057" algn="l"/>
              </a:tabLst>
            </a:pPr>
            <a:r>
              <a:rPr sz="2215" spc="-5" dirty="0" err="1" smtClean="0">
                <a:solidFill>
                  <a:srgbClr val="002060"/>
                </a:solidFill>
                <a:latin typeface="Arial"/>
                <a:cs typeface="Arial"/>
              </a:rPr>
              <a:t>Hiện</a:t>
            </a:r>
            <a:r>
              <a:rPr sz="2215" spc="-5" dirty="0" smtClean="0">
                <a:solidFill>
                  <a:srgbClr val="002060"/>
                </a:solidFill>
                <a:latin typeface="Arial"/>
                <a:cs typeface="Arial"/>
              </a:rPr>
              <a:t> </a:t>
            </a:r>
            <a:r>
              <a:rPr sz="2215" spc="-5" dirty="0">
                <a:solidFill>
                  <a:srgbClr val="002060"/>
                </a:solidFill>
                <a:latin typeface="Arial"/>
                <a:cs typeface="Arial"/>
              </a:rPr>
              <a:t>chưa có thuốc điều trị chính</a:t>
            </a:r>
            <a:r>
              <a:rPr sz="2215" spc="32" dirty="0">
                <a:solidFill>
                  <a:srgbClr val="002060"/>
                </a:solidFill>
                <a:latin typeface="Arial"/>
                <a:cs typeface="Arial"/>
              </a:rPr>
              <a:t> </a:t>
            </a:r>
            <a:r>
              <a:rPr sz="2215" spc="-5" dirty="0">
                <a:solidFill>
                  <a:srgbClr val="002060"/>
                </a:solidFill>
                <a:latin typeface="Arial"/>
                <a:cs typeface="Arial"/>
              </a:rPr>
              <a:t>thức.</a:t>
            </a:r>
            <a:endParaRPr sz="2215" dirty="0">
              <a:latin typeface="Arial"/>
              <a:cs typeface="Arial"/>
            </a:endParaRPr>
          </a:p>
          <a:p>
            <a:pPr marL="11723" marR="424972">
              <a:lnSpc>
                <a:spcPct val="100699"/>
              </a:lnSpc>
              <a:spcBef>
                <a:spcPts val="923"/>
              </a:spcBef>
            </a:pPr>
            <a:r>
              <a:rPr sz="2215" spc="-5" dirty="0">
                <a:solidFill>
                  <a:srgbClr val="002060"/>
                </a:solidFill>
                <a:latin typeface="Arial"/>
                <a:cs typeface="Arial"/>
              </a:rPr>
              <a:t>Tiềm năng: thuốc điều trị rối loạn giấc ngủ (do cần sa): zolpidem,  buspirone,</a:t>
            </a:r>
            <a:r>
              <a:rPr sz="2215" spc="-14" dirty="0">
                <a:solidFill>
                  <a:srgbClr val="002060"/>
                </a:solidFill>
                <a:latin typeface="Arial"/>
                <a:cs typeface="Arial"/>
              </a:rPr>
              <a:t> </a:t>
            </a:r>
            <a:r>
              <a:rPr sz="2215" spc="-5" dirty="0">
                <a:solidFill>
                  <a:srgbClr val="002060"/>
                </a:solidFill>
                <a:latin typeface="Arial"/>
                <a:cs typeface="Arial"/>
              </a:rPr>
              <a:t>gabapentin</a:t>
            </a:r>
            <a:endParaRPr sz="2215" dirty="0">
              <a:latin typeface="Arial"/>
              <a:cs typeface="Aria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368875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9549" y="1094601"/>
            <a:ext cx="7397262" cy="553998"/>
          </a:xfrm>
          <a:prstGeom prst="rect">
            <a:avLst/>
          </a:prstGeom>
        </p:spPr>
        <p:txBody>
          <a:bodyPr vert="horz" wrap="square" lIns="0" tIns="0" rIns="0" bIns="0" rtlCol="0" anchor="ctr">
            <a:spAutoFit/>
          </a:bodyPr>
          <a:lstStyle/>
          <a:p>
            <a:pPr marL="11723"/>
            <a:r>
              <a:rPr spc="-5" dirty="0"/>
              <a:t>CẦN SA VÀ TƯƠNG TÁC</a:t>
            </a:r>
            <a:r>
              <a:rPr spc="-37" dirty="0"/>
              <a:t> </a:t>
            </a:r>
            <a:r>
              <a:rPr spc="-5" dirty="0"/>
              <a:t>THUỐC</a:t>
            </a:r>
          </a:p>
        </p:txBody>
      </p:sp>
      <p:sp>
        <p:nvSpPr>
          <p:cNvPr id="5" name="object 5"/>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25</a:t>
            </a:fld>
            <a:endParaRPr spc="-5" dirty="0"/>
          </a:p>
        </p:txBody>
      </p:sp>
      <p:sp>
        <p:nvSpPr>
          <p:cNvPr id="3" name="object 3"/>
          <p:cNvSpPr/>
          <p:nvPr/>
        </p:nvSpPr>
        <p:spPr>
          <a:xfrm>
            <a:off x="5834231" y="2209800"/>
            <a:ext cx="3275133" cy="2155579"/>
          </a:xfrm>
          <a:prstGeom prst="rect">
            <a:avLst/>
          </a:prstGeom>
          <a:blipFill>
            <a:blip r:embed="rId3" cstate="print"/>
            <a:stretch>
              <a:fillRect/>
            </a:stretch>
          </a:blipFill>
        </p:spPr>
        <p:txBody>
          <a:bodyPr wrap="square" lIns="0" tIns="0" rIns="0" bIns="0" rtlCol="0"/>
          <a:lstStyle/>
          <a:p>
            <a:endParaRPr sz="1662"/>
          </a:p>
        </p:txBody>
      </p:sp>
      <p:sp>
        <p:nvSpPr>
          <p:cNvPr id="4" name="object 4"/>
          <p:cNvSpPr txBox="1"/>
          <p:nvPr/>
        </p:nvSpPr>
        <p:spPr>
          <a:xfrm>
            <a:off x="284818" y="2209800"/>
            <a:ext cx="8337452" cy="3505062"/>
          </a:xfrm>
          <a:prstGeom prst="rect">
            <a:avLst/>
          </a:prstGeom>
        </p:spPr>
        <p:txBody>
          <a:bodyPr vert="horz" wrap="square" lIns="0" tIns="0" rIns="0" bIns="0" rtlCol="0">
            <a:spAutoFit/>
          </a:bodyPr>
          <a:lstStyle/>
          <a:p>
            <a:pPr marL="11723" marR="3177619">
              <a:lnSpc>
                <a:spcPts val="2631"/>
              </a:lnSpc>
            </a:pPr>
            <a:r>
              <a:rPr sz="2215" spc="-5" dirty="0">
                <a:solidFill>
                  <a:srgbClr val="002060"/>
                </a:solidFill>
                <a:latin typeface="Arial"/>
                <a:cs typeface="Arial"/>
              </a:rPr>
              <a:t>Chuyển hóa qua </a:t>
            </a:r>
            <a:r>
              <a:rPr sz="2215" spc="-5" dirty="0">
                <a:solidFill>
                  <a:srgbClr val="C00000"/>
                </a:solidFill>
                <a:latin typeface="Arial"/>
                <a:cs typeface="Arial"/>
              </a:rPr>
              <a:t>gan </a:t>
            </a:r>
            <a:r>
              <a:rPr sz="2215" spc="-5" dirty="0">
                <a:solidFill>
                  <a:srgbClr val="002060"/>
                </a:solidFill>
                <a:latin typeface="Arial"/>
                <a:cs typeface="Arial"/>
              </a:rPr>
              <a:t>(nhờ men CYP1A2,  3A4, 2C9, 2C19; tăng hoạt men</a:t>
            </a:r>
            <a:r>
              <a:rPr sz="2215" spc="9" dirty="0">
                <a:solidFill>
                  <a:srgbClr val="002060"/>
                </a:solidFill>
                <a:latin typeface="Arial"/>
                <a:cs typeface="Arial"/>
              </a:rPr>
              <a:t> </a:t>
            </a:r>
            <a:r>
              <a:rPr sz="2215" spc="-5" dirty="0">
                <a:solidFill>
                  <a:srgbClr val="002060"/>
                </a:solidFill>
                <a:latin typeface="Arial"/>
                <a:cs typeface="Arial"/>
              </a:rPr>
              <a:t>1A2)</a:t>
            </a:r>
            <a:endParaRPr sz="2215" dirty="0">
              <a:latin typeface="Arial"/>
              <a:cs typeface="Arial"/>
            </a:endParaRPr>
          </a:p>
          <a:p>
            <a:pPr marL="11723" marR="2832952">
              <a:lnSpc>
                <a:spcPct val="99800"/>
              </a:lnSpc>
              <a:spcBef>
                <a:spcPts val="817"/>
              </a:spcBef>
            </a:pPr>
            <a:r>
              <a:rPr sz="2215" spc="-5" dirty="0">
                <a:solidFill>
                  <a:srgbClr val="002060"/>
                </a:solidFill>
                <a:latin typeface="Arial"/>
                <a:cs typeface="Arial"/>
              </a:rPr>
              <a:t>+ Tăng/giảm tác dụng cần sa khi dùng  chung clarithromycin, itraconazole, ritonavir,  rifampicin,</a:t>
            </a:r>
            <a:r>
              <a:rPr sz="2215" spc="-14" dirty="0">
                <a:solidFill>
                  <a:srgbClr val="002060"/>
                </a:solidFill>
                <a:latin typeface="Arial"/>
                <a:cs typeface="Arial"/>
              </a:rPr>
              <a:t> </a:t>
            </a:r>
            <a:r>
              <a:rPr sz="2215" spc="-5" dirty="0">
                <a:solidFill>
                  <a:srgbClr val="002060"/>
                </a:solidFill>
                <a:latin typeface="Arial"/>
                <a:cs typeface="Arial"/>
              </a:rPr>
              <a:t>efavirenz…</a:t>
            </a:r>
            <a:endParaRPr sz="2215" dirty="0">
              <a:latin typeface="Arial"/>
              <a:cs typeface="Arial"/>
            </a:endParaRPr>
          </a:p>
          <a:p>
            <a:pPr marL="11723">
              <a:spcBef>
                <a:spcPts val="895"/>
              </a:spcBef>
            </a:pPr>
            <a:r>
              <a:rPr sz="2215" spc="-5" dirty="0">
                <a:solidFill>
                  <a:srgbClr val="002060"/>
                </a:solidFill>
                <a:latin typeface="Arial"/>
                <a:cs typeface="Arial"/>
              </a:rPr>
              <a:t>+ Tăng thải theophylline</a:t>
            </a:r>
            <a:r>
              <a:rPr sz="2215" spc="5" dirty="0">
                <a:solidFill>
                  <a:srgbClr val="002060"/>
                </a:solidFill>
                <a:latin typeface="Arial"/>
                <a:cs typeface="Arial"/>
              </a:rPr>
              <a:t> </a:t>
            </a:r>
            <a:r>
              <a:rPr sz="2215" spc="-5" dirty="0">
                <a:solidFill>
                  <a:srgbClr val="002060"/>
                </a:solidFill>
                <a:latin typeface="Arial"/>
                <a:cs typeface="Arial"/>
              </a:rPr>
              <a:t>(1A2)</a:t>
            </a:r>
            <a:endParaRPr sz="2215" dirty="0">
              <a:latin typeface="Arial"/>
              <a:cs typeface="Arial"/>
            </a:endParaRPr>
          </a:p>
          <a:p>
            <a:pPr marL="11723" marR="4689" algn="just">
              <a:lnSpc>
                <a:spcPts val="2631"/>
              </a:lnSpc>
              <a:spcBef>
                <a:spcPts val="1962"/>
              </a:spcBef>
            </a:pPr>
            <a:r>
              <a:rPr sz="2215" spc="-5" dirty="0">
                <a:solidFill>
                  <a:srgbClr val="002060"/>
                </a:solidFill>
                <a:latin typeface="Arial"/>
                <a:cs typeface="Arial"/>
              </a:rPr>
              <a:t>Tăng </a:t>
            </a:r>
            <a:r>
              <a:rPr sz="2215" spc="-5" dirty="0">
                <a:solidFill>
                  <a:srgbClr val="C00000"/>
                </a:solidFill>
                <a:latin typeface="Arial"/>
                <a:cs typeface="Arial"/>
              </a:rPr>
              <a:t>ức chế TKTW và vận động </a:t>
            </a:r>
            <a:r>
              <a:rPr sz="2215" spc="-5" dirty="0">
                <a:solidFill>
                  <a:srgbClr val="002060"/>
                </a:solidFill>
                <a:latin typeface="Arial"/>
                <a:cs typeface="Arial"/>
              </a:rPr>
              <a:t>(thuốc ức chế TKTW, rượu), tăng  </a:t>
            </a:r>
            <a:r>
              <a:rPr sz="2215" spc="-5" dirty="0">
                <a:solidFill>
                  <a:srgbClr val="C00000"/>
                </a:solidFill>
                <a:latin typeface="Arial"/>
                <a:cs typeface="Arial"/>
              </a:rPr>
              <a:t>nhịp tim và HA </a:t>
            </a:r>
            <a:r>
              <a:rPr sz="2215" spc="-5" dirty="0">
                <a:solidFill>
                  <a:srgbClr val="002060"/>
                </a:solidFill>
                <a:latin typeface="Arial"/>
                <a:cs typeface="Arial"/>
              </a:rPr>
              <a:t>(cường giao cảm, kháng cholinergic, cocaine), tăng  hưng </a:t>
            </a:r>
            <a:r>
              <a:rPr sz="2215" dirty="0">
                <a:solidFill>
                  <a:srgbClr val="002060"/>
                </a:solidFill>
                <a:latin typeface="Arial"/>
                <a:cs typeface="Arial"/>
              </a:rPr>
              <a:t>cảm </a:t>
            </a:r>
            <a:r>
              <a:rPr sz="2215" spc="-5" dirty="0">
                <a:solidFill>
                  <a:srgbClr val="002060"/>
                </a:solidFill>
                <a:latin typeface="Arial"/>
                <a:cs typeface="Arial"/>
              </a:rPr>
              <a:t>(fluoxetine, disulfiram), </a:t>
            </a:r>
            <a:r>
              <a:rPr sz="2215" spc="-5" dirty="0">
                <a:solidFill>
                  <a:srgbClr val="C00000"/>
                </a:solidFill>
                <a:latin typeface="Arial"/>
                <a:cs typeface="Arial"/>
              </a:rPr>
              <a:t>tăng chảy máu</a:t>
            </a:r>
            <a:r>
              <a:rPr sz="2215" spc="134" dirty="0">
                <a:solidFill>
                  <a:srgbClr val="C00000"/>
                </a:solidFill>
                <a:latin typeface="Arial"/>
                <a:cs typeface="Arial"/>
              </a:rPr>
              <a:t> </a:t>
            </a:r>
            <a:r>
              <a:rPr sz="2215" spc="-5" dirty="0">
                <a:solidFill>
                  <a:srgbClr val="002060"/>
                </a:solidFill>
                <a:latin typeface="Arial"/>
                <a:cs typeface="Arial"/>
              </a:rPr>
              <a:t>(warfarin),</a:t>
            </a:r>
            <a:endParaRPr sz="2215" dirty="0">
              <a:latin typeface="Arial"/>
              <a:cs typeface="Aria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3988749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0200" y="990600"/>
            <a:ext cx="5542085" cy="553998"/>
          </a:xfrm>
          <a:prstGeom prst="rect">
            <a:avLst/>
          </a:prstGeom>
        </p:spPr>
        <p:txBody>
          <a:bodyPr vert="horz" wrap="square" lIns="0" tIns="0" rIns="0" bIns="0" rtlCol="0" anchor="ctr">
            <a:spAutoFit/>
          </a:bodyPr>
          <a:lstStyle/>
          <a:p>
            <a:pPr marL="11723"/>
            <a:r>
              <a:rPr spc="-5" dirty="0"/>
              <a:t>HÚT CẦN SA THỤ</a:t>
            </a:r>
            <a:r>
              <a:rPr spc="-51" dirty="0"/>
              <a:t> </a:t>
            </a:r>
            <a:r>
              <a:rPr spc="-5" dirty="0"/>
              <a:t>ĐỘNG</a:t>
            </a:r>
          </a:p>
        </p:txBody>
      </p:sp>
      <p:sp>
        <p:nvSpPr>
          <p:cNvPr id="5" name="object 5"/>
          <p:cNvSpPr txBox="1"/>
          <p:nvPr/>
        </p:nvSpPr>
        <p:spPr>
          <a:xfrm>
            <a:off x="8845049" y="6182774"/>
            <a:ext cx="193431" cy="184666"/>
          </a:xfrm>
          <a:prstGeom prst="rect">
            <a:avLst/>
          </a:prstGeom>
        </p:spPr>
        <p:txBody>
          <a:bodyPr vert="horz" wrap="square" lIns="0" tIns="0" rIns="0" bIns="0" rtlCol="0">
            <a:spAutoFit/>
          </a:bodyPr>
          <a:lstStyle/>
          <a:p>
            <a:pPr marL="11723"/>
            <a:r>
              <a:rPr sz="1200" spc="-5" dirty="0">
                <a:latin typeface="Arial"/>
                <a:cs typeface="Arial"/>
              </a:rPr>
              <a:t>24</a:t>
            </a:r>
            <a:endParaRPr sz="1200">
              <a:latin typeface="Arial"/>
              <a:cs typeface="Aria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
        <p:nvSpPr>
          <p:cNvPr id="8" name="Shape 280"/>
          <p:cNvSpPr txBox="1"/>
          <p:nvPr/>
        </p:nvSpPr>
        <p:spPr>
          <a:xfrm>
            <a:off x="357158" y="2071678"/>
            <a:ext cx="8572500" cy="30624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chemeClr val="dk1"/>
              </a:buClr>
              <a:buSzPts val="1800"/>
              <a:buFont typeface="Arial"/>
              <a:buNone/>
            </a:pPr>
            <a:r>
              <a:rPr lang="en-US" sz="3000" dirty="0" err="1">
                <a:solidFill>
                  <a:srgbClr val="002060"/>
                </a:solidFill>
              </a:rPr>
              <a:t>Nhìn</a:t>
            </a:r>
            <a:r>
              <a:rPr lang="en-US" sz="3000" dirty="0">
                <a:solidFill>
                  <a:srgbClr val="002060"/>
                </a:solidFill>
              </a:rPr>
              <a:t> </a:t>
            </a:r>
            <a:r>
              <a:rPr lang="en-US" sz="3000" dirty="0" err="1">
                <a:solidFill>
                  <a:srgbClr val="002060"/>
                </a:solidFill>
              </a:rPr>
              <a:t>chung</a:t>
            </a:r>
            <a:r>
              <a:rPr lang="en-US" sz="3000" dirty="0">
                <a:solidFill>
                  <a:srgbClr val="002060"/>
                </a:solidFill>
              </a:rPr>
              <a:t>, </a:t>
            </a:r>
            <a:r>
              <a:rPr lang="en-US" sz="3000" dirty="0" err="1">
                <a:solidFill>
                  <a:srgbClr val="002060"/>
                </a:solidFill>
              </a:rPr>
              <a:t>hít</a:t>
            </a:r>
            <a:r>
              <a:rPr lang="en-US" sz="3000" dirty="0">
                <a:solidFill>
                  <a:srgbClr val="002060"/>
                </a:solidFill>
              </a:rPr>
              <a:t> </a:t>
            </a:r>
            <a:r>
              <a:rPr lang="en-US" sz="3000" dirty="0" err="1">
                <a:solidFill>
                  <a:srgbClr val="002060"/>
                </a:solidFill>
              </a:rPr>
              <a:t>khói</a:t>
            </a:r>
            <a:r>
              <a:rPr lang="en-US" sz="3000" dirty="0">
                <a:solidFill>
                  <a:srgbClr val="002060"/>
                </a:solidFill>
              </a:rPr>
              <a:t> </a:t>
            </a:r>
            <a:r>
              <a:rPr lang="en-US" sz="3000" dirty="0" err="1">
                <a:solidFill>
                  <a:srgbClr val="002060"/>
                </a:solidFill>
              </a:rPr>
              <a:t>cần</a:t>
            </a:r>
            <a:r>
              <a:rPr lang="en-US" sz="3000" dirty="0">
                <a:solidFill>
                  <a:srgbClr val="002060"/>
                </a:solidFill>
              </a:rPr>
              <a:t> </a:t>
            </a:r>
            <a:r>
              <a:rPr lang="en-US" sz="3000" dirty="0" err="1">
                <a:solidFill>
                  <a:srgbClr val="002060"/>
                </a:solidFill>
              </a:rPr>
              <a:t>sa</a:t>
            </a:r>
            <a:r>
              <a:rPr lang="en-US" sz="3000" dirty="0">
                <a:solidFill>
                  <a:srgbClr val="002060"/>
                </a:solidFill>
              </a:rPr>
              <a:t> </a:t>
            </a:r>
            <a:r>
              <a:rPr lang="en-US" sz="3000" dirty="0" err="1">
                <a:solidFill>
                  <a:srgbClr val="002060"/>
                </a:solidFill>
              </a:rPr>
              <a:t>từ</a:t>
            </a:r>
            <a:r>
              <a:rPr lang="en-US" sz="3000" dirty="0">
                <a:solidFill>
                  <a:srgbClr val="002060"/>
                </a:solidFill>
              </a:rPr>
              <a:t> </a:t>
            </a:r>
            <a:r>
              <a:rPr lang="en-US" sz="3000" dirty="0" err="1">
                <a:solidFill>
                  <a:srgbClr val="002060"/>
                </a:solidFill>
              </a:rPr>
              <a:t>người</a:t>
            </a:r>
            <a:r>
              <a:rPr lang="en-US" sz="3000" dirty="0">
                <a:solidFill>
                  <a:srgbClr val="002060"/>
                </a:solidFill>
              </a:rPr>
              <a:t> </a:t>
            </a:r>
            <a:r>
              <a:rPr lang="en-US" sz="3000" dirty="0" err="1">
                <a:solidFill>
                  <a:srgbClr val="002060"/>
                </a:solidFill>
              </a:rPr>
              <a:t>hút</a:t>
            </a:r>
            <a:r>
              <a:rPr lang="en-US" sz="3000" dirty="0">
                <a:solidFill>
                  <a:srgbClr val="002060"/>
                </a:solidFill>
              </a:rPr>
              <a:t> </a:t>
            </a:r>
            <a:r>
              <a:rPr lang="en-US" sz="3000" dirty="0" err="1">
                <a:solidFill>
                  <a:srgbClr val="002060"/>
                </a:solidFill>
              </a:rPr>
              <a:t>có</a:t>
            </a:r>
            <a:r>
              <a:rPr lang="en-US" sz="3000" dirty="0">
                <a:solidFill>
                  <a:srgbClr val="002060"/>
                </a:solidFill>
              </a:rPr>
              <a:t> </a:t>
            </a:r>
            <a:r>
              <a:rPr lang="en-US" sz="3000" dirty="0" err="1">
                <a:solidFill>
                  <a:srgbClr val="002060"/>
                </a:solidFill>
              </a:rPr>
              <a:t>bị</a:t>
            </a:r>
            <a:r>
              <a:rPr lang="en-US" sz="3000" dirty="0">
                <a:solidFill>
                  <a:srgbClr val="002060"/>
                </a:solidFill>
              </a:rPr>
              <a:t> “</a:t>
            </a:r>
            <a:r>
              <a:rPr lang="en-US" sz="3000" dirty="0" err="1">
                <a:solidFill>
                  <a:srgbClr val="002060"/>
                </a:solidFill>
              </a:rPr>
              <a:t>phê</a:t>
            </a:r>
            <a:r>
              <a:rPr lang="en-US" sz="3000" dirty="0">
                <a:solidFill>
                  <a:srgbClr val="002060"/>
                </a:solidFill>
              </a:rPr>
              <a:t>” </a:t>
            </a:r>
            <a:r>
              <a:rPr lang="en-US" sz="3000" dirty="0" err="1">
                <a:solidFill>
                  <a:srgbClr val="002060"/>
                </a:solidFill>
              </a:rPr>
              <a:t>không</a:t>
            </a:r>
            <a:r>
              <a:rPr lang="en-US" sz="3000" dirty="0">
                <a:solidFill>
                  <a:srgbClr val="002060"/>
                </a:solidFill>
              </a:rPr>
              <a:t>?</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Có</a:t>
            </a:r>
            <a:endParaRPr sz="3000" dirty="0">
              <a:solidFill>
                <a:srgbClr val="002060"/>
              </a:solidFill>
            </a:endParaRPr>
          </a:p>
          <a:p>
            <a:pPr marL="457200" lvl="0" indent="-419100" rtl="0">
              <a:spcBef>
                <a:spcPts val="0"/>
              </a:spcBef>
              <a:spcAft>
                <a:spcPts val="0"/>
              </a:spcAft>
              <a:buClr>
                <a:srgbClr val="002060"/>
              </a:buClr>
              <a:buSzPts val="3000"/>
              <a:buAutoNum type="alphaUcPeriod"/>
            </a:pPr>
            <a:r>
              <a:rPr lang="en-US" sz="3000" dirty="0" err="1">
                <a:solidFill>
                  <a:srgbClr val="002060"/>
                </a:solidFill>
              </a:rPr>
              <a:t>Không</a:t>
            </a:r>
            <a:endParaRPr sz="3000" dirty="0">
              <a:solidFill>
                <a:srgbClr val="002060"/>
              </a:solidFill>
            </a:endParaRPr>
          </a:p>
        </p:txBody>
      </p:sp>
    </p:spTree>
    <p:extLst>
      <p:ext uri="{BB962C8B-B14F-4D97-AF65-F5344CB8AC3E}">
        <p14:creationId xmlns:p14="http://schemas.microsoft.com/office/powerpoint/2010/main" val="104487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0200" y="990600"/>
            <a:ext cx="5542085" cy="553998"/>
          </a:xfrm>
          <a:prstGeom prst="rect">
            <a:avLst/>
          </a:prstGeom>
        </p:spPr>
        <p:txBody>
          <a:bodyPr vert="horz" wrap="square" lIns="0" tIns="0" rIns="0" bIns="0" rtlCol="0" anchor="ctr">
            <a:spAutoFit/>
          </a:bodyPr>
          <a:lstStyle/>
          <a:p>
            <a:pPr marL="11723"/>
            <a:r>
              <a:rPr spc="-5" dirty="0"/>
              <a:t>HÚT CẦN SA THỤ</a:t>
            </a:r>
            <a:r>
              <a:rPr spc="-51" dirty="0"/>
              <a:t> </a:t>
            </a:r>
            <a:r>
              <a:rPr spc="-5" dirty="0"/>
              <a:t>ĐỘNG</a:t>
            </a:r>
          </a:p>
        </p:txBody>
      </p:sp>
      <p:sp>
        <p:nvSpPr>
          <p:cNvPr id="3" name="object 3"/>
          <p:cNvSpPr/>
          <p:nvPr/>
        </p:nvSpPr>
        <p:spPr>
          <a:xfrm>
            <a:off x="5896696" y="2221599"/>
            <a:ext cx="2948353" cy="2256691"/>
          </a:xfrm>
          <a:prstGeom prst="rect">
            <a:avLst/>
          </a:prstGeom>
          <a:blipFill>
            <a:blip r:embed="rId3" cstate="print"/>
            <a:stretch>
              <a:fillRect/>
            </a:stretch>
          </a:blipFill>
        </p:spPr>
        <p:txBody>
          <a:bodyPr wrap="square" lIns="0" tIns="0" rIns="0" bIns="0" rtlCol="0"/>
          <a:lstStyle/>
          <a:p>
            <a:endParaRPr sz="1662"/>
          </a:p>
        </p:txBody>
      </p:sp>
      <p:sp>
        <p:nvSpPr>
          <p:cNvPr id="4" name="object 4"/>
          <p:cNvSpPr txBox="1"/>
          <p:nvPr/>
        </p:nvSpPr>
        <p:spPr>
          <a:xfrm>
            <a:off x="139201" y="1644705"/>
            <a:ext cx="8336280" cy="4336059"/>
          </a:xfrm>
          <a:prstGeom prst="rect">
            <a:avLst/>
          </a:prstGeom>
        </p:spPr>
        <p:txBody>
          <a:bodyPr vert="horz" wrap="square" lIns="0" tIns="0" rIns="0" bIns="0" rtlCol="0">
            <a:spAutoFit/>
          </a:bodyPr>
          <a:lstStyle/>
          <a:p>
            <a:pPr marL="11723"/>
            <a:r>
              <a:rPr sz="2215" spc="-5" dirty="0">
                <a:solidFill>
                  <a:srgbClr val="002060"/>
                </a:solidFill>
                <a:latin typeface="Arial"/>
                <a:cs typeface="Arial"/>
              </a:rPr>
              <a:t>Nghiên cứu về hút cần sa thụ động (secondhand</a:t>
            </a:r>
            <a:r>
              <a:rPr sz="2215" spc="102" dirty="0">
                <a:solidFill>
                  <a:srgbClr val="002060"/>
                </a:solidFill>
                <a:latin typeface="Arial"/>
                <a:cs typeface="Arial"/>
              </a:rPr>
              <a:t> </a:t>
            </a:r>
            <a:r>
              <a:rPr sz="2215" spc="-5" dirty="0">
                <a:solidFill>
                  <a:srgbClr val="002060"/>
                </a:solidFill>
                <a:latin typeface="Arial"/>
                <a:cs typeface="Arial"/>
              </a:rPr>
              <a:t>exposure):</a:t>
            </a:r>
            <a:endParaRPr sz="2215" dirty="0">
              <a:latin typeface="Arial"/>
              <a:cs typeface="Arial"/>
            </a:endParaRPr>
          </a:p>
          <a:p>
            <a:pPr marL="11723" marR="2773749">
              <a:lnSpc>
                <a:spcPts val="2631"/>
              </a:lnSpc>
              <a:spcBef>
                <a:spcPts val="1038"/>
              </a:spcBef>
              <a:buChar char="-"/>
              <a:tabLst>
                <a:tab pos="260845" algn="l"/>
                <a:tab pos="261431" algn="l"/>
              </a:tabLst>
            </a:pPr>
            <a:r>
              <a:rPr sz="2215" spc="-5" dirty="0">
                <a:solidFill>
                  <a:srgbClr val="002060"/>
                </a:solidFill>
                <a:latin typeface="Arial"/>
                <a:cs typeface="Arial"/>
              </a:rPr>
              <a:t>3 giờ trong phòng thông khí tốt: THC trong  máu nhưng </a:t>
            </a:r>
            <a:r>
              <a:rPr sz="2215" dirty="0">
                <a:solidFill>
                  <a:srgbClr val="002060"/>
                </a:solidFill>
                <a:latin typeface="Arial"/>
                <a:cs typeface="Arial"/>
              </a:rPr>
              <a:t>(-) </a:t>
            </a:r>
            <a:r>
              <a:rPr sz="2215" spc="-5" dirty="0">
                <a:solidFill>
                  <a:srgbClr val="002060"/>
                </a:solidFill>
                <a:latin typeface="Arial"/>
                <a:cs typeface="Arial"/>
              </a:rPr>
              <a:t>với</a:t>
            </a:r>
            <a:r>
              <a:rPr sz="2215" spc="-51" dirty="0">
                <a:solidFill>
                  <a:srgbClr val="002060"/>
                </a:solidFill>
                <a:latin typeface="Arial"/>
                <a:cs typeface="Arial"/>
              </a:rPr>
              <a:t> </a:t>
            </a:r>
            <a:r>
              <a:rPr sz="2215" spc="-5" dirty="0">
                <a:solidFill>
                  <a:srgbClr val="002060"/>
                </a:solidFill>
                <a:latin typeface="Arial"/>
                <a:cs typeface="Arial"/>
              </a:rPr>
              <a:t>XN.</a:t>
            </a:r>
            <a:endParaRPr sz="2215" dirty="0">
              <a:latin typeface="Arial"/>
              <a:cs typeface="Arial"/>
            </a:endParaRPr>
          </a:p>
          <a:p>
            <a:pPr marL="11723" marR="3148311">
              <a:lnSpc>
                <a:spcPct val="100699"/>
              </a:lnSpc>
              <a:spcBef>
                <a:spcPts val="794"/>
              </a:spcBef>
              <a:buChar char="-"/>
              <a:tabLst>
                <a:tab pos="183471" algn="l"/>
              </a:tabLst>
            </a:pPr>
            <a:r>
              <a:rPr sz="2215" spc="-5" dirty="0">
                <a:solidFill>
                  <a:srgbClr val="002060"/>
                </a:solidFill>
                <a:latin typeface="Arial"/>
                <a:cs typeface="Arial"/>
              </a:rPr>
              <a:t>1 giờ trong phòng kín: 11,3% THC trong  máu, (+) với</a:t>
            </a:r>
            <a:r>
              <a:rPr sz="2215" spc="-51" dirty="0">
                <a:solidFill>
                  <a:srgbClr val="002060"/>
                </a:solidFill>
                <a:latin typeface="Arial"/>
                <a:cs typeface="Arial"/>
              </a:rPr>
              <a:t> </a:t>
            </a:r>
            <a:r>
              <a:rPr sz="2215" spc="-5" dirty="0">
                <a:solidFill>
                  <a:srgbClr val="002060"/>
                </a:solidFill>
                <a:latin typeface="Arial"/>
                <a:cs typeface="Arial"/>
              </a:rPr>
              <a:t>XN.</a:t>
            </a:r>
            <a:endParaRPr sz="2215" dirty="0">
              <a:latin typeface="Arial"/>
              <a:cs typeface="Arial"/>
            </a:endParaRPr>
          </a:p>
          <a:p>
            <a:pPr marL="11723" marR="2805402">
              <a:lnSpc>
                <a:spcPct val="100699"/>
              </a:lnSpc>
              <a:spcBef>
                <a:spcPts val="877"/>
              </a:spcBef>
              <a:buChar char="-"/>
              <a:tabLst>
                <a:tab pos="183471" algn="l"/>
              </a:tabLst>
            </a:pPr>
            <a:r>
              <a:rPr sz="2215" spc="-5" dirty="0">
                <a:solidFill>
                  <a:srgbClr val="002060"/>
                </a:solidFill>
                <a:latin typeface="Arial"/>
                <a:cs typeface="Arial"/>
              </a:rPr>
              <a:t>Trong phòng kín với nhiều người hút nhiều  cần sa: “phê” ít, ảnh hưởng lên vận động</a:t>
            </a:r>
            <a:r>
              <a:rPr sz="2215" spc="42" dirty="0">
                <a:solidFill>
                  <a:srgbClr val="002060"/>
                </a:solidFill>
                <a:latin typeface="Arial"/>
                <a:cs typeface="Arial"/>
              </a:rPr>
              <a:t> </a:t>
            </a:r>
            <a:r>
              <a:rPr sz="2215" spc="-5" dirty="0">
                <a:solidFill>
                  <a:srgbClr val="002060"/>
                </a:solidFill>
                <a:latin typeface="Arial"/>
                <a:cs typeface="Arial"/>
              </a:rPr>
              <a:t>ít.</a:t>
            </a:r>
            <a:endParaRPr sz="2215" dirty="0">
              <a:latin typeface="Arial"/>
              <a:cs typeface="Arial"/>
            </a:endParaRPr>
          </a:p>
          <a:p>
            <a:pPr marL="11723">
              <a:spcBef>
                <a:spcPts val="894"/>
              </a:spcBef>
            </a:pPr>
            <a:r>
              <a:rPr sz="2215" dirty="0">
                <a:solidFill>
                  <a:srgbClr val="002060"/>
                </a:solidFill>
                <a:latin typeface="Arial"/>
                <a:cs typeface="Arial"/>
              </a:rPr>
              <a:t>→ </a:t>
            </a:r>
            <a:r>
              <a:rPr sz="2215" i="1" spc="-5" dirty="0">
                <a:solidFill>
                  <a:srgbClr val="002060"/>
                </a:solidFill>
                <a:latin typeface="Arial"/>
                <a:cs typeface="Arial"/>
              </a:rPr>
              <a:t>Ảnh hưởng không đáng</a:t>
            </a:r>
            <a:r>
              <a:rPr sz="2215" i="1" spc="-23" dirty="0">
                <a:solidFill>
                  <a:srgbClr val="002060"/>
                </a:solidFill>
                <a:latin typeface="Arial"/>
                <a:cs typeface="Arial"/>
              </a:rPr>
              <a:t> </a:t>
            </a:r>
            <a:r>
              <a:rPr sz="2215" i="1" spc="-5" dirty="0">
                <a:solidFill>
                  <a:srgbClr val="002060"/>
                </a:solidFill>
                <a:latin typeface="Arial"/>
                <a:cs typeface="Arial"/>
              </a:rPr>
              <a:t>kể</a:t>
            </a:r>
            <a:endParaRPr sz="2215" dirty="0">
              <a:latin typeface="Arial"/>
              <a:cs typeface="Arial"/>
            </a:endParaRPr>
          </a:p>
          <a:p>
            <a:pPr marL="11723">
              <a:spcBef>
                <a:spcPts val="1057"/>
              </a:spcBef>
            </a:pPr>
            <a:r>
              <a:rPr sz="2215" spc="-5" dirty="0">
                <a:solidFill>
                  <a:srgbClr val="002060"/>
                </a:solidFill>
                <a:latin typeface="Arial"/>
                <a:cs typeface="Arial"/>
              </a:rPr>
              <a:t>Lo ngại về tác hại lên đối tượng dễ mẫn </a:t>
            </a:r>
            <a:r>
              <a:rPr sz="2215" dirty="0">
                <a:solidFill>
                  <a:srgbClr val="002060"/>
                </a:solidFill>
                <a:latin typeface="Arial"/>
                <a:cs typeface="Arial"/>
              </a:rPr>
              <a:t>cảm </a:t>
            </a:r>
            <a:r>
              <a:rPr sz="2215" spc="-5" dirty="0">
                <a:solidFill>
                  <a:srgbClr val="002060"/>
                </a:solidFill>
                <a:latin typeface="Arial"/>
                <a:cs typeface="Arial"/>
              </a:rPr>
              <a:t>như thuốc lá</a:t>
            </a:r>
            <a:r>
              <a:rPr sz="2215" spc="92" dirty="0">
                <a:solidFill>
                  <a:srgbClr val="002060"/>
                </a:solidFill>
                <a:latin typeface="Arial"/>
                <a:cs typeface="Arial"/>
              </a:rPr>
              <a:t> </a:t>
            </a:r>
            <a:r>
              <a:rPr sz="2215" spc="-5" dirty="0">
                <a:solidFill>
                  <a:srgbClr val="002060"/>
                </a:solidFill>
                <a:latin typeface="Arial"/>
                <a:cs typeface="Arial"/>
              </a:rPr>
              <a:t>(hen,…)</a:t>
            </a:r>
            <a:endParaRPr sz="2215" dirty="0">
              <a:latin typeface="Arial"/>
              <a:cs typeface="Arial"/>
            </a:endParaRPr>
          </a:p>
          <a:p>
            <a:pPr marL="11723">
              <a:lnSpc>
                <a:spcPts val="1325"/>
              </a:lnSpc>
              <a:spcBef>
                <a:spcPts val="1274"/>
              </a:spcBef>
            </a:pPr>
            <a:r>
              <a:rPr sz="1108" spc="-5" dirty="0">
                <a:latin typeface="Arial"/>
                <a:cs typeface="Arial"/>
              </a:rPr>
              <a:t>Röhrich J, Schimmel I, Zörntlein S, et al. </a:t>
            </a:r>
            <a:r>
              <a:rPr sz="1108" i="1" dirty="0">
                <a:latin typeface="Arial"/>
                <a:cs typeface="Arial"/>
              </a:rPr>
              <a:t>J </a:t>
            </a:r>
            <a:r>
              <a:rPr sz="1108" i="1" spc="-5" dirty="0">
                <a:latin typeface="Arial"/>
                <a:cs typeface="Arial"/>
              </a:rPr>
              <a:t>Anal </a:t>
            </a:r>
            <a:r>
              <a:rPr sz="1108" i="1" dirty="0">
                <a:latin typeface="Arial"/>
                <a:cs typeface="Arial"/>
              </a:rPr>
              <a:t>Toxicol</a:t>
            </a:r>
            <a:r>
              <a:rPr sz="1108" dirty="0">
                <a:latin typeface="Arial"/>
                <a:cs typeface="Arial"/>
              </a:rPr>
              <a:t>.</a:t>
            </a:r>
            <a:r>
              <a:rPr sz="1108" spc="171" dirty="0">
                <a:latin typeface="Arial"/>
                <a:cs typeface="Arial"/>
              </a:rPr>
              <a:t> </a:t>
            </a:r>
            <a:r>
              <a:rPr sz="1108" spc="-5" dirty="0">
                <a:latin typeface="Arial"/>
                <a:cs typeface="Arial"/>
              </a:rPr>
              <a:t>2010;34(4):196-203.</a:t>
            </a:r>
            <a:endParaRPr sz="1108" dirty="0">
              <a:latin typeface="Arial"/>
              <a:cs typeface="Arial"/>
            </a:endParaRPr>
          </a:p>
          <a:p>
            <a:pPr marL="11723" marR="1969526">
              <a:lnSpc>
                <a:spcPts val="1320"/>
              </a:lnSpc>
              <a:spcBef>
                <a:spcPts val="42"/>
              </a:spcBef>
            </a:pPr>
            <a:r>
              <a:rPr sz="1108" spc="-5" dirty="0">
                <a:latin typeface="Arial"/>
                <a:cs typeface="Arial"/>
              </a:rPr>
              <a:t>Cone EJ, Bigelow GE, Herrmann ES, et al. </a:t>
            </a:r>
            <a:r>
              <a:rPr sz="1108" i="1" dirty="0">
                <a:latin typeface="Arial"/>
                <a:cs typeface="Arial"/>
              </a:rPr>
              <a:t>J </a:t>
            </a:r>
            <a:r>
              <a:rPr sz="1108" i="1" spc="-5" dirty="0">
                <a:latin typeface="Arial"/>
                <a:cs typeface="Arial"/>
              </a:rPr>
              <a:t>Anal </a:t>
            </a:r>
            <a:r>
              <a:rPr sz="1108" i="1" dirty="0">
                <a:latin typeface="Arial"/>
                <a:cs typeface="Arial"/>
              </a:rPr>
              <a:t>Toxicol</a:t>
            </a:r>
            <a:r>
              <a:rPr sz="1108" dirty="0">
                <a:latin typeface="Arial"/>
                <a:cs typeface="Arial"/>
              </a:rPr>
              <a:t>. </a:t>
            </a:r>
            <a:r>
              <a:rPr sz="1108" spc="-5" dirty="0">
                <a:latin typeface="Arial"/>
                <a:cs typeface="Arial"/>
              </a:rPr>
              <a:t>2015;39(1):1-12. doi:10.1093/jat/bku116.  Wang X, Derakhshandeh R, Liu J, et al. </a:t>
            </a:r>
            <a:r>
              <a:rPr sz="1108" i="1" dirty="0">
                <a:latin typeface="Arial"/>
                <a:cs typeface="Arial"/>
              </a:rPr>
              <a:t>J </a:t>
            </a:r>
            <a:r>
              <a:rPr sz="1108" i="1" spc="-5" dirty="0">
                <a:latin typeface="Arial"/>
                <a:cs typeface="Arial"/>
              </a:rPr>
              <a:t>Am Heart </a:t>
            </a:r>
            <a:r>
              <a:rPr sz="1108" i="1" dirty="0">
                <a:latin typeface="Arial"/>
                <a:cs typeface="Arial"/>
              </a:rPr>
              <a:t>Assoc</a:t>
            </a:r>
            <a:r>
              <a:rPr sz="1108" dirty="0">
                <a:latin typeface="Arial"/>
                <a:cs typeface="Arial"/>
              </a:rPr>
              <a:t>. </a:t>
            </a:r>
            <a:r>
              <a:rPr sz="1108" spc="-5" dirty="0">
                <a:latin typeface="Arial"/>
                <a:cs typeface="Arial"/>
              </a:rPr>
              <a:t>2016;5(8).</a:t>
            </a:r>
            <a:r>
              <a:rPr sz="1108" spc="234" dirty="0">
                <a:latin typeface="Arial"/>
                <a:cs typeface="Arial"/>
              </a:rPr>
              <a:t> </a:t>
            </a:r>
            <a:r>
              <a:rPr sz="1108" spc="-5" dirty="0">
                <a:latin typeface="Arial"/>
                <a:cs typeface="Arial"/>
              </a:rPr>
              <a:t>doi:10.1161/JAHA.116.003858.</a:t>
            </a:r>
            <a:endParaRPr sz="1108" dirty="0">
              <a:latin typeface="Arial"/>
              <a:cs typeface="Arial"/>
            </a:endParaRPr>
          </a:p>
        </p:txBody>
      </p:sp>
      <p:sp>
        <p:nvSpPr>
          <p:cNvPr id="5" name="object 5"/>
          <p:cNvSpPr txBox="1"/>
          <p:nvPr/>
        </p:nvSpPr>
        <p:spPr>
          <a:xfrm>
            <a:off x="8845049" y="6182774"/>
            <a:ext cx="193431" cy="184666"/>
          </a:xfrm>
          <a:prstGeom prst="rect">
            <a:avLst/>
          </a:prstGeom>
        </p:spPr>
        <p:txBody>
          <a:bodyPr vert="horz" wrap="square" lIns="0" tIns="0" rIns="0" bIns="0" rtlCol="0">
            <a:spAutoFit/>
          </a:bodyPr>
          <a:lstStyle/>
          <a:p>
            <a:pPr marL="11723"/>
            <a:r>
              <a:rPr sz="1200" spc="-5" dirty="0">
                <a:latin typeface="Arial"/>
                <a:cs typeface="Arial"/>
              </a:rPr>
              <a:t>24</a:t>
            </a:r>
            <a:endParaRPr sz="1200">
              <a:latin typeface="Arial"/>
              <a:cs typeface="Aria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04487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0200" y="1156603"/>
            <a:ext cx="5750755" cy="553998"/>
          </a:xfrm>
          <a:prstGeom prst="rect">
            <a:avLst/>
          </a:prstGeom>
        </p:spPr>
        <p:txBody>
          <a:bodyPr vert="horz" wrap="square" lIns="0" tIns="0" rIns="0" bIns="0" rtlCol="0" anchor="ctr">
            <a:spAutoFit/>
          </a:bodyPr>
          <a:lstStyle/>
          <a:p>
            <a:pPr marL="11723"/>
            <a:r>
              <a:rPr spc="-5" dirty="0"/>
              <a:t>CẦN SA VÀ</a:t>
            </a:r>
            <a:r>
              <a:rPr spc="-51" dirty="0"/>
              <a:t> </a:t>
            </a:r>
            <a:r>
              <a:rPr spc="-5" dirty="0"/>
              <a:t>METHADONE</a:t>
            </a:r>
          </a:p>
        </p:txBody>
      </p:sp>
      <p:sp>
        <p:nvSpPr>
          <p:cNvPr id="3" name="object 3"/>
          <p:cNvSpPr txBox="1"/>
          <p:nvPr/>
        </p:nvSpPr>
        <p:spPr>
          <a:xfrm>
            <a:off x="244414" y="1915311"/>
            <a:ext cx="8600635" cy="3208955"/>
          </a:xfrm>
          <a:prstGeom prst="rect">
            <a:avLst/>
          </a:prstGeom>
        </p:spPr>
        <p:txBody>
          <a:bodyPr vert="horz" wrap="square" lIns="0" tIns="0" rIns="0" bIns="0" rtlCol="0">
            <a:spAutoFit/>
          </a:bodyPr>
          <a:lstStyle/>
          <a:p>
            <a:pPr marL="11723"/>
            <a:r>
              <a:rPr sz="2215" spc="-5" dirty="0">
                <a:solidFill>
                  <a:srgbClr val="002060"/>
                </a:solidFill>
                <a:latin typeface="Arial"/>
                <a:cs typeface="Arial"/>
              </a:rPr>
              <a:t>Tương tác</a:t>
            </a:r>
            <a:r>
              <a:rPr sz="2215" spc="-46" dirty="0">
                <a:solidFill>
                  <a:srgbClr val="002060"/>
                </a:solidFill>
                <a:latin typeface="Arial"/>
                <a:cs typeface="Arial"/>
              </a:rPr>
              <a:t> </a:t>
            </a:r>
            <a:r>
              <a:rPr sz="2215" spc="-5" dirty="0">
                <a:solidFill>
                  <a:srgbClr val="002060"/>
                </a:solidFill>
                <a:latin typeface="Arial"/>
                <a:cs typeface="Arial"/>
              </a:rPr>
              <a:t>thuốc:</a:t>
            </a:r>
            <a:endParaRPr sz="2215" dirty="0">
              <a:latin typeface="Arial"/>
              <a:cs typeface="Arial"/>
            </a:endParaRPr>
          </a:p>
          <a:p>
            <a:pPr marL="11723">
              <a:spcBef>
                <a:spcPts val="895"/>
              </a:spcBef>
              <a:buChar char="-"/>
              <a:tabLst>
                <a:tab pos="183471" algn="l"/>
              </a:tabLst>
            </a:pPr>
            <a:r>
              <a:rPr sz="2215" spc="-5" dirty="0">
                <a:solidFill>
                  <a:srgbClr val="002060"/>
                </a:solidFill>
                <a:latin typeface="Arial"/>
                <a:cs typeface="Arial"/>
              </a:rPr>
              <a:t>Δ9-THC tăng tác dụng giảm đau của methadone lên 4 lần (ở</a:t>
            </a:r>
            <a:r>
              <a:rPr sz="2215" spc="111" dirty="0">
                <a:solidFill>
                  <a:srgbClr val="002060"/>
                </a:solidFill>
                <a:latin typeface="Arial"/>
                <a:cs typeface="Arial"/>
              </a:rPr>
              <a:t> </a:t>
            </a:r>
            <a:r>
              <a:rPr sz="2215" spc="-5" dirty="0">
                <a:solidFill>
                  <a:srgbClr val="002060"/>
                </a:solidFill>
                <a:latin typeface="Arial"/>
                <a:cs typeface="Arial"/>
              </a:rPr>
              <a:t>chuột)</a:t>
            </a:r>
            <a:endParaRPr sz="2215" dirty="0">
              <a:latin typeface="Arial"/>
              <a:cs typeface="Arial"/>
            </a:endParaRPr>
          </a:p>
          <a:p>
            <a:pPr marL="11723" marR="410903">
              <a:lnSpc>
                <a:spcPct val="100699"/>
              </a:lnSpc>
              <a:spcBef>
                <a:spcPts val="923"/>
              </a:spcBef>
              <a:buChar char="-"/>
              <a:tabLst>
                <a:tab pos="183471" algn="l"/>
              </a:tabLst>
            </a:pPr>
            <a:r>
              <a:rPr sz="2215" spc="-5" dirty="0">
                <a:solidFill>
                  <a:srgbClr val="002060"/>
                </a:solidFill>
                <a:latin typeface="Arial"/>
                <a:cs typeface="Arial"/>
              </a:rPr>
              <a:t>Suy giảm vận động tâm thần và tai nạn giao thông tăng cao hơn  khi dùng cần sa và chất ức chế</a:t>
            </a:r>
            <a:r>
              <a:rPr sz="2215" spc="14" dirty="0">
                <a:solidFill>
                  <a:srgbClr val="002060"/>
                </a:solidFill>
                <a:latin typeface="Arial"/>
                <a:cs typeface="Arial"/>
              </a:rPr>
              <a:t> </a:t>
            </a:r>
            <a:r>
              <a:rPr sz="2215" spc="-5" dirty="0">
                <a:solidFill>
                  <a:srgbClr val="002060"/>
                </a:solidFill>
                <a:latin typeface="Arial"/>
                <a:cs typeface="Arial"/>
              </a:rPr>
              <a:t>TKTW.</a:t>
            </a:r>
            <a:endParaRPr sz="2215" dirty="0">
              <a:latin typeface="Arial"/>
              <a:cs typeface="Arial"/>
            </a:endParaRPr>
          </a:p>
          <a:p>
            <a:pPr marL="11723" marR="217469">
              <a:lnSpc>
                <a:spcPct val="100699"/>
              </a:lnSpc>
              <a:spcBef>
                <a:spcPts val="877"/>
              </a:spcBef>
              <a:buChar char="-"/>
              <a:tabLst>
                <a:tab pos="183471" algn="l"/>
              </a:tabLst>
            </a:pPr>
            <a:r>
              <a:rPr sz="2215" spc="-5" dirty="0">
                <a:solidFill>
                  <a:srgbClr val="002060"/>
                </a:solidFill>
                <a:latin typeface="Arial"/>
                <a:cs typeface="Arial"/>
              </a:rPr>
              <a:t>NC tiền cứu ở Pháp (N=188): Không thấy tương tác đáng kể giữa  mức độ dùng cần sa và</a:t>
            </a:r>
            <a:r>
              <a:rPr sz="2215" spc="-14" dirty="0">
                <a:solidFill>
                  <a:srgbClr val="002060"/>
                </a:solidFill>
                <a:latin typeface="Arial"/>
                <a:cs typeface="Arial"/>
              </a:rPr>
              <a:t> </a:t>
            </a:r>
            <a:r>
              <a:rPr sz="2215" spc="-5" dirty="0">
                <a:solidFill>
                  <a:srgbClr val="002060"/>
                </a:solidFill>
                <a:latin typeface="Arial"/>
                <a:cs typeface="Arial"/>
              </a:rPr>
              <a:t>MMT.</a:t>
            </a:r>
            <a:endParaRPr sz="2215" dirty="0">
              <a:latin typeface="Arial"/>
              <a:cs typeface="Arial"/>
            </a:endParaRPr>
          </a:p>
          <a:p>
            <a:pPr marL="11723" marR="89098">
              <a:lnSpc>
                <a:spcPct val="100699"/>
              </a:lnSpc>
              <a:spcBef>
                <a:spcPts val="877"/>
              </a:spcBef>
            </a:pPr>
            <a:r>
              <a:rPr sz="2215" dirty="0">
                <a:solidFill>
                  <a:srgbClr val="002060"/>
                </a:solidFill>
                <a:latin typeface="Arial"/>
                <a:cs typeface="Arial"/>
              </a:rPr>
              <a:t>→ </a:t>
            </a:r>
            <a:r>
              <a:rPr sz="2215" spc="-5" dirty="0">
                <a:solidFill>
                  <a:srgbClr val="002060"/>
                </a:solidFill>
                <a:latin typeface="Arial"/>
                <a:cs typeface="Arial"/>
              </a:rPr>
              <a:t>Các nghiên cứu kiểm chứng trên lâm sàng rất ít </a:t>
            </a:r>
            <a:r>
              <a:rPr sz="2215" dirty="0">
                <a:solidFill>
                  <a:srgbClr val="002060"/>
                </a:solidFill>
                <a:latin typeface="Arial"/>
                <a:cs typeface="Arial"/>
              </a:rPr>
              <a:t>→ </a:t>
            </a:r>
            <a:r>
              <a:rPr sz="2215" spc="-5" dirty="0">
                <a:solidFill>
                  <a:srgbClr val="C00000"/>
                </a:solidFill>
                <a:latin typeface="Arial"/>
                <a:cs typeface="Arial"/>
              </a:rPr>
              <a:t>KHÔNG </a:t>
            </a:r>
            <a:r>
              <a:rPr sz="2215" spc="-5" dirty="0">
                <a:solidFill>
                  <a:srgbClr val="002060"/>
                </a:solidFill>
                <a:latin typeface="Arial"/>
                <a:cs typeface="Arial"/>
              </a:rPr>
              <a:t>dùng  cùng lúc, đặc biệt khi vận hành </a:t>
            </a:r>
            <a:r>
              <a:rPr sz="2215" dirty="0">
                <a:solidFill>
                  <a:srgbClr val="002060"/>
                </a:solidFill>
                <a:latin typeface="Arial"/>
                <a:cs typeface="Arial"/>
              </a:rPr>
              <a:t>máy</a:t>
            </a:r>
            <a:r>
              <a:rPr sz="2215" spc="23" dirty="0">
                <a:solidFill>
                  <a:srgbClr val="002060"/>
                </a:solidFill>
                <a:latin typeface="Arial"/>
                <a:cs typeface="Arial"/>
              </a:rPr>
              <a:t> </a:t>
            </a:r>
            <a:r>
              <a:rPr sz="2215" spc="-5" dirty="0">
                <a:solidFill>
                  <a:srgbClr val="002060"/>
                </a:solidFill>
                <a:latin typeface="Arial"/>
                <a:cs typeface="Arial"/>
              </a:rPr>
              <a:t>móc.</a:t>
            </a:r>
            <a:endParaRPr sz="2215" dirty="0">
              <a:latin typeface="Arial"/>
              <a:cs typeface="Arial"/>
            </a:endParaRPr>
          </a:p>
        </p:txBody>
      </p:sp>
      <p:sp>
        <p:nvSpPr>
          <p:cNvPr id="4" name="object 4"/>
          <p:cNvSpPr txBox="1"/>
          <p:nvPr/>
        </p:nvSpPr>
        <p:spPr>
          <a:xfrm>
            <a:off x="4661669" y="5343799"/>
            <a:ext cx="4086665" cy="333425"/>
          </a:xfrm>
          <a:prstGeom prst="rect">
            <a:avLst/>
          </a:prstGeom>
        </p:spPr>
        <p:txBody>
          <a:bodyPr vert="horz" wrap="square" lIns="0" tIns="0" rIns="0" bIns="0" rtlCol="0">
            <a:spAutoFit/>
          </a:bodyPr>
          <a:lstStyle/>
          <a:p>
            <a:pPr marL="11723" marR="4689">
              <a:lnSpc>
                <a:spcPts val="1320"/>
              </a:lnSpc>
            </a:pPr>
            <a:r>
              <a:rPr sz="1108" spc="-5" dirty="0">
                <a:latin typeface="Arial"/>
                <a:cs typeface="Arial"/>
              </a:rPr>
              <a:t>Cichewicz et al. (1999). </a:t>
            </a:r>
            <a:r>
              <a:rPr sz="1108" i="1" dirty="0">
                <a:latin typeface="Arial"/>
                <a:cs typeface="Arial"/>
              </a:rPr>
              <a:t>J </a:t>
            </a:r>
            <a:r>
              <a:rPr sz="1108" i="1" spc="-5" dirty="0">
                <a:latin typeface="Arial"/>
                <a:cs typeface="Arial"/>
              </a:rPr>
              <a:t>Pharmacol Exp </a:t>
            </a:r>
            <a:r>
              <a:rPr sz="1108" i="1" dirty="0">
                <a:latin typeface="Arial"/>
                <a:cs typeface="Arial"/>
              </a:rPr>
              <a:t>Ther</a:t>
            </a:r>
            <a:r>
              <a:rPr sz="1108" dirty="0">
                <a:latin typeface="Arial"/>
                <a:cs typeface="Arial"/>
              </a:rPr>
              <a:t>; </a:t>
            </a:r>
            <a:r>
              <a:rPr sz="1108" spc="-5" dirty="0">
                <a:latin typeface="Arial"/>
                <a:cs typeface="Arial"/>
              </a:rPr>
              <a:t>289(2):859–67.  Reisfield (2010). </a:t>
            </a:r>
            <a:r>
              <a:rPr sz="1108" dirty="0">
                <a:latin typeface="Arial"/>
                <a:cs typeface="Arial"/>
              </a:rPr>
              <a:t>J </a:t>
            </a:r>
            <a:r>
              <a:rPr sz="1108" spc="-5" dirty="0">
                <a:latin typeface="Arial"/>
                <a:cs typeface="Arial"/>
              </a:rPr>
              <a:t>Pain Palliat Care Pharmacother;</a:t>
            </a:r>
            <a:r>
              <a:rPr sz="1108" spc="143" dirty="0">
                <a:latin typeface="Arial"/>
                <a:cs typeface="Arial"/>
              </a:rPr>
              <a:t> </a:t>
            </a:r>
            <a:r>
              <a:rPr sz="1108" spc="-5" dirty="0">
                <a:latin typeface="Arial"/>
                <a:cs typeface="Arial"/>
              </a:rPr>
              <a:t>24(4):356-61.</a:t>
            </a:r>
            <a:endParaRPr sz="1108" dirty="0">
              <a:latin typeface="Arial"/>
              <a:cs typeface="Arial"/>
            </a:endParaRPr>
          </a:p>
        </p:txBody>
      </p:sp>
      <p:sp>
        <p:nvSpPr>
          <p:cNvPr id="5" name="object 5"/>
          <p:cNvSpPr txBox="1"/>
          <p:nvPr/>
        </p:nvSpPr>
        <p:spPr>
          <a:xfrm>
            <a:off x="4682451" y="5738059"/>
            <a:ext cx="2875671" cy="170496"/>
          </a:xfrm>
          <a:prstGeom prst="rect">
            <a:avLst/>
          </a:prstGeom>
        </p:spPr>
        <p:txBody>
          <a:bodyPr vert="horz" wrap="square" lIns="0" tIns="0" rIns="0" bIns="0" rtlCol="0">
            <a:spAutoFit/>
          </a:bodyPr>
          <a:lstStyle/>
          <a:p>
            <a:pPr marL="11723"/>
            <a:r>
              <a:rPr sz="1108" spc="-5" dirty="0">
                <a:latin typeface="Arial"/>
                <a:cs typeface="Arial"/>
              </a:rPr>
              <a:t>Mayet (2015). </a:t>
            </a:r>
            <a:r>
              <a:rPr sz="1108" dirty="0">
                <a:latin typeface="Arial"/>
                <a:cs typeface="Arial"/>
              </a:rPr>
              <a:t>J </a:t>
            </a:r>
            <a:r>
              <a:rPr sz="1108" spc="-5" dirty="0">
                <a:latin typeface="Arial"/>
                <a:cs typeface="Arial"/>
              </a:rPr>
              <a:t>Subst Abuse Treat;</a:t>
            </a:r>
            <a:r>
              <a:rPr sz="1108" spc="55" dirty="0">
                <a:latin typeface="Arial"/>
                <a:cs typeface="Arial"/>
              </a:rPr>
              <a:t> </a:t>
            </a:r>
            <a:r>
              <a:rPr sz="1108" spc="-5" dirty="0">
                <a:latin typeface="Arial"/>
                <a:cs typeface="Arial"/>
              </a:rPr>
              <a:t>58:100-5.</a:t>
            </a:r>
            <a:endParaRPr sz="1108" dirty="0">
              <a:latin typeface="Arial"/>
              <a:cs typeface="Arial"/>
            </a:endParaRPr>
          </a:p>
        </p:txBody>
      </p:sp>
      <p:sp>
        <p:nvSpPr>
          <p:cNvPr id="6" name="object 6"/>
          <p:cNvSpPr txBox="1"/>
          <p:nvPr/>
        </p:nvSpPr>
        <p:spPr>
          <a:xfrm>
            <a:off x="8845049" y="6182774"/>
            <a:ext cx="193431" cy="184666"/>
          </a:xfrm>
          <a:prstGeom prst="rect">
            <a:avLst/>
          </a:prstGeom>
        </p:spPr>
        <p:txBody>
          <a:bodyPr vert="horz" wrap="square" lIns="0" tIns="0" rIns="0" bIns="0" rtlCol="0">
            <a:spAutoFit/>
          </a:bodyPr>
          <a:lstStyle/>
          <a:p>
            <a:pPr marL="11723"/>
            <a:r>
              <a:rPr sz="1200" spc="-5" dirty="0">
                <a:latin typeface="Arial"/>
                <a:cs typeface="Arial"/>
              </a:rPr>
              <a:t>25</a:t>
            </a:r>
            <a:endParaRPr sz="1200">
              <a:latin typeface="Arial"/>
              <a:cs typeface="Aria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8" name="Picture 7"/>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893960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6398" y="1099874"/>
            <a:ext cx="5750755" cy="553998"/>
          </a:xfrm>
          <a:prstGeom prst="rect">
            <a:avLst/>
          </a:prstGeom>
        </p:spPr>
        <p:txBody>
          <a:bodyPr vert="horz" wrap="square" lIns="0" tIns="0" rIns="0" bIns="0" rtlCol="0" anchor="ctr">
            <a:spAutoFit/>
          </a:bodyPr>
          <a:lstStyle/>
          <a:p>
            <a:pPr marL="11723"/>
            <a:r>
              <a:rPr spc="-5" dirty="0"/>
              <a:t>CẦN SA VÀ</a:t>
            </a:r>
            <a:r>
              <a:rPr spc="-51" dirty="0"/>
              <a:t> </a:t>
            </a:r>
            <a:r>
              <a:rPr spc="-5" dirty="0"/>
              <a:t>METHADONE</a:t>
            </a:r>
          </a:p>
        </p:txBody>
      </p:sp>
      <p:sp>
        <p:nvSpPr>
          <p:cNvPr id="3" name="object 3"/>
          <p:cNvSpPr txBox="1"/>
          <p:nvPr/>
        </p:nvSpPr>
        <p:spPr>
          <a:xfrm>
            <a:off x="192257" y="1849398"/>
            <a:ext cx="8719038" cy="4228593"/>
          </a:xfrm>
          <a:prstGeom prst="rect">
            <a:avLst/>
          </a:prstGeom>
        </p:spPr>
        <p:txBody>
          <a:bodyPr vert="horz" wrap="square" lIns="0" tIns="0" rIns="0" bIns="0" rtlCol="0">
            <a:spAutoFit/>
          </a:bodyPr>
          <a:lstStyle/>
          <a:p>
            <a:pPr marL="11723"/>
            <a:r>
              <a:rPr sz="2215" spc="-5" dirty="0">
                <a:solidFill>
                  <a:srgbClr val="002060"/>
                </a:solidFill>
                <a:latin typeface="Arial"/>
                <a:cs typeface="Arial"/>
              </a:rPr>
              <a:t>Nghiên cứu cắt ngang đa trung tâm tại Ontario, Canada</a:t>
            </a:r>
            <a:r>
              <a:rPr sz="2215" spc="105" dirty="0">
                <a:solidFill>
                  <a:srgbClr val="002060"/>
                </a:solidFill>
                <a:latin typeface="Arial"/>
                <a:cs typeface="Arial"/>
              </a:rPr>
              <a:t> </a:t>
            </a:r>
            <a:r>
              <a:rPr sz="2215" spc="-5" dirty="0">
                <a:solidFill>
                  <a:srgbClr val="002060"/>
                </a:solidFill>
                <a:latin typeface="Arial"/>
                <a:cs typeface="Arial"/>
              </a:rPr>
              <a:t>(2017):</a:t>
            </a:r>
            <a:endParaRPr sz="2215" dirty="0">
              <a:latin typeface="Arial"/>
              <a:cs typeface="Arial"/>
            </a:endParaRPr>
          </a:p>
          <a:p>
            <a:pPr marL="11723" marR="430248">
              <a:lnSpc>
                <a:spcPct val="100699"/>
              </a:lnSpc>
              <a:spcBef>
                <a:spcPts val="877"/>
              </a:spcBef>
              <a:buChar char="-"/>
              <a:tabLst>
                <a:tab pos="183471" algn="l"/>
              </a:tabLst>
            </a:pPr>
            <a:r>
              <a:rPr sz="2215" spc="-5" dirty="0">
                <a:solidFill>
                  <a:srgbClr val="002060"/>
                </a:solidFill>
                <a:latin typeface="Arial"/>
                <a:cs typeface="Arial"/>
              </a:rPr>
              <a:t>414 nam và 363 nữ bệnh nhân MMT (59.7% nam &amp; 43.5% nữ có  sử dụng cần</a:t>
            </a:r>
            <a:r>
              <a:rPr sz="2215" spc="-46" dirty="0">
                <a:solidFill>
                  <a:srgbClr val="002060"/>
                </a:solidFill>
                <a:latin typeface="Arial"/>
                <a:cs typeface="Arial"/>
              </a:rPr>
              <a:t> </a:t>
            </a:r>
            <a:r>
              <a:rPr sz="2215" spc="-5" dirty="0">
                <a:solidFill>
                  <a:srgbClr val="002060"/>
                </a:solidFill>
                <a:latin typeface="Arial"/>
                <a:cs typeface="Arial"/>
              </a:rPr>
              <a:t>sa)</a:t>
            </a:r>
            <a:endParaRPr sz="2215" dirty="0">
              <a:latin typeface="Arial"/>
              <a:cs typeface="Arial"/>
            </a:endParaRPr>
          </a:p>
          <a:p>
            <a:pPr marL="11723" marR="216296">
              <a:lnSpc>
                <a:spcPct val="100699"/>
              </a:lnSpc>
              <a:spcBef>
                <a:spcPts val="877"/>
              </a:spcBef>
              <a:buChar char="-"/>
              <a:tabLst>
                <a:tab pos="183471" algn="l"/>
              </a:tabLst>
            </a:pPr>
            <a:r>
              <a:rPr sz="2215" spc="-5" dirty="0">
                <a:solidFill>
                  <a:srgbClr val="002060"/>
                </a:solidFill>
                <a:latin typeface="Arial"/>
                <a:cs typeface="Arial"/>
              </a:rPr>
              <a:t>PP nghiên cứu: Dữ liệu MMT, phỏng vấn và khai thác thông tin với  phương pháp Maudsley Addiction Profile</a:t>
            </a:r>
            <a:r>
              <a:rPr sz="2215" spc="55" dirty="0">
                <a:solidFill>
                  <a:srgbClr val="002060"/>
                </a:solidFill>
                <a:latin typeface="Arial"/>
                <a:cs typeface="Arial"/>
              </a:rPr>
              <a:t> </a:t>
            </a:r>
            <a:r>
              <a:rPr sz="2215" spc="-5" dirty="0">
                <a:solidFill>
                  <a:srgbClr val="002060"/>
                </a:solidFill>
                <a:latin typeface="Arial"/>
                <a:cs typeface="Arial"/>
              </a:rPr>
              <a:t>(MAP)</a:t>
            </a:r>
            <a:endParaRPr sz="2215" dirty="0">
              <a:latin typeface="Arial"/>
              <a:cs typeface="Arial"/>
            </a:endParaRPr>
          </a:p>
          <a:p>
            <a:pPr marL="11723" marR="165886">
              <a:lnSpc>
                <a:spcPct val="100699"/>
              </a:lnSpc>
              <a:spcBef>
                <a:spcPts val="877"/>
              </a:spcBef>
              <a:buChar char="-"/>
              <a:tabLst>
                <a:tab pos="183471" algn="l"/>
              </a:tabLst>
            </a:pPr>
            <a:r>
              <a:rPr sz="2215" spc="-5" dirty="0">
                <a:solidFill>
                  <a:srgbClr val="002060"/>
                </a:solidFill>
                <a:latin typeface="Arial"/>
                <a:cs typeface="Arial"/>
              </a:rPr>
              <a:t>Đối với </a:t>
            </a:r>
            <a:r>
              <a:rPr sz="2215" spc="-5" dirty="0">
                <a:solidFill>
                  <a:srgbClr val="C00000"/>
                </a:solidFill>
                <a:latin typeface="Arial"/>
                <a:cs typeface="Arial"/>
              </a:rPr>
              <a:t>nữ </a:t>
            </a:r>
            <a:r>
              <a:rPr sz="2215" spc="-5" dirty="0">
                <a:solidFill>
                  <a:srgbClr val="002060"/>
                </a:solidFill>
                <a:latin typeface="Arial"/>
                <a:cs typeface="Arial"/>
              </a:rPr>
              <a:t>đang </a:t>
            </a:r>
            <a:r>
              <a:rPr sz="2215" spc="-5" dirty="0">
                <a:solidFill>
                  <a:srgbClr val="C00000"/>
                </a:solidFill>
                <a:latin typeface="Arial"/>
                <a:cs typeface="Arial"/>
              </a:rPr>
              <a:t>điều trị </a:t>
            </a:r>
            <a:r>
              <a:rPr sz="2215" dirty="0">
                <a:solidFill>
                  <a:srgbClr val="C00000"/>
                </a:solidFill>
                <a:latin typeface="Arial"/>
                <a:cs typeface="Arial"/>
              </a:rPr>
              <a:t>methadone</a:t>
            </a:r>
            <a:r>
              <a:rPr sz="2215" dirty="0">
                <a:solidFill>
                  <a:srgbClr val="002060"/>
                </a:solidFill>
                <a:latin typeface="Arial"/>
                <a:cs typeface="Arial"/>
              </a:rPr>
              <a:t>, </a:t>
            </a:r>
            <a:r>
              <a:rPr sz="2215" spc="-5" dirty="0">
                <a:solidFill>
                  <a:srgbClr val="002060"/>
                </a:solidFill>
                <a:latin typeface="Arial"/>
                <a:cs typeface="Arial"/>
              </a:rPr>
              <a:t>dùng cần sa làm </a:t>
            </a:r>
            <a:r>
              <a:rPr sz="2215" spc="-5" dirty="0">
                <a:solidFill>
                  <a:srgbClr val="C00000"/>
                </a:solidFill>
                <a:latin typeface="Arial"/>
                <a:cs typeface="Arial"/>
              </a:rPr>
              <a:t>tăng </a:t>
            </a:r>
            <a:r>
              <a:rPr sz="2215" spc="-5" dirty="0">
                <a:solidFill>
                  <a:srgbClr val="002060"/>
                </a:solidFill>
                <a:latin typeface="Arial"/>
                <a:cs typeface="Arial"/>
              </a:rPr>
              <a:t>nguy cơ  </a:t>
            </a:r>
            <a:r>
              <a:rPr sz="2215" spc="-5" dirty="0">
                <a:solidFill>
                  <a:srgbClr val="C00000"/>
                </a:solidFill>
                <a:latin typeface="Arial"/>
                <a:cs typeface="Arial"/>
              </a:rPr>
              <a:t>sử dụng opioid bất hợp pháp </a:t>
            </a:r>
            <a:r>
              <a:rPr sz="2215" i="1" spc="-5" dirty="0">
                <a:solidFill>
                  <a:srgbClr val="002060"/>
                </a:solidFill>
                <a:latin typeface="Arial"/>
                <a:cs typeface="Arial"/>
              </a:rPr>
              <a:t>(OR = 1.82, 95% CI</a:t>
            </a:r>
            <a:r>
              <a:rPr sz="2215" i="1" spc="92" dirty="0">
                <a:solidFill>
                  <a:srgbClr val="002060"/>
                </a:solidFill>
                <a:latin typeface="Arial"/>
                <a:cs typeface="Arial"/>
              </a:rPr>
              <a:t> </a:t>
            </a:r>
            <a:r>
              <a:rPr sz="2215" i="1" spc="-5" dirty="0">
                <a:solidFill>
                  <a:srgbClr val="002060"/>
                </a:solidFill>
                <a:latin typeface="Arial"/>
                <a:cs typeface="Arial"/>
              </a:rPr>
              <a:t>1.18,</a:t>
            </a:r>
            <a:endParaRPr sz="2215" dirty="0">
              <a:latin typeface="Arial"/>
              <a:cs typeface="Arial"/>
            </a:endParaRPr>
          </a:p>
          <a:p>
            <a:pPr marL="11723">
              <a:lnSpc>
                <a:spcPts val="2631"/>
              </a:lnSpc>
            </a:pPr>
            <a:r>
              <a:rPr sz="2215" i="1" spc="-5" dirty="0">
                <a:solidFill>
                  <a:srgbClr val="002060"/>
                </a:solidFill>
                <a:latin typeface="Arial"/>
                <a:cs typeface="Arial"/>
              </a:rPr>
              <a:t>2.82,</a:t>
            </a:r>
            <a:r>
              <a:rPr sz="2215" i="1" spc="-42" dirty="0">
                <a:solidFill>
                  <a:srgbClr val="002060"/>
                </a:solidFill>
                <a:latin typeface="Arial"/>
                <a:cs typeface="Arial"/>
              </a:rPr>
              <a:t> </a:t>
            </a:r>
            <a:r>
              <a:rPr sz="2215" i="1" spc="-5" dirty="0">
                <a:solidFill>
                  <a:srgbClr val="002060"/>
                </a:solidFill>
                <a:latin typeface="Arial"/>
                <a:cs typeface="Arial"/>
              </a:rPr>
              <a:t>p = 0.007)</a:t>
            </a:r>
            <a:endParaRPr sz="2215" dirty="0">
              <a:latin typeface="Arial"/>
              <a:cs typeface="Arial"/>
            </a:endParaRPr>
          </a:p>
          <a:p>
            <a:pPr marL="11723" marR="188160">
              <a:lnSpc>
                <a:spcPct val="100699"/>
              </a:lnSpc>
              <a:spcBef>
                <a:spcPts val="877"/>
              </a:spcBef>
              <a:buChar char="-"/>
              <a:tabLst>
                <a:tab pos="183471" algn="l"/>
              </a:tabLst>
            </a:pPr>
            <a:r>
              <a:rPr sz="2215" spc="-5" dirty="0">
                <a:solidFill>
                  <a:srgbClr val="002060"/>
                </a:solidFill>
                <a:latin typeface="Arial"/>
                <a:cs typeface="Arial"/>
              </a:rPr>
              <a:t>Giới tính nam và mức độ dùng nhiều cần sa (cả hai giới): không có  mối liên hệ với sử dụng CDTP bất hợp</a:t>
            </a:r>
            <a:r>
              <a:rPr sz="2215" spc="32" dirty="0">
                <a:solidFill>
                  <a:srgbClr val="002060"/>
                </a:solidFill>
                <a:latin typeface="Arial"/>
                <a:cs typeface="Arial"/>
              </a:rPr>
              <a:t> </a:t>
            </a:r>
            <a:r>
              <a:rPr sz="2215" spc="-5" dirty="0">
                <a:solidFill>
                  <a:srgbClr val="002060"/>
                </a:solidFill>
                <a:latin typeface="Arial"/>
                <a:cs typeface="Arial"/>
              </a:rPr>
              <a:t>pháp.</a:t>
            </a:r>
            <a:endParaRPr sz="2215" dirty="0">
              <a:latin typeface="Arial"/>
              <a:cs typeface="Arial"/>
            </a:endParaRPr>
          </a:p>
          <a:p>
            <a:pPr marR="4689" algn="r">
              <a:spcBef>
                <a:spcPts val="1214"/>
              </a:spcBef>
            </a:pPr>
            <a:r>
              <a:rPr sz="1108" spc="-5" dirty="0">
                <a:latin typeface="Arial"/>
                <a:cs typeface="Arial"/>
              </a:rPr>
              <a:t>Zielinski et al. (2017). Biol Sex Differ, 8: 8</a:t>
            </a:r>
            <a:r>
              <a:rPr sz="1108" spc="23" dirty="0">
                <a:latin typeface="Arial"/>
                <a:cs typeface="Arial"/>
              </a:rPr>
              <a:t> </a:t>
            </a:r>
            <a:r>
              <a:rPr spc="-6" baseline="-25641" dirty="0">
                <a:latin typeface="Arial"/>
                <a:cs typeface="Arial"/>
              </a:rPr>
              <a:t>26</a:t>
            </a:r>
            <a:endParaRPr baseline="-25641" dirty="0">
              <a:latin typeface="Arial"/>
              <a:cs typeface="Aria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764563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12449" y="1143000"/>
            <a:ext cx="5750755" cy="553998"/>
          </a:xfrm>
          <a:prstGeom prst="rect">
            <a:avLst/>
          </a:prstGeom>
        </p:spPr>
        <p:txBody>
          <a:bodyPr vert="horz" wrap="square" lIns="0" tIns="0" rIns="0" bIns="0" rtlCol="0" anchor="ctr">
            <a:spAutoFit/>
          </a:bodyPr>
          <a:lstStyle/>
          <a:p>
            <a:pPr marL="11723"/>
            <a:r>
              <a:rPr spc="-5" dirty="0"/>
              <a:t>CẦN SA VÀ</a:t>
            </a:r>
            <a:r>
              <a:rPr spc="-51" dirty="0"/>
              <a:t> </a:t>
            </a:r>
            <a:r>
              <a:rPr spc="-5" dirty="0"/>
              <a:t>METHADONE</a:t>
            </a:r>
          </a:p>
        </p:txBody>
      </p:sp>
      <p:sp>
        <p:nvSpPr>
          <p:cNvPr id="3" name="object 3"/>
          <p:cNvSpPr txBox="1"/>
          <p:nvPr/>
        </p:nvSpPr>
        <p:spPr>
          <a:xfrm>
            <a:off x="308610" y="1829097"/>
            <a:ext cx="8558432" cy="4154086"/>
          </a:xfrm>
          <a:prstGeom prst="rect">
            <a:avLst/>
          </a:prstGeom>
        </p:spPr>
        <p:txBody>
          <a:bodyPr vert="horz" wrap="square" lIns="0" tIns="0" rIns="0" bIns="0" rtlCol="0">
            <a:spAutoFit/>
          </a:bodyPr>
          <a:lstStyle/>
          <a:p>
            <a:pPr marL="11723"/>
            <a:r>
              <a:rPr sz="2400" spc="-5" dirty="0">
                <a:solidFill>
                  <a:srgbClr val="002060"/>
                </a:solidFill>
                <a:latin typeface="Arial"/>
                <a:cs typeface="Arial"/>
              </a:rPr>
              <a:t>Hút cần sa làm giảm hội chứng cai CDTP khi giảm liều</a:t>
            </a:r>
            <a:r>
              <a:rPr sz="2400" spc="115" dirty="0">
                <a:solidFill>
                  <a:srgbClr val="002060"/>
                </a:solidFill>
                <a:latin typeface="Arial"/>
                <a:cs typeface="Arial"/>
              </a:rPr>
              <a:t> </a:t>
            </a:r>
            <a:r>
              <a:rPr sz="2400" spc="-5" dirty="0">
                <a:solidFill>
                  <a:srgbClr val="002060"/>
                </a:solidFill>
                <a:latin typeface="Arial"/>
                <a:cs typeface="Arial"/>
              </a:rPr>
              <a:t>methadone?</a:t>
            </a:r>
            <a:endParaRPr sz="2400" dirty="0">
              <a:latin typeface="Arial"/>
              <a:cs typeface="Arial"/>
            </a:endParaRPr>
          </a:p>
          <a:p>
            <a:pPr marL="11723">
              <a:spcBef>
                <a:spcPts val="895"/>
              </a:spcBef>
              <a:buChar char="-"/>
              <a:tabLst>
                <a:tab pos="183471" algn="l"/>
              </a:tabLst>
            </a:pPr>
            <a:r>
              <a:rPr sz="2400" spc="-5" dirty="0">
                <a:solidFill>
                  <a:srgbClr val="002060"/>
                </a:solidFill>
                <a:latin typeface="Arial"/>
                <a:cs typeface="Arial"/>
              </a:rPr>
              <a:t>Nghiên cứu phân tích từ dữ liệu của thử nghiệm lâm sàng</a:t>
            </a:r>
            <a:r>
              <a:rPr sz="2400" spc="111" dirty="0">
                <a:solidFill>
                  <a:srgbClr val="002060"/>
                </a:solidFill>
                <a:latin typeface="Arial"/>
                <a:cs typeface="Arial"/>
              </a:rPr>
              <a:t> </a:t>
            </a:r>
            <a:r>
              <a:rPr sz="2400" spc="-5" dirty="0">
                <a:solidFill>
                  <a:srgbClr val="002060"/>
                </a:solidFill>
                <a:latin typeface="Arial"/>
                <a:cs typeface="Arial"/>
              </a:rPr>
              <a:t>(2015)</a:t>
            </a:r>
            <a:endParaRPr sz="2400" dirty="0">
              <a:latin typeface="Arial"/>
              <a:cs typeface="Arial"/>
            </a:endParaRPr>
          </a:p>
          <a:p>
            <a:pPr marL="11723" marR="4689">
              <a:lnSpc>
                <a:spcPct val="100699"/>
              </a:lnSpc>
              <a:spcBef>
                <a:spcPts val="923"/>
              </a:spcBef>
              <a:buChar char="-"/>
              <a:tabLst>
                <a:tab pos="183471" algn="l"/>
              </a:tabLst>
            </a:pPr>
            <a:r>
              <a:rPr sz="2400" spc="-5" dirty="0">
                <a:solidFill>
                  <a:srgbClr val="002060"/>
                </a:solidFill>
                <a:latin typeface="Arial"/>
                <a:cs typeface="Arial"/>
              </a:rPr>
              <a:t>116 BN dùng heroin và cocaine (46 sử dụng cần sa) tham gia giảm  liều methadone trong 10</a:t>
            </a:r>
            <a:r>
              <a:rPr sz="2400" dirty="0">
                <a:solidFill>
                  <a:srgbClr val="002060"/>
                </a:solidFill>
                <a:latin typeface="Arial"/>
                <a:cs typeface="Arial"/>
              </a:rPr>
              <a:t> </a:t>
            </a:r>
            <a:r>
              <a:rPr sz="2400" spc="-5" dirty="0">
                <a:solidFill>
                  <a:srgbClr val="002060"/>
                </a:solidFill>
                <a:latin typeface="Arial"/>
                <a:cs typeface="Arial"/>
              </a:rPr>
              <a:t>tuần.</a:t>
            </a:r>
            <a:endParaRPr sz="2400" dirty="0">
              <a:latin typeface="Arial"/>
              <a:cs typeface="Arial"/>
            </a:endParaRPr>
          </a:p>
          <a:p>
            <a:pPr marL="11723" marR="35756">
              <a:lnSpc>
                <a:spcPct val="100699"/>
              </a:lnSpc>
              <a:spcBef>
                <a:spcPts val="877"/>
              </a:spcBef>
              <a:buChar char="-"/>
              <a:tabLst>
                <a:tab pos="183471" algn="l"/>
              </a:tabLst>
            </a:pPr>
            <a:r>
              <a:rPr sz="2400" spc="-5" dirty="0">
                <a:solidFill>
                  <a:srgbClr val="002060"/>
                </a:solidFill>
                <a:latin typeface="Arial"/>
                <a:cs typeface="Arial"/>
              </a:rPr>
              <a:t>Điểm hội chứng cai CPTP không khác biệt giữa BN dùng và không  dùng cần</a:t>
            </a:r>
            <a:r>
              <a:rPr sz="2400" spc="-60" dirty="0">
                <a:solidFill>
                  <a:srgbClr val="002060"/>
                </a:solidFill>
                <a:latin typeface="Arial"/>
                <a:cs typeface="Arial"/>
              </a:rPr>
              <a:t> </a:t>
            </a:r>
            <a:r>
              <a:rPr sz="2400" spc="-5" dirty="0">
                <a:solidFill>
                  <a:srgbClr val="002060"/>
                </a:solidFill>
                <a:latin typeface="Arial"/>
                <a:cs typeface="Arial"/>
              </a:rPr>
              <a:t>sa</a:t>
            </a:r>
            <a:endParaRPr sz="2400" dirty="0">
              <a:latin typeface="Arial"/>
              <a:cs typeface="Arial"/>
            </a:endParaRPr>
          </a:p>
          <a:p>
            <a:pPr marL="11723" marR="146542">
              <a:lnSpc>
                <a:spcPct val="100699"/>
              </a:lnSpc>
              <a:spcBef>
                <a:spcPts val="877"/>
              </a:spcBef>
            </a:pPr>
            <a:r>
              <a:rPr sz="2400" dirty="0">
                <a:solidFill>
                  <a:srgbClr val="002060"/>
                </a:solidFill>
                <a:latin typeface="Arial"/>
                <a:cs typeface="Arial"/>
              </a:rPr>
              <a:t>→ </a:t>
            </a:r>
            <a:r>
              <a:rPr sz="2400" spc="-5" dirty="0">
                <a:solidFill>
                  <a:srgbClr val="002060"/>
                </a:solidFill>
                <a:latin typeface="Arial"/>
                <a:cs typeface="Arial"/>
              </a:rPr>
              <a:t>“Hút cần sa giảm hội chứng cai CDTP khi giảm liều methadone”:  không chắc chắn hoặc </a:t>
            </a:r>
            <a:r>
              <a:rPr sz="2400" spc="-5" dirty="0">
                <a:solidFill>
                  <a:srgbClr val="C00000"/>
                </a:solidFill>
                <a:latin typeface="Arial"/>
                <a:cs typeface="Arial"/>
              </a:rPr>
              <a:t>gần như không</a:t>
            </a:r>
            <a:r>
              <a:rPr sz="2400" spc="46" dirty="0">
                <a:solidFill>
                  <a:srgbClr val="C00000"/>
                </a:solidFill>
                <a:latin typeface="Arial"/>
                <a:cs typeface="Arial"/>
              </a:rPr>
              <a:t> </a:t>
            </a:r>
            <a:r>
              <a:rPr sz="2400" spc="-5" dirty="0">
                <a:solidFill>
                  <a:srgbClr val="C00000"/>
                </a:solidFill>
                <a:latin typeface="Arial"/>
                <a:cs typeface="Arial"/>
              </a:rPr>
              <a:t>có</a:t>
            </a:r>
            <a:endParaRPr sz="2400" dirty="0">
              <a:latin typeface="Arial"/>
              <a:cs typeface="Arial"/>
            </a:endParaRPr>
          </a:p>
        </p:txBody>
      </p:sp>
      <p:sp>
        <p:nvSpPr>
          <p:cNvPr id="4" name="object 4"/>
          <p:cNvSpPr txBox="1"/>
          <p:nvPr/>
        </p:nvSpPr>
        <p:spPr>
          <a:xfrm>
            <a:off x="5887916" y="6115283"/>
            <a:ext cx="3150577" cy="184666"/>
          </a:xfrm>
          <a:prstGeom prst="rect">
            <a:avLst/>
          </a:prstGeom>
        </p:spPr>
        <p:txBody>
          <a:bodyPr vert="horz" wrap="square" lIns="0" tIns="0" rIns="0" bIns="0" rtlCol="0">
            <a:spAutoFit/>
          </a:bodyPr>
          <a:lstStyle/>
          <a:p>
            <a:pPr marL="11723"/>
            <a:r>
              <a:rPr sz="1108" spc="-5" dirty="0">
                <a:latin typeface="Arial"/>
                <a:cs typeface="Arial"/>
              </a:rPr>
              <a:t>Epstein et al. (2015). Am </a:t>
            </a:r>
            <a:r>
              <a:rPr sz="1108" dirty="0">
                <a:latin typeface="Arial"/>
                <a:cs typeface="Arial"/>
              </a:rPr>
              <a:t>J </a:t>
            </a:r>
            <a:r>
              <a:rPr sz="1108" spc="-5" dirty="0">
                <a:latin typeface="Arial"/>
                <a:cs typeface="Arial"/>
              </a:rPr>
              <a:t>Addict; 24(4):323-8</a:t>
            </a:r>
            <a:r>
              <a:rPr sz="1108" spc="291" dirty="0">
                <a:latin typeface="Arial"/>
                <a:cs typeface="Arial"/>
              </a:rPr>
              <a:t> </a:t>
            </a:r>
            <a:r>
              <a:rPr spc="-6" baseline="-25641" dirty="0">
                <a:latin typeface="Arial"/>
                <a:cs typeface="Arial"/>
              </a:rPr>
              <a:t>27</a:t>
            </a:r>
            <a:endParaRPr baseline="-25641">
              <a:latin typeface="Arial"/>
              <a:cs typeface="Aria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586379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84593" y="1051889"/>
            <a:ext cx="5750755" cy="553998"/>
          </a:xfrm>
          <a:prstGeom prst="rect">
            <a:avLst/>
          </a:prstGeom>
        </p:spPr>
        <p:txBody>
          <a:bodyPr vert="horz" wrap="square" lIns="0" tIns="0" rIns="0" bIns="0" rtlCol="0" anchor="ctr">
            <a:spAutoFit/>
          </a:bodyPr>
          <a:lstStyle/>
          <a:p>
            <a:pPr marL="11723"/>
            <a:r>
              <a:rPr spc="-5" dirty="0"/>
              <a:t>CẦN SA VÀ</a:t>
            </a:r>
            <a:r>
              <a:rPr spc="-51" dirty="0"/>
              <a:t> </a:t>
            </a:r>
            <a:r>
              <a:rPr spc="-5" dirty="0"/>
              <a:t>METHADONE</a:t>
            </a:r>
          </a:p>
        </p:txBody>
      </p:sp>
      <p:sp>
        <p:nvSpPr>
          <p:cNvPr id="3" name="object 3"/>
          <p:cNvSpPr txBox="1"/>
          <p:nvPr/>
        </p:nvSpPr>
        <p:spPr>
          <a:xfrm>
            <a:off x="274894" y="1718792"/>
            <a:ext cx="8570155" cy="2585323"/>
          </a:xfrm>
          <a:prstGeom prst="rect">
            <a:avLst/>
          </a:prstGeom>
        </p:spPr>
        <p:txBody>
          <a:bodyPr vert="horz" wrap="square" lIns="0" tIns="0" rIns="0" bIns="0" rtlCol="0">
            <a:spAutoFit/>
          </a:bodyPr>
          <a:lstStyle/>
          <a:p>
            <a:pPr marL="11723"/>
            <a:r>
              <a:rPr lang="en-US" sz="2400" spc="-5" dirty="0" err="1" smtClean="0">
                <a:solidFill>
                  <a:srgbClr val="00467F"/>
                </a:solidFill>
                <a:latin typeface="Arial"/>
                <a:cs typeface="Arial"/>
              </a:rPr>
              <a:t>Cần</a:t>
            </a:r>
            <a:r>
              <a:rPr lang="en-US" sz="2400" spc="-5" dirty="0" smtClean="0">
                <a:solidFill>
                  <a:srgbClr val="00467F"/>
                </a:solidFill>
                <a:latin typeface="Arial"/>
                <a:cs typeface="Arial"/>
              </a:rPr>
              <a:t> </a:t>
            </a:r>
            <a:r>
              <a:rPr lang="en-US" sz="2400" spc="-5" dirty="0" err="1" smtClean="0">
                <a:solidFill>
                  <a:srgbClr val="00467F"/>
                </a:solidFill>
                <a:latin typeface="Arial"/>
                <a:cs typeface="Arial"/>
              </a:rPr>
              <a:t>sa</a:t>
            </a:r>
            <a:r>
              <a:rPr lang="en-US" sz="2400" spc="-5" dirty="0" smtClean="0">
                <a:solidFill>
                  <a:srgbClr val="00467F"/>
                </a:solidFill>
                <a:latin typeface="Arial"/>
                <a:cs typeface="Arial"/>
              </a:rPr>
              <a:t> </a:t>
            </a:r>
            <a:r>
              <a:rPr lang="en-US" sz="2400" spc="-5" dirty="0" err="1" smtClean="0">
                <a:solidFill>
                  <a:srgbClr val="00467F"/>
                </a:solidFill>
                <a:latin typeface="Arial"/>
                <a:cs typeface="Arial"/>
              </a:rPr>
              <a:t>và</a:t>
            </a:r>
            <a:r>
              <a:rPr lang="en-US" sz="2400" spc="-5" dirty="0" smtClean="0">
                <a:solidFill>
                  <a:srgbClr val="00467F"/>
                </a:solidFill>
                <a:latin typeface="Arial"/>
                <a:cs typeface="Arial"/>
              </a:rPr>
              <a:t> </a:t>
            </a:r>
            <a:r>
              <a:rPr lang="en-US" sz="2400" spc="-5" dirty="0" err="1" smtClean="0">
                <a:solidFill>
                  <a:srgbClr val="00467F"/>
                </a:solidFill>
                <a:latin typeface="Arial"/>
                <a:cs typeface="Arial"/>
              </a:rPr>
              <a:t>mối</a:t>
            </a:r>
            <a:r>
              <a:rPr lang="en-US" sz="2400" spc="-5" dirty="0" smtClean="0">
                <a:solidFill>
                  <a:srgbClr val="00467F"/>
                </a:solidFill>
                <a:latin typeface="Arial"/>
                <a:cs typeface="Arial"/>
              </a:rPr>
              <a:t> </a:t>
            </a:r>
            <a:r>
              <a:rPr lang="en-US" sz="2400" spc="-5" dirty="0" err="1" smtClean="0">
                <a:solidFill>
                  <a:srgbClr val="00467F"/>
                </a:solidFill>
                <a:latin typeface="Arial"/>
                <a:cs typeface="Arial"/>
              </a:rPr>
              <a:t>liên</a:t>
            </a:r>
            <a:r>
              <a:rPr lang="en-US" sz="2400" spc="-5" dirty="0" smtClean="0">
                <a:solidFill>
                  <a:srgbClr val="00467F"/>
                </a:solidFill>
                <a:latin typeface="Arial"/>
                <a:cs typeface="Arial"/>
              </a:rPr>
              <a:t> </a:t>
            </a:r>
            <a:r>
              <a:rPr lang="en-US" sz="2400" spc="-5" dirty="0" err="1" smtClean="0">
                <a:solidFill>
                  <a:srgbClr val="00467F"/>
                </a:solidFill>
                <a:latin typeface="Arial"/>
                <a:cs typeface="Arial"/>
              </a:rPr>
              <a:t>hệ</a:t>
            </a:r>
            <a:r>
              <a:rPr lang="en-US" sz="2400" spc="-5" dirty="0" smtClean="0">
                <a:solidFill>
                  <a:srgbClr val="00467F"/>
                </a:solidFill>
                <a:latin typeface="Arial"/>
                <a:cs typeface="Arial"/>
              </a:rPr>
              <a:t> </a:t>
            </a:r>
            <a:r>
              <a:rPr lang="en-US" sz="2400" spc="-5" dirty="0" err="1" smtClean="0">
                <a:solidFill>
                  <a:srgbClr val="00467F"/>
                </a:solidFill>
                <a:latin typeface="Arial"/>
                <a:cs typeface="Arial"/>
              </a:rPr>
              <a:t>các</a:t>
            </a:r>
            <a:r>
              <a:rPr lang="en-US" sz="2400" spc="-5" dirty="0" smtClean="0">
                <a:solidFill>
                  <a:srgbClr val="00467F"/>
                </a:solidFill>
                <a:latin typeface="Arial"/>
                <a:cs typeface="Arial"/>
              </a:rPr>
              <a:t> </a:t>
            </a:r>
            <a:r>
              <a:rPr lang="en-US" sz="2400" spc="-5" dirty="0" err="1" smtClean="0">
                <a:solidFill>
                  <a:srgbClr val="00467F"/>
                </a:solidFill>
                <a:latin typeface="Arial"/>
                <a:cs typeface="Arial"/>
              </a:rPr>
              <a:t>chất</a:t>
            </a:r>
            <a:r>
              <a:rPr lang="en-US" sz="2400" spc="-5" dirty="0">
                <a:solidFill>
                  <a:srgbClr val="00467F"/>
                </a:solidFill>
                <a:latin typeface="Arial"/>
                <a:cs typeface="Arial"/>
              </a:rPr>
              <a:t> </a:t>
            </a:r>
            <a:r>
              <a:rPr lang="en-US" sz="2400" spc="-5" dirty="0" err="1" smtClean="0">
                <a:solidFill>
                  <a:srgbClr val="00467F"/>
                </a:solidFill>
                <a:latin typeface="Arial"/>
                <a:cs typeface="Arial"/>
              </a:rPr>
              <a:t>gây</a:t>
            </a:r>
            <a:r>
              <a:rPr lang="en-US" sz="2400" spc="-5" dirty="0" smtClean="0">
                <a:solidFill>
                  <a:srgbClr val="00467F"/>
                </a:solidFill>
                <a:latin typeface="Arial"/>
                <a:cs typeface="Arial"/>
              </a:rPr>
              <a:t> </a:t>
            </a:r>
            <a:r>
              <a:rPr lang="en-US" sz="2400" spc="-5" dirty="0" err="1" smtClean="0">
                <a:solidFill>
                  <a:srgbClr val="00467F"/>
                </a:solidFill>
                <a:latin typeface="Arial"/>
                <a:cs typeface="Arial"/>
              </a:rPr>
              <a:t>nghiện</a:t>
            </a:r>
            <a:r>
              <a:rPr lang="en-US" sz="2400" spc="-5" dirty="0" smtClean="0">
                <a:solidFill>
                  <a:srgbClr val="00467F"/>
                </a:solidFill>
                <a:latin typeface="Arial"/>
                <a:cs typeface="Arial"/>
              </a:rPr>
              <a:t> </a:t>
            </a:r>
            <a:r>
              <a:rPr lang="en-US" sz="2400" spc="-5" dirty="0" err="1" smtClean="0">
                <a:solidFill>
                  <a:srgbClr val="00467F"/>
                </a:solidFill>
                <a:latin typeface="Arial"/>
                <a:cs typeface="Arial"/>
              </a:rPr>
              <a:t>khác</a:t>
            </a:r>
            <a:r>
              <a:rPr lang="en-US" sz="2400" spc="-5" dirty="0" smtClean="0">
                <a:solidFill>
                  <a:srgbClr val="00467F"/>
                </a:solidFill>
                <a:latin typeface="Arial"/>
                <a:cs typeface="Arial"/>
              </a:rPr>
              <a:t>:</a:t>
            </a:r>
          </a:p>
          <a:p>
            <a:pPr marL="11723"/>
            <a:endParaRPr lang="en-US" sz="2400" spc="-5" dirty="0" smtClean="0">
              <a:solidFill>
                <a:srgbClr val="00467F"/>
              </a:solidFill>
              <a:latin typeface="Arial"/>
              <a:cs typeface="Arial"/>
            </a:endParaRPr>
          </a:p>
          <a:p>
            <a:pPr marL="354623" indent="-342900">
              <a:buFontTx/>
              <a:buChar char="-"/>
            </a:pPr>
            <a:r>
              <a:rPr lang="en-US" sz="2400" dirty="0" err="1" smtClean="0">
                <a:solidFill>
                  <a:srgbClr val="00467F"/>
                </a:solidFill>
                <a:latin typeface="Arial"/>
                <a:cs typeface="Arial"/>
              </a:rPr>
              <a:t>Cần</a:t>
            </a:r>
            <a:r>
              <a:rPr lang="en-US" sz="2400" dirty="0" smtClean="0">
                <a:solidFill>
                  <a:srgbClr val="00467F"/>
                </a:solidFill>
                <a:latin typeface="Arial"/>
                <a:cs typeface="Arial"/>
              </a:rPr>
              <a:t> </a:t>
            </a:r>
            <a:r>
              <a:rPr lang="en-US" sz="2400" dirty="0" err="1" smtClean="0">
                <a:solidFill>
                  <a:srgbClr val="00467F"/>
                </a:solidFill>
                <a:latin typeface="Arial"/>
                <a:cs typeface="Arial"/>
              </a:rPr>
              <a:t>sa</a:t>
            </a:r>
            <a:r>
              <a:rPr lang="en-US" sz="2400" dirty="0" smtClean="0">
                <a:solidFill>
                  <a:srgbClr val="00467F"/>
                </a:solidFill>
                <a:latin typeface="Arial"/>
                <a:cs typeface="Arial"/>
              </a:rPr>
              <a:t> </a:t>
            </a:r>
            <a:r>
              <a:rPr lang="en-US" sz="2400" dirty="0" err="1" smtClean="0">
                <a:solidFill>
                  <a:srgbClr val="00467F"/>
                </a:solidFill>
                <a:latin typeface="Arial"/>
                <a:cs typeface="Arial"/>
              </a:rPr>
              <a:t>liên</a:t>
            </a:r>
            <a:r>
              <a:rPr lang="en-US" sz="2400" dirty="0" smtClean="0">
                <a:solidFill>
                  <a:srgbClr val="00467F"/>
                </a:solidFill>
                <a:latin typeface="Arial"/>
                <a:cs typeface="Arial"/>
              </a:rPr>
              <a:t> </a:t>
            </a:r>
            <a:r>
              <a:rPr lang="en-US" sz="2400" dirty="0" err="1" smtClean="0">
                <a:solidFill>
                  <a:srgbClr val="00467F"/>
                </a:solidFill>
                <a:latin typeface="Arial"/>
                <a:cs typeface="Arial"/>
              </a:rPr>
              <a:t>quan</a:t>
            </a:r>
            <a:r>
              <a:rPr lang="en-US" sz="2400" dirty="0" smtClean="0">
                <a:solidFill>
                  <a:srgbClr val="00467F"/>
                </a:solidFill>
                <a:latin typeface="Arial"/>
                <a:cs typeface="Arial"/>
              </a:rPr>
              <a:t> </a:t>
            </a:r>
            <a:r>
              <a:rPr lang="en-US" sz="2400" dirty="0" err="1" smtClean="0">
                <a:solidFill>
                  <a:srgbClr val="00467F"/>
                </a:solidFill>
                <a:latin typeface="Arial"/>
                <a:cs typeface="Arial"/>
              </a:rPr>
              <a:t>đến</a:t>
            </a:r>
            <a:r>
              <a:rPr lang="en-US" sz="2400" dirty="0" smtClean="0">
                <a:solidFill>
                  <a:srgbClr val="00467F"/>
                </a:solidFill>
                <a:latin typeface="Arial"/>
                <a:cs typeface="Arial"/>
              </a:rPr>
              <a:t> </a:t>
            </a:r>
            <a:r>
              <a:rPr lang="en-US" sz="2400" dirty="0" err="1" smtClean="0">
                <a:solidFill>
                  <a:srgbClr val="00467F"/>
                </a:solidFill>
                <a:latin typeface="Arial"/>
                <a:cs typeface="Arial"/>
              </a:rPr>
              <a:t>việc</a:t>
            </a:r>
            <a:r>
              <a:rPr lang="en-US" sz="2400" dirty="0" smtClean="0">
                <a:solidFill>
                  <a:srgbClr val="00467F"/>
                </a:solidFill>
                <a:latin typeface="Arial"/>
                <a:cs typeface="Arial"/>
              </a:rPr>
              <a:t> </a:t>
            </a:r>
            <a:r>
              <a:rPr lang="en-US" sz="2400" dirty="0" err="1" smtClean="0">
                <a:solidFill>
                  <a:srgbClr val="00467F"/>
                </a:solidFill>
                <a:latin typeface="Arial"/>
                <a:cs typeface="Arial"/>
              </a:rPr>
              <a:t>sử</a:t>
            </a:r>
            <a:r>
              <a:rPr lang="en-US" sz="2400" dirty="0" smtClean="0">
                <a:solidFill>
                  <a:srgbClr val="00467F"/>
                </a:solidFill>
                <a:latin typeface="Arial"/>
                <a:cs typeface="Arial"/>
              </a:rPr>
              <a:t> </a:t>
            </a:r>
            <a:r>
              <a:rPr lang="en-US" sz="2400" dirty="0" err="1" smtClean="0">
                <a:solidFill>
                  <a:srgbClr val="00467F"/>
                </a:solidFill>
                <a:latin typeface="Arial"/>
                <a:cs typeface="Arial"/>
              </a:rPr>
              <a:t>dụng</a:t>
            </a:r>
            <a:r>
              <a:rPr lang="en-US" sz="2400" dirty="0" smtClean="0">
                <a:solidFill>
                  <a:srgbClr val="00467F"/>
                </a:solidFill>
                <a:latin typeface="Arial"/>
                <a:cs typeface="Arial"/>
              </a:rPr>
              <a:t> ma </a:t>
            </a:r>
            <a:r>
              <a:rPr lang="en-US" sz="2400" dirty="0" err="1" smtClean="0">
                <a:solidFill>
                  <a:srgbClr val="00467F"/>
                </a:solidFill>
                <a:latin typeface="Arial"/>
                <a:cs typeface="Arial"/>
              </a:rPr>
              <a:t>túy</a:t>
            </a:r>
            <a:r>
              <a:rPr lang="en-US" sz="2400" dirty="0" smtClean="0">
                <a:solidFill>
                  <a:srgbClr val="00467F"/>
                </a:solidFill>
                <a:latin typeface="Arial"/>
                <a:cs typeface="Arial"/>
              </a:rPr>
              <a:t> </a:t>
            </a:r>
            <a:r>
              <a:rPr lang="en-US" sz="2400" dirty="0" err="1" smtClean="0">
                <a:solidFill>
                  <a:srgbClr val="00467F"/>
                </a:solidFill>
                <a:latin typeface="Arial"/>
                <a:cs typeface="Arial"/>
              </a:rPr>
              <a:t>khác</a:t>
            </a:r>
            <a:r>
              <a:rPr lang="en-US" sz="2400" dirty="0" smtClean="0">
                <a:solidFill>
                  <a:srgbClr val="00467F"/>
                </a:solidFill>
                <a:latin typeface="Arial"/>
                <a:cs typeface="Arial"/>
              </a:rPr>
              <a:t> (gateway)</a:t>
            </a:r>
            <a:r>
              <a:rPr lang="en-US" sz="2400" dirty="0">
                <a:solidFill>
                  <a:srgbClr val="00467F"/>
                </a:solidFill>
                <a:latin typeface="Arial"/>
                <a:cs typeface="Arial"/>
              </a:rPr>
              <a:t> </a:t>
            </a:r>
            <a:r>
              <a:rPr lang="en-US" sz="2400" dirty="0" smtClean="0">
                <a:solidFill>
                  <a:srgbClr val="00467F"/>
                </a:solidFill>
                <a:latin typeface="Arial"/>
                <a:cs typeface="Arial"/>
              </a:rPr>
              <a:t>(NC </a:t>
            </a:r>
            <a:r>
              <a:rPr lang="en-US" sz="2400" dirty="0" err="1" smtClean="0">
                <a:solidFill>
                  <a:srgbClr val="00467F"/>
                </a:solidFill>
                <a:latin typeface="Arial"/>
                <a:cs typeface="Arial"/>
              </a:rPr>
              <a:t>đoàn</a:t>
            </a:r>
            <a:r>
              <a:rPr lang="en-US" sz="2400" dirty="0" smtClean="0">
                <a:solidFill>
                  <a:srgbClr val="00467F"/>
                </a:solidFill>
                <a:latin typeface="Arial"/>
                <a:cs typeface="Arial"/>
              </a:rPr>
              <a:t> </a:t>
            </a:r>
            <a:r>
              <a:rPr lang="en-US" sz="2400" dirty="0" err="1" smtClean="0">
                <a:solidFill>
                  <a:srgbClr val="00467F"/>
                </a:solidFill>
                <a:latin typeface="Arial"/>
                <a:cs typeface="Arial"/>
              </a:rPr>
              <a:t>hệ</a:t>
            </a:r>
            <a:r>
              <a:rPr lang="en-US" sz="2400" dirty="0" smtClean="0">
                <a:solidFill>
                  <a:srgbClr val="00467F"/>
                </a:solidFill>
                <a:latin typeface="Arial"/>
                <a:cs typeface="Arial"/>
              </a:rPr>
              <a:t> 25 </a:t>
            </a:r>
            <a:r>
              <a:rPr lang="en-US" sz="2400" dirty="0" err="1" smtClean="0">
                <a:solidFill>
                  <a:srgbClr val="00467F"/>
                </a:solidFill>
                <a:latin typeface="Arial"/>
                <a:cs typeface="Arial"/>
              </a:rPr>
              <a:t>năm</a:t>
            </a:r>
            <a:r>
              <a:rPr lang="en-US" sz="2400" dirty="0" smtClean="0">
                <a:solidFill>
                  <a:srgbClr val="00467F"/>
                </a:solidFill>
                <a:latin typeface="Arial"/>
                <a:cs typeface="Arial"/>
              </a:rPr>
              <a:t> ở New Zealand, n=1265)</a:t>
            </a:r>
          </a:p>
          <a:p>
            <a:pPr marL="354623" indent="-342900">
              <a:buFontTx/>
              <a:buChar char="-"/>
            </a:pPr>
            <a:endParaRPr lang="en-US" sz="2400" smtClean="0">
              <a:solidFill>
                <a:srgbClr val="00467F"/>
              </a:solidFill>
              <a:latin typeface="Arial"/>
              <a:cs typeface="Arial"/>
            </a:endParaRPr>
          </a:p>
          <a:p>
            <a:pPr marL="354623" indent="-342900">
              <a:buFontTx/>
              <a:buChar char="-"/>
            </a:pPr>
            <a:r>
              <a:rPr lang="en-US" sz="2400" smtClean="0">
                <a:solidFill>
                  <a:srgbClr val="00467F"/>
                </a:solidFill>
                <a:latin typeface="Arial"/>
                <a:cs typeface="Arial"/>
              </a:rPr>
              <a:t>Sử</a:t>
            </a:r>
            <a:r>
              <a:rPr lang="en-US" sz="2400" dirty="0" smtClean="0">
                <a:solidFill>
                  <a:srgbClr val="00467F"/>
                </a:solidFill>
                <a:latin typeface="Arial"/>
                <a:cs typeface="Arial"/>
              </a:rPr>
              <a:t> </a:t>
            </a:r>
            <a:r>
              <a:rPr lang="en-US" sz="2400" dirty="0" err="1" smtClean="0">
                <a:solidFill>
                  <a:srgbClr val="00467F"/>
                </a:solidFill>
                <a:latin typeface="Arial"/>
                <a:cs typeface="Arial"/>
              </a:rPr>
              <a:t>dụng</a:t>
            </a:r>
            <a:r>
              <a:rPr lang="en-US" sz="2400" dirty="0" smtClean="0">
                <a:solidFill>
                  <a:srgbClr val="00467F"/>
                </a:solidFill>
                <a:latin typeface="Arial"/>
                <a:cs typeface="Arial"/>
              </a:rPr>
              <a:t> </a:t>
            </a:r>
            <a:r>
              <a:rPr lang="en-US" sz="2400" dirty="0" err="1" smtClean="0">
                <a:solidFill>
                  <a:srgbClr val="00467F"/>
                </a:solidFill>
                <a:latin typeface="Arial"/>
                <a:cs typeface="Arial"/>
              </a:rPr>
              <a:t>cần</a:t>
            </a:r>
            <a:r>
              <a:rPr lang="en-US" sz="2400" dirty="0" smtClean="0">
                <a:solidFill>
                  <a:srgbClr val="00467F"/>
                </a:solidFill>
                <a:latin typeface="Arial"/>
                <a:cs typeface="Arial"/>
              </a:rPr>
              <a:t> </a:t>
            </a:r>
            <a:r>
              <a:rPr lang="en-US" sz="2400" dirty="0" err="1" smtClean="0">
                <a:solidFill>
                  <a:srgbClr val="00467F"/>
                </a:solidFill>
                <a:latin typeface="Arial"/>
                <a:cs typeface="Arial"/>
              </a:rPr>
              <a:t>sa</a:t>
            </a:r>
            <a:r>
              <a:rPr lang="en-US" sz="2400" dirty="0" smtClean="0">
                <a:solidFill>
                  <a:srgbClr val="00467F"/>
                </a:solidFill>
                <a:latin typeface="Arial"/>
                <a:cs typeface="Arial"/>
              </a:rPr>
              <a:t> </a:t>
            </a:r>
            <a:r>
              <a:rPr lang="en-US" sz="2400" dirty="0" err="1" smtClean="0">
                <a:solidFill>
                  <a:srgbClr val="00467F"/>
                </a:solidFill>
                <a:latin typeface="Arial"/>
                <a:cs typeface="Arial"/>
              </a:rPr>
              <a:t>đầu</a:t>
            </a:r>
            <a:r>
              <a:rPr lang="en-US" sz="2400" dirty="0" smtClean="0">
                <a:solidFill>
                  <a:srgbClr val="00467F"/>
                </a:solidFill>
                <a:latin typeface="Arial"/>
                <a:cs typeface="Arial"/>
              </a:rPr>
              <a:t> </a:t>
            </a:r>
            <a:r>
              <a:rPr lang="en-US" sz="2400" dirty="0" err="1" smtClean="0">
                <a:solidFill>
                  <a:srgbClr val="00467F"/>
                </a:solidFill>
                <a:latin typeface="Arial"/>
                <a:cs typeface="Arial"/>
              </a:rPr>
              <a:t>tiên</a:t>
            </a:r>
            <a:r>
              <a:rPr lang="en-US" sz="2400" dirty="0" smtClean="0">
                <a:solidFill>
                  <a:srgbClr val="00467F"/>
                </a:solidFill>
                <a:latin typeface="Arial"/>
                <a:cs typeface="Arial"/>
              </a:rPr>
              <a:t> </a:t>
            </a:r>
            <a:r>
              <a:rPr lang="en-US" sz="2400" dirty="0" err="1" smtClean="0">
                <a:solidFill>
                  <a:srgbClr val="00467F"/>
                </a:solidFill>
                <a:latin typeface="Arial"/>
                <a:cs typeface="Arial"/>
              </a:rPr>
              <a:t>làm</a:t>
            </a:r>
            <a:r>
              <a:rPr lang="en-US" sz="2400" dirty="0" smtClean="0">
                <a:solidFill>
                  <a:srgbClr val="00467F"/>
                </a:solidFill>
                <a:latin typeface="Arial"/>
                <a:cs typeface="Arial"/>
              </a:rPr>
              <a:t> </a:t>
            </a:r>
            <a:r>
              <a:rPr lang="en-US" sz="2400" dirty="0" err="1" smtClean="0">
                <a:solidFill>
                  <a:srgbClr val="00467F"/>
                </a:solidFill>
                <a:latin typeface="Arial"/>
                <a:cs typeface="Arial"/>
              </a:rPr>
              <a:t>tăng</a:t>
            </a:r>
            <a:r>
              <a:rPr lang="en-US" sz="2400" dirty="0" smtClean="0">
                <a:solidFill>
                  <a:srgbClr val="00467F"/>
                </a:solidFill>
                <a:latin typeface="Arial"/>
                <a:cs typeface="Arial"/>
              </a:rPr>
              <a:t> </a:t>
            </a:r>
            <a:r>
              <a:rPr lang="en-US" sz="2400" dirty="0" err="1" smtClean="0">
                <a:solidFill>
                  <a:srgbClr val="00467F"/>
                </a:solidFill>
                <a:latin typeface="Arial"/>
                <a:cs typeface="Arial"/>
              </a:rPr>
              <a:t>nguy</a:t>
            </a:r>
            <a:r>
              <a:rPr lang="en-US" sz="2400" dirty="0" smtClean="0">
                <a:solidFill>
                  <a:srgbClr val="00467F"/>
                </a:solidFill>
                <a:latin typeface="Arial"/>
                <a:cs typeface="Arial"/>
              </a:rPr>
              <a:t> </a:t>
            </a:r>
            <a:r>
              <a:rPr lang="en-US" sz="2400" dirty="0" err="1" smtClean="0">
                <a:solidFill>
                  <a:srgbClr val="00467F"/>
                </a:solidFill>
                <a:latin typeface="Arial"/>
                <a:cs typeface="Arial"/>
              </a:rPr>
              <a:t>cơ</a:t>
            </a:r>
            <a:r>
              <a:rPr lang="en-US" sz="2400" dirty="0" smtClean="0">
                <a:solidFill>
                  <a:srgbClr val="00467F"/>
                </a:solidFill>
                <a:latin typeface="Arial"/>
                <a:cs typeface="Arial"/>
              </a:rPr>
              <a:t> </a:t>
            </a:r>
            <a:r>
              <a:rPr lang="en-US" sz="2400" dirty="0" err="1" smtClean="0">
                <a:solidFill>
                  <a:srgbClr val="00467F"/>
                </a:solidFill>
                <a:latin typeface="Arial"/>
                <a:cs typeface="Arial"/>
              </a:rPr>
              <a:t>sử</a:t>
            </a:r>
            <a:r>
              <a:rPr lang="en-US" sz="2400" dirty="0" smtClean="0">
                <a:solidFill>
                  <a:srgbClr val="00467F"/>
                </a:solidFill>
                <a:latin typeface="Arial"/>
                <a:cs typeface="Arial"/>
              </a:rPr>
              <a:t> </a:t>
            </a:r>
            <a:r>
              <a:rPr lang="en-US" sz="2400" dirty="0" err="1" smtClean="0">
                <a:solidFill>
                  <a:srgbClr val="00467F"/>
                </a:solidFill>
                <a:latin typeface="Arial"/>
                <a:cs typeface="Arial"/>
              </a:rPr>
              <a:t>dụng</a:t>
            </a:r>
            <a:r>
              <a:rPr lang="en-US" sz="2400" dirty="0" smtClean="0">
                <a:solidFill>
                  <a:srgbClr val="00467F"/>
                </a:solidFill>
                <a:latin typeface="Arial"/>
                <a:cs typeface="Arial"/>
              </a:rPr>
              <a:t> ma </a:t>
            </a:r>
            <a:r>
              <a:rPr lang="en-US" sz="2400" dirty="0" err="1" smtClean="0">
                <a:solidFill>
                  <a:srgbClr val="00467F"/>
                </a:solidFill>
                <a:latin typeface="Arial"/>
                <a:cs typeface="Arial"/>
              </a:rPr>
              <a:t>túy</a:t>
            </a:r>
            <a:r>
              <a:rPr lang="en-US" sz="2400" dirty="0" smtClean="0">
                <a:solidFill>
                  <a:srgbClr val="00467F"/>
                </a:solidFill>
                <a:latin typeface="Arial"/>
                <a:cs typeface="Arial"/>
              </a:rPr>
              <a:t> </a:t>
            </a:r>
            <a:r>
              <a:rPr lang="en-US" sz="2400" dirty="0" err="1" smtClean="0">
                <a:solidFill>
                  <a:srgbClr val="00467F"/>
                </a:solidFill>
                <a:latin typeface="Arial"/>
                <a:cs typeface="Arial"/>
              </a:rPr>
              <a:t>khác</a:t>
            </a:r>
            <a:r>
              <a:rPr lang="en-US" sz="2400" dirty="0" smtClean="0">
                <a:solidFill>
                  <a:srgbClr val="00467F"/>
                </a:solidFill>
                <a:latin typeface="Arial"/>
                <a:cs typeface="Arial"/>
              </a:rPr>
              <a:t> (NC </a:t>
            </a:r>
            <a:r>
              <a:rPr lang="en-US" sz="2400" dirty="0" err="1" smtClean="0">
                <a:solidFill>
                  <a:srgbClr val="00467F"/>
                </a:solidFill>
                <a:latin typeface="Arial"/>
                <a:cs typeface="Arial"/>
              </a:rPr>
              <a:t>đoàn</a:t>
            </a:r>
            <a:r>
              <a:rPr lang="en-US" sz="2400" dirty="0" smtClean="0">
                <a:solidFill>
                  <a:srgbClr val="00467F"/>
                </a:solidFill>
                <a:latin typeface="Arial"/>
                <a:cs typeface="Arial"/>
              </a:rPr>
              <a:t> </a:t>
            </a:r>
            <a:r>
              <a:rPr lang="en-US" sz="2400" dirty="0" err="1" smtClean="0">
                <a:solidFill>
                  <a:srgbClr val="00467F"/>
                </a:solidFill>
                <a:latin typeface="Arial"/>
                <a:cs typeface="Arial"/>
              </a:rPr>
              <a:t>hệ</a:t>
            </a:r>
            <a:r>
              <a:rPr lang="en-US" sz="2400" dirty="0" smtClean="0">
                <a:solidFill>
                  <a:srgbClr val="00467F"/>
                </a:solidFill>
                <a:latin typeface="Arial"/>
                <a:cs typeface="Arial"/>
              </a:rPr>
              <a:t> ở </a:t>
            </a:r>
            <a:r>
              <a:rPr lang="en-US" sz="2400" dirty="0" err="1" smtClean="0">
                <a:solidFill>
                  <a:srgbClr val="00467F"/>
                </a:solidFill>
                <a:latin typeface="Arial"/>
                <a:cs typeface="Arial"/>
              </a:rPr>
              <a:t>Thụy</a:t>
            </a:r>
            <a:r>
              <a:rPr lang="en-US" sz="2400" dirty="0" smtClean="0">
                <a:solidFill>
                  <a:srgbClr val="00467F"/>
                </a:solidFill>
                <a:latin typeface="Arial"/>
                <a:cs typeface="Arial"/>
              </a:rPr>
              <a:t> </a:t>
            </a:r>
            <a:r>
              <a:rPr lang="en-US" sz="2400" dirty="0" err="1" smtClean="0">
                <a:solidFill>
                  <a:srgbClr val="00467F"/>
                </a:solidFill>
                <a:latin typeface="Arial"/>
                <a:cs typeface="Arial"/>
              </a:rPr>
              <a:t>Sĩ</a:t>
            </a:r>
            <a:r>
              <a:rPr lang="en-US" sz="2400" dirty="0" smtClean="0">
                <a:solidFill>
                  <a:srgbClr val="00467F"/>
                </a:solidFill>
                <a:latin typeface="Arial"/>
                <a:cs typeface="Arial"/>
              </a:rPr>
              <a:t>, n=5753)</a:t>
            </a:r>
          </a:p>
        </p:txBody>
      </p:sp>
      <p:sp>
        <p:nvSpPr>
          <p:cNvPr id="4" name="object 4"/>
          <p:cNvSpPr txBox="1"/>
          <p:nvPr/>
        </p:nvSpPr>
        <p:spPr>
          <a:xfrm>
            <a:off x="5334000" y="5322670"/>
            <a:ext cx="3266634" cy="333425"/>
          </a:xfrm>
          <a:prstGeom prst="rect">
            <a:avLst/>
          </a:prstGeom>
        </p:spPr>
        <p:txBody>
          <a:bodyPr vert="horz" wrap="square" lIns="0" tIns="0" rIns="0" bIns="0" rtlCol="0">
            <a:spAutoFit/>
          </a:bodyPr>
          <a:lstStyle/>
          <a:p>
            <a:pPr marL="11723" marR="4689">
              <a:lnSpc>
                <a:spcPts val="1320"/>
              </a:lnSpc>
            </a:pPr>
            <a:r>
              <a:rPr lang="en-US" sz="1108" spc="-5" dirty="0" smtClean="0">
                <a:latin typeface="Arial"/>
                <a:cs typeface="Arial"/>
              </a:rPr>
              <a:t>Fergusson</a:t>
            </a:r>
            <a:r>
              <a:rPr sz="1108" spc="-5" dirty="0" smtClean="0">
                <a:latin typeface="Arial"/>
                <a:cs typeface="Arial"/>
              </a:rPr>
              <a:t> </a:t>
            </a:r>
            <a:r>
              <a:rPr sz="1108" spc="-5" dirty="0">
                <a:latin typeface="Arial"/>
                <a:cs typeface="Arial"/>
              </a:rPr>
              <a:t>et al. (</a:t>
            </a:r>
            <a:r>
              <a:rPr sz="1108" spc="-5" dirty="0" smtClean="0">
                <a:latin typeface="Arial"/>
                <a:cs typeface="Arial"/>
              </a:rPr>
              <a:t>20</a:t>
            </a:r>
            <a:r>
              <a:rPr lang="en-US" sz="1108" spc="-5" dirty="0" smtClean="0">
                <a:latin typeface="Arial"/>
                <a:cs typeface="Arial"/>
              </a:rPr>
              <a:t>06</a:t>
            </a:r>
            <a:r>
              <a:rPr sz="1108" spc="-5" dirty="0" smtClean="0">
                <a:latin typeface="Arial"/>
                <a:cs typeface="Arial"/>
              </a:rPr>
              <a:t>). </a:t>
            </a:r>
            <a:r>
              <a:rPr lang="en-US" sz="1108" spc="-5" dirty="0" smtClean="0">
                <a:latin typeface="Arial"/>
                <a:cs typeface="Arial"/>
              </a:rPr>
              <a:t>Addiction</a:t>
            </a:r>
            <a:r>
              <a:rPr sz="1108" spc="-5" dirty="0" smtClean="0">
                <a:latin typeface="Arial"/>
                <a:cs typeface="Arial"/>
              </a:rPr>
              <a:t>;</a:t>
            </a:r>
            <a:r>
              <a:rPr lang="en-GB" sz="1108" spc="-5" dirty="0">
                <a:latin typeface="Arial"/>
                <a:cs typeface="Arial"/>
              </a:rPr>
              <a:t> 101(4):</a:t>
            </a:r>
            <a:r>
              <a:rPr lang="en-GB" sz="1108" spc="-5" dirty="0" smtClean="0">
                <a:latin typeface="Arial"/>
                <a:cs typeface="Arial"/>
              </a:rPr>
              <a:t>556-69</a:t>
            </a:r>
          </a:p>
          <a:p>
            <a:pPr marL="11723" marR="4689">
              <a:lnSpc>
                <a:spcPts val="1320"/>
              </a:lnSpc>
            </a:pPr>
            <a:r>
              <a:rPr lang="en-US" sz="1108" spc="-5" dirty="0" smtClean="0">
                <a:latin typeface="Arial"/>
                <a:cs typeface="Arial"/>
              </a:rPr>
              <a:t>Baggio et al.</a:t>
            </a:r>
            <a:r>
              <a:rPr sz="1108" spc="-5" dirty="0" smtClean="0">
                <a:latin typeface="Arial"/>
                <a:cs typeface="Arial"/>
              </a:rPr>
              <a:t>(2015</a:t>
            </a:r>
            <a:r>
              <a:rPr sz="1108" spc="-5" dirty="0">
                <a:latin typeface="Arial"/>
                <a:cs typeface="Arial"/>
              </a:rPr>
              <a:t>). </a:t>
            </a:r>
            <a:r>
              <a:rPr sz="1108" dirty="0">
                <a:latin typeface="Arial"/>
                <a:cs typeface="Arial"/>
              </a:rPr>
              <a:t>J </a:t>
            </a:r>
            <a:r>
              <a:rPr sz="1108" spc="-5" dirty="0" err="1">
                <a:latin typeface="Arial"/>
                <a:cs typeface="Arial"/>
              </a:rPr>
              <a:t>Subst</a:t>
            </a:r>
            <a:r>
              <a:rPr sz="1108" spc="-5" dirty="0">
                <a:latin typeface="Arial"/>
                <a:cs typeface="Arial"/>
              </a:rPr>
              <a:t> </a:t>
            </a:r>
            <a:r>
              <a:rPr lang="en-US" sz="1108" spc="-5" dirty="0">
                <a:latin typeface="Arial"/>
                <a:cs typeface="Arial"/>
              </a:rPr>
              <a:t>U</a:t>
            </a:r>
            <a:r>
              <a:rPr lang="en-US" sz="1108" spc="-5" dirty="0" smtClean="0">
                <a:latin typeface="Arial"/>
                <a:cs typeface="Arial"/>
              </a:rPr>
              <a:t>se</a:t>
            </a:r>
            <a:r>
              <a:rPr sz="1108" spc="-5" dirty="0" smtClean="0">
                <a:latin typeface="Arial"/>
                <a:cs typeface="Arial"/>
              </a:rPr>
              <a:t>;</a:t>
            </a:r>
            <a:r>
              <a:rPr sz="1108" spc="55" dirty="0" smtClean="0">
                <a:latin typeface="Arial"/>
                <a:cs typeface="Arial"/>
              </a:rPr>
              <a:t> </a:t>
            </a:r>
            <a:r>
              <a:rPr lang="en-US" sz="1108" spc="-5" dirty="0" smtClean="0">
                <a:latin typeface="Arial"/>
                <a:cs typeface="Arial"/>
              </a:rPr>
              <a:t>20(4)</a:t>
            </a:r>
            <a:r>
              <a:rPr sz="1108" spc="-5" dirty="0" smtClean="0">
                <a:latin typeface="Arial"/>
                <a:cs typeface="Arial"/>
              </a:rPr>
              <a:t>:</a:t>
            </a:r>
            <a:r>
              <a:rPr lang="en-US" sz="1108" spc="-5" dirty="0" smtClean="0">
                <a:latin typeface="Arial"/>
                <a:cs typeface="Arial"/>
              </a:rPr>
              <a:t>234</a:t>
            </a:r>
            <a:r>
              <a:rPr sz="1108" spc="-5" dirty="0" smtClean="0">
                <a:latin typeface="Arial"/>
                <a:cs typeface="Arial"/>
              </a:rPr>
              <a:t>-</a:t>
            </a:r>
            <a:r>
              <a:rPr lang="en-US" sz="1108" spc="-5" dirty="0" smtClean="0">
                <a:latin typeface="Arial"/>
                <a:cs typeface="Arial"/>
              </a:rPr>
              <a:t>8</a:t>
            </a:r>
            <a:r>
              <a:rPr sz="1108" spc="-5" dirty="0" smtClean="0">
                <a:latin typeface="Arial"/>
                <a:cs typeface="Arial"/>
              </a:rPr>
              <a:t>.</a:t>
            </a:r>
            <a:endParaRPr sz="1108" dirty="0">
              <a:latin typeface="Arial"/>
              <a:cs typeface="Arial"/>
            </a:endParaRPr>
          </a:p>
        </p:txBody>
      </p:sp>
      <p:sp>
        <p:nvSpPr>
          <p:cNvPr id="5" name="object 5"/>
          <p:cNvSpPr txBox="1"/>
          <p:nvPr/>
        </p:nvSpPr>
        <p:spPr>
          <a:xfrm>
            <a:off x="8845049" y="6182774"/>
            <a:ext cx="193431" cy="184666"/>
          </a:xfrm>
          <a:prstGeom prst="rect">
            <a:avLst/>
          </a:prstGeom>
        </p:spPr>
        <p:txBody>
          <a:bodyPr vert="horz" wrap="square" lIns="0" tIns="0" rIns="0" bIns="0" rtlCol="0">
            <a:spAutoFit/>
          </a:bodyPr>
          <a:lstStyle/>
          <a:p>
            <a:pPr marL="11723"/>
            <a:r>
              <a:rPr sz="1200" spc="-5" dirty="0">
                <a:latin typeface="Arial"/>
                <a:cs typeface="Arial"/>
              </a:rPr>
              <a:t>28</a:t>
            </a:r>
            <a:endParaRPr sz="1200">
              <a:latin typeface="Arial"/>
              <a:cs typeface="Aria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755710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84593" y="1051889"/>
            <a:ext cx="5750755" cy="553998"/>
          </a:xfrm>
          <a:prstGeom prst="rect">
            <a:avLst/>
          </a:prstGeom>
        </p:spPr>
        <p:txBody>
          <a:bodyPr vert="horz" wrap="square" lIns="0" tIns="0" rIns="0" bIns="0" rtlCol="0" anchor="ctr">
            <a:spAutoFit/>
          </a:bodyPr>
          <a:lstStyle/>
          <a:p>
            <a:pPr marL="11723"/>
            <a:r>
              <a:rPr spc="-5" dirty="0"/>
              <a:t>CẦN SA VÀ</a:t>
            </a:r>
            <a:r>
              <a:rPr spc="-51" dirty="0"/>
              <a:t> </a:t>
            </a:r>
            <a:r>
              <a:rPr spc="-5" dirty="0"/>
              <a:t>METHADONE</a:t>
            </a:r>
          </a:p>
        </p:txBody>
      </p:sp>
      <p:sp>
        <p:nvSpPr>
          <p:cNvPr id="3" name="object 3"/>
          <p:cNvSpPr txBox="1"/>
          <p:nvPr/>
        </p:nvSpPr>
        <p:spPr>
          <a:xfrm>
            <a:off x="274894" y="1718792"/>
            <a:ext cx="8570155" cy="3800528"/>
          </a:xfrm>
          <a:prstGeom prst="rect">
            <a:avLst/>
          </a:prstGeom>
        </p:spPr>
        <p:txBody>
          <a:bodyPr vert="horz" wrap="square" lIns="0" tIns="0" rIns="0" bIns="0" rtlCol="0">
            <a:spAutoFit/>
          </a:bodyPr>
          <a:lstStyle/>
          <a:p>
            <a:pPr marL="11723"/>
            <a:r>
              <a:rPr sz="2400" spc="-5" dirty="0">
                <a:solidFill>
                  <a:srgbClr val="002060"/>
                </a:solidFill>
                <a:latin typeface="Arial"/>
                <a:cs typeface="Arial"/>
              </a:rPr>
              <a:t>Một số nghiên cứu</a:t>
            </a:r>
            <a:r>
              <a:rPr sz="2400" spc="-18" dirty="0">
                <a:solidFill>
                  <a:srgbClr val="002060"/>
                </a:solidFill>
                <a:latin typeface="Arial"/>
                <a:cs typeface="Arial"/>
              </a:rPr>
              <a:t> </a:t>
            </a:r>
            <a:r>
              <a:rPr sz="2400" spc="-5" dirty="0">
                <a:solidFill>
                  <a:srgbClr val="002060"/>
                </a:solidFill>
                <a:latin typeface="Arial"/>
                <a:cs typeface="Arial"/>
              </a:rPr>
              <a:t>khác:</a:t>
            </a:r>
            <a:endParaRPr sz="2400" dirty="0">
              <a:latin typeface="Arial"/>
              <a:cs typeface="Arial"/>
            </a:endParaRPr>
          </a:p>
          <a:p>
            <a:pPr marL="11723" marR="49824">
              <a:lnSpc>
                <a:spcPct val="100699"/>
              </a:lnSpc>
              <a:spcBef>
                <a:spcPts val="877"/>
              </a:spcBef>
            </a:pPr>
            <a:r>
              <a:rPr sz="2400" spc="-5" dirty="0">
                <a:solidFill>
                  <a:srgbClr val="002060"/>
                </a:solidFill>
                <a:latin typeface="Arial"/>
                <a:cs typeface="Arial"/>
              </a:rPr>
              <a:t>+ Sử dụng cần sa làm giảm tần suất tiêm chích CDTP (N=653, khảo  sát ở LA và SF,</a:t>
            </a:r>
            <a:r>
              <a:rPr sz="2400" spc="-14" dirty="0">
                <a:solidFill>
                  <a:srgbClr val="002060"/>
                </a:solidFill>
                <a:latin typeface="Arial"/>
                <a:cs typeface="Arial"/>
              </a:rPr>
              <a:t> </a:t>
            </a:r>
            <a:r>
              <a:rPr sz="2400" spc="-5" dirty="0">
                <a:solidFill>
                  <a:srgbClr val="002060"/>
                </a:solidFill>
                <a:latin typeface="Arial"/>
                <a:cs typeface="Arial"/>
              </a:rPr>
              <a:t>California)</a:t>
            </a:r>
            <a:endParaRPr sz="2400" dirty="0">
              <a:latin typeface="Arial"/>
              <a:cs typeface="Arial"/>
            </a:endParaRPr>
          </a:p>
          <a:p>
            <a:pPr marL="11723">
              <a:spcBef>
                <a:spcPts val="894"/>
              </a:spcBef>
            </a:pPr>
            <a:r>
              <a:rPr sz="2400" spc="-5" dirty="0">
                <a:solidFill>
                  <a:srgbClr val="002060"/>
                </a:solidFill>
                <a:latin typeface="Arial"/>
                <a:cs typeface="Arial"/>
              </a:rPr>
              <a:t>+ Sử dụng cần sa phản ánh cách yếu tố trước khi vào MMT</a:t>
            </a:r>
            <a:r>
              <a:rPr sz="2400" spc="102" dirty="0">
                <a:solidFill>
                  <a:srgbClr val="002060"/>
                </a:solidFill>
                <a:latin typeface="Arial"/>
                <a:cs typeface="Arial"/>
              </a:rPr>
              <a:t> </a:t>
            </a:r>
            <a:r>
              <a:rPr sz="2400" spc="-5" dirty="0">
                <a:solidFill>
                  <a:srgbClr val="002060"/>
                </a:solidFill>
                <a:latin typeface="Arial"/>
                <a:cs typeface="Arial"/>
              </a:rPr>
              <a:t>(N=188)</a:t>
            </a:r>
            <a:endParaRPr sz="2400" dirty="0">
              <a:latin typeface="Arial"/>
              <a:cs typeface="Arial"/>
            </a:endParaRPr>
          </a:p>
          <a:p>
            <a:pPr marL="11723" marR="247949">
              <a:lnSpc>
                <a:spcPct val="100699"/>
              </a:lnSpc>
              <a:spcBef>
                <a:spcPts val="923"/>
              </a:spcBef>
            </a:pPr>
            <a:r>
              <a:rPr sz="2400" spc="-5" dirty="0">
                <a:solidFill>
                  <a:srgbClr val="002060"/>
                </a:solidFill>
                <a:latin typeface="Arial"/>
                <a:cs typeface="Arial"/>
              </a:rPr>
              <a:t>+ “Dấu” việc dùng cần sa ở BN MMT liên quan đến sử dụng CDTP  và cocaine nhiều hơn</a:t>
            </a:r>
            <a:r>
              <a:rPr sz="2400" dirty="0">
                <a:solidFill>
                  <a:srgbClr val="002060"/>
                </a:solidFill>
                <a:latin typeface="Arial"/>
                <a:cs typeface="Arial"/>
              </a:rPr>
              <a:t> </a:t>
            </a:r>
            <a:r>
              <a:rPr sz="2400" spc="-5" dirty="0">
                <a:solidFill>
                  <a:srgbClr val="002060"/>
                </a:solidFill>
                <a:latin typeface="Arial"/>
                <a:cs typeface="Arial"/>
              </a:rPr>
              <a:t>(N=690)</a:t>
            </a:r>
            <a:endParaRPr sz="2400" dirty="0">
              <a:latin typeface="Arial"/>
              <a:cs typeface="Arial"/>
            </a:endParaRPr>
          </a:p>
          <a:p>
            <a:pPr marL="11723">
              <a:spcBef>
                <a:spcPts val="895"/>
              </a:spcBef>
            </a:pPr>
            <a:r>
              <a:rPr sz="2400" spc="-5" dirty="0">
                <a:solidFill>
                  <a:srgbClr val="002060"/>
                </a:solidFill>
                <a:latin typeface="Arial"/>
                <a:cs typeface="Arial"/>
              </a:rPr>
              <a:t>+ Nghiên cứu tổng quan (đang tiến hành): sử dụng cần sa và</a:t>
            </a:r>
            <a:r>
              <a:rPr sz="2400" spc="105" dirty="0">
                <a:solidFill>
                  <a:srgbClr val="002060"/>
                </a:solidFill>
                <a:latin typeface="Arial"/>
                <a:cs typeface="Arial"/>
              </a:rPr>
              <a:t> </a:t>
            </a:r>
            <a:r>
              <a:rPr sz="2400" spc="-5" dirty="0">
                <a:solidFill>
                  <a:srgbClr val="002060"/>
                </a:solidFill>
                <a:latin typeface="Arial"/>
                <a:cs typeface="Arial"/>
              </a:rPr>
              <a:t>MMT</a:t>
            </a:r>
            <a:endParaRPr sz="2400" dirty="0">
              <a:latin typeface="Arial"/>
              <a:cs typeface="Arial"/>
            </a:endParaRPr>
          </a:p>
        </p:txBody>
      </p:sp>
      <p:sp>
        <p:nvSpPr>
          <p:cNvPr id="4" name="object 4"/>
          <p:cNvSpPr txBox="1"/>
          <p:nvPr/>
        </p:nvSpPr>
        <p:spPr>
          <a:xfrm>
            <a:off x="5334000" y="5322670"/>
            <a:ext cx="3266634" cy="666849"/>
          </a:xfrm>
          <a:prstGeom prst="rect">
            <a:avLst/>
          </a:prstGeom>
        </p:spPr>
        <p:txBody>
          <a:bodyPr vert="horz" wrap="square" lIns="0" tIns="0" rIns="0" bIns="0" rtlCol="0">
            <a:spAutoFit/>
          </a:bodyPr>
          <a:lstStyle/>
          <a:p>
            <a:pPr marL="11723" marR="4689">
              <a:lnSpc>
                <a:spcPts val="1320"/>
              </a:lnSpc>
            </a:pPr>
            <a:r>
              <a:rPr sz="1108" spc="-5" dirty="0">
                <a:latin typeface="Arial"/>
                <a:cs typeface="Arial"/>
              </a:rPr>
              <a:t>Kral et al. (2015). Drug Alcohol Depend; 153:236-41  Mayet (2015). </a:t>
            </a:r>
            <a:r>
              <a:rPr sz="1108" dirty="0">
                <a:latin typeface="Arial"/>
                <a:cs typeface="Arial"/>
              </a:rPr>
              <a:t>J </a:t>
            </a:r>
            <a:r>
              <a:rPr sz="1108" spc="-5" dirty="0">
                <a:latin typeface="Arial"/>
                <a:cs typeface="Arial"/>
              </a:rPr>
              <a:t>Subst Abuse Treat;</a:t>
            </a:r>
            <a:r>
              <a:rPr sz="1108" spc="55" dirty="0">
                <a:latin typeface="Arial"/>
                <a:cs typeface="Arial"/>
              </a:rPr>
              <a:t> </a:t>
            </a:r>
            <a:r>
              <a:rPr sz="1108" spc="-5" dirty="0">
                <a:latin typeface="Arial"/>
                <a:cs typeface="Arial"/>
              </a:rPr>
              <a:t>58:100-5.</a:t>
            </a:r>
            <a:endParaRPr sz="1108" dirty="0">
              <a:latin typeface="Arial"/>
              <a:cs typeface="Arial"/>
            </a:endParaRPr>
          </a:p>
          <a:p>
            <a:pPr marL="11723">
              <a:lnSpc>
                <a:spcPts val="1265"/>
              </a:lnSpc>
            </a:pPr>
            <a:r>
              <a:rPr sz="1108" spc="-5" dirty="0">
                <a:latin typeface="Arial"/>
                <a:cs typeface="Arial"/>
              </a:rPr>
              <a:t>Ghitza et al. (2007). Addict Behav;</a:t>
            </a:r>
            <a:r>
              <a:rPr sz="1108" spc="83" dirty="0">
                <a:latin typeface="Arial"/>
                <a:cs typeface="Arial"/>
              </a:rPr>
              <a:t> </a:t>
            </a:r>
            <a:r>
              <a:rPr sz="1108" spc="-5" dirty="0">
                <a:latin typeface="Arial"/>
                <a:cs typeface="Arial"/>
              </a:rPr>
              <a:t>32(5):938-49</a:t>
            </a:r>
            <a:endParaRPr sz="1108" dirty="0">
              <a:latin typeface="Arial"/>
              <a:cs typeface="Arial"/>
            </a:endParaRPr>
          </a:p>
          <a:p>
            <a:pPr marL="11723">
              <a:lnSpc>
                <a:spcPts val="1320"/>
              </a:lnSpc>
            </a:pPr>
            <a:r>
              <a:rPr sz="1108" spc="-5" dirty="0">
                <a:latin typeface="Arial"/>
                <a:cs typeface="Arial"/>
              </a:rPr>
              <a:t>Zielinski et al. (2016). Syst Rev; 5:</a:t>
            </a:r>
            <a:r>
              <a:rPr sz="1108" spc="51" dirty="0">
                <a:latin typeface="Arial"/>
                <a:cs typeface="Arial"/>
              </a:rPr>
              <a:t> </a:t>
            </a:r>
            <a:r>
              <a:rPr sz="1108" spc="-5" dirty="0">
                <a:latin typeface="Arial"/>
                <a:cs typeface="Arial"/>
              </a:rPr>
              <a:t>139.</a:t>
            </a:r>
            <a:endParaRPr sz="1108" dirty="0">
              <a:latin typeface="Arial"/>
              <a:cs typeface="Arial"/>
            </a:endParaRPr>
          </a:p>
        </p:txBody>
      </p:sp>
      <p:sp>
        <p:nvSpPr>
          <p:cNvPr id="5" name="object 5"/>
          <p:cNvSpPr txBox="1"/>
          <p:nvPr/>
        </p:nvSpPr>
        <p:spPr>
          <a:xfrm>
            <a:off x="8845049" y="6182774"/>
            <a:ext cx="193431" cy="184666"/>
          </a:xfrm>
          <a:prstGeom prst="rect">
            <a:avLst/>
          </a:prstGeom>
        </p:spPr>
        <p:txBody>
          <a:bodyPr vert="horz" wrap="square" lIns="0" tIns="0" rIns="0" bIns="0" rtlCol="0">
            <a:spAutoFit/>
          </a:bodyPr>
          <a:lstStyle/>
          <a:p>
            <a:pPr marL="11723"/>
            <a:r>
              <a:rPr sz="1200" spc="-5" dirty="0">
                <a:latin typeface="Arial"/>
                <a:cs typeface="Arial"/>
              </a:rPr>
              <a:t>28</a:t>
            </a:r>
            <a:endParaRPr sz="1200">
              <a:latin typeface="Arial"/>
              <a:cs typeface="Aria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1629482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84593" y="1051889"/>
            <a:ext cx="5750755" cy="1107996"/>
          </a:xfrm>
          <a:prstGeom prst="rect">
            <a:avLst/>
          </a:prstGeom>
        </p:spPr>
        <p:txBody>
          <a:bodyPr vert="horz" wrap="square" lIns="0" tIns="0" rIns="0" bIns="0" rtlCol="0" anchor="ctr">
            <a:spAutoFit/>
          </a:bodyPr>
          <a:lstStyle/>
          <a:p>
            <a:pPr marL="11723"/>
            <a:r>
              <a:rPr lang="vi-VN" spc="-5" dirty="0" smtClean="0"/>
              <a:t>NGHIÊN CỨU LIÊN QUAN CẦN SA TẠI VIỆT NAM</a:t>
            </a:r>
            <a:endParaRPr spc="-5" dirty="0"/>
          </a:p>
        </p:txBody>
      </p:sp>
      <p:sp>
        <p:nvSpPr>
          <p:cNvPr id="5" name="object 5"/>
          <p:cNvSpPr txBox="1"/>
          <p:nvPr/>
        </p:nvSpPr>
        <p:spPr>
          <a:xfrm>
            <a:off x="8845049" y="6182774"/>
            <a:ext cx="193431" cy="184666"/>
          </a:xfrm>
          <a:prstGeom prst="rect">
            <a:avLst/>
          </a:prstGeom>
        </p:spPr>
        <p:txBody>
          <a:bodyPr vert="horz" wrap="square" lIns="0" tIns="0" rIns="0" bIns="0" rtlCol="0">
            <a:spAutoFit/>
          </a:bodyPr>
          <a:lstStyle/>
          <a:p>
            <a:pPr marL="11723"/>
            <a:r>
              <a:rPr sz="1200" spc="-5" dirty="0">
                <a:latin typeface="Arial"/>
                <a:cs typeface="Arial"/>
              </a:rPr>
              <a:t>28</a:t>
            </a:r>
            <a:endParaRPr sz="1200">
              <a:latin typeface="Arial"/>
              <a:cs typeface="Aria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
        <p:nvSpPr>
          <p:cNvPr id="8" name="object 3"/>
          <p:cNvSpPr txBox="1"/>
          <p:nvPr/>
        </p:nvSpPr>
        <p:spPr>
          <a:xfrm>
            <a:off x="308610" y="2275310"/>
            <a:ext cx="8558432" cy="369332"/>
          </a:xfrm>
          <a:prstGeom prst="rect">
            <a:avLst/>
          </a:prstGeom>
        </p:spPr>
        <p:txBody>
          <a:bodyPr vert="horz" wrap="square" lIns="0" tIns="0" rIns="0" bIns="0" rtlCol="0">
            <a:spAutoFit/>
          </a:bodyPr>
          <a:lstStyle/>
          <a:p>
            <a:pPr marL="11723"/>
            <a:r>
              <a:rPr lang="vi-VN" sz="2400" spc="-5" dirty="0" smtClean="0">
                <a:solidFill>
                  <a:srgbClr val="002060"/>
                </a:solidFill>
                <a:latin typeface="Arial"/>
                <a:cs typeface="Arial"/>
              </a:rPr>
              <a:t>Đỗ Văn Dũng &amp; cs. (2017):  </a:t>
            </a:r>
            <a:endParaRPr sz="2400" dirty="0">
              <a:latin typeface="Arial"/>
              <a:cs typeface="Arial"/>
            </a:endParaRPr>
          </a:p>
        </p:txBody>
      </p:sp>
      <p:pic>
        <p:nvPicPr>
          <p:cNvPr id="1026" name="Picture 2"/>
          <p:cNvPicPr>
            <a:picLocks noChangeAspect="1" noChangeArrowheads="1"/>
          </p:cNvPicPr>
          <p:nvPr/>
        </p:nvPicPr>
        <p:blipFill>
          <a:blip r:embed="rId6"/>
          <a:srcRect/>
          <a:stretch>
            <a:fillRect/>
          </a:stretch>
        </p:blipFill>
        <p:spPr bwMode="auto">
          <a:xfrm>
            <a:off x="71406" y="2786058"/>
            <a:ext cx="4762503" cy="3264930"/>
          </a:xfrm>
          <a:prstGeom prst="rect">
            <a:avLst/>
          </a:prstGeom>
          <a:noFill/>
          <a:ln w="9525">
            <a:noFill/>
            <a:miter lim="800000"/>
            <a:headEnd/>
            <a:tailEnd/>
          </a:ln>
          <a:effectLst/>
        </p:spPr>
      </p:pic>
      <p:sp>
        <p:nvSpPr>
          <p:cNvPr id="12" name="object 3"/>
          <p:cNvSpPr txBox="1"/>
          <p:nvPr/>
        </p:nvSpPr>
        <p:spPr>
          <a:xfrm>
            <a:off x="4572000" y="3464012"/>
            <a:ext cx="4500594" cy="1107996"/>
          </a:xfrm>
          <a:prstGeom prst="rect">
            <a:avLst/>
          </a:prstGeom>
        </p:spPr>
        <p:txBody>
          <a:bodyPr vert="horz" wrap="square" lIns="0" tIns="0" rIns="0" bIns="0" rtlCol="0">
            <a:spAutoFit/>
          </a:bodyPr>
          <a:lstStyle/>
          <a:p>
            <a:pPr marL="11723"/>
            <a:r>
              <a:rPr lang="vi-VN" sz="2400" spc="-5" dirty="0" smtClean="0">
                <a:solidFill>
                  <a:srgbClr val="002060"/>
                </a:solidFill>
                <a:latin typeface="Arial"/>
                <a:cs typeface="Arial"/>
              </a:rPr>
              <a:t>Tổng thời gian sử dụng ma túy trước khi vào MMT: liên quan đến rời MMT</a:t>
            </a:r>
            <a:endParaRPr sz="2400" dirty="0">
              <a:latin typeface="Arial"/>
              <a:cs typeface="Arial"/>
            </a:endParaRPr>
          </a:p>
        </p:txBody>
      </p:sp>
    </p:spTree>
    <p:extLst>
      <p:ext uri="{BB962C8B-B14F-4D97-AF65-F5344CB8AC3E}">
        <p14:creationId xmlns:p14="http://schemas.microsoft.com/office/powerpoint/2010/main" val="2162948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84593" y="1051889"/>
            <a:ext cx="5750755" cy="1107996"/>
          </a:xfrm>
          <a:prstGeom prst="rect">
            <a:avLst/>
          </a:prstGeom>
        </p:spPr>
        <p:txBody>
          <a:bodyPr vert="horz" wrap="square" lIns="0" tIns="0" rIns="0" bIns="0" rtlCol="0" anchor="ctr">
            <a:spAutoFit/>
          </a:bodyPr>
          <a:lstStyle/>
          <a:p>
            <a:pPr marL="11723"/>
            <a:r>
              <a:rPr lang="vi-VN" spc="-5" dirty="0" smtClean="0"/>
              <a:t>NGHIÊN CỨU LIÊN QUAN CẦN SA TẠI VIỆT NAM</a:t>
            </a:r>
            <a:endParaRPr spc="-5" dirty="0"/>
          </a:p>
        </p:txBody>
      </p:sp>
      <p:sp>
        <p:nvSpPr>
          <p:cNvPr id="5" name="object 5"/>
          <p:cNvSpPr txBox="1"/>
          <p:nvPr/>
        </p:nvSpPr>
        <p:spPr>
          <a:xfrm>
            <a:off x="8845049" y="6182774"/>
            <a:ext cx="193431" cy="184666"/>
          </a:xfrm>
          <a:prstGeom prst="rect">
            <a:avLst/>
          </a:prstGeom>
        </p:spPr>
        <p:txBody>
          <a:bodyPr vert="horz" wrap="square" lIns="0" tIns="0" rIns="0" bIns="0" rtlCol="0">
            <a:spAutoFit/>
          </a:bodyPr>
          <a:lstStyle/>
          <a:p>
            <a:pPr marL="11723"/>
            <a:r>
              <a:rPr sz="1200" spc="-5" dirty="0">
                <a:latin typeface="Arial"/>
                <a:cs typeface="Arial"/>
              </a:rPr>
              <a:t>28</a:t>
            </a:r>
            <a:endParaRPr sz="1200">
              <a:latin typeface="Arial"/>
              <a:cs typeface="Aria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
        <p:nvSpPr>
          <p:cNvPr id="8" name="object 3"/>
          <p:cNvSpPr txBox="1"/>
          <p:nvPr/>
        </p:nvSpPr>
        <p:spPr>
          <a:xfrm>
            <a:off x="285720" y="2500306"/>
            <a:ext cx="3406134" cy="738664"/>
          </a:xfrm>
          <a:prstGeom prst="rect">
            <a:avLst/>
          </a:prstGeom>
        </p:spPr>
        <p:txBody>
          <a:bodyPr vert="horz" wrap="square" lIns="0" tIns="0" rIns="0" bIns="0" rtlCol="0">
            <a:spAutoFit/>
          </a:bodyPr>
          <a:lstStyle/>
          <a:p>
            <a:pPr marL="11723"/>
            <a:r>
              <a:rPr lang="vi-VN" sz="2400" spc="-5" dirty="0" smtClean="0">
                <a:solidFill>
                  <a:srgbClr val="002060"/>
                </a:solidFill>
                <a:latin typeface="Arial"/>
                <a:cs typeface="Arial"/>
              </a:rPr>
              <a:t>Lê Huỳnh Thị Cẩm Hồng &amp; cs. (2018):  </a:t>
            </a:r>
            <a:endParaRPr sz="2400" dirty="0">
              <a:latin typeface="Arial"/>
              <a:cs typeface="Arial"/>
            </a:endParaRPr>
          </a:p>
        </p:txBody>
      </p:sp>
      <p:pic>
        <p:nvPicPr>
          <p:cNvPr id="2050" name="Picture 2"/>
          <p:cNvPicPr>
            <a:picLocks noChangeAspect="1" noChangeArrowheads="1"/>
          </p:cNvPicPr>
          <p:nvPr/>
        </p:nvPicPr>
        <p:blipFill>
          <a:blip r:embed="rId6"/>
          <a:srcRect/>
          <a:stretch>
            <a:fillRect/>
          </a:stretch>
        </p:blipFill>
        <p:spPr bwMode="auto">
          <a:xfrm>
            <a:off x="142844" y="3549402"/>
            <a:ext cx="2857520" cy="2094176"/>
          </a:xfrm>
          <a:prstGeom prst="rect">
            <a:avLst/>
          </a:prstGeom>
          <a:noFill/>
          <a:ln w="9525">
            <a:noFill/>
            <a:miter lim="800000"/>
            <a:headEnd/>
            <a:tailEnd/>
          </a:ln>
          <a:effectLst/>
        </p:spPr>
      </p:pic>
      <p:sp>
        <p:nvSpPr>
          <p:cNvPr id="10" name="object 3"/>
          <p:cNvSpPr txBox="1"/>
          <p:nvPr/>
        </p:nvSpPr>
        <p:spPr>
          <a:xfrm>
            <a:off x="4929190" y="2571744"/>
            <a:ext cx="3406134" cy="369332"/>
          </a:xfrm>
          <a:prstGeom prst="rect">
            <a:avLst/>
          </a:prstGeom>
        </p:spPr>
        <p:txBody>
          <a:bodyPr vert="horz" wrap="square" lIns="0" tIns="0" rIns="0" bIns="0" rtlCol="0">
            <a:spAutoFit/>
          </a:bodyPr>
          <a:lstStyle/>
          <a:p>
            <a:pPr marL="11723"/>
            <a:r>
              <a:rPr lang="en-US" sz="2400" spc="-5" dirty="0" err="1" smtClean="0">
                <a:solidFill>
                  <a:srgbClr val="002060"/>
                </a:solidFill>
                <a:latin typeface="Arial"/>
                <a:cs typeface="Arial"/>
              </a:rPr>
              <a:t>Hoài</a:t>
            </a:r>
            <a:r>
              <a:rPr lang="en-US" sz="2400" spc="-5" dirty="0" smtClean="0">
                <a:solidFill>
                  <a:srgbClr val="002060"/>
                </a:solidFill>
                <a:latin typeface="Arial"/>
                <a:cs typeface="Arial"/>
              </a:rPr>
              <a:t> </a:t>
            </a:r>
            <a:r>
              <a:rPr lang="en-US" sz="2400" spc="-5" dirty="0" err="1" smtClean="0">
                <a:solidFill>
                  <a:srgbClr val="002060"/>
                </a:solidFill>
                <a:latin typeface="Arial"/>
                <a:cs typeface="Arial"/>
              </a:rPr>
              <a:t>Sơn</a:t>
            </a:r>
            <a:r>
              <a:rPr lang="vi-VN" sz="2400" spc="-5" dirty="0" smtClean="0">
                <a:solidFill>
                  <a:srgbClr val="002060"/>
                </a:solidFill>
                <a:latin typeface="Arial"/>
                <a:cs typeface="Arial"/>
              </a:rPr>
              <a:t> &amp; cs. (201</a:t>
            </a:r>
            <a:r>
              <a:rPr lang="en-US" sz="2400" spc="-5" dirty="0" smtClean="0">
                <a:solidFill>
                  <a:srgbClr val="002060"/>
                </a:solidFill>
                <a:latin typeface="Arial"/>
                <a:cs typeface="Arial"/>
              </a:rPr>
              <a:t>6</a:t>
            </a:r>
            <a:r>
              <a:rPr lang="vi-VN" sz="2400" spc="-5" dirty="0" smtClean="0">
                <a:solidFill>
                  <a:srgbClr val="002060"/>
                </a:solidFill>
                <a:latin typeface="Arial"/>
                <a:cs typeface="Arial"/>
              </a:rPr>
              <a:t>):  </a:t>
            </a:r>
            <a:endParaRPr sz="2400" dirty="0">
              <a:latin typeface="Arial"/>
              <a:cs typeface="Arial"/>
            </a:endParaRPr>
          </a:p>
        </p:txBody>
      </p:sp>
      <p:pic>
        <p:nvPicPr>
          <p:cNvPr id="2052" name="Picture 4"/>
          <p:cNvPicPr>
            <a:picLocks noChangeAspect="1" noChangeArrowheads="1"/>
          </p:cNvPicPr>
          <p:nvPr/>
        </p:nvPicPr>
        <p:blipFill>
          <a:blip r:embed="rId7"/>
          <a:srcRect/>
          <a:stretch>
            <a:fillRect/>
          </a:stretch>
        </p:blipFill>
        <p:spPr bwMode="auto">
          <a:xfrm>
            <a:off x="4195778" y="3357562"/>
            <a:ext cx="2662238" cy="2219370"/>
          </a:xfrm>
          <a:prstGeom prst="rect">
            <a:avLst/>
          </a:prstGeom>
          <a:noFill/>
          <a:ln w="9525">
            <a:noFill/>
            <a:miter lim="800000"/>
            <a:headEnd/>
            <a:tailEnd/>
          </a:ln>
          <a:effectLst/>
        </p:spPr>
      </p:pic>
      <p:sp>
        <p:nvSpPr>
          <p:cNvPr id="13" name="Rectangle 12"/>
          <p:cNvSpPr/>
          <p:nvPr/>
        </p:nvSpPr>
        <p:spPr>
          <a:xfrm>
            <a:off x="6534152" y="3500438"/>
            <a:ext cx="2324128" cy="1938992"/>
          </a:xfrm>
          <a:prstGeom prst="rect">
            <a:avLst/>
          </a:prstGeom>
        </p:spPr>
        <p:txBody>
          <a:bodyPr wrap="square">
            <a:spAutoFit/>
          </a:bodyPr>
          <a:lstStyle/>
          <a:p>
            <a:pPr>
              <a:lnSpc>
                <a:spcPct val="150000"/>
              </a:lnSpc>
            </a:pPr>
            <a:r>
              <a:rPr lang="en-US" sz="1600" dirty="0" smtClean="0">
                <a:latin typeface="Arial" pitchFamily="34" charset="0"/>
                <a:ea typeface="Times New Roman" panose="02020603050405020304" pitchFamily="18" charset="0"/>
                <a:cs typeface="Arial" pitchFamily="34" charset="0"/>
              </a:rPr>
              <a:t>Tb: BN MTD </a:t>
            </a:r>
            <a:r>
              <a:rPr lang="en-US" sz="1600" dirty="0" err="1">
                <a:latin typeface="Arial" pitchFamily="34" charset="0"/>
                <a:ea typeface="Times New Roman" panose="02020603050405020304" pitchFamily="18" charset="0"/>
                <a:cs typeface="Arial" pitchFamily="34" charset="0"/>
              </a:rPr>
              <a:t>sử</a:t>
            </a:r>
            <a:r>
              <a:rPr lang="en-US" sz="1600" dirty="0">
                <a:latin typeface="Arial" pitchFamily="34" charset="0"/>
                <a:ea typeface="Times New Roman" panose="02020603050405020304" pitchFamily="18" charset="0"/>
                <a:cs typeface="Arial" pitchFamily="34" charset="0"/>
              </a:rPr>
              <a:t> </a:t>
            </a:r>
            <a:r>
              <a:rPr lang="en-US" sz="1600" dirty="0" err="1">
                <a:latin typeface="Arial" pitchFamily="34" charset="0"/>
                <a:ea typeface="Times New Roman" panose="02020603050405020304" pitchFamily="18" charset="0"/>
                <a:cs typeface="Arial" pitchFamily="34" charset="0"/>
              </a:rPr>
              <a:t>dụng</a:t>
            </a:r>
            <a:r>
              <a:rPr lang="en-US" sz="1600" dirty="0">
                <a:latin typeface="Arial" pitchFamily="34" charset="0"/>
                <a:ea typeface="Times New Roman" panose="02020603050405020304" pitchFamily="18" charset="0"/>
                <a:cs typeface="Arial" pitchFamily="34" charset="0"/>
              </a:rPr>
              <a:t> 320.000 </a:t>
            </a:r>
            <a:r>
              <a:rPr lang="en-US" sz="1600" dirty="0" err="1">
                <a:latin typeface="Arial" pitchFamily="34" charset="0"/>
                <a:ea typeface="Times New Roman" panose="02020603050405020304" pitchFamily="18" charset="0"/>
                <a:cs typeface="Arial" pitchFamily="34" charset="0"/>
              </a:rPr>
              <a:t>đồng</a:t>
            </a:r>
            <a:r>
              <a:rPr lang="en-US" sz="1600" dirty="0">
                <a:latin typeface="Arial" pitchFamily="34" charset="0"/>
                <a:ea typeface="Times New Roman" panose="02020603050405020304" pitchFamily="18" charset="0"/>
                <a:cs typeface="Arial" pitchFamily="34" charset="0"/>
              </a:rPr>
              <a:t>/</a:t>
            </a:r>
            <a:r>
              <a:rPr lang="en-US" sz="1600" dirty="0" err="1">
                <a:latin typeface="Arial" pitchFamily="34" charset="0"/>
                <a:ea typeface="Times New Roman" panose="02020603050405020304" pitchFamily="18" charset="0"/>
                <a:cs typeface="Arial" pitchFamily="34" charset="0"/>
              </a:rPr>
              <a:t>ngày</a:t>
            </a:r>
            <a:r>
              <a:rPr lang="en-US" sz="1600" dirty="0">
                <a:latin typeface="Arial" pitchFamily="34" charset="0"/>
                <a:ea typeface="Times New Roman" panose="02020603050405020304" pitchFamily="18" charset="0"/>
                <a:cs typeface="Arial" pitchFamily="34" charset="0"/>
              </a:rPr>
              <a:t> </a:t>
            </a:r>
            <a:r>
              <a:rPr lang="en-US" sz="1600" dirty="0" err="1">
                <a:latin typeface="Arial" pitchFamily="34" charset="0"/>
                <a:ea typeface="Times New Roman" panose="02020603050405020304" pitchFamily="18" charset="0"/>
                <a:cs typeface="Arial" pitchFamily="34" charset="0"/>
              </a:rPr>
              <a:t>cho</a:t>
            </a:r>
            <a:r>
              <a:rPr lang="en-US" sz="1600" dirty="0">
                <a:latin typeface="Arial" pitchFamily="34" charset="0"/>
                <a:ea typeface="Times New Roman" panose="02020603050405020304" pitchFamily="18" charset="0"/>
                <a:cs typeface="Arial" pitchFamily="34" charset="0"/>
              </a:rPr>
              <a:t> </a:t>
            </a:r>
            <a:r>
              <a:rPr lang="en-US" sz="1600" dirty="0" err="1">
                <a:latin typeface="Arial" pitchFamily="34" charset="0"/>
                <a:ea typeface="Times New Roman" panose="02020603050405020304" pitchFamily="18" charset="0"/>
                <a:cs typeface="Arial" pitchFamily="34" charset="0"/>
              </a:rPr>
              <a:t>việc</a:t>
            </a:r>
            <a:r>
              <a:rPr lang="en-US" sz="1600" dirty="0">
                <a:latin typeface="Arial" pitchFamily="34" charset="0"/>
                <a:ea typeface="Times New Roman" panose="02020603050405020304" pitchFamily="18" charset="0"/>
                <a:cs typeface="Arial" pitchFamily="34" charset="0"/>
              </a:rPr>
              <a:t> </a:t>
            </a:r>
            <a:r>
              <a:rPr lang="en-US" sz="1600" dirty="0" err="1">
                <a:latin typeface="Arial" pitchFamily="34" charset="0"/>
                <a:ea typeface="Times New Roman" panose="02020603050405020304" pitchFamily="18" charset="0"/>
                <a:cs typeface="Arial" pitchFamily="34" charset="0"/>
              </a:rPr>
              <a:t>mua</a:t>
            </a:r>
            <a:r>
              <a:rPr lang="en-US" sz="1600" dirty="0">
                <a:latin typeface="Arial" pitchFamily="34" charset="0"/>
                <a:ea typeface="Times New Roman" panose="02020603050405020304" pitchFamily="18" charset="0"/>
                <a:cs typeface="Arial" pitchFamily="34" charset="0"/>
              </a:rPr>
              <a:t> </a:t>
            </a:r>
            <a:r>
              <a:rPr lang="en-US" sz="1600" dirty="0" err="1">
                <a:latin typeface="Arial" pitchFamily="34" charset="0"/>
                <a:ea typeface="Times New Roman" panose="02020603050405020304" pitchFamily="18" charset="0"/>
                <a:cs typeface="Arial" pitchFamily="34" charset="0"/>
              </a:rPr>
              <a:t>và</a:t>
            </a:r>
            <a:r>
              <a:rPr lang="en-US" sz="1600" dirty="0">
                <a:latin typeface="Arial" pitchFamily="34" charset="0"/>
                <a:ea typeface="Times New Roman" panose="02020603050405020304" pitchFamily="18" charset="0"/>
                <a:cs typeface="Arial" pitchFamily="34" charset="0"/>
              </a:rPr>
              <a:t> </a:t>
            </a:r>
            <a:r>
              <a:rPr lang="en-US" sz="1600" dirty="0" err="1">
                <a:latin typeface="Arial" pitchFamily="34" charset="0"/>
                <a:ea typeface="Times New Roman" panose="02020603050405020304" pitchFamily="18" charset="0"/>
                <a:cs typeface="Arial" pitchFamily="34" charset="0"/>
              </a:rPr>
              <a:t>sử</a:t>
            </a:r>
            <a:r>
              <a:rPr lang="en-US" sz="1600" dirty="0">
                <a:latin typeface="Arial" pitchFamily="34" charset="0"/>
                <a:ea typeface="Times New Roman" panose="02020603050405020304" pitchFamily="18" charset="0"/>
                <a:cs typeface="Arial" pitchFamily="34" charset="0"/>
              </a:rPr>
              <a:t> </a:t>
            </a:r>
            <a:r>
              <a:rPr lang="en-US" sz="1600" dirty="0" err="1">
                <a:latin typeface="Arial" pitchFamily="34" charset="0"/>
                <a:ea typeface="Times New Roman" panose="02020603050405020304" pitchFamily="18" charset="0"/>
                <a:cs typeface="Arial" pitchFamily="34" charset="0"/>
              </a:rPr>
              <a:t>dụng</a:t>
            </a:r>
            <a:r>
              <a:rPr lang="en-US" sz="1600" dirty="0">
                <a:latin typeface="Arial" pitchFamily="34" charset="0"/>
                <a:ea typeface="Times New Roman" panose="02020603050405020304" pitchFamily="18" charset="0"/>
                <a:cs typeface="Arial" pitchFamily="34" charset="0"/>
              </a:rPr>
              <a:t> ma </a:t>
            </a:r>
            <a:r>
              <a:rPr lang="en-US" sz="1600" dirty="0" err="1">
                <a:latin typeface="Arial" pitchFamily="34" charset="0"/>
                <a:ea typeface="Times New Roman" panose="02020603050405020304" pitchFamily="18" charset="0"/>
                <a:cs typeface="Arial" pitchFamily="34" charset="0"/>
              </a:rPr>
              <a:t>túy</a:t>
            </a:r>
            <a:r>
              <a:rPr lang="en-US" sz="1600" dirty="0">
                <a:latin typeface="Arial" pitchFamily="34" charset="0"/>
                <a:ea typeface="Times New Roman" panose="02020603050405020304" pitchFamily="18" charset="0"/>
                <a:cs typeface="Arial" pitchFamily="34" charset="0"/>
              </a:rPr>
              <a:t> </a:t>
            </a:r>
            <a:r>
              <a:rPr lang="en-US" sz="1600" dirty="0" smtClean="0">
                <a:latin typeface="Arial" pitchFamily="34" charset="0"/>
                <a:ea typeface="Times New Roman" panose="02020603050405020304" pitchFamily="18" charset="0"/>
                <a:cs typeface="Arial" pitchFamily="34" charset="0"/>
              </a:rPr>
              <a:t>(25.000 - </a:t>
            </a:r>
            <a:r>
              <a:rPr lang="en-US" sz="1600" dirty="0">
                <a:latin typeface="Arial" pitchFamily="34" charset="0"/>
                <a:ea typeface="Times New Roman" panose="02020603050405020304" pitchFamily="18" charset="0"/>
                <a:cs typeface="Arial" pitchFamily="34" charset="0"/>
              </a:rPr>
              <a:t>3.000.000 </a:t>
            </a:r>
            <a:r>
              <a:rPr lang="en-US" sz="1600" dirty="0" err="1">
                <a:latin typeface="Arial" pitchFamily="34" charset="0"/>
                <a:ea typeface="Times New Roman" panose="02020603050405020304" pitchFamily="18" charset="0"/>
                <a:cs typeface="Arial" pitchFamily="34" charset="0"/>
              </a:rPr>
              <a:t>đồng</a:t>
            </a:r>
            <a:r>
              <a:rPr lang="en-US" sz="1600" dirty="0">
                <a:latin typeface="Arial" pitchFamily="34" charset="0"/>
                <a:ea typeface="Times New Roman" panose="02020603050405020304" pitchFamily="18" charset="0"/>
                <a:cs typeface="Arial" pitchFamily="34" charset="0"/>
              </a:rPr>
              <a:t>/</a:t>
            </a:r>
            <a:r>
              <a:rPr lang="en-US" sz="1600" dirty="0" err="1">
                <a:latin typeface="Arial" pitchFamily="34" charset="0"/>
                <a:ea typeface="Times New Roman" panose="02020603050405020304" pitchFamily="18" charset="0"/>
                <a:cs typeface="Arial" pitchFamily="34" charset="0"/>
              </a:rPr>
              <a:t>ngày</a:t>
            </a:r>
            <a:endParaRPr lang="en-US" sz="1600" dirty="0">
              <a:latin typeface="Arial" pitchFamily="34" charset="0"/>
              <a:cs typeface="Arial" pitchFamily="34" charset="0"/>
            </a:endParaRPr>
          </a:p>
        </p:txBody>
      </p:sp>
      <p:sp>
        <p:nvSpPr>
          <p:cNvPr id="15" name="Rectangle 14"/>
          <p:cNvSpPr/>
          <p:nvPr/>
        </p:nvSpPr>
        <p:spPr>
          <a:xfrm>
            <a:off x="2428860" y="3714752"/>
            <a:ext cx="1785950" cy="1938992"/>
          </a:xfrm>
          <a:prstGeom prst="rect">
            <a:avLst/>
          </a:prstGeom>
        </p:spPr>
        <p:txBody>
          <a:bodyPr wrap="square">
            <a:spAutoFit/>
          </a:bodyPr>
          <a:lstStyle/>
          <a:p>
            <a:pPr>
              <a:lnSpc>
                <a:spcPct val="150000"/>
              </a:lnSpc>
            </a:pPr>
            <a:r>
              <a:rPr lang="en-US" sz="1600" dirty="0" err="1" smtClean="0">
                <a:latin typeface="Arial" pitchFamily="34" charset="0"/>
                <a:cs typeface="Arial" pitchFamily="34" charset="0"/>
              </a:rPr>
              <a:t>Tình</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trạng</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sư</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dụng</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chất</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gây</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nghiện</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va</a:t>
            </a:r>
            <a:r>
              <a:rPr lang="en-US" sz="1600" dirty="0" smtClean="0">
                <a:latin typeface="Arial" pitchFamily="34" charset="0"/>
                <a:cs typeface="Arial" pitchFamily="34" charset="0"/>
              </a:rPr>
              <a:t>̀ HIV ở </a:t>
            </a:r>
            <a:r>
              <a:rPr lang="en-US" sz="1600" dirty="0" err="1" smtClean="0">
                <a:latin typeface="Arial" pitchFamily="34" charset="0"/>
                <a:cs typeface="Arial" pitchFamily="34" charset="0"/>
              </a:rPr>
              <a:t>người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chuyển</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giới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nư</a:t>
            </a:r>
            <a:r>
              <a:rPr lang="en-US" sz="1600" dirty="0" smtClean="0">
                <a:latin typeface="Arial" pitchFamily="34" charset="0"/>
                <a:cs typeface="Arial" pitchFamily="34" charset="0"/>
              </a:rPr>
              <a:t>̃</a:t>
            </a:r>
            <a:endParaRPr lang="en-US" sz="1600" dirty="0">
              <a:latin typeface="Arial" pitchFamily="34" charset="0"/>
              <a:cs typeface="Arial" pitchFamily="34" charset="0"/>
            </a:endParaRPr>
          </a:p>
        </p:txBody>
      </p:sp>
    </p:spTree>
    <p:extLst>
      <p:ext uri="{BB962C8B-B14F-4D97-AF65-F5344CB8AC3E}">
        <p14:creationId xmlns:p14="http://schemas.microsoft.com/office/powerpoint/2010/main" val="2162948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45049" y="6182774"/>
            <a:ext cx="193431" cy="184666"/>
          </a:xfrm>
          <a:prstGeom prst="rect">
            <a:avLst/>
          </a:prstGeom>
        </p:spPr>
        <p:txBody>
          <a:bodyPr vert="horz" wrap="square" lIns="0" tIns="0" rIns="0" bIns="0" rtlCol="0">
            <a:spAutoFit/>
          </a:bodyPr>
          <a:lstStyle/>
          <a:p>
            <a:pPr marL="11723"/>
            <a:r>
              <a:rPr sz="1200" spc="-5" dirty="0">
                <a:latin typeface="Arial"/>
                <a:cs typeface="Arial"/>
              </a:rPr>
              <a:t>29</a:t>
            </a:r>
            <a:endParaRPr sz="1200">
              <a:latin typeface="Arial"/>
              <a:cs typeface="Arial"/>
            </a:endParaRPr>
          </a:p>
        </p:txBody>
      </p:sp>
      <p:sp>
        <p:nvSpPr>
          <p:cNvPr id="3" name="object 3"/>
          <p:cNvSpPr txBox="1">
            <a:spLocks noGrp="1"/>
          </p:cNvSpPr>
          <p:nvPr>
            <p:ph type="title"/>
          </p:nvPr>
        </p:nvSpPr>
        <p:spPr>
          <a:xfrm>
            <a:off x="1834075" y="1164743"/>
            <a:ext cx="5255455" cy="553998"/>
          </a:xfrm>
          <a:prstGeom prst="rect">
            <a:avLst/>
          </a:prstGeom>
        </p:spPr>
        <p:txBody>
          <a:bodyPr vert="horz" wrap="square" lIns="0" tIns="0" rIns="0" bIns="0" rtlCol="0" anchor="ctr">
            <a:spAutoFit/>
          </a:bodyPr>
          <a:lstStyle/>
          <a:p>
            <a:pPr marL="11723"/>
            <a:r>
              <a:rPr spc="-5" dirty="0"/>
              <a:t>CẦN SA TRONG Y</a:t>
            </a:r>
            <a:r>
              <a:rPr spc="-60" dirty="0"/>
              <a:t> </a:t>
            </a:r>
            <a:r>
              <a:rPr spc="-5" dirty="0"/>
              <a:t>HỌC</a:t>
            </a:r>
          </a:p>
        </p:txBody>
      </p:sp>
      <p:sp>
        <p:nvSpPr>
          <p:cNvPr id="4" name="object 4"/>
          <p:cNvSpPr txBox="1"/>
          <p:nvPr/>
        </p:nvSpPr>
        <p:spPr>
          <a:xfrm>
            <a:off x="381000" y="1848621"/>
            <a:ext cx="8161606" cy="2923236"/>
          </a:xfrm>
          <a:prstGeom prst="rect">
            <a:avLst/>
          </a:prstGeom>
        </p:spPr>
        <p:txBody>
          <a:bodyPr vert="horz" wrap="square" lIns="0" tIns="0" rIns="0" bIns="0" rtlCol="0">
            <a:spAutoFit/>
          </a:bodyPr>
          <a:lstStyle/>
          <a:p>
            <a:pPr marL="11723">
              <a:buChar char="-"/>
              <a:tabLst>
                <a:tab pos="183471" algn="l"/>
              </a:tabLst>
            </a:pPr>
            <a:r>
              <a:rPr sz="2400" spc="-5" dirty="0">
                <a:solidFill>
                  <a:srgbClr val="002060"/>
                </a:solidFill>
                <a:latin typeface="Arial"/>
                <a:cs typeface="Arial"/>
              </a:rPr>
              <a:t>Dronabinol (THC): chán ăn ở BN AIDS, buồn nôn-nôn do hóa</a:t>
            </a:r>
            <a:r>
              <a:rPr sz="2400" spc="97" dirty="0">
                <a:solidFill>
                  <a:srgbClr val="002060"/>
                </a:solidFill>
                <a:latin typeface="Arial"/>
                <a:cs typeface="Arial"/>
              </a:rPr>
              <a:t> </a:t>
            </a:r>
            <a:r>
              <a:rPr sz="2400" spc="-5" dirty="0">
                <a:solidFill>
                  <a:srgbClr val="002060"/>
                </a:solidFill>
                <a:latin typeface="Arial"/>
                <a:cs typeface="Arial"/>
              </a:rPr>
              <a:t>trị</a:t>
            </a:r>
            <a:endParaRPr sz="2400" dirty="0">
              <a:latin typeface="Arial"/>
              <a:cs typeface="Arial"/>
            </a:endParaRPr>
          </a:p>
          <a:p>
            <a:pPr marL="182885" indent="-171161">
              <a:spcBef>
                <a:spcPts val="941"/>
              </a:spcBef>
              <a:buChar char="-"/>
              <a:tabLst>
                <a:tab pos="183471" algn="l"/>
              </a:tabLst>
            </a:pPr>
            <a:r>
              <a:rPr sz="2400" spc="-5" dirty="0">
                <a:solidFill>
                  <a:srgbClr val="002060"/>
                </a:solidFill>
                <a:latin typeface="Arial"/>
                <a:cs typeface="Arial"/>
              </a:rPr>
              <a:t>Nabilone: buồn nôn-nôn kháng trị do hóa</a:t>
            </a:r>
            <a:r>
              <a:rPr sz="2400" spc="51" dirty="0">
                <a:solidFill>
                  <a:srgbClr val="002060"/>
                </a:solidFill>
                <a:latin typeface="Arial"/>
                <a:cs typeface="Arial"/>
              </a:rPr>
              <a:t> </a:t>
            </a:r>
            <a:r>
              <a:rPr sz="2400" spc="-5" dirty="0">
                <a:solidFill>
                  <a:srgbClr val="002060"/>
                </a:solidFill>
                <a:latin typeface="Arial"/>
                <a:cs typeface="Arial"/>
              </a:rPr>
              <a:t>trị</a:t>
            </a:r>
            <a:endParaRPr sz="2400" dirty="0">
              <a:latin typeface="Arial"/>
              <a:cs typeface="Arial"/>
            </a:endParaRPr>
          </a:p>
          <a:p>
            <a:pPr marL="11723" marR="264948">
              <a:lnSpc>
                <a:spcPct val="100699"/>
              </a:lnSpc>
              <a:spcBef>
                <a:spcPts val="923"/>
              </a:spcBef>
              <a:buChar char="-"/>
              <a:tabLst>
                <a:tab pos="183471" algn="l"/>
              </a:tabLst>
            </a:pPr>
            <a:r>
              <a:rPr sz="2400" spc="-5" dirty="0">
                <a:solidFill>
                  <a:srgbClr val="002060"/>
                </a:solidFill>
                <a:latin typeface="Arial"/>
                <a:cs typeface="Arial"/>
              </a:rPr>
              <a:t>Chế phẩm từ cần sa có hiệu quả giảm đau thần kinh mạn tính  (ngoại trừ cần sa khô).</a:t>
            </a:r>
            <a:r>
              <a:rPr sz="2400" spc="23" dirty="0">
                <a:solidFill>
                  <a:srgbClr val="002060"/>
                </a:solidFill>
                <a:latin typeface="Arial"/>
                <a:cs typeface="Arial"/>
              </a:rPr>
              <a:t> </a:t>
            </a:r>
            <a:r>
              <a:rPr sz="2400" spc="-5" dirty="0">
                <a:solidFill>
                  <a:srgbClr val="002060"/>
                </a:solidFill>
                <a:latin typeface="Arial"/>
                <a:cs typeface="Arial"/>
              </a:rPr>
              <a:t>[Cochrane]</a:t>
            </a:r>
            <a:endParaRPr sz="2400" dirty="0">
              <a:latin typeface="Arial"/>
              <a:cs typeface="Arial"/>
            </a:endParaRPr>
          </a:p>
          <a:p>
            <a:pPr marL="11723" marR="13481">
              <a:lnSpc>
                <a:spcPct val="100699"/>
              </a:lnSpc>
              <a:spcBef>
                <a:spcPts val="877"/>
              </a:spcBef>
              <a:buChar char="-"/>
              <a:tabLst>
                <a:tab pos="183471" algn="l"/>
              </a:tabLst>
            </a:pPr>
            <a:r>
              <a:rPr sz="2400" spc="-5" dirty="0">
                <a:solidFill>
                  <a:srgbClr val="002060"/>
                </a:solidFill>
                <a:latin typeface="Arial"/>
                <a:cs typeface="Arial"/>
              </a:rPr>
              <a:t>Không đủ bằng chứng dùng dẫn chất cannabinoid trong điều trị:  loạn thần, </a:t>
            </a:r>
            <a:r>
              <a:rPr sz="2400" dirty="0">
                <a:solidFill>
                  <a:srgbClr val="002060"/>
                </a:solidFill>
                <a:latin typeface="Arial"/>
                <a:cs typeface="Arial"/>
              </a:rPr>
              <a:t>suy </a:t>
            </a:r>
            <a:r>
              <a:rPr sz="2400" spc="-5" dirty="0">
                <a:solidFill>
                  <a:srgbClr val="002060"/>
                </a:solidFill>
                <a:latin typeface="Arial"/>
                <a:cs typeface="Arial"/>
              </a:rPr>
              <a:t>giảm trí nhớ, động kinh.</a:t>
            </a:r>
            <a:r>
              <a:rPr sz="2400" spc="51" dirty="0">
                <a:solidFill>
                  <a:srgbClr val="002060"/>
                </a:solidFill>
                <a:latin typeface="Arial"/>
                <a:cs typeface="Arial"/>
              </a:rPr>
              <a:t> </a:t>
            </a:r>
            <a:r>
              <a:rPr sz="2400" spc="-5" dirty="0">
                <a:solidFill>
                  <a:srgbClr val="002060"/>
                </a:solidFill>
                <a:latin typeface="Arial"/>
                <a:cs typeface="Arial"/>
              </a:rPr>
              <a:t>[Cochrane]</a:t>
            </a:r>
            <a:endParaRPr sz="2400" dirty="0">
              <a:latin typeface="Arial"/>
              <a:cs typeface="Arial"/>
            </a:endParaRPr>
          </a:p>
        </p:txBody>
      </p:sp>
      <p:sp>
        <p:nvSpPr>
          <p:cNvPr id="5" name="object 5"/>
          <p:cNvSpPr txBox="1"/>
          <p:nvPr/>
        </p:nvSpPr>
        <p:spPr>
          <a:xfrm>
            <a:off x="4183113" y="5029200"/>
            <a:ext cx="4338711" cy="833562"/>
          </a:xfrm>
          <a:prstGeom prst="rect">
            <a:avLst/>
          </a:prstGeom>
        </p:spPr>
        <p:txBody>
          <a:bodyPr vert="horz" wrap="square" lIns="0" tIns="0" rIns="0" bIns="0" rtlCol="0">
            <a:spAutoFit/>
          </a:bodyPr>
          <a:lstStyle/>
          <a:p>
            <a:pPr marL="11723">
              <a:lnSpc>
                <a:spcPts val="1260"/>
              </a:lnSpc>
            </a:pPr>
            <a:r>
              <a:rPr sz="1062" spc="-5" dirty="0">
                <a:solidFill>
                  <a:srgbClr val="2A2A2A"/>
                </a:solidFill>
                <a:latin typeface="Arial"/>
                <a:cs typeface="Arial"/>
              </a:rPr>
              <a:t>UpToDate: Dronabinol,</a:t>
            </a:r>
            <a:r>
              <a:rPr sz="1062" spc="28" dirty="0">
                <a:solidFill>
                  <a:srgbClr val="2A2A2A"/>
                </a:solidFill>
                <a:latin typeface="Arial"/>
                <a:cs typeface="Arial"/>
              </a:rPr>
              <a:t> </a:t>
            </a:r>
            <a:r>
              <a:rPr sz="1062" spc="-5" dirty="0">
                <a:solidFill>
                  <a:srgbClr val="2A2A2A"/>
                </a:solidFill>
                <a:latin typeface="Arial"/>
                <a:cs typeface="Arial"/>
              </a:rPr>
              <a:t>Nabilone.</a:t>
            </a:r>
            <a:endParaRPr sz="1062" dirty="0">
              <a:latin typeface="Arial"/>
              <a:cs typeface="Arial"/>
            </a:endParaRPr>
          </a:p>
          <a:p>
            <a:pPr marL="11723" marR="4689">
              <a:lnSpc>
                <a:spcPts val="1320"/>
              </a:lnSpc>
              <a:spcBef>
                <a:spcPts val="37"/>
              </a:spcBef>
            </a:pPr>
            <a:r>
              <a:rPr sz="1062" dirty="0">
                <a:solidFill>
                  <a:srgbClr val="2A2A2A"/>
                </a:solidFill>
                <a:latin typeface="Arial"/>
                <a:cs typeface="Arial"/>
              </a:rPr>
              <a:t>Mucke </a:t>
            </a:r>
            <a:r>
              <a:rPr sz="1108" spc="-5" dirty="0">
                <a:latin typeface="Arial"/>
                <a:cs typeface="Arial"/>
              </a:rPr>
              <a:t>et al. (2018). Cochrane Database Syst Rev. 2:CD012182.  </a:t>
            </a:r>
            <a:r>
              <a:rPr sz="1062" spc="-5" dirty="0">
                <a:solidFill>
                  <a:srgbClr val="2A2A2A"/>
                </a:solidFill>
                <a:latin typeface="Arial"/>
                <a:cs typeface="Arial"/>
              </a:rPr>
              <a:t>McLoughlin </a:t>
            </a:r>
            <a:r>
              <a:rPr sz="1108" spc="-5" dirty="0">
                <a:latin typeface="Arial"/>
                <a:cs typeface="Arial"/>
              </a:rPr>
              <a:t>et al. (2014). Cochrane Database Syst Rev. 10:CD00483.  Krishnan et al. (2009). Cochrane Database Syst Rev.</a:t>
            </a:r>
            <a:r>
              <a:rPr sz="1108" spc="138" dirty="0">
                <a:latin typeface="Arial"/>
                <a:cs typeface="Arial"/>
              </a:rPr>
              <a:t> </a:t>
            </a:r>
            <a:r>
              <a:rPr sz="1108" spc="-5" dirty="0">
                <a:latin typeface="Arial"/>
                <a:cs typeface="Arial"/>
              </a:rPr>
              <a:t>2:CD007204.</a:t>
            </a:r>
            <a:endParaRPr sz="1108" dirty="0">
              <a:latin typeface="Arial"/>
              <a:cs typeface="Arial"/>
            </a:endParaRPr>
          </a:p>
          <a:p>
            <a:pPr marL="11723">
              <a:lnSpc>
                <a:spcPts val="1274"/>
              </a:lnSpc>
            </a:pPr>
            <a:r>
              <a:rPr sz="1108" spc="-5" dirty="0">
                <a:latin typeface="Arial"/>
                <a:cs typeface="Arial"/>
              </a:rPr>
              <a:t>Gloss et al. (2014). Cochrane Database Syst Rev.</a:t>
            </a:r>
            <a:r>
              <a:rPr sz="1108" spc="125" dirty="0">
                <a:latin typeface="Arial"/>
                <a:cs typeface="Arial"/>
              </a:rPr>
              <a:t> </a:t>
            </a:r>
            <a:r>
              <a:rPr sz="1108" spc="-5" dirty="0">
                <a:latin typeface="Arial"/>
                <a:cs typeface="Arial"/>
              </a:rPr>
              <a:t>3:CD009270.</a:t>
            </a:r>
            <a:endParaRPr sz="1108" dirty="0">
              <a:latin typeface="Arial"/>
              <a:cs typeface="Aria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448917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08942" y="1066800"/>
            <a:ext cx="6461760" cy="553998"/>
          </a:xfrm>
          <a:prstGeom prst="rect">
            <a:avLst/>
          </a:prstGeom>
        </p:spPr>
        <p:txBody>
          <a:bodyPr vert="horz" wrap="square" lIns="0" tIns="0" rIns="0" bIns="0" rtlCol="0" anchor="ctr">
            <a:spAutoFit/>
          </a:bodyPr>
          <a:lstStyle/>
          <a:p>
            <a:pPr marL="11723"/>
            <a:r>
              <a:rPr spc="-5" dirty="0"/>
              <a:t>CẦN SA TỔNG HỢP (CỎ</a:t>
            </a:r>
            <a:r>
              <a:rPr spc="-46" dirty="0"/>
              <a:t> </a:t>
            </a:r>
            <a:r>
              <a:rPr spc="-5" dirty="0"/>
              <a:t>MỸ)</a:t>
            </a:r>
          </a:p>
        </p:txBody>
      </p:sp>
      <p:sp>
        <p:nvSpPr>
          <p:cNvPr id="4" name="object 4"/>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36</a:t>
            </a:fld>
            <a:endParaRPr spc="-5" dirty="0"/>
          </a:p>
        </p:txBody>
      </p:sp>
      <p:sp>
        <p:nvSpPr>
          <p:cNvPr id="3" name="object 3"/>
          <p:cNvSpPr/>
          <p:nvPr/>
        </p:nvSpPr>
        <p:spPr>
          <a:xfrm>
            <a:off x="1208942" y="2373923"/>
            <a:ext cx="6330461" cy="3165230"/>
          </a:xfrm>
          <a:prstGeom prst="rect">
            <a:avLst/>
          </a:prstGeom>
          <a:blipFill>
            <a:blip r:embed="rId2" cstate="print"/>
            <a:stretch>
              <a:fillRect/>
            </a:stretch>
          </a:blipFill>
        </p:spPr>
        <p:txBody>
          <a:bodyPr wrap="square" lIns="0" tIns="0" rIns="0" bIns="0" rtlCol="0"/>
          <a:lstStyle/>
          <a:p>
            <a:endParaRPr sz="1662"/>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3284919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62200" y="978138"/>
            <a:ext cx="4448322" cy="553998"/>
          </a:xfrm>
          <a:prstGeom prst="rect">
            <a:avLst/>
          </a:prstGeom>
        </p:spPr>
        <p:txBody>
          <a:bodyPr vert="horz" wrap="square" lIns="0" tIns="0" rIns="0" bIns="0" rtlCol="0" anchor="ctr">
            <a:spAutoFit/>
          </a:bodyPr>
          <a:lstStyle/>
          <a:p>
            <a:pPr marL="11723"/>
            <a:r>
              <a:rPr spc="-5" dirty="0"/>
              <a:t>THÔNG TIN</a:t>
            </a:r>
            <a:r>
              <a:rPr spc="-60" dirty="0"/>
              <a:t> </a:t>
            </a:r>
            <a:r>
              <a:rPr spc="-5" dirty="0"/>
              <a:t>CHUNG</a:t>
            </a:r>
          </a:p>
        </p:txBody>
      </p:sp>
      <p:sp>
        <p:nvSpPr>
          <p:cNvPr id="9" name="object 9"/>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37</a:t>
            </a:fld>
            <a:endParaRPr spc="-5" dirty="0"/>
          </a:p>
        </p:txBody>
      </p:sp>
      <p:sp>
        <p:nvSpPr>
          <p:cNvPr id="3" name="object 3"/>
          <p:cNvSpPr txBox="1"/>
          <p:nvPr/>
        </p:nvSpPr>
        <p:spPr>
          <a:xfrm>
            <a:off x="533400" y="1701173"/>
            <a:ext cx="8242495" cy="2442207"/>
          </a:xfrm>
          <a:prstGeom prst="rect">
            <a:avLst/>
          </a:prstGeom>
        </p:spPr>
        <p:txBody>
          <a:bodyPr vert="horz" wrap="square" lIns="0" tIns="0" rIns="0" bIns="0" rtlCol="0">
            <a:spAutoFit/>
          </a:bodyPr>
          <a:lstStyle/>
          <a:p>
            <a:pPr marL="386285" indent="-374562">
              <a:buChar char="-"/>
              <a:tabLst>
                <a:tab pos="386285" algn="l"/>
                <a:tab pos="386871" algn="l"/>
              </a:tabLst>
            </a:pPr>
            <a:r>
              <a:rPr sz="2400" spc="-5" dirty="0">
                <a:solidFill>
                  <a:srgbClr val="002060"/>
                </a:solidFill>
                <a:latin typeface="Arial"/>
                <a:cs typeface="Arial"/>
              </a:rPr>
              <a:t>Loại ma túy: </a:t>
            </a:r>
            <a:r>
              <a:rPr sz="2400" spc="-5" dirty="0">
                <a:solidFill>
                  <a:srgbClr val="C00000"/>
                </a:solidFill>
                <a:latin typeface="Arial"/>
                <a:cs typeface="Arial"/>
              </a:rPr>
              <a:t>cần sa tổng hợp </a:t>
            </a:r>
            <a:r>
              <a:rPr sz="2400" i="1" spc="-5" dirty="0">
                <a:solidFill>
                  <a:srgbClr val="002060"/>
                </a:solidFill>
                <a:latin typeface="Arial"/>
                <a:cs typeface="Arial"/>
              </a:rPr>
              <a:t>(</a:t>
            </a:r>
            <a:r>
              <a:rPr sz="2400" i="1" spc="-5" dirty="0">
                <a:solidFill>
                  <a:srgbClr val="C00000"/>
                </a:solidFill>
                <a:latin typeface="Arial"/>
                <a:cs typeface="Arial"/>
              </a:rPr>
              <a:t>KHÔNG PHẢI </a:t>
            </a:r>
            <a:r>
              <a:rPr sz="2400" i="1" spc="-5" dirty="0">
                <a:solidFill>
                  <a:srgbClr val="002060"/>
                </a:solidFill>
                <a:latin typeface="Arial"/>
                <a:cs typeface="Arial"/>
              </a:rPr>
              <a:t>cần</a:t>
            </a:r>
            <a:r>
              <a:rPr sz="2400" i="1" spc="97" dirty="0">
                <a:solidFill>
                  <a:srgbClr val="002060"/>
                </a:solidFill>
                <a:latin typeface="Arial"/>
                <a:cs typeface="Arial"/>
              </a:rPr>
              <a:t> </a:t>
            </a:r>
            <a:r>
              <a:rPr sz="2400" i="1" spc="-5" dirty="0">
                <a:solidFill>
                  <a:srgbClr val="002060"/>
                </a:solidFill>
                <a:latin typeface="Arial"/>
                <a:cs typeface="Arial"/>
              </a:rPr>
              <a:t>sa)</a:t>
            </a:r>
            <a:endParaRPr sz="2400" dirty="0">
              <a:latin typeface="Arial"/>
              <a:cs typeface="Arial"/>
            </a:endParaRPr>
          </a:p>
          <a:p>
            <a:pPr marL="386285" marR="331185" indent="-374562">
              <a:lnSpc>
                <a:spcPct val="100699"/>
              </a:lnSpc>
              <a:spcBef>
                <a:spcPts val="877"/>
              </a:spcBef>
              <a:buChar char="-"/>
              <a:tabLst>
                <a:tab pos="386285" algn="l"/>
                <a:tab pos="386871" algn="l"/>
              </a:tabLst>
            </a:pPr>
            <a:r>
              <a:rPr sz="2400" spc="-5" dirty="0">
                <a:solidFill>
                  <a:srgbClr val="002060"/>
                </a:solidFill>
                <a:latin typeface="Arial"/>
                <a:cs typeface="Arial"/>
              </a:rPr>
              <a:t>Bản chất: hỗn hợp lá cỏ được </a:t>
            </a:r>
            <a:r>
              <a:rPr sz="2400" spc="-5" dirty="0">
                <a:solidFill>
                  <a:srgbClr val="C00000"/>
                </a:solidFill>
                <a:latin typeface="Arial"/>
                <a:cs typeface="Arial"/>
              </a:rPr>
              <a:t>phun hóa chất </a:t>
            </a:r>
            <a:r>
              <a:rPr sz="2400" spc="-5" dirty="0">
                <a:solidFill>
                  <a:srgbClr val="002060"/>
                </a:solidFill>
                <a:latin typeface="Arial"/>
                <a:cs typeface="Arial"/>
              </a:rPr>
              <a:t>để có tác động  giống cần</a:t>
            </a:r>
            <a:r>
              <a:rPr sz="2400" spc="-51" dirty="0">
                <a:solidFill>
                  <a:srgbClr val="002060"/>
                </a:solidFill>
                <a:latin typeface="Arial"/>
                <a:cs typeface="Arial"/>
              </a:rPr>
              <a:t> </a:t>
            </a:r>
            <a:r>
              <a:rPr sz="2400" spc="-5" dirty="0">
                <a:solidFill>
                  <a:srgbClr val="002060"/>
                </a:solidFill>
                <a:latin typeface="Arial"/>
                <a:cs typeface="Arial"/>
              </a:rPr>
              <a:t>sa.</a:t>
            </a:r>
            <a:endParaRPr sz="2400" dirty="0">
              <a:latin typeface="Arial"/>
              <a:cs typeface="Arial"/>
            </a:endParaRPr>
          </a:p>
          <a:p>
            <a:pPr marL="386285" marR="4689" indent="-374562">
              <a:lnSpc>
                <a:spcPct val="100699"/>
              </a:lnSpc>
              <a:spcBef>
                <a:spcPts val="877"/>
              </a:spcBef>
              <a:buChar char="-"/>
              <a:tabLst>
                <a:tab pos="386285" algn="l"/>
                <a:tab pos="386871" algn="l"/>
              </a:tabLst>
            </a:pPr>
            <a:r>
              <a:rPr sz="2400" spc="-5" dirty="0">
                <a:solidFill>
                  <a:srgbClr val="002060"/>
                </a:solidFill>
                <a:latin typeface="Arial"/>
                <a:cs typeface="Arial"/>
              </a:rPr>
              <a:t>Tên gọi khác: Spice, K2, Genie, Zen, Moon Rocks,… </a:t>
            </a:r>
            <a:r>
              <a:rPr sz="2400" dirty="0">
                <a:solidFill>
                  <a:srgbClr val="002060"/>
                </a:solidFill>
                <a:latin typeface="Arial"/>
                <a:cs typeface="Arial"/>
              </a:rPr>
              <a:t>→ </a:t>
            </a:r>
            <a:r>
              <a:rPr sz="2400" spc="-5" dirty="0">
                <a:solidFill>
                  <a:srgbClr val="002060"/>
                </a:solidFill>
                <a:latin typeface="Arial"/>
                <a:cs typeface="Arial"/>
              </a:rPr>
              <a:t>Bao bì  nhiều màu sắc, bắt mắt, “Không sử dụng cho</a:t>
            </a:r>
            <a:r>
              <a:rPr sz="2400" spc="65" dirty="0">
                <a:solidFill>
                  <a:srgbClr val="002060"/>
                </a:solidFill>
                <a:latin typeface="Arial"/>
                <a:cs typeface="Arial"/>
              </a:rPr>
              <a:t> </a:t>
            </a:r>
            <a:r>
              <a:rPr sz="2400" spc="-5" dirty="0">
                <a:solidFill>
                  <a:srgbClr val="002060"/>
                </a:solidFill>
                <a:latin typeface="Arial"/>
                <a:cs typeface="Arial"/>
              </a:rPr>
              <a:t>người”</a:t>
            </a:r>
            <a:endParaRPr sz="2400" dirty="0">
              <a:latin typeface="Arial"/>
              <a:cs typeface="Arial"/>
            </a:endParaRPr>
          </a:p>
        </p:txBody>
      </p:sp>
      <p:sp>
        <p:nvSpPr>
          <p:cNvPr id="4" name="object 4"/>
          <p:cNvSpPr/>
          <p:nvPr/>
        </p:nvSpPr>
        <p:spPr>
          <a:xfrm>
            <a:off x="4876800" y="4363205"/>
            <a:ext cx="3486149" cy="2066191"/>
          </a:xfrm>
          <a:prstGeom prst="rect">
            <a:avLst/>
          </a:prstGeom>
          <a:blipFill>
            <a:blip r:embed="rId3" cstate="print"/>
            <a:stretch>
              <a:fillRect/>
            </a:stretch>
          </a:blipFill>
        </p:spPr>
        <p:txBody>
          <a:bodyPr wrap="square" lIns="0" tIns="0" rIns="0" bIns="0" rtlCol="0"/>
          <a:lstStyle/>
          <a:p>
            <a:endParaRPr sz="1662"/>
          </a:p>
        </p:txBody>
      </p:sp>
      <p:sp>
        <p:nvSpPr>
          <p:cNvPr id="5" name="object 5"/>
          <p:cNvSpPr/>
          <p:nvPr/>
        </p:nvSpPr>
        <p:spPr>
          <a:xfrm>
            <a:off x="1049580" y="4286256"/>
            <a:ext cx="3165230" cy="2110153"/>
          </a:xfrm>
          <a:prstGeom prst="rect">
            <a:avLst/>
          </a:prstGeom>
          <a:blipFill>
            <a:blip r:embed="rId4" cstate="print"/>
            <a:stretch>
              <a:fillRect/>
            </a:stretch>
          </a:blipFill>
        </p:spPr>
        <p:txBody>
          <a:bodyPr wrap="square" lIns="0" tIns="0" rIns="0" bIns="0" rtlCol="0"/>
          <a:lstStyle/>
          <a:p>
            <a:endParaRPr sz="1662"/>
          </a:p>
        </p:txBody>
      </p:sp>
      <p:sp>
        <p:nvSpPr>
          <p:cNvPr id="6" name="object 6"/>
          <p:cNvSpPr/>
          <p:nvPr/>
        </p:nvSpPr>
        <p:spPr>
          <a:xfrm>
            <a:off x="2989384" y="4286250"/>
            <a:ext cx="1186961" cy="886556"/>
          </a:xfrm>
          <a:prstGeom prst="rect">
            <a:avLst/>
          </a:prstGeom>
          <a:blipFill>
            <a:blip r:embed="rId5" cstate="print"/>
            <a:stretch>
              <a:fillRect/>
            </a:stretch>
          </a:blipFill>
        </p:spPr>
        <p:txBody>
          <a:bodyPr wrap="square" lIns="0" tIns="0" rIns="0" bIns="0" rtlCol="0"/>
          <a:lstStyle/>
          <a:p>
            <a:endParaRPr sz="1662"/>
          </a:p>
        </p:txBody>
      </p:sp>
      <p:sp>
        <p:nvSpPr>
          <p:cNvPr id="7" name="object 7"/>
          <p:cNvSpPr/>
          <p:nvPr/>
        </p:nvSpPr>
        <p:spPr>
          <a:xfrm>
            <a:off x="1143000" y="4352193"/>
            <a:ext cx="2835812" cy="1912620"/>
          </a:xfrm>
          <a:custGeom>
            <a:avLst/>
            <a:gdLst/>
            <a:ahLst/>
            <a:cxnLst/>
            <a:rect l="l" t="t" r="r" b="b"/>
            <a:pathLst>
              <a:path w="3072129" h="2072004">
                <a:moveTo>
                  <a:pt x="0" y="0"/>
                </a:moveTo>
                <a:lnTo>
                  <a:pt x="3071811" y="2071688"/>
                </a:lnTo>
              </a:path>
            </a:pathLst>
          </a:custGeom>
          <a:ln w="38099">
            <a:solidFill>
              <a:srgbClr val="FF0000"/>
            </a:solidFill>
          </a:ln>
        </p:spPr>
        <p:txBody>
          <a:bodyPr wrap="square" lIns="0" tIns="0" rIns="0" bIns="0" rtlCol="0"/>
          <a:lstStyle/>
          <a:p>
            <a:endParaRPr sz="1662"/>
          </a:p>
        </p:txBody>
      </p:sp>
      <p:sp>
        <p:nvSpPr>
          <p:cNvPr id="8" name="object 8"/>
          <p:cNvSpPr/>
          <p:nvPr/>
        </p:nvSpPr>
        <p:spPr>
          <a:xfrm>
            <a:off x="1142999" y="4406412"/>
            <a:ext cx="2835812" cy="1912620"/>
          </a:xfrm>
          <a:custGeom>
            <a:avLst/>
            <a:gdLst/>
            <a:ahLst/>
            <a:cxnLst/>
            <a:rect l="l" t="t" r="r" b="b"/>
            <a:pathLst>
              <a:path w="3072129" h="2072004">
                <a:moveTo>
                  <a:pt x="3071811" y="0"/>
                </a:moveTo>
                <a:lnTo>
                  <a:pt x="0" y="2071686"/>
                </a:lnTo>
              </a:path>
            </a:pathLst>
          </a:custGeom>
          <a:ln w="38099">
            <a:solidFill>
              <a:srgbClr val="FF0000"/>
            </a:solidFill>
          </a:ln>
        </p:spPr>
        <p:txBody>
          <a:bodyPr wrap="square" lIns="0" tIns="0" rIns="0" bIns="0" rtlCol="0"/>
          <a:lstStyle/>
          <a:p>
            <a:endParaRPr sz="1662"/>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11" name="Picture 10"/>
          <p:cNvPicPr>
            <a:picLocks noChangeAspect="1"/>
          </p:cNvPicPr>
          <p:nvPr/>
        </p:nvPicPr>
        <p:blipFill>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5386872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67000" y="998778"/>
            <a:ext cx="3795932" cy="553998"/>
          </a:xfrm>
          <a:prstGeom prst="rect">
            <a:avLst/>
          </a:prstGeom>
        </p:spPr>
        <p:txBody>
          <a:bodyPr vert="horz" wrap="square" lIns="0" tIns="0" rIns="0" bIns="0" rtlCol="0" anchor="ctr">
            <a:spAutoFit/>
          </a:bodyPr>
          <a:lstStyle/>
          <a:p>
            <a:pPr marL="11723"/>
            <a:r>
              <a:rPr spc="-5" dirty="0"/>
              <a:t>LÝ DO SỬ</a:t>
            </a:r>
            <a:r>
              <a:rPr spc="-74" dirty="0"/>
              <a:t> </a:t>
            </a:r>
            <a:r>
              <a:rPr spc="-5" dirty="0"/>
              <a:t>DỤNG</a:t>
            </a:r>
          </a:p>
        </p:txBody>
      </p:sp>
      <p:sp>
        <p:nvSpPr>
          <p:cNvPr id="5" name="object 5"/>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38</a:t>
            </a:fld>
            <a:endParaRPr spc="-5" dirty="0"/>
          </a:p>
        </p:txBody>
      </p:sp>
      <p:sp>
        <p:nvSpPr>
          <p:cNvPr id="3" name="object 3"/>
          <p:cNvSpPr txBox="1"/>
          <p:nvPr/>
        </p:nvSpPr>
        <p:spPr>
          <a:xfrm>
            <a:off x="442767" y="1702570"/>
            <a:ext cx="6753078" cy="1424236"/>
          </a:xfrm>
          <a:prstGeom prst="rect">
            <a:avLst/>
          </a:prstGeom>
        </p:spPr>
        <p:txBody>
          <a:bodyPr vert="horz" wrap="square" lIns="0" tIns="0" rIns="0" bIns="0" rtlCol="0">
            <a:spAutoFit/>
          </a:bodyPr>
          <a:lstStyle/>
          <a:p>
            <a:pPr marL="378664" indent="-366941">
              <a:buChar char="-"/>
              <a:tabLst>
                <a:tab pos="378664" algn="l"/>
                <a:tab pos="379251" algn="l"/>
              </a:tabLst>
            </a:pPr>
            <a:r>
              <a:rPr sz="2585" spc="-5" dirty="0">
                <a:solidFill>
                  <a:srgbClr val="C00000"/>
                </a:solidFill>
                <a:latin typeface="Arial"/>
                <a:cs typeface="Arial"/>
              </a:rPr>
              <a:t>Nghĩ là an toàn </a:t>
            </a:r>
            <a:r>
              <a:rPr sz="2585" spc="-5" dirty="0">
                <a:solidFill>
                  <a:srgbClr val="002060"/>
                </a:solidFill>
                <a:latin typeface="Arial"/>
                <a:cs typeface="Arial"/>
              </a:rPr>
              <a:t>(từ dược</a:t>
            </a:r>
            <a:r>
              <a:rPr sz="2585" spc="9" dirty="0">
                <a:solidFill>
                  <a:srgbClr val="002060"/>
                </a:solidFill>
                <a:latin typeface="Arial"/>
                <a:cs typeface="Arial"/>
              </a:rPr>
              <a:t> </a:t>
            </a:r>
            <a:r>
              <a:rPr sz="2585" spc="-5" dirty="0">
                <a:solidFill>
                  <a:srgbClr val="002060"/>
                </a:solidFill>
                <a:latin typeface="Arial"/>
                <a:cs typeface="Arial"/>
              </a:rPr>
              <a:t>liệu)</a:t>
            </a:r>
            <a:endParaRPr sz="2585" dirty="0">
              <a:latin typeface="Arial"/>
              <a:cs typeface="Arial"/>
            </a:endParaRPr>
          </a:p>
          <a:p>
            <a:pPr marL="378664" indent="-366941">
              <a:spcBef>
                <a:spcPts val="937"/>
              </a:spcBef>
              <a:buChar char="-"/>
              <a:tabLst>
                <a:tab pos="378664" algn="l"/>
                <a:tab pos="379251" algn="l"/>
              </a:tabLst>
            </a:pPr>
            <a:r>
              <a:rPr sz="2585" spc="-5" dirty="0">
                <a:solidFill>
                  <a:srgbClr val="002060"/>
                </a:solidFill>
                <a:latin typeface="Arial"/>
                <a:cs typeface="Arial"/>
              </a:rPr>
              <a:t>Mua dễ dàng, giá</a:t>
            </a:r>
            <a:r>
              <a:rPr sz="2585" spc="-37" dirty="0">
                <a:solidFill>
                  <a:srgbClr val="002060"/>
                </a:solidFill>
                <a:latin typeface="Arial"/>
                <a:cs typeface="Arial"/>
              </a:rPr>
              <a:t> </a:t>
            </a:r>
            <a:r>
              <a:rPr sz="2585" spc="-5" dirty="0">
                <a:solidFill>
                  <a:srgbClr val="002060"/>
                </a:solidFill>
                <a:latin typeface="Arial"/>
                <a:cs typeface="Arial"/>
              </a:rPr>
              <a:t>rẻ</a:t>
            </a:r>
            <a:endParaRPr sz="2585" dirty="0">
              <a:latin typeface="Arial"/>
              <a:cs typeface="Arial"/>
            </a:endParaRPr>
          </a:p>
          <a:p>
            <a:pPr marL="378664" indent="-366941">
              <a:spcBef>
                <a:spcPts val="914"/>
              </a:spcBef>
              <a:buChar char="-"/>
              <a:tabLst>
                <a:tab pos="378664" algn="l"/>
                <a:tab pos="379251" algn="l"/>
              </a:tabLst>
            </a:pPr>
            <a:r>
              <a:rPr sz="2585" spc="-5" dirty="0">
                <a:solidFill>
                  <a:srgbClr val="C00000"/>
                </a:solidFill>
                <a:latin typeface="Arial"/>
                <a:cs typeface="Arial"/>
              </a:rPr>
              <a:t>Khó phát hiện </a:t>
            </a:r>
            <a:r>
              <a:rPr sz="2585" spc="-5" dirty="0">
                <a:solidFill>
                  <a:srgbClr val="002060"/>
                </a:solidFill>
                <a:latin typeface="Arial"/>
                <a:cs typeface="Arial"/>
              </a:rPr>
              <a:t>trong nước tiểu và trong</a:t>
            </a:r>
            <a:r>
              <a:rPr sz="2585" spc="51" dirty="0">
                <a:solidFill>
                  <a:srgbClr val="002060"/>
                </a:solidFill>
                <a:latin typeface="Arial"/>
                <a:cs typeface="Arial"/>
              </a:rPr>
              <a:t> </a:t>
            </a:r>
            <a:r>
              <a:rPr sz="2585" spc="-5" dirty="0">
                <a:solidFill>
                  <a:srgbClr val="002060"/>
                </a:solidFill>
                <a:latin typeface="Arial"/>
                <a:cs typeface="Arial"/>
              </a:rPr>
              <a:t>máu</a:t>
            </a:r>
            <a:endParaRPr sz="2585" dirty="0">
              <a:latin typeface="Arial"/>
              <a:cs typeface="Arial"/>
            </a:endParaRPr>
          </a:p>
        </p:txBody>
      </p:sp>
      <p:sp>
        <p:nvSpPr>
          <p:cNvPr id="4" name="object 4"/>
          <p:cNvSpPr/>
          <p:nvPr/>
        </p:nvSpPr>
        <p:spPr>
          <a:xfrm>
            <a:off x="2089833" y="3276600"/>
            <a:ext cx="4373099" cy="2463507"/>
          </a:xfrm>
          <a:prstGeom prst="rect">
            <a:avLst/>
          </a:prstGeom>
          <a:blipFill>
            <a:blip r:embed="rId3" cstate="print"/>
            <a:stretch>
              <a:fillRect/>
            </a:stretch>
          </a:blipFill>
        </p:spPr>
        <p:txBody>
          <a:bodyPr wrap="square" lIns="0" tIns="0" rIns="0" bIns="0" rtlCol="0"/>
          <a:lstStyle/>
          <a:p>
            <a:endParaRPr sz="1662"/>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4284938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03561" y="985320"/>
            <a:ext cx="2548597" cy="553998"/>
          </a:xfrm>
          <a:prstGeom prst="rect">
            <a:avLst/>
          </a:prstGeom>
        </p:spPr>
        <p:txBody>
          <a:bodyPr vert="horz" wrap="square" lIns="0" tIns="0" rIns="0" bIns="0" rtlCol="0" anchor="ctr">
            <a:spAutoFit/>
          </a:bodyPr>
          <a:lstStyle/>
          <a:p>
            <a:pPr marL="11723"/>
            <a:r>
              <a:rPr spc="-5" dirty="0"/>
              <a:t>TÍNH</a:t>
            </a:r>
            <a:r>
              <a:rPr spc="-74" dirty="0"/>
              <a:t> </a:t>
            </a:r>
            <a:r>
              <a:rPr spc="-5" dirty="0"/>
              <a:t>CHẤT</a:t>
            </a:r>
          </a:p>
        </p:txBody>
      </p:sp>
      <p:sp>
        <p:nvSpPr>
          <p:cNvPr id="3" name="object 3"/>
          <p:cNvSpPr txBox="1"/>
          <p:nvPr/>
        </p:nvSpPr>
        <p:spPr>
          <a:xfrm>
            <a:off x="473023" y="1804907"/>
            <a:ext cx="8209671" cy="2219838"/>
          </a:xfrm>
          <a:prstGeom prst="rect">
            <a:avLst/>
          </a:prstGeom>
        </p:spPr>
        <p:txBody>
          <a:bodyPr vert="horz" wrap="square" lIns="0" tIns="0" rIns="0" bIns="0" rtlCol="0">
            <a:spAutoFit/>
          </a:bodyPr>
          <a:lstStyle/>
          <a:p>
            <a:pPr marL="378664" marR="93787" indent="-366941">
              <a:lnSpc>
                <a:spcPct val="100400"/>
              </a:lnSpc>
              <a:buChar char="-"/>
              <a:tabLst>
                <a:tab pos="378664" algn="l"/>
                <a:tab pos="379251" algn="l"/>
              </a:tabLst>
            </a:pPr>
            <a:r>
              <a:rPr sz="2585" spc="-5" dirty="0">
                <a:solidFill>
                  <a:srgbClr val="002060"/>
                </a:solidFill>
                <a:latin typeface="Arial"/>
                <a:cs typeface="Arial"/>
              </a:rPr>
              <a:t>Thành phần: rất </a:t>
            </a:r>
            <a:r>
              <a:rPr sz="2585" spc="-5" dirty="0">
                <a:solidFill>
                  <a:srgbClr val="C00000"/>
                </a:solidFill>
                <a:latin typeface="Arial"/>
                <a:cs typeface="Arial"/>
              </a:rPr>
              <a:t>đa dạng</a:t>
            </a:r>
            <a:r>
              <a:rPr sz="2585" spc="-5" dirty="0">
                <a:solidFill>
                  <a:srgbClr val="002060"/>
                </a:solidFill>
                <a:latin typeface="Arial"/>
                <a:cs typeface="Arial"/>
              </a:rPr>
              <a:t>, chủ yếu có delta-9-THC,  JWH-018, JWH-073, JWH-250, XLR-11… (chất</a:t>
            </a:r>
            <a:r>
              <a:rPr sz="2585" spc="42" dirty="0">
                <a:solidFill>
                  <a:srgbClr val="002060"/>
                </a:solidFill>
                <a:latin typeface="Arial"/>
                <a:cs typeface="Arial"/>
              </a:rPr>
              <a:t> </a:t>
            </a:r>
            <a:r>
              <a:rPr sz="2585" dirty="0">
                <a:solidFill>
                  <a:srgbClr val="002060"/>
                </a:solidFill>
                <a:latin typeface="Arial"/>
                <a:cs typeface="Arial"/>
              </a:rPr>
              <a:t>cấm)</a:t>
            </a:r>
            <a:endParaRPr sz="2585" dirty="0">
              <a:latin typeface="Arial"/>
              <a:cs typeface="Arial"/>
            </a:endParaRPr>
          </a:p>
          <a:p>
            <a:pPr marL="378664" indent="-366941">
              <a:spcBef>
                <a:spcPts val="937"/>
              </a:spcBef>
              <a:buChar char="-"/>
              <a:tabLst>
                <a:tab pos="378664" algn="l"/>
                <a:tab pos="379251" algn="l"/>
              </a:tabLst>
            </a:pPr>
            <a:r>
              <a:rPr sz="2585" spc="-5" dirty="0">
                <a:solidFill>
                  <a:srgbClr val="002060"/>
                </a:solidFill>
                <a:latin typeface="Arial"/>
                <a:cs typeface="Arial"/>
              </a:rPr>
              <a:t>Đường dùng: </a:t>
            </a:r>
            <a:r>
              <a:rPr sz="2585" spc="-5" dirty="0">
                <a:solidFill>
                  <a:srgbClr val="C00000"/>
                </a:solidFill>
                <a:latin typeface="Arial"/>
                <a:cs typeface="Arial"/>
              </a:rPr>
              <a:t>hút</a:t>
            </a:r>
            <a:r>
              <a:rPr sz="2585" spc="-5" dirty="0">
                <a:solidFill>
                  <a:srgbClr val="002060"/>
                </a:solidFill>
                <a:latin typeface="Arial"/>
                <a:cs typeface="Arial"/>
              </a:rPr>
              <a:t>, uống (pha</a:t>
            </a:r>
            <a:r>
              <a:rPr sz="2585" spc="14" dirty="0">
                <a:solidFill>
                  <a:srgbClr val="002060"/>
                </a:solidFill>
                <a:latin typeface="Arial"/>
                <a:cs typeface="Arial"/>
              </a:rPr>
              <a:t> </a:t>
            </a:r>
            <a:r>
              <a:rPr sz="2585" spc="-5" dirty="0">
                <a:solidFill>
                  <a:srgbClr val="002060"/>
                </a:solidFill>
                <a:latin typeface="Arial"/>
                <a:cs typeface="Arial"/>
              </a:rPr>
              <a:t>trà).</a:t>
            </a:r>
            <a:endParaRPr sz="2585" dirty="0">
              <a:latin typeface="Arial"/>
              <a:cs typeface="Arial"/>
            </a:endParaRPr>
          </a:p>
          <a:p>
            <a:pPr marL="378664" marR="4689" indent="-366941">
              <a:spcBef>
                <a:spcPts val="914"/>
              </a:spcBef>
              <a:buChar char="-"/>
              <a:tabLst>
                <a:tab pos="378664" algn="l"/>
                <a:tab pos="379251" algn="l"/>
              </a:tabLst>
            </a:pPr>
            <a:r>
              <a:rPr sz="2585" spc="-5" dirty="0">
                <a:solidFill>
                  <a:srgbClr val="002060"/>
                </a:solidFill>
                <a:latin typeface="Arial"/>
                <a:cs typeface="Arial"/>
              </a:rPr>
              <a:t>Tác động: </a:t>
            </a:r>
            <a:r>
              <a:rPr sz="2585" spc="-5" dirty="0">
                <a:solidFill>
                  <a:srgbClr val="C00000"/>
                </a:solidFill>
                <a:latin typeface="Arial"/>
                <a:cs typeface="Arial"/>
              </a:rPr>
              <a:t>mạnh hơn </a:t>
            </a:r>
            <a:r>
              <a:rPr sz="2585" spc="-5" dirty="0">
                <a:solidFill>
                  <a:srgbClr val="002060"/>
                </a:solidFill>
                <a:latin typeface="Arial"/>
                <a:cs typeface="Arial"/>
              </a:rPr>
              <a:t>và </a:t>
            </a:r>
            <a:r>
              <a:rPr sz="2585" spc="-5" dirty="0">
                <a:solidFill>
                  <a:srgbClr val="C00000"/>
                </a:solidFill>
                <a:latin typeface="Arial"/>
                <a:cs typeface="Arial"/>
              </a:rPr>
              <a:t>nguy hiểm hơn </a:t>
            </a:r>
            <a:r>
              <a:rPr sz="2585" spc="-5" dirty="0">
                <a:solidFill>
                  <a:srgbClr val="002060"/>
                </a:solidFill>
                <a:latin typeface="Arial"/>
                <a:cs typeface="Arial"/>
              </a:rPr>
              <a:t>cần sa (do có  thể trộn ma túy</a:t>
            </a:r>
            <a:r>
              <a:rPr sz="2585" spc="-32" dirty="0">
                <a:solidFill>
                  <a:srgbClr val="002060"/>
                </a:solidFill>
                <a:latin typeface="Arial"/>
                <a:cs typeface="Arial"/>
              </a:rPr>
              <a:t> </a:t>
            </a:r>
            <a:r>
              <a:rPr sz="2585" spc="-5" dirty="0">
                <a:solidFill>
                  <a:srgbClr val="002060"/>
                </a:solidFill>
                <a:latin typeface="Arial"/>
                <a:cs typeface="Arial"/>
              </a:rPr>
              <a:t>khác)</a:t>
            </a:r>
            <a:endParaRPr sz="2585" dirty="0">
              <a:latin typeface="Arial"/>
              <a:cs typeface="Arial"/>
            </a:endParaRPr>
          </a:p>
        </p:txBody>
      </p:sp>
      <p:sp>
        <p:nvSpPr>
          <p:cNvPr id="4" name="object 4"/>
          <p:cNvSpPr/>
          <p:nvPr/>
        </p:nvSpPr>
        <p:spPr>
          <a:xfrm>
            <a:off x="4329624" y="4038600"/>
            <a:ext cx="3045069" cy="1915256"/>
          </a:xfrm>
          <a:prstGeom prst="rect">
            <a:avLst/>
          </a:prstGeom>
          <a:blipFill>
            <a:blip r:embed="rId3" cstate="print"/>
            <a:stretch>
              <a:fillRect/>
            </a:stretch>
          </a:blipFill>
        </p:spPr>
        <p:txBody>
          <a:bodyPr wrap="square" lIns="0" tIns="0" rIns="0" bIns="0" rtlCol="0"/>
          <a:lstStyle/>
          <a:p>
            <a:endParaRPr sz="1662"/>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31332006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55518" y="984405"/>
            <a:ext cx="2548597" cy="553998"/>
          </a:xfrm>
          <a:prstGeom prst="rect">
            <a:avLst/>
          </a:prstGeom>
        </p:spPr>
        <p:txBody>
          <a:bodyPr vert="horz" wrap="square" lIns="0" tIns="0" rIns="0" bIns="0" rtlCol="0" anchor="ctr">
            <a:spAutoFit/>
          </a:bodyPr>
          <a:lstStyle/>
          <a:p>
            <a:pPr marL="11723"/>
            <a:r>
              <a:rPr spc="-5" dirty="0"/>
              <a:t>TÍNH</a:t>
            </a:r>
            <a:r>
              <a:rPr spc="-74" dirty="0"/>
              <a:t> </a:t>
            </a:r>
            <a:r>
              <a:rPr spc="-5" dirty="0"/>
              <a:t>CHẤT</a:t>
            </a:r>
          </a:p>
        </p:txBody>
      </p:sp>
      <p:sp>
        <p:nvSpPr>
          <p:cNvPr id="6" name="object 6"/>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40</a:t>
            </a:fld>
            <a:endParaRPr spc="-5" dirty="0"/>
          </a:p>
        </p:txBody>
      </p:sp>
      <p:sp>
        <p:nvSpPr>
          <p:cNvPr id="3" name="object 3"/>
          <p:cNvSpPr/>
          <p:nvPr/>
        </p:nvSpPr>
        <p:spPr>
          <a:xfrm>
            <a:off x="5665798" y="2740269"/>
            <a:ext cx="3302976" cy="2501410"/>
          </a:xfrm>
          <a:prstGeom prst="rect">
            <a:avLst/>
          </a:prstGeom>
          <a:blipFill>
            <a:blip r:embed="rId2" cstate="print"/>
            <a:stretch>
              <a:fillRect/>
            </a:stretch>
          </a:blipFill>
        </p:spPr>
        <p:txBody>
          <a:bodyPr wrap="square" lIns="0" tIns="0" rIns="0" bIns="0" rtlCol="0"/>
          <a:lstStyle/>
          <a:p>
            <a:endParaRPr sz="1662"/>
          </a:p>
        </p:txBody>
      </p:sp>
      <p:sp>
        <p:nvSpPr>
          <p:cNvPr id="4" name="object 4"/>
          <p:cNvSpPr/>
          <p:nvPr/>
        </p:nvSpPr>
        <p:spPr>
          <a:xfrm>
            <a:off x="120783" y="2209800"/>
            <a:ext cx="5479072" cy="3552091"/>
          </a:xfrm>
          <a:prstGeom prst="rect">
            <a:avLst/>
          </a:prstGeom>
          <a:blipFill>
            <a:blip r:embed="rId3" cstate="print"/>
            <a:stretch>
              <a:fillRect/>
            </a:stretch>
          </a:blipFill>
        </p:spPr>
        <p:txBody>
          <a:bodyPr wrap="square" lIns="0" tIns="0" rIns="0" bIns="0" rtlCol="0"/>
          <a:lstStyle/>
          <a:p>
            <a:endParaRPr sz="1662"/>
          </a:p>
        </p:txBody>
      </p:sp>
      <p:sp>
        <p:nvSpPr>
          <p:cNvPr id="5" name="object 5"/>
          <p:cNvSpPr/>
          <p:nvPr/>
        </p:nvSpPr>
        <p:spPr>
          <a:xfrm>
            <a:off x="16740" y="2076448"/>
            <a:ext cx="4615962" cy="1263162"/>
          </a:xfrm>
          <a:custGeom>
            <a:avLst/>
            <a:gdLst/>
            <a:ahLst/>
            <a:cxnLst/>
            <a:rect l="l" t="t" r="r" b="b"/>
            <a:pathLst>
              <a:path w="5000625" h="1368425">
                <a:moveTo>
                  <a:pt x="0" y="0"/>
                </a:moveTo>
                <a:lnTo>
                  <a:pt x="5000624" y="0"/>
                </a:lnTo>
                <a:lnTo>
                  <a:pt x="5000624" y="1368424"/>
                </a:lnTo>
                <a:lnTo>
                  <a:pt x="0" y="1368424"/>
                </a:lnTo>
                <a:lnTo>
                  <a:pt x="0" y="0"/>
                </a:lnTo>
                <a:close/>
              </a:path>
            </a:pathLst>
          </a:custGeom>
          <a:ln w="25399">
            <a:solidFill>
              <a:srgbClr val="FF0000"/>
            </a:solidFill>
          </a:ln>
        </p:spPr>
        <p:txBody>
          <a:bodyPr wrap="square" lIns="0" tIns="0" rIns="0" bIns="0" rtlCol="0"/>
          <a:lstStyle/>
          <a:p>
            <a:endParaRPr sz="1662"/>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8" name="Picture 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3952040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19980" y="1143000"/>
            <a:ext cx="3613052" cy="553998"/>
          </a:xfrm>
          <a:prstGeom prst="rect">
            <a:avLst/>
          </a:prstGeom>
        </p:spPr>
        <p:txBody>
          <a:bodyPr vert="horz" wrap="square" lIns="0" tIns="0" rIns="0" bIns="0" rtlCol="0" anchor="ctr">
            <a:spAutoFit/>
          </a:bodyPr>
          <a:lstStyle/>
          <a:p>
            <a:pPr marL="11723"/>
            <a:r>
              <a:rPr spc="-5" dirty="0"/>
              <a:t>LỊCH SỬ CỎ</a:t>
            </a:r>
            <a:r>
              <a:rPr spc="-74" dirty="0"/>
              <a:t> </a:t>
            </a:r>
            <a:r>
              <a:rPr spc="-5" dirty="0"/>
              <a:t>MỸ</a:t>
            </a:r>
          </a:p>
        </p:txBody>
      </p:sp>
      <p:sp>
        <p:nvSpPr>
          <p:cNvPr id="4" name="object 4"/>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41</a:t>
            </a:fld>
            <a:endParaRPr spc="-5" dirty="0"/>
          </a:p>
        </p:txBody>
      </p:sp>
      <p:sp>
        <p:nvSpPr>
          <p:cNvPr id="3" name="object 3"/>
          <p:cNvSpPr/>
          <p:nvPr/>
        </p:nvSpPr>
        <p:spPr>
          <a:xfrm>
            <a:off x="13855" y="2286000"/>
            <a:ext cx="9025302" cy="3623895"/>
          </a:xfrm>
          <a:prstGeom prst="rect">
            <a:avLst/>
          </a:prstGeom>
          <a:blipFill>
            <a:blip r:embed="rId2" cstate="print"/>
            <a:stretch>
              <a:fillRect/>
            </a:stretch>
          </a:blipFill>
        </p:spPr>
        <p:txBody>
          <a:bodyPr wrap="square" lIns="0" tIns="0" rIns="0" bIns="0" rtlCol="0"/>
          <a:lstStyle/>
          <a:p>
            <a:endParaRPr sz="1662"/>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0758986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82618" y="1018401"/>
            <a:ext cx="1923757" cy="553998"/>
          </a:xfrm>
          <a:prstGeom prst="rect">
            <a:avLst/>
          </a:prstGeom>
        </p:spPr>
        <p:txBody>
          <a:bodyPr vert="horz" wrap="square" lIns="0" tIns="0" rIns="0" bIns="0" rtlCol="0" anchor="ctr">
            <a:spAutoFit/>
          </a:bodyPr>
          <a:lstStyle/>
          <a:p>
            <a:pPr marL="11723"/>
            <a:r>
              <a:rPr spc="-5" dirty="0"/>
              <a:t>TÁC</a:t>
            </a:r>
            <a:r>
              <a:rPr spc="-78" dirty="0"/>
              <a:t> </a:t>
            </a:r>
            <a:r>
              <a:rPr spc="-5" dirty="0"/>
              <a:t>HẠI</a:t>
            </a:r>
          </a:p>
        </p:txBody>
      </p:sp>
      <p:sp>
        <p:nvSpPr>
          <p:cNvPr id="11" name="object 11"/>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42</a:t>
            </a:fld>
            <a:endParaRPr spc="-5" dirty="0"/>
          </a:p>
        </p:txBody>
      </p:sp>
      <p:graphicFrame>
        <p:nvGraphicFramePr>
          <p:cNvPr id="3" name="object 3"/>
          <p:cNvGraphicFramePr>
            <a:graphicFrameLocks noGrp="1"/>
          </p:cNvGraphicFramePr>
          <p:nvPr>
            <p:extLst>
              <p:ext uri="{D42A27DB-BD31-4B8C-83A1-F6EECF244321}">
                <p14:modId xmlns:p14="http://schemas.microsoft.com/office/powerpoint/2010/main" val="3233441967"/>
              </p:ext>
            </p:extLst>
          </p:nvPr>
        </p:nvGraphicFramePr>
        <p:xfrm>
          <a:off x="1891501" y="1989968"/>
          <a:ext cx="5671036" cy="3604267"/>
        </p:xfrm>
        <a:graphic>
          <a:graphicData uri="http://schemas.openxmlformats.org/drawingml/2006/table">
            <a:tbl>
              <a:tblPr firstRow="1" bandRow="1">
                <a:tableStyleId>{2D5ABB26-0587-4C30-8999-92F81FD0307C}</a:tableStyleId>
              </a:tblPr>
              <a:tblGrid>
                <a:gridCol w="2637691">
                  <a:extLst>
                    <a:ext uri="{9D8B030D-6E8A-4147-A177-3AD203B41FA5}">
                      <a16:colId xmlns:a16="http://schemas.microsoft.com/office/drawing/2014/main" val="20000"/>
                    </a:ext>
                  </a:extLst>
                </a:gridCol>
                <a:gridCol w="3033345">
                  <a:extLst>
                    <a:ext uri="{9D8B030D-6E8A-4147-A177-3AD203B41FA5}">
                      <a16:colId xmlns:a16="http://schemas.microsoft.com/office/drawing/2014/main" val="20001"/>
                    </a:ext>
                  </a:extLst>
                </a:gridCol>
              </a:tblGrid>
              <a:tr h="342899">
                <a:tc>
                  <a:txBody>
                    <a:bodyPr/>
                    <a:lstStyle/>
                    <a:p>
                      <a:pPr marL="508634">
                        <a:lnSpc>
                          <a:spcPct val="100000"/>
                        </a:lnSpc>
                        <a:spcBef>
                          <a:spcPts val="175"/>
                        </a:spcBef>
                      </a:pPr>
                      <a:r>
                        <a:rPr sz="1700" b="1" spc="-5" dirty="0">
                          <a:solidFill>
                            <a:srgbClr val="FFFFFF"/>
                          </a:solidFill>
                          <a:latin typeface="Arial"/>
                          <a:cs typeface="Arial"/>
                        </a:rPr>
                        <a:t>Tương tự cần</a:t>
                      </a:r>
                      <a:r>
                        <a:rPr sz="1700" b="1" spc="-55" dirty="0">
                          <a:solidFill>
                            <a:srgbClr val="FFFFFF"/>
                          </a:solidFill>
                          <a:latin typeface="Arial"/>
                          <a:cs typeface="Arial"/>
                        </a:rPr>
                        <a:t> </a:t>
                      </a:r>
                      <a:r>
                        <a:rPr sz="1700" b="1" spc="-5" dirty="0">
                          <a:solidFill>
                            <a:srgbClr val="FFFFFF"/>
                          </a:solidFill>
                          <a:latin typeface="Arial"/>
                          <a:cs typeface="Arial"/>
                        </a:rPr>
                        <a:t>sa</a:t>
                      </a:r>
                      <a:endParaRPr sz="1700">
                        <a:latin typeface="Arial"/>
                        <a:cs typeface="Arial"/>
                      </a:endParaRPr>
                    </a:p>
                  </a:txBody>
                  <a:tcPr marL="0" marR="0" marT="20515" marB="0">
                    <a:lnL w="12699">
                      <a:solidFill>
                        <a:srgbClr val="FFFFFF"/>
                      </a:solidFill>
                      <a:prstDash val="solid"/>
                    </a:lnL>
                    <a:lnR w="12699">
                      <a:solidFill>
                        <a:srgbClr val="FFFFFF"/>
                      </a:solidFill>
                      <a:prstDash val="solid"/>
                    </a:lnR>
                    <a:lnT w="12699">
                      <a:solidFill>
                        <a:srgbClr val="FFFFFF"/>
                      </a:solidFill>
                      <a:prstDash val="solid"/>
                    </a:lnT>
                    <a:lnB w="38099">
                      <a:solidFill>
                        <a:srgbClr val="FFFFFF"/>
                      </a:solidFill>
                      <a:prstDash val="solid"/>
                    </a:lnB>
                    <a:solidFill>
                      <a:srgbClr val="4F81BD"/>
                    </a:solidFill>
                  </a:tcPr>
                </a:tc>
                <a:tc>
                  <a:txBody>
                    <a:bodyPr/>
                    <a:lstStyle/>
                    <a:p>
                      <a:pPr marL="170815">
                        <a:lnSpc>
                          <a:spcPct val="100000"/>
                        </a:lnSpc>
                        <a:spcBef>
                          <a:spcPts val="175"/>
                        </a:spcBef>
                      </a:pPr>
                      <a:r>
                        <a:rPr sz="1700" b="1" spc="-5" dirty="0">
                          <a:solidFill>
                            <a:srgbClr val="FFFFFF"/>
                          </a:solidFill>
                          <a:latin typeface="Arial"/>
                          <a:cs typeface="Arial"/>
                        </a:rPr>
                        <a:t>Do các chất tổng hợp</a:t>
                      </a:r>
                      <a:r>
                        <a:rPr sz="1700" b="1" spc="-25" dirty="0">
                          <a:solidFill>
                            <a:srgbClr val="FFFFFF"/>
                          </a:solidFill>
                          <a:latin typeface="Arial"/>
                          <a:cs typeface="Arial"/>
                        </a:rPr>
                        <a:t> </a:t>
                      </a:r>
                      <a:r>
                        <a:rPr sz="1700" b="1" spc="-5" dirty="0">
                          <a:solidFill>
                            <a:srgbClr val="FFFFFF"/>
                          </a:solidFill>
                          <a:latin typeface="Arial"/>
                          <a:cs typeface="Arial"/>
                        </a:rPr>
                        <a:t>khác</a:t>
                      </a:r>
                      <a:endParaRPr sz="1700" dirty="0">
                        <a:latin typeface="Arial"/>
                        <a:cs typeface="Arial"/>
                      </a:endParaRPr>
                    </a:p>
                  </a:txBody>
                  <a:tcPr marL="0" marR="0" marT="20515" marB="0">
                    <a:lnL w="12699">
                      <a:solidFill>
                        <a:srgbClr val="FFFFFF"/>
                      </a:solidFill>
                      <a:prstDash val="solid"/>
                    </a:lnL>
                    <a:lnR w="12699">
                      <a:solidFill>
                        <a:srgbClr val="FFFFFF"/>
                      </a:solidFill>
                      <a:prstDash val="solid"/>
                    </a:lnR>
                    <a:lnT w="12699">
                      <a:solidFill>
                        <a:srgbClr val="FFFFFF"/>
                      </a:solidFill>
                      <a:prstDash val="solid"/>
                    </a:lnT>
                    <a:lnB w="38099">
                      <a:solidFill>
                        <a:srgbClr val="FFFFFF"/>
                      </a:solidFill>
                      <a:prstDash val="solid"/>
                    </a:lnB>
                    <a:solidFill>
                      <a:srgbClr val="4F81BD"/>
                    </a:solidFill>
                  </a:tcPr>
                </a:tc>
                <a:extLst>
                  <a:ext uri="{0D108BD9-81ED-4DB2-BD59-A6C34878D82A}">
                    <a16:rowId xmlns:a16="http://schemas.microsoft.com/office/drawing/2014/main" val="10000"/>
                  </a:ext>
                </a:extLst>
              </a:tr>
              <a:tr h="292077">
                <a:tc>
                  <a:txBody>
                    <a:bodyPr/>
                    <a:lstStyle/>
                    <a:p>
                      <a:pPr marL="79375">
                        <a:lnSpc>
                          <a:spcPct val="100000"/>
                        </a:lnSpc>
                        <a:spcBef>
                          <a:spcPts val="75"/>
                        </a:spcBef>
                      </a:pPr>
                      <a:r>
                        <a:rPr sz="1700" spc="-5" dirty="0">
                          <a:latin typeface="Arial"/>
                          <a:cs typeface="Arial"/>
                        </a:rPr>
                        <a:t>Hưng</a:t>
                      </a:r>
                      <a:r>
                        <a:rPr sz="1700" spc="-70" dirty="0">
                          <a:latin typeface="Arial"/>
                          <a:cs typeface="Arial"/>
                        </a:rPr>
                        <a:t> </a:t>
                      </a:r>
                      <a:r>
                        <a:rPr sz="1700" spc="-5" dirty="0">
                          <a:latin typeface="Arial"/>
                          <a:cs typeface="Arial"/>
                        </a:rPr>
                        <a:t>phấn</a:t>
                      </a:r>
                      <a:endParaRPr sz="1700">
                        <a:latin typeface="Arial"/>
                        <a:cs typeface="Arial"/>
                      </a:endParaRPr>
                    </a:p>
                  </a:txBody>
                  <a:tcPr marL="0" marR="0" marT="8792" marB="0">
                    <a:lnL w="12699">
                      <a:solidFill>
                        <a:srgbClr val="FFFFFF"/>
                      </a:solidFill>
                      <a:prstDash val="solid"/>
                    </a:lnL>
                    <a:lnR w="12699">
                      <a:solidFill>
                        <a:srgbClr val="FFFFFF"/>
                      </a:solidFill>
                      <a:prstDash val="solid"/>
                    </a:lnR>
                    <a:lnT w="38099">
                      <a:solidFill>
                        <a:srgbClr val="FFFFFF"/>
                      </a:solidFill>
                      <a:prstDash val="solid"/>
                    </a:lnT>
                    <a:solidFill>
                      <a:srgbClr val="D0D8E7"/>
                    </a:solidFill>
                  </a:tcPr>
                </a:tc>
                <a:tc>
                  <a:txBody>
                    <a:bodyPr/>
                    <a:lstStyle/>
                    <a:p>
                      <a:pPr marL="78740">
                        <a:lnSpc>
                          <a:spcPct val="100000"/>
                        </a:lnSpc>
                        <a:spcBef>
                          <a:spcPts val="75"/>
                        </a:spcBef>
                      </a:pPr>
                      <a:r>
                        <a:rPr sz="1700" spc="-5" dirty="0">
                          <a:latin typeface="Arial"/>
                          <a:cs typeface="Arial"/>
                        </a:rPr>
                        <a:t>Kích</a:t>
                      </a:r>
                      <a:r>
                        <a:rPr sz="1700" spc="-70" dirty="0">
                          <a:latin typeface="Arial"/>
                          <a:cs typeface="Arial"/>
                        </a:rPr>
                        <a:t> </a:t>
                      </a:r>
                      <a:r>
                        <a:rPr sz="1700" spc="-5" dirty="0">
                          <a:latin typeface="Arial"/>
                          <a:cs typeface="Arial"/>
                        </a:rPr>
                        <a:t>động</a:t>
                      </a:r>
                      <a:endParaRPr sz="1700">
                        <a:latin typeface="Arial"/>
                        <a:cs typeface="Arial"/>
                      </a:endParaRPr>
                    </a:p>
                  </a:txBody>
                  <a:tcPr marL="0" marR="0" marT="8792" marB="0">
                    <a:lnL w="12699">
                      <a:solidFill>
                        <a:srgbClr val="FFFFFF"/>
                      </a:solidFill>
                      <a:prstDash val="solid"/>
                    </a:lnL>
                    <a:lnR w="12699">
                      <a:solidFill>
                        <a:srgbClr val="FFFFFF"/>
                      </a:solidFill>
                      <a:prstDash val="solid"/>
                    </a:lnR>
                    <a:lnT w="38099">
                      <a:solidFill>
                        <a:srgbClr val="FFFFFF"/>
                      </a:solidFill>
                      <a:prstDash val="solid"/>
                    </a:lnT>
                    <a:solidFill>
                      <a:srgbClr val="D0D8E7"/>
                    </a:solidFill>
                  </a:tcPr>
                </a:tc>
                <a:extLst>
                  <a:ext uri="{0D108BD9-81ED-4DB2-BD59-A6C34878D82A}">
                    <a16:rowId xmlns:a16="http://schemas.microsoft.com/office/drawing/2014/main" val="10001"/>
                  </a:ext>
                </a:extLst>
              </a:tr>
              <a:tr h="254977">
                <a:tc>
                  <a:txBody>
                    <a:bodyPr/>
                    <a:lstStyle/>
                    <a:p>
                      <a:pPr marL="79375">
                        <a:lnSpc>
                          <a:spcPts val="2070"/>
                        </a:lnSpc>
                      </a:pPr>
                      <a:r>
                        <a:rPr sz="1700" spc="-5" dirty="0">
                          <a:latin typeface="Arial"/>
                          <a:cs typeface="Arial"/>
                        </a:rPr>
                        <a:t>Thay đổi nhận</a:t>
                      </a:r>
                      <a:r>
                        <a:rPr sz="1700" spc="-40" dirty="0">
                          <a:latin typeface="Arial"/>
                          <a:cs typeface="Arial"/>
                        </a:rPr>
                        <a:t> </a:t>
                      </a:r>
                      <a:r>
                        <a:rPr sz="1700" spc="-5" dirty="0">
                          <a:latin typeface="Arial"/>
                          <a:cs typeface="Arial"/>
                        </a:rPr>
                        <a:t>thức</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tc>
                  <a:txBody>
                    <a:bodyPr/>
                    <a:lstStyle/>
                    <a:p>
                      <a:pPr marL="78740">
                        <a:lnSpc>
                          <a:spcPts val="2070"/>
                        </a:lnSpc>
                      </a:pPr>
                      <a:r>
                        <a:rPr sz="1700" spc="-5" dirty="0">
                          <a:solidFill>
                            <a:srgbClr val="C00000"/>
                          </a:solidFill>
                          <a:latin typeface="Arial"/>
                          <a:cs typeface="Arial"/>
                        </a:rPr>
                        <a:t>Ảo</a:t>
                      </a:r>
                      <a:r>
                        <a:rPr sz="1700" spc="-80" dirty="0">
                          <a:solidFill>
                            <a:srgbClr val="C00000"/>
                          </a:solidFill>
                          <a:latin typeface="Arial"/>
                          <a:cs typeface="Arial"/>
                        </a:rPr>
                        <a:t> </a:t>
                      </a:r>
                      <a:r>
                        <a:rPr sz="1700" spc="-5" dirty="0">
                          <a:solidFill>
                            <a:srgbClr val="C00000"/>
                          </a:solidFill>
                          <a:latin typeface="Arial"/>
                          <a:cs typeface="Arial"/>
                        </a:rPr>
                        <a:t>giác</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extLst>
                  <a:ext uri="{0D108BD9-81ED-4DB2-BD59-A6C34878D82A}">
                    <a16:rowId xmlns:a16="http://schemas.microsoft.com/office/drawing/2014/main" val="10002"/>
                  </a:ext>
                </a:extLst>
              </a:tr>
              <a:tr h="254977">
                <a:tc>
                  <a:txBody>
                    <a:bodyPr/>
                    <a:lstStyle/>
                    <a:p>
                      <a:pPr marL="79375">
                        <a:lnSpc>
                          <a:spcPts val="2070"/>
                        </a:lnSpc>
                      </a:pPr>
                      <a:r>
                        <a:rPr sz="1700" spc="-5" dirty="0">
                          <a:latin typeface="Arial"/>
                          <a:cs typeface="Arial"/>
                        </a:rPr>
                        <a:t>Buồn</a:t>
                      </a:r>
                      <a:r>
                        <a:rPr sz="1700" spc="-75" dirty="0">
                          <a:latin typeface="Arial"/>
                          <a:cs typeface="Arial"/>
                        </a:rPr>
                        <a:t> </a:t>
                      </a:r>
                      <a:r>
                        <a:rPr sz="1700" spc="-5" dirty="0">
                          <a:latin typeface="Arial"/>
                          <a:cs typeface="Arial"/>
                        </a:rPr>
                        <a:t>ngủ</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tc>
                  <a:txBody>
                    <a:bodyPr/>
                    <a:lstStyle/>
                    <a:p>
                      <a:pPr marL="78740">
                        <a:lnSpc>
                          <a:spcPts val="2070"/>
                        </a:lnSpc>
                      </a:pPr>
                      <a:r>
                        <a:rPr sz="1700" spc="-5" dirty="0">
                          <a:solidFill>
                            <a:srgbClr val="C00000"/>
                          </a:solidFill>
                          <a:latin typeface="Arial"/>
                          <a:cs typeface="Arial"/>
                        </a:rPr>
                        <a:t>Hành vi bạo</a:t>
                      </a:r>
                      <a:r>
                        <a:rPr sz="1700" spc="-50" dirty="0">
                          <a:solidFill>
                            <a:srgbClr val="C00000"/>
                          </a:solidFill>
                          <a:latin typeface="Arial"/>
                          <a:cs typeface="Arial"/>
                        </a:rPr>
                        <a:t> </a:t>
                      </a:r>
                      <a:r>
                        <a:rPr sz="1700" spc="-5" dirty="0">
                          <a:solidFill>
                            <a:srgbClr val="C00000"/>
                          </a:solidFill>
                          <a:latin typeface="Arial"/>
                          <a:cs typeface="Arial"/>
                        </a:rPr>
                        <a:t>lực</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extLst>
                  <a:ext uri="{0D108BD9-81ED-4DB2-BD59-A6C34878D82A}">
                    <a16:rowId xmlns:a16="http://schemas.microsoft.com/office/drawing/2014/main" val="10003"/>
                  </a:ext>
                </a:extLst>
              </a:tr>
              <a:tr h="254977">
                <a:tc>
                  <a:txBody>
                    <a:bodyPr/>
                    <a:lstStyle/>
                    <a:p>
                      <a:pPr marL="79375">
                        <a:lnSpc>
                          <a:spcPts val="2070"/>
                        </a:lnSpc>
                      </a:pPr>
                      <a:r>
                        <a:rPr sz="1700" spc="-5" dirty="0">
                          <a:latin typeface="Arial"/>
                          <a:cs typeface="Arial"/>
                        </a:rPr>
                        <a:t>Mất điều hòa vận</a:t>
                      </a:r>
                      <a:r>
                        <a:rPr sz="1700" spc="-30" dirty="0">
                          <a:latin typeface="Arial"/>
                          <a:cs typeface="Arial"/>
                        </a:rPr>
                        <a:t> </a:t>
                      </a:r>
                      <a:r>
                        <a:rPr sz="1700" spc="-5" dirty="0">
                          <a:latin typeface="Arial"/>
                          <a:cs typeface="Arial"/>
                        </a:rPr>
                        <a:t>động</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tc>
                  <a:txBody>
                    <a:bodyPr/>
                    <a:lstStyle/>
                    <a:p>
                      <a:pPr marL="78740">
                        <a:lnSpc>
                          <a:spcPts val="2070"/>
                        </a:lnSpc>
                      </a:pPr>
                      <a:r>
                        <a:rPr sz="1700" spc="-5" dirty="0">
                          <a:latin typeface="Arial"/>
                          <a:cs typeface="Arial"/>
                        </a:rPr>
                        <a:t>Suy nghĩ tự</a:t>
                      </a:r>
                      <a:r>
                        <a:rPr sz="1700" spc="-60" dirty="0">
                          <a:latin typeface="Arial"/>
                          <a:cs typeface="Arial"/>
                        </a:rPr>
                        <a:t> </a:t>
                      </a:r>
                      <a:r>
                        <a:rPr sz="1700" spc="-5" dirty="0">
                          <a:latin typeface="Arial"/>
                          <a:cs typeface="Arial"/>
                        </a:rPr>
                        <a:t>tử</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extLst>
                  <a:ext uri="{0D108BD9-81ED-4DB2-BD59-A6C34878D82A}">
                    <a16:rowId xmlns:a16="http://schemas.microsoft.com/office/drawing/2014/main" val="10004"/>
                  </a:ext>
                </a:extLst>
              </a:tr>
              <a:tr h="254977">
                <a:tc>
                  <a:txBody>
                    <a:bodyPr/>
                    <a:lstStyle/>
                    <a:p>
                      <a:pPr marL="79375">
                        <a:lnSpc>
                          <a:spcPts val="2070"/>
                        </a:lnSpc>
                      </a:pPr>
                      <a:r>
                        <a:rPr sz="1700" spc="-5" dirty="0">
                          <a:latin typeface="Arial"/>
                          <a:cs typeface="Arial"/>
                        </a:rPr>
                        <a:t>Đỏ</a:t>
                      </a:r>
                      <a:r>
                        <a:rPr sz="1700" spc="-85" dirty="0">
                          <a:latin typeface="Arial"/>
                          <a:cs typeface="Arial"/>
                        </a:rPr>
                        <a:t> </a:t>
                      </a:r>
                      <a:r>
                        <a:rPr sz="1700" spc="-5" dirty="0">
                          <a:latin typeface="Arial"/>
                          <a:cs typeface="Arial"/>
                        </a:rPr>
                        <a:t>mắt</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tc>
                  <a:txBody>
                    <a:bodyPr/>
                    <a:lstStyle/>
                    <a:p>
                      <a:pPr marL="78740">
                        <a:lnSpc>
                          <a:spcPts val="2070"/>
                        </a:lnSpc>
                      </a:pPr>
                      <a:r>
                        <a:rPr sz="1700" spc="-5" dirty="0">
                          <a:latin typeface="Arial"/>
                          <a:cs typeface="Arial"/>
                        </a:rPr>
                        <a:t>Suy giảm nhận</a:t>
                      </a:r>
                      <a:r>
                        <a:rPr sz="1700" spc="-40" dirty="0">
                          <a:latin typeface="Arial"/>
                          <a:cs typeface="Arial"/>
                        </a:rPr>
                        <a:t> </a:t>
                      </a:r>
                      <a:r>
                        <a:rPr sz="1700" spc="-5" dirty="0">
                          <a:latin typeface="Arial"/>
                          <a:cs typeface="Arial"/>
                        </a:rPr>
                        <a:t>thức</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extLst>
                  <a:ext uri="{0D108BD9-81ED-4DB2-BD59-A6C34878D82A}">
                    <a16:rowId xmlns:a16="http://schemas.microsoft.com/office/drawing/2014/main" val="10005"/>
                  </a:ext>
                </a:extLst>
              </a:tr>
              <a:tr h="254977">
                <a:tc>
                  <a:txBody>
                    <a:bodyPr/>
                    <a:lstStyle/>
                    <a:p>
                      <a:pPr marL="79375">
                        <a:lnSpc>
                          <a:spcPts val="2070"/>
                        </a:lnSpc>
                      </a:pPr>
                      <a:r>
                        <a:rPr sz="1700" spc="-5" dirty="0">
                          <a:latin typeface="Arial"/>
                          <a:cs typeface="Arial"/>
                        </a:rPr>
                        <a:t>Tăng vị</a:t>
                      </a:r>
                      <a:r>
                        <a:rPr sz="1700" spc="-60" dirty="0">
                          <a:latin typeface="Arial"/>
                          <a:cs typeface="Arial"/>
                        </a:rPr>
                        <a:t> </a:t>
                      </a:r>
                      <a:r>
                        <a:rPr sz="1700" spc="-5" dirty="0">
                          <a:latin typeface="Arial"/>
                          <a:cs typeface="Arial"/>
                        </a:rPr>
                        <a:t>giác</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tc>
                  <a:txBody>
                    <a:bodyPr/>
                    <a:lstStyle/>
                    <a:p>
                      <a:pPr marL="78740">
                        <a:lnSpc>
                          <a:spcPts val="2070"/>
                        </a:lnSpc>
                      </a:pPr>
                      <a:r>
                        <a:rPr sz="1700" spc="-5" dirty="0">
                          <a:solidFill>
                            <a:srgbClr val="C00000"/>
                          </a:solidFill>
                          <a:latin typeface="Arial"/>
                          <a:cs typeface="Arial"/>
                        </a:rPr>
                        <a:t>Tăng huyết</a:t>
                      </a:r>
                      <a:r>
                        <a:rPr sz="1700" spc="-60" dirty="0">
                          <a:solidFill>
                            <a:srgbClr val="C00000"/>
                          </a:solidFill>
                          <a:latin typeface="Arial"/>
                          <a:cs typeface="Arial"/>
                        </a:rPr>
                        <a:t> </a:t>
                      </a:r>
                      <a:r>
                        <a:rPr sz="1700" spc="-5" dirty="0">
                          <a:solidFill>
                            <a:srgbClr val="C00000"/>
                          </a:solidFill>
                          <a:latin typeface="Arial"/>
                          <a:cs typeface="Arial"/>
                        </a:rPr>
                        <a:t>áp</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extLst>
                  <a:ext uri="{0D108BD9-81ED-4DB2-BD59-A6C34878D82A}">
                    <a16:rowId xmlns:a16="http://schemas.microsoft.com/office/drawing/2014/main" val="10006"/>
                  </a:ext>
                </a:extLst>
              </a:tr>
              <a:tr h="254977">
                <a:tc>
                  <a:txBody>
                    <a:bodyPr/>
                    <a:lstStyle/>
                    <a:p>
                      <a:pPr marL="79375">
                        <a:lnSpc>
                          <a:spcPts val="2070"/>
                        </a:lnSpc>
                      </a:pPr>
                      <a:r>
                        <a:rPr sz="1700" spc="-5" dirty="0">
                          <a:solidFill>
                            <a:srgbClr val="C00000"/>
                          </a:solidFill>
                          <a:latin typeface="Arial"/>
                          <a:cs typeface="Arial"/>
                        </a:rPr>
                        <a:t>Buồn</a:t>
                      </a:r>
                      <a:r>
                        <a:rPr sz="1700" spc="-60" dirty="0">
                          <a:solidFill>
                            <a:srgbClr val="C00000"/>
                          </a:solidFill>
                          <a:latin typeface="Arial"/>
                          <a:cs typeface="Arial"/>
                        </a:rPr>
                        <a:t> </a:t>
                      </a:r>
                      <a:r>
                        <a:rPr sz="1700" spc="-5" dirty="0">
                          <a:solidFill>
                            <a:srgbClr val="C00000"/>
                          </a:solidFill>
                          <a:latin typeface="Arial"/>
                          <a:cs typeface="Arial"/>
                        </a:rPr>
                        <a:t>nôn/nôn</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tc>
                  <a:txBody>
                    <a:bodyPr/>
                    <a:lstStyle/>
                    <a:p>
                      <a:pPr marL="78740">
                        <a:lnSpc>
                          <a:spcPts val="2070"/>
                        </a:lnSpc>
                      </a:pPr>
                      <a:r>
                        <a:rPr sz="1700" spc="-5" dirty="0">
                          <a:solidFill>
                            <a:srgbClr val="C00000"/>
                          </a:solidFill>
                          <a:latin typeface="Arial"/>
                          <a:cs typeface="Arial"/>
                        </a:rPr>
                        <a:t>Co</a:t>
                      </a:r>
                      <a:r>
                        <a:rPr sz="1700" spc="-80" dirty="0">
                          <a:solidFill>
                            <a:srgbClr val="C00000"/>
                          </a:solidFill>
                          <a:latin typeface="Arial"/>
                          <a:cs typeface="Arial"/>
                        </a:rPr>
                        <a:t> </a:t>
                      </a:r>
                      <a:r>
                        <a:rPr sz="1700" spc="-5" dirty="0">
                          <a:solidFill>
                            <a:srgbClr val="C00000"/>
                          </a:solidFill>
                          <a:latin typeface="Arial"/>
                          <a:cs typeface="Arial"/>
                        </a:rPr>
                        <a:t>giật</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extLst>
                  <a:ext uri="{0D108BD9-81ED-4DB2-BD59-A6C34878D82A}">
                    <a16:rowId xmlns:a16="http://schemas.microsoft.com/office/drawing/2014/main" val="10007"/>
                  </a:ext>
                </a:extLst>
              </a:tr>
              <a:tr h="254977">
                <a:tc>
                  <a:txBody>
                    <a:bodyPr/>
                    <a:lstStyle/>
                    <a:p>
                      <a:pPr marL="79375">
                        <a:lnSpc>
                          <a:spcPts val="2070"/>
                        </a:lnSpc>
                      </a:pPr>
                      <a:r>
                        <a:rPr sz="1700" spc="-5" dirty="0">
                          <a:solidFill>
                            <a:srgbClr val="C00000"/>
                          </a:solidFill>
                          <a:latin typeface="Arial"/>
                          <a:cs typeface="Arial"/>
                        </a:rPr>
                        <a:t>Tăng nhịp</a:t>
                      </a:r>
                      <a:r>
                        <a:rPr sz="1700" spc="-60" dirty="0">
                          <a:solidFill>
                            <a:srgbClr val="C00000"/>
                          </a:solidFill>
                          <a:latin typeface="Arial"/>
                          <a:cs typeface="Arial"/>
                        </a:rPr>
                        <a:t> </a:t>
                      </a:r>
                      <a:r>
                        <a:rPr sz="1700" spc="-5" dirty="0">
                          <a:solidFill>
                            <a:srgbClr val="C00000"/>
                          </a:solidFill>
                          <a:latin typeface="Arial"/>
                          <a:cs typeface="Arial"/>
                        </a:rPr>
                        <a:t>tim</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tc>
                  <a:txBody>
                    <a:bodyPr/>
                    <a:lstStyle/>
                    <a:p>
                      <a:pPr marL="78740">
                        <a:lnSpc>
                          <a:spcPts val="2070"/>
                        </a:lnSpc>
                      </a:pPr>
                      <a:r>
                        <a:rPr sz="1700" spc="-5" dirty="0">
                          <a:latin typeface="Arial"/>
                          <a:cs typeface="Arial"/>
                        </a:rPr>
                        <a:t>Chuột</a:t>
                      </a:r>
                      <a:r>
                        <a:rPr sz="1700" spc="-70" dirty="0">
                          <a:latin typeface="Arial"/>
                          <a:cs typeface="Arial"/>
                        </a:rPr>
                        <a:t> </a:t>
                      </a:r>
                      <a:r>
                        <a:rPr sz="1700" spc="-5" dirty="0">
                          <a:latin typeface="Arial"/>
                          <a:cs typeface="Arial"/>
                        </a:rPr>
                        <a:t>rút</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extLst>
                  <a:ext uri="{0D108BD9-81ED-4DB2-BD59-A6C34878D82A}">
                    <a16:rowId xmlns:a16="http://schemas.microsoft.com/office/drawing/2014/main" val="10008"/>
                  </a:ext>
                </a:extLst>
              </a:tr>
              <a:tr h="254977">
                <a:tc>
                  <a:txBody>
                    <a:bodyPr/>
                    <a:lstStyle/>
                    <a:p>
                      <a:pPr marL="79375">
                        <a:lnSpc>
                          <a:spcPts val="2070"/>
                        </a:lnSpc>
                      </a:pPr>
                      <a:r>
                        <a:rPr sz="1700" spc="-5" dirty="0">
                          <a:latin typeface="Arial"/>
                          <a:cs typeface="Arial"/>
                        </a:rPr>
                        <a:t>Tăng/giảm bồn</a:t>
                      </a:r>
                      <a:r>
                        <a:rPr sz="1700" spc="-35" dirty="0">
                          <a:latin typeface="Arial"/>
                          <a:cs typeface="Arial"/>
                        </a:rPr>
                        <a:t> </a:t>
                      </a:r>
                      <a:r>
                        <a:rPr sz="1700" spc="-5" dirty="0">
                          <a:latin typeface="Arial"/>
                          <a:cs typeface="Arial"/>
                        </a:rPr>
                        <a:t>chồn</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tc>
                  <a:txBody>
                    <a:bodyPr/>
                    <a:lstStyle/>
                    <a:p>
                      <a:pPr marL="78740">
                        <a:lnSpc>
                          <a:spcPts val="2070"/>
                        </a:lnSpc>
                      </a:pPr>
                      <a:r>
                        <a:rPr sz="1700" spc="-5" dirty="0">
                          <a:latin typeface="Arial"/>
                          <a:cs typeface="Arial"/>
                        </a:rPr>
                        <a:t>Hạ</a:t>
                      </a:r>
                      <a:r>
                        <a:rPr sz="1700" spc="-80" dirty="0">
                          <a:latin typeface="Arial"/>
                          <a:cs typeface="Arial"/>
                        </a:rPr>
                        <a:t> </a:t>
                      </a:r>
                      <a:r>
                        <a:rPr sz="1700" spc="-5" dirty="0">
                          <a:latin typeface="Arial"/>
                          <a:cs typeface="Arial"/>
                        </a:rPr>
                        <a:t>kali</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extLst>
                  <a:ext uri="{0D108BD9-81ED-4DB2-BD59-A6C34878D82A}">
                    <a16:rowId xmlns:a16="http://schemas.microsoft.com/office/drawing/2014/main" val="10009"/>
                  </a:ext>
                </a:extLst>
              </a:tr>
              <a:tr h="254977">
                <a:tc>
                  <a:txBody>
                    <a:bodyPr/>
                    <a:lstStyle/>
                    <a:p>
                      <a:pPr marL="79375">
                        <a:lnSpc>
                          <a:spcPts val="2070"/>
                        </a:lnSpc>
                      </a:pPr>
                      <a:r>
                        <a:rPr sz="1700" spc="-5" dirty="0">
                          <a:latin typeface="Arial"/>
                          <a:cs typeface="Arial"/>
                        </a:rPr>
                        <a:t>Giảm trí</a:t>
                      </a:r>
                      <a:r>
                        <a:rPr sz="1700" spc="-65" dirty="0">
                          <a:latin typeface="Arial"/>
                          <a:cs typeface="Arial"/>
                        </a:rPr>
                        <a:t> </a:t>
                      </a:r>
                      <a:r>
                        <a:rPr sz="1700" spc="-5" dirty="0">
                          <a:latin typeface="Arial"/>
                          <a:cs typeface="Arial"/>
                        </a:rPr>
                        <a:t>nhớ</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tc>
                  <a:txBody>
                    <a:bodyPr/>
                    <a:lstStyle/>
                    <a:p>
                      <a:pPr marL="78740">
                        <a:lnSpc>
                          <a:spcPts val="2070"/>
                        </a:lnSpc>
                      </a:pPr>
                      <a:r>
                        <a:rPr sz="1700" spc="-5" dirty="0">
                          <a:latin typeface="Arial"/>
                          <a:cs typeface="Arial"/>
                        </a:rPr>
                        <a:t>Tổn thương</a:t>
                      </a:r>
                      <a:r>
                        <a:rPr sz="1700" spc="-50" dirty="0">
                          <a:latin typeface="Arial"/>
                          <a:cs typeface="Arial"/>
                        </a:rPr>
                        <a:t> </a:t>
                      </a:r>
                      <a:r>
                        <a:rPr sz="1700" spc="-5" dirty="0">
                          <a:latin typeface="Arial"/>
                          <a:cs typeface="Arial"/>
                        </a:rPr>
                        <a:t>thận</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extLst>
                  <a:ext uri="{0D108BD9-81ED-4DB2-BD59-A6C34878D82A}">
                    <a16:rowId xmlns:a16="http://schemas.microsoft.com/office/drawing/2014/main" val="10010"/>
                  </a:ext>
                </a:extLst>
              </a:tr>
              <a:tr h="254977">
                <a:tc>
                  <a:txBody>
                    <a:bodyPr/>
                    <a:lstStyle/>
                    <a:p>
                      <a:pPr marL="79375">
                        <a:lnSpc>
                          <a:spcPts val="2070"/>
                        </a:lnSpc>
                      </a:pPr>
                      <a:r>
                        <a:rPr sz="1700" spc="-5" dirty="0">
                          <a:latin typeface="Arial"/>
                          <a:cs typeface="Arial"/>
                        </a:rPr>
                        <a:t>Loạn thần cấp</a:t>
                      </a:r>
                      <a:r>
                        <a:rPr sz="1700" spc="-40" dirty="0">
                          <a:latin typeface="Arial"/>
                          <a:cs typeface="Arial"/>
                        </a:rPr>
                        <a:t> </a:t>
                      </a:r>
                      <a:r>
                        <a:rPr sz="1700" spc="-5" dirty="0">
                          <a:latin typeface="Arial"/>
                          <a:cs typeface="Arial"/>
                        </a:rPr>
                        <a:t>tính</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tc>
                  <a:txBody>
                    <a:bodyPr/>
                    <a:lstStyle/>
                    <a:p>
                      <a:pPr marL="78740">
                        <a:lnSpc>
                          <a:spcPts val="2070"/>
                        </a:lnSpc>
                      </a:pPr>
                      <a:r>
                        <a:rPr sz="1700" spc="-5" dirty="0">
                          <a:latin typeface="Arial"/>
                          <a:cs typeface="Arial"/>
                        </a:rPr>
                        <a:t>Hôn</a:t>
                      </a:r>
                      <a:r>
                        <a:rPr sz="1700" spc="-85" dirty="0">
                          <a:latin typeface="Arial"/>
                          <a:cs typeface="Arial"/>
                        </a:rPr>
                        <a:t> </a:t>
                      </a:r>
                      <a:r>
                        <a:rPr sz="1700" spc="-5" dirty="0">
                          <a:latin typeface="Arial"/>
                          <a:cs typeface="Arial"/>
                        </a:rPr>
                        <a:t>mê</a:t>
                      </a:r>
                      <a:endParaRPr sz="1700">
                        <a:latin typeface="Arial"/>
                        <a:cs typeface="Arial"/>
                      </a:endParaRPr>
                    </a:p>
                  </a:txBody>
                  <a:tcPr marL="0" marR="0" marT="0" marB="0">
                    <a:lnL w="12699">
                      <a:solidFill>
                        <a:srgbClr val="FFFFFF"/>
                      </a:solidFill>
                      <a:prstDash val="solid"/>
                    </a:lnL>
                    <a:lnR w="12699">
                      <a:solidFill>
                        <a:srgbClr val="FFFFFF"/>
                      </a:solidFill>
                      <a:prstDash val="solid"/>
                    </a:lnR>
                    <a:solidFill>
                      <a:srgbClr val="D0D8E7"/>
                    </a:solidFill>
                  </a:tcPr>
                </a:tc>
                <a:extLst>
                  <a:ext uri="{0D108BD9-81ED-4DB2-BD59-A6C34878D82A}">
                    <a16:rowId xmlns:a16="http://schemas.microsoft.com/office/drawing/2014/main" val="10011"/>
                  </a:ext>
                </a:extLst>
              </a:tr>
              <a:tr h="302291">
                <a:tc>
                  <a:txBody>
                    <a:bodyPr/>
                    <a:lstStyle/>
                    <a:p>
                      <a:pPr marL="79375">
                        <a:lnSpc>
                          <a:spcPts val="2070"/>
                        </a:lnSpc>
                      </a:pPr>
                      <a:r>
                        <a:rPr sz="1700" spc="-5" dirty="0">
                          <a:latin typeface="Arial"/>
                          <a:cs typeface="Arial"/>
                        </a:rPr>
                        <a:t>Ảnh hưởng phát triển</a:t>
                      </a:r>
                      <a:r>
                        <a:rPr sz="1700" spc="-15" dirty="0">
                          <a:latin typeface="Arial"/>
                          <a:cs typeface="Arial"/>
                        </a:rPr>
                        <a:t> </a:t>
                      </a:r>
                      <a:r>
                        <a:rPr sz="1700" spc="-5" dirty="0">
                          <a:latin typeface="Arial"/>
                          <a:cs typeface="Arial"/>
                        </a:rPr>
                        <a:t>thai</a:t>
                      </a:r>
                      <a:endParaRPr sz="1700">
                        <a:latin typeface="Arial"/>
                        <a:cs typeface="Arial"/>
                      </a:endParaRPr>
                    </a:p>
                  </a:txBody>
                  <a:tcPr marL="0" marR="0" marT="0" marB="0">
                    <a:lnL w="12699">
                      <a:solidFill>
                        <a:srgbClr val="FFFFFF"/>
                      </a:solidFill>
                      <a:prstDash val="solid"/>
                    </a:lnL>
                    <a:lnR w="12699">
                      <a:solidFill>
                        <a:srgbClr val="FFFFFF"/>
                      </a:solidFill>
                      <a:prstDash val="solid"/>
                    </a:lnR>
                    <a:lnB w="12699">
                      <a:solidFill>
                        <a:srgbClr val="FFFFFF"/>
                      </a:solidFill>
                      <a:prstDash val="solid"/>
                    </a:lnB>
                    <a:solidFill>
                      <a:srgbClr val="D0D8E7"/>
                    </a:solidFill>
                  </a:tcPr>
                </a:tc>
                <a:tc>
                  <a:txBody>
                    <a:bodyPr/>
                    <a:lstStyle/>
                    <a:p>
                      <a:pPr marL="78740">
                        <a:lnSpc>
                          <a:spcPts val="2070"/>
                        </a:lnSpc>
                      </a:pPr>
                      <a:r>
                        <a:rPr sz="1700" b="1" spc="-5" dirty="0">
                          <a:solidFill>
                            <a:srgbClr val="C00000"/>
                          </a:solidFill>
                          <a:latin typeface="Arial"/>
                          <a:cs typeface="Arial"/>
                        </a:rPr>
                        <a:t>Chết</a:t>
                      </a:r>
                      <a:endParaRPr sz="1700" dirty="0">
                        <a:latin typeface="Arial"/>
                        <a:cs typeface="Arial"/>
                      </a:endParaRPr>
                    </a:p>
                  </a:txBody>
                  <a:tcPr marL="0" marR="0" marT="0" marB="0">
                    <a:lnL w="12699">
                      <a:solidFill>
                        <a:srgbClr val="FFFFFF"/>
                      </a:solidFill>
                      <a:prstDash val="solid"/>
                    </a:lnL>
                    <a:lnR w="12699">
                      <a:solidFill>
                        <a:srgbClr val="FFFFFF"/>
                      </a:solidFill>
                      <a:prstDash val="solid"/>
                    </a:lnR>
                    <a:lnB w="12699">
                      <a:solidFill>
                        <a:srgbClr val="FFFFFF"/>
                      </a:solidFill>
                      <a:prstDash val="solid"/>
                    </a:lnB>
                    <a:solidFill>
                      <a:srgbClr val="D0D8E7"/>
                    </a:solidFill>
                  </a:tcPr>
                </a:tc>
                <a:extLst>
                  <a:ext uri="{0D108BD9-81ED-4DB2-BD59-A6C34878D82A}">
                    <a16:rowId xmlns:a16="http://schemas.microsoft.com/office/drawing/2014/main" val="10012"/>
                  </a:ext>
                </a:extLst>
              </a:tr>
            </a:tbl>
          </a:graphicData>
        </a:graphic>
      </p:graphicFrame>
      <p:sp>
        <p:nvSpPr>
          <p:cNvPr id="4" name="object 4"/>
          <p:cNvSpPr/>
          <p:nvPr/>
        </p:nvSpPr>
        <p:spPr>
          <a:xfrm>
            <a:off x="74423" y="2476475"/>
            <a:ext cx="1721826" cy="1138602"/>
          </a:xfrm>
          <a:prstGeom prst="rect">
            <a:avLst/>
          </a:prstGeom>
          <a:blipFill>
            <a:blip r:embed="rId3" cstate="print"/>
            <a:stretch>
              <a:fillRect/>
            </a:stretch>
          </a:blipFill>
        </p:spPr>
        <p:txBody>
          <a:bodyPr wrap="square" lIns="0" tIns="0" rIns="0" bIns="0" rtlCol="0"/>
          <a:lstStyle/>
          <a:p>
            <a:endParaRPr sz="1662"/>
          </a:p>
        </p:txBody>
      </p:sp>
      <p:sp>
        <p:nvSpPr>
          <p:cNvPr id="5" name="object 5"/>
          <p:cNvSpPr/>
          <p:nvPr/>
        </p:nvSpPr>
        <p:spPr>
          <a:xfrm>
            <a:off x="58303" y="4029784"/>
            <a:ext cx="1730618" cy="1167910"/>
          </a:xfrm>
          <a:prstGeom prst="rect">
            <a:avLst/>
          </a:prstGeom>
          <a:blipFill>
            <a:blip r:embed="rId4" cstate="print"/>
            <a:stretch>
              <a:fillRect/>
            </a:stretch>
          </a:blipFill>
        </p:spPr>
        <p:txBody>
          <a:bodyPr wrap="square" lIns="0" tIns="0" rIns="0" bIns="0" rtlCol="0"/>
          <a:lstStyle/>
          <a:p>
            <a:endParaRPr sz="1662"/>
          </a:p>
        </p:txBody>
      </p:sp>
      <p:sp>
        <p:nvSpPr>
          <p:cNvPr id="6" name="object 6"/>
          <p:cNvSpPr/>
          <p:nvPr/>
        </p:nvSpPr>
        <p:spPr>
          <a:xfrm>
            <a:off x="7657787" y="2463289"/>
            <a:ext cx="1340826" cy="1206010"/>
          </a:xfrm>
          <a:prstGeom prst="rect">
            <a:avLst/>
          </a:prstGeom>
          <a:blipFill>
            <a:blip r:embed="rId5" cstate="print"/>
            <a:stretch>
              <a:fillRect/>
            </a:stretch>
          </a:blipFill>
        </p:spPr>
        <p:txBody>
          <a:bodyPr wrap="square" lIns="0" tIns="0" rIns="0" bIns="0" rtlCol="0"/>
          <a:lstStyle/>
          <a:p>
            <a:endParaRPr sz="1662"/>
          </a:p>
        </p:txBody>
      </p:sp>
      <p:sp>
        <p:nvSpPr>
          <p:cNvPr id="7" name="object 7"/>
          <p:cNvSpPr/>
          <p:nvPr/>
        </p:nvSpPr>
        <p:spPr>
          <a:xfrm>
            <a:off x="7789672" y="4999869"/>
            <a:ext cx="1077056" cy="1077056"/>
          </a:xfrm>
          <a:prstGeom prst="rect">
            <a:avLst/>
          </a:prstGeom>
          <a:blipFill>
            <a:blip r:embed="rId6" cstate="print"/>
            <a:stretch>
              <a:fillRect/>
            </a:stretch>
          </a:blipFill>
        </p:spPr>
        <p:txBody>
          <a:bodyPr wrap="square" lIns="0" tIns="0" rIns="0" bIns="0" rtlCol="0"/>
          <a:lstStyle/>
          <a:p>
            <a:endParaRPr sz="1662"/>
          </a:p>
        </p:txBody>
      </p:sp>
      <p:sp>
        <p:nvSpPr>
          <p:cNvPr id="8" name="object 8"/>
          <p:cNvSpPr/>
          <p:nvPr/>
        </p:nvSpPr>
        <p:spPr>
          <a:xfrm>
            <a:off x="7657787" y="3774807"/>
            <a:ext cx="1384787" cy="1225061"/>
          </a:xfrm>
          <a:prstGeom prst="rect">
            <a:avLst/>
          </a:prstGeom>
          <a:blipFill>
            <a:blip r:embed="rId7" cstate="print"/>
            <a:stretch>
              <a:fillRect/>
            </a:stretch>
          </a:blipFill>
        </p:spPr>
        <p:txBody>
          <a:bodyPr wrap="square" lIns="0" tIns="0" rIns="0" bIns="0" rtlCol="0"/>
          <a:lstStyle/>
          <a:p>
            <a:endParaRPr sz="1662"/>
          </a:p>
        </p:txBody>
      </p:sp>
      <p:sp>
        <p:nvSpPr>
          <p:cNvPr id="9" name="object 9"/>
          <p:cNvSpPr txBox="1"/>
          <p:nvPr/>
        </p:nvSpPr>
        <p:spPr>
          <a:xfrm>
            <a:off x="2186041" y="5554136"/>
            <a:ext cx="5093091" cy="255776"/>
          </a:xfrm>
          <a:prstGeom prst="rect">
            <a:avLst/>
          </a:prstGeom>
        </p:spPr>
        <p:txBody>
          <a:bodyPr vert="horz" wrap="square" lIns="0" tIns="0" rIns="0" bIns="0" rtlCol="0">
            <a:spAutoFit/>
          </a:bodyPr>
          <a:lstStyle/>
          <a:p>
            <a:pPr marL="11723"/>
            <a:r>
              <a:rPr sz="1662" i="1" u="heavy" spc="-5" dirty="0">
                <a:solidFill>
                  <a:srgbClr val="C00000"/>
                </a:solidFill>
                <a:latin typeface="Arial"/>
                <a:cs typeface="Arial"/>
              </a:rPr>
              <a:t>Hội chứng </a:t>
            </a:r>
            <a:r>
              <a:rPr sz="1662" i="1" u="heavy" dirty="0">
                <a:solidFill>
                  <a:srgbClr val="C00000"/>
                </a:solidFill>
                <a:latin typeface="Arial"/>
                <a:cs typeface="Arial"/>
              </a:rPr>
              <a:t>cai</a:t>
            </a:r>
            <a:r>
              <a:rPr sz="1662" dirty="0">
                <a:solidFill>
                  <a:srgbClr val="C00000"/>
                </a:solidFill>
                <a:latin typeface="Arial"/>
                <a:cs typeface="Arial"/>
              </a:rPr>
              <a:t>: </a:t>
            </a:r>
            <a:r>
              <a:rPr sz="1662" spc="-5" dirty="0">
                <a:solidFill>
                  <a:srgbClr val="C00000"/>
                </a:solidFill>
                <a:latin typeface="Arial"/>
                <a:cs typeface="Arial"/>
              </a:rPr>
              <a:t>nhức đầu, lo lắng, trầm cảm, nhạy</a:t>
            </a:r>
            <a:r>
              <a:rPr sz="1662" spc="46" dirty="0">
                <a:solidFill>
                  <a:srgbClr val="C00000"/>
                </a:solidFill>
                <a:latin typeface="Arial"/>
                <a:cs typeface="Arial"/>
              </a:rPr>
              <a:t> </a:t>
            </a:r>
            <a:r>
              <a:rPr sz="1662" dirty="0">
                <a:solidFill>
                  <a:srgbClr val="C00000"/>
                </a:solidFill>
                <a:latin typeface="Arial"/>
                <a:cs typeface="Arial"/>
              </a:rPr>
              <a:t>cảm</a:t>
            </a:r>
            <a:endParaRPr sz="1662">
              <a:latin typeface="Arial"/>
              <a:cs typeface="Arial"/>
            </a:endParaRPr>
          </a:p>
        </p:txBody>
      </p:sp>
      <p:sp>
        <p:nvSpPr>
          <p:cNvPr id="10" name="object 10"/>
          <p:cNvSpPr txBox="1"/>
          <p:nvPr/>
        </p:nvSpPr>
        <p:spPr>
          <a:xfrm>
            <a:off x="3454001" y="1651816"/>
            <a:ext cx="2353994" cy="255776"/>
          </a:xfrm>
          <a:prstGeom prst="rect">
            <a:avLst/>
          </a:prstGeom>
        </p:spPr>
        <p:txBody>
          <a:bodyPr vert="horz" wrap="square" lIns="0" tIns="0" rIns="0" bIns="0" rtlCol="0">
            <a:spAutoFit/>
          </a:bodyPr>
          <a:lstStyle/>
          <a:p>
            <a:pPr marL="11723"/>
            <a:r>
              <a:rPr sz="1662" b="1" spc="-5" dirty="0">
                <a:solidFill>
                  <a:srgbClr val="C00000"/>
                </a:solidFill>
                <a:latin typeface="Arial"/>
                <a:cs typeface="Arial"/>
              </a:rPr>
              <a:t>KHÔNG THỂ DỰ</a:t>
            </a:r>
            <a:r>
              <a:rPr sz="1662" b="1" spc="-46" dirty="0">
                <a:solidFill>
                  <a:srgbClr val="C00000"/>
                </a:solidFill>
                <a:latin typeface="Arial"/>
                <a:cs typeface="Arial"/>
              </a:rPr>
              <a:t> </a:t>
            </a:r>
            <a:r>
              <a:rPr sz="1662" b="1" spc="-5" dirty="0">
                <a:solidFill>
                  <a:srgbClr val="C00000"/>
                </a:solidFill>
                <a:latin typeface="Arial"/>
                <a:cs typeface="Arial"/>
              </a:rPr>
              <a:t>ĐOÁN</a:t>
            </a:r>
            <a:endParaRPr sz="1662" dirty="0">
              <a:latin typeface="Arial"/>
              <a:cs typeface="Arial"/>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13" name="Picture 12"/>
          <p:cNvPicPr>
            <a:picLocks noChangeAspect="1"/>
          </p:cNvPicPr>
          <p:nvPr/>
        </p:nvPicPr>
        <p:blipFill>
          <a:blip r:embed="rId9" cstate="print">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3023661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05199" y="1081848"/>
            <a:ext cx="1923757" cy="553998"/>
          </a:xfrm>
          <a:prstGeom prst="rect">
            <a:avLst/>
          </a:prstGeom>
        </p:spPr>
        <p:txBody>
          <a:bodyPr vert="horz" wrap="square" lIns="0" tIns="0" rIns="0" bIns="0" rtlCol="0" anchor="ctr">
            <a:spAutoFit/>
          </a:bodyPr>
          <a:lstStyle/>
          <a:p>
            <a:pPr marL="11723"/>
            <a:r>
              <a:rPr spc="-5" dirty="0"/>
              <a:t>TÁC</a:t>
            </a:r>
            <a:r>
              <a:rPr spc="-78" dirty="0"/>
              <a:t> </a:t>
            </a:r>
            <a:r>
              <a:rPr spc="-5" dirty="0"/>
              <a:t>HẠI</a:t>
            </a:r>
          </a:p>
        </p:txBody>
      </p:sp>
      <p:sp>
        <p:nvSpPr>
          <p:cNvPr id="3" name="object 3"/>
          <p:cNvSpPr/>
          <p:nvPr/>
        </p:nvSpPr>
        <p:spPr>
          <a:xfrm>
            <a:off x="6750357" y="2290202"/>
            <a:ext cx="2094692" cy="1382483"/>
          </a:xfrm>
          <a:prstGeom prst="rect">
            <a:avLst/>
          </a:prstGeom>
          <a:blipFill>
            <a:blip r:embed="rId2" cstate="print"/>
            <a:stretch>
              <a:fillRect/>
            </a:stretch>
          </a:blipFill>
        </p:spPr>
        <p:txBody>
          <a:bodyPr wrap="square" lIns="0" tIns="0" rIns="0" bIns="0" rtlCol="0"/>
          <a:lstStyle/>
          <a:p>
            <a:endParaRPr sz="1662"/>
          </a:p>
        </p:txBody>
      </p:sp>
      <p:sp>
        <p:nvSpPr>
          <p:cNvPr id="4" name="object 4"/>
          <p:cNvSpPr txBox="1"/>
          <p:nvPr/>
        </p:nvSpPr>
        <p:spPr>
          <a:xfrm>
            <a:off x="622695" y="1841055"/>
            <a:ext cx="8305214" cy="4627677"/>
          </a:xfrm>
          <a:prstGeom prst="rect">
            <a:avLst/>
          </a:prstGeom>
        </p:spPr>
        <p:txBody>
          <a:bodyPr vert="horz" wrap="square" lIns="0" tIns="0" rIns="0" bIns="0" rtlCol="0">
            <a:spAutoFit/>
          </a:bodyPr>
          <a:lstStyle/>
          <a:p>
            <a:pPr marL="52755" marR="4689">
              <a:lnSpc>
                <a:spcPct val="100699"/>
              </a:lnSpc>
            </a:pPr>
            <a:r>
              <a:rPr sz="2215" spc="-5" dirty="0">
                <a:solidFill>
                  <a:srgbClr val="002060"/>
                </a:solidFill>
                <a:latin typeface="Arial"/>
                <a:cs typeface="Arial"/>
              </a:rPr>
              <a:t>Các báo cáo ca nhồi máu cơ tim, đột quỵ (thiếu máu + xuất huyết)  do sử dụng cần sa tổng</a:t>
            </a:r>
            <a:r>
              <a:rPr sz="2215" spc="-14" dirty="0">
                <a:solidFill>
                  <a:srgbClr val="002060"/>
                </a:solidFill>
                <a:latin typeface="Arial"/>
                <a:cs typeface="Arial"/>
              </a:rPr>
              <a:t> </a:t>
            </a:r>
            <a:r>
              <a:rPr sz="2215" spc="-5" dirty="0">
                <a:solidFill>
                  <a:srgbClr val="002060"/>
                </a:solidFill>
                <a:latin typeface="Arial"/>
                <a:cs typeface="Arial"/>
              </a:rPr>
              <a:t>hợp.</a:t>
            </a:r>
            <a:endParaRPr sz="2215" dirty="0">
              <a:latin typeface="Arial"/>
              <a:cs typeface="Arial"/>
            </a:endParaRPr>
          </a:p>
          <a:p>
            <a:pPr marL="27550" marR="2329434">
              <a:lnSpc>
                <a:spcPct val="99500"/>
              </a:lnSpc>
              <a:spcBef>
                <a:spcPts val="1251"/>
              </a:spcBef>
            </a:pPr>
            <a:r>
              <a:rPr sz="2215" spc="-5" dirty="0">
                <a:solidFill>
                  <a:srgbClr val="002060"/>
                </a:solidFill>
                <a:latin typeface="Arial"/>
                <a:cs typeface="Arial"/>
              </a:rPr>
              <a:t>Báo cáo ca 2016 tại Mỹ: 33 bệnh nhân có triệu  chứng như “zombie” (lờ đờ, mắt không </a:t>
            </a:r>
            <a:r>
              <a:rPr sz="2215" dirty="0">
                <a:solidFill>
                  <a:srgbClr val="002060"/>
                </a:solidFill>
                <a:latin typeface="Arial"/>
                <a:cs typeface="Arial"/>
              </a:rPr>
              <a:t>cảm  </a:t>
            </a:r>
            <a:r>
              <a:rPr sz="2215" spc="-5" dirty="0">
                <a:solidFill>
                  <a:srgbClr val="002060"/>
                </a:solidFill>
                <a:latin typeface="Arial"/>
                <a:cs typeface="Arial"/>
              </a:rPr>
              <a:t>xúc, rên rỉ như zombie, cử động chậm) do dùng  cần sa tổng</a:t>
            </a:r>
            <a:r>
              <a:rPr sz="2215" spc="-46" dirty="0">
                <a:solidFill>
                  <a:srgbClr val="002060"/>
                </a:solidFill>
                <a:latin typeface="Arial"/>
                <a:cs typeface="Arial"/>
              </a:rPr>
              <a:t> </a:t>
            </a:r>
            <a:r>
              <a:rPr sz="2215" spc="-5" dirty="0">
                <a:solidFill>
                  <a:srgbClr val="002060"/>
                </a:solidFill>
                <a:latin typeface="Arial"/>
                <a:cs typeface="Arial"/>
              </a:rPr>
              <a:t>hợp.</a:t>
            </a:r>
            <a:endParaRPr sz="2215" dirty="0">
              <a:latin typeface="Arial"/>
              <a:cs typeface="Arial"/>
            </a:endParaRPr>
          </a:p>
          <a:p>
            <a:pPr marL="27550">
              <a:spcBef>
                <a:spcPts val="895"/>
              </a:spcBef>
            </a:pPr>
            <a:r>
              <a:rPr sz="2215" dirty="0">
                <a:solidFill>
                  <a:srgbClr val="002060"/>
                </a:solidFill>
                <a:latin typeface="Arial"/>
                <a:cs typeface="Arial"/>
              </a:rPr>
              <a:t>→ </a:t>
            </a:r>
            <a:r>
              <a:rPr sz="2215" spc="-5" dirty="0">
                <a:solidFill>
                  <a:srgbClr val="002060"/>
                </a:solidFill>
                <a:latin typeface="Arial"/>
                <a:cs typeface="Arial"/>
              </a:rPr>
              <a:t>AMB-FUBINACA (AK-47 24 Karat</a:t>
            </a:r>
            <a:r>
              <a:rPr sz="2215" spc="5" dirty="0">
                <a:solidFill>
                  <a:srgbClr val="002060"/>
                </a:solidFill>
                <a:latin typeface="Arial"/>
                <a:cs typeface="Arial"/>
              </a:rPr>
              <a:t> </a:t>
            </a:r>
            <a:r>
              <a:rPr sz="2215" spc="-5" dirty="0">
                <a:solidFill>
                  <a:srgbClr val="002060"/>
                </a:solidFill>
                <a:latin typeface="Arial"/>
                <a:cs typeface="Arial"/>
              </a:rPr>
              <a:t>Gold)</a:t>
            </a:r>
            <a:endParaRPr sz="2215" dirty="0">
              <a:latin typeface="Arial"/>
              <a:cs typeface="Arial"/>
            </a:endParaRPr>
          </a:p>
          <a:p>
            <a:pPr marL="11723" marR="126612">
              <a:lnSpc>
                <a:spcPct val="100699"/>
              </a:lnSpc>
              <a:spcBef>
                <a:spcPts val="937"/>
              </a:spcBef>
            </a:pPr>
            <a:r>
              <a:rPr sz="2215" spc="-5" dirty="0">
                <a:solidFill>
                  <a:srgbClr val="002060"/>
                </a:solidFill>
                <a:latin typeface="Arial"/>
                <a:cs typeface="Arial"/>
              </a:rPr>
              <a:t>Báo cáo loạt ca 04/2018 tại Mỹ: 150 bệnh nhân có biểu hiện chảy  máu không rõ nguyên nhân sau khi dùng cần sa tổng</a:t>
            </a:r>
            <a:r>
              <a:rPr sz="2215" spc="78" dirty="0">
                <a:solidFill>
                  <a:srgbClr val="002060"/>
                </a:solidFill>
                <a:latin typeface="Arial"/>
                <a:cs typeface="Arial"/>
              </a:rPr>
              <a:t> </a:t>
            </a:r>
            <a:r>
              <a:rPr sz="2215" spc="-5" dirty="0">
                <a:solidFill>
                  <a:srgbClr val="002060"/>
                </a:solidFill>
                <a:latin typeface="Arial"/>
                <a:cs typeface="Arial"/>
              </a:rPr>
              <a:t>hợp</a:t>
            </a:r>
            <a:endParaRPr sz="2215" dirty="0">
              <a:latin typeface="Arial"/>
              <a:cs typeface="Arial"/>
            </a:endParaRPr>
          </a:p>
          <a:p>
            <a:pPr marL="11723">
              <a:spcBef>
                <a:spcPts val="895"/>
              </a:spcBef>
            </a:pPr>
            <a:r>
              <a:rPr sz="2215" dirty="0">
                <a:solidFill>
                  <a:srgbClr val="002060"/>
                </a:solidFill>
                <a:latin typeface="Arial"/>
                <a:cs typeface="Arial"/>
              </a:rPr>
              <a:t>→ </a:t>
            </a:r>
            <a:r>
              <a:rPr sz="2215" spc="-5" dirty="0">
                <a:solidFill>
                  <a:srgbClr val="002060"/>
                </a:solidFill>
                <a:latin typeface="Arial"/>
                <a:cs typeface="Arial"/>
              </a:rPr>
              <a:t>ngộ độc brodifacoum (kháng VitK </a:t>
            </a:r>
            <a:r>
              <a:rPr sz="2215" dirty="0">
                <a:solidFill>
                  <a:srgbClr val="002060"/>
                </a:solidFill>
                <a:latin typeface="Arial"/>
                <a:cs typeface="Arial"/>
              </a:rPr>
              <a:t>- </a:t>
            </a:r>
            <a:r>
              <a:rPr sz="2215" spc="-5" dirty="0">
                <a:solidFill>
                  <a:srgbClr val="002060"/>
                </a:solidFill>
                <a:latin typeface="Arial"/>
                <a:cs typeface="Arial"/>
              </a:rPr>
              <a:t>thuốc diệt</a:t>
            </a:r>
            <a:r>
              <a:rPr sz="2215" spc="65" dirty="0">
                <a:solidFill>
                  <a:srgbClr val="002060"/>
                </a:solidFill>
                <a:latin typeface="Arial"/>
                <a:cs typeface="Arial"/>
              </a:rPr>
              <a:t> </a:t>
            </a:r>
            <a:r>
              <a:rPr sz="2215" spc="-5" dirty="0">
                <a:solidFill>
                  <a:srgbClr val="002060"/>
                </a:solidFill>
                <a:latin typeface="Arial"/>
                <a:cs typeface="Arial"/>
              </a:rPr>
              <a:t>chuột).</a:t>
            </a:r>
            <a:endParaRPr sz="2215" dirty="0">
              <a:latin typeface="Arial"/>
              <a:cs typeface="Arial"/>
            </a:endParaRPr>
          </a:p>
          <a:p>
            <a:pPr marL="4685831">
              <a:lnSpc>
                <a:spcPts val="1320"/>
              </a:lnSpc>
              <a:spcBef>
                <a:spcPts val="211"/>
              </a:spcBef>
            </a:pPr>
            <a:r>
              <a:rPr sz="1108" spc="-5" dirty="0">
                <a:latin typeface="Arial"/>
                <a:cs typeface="Arial"/>
              </a:rPr>
              <a:t>Wang et al. (2018).</a:t>
            </a:r>
            <a:r>
              <a:rPr sz="1108" spc="9" dirty="0">
                <a:latin typeface="Arial"/>
                <a:cs typeface="Arial"/>
              </a:rPr>
              <a:t> </a:t>
            </a:r>
            <a:r>
              <a:rPr sz="1108" spc="-5" dirty="0">
                <a:latin typeface="Arial"/>
                <a:cs typeface="Arial"/>
              </a:rPr>
              <a:t>UpToDate.</a:t>
            </a:r>
            <a:endParaRPr sz="1108" dirty="0">
              <a:latin typeface="Arial"/>
              <a:cs typeface="Arial"/>
            </a:endParaRPr>
          </a:p>
          <a:p>
            <a:pPr marL="4685831" marR="424972">
              <a:lnSpc>
                <a:spcPts val="1320"/>
              </a:lnSpc>
              <a:spcBef>
                <a:spcPts val="42"/>
              </a:spcBef>
            </a:pPr>
            <a:r>
              <a:rPr sz="1108" spc="-5" dirty="0">
                <a:latin typeface="Arial"/>
                <a:cs typeface="Arial"/>
              </a:rPr>
              <a:t>Adams et al. (2016). N Engl </a:t>
            </a:r>
            <a:r>
              <a:rPr sz="1108" dirty="0">
                <a:latin typeface="Arial"/>
                <a:cs typeface="Arial"/>
              </a:rPr>
              <a:t>J </a:t>
            </a:r>
            <a:r>
              <a:rPr sz="1108" spc="-5" dirty="0">
                <a:latin typeface="Arial"/>
                <a:cs typeface="Arial"/>
              </a:rPr>
              <a:t>Med; 376:235-242  Moritz et al. (2018). MMWR Morb Mortal Wkly Rep;  67:607</a:t>
            </a:r>
            <a:endParaRPr sz="1108" dirty="0">
              <a:latin typeface="Arial"/>
              <a:cs typeface="Arial"/>
            </a:endParaRPr>
          </a:p>
        </p:txBody>
      </p:sp>
      <p:sp>
        <p:nvSpPr>
          <p:cNvPr id="5" name="object 5"/>
          <p:cNvSpPr txBox="1"/>
          <p:nvPr/>
        </p:nvSpPr>
        <p:spPr>
          <a:xfrm>
            <a:off x="8845049" y="6182774"/>
            <a:ext cx="193431" cy="184666"/>
          </a:xfrm>
          <a:prstGeom prst="rect">
            <a:avLst/>
          </a:prstGeom>
        </p:spPr>
        <p:txBody>
          <a:bodyPr vert="horz" wrap="square" lIns="0" tIns="0" rIns="0" bIns="0" rtlCol="0">
            <a:spAutoFit/>
          </a:bodyPr>
          <a:lstStyle/>
          <a:p>
            <a:pPr marL="11723"/>
            <a:r>
              <a:rPr sz="1200" spc="-5" dirty="0">
                <a:latin typeface="Arial"/>
                <a:cs typeface="Arial"/>
              </a:rPr>
              <a:t>37</a:t>
            </a:r>
            <a:endParaRPr sz="1200">
              <a:latin typeface="Arial"/>
              <a:cs typeface="Aria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0715861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18618" y="1025328"/>
            <a:ext cx="2027506" cy="553998"/>
          </a:xfrm>
          <a:prstGeom prst="rect">
            <a:avLst/>
          </a:prstGeom>
        </p:spPr>
        <p:txBody>
          <a:bodyPr vert="horz" wrap="square" lIns="0" tIns="0" rIns="0" bIns="0" rtlCol="0" anchor="ctr">
            <a:spAutoFit/>
          </a:bodyPr>
          <a:lstStyle/>
          <a:p>
            <a:pPr marL="11723"/>
            <a:r>
              <a:rPr spc="-5" dirty="0"/>
              <a:t>ĐIỀU</a:t>
            </a:r>
            <a:r>
              <a:rPr spc="-83" dirty="0"/>
              <a:t> </a:t>
            </a:r>
            <a:r>
              <a:rPr spc="-5" dirty="0"/>
              <a:t>TRỊ</a:t>
            </a:r>
          </a:p>
        </p:txBody>
      </p:sp>
      <p:sp>
        <p:nvSpPr>
          <p:cNvPr id="4" name="object 4"/>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44</a:t>
            </a:fld>
            <a:endParaRPr spc="-5" dirty="0"/>
          </a:p>
        </p:txBody>
      </p:sp>
      <p:sp>
        <p:nvSpPr>
          <p:cNvPr id="3" name="object 3"/>
          <p:cNvSpPr txBox="1"/>
          <p:nvPr/>
        </p:nvSpPr>
        <p:spPr>
          <a:xfrm>
            <a:off x="518744" y="1572399"/>
            <a:ext cx="8227255" cy="4558556"/>
          </a:xfrm>
          <a:prstGeom prst="rect">
            <a:avLst/>
          </a:prstGeom>
        </p:spPr>
        <p:txBody>
          <a:bodyPr vert="horz" wrap="square" lIns="0" tIns="0" rIns="0" bIns="0" rtlCol="0">
            <a:spAutoFit/>
          </a:bodyPr>
          <a:lstStyle/>
          <a:p>
            <a:pPr marL="11723" marR="145956">
              <a:lnSpc>
                <a:spcPct val="151000"/>
              </a:lnSpc>
            </a:pPr>
            <a:r>
              <a:rPr sz="2500" spc="-5" dirty="0">
                <a:solidFill>
                  <a:srgbClr val="002060"/>
                </a:solidFill>
                <a:latin typeface="Arial"/>
                <a:cs typeface="Arial"/>
              </a:rPr>
              <a:t>Xét nghiệm nhanh nước tiểu: </a:t>
            </a:r>
            <a:r>
              <a:rPr sz="2500" spc="-5" dirty="0">
                <a:solidFill>
                  <a:srgbClr val="C00000"/>
                </a:solidFill>
                <a:latin typeface="Arial"/>
                <a:cs typeface="Arial"/>
              </a:rPr>
              <a:t>KHÔNG </a:t>
            </a:r>
            <a:r>
              <a:rPr sz="2500" dirty="0">
                <a:solidFill>
                  <a:srgbClr val="002060"/>
                </a:solidFill>
                <a:latin typeface="Arial"/>
                <a:cs typeface="Arial"/>
              </a:rPr>
              <a:t>xác </a:t>
            </a:r>
            <a:r>
              <a:rPr sz="2500" spc="-5" dirty="0">
                <a:solidFill>
                  <a:srgbClr val="002060"/>
                </a:solidFill>
                <a:latin typeface="Arial"/>
                <a:cs typeface="Arial"/>
              </a:rPr>
              <a:t>định cần sa tổng hợp.  Chủ yếu </a:t>
            </a:r>
            <a:r>
              <a:rPr sz="2500" spc="-5" dirty="0">
                <a:solidFill>
                  <a:srgbClr val="C00000"/>
                </a:solidFill>
                <a:latin typeface="Arial"/>
                <a:cs typeface="Arial"/>
              </a:rPr>
              <a:t>điều trị hỗ </a:t>
            </a:r>
            <a:r>
              <a:rPr sz="2500" dirty="0">
                <a:solidFill>
                  <a:srgbClr val="C00000"/>
                </a:solidFill>
                <a:latin typeface="Arial"/>
                <a:cs typeface="Arial"/>
              </a:rPr>
              <a:t>trợ</a:t>
            </a:r>
            <a:r>
              <a:rPr sz="2500" dirty="0">
                <a:solidFill>
                  <a:srgbClr val="002060"/>
                </a:solidFill>
                <a:latin typeface="Arial"/>
                <a:cs typeface="Arial"/>
              </a:rPr>
              <a:t>, </a:t>
            </a:r>
            <a:r>
              <a:rPr sz="2500" spc="-5" dirty="0">
                <a:solidFill>
                  <a:srgbClr val="002060"/>
                </a:solidFill>
                <a:latin typeface="Arial"/>
                <a:cs typeface="Arial"/>
              </a:rPr>
              <a:t>không có điều trị đặc</a:t>
            </a:r>
            <a:r>
              <a:rPr sz="2500" spc="60" dirty="0">
                <a:solidFill>
                  <a:srgbClr val="002060"/>
                </a:solidFill>
                <a:latin typeface="Arial"/>
                <a:cs typeface="Arial"/>
              </a:rPr>
              <a:t> </a:t>
            </a:r>
            <a:r>
              <a:rPr sz="2500" spc="-5" dirty="0">
                <a:solidFill>
                  <a:srgbClr val="002060"/>
                </a:solidFill>
                <a:latin typeface="Arial"/>
                <a:cs typeface="Arial"/>
              </a:rPr>
              <a:t>hiệu.</a:t>
            </a:r>
            <a:endParaRPr sz="2500" dirty="0">
              <a:latin typeface="Arial"/>
              <a:cs typeface="Arial"/>
            </a:endParaRPr>
          </a:p>
          <a:p>
            <a:pPr marL="58031">
              <a:spcBef>
                <a:spcPts val="1357"/>
              </a:spcBef>
              <a:tabLst>
                <a:tab pos="433179" algn="l"/>
              </a:tabLst>
            </a:pPr>
            <a:r>
              <a:rPr sz="2500" spc="-5" dirty="0">
                <a:solidFill>
                  <a:srgbClr val="002060"/>
                </a:solidFill>
                <a:latin typeface="Arial"/>
                <a:cs typeface="Arial"/>
              </a:rPr>
              <a:t>+	Bồn chồn nhẹ đến vừa: phòng yên tĩnh, ít ánh</a:t>
            </a:r>
            <a:r>
              <a:rPr sz="2500" spc="60" dirty="0">
                <a:solidFill>
                  <a:srgbClr val="002060"/>
                </a:solidFill>
                <a:latin typeface="Arial"/>
                <a:cs typeface="Arial"/>
              </a:rPr>
              <a:t> </a:t>
            </a:r>
            <a:r>
              <a:rPr sz="2500" spc="-5" dirty="0">
                <a:solidFill>
                  <a:srgbClr val="002060"/>
                </a:solidFill>
                <a:latin typeface="Arial"/>
                <a:cs typeface="Arial"/>
              </a:rPr>
              <a:t>sáng.</a:t>
            </a:r>
            <a:endParaRPr sz="2500" dirty="0">
              <a:latin typeface="Arial"/>
              <a:cs typeface="Arial"/>
            </a:endParaRPr>
          </a:p>
          <a:p>
            <a:pPr marL="433765" marR="195780" indent="-375733">
              <a:lnSpc>
                <a:spcPct val="151000"/>
              </a:lnSpc>
              <a:tabLst>
                <a:tab pos="433179" algn="l"/>
              </a:tabLst>
            </a:pPr>
            <a:r>
              <a:rPr sz="2500" spc="-5" dirty="0">
                <a:solidFill>
                  <a:srgbClr val="002060"/>
                </a:solidFill>
                <a:latin typeface="Arial"/>
                <a:cs typeface="Arial"/>
              </a:rPr>
              <a:t>+	Lo lắng, kích động mạnh, co giật, loạn trương lực cơ:</a:t>
            </a:r>
            <a:r>
              <a:rPr sz="2500" spc="88" dirty="0">
                <a:solidFill>
                  <a:srgbClr val="002060"/>
                </a:solidFill>
                <a:latin typeface="Arial"/>
                <a:cs typeface="Arial"/>
              </a:rPr>
              <a:t> </a:t>
            </a:r>
            <a:r>
              <a:rPr sz="2500" spc="-5" dirty="0">
                <a:solidFill>
                  <a:srgbClr val="002060"/>
                </a:solidFill>
                <a:latin typeface="Arial"/>
                <a:cs typeface="Arial"/>
              </a:rPr>
              <a:t>ưu</a:t>
            </a:r>
            <a:r>
              <a:rPr sz="2500" dirty="0">
                <a:solidFill>
                  <a:srgbClr val="002060"/>
                </a:solidFill>
                <a:latin typeface="Arial"/>
                <a:cs typeface="Arial"/>
              </a:rPr>
              <a:t> </a:t>
            </a:r>
            <a:r>
              <a:rPr sz="2500" spc="-5" dirty="0">
                <a:solidFill>
                  <a:srgbClr val="002060"/>
                </a:solidFill>
                <a:latin typeface="Arial"/>
                <a:cs typeface="Arial"/>
              </a:rPr>
              <a:t>tiên  </a:t>
            </a:r>
            <a:r>
              <a:rPr sz="2500" spc="-5" dirty="0">
                <a:solidFill>
                  <a:srgbClr val="C00000"/>
                </a:solidFill>
                <a:latin typeface="Arial"/>
                <a:cs typeface="Arial"/>
              </a:rPr>
              <a:t>benzodiazepine </a:t>
            </a:r>
            <a:r>
              <a:rPr sz="2500" spc="-5" dirty="0">
                <a:solidFill>
                  <a:srgbClr val="002060"/>
                </a:solidFill>
                <a:latin typeface="Arial"/>
                <a:cs typeface="Arial"/>
              </a:rPr>
              <a:t>(vd: lorazepam,</a:t>
            </a:r>
            <a:r>
              <a:rPr sz="2500" spc="69" dirty="0">
                <a:solidFill>
                  <a:srgbClr val="002060"/>
                </a:solidFill>
                <a:latin typeface="Arial"/>
                <a:cs typeface="Arial"/>
              </a:rPr>
              <a:t> </a:t>
            </a:r>
            <a:r>
              <a:rPr sz="2500" spc="-5" dirty="0">
                <a:solidFill>
                  <a:srgbClr val="002060"/>
                </a:solidFill>
                <a:latin typeface="Arial"/>
                <a:cs typeface="Arial"/>
              </a:rPr>
              <a:t>midazolam)</a:t>
            </a:r>
            <a:endParaRPr sz="2500" dirty="0">
              <a:latin typeface="Arial"/>
              <a:cs typeface="Arial"/>
            </a:endParaRPr>
          </a:p>
          <a:p>
            <a:pPr marL="433765" marR="4689" indent="-375733">
              <a:lnSpc>
                <a:spcPct val="151000"/>
              </a:lnSpc>
              <a:tabLst>
                <a:tab pos="433179" algn="l"/>
              </a:tabLst>
            </a:pPr>
            <a:r>
              <a:rPr sz="2500" spc="-5" dirty="0">
                <a:solidFill>
                  <a:srgbClr val="002060"/>
                </a:solidFill>
                <a:latin typeface="Arial"/>
                <a:cs typeface="Arial"/>
              </a:rPr>
              <a:t>+	Tăng thân nhiệt, đau ngực, tổn thương thận cấp: theo</a:t>
            </a:r>
            <a:r>
              <a:rPr sz="2500" spc="83" dirty="0">
                <a:solidFill>
                  <a:srgbClr val="002060"/>
                </a:solidFill>
                <a:latin typeface="Arial"/>
                <a:cs typeface="Arial"/>
              </a:rPr>
              <a:t> </a:t>
            </a:r>
            <a:r>
              <a:rPr sz="2500" spc="-5" dirty="0">
                <a:solidFill>
                  <a:srgbClr val="002060"/>
                </a:solidFill>
                <a:latin typeface="Arial"/>
                <a:cs typeface="Arial"/>
              </a:rPr>
              <a:t>phác</a:t>
            </a:r>
            <a:r>
              <a:rPr sz="2500" spc="5" dirty="0">
                <a:solidFill>
                  <a:srgbClr val="002060"/>
                </a:solidFill>
                <a:latin typeface="Arial"/>
                <a:cs typeface="Arial"/>
              </a:rPr>
              <a:t> </a:t>
            </a:r>
            <a:r>
              <a:rPr sz="2500" spc="-5" dirty="0">
                <a:solidFill>
                  <a:srgbClr val="002060"/>
                </a:solidFill>
                <a:latin typeface="Arial"/>
                <a:cs typeface="Arial"/>
              </a:rPr>
              <a:t>đồ  tương</a:t>
            </a:r>
            <a:r>
              <a:rPr sz="2500" spc="-65" dirty="0">
                <a:solidFill>
                  <a:srgbClr val="002060"/>
                </a:solidFill>
                <a:latin typeface="Arial"/>
                <a:cs typeface="Arial"/>
              </a:rPr>
              <a:t> </a:t>
            </a:r>
            <a:r>
              <a:rPr sz="2500" spc="-5" dirty="0">
                <a:solidFill>
                  <a:srgbClr val="002060"/>
                </a:solidFill>
                <a:latin typeface="Arial"/>
                <a:cs typeface="Arial"/>
              </a:rPr>
              <a:t>ứng.</a:t>
            </a:r>
            <a:endParaRPr sz="2500" dirty="0">
              <a:latin typeface="Arial"/>
              <a:cs typeface="Aria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3706146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62200" y="1066800"/>
            <a:ext cx="4344572" cy="553998"/>
          </a:xfrm>
          <a:prstGeom prst="rect">
            <a:avLst/>
          </a:prstGeom>
        </p:spPr>
        <p:txBody>
          <a:bodyPr vert="horz" wrap="square" lIns="0" tIns="0" rIns="0" bIns="0" rtlCol="0" anchor="ctr">
            <a:spAutoFit/>
          </a:bodyPr>
          <a:lstStyle/>
          <a:p>
            <a:pPr marL="11723"/>
            <a:r>
              <a:rPr spc="-5" dirty="0"/>
              <a:t>THAM KHẢO</a:t>
            </a:r>
            <a:r>
              <a:rPr spc="-60" dirty="0"/>
              <a:t> </a:t>
            </a:r>
            <a:r>
              <a:rPr spc="-5" dirty="0"/>
              <a:t>THÊM</a:t>
            </a:r>
          </a:p>
        </p:txBody>
      </p:sp>
      <p:sp>
        <p:nvSpPr>
          <p:cNvPr id="4" name="object 4"/>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45</a:t>
            </a:fld>
            <a:endParaRPr spc="-5" dirty="0"/>
          </a:p>
        </p:txBody>
      </p:sp>
      <p:sp>
        <p:nvSpPr>
          <p:cNvPr id="3" name="object 3"/>
          <p:cNvSpPr txBox="1"/>
          <p:nvPr/>
        </p:nvSpPr>
        <p:spPr>
          <a:xfrm>
            <a:off x="507435" y="2661607"/>
            <a:ext cx="6767146" cy="1253420"/>
          </a:xfrm>
          <a:prstGeom prst="rect">
            <a:avLst/>
          </a:prstGeom>
        </p:spPr>
        <p:txBody>
          <a:bodyPr vert="horz" wrap="square" lIns="0" tIns="0" rIns="0" bIns="0" rtlCol="0">
            <a:spAutoFit/>
          </a:bodyPr>
          <a:lstStyle/>
          <a:p>
            <a:pPr marL="542792" indent="-531069">
              <a:buAutoNum type="arabicParenR"/>
              <a:tabLst>
                <a:tab pos="542792" algn="l"/>
                <a:tab pos="543378" algn="l"/>
              </a:tabLst>
            </a:pPr>
            <a:r>
              <a:rPr sz="2215" spc="-5" dirty="0">
                <a:latin typeface="Arial"/>
                <a:cs typeface="Arial"/>
                <a:hlinkClick r:id="rId2"/>
              </a:rPr>
              <a:t>https://www.youtube.com/watch?v=gJEHrsw5sQ4</a:t>
            </a:r>
            <a:endParaRPr sz="2215">
              <a:latin typeface="Arial"/>
              <a:cs typeface="Arial"/>
            </a:endParaRPr>
          </a:p>
          <a:p>
            <a:pPr marL="542792" indent="-531069">
              <a:spcBef>
                <a:spcPts val="895"/>
              </a:spcBef>
              <a:buAutoNum type="arabicParenR"/>
              <a:tabLst>
                <a:tab pos="542792" algn="l"/>
                <a:tab pos="543378" algn="l"/>
              </a:tabLst>
            </a:pPr>
            <a:r>
              <a:rPr sz="2215" spc="-5" dirty="0">
                <a:latin typeface="Arial"/>
                <a:cs typeface="Arial"/>
                <a:hlinkClick r:id="rId3"/>
              </a:rPr>
              <a:t>https://www.youtube.com/watch?v=gt4nVImOf08</a:t>
            </a:r>
            <a:endParaRPr sz="2215">
              <a:latin typeface="Arial"/>
              <a:cs typeface="Arial"/>
            </a:endParaRPr>
          </a:p>
          <a:p>
            <a:pPr marL="542792" indent="-531069">
              <a:spcBef>
                <a:spcPts val="942"/>
              </a:spcBef>
              <a:buAutoNum type="arabicParenR"/>
              <a:tabLst>
                <a:tab pos="542792" algn="l"/>
                <a:tab pos="543378" algn="l"/>
              </a:tabLst>
            </a:pPr>
            <a:r>
              <a:rPr sz="2215" spc="-5" dirty="0">
                <a:latin typeface="Arial"/>
                <a:cs typeface="Arial"/>
                <a:hlinkClick r:id="rId4"/>
              </a:rPr>
              <a:t>https://www.youtube.com/watch?v=w0Kc4je3rQ4</a:t>
            </a:r>
            <a:endParaRPr sz="2215">
              <a:latin typeface="Arial"/>
              <a:cs typeface="Arial"/>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6" cstate="print">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17844294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33600" y="988666"/>
            <a:ext cx="4785946" cy="553998"/>
          </a:xfrm>
          <a:prstGeom prst="rect">
            <a:avLst/>
          </a:prstGeom>
        </p:spPr>
        <p:txBody>
          <a:bodyPr vert="horz" wrap="square" lIns="0" tIns="0" rIns="0" bIns="0" rtlCol="0" anchor="ctr">
            <a:spAutoFit/>
          </a:bodyPr>
          <a:lstStyle/>
          <a:p>
            <a:pPr marL="11723"/>
            <a:r>
              <a:rPr spc="-5" dirty="0"/>
              <a:t>TÓM TẮT VỀ CẦN</a:t>
            </a:r>
            <a:r>
              <a:rPr spc="-65" dirty="0"/>
              <a:t> </a:t>
            </a:r>
            <a:r>
              <a:rPr spc="-5" dirty="0"/>
              <a:t>SA</a:t>
            </a:r>
          </a:p>
        </p:txBody>
      </p:sp>
      <p:sp>
        <p:nvSpPr>
          <p:cNvPr id="3" name="object 3"/>
          <p:cNvSpPr txBox="1">
            <a:spLocks noGrp="1"/>
          </p:cNvSpPr>
          <p:nvPr>
            <p:ph idx="1"/>
          </p:nvPr>
        </p:nvSpPr>
        <p:spPr>
          <a:xfrm>
            <a:off x="442767" y="1710756"/>
            <a:ext cx="8505080" cy="4361450"/>
          </a:xfrm>
          <a:prstGeom prst="rect">
            <a:avLst/>
          </a:prstGeom>
        </p:spPr>
        <p:txBody>
          <a:bodyPr vert="horz" wrap="square" lIns="0" tIns="0" rIns="0" bIns="0" rtlCol="0">
            <a:spAutoFit/>
          </a:bodyPr>
          <a:lstStyle/>
          <a:p>
            <a:pPr marL="46307">
              <a:buChar char="-"/>
              <a:tabLst>
                <a:tab pos="218640" algn="l"/>
              </a:tabLst>
            </a:pPr>
            <a:r>
              <a:rPr sz="2300" spc="-5" dirty="0"/>
              <a:t>Thành phần tác dụng chính là</a:t>
            </a:r>
            <a:r>
              <a:rPr sz="2300" spc="32" dirty="0"/>
              <a:t> </a:t>
            </a:r>
            <a:r>
              <a:rPr sz="2300" spc="-5" dirty="0">
                <a:solidFill>
                  <a:srgbClr val="C00000"/>
                </a:solidFill>
              </a:rPr>
              <a:t>THC</a:t>
            </a:r>
            <a:r>
              <a:rPr sz="2300" spc="-5" dirty="0"/>
              <a:t>.</a:t>
            </a:r>
          </a:p>
          <a:p>
            <a:pPr marL="217469" indent="-171161">
              <a:spcBef>
                <a:spcPts val="941"/>
              </a:spcBef>
              <a:buChar char="-"/>
              <a:tabLst>
                <a:tab pos="218640" algn="l"/>
              </a:tabLst>
            </a:pPr>
            <a:r>
              <a:rPr sz="2300" spc="-5" dirty="0"/>
              <a:t>Tác động chủ yếu đến </a:t>
            </a:r>
            <a:r>
              <a:rPr sz="2300" spc="-5" dirty="0">
                <a:solidFill>
                  <a:srgbClr val="C00000"/>
                </a:solidFill>
              </a:rPr>
              <a:t>nhận thức </a:t>
            </a:r>
            <a:r>
              <a:rPr sz="2300" spc="-5" dirty="0"/>
              <a:t>và </a:t>
            </a:r>
            <a:r>
              <a:rPr sz="2300" spc="-5" dirty="0">
                <a:solidFill>
                  <a:srgbClr val="C00000"/>
                </a:solidFill>
              </a:rPr>
              <a:t>điều hòa vận</a:t>
            </a:r>
            <a:r>
              <a:rPr sz="2300" spc="88" dirty="0">
                <a:solidFill>
                  <a:srgbClr val="C00000"/>
                </a:solidFill>
              </a:rPr>
              <a:t> </a:t>
            </a:r>
            <a:r>
              <a:rPr sz="2300" dirty="0">
                <a:solidFill>
                  <a:srgbClr val="C00000"/>
                </a:solidFill>
              </a:rPr>
              <a:t>động</a:t>
            </a:r>
            <a:r>
              <a:rPr sz="2300" dirty="0"/>
              <a:t>.</a:t>
            </a:r>
          </a:p>
          <a:p>
            <a:pPr marL="217469" indent="-171161">
              <a:spcBef>
                <a:spcPts val="942"/>
              </a:spcBef>
              <a:buChar char="-"/>
              <a:tabLst>
                <a:tab pos="218640" algn="l"/>
              </a:tabLst>
            </a:pPr>
            <a:r>
              <a:rPr sz="2300" spc="-5" dirty="0"/>
              <a:t>TC: rối loạn nhận thức, </a:t>
            </a:r>
            <a:r>
              <a:rPr sz="2300" spc="-5" dirty="0">
                <a:solidFill>
                  <a:srgbClr val="C00000"/>
                </a:solidFill>
              </a:rPr>
              <a:t>đỏ </a:t>
            </a:r>
            <a:r>
              <a:rPr sz="2300" dirty="0">
                <a:solidFill>
                  <a:srgbClr val="C00000"/>
                </a:solidFill>
              </a:rPr>
              <a:t>mắt</a:t>
            </a:r>
            <a:r>
              <a:rPr sz="2300" dirty="0"/>
              <a:t>, </a:t>
            </a:r>
            <a:r>
              <a:rPr sz="2300" spc="-5" dirty="0">
                <a:solidFill>
                  <a:srgbClr val="C00000"/>
                </a:solidFill>
              </a:rPr>
              <a:t>tăng vị </a:t>
            </a:r>
            <a:r>
              <a:rPr sz="2300" dirty="0">
                <a:solidFill>
                  <a:srgbClr val="C00000"/>
                </a:solidFill>
              </a:rPr>
              <a:t>giác</a:t>
            </a:r>
            <a:r>
              <a:rPr sz="2300" dirty="0"/>
              <a:t>, </a:t>
            </a:r>
            <a:r>
              <a:rPr sz="2300" spc="-5" dirty="0"/>
              <a:t>giảm phản</a:t>
            </a:r>
            <a:r>
              <a:rPr sz="2300" spc="83" dirty="0"/>
              <a:t> </a:t>
            </a:r>
            <a:r>
              <a:rPr sz="2300" spc="-5" dirty="0"/>
              <a:t>xạ,...</a:t>
            </a:r>
          </a:p>
          <a:p>
            <a:pPr marL="217469" indent="-171161">
              <a:spcBef>
                <a:spcPts val="942"/>
              </a:spcBef>
              <a:buChar char="-"/>
              <a:tabLst>
                <a:tab pos="218640" algn="l"/>
              </a:tabLst>
            </a:pPr>
            <a:r>
              <a:rPr sz="2300" spc="-5" dirty="0"/>
              <a:t>Tỷ lệ gây nghiện </a:t>
            </a:r>
            <a:r>
              <a:rPr sz="2300" spc="-5" dirty="0">
                <a:solidFill>
                  <a:srgbClr val="C00000"/>
                </a:solidFill>
              </a:rPr>
              <a:t>9%</a:t>
            </a:r>
            <a:r>
              <a:rPr sz="2300" spc="-5" dirty="0"/>
              <a:t>; hội chứng cai hầu hết mất dần sau 2</a:t>
            </a:r>
            <a:r>
              <a:rPr sz="2300" spc="111" dirty="0"/>
              <a:t> </a:t>
            </a:r>
            <a:r>
              <a:rPr sz="2300" spc="-5" dirty="0"/>
              <a:t>tuần.</a:t>
            </a:r>
          </a:p>
          <a:p>
            <a:pPr marL="46307" marR="179954">
              <a:lnSpc>
                <a:spcPct val="100699"/>
              </a:lnSpc>
              <a:spcBef>
                <a:spcPts val="923"/>
              </a:spcBef>
              <a:buChar char="-"/>
              <a:tabLst>
                <a:tab pos="218640" algn="l"/>
              </a:tabLst>
            </a:pPr>
            <a:r>
              <a:rPr sz="2300" spc="-5" dirty="0"/>
              <a:t>Điều trị ngộ độc theo triệu chứng; điều trị nghiện bằng phương  pháp điều chỉnh hành</a:t>
            </a:r>
            <a:r>
              <a:rPr sz="2300" spc="-14" dirty="0"/>
              <a:t> </a:t>
            </a:r>
            <a:r>
              <a:rPr sz="2300" spc="-5" dirty="0"/>
              <a:t>vi.</a:t>
            </a:r>
          </a:p>
          <a:p>
            <a:pPr marL="46307" marR="463658">
              <a:lnSpc>
                <a:spcPct val="100699"/>
              </a:lnSpc>
              <a:spcBef>
                <a:spcPts val="877"/>
              </a:spcBef>
              <a:buChar char="-"/>
              <a:tabLst>
                <a:tab pos="218640" algn="l"/>
              </a:tabLst>
            </a:pPr>
            <a:r>
              <a:rPr sz="2300" spc="-5" dirty="0"/>
              <a:t>Tương tác hiệp lực với </a:t>
            </a:r>
            <a:r>
              <a:rPr sz="2300" spc="-5" dirty="0">
                <a:solidFill>
                  <a:srgbClr val="C00000"/>
                </a:solidFill>
              </a:rPr>
              <a:t>thuốc ức chế TKTW, thuốc tăng giao  cảm, thuốc chống</a:t>
            </a:r>
            <a:r>
              <a:rPr sz="2300" spc="-37" dirty="0">
                <a:solidFill>
                  <a:srgbClr val="C00000"/>
                </a:solidFill>
              </a:rPr>
              <a:t> </a:t>
            </a:r>
            <a:r>
              <a:rPr sz="2300" dirty="0">
                <a:solidFill>
                  <a:srgbClr val="C00000"/>
                </a:solidFill>
              </a:rPr>
              <a:t>đông</a:t>
            </a:r>
            <a:r>
              <a:rPr sz="2300" dirty="0"/>
              <a:t>.</a:t>
            </a:r>
          </a:p>
          <a:p>
            <a:pPr marL="217469" indent="-171161">
              <a:spcBef>
                <a:spcPts val="894"/>
              </a:spcBef>
              <a:buChar char="-"/>
              <a:tabLst>
                <a:tab pos="218640" algn="l"/>
              </a:tabLst>
            </a:pPr>
            <a:r>
              <a:rPr sz="2300" spc="-5" dirty="0"/>
              <a:t>Hút cần sa thụ động: không ảnh hưởng đáng</a:t>
            </a:r>
            <a:r>
              <a:rPr sz="2300" spc="46" dirty="0"/>
              <a:t> </a:t>
            </a:r>
            <a:r>
              <a:rPr sz="2300" spc="-5" dirty="0"/>
              <a:t>kể.</a:t>
            </a:r>
          </a:p>
          <a:p>
            <a:pPr marL="218055" indent="-171747">
              <a:spcBef>
                <a:spcPts val="941"/>
              </a:spcBef>
              <a:buClr>
                <a:srgbClr val="17375E"/>
              </a:buClr>
              <a:buChar char="-"/>
              <a:tabLst>
                <a:tab pos="219227" algn="l"/>
              </a:tabLst>
            </a:pPr>
            <a:r>
              <a:rPr sz="2300" spc="-5" dirty="0">
                <a:solidFill>
                  <a:srgbClr val="C00000"/>
                </a:solidFill>
              </a:rPr>
              <a:t>Không có lợi </a:t>
            </a:r>
            <a:r>
              <a:rPr sz="2300" spc="-5" dirty="0"/>
              <a:t>trong điều trị nghiện CDTP bằng</a:t>
            </a:r>
            <a:r>
              <a:rPr sz="2300" spc="97" dirty="0"/>
              <a:t> </a:t>
            </a:r>
            <a:r>
              <a:rPr sz="2300" spc="-5" dirty="0"/>
              <a:t>methadone.</a:t>
            </a:r>
          </a:p>
        </p:txBody>
      </p:sp>
      <p:sp>
        <p:nvSpPr>
          <p:cNvPr id="4" name="object 4"/>
          <p:cNvSpPr txBox="1"/>
          <p:nvPr/>
        </p:nvSpPr>
        <p:spPr>
          <a:xfrm>
            <a:off x="8845049" y="6182774"/>
            <a:ext cx="193431" cy="184666"/>
          </a:xfrm>
          <a:prstGeom prst="rect">
            <a:avLst/>
          </a:prstGeom>
        </p:spPr>
        <p:txBody>
          <a:bodyPr vert="horz" wrap="square" lIns="0" tIns="0" rIns="0" bIns="0" rtlCol="0">
            <a:spAutoFit/>
          </a:bodyPr>
          <a:lstStyle/>
          <a:p>
            <a:pPr marL="11723"/>
            <a:r>
              <a:rPr sz="1200" spc="-5" dirty="0">
                <a:latin typeface="Arial"/>
                <a:cs typeface="Arial"/>
              </a:rPr>
              <a:t>40</a:t>
            </a:r>
            <a:endParaRPr sz="1200">
              <a:latin typeface="Arial"/>
              <a:cs typeface="Aria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2383353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1019026"/>
            <a:ext cx="7450015" cy="553998"/>
          </a:xfrm>
          <a:prstGeom prst="rect">
            <a:avLst/>
          </a:prstGeom>
        </p:spPr>
        <p:txBody>
          <a:bodyPr vert="horz" wrap="square" lIns="0" tIns="0" rIns="0" bIns="0" rtlCol="0" anchor="ctr">
            <a:spAutoFit/>
          </a:bodyPr>
          <a:lstStyle/>
          <a:p>
            <a:pPr marL="11723"/>
            <a:r>
              <a:rPr spc="-5" dirty="0"/>
              <a:t>TÓM TẮT VỀ CẦN SA TỔNG</a:t>
            </a:r>
            <a:r>
              <a:rPr spc="-46" dirty="0"/>
              <a:t> </a:t>
            </a:r>
            <a:r>
              <a:rPr spc="-5" dirty="0"/>
              <a:t>HỢP</a:t>
            </a:r>
          </a:p>
        </p:txBody>
      </p:sp>
      <p:sp>
        <p:nvSpPr>
          <p:cNvPr id="4" name="object 4"/>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47</a:t>
            </a:fld>
            <a:endParaRPr spc="-5" dirty="0"/>
          </a:p>
        </p:txBody>
      </p:sp>
      <p:sp>
        <p:nvSpPr>
          <p:cNvPr id="3" name="object 3"/>
          <p:cNvSpPr txBox="1"/>
          <p:nvPr/>
        </p:nvSpPr>
        <p:spPr>
          <a:xfrm>
            <a:off x="442767" y="1905000"/>
            <a:ext cx="8120575" cy="3819122"/>
          </a:xfrm>
          <a:prstGeom prst="rect">
            <a:avLst/>
          </a:prstGeom>
        </p:spPr>
        <p:txBody>
          <a:bodyPr vert="horz" wrap="square" lIns="0" tIns="0" rIns="0" bIns="0" rtlCol="0">
            <a:spAutoFit/>
          </a:bodyPr>
          <a:lstStyle/>
          <a:p>
            <a:pPr marL="11723" marR="4689">
              <a:lnSpc>
                <a:spcPct val="100699"/>
              </a:lnSpc>
              <a:buChar char="-"/>
              <a:tabLst>
                <a:tab pos="183471" algn="l"/>
              </a:tabLst>
            </a:pPr>
            <a:r>
              <a:rPr sz="2800" spc="-5" dirty="0" err="1" smtClean="0">
                <a:solidFill>
                  <a:srgbClr val="17375E"/>
                </a:solidFill>
                <a:latin typeface="Arial"/>
                <a:cs typeface="Arial"/>
              </a:rPr>
              <a:t>Bản</a:t>
            </a:r>
            <a:r>
              <a:rPr sz="2800" spc="-5" dirty="0" smtClean="0">
                <a:solidFill>
                  <a:srgbClr val="17375E"/>
                </a:solidFill>
                <a:latin typeface="Arial"/>
                <a:cs typeface="Arial"/>
              </a:rPr>
              <a:t> </a:t>
            </a:r>
            <a:r>
              <a:rPr sz="2800" spc="-5" dirty="0">
                <a:solidFill>
                  <a:srgbClr val="17375E"/>
                </a:solidFill>
                <a:latin typeface="Arial"/>
                <a:cs typeface="Arial"/>
              </a:rPr>
              <a:t>chất: Lá cỏ khô phun chất tổng hợp gây phê sướng </a:t>
            </a:r>
            <a:r>
              <a:rPr sz="2800" spc="5" dirty="0">
                <a:solidFill>
                  <a:srgbClr val="17375E"/>
                </a:solidFill>
                <a:latin typeface="Arial"/>
                <a:cs typeface="Arial"/>
              </a:rPr>
              <a:t>(</a:t>
            </a:r>
            <a:r>
              <a:rPr sz="2800" spc="5" dirty="0">
                <a:solidFill>
                  <a:srgbClr val="C00000"/>
                </a:solidFill>
                <a:latin typeface="Arial"/>
                <a:cs typeface="Arial"/>
              </a:rPr>
              <a:t>không  </a:t>
            </a:r>
            <a:r>
              <a:rPr sz="2800" spc="-5" dirty="0">
                <a:solidFill>
                  <a:srgbClr val="C00000"/>
                </a:solidFill>
                <a:latin typeface="Arial"/>
                <a:cs typeface="Arial"/>
              </a:rPr>
              <a:t>phải cần</a:t>
            </a:r>
            <a:r>
              <a:rPr sz="2800" spc="-65" dirty="0">
                <a:solidFill>
                  <a:srgbClr val="C00000"/>
                </a:solidFill>
                <a:latin typeface="Arial"/>
                <a:cs typeface="Arial"/>
              </a:rPr>
              <a:t> </a:t>
            </a:r>
            <a:r>
              <a:rPr sz="2800" dirty="0">
                <a:solidFill>
                  <a:srgbClr val="C00000"/>
                </a:solidFill>
                <a:latin typeface="Arial"/>
                <a:cs typeface="Arial"/>
              </a:rPr>
              <a:t>sa</a:t>
            </a:r>
            <a:r>
              <a:rPr sz="2800" dirty="0">
                <a:solidFill>
                  <a:srgbClr val="17375E"/>
                </a:solidFill>
                <a:latin typeface="Arial"/>
                <a:cs typeface="Arial"/>
              </a:rPr>
              <a:t>).</a:t>
            </a:r>
            <a:endParaRPr sz="2800" dirty="0">
              <a:latin typeface="Arial"/>
              <a:cs typeface="Arial"/>
            </a:endParaRPr>
          </a:p>
          <a:p>
            <a:pPr marL="11723" marR="79719">
              <a:lnSpc>
                <a:spcPct val="100699"/>
              </a:lnSpc>
              <a:spcBef>
                <a:spcPts val="877"/>
              </a:spcBef>
              <a:buChar char="-"/>
              <a:tabLst>
                <a:tab pos="183471" algn="l"/>
              </a:tabLst>
            </a:pPr>
            <a:r>
              <a:rPr sz="2800" spc="-5" dirty="0">
                <a:solidFill>
                  <a:srgbClr val="17375E"/>
                </a:solidFill>
                <a:latin typeface="Arial"/>
                <a:cs typeface="Arial"/>
              </a:rPr>
              <a:t>Thành phần: chất </a:t>
            </a:r>
            <a:r>
              <a:rPr sz="2800" dirty="0">
                <a:solidFill>
                  <a:srgbClr val="17375E"/>
                </a:solidFill>
                <a:latin typeface="Arial"/>
                <a:cs typeface="Arial"/>
              </a:rPr>
              <a:t>cấm </a:t>
            </a:r>
            <a:r>
              <a:rPr sz="2800" spc="-5" dirty="0">
                <a:solidFill>
                  <a:srgbClr val="17375E"/>
                </a:solidFill>
                <a:latin typeface="Arial"/>
                <a:cs typeface="Arial"/>
              </a:rPr>
              <a:t>đa dạng trong thành phần, </a:t>
            </a:r>
            <a:r>
              <a:rPr sz="2800" spc="-5" dirty="0">
                <a:solidFill>
                  <a:srgbClr val="C00000"/>
                </a:solidFill>
                <a:latin typeface="Arial"/>
                <a:cs typeface="Arial"/>
              </a:rPr>
              <a:t>không lường  trước được tác</a:t>
            </a:r>
            <a:r>
              <a:rPr sz="2800" spc="-32" dirty="0">
                <a:solidFill>
                  <a:srgbClr val="C00000"/>
                </a:solidFill>
                <a:latin typeface="Arial"/>
                <a:cs typeface="Arial"/>
              </a:rPr>
              <a:t> </a:t>
            </a:r>
            <a:r>
              <a:rPr sz="2800" spc="-5" dirty="0">
                <a:solidFill>
                  <a:srgbClr val="C00000"/>
                </a:solidFill>
                <a:latin typeface="Arial"/>
                <a:cs typeface="Arial"/>
              </a:rPr>
              <a:t>dụng.</a:t>
            </a:r>
            <a:endParaRPr sz="2800" dirty="0">
              <a:latin typeface="Arial"/>
              <a:cs typeface="Arial"/>
            </a:endParaRPr>
          </a:p>
          <a:p>
            <a:pPr marL="11723" marR="318289">
              <a:lnSpc>
                <a:spcPct val="100699"/>
              </a:lnSpc>
              <a:spcBef>
                <a:spcPts val="877"/>
              </a:spcBef>
              <a:buChar char="-"/>
              <a:tabLst>
                <a:tab pos="183471" algn="l"/>
              </a:tabLst>
            </a:pPr>
            <a:r>
              <a:rPr sz="2800" spc="-5" dirty="0">
                <a:solidFill>
                  <a:srgbClr val="17375E"/>
                </a:solidFill>
                <a:latin typeface="Arial"/>
                <a:cs typeface="Arial"/>
              </a:rPr>
              <a:t>Tác dụng: Buồn nôn, ảo giác, tim nhanh, bạo lực, xuất huyết,  chết.</a:t>
            </a:r>
            <a:endParaRPr sz="2800" dirty="0">
              <a:latin typeface="Arial"/>
              <a:cs typeface="Arial"/>
            </a:endParaRPr>
          </a:p>
          <a:p>
            <a:pPr marL="182885" indent="-171161">
              <a:spcBef>
                <a:spcPts val="895"/>
              </a:spcBef>
              <a:buChar char="-"/>
              <a:tabLst>
                <a:tab pos="183471" algn="l"/>
              </a:tabLst>
            </a:pPr>
            <a:r>
              <a:rPr sz="2800" spc="-5" dirty="0">
                <a:solidFill>
                  <a:srgbClr val="17375E"/>
                </a:solidFill>
                <a:latin typeface="Arial"/>
                <a:cs typeface="Arial"/>
              </a:rPr>
              <a:t>Ngộ độc: điều trị </a:t>
            </a:r>
            <a:r>
              <a:rPr sz="2800" spc="-5" dirty="0">
                <a:solidFill>
                  <a:srgbClr val="C00000"/>
                </a:solidFill>
                <a:latin typeface="Arial"/>
                <a:cs typeface="Arial"/>
              </a:rPr>
              <a:t>triệu chứng và hỗ trợ</a:t>
            </a:r>
            <a:r>
              <a:rPr sz="2800" spc="143" dirty="0">
                <a:solidFill>
                  <a:srgbClr val="C00000"/>
                </a:solidFill>
                <a:latin typeface="Arial"/>
                <a:cs typeface="Arial"/>
              </a:rPr>
              <a:t> </a:t>
            </a:r>
            <a:r>
              <a:rPr sz="2800" spc="-5" dirty="0">
                <a:solidFill>
                  <a:srgbClr val="17375E"/>
                </a:solidFill>
                <a:latin typeface="Arial"/>
                <a:cs typeface="Arial"/>
              </a:rPr>
              <a:t>(benzodiazepine,...)</a:t>
            </a:r>
            <a:endParaRPr sz="2800" dirty="0">
              <a:latin typeface="Arial"/>
              <a:cs typeface="Aria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3260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48074" y="1066800"/>
            <a:ext cx="4968240" cy="553998"/>
          </a:xfrm>
          <a:prstGeom prst="rect">
            <a:avLst/>
          </a:prstGeom>
        </p:spPr>
        <p:txBody>
          <a:bodyPr vert="horz" wrap="square" lIns="0" tIns="0" rIns="0" bIns="0" rtlCol="0" anchor="ctr">
            <a:spAutoFit/>
          </a:bodyPr>
          <a:lstStyle/>
          <a:p>
            <a:pPr marL="11723"/>
            <a:r>
              <a:rPr spc="-5" dirty="0"/>
              <a:t>TÀI LIỆU THAM</a:t>
            </a:r>
            <a:r>
              <a:rPr spc="-55" dirty="0"/>
              <a:t> </a:t>
            </a:r>
            <a:r>
              <a:rPr spc="-5" dirty="0"/>
              <a:t>KHẢO</a:t>
            </a:r>
          </a:p>
        </p:txBody>
      </p:sp>
      <p:sp>
        <p:nvSpPr>
          <p:cNvPr id="4" name="object 4"/>
          <p:cNvSpPr txBox="1">
            <a:spLocks noGrp="1"/>
          </p:cNvSpPr>
          <p:nvPr>
            <p:ph type="sldNum" sz="quarter" idx="4294967295"/>
          </p:nvPr>
        </p:nvSpPr>
        <p:spPr>
          <a:xfrm>
            <a:off x="0" y="263769"/>
            <a:ext cx="0" cy="538609"/>
          </a:xfrm>
          <a:prstGeom prst="rect">
            <a:avLst/>
          </a:prstGeom>
        </p:spPr>
        <p:txBody>
          <a:bodyPr vert="horz" wrap="square" lIns="0" tIns="0" rIns="0" bIns="0" rtlCol="0">
            <a:spAutoFit/>
          </a:bodyPr>
          <a:lstStyle/>
          <a:p>
            <a:pPr marL="23447">
              <a:lnSpc>
                <a:spcPts val="1417"/>
              </a:lnSpc>
            </a:pPr>
            <a:fld id="{81D60167-4931-47E6-BA6A-407CBD079E47}" type="slidenum">
              <a:rPr spc="-5" dirty="0"/>
              <a:pPr marL="23447">
                <a:lnSpc>
                  <a:spcPts val="1417"/>
                </a:lnSpc>
              </a:pPr>
              <a:t>48</a:t>
            </a:fld>
            <a:endParaRPr spc="-5" dirty="0"/>
          </a:p>
        </p:txBody>
      </p:sp>
      <p:sp>
        <p:nvSpPr>
          <p:cNvPr id="3" name="object 3"/>
          <p:cNvSpPr txBox="1"/>
          <p:nvPr/>
        </p:nvSpPr>
        <p:spPr>
          <a:xfrm>
            <a:off x="71563" y="2456603"/>
            <a:ext cx="8921262" cy="2973186"/>
          </a:xfrm>
          <a:prstGeom prst="rect">
            <a:avLst/>
          </a:prstGeom>
        </p:spPr>
        <p:txBody>
          <a:bodyPr vert="horz" wrap="square" lIns="0" tIns="0" rIns="0" bIns="0" rtlCol="0">
            <a:spAutoFit/>
          </a:bodyPr>
          <a:lstStyle/>
          <a:p>
            <a:pPr marL="376320" marR="4689" indent="-364597">
              <a:lnSpc>
                <a:spcPct val="101600"/>
              </a:lnSpc>
              <a:buFont typeface="Calibri"/>
              <a:buAutoNum type="arabicPeriod"/>
              <a:tabLst>
                <a:tab pos="376320" algn="l"/>
                <a:tab pos="376906" algn="l"/>
              </a:tabLst>
            </a:pPr>
            <a:r>
              <a:rPr sz="1477" spc="-5" dirty="0">
                <a:latin typeface="Arial"/>
                <a:cs typeface="Arial"/>
              </a:rPr>
              <a:t>Darius A. Rastegar, Michael I. Fingerhood. The American Society of Addiction Medicine – Handbook of  Addiction Medicine. Oxford University Press.</a:t>
            </a:r>
            <a:r>
              <a:rPr sz="1477" spc="92" dirty="0">
                <a:latin typeface="Arial"/>
                <a:cs typeface="Arial"/>
              </a:rPr>
              <a:t> </a:t>
            </a:r>
            <a:r>
              <a:rPr sz="1477" spc="-5" dirty="0">
                <a:latin typeface="Arial"/>
                <a:cs typeface="Arial"/>
              </a:rPr>
              <a:t>2016.</a:t>
            </a:r>
            <a:endParaRPr sz="1477">
              <a:latin typeface="Arial"/>
              <a:cs typeface="Arial"/>
            </a:endParaRPr>
          </a:p>
          <a:p>
            <a:pPr marL="376320" indent="-364597">
              <a:spcBef>
                <a:spcPts val="28"/>
              </a:spcBef>
              <a:buFont typeface="Calibri"/>
              <a:buAutoNum type="arabicPeriod"/>
              <a:tabLst>
                <a:tab pos="376320" algn="l"/>
                <a:tab pos="376906" algn="l"/>
              </a:tabLst>
            </a:pPr>
            <a:r>
              <a:rPr sz="1477" spc="-5" dirty="0">
                <a:latin typeface="Arial"/>
                <a:cs typeface="Arial"/>
              </a:rPr>
              <a:t>National Institute on Drug Abuse (2018).</a:t>
            </a:r>
            <a:r>
              <a:rPr sz="1477" spc="92" dirty="0">
                <a:latin typeface="Arial"/>
                <a:cs typeface="Arial"/>
              </a:rPr>
              <a:t> </a:t>
            </a:r>
            <a:r>
              <a:rPr sz="1477" spc="-5" dirty="0">
                <a:latin typeface="Arial"/>
                <a:cs typeface="Arial"/>
              </a:rPr>
              <a:t>Marijuana.</a:t>
            </a:r>
            <a:endParaRPr sz="1477">
              <a:latin typeface="Arial"/>
              <a:cs typeface="Arial"/>
            </a:endParaRPr>
          </a:p>
          <a:p>
            <a:pPr marL="376320">
              <a:spcBef>
                <a:spcPts val="28"/>
              </a:spcBef>
            </a:pPr>
            <a:r>
              <a:rPr sz="1477" i="1" spc="-5" dirty="0">
                <a:latin typeface="Arial"/>
                <a:cs typeface="Arial"/>
                <a:hlinkClick r:id="rId2"/>
              </a:rPr>
              <a:t>www.drugabuse.gov/publications/research-reports/marijuana/letter-director</a:t>
            </a:r>
            <a:endParaRPr sz="1477">
              <a:latin typeface="Arial"/>
              <a:cs typeface="Arial"/>
            </a:endParaRPr>
          </a:p>
          <a:p>
            <a:pPr marL="376320" indent="-364597">
              <a:spcBef>
                <a:spcPts val="28"/>
              </a:spcBef>
              <a:buFont typeface="Calibri"/>
              <a:buAutoNum type="arabicPeriod" startAt="3"/>
              <a:tabLst>
                <a:tab pos="376320" algn="l"/>
                <a:tab pos="376906" algn="l"/>
              </a:tabLst>
            </a:pPr>
            <a:r>
              <a:rPr sz="1477" spc="-5" dirty="0">
                <a:latin typeface="Arial"/>
                <a:cs typeface="Arial"/>
              </a:rPr>
              <a:t>United Nations Office on Drugs and Crime, World Drug Report</a:t>
            </a:r>
            <a:r>
              <a:rPr sz="1477" spc="129" dirty="0">
                <a:latin typeface="Arial"/>
                <a:cs typeface="Arial"/>
              </a:rPr>
              <a:t> </a:t>
            </a:r>
            <a:r>
              <a:rPr sz="1477" spc="-5" dirty="0">
                <a:latin typeface="Arial"/>
                <a:cs typeface="Arial"/>
              </a:rPr>
              <a:t>2017</a:t>
            </a:r>
            <a:endParaRPr sz="1477">
              <a:latin typeface="Arial"/>
              <a:cs typeface="Arial"/>
            </a:endParaRPr>
          </a:p>
          <a:p>
            <a:pPr marL="376320" indent="-364597">
              <a:spcBef>
                <a:spcPts val="28"/>
              </a:spcBef>
              <a:buFont typeface="Calibri"/>
              <a:buAutoNum type="arabicPeriod" startAt="3"/>
              <a:tabLst>
                <a:tab pos="376320" algn="l"/>
                <a:tab pos="376906" algn="l"/>
              </a:tabLst>
            </a:pPr>
            <a:r>
              <a:rPr sz="1477" spc="-5" dirty="0">
                <a:latin typeface="Arial"/>
                <a:cs typeface="Arial"/>
              </a:rPr>
              <a:t>Sarah T Melton </a:t>
            </a:r>
            <a:r>
              <a:rPr sz="1477" dirty="0">
                <a:latin typeface="Arial"/>
                <a:cs typeface="Arial"/>
              </a:rPr>
              <a:t>(2017)</a:t>
            </a:r>
            <a:r>
              <a:rPr sz="1477" i="1" dirty="0">
                <a:latin typeface="Arial"/>
                <a:cs typeface="Arial"/>
              </a:rPr>
              <a:t>. </a:t>
            </a:r>
            <a:r>
              <a:rPr sz="1477" spc="-5" dirty="0">
                <a:latin typeface="Arial"/>
                <a:cs typeface="Arial"/>
              </a:rPr>
              <a:t>Stirring the Pot: Potential Drug Interactions With</a:t>
            </a:r>
            <a:r>
              <a:rPr sz="1477" spc="175" dirty="0">
                <a:latin typeface="Arial"/>
                <a:cs typeface="Arial"/>
              </a:rPr>
              <a:t> </a:t>
            </a:r>
            <a:r>
              <a:rPr sz="1477" spc="-5" dirty="0">
                <a:latin typeface="Arial"/>
                <a:cs typeface="Arial"/>
              </a:rPr>
              <a:t>Marijuana.</a:t>
            </a:r>
            <a:endParaRPr sz="1477">
              <a:latin typeface="Arial"/>
              <a:cs typeface="Arial"/>
            </a:endParaRPr>
          </a:p>
          <a:p>
            <a:pPr marL="376320">
              <a:spcBef>
                <a:spcPts val="28"/>
              </a:spcBef>
            </a:pPr>
            <a:r>
              <a:rPr sz="1477" i="1" spc="-5" dirty="0">
                <a:latin typeface="Arial"/>
                <a:cs typeface="Arial"/>
                <a:hlinkClick r:id="rId3"/>
              </a:rPr>
              <a:t>www.medscape.com/viewarticle/881059#vp_1</a:t>
            </a:r>
            <a:endParaRPr sz="1477">
              <a:latin typeface="Arial"/>
              <a:cs typeface="Arial"/>
            </a:endParaRPr>
          </a:p>
          <a:p>
            <a:pPr marL="376320" indent="-364597">
              <a:spcBef>
                <a:spcPts val="28"/>
              </a:spcBef>
              <a:buFont typeface="Calibri"/>
              <a:buAutoNum type="arabicPeriod" startAt="5"/>
              <a:tabLst>
                <a:tab pos="376320" algn="l"/>
                <a:tab pos="376906" algn="l"/>
              </a:tabLst>
            </a:pPr>
            <a:r>
              <a:rPr sz="1477" spc="-5" dirty="0">
                <a:latin typeface="Arial"/>
                <a:cs typeface="Arial"/>
              </a:rPr>
              <a:t>Michael E. Schatman (2015). Medical Marijuana: The State of the</a:t>
            </a:r>
            <a:r>
              <a:rPr sz="1477" spc="162" dirty="0">
                <a:latin typeface="Arial"/>
                <a:cs typeface="Arial"/>
              </a:rPr>
              <a:t> </a:t>
            </a:r>
            <a:r>
              <a:rPr sz="1477" spc="-5" dirty="0">
                <a:latin typeface="Arial"/>
                <a:cs typeface="Arial"/>
              </a:rPr>
              <a:t>Science.</a:t>
            </a:r>
            <a:endParaRPr sz="1477">
              <a:latin typeface="Arial"/>
              <a:cs typeface="Arial"/>
            </a:endParaRPr>
          </a:p>
          <a:p>
            <a:pPr marL="376320">
              <a:spcBef>
                <a:spcPts val="28"/>
              </a:spcBef>
            </a:pPr>
            <a:r>
              <a:rPr sz="1477" i="1" spc="-5" dirty="0">
                <a:latin typeface="Arial"/>
                <a:cs typeface="Arial"/>
                <a:hlinkClick r:id="rId4"/>
              </a:rPr>
              <a:t>www.medscape.com/viewarticle/839155_1</a:t>
            </a:r>
            <a:endParaRPr sz="1477">
              <a:latin typeface="Arial"/>
              <a:cs typeface="Arial"/>
            </a:endParaRPr>
          </a:p>
          <a:p>
            <a:pPr marL="376320" marR="21688" indent="-364597">
              <a:lnSpc>
                <a:spcPct val="101600"/>
              </a:lnSpc>
              <a:buFont typeface="Calibri"/>
              <a:buAutoNum type="arabicPeriod" startAt="6"/>
              <a:tabLst>
                <a:tab pos="376320" algn="l"/>
                <a:tab pos="376906" algn="l"/>
              </a:tabLst>
            </a:pPr>
            <a:r>
              <a:rPr sz="1477" spc="-5" dirty="0">
                <a:latin typeface="Arial"/>
                <a:cs typeface="Arial"/>
              </a:rPr>
              <a:t>Barney Warf (2014). High Points: An Historical Geography Of Cannabis. Geographical Review 104 (4):  414–438</a:t>
            </a:r>
            <a:endParaRPr sz="1477">
              <a:latin typeface="Arial"/>
              <a:cs typeface="Arial"/>
            </a:endParaRPr>
          </a:p>
          <a:p>
            <a:pPr marL="376320" indent="-364597">
              <a:spcBef>
                <a:spcPts val="28"/>
              </a:spcBef>
              <a:buFont typeface="Calibri"/>
              <a:buAutoNum type="arabicPeriod" startAt="6"/>
              <a:tabLst>
                <a:tab pos="376320" algn="l"/>
                <a:tab pos="376906" algn="l"/>
              </a:tabLst>
            </a:pPr>
            <a:r>
              <a:rPr sz="1477" spc="-5" dirty="0">
                <a:latin typeface="Arial"/>
                <a:cs typeface="Arial"/>
              </a:rPr>
              <a:t>Wang et al. (2018). Synthetic cannabinoids: Acute intoxication. Up to</a:t>
            </a:r>
            <a:r>
              <a:rPr sz="1477" spc="171" dirty="0">
                <a:latin typeface="Arial"/>
                <a:cs typeface="Arial"/>
              </a:rPr>
              <a:t> </a:t>
            </a:r>
            <a:r>
              <a:rPr sz="1477" spc="-5" dirty="0">
                <a:latin typeface="Arial"/>
                <a:cs typeface="Arial"/>
              </a:rPr>
              <a:t>Date.</a:t>
            </a:r>
            <a:endParaRPr sz="1477">
              <a:latin typeface="Arial"/>
              <a:cs typeface="Arial"/>
            </a:endParaRPr>
          </a:p>
          <a:p>
            <a:pPr marL="376320" indent="-364597">
              <a:spcBef>
                <a:spcPts val="28"/>
              </a:spcBef>
              <a:buFont typeface="Calibri"/>
              <a:buAutoNum type="arabicPeriod" startAt="6"/>
              <a:tabLst>
                <a:tab pos="376320" algn="l"/>
                <a:tab pos="376906" algn="l"/>
              </a:tabLst>
            </a:pPr>
            <a:r>
              <a:rPr sz="1477" i="1" spc="-5" dirty="0">
                <a:latin typeface="Arial"/>
                <a:cs typeface="Arial"/>
                <a:hlinkClick r:id="rId5"/>
              </a:rPr>
              <a:t>www.wikihow.com/Tell-if-Someone-Has-Been-Using-Marijuana</a:t>
            </a:r>
            <a:endParaRPr sz="1477">
              <a:latin typeface="Arial"/>
              <a:cs typeface="Arial"/>
            </a:endParaRPr>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6" name="Picture 5"/>
          <p:cNvPicPr>
            <a:picLocks noChangeAspect="1"/>
          </p:cNvPicPr>
          <p:nvPr/>
        </p:nvPicPr>
        <p:blipFill>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21947548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743200" y="3144982"/>
            <a:ext cx="3297114" cy="2473568"/>
          </a:xfrm>
          <a:prstGeom prst="rect">
            <a:avLst/>
          </a:prstGeom>
          <a:blipFill>
            <a:blip r:embed="rId2" cstate="print"/>
            <a:stretch>
              <a:fillRect/>
            </a:stretch>
          </a:blipFill>
        </p:spPr>
        <p:txBody>
          <a:bodyPr wrap="square" lIns="0" tIns="0" rIns="0" bIns="0" rtlCol="0"/>
          <a:lstStyle/>
          <a:p>
            <a:endParaRPr sz="1662"/>
          </a:p>
        </p:txBody>
      </p:sp>
      <p:sp>
        <p:nvSpPr>
          <p:cNvPr id="5" name="Title 4"/>
          <p:cNvSpPr txBox="1">
            <a:spLocks/>
          </p:cNvSpPr>
          <p:nvPr/>
        </p:nvSpPr>
        <p:spPr>
          <a:xfrm>
            <a:off x="410502" y="18288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rgbClr val="00467F"/>
                </a:solidFill>
                <a:latin typeface="Arial" pitchFamily="34" charset="0"/>
                <a:ea typeface="+mj-ea"/>
                <a:cs typeface="Arial" pitchFamily="34" charset="0"/>
              </a:defRPr>
            </a:lvl1pPr>
          </a:lstStyle>
          <a:p>
            <a:r>
              <a:rPr lang="en-US" dirty="0" err="1" smtClean="0"/>
              <a:t>Trân</a:t>
            </a:r>
            <a:r>
              <a:rPr lang="en-US" dirty="0" smtClean="0"/>
              <a:t> </a:t>
            </a:r>
            <a:r>
              <a:rPr lang="en-US" dirty="0" err="1" smtClean="0"/>
              <a:t>trọng</a:t>
            </a:r>
            <a:r>
              <a:rPr lang="en-US" dirty="0" smtClean="0"/>
              <a:t> </a:t>
            </a:r>
            <a:r>
              <a:rPr lang="en-US" dirty="0" err="1" smtClean="0"/>
              <a:t>cám</a:t>
            </a:r>
            <a:r>
              <a:rPr lang="en-US" dirty="0" smtClean="0"/>
              <a:t> </a:t>
            </a:r>
            <a:r>
              <a:rPr lang="en-US" dirty="0" err="1" smtClean="0"/>
              <a:t>ơn</a:t>
            </a:r>
            <a:r>
              <a:rPr lang="en-US" dirty="0" smtClean="0"/>
              <a:t>!</a:t>
            </a:r>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7" y="66148"/>
            <a:ext cx="838200" cy="838200"/>
          </a:xfrm>
          <a:prstGeom prst="rect">
            <a:avLst/>
          </a:prstGeom>
        </p:spPr>
      </p:pic>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1867" y="91305"/>
            <a:ext cx="4925291" cy="813043"/>
          </a:xfrm>
          <a:prstGeom prst="rect">
            <a:avLst/>
          </a:prstGeom>
        </p:spPr>
      </p:pic>
    </p:spTree>
    <p:extLst>
      <p:ext uri="{BB962C8B-B14F-4D97-AF65-F5344CB8AC3E}">
        <p14:creationId xmlns:p14="http://schemas.microsoft.com/office/powerpoint/2010/main" val="42795131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4565</Words>
  <Application>Microsoft Office PowerPoint</Application>
  <PresentationFormat>On-screen Show (4:3)</PresentationFormat>
  <Paragraphs>415</Paragraphs>
  <Slides>49</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Calibri</vt:lpstr>
      <vt:lpstr>Georgia</vt:lpstr>
      <vt:lpstr>Times New Roman</vt:lpstr>
      <vt:lpstr>Office Theme</vt:lpstr>
      <vt:lpstr>TỔNG QUAN VỀ CẦN SA và CẦN SA TỔNG HỢP</vt:lpstr>
      <vt:lpstr>MỤC TIÊU</vt:lpstr>
      <vt:lpstr>NỘI DUNG</vt:lpstr>
      <vt:lpstr>NỘI DUNG</vt:lpstr>
      <vt:lpstr>CẦN SA</vt:lpstr>
      <vt:lpstr>CẦN SA</vt:lpstr>
      <vt:lpstr>CẦN SA</vt:lpstr>
      <vt:lpstr>THÔNG TIN CHUNG</vt:lpstr>
      <vt:lpstr>LỊCH SỬ CỦA CẦN SA</vt:lpstr>
      <vt:lpstr>MỨC ĐỘ PHỔ BIẾN</vt:lpstr>
      <vt:lpstr>MỨC ĐỘ PHỔ BIẾN</vt:lpstr>
      <vt:lpstr>CƠ CHẾ TÁC DỤNG</vt:lpstr>
      <vt:lpstr>CƠ CHẾ TÁC DỤNG</vt:lpstr>
      <vt:lpstr>CƠ CHẾ TÁC DỤNG</vt:lpstr>
      <vt:lpstr>TÁC DỤNG</vt:lpstr>
      <vt:lpstr>TÁC DỤNG</vt:lpstr>
      <vt:lpstr>BIẾN CHỨNG LIÊN QUAN</vt:lpstr>
      <vt:lpstr>RỐI LOẠN DO SỬ DỤNG CẦN SA</vt:lpstr>
      <vt:lpstr>RỐI LOẠN DO SỬ DỤNG CẦN SA</vt:lpstr>
      <vt:lpstr>HỘI CHỨNG CAI CẦN SA</vt:lpstr>
      <vt:lpstr>SÀNG LỌC VÀ ĐÁNH GIÁ</vt:lpstr>
      <vt:lpstr>SÀNG LỌC VÀ ĐÁNH GIÁ</vt:lpstr>
      <vt:lpstr>SÀNG LỌC VÀ ĐÁNH GIÁ</vt:lpstr>
      <vt:lpstr>ĐIỀU TRỊ RLSDC DO CẦN SA</vt:lpstr>
      <vt:lpstr>CẦN SA VÀ TƯƠNG TÁC THUỐC</vt:lpstr>
      <vt:lpstr>HÚT CẦN SA THỤ ĐỘNG</vt:lpstr>
      <vt:lpstr>HÚT CẦN SA THỤ ĐỘNG</vt:lpstr>
      <vt:lpstr>CẦN SA VÀ METHADONE</vt:lpstr>
      <vt:lpstr>CẦN SA VÀ METHADONE</vt:lpstr>
      <vt:lpstr>CẦN SA VÀ METHADONE</vt:lpstr>
      <vt:lpstr>CẦN SA VÀ METHADONE</vt:lpstr>
      <vt:lpstr>CẦN SA VÀ METHADONE</vt:lpstr>
      <vt:lpstr>NGHIÊN CỨU LIÊN QUAN CẦN SA TẠI VIỆT NAM</vt:lpstr>
      <vt:lpstr>NGHIÊN CỨU LIÊN QUAN CẦN SA TẠI VIỆT NAM</vt:lpstr>
      <vt:lpstr>CẦN SA TRONG Y HỌC</vt:lpstr>
      <vt:lpstr>CẦN SA TỔNG HỢP (CỎ MỸ)</vt:lpstr>
      <vt:lpstr>THÔNG TIN CHUNG</vt:lpstr>
      <vt:lpstr>LÝ DO SỬ DỤNG</vt:lpstr>
      <vt:lpstr>TÍNH CHẤT</vt:lpstr>
      <vt:lpstr>TÍNH CHẤT</vt:lpstr>
      <vt:lpstr>LỊCH SỬ CỎ MỸ</vt:lpstr>
      <vt:lpstr>TÁC HẠI</vt:lpstr>
      <vt:lpstr>TÁC HẠI</vt:lpstr>
      <vt:lpstr>ĐIỀU TRỊ</vt:lpstr>
      <vt:lpstr>THAM KHẢO THÊM</vt:lpstr>
      <vt:lpstr>TÓM TẮT VỀ CẦN SA</vt:lpstr>
      <vt:lpstr>TÓM TẮT VỀ CẦN SA TỔNG HỢP</vt:lpstr>
      <vt:lpstr>TÀI LIỆU THAM KHẢO</vt:lpstr>
      <vt:lpstr>PowerPoint Presentation</vt:lpstr>
    </vt:vector>
  </TitlesOfParts>
  <Company>UMKC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Hobbs, Erin</dc:creator>
  <cp:lastModifiedBy>ASUS</cp:lastModifiedBy>
  <cp:revision>28</cp:revision>
  <dcterms:created xsi:type="dcterms:W3CDTF">2012-12-05T14:23:24Z</dcterms:created>
  <dcterms:modified xsi:type="dcterms:W3CDTF">2018-06-29T07:00:13Z</dcterms:modified>
</cp:coreProperties>
</file>