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95" r:id="rId3"/>
    <p:sldId id="282" r:id="rId4"/>
    <p:sldId id="296" r:id="rId5"/>
    <p:sldId id="266" r:id="rId6"/>
    <p:sldId id="267" r:id="rId7"/>
    <p:sldId id="264" r:id="rId8"/>
    <p:sldId id="258" r:id="rId9"/>
    <p:sldId id="290" r:id="rId10"/>
    <p:sldId id="298" r:id="rId11"/>
    <p:sldId id="259" r:id="rId12"/>
    <p:sldId id="261" r:id="rId13"/>
    <p:sldId id="260" r:id="rId14"/>
    <p:sldId id="263" r:id="rId15"/>
    <p:sldId id="262" r:id="rId16"/>
    <p:sldId id="291" r:id="rId17"/>
    <p:sldId id="268" r:id="rId18"/>
    <p:sldId id="270" r:id="rId19"/>
    <p:sldId id="299" r:id="rId20"/>
    <p:sldId id="271" r:id="rId21"/>
    <p:sldId id="286" r:id="rId22"/>
    <p:sldId id="273" r:id="rId23"/>
    <p:sldId id="301" r:id="rId24"/>
    <p:sldId id="283" r:id="rId25"/>
    <p:sldId id="272" r:id="rId26"/>
    <p:sldId id="275" r:id="rId27"/>
    <p:sldId id="274" r:id="rId28"/>
    <p:sldId id="276" r:id="rId29"/>
    <p:sldId id="288" r:id="rId30"/>
    <p:sldId id="287" r:id="rId31"/>
    <p:sldId id="284" r:id="rId32"/>
    <p:sldId id="289" r:id="rId33"/>
    <p:sldId id="277" r:id="rId34"/>
    <p:sldId id="278" r:id="rId35"/>
    <p:sldId id="285" r:id="rId36"/>
    <p:sldId id="293" r:id="rId37"/>
    <p:sldId id="280" r:id="rId38"/>
    <p:sldId id="279" r:id="rId39"/>
    <p:sldId id="297" r:id="rId40"/>
    <p:sldId id="294" r:id="rId41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840" autoAdjust="0"/>
  </p:normalViewPr>
  <p:slideViewPr>
    <p:cSldViewPr snapToGrid="0">
      <p:cViewPr varScale="1">
        <p:scale>
          <a:sx n="70" d="100"/>
          <a:sy n="70" d="100"/>
        </p:scale>
        <p:origin x="17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F2237-63E1-4B89-AD4E-312C67B339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ECBA9-BDB2-4980-8728-036267BC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4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Trên</a:t>
            </a:r>
            <a:r>
              <a:rPr lang="en-US" baseline="0"/>
              <a:t> hình này chỉ thấy nam, nhưng mà nữ cũng rất hay sử dụng ma túy đá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Amphetamine làm</a:t>
            </a:r>
            <a:r>
              <a:rPr lang="en-US" baseline="0"/>
              <a:t> gia tăng nồng độ dopamine và norepinephrine trong khe synapse qua 3 cơ chế:</a:t>
            </a:r>
          </a:p>
          <a:p>
            <a:pPr marL="228600" indent="-228600">
              <a:buAutoNum type="arabicPeriod"/>
            </a:pPr>
            <a:r>
              <a:rPr lang="en-US" baseline="0"/>
              <a:t>Gia tăng phóng thích các chất này vào khe synapse</a:t>
            </a:r>
          </a:p>
          <a:p>
            <a:pPr marL="228600" indent="-228600">
              <a:buAutoNum type="arabicPeriod"/>
            </a:pPr>
            <a:r>
              <a:rPr lang="en-US" baseline="0"/>
              <a:t>Ức chế quá trình tái hấp thu các chất này về lại neuron tiền synapse (ức chế protein vận chuyển tái hấp thu)</a:t>
            </a:r>
          </a:p>
          <a:p>
            <a:pPr marL="228600" indent="-228600">
              <a:buAutoNum type="arabicPeriod"/>
            </a:pPr>
            <a:r>
              <a:rPr lang="en-US" baseline="0"/>
              <a:t>Ức chế enzyme phân hủy các chất này (mono amine oxidase – MAO)</a:t>
            </a:r>
          </a:p>
          <a:p>
            <a:pPr marL="0" indent="0">
              <a:buNone/>
            </a:pPr>
            <a:endParaRPr lang="en-US" baseline="0"/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"Low-dose amphetamine can modify the action of dopamine and noradrenaline in the brain. Amphetamine increases the concentration of dopamine in the synaptic cleft in 3 ways:</a:t>
            </a:r>
          </a:p>
          <a:p>
            <a:pPr lvl="1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It can bind to the pre-synaptic membrane of dopaminergic neurones and induce the release of dopamine from the nerve terminal;</a:t>
            </a:r>
          </a:p>
          <a:p>
            <a:pPr lvl="1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amphetamine can interact with dopamine containing synaptic vesicles, releasing free dopamine into the nerve terminal; and</a:t>
            </a:r>
          </a:p>
          <a:p>
            <a:pPr lvl="1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 amphetamine can bind to the dopamine re-uptake transporter, causing it to act in reverse and transport free dopamine out of the nerve terminal.</a:t>
            </a: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Amphetamine can also cause an increased release of noradrenaline into the synaptic cleft."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61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49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Một</a:t>
            </a:r>
            <a:r>
              <a:rPr lang="en-US" baseline="0"/>
              <a:t> đường sử dụng khác được MSM hay dùng là qua ngã hậu môn (“booty bumped”): pha loãng với nước rồi bơm vào hậu môn bằng xylanh không gắn kim.</a:t>
            </a:r>
          </a:p>
          <a:p>
            <a:r>
              <a:rPr lang="en-US" baseline="0"/>
              <a:t>Thời gian bắt đầu thấy cảm giác phê sau khi sử dụng: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Hút: 7 – 10 giây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Tiêm: 15 – 30 giây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Hít: 3 – 5 phút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Uống: 20 – 30 phút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Booty bumped: 3 – 5 phút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08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Dị</a:t>
            </a:r>
            <a:r>
              <a:rPr lang="en-US" baseline="0"/>
              <a:t> cảm da: cảm thấy như có sâu bọ bò trong da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04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METH có</a:t>
            </a:r>
            <a:r>
              <a:rPr lang="en-US" baseline="0"/>
              <a:t> thể gây nghiện (khác với thuốc lắc). Nhưng tỉ lệ thỏa tiêu chuẩn chẩn đoán nghiện là 17%. Đa số sử dụng ở mức độ lạm dụng.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ECBA9-BDB2-4980-8728-036267BCCEF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7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532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7" y="0"/>
            <a:ext cx="8409708" cy="1330036"/>
          </a:xfrm>
          <a:ln>
            <a:noFill/>
          </a:ln>
        </p:spPr>
        <p:txBody>
          <a:bodyPr/>
          <a:lstStyle>
            <a:lvl1pPr algn="ctr"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825625"/>
            <a:ext cx="8409708" cy="4351338"/>
          </a:xfrm>
        </p:spPr>
        <p:txBody>
          <a:bodyPr/>
          <a:lstStyle>
            <a:lvl1pPr algn="just">
              <a:defRPr>
                <a:latin typeface="+mn-lt"/>
              </a:defRPr>
            </a:lvl1pPr>
            <a:lvl2pPr marL="450850" indent="-273050" algn="just">
              <a:buFont typeface="Calibri" panose="020F0502020204030204" pitchFamily="34" charset="0"/>
              <a:buChar char="‒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205346" y="1330036"/>
            <a:ext cx="6629399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69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418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8662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3317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9322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254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2415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920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611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5415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26359-B6BC-4755-9D7C-F41112430455}" type="datetimeFigureOut">
              <a:rPr lang="vi-VN" smtClean="0"/>
              <a:t>23/05/2018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0C42-F26A-4170-8246-186F4A9B22E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032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749" y="1071084"/>
            <a:ext cx="8364984" cy="894543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+mn-lt"/>
              </a:rPr>
              <a:t>Methamphetamine và HIV</a:t>
            </a:r>
            <a:endParaRPr lang="vi-VN" b="1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1557" y="4892374"/>
            <a:ext cx="7909365" cy="1731819"/>
          </a:xfrm>
          <a:ln w="22225">
            <a:noFill/>
          </a:ln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/>
              <a:t>ThS. BS. NGUYỄN SONG CHÍ TRUNG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Trung tâm chuyển giao công nghệ điều trị nghiện và HIV (VHATTC)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Đại học Y Dược TP.HCM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1"/>
              <a:t>25/5/2018</a:t>
            </a:r>
            <a:endParaRPr lang="vi-VN" sz="3000" b="1"/>
          </a:p>
        </p:txBody>
      </p:sp>
      <p:pic>
        <p:nvPicPr>
          <p:cNvPr id="1026" name="Picture 2" descr="Kết quả hình ảnh cho crystal m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063" y="1997510"/>
            <a:ext cx="4755861" cy="267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6" y="175557"/>
            <a:ext cx="2096038" cy="538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54" y="246986"/>
            <a:ext cx="1731773" cy="538771"/>
          </a:xfrm>
          <a:prstGeom prst="rect">
            <a:avLst/>
          </a:prstGeom>
        </p:spPr>
      </p:pic>
      <p:pic>
        <p:nvPicPr>
          <p:cNvPr id="7" name="Picture Placeholder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" b="2941"/>
          <a:stretch>
            <a:fillRect/>
          </a:stretch>
        </p:blipFill>
        <p:spPr>
          <a:xfrm>
            <a:off x="7367876" y="60448"/>
            <a:ext cx="1073801" cy="101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4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ACC9-EF6A-4ED8-9047-12804BD5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Mục tiêu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6A7CF-BE73-4230-844B-DD14BEAA8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Hiểu và giải thích đ</a:t>
            </a:r>
            <a:r>
              <a:rPr lang="vi-VN"/>
              <a:t>ược:</a:t>
            </a:r>
          </a:p>
          <a:p>
            <a:r>
              <a:rPr lang="vi-VN"/>
              <a:t>Lí do sử dụng ma túy đá</a:t>
            </a:r>
            <a:endParaRPr lang="en-US"/>
          </a:p>
          <a:p>
            <a:r>
              <a:rPr lang="vi-VN"/>
              <a:t>Tác hại của ma túy đá</a:t>
            </a:r>
          </a:p>
          <a:p>
            <a:r>
              <a:rPr lang="vi-VN"/>
              <a:t>Các mức độ sử dụng ma túy đá</a:t>
            </a:r>
          </a:p>
          <a:p>
            <a:r>
              <a:rPr lang="vi-VN"/>
              <a:t>Liên quan giữa ma túy đá và HIV</a:t>
            </a:r>
          </a:p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051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Giới thiệu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709" y="1825625"/>
            <a:ext cx="8388927" cy="4351338"/>
          </a:xfrm>
        </p:spPr>
        <p:txBody>
          <a:bodyPr>
            <a:normAutofit/>
          </a:bodyPr>
          <a:lstStyle/>
          <a:p>
            <a:r>
              <a:rPr lang="en-US"/>
              <a:t>Methamphetamine (METH): “ma túy đá”, “hàng đá”</a:t>
            </a:r>
          </a:p>
          <a:p>
            <a:r>
              <a:rPr lang="en-US"/>
              <a:t>Theo WHO: ma túy trái phép phổ biến nhất sau cần sa</a:t>
            </a:r>
          </a:p>
          <a:p>
            <a:pPr marL="269875" indent="0">
              <a:buNone/>
            </a:pPr>
            <a:r>
              <a:rPr lang="en-US" sz="2400"/>
              <a:t>35 triệu người sử dụng trên thế giới</a:t>
            </a:r>
          </a:p>
          <a:p>
            <a:r>
              <a:rPr lang="en-US"/>
              <a:t>Rất phổ biến trong cộng đồng MSM và liên quan đến lây nhiễm HIV</a:t>
            </a:r>
          </a:p>
          <a:p>
            <a:pPr marL="179388" indent="0">
              <a:buNone/>
            </a:pPr>
            <a:r>
              <a:rPr lang="en-US" sz="2400"/>
              <a:t>San Francisco năm 2003:</a:t>
            </a:r>
          </a:p>
          <a:p>
            <a:pPr marL="539750" indent="0">
              <a:buNone/>
            </a:pPr>
            <a:r>
              <a:rPr lang="en-US" sz="2400"/>
              <a:t>- 40% người đồng tính nam đã thử dùng METH</a:t>
            </a:r>
          </a:p>
          <a:p>
            <a:pPr marL="539750" indent="0">
              <a:buNone/>
            </a:pPr>
            <a:r>
              <a:rPr lang="en-US" sz="2400"/>
              <a:t>- Gần 1/3 trường hợp nhiễm HIV mới ở nam đã dùng METH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5B6F-1984-465E-B68B-38FBC72A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Câu hỏi ngắn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B34B9-0F11-4FCD-B6BB-488B420C3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vi-VN"/>
          </a:p>
          <a:p>
            <a:pPr marL="0" indent="0" algn="ctr">
              <a:buNone/>
            </a:pPr>
            <a:endParaRPr lang="vi-VN"/>
          </a:p>
          <a:p>
            <a:pPr marL="0" indent="0" algn="ctr">
              <a:lnSpc>
                <a:spcPct val="150000"/>
              </a:lnSpc>
              <a:buNone/>
            </a:pPr>
            <a:r>
              <a:rPr lang="vi-VN" sz="3600" b="1"/>
              <a:t>Hãy kể các tác dụng có lợi của ma túy đá với người dùng</a:t>
            </a:r>
          </a:p>
        </p:txBody>
      </p:sp>
    </p:spTree>
    <p:extLst>
      <p:ext uri="{BB962C8B-B14F-4D97-AF65-F5344CB8AC3E}">
        <p14:creationId xmlns:p14="http://schemas.microsoft.com/office/powerpoint/2010/main" val="286914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Lý do sử dụng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739986" cy="2060575"/>
          </a:xfrm>
        </p:spPr>
        <p:txBody>
          <a:bodyPr>
            <a:normAutofit/>
          </a:bodyPr>
          <a:lstStyle/>
          <a:p>
            <a:r>
              <a:rPr lang="en-US"/>
              <a:t>Cảm giác phê sướng tức thời</a:t>
            </a:r>
          </a:p>
          <a:p>
            <a:r>
              <a:rPr lang="en-US"/>
              <a:t>Tăng sự tỉnh tảo</a:t>
            </a:r>
          </a:p>
          <a:p>
            <a:r>
              <a:rPr lang="en-US"/>
              <a:t>Hết trầm uất</a:t>
            </a:r>
          </a:p>
          <a:p>
            <a:r>
              <a:rPr lang="en-US"/>
              <a:t>Tăng khả năng tình dục</a:t>
            </a:r>
          </a:p>
        </p:txBody>
      </p:sp>
      <p:pic>
        <p:nvPicPr>
          <p:cNvPr id="1026" name="Picture 2" descr="Kết quả hình ảnh cho alertnes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/>
          <a:stretch/>
        </p:blipFill>
        <p:spPr bwMode="auto">
          <a:xfrm>
            <a:off x="3955471" y="4381789"/>
            <a:ext cx="5181601" cy="23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ết quả hình ảnh cho euphor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29" y="1939478"/>
            <a:ext cx="2947843" cy="244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ết quả hình ảnh cho crystal meth sex ms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6" y="4371686"/>
            <a:ext cx="3556303" cy="23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99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Tác dụng tâm lí của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Tỉnh táo, minh mẫn hơn</a:t>
            </a:r>
          </a:p>
          <a:p>
            <a:r>
              <a:rPr lang="en-US"/>
              <a:t>Hưng phấn, sung mãn</a:t>
            </a:r>
          </a:p>
          <a:p>
            <a:r>
              <a:rPr lang="en-US"/>
              <a:t>Khỏe khoắn, tràn đầy sinh lực</a:t>
            </a:r>
          </a:p>
          <a:p>
            <a:r>
              <a:rPr lang="en-US"/>
              <a:t>Tăng khả năng tập trung, tăng trí nhớ</a:t>
            </a:r>
          </a:p>
          <a:p>
            <a:r>
              <a:rPr lang="en-US"/>
              <a:t>Tăng hoạt động có mục đích</a:t>
            </a:r>
          </a:p>
          <a:p>
            <a:r>
              <a:rPr lang="en-US"/>
              <a:t>Tăng khả năng giao tiếp, tự tin</a:t>
            </a:r>
          </a:p>
          <a:p>
            <a:r>
              <a:rPr lang="en-US"/>
              <a:t>Mất ức chế, tăng hành vi mạo hiểm</a:t>
            </a:r>
          </a:p>
          <a:p>
            <a:r>
              <a:rPr lang="en-US"/>
              <a:t>Không cảm thấy đói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23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Lịch sử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1893: METH được tổng hợp từ ephedrine tại Nhật</a:t>
            </a:r>
          </a:p>
          <a:p>
            <a:r>
              <a:rPr lang="en-US"/>
              <a:t>Thế chiến thứ 2: quân đội sử dụng nhiều để giúp tỉnh táo, chống mệt mỏi</a:t>
            </a:r>
          </a:p>
          <a:p>
            <a:r>
              <a:rPr lang="en-US"/>
              <a:t>1950s: thuốc điều trị nghẹt mũi, viêm xoang, béo phì, ngủ rũ (narcolepsy), trầm cảm</a:t>
            </a:r>
          </a:p>
          <a:p>
            <a:r>
              <a:rPr lang="en-US"/>
              <a:t>1960s: tiêm METH để chữa nghiện heroin tại Mĩ</a:t>
            </a:r>
          </a:p>
          <a:p>
            <a:r>
              <a:rPr lang="en-US"/>
              <a:t>Hiện tại: thuốc trị bệnh tăng động giảm chú ý (ADHD), béo phì tại Mĩ (</a:t>
            </a:r>
            <a:r>
              <a:rPr lang="en-US" i="1"/>
              <a:t>Desoxyn®</a:t>
            </a:r>
            <a:r>
              <a:rPr lang="en-US"/>
              <a:t>)</a:t>
            </a:r>
          </a:p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185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Chất kích thích dạng amphetamine</a:t>
            </a:r>
            <a:br>
              <a:rPr lang="en-US" sz="4000"/>
            </a:br>
            <a:r>
              <a:rPr lang="en-US" sz="3200"/>
              <a:t>Amphetamine-Type Stimulant (ATS)</a:t>
            </a:r>
            <a:endParaRPr lang="vi-VN" sz="4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Amphetamine </a:t>
            </a:r>
            <a:r>
              <a:rPr lang="en-US" sz="2400"/>
              <a:t>(“hồng phiến”)</a:t>
            </a:r>
          </a:p>
          <a:p>
            <a:r>
              <a:rPr lang="en-US"/>
              <a:t>Methamphetamine (METH)</a:t>
            </a:r>
          </a:p>
          <a:p>
            <a:r>
              <a:rPr lang="en-US"/>
              <a:t>3,4-Methylenedioxymethamphetamine</a:t>
            </a:r>
          </a:p>
          <a:p>
            <a:pPr marL="269875" indent="0">
              <a:buNone/>
            </a:pPr>
            <a:r>
              <a:rPr lang="en-US" sz="2400"/>
              <a:t>MDMA – “thuốc lắc”, “ecstasy”</a:t>
            </a:r>
          </a:p>
          <a:p>
            <a:r>
              <a:rPr lang="en-US"/>
              <a:t>Ephedrine, pseudoephedrine (thuốc cảm cúm)</a:t>
            </a:r>
          </a:p>
          <a:p>
            <a:r>
              <a:rPr lang="en-US"/>
              <a:t>Methylphenidate</a:t>
            </a:r>
          </a:p>
          <a:p>
            <a:pPr marL="269875" indent="0">
              <a:buNone/>
            </a:pPr>
            <a:r>
              <a:rPr lang="en-US" sz="2400"/>
              <a:t>Ritalin® - thuốc trị tăng động giảm chú ý ở trẻ em</a:t>
            </a:r>
          </a:p>
          <a:p>
            <a:r>
              <a:rPr lang="en-US"/>
              <a:t>…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2866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tại Việt Nam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Xuất hiện lần đầu tại Hà Nội và TP.HCM những năm 2006 và 2007</a:t>
            </a:r>
          </a:p>
          <a:p>
            <a:r>
              <a:rPr lang="en-US"/>
              <a:t>Dần dần được “giới ăn chơi” ưa chuộng hơn so với thuốc lắc</a:t>
            </a:r>
          </a:p>
          <a:p>
            <a:r>
              <a:rPr lang="en-US"/>
              <a:t>Theo số liệu người nghiện được quản lí, đứng thứ 2 tại Việt Nam (sau heroin)</a:t>
            </a:r>
          </a:p>
          <a:p>
            <a:r>
              <a:rPr lang="en-US"/>
              <a:t>Người nghiện METH càng ngày chiếm tỉ lệ càng cao trong các trung tâm cai nghiện</a:t>
            </a:r>
          </a:p>
          <a:p>
            <a:r>
              <a:rPr lang="en-US"/>
              <a:t>Báo động tình trạng “ngáo đá” gây mất trật tự xã hội</a:t>
            </a:r>
          </a:p>
        </p:txBody>
      </p:sp>
    </p:spTree>
    <p:extLst>
      <p:ext uri="{BB962C8B-B14F-4D97-AF65-F5344CB8AC3E}">
        <p14:creationId xmlns:p14="http://schemas.microsoft.com/office/powerpoint/2010/main" val="333836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65ED7-DE18-47CC-8D55-A5883C5C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Câu hỏi ngắn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69980-EAB9-4CF2-9C81-6A1C54531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vi-VN" sz="3600" b="1"/>
              <a:t>Tại sao tại VN ma túy đá lại được ưa chuộng hơn so với thuốc lắc?</a:t>
            </a:r>
          </a:p>
        </p:txBody>
      </p:sp>
    </p:spTree>
    <p:extLst>
      <p:ext uri="{BB962C8B-B14F-4D97-AF65-F5344CB8AC3E}">
        <p14:creationId xmlns:p14="http://schemas.microsoft.com/office/powerpoint/2010/main" val="249115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Cấu trúc hóa học</a:t>
            </a:r>
            <a:endParaRPr lang="vi-VN"/>
          </a:p>
        </p:txBody>
      </p:sp>
      <p:pic>
        <p:nvPicPr>
          <p:cNvPr id="1026" name="Picture 2" descr="https://d1cag3og5zsskm.cloudfront.net/v/s2/5a/ae/0b/3afeec4317bd56a5b99b60e40d/33/x0y0.png?Policy=eyJTdGF0ZW1lbnQiOiBbeyJSZXNvdXJjZSI6ICJodHRwczovL2QxY2FnM29nNXpzc2ttLmNsb3VkZnJvbnQubmV0L3YvczIvNWEvYWUvMGIvM2FmZWVjNDMxN2JkNTZhNWI5OWI2MGU0MGQvKiIsICJDb25kaXRpb24iOiB7IkRhdGVMZXNzVGhhbiI6IHsiQVdTOkVwb2NoVGltZSI6IDE0NzkxMjk5MjZ9fX1dfQ__&amp;Signature=b4mbNCS-XeiQjm2ovpMd36UvgLa77kKnJRvlyJ-AQCljvw9xuBehx8eskHMkhyk51aBUkDDaiswGx64EY7JEnegAKbAs-Y7pLNnuTi5ceGqjJwUyNMXB6-Sr8UI%7Ea5UQMszWgjKG8NAms08-pcz0pWGzi4ZQ8GxlGRWV76ZkTvg5hyP0za8Mmm%7EM1ST4dhPuNFQZJGt8w5rZQimXD9pya-3V7h%7EmHSlmoJkHyuPtNUp7rTkG5xNCmp9qNX6EXs-nqBH14I6v1tO5kk764I5L2UbjAUnAJ1w7pncIyREH%7EuNCQr3PlyW6wZCwUktiSz2qkEVv%7EGCbG%7Ez4b-d3SLdBRg__&amp;Key-Pair-Id=APKAJY4Y3HIBJJ7SJ76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17" b="23307"/>
          <a:stretch/>
        </p:blipFill>
        <p:spPr bwMode="auto">
          <a:xfrm>
            <a:off x="219752" y="1690689"/>
            <a:ext cx="2163230" cy="257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3"/>
          <a:stretch/>
        </p:blipFill>
        <p:spPr>
          <a:xfrm>
            <a:off x="3060328" y="1781415"/>
            <a:ext cx="2944548" cy="33873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062" y="1716707"/>
            <a:ext cx="2182557" cy="2456901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49331" y="5628438"/>
            <a:ext cx="7645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METH có cấu trúc tương tự với chất dẫn truyền thần kinh catecholamine (dopamine, norepinephrine)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Có thể được tổng hợp từ Ephedrine/Pseudoephedrine (thuốc cảm)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8052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Cơ chế tác động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898" y="1714147"/>
            <a:ext cx="4083729" cy="4351338"/>
          </a:xfrm>
        </p:spPr>
        <p:txBody>
          <a:bodyPr/>
          <a:lstStyle/>
          <a:p>
            <a:r>
              <a:rPr lang="en-US"/>
              <a:t>Gia tăng phóng thích dopamine trong não bộ (gấp 26 lần).</a:t>
            </a:r>
          </a:p>
          <a:p>
            <a:r>
              <a:rPr lang="en-US"/>
              <a:t>Gia tăng hoạt động của noradrenaline.</a:t>
            </a:r>
            <a:endParaRPr lang="vi-VN"/>
          </a:p>
        </p:txBody>
      </p:sp>
      <p:pic>
        <p:nvPicPr>
          <p:cNvPr id="3074" name="Picture 2" descr="Drug_amphet_hig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9"/>
            <a:ext cx="4257675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0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 dạng methamphetamine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078975"/>
            <a:ext cx="7886700" cy="108118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Dạng tinh thể có độ tinh khiết cao nhất</a:t>
            </a:r>
            <a:endParaRPr lang="vi-VN"/>
          </a:p>
        </p:txBody>
      </p:sp>
      <p:pic>
        <p:nvPicPr>
          <p:cNvPr id="2050" name="Picture 2" descr="http://christinastroud.com/uploads/powd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9" t="5603" r="10103" b="19232"/>
          <a:stretch/>
        </p:blipFill>
        <p:spPr bwMode="auto">
          <a:xfrm>
            <a:off x="3066270" y="1870916"/>
            <a:ext cx="2823100" cy="200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ethamphetamine (Tablet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829" y="1870916"/>
            <a:ext cx="2887171" cy="200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Kết quả hình ảnh cho methamphetamine crys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628650" y="4003829"/>
            <a:ext cx="1359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Tinh thể</a:t>
            </a:r>
          </a:p>
          <a:p>
            <a:pPr algn="ctr"/>
            <a:r>
              <a:rPr lang="en-US"/>
              <a:t>(ma túy đá)</a:t>
            </a:r>
            <a:endParaRPr lang="vi-VN"/>
          </a:p>
        </p:txBody>
      </p:sp>
      <p:sp>
        <p:nvSpPr>
          <p:cNvPr id="11" name="TextBox 10"/>
          <p:cNvSpPr txBox="1"/>
          <p:nvPr/>
        </p:nvSpPr>
        <p:spPr>
          <a:xfrm>
            <a:off x="3986074" y="4003829"/>
            <a:ext cx="665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Bột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7500" y="4060615"/>
            <a:ext cx="102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Viên nén</a:t>
            </a:r>
          </a:p>
        </p:txBody>
      </p:sp>
      <p:pic>
        <p:nvPicPr>
          <p:cNvPr id="13" name="Picture 20" descr="july bulletin figure 5"/>
          <p:cNvPicPr>
            <a:picLocks noChangeArrowheads="1"/>
          </p:cNvPicPr>
          <p:nvPr/>
        </p:nvPicPr>
        <p:blipFill>
          <a:blip r:embed="rId4" cstate="print"/>
          <a:srcRect l="8846" t="13644" r="8846" b="11794"/>
          <a:stretch>
            <a:fillRect/>
          </a:stretch>
        </p:blipFill>
        <p:spPr bwMode="auto">
          <a:xfrm>
            <a:off x="0" y="1899515"/>
            <a:ext cx="2698812" cy="198087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0545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Dược lí của METH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825625"/>
            <a:ext cx="8409708" cy="4734502"/>
          </a:xfrm>
        </p:spPr>
        <p:txBody>
          <a:bodyPr>
            <a:normAutofit lnSpcReduction="10000"/>
          </a:bodyPr>
          <a:lstStyle/>
          <a:p>
            <a:r>
              <a:rPr lang="en-US"/>
              <a:t>Chất kích thần mạnh: gia tăng hoạt động tâm sinh lí</a:t>
            </a:r>
          </a:p>
          <a:p>
            <a:r>
              <a:rPr lang="en-US"/>
              <a:t>Đường hút và tiêm cho tác dụng nhanh (cảm giác “phê” xuất hiện gần như lập tức)</a:t>
            </a:r>
          </a:p>
          <a:p>
            <a:r>
              <a:rPr lang="en-US"/>
              <a:t>Chuyển hóa chậm nên tác dụng kéo dài (&gt;12 giờ)</a:t>
            </a:r>
          </a:p>
          <a:p>
            <a:pPr marL="269875" indent="0">
              <a:buNone/>
            </a:pPr>
            <a:r>
              <a:rPr lang="en-US"/>
              <a:t>Thời gian bán hủy của METH: 11-12 giờ</a:t>
            </a:r>
          </a:p>
          <a:p>
            <a:pPr marL="269875" indent="0">
              <a:buNone/>
            </a:pPr>
            <a:r>
              <a:rPr lang="en-US" sz="2400"/>
              <a:t>Amphetamine: 8 giờ</a:t>
            </a:r>
          </a:p>
          <a:p>
            <a:pPr marL="269875" indent="0">
              <a:buNone/>
            </a:pPr>
            <a:r>
              <a:rPr lang="en-US" sz="2400"/>
              <a:t>MDMA: 4 – 6 giờ</a:t>
            </a:r>
          </a:p>
          <a:p>
            <a:pPr marL="269875" indent="0">
              <a:buNone/>
            </a:pPr>
            <a:r>
              <a:rPr lang="en-US" sz="2400"/>
              <a:t>Cocain: 30 – 60 phút</a:t>
            </a:r>
          </a:p>
          <a:p>
            <a:pPr marL="269875" indent="0">
              <a:buNone/>
            </a:pPr>
            <a:r>
              <a:rPr lang="en-US" sz="2400"/>
              <a:t>Heroin: 8 – 30 phút</a:t>
            </a:r>
          </a:p>
          <a:p>
            <a:r>
              <a:rPr lang="en-US"/>
              <a:t>Xuất hiện dung nạp nhanh (cảm giác phê sướng nhanh chóng mất đi sau vài lần sử dụng)</a:t>
            </a:r>
            <a:endParaRPr lang="en-US" sz="2400"/>
          </a:p>
          <a:p>
            <a:endParaRPr lang="en-US"/>
          </a:p>
          <a:p>
            <a:endParaRPr lang="en-US"/>
          </a:p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7585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Đường sử dụng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8269" y="4527611"/>
            <a:ext cx="5354295" cy="1604963"/>
          </a:xfrm>
        </p:spPr>
        <p:txBody>
          <a:bodyPr>
            <a:normAutofit/>
          </a:bodyPr>
          <a:lstStyle/>
          <a:p>
            <a:r>
              <a:rPr lang="en-US"/>
              <a:t>Tại VN, phần lớn hút METH, sử dụng “nỏ” hoặc “cóng” </a:t>
            </a:r>
          </a:p>
          <a:p>
            <a:r>
              <a:rPr lang="en-US"/>
              <a:t>Một số ít sử dụng đường tiêm</a:t>
            </a:r>
            <a:endParaRPr lang="vi-VN"/>
          </a:p>
        </p:txBody>
      </p:sp>
      <p:pic>
        <p:nvPicPr>
          <p:cNvPr id="4098" name="Picture 2" descr="How Meth is Us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8" b="14129"/>
          <a:stretch/>
        </p:blipFill>
        <p:spPr bwMode="auto">
          <a:xfrm>
            <a:off x="1009942" y="1690689"/>
            <a:ext cx="6669242" cy="169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87877" y="3497802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Hút</a:t>
            </a:r>
            <a:endParaRPr lang="vi-VN"/>
          </a:p>
        </p:txBody>
      </p:sp>
      <p:sp>
        <p:nvSpPr>
          <p:cNvPr id="6" name="TextBox 5"/>
          <p:cNvSpPr txBox="1"/>
          <p:nvPr/>
        </p:nvSpPr>
        <p:spPr>
          <a:xfrm>
            <a:off x="2886723" y="3497802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Tiêm</a:t>
            </a:r>
            <a:endParaRPr lang="vi-VN"/>
          </a:p>
        </p:txBody>
      </p:sp>
      <p:sp>
        <p:nvSpPr>
          <p:cNvPr id="7" name="TextBox 6"/>
          <p:cNvSpPr txBox="1"/>
          <p:nvPr/>
        </p:nvSpPr>
        <p:spPr>
          <a:xfrm>
            <a:off x="4714043" y="3497802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Hít</a:t>
            </a:r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6712998" y="3497802"/>
            <a:ext cx="80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Uống</a:t>
            </a:r>
            <a:endParaRPr lang="vi-VN"/>
          </a:p>
        </p:txBody>
      </p:sp>
      <p:pic>
        <p:nvPicPr>
          <p:cNvPr id="4100" name="Picture 4" descr="Kết quả hình ảnh cho nỏ hút đ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20" y="3983217"/>
            <a:ext cx="2099506" cy="235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172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Kiểu sử dụng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Khác nhau nhiều giữa những người sử dụng</a:t>
            </a:r>
          </a:p>
          <a:p>
            <a:r>
              <a:rPr lang="en-US"/>
              <a:t>“Binge”: đợt kéo dài 3-4 ngày, liên tục đến kiệt sức, sau đó ngủ li bì từ 24-48 giờ</a:t>
            </a:r>
          </a:p>
          <a:p>
            <a:r>
              <a:rPr lang="en-US"/>
              <a:t>Mạn tính: dùng thường xuyên hầu hết các ngày</a:t>
            </a:r>
          </a:p>
          <a:p>
            <a:r>
              <a:rPr lang="en-US"/>
              <a:t>“A-ma-tơ”: thỉnh thoảng dùng vào thứ 7, chủ nhật hoặc các dịp lễ</a:t>
            </a:r>
          </a:p>
        </p:txBody>
      </p:sp>
    </p:spTree>
    <p:extLst>
      <p:ext uri="{BB962C8B-B14F-4D97-AF65-F5344CB8AC3E}">
        <p14:creationId xmlns:p14="http://schemas.microsoft.com/office/powerpoint/2010/main" val="417654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Tác dụng sinh lí của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Tăng huyết áp</a:t>
            </a:r>
          </a:p>
          <a:p>
            <a:r>
              <a:rPr lang="en-US"/>
              <a:t>Giảm nhịp tim (liều cao gây tăng nhịp tim)</a:t>
            </a:r>
          </a:p>
          <a:p>
            <a:r>
              <a:rPr lang="en-US"/>
              <a:t>Tăng thân nhiệt</a:t>
            </a:r>
          </a:p>
          <a:p>
            <a:r>
              <a:rPr lang="en-US"/>
              <a:t>Vã mồ hôi</a:t>
            </a:r>
          </a:p>
          <a:p>
            <a:r>
              <a:rPr lang="en-US"/>
              <a:t>Thở nhanh</a:t>
            </a:r>
          </a:p>
          <a:p>
            <a:r>
              <a:rPr lang="en-US"/>
              <a:t>Đánh trống ngực</a:t>
            </a:r>
          </a:p>
          <a:p>
            <a:r>
              <a:rPr lang="en-US"/>
              <a:t>Giãn đồng tử</a:t>
            </a:r>
          </a:p>
          <a:p>
            <a:r>
              <a:rPr lang="en-US"/>
              <a:t>Giảm tiết màng nhầy niêm mạc (vd. khô miệng…)</a:t>
            </a:r>
          </a:p>
        </p:txBody>
      </p:sp>
    </p:spTree>
    <p:extLst>
      <p:ext uri="{BB962C8B-B14F-4D97-AF65-F5344CB8AC3E}">
        <p14:creationId xmlns:p14="http://schemas.microsoft.com/office/powerpoint/2010/main" val="3223613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Nhiễm độc METH (liều cao)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Tâm lí:</a:t>
            </a:r>
          </a:p>
          <a:p>
            <a:pPr lvl="1"/>
            <a:r>
              <a:rPr lang="en-US"/>
              <a:t>Lo lắng, căng thẳng, mất ngủ</a:t>
            </a:r>
          </a:p>
          <a:p>
            <a:pPr lvl="1"/>
            <a:r>
              <a:rPr lang="en-US"/>
              <a:t>Dễ cáu gắt, kích động, gây hấn</a:t>
            </a:r>
          </a:p>
          <a:p>
            <a:pPr lvl="1"/>
            <a:r>
              <a:rPr lang="en-US"/>
              <a:t>Hành vi lặp đi lặp lại, hành vi lộn xộn</a:t>
            </a:r>
          </a:p>
          <a:p>
            <a:pPr lvl="1"/>
            <a:r>
              <a:rPr lang="en-US"/>
              <a:t>Ngôn ngữ vô tổ chức</a:t>
            </a:r>
          </a:p>
          <a:p>
            <a:pPr lvl="1"/>
            <a:r>
              <a:rPr lang="en-US"/>
              <a:t>Nghi ngờ, loạn thần (ảo giác, hoang tưởng)</a:t>
            </a:r>
          </a:p>
          <a:p>
            <a:r>
              <a:rPr lang="en-US"/>
              <a:t>Sinh lí - thực thể:</a:t>
            </a:r>
          </a:p>
          <a:p>
            <a:pPr lvl="1"/>
            <a:r>
              <a:rPr lang="en-US"/>
              <a:t>Loạn nhịp tim</a:t>
            </a:r>
          </a:p>
          <a:p>
            <a:pPr lvl="1"/>
            <a:r>
              <a:rPr lang="en-US"/>
              <a:t>Nghiến răng</a:t>
            </a:r>
          </a:p>
          <a:p>
            <a:pPr lvl="1"/>
            <a:r>
              <a:rPr lang="en-US"/>
              <a:t>Co giật</a:t>
            </a:r>
          </a:p>
          <a:p>
            <a:pPr lvl="1"/>
            <a:r>
              <a:rPr lang="en-US"/>
              <a:t>Dị cảm da →  cào cấu mặt mũi và chân tay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8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27CF-B435-4461-AEA9-BF3ACCBB3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Câu hỏi trắc nghiệm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69A80-25B2-4B80-A29F-605C4D73E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Tỷ lệ người sử dụng ma túy đá trở nên nghiện là: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5-10%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10-20%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20-30%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30-40%  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617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Sử dụng METH lâu dài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Lệ thuộc METH: 17% số người sử dụng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/>
              <a:t>Thèm nhớ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/>
              <a:t>Hội chứng cai: ăn nhiều, ngủ nhiều, trầm cảm</a:t>
            </a:r>
          </a:p>
          <a:p>
            <a:r>
              <a:rPr lang="en-US"/>
              <a:t>Mất hứng thú, mất khoái cảm</a:t>
            </a:r>
          </a:p>
          <a:p>
            <a:r>
              <a:rPr lang="en-US"/>
              <a:t>Bất thường khí sắc, hung hãn</a:t>
            </a:r>
          </a:p>
          <a:p>
            <a:r>
              <a:rPr lang="en-US"/>
              <a:t>Suy giảm trí nhớ, khả năng tập trung, suy luận</a:t>
            </a:r>
          </a:p>
          <a:p>
            <a:r>
              <a:rPr lang="en-US"/>
              <a:t>Loạn thần (hoang tưởng, ảo thanh)</a:t>
            </a:r>
          </a:p>
          <a:p>
            <a:r>
              <a:rPr lang="en-US"/>
              <a:t>Hư răng</a:t>
            </a:r>
          </a:p>
        </p:txBody>
      </p:sp>
    </p:spTree>
    <p:extLst>
      <p:ext uri="{BB962C8B-B14F-4D97-AF65-F5344CB8AC3E}">
        <p14:creationId xmlns:p14="http://schemas.microsoft.com/office/powerpoint/2010/main" val="3501716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tình dục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Trong thời gian đầu sử dụng:</a:t>
            </a:r>
          </a:p>
          <a:p>
            <a:pPr lvl="1"/>
            <a:r>
              <a:rPr lang="en-US"/>
              <a:t>Tăng ham muốn (hứng tình)</a:t>
            </a:r>
          </a:p>
          <a:p>
            <a:pPr lvl="1"/>
            <a:r>
              <a:rPr lang="en-US"/>
              <a:t>Tăng khoái cảm</a:t>
            </a:r>
          </a:p>
          <a:p>
            <a:pPr lvl="1"/>
            <a:r>
              <a:rPr lang="en-US"/>
              <a:t>Tăng khả năng quan hệ tình dục</a:t>
            </a:r>
          </a:p>
          <a:p>
            <a:pPr marL="177800" lvl="1" indent="0">
              <a:buNone/>
            </a:pPr>
            <a:r>
              <a:rPr lang="en-US"/>
              <a:t>Nhưng có khi rối loạn khả năng ngay từ những lần đầu</a:t>
            </a:r>
          </a:p>
          <a:p>
            <a:r>
              <a:rPr lang="vi-VN">
                <a:latin typeface="Calibri" panose="020F0502020204030204" pitchFamily="34" charset="0"/>
              </a:rPr>
              <a:t>Tuy nhiên, sau thời gian dài sử dụng:</a:t>
            </a:r>
          </a:p>
          <a:p>
            <a:pPr lvl="1"/>
            <a:r>
              <a:rPr lang="vi-VN">
                <a:latin typeface="Calibri" panose="020F0502020204030204" pitchFamily="34" charset="0"/>
              </a:rPr>
              <a:t>Giảm ham muốn</a:t>
            </a:r>
          </a:p>
          <a:p>
            <a:pPr lvl="1"/>
            <a:r>
              <a:rPr lang="vi-VN">
                <a:latin typeface="Calibri" panose="020F0502020204030204" pitchFamily="34" charset="0"/>
              </a:rPr>
              <a:t>Giảm khả năng (rối loạn cương)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25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điều trị methadone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Methadone không ngăn chặn tác dụng của METH</a:t>
            </a:r>
          </a:p>
          <a:p>
            <a:r>
              <a:rPr lang="en-US"/>
              <a:t>Bn sử dụng METH vì heroin không còn tác dụng như trước đây</a:t>
            </a:r>
          </a:p>
          <a:p>
            <a:r>
              <a:rPr lang="en-US"/>
              <a:t>Tác dụng của METH gây khó khăn trong đánh giá hội chứng cai CDTP</a:t>
            </a:r>
          </a:p>
          <a:p>
            <a:pPr marL="269875" indent="0">
              <a:buNone/>
            </a:pPr>
            <a:r>
              <a:rPr lang="en-US" sz="2400"/>
              <a:t>Các triệu chứng giống nhau: lo lắng, bồn chồn, nhịp tim nhanh, vã mồ hôi, giãn đồng tử, khó ngủ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04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65ED7-DE18-47CC-8D55-A5883C5C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Câu hỏi ngắn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69980-EAB9-4CF2-9C81-6A1C54531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vi-VN" sz="3600" b="1"/>
              <a:t>Cách phân biệt nhiễm độc METH và hội chứng cai CDTP?</a:t>
            </a:r>
          </a:p>
        </p:txBody>
      </p:sp>
    </p:spTree>
    <p:extLst>
      <p:ext uri="{BB962C8B-B14F-4D97-AF65-F5344CB8AC3E}">
        <p14:creationId xmlns:p14="http://schemas.microsoft.com/office/powerpoint/2010/main" val="2432910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không chỉ là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Sản xuất bất hợp pháp nên chứa nhiều tạp chất</a:t>
            </a:r>
          </a:p>
          <a:p>
            <a:r>
              <a:rPr lang="en-US"/>
              <a:t>Độ tinh khiết trung bình là 54%</a:t>
            </a:r>
          </a:p>
          <a:p>
            <a:r>
              <a:rPr lang="en-US"/>
              <a:t>Các tạp chất trong METH bị tịch thu trái phép:</a:t>
            </a:r>
          </a:p>
          <a:p>
            <a:pPr lvl="1"/>
            <a:r>
              <a:rPr lang="en-US"/>
              <a:t>Chì</a:t>
            </a:r>
          </a:p>
          <a:p>
            <a:pPr lvl="1"/>
            <a:r>
              <a:rPr lang="en-US"/>
              <a:t>Quinine</a:t>
            </a:r>
          </a:p>
          <a:p>
            <a:pPr lvl="1"/>
            <a:r>
              <a:rPr lang="en-US"/>
              <a:t>Ether</a:t>
            </a:r>
          </a:p>
          <a:p>
            <a:pPr lvl="1"/>
            <a:r>
              <a:rPr lang="en-US"/>
              <a:t>Thuốc trừ sâu</a:t>
            </a:r>
          </a:p>
          <a:p>
            <a:pPr lvl="1"/>
            <a:r>
              <a:rPr lang="en-US"/>
              <a:t>Strychnine</a:t>
            </a:r>
          </a:p>
          <a:p>
            <a:pPr lvl="1"/>
            <a:r>
              <a:rPr lang="en-US"/>
              <a:t>Hóa chất dùng trong rửa ảnh</a:t>
            </a:r>
          </a:p>
          <a:p>
            <a:pPr lvl="1"/>
            <a:r>
              <a:rPr lang="en-US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832149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METH tác động tiêu cực lên:</a:t>
            </a:r>
          </a:p>
          <a:p>
            <a:r>
              <a:rPr lang="en-US"/>
              <a:t>Sự lây truyền HIV</a:t>
            </a:r>
          </a:p>
          <a:p>
            <a:r>
              <a:rPr lang="en-US"/>
              <a:t>Tiến triển của nhiễm HIV</a:t>
            </a:r>
          </a:p>
          <a:p>
            <a:r>
              <a:rPr lang="en-US"/>
              <a:t>Điều trị HIV</a:t>
            </a:r>
          </a:p>
        </p:txBody>
      </p:sp>
    </p:spTree>
    <p:extLst>
      <p:ext uri="{BB962C8B-B14F-4D97-AF65-F5344CB8AC3E}">
        <p14:creationId xmlns:p14="http://schemas.microsoft.com/office/powerpoint/2010/main" val="697464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Bệnh nhân HIV sử dụng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Nghiên cứu tại San Francisco: 19-39% người nhiễm HIV sử dụng METH trong năm vừa qua</a:t>
            </a:r>
          </a:p>
          <a:p>
            <a:r>
              <a:rPr lang="en-US"/>
              <a:t>Lí do sử dụng METH đặc trưng cho người nhiễm HIV:</a:t>
            </a:r>
          </a:p>
          <a:p>
            <a:pPr lvl="1"/>
            <a:r>
              <a:rPr lang="en-US"/>
              <a:t>Thoái khỏi sự xa lánh, kì thị, cảm giác cô đơn</a:t>
            </a:r>
          </a:p>
          <a:p>
            <a:pPr lvl="1"/>
            <a:r>
              <a:rPr lang="en-US"/>
              <a:t>MSM: đối mặt với thành kiến xã hội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0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gia tăng lây truyền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Sử dụng METH tăng nguy cơ nhiễm HIV 1,5 lần</a:t>
            </a:r>
          </a:p>
          <a:p>
            <a:r>
              <a:rPr lang="en-US"/>
              <a:t>Hành vi tình dục thiếu kiểm soát</a:t>
            </a:r>
          </a:p>
          <a:p>
            <a:pPr lvl="1"/>
            <a:r>
              <a:rPr lang="en-US"/>
              <a:t>Không sử dụng bao cao su</a:t>
            </a:r>
          </a:p>
          <a:p>
            <a:pPr lvl="1"/>
            <a:r>
              <a:rPr lang="en-US"/>
              <a:t>Quan hệ với người nhiễm, người tiêm chích ma túy</a:t>
            </a:r>
          </a:p>
          <a:p>
            <a:pPr lvl="1"/>
            <a:r>
              <a:rPr lang="en-US"/>
              <a:t>Có nhiều bạn tình</a:t>
            </a:r>
          </a:p>
          <a:p>
            <a:r>
              <a:rPr lang="en-US"/>
              <a:t>Rối loạn cương</a:t>
            </a:r>
          </a:p>
          <a:p>
            <a:pPr lvl="1"/>
            <a:r>
              <a:rPr lang="en-US"/>
              <a:t>Chuyển sang “bottom” trong quan hệ MSM</a:t>
            </a:r>
          </a:p>
          <a:p>
            <a:pPr lvl="1"/>
            <a:r>
              <a:rPr lang="en-US"/>
              <a:t>Sử dụng thuốc điều trị RL cương: quan hệ mạnh, kéo dài gây nguy cơ rách bao, tổn thương niêm mạc</a:t>
            </a:r>
          </a:p>
          <a:p>
            <a:r>
              <a:rPr lang="en-US"/>
              <a:t>Khô màng nhầy niêm mạc, gây dễ tổn thương niêm mạc</a:t>
            </a:r>
          </a:p>
          <a:p>
            <a:r>
              <a:rPr lang="en-US"/>
              <a:t>Sử dụng bơm tiêm chung khi tiêm chích METH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9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diễn tiến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METH làm suy yếu hệ thống miễn dịch cơ thể, khiến diễn tiến HIV nặng hơn</a:t>
            </a:r>
          </a:p>
          <a:p>
            <a:r>
              <a:rPr lang="en-US"/>
              <a:t>Tuân thủ điều trị HIV kém, ít đi khám</a:t>
            </a:r>
          </a:p>
          <a:p>
            <a:pPr marL="269875" indent="0">
              <a:buNone/>
            </a:pPr>
            <a:r>
              <a:rPr lang="en-US"/>
              <a:t>→ nguy cơ kháng thuốc cao hơn</a:t>
            </a:r>
          </a:p>
          <a:p>
            <a:r>
              <a:rPr lang="en-US"/>
              <a:t>Sử dụng METH để tự chữa các triệu chứng liên quan HIV (vd. mệt mỏi)</a:t>
            </a:r>
          </a:p>
          <a:p>
            <a:pPr marL="269875" indent="0">
              <a:buNone/>
            </a:pPr>
            <a:r>
              <a:rPr lang="en-US"/>
              <a:t>→ các biến chứng quan trọng không được phát hiện và điều trị (vd. thiếu máu)</a:t>
            </a:r>
          </a:p>
        </p:txBody>
      </p:sp>
    </p:spTree>
    <p:extLst>
      <p:ext uri="{BB962C8B-B14F-4D97-AF65-F5344CB8AC3E}">
        <p14:creationId xmlns:p14="http://schemas.microsoft.com/office/powerpoint/2010/main" val="1480309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HIV diễn tiến nhanh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Báo cáo 1 trường hợp ở New York tháng 2/2005:</a:t>
            </a:r>
          </a:p>
          <a:p>
            <a:pPr marL="0" indent="0">
              <a:buNone/>
            </a:pPr>
            <a:r>
              <a:rPr lang="en-US" sz="2400"/>
              <a:t>Bn nam 46 tuổi, phát hiện HIV(+) vào tháng 12/2004, dòng MDR. Bn XN HIV(-) vào tháng 5/2003, có triệu chứng nhiễm HIV cấp vào tháng 11/2004. CD4 = 80 cuối tháng 12/2004, và còn 28 vài tuần sau đó. Bn hiện đang sử dụng METH, tiền sử quan hệ tình dục không an toàn với 14 bạn tình nam khác nhau.</a:t>
            </a:r>
          </a:p>
          <a:p>
            <a:r>
              <a:rPr lang="en-US"/>
              <a:t>Nghiên cứu của Talloczy và cộng sự (2007): </a:t>
            </a:r>
          </a:p>
          <a:p>
            <a:pPr lvl="1"/>
            <a:r>
              <a:rPr lang="en-US"/>
              <a:t>METH ức chế xử lí, trình diện kháng nguyên và thực bào</a:t>
            </a:r>
          </a:p>
          <a:p>
            <a:pPr lvl="1"/>
            <a:r>
              <a:rPr lang="en-US"/>
              <a:t>METH tạo điều kiện cho </a:t>
            </a:r>
            <a:r>
              <a:rPr lang="en-US" i="1"/>
              <a:t>Candida albicans </a:t>
            </a:r>
            <a:r>
              <a:rPr lang="en-US"/>
              <a:t>và </a:t>
            </a:r>
            <a:r>
              <a:rPr lang="en-US" i="1"/>
              <a:t>Cryptococcus neoformans</a:t>
            </a:r>
            <a:r>
              <a:rPr lang="en-US"/>
              <a:t> nhân lên trong tế bào</a:t>
            </a:r>
          </a:p>
        </p:txBody>
      </p:sp>
    </p:spTree>
    <p:extLst>
      <p:ext uri="{BB962C8B-B14F-4D97-AF65-F5344CB8AC3E}">
        <p14:creationId xmlns:p14="http://schemas.microsoft.com/office/powerpoint/2010/main" val="1205235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1690689"/>
            <a:ext cx="6601692" cy="3657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HIV và METH đều hại não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6997" y="1906735"/>
            <a:ext cx="2397027" cy="1411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Nghiên cứu của Rippeth và cộng sự (2003)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4855" y="5558275"/>
            <a:ext cx="829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/>
              <a:t>Lệ thuộc METH và nhiễm HIV có tác động hiệp đồng lên chức năng nhận thức:</a:t>
            </a:r>
          </a:p>
          <a:p>
            <a:pPr algn="just"/>
            <a:r>
              <a:rPr lang="en-US" sz="2000"/>
              <a:t>Tỉ lệ suy giảm nhận thức ở nhóm bn vừa nhiễm HIV vừa lệ thuộc METH là 58%, cao nhất so với nhóm chỉ nhiễm HIV hoặc chỉ lệ thuộc METH</a:t>
            </a:r>
          </a:p>
        </p:txBody>
      </p:sp>
    </p:spTree>
    <p:extLst>
      <p:ext uri="{BB962C8B-B14F-4D97-AF65-F5344CB8AC3E}">
        <p14:creationId xmlns:p14="http://schemas.microsoft.com/office/powerpoint/2010/main" val="1700413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điều trị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BN sử dụng METH tuân thủ điều trị ARV kém hơn</a:t>
            </a:r>
          </a:p>
          <a:p>
            <a:pPr marL="179388" indent="0">
              <a:buNone/>
            </a:pPr>
            <a:r>
              <a:rPr lang="en-US" sz="2400"/>
              <a:t>Halkitis (2002): MSM sử dụng METH bỏ 12 liều, so với 4 liều nếu không sử dụng METH, trong vòng 2 tháng</a:t>
            </a:r>
          </a:p>
          <a:p>
            <a:r>
              <a:rPr lang="en-US"/>
              <a:t>Ngay cả khi tuân thủ điều trị tốt, METH cũng làm giảm hiệu quả điều trị</a:t>
            </a:r>
          </a:p>
          <a:p>
            <a:pPr marL="179388" indent="0">
              <a:buNone/>
            </a:pPr>
            <a:r>
              <a:rPr lang="en-US" sz="2400"/>
              <a:t>Carrico (2007): BN sử dụng chất kích thích thường xuyên (bao gồm METH) có tải lượng virus cao gấp 5 lần</a:t>
            </a:r>
          </a:p>
          <a:p>
            <a:pPr marL="179388" indent="0">
              <a:buNone/>
            </a:pPr>
            <a:r>
              <a:rPr lang="en-US" sz="2400"/>
              <a:t>Sau khi hiệu chỉnh về tuân thủ điều trị, sử dụng chất kích thích thường xuyên vẫn liên quan đến 50% tăng tải lượng HIV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75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 và thuốc 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ATS được chuyển hóa bởi CYP2D6 (hệ enzyme P450)</a:t>
            </a:r>
          </a:p>
          <a:p>
            <a:r>
              <a:rPr lang="en-US"/>
              <a:t>Ritonavir ức chế men CYP2D6, có thể gây tăng nồng độ của METH và MDMA từ 3-10 lần</a:t>
            </a:r>
          </a:p>
          <a:p>
            <a:r>
              <a:rPr lang="en-US"/>
              <a:t>Báo cáo 3 trường hợp tử vong:</a:t>
            </a:r>
          </a:p>
          <a:p>
            <a:pPr lvl="1"/>
            <a:r>
              <a:rPr lang="en-US"/>
              <a:t>1 bn HIV đang điều trị ritonavir, stavudine, saquinavir tử vong sau khi tiêm chích METH</a:t>
            </a:r>
          </a:p>
          <a:p>
            <a:pPr lvl="1"/>
            <a:r>
              <a:rPr lang="en-US"/>
              <a:t>2 bn đang điều trị ritonavir tử vong sau khi uống “ectasy”</a:t>
            </a:r>
          </a:p>
        </p:txBody>
      </p:sp>
    </p:spTree>
    <p:extLst>
      <p:ext uri="{BB962C8B-B14F-4D97-AF65-F5344CB8AC3E}">
        <p14:creationId xmlns:p14="http://schemas.microsoft.com/office/powerpoint/2010/main" val="3578203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Tác hại khác liên quan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Vệ sinh răng lợi kém (do khô miệng, nghiến răng)</a:t>
            </a:r>
          </a:p>
          <a:p>
            <a:r>
              <a:rPr lang="en-US"/>
              <a:t>Ăn uống kém, sụt cân</a:t>
            </a:r>
          </a:p>
          <a:p>
            <a:r>
              <a:rPr lang="en-US"/>
              <a:t>Trầm cảm, xa lánh xã hội</a:t>
            </a:r>
          </a:p>
          <a:p>
            <a:r>
              <a:rPr lang="en-US"/>
              <a:t>Tổn thương da và các hệ cơ quan tim mạch, hô hấp, gan, cơ, dây thần kinh</a:t>
            </a:r>
          </a:p>
        </p:txBody>
      </p:sp>
      <p:pic>
        <p:nvPicPr>
          <p:cNvPr id="1026" name="Picture 2" descr="Kết quả hình ảnh cho meth mou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7045"/>
            <a:ext cx="2237941" cy="223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ết quả hình ảnh cho weight loss met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7" r="4796"/>
          <a:stretch/>
        </p:blipFill>
        <p:spPr bwMode="auto">
          <a:xfrm>
            <a:off x="2314589" y="4527045"/>
            <a:ext cx="2073838" cy="206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crystal meth social isola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2928" r="27780" b="5418"/>
          <a:stretch/>
        </p:blipFill>
        <p:spPr bwMode="auto">
          <a:xfrm>
            <a:off x="4515715" y="4527045"/>
            <a:ext cx="2195946" cy="218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ết quả hình ảnh cho crystal meth bu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4527045"/>
            <a:ext cx="230505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82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Điều trị lạm dụng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Các biện pháp sau có hiệu quả tương đương:</a:t>
            </a:r>
          </a:p>
          <a:p>
            <a:pPr lvl="1"/>
            <a:r>
              <a:rPr lang="en-US"/>
              <a:t>Can thiệp nhận thức hành vi</a:t>
            </a:r>
          </a:p>
          <a:p>
            <a:pPr lvl="1"/>
            <a:r>
              <a:rPr lang="en-US"/>
              <a:t>12 bước</a:t>
            </a:r>
          </a:p>
          <a:p>
            <a:pPr lvl="1"/>
            <a:r>
              <a:rPr lang="en-US"/>
              <a:t>Xét nghiệm tìm chất ma túy</a:t>
            </a:r>
          </a:p>
          <a:p>
            <a:pPr lvl="1"/>
            <a:r>
              <a:rPr lang="en-US"/>
              <a:t>Khen thưởng (Contingency Management)</a:t>
            </a:r>
          </a:p>
          <a:p>
            <a:r>
              <a:rPr lang="en-US"/>
              <a:t>Chưa có thuốc điều trị hiệu quả</a:t>
            </a:r>
          </a:p>
          <a:p>
            <a:r>
              <a:rPr lang="en-US"/>
              <a:t>Cắt cơn đơn thuần không mang lại hiệu quả</a:t>
            </a:r>
          </a:p>
          <a:p>
            <a:r>
              <a:rPr lang="en-US"/>
              <a:t>Điều trị có thể giảm thiểu hành vi nguy cơ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68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Điều trị lạm dụng METH (tiếp theo)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Nghiên cứu của Ellis và cộng sự (2003) cho thấy:</a:t>
            </a:r>
          </a:p>
          <a:p>
            <a:pPr marL="0" indent="0">
              <a:buNone/>
            </a:pPr>
            <a:r>
              <a:rPr lang="en-US"/>
              <a:t>Nhóm hiện đang sử dụng METH đáp ứng điều trị ARV kém hơn (tải lượng HIV cao hơn) so với nhóm hiện không sử dụng METH</a:t>
            </a:r>
          </a:p>
          <a:p>
            <a:pPr marL="0" indent="0">
              <a:buNone/>
            </a:pPr>
            <a:r>
              <a:rPr lang="en-US" b="1"/>
              <a:t>Nhóm có tiền sử lệ thuộc nhưng hiện không còn sử dụng METH đáp ứng điều trị ARV tương đương với nhóm chưa từng sử dụng METH</a:t>
            </a:r>
          </a:p>
          <a:p>
            <a:pPr marL="0" indent="0">
              <a:buNone/>
            </a:pPr>
            <a:r>
              <a:rPr lang="en-US"/>
              <a:t>Như vậy: Nếu bn ngưng sử dụng METH, hiệu quả điều trị ARV trở về bình thường (như người chưa từng sử dụng METH)</a:t>
            </a:r>
          </a:p>
        </p:txBody>
      </p:sp>
    </p:spTree>
    <p:extLst>
      <p:ext uri="{BB962C8B-B14F-4D97-AF65-F5344CB8AC3E}">
        <p14:creationId xmlns:p14="http://schemas.microsoft.com/office/powerpoint/2010/main" val="257765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Điều trị RL tâm thần do METH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Loạn thần, kích động thường tự khỏi trong vòng vài ngày đến vài tuần sau khi ngưng sử dụng</a:t>
            </a:r>
          </a:p>
          <a:p>
            <a:pPr marL="269875" indent="0">
              <a:buNone/>
            </a:pPr>
            <a:r>
              <a:rPr lang="en-US" sz="2400"/>
              <a:t>Một số trường hợp kéo dài hơn (30%)</a:t>
            </a:r>
          </a:p>
          <a:p>
            <a:pPr marL="269875" indent="0">
              <a:buNone/>
            </a:pPr>
            <a:r>
              <a:rPr lang="en-US" sz="2400"/>
              <a:t>Điều trị: thuốc chống loạn thần (olanzapine), thuốc ổn định khí sắc (valproate)</a:t>
            </a:r>
          </a:p>
          <a:p>
            <a:r>
              <a:rPr lang="en-US"/>
              <a:t>Trầm cảm có thể trở thành mạn tính</a:t>
            </a:r>
          </a:p>
          <a:p>
            <a:pPr marL="269875" indent="0">
              <a:buNone/>
            </a:pPr>
            <a:r>
              <a:rPr lang="en-US" sz="2400"/>
              <a:t>Điều trị: thuốc chống trầm cảm (fluoxetine)</a:t>
            </a:r>
          </a:p>
          <a:p>
            <a:pPr marL="269875" indent="0">
              <a:buNone/>
            </a:pPr>
            <a:r>
              <a:rPr lang="en-US" sz="2400"/>
              <a:t>Ít bn chịu theo dõi điều trị trầm cảm</a:t>
            </a:r>
          </a:p>
          <a:p>
            <a:pPr marL="269875" indent="0">
              <a:buNone/>
            </a:pPr>
            <a:r>
              <a:rPr lang="en-US" sz="2400"/>
              <a:t>Là lí do khiến bệnh nhân tái sử dụng METH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10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KẾT LUẬN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METH là chất kích thần, có thể gây nghiện</a:t>
            </a:r>
          </a:p>
          <a:p>
            <a:r>
              <a:rPr lang="en-US"/>
              <a:t>METH làm nặng hơn đại dịch HIV bằng nhiều cách:</a:t>
            </a:r>
          </a:p>
          <a:p>
            <a:pPr lvl="1"/>
            <a:r>
              <a:rPr lang="en-US"/>
              <a:t>Hành vi tình dục nguy cơ cao</a:t>
            </a:r>
          </a:p>
          <a:p>
            <a:pPr lvl="1"/>
            <a:r>
              <a:rPr lang="en-US"/>
              <a:t>Tăng lây nhiễm HIV</a:t>
            </a:r>
          </a:p>
          <a:p>
            <a:pPr lvl="1"/>
            <a:r>
              <a:rPr lang="en-US"/>
              <a:t>Diễn tiến nhiễm HIV xấu hơn</a:t>
            </a:r>
          </a:p>
          <a:p>
            <a:pPr lvl="1"/>
            <a:r>
              <a:rPr lang="en-US"/>
              <a:t>Tuân thủ điều trị ARV kém</a:t>
            </a:r>
          </a:p>
          <a:p>
            <a:r>
              <a:rPr lang="en-US"/>
              <a:t>Tuy nhiên, nếu ngưng sử dụng METH thì hiệu quả điều trị HIV sẽ hồi phục về bình thường</a:t>
            </a:r>
          </a:p>
        </p:txBody>
      </p:sp>
    </p:spTree>
    <p:extLst>
      <p:ext uri="{BB962C8B-B14F-4D97-AF65-F5344CB8AC3E}">
        <p14:creationId xmlns:p14="http://schemas.microsoft.com/office/powerpoint/2010/main" val="3302484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Khuyến nghị đối với OPC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Hỏi bn về việc sử dụng METH/ATS trước đây và hiện giờ</a:t>
            </a:r>
          </a:p>
          <a:p>
            <a:r>
              <a:rPr lang="en-US"/>
              <a:t>Xét nghiệm nước tiểu tìm ma túy với bn có tiền sử, hoặc nghi ngờ, sử dụng METH</a:t>
            </a:r>
          </a:p>
          <a:p>
            <a:r>
              <a:rPr lang="en-US"/>
              <a:t>Tăng cường giáo dục thông tin về METH </a:t>
            </a:r>
          </a:p>
          <a:p>
            <a:r>
              <a:rPr lang="en-US"/>
              <a:t>Lồng ghép điều trị lạm dụng METH để cải thiện hiệu quả điều trị HIV</a:t>
            </a:r>
          </a:p>
        </p:txBody>
      </p:sp>
    </p:spTree>
    <p:extLst>
      <p:ext uri="{BB962C8B-B14F-4D97-AF65-F5344CB8AC3E}">
        <p14:creationId xmlns:p14="http://schemas.microsoft.com/office/powerpoint/2010/main" val="196382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58AF2-F956-4814-9B31-5D200573C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Câu hỏi đúng sai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EC567-269E-49C4-A258-0B0A02AE8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vi-VN"/>
              <a:t>Nếu sử dụng ma túy đá 1 cách có chừng mực thì sẽ có lợi hơn có hại?</a:t>
            </a:r>
          </a:p>
          <a:p>
            <a:pPr marL="804863" indent="0">
              <a:buNone/>
            </a:pPr>
            <a:r>
              <a:rPr lang="vi-VN"/>
              <a:t>A) Đúng</a:t>
            </a:r>
          </a:p>
          <a:p>
            <a:pPr marL="804863" indent="0">
              <a:buNone/>
            </a:pPr>
            <a:r>
              <a:rPr lang="vi-VN"/>
              <a:t>B) Sai</a:t>
            </a:r>
          </a:p>
        </p:txBody>
      </p:sp>
    </p:spTree>
    <p:extLst>
      <p:ext uri="{BB962C8B-B14F-4D97-AF65-F5344CB8AC3E}">
        <p14:creationId xmlns:p14="http://schemas.microsoft.com/office/powerpoint/2010/main" val="4114439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Tài liệu tham khảo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/>
              <a:t>ATS, Medical Perspectives, Gavin Bart (SAMHSA), 5/2014</a:t>
            </a:r>
          </a:p>
          <a:p>
            <a:r>
              <a:rPr lang="en-US" sz="2600"/>
              <a:t>Methamphetamine, Peter Banys (FHI360), 9/2015</a:t>
            </a:r>
          </a:p>
          <a:p>
            <a:r>
              <a:rPr lang="en-US" sz="2600"/>
              <a:t>Pharmacology and Abuse of Cocaine, Amphetamines, Ecstasy and Related Designer Drugs, Freye E., 2010</a:t>
            </a:r>
          </a:p>
          <a:p>
            <a:r>
              <a:rPr lang="en-US" sz="2600"/>
              <a:t>The impact of crystal methamphetamine use on HIV-positive individuals. Halkitis P. GMHC 2009</a:t>
            </a:r>
          </a:p>
          <a:p>
            <a:r>
              <a:rPr lang="en-US" sz="2600"/>
              <a:t>Crystal Meth and HIV/AIDS: The Perfect Storm? - NEJM Journal Watch</a:t>
            </a:r>
          </a:p>
          <a:p>
            <a:r>
              <a:rPr lang="en-US" sz="2600"/>
              <a:t>Follow-Up of the Single Case of Multidrug-Resistant HIV and Rapid Disease Progression - NEJM Journal Watch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29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2845</TotalTime>
  <Words>2667</Words>
  <Application>Microsoft Office PowerPoint</Application>
  <PresentationFormat>On-screen Show (4:3)</PresentationFormat>
  <Paragraphs>286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Wingdings</vt:lpstr>
      <vt:lpstr>Office Theme</vt:lpstr>
      <vt:lpstr>Methamphetamine và HIV</vt:lpstr>
      <vt:lpstr>Mục tiêu</vt:lpstr>
      <vt:lpstr>Giới thiệu</vt:lpstr>
      <vt:lpstr>Câu hỏi ngắn</vt:lpstr>
      <vt:lpstr>Lý do sử dụng METH</vt:lpstr>
      <vt:lpstr>Tác dụng tâm lí của METH</vt:lpstr>
      <vt:lpstr>Lịch sử</vt:lpstr>
      <vt:lpstr>Chất kích thích dạng amphetamine Amphetamine-Type Stimulant (ATS)</vt:lpstr>
      <vt:lpstr>METH tại Việt Nam</vt:lpstr>
      <vt:lpstr>Câu hỏi ngắn</vt:lpstr>
      <vt:lpstr>Cấu trúc hóa học</vt:lpstr>
      <vt:lpstr>Cơ chế tác động</vt:lpstr>
      <vt:lpstr>Ba dạng methamphetamine</vt:lpstr>
      <vt:lpstr>Dược lí của METH</vt:lpstr>
      <vt:lpstr>Đường sử dụng</vt:lpstr>
      <vt:lpstr>Kiểu sử dụng</vt:lpstr>
      <vt:lpstr>Tác dụng sinh lí của METH</vt:lpstr>
      <vt:lpstr>Nhiễm độc METH (liều cao)</vt:lpstr>
      <vt:lpstr>Câu hỏi trắc nghiệm</vt:lpstr>
      <vt:lpstr>Sử dụng METH lâu dài</vt:lpstr>
      <vt:lpstr>METH và tình dục</vt:lpstr>
      <vt:lpstr>METH và điều trị methadone</vt:lpstr>
      <vt:lpstr>Câu hỏi ngắn</vt:lpstr>
      <vt:lpstr>METH không chỉ là METH</vt:lpstr>
      <vt:lpstr>METH và HIV</vt:lpstr>
      <vt:lpstr>Bệnh nhân HIV sử dụng METH</vt:lpstr>
      <vt:lpstr>METH gia tăng lây truyền HIV</vt:lpstr>
      <vt:lpstr>METH và diễn tiến HIV</vt:lpstr>
      <vt:lpstr>METH và HIV diễn tiến nhanh</vt:lpstr>
      <vt:lpstr>HIV và METH đều hại não</vt:lpstr>
      <vt:lpstr>METH và điều trị HIV</vt:lpstr>
      <vt:lpstr>METH và thuốc PI</vt:lpstr>
      <vt:lpstr>Tác hại khác liên quan HIV</vt:lpstr>
      <vt:lpstr>Điều trị lạm dụng METH</vt:lpstr>
      <vt:lpstr>Điều trị lạm dụng METH (tiếp theo)</vt:lpstr>
      <vt:lpstr>Điều trị RL tâm thần do METH</vt:lpstr>
      <vt:lpstr>KẾT LUẬN</vt:lpstr>
      <vt:lpstr>Khuyến nghị đối với OPC</vt:lpstr>
      <vt:lpstr>Câu hỏi đúng sai</vt:lpstr>
      <vt:lpstr>Tài liệu tham khảo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Methamphetamine và HIV</dc:title>
  <dc:creator>nschitrung</dc:creator>
  <cp:lastModifiedBy>Song Chi Trung Nguyen</cp:lastModifiedBy>
  <cp:revision>119</cp:revision>
  <dcterms:created xsi:type="dcterms:W3CDTF">2016-11-14T08:49:18Z</dcterms:created>
  <dcterms:modified xsi:type="dcterms:W3CDTF">2018-05-24T01:00:02Z</dcterms:modified>
</cp:coreProperties>
</file>