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3" r:id="rId1"/>
  </p:sldMasterIdLst>
  <p:sldIdLst>
    <p:sldId id="256" r:id="rId2"/>
    <p:sldId id="309" r:id="rId3"/>
    <p:sldId id="310" r:id="rId4"/>
    <p:sldId id="311" r:id="rId5"/>
    <p:sldId id="312" r:id="rId6"/>
    <p:sldId id="340" r:id="rId7"/>
    <p:sldId id="341" r:id="rId8"/>
    <p:sldId id="342" r:id="rId9"/>
    <p:sldId id="343" r:id="rId10"/>
    <p:sldId id="344" r:id="rId11"/>
    <p:sldId id="301" r:id="rId12"/>
    <p:sldId id="302" r:id="rId13"/>
    <p:sldId id="261" r:id="rId14"/>
    <p:sldId id="304" r:id="rId15"/>
    <p:sldId id="282" r:id="rId16"/>
    <p:sldId id="284" r:id="rId17"/>
    <p:sldId id="285" r:id="rId18"/>
    <p:sldId id="283" r:id="rId19"/>
    <p:sldId id="270" r:id="rId20"/>
    <p:sldId id="271" r:id="rId21"/>
    <p:sldId id="272" r:id="rId22"/>
    <p:sldId id="273" r:id="rId23"/>
    <p:sldId id="274" r:id="rId24"/>
    <p:sldId id="313" r:id="rId25"/>
    <p:sldId id="275" r:id="rId26"/>
    <p:sldId id="276" r:id="rId27"/>
    <p:sldId id="277" r:id="rId28"/>
    <p:sldId id="263" r:id="rId29"/>
    <p:sldId id="314" r:id="rId30"/>
    <p:sldId id="315" r:id="rId31"/>
    <p:sldId id="316" r:id="rId32"/>
    <p:sldId id="317" r:id="rId33"/>
    <p:sldId id="318" r:id="rId34"/>
    <p:sldId id="319" r:id="rId35"/>
    <p:sldId id="320" r:id="rId36"/>
    <p:sldId id="321" r:id="rId37"/>
    <p:sldId id="322" r:id="rId38"/>
    <p:sldId id="323" r:id="rId39"/>
    <p:sldId id="324" r:id="rId40"/>
    <p:sldId id="325" r:id="rId41"/>
    <p:sldId id="326" r:id="rId42"/>
    <p:sldId id="327" r:id="rId43"/>
    <p:sldId id="328" r:id="rId44"/>
    <p:sldId id="329" r:id="rId45"/>
    <p:sldId id="330" r:id="rId46"/>
    <p:sldId id="331" r:id="rId47"/>
    <p:sldId id="332" r:id="rId48"/>
    <p:sldId id="333" r:id="rId49"/>
    <p:sldId id="334" r:id="rId50"/>
    <p:sldId id="335" r:id="rId51"/>
    <p:sldId id="336" r:id="rId52"/>
    <p:sldId id="337" r:id="rId53"/>
    <p:sldId id="338" r:id="rId54"/>
    <p:sldId id="339"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29" autoAdjust="0"/>
    <p:restoredTop sz="94611"/>
  </p:normalViewPr>
  <p:slideViewPr>
    <p:cSldViewPr snapToGrid="0" snapToObjects="1">
      <p:cViewPr varScale="1">
        <p:scale>
          <a:sx n="69" d="100"/>
          <a:sy n="69" d="100"/>
        </p:scale>
        <p:origin x="63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121583F-725B-C744-9F26-D66CE341B0EE}"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144236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21583F-725B-C744-9F26-D66CE341B0EE}"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2106513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121583F-725B-C744-9F26-D66CE341B0EE}"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3942589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121583F-725B-C744-9F26-D66CE341B0EE}"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364205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121583F-725B-C744-9F26-D66CE341B0EE}" type="datetimeFigureOut">
              <a:rPr lang="en-US" smtClean="0"/>
              <a:t>4/10/2018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437448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121583F-725B-C744-9F26-D66CE341B0EE}" type="datetimeFigureOut">
              <a:rPr lang="en-US" smtClean="0"/>
              <a:t>4/10/2018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3130505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D121583F-725B-C744-9F26-D66CE341B0EE}" type="datetimeFigureOut">
              <a:rPr lang="en-US" smtClean="0"/>
              <a:t>4/10/2018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1450512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21583F-725B-C744-9F26-D66CE341B0EE}"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2816982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21583F-725B-C744-9F26-D66CE341B0EE}"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1702472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21583F-725B-C744-9F26-D66CE341B0EE}"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232200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21583F-725B-C744-9F26-D66CE341B0EE}"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2693492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21583F-725B-C744-9F26-D66CE341B0EE}"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826D1E-FF21-FE46-A991-E024D9E9EA1F}"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2791346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21583F-725B-C744-9F26-D66CE341B0EE}"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1109465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121583F-725B-C744-9F26-D66CE341B0EE}" type="datetimeFigureOut">
              <a:rPr lang="en-US" smtClean="0"/>
              <a:t>4/10/2018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15487335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121583F-725B-C744-9F26-D66CE341B0EE}" type="datetimeFigureOut">
              <a:rPr lang="en-US" smtClean="0"/>
              <a:t>4/10/2018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2288609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21583F-725B-C744-9F26-D66CE341B0EE}"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12142583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21583F-725B-C744-9F26-D66CE341B0EE}"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826D1E-FF21-FE46-A991-E024D9E9EA1F}" type="slidenum">
              <a:rPr lang="en-US" smtClean="0"/>
              <a:t>‹#›</a:t>
            </a:fld>
            <a:endParaRPr lang="en-US"/>
          </a:p>
        </p:txBody>
      </p:sp>
    </p:spTree>
    <p:extLst>
      <p:ext uri="{BB962C8B-B14F-4D97-AF65-F5344CB8AC3E}">
        <p14:creationId xmlns:p14="http://schemas.microsoft.com/office/powerpoint/2010/main" val="3987178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D121583F-725B-C744-9F26-D66CE341B0EE}" type="datetimeFigureOut">
              <a:rPr lang="en-US" smtClean="0"/>
              <a:t>4/10/2018</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0826D1E-FF21-FE46-A991-E024D9E9EA1F}" type="slidenum">
              <a:rPr lang="en-US" smtClean="0"/>
              <a:t>‹#›</a:t>
            </a:fld>
            <a:endParaRPr lang="en-US"/>
          </a:p>
        </p:txBody>
      </p:sp>
    </p:spTree>
    <p:extLst>
      <p:ext uri="{BB962C8B-B14F-4D97-AF65-F5344CB8AC3E}">
        <p14:creationId xmlns:p14="http://schemas.microsoft.com/office/powerpoint/2010/main" val="1467149363"/>
      </p:ext>
    </p:extLst>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 id="2147483915" r:id="rId12"/>
    <p:sldLayoutId id="2147483916" r:id="rId13"/>
    <p:sldLayoutId id="2147483917" r:id="rId14"/>
    <p:sldLayoutId id="2147483918" r:id="rId15"/>
    <p:sldLayoutId id="2147483919" r:id="rId16"/>
    <p:sldLayoutId id="2147483920"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aidsvu.org/" TargetMode="External"/><Relationship Id="rId2" Type="http://schemas.openxmlformats.org/officeDocument/2006/relationships/hyperlink" Target="http://www.healthmpowerment.org/" TargetMode="Externa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hyperlink" Target="http://www.findyourfrequency.com/"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http://www.healthmpowerment.org/"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455BC-1EB0-DB46-80A8-E9DEF4AD63C4}"/>
              </a:ext>
            </a:extLst>
          </p:cNvPr>
          <p:cNvSpPr>
            <a:spLocks noGrp="1"/>
          </p:cNvSpPr>
          <p:nvPr>
            <p:ph type="ctrTitle"/>
          </p:nvPr>
        </p:nvSpPr>
        <p:spPr/>
        <p:txBody>
          <a:bodyPr>
            <a:normAutofit fontScale="90000"/>
          </a:bodyPr>
          <a:lstStyle/>
          <a:p>
            <a:r>
              <a:rPr lang="en-US" smtClean="0">
                <a:latin typeface="Arial" panose="020B0604020202020204" pitchFamily="34" charset="0"/>
                <a:cs typeface="Arial" panose="020B0604020202020204" pitchFamily="34" charset="0"/>
              </a:rPr>
              <a:t>HIV/AIDS</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rối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loạn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chất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nền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tảng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Sức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khỏe</a:t>
            </a:r>
            <a:r>
              <a:rPr lang="en-US" smtClean="0">
                <a:latin typeface="Arial" panose="020B0604020202020204" pitchFamily="34" charset="0"/>
                <a:cs typeface="Arial" panose="020B0604020202020204" pitchFamily="34" charset="0"/>
              </a:rPr>
              <a:t> di </a:t>
            </a:r>
            <a:r>
              <a:rPr lang="en-US" err="1" smtClean="0">
                <a:latin typeface="Arial" panose="020B0604020202020204" pitchFamily="34" charset="0"/>
                <a:cs typeface="Arial" panose="020B0604020202020204" pitchFamily="34" charset="0"/>
              </a:rPr>
              <a:t>động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mHealth</a:t>
            </a:r>
            <a:r>
              <a:rPr lang="en-US" smtClean="0">
                <a:latin typeface="Arial" panose="020B0604020202020204" pitchFamily="34" charset="0"/>
                <a:cs typeface="Arial" panose="020B0604020202020204" pitchFamily="34" charset="0"/>
              </a:rPr>
              <a:t>)</a:t>
            </a:r>
            <a:endParaRPr lang="en-US">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A72A792D-5401-474C-ABAD-79271C2047B6}"/>
              </a:ext>
            </a:extLst>
          </p:cNvPr>
          <p:cNvSpPr>
            <a:spLocks noGrp="1"/>
          </p:cNvSpPr>
          <p:nvPr>
            <p:ph type="subTitle" idx="1"/>
          </p:nvPr>
        </p:nvSpPr>
        <p:spPr/>
        <p:txBody>
          <a:bodyPr/>
          <a:lstStyle/>
          <a:p>
            <a:r>
              <a:rPr lang="en-US" err="1" smtClean="0">
                <a:latin typeface="Arial" panose="020B0604020202020204" pitchFamily="34" charset="0"/>
                <a:cs typeface="Arial" panose="020B0604020202020204" pitchFamily="34" charset="0"/>
              </a:rPr>
              <a:t>Tổng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quan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chọn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lọc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về</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ứng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công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nghệ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hiện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có</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9489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EC427-336B-6D4D-BFB1-74B9469EE74A}"/>
              </a:ext>
            </a:extLst>
          </p:cNvPr>
          <p:cNvSpPr>
            <a:spLocks noGrp="1"/>
          </p:cNvSpPr>
          <p:nvPr>
            <p:ph type="title"/>
          </p:nvPr>
        </p:nvSpPr>
        <p:spPr/>
        <p:txBody>
          <a:bodyPr/>
          <a:lstStyle/>
          <a:p>
            <a:r>
              <a:rPr lang="en-US" smtClean="0"/>
              <a:t>TS. Ronald </a:t>
            </a:r>
            <a:r>
              <a:rPr lang="en-US"/>
              <a:t>R </a:t>
            </a:r>
            <a:r>
              <a:rPr lang="en-US" err="1" smtClean="0"/>
              <a:t>Odonnell</a:t>
            </a:r>
            <a:endParaRPr lang="en-US"/>
          </a:p>
        </p:txBody>
      </p:sp>
      <p:sp>
        <p:nvSpPr>
          <p:cNvPr id="3" name="Content Placeholder 2">
            <a:extLst>
              <a:ext uri="{FF2B5EF4-FFF2-40B4-BE49-F238E27FC236}">
                <a16:creationId xmlns:a16="http://schemas.microsoft.com/office/drawing/2014/main" id="{B9D7983B-7709-2046-BFCF-143C8A06091D}"/>
              </a:ext>
            </a:extLst>
          </p:cNvPr>
          <p:cNvSpPr>
            <a:spLocks noGrp="1"/>
          </p:cNvSpPr>
          <p:nvPr>
            <p:ph sz="quarter" idx="13"/>
          </p:nvPr>
        </p:nvSpPr>
        <p:spPr>
          <a:xfrm>
            <a:off x="4131733" y="2367092"/>
            <a:ext cx="7145867" cy="3424107"/>
          </a:xfrm>
        </p:spPr>
        <p:txBody>
          <a:bodyPr>
            <a:normAutofit fontScale="92500" lnSpcReduction="20000"/>
          </a:bodyPr>
          <a:lstStyle/>
          <a:p>
            <a:pPr marL="0" indent="0">
              <a:buNone/>
            </a:pPr>
            <a:r>
              <a:rPr lang="en-US" err="1"/>
              <a:t>Ronald.odonnell@asu.edu</a:t>
            </a:r>
            <a:endParaRPr lang="en-US"/>
          </a:p>
          <a:p>
            <a:pPr marL="0" indent="0">
              <a:buNone/>
            </a:pPr>
            <a:r>
              <a:rPr lang="en-US" u="sng"/>
              <a:t>https://</a:t>
            </a:r>
            <a:r>
              <a:rPr lang="en-US" u="sng" err="1"/>
              <a:t>chs.asu.edu</a:t>
            </a:r>
            <a:r>
              <a:rPr lang="en-US" u="sng"/>
              <a:t>/</a:t>
            </a:r>
            <a:r>
              <a:rPr lang="en-US" u="sng" err="1"/>
              <a:t>onlinehealthprograms</a:t>
            </a:r>
            <a:endParaRPr lang="en-US"/>
          </a:p>
          <a:p>
            <a:pPr marL="0" indent="0">
              <a:buNone/>
            </a:pPr>
            <a:r>
              <a:rPr lang="en-US"/>
              <a:t>QQ: 204806</a:t>
            </a:r>
          </a:p>
          <a:p>
            <a:pPr marL="0" indent="0">
              <a:buNone/>
            </a:pPr>
            <a:r>
              <a:rPr lang="en-US" err="1"/>
              <a:t>Whatsapp</a:t>
            </a:r>
            <a:r>
              <a:rPr lang="en-US"/>
              <a:t>: </a:t>
            </a:r>
            <a:r>
              <a:rPr lang="en-US" err="1"/>
              <a:t>ron</a:t>
            </a:r>
            <a:r>
              <a:rPr lang="en-US"/>
              <a:t> </a:t>
            </a:r>
            <a:r>
              <a:rPr lang="en-US" err="1"/>
              <a:t>odonnell</a:t>
            </a:r>
            <a:endParaRPr lang="en-US"/>
          </a:p>
          <a:p>
            <a:pPr marL="0" indent="0">
              <a:buNone/>
            </a:pPr>
            <a:r>
              <a:rPr lang="en-US"/>
              <a:t>Skype: </a:t>
            </a:r>
            <a:r>
              <a:rPr lang="en-US" err="1"/>
              <a:t>ronald.r.odonnell</a:t>
            </a:r>
            <a:endParaRPr lang="en-US"/>
          </a:p>
          <a:p>
            <a:pPr marL="0" indent="0">
              <a:buNone/>
            </a:pPr>
            <a:r>
              <a:rPr lang="en-US"/>
              <a:t>Web: </a:t>
            </a:r>
            <a:r>
              <a:rPr lang="en-US" err="1"/>
              <a:t>www.chs.asu.edu</a:t>
            </a:r>
            <a:endParaRPr lang="en-US"/>
          </a:p>
          <a:p>
            <a:pPr marL="0" indent="0">
              <a:buNone/>
            </a:pPr>
            <a:r>
              <a:rPr lang="en-US"/>
              <a:t>Web: </a:t>
            </a:r>
            <a:r>
              <a:rPr lang="en-US" err="1"/>
              <a:t>www.suncranehealth.com</a:t>
            </a:r>
            <a:endParaRPr lang="en-US"/>
          </a:p>
          <a:p>
            <a:pPr marL="0" indent="0">
              <a:buNone/>
            </a:pPr>
            <a:r>
              <a:rPr lang="en-US" err="1"/>
              <a:t>www.linkedin.com</a:t>
            </a:r>
            <a:r>
              <a:rPr lang="en-US"/>
              <a:t>/in/</a:t>
            </a:r>
            <a:r>
              <a:rPr lang="en-US" err="1"/>
              <a:t>ronodonnellasudbh</a:t>
            </a:r>
            <a:endParaRPr lang="en-US"/>
          </a:p>
          <a:p>
            <a:endParaRPr lang="en-US"/>
          </a:p>
        </p:txBody>
      </p:sp>
      <p:pic>
        <p:nvPicPr>
          <p:cNvPr id="4" name="Picture 3">
            <a:extLst>
              <a:ext uri="{FF2B5EF4-FFF2-40B4-BE49-F238E27FC236}">
                <a16:creationId xmlns:a16="http://schemas.microsoft.com/office/drawing/2014/main" id="{9C41D49C-6B76-9E44-B4A8-71A5566A173C}"/>
              </a:ext>
            </a:extLst>
          </p:cNvPr>
          <p:cNvPicPr>
            <a:picLocks noChangeAspect="1"/>
          </p:cNvPicPr>
          <p:nvPr/>
        </p:nvPicPr>
        <p:blipFill>
          <a:blip r:embed="rId2"/>
          <a:stretch>
            <a:fillRect/>
          </a:stretch>
        </p:blipFill>
        <p:spPr>
          <a:xfrm>
            <a:off x="402168" y="1905000"/>
            <a:ext cx="2356556" cy="3534834"/>
          </a:xfrm>
          <a:prstGeom prst="rect">
            <a:avLst/>
          </a:prstGeom>
        </p:spPr>
      </p:pic>
    </p:spTree>
    <p:extLst>
      <p:ext uri="{BB962C8B-B14F-4D97-AF65-F5344CB8AC3E}">
        <p14:creationId xmlns:p14="http://schemas.microsoft.com/office/powerpoint/2010/main" val="1930243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6F8332-31EF-A248-BC40-2A95766EDA24}"/>
              </a:ext>
            </a:extLst>
          </p:cNvPr>
          <p:cNvPicPr>
            <a:picLocks noChangeAspect="1"/>
          </p:cNvPicPr>
          <p:nvPr/>
        </p:nvPicPr>
        <p:blipFill>
          <a:blip r:embed="rId2"/>
          <a:stretch>
            <a:fillRect/>
          </a:stretch>
        </p:blipFill>
        <p:spPr>
          <a:xfrm>
            <a:off x="1605455" y="617483"/>
            <a:ext cx="9178159" cy="5790512"/>
          </a:xfrm>
          <a:prstGeom prst="rect">
            <a:avLst/>
          </a:prstGeom>
        </p:spPr>
      </p:pic>
    </p:spTree>
    <p:extLst>
      <p:ext uri="{BB962C8B-B14F-4D97-AF65-F5344CB8AC3E}">
        <p14:creationId xmlns:p14="http://schemas.microsoft.com/office/powerpoint/2010/main" val="1488318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F8B5F4C-2012-2248-AD70-1D374065F0B6}"/>
              </a:ext>
            </a:extLst>
          </p:cNvPr>
          <p:cNvPicPr>
            <a:picLocks noChangeAspect="1"/>
          </p:cNvPicPr>
          <p:nvPr/>
        </p:nvPicPr>
        <p:blipFill>
          <a:blip r:embed="rId2"/>
          <a:stretch>
            <a:fillRect/>
          </a:stretch>
        </p:blipFill>
        <p:spPr>
          <a:xfrm>
            <a:off x="2004647" y="536028"/>
            <a:ext cx="9149414" cy="5849089"/>
          </a:xfrm>
          <a:prstGeom prst="rect">
            <a:avLst/>
          </a:prstGeom>
        </p:spPr>
      </p:pic>
    </p:spTree>
    <p:extLst>
      <p:ext uri="{BB962C8B-B14F-4D97-AF65-F5344CB8AC3E}">
        <p14:creationId xmlns:p14="http://schemas.microsoft.com/office/powerpoint/2010/main" val="1250449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13208-E922-C84D-872E-9B7634825F77}"/>
              </a:ext>
            </a:extLst>
          </p:cNvPr>
          <p:cNvSpPr>
            <a:spLocks noGrp="1"/>
          </p:cNvSpPr>
          <p:nvPr>
            <p:ph type="title"/>
          </p:nvPr>
        </p:nvSpPr>
        <p:spPr/>
        <p:txBody>
          <a:bodyPr/>
          <a:lstStyle/>
          <a:p>
            <a:r>
              <a:rPr lang="en-US" err="1" smtClean="0"/>
              <a:t>Mục</a:t>
            </a:r>
            <a:r>
              <a:rPr lang="en-US" smtClean="0"/>
              <a:t> </a:t>
            </a:r>
            <a:r>
              <a:rPr lang="en-US" err="1" smtClean="0"/>
              <a:t>tiêu</a:t>
            </a:r>
            <a:r>
              <a:rPr lang="en-US" smtClean="0"/>
              <a:t> </a:t>
            </a:r>
            <a:r>
              <a:rPr lang="en-US" err="1" smtClean="0"/>
              <a:t>bài</a:t>
            </a:r>
            <a:r>
              <a:rPr lang="en-US" smtClean="0"/>
              <a:t> </a:t>
            </a:r>
            <a:r>
              <a:rPr lang="en-US" err="1" smtClean="0"/>
              <a:t>giảng</a:t>
            </a:r>
            <a:endParaRPr lang="en-US"/>
          </a:p>
        </p:txBody>
      </p:sp>
      <p:sp>
        <p:nvSpPr>
          <p:cNvPr id="3" name="Content Placeholder 2">
            <a:extLst>
              <a:ext uri="{FF2B5EF4-FFF2-40B4-BE49-F238E27FC236}">
                <a16:creationId xmlns:a16="http://schemas.microsoft.com/office/drawing/2014/main" id="{10F72C92-4803-154E-AAB1-2AC165FE5E63}"/>
              </a:ext>
            </a:extLst>
          </p:cNvPr>
          <p:cNvSpPr>
            <a:spLocks noGrp="1"/>
          </p:cNvSpPr>
          <p:nvPr>
            <p:ph sz="quarter" idx="13"/>
          </p:nvPr>
        </p:nvSpPr>
        <p:spPr/>
        <p:txBody>
          <a:bodyPr/>
          <a:lstStyle/>
          <a:p>
            <a:r>
              <a:rPr lang="en-US" err="1">
                <a:latin typeface="Arial" panose="020B0604020202020204" pitchFamily="34" charset="0"/>
                <a:cs typeface="Arial" panose="020B0604020202020204" pitchFamily="34" charset="0"/>
              </a:rPr>
              <a:t>Xác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định</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tầm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trọng</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của</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nền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tảng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sức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khỏe</a:t>
            </a:r>
            <a:r>
              <a:rPr lang="en-US" smtClean="0">
                <a:latin typeface="Arial" panose="020B0604020202020204" pitchFamily="34" charset="0"/>
                <a:cs typeface="Arial" panose="020B0604020202020204" pitchFamily="34" charset="0"/>
              </a:rPr>
              <a:t> di </a:t>
            </a:r>
            <a:r>
              <a:rPr lang="en-US" err="1" smtClean="0">
                <a:latin typeface="Arial" panose="020B0604020202020204" pitchFamily="34" charset="0"/>
                <a:cs typeface="Arial" panose="020B0604020202020204" pitchFamily="34" charset="0"/>
              </a:rPr>
              <a:t>động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mHealth</a:t>
            </a:r>
            <a:r>
              <a:rPr lang="en-US" smtClean="0">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trong</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dự</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phòng</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và</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quản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lý</a:t>
            </a:r>
            <a:r>
              <a:rPr lang="en-US">
                <a:latin typeface="Arial" panose="020B0604020202020204" pitchFamily="34" charset="0"/>
                <a:cs typeface="Arial" panose="020B0604020202020204" pitchFamily="34" charset="0"/>
              </a:rPr>
              <a:t> </a:t>
            </a:r>
            <a:r>
              <a:rPr lang="en-US" smtClean="0">
                <a:latin typeface="Arial" panose="020B0604020202020204" pitchFamily="34" charset="0"/>
                <a:cs typeface="Arial" panose="020B0604020202020204" pitchFamily="34" charset="0"/>
              </a:rPr>
              <a:t>HIV/AIDS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rối</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loạn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sử</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dụng</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chất</a:t>
            </a:r>
            <a:r>
              <a:rPr lang="en-US">
                <a:latin typeface="Arial" panose="020B0604020202020204" pitchFamily="34" charset="0"/>
                <a:cs typeface="Arial" panose="020B0604020202020204" pitchFamily="34" charset="0"/>
              </a:rPr>
              <a:t> </a:t>
            </a:r>
            <a:r>
              <a:rPr lang="en-US" smtClean="0">
                <a:latin typeface="Arial" panose="020B0604020202020204" pitchFamily="34" charset="0"/>
                <a:cs typeface="Arial" panose="020B0604020202020204" pitchFamily="34" charset="0"/>
              </a:rPr>
              <a:t>(</a:t>
            </a:r>
            <a:r>
              <a:rPr lang="en-US" err="1" smtClean="0">
                <a:latin typeface="Arial" panose="020B0604020202020204" pitchFamily="34" charset="0"/>
                <a:cs typeface="Arial" panose="020B0604020202020204" pitchFamily="34" charset="0"/>
              </a:rPr>
              <a:t>rlsdc</a:t>
            </a:r>
            <a:r>
              <a:rPr lang="en-US" smtClean="0">
                <a:latin typeface="Arial" panose="020B0604020202020204" pitchFamily="34" charset="0"/>
                <a:cs typeface="Arial" panose="020B0604020202020204" pitchFamily="34" charset="0"/>
              </a:rPr>
              <a:t>)</a:t>
            </a:r>
          </a:p>
          <a:p>
            <a:r>
              <a:rPr lang="en-US" err="1" smtClean="0">
                <a:latin typeface="Arial" panose="020B0604020202020204" pitchFamily="34" charset="0"/>
                <a:cs typeface="Arial" panose="020B0604020202020204" pitchFamily="34" charset="0"/>
              </a:rPr>
              <a:t>Mô</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về</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chiến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lược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kỹ</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thuật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của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mhealth</a:t>
            </a:r>
            <a:endParaRPr lang="en-US">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Mô</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thống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tiếp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cận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mhealth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tập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trung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hiv</a:t>
            </a:r>
            <a:r>
              <a:rPr lang="en-US" smtClean="0">
                <a:latin typeface="Arial" panose="020B0604020202020204" pitchFamily="34" charset="0"/>
                <a:cs typeface="Arial" panose="020B0604020202020204" pitchFamily="34" charset="0"/>
              </a:rPr>
              <a:t>/aids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rlsdc</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8397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BDB08-34FD-E644-8DDD-FF85CE0090BD}"/>
              </a:ext>
            </a:extLst>
          </p:cNvPr>
          <p:cNvSpPr>
            <a:spLocks noGrp="1"/>
          </p:cNvSpPr>
          <p:nvPr>
            <p:ph type="title"/>
          </p:nvPr>
        </p:nvSpPr>
        <p:spPr>
          <a:xfrm>
            <a:off x="913775" y="423965"/>
            <a:ext cx="10409221" cy="1113006"/>
          </a:xfrm>
        </p:spPr>
        <p:txBody>
          <a:bodyPr>
            <a:normAutofit fontScale="90000"/>
          </a:bodyPr>
          <a:lstStyle/>
          <a:p>
            <a:r>
              <a:rPr lang="en-US" dirty="0" err="1">
                <a:latin typeface="Arial" panose="020B0604020202020204" pitchFamily="34" charset="0"/>
                <a:cs typeface="Arial" panose="020B0604020202020204" pitchFamily="34" charset="0"/>
              </a:rPr>
              <a:t>mHealth</a:t>
            </a:r>
            <a:r>
              <a:rPr lang="en-US" dirty="0">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 </a:t>
            </a:r>
            <a:r>
              <a:rPr lang="en-US" smtClean="0">
                <a:latin typeface="Arial" panose="020B0604020202020204" pitchFamily="34" charset="0"/>
                <a:cs typeface="Arial" panose="020B0604020202020204" pitchFamily="34" charset="0"/>
              </a:rPr>
              <a:t>cải thiện sức khỏe hành vi + dự phòng và điều trị HIV/AIDS</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B39C038D-DC07-5E43-A998-C971A88ACD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1628" y="1536971"/>
            <a:ext cx="9253513" cy="5158437"/>
          </a:xfrm>
          <a:prstGeom prst="rect">
            <a:avLst/>
          </a:prstGeom>
        </p:spPr>
      </p:pic>
    </p:spTree>
    <p:extLst>
      <p:ext uri="{BB962C8B-B14F-4D97-AF65-F5344CB8AC3E}">
        <p14:creationId xmlns:p14="http://schemas.microsoft.com/office/powerpoint/2010/main" val="1292911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0FEA1-CB8C-7740-88A5-3853CF3D34DC}"/>
              </a:ext>
            </a:extLst>
          </p:cNvPr>
          <p:cNvSpPr>
            <a:spLocks noGrp="1"/>
          </p:cNvSpPr>
          <p:nvPr>
            <p:ph type="title"/>
          </p:nvPr>
        </p:nvSpPr>
        <p:spPr>
          <a:xfrm>
            <a:off x="179484" y="1740735"/>
            <a:ext cx="3599859" cy="1596177"/>
          </a:xfrm>
        </p:spPr>
        <p:txBody>
          <a:bodyPr>
            <a:normAutofit fontScale="90000"/>
          </a:bodyPr>
          <a:lstStyle/>
          <a:p>
            <a:r>
              <a:rPr lang="en-US" smtClean="0">
                <a:latin typeface="Arial" panose="020B0604020202020204" pitchFamily="34" charset="0"/>
                <a:cs typeface="Arial" panose="020B0604020202020204" pitchFamily="34" charset="0"/>
              </a:rPr>
              <a:t>Cảm biến sinh trắc có thể đeo trên người</a:t>
            </a:r>
            <a:endParaRPr lang="en-US"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B854DAC2-10B0-E34E-8BC4-8FC57D81358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66162" y="852822"/>
            <a:ext cx="6504563" cy="5359692"/>
          </a:xfrm>
          <a:prstGeom prst="rect">
            <a:avLst/>
          </a:prstGeom>
        </p:spPr>
      </p:pic>
    </p:spTree>
    <p:extLst>
      <p:ext uri="{BB962C8B-B14F-4D97-AF65-F5344CB8AC3E}">
        <p14:creationId xmlns:p14="http://schemas.microsoft.com/office/powerpoint/2010/main" val="56527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6190E-C3DC-A044-8F72-97CF9087F6B6}"/>
              </a:ext>
            </a:extLst>
          </p:cNvPr>
          <p:cNvSpPr>
            <a:spLocks noGrp="1"/>
          </p:cNvSpPr>
          <p:nvPr>
            <p:ph type="title"/>
          </p:nvPr>
        </p:nvSpPr>
        <p:spPr/>
        <p:txBody>
          <a:bodyPr/>
          <a:lstStyle/>
          <a:p>
            <a:r>
              <a:rPr lang="en-US" smtClean="0">
                <a:latin typeface="Arial" panose="020B0604020202020204" pitchFamily="34" charset="0"/>
                <a:cs typeface="Arial" panose="020B0604020202020204" pitchFamily="34" charset="0"/>
              </a:rPr>
              <a:t>Tuân thủ điều trị</a:t>
            </a:r>
            <a:endParaRPr lang="en-US" dirty="0">
              <a:latin typeface="Arial" panose="020B0604020202020204" pitchFamily="34" charset="0"/>
              <a:cs typeface="Arial" panose="020B0604020202020204" pitchFamily="34" charset="0"/>
            </a:endParaRPr>
          </a:p>
        </p:txBody>
      </p:sp>
      <p:pic>
        <p:nvPicPr>
          <p:cNvPr id="4" name="Content Placeholder 3">
            <a:extLst>
              <a:ext uri="{FF2B5EF4-FFF2-40B4-BE49-F238E27FC236}">
                <a16:creationId xmlns:a16="http://schemas.microsoft.com/office/drawing/2014/main" id="{2F75B279-08DA-C94F-9CDA-4275205070D3}"/>
              </a:ext>
            </a:extLst>
          </p:cNvPr>
          <p:cNvPicPr>
            <a:picLocks noGrp="1" noChangeAspect="1"/>
          </p:cNvPicPr>
          <p:nvPr>
            <p:ph sz="quarter" idx="13"/>
          </p:nvPr>
        </p:nvPicPr>
        <p:blipFill>
          <a:blip r:embed="rId2" cstate="email">
            <a:extLst>
              <a:ext uri="{28A0092B-C50C-407E-A947-70E740481C1C}">
                <a14:useLocalDpi xmlns:a14="http://schemas.microsoft.com/office/drawing/2010/main"/>
              </a:ext>
            </a:extLst>
          </a:blip>
          <a:stretch>
            <a:fillRect/>
          </a:stretch>
        </p:blipFill>
        <p:spPr>
          <a:xfrm>
            <a:off x="913775" y="2039037"/>
            <a:ext cx="4586031" cy="3424237"/>
          </a:xfrm>
          <a:prstGeom prst="rect">
            <a:avLst/>
          </a:prstGeom>
        </p:spPr>
      </p:pic>
      <p:pic>
        <p:nvPicPr>
          <p:cNvPr id="5" name="Picture 4">
            <a:extLst>
              <a:ext uri="{FF2B5EF4-FFF2-40B4-BE49-F238E27FC236}">
                <a16:creationId xmlns:a16="http://schemas.microsoft.com/office/drawing/2014/main" id="{058A6592-34C8-AC4E-9148-55C290061C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4313" y="2126128"/>
            <a:ext cx="5033070" cy="3337145"/>
          </a:xfrm>
          <a:prstGeom prst="rect">
            <a:avLst/>
          </a:prstGeom>
        </p:spPr>
      </p:pic>
    </p:spTree>
    <p:extLst>
      <p:ext uri="{BB962C8B-B14F-4D97-AF65-F5344CB8AC3E}">
        <p14:creationId xmlns:p14="http://schemas.microsoft.com/office/powerpoint/2010/main" val="575290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74102-AEDB-1743-8285-B405AF8B6B35}"/>
              </a:ext>
            </a:extLst>
          </p:cNvPr>
          <p:cNvSpPr>
            <a:spLocks noGrp="1"/>
          </p:cNvSpPr>
          <p:nvPr>
            <p:ph type="title"/>
          </p:nvPr>
        </p:nvSpPr>
        <p:spPr>
          <a:xfrm>
            <a:off x="5660873" y="1746926"/>
            <a:ext cx="6123129" cy="1596177"/>
          </a:xfrm>
        </p:spPr>
        <p:txBody>
          <a:bodyPr>
            <a:normAutofit/>
          </a:bodyPr>
          <a:lstStyle/>
          <a:p>
            <a:r>
              <a:rPr lang="en-US" b="1" smtClean="0">
                <a:latin typeface="Arial" panose="020B0604020202020204" pitchFamily="34" charset="0"/>
                <a:cs typeface="Arial" panose="020B0604020202020204" pitchFamily="34" charset="0"/>
              </a:rPr>
              <a:t>“bảng kê đơn” Sức khỏe hành vi</a:t>
            </a: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pic>
        <p:nvPicPr>
          <p:cNvPr id="4" name="Content Placeholder 3">
            <a:extLst>
              <a:ext uri="{FF2B5EF4-FFF2-40B4-BE49-F238E27FC236}">
                <a16:creationId xmlns:a16="http://schemas.microsoft.com/office/drawing/2014/main" id="{621FDF42-557A-2047-8DA9-C5C0494C77C3}"/>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050587" y="1040679"/>
            <a:ext cx="4416357" cy="5476699"/>
          </a:xfrm>
          <a:prstGeom prst="rect">
            <a:avLst/>
          </a:prstGeom>
        </p:spPr>
      </p:pic>
    </p:spTree>
    <p:extLst>
      <p:ext uri="{BB962C8B-B14F-4D97-AF65-F5344CB8AC3E}">
        <p14:creationId xmlns:p14="http://schemas.microsoft.com/office/powerpoint/2010/main" val="243109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CC161-6B1B-4A4C-806C-33A11D817D1D}"/>
              </a:ext>
            </a:extLst>
          </p:cNvPr>
          <p:cNvSpPr>
            <a:spLocks noGrp="1"/>
          </p:cNvSpPr>
          <p:nvPr>
            <p:ph type="title"/>
          </p:nvPr>
        </p:nvSpPr>
        <p:spPr/>
        <p:txBody>
          <a:bodyPr>
            <a:normAutofit fontScale="90000"/>
          </a:bodyPr>
          <a:lstStyle/>
          <a:p>
            <a:pPr marL="428625" indent="-428625"/>
            <a:r>
              <a:rPr lang="en-US" smtClean="0">
                <a:latin typeface="Arial" panose="020B0604020202020204" pitchFamily="34" charset="0"/>
                <a:cs typeface="Arial" panose="020B0604020202020204" pitchFamily="34" charset="0"/>
              </a:rPr>
              <a:t>Huyết áp (vòng đeo cổ tay)</a:t>
            </a:r>
            <a:r>
              <a:rPr lang="en-US">
                <a:latin typeface="Arial" panose="020B0604020202020204" pitchFamily="34" charset="0"/>
                <a:cs typeface="Arial" panose="020B0604020202020204" pitchFamily="34" charset="0"/>
              </a:rPr>
              <a:t/>
            </a:r>
            <a:br>
              <a:rPr lang="en-US">
                <a:latin typeface="Arial" panose="020B0604020202020204" pitchFamily="34" charset="0"/>
                <a:cs typeface="Arial" panose="020B0604020202020204" pitchFamily="34" charset="0"/>
              </a:rPr>
            </a:br>
            <a:r>
              <a:rPr lang="en-US" smtClean="0">
                <a:latin typeface="Arial" panose="020B0604020202020204" pitchFamily="34" charset="0"/>
                <a:cs typeface="Arial" panose="020B0604020202020204" pitchFamily="34" charset="0"/>
              </a:rPr>
              <a:t>đường trong máu (cảm biến điện hóa glucose)</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78FEB922-8A24-A148-87F9-03E522D95C9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3903" y="2214694"/>
            <a:ext cx="4685416" cy="3631484"/>
          </a:xfrm>
          <a:prstGeom prst="rect">
            <a:avLst/>
          </a:prstGeom>
        </p:spPr>
      </p:pic>
      <p:pic>
        <p:nvPicPr>
          <p:cNvPr id="5" name="Picture 4">
            <a:extLst>
              <a:ext uri="{FF2B5EF4-FFF2-40B4-BE49-F238E27FC236}">
                <a16:creationId xmlns:a16="http://schemas.microsoft.com/office/drawing/2014/main" id="{38C653A9-B9CD-3F4A-ABAB-7F770C48587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88388" y="3211501"/>
            <a:ext cx="3620207" cy="2036368"/>
          </a:xfrm>
          <a:prstGeom prst="rect">
            <a:avLst/>
          </a:prstGeom>
        </p:spPr>
      </p:pic>
    </p:spTree>
    <p:extLst>
      <p:ext uri="{BB962C8B-B14F-4D97-AF65-F5344CB8AC3E}">
        <p14:creationId xmlns:p14="http://schemas.microsoft.com/office/powerpoint/2010/main" val="3809413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049A61-0744-8D4A-9949-F2F2C882CCBC}"/>
              </a:ext>
            </a:extLst>
          </p:cNvPr>
          <p:cNvSpPr>
            <a:spLocks noGrp="1"/>
          </p:cNvSpPr>
          <p:nvPr>
            <p:ph type="title"/>
          </p:nvPr>
        </p:nvSpPr>
        <p:spPr>
          <a:xfrm>
            <a:off x="838200" y="618132"/>
            <a:ext cx="4649375" cy="1325563"/>
          </a:xfrm>
        </p:spPr>
        <p:txBody>
          <a:bodyPr>
            <a:normAutofit fontScale="90000"/>
          </a:bodyPr>
          <a:lstStyle/>
          <a:p>
            <a:r>
              <a:rPr lang="en-US" sz="2700" b="1" err="1" smtClean="0">
                <a:latin typeface="Arial" panose="020B0604020202020204" pitchFamily="34" charset="0"/>
                <a:cs typeface="Arial" panose="020B0604020202020204" pitchFamily="34" charset="0"/>
              </a:rPr>
              <a:t>Các</a:t>
            </a:r>
            <a:r>
              <a:rPr lang="en-US" sz="2700" b="1" smtClean="0">
                <a:latin typeface="Arial" panose="020B0604020202020204" pitchFamily="34" charset="0"/>
                <a:cs typeface="Arial" panose="020B0604020202020204" pitchFamily="34" charset="0"/>
              </a:rPr>
              <a:t> </a:t>
            </a:r>
            <a:r>
              <a:rPr lang="en-US" sz="2700" b="1" err="1" smtClean="0">
                <a:latin typeface="Arial" panose="020B0604020202020204" pitchFamily="34" charset="0"/>
                <a:cs typeface="Arial" panose="020B0604020202020204" pitchFamily="34" charset="0"/>
              </a:rPr>
              <a:t>công</a:t>
            </a:r>
            <a:r>
              <a:rPr lang="en-US" sz="2700" b="1" smtClean="0">
                <a:latin typeface="Arial" panose="020B0604020202020204" pitchFamily="34" charset="0"/>
                <a:cs typeface="Arial" panose="020B0604020202020204" pitchFamily="34" charset="0"/>
              </a:rPr>
              <a:t> </a:t>
            </a:r>
            <a:r>
              <a:rPr lang="en-US" sz="2700" b="1" err="1" smtClean="0">
                <a:latin typeface="Arial" panose="020B0604020202020204" pitchFamily="34" charset="0"/>
                <a:cs typeface="Arial" panose="020B0604020202020204" pitchFamily="34" charset="0"/>
              </a:rPr>
              <a:t>cụ</a:t>
            </a:r>
            <a:r>
              <a:rPr lang="en-US" sz="2700" b="1" smtClean="0">
                <a:latin typeface="Arial" panose="020B0604020202020204" pitchFamily="34" charset="0"/>
                <a:cs typeface="Arial" panose="020B0604020202020204" pitchFamily="34" charset="0"/>
              </a:rPr>
              <a:t> can </a:t>
            </a:r>
            <a:r>
              <a:rPr lang="en-US" sz="2700" b="1" err="1" smtClean="0">
                <a:latin typeface="Arial" panose="020B0604020202020204" pitchFamily="34" charset="0"/>
                <a:cs typeface="Arial" panose="020B0604020202020204" pitchFamily="34" charset="0"/>
              </a:rPr>
              <a:t>thiệp</a:t>
            </a:r>
            <a:r>
              <a:rPr lang="en-US" sz="2700" b="1" smtClean="0">
                <a:latin typeface="Arial" panose="020B0604020202020204" pitchFamily="34" charset="0"/>
                <a:cs typeface="Arial" panose="020B0604020202020204" pitchFamily="34" charset="0"/>
              </a:rPr>
              <a:t> </a:t>
            </a:r>
            <a:r>
              <a:rPr lang="en-US" sz="2700" b="1" err="1" smtClean="0">
                <a:latin typeface="Arial" panose="020B0604020202020204" pitchFamily="34" charset="0"/>
                <a:cs typeface="Arial" panose="020B0604020202020204" pitchFamily="34" charset="0"/>
              </a:rPr>
              <a:t>hiv</a:t>
            </a:r>
            <a:r>
              <a:rPr lang="en-US" sz="2700" b="1" smtClean="0">
                <a:latin typeface="Arial" panose="020B0604020202020204" pitchFamily="34" charset="0"/>
                <a:cs typeface="Arial" panose="020B0604020202020204" pitchFamily="34" charset="0"/>
              </a:rPr>
              <a:t> ban </a:t>
            </a:r>
            <a:r>
              <a:rPr lang="en-US" sz="2700" b="1" err="1" smtClean="0">
                <a:latin typeface="Arial" panose="020B0604020202020204" pitchFamily="34" charset="0"/>
                <a:cs typeface="Arial" panose="020B0604020202020204" pitchFamily="34" charset="0"/>
              </a:rPr>
              <a:t>đầu</a:t>
            </a:r>
            <a:r>
              <a:rPr lang="en-US" sz="2700" b="1" smtClean="0">
                <a:latin typeface="Arial" panose="020B0604020202020204" pitchFamily="34" charset="0"/>
                <a:cs typeface="Arial" panose="020B0604020202020204" pitchFamily="34" charset="0"/>
              </a:rPr>
              <a:t> </a:t>
            </a:r>
            <a:r>
              <a:rPr lang="en-US" sz="2700" b="1" err="1" smtClean="0">
                <a:latin typeface="Arial" panose="020B0604020202020204" pitchFamily="34" charset="0"/>
                <a:cs typeface="Arial" panose="020B0604020202020204" pitchFamily="34" charset="0"/>
              </a:rPr>
              <a:t>dựa</a:t>
            </a:r>
            <a:r>
              <a:rPr lang="en-US" sz="2700" b="1" smtClean="0">
                <a:latin typeface="Arial" panose="020B0604020202020204" pitchFamily="34" charset="0"/>
                <a:cs typeface="Arial" panose="020B0604020202020204" pitchFamily="34" charset="0"/>
              </a:rPr>
              <a:t> </a:t>
            </a:r>
            <a:r>
              <a:rPr lang="en-US" sz="2700" b="1" err="1" smtClean="0">
                <a:latin typeface="Arial" panose="020B0604020202020204" pitchFamily="34" charset="0"/>
                <a:cs typeface="Arial" panose="020B0604020202020204" pitchFamily="34" charset="0"/>
              </a:rPr>
              <a:t>trên</a:t>
            </a:r>
            <a:r>
              <a:rPr lang="en-US" sz="2700" b="1" smtClean="0">
                <a:latin typeface="Arial" panose="020B0604020202020204" pitchFamily="34" charset="0"/>
                <a:cs typeface="Arial" panose="020B0604020202020204" pitchFamily="34" charset="0"/>
              </a:rPr>
              <a:t> </a:t>
            </a:r>
            <a:r>
              <a:rPr lang="en-US" sz="2700" b="1" err="1" smtClean="0">
                <a:latin typeface="Arial" panose="020B0604020202020204" pitchFamily="34" charset="0"/>
                <a:cs typeface="Arial" panose="020B0604020202020204" pitchFamily="34" charset="0"/>
              </a:rPr>
              <a:t>công</a:t>
            </a:r>
            <a:r>
              <a:rPr lang="en-US" sz="2700" b="1" smtClean="0">
                <a:latin typeface="Arial" panose="020B0604020202020204" pitchFamily="34" charset="0"/>
                <a:cs typeface="Arial" panose="020B0604020202020204" pitchFamily="34" charset="0"/>
              </a:rPr>
              <a:t> </a:t>
            </a:r>
            <a:r>
              <a:rPr lang="en-US" sz="2700" b="1" err="1" smtClean="0">
                <a:latin typeface="Arial" panose="020B0604020202020204" pitchFamily="34" charset="0"/>
                <a:cs typeface="Arial" panose="020B0604020202020204" pitchFamily="34" charset="0"/>
              </a:rPr>
              <a:t>nghệ</a:t>
            </a:r>
            <a:r>
              <a:rPr lang="en-US" sz="2700" b="1" smtClean="0">
                <a:latin typeface="Arial" panose="020B0604020202020204" pitchFamily="34" charset="0"/>
                <a:cs typeface="Arial" panose="020B0604020202020204" pitchFamily="34" charset="0"/>
              </a:rPr>
              <a:t> </a:t>
            </a:r>
            <a:r>
              <a:rPr lang="en-US" sz="2700" b="1" err="1" smtClean="0">
                <a:latin typeface="Arial" panose="020B0604020202020204" pitchFamily="34" charset="0"/>
                <a:cs typeface="Arial" panose="020B0604020202020204" pitchFamily="34" charset="0"/>
              </a:rPr>
              <a:t>cho</a:t>
            </a:r>
            <a:r>
              <a:rPr lang="en-US" sz="2700" b="1" smtClean="0">
                <a:latin typeface="Arial" panose="020B0604020202020204" pitchFamily="34" charset="0"/>
                <a:cs typeface="Arial" panose="020B0604020202020204" pitchFamily="34" charset="0"/>
              </a:rPr>
              <a:t> </a:t>
            </a:r>
            <a:r>
              <a:rPr lang="en-US" sz="2700" b="1" err="1" smtClean="0">
                <a:latin typeface="Arial" panose="020B0604020202020204" pitchFamily="34" charset="0"/>
                <a:cs typeface="Arial" panose="020B0604020202020204" pitchFamily="34" charset="0"/>
              </a:rPr>
              <a:t>nhóm</a:t>
            </a:r>
            <a:r>
              <a:rPr lang="en-US" sz="2700" b="1" smtClean="0">
                <a:latin typeface="Arial" panose="020B0604020202020204" pitchFamily="34" charset="0"/>
                <a:cs typeface="Arial" panose="020B0604020202020204" pitchFamily="34" charset="0"/>
              </a:rPr>
              <a:t> </a:t>
            </a:r>
            <a:r>
              <a:rPr lang="en-US" sz="2700" b="1" err="1" smtClean="0">
                <a:latin typeface="Arial" panose="020B0604020202020204" pitchFamily="34" charset="0"/>
                <a:cs typeface="Arial" panose="020B0604020202020204" pitchFamily="34" charset="0"/>
              </a:rPr>
              <a:t>nam</a:t>
            </a:r>
            <a:r>
              <a:rPr lang="en-US" sz="2700" b="1" smtClean="0">
                <a:latin typeface="Arial" panose="020B0604020202020204" pitchFamily="34" charset="0"/>
                <a:cs typeface="Arial" panose="020B0604020202020204" pitchFamily="34" charset="0"/>
              </a:rPr>
              <a:t> </a:t>
            </a:r>
            <a:r>
              <a:rPr lang="en-US" sz="2700" b="1" err="1" smtClean="0">
                <a:latin typeface="Arial" panose="020B0604020202020204" pitchFamily="34" charset="0"/>
                <a:cs typeface="Arial" panose="020B0604020202020204" pitchFamily="34" charset="0"/>
              </a:rPr>
              <a:t>quan</a:t>
            </a:r>
            <a:r>
              <a:rPr lang="en-US" sz="2700" b="1" smtClean="0">
                <a:latin typeface="Arial" panose="020B0604020202020204" pitchFamily="34" charset="0"/>
                <a:cs typeface="Arial" panose="020B0604020202020204" pitchFamily="34" charset="0"/>
              </a:rPr>
              <a:t> </a:t>
            </a:r>
            <a:r>
              <a:rPr lang="en-US" sz="2700" b="1" err="1" smtClean="0">
                <a:latin typeface="Arial" panose="020B0604020202020204" pitchFamily="34" charset="0"/>
                <a:cs typeface="Arial" panose="020B0604020202020204" pitchFamily="34" charset="0"/>
              </a:rPr>
              <a:t>hệ</a:t>
            </a:r>
            <a:r>
              <a:rPr lang="en-US" sz="2700" b="1" smtClean="0">
                <a:latin typeface="Arial" panose="020B0604020202020204" pitchFamily="34" charset="0"/>
                <a:cs typeface="Arial" panose="020B0604020202020204" pitchFamily="34" charset="0"/>
              </a:rPr>
              <a:t> </a:t>
            </a:r>
            <a:r>
              <a:rPr lang="en-US" sz="2700" b="1" err="1" smtClean="0">
                <a:latin typeface="Arial" panose="020B0604020202020204" pitchFamily="34" charset="0"/>
                <a:cs typeface="Arial" panose="020B0604020202020204" pitchFamily="34" charset="0"/>
              </a:rPr>
              <a:t>tình</a:t>
            </a:r>
            <a:r>
              <a:rPr lang="en-US" sz="2700" b="1" smtClean="0">
                <a:latin typeface="Arial" panose="020B0604020202020204" pitchFamily="34" charset="0"/>
                <a:cs typeface="Arial" panose="020B0604020202020204" pitchFamily="34" charset="0"/>
              </a:rPr>
              <a:t> </a:t>
            </a:r>
            <a:r>
              <a:rPr lang="en-US" sz="2700" b="1" err="1" smtClean="0">
                <a:latin typeface="Arial" panose="020B0604020202020204" pitchFamily="34" charset="0"/>
                <a:cs typeface="Arial" panose="020B0604020202020204" pitchFamily="34" charset="0"/>
              </a:rPr>
              <a:t>dục</a:t>
            </a:r>
            <a:r>
              <a:rPr lang="en-US" sz="2700" b="1" smtClean="0">
                <a:latin typeface="Arial" panose="020B0604020202020204" pitchFamily="34" charset="0"/>
                <a:cs typeface="Arial" panose="020B0604020202020204" pitchFamily="34" charset="0"/>
              </a:rPr>
              <a:t> </a:t>
            </a:r>
            <a:r>
              <a:rPr lang="en-US" sz="2700" b="1" err="1" smtClean="0">
                <a:latin typeface="Arial" panose="020B0604020202020204" pitchFamily="34" charset="0"/>
                <a:cs typeface="Arial" panose="020B0604020202020204" pitchFamily="34" charset="0"/>
              </a:rPr>
              <a:t>đồng</a:t>
            </a:r>
            <a:r>
              <a:rPr lang="en-US" sz="2700" b="1" smtClean="0">
                <a:latin typeface="Arial" panose="020B0604020202020204" pitchFamily="34" charset="0"/>
                <a:cs typeface="Arial" panose="020B0604020202020204" pitchFamily="34" charset="0"/>
              </a:rPr>
              <a:t> </a:t>
            </a:r>
            <a:r>
              <a:rPr lang="en-US" sz="2700" b="1" err="1" smtClean="0">
                <a:latin typeface="Arial" panose="020B0604020202020204" pitchFamily="34" charset="0"/>
                <a:cs typeface="Arial" panose="020B0604020202020204" pitchFamily="34" charset="0"/>
              </a:rPr>
              <a:t>tính</a:t>
            </a:r>
            <a:r>
              <a:rPr lang="en-US" sz="2700" b="1" smtClean="0">
                <a:latin typeface="Arial" panose="020B0604020202020204" pitchFamily="34" charset="0"/>
                <a:cs typeface="Arial" panose="020B0604020202020204" pitchFamily="34" charset="0"/>
              </a:rPr>
              <a:t> </a:t>
            </a:r>
            <a:r>
              <a:rPr lang="en-US" sz="2700" b="1" err="1" smtClean="0">
                <a:latin typeface="Arial" panose="020B0604020202020204" pitchFamily="34" charset="0"/>
                <a:cs typeface="Arial" panose="020B0604020202020204" pitchFamily="34" charset="0"/>
              </a:rPr>
              <a:t>nam</a:t>
            </a:r>
            <a:r>
              <a:rPr lang="en-US" sz="2700" b="1" smtClean="0">
                <a:latin typeface="Arial" panose="020B0604020202020204" pitchFamily="34" charset="0"/>
                <a:cs typeface="Arial" panose="020B0604020202020204" pitchFamily="34" charset="0"/>
              </a:rPr>
              <a:t> (</a:t>
            </a:r>
            <a:r>
              <a:rPr lang="en-US" sz="2700" b="1" err="1" smtClean="0">
                <a:latin typeface="Arial" panose="020B0604020202020204" pitchFamily="34" charset="0"/>
                <a:cs typeface="Arial" panose="020B0604020202020204" pitchFamily="34" charset="0"/>
              </a:rPr>
              <a:t>msm</a:t>
            </a:r>
            <a:r>
              <a:rPr lang="en-US" sz="2700" b="1" smtClean="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a:r>
            <a:br>
              <a:rPr lang="en-US">
                <a:latin typeface="Arial" panose="020B0604020202020204" pitchFamily="34" charset="0"/>
                <a:cs typeface="Arial" panose="020B0604020202020204" pitchFamily="34" charset="0"/>
              </a:rPr>
            </a:br>
            <a:endParaRPr lang="en-US">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8BA502E3-371A-B74F-A2F4-EDA8BFF0AADA}"/>
              </a:ext>
            </a:extLst>
          </p:cNvPr>
          <p:cNvGraphicFramePr>
            <a:graphicFrameLocks noGrp="1"/>
          </p:cNvGraphicFramePr>
          <p:nvPr>
            <p:extLst>
              <p:ext uri="{D42A27DB-BD31-4B8C-83A1-F6EECF244321}">
                <p14:modId xmlns:p14="http://schemas.microsoft.com/office/powerpoint/2010/main" val="4191653539"/>
              </p:ext>
            </p:extLst>
          </p:nvPr>
        </p:nvGraphicFramePr>
        <p:xfrm>
          <a:off x="838199" y="2090057"/>
          <a:ext cx="10860315" cy="4730965"/>
        </p:xfrm>
        <a:graphic>
          <a:graphicData uri="http://schemas.openxmlformats.org/drawingml/2006/table">
            <a:tbl>
              <a:tblPr firstRow="1" bandRow="1">
                <a:tableStyleId>{5C22544A-7EE6-4342-B048-85BDC9FD1C3A}</a:tableStyleId>
              </a:tblPr>
              <a:tblGrid>
                <a:gridCol w="3179147">
                  <a:extLst>
                    <a:ext uri="{9D8B030D-6E8A-4147-A177-3AD203B41FA5}">
                      <a16:colId xmlns:a16="http://schemas.microsoft.com/office/drawing/2014/main" val="3793744450"/>
                    </a:ext>
                  </a:extLst>
                </a:gridCol>
                <a:gridCol w="3776825">
                  <a:extLst>
                    <a:ext uri="{9D8B030D-6E8A-4147-A177-3AD203B41FA5}">
                      <a16:colId xmlns:a16="http://schemas.microsoft.com/office/drawing/2014/main" val="1355243056"/>
                    </a:ext>
                  </a:extLst>
                </a:gridCol>
                <a:gridCol w="3904343">
                  <a:extLst>
                    <a:ext uri="{9D8B030D-6E8A-4147-A177-3AD203B41FA5}">
                      <a16:colId xmlns:a16="http://schemas.microsoft.com/office/drawing/2014/main" val="1807402632"/>
                    </a:ext>
                  </a:extLst>
                </a:gridCol>
              </a:tblGrid>
              <a:tr h="386201">
                <a:tc>
                  <a:txBody>
                    <a:bodyPr/>
                    <a:lstStyle/>
                    <a:p>
                      <a:endParaRPr lang="en-US">
                        <a:latin typeface="Arial" panose="020B0604020202020204" pitchFamily="34" charset="0"/>
                        <a:cs typeface="Arial" panose="020B0604020202020204" pitchFamily="34" charset="0"/>
                      </a:endParaRPr>
                    </a:p>
                  </a:txBody>
                  <a:tcPr/>
                </a:tc>
                <a:tc>
                  <a:txBody>
                    <a:bodyPr/>
                    <a:lstStyle/>
                    <a:p>
                      <a:endParaRPr lang="en-US">
                        <a:latin typeface="Arial" panose="020B0604020202020204" pitchFamily="34" charset="0"/>
                        <a:cs typeface="Arial" panose="020B0604020202020204" pitchFamily="34" charset="0"/>
                      </a:endParaRPr>
                    </a:p>
                  </a:txBody>
                  <a:tcPr/>
                </a:tc>
                <a:tc>
                  <a:txBody>
                    <a:bodyPr/>
                    <a:lstStyle/>
                    <a:p>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65979556"/>
                  </a:ext>
                </a:extLst>
              </a:tr>
              <a:tr h="965503">
                <a:tc>
                  <a:txBody>
                    <a:bodyPr/>
                    <a:lstStyle/>
                    <a:p>
                      <a:r>
                        <a:rPr lang="en-US" sz="1800" b="0" i="0" kern="1200" err="1" smtClean="0">
                          <a:solidFill>
                            <a:schemeClr val="dk1"/>
                          </a:solidFill>
                          <a:effectLst/>
                          <a:latin typeface="Arial" panose="020B0604020202020204" pitchFamily="34" charset="0"/>
                          <a:ea typeface="+mn-ea"/>
                          <a:cs typeface="Arial" panose="020B0604020202020204" pitchFamily="34" charset="0"/>
                        </a:rPr>
                        <a:t>Cung</a:t>
                      </a:r>
                      <a:r>
                        <a:rPr lang="en-US" sz="1800" b="0" i="0" kern="1200" smtClean="0">
                          <a:solidFill>
                            <a:schemeClr val="dk1"/>
                          </a:solidFill>
                          <a:effectLst/>
                          <a:latin typeface="Arial" panose="020B0604020202020204" pitchFamily="34" charset="0"/>
                          <a:ea typeface="+mn-ea"/>
                          <a:cs typeface="Arial" panose="020B0604020202020204" pitchFamily="34" charset="0"/>
                        </a:rPr>
                        <a:t> </a:t>
                      </a:r>
                      <a:r>
                        <a:rPr lang="en-US" sz="1800" b="0" i="0" kern="1200" err="1" smtClean="0">
                          <a:solidFill>
                            <a:schemeClr val="dk1"/>
                          </a:solidFill>
                          <a:effectLst/>
                          <a:latin typeface="Arial" panose="020B0604020202020204" pitchFamily="34" charset="0"/>
                          <a:ea typeface="+mn-ea"/>
                          <a:cs typeface="Arial" panose="020B0604020202020204" pitchFamily="34" charset="0"/>
                        </a:rPr>
                        <a:t>cấp</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thông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tin</a:t>
                      </a:r>
                      <a:endParaRPr lang="en-US">
                        <a:latin typeface="Arial" panose="020B0604020202020204" pitchFamily="34" charset="0"/>
                        <a:cs typeface="Arial" panose="020B0604020202020204" pitchFamily="34" charset="0"/>
                      </a:endParaRPr>
                    </a:p>
                  </a:txBody>
                  <a:tcPr/>
                </a:tc>
                <a:tc>
                  <a:txBody>
                    <a:bodyPr/>
                    <a:lstStyle/>
                    <a:p>
                      <a:r>
                        <a:rPr lang="vi-VN" sz="1800" b="0" i="0" kern="1200" smtClean="0">
                          <a:solidFill>
                            <a:schemeClr val="dk1"/>
                          </a:solidFill>
                          <a:effectLst/>
                          <a:latin typeface="Arial" panose="020B0604020202020204" pitchFamily="34" charset="0"/>
                          <a:ea typeface="+mn-ea"/>
                          <a:cs typeface="Arial" panose="020B0604020202020204" pitchFamily="34" charset="0"/>
                        </a:rPr>
                        <a:t>Thông tin cơ bản về các nguy cơ </a:t>
                      </a:r>
                      <a:r>
                        <a:rPr lang="en-US" sz="1800" b="0" i="0" kern="1200" err="1" smtClean="0">
                          <a:solidFill>
                            <a:schemeClr val="dk1"/>
                          </a:solidFill>
                          <a:effectLst/>
                          <a:latin typeface="Arial" panose="020B0604020202020204" pitchFamily="34" charset="0"/>
                          <a:ea typeface="+mn-ea"/>
                          <a:cs typeface="Arial" panose="020B0604020202020204" pitchFamily="34" charset="0"/>
                        </a:rPr>
                        <a:t>lây</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nhiễm</a:t>
                      </a:r>
                      <a:r>
                        <a:rPr lang="vi-VN" sz="1800" b="0" i="0" kern="1200" smtClean="0">
                          <a:solidFill>
                            <a:schemeClr val="dk1"/>
                          </a:solidFill>
                          <a:effectLst/>
                          <a:latin typeface="Arial" panose="020B0604020202020204" pitchFamily="34" charset="0"/>
                          <a:ea typeface="+mn-ea"/>
                          <a:cs typeface="Arial" panose="020B0604020202020204" pitchFamily="34" charset="0"/>
                        </a:rPr>
                        <a:t>, </a:t>
                      </a:r>
                      <a:r>
                        <a:rPr lang="en-US" sz="1800" b="0" i="0" kern="1200" err="1" smtClean="0">
                          <a:solidFill>
                            <a:schemeClr val="dk1"/>
                          </a:solidFill>
                          <a:effectLst/>
                          <a:latin typeface="Arial" panose="020B0604020202020204" pitchFamily="34" charset="0"/>
                          <a:ea typeface="+mn-ea"/>
                          <a:cs typeface="Arial" panose="020B0604020202020204" pitchFamily="34" charset="0"/>
                        </a:rPr>
                        <a:t>chiến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lược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vi-VN" sz="1800" b="0" i="0" kern="1200" smtClean="0">
                          <a:solidFill>
                            <a:schemeClr val="dk1"/>
                          </a:solidFill>
                          <a:effectLst/>
                          <a:latin typeface="Arial" panose="020B0604020202020204" pitchFamily="34" charset="0"/>
                          <a:ea typeface="+mn-ea"/>
                          <a:cs typeface="Arial" panose="020B0604020202020204" pitchFamily="34" charset="0"/>
                        </a:rPr>
                        <a:t>dự phòng và quản lý</a:t>
                      </a:r>
                      <a:r>
                        <a:rPr lang="en-US" sz="1800" b="0" i="0" kern="1200" smtClean="0">
                          <a:solidFill>
                            <a:schemeClr val="dk1"/>
                          </a:solidFill>
                          <a:effectLst/>
                          <a:latin typeface="Arial" panose="020B0604020202020204" pitchFamily="34" charset="0"/>
                          <a:ea typeface="+mn-ea"/>
                          <a:cs typeface="Arial" panose="020B0604020202020204" pitchFamily="34" charset="0"/>
                        </a:rPr>
                        <a:t> HIV</a:t>
                      </a:r>
                      <a:endParaRPr lang="en-US">
                        <a:latin typeface="Arial" panose="020B0604020202020204" pitchFamily="34" charset="0"/>
                        <a:cs typeface="Arial" panose="020B0604020202020204" pitchFamily="34" charset="0"/>
                      </a:endParaRPr>
                    </a:p>
                  </a:txBody>
                  <a:tcPr/>
                </a:tc>
                <a:tc>
                  <a:txBody>
                    <a:bodyPr/>
                    <a:lstStyle/>
                    <a:p>
                      <a:r>
                        <a:rPr lang="en-US" sz="1800" b="0" i="0" u="sng" kern="1200">
                          <a:solidFill>
                            <a:schemeClr val="dk1"/>
                          </a:solidFill>
                          <a:effectLst/>
                          <a:latin typeface="Arial" panose="020B0604020202020204" pitchFamily="34" charset="0"/>
                          <a:ea typeface="+mn-ea"/>
                          <a:cs typeface="Arial" panose="020B0604020202020204" pitchFamily="34" charset="0"/>
                          <a:hlinkClick r:id="rId2"/>
                        </a:rPr>
                        <a:t>www.healthmpowerment.org</a:t>
                      </a:r>
                      <a:endParaRPr lang="en-US" sz="1800" b="0" i="0" u="sng" kern="1200">
                        <a:solidFill>
                          <a:schemeClr val="dk1"/>
                        </a:solidFill>
                        <a:effectLst/>
                        <a:latin typeface="Arial" panose="020B0604020202020204" pitchFamily="34" charset="0"/>
                        <a:ea typeface="+mn-ea"/>
                        <a:cs typeface="Arial" panose="020B0604020202020204" pitchFamily="34" charset="0"/>
                      </a:endParaRPr>
                    </a:p>
                    <a:p>
                      <a:r>
                        <a:rPr lang="en-US" sz="1800" b="0" i="0" u="sng" kern="1200">
                          <a:solidFill>
                            <a:schemeClr val="dk1"/>
                          </a:solidFill>
                          <a:effectLst/>
                          <a:latin typeface="Arial" panose="020B0604020202020204" pitchFamily="34" charset="0"/>
                          <a:ea typeface="+mn-ea"/>
                          <a:cs typeface="Arial" panose="020B0604020202020204" pitchFamily="34" charset="0"/>
                          <a:hlinkClick r:id="rId3"/>
                        </a:rPr>
                        <a:t>www.AIDSVu.org</a:t>
                      </a:r>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66615336"/>
                  </a:ext>
                </a:extLst>
              </a:tr>
              <a:tr h="1544805">
                <a:tc>
                  <a:txBody>
                    <a:bodyPr/>
                    <a:lstStyle/>
                    <a:p>
                      <a:r>
                        <a:rPr lang="en-US" sz="1800" b="0" i="0" kern="1200" err="1" smtClean="0">
                          <a:solidFill>
                            <a:schemeClr val="dk1"/>
                          </a:solidFill>
                          <a:effectLst/>
                          <a:latin typeface="Arial" panose="020B0604020202020204" pitchFamily="34" charset="0"/>
                          <a:ea typeface="+mn-ea"/>
                          <a:cs typeface="Arial" panose="020B0604020202020204" pitchFamily="34" charset="0"/>
                        </a:rPr>
                        <a:t>Tự</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đánh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giá</a:t>
                      </a:r>
                      <a:endParaRPr lang="en-US">
                        <a:latin typeface="Arial" panose="020B0604020202020204" pitchFamily="34" charset="0"/>
                        <a:cs typeface="Arial" panose="020B0604020202020204" pitchFamily="34" charset="0"/>
                      </a:endParaRPr>
                    </a:p>
                  </a:txBody>
                  <a:tcPr/>
                </a:tc>
                <a:tc>
                  <a:txBody>
                    <a:bodyPr/>
                    <a:lstStyle/>
                    <a:p>
                      <a:r>
                        <a:rPr lang="en-US" sz="1800" b="0" i="0" kern="1200" err="1" smtClean="0">
                          <a:solidFill>
                            <a:schemeClr val="dk1"/>
                          </a:solidFill>
                          <a:effectLst/>
                          <a:latin typeface="Arial" panose="020B0604020202020204" pitchFamily="34" charset="0"/>
                          <a:ea typeface="+mn-ea"/>
                          <a:cs typeface="Arial" panose="020B0604020202020204" pitchFamily="34" charset="0"/>
                        </a:rPr>
                        <a:t>Đặt</a:t>
                      </a:r>
                      <a:r>
                        <a:rPr lang="en-US" sz="1800" b="0" i="0" kern="1200" smtClean="0">
                          <a:solidFill>
                            <a:schemeClr val="dk1"/>
                          </a:solidFill>
                          <a:effectLst/>
                          <a:latin typeface="Arial" panose="020B0604020202020204" pitchFamily="34" charset="0"/>
                          <a:ea typeface="+mn-ea"/>
                          <a:cs typeface="Arial" panose="020B0604020202020204" pitchFamily="34" charset="0"/>
                        </a:rPr>
                        <a:t> </a:t>
                      </a:r>
                      <a:r>
                        <a:rPr lang="en-US" sz="1800" b="0" i="0" kern="1200" err="1" smtClean="0">
                          <a:solidFill>
                            <a:schemeClr val="dk1"/>
                          </a:solidFill>
                          <a:effectLst/>
                          <a:latin typeface="Arial" panose="020B0604020202020204" pitchFamily="34" charset="0"/>
                          <a:ea typeface="+mn-ea"/>
                          <a:cs typeface="Arial" panose="020B0604020202020204" pitchFamily="34" charset="0"/>
                        </a:rPr>
                        <a:t>câu</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hỏi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để</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xác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định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tính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phù</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hợp</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của</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một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dịch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vụ</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can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thiệp</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nào</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đó</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đối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với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khách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hàng</a:t>
                      </a:r>
                      <a:endParaRPr lang="en-US">
                        <a:latin typeface="Arial" panose="020B0604020202020204" pitchFamily="34" charset="0"/>
                        <a:cs typeface="Arial" panose="020B0604020202020204" pitchFamily="34" charset="0"/>
                      </a:endParaRPr>
                    </a:p>
                  </a:txBody>
                  <a:tcPr/>
                </a:tc>
                <a:tc>
                  <a:txBody>
                    <a:bodyPr/>
                    <a:lstStyle/>
                    <a:p>
                      <a:r>
                        <a:rPr lang="en-US" sz="1800" b="0" i="0" u="sng" kern="1200">
                          <a:solidFill>
                            <a:schemeClr val="dk1"/>
                          </a:solidFill>
                          <a:effectLst/>
                          <a:latin typeface="Arial" panose="020B0604020202020204" pitchFamily="34" charset="0"/>
                          <a:ea typeface="+mn-ea"/>
                          <a:cs typeface="Arial" panose="020B0604020202020204" pitchFamily="34" charset="0"/>
                          <a:hlinkClick r:id="rId4"/>
                        </a:rPr>
                        <a:t>www.findyourfrequency.com</a:t>
                      </a:r>
                      <a:r>
                        <a:rPr lang="en-US" sz="1800" b="0" i="0" kern="1200">
                          <a:solidFill>
                            <a:schemeClr val="dk1"/>
                          </a:solidFill>
                          <a:effectLst/>
                          <a:latin typeface="Arial" panose="020B0604020202020204" pitchFamily="34" charset="0"/>
                          <a:ea typeface="+mn-ea"/>
                          <a:cs typeface="Arial" panose="020B0604020202020204" pitchFamily="34" charset="0"/>
                        </a:rPr>
                        <a:t> </a:t>
                      </a:r>
                      <a:endParaRPr lang="en-US" sz="1800" b="0" i="0" kern="1200" smtClean="0">
                        <a:solidFill>
                          <a:schemeClr val="dk1"/>
                        </a:solidFill>
                        <a:effectLst/>
                        <a:latin typeface="Arial" panose="020B0604020202020204" pitchFamily="34" charset="0"/>
                        <a:ea typeface="+mn-ea"/>
                        <a:cs typeface="Arial" panose="020B0604020202020204" pitchFamily="34" charset="0"/>
                      </a:endParaRPr>
                    </a:p>
                    <a:p>
                      <a:r>
                        <a:rPr lang="en-US" sz="1800" b="0" i="0" kern="1200" err="1" smtClean="0">
                          <a:solidFill>
                            <a:schemeClr val="dk1"/>
                          </a:solidFill>
                          <a:effectLst/>
                          <a:latin typeface="Arial" panose="020B0604020202020204" pitchFamily="34" charset="0"/>
                          <a:ea typeface="+mn-ea"/>
                          <a:cs typeface="Arial" panose="020B0604020202020204" pitchFamily="34" charset="0"/>
                        </a:rPr>
                        <a:t>là</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một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tiện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ích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trên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nền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web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giúp</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xác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định</a:t>
                      </a:r>
                      <a:r>
                        <a:rPr lang="vi-VN" sz="1800" b="0" i="0" kern="1200" smtClean="0">
                          <a:solidFill>
                            <a:schemeClr val="dk1"/>
                          </a:solidFill>
                          <a:effectLst/>
                          <a:latin typeface="Arial" panose="020B0604020202020204" pitchFamily="34" charset="0"/>
                          <a:ea typeface="+mn-ea"/>
                          <a:cs typeface="Arial" panose="020B0604020202020204" pitchFamily="34" charset="0"/>
                        </a:rPr>
                        <a:t> tần suất xét nghiệm HIV được khuyến cáo</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thực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hiện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a:t>
                      </a:r>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97883737"/>
                  </a:ext>
                </a:extLst>
              </a:tr>
              <a:tr h="1834456">
                <a:tc>
                  <a:txBody>
                    <a:bodyPr/>
                    <a:lstStyle/>
                    <a:p>
                      <a:r>
                        <a:rPr lang="en-US" sz="1800" b="0" i="0" kern="1200" err="1" smtClean="0">
                          <a:solidFill>
                            <a:schemeClr val="dk1"/>
                          </a:solidFill>
                          <a:effectLst/>
                          <a:latin typeface="Arial" panose="020B0604020202020204" pitchFamily="34" charset="0"/>
                          <a:ea typeface="+mn-ea"/>
                          <a:cs typeface="Arial" panose="020B0604020202020204" pitchFamily="34" charset="0"/>
                        </a:rPr>
                        <a:t>Nhắc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nhở</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về</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lịch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dịch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vụ</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tái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khám</a:t>
                      </a:r>
                      <a:endParaRPr lang="en-US">
                        <a:latin typeface="Arial" panose="020B0604020202020204" pitchFamily="34" charset="0"/>
                        <a:cs typeface="Arial" panose="020B0604020202020204" pitchFamily="34" charset="0"/>
                      </a:endParaRPr>
                    </a:p>
                  </a:txBody>
                  <a:tcPr/>
                </a:tc>
                <a:tc>
                  <a:txBody>
                    <a:bodyPr/>
                    <a:lstStyle/>
                    <a:p>
                      <a:r>
                        <a:rPr lang="en-US" sz="1800" b="0" i="0" kern="1200" err="1" smtClean="0">
                          <a:solidFill>
                            <a:schemeClr val="dk1"/>
                          </a:solidFill>
                          <a:effectLst/>
                          <a:latin typeface="Arial" panose="020B0604020202020204" pitchFamily="34" charset="0"/>
                          <a:ea typeface="+mn-ea"/>
                          <a:cs typeface="Arial" panose="020B0604020202020204" pitchFamily="34" charset="0"/>
                        </a:rPr>
                        <a:t>Cung</a:t>
                      </a:r>
                      <a:r>
                        <a:rPr lang="en-US" sz="1800" b="0" i="0" kern="1200" smtClean="0">
                          <a:solidFill>
                            <a:schemeClr val="dk1"/>
                          </a:solidFill>
                          <a:effectLst/>
                          <a:latin typeface="Arial" panose="020B0604020202020204" pitchFamily="34" charset="0"/>
                          <a:ea typeface="+mn-ea"/>
                          <a:cs typeface="Arial" panose="020B0604020202020204" pitchFamily="34" charset="0"/>
                        </a:rPr>
                        <a:t> </a:t>
                      </a:r>
                      <a:r>
                        <a:rPr lang="en-US" sz="1800" b="0" i="0" kern="1200" err="1" smtClean="0">
                          <a:solidFill>
                            <a:schemeClr val="dk1"/>
                          </a:solidFill>
                          <a:effectLst/>
                          <a:latin typeface="Arial" panose="020B0604020202020204" pitchFamily="34" charset="0"/>
                          <a:ea typeface="+mn-ea"/>
                          <a:cs typeface="Arial" panose="020B0604020202020204" pitchFamily="34" charset="0"/>
                        </a:rPr>
                        <a:t>cấp</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dịch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vụ</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tin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nhắn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email,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gọi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điện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nhắc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nhở</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hoặc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thông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báo</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trên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điện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thoại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nhằm</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thúc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đẩy</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sự</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tham</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gia</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của</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khách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hàng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vào</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các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dịch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vụ</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tái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khám</a:t>
                      </a:r>
                      <a:r>
                        <a:rPr lang="en-US" sz="1800" b="0" i="0" kern="1200" smtClean="0">
                          <a:solidFill>
                            <a:schemeClr val="dk1"/>
                          </a:solidFill>
                          <a:effectLst/>
                          <a:latin typeface="Arial" panose="020B0604020202020204" pitchFamily="34" charset="0"/>
                          <a:ea typeface="+mn-ea"/>
                          <a:cs typeface="Arial" panose="020B0604020202020204" pitchFamily="34" charset="0"/>
                        </a:rPr>
                        <a:t> (</a:t>
                      </a:r>
                      <a:r>
                        <a:rPr lang="en-US" sz="1800" b="0" i="0" kern="1200" err="1" smtClean="0">
                          <a:solidFill>
                            <a:schemeClr val="dk1"/>
                          </a:solidFill>
                          <a:effectLst/>
                          <a:latin typeface="Arial" panose="020B0604020202020204" pitchFamily="34" charset="0"/>
                          <a:ea typeface="+mn-ea"/>
                          <a:cs typeface="Arial" panose="020B0604020202020204" pitchFamily="34" charset="0"/>
                        </a:rPr>
                        <a:t>ví</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dụ</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như</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xét</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nghiệm</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smtClean="0">
                          <a:solidFill>
                            <a:schemeClr val="dk1"/>
                          </a:solidFill>
                          <a:effectLst/>
                          <a:latin typeface="Arial" panose="020B0604020202020204" pitchFamily="34" charset="0"/>
                          <a:ea typeface="+mn-ea"/>
                          <a:cs typeface="Arial" panose="020B0604020202020204" pitchFamily="34" charset="0"/>
                        </a:rPr>
                        <a:t>HIV)</a:t>
                      </a:r>
                      <a:endParaRPr lang="en-US">
                        <a:latin typeface="Arial" panose="020B0604020202020204" pitchFamily="34" charset="0"/>
                        <a:cs typeface="Arial" panose="020B0604020202020204" pitchFamily="34" charset="0"/>
                      </a:endParaRPr>
                    </a:p>
                  </a:txBody>
                  <a:tcPr/>
                </a:tc>
                <a:tc>
                  <a:txBody>
                    <a:bodyPr/>
                    <a:lstStyle/>
                    <a:p>
                      <a:r>
                        <a:rPr lang="en-US" sz="1800" b="0" i="0" kern="1200" err="1">
                          <a:solidFill>
                            <a:schemeClr val="dk1"/>
                          </a:solidFill>
                          <a:effectLst/>
                          <a:latin typeface="Arial" panose="020B0604020202020204" pitchFamily="34" charset="0"/>
                          <a:ea typeface="+mn-ea"/>
                          <a:cs typeface="Arial" panose="020B0604020202020204" pitchFamily="34" charset="0"/>
                        </a:rPr>
                        <a:t>HealthMindr</a:t>
                      </a:r>
                      <a:r>
                        <a:rPr lang="en-US" sz="1800" b="0" i="0" kern="1200">
                          <a:solidFill>
                            <a:schemeClr val="dk1"/>
                          </a:solidFill>
                          <a:effectLst/>
                          <a:latin typeface="Arial" panose="020B0604020202020204" pitchFamily="34" charset="0"/>
                          <a:ea typeface="+mn-ea"/>
                          <a:cs typeface="Arial" panose="020B0604020202020204" pitchFamily="34" charset="0"/>
                        </a:rPr>
                        <a:t> </a:t>
                      </a:r>
                      <a:r>
                        <a:rPr lang="en-US" sz="1800" b="0" i="0" kern="1200" err="1" smtClean="0">
                          <a:solidFill>
                            <a:schemeClr val="dk1"/>
                          </a:solidFill>
                          <a:effectLst/>
                          <a:latin typeface="Arial" panose="020B0604020202020204" pitchFamily="34" charset="0"/>
                          <a:ea typeface="+mn-ea"/>
                          <a:cs typeface="Arial" panose="020B0604020202020204" pitchFamily="34" charset="0"/>
                        </a:rPr>
                        <a:t>cho</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phép</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khách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hàng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lên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lịch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xét</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nghiệm</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HIV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thường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quy</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trong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một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số</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khoảng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thời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gian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nhất</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định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và</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họ</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cũng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được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chọn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hình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thức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nhắc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khi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lịch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tái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khám</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đến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hạn</a:t>
                      </a:r>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14110531"/>
                  </a:ext>
                </a:extLst>
              </a:tr>
            </a:tbl>
          </a:graphicData>
        </a:graphic>
      </p:graphicFrame>
      <p:pic>
        <p:nvPicPr>
          <p:cNvPr id="6" name="Picture 5">
            <a:extLst>
              <a:ext uri="{FF2B5EF4-FFF2-40B4-BE49-F238E27FC236}">
                <a16:creationId xmlns:a16="http://schemas.microsoft.com/office/drawing/2014/main" id="{4C5827E9-9D6B-F046-8E0C-A50C810C7EFB}"/>
              </a:ext>
            </a:extLst>
          </p:cNvPr>
          <p:cNvPicPr>
            <a:picLocks noChangeAspect="1"/>
          </p:cNvPicPr>
          <p:nvPr/>
        </p:nvPicPr>
        <p:blipFill>
          <a:blip r:embed="rId5"/>
          <a:stretch>
            <a:fillRect/>
          </a:stretch>
        </p:blipFill>
        <p:spPr>
          <a:xfrm>
            <a:off x="5487575" y="365125"/>
            <a:ext cx="6534441" cy="1578570"/>
          </a:xfrm>
          <a:prstGeom prst="rect">
            <a:avLst/>
          </a:prstGeom>
        </p:spPr>
      </p:pic>
    </p:spTree>
    <p:extLst>
      <p:ext uri="{BB962C8B-B14F-4D97-AF65-F5344CB8AC3E}">
        <p14:creationId xmlns:p14="http://schemas.microsoft.com/office/powerpoint/2010/main" val="996536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65C7A47-2483-B846-BB0D-F40CF4C8DECF}"/>
              </a:ext>
            </a:extLst>
          </p:cNvPr>
          <p:cNvGraphicFramePr>
            <a:graphicFrameLocks noGrp="1"/>
          </p:cNvGraphicFramePr>
          <p:nvPr>
            <p:extLst>
              <p:ext uri="{D42A27DB-BD31-4B8C-83A1-F6EECF244321}">
                <p14:modId xmlns:p14="http://schemas.microsoft.com/office/powerpoint/2010/main" val="2782526763"/>
              </p:ext>
            </p:extLst>
          </p:nvPr>
        </p:nvGraphicFramePr>
        <p:xfrm>
          <a:off x="1063690" y="474785"/>
          <a:ext cx="10126824" cy="5992837"/>
        </p:xfrm>
        <a:graphic>
          <a:graphicData uri="http://schemas.openxmlformats.org/drawingml/2006/table">
            <a:tbl>
              <a:tblPr firstRow="1" bandRow="1">
                <a:tableStyleId>{5C22544A-7EE6-4342-B048-85BDC9FD1C3A}</a:tableStyleId>
              </a:tblPr>
              <a:tblGrid>
                <a:gridCol w="2954413">
                  <a:extLst>
                    <a:ext uri="{9D8B030D-6E8A-4147-A177-3AD203B41FA5}">
                      <a16:colId xmlns:a16="http://schemas.microsoft.com/office/drawing/2014/main" val="3631823148"/>
                    </a:ext>
                  </a:extLst>
                </a:gridCol>
                <a:gridCol w="3471268">
                  <a:extLst>
                    <a:ext uri="{9D8B030D-6E8A-4147-A177-3AD203B41FA5}">
                      <a16:colId xmlns:a16="http://schemas.microsoft.com/office/drawing/2014/main" val="996292815"/>
                    </a:ext>
                  </a:extLst>
                </a:gridCol>
                <a:gridCol w="3701143">
                  <a:extLst>
                    <a:ext uri="{9D8B030D-6E8A-4147-A177-3AD203B41FA5}">
                      <a16:colId xmlns:a16="http://schemas.microsoft.com/office/drawing/2014/main" val="3807340346"/>
                    </a:ext>
                  </a:extLst>
                </a:gridCol>
              </a:tblGrid>
              <a:tr h="1664514">
                <a:tc>
                  <a:txBody>
                    <a:bodyPr/>
                    <a:lstStyle/>
                    <a:p>
                      <a:r>
                        <a:rPr lang="en-US" sz="1800" b="0" i="0" kern="1200" err="1" smtClean="0">
                          <a:solidFill>
                            <a:schemeClr val="dk1"/>
                          </a:solidFill>
                          <a:effectLst/>
                          <a:latin typeface="Arial" panose="020B0604020202020204" pitchFamily="34" charset="0"/>
                          <a:ea typeface="+mn-ea"/>
                          <a:cs typeface="Arial" panose="020B0604020202020204" pitchFamily="34" charset="0"/>
                        </a:rPr>
                        <a:t>Cung</a:t>
                      </a:r>
                      <a:r>
                        <a:rPr lang="en-US" sz="1800" b="0" i="0" kern="1200" smtClean="0">
                          <a:solidFill>
                            <a:schemeClr val="dk1"/>
                          </a:solidFill>
                          <a:effectLst/>
                          <a:latin typeface="Arial" panose="020B0604020202020204" pitchFamily="34" charset="0"/>
                          <a:ea typeface="+mn-ea"/>
                          <a:cs typeface="Arial" panose="020B0604020202020204" pitchFamily="34" charset="0"/>
                        </a:rPr>
                        <a:t> </a:t>
                      </a:r>
                      <a:r>
                        <a:rPr lang="en-US" sz="1800" b="0" i="0" kern="1200" err="1" smtClean="0">
                          <a:solidFill>
                            <a:schemeClr val="dk1"/>
                          </a:solidFill>
                          <a:effectLst/>
                          <a:latin typeface="Arial" panose="020B0604020202020204" pitchFamily="34" charset="0"/>
                          <a:ea typeface="+mn-ea"/>
                          <a:cs typeface="Arial" panose="020B0604020202020204" pitchFamily="34" charset="0"/>
                        </a:rPr>
                        <a:t>cấp</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các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vật</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dụng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dự</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phòng</a:t>
                      </a:r>
                      <a:endParaRPr lang="en-US">
                        <a:latin typeface="Arial" panose="020B0604020202020204" pitchFamily="34" charset="0"/>
                        <a:cs typeface="Arial" panose="020B0604020202020204" pitchFamily="34" charset="0"/>
                      </a:endParaRPr>
                    </a:p>
                  </a:txBody>
                  <a:tcPr/>
                </a:tc>
                <a:tc>
                  <a:txBody>
                    <a:bodyPr/>
                    <a:lstStyle/>
                    <a:p>
                      <a:r>
                        <a:rPr lang="en-US" sz="1800" b="0" i="0" kern="1200" err="1" smtClean="0">
                          <a:solidFill>
                            <a:schemeClr val="dk1"/>
                          </a:solidFill>
                          <a:effectLst/>
                          <a:latin typeface="Arial" panose="020B0604020202020204" pitchFamily="34" charset="0"/>
                          <a:ea typeface="+mn-ea"/>
                          <a:cs typeface="Arial" panose="020B0604020202020204" pitchFamily="34" charset="0"/>
                        </a:rPr>
                        <a:t>Các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err="1" smtClean="0">
                          <a:solidFill>
                            <a:schemeClr val="dk1"/>
                          </a:solidFill>
                          <a:effectLst/>
                          <a:latin typeface="Arial" panose="020B0604020202020204" pitchFamily="34" charset="0"/>
                          <a:ea typeface="+mn-ea"/>
                          <a:cs typeface="Arial" panose="020B0604020202020204" pitchFamily="34" charset="0"/>
                        </a:rPr>
                        <a:t>trang</a:t>
                      </a:r>
                      <a:r>
                        <a:rPr lang="en-US" sz="1800" b="0" i="0" kern="1200" smtClean="0">
                          <a:solidFill>
                            <a:schemeClr val="dk1"/>
                          </a:solidFill>
                          <a:effectLst/>
                          <a:latin typeface="Arial" panose="020B0604020202020204" pitchFamily="34" charset="0"/>
                          <a:ea typeface="+mn-ea"/>
                          <a:cs typeface="Arial" panose="020B0604020202020204" pitchFamily="34" charset="0"/>
                        </a:rPr>
                        <a:t> web</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hoặc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ứng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dụng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trên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điện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thoại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có</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giới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thiệu</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về</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các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vật</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dụng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dự</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phòng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smtClean="0">
                          <a:solidFill>
                            <a:schemeClr val="dk1"/>
                          </a:solidFill>
                          <a:effectLst/>
                          <a:latin typeface="Arial" panose="020B0604020202020204" pitchFamily="34" charset="0"/>
                          <a:ea typeface="+mn-ea"/>
                          <a:cs typeface="Arial" panose="020B0604020202020204" pitchFamily="34" charset="0"/>
                        </a:rPr>
                        <a:t>(</a:t>
                      </a:r>
                      <a:r>
                        <a:rPr lang="en-US" sz="1800" b="0" i="0" kern="1200" err="1" smtClean="0">
                          <a:solidFill>
                            <a:schemeClr val="dk1"/>
                          </a:solidFill>
                          <a:effectLst/>
                          <a:latin typeface="Arial" panose="020B0604020202020204" pitchFamily="34" charset="0"/>
                          <a:ea typeface="+mn-ea"/>
                          <a:cs typeface="Arial" panose="020B0604020202020204" pitchFamily="34" charset="0"/>
                        </a:rPr>
                        <a:t>Ví</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dụ</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như</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bao</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cao</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su</a:t>
                      </a:r>
                      <a:r>
                        <a:rPr lang="en-US" sz="1800" b="0" i="0" kern="1200" baseline="0" smtClean="0">
                          <a:solidFill>
                            <a:schemeClr val="dk1"/>
                          </a:solidFill>
                          <a:effectLst/>
                          <a:latin typeface="Arial" panose="020B0604020202020204" pitchFamily="34" charset="0"/>
                          <a:ea typeface="+mn-ea"/>
                          <a:cs typeface="Arial" panose="020B0604020202020204" pitchFamily="34" charset="0"/>
                        </a:rPr>
                        <a:t>)</a:t>
                      </a:r>
                      <a:endParaRPr lang="en-US">
                        <a:latin typeface="Arial" panose="020B0604020202020204" pitchFamily="34" charset="0"/>
                        <a:cs typeface="Arial" panose="020B0604020202020204" pitchFamily="34" charset="0"/>
                      </a:endParaRPr>
                    </a:p>
                  </a:txBody>
                  <a:tcPr/>
                </a:tc>
                <a:tc>
                  <a:txBody>
                    <a:bodyPr/>
                    <a:lstStyle/>
                    <a:p>
                      <a:r>
                        <a:rPr lang="en-US" sz="1800" b="0" i="0" kern="1200" err="1">
                          <a:solidFill>
                            <a:schemeClr val="dk1"/>
                          </a:solidFill>
                          <a:effectLst/>
                          <a:latin typeface="Arial" panose="020B0604020202020204" pitchFamily="34" charset="0"/>
                          <a:ea typeface="+mn-ea"/>
                          <a:cs typeface="Arial" panose="020B0604020202020204" pitchFamily="34" charset="0"/>
                        </a:rPr>
                        <a:t>HealthMindr</a:t>
                      </a:r>
                      <a:r>
                        <a:rPr lang="en-US" sz="1800" b="0" i="0" kern="1200">
                          <a:solidFill>
                            <a:schemeClr val="dk1"/>
                          </a:solidFill>
                          <a:effectLst/>
                          <a:latin typeface="Arial" panose="020B0604020202020204" pitchFamily="34" charset="0"/>
                          <a:ea typeface="+mn-ea"/>
                          <a:cs typeface="Arial" panose="020B0604020202020204" pitchFamily="34" charset="0"/>
                        </a:rPr>
                        <a:t> </a:t>
                      </a:r>
                      <a:r>
                        <a:rPr lang="en-US" sz="1800" b="0" i="0" kern="1200" err="1" smtClean="0">
                          <a:solidFill>
                            <a:schemeClr val="dk1"/>
                          </a:solidFill>
                          <a:effectLst/>
                          <a:latin typeface="Arial" panose="020B0604020202020204" pitchFamily="34" charset="0"/>
                          <a:ea typeface="+mn-ea"/>
                          <a:cs typeface="Arial" panose="020B0604020202020204" pitchFamily="34" charset="0"/>
                        </a:rPr>
                        <a:t>giúp</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phân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phối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bao</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cao</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su</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miễn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phí</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và</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bộ</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tự</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xét</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nghiệm</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HIV (Self-test) qua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đường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chuyển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phát</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bưu</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phẩm</a:t>
                      </a:r>
                      <a:r>
                        <a:rPr lang="en-US" sz="1800" b="0" i="0" kern="1200" baseline="0" smtClean="0">
                          <a:solidFill>
                            <a:schemeClr val="dk1"/>
                          </a:solidFill>
                          <a:effectLst/>
                          <a:latin typeface="Arial" panose="020B0604020202020204" pitchFamily="34" charset="0"/>
                          <a:ea typeface="+mn-ea"/>
                          <a:cs typeface="Arial" panose="020B0604020202020204" pitchFamily="34" charset="0"/>
                        </a:rPr>
                        <a:t>.</a:t>
                      </a:r>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213588786"/>
                  </a:ext>
                </a:extLst>
              </a:tr>
              <a:tr h="1676563">
                <a:tc>
                  <a:txBody>
                    <a:bodyPr/>
                    <a:lstStyle/>
                    <a:p>
                      <a:r>
                        <a:rPr lang="en-US" sz="1800" b="0" i="0" kern="1200" err="1" smtClean="0">
                          <a:solidFill>
                            <a:schemeClr val="dk1"/>
                          </a:solidFill>
                          <a:effectLst/>
                          <a:latin typeface="Arial" panose="020B0604020202020204" pitchFamily="34" charset="0"/>
                          <a:ea typeface="+mn-ea"/>
                          <a:cs typeface="Arial" panose="020B0604020202020204" pitchFamily="34" charset="0"/>
                        </a:rPr>
                        <a:t>Nhắc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nhở</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tuân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thủ</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điều</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trị</a:t>
                      </a:r>
                      <a:endParaRPr lang="en-US">
                        <a:latin typeface="Arial" panose="020B0604020202020204" pitchFamily="34" charset="0"/>
                        <a:cs typeface="Arial" panose="020B0604020202020204" pitchFamily="34" charset="0"/>
                      </a:endParaRPr>
                    </a:p>
                  </a:txBody>
                  <a:tcPr/>
                </a:tc>
                <a:tc>
                  <a:txBody>
                    <a:bodyPr/>
                    <a:lstStyle/>
                    <a:p>
                      <a:r>
                        <a:rPr lang="en-US" sz="1800" b="0" i="0" kern="1200" err="1" smtClean="0">
                          <a:solidFill>
                            <a:schemeClr val="dk1"/>
                          </a:solidFill>
                          <a:effectLst/>
                          <a:latin typeface="Arial" panose="020B0604020202020204" pitchFamily="34" charset="0"/>
                          <a:ea typeface="+mn-ea"/>
                          <a:cs typeface="Arial" panose="020B0604020202020204" pitchFamily="34" charset="0"/>
                        </a:rPr>
                        <a:t>Cung</a:t>
                      </a:r>
                      <a:r>
                        <a:rPr lang="en-US" sz="1800" b="0" i="0" kern="1200" smtClean="0">
                          <a:solidFill>
                            <a:schemeClr val="dk1"/>
                          </a:solidFill>
                          <a:effectLst/>
                          <a:latin typeface="Arial" panose="020B0604020202020204" pitchFamily="34" charset="0"/>
                          <a:ea typeface="+mn-ea"/>
                          <a:cs typeface="Arial" panose="020B0604020202020204" pitchFamily="34" charset="0"/>
                        </a:rPr>
                        <a:t> </a:t>
                      </a:r>
                      <a:r>
                        <a:rPr lang="en-US" sz="1800" b="0" i="0" kern="1200" err="1" smtClean="0">
                          <a:solidFill>
                            <a:schemeClr val="dk1"/>
                          </a:solidFill>
                          <a:effectLst/>
                          <a:latin typeface="Arial" panose="020B0604020202020204" pitchFamily="34" charset="0"/>
                          <a:ea typeface="+mn-ea"/>
                          <a:cs typeface="Arial" panose="020B0604020202020204" pitchFamily="34" charset="0"/>
                        </a:rPr>
                        <a:t>cấp</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các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dạng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tin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nhắn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email,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gọi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điện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hoặc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thông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báo</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trên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điện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thoại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nhằm</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gia</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tăng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tuân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thủ</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điều</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trị</a:t>
                      </a:r>
                      <a:endParaRPr lang="en-US">
                        <a:latin typeface="Arial" panose="020B0604020202020204" pitchFamily="34" charset="0"/>
                        <a:cs typeface="Arial" panose="020B0604020202020204" pitchFamily="34" charset="0"/>
                      </a:endParaRPr>
                    </a:p>
                  </a:txBody>
                  <a:tcPr/>
                </a:tc>
                <a:tc>
                  <a:txBody>
                    <a:bodyPr/>
                    <a:lstStyle/>
                    <a:p>
                      <a:r>
                        <a:rPr lang="en-US" sz="1800" b="0" i="0" kern="1200" err="1" smtClean="0">
                          <a:solidFill>
                            <a:schemeClr val="dk1"/>
                          </a:solidFill>
                          <a:effectLst/>
                          <a:latin typeface="Arial" panose="020B0604020202020204" pitchFamily="34" charset="0"/>
                          <a:ea typeface="+mn-ea"/>
                          <a:cs typeface="Arial" panose="020B0604020202020204" pitchFamily="34" charset="0"/>
                        </a:rPr>
                        <a:t>Các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dự</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án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về</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err="1" smtClean="0">
                          <a:solidFill>
                            <a:schemeClr val="dk1"/>
                          </a:solidFill>
                          <a:effectLst/>
                          <a:latin typeface="Arial" panose="020B0604020202020204" pitchFamily="34" charset="0"/>
                          <a:ea typeface="+mn-ea"/>
                          <a:cs typeface="Arial" panose="020B0604020202020204" pitchFamily="34" charset="0"/>
                        </a:rPr>
                        <a:t>PrEP</a:t>
                      </a:r>
                      <a:r>
                        <a:rPr lang="en-US" sz="1800" b="0" i="0" kern="1200" smtClean="0">
                          <a:solidFill>
                            <a:schemeClr val="dk1"/>
                          </a:solidFill>
                          <a:effectLst/>
                          <a:latin typeface="Arial" panose="020B0604020202020204" pitchFamily="34" charset="0"/>
                          <a:ea typeface="+mn-ea"/>
                          <a:cs typeface="Arial" panose="020B0604020202020204" pitchFamily="34" charset="0"/>
                        </a:rPr>
                        <a:t> </a:t>
                      </a:r>
                      <a:r>
                        <a:rPr lang="en-US" sz="1800" b="0" i="0" kern="1200" err="1" smtClean="0">
                          <a:solidFill>
                            <a:schemeClr val="dk1"/>
                          </a:solidFill>
                          <a:effectLst/>
                          <a:latin typeface="Arial" panose="020B0604020202020204" pitchFamily="34" charset="0"/>
                          <a:ea typeface="+mn-ea"/>
                          <a:cs typeface="Arial" panose="020B0604020202020204" pitchFamily="34" charset="0"/>
                        </a:rPr>
                        <a:t>đã</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sử</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dụng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tin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nhắn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ứng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dụng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điện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thoại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và</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các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trang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web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để</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cung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cấp</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tư</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vấn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và</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chỉ</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dẫn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về</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tuân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thủ</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điều</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trị</a:t>
                      </a:r>
                      <a:r>
                        <a:rPr lang="en-US" sz="1800" b="0" i="0" kern="1200" baseline="0" smtClean="0">
                          <a:solidFill>
                            <a:schemeClr val="dk1"/>
                          </a:solidFill>
                          <a:effectLst/>
                          <a:latin typeface="Arial" panose="020B0604020202020204" pitchFamily="34" charset="0"/>
                          <a:ea typeface="+mn-ea"/>
                          <a:cs typeface="Arial" panose="020B0604020202020204" pitchFamily="34" charset="0"/>
                        </a:rPr>
                        <a:t>.</a:t>
                      </a:r>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525431"/>
                  </a:ext>
                </a:extLst>
              </a:tr>
              <a:tr h="519272">
                <a:tc>
                  <a:txBody>
                    <a:bodyPr/>
                    <a:lstStyle/>
                    <a:p>
                      <a:r>
                        <a:rPr lang="en-US" sz="1800" b="0" i="0" kern="1200" err="1" smtClean="0">
                          <a:solidFill>
                            <a:schemeClr val="dk1"/>
                          </a:solidFill>
                          <a:effectLst/>
                          <a:latin typeface="Arial" panose="020B0604020202020204" pitchFamily="34" charset="0"/>
                          <a:ea typeface="+mn-ea"/>
                          <a:cs typeface="Arial" panose="020B0604020202020204" pitchFamily="34" charset="0"/>
                        </a:rPr>
                        <a:t>Thực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hiện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can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thiệp</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dự</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phòng</a:t>
                      </a:r>
                      <a:endParaRPr lang="en-US">
                        <a:latin typeface="Arial" panose="020B0604020202020204" pitchFamily="34" charset="0"/>
                        <a:cs typeface="Arial" panose="020B0604020202020204" pitchFamily="34" charset="0"/>
                      </a:endParaRPr>
                    </a:p>
                  </a:txBody>
                  <a:tcPr/>
                </a:tc>
                <a:tc>
                  <a:txBody>
                    <a:bodyPr/>
                    <a:lstStyle/>
                    <a:p>
                      <a:r>
                        <a:rPr lang="en-US" sz="1800" b="0" i="0" kern="1200" err="1" smtClean="0">
                          <a:solidFill>
                            <a:schemeClr val="dk1"/>
                          </a:solidFill>
                          <a:effectLst/>
                          <a:latin typeface="Arial" panose="020B0604020202020204" pitchFamily="34" charset="0"/>
                          <a:ea typeface="+mn-ea"/>
                          <a:cs typeface="Arial" panose="020B0604020202020204" pitchFamily="34" charset="0"/>
                        </a:rPr>
                        <a:t>Các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can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thiệp</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hành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vi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có</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thể</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được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thực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hiện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qua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trang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web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hoặc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ứng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dụng</a:t>
                      </a:r>
                      <a:r>
                        <a:rPr lang="en-US" sz="1800" b="0" i="0" kern="1200" smtClean="0">
                          <a:solidFill>
                            <a:schemeClr val="dk1"/>
                          </a:solidFill>
                          <a:effectLst/>
                          <a:latin typeface="Arial" panose="020B0604020202020204" pitchFamily="34" charset="0"/>
                          <a:ea typeface="+mn-ea"/>
                          <a:cs typeface="Arial" panose="020B0604020202020204" pitchFamily="34" charset="0"/>
                        </a:rPr>
                        <a:t>, </a:t>
                      </a:r>
                      <a:r>
                        <a:rPr lang="en-US" sz="1800" b="0" i="0" kern="1200" err="1" smtClean="0">
                          <a:solidFill>
                            <a:schemeClr val="dk1"/>
                          </a:solidFill>
                          <a:effectLst/>
                          <a:latin typeface="Arial" panose="020B0604020202020204" pitchFamily="34" charset="0"/>
                          <a:ea typeface="+mn-ea"/>
                          <a:cs typeface="Arial" panose="020B0604020202020204" pitchFamily="34" charset="0"/>
                        </a:rPr>
                        <a:t>phổ</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biến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là</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qua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các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trao</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đổi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can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thiệp</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dựa</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trên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học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thuyết</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nhằm</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tăng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cường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niềm</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tin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vào</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giá</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trị</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của</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bản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thân</a:t>
                      </a:r>
                      <a:endParaRPr lang="en-US">
                        <a:latin typeface="Arial" panose="020B0604020202020204" pitchFamily="34" charset="0"/>
                        <a:cs typeface="Arial" panose="020B0604020202020204" pitchFamily="34" charset="0"/>
                      </a:endParaRPr>
                    </a:p>
                  </a:txBody>
                  <a:tcPr/>
                </a:tc>
                <a:tc>
                  <a:txBody>
                    <a:bodyPr/>
                    <a:lstStyle/>
                    <a:p>
                      <a:r>
                        <a:rPr lang="en-US" sz="1800" b="0" i="0" u="sng" kern="1200">
                          <a:solidFill>
                            <a:schemeClr val="dk1"/>
                          </a:solidFill>
                          <a:effectLst/>
                          <a:latin typeface="Arial" panose="020B0604020202020204" pitchFamily="34" charset="0"/>
                          <a:ea typeface="+mn-ea"/>
                          <a:cs typeface="Arial" panose="020B0604020202020204" pitchFamily="34" charset="0"/>
                          <a:hlinkClick r:id="rId2"/>
                        </a:rPr>
                        <a:t>www.healthmpowerment.org</a:t>
                      </a:r>
                      <a:r>
                        <a:rPr lang="en-US" sz="1800" b="0" i="0" kern="1200">
                          <a:solidFill>
                            <a:schemeClr val="dk1"/>
                          </a:solidFill>
                          <a:effectLst/>
                          <a:latin typeface="Arial" panose="020B0604020202020204" pitchFamily="34" charset="0"/>
                          <a:ea typeface="+mn-ea"/>
                          <a:cs typeface="Arial" panose="020B0604020202020204" pitchFamily="34" charset="0"/>
                        </a:rPr>
                        <a:t> </a:t>
                      </a:r>
                      <a:r>
                        <a:rPr lang="en-US" sz="1800" b="0" i="0" kern="1200" err="1" smtClean="0">
                          <a:solidFill>
                            <a:schemeClr val="dk1"/>
                          </a:solidFill>
                          <a:effectLst/>
                          <a:latin typeface="Arial" panose="020B0604020202020204" pitchFamily="34" charset="0"/>
                          <a:ea typeface="+mn-ea"/>
                          <a:cs typeface="Arial" panose="020B0604020202020204" pitchFamily="34" charset="0"/>
                        </a:rPr>
                        <a:t>là</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một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trình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duyệt</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và</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can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thiệp</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trên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nền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di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động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giúp</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làm</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gia</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tăng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niềm</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tin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của</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khách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hàng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về</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bản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thân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các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kỹ</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năng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khả</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năng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thay</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đổi</a:t>
                      </a:r>
                      <a:r>
                        <a:rPr lang="en-US" sz="1800" b="0" i="0" kern="1200">
                          <a:solidFill>
                            <a:schemeClr val="dk1"/>
                          </a:solidFill>
                          <a:effectLst/>
                          <a:latin typeface="Arial" panose="020B0604020202020204" pitchFamily="34" charset="0"/>
                          <a:ea typeface="+mn-ea"/>
                          <a:cs typeface="Arial" panose="020B0604020202020204" pitchFamily="34" charset="0"/>
                        </a:rPr>
                        <a:t> </a:t>
                      </a:r>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839828158"/>
                  </a:ext>
                </a:extLst>
              </a:tr>
              <a:tr h="519272">
                <a:tc>
                  <a:txBody>
                    <a:bodyPr/>
                    <a:lstStyle/>
                    <a:p>
                      <a:r>
                        <a:rPr lang="en-US" sz="1800" b="0" i="0" kern="1200" err="1" smtClean="0">
                          <a:solidFill>
                            <a:schemeClr val="dk1"/>
                          </a:solidFill>
                          <a:effectLst/>
                          <a:latin typeface="Arial" panose="020B0604020202020204" pitchFamily="34" charset="0"/>
                          <a:ea typeface="+mn-ea"/>
                          <a:cs typeface="Arial" panose="020B0604020202020204" pitchFamily="34" charset="0"/>
                        </a:rPr>
                        <a:t>Chuyển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gửi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đến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các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dịch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vụ</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khác</a:t>
                      </a:r>
                      <a:endParaRPr lang="en-US">
                        <a:latin typeface="Arial" panose="020B0604020202020204" pitchFamily="34" charset="0"/>
                        <a:cs typeface="Arial" panose="020B0604020202020204" pitchFamily="34" charset="0"/>
                      </a:endParaRPr>
                    </a:p>
                  </a:txBody>
                  <a:tcPr/>
                </a:tc>
                <a:tc>
                  <a:txBody>
                    <a:bodyPr/>
                    <a:lstStyle/>
                    <a:p>
                      <a:r>
                        <a:rPr lang="en-US" sz="1800" b="0" i="0" kern="1200" err="1" smtClean="0">
                          <a:solidFill>
                            <a:schemeClr val="dk1"/>
                          </a:solidFill>
                          <a:effectLst/>
                          <a:latin typeface="Arial" panose="020B0604020202020204" pitchFamily="34" charset="0"/>
                          <a:ea typeface="+mn-ea"/>
                          <a:cs typeface="Arial" panose="020B0604020202020204" pitchFamily="34" charset="0"/>
                        </a:rPr>
                        <a:t>Cung</a:t>
                      </a:r>
                      <a:r>
                        <a:rPr lang="en-US" sz="1800" b="0" i="0" kern="1200" smtClean="0">
                          <a:solidFill>
                            <a:schemeClr val="dk1"/>
                          </a:solidFill>
                          <a:effectLst/>
                          <a:latin typeface="Arial" panose="020B0604020202020204" pitchFamily="34" charset="0"/>
                          <a:ea typeface="+mn-ea"/>
                          <a:cs typeface="Arial" panose="020B0604020202020204" pitchFamily="34" charset="0"/>
                        </a:rPr>
                        <a:t> </a:t>
                      </a:r>
                      <a:r>
                        <a:rPr lang="en-US" sz="1800" b="0" i="0" kern="1200" err="1" smtClean="0">
                          <a:solidFill>
                            <a:schemeClr val="dk1"/>
                          </a:solidFill>
                          <a:effectLst/>
                          <a:latin typeface="Arial" panose="020B0604020202020204" pitchFamily="34" charset="0"/>
                          <a:ea typeface="+mn-ea"/>
                          <a:cs typeface="Arial" panose="020B0604020202020204" pitchFamily="34" charset="0"/>
                        </a:rPr>
                        <a:t>cấp</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thông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tin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về</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những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địa</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chỉ</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chuyển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gửi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nơi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có</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các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dịch</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vụ</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dự</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phòng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chuyên</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biệt</a:t>
                      </a:r>
                      <a:endParaRPr lang="en-US">
                        <a:latin typeface="Arial" panose="020B0604020202020204" pitchFamily="34" charset="0"/>
                        <a:cs typeface="Arial" panose="020B0604020202020204" pitchFamily="34" charset="0"/>
                      </a:endParaRPr>
                    </a:p>
                  </a:txBody>
                  <a:tcPr/>
                </a:tc>
                <a:tc>
                  <a:txBody>
                    <a:bodyPr/>
                    <a:lstStyle/>
                    <a:p>
                      <a:r>
                        <a:rPr lang="en-US" sz="1800" b="0" i="0" kern="1200" err="1">
                          <a:solidFill>
                            <a:schemeClr val="dk1"/>
                          </a:solidFill>
                          <a:effectLst/>
                          <a:latin typeface="Arial" panose="020B0604020202020204" pitchFamily="34" charset="0"/>
                          <a:ea typeface="+mn-ea"/>
                          <a:cs typeface="Arial" panose="020B0604020202020204" pitchFamily="34" charset="0"/>
                        </a:rPr>
                        <a:t>GetConnected</a:t>
                      </a:r>
                      <a:r>
                        <a:rPr lang="en-US" sz="1800" b="0" i="0" kern="1200">
                          <a:solidFill>
                            <a:schemeClr val="dk1"/>
                          </a:solidFill>
                          <a:effectLst/>
                          <a:latin typeface="Arial" panose="020B0604020202020204" pitchFamily="34" charset="0"/>
                          <a:ea typeface="+mn-ea"/>
                          <a:cs typeface="Arial" panose="020B0604020202020204" pitchFamily="34" charset="0"/>
                        </a:rPr>
                        <a:t> </a:t>
                      </a:r>
                      <a:r>
                        <a:rPr lang="en-US" sz="1800" b="0" i="0" kern="1200" err="1" smtClean="0">
                          <a:solidFill>
                            <a:schemeClr val="dk1"/>
                          </a:solidFill>
                          <a:effectLst/>
                          <a:latin typeface="Arial" panose="020B0604020202020204" pitchFamily="34" charset="0"/>
                          <a:ea typeface="+mn-ea"/>
                          <a:cs typeface="Arial" panose="020B0604020202020204" pitchFamily="34" charset="0"/>
                        </a:rPr>
                        <a:t>là</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một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trang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tin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giáo</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dục</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tập</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trung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vào</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smtClean="0">
                          <a:solidFill>
                            <a:schemeClr val="dk1"/>
                          </a:solidFill>
                          <a:effectLst/>
                          <a:latin typeface="Arial" panose="020B0604020202020204" pitchFamily="34" charset="0"/>
                          <a:ea typeface="+mn-ea"/>
                          <a:cs typeface="Arial" panose="020B0604020202020204" pitchFamily="34" charset="0"/>
                        </a:rPr>
                        <a:t>HIV/STI </a:t>
                      </a:r>
                      <a:r>
                        <a:rPr lang="en-US" sz="1800" b="0" i="0" kern="1200" err="1" smtClean="0">
                          <a:solidFill>
                            <a:schemeClr val="dk1"/>
                          </a:solidFill>
                          <a:effectLst/>
                          <a:latin typeface="Arial" panose="020B0604020202020204" pitchFamily="34" charset="0"/>
                          <a:ea typeface="+mn-ea"/>
                          <a:cs typeface="Arial" panose="020B0604020202020204" pitchFamily="34" charset="0"/>
                        </a:rPr>
                        <a:t>và</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mạng</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lưới</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địa</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điểm</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xét</a:t>
                      </a:r>
                      <a:r>
                        <a:rPr lang="en-US" sz="1800" b="0" i="0" kern="1200" baseline="0" smtClean="0">
                          <a:solidFill>
                            <a:schemeClr val="dk1"/>
                          </a:solidFill>
                          <a:effectLst/>
                          <a:latin typeface="Arial" panose="020B0604020202020204" pitchFamily="34" charset="0"/>
                          <a:ea typeface="+mn-ea"/>
                          <a:cs typeface="Arial" panose="020B0604020202020204" pitchFamily="34" charset="0"/>
                        </a:rPr>
                        <a:t> </a:t>
                      </a:r>
                      <a:r>
                        <a:rPr lang="en-US" sz="1800" b="0" i="0" kern="1200" baseline="0" err="1" smtClean="0">
                          <a:solidFill>
                            <a:schemeClr val="dk1"/>
                          </a:solidFill>
                          <a:effectLst/>
                          <a:latin typeface="Arial" panose="020B0604020202020204" pitchFamily="34" charset="0"/>
                          <a:ea typeface="+mn-ea"/>
                          <a:cs typeface="Arial" panose="020B0604020202020204" pitchFamily="34" charset="0"/>
                        </a:rPr>
                        <a:t>nghiệm</a:t>
                      </a:r>
                      <a:r>
                        <a:rPr lang="en-US" sz="1800" b="0" i="0" kern="1200" smtClean="0">
                          <a:solidFill>
                            <a:schemeClr val="dk1"/>
                          </a:solidFill>
                          <a:effectLst/>
                          <a:latin typeface="Arial" panose="020B0604020202020204" pitchFamily="34" charset="0"/>
                          <a:ea typeface="+mn-ea"/>
                          <a:cs typeface="Arial" panose="020B0604020202020204" pitchFamily="34" charset="0"/>
                        </a:rPr>
                        <a:t>.</a:t>
                      </a:r>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38808777"/>
                  </a:ext>
                </a:extLst>
              </a:tr>
            </a:tbl>
          </a:graphicData>
        </a:graphic>
      </p:graphicFrame>
    </p:spTree>
    <p:extLst>
      <p:ext uri="{BB962C8B-B14F-4D97-AF65-F5344CB8AC3E}">
        <p14:creationId xmlns:p14="http://schemas.microsoft.com/office/powerpoint/2010/main" val="1165391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C6D18-092F-F741-9383-72DA83C9BE23}"/>
              </a:ext>
            </a:extLst>
          </p:cNvPr>
          <p:cNvSpPr>
            <a:spLocks noGrp="1"/>
          </p:cNvSpPr>
          <p:nvPr>
            <p:ph type="title"/>
          </p:nvPr>
        </p:nvSpPr>
        <p:spPr/>
        <p:txBody>
          <a:bodyPr>
            <a:normAutofit/>
          </a:bodyPr>
          <a:lstStyle/>
          <a:p>
            <a:r>
              <a:rPr lang="vi-VN" sz="2000">
                <a:latin typeface="Arial" panose="020B0604020202020204" pitchFamily="34" charset="0"/>
                <a:cs typeface="Arial" panose="020B0604020202020204" pitchFamily="34" charset="0"/>
              </a:rPr>
              <a:t>Ước tính mức độ can thiệp dự phòng </a:t>
            </a:r>
            <a:r>
              <a:rPr lang="en-US" sz="2000" smtClean="0">
                <a:latin typeface="Arial" panose="020B0604020202020204" pitchFamily="34" charset="0"/>
                <a:cs typeface="Arial" panose="020B0604020202020204" pitchFamily="34" charset="0"/>
              </a:rPr>
              <a:t>HIV </a:t>
            </a:r>
            <a:r>
              <a:rPr lang="vi-VN" sz="2000" smtClean="0">
                <a:latin typeface="Arial" panose="020B0604020202020204" pitchFamily="34" charset="0"/>
                <a:cs typeface="Arial" panose="020B0604020202020204" pitchFamily="34" charset="0"/>
              </a:rPr>
              <a:t>ban </a:t>
            </a:r>
            <a:r>
              <a:rPr lang="vi-VN" sz="2000">
                <a:latin typeface="Arial" panose="020B0604020202020204" pitchFamily="34" charset="0"/>
                <a:cs typeface="Arial" panose="020B0604020202020204" pitchFamily="34" charset="0"/>
              </a:rPr>
              <a:t>đầu </a:t>
            </a:r>
            <a:r>
              <a:rPr lang="vi-VN" sz="2000" smtClean="0">
                <a:latin typeface="Arial" panose="020B0604020202020204" pitchFamily="34" charset="0"/>
                <a:cs typeface="Arial" panose="020B0604020202020204" pitchFamily="34" charset="0"/>
              </a:rPr>
              <a:t>ở </a:t>
            </a:r>
            <a:r>
              <a:rPr lang="en-US" sz="2000" err="1" smtClean="0">
                <a:latin typeface="Arial" panose="020B0604020202020204" pitchFamily="34" charset="0"/>
                <a:cs typeface="Arial" panose="020B0604020202020204" pitchFamily="34" charset="0"/>
              </a:rPr>
              <a:t>nhóm</a:t>
            </a:r>
            <a:r>
              <a:rPr lang="en-US" sz="2000" smtClean="0">
                <a:latin typeface="Arial" panose="020B0604020202020204" pitchFamily="34" charset="0"/>
                <a:cs typeface="Arial" panose="020B0604020202020204" pitchFamily="34" charset="0"/>
              </a:rPr>
              <a:t> </a:t>
            </a:r>
            <a:r>
              <a:rPr lang="en-US" sz="2000" err="1" smtClean="0">
                <a:latin typeface="Arial" panose="020B0604020202020204" pitchFamily="34" charset="0"/>
                <a:cs typeface="Arial" panose="020B0604020202020204" pitchFamily="34" charset="0"/>
              </a:rPr>
              <a:t>msm</a:t>
            </a:r>
            <a:r>
              <a:rPr lang="vi-VN" sz="2000" smtClean="0">
                <a:latin typeface="Arial" panose="020B0604020202020204" pitchFamily="34" charset="0"/>
                <a:cs typeface="Arial" panose="020B0604020202020204" pitchFamily="34" charset="0"/>
              </a:rPr>
              <a:t> </a:t>
            </a:r>
            <a:r>
              <a:rPr lang="vi-VN" sz="2000">
                <a:latin typeface="Arial" panose="020B0604020202020204" pitchFamily="34" charset="0"/>
                <a:cs typeface="Arial" panose="020B0604020202020204" pitchFamily="34" charset="0"/>
              </a:rPr>
              <a:t>ở Mỹ và mức độ bao phủ ước tính cần thiết để giảm tỷ lệ </a:t>
            </a:r>
            <a:r>
              <a:rPr lang="vi-VN" sz="2000" smtClean="0">
                <a:latin typeface="Arial" panose="020B0604020202020204" pitchFamily="34" charset="0"/>
                <a:cs typeface="Arial" panose="020B0604020202020204" pitchFamily="34" charset="0"/>
              </a:rPr>
              <a:t>nhiễm </a:t>
            </a:r>
            <a:r>
              <a:rPr lang="vi-VN" sz="2000">
                <a:latin typeface="Arial" panose="020B0604020202020204" pitchFamily="34" charset="0"/>
                <a:cs typeface="Arial" panose="020B0604020202020204" pitchFamily="34" charset="0"/>
              </a:rPr>
              <a:t>HIV, 2010-2015. Chương trình Giám sát </a:t>
            </a:r>
            <a:r>
              <a:rPr lang="en-US" sz="2000" err="1" smtClean="0">
                <a:latin typeface="Arial" panose="020B0604020202020204" pitchFamily="34" charset="0"/>
                <a:cs typeface="Arial" panose="020B0604020202020204" pitchFamily="34" charset="0"/>
              </a:rPr>
              <a:t>quốc</a:t>
            </a:r>
            <a:r>
              <a:rPr lang="en-US" sz="2000" smtClean="0">
                <a:latin typeface="Arial" panose="020B0604020202020204" pitchFamily="34" charset="0"/>
                <a:cs typeface="Arial" panose="020B0604020202020204" pitchFamily="34" charset="0"/>
              </a:rPr>
              <a:t> </a:t>
            </a:r>
            <a:r>
              <a:rPr lang="en-US" sz="2000" err="1" smtClean="0">
                <a:latin typeface="Arial" panose="020B0604020202020204" pitchFamily="34" charset="0"/>
                <a:cs typeface="Arial" panose="020B0604020202020204" pitchFamily="34" charset="0"/>
              </a:rPr>
              <a:t>gia</a:t>
            </a:r>
            <a:r>
              <a:rPr lang="en-US" sz="2000" smtClean="0">
                <a:latin typeface="Arial" panose="020B0604020202020204" pitchFamily="34" charset="0"/>
                <a:cs typeface="Arial" panose="020B0604020202020204" pitchFamily="34" charset="0"/>
              </a:rPr>
              <a:t> </a:t>
            </a:r>
            <a:r>
              <a:rPr lang="en-US" sz="2000" err="1" smtClean="0">
                <a:latin typeface="Arial" panose="020B0604020202020204" pitchFamily="34" charset="0"/>
                <a:cs typeface="Arial" panose="020B0604020202020204" pitchFamily="34" charset="0"/>
              </a:rPr>
              <a:t>về</a:t>
            </a:r>
            <a:r>
              <a:rPr lang="en-US" sz="2000" smtClean="0">
                <a:latin typeface="Arial" panose="020B0604020202020204" pitchFamily="34" charset="0"/>
                <a:cs typeface="Arial" panose="020B0604020202020204" pitchFamily="34" charset="0"/>
              </a:rPr>
              <a:t> </a:t>
            </a:r>
            <a:r>
              <a:rPr lang="vi-VN" sz="2000" smtClean="0">
                <a:latin typeface="Arial" panose="020B0604020202020204" pitchFamily="34" charset="0"/>
                <a:cs typeface="Arial" panose="020B0604020202020204" pitchFamily="34" charset="0"/>
              </a:rPr>
              <a:t>Hành </a:t>
            </a:r>
            <a:r>
              <a:rPr lang="vi-VN" sz="2000">
                <a:latin typeface="Arial" panose="020B0604020202020204" pitchFamily="34" charset="0"/>
                <a:cs typeface="Arial" panose="020B0604020202020204" pitchFamily="34" charset="0"/>
              </a:rPr>
              <a:t>vi </a:t>
            </a:r>
            <a:r>
              <a:rPr lang="en-US" sz="2000" err="1" smtClean="0">
                <a:latin typeface="Arial" panose="020B0604020202020204" pitchFamily="34" charset="0"/>
                <a:cs typeface="Arial" panose="020B0604020202020204" pitchFamily="34" charset="0"/>
              </a:rPr>
              <a:t>lây</a:t>
            </a:r>
            <a:r>
              <a:rPr lang="en-US" sz="2000" smtClean="0">
                <a:latin typeface="Arial" panose="020B0604020202020204" pitchFamily="34" charset="0"/>
                <a:cs typeface="Arial" panose="020B0604020202020204" pitchFamily="34" charset="0"/>
              </a:rPr>
              <a:t> </a:t>
            </a:r>
            <a:r>
              <a:rPr lang="vi-VN" sz="2000" smtClean="0">
                <a:latin typeface="Arial" panose="020B0604020202020204" pitchFamily="34" charset="0"/>
                <a:cs typeface="Arial" panose="020B0604020202020204" pitchFamily="34" charset="0"/>
              </a:rPr>
              <a:t>Nhiễm </a:t>
            </a:r>
            <a:r>
              <a:rPr lang="vi-VN" sz="2000">
                <a:latin typeface="Arial" panose="020B0604020202020204" pitchFamily="34" charset="0"/>
                <a:cs typeface="Arial" panose="020B0604020202020204" pitchFamily="34" charset="0"/>
              </a:rPr>
              <a:t>HIV </a:t>
            </a:r>
            <a:r>
              <a:rPr lang="en-GB" sz="2000" smtClean="0">
                <a:latin typeface="Arial" panose="020B0604020202020204" pitchFamily="34" charset="0"/>
                <a:cs typeface="Arial" panose="020B0604020202020204" pitchFamily="34" charset="0"/>
              </a:rPr>
              <a:t>(</a:t>
            </a:r>
            <a:r>
              <a:rPr lang="vi-VN" sz="2000" smtClean="0">
                <a:latin typeface="Arial" panose="020B0604020202020204" pitchFamily="34" charset="0"/>
                <a:cs typeface="Arial" panose="020B0604020202020204" pitchFamily="34" charset="0"/>
              </a:rPr>
              <a:t>NHBS</a:t>
            </a:r>
            <a:r>
              <a:rPr lang="en-GB" sz="2000" smtClean="0">
                <a:latin typeface="Arial" panose="020B0604020202020204" pitchFamily="34" charset="0"/>
                <a:cs typeface="Arial" panose="020B0604020202020204" pitchFamily="34" charset="0"/>
              </a:rPr>
              <a:t>)</a:t>
            </a:r>
            <a:r>
              <a:rPr lang="vi-VN" sz="2000" smtClean="0">
                <a:latin typeface="Arial" panose="020B0604020202020204" pitchFamily="34" charset="0"/>
                <a:cs typeface="Arial" panose="020B0604020202020204" pitchFamily="34" charset="0"/>
              </a:rPr>
              <a:t>.</a:t>
            </a:r>
            <a:r>
              <a:rPr lang="en-US" sz="2000" smtClean="0">
                <a:latin typeface="Arial" panose="020B0604020202020204" pitchFamily="34" charset="0"/>
                <a:cs typeface="Arial" panose="020B0604020202020204" pitchFamily="34" charset="0"/>
              </a:rPr>
              <a:t> </a:t>
            </a:r>
            <a:endParaRPr lang="en-US" sz="200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BE6D0932-B38F-194C-9E33-C6A44747DECC}"/>
              </a:ext>
            </a:extLst>
          </p:cNvPr>
          <p:cNvPicPr>
            <a:picLocks noChangeAspect="1"/>
          </p:cNvPicPr>
          <p:nvPr/>
        </p:nvPicPr>
        <p:blipFill>
          <a:blip r:embed="rId2"/>
          <a:stretch>
            <a:fillRect/>
          </a:stretch>
        </p:blipFill>
        <p:spPr>
          <a:xfrm>
            <a:off x="1961243" y="2214694"/>
            <a:ext cx="7747000" cy="4597400"/>
          </a:xfrm>
          <a:prstGeom prst="rect">
            <a:avLst/>
          </a:prstGeom>
        </p:spPr>
      </p:pic>
    </p:spTree>
    <p:extLst>
      <p:ext uri="{BB962C8B-B14F-4D97-AF65-F5344CB8AC3E}">
        <p14:creationId xmlns:p14="http://schemas.microsoft.com/office/powerpoint/2010/main" val="3756779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C2374-79DC-2743-BF1B-80CAE73E5095}"/>
              </a:ext>
            </a:extLst>
          </p:cNvPr>
          <p:cNvSpPr>
            <a:spLocks noGrp="1"/>
          </p:cNvSpPr>
          <p:nvPr>
            <p:ph type="title"/>
          </p:nvPr>
        </p:nvSpPr>
        <p:spPr/>
        <p:txBody>
          <a:bodyPr/>
          <a:lstStyle/>
          <a:p>
            <a:r>
              <a:rPr lang="en-US" smtClean="0">
                <a:latin typeface="Arial" panose="020B0604020202020204" pitchFamily="34" charset="0"/>
                <a:cs typeface="Arial" panose="020B0604020202020204" pitchFamily="34" charset="0"/>
              </a:rPr>
              <a:t>LỢI ÍCH VÀ THÁCH THỨC </a:t>
            </a:r>
            <a:r>
              <a:rPr lang="en-US" err="1" smtClean="0">
                <a:latin typeface="Arial" panose="020B0604020202020204" pitchFamily="34" charset="0"/>
                <a:cs typeface="Arial" panose="020B0604020202020204" pitchFamily="34" charset="0"/>
              </a:rPr>
              <a:t>ghi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nhận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được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từ</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quả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của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bệnh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nhân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những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điểm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tích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cực</a:t>
            </a:r>
            <a:r>
              <a:rPr lang="en-US" smtClean="0">
                <a:latin typeface="Arial" panose="020B0604020202020204" pitchFamily="34" charset="0"/>
                <a:cs typeface="Arial" panose="020B0604020202020204" pitchFamily="34" charset="0"/>
              </a:rPr>
              <a:t>)</a:t>
            </a: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6C3012BA-7FB7-544B-A52D-B2104313990C}"/>
              </a:ext>
            </a:extLst>
          </p:cNvPr>
          <p:cNvSpPr>
            <a:spLocks noGrp="1"/>
          </p:cNvSpPr>
          <p:nvPr>
            <p:ph sz="quarter" idx="13"/>
          </p:nvPr>
        </p:nvSpPr>
        <p:spPr>
          <a:xfrm>
            <a:off x="913774" y="2367092"/>
            <a:ext cx="5106026" cy="2662108"/>
          </a:xfrm>
        </p:spPr>
        <p:txBody>
          <a:bodyPr>
            <a:normAutofit/>
          </a:bodyPr>
          <a:lstStyle/>
          <a:p>
            <a:r>
              <a:rPr lang="en-US" err="1" smtClean="0">
                <a:latin typeface="Arial" panose="020B0604020202020204" pitchFamily="34" charset="0"/>
                <a:cs typeface="Arial" panose="020B0604020202020204" pitchFamily="34" charset="0"/>
              </a:rPr>
              <a:t>Giúp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thiết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lập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những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hoạt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động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trong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lần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đến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khám</a:t>
            </a:r>
            <a:r>
              <a:rPr lang="en-US" smtClean="0">
                <a:latin typeface="Arial" panose="020B0604020202020204" pitchFamily="34" charset="0"/>
                <a:cs typeface="Arial" panose="020B0604020202020204" pitchFamily="34" charset="0"/>
              </a:rPr>
              <a:t> </a:t>
            </a:r>
            <a:endParaRPr lang="en-US">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Xác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định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được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những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hành</a:t>
            </a:r>
            <a:r>
              <a:rPr lang="en-US" smtClean="0">
                <a:latin typeface="Arial" panose="020B0604020202020204" pitchFamily="34" charset="0"/>
                <a:cs typeface="Arial" panose="020B0604020202020204" pitchFamily="34" charset="0"/>
              </a:rPr>
              <a:t> vi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bệnh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lý</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ít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được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quan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sát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khó</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thảo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luận</a:t>
            </a:r>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9511B95A-6CE3-A245-A6F9-136245436758}"/>
              </a:ext>
            </a:extLst>
          </p:cNvPr>
          <p:cNvSpPr>
            <a:spLocks noGrp="1"/>
          </p:cNvSpPr>
          <p:nvPr>
            <p:ph sz="quarter" idx="14"/>
          </p:nvPr>
        </p:nvSpPr>
        <p:spPr/>
        <p:txBody>
          <a:bodyPr/>
          <a:lstStyle/>
          <a:p>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mối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quan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ngại</a:t>
            </a:r>
            <a:r>
              <a:rPr lang="en-US" smtClean="0">
                <a:latin typeface="Arial" panose="020B0604020202020204" pitchFamily="34" charset="0"/>
                <a:cs typeface="Arial" panose="020B0604020202020204" pitchFamily="34" charset="0"/>
              </a:rPr>
              <a:t> ban </a:t>
            </a:r>
            <a:r>
              <a:rPr lang="en-US" err="1" smtClean="0">
                <a:latin typeface="Arial" panose="020B0604020202020204" pitchFamily="34" charset="0"/>
                <a:cs typeface="Arial" panose="020B0604020202020204" pitchFamily="34" charset="0"/>
              </a:rPr>
              <a:t>đầu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về</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ảnh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hưởng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của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sự</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quá</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tải</a:t>
            </a:r>
            <a:r>
              <a:rPr lang="en-US" smtClean="0">
                <a:latin typeface="Arial" panose="020B0604020202020204" pitchFamily="34" charset="0"/>
                <a:cs typeface="Arial" panose="020B0604020202020204" pitchFamily="34" charset="0"/>
              </a:rPr>
              <a:t> ở </a:t>
            </a:r>
            <a:r>
              <a:rPr lang="en-US" err="1" smtClean="0">
                <a:latin typeface="Arial" panose="020B0604020202020204" pitchFamily="34" charset="0"/>
                <a:cs typeface="Arial" panose="020B0604020202020204" pitchFamily="34" charset="0"/>
              </a:rPr>
              <a:t>phòng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khám</a:t>
            </a:r>
            <a:r>
              <a:rPr lang="en-US" smtClean="0">
                <a:latin typeface="Arial" panose="020B0604020202020204" pitchFamily="34" charset="0"/>
                <a:cs typeface="Arial" panose="020B0604020202020204" pitchFamily="34" charset="0"/>
              </a:rPr>
              <a:t> </a:t>
            </a:r>
            <a:endParaRPr lang="en-US">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Giải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thích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quả</a:t>
            </a:r>
            <a:r>
              <a:rPr lang="en-US" smtClean="0">
                <a:latin typeface="Arial" panose="020B0604020202020204" pitchFamily="34" charset="0"/>
                <a:cs typeface="Arial" panose="020B0604020202020204" pitchFamily="34" charset="0"/>
              </a:rPr>
              <a:t> </a:t>
            </a:r>
            <a:endParaRPr lang="en-US">
              <a:latin typeface="Arial" panose="020B0604020202020204" pitchFamily="34" charset="0"/>
              <a:cs typeface="Arial" panose="020B0604020202020204" pitchFamily="34" charset="0"/>
            </a:endParaRPr>
          </a:p>
          <a:p>
            <a:endParaRPr lang="en-US"/>
          </a:p>
        </p:txBody>
      </p:sp>
      <p:pic>
        <p:nvPicPr>
          <p:cNvPr id="5" name="Picture 4">
            <a:extLst>
              <a:ext uri="{FF2B5EF4-FFF2-40B4-BE49-F238E27FC236}">
                <a16:creationId xmlns:a16="http://schemas.microsoft.com/office/drawing/2014/main" id="{E45F9095-72A2-B245-BFCD-BBC2A30E168C}"/>
              </a:ext>
            </a:extLst>
          </p:cNvPr>
          <p:cNvPicPr>
            <a:picLocks noChangeAspect="1"/>
          </p:cNvPicPr>
          <p:nvPr/>
        </p:nvPicPr>
        <p:blipFill>
          <a:blip r:embed="rId2"/>
          <a:stretch>
            <a:fillRect/>
          </a:stretch>
        </p:blipFill>
        <p:spPr>
          <a:xfrm>
            <a:off x="393822" y="4437856"/>
            <a:ext cx="8210903" cy="2310606"/>
          </a:xfrm>
          <a:prstGeom prst="rect">
            <a:avLst/>
          </a:prstGeom>
        </p:spPr>
      </p:pic>
    </p:spTree>
    <p:extLst>
      <p:ext uri="{BB962C8B-B14F-4D97-AF65-F5344CB8AC3E}">
        <p14:creationId xmlns:p14="http://schemas.microsoft.com/office/powerpoint/2010/main" val="1331228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5BEE0-8CD9-B74D-8773-B67134CC8699}"/>
              </a:ext>
            </a:extLst>
          </p:cNvPr>
          <p:cNvSpPr>
            <a:spLocks noGrp="1"/>
          </p:cNvSpPr>
          <p:nvPr>
            <p:ph type="title"/>
          </p:nvPr>
        </p:nvSpPr>
        <p:spPr/>
        <p:txBody>
          <a:bodyPr/>
          <a:lstStyle/>
          <a:p>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vấn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đề</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nhóm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nam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quan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tình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đồng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giới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nam</a:t>
            </a:r>
            <a:r>
              <a:rPr lang="en-US" smtClean="0">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MSM)</a:t>
            </a:r>
          </a:p>
        </p:txBody>
      </p:sp>
      <p:sp>
        <p:nvSpPr>
          <p:cNvPr id="3" name="Content Placeholder 2">
            <a:extLst>
              <a:ext uri="{FF2B5EF4-FFF2-40B4-BE49-F238E27FC236}">
                <a16:creationId xmlns:a16="http://schemas.microsoft.com/office/drawing/2014/main" id="{03268679-A985-E445-BB79-A9E0BEA22152}"/>
              </a:ext>
            </a:extLst>
          </p:cNvPr>
          <p:cNvSpPr>
            <a:spLocks noGrp="1"/>
          </p:cNvSpPr>
          <p:nvPr>
            <p:ph sz="quarter" idx="13"/>
          </p:nvPr>
        </p:nvSpPr>
        <p:spPr/>
        <p:txBody>
          <a:bodyPr>
            <a:normAutofit fontScale="92500" lnSpcReduction="10000"/>
          </a:bodyPr>
          <a:lstStyle/>
          <a:p>
            <a:r>
              <a:rPr lang="en-US" err="1">
                <a:latin typeface="Arial" panose="020B0604020202020204" pitchFamily="34" charset="0"/>
                <a:cs typeface="Arial" panose="020B0604020202020204" pitchFamily="34" charset="0"/>
              </a:rPr>
              <a:t>Mặc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dù</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có</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những</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tiến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bộ</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trong</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việc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chẩn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đoán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điều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trị</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và</a:t>
            </a:r>
            <a:r>
              <a:rPr lang="en-US">
                <a:latin typeface="Arial" panose="020B0604020202020204" pitchFamily="34" charset="0"/>
                <a:cs typeface="Arial" panose="020B0604020202020204" pitchFamily="34" charset="0"/>
              </a:rPr>
              <a:t> can </a:t>
            </a:r>
            <a:r>
              <a:rPr lang="en-US" err="1">
                <a:latin typeface="Arial" panose="020B0604020202020204" pitchFamily="34" charset="0"/>
                <a:cs typeface="Arial" panose="020B0604020202020204" pitchFamily="34" charset="0"/>
              </a:rPr>
              <a:t>thiệp</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hành</a:t>
            </a:r>
            <a:r>
              <a:rPr lang="en-US">
                <a:latin typeface="Arial" panose="020B0604020202020204" pitchFamily="34" charset="0"/>
                <a:cs typeface="Arial" panose="020B0604020202020204" pitchFamily="34" charset="0"/>
              </a:rPr>
              <a:t> vi </a:t>
            </a:r>
            <a:r>
              <a:rPr lang="en-US" err="1">
                <a:latin typeface="Arial" panose="020B0604020202020204" pitchFamily="34" charset="0"/>
                <a:cs typeface="Arial" panose="020B0604020202020204" pitchFamily="34" charset="0"/>
              </a:rPr>
              <a:t>để</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tăng</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sự</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tuân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thủ</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điều</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trị</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nhưng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nhóm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thanh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thiếu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niên</a:t>
            </a:r>
            <a:r>
              <a:rPr lang="en-US" smtClean="0">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vẫn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tiếp</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tục</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nhóm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tỷ</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lệ</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chăm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sóc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và</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duy</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trì</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điều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trị</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thấp</a:t>
            </a:r>
            <a:r>
              <a:rPr lang="en-US" smtClean="0">
                <a:latin typeface="Arial" panose="020B0604020202020204" pitchFamily="34" charset="0"/>
                <a:cs typeface="Arial" panose="020B0604020202020204" pitchFamily="34" charset="0"/>
              </a:rPr>
              <a:t>.</a:t>
            </a:r>
          </a:p>
          <a:p>
            <a:r>
              <a:rPr lang="en-US" err="1">
                <a:latin typeface="Arial" panose="020B0604020202020204" pitchFamily="34" charset="0"/>
                <a:cs typeface="Arial" panose="020B0604020202020204" pitchFamily="34" charset="0"/>
              </a:rPr>
              <a:t>Mặc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dù</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có</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những</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tiến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bộ</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trong</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việc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chẩn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đoán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điều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trị</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và</a:t>
            </a:r>
            <a:r>
              <a:rPr lang="en-US">
                <a:latin typeface="Arial" panose="020B0604020202020204" pitchFamily="34" charset="0"/>
                <a:cs typeface="Arial" panose="020B0604020202020204" pitchFamily="34" charset="0"/>
              </a:rPr>
              <a:t> can </a:t>
            </a:r>
            <a:r>
              <a:rPr lang="en-US" err="1">
                <a:latin typeface="Arial" panose="020B0604020202020204" pitchFamily="34" charset="0"/>
                <a:cs typeface="Arial" panose="020B0604020202020204" pitchFamily="34" charset="0"/>
              </a:rPr>
              <a:t>thiệp</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hành</a:t>
            </a:r>
            <a:r>
              <a:rPr lang="en-US">
                <a:latin typeface="Arial" panose="020B0604020202020204" pitchFamily="34" charset="0"/>
                <a:cs typeface="Arial" panose="020B0604020202020204" pitchFamily="34" charset="0"/>
              </a:rPr>
              <a:t> vi </a:t>
            </a:r>
            <a:r>
              <a:rPr lang="en-US" err="1">
                <a:latin typeface="Arial" panose="020B0604020202020204" pitchFamily="34" charset="0"/>
                <a:cs typeface="Arial" panose="020B0604020202020204" pitchFamily="34" charset="0"/>
              </a:rPr>
              <a:t>để</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tăng</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sự</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tuân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thủ</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điều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trị</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nhưng</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thanh</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thiếu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niên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vẫn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tiếp</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tục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là</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nhóm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có</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tỷ</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lệ</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chăm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sóc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và</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duy</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trì</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điều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trị</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thấp</a:t>
            </a:r>
            <a:r>
              <a:rPr lang="en-US">
                <a:latin typeface="Arial" panose="020B0604020202020204" pitchFamily="34" charset="0"/>
                <a:cs typeface="Arial" panose="020B0604020202020204" pitchFamily="34" charset="0"/>
              </a:rPr>
              <a:t>.</a:t>
            </a:r>
          </a:p>
          <a:p>
            <a:r>
              <a:rPr lang="en-US" err="1" smtClean="0">
                <a:latin typeface="Arial" panose="020B0604020202020204" pitchFamily="34" charset="0"/>
                <a:cs typeface="Arial" panose="020B0604020202020204" pitchFamily="34" charset="0"/>
              </a:rPr>
              <a:t>Nhóm</a:t>
            </a:r>
            <a:r>
              <a:rPr lang="en-US" smtClean="0">
                <a:latin typeface="Arial" panose="020B0604020202020204" pitchFamily="34" charset="0"/>
                <a:cs typeface="Arial" panose="020B0604020202020204" pitchFamily="34" charset="0"/>
              </a:rPr>
              <a:t> MSM ở </a:t>
            </a:r>
            <a:r>
              <a:rPr lang="en-US" err="1" smtClean="0">
                <a:latin typeface="Arial" panose="020B0604020202020204" pitchFamily="34" charset="0"/>
                <a:cs typeface="Arial" panose="020B0604020202020204" pitchFamily="34" charset="0"/>
              </a:rPr>
              <a:t>tất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chủng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tộc</a:t>
            </a:r>
            <a:r>
              <a:rPr lang="en-US" smtClean="0">
                <a:latin typeface="Arial" panose="020B0604020202020204" pitchFamily="34" charset="0"/>
                <a:cs typeface="Arial" panose="020B0604020202020204" pitchFamily="34" charset="0"/>
              </a:rPr>
              <a:t>/</a:t>
            </a:r>
            <a:r>
              <a:rPr lang="en-US" err="1" smtClean="0">
                <a:latin typeface="Arial" panose="020B0604020202020204" pitchFamily="34" charset="0"/>
                <a:cs typeface="Arial" panose="020B0604020202020204" pitchFamily="34" charset="0"/>
              </a:rPr>
              <a:t>dân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tộc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độ</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tuổi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đều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tiếp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tục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bị</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ảnh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hưởng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đáng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kể</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bởi</a:t>
            </a:r>
            <a:r>
              <a:rPr lang="en-US" smtClean="0">
                <a:latin typeface="Arial" panose="020B0604020202020204" pitchFamily="34" charset="0"/>
                <a:cs typeface="Arial" panose="020B0604020202020204" pitchFamily="34" charset="0"/>
              </a:rPr>
              <a:t> HIV</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chiếm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gần</a:t>
            </a:r>
            <a:r>
              <a:rPr lang="en-US" smtClean="0">
                <a:latin typeface="Arial" panose="020B0604020202020204" pitchFamily="34" charset="0"/>
                <a:cs typeface="Arial" panose="020B0604020202020204" pitchFamily="34" charset="0"/>
              </a:rPr>
              <a:t> 2/3 </a:t>
            </a:r>
            <a:r>
              <a:rPr lang="en-US" err="1" smtClean="0">
                <a:latin typeface="Arial" panose="020B0604020202020204" pitchFamily="34" charset="0"/>
                <a:cs typeface="Arial" panose="020B0604020202020204" pitchFamily="34" charset="0"/>
              </a:rPr>
              <a:t>trong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tất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bệnh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truyền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nhiễm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tại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hoa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kỳ</a:t>
            </a:r>
            <a:r>
              <a:rPr lang="en-US" smtClean="0">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CDC, 2013)</a:t>
            </a:r>
          </a:p>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229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C8B0F-6DAE-B346-A9AF-2F42834ADA47}"/>
              </a:ext>
            </a:extLst>
          </p:cNvPr>
          <p:cNvSpPr>
            <a:spLocks noGrp="1"/>
          </p:cNvSpPr>
          <p:nvPr>
            <p:ph type="title"/>
          </p:nvPr>
        </p:nvSpPr>
        <p:spPr/>
        <p:txBody>
          <a:bodyPr/>
          <a:lstStyle/>
          <a:p>
            <a:r>
              <a:rPr lang="en-US" err="1" smtClean="0">
                <a:latin typeface="Arial" panose="020B0604020202020204" pitchFamily="34" charset="0"/>
                <a:cs typeface="Arial" panose="020B0604020202020204" pitchFamily="34" charset="0"/>
              </a:rPr>
              <a:t>Thanh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thiếu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thuộc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nhóm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MSm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điện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thoại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thông</a:t>
            </a:r>
            <a:r>
              <a:rPr lang="en-US" smtClean="0">
                <a:latin typeface="Arial" panose="020B0604020202020204" pitchFamily="34" charset="0"/>
                <a:cs typeface="Arial" panose="020B0604020202020204" pitchFamily="34" charset="0"/>
              </a:rPr>
              <a:t> minh</a:t>
            </a: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051F580-12C7-E54C-96A3-02E7C53B83F3}"/>
              </a:ext>
            </a:extLst>
          </p:cNvPr>
          <p:cNvSpPr>
            <a:spLocks noGrp="1"/>
          </p:cNvSpPr>
          <p:nvPr>
            <p:ph sz="quarter" idx="13"/>
          </p:nvPr>
        </p:nvSpPr>
        <p:spPr>
          <a:xfrm>
            <a:off x="913774" y="2367092"/>
            <a:ext cx="10363826" cy="4099022"/>
          </a:xfrm>
        </p:spPr>
        <p:txBody>
          <a:bodyPr>
            <a:normAutofit lnSpcReduction="10000"/>
          </a:bodyPr>
          <a:lstStyle/>
          <a:p>
            <a:r>
              <a:rPr lang="en-US" err="1" smtClean="0">
                <a:latin typeface="Arial" panose="020B0604020202020204" pitchFamily="34" charset="0"/>
                <a:cs typeface="Arial" panose="020B0604020202020204" pitchFamily="34" charset="0"/>
              </a:rPr>
              <a:t>Thanh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thiếu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thuộc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nhóm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msm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tỷ</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mạng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hội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cao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như</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facebook</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nhắn</a:t>
            </a:r>
            <a:r>
              <a:rPr lang="en-US" smtClean="0">
                <a:latin typeface="Arial" panose="020B0604020202020204" pitchFamily="34" charset="0"/>
                <a:cs typeface="Arial" panose="020B0604020202020204" pitchFamily="34" charset="0"/>
              </a:rPr>
              <a:t> tin,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ứng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nền</a:t>
            </a:r>
            <a:r>
              <a:rPr lang="en-US" smtClean="0">
                <a:latin typeface="Arial" panose="020B0604020202020204" pitchFamily="34" charset="0"/>
                <a:cs typeface="Arial" panose="020B0604020202020204" pitchFamily="34" charset="0"/>
              </a:rPr>
              <a:t> GPS (</a:t>
            </a:r>
            <a:r>
              <a:rPr lang="en-US" err="1" smtClean="0">
                <a:latin typeface="Arial" panose="020B0604020202020204" pitchFamily="34" charset="0"/>
                <a:cs typeface="Arial" panose="020B0604020202020204" pitchFamily="34" charset="0"/>
              </a:rPr>
              <a:t>gọi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tắt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“apps”) </a:t>
            </a:r>
            <a:r>
              <a:rPr lang="en-US" err="1" smtClean="0">
                <a:latin typeface="Arial" panose="020B0604020202020204" pitchFamily="34" charset="0"/>
                <a:cs typeface="Arial" panose="020B0604020202020204" pitchFamily="34" charset="0"/>
              </a:rPr>
              <a:t>được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xây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dựng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nhằm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mục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đích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nối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hội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tìm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kiếm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bạn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tình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như</a:t>
            </a:r>
            <a:r>
              <a:rPr lang="en-US" smtClean="0">
                <a:latin typeface="Arial" panose="020B0604020202020204" pitchFamily="34" charset="0"/>
                <a:cs typeface="Arial" panose="020B0604020202020204" pitchFamily="34" charset="0"/>
              </a:rPr>
              <a:t> Adam4Adam </a:t>
            </a:r>
            <a:r>
              <a:rPr lang="en-US">
                <a:latin typeface="Arial" panose="020B0604020202020204" pitchFamily="34" charset="0"/>
                <a:cs typeface="Arial" panose="020B0604020202020204" pitchFamily="34" charset="0"/>
              </a:rPr>
              <a:t>(A4A)/Radar, </a:t>
            </a:r>
            <a:r>
              <a:rPr lang="en-US" err="1">
                <a:latin typeface="Arial" panose="020B0604020202020204" pitchFamily="34" charset="0"/>
                <a:cs typeface="Arial" panose="020B0604020202020204" pitchFamily="34" charset="0"/>
              </a:rPr>
              <a:t>badoo</a:t>
            </a:r>
            <a:r>
              <a:rPr lang="en-US">
                <a:latin typeface="Arial" panose="020B0604020202020204" pitchFamily="34" charset="0"/>
                <a:cs typeface="Arial" panose="020B0604020202020204" pitchFamily="34" charset="0"/>
              </a:rPr>
              <a:t>, Grindr, </a:t>
            </a:r>
            <a:r>
              <a:rPr lang="en-US" err="1">
                <a:latin typeface="Arial" panose="020B0604020202020204" pitchFamily="34" charset="0"/>
                <a:cs typeface="Arial" panose="020B0604020202020204" pitchFamily="34" charset="0"/>
              </a:rPr>
              <a:t>Jack’d</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SCRUFF) </a:t>
            </a:r>
          </a:p>
          <a:p>
            <a:r>
              <a:rPr lang="vi-VN">
                <a:latin typeface="Arial" panose="020B0604020202020204" pitchFamily="34" charset="0"/>
                <a:cs typeface="Arial" panose="020B0604020202020204" pitchFamily="34" charset="0"/>
              </a:rPr>
              <a:t>tỷ lệ sử dụng phương tiện truyền thông xã hội chủ yếu </a:t>
            </a:r>
            <a:r>
              <a:rPr lang="en-GB" err="1" smtClean="0">
                <a:latin typeface="Arial" panose="020B0604020202020204" pitchFamily="34" charset="0"/>
                <a:cs typeface="Arial" panose="020B0604020202020204" pitchFamily="34" charset="0"/>
              </a:rPr>
              <a:t>thể</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hiện</a:t>
            </a:r>
            <a:r>
              <a:rPr lang="en-GB" smtClean="0">
                <a:latin typeface="Arial" panose="020B0604020202020204" pitchFamily="34" charset="0"/>
                <a:cs typeface="Arial" panose="020B0604020202020204" pitchFamily="34" charset="0"/>
              </a:rPr>
              <a:t> qua </a:t>
            </a:r>
            <a:r>
              <a:rPr lang="vi-VN" smtClean="0">
                <a:latin typeface="Arial" panose="020B0604020202020204" pitchFamily="34" charset="0"/>
                <a:cs typeface="Arial" panose="020B0604020202020204" pitchFamily="34" charset="0"/>
              </a:rPr>
              <a:t>khả </a:t>
            </a:r>
            <a:r>
              <a:rPr lang="vi-VN">
                <a:latin typeface="Arial" panose="020B0604020202020204" pitchFamily="34" charset="0"/>
                <a:cs typeface="Arial" panose="020B0604020202020204" pitchFamily="34" charset="0"/>
              </a:rPr>
              <a:t>năng truy cập </a:t>
            </a:r>
            <a:r>
              <a:rPr lang="en-US" err="1" smtClean="0">
                <a:latin typeface="Arial" panose="020B0604020202020204" pitchFamily="34" charset="0"/>
                <a:cs typeface="Arial" panose="020B0604020202020204" pitchFamily="34" charset="0"/>
              </a:rPr>
              <a:t>bằng</a:t>
            </a:r>
            <a:r>
              <a:rPr lang="vi-VN" smtClean="0">
                <a:latin typeface="Arial" panose="020B0604020202020204" pitchFamily="34" charset="0"/>
                <a:cs typeface="Arial" panose="020B0604020202020204" pitchFamily="34" charset="0"/>
              </a:rPr>
              <a:t> </a:t>
            </a:r>
            <a:r>
              <a:rPr lang="vi-VN">
                <a:latin typeface="Arial" panose="020B0604020202020204" pitchFamily="34" charset="0"/>
                <a:cs typeface="Arial" panose="020B0604020202020204" pitchFamily="34" charset="0"/>
              </a:rPr>
              <a:t>điện thoại thông minh và các thiết bị di động khác (Sun, et al., 2015). Trong một nghiên cứu gần đây </a:t>
            </a:r>
            <a:r>
              <a:rPr lang="en-US" err="1" smtClean="0">
                <a:latin typeface="Arial" panose="020B0604020202020204" pitchFamily="34" charset="0"/>
                <a:cs typeface="Arial" panose="020B0604020202020204" pitchFamily="34" charset="0"/>
              </a:rPr>
              <a:t>về</a:t>
            </a:r>
            <a:r>
              <a:rPr lang="vi-VN" smtClean="0">
                <a:latin typeface="Arial" panose="020B0604020202020204" pitchFamily="34" charset="0"/>
                <a:cs typeface="Arial" panose="020B0604020202020204" pitchFamily="34" charset="0"/>
              </a:rPr>
              <a:t> </a:t>
            </a:r>
            <a:r>
              <a:rPr lang="vi-VN">
                <a:latin typeface="Arial" panose="020B0604020202020204" pitchFamily="34" charset="0"/>
                <a:cs typeface="Arial" panose="020B0604020202020204" pitchFamily="34" charset="0"/>
              </a:rPr>
              <a:t>MSM, 72%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thuộc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nhóm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này</a:t>
            </a:r>
            <a:r>
              <a:rPr lang="en-US" smtClean="0">
                <a:latin typeface="Arial" panose="020B0604020202020204" pitchFamily="34" charset="0"/>
                <a:cs typeface="Arial" panose="020B0604020202020204" pitchFamily="34" charset="0"/>
              </a:rPr>
              <a:t> </a:t>
            </a:r>
            <a:r>
              <a:rPr lang="vi-VN" smtClean="0">
                <a:latin typeface="Arial" panose="020B0604020202020204" pitchFamily="34" charset="0"/>
                <a:cs typeface="Arial" panose="020B0604020202020204" pitchFamily="34" charset="0"/>
              </a:rPr>
              <a:t>sở </a:t>
            </a:r>
            <a:r>
              <a:rPr lang="vi-VN">
                <a:latin typeface="Arial" panose="020B0604020202020204" pitchFamily="34" charset="0"/>
                <a:cs typeface="Arial" panose="020B0604020202020204" pitchFamily="34" charset="0"/>
              </a:rPr>
              <a:t>hữu một chiếc điện thoại thông minh hoặc các thiết bị di động khác và thêm 9% dự định mua một chiếc trong năm tới (Grov, et al., 2013</a:t>
            </a:r>
            <a:r>
              <a:rPr lang="vi-VN" smtClean="0">
                <a:latin typeface="Arial" panose="020B0604020202020204" pitchFamily="34" charset="0"/>
                <a:cs typeface="Arial" panose="020B0604020202020204" pitchFamily="34" charset="0"/>
              </a:rPr>
              <a:t>).</a:t>
            </a:r>
            <a:endParaRPr lang="en-US" smtClean="0">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2314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0D976-B643-5A4A-A140-FA2BCCC8BCDD}"/>
              </a:ext>
            </a:extLst>
          </p:cNvPr>
          <p:cNvSpPr>
            <a:spLocks noGrp="1"/>
          </p:cNvSpPr>
          <p:nvPr>
            <p:ph type="title"/>
          </p:nvPr>
        </p:nvSpPr>
        <p:spPr/>
        <p:txBody>
          <a:bodyPr/>
          <a:lstStyle/>
          <a:p>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điện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thoại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thông</a:t>
            </a:r>
            <a:r>
              <a:rPr lang="en-US" smtClean="0">
                <a:latin typeface="Arial" panose="020B0604020202020204" pitchFamily="34" charset="0"/>
                <a:cs typeface="Arial" panose="020B0604020202020204" pitchFamily="34" charset="0"/>
              </a:rPr>
              <a:t> minh </a:t>
            </a:r>
            <a:r>
              <a:rPr lang="en-US" err="1" smtClean="0">
                <a:latin typeface="Arial" panose="020B0604020202020204" pitchFamily="34" charset="0"/>
                <a:cs typeface="Arial" panose="020B0604020202020204" pitchFamily="34" charset="0"/>
              </a:rPr>
              <a:t>càng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nhiều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thì</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rủi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ro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cũng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càng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cao</a:t>
            </a: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0B0FFD13-5798-7E4A-8B27-E85BA56CFDBA}"/>
              </a:ext>
            </a:extLst>
          </p:cNvPr>
          <p:cNvSpPr>
            <a:spLocks noGrp="1"/>
          </p:cNvSpPr>
          <p:nvPr>
            <p:ph sz="quarter" idx="13"/>
          </p:nvPr>
        </p:nvSpPr>
        <p:spPr/>
        <p:txBody>
          <a:bodyPr>
            <a:normAutofit/>
          </a:bodyPr>
          <a:lstStyle/>
          <a:p>
            <a:pPr marL="0" indent="0">
              <a:buNone/>
            </a:pP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dùng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ứng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thường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a:t>
            </a:r>
            <a:endParaRPr lang="en-US">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Tỷ</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xét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nghiệm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hiv</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thấp</a:t>
            </a:r>
            <a:r>
              <a:rPr lang="en-US" smtClean="0">
                <a:latin typeface="Arial" panose="020B0604020202020204" pitchFamily="34" charset="0"/>
                <a:cs typeface="Arial" panose="020B0604020202020204" pitchFamily="34" charset="0"/>
              </a:rPr>
              <a:t> </a:t>
            </a:r>
            <a:endParaRPr lang="en-US">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số</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lượng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bạn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tình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cao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hơn</a:t>
            </a:r>
            <a:r>
              <a:rPr lang="en-US" smtClean="0">
                <a:latin typeface="Arial" panose="020B0604020202020204" pitchFamily="34" charset="0"/>
                <a:cs typeface="Arial" panose="020B0604020202020204" pitchFamily="34" charset="0"/>
              </a:rPr>
              <a:t>; </a:t>
            </a:r>
            <a:endParaRPr lang="en-US">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năng</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xuất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hiện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quan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tình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với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nam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nữ</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cao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hơn</a:t>
            </a:r>
            <a:endParaRPr lang="en-US">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rượu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bia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ma </a:t>
            </a:r>
            <a:r>
              <a:rPr lang="en-US" err="1" smtClean="0">
                <a:latin typeface="Arial" panose="020B0604020202020204" pitchFamily="34" charset="0"/>
                <a:cs typeface="Arial" panose="020B0604020202020204" pitchFamily="34" charset="0"/>
              </a:rPr>
              <a:t>túy</a:t>
            </a:r>
            <a:r>
              <a:rPr lang="en-US" smtClean="0">
                <a:latin typeface="Arial" panose="020B0604020202020204" pitchFamily="34" charset="0"/>
                <a:cs typeface="Arial" panose="020B0604020202020204" pitchFamily="34" charset="0"/>
              </a:rPr>
              <a:t> </a:t>
            </a:r>
            <a:endParaRPr lang="en-US">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tiền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mắc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bệnh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lây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truyền</a:t>
            </a:r>
            <a:r>
              <a:rPr lang="en-US" smtClean="0">
                <a:latin typeface="Arial" panose="020B0604020202020204" pitchFamily="34" charset="0"/>
                <a:cs typeface="Arial" panose="020B0604020202020204" pitchFamily="34" charset="0"/>
              </a:rPr>
              <a:t> qua </a:t>
            </a:r>
            <a:r>
              <a:rPr lang="en-US" err="1" smtClean="0">
                <a:latin typeface="Arial" panose="020B0604020202020204" pitchFamily="34" charset="0"/>
                <a:cs typeface="Arial" panose="020B0604020202020204" pitchFamily="34" charset="0"/>
              </a:rPr>
              <a:t>đường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tình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dục</a:t>
            </a:r>
            <a:r>
              <a:rPr lang="en-US" smtClean="0">
                <a:latin typeface="Arial" panose="020B0604020202020204" pitchFamily="34" charset="0"/>
                <a:cs typeface="Arial" panose="020B0604020202020204" pitchFamily="34" charset="0"/>
              </a:rPr>
              <a:t> do </a:t>
            </a:r>
            <a:r>
              <a:rPr lang="en-US" err="1" smtClean="0">
                <a:latin typeface="Arial" panose="020B0604020202020204" pitchFamily="34" charset="0"/>
                <a:cs typeface="Arial" panose="020B0604020202020204" pitchFamily="34" charset="0"/>
              </a:rPr>
              <a:t>quan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bằng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đường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hậu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môn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không</a:t>
            </a:r>
            <a:r>
              <a:rPr lang="en-US" smtClean="0">
                <a:latin typeface="Arial" panose="020B0604020202020204" pitchFamily="34" charset="0"/>
                <a:cs typeface="Arial" panose="020B0604020202020204" pitchFamily="34" charset="0"/>
              </a:rPr>
              <a:t> an </a:t>
            </a:r>
            <a:r>
              <a:rPr lang="en-US" err="1" smtClean="0">
                <a:latin typeface="Arial" panose="020B0604020202020204" pitchFamily="34" charset="0"/>
                <a:cs typeface="Arial" panose="020B0604020202020204" pitchFamily="34" charset="0"/>
              </a:rPr>
              <a:t>toàn</a:t>
            </a:r>
            <a:r>
              <a:rPr lang="en-US">
                <a:latin typeface="Arial" panose="020B0604020202020204" pitchFamily="34" charset="0"/>
                <a:cs typeface="Arial" panose="020B0604020202020204" pitchFamily="34" charset="0"/>
              </a:rPr>
              <a:t>.</a:t>
            </a:r>
            <a:r>
              <a:rPr lang="en-US" smtClean="0">
                <a:latin typeface="Arial" panose="020B0604020202020204" pitchFamily="34" charset="0"/>
                <a:cs typeface="Arial" panose="020B0604020202020204" pitchFamily="34" charset="0"/>
              </a:rPr>
              <a:t> </a:t>
            </a:r>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5311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750FB-B4E2-9A44-84D3-C455449E765F}"/>
              </a:ext>
            </a:extLst>
          </p:cNvPr>
          <p:cNvSpPr>
            <a:spLocks noGrp="1"/>
          </p:cNvSpPr>
          <p:nvPr>
            <p:ph type="title"/>
          </p:nvPr>
        </p:nvSpPr>
        <p:spPr/>
        <p:txBody>
          <a:bodyPr/>
          <a:lstStyle/>
          <a:p>
            <a:r>
              <a:rPr lang="en-US" err="1" smtClean="0">
                <a:latin typeface="Arial" panose="020B0604020202020204" pitchFamily="34" charset="0"/>
                <a:cs typeface="Arial" panose="020B0604020202020204" pitchFamily="34" charset="0"/>
              </a:rPr>
              <a:t>Chăm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sóc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tục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HIV</a:t>
            </a: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6C35876A-51B0-E842-AD2C-9273FD1AA86F}"/>
              </a:ext>
            </a:extLst>
          </p:cNvPr>
          <p:cNvSpPr>
            <a:spLocks noGrp="1"/>
          </p:cNvSpPr>
          <p:nvPr>
            <p:ph sz="quarter" idx="13"/>
          </p:nvPr>
        </p:nvSpPr>
        <p:spPr/>
        <p:txBody>
          <a:bodyPr>
            <a:normAutofit/>
          </a:bodyPr>
          <a:lstStyle/>
          <a:p>
            <a:pPr marL="0" indent="0">
              <a:buNone/>
            </a:pPr>
            <a:r>
              <a:rPr lang="en-US" err="1" smtClean="0">
                <a:latin typeface="Arial" panose="020B0604020202020204" pitchFamily="34" charset="0"/>
                <a:cs typeface="Arial" panose="020B0604020202020204" pitchFamily="34" charset="0"/>
              </a:rPr>
              <a:t>Chương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trình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chăm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sóc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tục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hiv</a:t>
            </a:r>
            <a:r>
              <a:rPr lang="en-US" smtClean="0">
                <a:latin typeface="Arial" panose="020B0604020202020204" pitchFamily="34" charset="0"/>
                <a:cs typeface="Arial" panose="020B0604020202020204" pitchFamily="34" charset="0"/>
              </a:rPr>
              <a:t>:</a:t>
            </a:r>
            <a:endParaRPr lang="en-US">
              <a:latin typeface="Arial" panose="020B0604020202020204" pitchFamily="34" charset="0"/>
              <a:cs typeface="Arial" panose="020B0604020202020204" pitchFamily="34" charset="0"/>
            </a:endParaRPr>
          </a:p>
          <a:p>
            <a:r>
              <a:rPr lang="en-US">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tập</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trung</a:t>
            </a:r>
            <a:r>
              <a:rPr lang="en-GB"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xét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nghiệm</a:t>
            </a:r>
            <a:r>
              <a:rPr lang="en-US" smtClean="0">
                <a:latin typeface="Arial" panose="020B0604020202020204" pitchFamily="34" charset="0"/>
                <a:cs typeface="Arial" panose="020B0604020202020204" pitchFamily="34" charset="0"/>
              </a:rPr>
              <a:t> </a:t>
            </a:r>
            <a:r>
              <a:rPr lang="vi-VN" smtClean="0">
                <a:latin typeface="Arial" panose="020B0604020202020204" pitchFamily="34" charset="0"/>
                <a:cs typeface="Arial" panose="020B0604020202020204" pitchFamily="34" charset="0"/>
              </a:rPr>
              <a:t>HIV</a:t>
            </a:r>
            <a:r>
              <a:rPr lang="vi-VN">
                <a:latin typeface="Arial" panose="020B0604020202020204" pitchFamily="34" charset="0"/>
                <a:cs typeface="Arial" panose="020B0604020202020204" pitchFamily="34" charset="0"/>
              </a:rPr>
              <a:t>, liên kết </a:t>
            </a:r>
            <a:r>
              <a:rPr lang="en-US" err="1" smtClean="0">
                <a:latin typeface="Arial" panose="020B0604020202020204" pitchFamily="34" charset="0"/>
                <a:cs typeface="Arial" panose="020B0604020202020204" pitchFamily="34" charset="0"/>
              </a:rPr>
              <a:t>dịch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vụ</a:t>
            </a:r>
            <a:r>
              <a:rPr lang="en-US" smtClean="0">
                <a:latin typeface="Arial" panose="020B0604020202020204" pitchFamily="34" charset="0"/>
                <a:cs typeface="Arial" panose="020B0604020202020204" pitchFamily="34" charset="0"/>
              </a:rPr>
              <a:t> </a:t>
            </a:r>
            <a:r>
              <a:rPr lang="vi-VN" smtClean="0">
                <a:latin typeface="Arial" panose="020B0604020202020204" pitchFamily="34" charset="0"/>
                <a:cs typeface="Arial" panose="020B0604020202020204" pitchFamily="34" charset="0"/>
              </a:rPr>
              <a:t>chăm </a:t>
            </a:r>
            <a:r>
              <a:rPr lang="vi-VN">
                <a:latin typeface="Arial" panose="020B0604020202020204" pitchFamily="34" charset="0"/>
                <a:cs typeface="Arial" panose="020B0604020202020204" pitchFamily="34" charset="0"/>
              </a:rPr>
              <a:t>sóc, </a:t>
            </a:r>
            <a:r>
              <a:rPr lang="en-US" err="1" smtClean="0">
                <a:latin typeface="Arial" panose="020B0604020202020204" pitchFamily="34" charset="0"/>
                <a:cs typeface="Arial" panose="020B0604020202020204" pitchFamily="34" charset="0"/>
              </a:rPr>
              <a:t>điều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trị</a:t>
            </a:r>
            <a:r>
              <a:rPr lang="en-US" smtClean="0">
                <a:latin typeface="Arial" panose="020B0604020202020204" pitchFamily="34" charset="0"/>
                <a:cs typeface="Arial" panose="020B0604020202020204" pitchFamily="34" charset="0"/>
              </a:rPr>
              <a:t> </a:t>
            </a:r>
            <a:r>
              <a:rPr lang="vi-VN" smtClean="0">
                <a:latin typeface="Arial" panose="020B0604020202020204" pitchFamily="34" charset="0"/>
                <a:cs typeface="Arial" panose="020B0604020202020204" pitchFamily="34" charset="0"/>
              </a:rPr>
              <a:t>AR</a:t>
            </a:r>
            <a:r>
              <a:rPr lang="en-US" smtClean="0">
                <a:latin typeface="Arial" panose="020B0604020202020204" pitchFamily="34" charset="0"/>
                <a:cs typeface="Arial" panose="020B0604020202020204" pitchFamily="34" charset="0"/>
              </a:rPr>
              <a:t>v</a:t>
            </a:r>
            <a:r>
              <a:rPr lang="vi-VN" smtClean="0">
                <a:latin typeface="Arial" panose="020B0604020202020204" pitchFamily="34" charset="0"/>
                <a:cs typeface="Arial" panose="020B0604020202020204" pitchFamily="34" charset="0"/>
              </a:rPr>
              <a:t> </a:t>
            </a:r>
            <a:r>
              <a:rPr lang="vi-VN">
                <a:latin typeface="Arial" panose="020B0604020202020204" pitchFamily="34" charset="0"/>
                <a:cs typeface="Arial" panose="020B0604020202020204" pitchFamily="34" charset="0"/>
              </a:rPr>
              <a:t>và </a:t>
            </a:r>
            <a:r>
              <a:rPr lang="en-US" err="1" smtClean="0">
                <a:latin typeface="Arial" panose="020B0604020202020204" pitchFamily="34" charset="0"/>
                <a:cs typeface="Arial" panose="020B0604020202020204" pitchFamily="34" charset="0"/>
              </a:rPr>
              <a:t>duy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trì</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điều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trị</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nhóm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msm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coi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đây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là</a:t>
            </a:r>
            <a:r>
              <a:rPr lang="en-US" smtClean="0">
                <a:latin typeface="Arial" panose="020B0604020202020204" pitchFamily="34" charset="0"/>
                <a:cs typeface="Arial" panose="020B0604020202020204" pitchFamily="34" charset="0"/>
              </a:rPr>
              <a:t> một </a:t>
            </a:r>
            <a:r>
              <a:rPr lang="vi-VN" smtClean="0">
                <a:latin typeface="Arial" panose="020B0604020202020204" pitchFamily="34" charset="0"/>
                <a:cs typeface="Arial" panose="020B0604020202020204" pitchFamily="34" charset="0"/>
              </a:rPr>
              <a:t>ưu </a:t>
            </a:r>
            <a:r>
              <a:rPr lang="vi-VN">
                <a:latin typeface="Arial" panose="020B0604020202020204" pitchFamily="34" charset="0"/>
                <a:cs typeface="Arial" panose="020B0604020202020204" pitchFamily="34" charset="0"/>
              </a:rPr>
              <a:t>tiên </a:t>
            </a:r>
            <a:r>
              <a:rPr lang="en-US" smtClean="0">
                <a:latin typeface="Arial" panose="020B0604020202020204" pitchFamily="34" charset="0"/>
                <a:cs typeface="Arial" panose="020B0604020202020204" pitchFamily="34" charset="0"/>
              </a:rPr>
              <a:t>y </a:t>
            </a:r>
            <a:r>
              <a:rPr lang="en-US" err="1" smtClean="0">
                <a:latin typeface="Arial" panose="020B0604020202020204" pitchFamily="34" charset="0"/>
                <a:cs typeface="Arial" panose="020B0604020202020204" pitchFamily="34" charset="0"/>
              </a:rPr>
              <a:t>tế</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công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cộng</a:t>
            </a:r>
            <a:endParaRPr lang="en-US" smtClean="0">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Tìm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ra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Những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cơ</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hội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dịch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vụ</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bị</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bỏ</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lỡ</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gắn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bệnh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nhân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chương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trình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chăm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sóc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tục</a:t>
            </a:r>
            <a:r>
              <a:rPr lang="en-US" smtClean="0">
                <a:latin typeface="Arial" panose="020B0604020202020204" pitchFamily="34" charset="0"/>
                <a:cs typeface="Arial" panose="020B0604020202020204" pitchFamily="34" charset="0"/>
              </a:rPr>
              <a:t>.</a:t>
            </a:r>
          </a:p>
          <a:p>
            <a:r>
              <a:rPr lang="en-US" err="1" smtClean="0">
                <a:latin typeface="Arial" panose="020B0604020202020204" pitchFamily="34" charset="0"/>
                <a:cs typeface="Arial" panose="020B0604020202020204" pitchFamily="34" charset="0"/>
              </a:rPr>
              <a:t>thất</a:t>
            </a:r>
            <a:r>
              <a:rPr lang="en-US" smtClean="0">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bại</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trong</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chăm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sóc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liên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tục</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liên</a:t>
            </a:r>
            <a:r>
              <a:rPr lang="en-US" smtClean="0">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đến</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mức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độ</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ức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chế</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tải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lượng</a:t>
            </a:r>
            <a:r>
              <a:rPr lang="en-US" smtClean="0">
                <a:latin typeface="Arial" panose="020B0604020202020204" pitchFamily="34" charset="0"/>
                <a:cs typeface="Arial" panose="020B0604020202020204" pitchFamily="34" charset="0"/>
              </a:rPr>
              <a:t> virus </a:t>
            </a:r>
            <a:r>
              <a:rPr lang="en-US" err="1" smtClean="0">
                <a:latin typeface="Arial" panose="020B0604020202020204" pitchFamily="34" charset="0"/>
                <a:cs typeface="Arial" panose="020B0604020202020204" pitchFamily="34" charset="0"/>
              </a:rPr>
              <a:t>thấp</a:t>
            </a:r>
            <a:r>
              <a:rPr lang="en-US">
                <a:latin typeface="Arial" panose="020B0604020202020204" pitchFamily="34" charset="0"/>
                <a:cs typeface="Arial" panose="020B0604020202020204" pitchFamily="34" charset="0"/>
              </a:rPr>
              <a:t>,</a:t>
            </a:r>
            <a:r>
              <a:rPr lang="en-US" smtClean="0">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khả</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năng</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lây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nhiễm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hiv</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kháng</a:t>
            </a:r>
            <a:r>
              <a:rPr lang="en-US" smtClean="0">
                <a:latin typeface="Arial" panose="020B0604020202020204" pitchFamily="34" charset="0"/>
                <a:cs typeface="Arial" panose="020B0604020202020204" pitchFamily="34" charset="0"/>
              </a:rPr>
              <a:t> virus </a:t>
            </a:r>
            <a:r>
              <a:rPr lang="en-US" err="1" smtClean="0">
                <a:latin typeface="Arial" panose="020B0604020202020204" pitchFamily="34" charset="0"/>
                <a:cs typeface="Arial" panose="020B0604020202020204" pitchFamily="34" charset="0"/>
              </a:rPr>
              <a:t>cao</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7367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4B3A9-34D5-3040-B974-A4EF82E33D10}"/>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5FC77289-E671-3241-A3D9-EFC8CE2F0E0D}"/>
              </a:ext>
            </a:extLst>
          </p:cNvPr>
          <p:cNvPicPr>
            <a:picLocks noGrp="1" noChangeAspect="1"/>
          </p:cNvPicPr>
          <p:nvPr>
            <p:ph sz="quarter" idx="13"/>
          </p:nvPr>
        </p:nvPicPr>
        <p:blipFill>
          <a:blip r:embed="rId2"/>
          <a:stretch>
            <a:fillRect/>
          </a:stretch>
        </p:blipFill>
        <p:spPr>
          <a:xfrm>
            <a:off x="984250" y="2497931"/>
            <a:ext cx="10223500" cy="3162300"/>
          </a:xfrm>
          <a:prstGeom prst="rect">
            <a:avLst/>
          </a:prstGeom>
        </p:spPr>
      </p:pic>
    </p:spTree>
    <p:extLst>
      <p:ext uri="{BB962C8B-B14F-4D97-AF65-F5344CB8AC3E}">
        <p14:creationId xmlns:p14="http://schemas.microsoft.com/office/powerpoint/2010/main" val="17801192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1D2B1-2341-B941-93F4-ADB6B0AF3703}"/>
              </a:ext>
            </a:extLst>
          </p:cNvPr>
          <p:cNvSpPr>
            <a:spLocks noGrp="1"/>
          </p:cNvSpPr>
          <p:nvPr>
            <p:ph type="title"/>
          </p:nvPr>
        </p:nvSpPr>
        <p:spPr/>
        <p:txBody>
          <a:bodyPr/>
          <a:lstStyle/>
          <a:p>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công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nghệ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để</a:t>
            </a:r>
            <a:r>
              <a:rPr lang="en-US" smtClean="0">
                <a:latin typeface="Arial" panose="020B0604020202020204" pitchFamily="34" charset="0"/>
                <a:cs typeface="Arial" panose="020B0604020202020204" pitchFamily="34" charset="0"/>
              </a:rPr>
              <a:t> CAN THIỆP </a:t>
            </a:r>
            <a:r>
              <a:rPr lang="en-US" err="1" smtClean="0">
                <a:latin typeface="Arial" panose="020B0604020202020204" pitchFamily="34" charset="0"/>
                <a:cs typeface="Arial" panose="020B0604020202020204" pitchFamily="34" charset="0"/>
              </a:rPr>
              <a:t>rlsdc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hiv</a:t>
            </a: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5721A07-EC63-904C-A095-E3A292BF6425}"/>
              </a:ext>
            </a:extLst>
          </p:cNvPr>
          <p:cNvSpPr>
            <a:spLocks noGrp="1"/>
          </p:cNvSpPr>
          <p:nvPr>
            <p:ph sz="quarter" idx="13"/>
          </p:nvPr>
        </p:nvSpPr>
        <p:spPr>
          <a:xfrm>
            <a:off x="913774" y="2367092"/>
            <a:ext cx="10363826" cy="3720199"/>
          </a:xfrm>
        </p:spPr>
        <p:txBody>
          <a:bodyPr>
            <a:normAutofit lnSpcReduction="10000"/>
          </a:bodyPr>
          <a:lstStyle/>
          <a:p>
            <a:r>
              <a:rPr lang="en-US" smtClean="0">
                <a:latin typeface="Arial" panose="020B0604020202020204" pitchFamily="34" charset="0"/>
                <a:cs typeface="Arial" panose="020B0604020202020204" pitchFamily="34" charset="0"/>
              </a:rPr>
              <a:t>40</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dân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số</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hoa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kỳ</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sống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chung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với</a:t>
            </a:r>
            <a:r>
              <a:rPr lang="en-US" smtClean="0">
                <a:latin typeface="Arial" panose="020B0604020202020204" pitchFamily="34" charset="0"/>
                <a:cs typeface="Arial" panose="020B0604020202020204" pitchFamily="34" charset="0"/>
              </a:rPr>
              <a:t> HIV </a:t>
            </a:r>
            <a:r>
              <a:rPr lang="en-US" err="1" smtClean="0">
                <a:latin typeface="Arial" panose="020B0604020202020204" pitchFamily="34" charset="0"/>
                <a:cs typeface="Arial" panose="020B0604020202020204" pitchFamily="34" charset="0"/>
              </a:rPr>
              <a:t>đã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tiết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lộ</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rằng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họ</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ma </a:t>
            </a:r>
            <a:r>
              <a:rPr lang="en-US" err="1" smtClean="0">
                <a:latin typeface="Arial" panose="020B0604020202020204" pitchFamily="34" charset="0"/>
                <a:cs typeface="Arial" panose="020B0604020202020204" pitchFamily="34" charset="0"/>
              </a:rPr>
              <a:t>túy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bất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hợp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pháp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trong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năm</a:t>
            </a:r>
            <a:r>
              <a:rPr lang="en-US" smtClean="0">
                <a:latin typeface="Arial" panose="020B0604020202020204" pitchFamily="34" charset="0"/>
                <a:cs typeface="Arial" panose="020B0604020202020204" pitchFamily="34" charset="0"/>
              </a:rPr>
              <a:t> qua </a:t>
            </a:r>
            <a:endParaRPr lang="en-US">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Nhóm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nguy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cơ</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cao</a:t>
            </a:r>
            <a:r>
              <a:rPr lang="en-US" smtClean="0">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MSM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chất</a:t>
            </a:r>
            <a:endParaRPr lang="en-US">
              <a:latin typeface="Arial" panose="020B0604020202020204" pitchFamily="34" charset="0"/>
              <a:cs typeface="Arial" panose="020B0604020202020204" pitchFamily="34" charset="0"/>
            </a:endParaRPr>
          </a:p>
          <a:p>
            <a:r>
              <a:rPr lang="en-US">
                <a:latin typeface="Arial" panose="020B0604020202020204" pitchFamily="34" charset="0"/>
                <a:cs typeface="Arial" panose="020B0604020202020204" pitchFamily="34" charset="0"/>
              </a:rPr>
              <a:t>MSM </a:t>
            </a:r>
            <a:r>
              <a:rPr lang="en-US" err="1" smtClean="0">
                <a:latin typeface="Arial" panose="020B0604020202020204" pitchFamily="34" charset="0"/>
                <a:cs typeface="Arial" panose="020B0604020202020204" pitchFamily="34" charset="0"/>
              </a:rPr>
              <a:t>là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nhóm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nguy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cơ</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nhiễm</a:t>
            </a:r>
            <a:r>
              <a:rPr lang="en-US" smtClean="0">
                <a:latin typeface="Arial" panose="020B0604020202020204" pitchFamily="34" charset="0"/>
                <a:cs typeface="Arial" panose="020B0604020202020204" pitchFamily="34" charset="0"/>
              </a:rPr>
              <a:t> HIV </a:t>
            </a:r>
            <a:r>
              <a:rPr lang="en-US" err="1">
                <a:latin typeface="Arial" panose="020B0604020202020204" pitchFamily="34" charset="0"/>
                <a:cs typeface="Arial" panose="020B0604020202020204" pitchFamily="34" charset="0"/>
              </a:rPr>
              <a:t>đáng</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kể</a:t>
            </a:r>
            <a:endParaRPr lang="en-US">
              <a:latin typeface="Arial" panose="020B0604020202020204" pitchFamily="34" charset="0"/>
              <a:cs typeface="Arial" panose="020B0604020202020204" pitchFamily="34" charset="0"/>
            </a:endParaRPr>
          </a:p>
          <a:p>
            <a:r>
              <a:rPr lang="en-US" smtClean="0">
                <a:latin typeface="Arial" panose="020B0604020202020204" pitchFamily="34" charset="0"/>
                <a:cs typeface="Arial" panose="020B0604020202020204" pitchFamily="34" charset="0"/>
              </a:rPr>
              <a:t>Một </a:t>
            </a:r>
            <a:r>
              <a:rPr lang="en-US" err="1" smtClean="0">
                <a:latin typeface="Arial" panose="020B0604020202020204" pitchFamily="34" charset="0"/>
                <a:cs typeface="Arial" panose="020B0604020202020204" pitchFamily="34" charset="0"/>
              </a:rPr>
              <a:t>nghiên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cứu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kiểm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hơn</a:t>
            </a:r>
            <a:r>
              <a:rPr lang="en-US" smtClean="0">
                <a:latin typeface="Arial" panose="020B0604020202020204" pitchFamily="34" charset="0"/>
                <a:cs typeface="Arial" panose="020B0604020202020204" pitchFamily="34" charset="0"/>
              </a:rPr>
              <a:t> 550 </a:t>
            </a:r>
            <a:r>
              <a:rPr lang="en-US" err="1" smtClean="0">
                <a:latin typeface="Arial" panose="020B0604020202020204" pitchFamily="34" charset="0"/>
                <a:cs typeface="Arial" panose="020B0604020202020204" pitchFamily="34" charset="0"/>
              </a:rPr>
              <a:t>triệu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mẩu</a:t>
            </a:r>
            <a:r>
              <a:rPr lang="en-US" smtClean="0">
                <a:latin typeface="Arial" panose="020B0604020202020204" pitchFamily="34" charset="0"/>
                <a:cs typeface="Arial" panose="020B0604020202020204" pitchFamily="34" charset="0"/>
              </a:rPr>
              <a:t> tweet (</a:t>
            </a:r>
            <a:r>
              <a:rPr lang="en-US" err="1" smtClean="0">
                <a:latin typeface="Arial" panose="020B0604020202020204" pitchFamily="34" charset="0"/>
                <a:cs typeface="Arial" panose="020B0604020202020204" pitchFamily="34" charset="0"/>
              </a:rPr>
              <a:t>trên</a:t>
            </a:r>
            <a:r>
              <a:rPr lang="en-US" smtClean="0">
                <a:latin typeface="Arial" panose="020B0604020202020204" pitchFamily="34" charset="0"/>
                <a:cs typeface="Arial" panose="020B0604020202020204" pitchFamily="34" charset="0"/>
              </a:rPr>
              <a:t> twitter) </a:t>
            </a:r>
            <a:r>
              <a:rPr lang="en-US" err="1" smtClean="0">
                <a:latin typeface="Arial" panose="020B0604020202020204" pitchFamily="34" charset="0"/>
                <a:cs typeface="Arial" panose="020B0604020202020204" pitchFamily="34" charset="0"/>
              </a:rPr>
              <a:t>phát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hiện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ra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rằng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mọi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trao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đổi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về</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chất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trong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tweet </a:t>
            </a:r>
            <a:r>
              <a:rPr lang="en-US" err="1" smtClean="0">
                <a:latin typeface="Arial" panose="020B0604020202020204" pitchFamily="34" charset="0"/>
                <a:cs typeface="Arial" panose="020B0604020202020204" pitchFamily="34" charset="0"/>
              </a:rPr>
              <a:t>của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mình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phân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tích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cũng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chỉ</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ra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rằng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chính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hướng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này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dữ</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liệu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hội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khổng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lồ</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này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thể</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được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để</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theo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dõi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dự</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đoán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ca </a:t>
            </a:r>
            <a:r>
              <a:rPr lang="en-US" err="1" smtClean="0">
                <a:latin typeface="Arial" panose="020B0604020202020204" pitchFamily="34" charset="0"/>
                <a:cs typeface="Arial" panose="020B0604020202020204" pitchFamily="34" charset="0"/>
              </a:rPr>
              <a:t>nhiễm</a:t>
            </a:r>
            <a:r>
              <a:rPr lang="en-US" smtClean="0">
                <a:latin typeface="Arial" panose="020B0604020202020204" pitchFamily="34" charset="0"/>
                <a:cs typeface="Arial" panose="020B0604020202020204" pitchFamily="34" charset="0"/>
              </a:rPr>
              <a:t> HIV.</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806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2AE2-0609-BB44-B41B-BEDCC0714D4B}"/>
              </a:ext>
            </a:extLst>
          </p:cNvPr>
          <p:cNvSpPr>
            <a:spLocks noGrp="1"/>
          </p:cNvSpPr>
          <p:nvPr>
            <p:ph type="title"/>
          </p:nvPr>
        </p:nvSpPr>
        <p:spPr/>
        <p:txBody>
          <a:bodyPr/>
          <a:lstStyle/>
          <a:p>
            <a:r>
              <a:rPr lang="en-US" err="1">
                <a:latin typeface="Arial" panose="020B0604020202020204" pitchFamily="34" charset="0"/>
                <a:cs typeface="Arial" panose="020B0604020202020204" pitchFamily="34" charset="0"/>
              </a:rPr>
              <a:t>Sử</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dụng</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công</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nghệ</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để</a:t>
            </a:r>
            <a:r>
              <a:rPr lang="en-US">
                <a:latin typeface="Arial" panose="020B0604020202020204" pitchFamily="34" charset="0"/>
                <a:cs typeface="Arial" panose="020B0604020202020204" pitchFamily="34" charset="0"/>
              </a:rPr>
              <a:t> CAN THIỆP </a:t>
            </a:r>
            <a:r>
              <a:rPr lang="en-US" err="1">
                <a:latin typeface="Arial" panose="020B0604020202020204" pitchFamily="34" charset="0"/>
                <a:cs typeface="Arial" panose="020B0604020202020204" pitchFamily="34" charset="0"/>
              </a:rPr>
              <a:t>rlsdc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và</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hiv</a:t>
            </a: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6BC170E6-DDF0-D44A-8471-F990457281F6}"/>
              </a:ext>
            </a:extLst>
          </p:cNvPr>
          <p:cNvSpPr>
            <a:spLocks noGrp="1"/>
          </p:cNvSpPr>
          <p:nvPr>
            <p:ph sz="quarter" idx="13"/>
          </p:nvPr>
        </p:nvSpPr>
        <p:spPr>
          <a:xfrm>
            <a:off x="913774" y="2367092"/>
            <a:ext cx="10363826" cy="3942268"/>
          </a:xfrm>
        </p:spPr>
        <p:txBody>
          <a:bodyPr>
            <a:normAutofit fontScale="92500" lnSpcReduction="20000"/>
          </a:bodyPr>
          <a:lstStyle/>
          <a:p>
            <a:r>
              <a:rPr lang="en-US" smtClean="0">
                <a:latin typeface="Arial" panose="020B0604020202020204" pitchFamily="34" charset="0"/>
                <a:cs typeface="Arial" panose="020B0604020202020204" pitchFamily="34" charset="0"/>
              </a:rPr>
              <a:t>CÔNG NGHỆ ĐƯỢC SỬ DỤNG NHƯ MỘT CÔNG CỤ ĐỂ GẮN KẾT CÁC HÀNH VI NGUY CƠ LÂY NHIỄM HIV. </a:t>
            </a:r>
            <a:endParaRPr lang="en-US">
              <a:latin typeface="Arial" panose="020B0604020202020204" pitchFamily="34" charset="0"/>
              <a:cs typeface="Arial" panose="020B0604020202020204" pitchFamily="34" charset="0"/>
            </a:endParaRPr>
          </a:p>
          <a:p>
            <a:r>
              <a:rPr lang="en-US" smtClean="0">
                <a:latin typeface="Arial" panose="020B0604020202020204" pitchFamily="34" charset="0"/>
                <a:cs typeface="Arial" panose="020B0604020202020204" pitchFamily="34" charset="0"/>
              </a:rPr>
              <a:t>CÁC TRANG MẠNG XÃ HỘI, CÁC ỨNG DỤNG VÀ TIN NHẮN SMS ĐƯỢC SỬ DỤNG ĐỂ HỖ TRỢ CŨNG NHƯ DỰ PHÒNG LÂY NHIỄM HIV. </a:t>
            </a:r>
            <a:endParaRPr lang="en-US">
              <a:latin typeface="Arial" panose="020B0604020202020204" pitchFamily="34" charset="0"/>
              <a:cs typeface="Arial" panose="020B0604020202020204" pitchFamily="34" charset="0"/>
            </a:endParaRPr>
          </a:p>
          <a:p>
            <a:r>
              <a:rPr lang="en-US" smtClean="0">
                <a:latin typeface="Arial" panose="020B0604020202020204" pitchFamily="34" charset="0"/>
                <a:cs typeface="Arial" panose="020B0604020202020204" pitchFamily="34" charset="0"/>
              </a:rPr>
              <a:t>VÍ DỤ: CÁC ỨNG DỤNG TRÊN ĐIỆN THOẠI THÔNG MINH CHO MẠNG LƯỚI MSM ĐƯỢC XÂY DỰNG </a:t>
            </a:r>
            <a:r>
              <a:rPr lang="en-US" err="1" smtClean="0">
                <a:latin typeface="Arial" panose="020B0604020202020204" pitchFamily="34" charset="0"/>
                <a:cs typeface="Arial" panose="020B0604020202020204" pitchFamily="34" charset="0"/>
              </a:rPr>
              <a:t>nhằm</a:t>
            </a:r>
            <a:r>
              <a:rPr lang="en-US" smtClean="0">
                <a:latin typeface="Arial" panose="020B0604020202020204" pitchFamily="34" charset="0"/>
                <a:cs typeface="Arial" panose="020B0604020202020204" pitchFamily="34" charset="0"/>
              </a:rPr>
              <a:t> GIÚP TÌM KIẾM BẠN TÌNH TRỰC TUYẾN.</a:t>
            </a:r>
            <a:endParaRPr lang="en-US">
              <a:latin typeface="Arial" panose="020B0604020202020204" pitchFamily="34" charset="0"/>
              <a:cs typeface="Arial" panose="020B0604020202020204" pitchFamily="34" charset="0"/>
            </a:endParaRPr>
          </a:p>
          <a:p>
            <a:r>
              <a:rPr lang="en-US">
                <a:latin typeface="Arial" panose="020B0604020202020204" pitchFamily="34" charset="0"/>
                <a:cs typeface="Arial" panose="020B0604020202020204" pitchFamily="34" charset="0"/>
              </a:rPr>
              <a:t>62.1%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dùng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ứng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nhằm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tìm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kiếm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tình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dục</a:t>
            </a:r>
            <a:r>
              <a:rPr lang="en-US" smtClean="0">
                <a:latin typeface="Arial" panose="020B0604020202020204" pitchFamily="34" charset="0"/>
                <a:cs typeface="Arial" panose="020B0604020202020204" pitchFamily="34" charset="0"/>
              </a:rPr>
              <a:t> một-một (một </a:t>
            </a:r>
            <a:r>
              <a:rPr lang="en-US" err="1" smtClean="0">
                <a:latin typeface="Arial" panose="020B0604020202020204" pitchFamily="34" charset="0"/>
                <a:cs typeface="Arial" panose="020B0604020202020204" pitchFamily="34" charset="0"/>
              </a:rPr>
              <a:t>bạn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tình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vào</a:t>
            </a:r>
            <a:r>
              <a:rPr lang="en-US" smtClean="0">
                <a:latin typeface="Arial" panose="020B0604020202020204" pitchFamily="34" charset="0"/>
                <a:cs typeface="Arial" panose="020B0604020202020204" pitchFamily="34" charset="0"/>
              </a:rPr>
              <a:t> 1 </a:t>
            </a:r>
            <a:r>
              <a:rPr lang="en-US" err="1" smtClean="0">
                <a:latin typeface="Arial" panose="020B0604020202020204" pitchFamily="34" charset="0"/>
                <a:cs typeface="Arial" panose="020B0604020202020204" pitchFamily="34" charset="0"/>
              </a:rPr>
              <a:t>thời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điểm</a:t>
            </a:r>
            <a:r>
              <a:rPr lang="en-US" smtClean="0">
                <a:latin typeface="Arial" panose="020B0604020202020204" pitchFamily="34" charset="0"/>
                <a:cs typeface="Arial" panose="020B0604020202020204" pitchFamily="34" charset="0"/>
              </a:rPr>
              <a:t>)</a:t>
            </a:r>
            <a:endParaRPr lang="en-US">
              <a:latin typeface="Arial" panose="020B0604020202020204" pitchFamily="34" charset="0"/>
              <a:cs typeface="Arial" panose="020B0604020202020204" pitchFamily="34" charset="0"/>
            </a:endParaRPr>
          </a:p>
          <a:p>
            <a:r>
              <a:rPr lang="en-US">
                <a:latin typeface="Arial" panose="020B0604020202020204" pitchFamily="34" charset="0"/>
                <a:cs typeface="Arial" panose="020B0604020202020204" pitchFamily="34" charset="0"/>
              </a:rPr>
              <a:t>17.1% </a:t>
            </a:r>
            <a:r>
              <a:rPr lang="en-US" err="1" smtClean="0">
                <a:latin typeface="Arial" panose="020B0604020202020204" pitchFamily="34" charset="0"/>
                <a:cs typeface="Arial" panose="020B0604020202020204" pitchFamily="34" charset="0"/>
              </a:rPr>
              <a:t>dùng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ứng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để</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tìm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nhóm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quan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tình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tập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thể</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a:t>
            </a:r>
          </a:p>
          <a:p>
            <a:r>
              <a:rPr lang="en-US" smtClean="0">
                <a:latin typeface="Arial" panose="020B0604020202020204" pitchFamily="34" charset="0"/>
                <a:cs typeface="Arial" panose="020B0604020202020204" pitchFamily="34" charset="0"/>
              </a:rPr>
              <a:t>46.1% </a:t>
            </a:r>
            <a:r>
              <a:rPr lang="en-US" err="1" smtClean="0">
                <a:latin typeface="Arial" panose="020B0604020202020204" pitchFamily="34" charset="0"/>
                <a:cs typeface="Arial" panose="020B0604020202020204" pitchFamily="34" charset="0"/>
              </a:rPr>
              <a:t>cho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biết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từng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quan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tình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không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bảo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hộ</a:t>
            </a:r>
            <a:r>
              <a:rPr lang="en-US" smtClean="0">
                <a:latin typeface="Arial" panose="020B0604020202020204" pitchFamily="34" charset="0"/>
                <a:cs typeface="Arial" panose="020B0604020202020204" pitchFamily="34" charset="0"/>
              </a:rPr>
              <a:t> qua </a:t>
            </a:r>
            <a:r>
              <a:rPr lang="en-US" err="1" smtClean="0">
                <a:latin typeface="Arial" panose="020B0604020202020204" pitchFamily="34" charset="0"/>
                <a:cs typeface="Arial" panose="020B0604020202020204" pitchFamily="34" charset="0"/>
              </a:rPr>
              <a:t>đường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hậu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môn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trong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vòng</a:t>
            </a:r>
            <a:r>
              <a:rPr lang="en-US" smtClean="0">
                <a:latin typeface="Arial" panose="020B0604020202020204" pitchFamily="34" charset="0"/>
                <a:cs typeface="Arial" panose="020B0604020202020204" pitchFamily="34" charset="0"/>
              </a:rPr>
              <a:t> 3 </a:t>
            </a:r>
            <a:r>
              <a:rPr lang="en-US" err="1" smtClean="0">
                <a:latin typeface="Arial" panose="020B0604020202020204" pitchFamily="34" charset="0"/>
                <a:cs typeface="Arial" panose="020B0604020202020204" pitchFamily="34" charset="0"/>
              </a:rPr>
              <a:t>tháng</a:t>
            </a:r>
            <a:r>
              <a:rPr lang="en-US" smtClean="0">
                <a:latin typeface="Arial" panose="020B0604020202020204" pitchFamily="34" charset="0"/>
                <a:cs typeface="Arial" panose="020B0604020202020204" pitchFamily="34" charset="0"/>
              </a:rPr>
              <a:t> qua. </a:t>
            </a:r>
          </a:p>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6185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ED10A-008B-8448-9048-2834BC2D6839}"/>
              </a:ext>
            </a:extLst>
          </p:cNvPr>
          <p:cNvSpPr>
            <a:spLocks noGrp="1"/>
          </p:cNvSpPr>
          <p:nvPr>
            <p:ph type="title"/>
          </p:nvPr>
        </p:nvSpPr>
        <p:spPr/>
        <p:txBody>
          <a:bodyPr>
            <a:normAutofit/>
          </a:bodyPr>
          <a:lstStyle/>
          <a:p>
            <a:r>
              <a:rPr lang="en-US" err="1" smtClean="0">
                <a:latin typeface="Arial" panose="020B0604020202020204" pitchFamily="34" charset="0"/>
                <a:cs typeface="Arial" panose="020B0604020202020204" pitchFamily="34" charset="0"/>
              </a:rPr>
              <a:t>Công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nghệ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cũng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thể</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giúp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dự</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phòng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lây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nhiễm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hiv</a:t>
            </a:r>
            <a:r>
              <a:rPr lang="en-US" smtClean="0">
                <a:latin typeface="Arial" panose="020B0604020202020204" pitchFamily="34" charset="0"/>
                <a:cs typeface="Arial" panose="020B0604020202020204" pitchFamily="34" charset="0"/>
              </a:rPr>
              <a:t>. </a:t>
            </a: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30C1167-9521-1347-8056-99AA28EDE5C0}"/>
              </a:ext>
            </a:extLst>
          </p:cNvPr>
          <p:cNvSpPr>
            <a:spLocks noGrp="1"/>
          </p:cNvSpPr>
          <p:nvPr>
            <p:ph sz="quarter" idx="13"/>
          </p:nvPr>
        </p:nvSpPr>
        <p:spPr/>
        <p:txBody>
          <a:bodyPr>
            <a:normAutofit/>
          </a:bodyPr>
          <a:lstStyle/>
          <a:p>
            <a:r>
              <a:rPr lang="en-US" sz="2400" smtClean="0">
                <a:latin typeface="Arial" panose="020B0604020202020204" pitchFamily="34" charset="0"/>
                <a:cs typeface="Arial" panose="020B0604020202020204" pitchFamily="34" charset="0"/>
              </a:rPr>
              <a:t>Ở PHƯƠNG PHÁP </a:t>
            </a:r>
            <a:r>
              <a:rPr lang="vi-VN" sz="2400" smtClean="0">
                <a:latin typeface="Arial" panose="020B0604020202020204" pitchFamily="34" charset="0"/>
                <a:cs typeface="Arial" panose="020B0604020202020204" pitchFamily="34" charset="0"/>
              </a:rPr>
              <a:t>Khai </a:t>
            </a:r>
            <a:r>
              <a:rPr lang="vi-VN" sz="2400">
                <a:latin typeface="Arial" panose="020B0604020202020204" pitchFamily="34" charset="0"/>
                <a:cs typeface="Arial" panose="020B0604020202020204" pitchFamily="34" charset="0"/>
              </a:rPr>
              <a:t>thác </a:t>
            </a:r>
            <a:r>
              <a:rPr lang="en-US" sz="2400" smtClean="0">
                <a:latin typeface="Arial" panose="020B0604020202020204" pitchFamily="34" charset="0"/>
                <a:cs typeface="Arial" panose="020B0604020202020204" pitchFamily="34" charset="0"/>
              </a:rPr>
              <a:t>GIÁO DỤC ĐỒNG ĐẲNG TRỰC TUYẾN </a:t>
            </a:r>
            <a:r>
              <a:rPr lang="vi-VN" sz="2400" smtClean="0">
                <a:latin typeface="Arial" panose="020B0604020202020204" pitchFamily="34" charset="0"/>
                <a:cs typeface="Arial" panose="020B0604020202020204" pitchFamily="34" charset="0"/>
              </a:rPr>
              <a:t>(</a:t>
            </a:r>
            <a:r>
              <a:rPr lang="en-US" sz="2400" smtClean="0">
                <a:latin typeface="Arial" panose="020B0604020202020204" pitchFamily="34" charset="0"/>
                <a:cs typeface="Arial" panose="020B0604020202020204" pitchFamily="34" charset="0"/>
              </a:rPr>
              <a:t>GỌI TẮT LÀ </a:t>
            </a:r>
            <a:r>
              <a:rPr lang="vi-VN" sz="2400" smtClean="0">
                <a:latin typeface="Arial" panose="020B0604020202020204" pitchFamily="34" charset="0"/>
                <a:cs typeface="Arial" panose="020B0604020202020204" pitchFamily="34" charset="0"/>
              </a:rPr>
              <a:t>HOPE)</a:t>
            </a:r>
            <a:r>
              <a:rPr lang="en-US" sz="2400" smtClean="0">
                <a:latin typeface="Arial" panose="020B0604020202020204" pitchFamily="34" charset="0"/>
                <a:cs typeface="Arial" panose="020B0604020202020204" pitchFamily="34" charset="0"/>
              </a:rPr>
              <a:t>, THAM DỰ VIÊN SẼ YÊU CẦU TRANG BỊ BỘ TỰ XÉT NGHIỆM HIV CAO HƠN KHI HỌ LÀ THÀNH VIÊN CỦA MỘT NHÓM CAN THIỆP HOPE.</a:t>
            </a:r>
          </a:p>
          <a:p>
            <a:r>
              <a:rPr lang="en-US" sz="2400" smtClean="0">
                <a:latin typeface="Arial" panose="020B0604020202020204" pitchFamily="34" charset="0"/>
                <a:cs typeface="Arial" panose="020B0604020202020204" pitchFamily="34" charset="0"/>
              </a:rPr>
              <a:t>TIN NHẮN CÓ THỂ LÀM GIẢM CÁC HÀNH VI NGUY CƠ GÂY LÂY NHIỄM HIV TRONG NHÓM MSM CÓ SỬ DỤNG CHẤT </a:t>
            </a:r>
            <a:endParaRPr lang="en-US" sz="2400">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6607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70C52-8296-C743-9BAD-652F8277561C}"/>
              </a:ext>
            </a:extLst>
          </p:cNvPr>
          <p:cNvSpPr>
            <a:spLocks noGrp="1"/>
          </p:cNvSpPr>
          <p:nvPr>
            <p:ph type="title"/>
          </p:nvPr>
        </p:nvSpPr>
        <p:spPr>
          <a:xfrm>
            <a:off x="561703" y="618517"/>
            <a:ext cx="10716523" cy="1596177"/>
          </a:xfrm>
        </p:spPr>
        <p:txBody>
          <a:bodyPr>
            <a:normAutofit/>
          </a:bodyPr>
          <a:lstStyle/>
          <a:p>
            <a:r>
              <a:rPr lang="en-US" err="1" smtClean="0">
                <a:latin typeface="Arial" panose="020B0604020202020204" pitchFamily="34" charset="0"/>
                <a:cs typeface="Arial" panose="020B0604020202020204" pitchFamily="34" charset="0"/>
              </a:rPr>
              <a:t>Công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nghệ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tiềm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năng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lớn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trong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giải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quyết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nguy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cơ</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lây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nhiễm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hiv</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trong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nhóm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người</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chất</a:t>
            </a:r>
            <a:r>
              <a:rPr lang="en-US" smtClean="0">
                <a:latin typeface="Arial" panose="020B0604020202020204" pitchFamily="34" charset="0"/>
                <a:cs typeface="Arial" panose="020B0604020202020204" pitchFamily="34" charset="0"/>
              </a:rPr>
              <a:t>. </a:t>
            </a: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9B299955-84B4-7E4D-9757-47DFC968CF3C}"/>
              </a:ext>
            </a:extLst>
          </p:cNvPr>
          <p:cNvSpPr>
            <a:spLocks noGrp="1"/>
          </p:cNvSpPr>
          <p:nvPr>
            <p:ph sz="quarter" idx="13"/>
          </p:nvPr>
        </p:nvSpPr>
        <p:spPr>
          <a:xfrm>
            <a:off x="913774" y="2367092"/>
            <a:ext cx="10363826" cy="3994519"/>
          </a:xfrm>
        </p:spPr>
        <p:txBody>
          <a:bodyPr>
            <a:noAutofit/>
          </a:bodyPr>
          <a:lstStyle/>
          <a:p>
            <a:r>
              <a:rPr lang="en-US" sz="2100" err="1" smtClean="0">
                <a:latin typeface="Arial" panose="020B0604020202020204" pitchFamily="34" charset="0"/>
                <a:cs typeface="Arial" panose="020B0604020202020204" pitchFamily="34" charset="0"/>
              </a:rPr>
              <a:t>Tăng</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cường</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gắn</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kết</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các</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nhóm</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tham</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gia</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nghiên</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cứu</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hướng</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đến</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những</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tham</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dự</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viên</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tiềm</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năng</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thông</a:t>
            </a:r>
            <a:r>
              <a:rPr lang="en-US" sz="2100" smtClean="0">
                <a:latin typeface="Arial" panose="020B0604020202020204" pitchFamily="34" charset="0"/>
                <a:cs typeface="Arial" panose="020B0604020202020204" pitchFamily="34" charset="0"/>
              </a:rPr>
              <a:t> qua </a:t>
            </a:r>
            <a:r>
              <a:rPr lang="en-US" sz="2100" err="1" smtClean="0">
                <a:latin typeface="Arial" panose="020B0604020202020204" pitchFamily="34" charset="0"/>
                <a:cs typeface="Arial" panose="020B0604020202020204" pitchFamily="34" charset="0"/>
              </a:rPr>
              <a:t>quảng</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cáo</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trực</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tuyến</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trên</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các</a:t>
            </a:r>
            <a:r>
              <a:rPr lang="en-US" sz="2100" smtClean="0">
                <a:latin typeface="Arial" panose="020B0604020202020204" pitchFamily="34" charset="0"/>
                <a:cs typeface="Arial" panose="020B0604020202020204" pitchFamily="34" charset="0"/>
              </a:rPr>
              <a:t> web, </a:t>
            </a:r>
            <a:r>
              <a:rPr lang="en-US" sz="2100" err="1" smtClean="0">
                <a:latin typeface="Arial" panose="020B0604020202020204" pitchFamily="34" charset="0"/>
                <a:cs typeface="Arial" panose="020B0604020202020204" pitchFamily="34" charset="0"/>
              </a:rPr>
              <a:t>các</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trang</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mạng</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xã</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hội</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ứng</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dụng</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điện</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thoại</a:t>
            </a:r>
            <a:r>
              <a:rPr lang="en-US" sz="2100" smtClean="0">
                <a:latin typeface="Arial" panose="020B0604020202020204" pitchFamily="34" charset="0"/>
                <a:cs typeface="Arial" panose="020B0604020202020204" pitchFamily="34" charset="0"/>
              </a:rPr>
              <a:t>, email </a:t>
            </a:r>
            <a:r>
              <a:rPr lang="en-US" sz="2100" err="1" smtClean="0">
                <a:latin typeface="Arial" panose="020B0604020202020204" pitchFamily="34" charset="0"/>
                <a:cs typeface="Arial" panose="020B0604020202020204" pitchFamily="34" charset="0"/>
              </a:rPr>
              <a:t>và</a:t>
            </a:r>
            <a:r>
              <a:rPr lang="en-US" sz="2100" smtClean="0">
                <a:latin typeface="Arial" panose="020B0604020202020204" pitchFamily="34" charset="0"/>
                <a:cs typeface="Arial" panose="020B0604020202020204" pitchFamily="34" charset="0"/>
              </a:rPr>
              <a:t> tin </a:t>
            </a:r>
            <a:r>
              <a:rPr lang="en-US" sz="2100" err="1" smtClean="0">
                <a:latin typeface="Arial" panose="020B0604020202020204" pitchFamily="34" charset="0"/>
                <a:cs typeface="Arial" panose="020B0604020202020204" pitchFamily="34" charset="0"/>
              </a:rPr>
              <a:t>nhắn</a:t>
            </a:r>
            <a:r>
              <a:rPr lang="en-US" sz="2100" smtClean="0">
                <a:latin typeface="Arial" panose="020B0604020202020204" pitchFamily="34" charset="0"/>
                <a:cs typeface="Arial" panose="020B0604020202020204" pitchFamily="34" charset="0"/>
              </a:rPr>
              <a:t>.</a:t>
            </a:r>
            <a:endParaRPr lang="en-US" sz="2100">
              <a:latin typeface="Arial" panose="020B0604020202020204" pitchFamily="34" charset="0"/>
              <a:cs typeface="Arial" panose="020B0604020202020204" pitchFamily="34" charset="0"/>
            </a:endParaRPr>
          </a:p>
          <a:p>
            <a:r>
              <a:rPr lang="en-US" sz="2100" err="1" smtClean="0">
                <a:latin typeface="Arial" panose="020B0604020202020204" pitchFamily="34" charset="0"/>
                <a:cs typeface="Arial" panose="020B0604020202020204" pitchFamily="34" charset="0"/>
              </a:rPr>
              <a:t>có</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thể</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điều</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chỉnh</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để</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phù</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hợp</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với</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đặc</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thù</a:t>
            </a:r>
            <a:r>
              <a:rPr lang="en-US" sz="2100" smtClean="0">
                <a:latin typeface="Arial" panose="020B0604020202020204" pitchFamily="34" charset="0"/>
                <a:cs typeface="Arial" panose="020B0604020202020204" pitchFamily="34" charset="0"/>
              </a:rPr>
              <a:t> ở </a:t>
            </a:r>
            <a:r>
              <a:rPr lang="en-US" sz="2100" err="1" smtClean="0">
                <a:latin typeface="Arial" panose="020B0604020202020204" pitchFamily="34" charset="0"/>
                <a:cs typeface="Arial" panose="020B0604020202020204" pitchFamily="34" charset="0"/>
              </a:rPr>
              <a:t>từng</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cá</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nhân</a:t>
            </a:r>
            <a:r>
              <a:rPr lang="en-US" sz="2100" smtClean="0">
                <a:latin typeface="Arial" panose="020B0604020202020204" pitchFamily="34" charset="0"/>
                <a:cs typeface="Arial" panose="020B0604020202020204" pitchFamily="34" charset="0"/>
              </a:rPr>
              <a:t>, can </a:t>
            </a:r>
            <a:r>
              <a:rPr lang="en-US" sz="2100" err="1" smtClean="0">
                <a:latin typeface="Arial" panose="020B0604020202020204" pitchFamily="34" charset="0"/>
                <a:cs typeface="Arial" panose="020B0604020202020204" pitchFamily="34" charset="0"/>
              </a:rPr>
              <a:t>thiệp</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sức</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khỏe</a:t>
            </a:r>
            <a:r>
              <a:rPr lang="en-US" sz="2100" smtClean="0">
                <a:latin typeface="Arial" panose="020B0604020202020204" pitchFamily="34" charset="0"/>
                <a:cs typeface="Arial" panose="020B0604020202020204" pitchFamily="34" charset="0"/>
              </a:rPr>
              <a:t> ở </a:t>
            </a:r>
            <a:r>
              <a:rPr lang="en-US" sz="2100" err="1" smtClean="0">
                <a:latin typeface="Arial" panose="020B0604020202020204" pitchFamily="34" charset="0"/>
                <a:cs typeface="Arial" panose="020B0604020202020204" pitchFamily="34" charset="0"/>
              </a:rPr>
              <a:t>mức</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độ</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cá</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nhân</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thay</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vì</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nhắm</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đến</a:t>
            </a:r>
            <a:r>
              <a:rPr lang="en-US" sz="2100" smtClean="0">
                <a:latin typeface="Arial" panose="020B0604020202020204" pitchFamily="34" charset="0"/>
                <a:cs typeface="Arial" panose="020B0604020202020204" pitchFamily="34" charset="0"/>
              </a:rPr>
              <a:t> một </a:t>
            </a:r>
            <a:r>
              <a:rPr lang="en-US" sz="2100" err="1" smtClean="0">
                <a:latin typeface="Arial" panose="020B0604020202020204" pitchFamily="34" charset="0"/>
                <a:cs typeface="Arial" panose="020B0604020202020204" pitchFamily="34" charset="0"/>
              </a:rPr>
              <a:t>nhóm</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lớn</a:t>
            </a:r>
            <a:r>
              <a:rPr lang="en-US" sz="2100" smtClean="0">
                <a:latin typeface="Arial" panose="020B0604020202020204" pitchFamily="34" charset="0"/>
                <a:cs typeface="Arial" panose="020B0604020202020204" pitchFamily="34" charset="0"/>
              </a:rPr>
              <a:t>. </a:t>
            </a:r>
            <a:endParaRPr lang="en-US" sz="2100">
              <a:latin typeface="Arial" panose="020B0604020202020204" pitchFamily="34" charset="0"/>
              <a:cs typeface="Arial" panose="020B0604020202020204" pitchFamily="34" charset="0"/>
            </a:endParaRPr>
          </a:p>
          <a:p>
            <a:r>
              <a:rPr lang="en-US" sz="2100" err="1" smtClean="0">
                <a:latin typeface="Arial" panose="020B0604020202020204" pitchFamily="34" charset="0"/>
                <a:cs typeface="Arial" panose="020B0604020202020204" pitchFamily="34" charset="0"/>
              </a:rPr>
              <a:t>Có</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thể</a:t>
            </a:r>
            <a:r>
              <a:rPr lang="en-US" sz="2100" smtClean="0">
                <a:latin typeface="Arial" panose="020B0604020202020204" pitchFamily="34" charset="0"/>
                <a:cs typeface="Arial" panose="020B0604020202020204" pitchFamily="34" charset="0"/>
              </a:rPr>
              <a:t> can </a:t>
            </a:r>
            <a:r>
              <a:rPr lang="en-US" sz="2100" err="1" smtClean="0">
                <a:latin typeface="Arial" panose="020B0604020202020204" pitchFamily="34" charset="0"/>
                <a:cs typeface="Arial" panose="020B0604020202020204" pitchFamily="34" charset="0"/>
              </a:rPr>
              <a:t>thiệp</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đến</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lượng</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người</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xem</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lớn</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với</a:t>
            </a:r>
            <a:r>
              <a:rPr lang="en-US" sz="2100" smtClean="0">
                <a:latin typeface="Arial" panose="020B0604020202020204" pitchFamily="34" charset="0"/>
                <a:cs typeface="Arial" panose="020B0604020202020204" pitchFamily="34" charset="0"/>
              </a:rPr>
              <a:t> chi </a:t>
            </a:r>
            <a:r>
              <a:rPr lang="en-US" sz="2100" err="1" smtClean="0">
                <a:latin typeface="Arial" panose="020B0604020202020204" pitchFamily="34" charset="0"/>
                <a:cs typeface="Arial" panose="020B0604020202020204" pitchFamily="34" charset="0"/>
              </a:rPr>
              <a:t>phí</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tiết</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kiệm</a:t>
            </a:r>
            <a:r>
              <a:rPr lang="en-US" sz="2100" smtClean="0">
                <a:latin typeface="Arial" panose="020B0604020202020204" pitchFamily="34" charset="0"/>
                <a:cs typeface="Arial" panose="020B0604020202020204" pitchFamily="34" charset="0"/>
              </a:rPr>
              <a:t> (Seth</a:t>
            </a:r>
            <a:r>
              <a:rPr lang="en-US" sz="2100">
                <a:latin typeface="Arial" panose="020B0604020202020204" pitchFamily="34" charset="0"/>
                <a:cs typeface="Arial" panose="020B0604020202020204" pitchFamily="34" charset="0"/>
              </a:rPr>
              <a:t>, </a:t>
            </a:r>
            <a:r>
              <a:rPr lang="en-US" sz="2100" err="1">
                <a:latin typeface="Arial" panose="020B0604020202020204" pitchFamily="34" charset="0"/>
                <a:cs typeface="Arial" panose="020B0604020202020204" pitchFamily="34" charset="0"/>
              </a:rPr>
              <a:t>Hulda</a:t>
            </a:r>
            <a:r>
              <a:rPr lang="en-US" sz="2100">
                <a:latin typeface="Arial" panose="020B0604020202020204" pitchFamily="34" charset="0"/>
                <a:cs typeface="Arial" panose="020B0604020202020204" pitchFamily="34" charset="0"/>
              </a:rPr>
              <a:t> &amp; Larson, 2009), </a:t>
            </a:r>
            <a:r>
              <a:rPr lang="en-US" sz="2100" err="1" smtClean="0">
                <a:latin typeface="Arial" panose="020B0604020202020204" pitchFamily="34" charset="0"/>
                <a:cs typeface="Arial" panose="020B0604020202020204" pitchFamily="34" charset="0"/>
              </a:rPr>
              <a:t>các</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ứng</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dụng</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công</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nghệ</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có</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thể</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được</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sử</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dụng</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để</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giảm</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thiểu</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lây</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nhiễm</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hiv</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trong</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nhóm</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đối</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tượng</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nguy</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cơ</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bao</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gồm</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cả</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người</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sử</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dụng</a:t>
            </a:r>
            <a:r>
              <a:rPr lang="en-US" sz="2100" smtClean="0">
                <a:latin typeface="Arial" panose="020B0604020202020204" pitchFamily="34" charset="0"/>
                <a:cs typeface="Arial" panose="020B0604020202020204" pitchFamily="34" charset="0"/>
              </a:rPr>
              <a:t> </a:t>
            </a:r>
            <a:r>
              <a:rPr lang="en-US" sz="2100" err="1" smtClean="0">
                <a:latin typeface="Arial" panose="020B0604020202020204" pitchFamily="34" charset="0"/>
                <a:cs typeface="Arial" panose="020B0604020202020204" pitchFamily="34" charset="0"/>
              </a:rPr>
              <a:t>chất</a:t>
            </a:r>
            <a:r>
              <a:rPr lang="en-US" sz="2100" smtClean="0">
                <a:latin typeface="Arial" panose="020B0604020202020204" pitchFamily="34" charset="0"/>
                <a:cs typeface="Arial" panose="020B0604020202020204" pitchFamily="34" charset="0"/>
              </a:rPr>
              <a:t>. </a:t>
            </a:r>
            <a:endParaRPr lang="en-US" sz="2100">
              <a:latin typeface="Arial" panose="020B0604020202020204" pitchFamily="34" charset="0"/>
              <a:cs typeface="Arial" panose="020B0604020202020204" pitchFamily="34" charset="0"/>
            </a:endParaRPr>
          </a:p>
          <a:p>
            <a:endParaRPr lang="en-US" sz="2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76337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0CC214-444A-A847-9B6F-6C164D7F2D09}"/>
              </a:ext>
            </a:extLst>
          </p:cNvPr>
          <p:cNvSpPr>
            <a:spLocks noGrp="1"/>
          </p:cNvSpPr>
          <p:nvPr>
            <p:ph type="ctrTitle"/>
          </p:nvPr>
        </p:nvSpPr>
        <p:spPr/>
        <p:txBody>
          <a:bodyPr>
            <a:normAutofit fontScale="90000"/>
          </a:bodyPr>
          <a:lstStyle/>
          <a:p>
            <a:r>
              <a:rPr lang="en-US" err="1" smtClean="0">
                <a:latin typeface="Arial" panose="020B0604020202020204" pitchFamily="34" charset="0"/>
                <a:cs typeface="Arial" panose="020B0604020202020204" pitchFamily="34" charset="0"/>
              </a:rPr>
              <a:t>Ví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về</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ứng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công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nghệ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sức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khỏe</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bệnh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nhân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rlsdc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hiv</a:t>
            </a:r>
            <a:r>
              <a:rPr lang="en-US" smtClean="0">
                <a:latin typeface="Arial" panose="020B0604020202020204" pitchFamily="34" charset="0"/>
                <a:cs typeface="Arial" panose="020B0604020202020204" pitchFamily="34" charset="0"/>
              </a:rPr>
              <a:t>/aids</a:t>
            </a:r>
            <a:endParaRPr lang="en-US">
              <a:latin typeface="Arial" panose="020B0604020202020204" pitchFamily="34" charset="0"/>
              <a:cs typeface="Arial" panose="020B0604020202020204" pitchFamily="34" charset="0"/>
            </a:endParaRPr>
          </a:p>
        </p:txBody>
      </p:sp>
      <p:sp>
        <p:nvSpPr>
          <p:cNvPr id="5" name="Subtitle 4">
            <a:extLst>
              <a:ext uri="{FF2B5EF4-FFF2-40B4-BE49-F238E27FC236}">
                <a16:creationId xmlns:a16="http://schemas.microsoft.com/office/drawing/2014/main" id="{7E1D185F-0103-214E-AEFF-2E2BB7D6C6D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070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E921D-5081-C147-B1AA-85B3D0DC16ED}"/>
              </a:ext>
            </a:extLst>
          </p:cNvPr>
          <p:cNvSpPr>
            <a:spLocks noGrp="1"/>
          </p:cNvSpPr>
          <p:nvPr>
            <p:ph type="title"/>
          </p:nvPr>
        </p:nvSpPr>
        <p:spPr>
          <a:xfrm>
            <a:off x="913775" y="422574"/>
            <a:ext cx="10364451" cy="1596177"/>
          </a:xfrm>
        </p:spPr>
        <p:txBody>
          <a:bodyPr>
            <a:normAutofit fontScale="90000"/>
          </a:bodyPr>
          <a:lstStyle/>
          <a:p>
            <a:r>
              <a:rPr lang="en-US" err="1" smtClean="0">
                <a:latin typeface="Arial" panose="020B0604020202020204" pitchFamily="34" charset="0"/>
                <a:cs typeface="Arial" panose="020B0604020202020204" pitchFamily="34" charset="0"/>
              </a:rPr>
              <a:t>Ứng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thống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tương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thoại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ivr</a:t>
            </a:r>
            <a:r>
              <a:rPr lang="en-US" smtClean="0">
                <a:latin typeface="Arial" panose="020B0604020202020204" pitchFamily="34" charset="0"/>
                <a:cs typeface="Arial" panose="020B0604020202020204" pitchFamily="34" charset="0"/>
              </a:rPr>
              <a:t> “</a:t>
            </a:r>
            <a:r>
              <a:rPr lang="en-US" b="1" err="1" smtClean="0">
                <a:latin typeface="Arial" panose="020B0604020202020204" pitchFamily="34" charset="0"/>
                <a:cs typeface="Arial" panose="020B0604020202020204" pitchFamily="34" charset="0"/>
              </a:rPr>
              <a:t>tổng</a:t>
            </a:r>
            <a:r>
              <a:rPr lang="en-US" b="1" smtClean="0">
                <a:latin typeface="Arial" panose="020B0604020202020204" pitchFamily="34" charset="0"/>
                <a:cs typeface="Arial" panose="020B0604020202020204" pitchFamily="34" charset="0"/>
              </a:rPr>
              <a:t> </a:t>
            </a:r>
            <a:r>
              <a:rPr lang="en-US" b="1" err="1" smtClean="0">
                <a:latin typeface="Arial" panose="020B0604020202020204" pitchFamily="34" charset="0"/>
                <a:cs typeface="Arial" panose="020B0604020202020204" pitchFamily="34" charset="0"/>
              </a:rPr>
              <a:t>đài</a:t>
            </a:r>
            <a:r>
              <a:rPr lang="en-US" b="1" smtClean="0">
                <a:latin typeface="Arial" panose="020B0604020202020204" pitchFamily="34" charset="0"/>
                <a:cs typeface="Arial" panose="020B0604020202020204" pitchFamily="34" charset="0"/>
              </a:rPr>
              <a:t> </a:t>
            </a:r>
            <a:r>
              <a:rPr lang="en-US" b="1" err="1" smtClean="0">
                <a:latin typeface="Arial" panose="020B0604020202020204" pitchFamily="34" charset="0"/>
                <a:cs typeface="Arial" panose="020B0604020202020204" pitchFamily="34" charset="0"/>
              </a:rPr>
              <a:t>sức</a:t>
            </a:r>
            <a:r>
              <a:rPr lang="en-US" b="1" smtClean="0">
                <a:latin typeface="Arial" panose="020B0604020202020204" pitchFamily="34" charset="0"/>
                <a:cs typeface="Arial" panose="020B0604020202020204" pitchFamily="34" charset="0"/>
              </a:rPr>
              <a:t> </a:t>
            </a:r>
            <a:r>
              <a:rPr lang="en-US" b="1" err="1" smtClean="0">
                <a:latin typeface="Arial" panose="020B0604020202020204" pitchFamily="34" charset="0"/>
                <a:cs typeface="Arial" panose="020B0604020202020204" pitchFamily="34" charset="0"/>
              </a:rPr>
              <a:t>khỏe</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hỗ</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phỏng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vấn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tạo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động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lực</a:t>
            </a:r>
            <a:r>
              <a:rPr lang="en-US" smtClean="0">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(MI) </a:t>
            </a:r>
            <a:r>
              <a:rPr lang="en-US" err="1" smtClean="0">
                <a:latin typeface="Arial" panose="020B0604020202020204" pitchFamily="34" charset="0"/>
                <a:cs typeface="Arial" panose="020B0604020202020204" pitchFamily="34" charset="0"/>
              </a:rPr>
              <a:t>để</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giảm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chất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trong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chăm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sóc</a:t>
            </a:r>
            <a:r>
              <a:rPr lang="en-US" smtClean="0">
                <a:latin typeface="Arial" panose="020B0604020202020204" pitchFamily="34" charset="0"/>
                <a:cs typeface="Arial" panose="020B0604020202020204" pitchFamily="34" charset="0"/>
              </a:rPr>
              <a:t> ban </a:t>
            </a:r>
            <a:r>
              <a:rPr lang="en-US" err="1" smtClean="0">
                <a:latin typeface="Arial" panose="020B0604020202020204" pitchFamily="34" charset="0"/>
                <a:cs typeface="Arial" panose="020B0604020202020204" pitchFamily="34" charset="0"/>
              </a:rPr>
              <a:t>đầu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bệnh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nhân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hiv</a:t>
            </a:r>
            <a:r>
              <a:rPr lang="en-US" smtClean="0">
                <a:latin typeface="Arial" panose="020B0604020202020204" pitchFamily="34" charset="0"/>
                <a:cs typeface="Arial" panose="020B0604020202020204" pitchFamily="34" charset="0"/>
              </a:rPr>
              <a:t> </a:t>
            </a: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95705744-6A9B-3F48-B4EF-6B4BB7D1CB1F}"/>
              </a:ext>
            </a:extLst>
          </p:cNvPr>
          <p:cNvSpPr>
            <a:spLocks noGrp="1"/>
          </p:cNvSpPr>
          <p:nvPr>
            <p:ph sz="quarter" idx="13"/>
          </p:nvPr>
        </p:nvSpPr>
        <p:spPr>
          <a:xfrm>
            <a:off x="913774" y="2367092"/>
            <a:ext cx="10363826" cy="3785514"/>
          </a:xfrm>
        </p:spPr>
        <p:txBody>
          <a:bodyPr>
            <a:normAutofit fontScale="85000" lnSpcReduction="20000"/>
          </a:bodyPr>
          <a:lstStyle/>
          <a:p>
            <a:r>
              <a:rPr lang="en-US" err="1" smtClean="0">
                <a:latin typeface="Arial" panose="020B0604020202020204" pitchFamily="34" charset="0"/>
                <a:cs typeface="Arial" panose="020B0604020202020204" pitchFamily="34" charset="0"/>
              </a:rPr>
              <a:t>Hệ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thống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tương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thoại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ivr</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giúp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khách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hàng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tự</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giám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sát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việc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chất</a:t>
            </a:r>
            <a:r>
              <a:rPr lang="en-US" smtClean="0">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hằng</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ngày</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của</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mình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giúp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thiết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lập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mục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tiêu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theo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dõi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tâm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trạng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tuân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thủ</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điều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trị</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nâng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cao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chất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lượng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cuộc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sống</a:t>
            </a:r>
            <a:r>
              <a:rPr lang="en-US" smtClean="0">
                <a:latin typeface="Arial" panose="020B0604020202020204" pitchFamily="34" charset="0"/>
                <a:cs typeface="Arial" panose="020B0604020202020204" pitchFamily="34" charset="0"/>
              </a:rPr>
              <a:t>)</a:t>
            </a:r>
            <a:endParaRPr lang="en-US">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Khảo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sát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ngắn</a:t>
            </a:r>
            <a:r>
              <a:rPr lang="en-US" smtClean="0">
                <a:latin typeface="Arial" panose="020B0604020202020204" pitchFamily="34" charset="0"/>
                <a:cs typeface="Arial" panose="020B0604020202020204" pitchFamily="34" charset="0"/>
              </a:rPr>
              <a:t> 1-3 </a:t>
            </a:r>
            <a:r>
              <a:rPr lang="en-US" err="1" smtClean="0">
                <a:latin typeface="Arial" panose="020B0604020202020204" pitchFamily="34" charset="0"/>
                <a:cs typeface="Arial" panose="020B0604020202020204" pitchFamily="34" charset="0"/>
              </a:rPr>
              <a:t>phút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điểu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chỉnh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dữ</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liệu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phản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hồi</a:t>
            </a:r>
            <a:r>
              <a:rPr lang="en-US" smtClean="0">
                <a:latin typeface="Arial" panose="020B0604020202020204" pitchFamily="34" charset="0"/>
                <a:cs typeface="Arial" panose="020B0604020202020204" pitchFamily="34" charset="0"/>
              </a:rPr>
              <a:t> trong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biểu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đồ</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thể</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hiện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hướng</a:t>
            </a:r>
            <a:r>
              <a:rPr lang="en-US" smtClean="0">
                <a:latin typeface="Arial" panose="020B0604020202020204" pitchFamily="34" charset="0"/>
                <a:cs typeface="Arial" panose="020B0604020202020204" pitchFamily="34" charset="0"/>
              </a:rPr>
              <a:t> </a:t>
            </a:r>
            <a:endParaRPr lang="en-US">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Phản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hồi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được</a:t>
            </a:r>
            <a:r>
              <a:rPr lang="en-US" smtClean="0">
                <a:latin typeface="Arial" panose="020B0604020202020204" pitchFamily="34" charset="0"/>
                <a:cs typeface="Arial" panose="020B0604020202020204" pitchFamily="34" charset="0"/>
              </a:rPr>
              <a:t> chuyên viên phỏng </a:t>
            </a:r>
            <a:r>
              <a:rPr lang="en-US" err="1" smtClean="0">
                <a:latin typeface="Arial" panose="020B0604020202020204" pitchFamily="34" charset="0"/>
                <a:cs typeface="Arial" panose="020B0604020202020204" pitchFamily="34" charset="0"/>
              </a:rPr>
              <a:t>vấn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tạo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động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lực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phiên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đánh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giá</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tái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khám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sau</a:t>
            </a:r>
            <a:r>
              <a:rPr lang="en-US" smtClean="0">
                <a:latin typeface="Arial" panose="020B0604020202020204" pitchFamily="34" charset="0"/>
                <a:cs typeface="Arial" panose="020B0604020202020204" pitchFamily="34" charset="0"/>
              </a:rPr>
              <a:t> 30 </a:t>
            </a:r>
            <a:r>
              <a:rPr lang="en-US" err="1" smtClean="0">
                <a:latin typeface="Arial" panose="020B0604020202020204" pitchFamily="34" charset="0"/>
                <a:cs typeface="Arial" panose="020B0604020202020204" pitchFamily="34" charset="0"/>
              </a:rPr>
              <a:t>ngày</a:t>
            </a:r>
            <a:r>
              <a:rPr lang="en-US" smtClean="0">
                <a:latin typeface="Arial" panose="020B0604020202020204" pitchFamily="34" charset="0"/>
                <a:cs typeface="Arial" panose="020B0604020202020204" pitchFamily="34" charset="0"/>
              </a:rPr>
              <a:t>.</a:t>
            </a:r>
          </a:p>
          <a:p>
            <a:r>
              <a:rPr lang="en-US" err="1" smtClean="0">
                <a:latin typeface="Arial" panose="020B0604020202020204" pitchFamily="34" charset="0"/>
                <a:cs typeface="Arial" panose="020B0604020202020204" pitchFamily="34" charset="0"/>
              </a:rPr>
              <a:t>Kết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quả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cho</a:t>
            </a:r>
            <a:r>
              <a:rPr lang="en-US" smtClean="0">
                <a:latin typeface="Arial" panose="020B0604020202020204" pitchFamily="34" charset="0"/>
                <a:cs typeface="Arial" panose="020B0604020202020204" pitchFamily="34" charset="0"/>
              </a:rPr>
              <a:t> thấy: sự tác động lên số </a:t>
            </a:r>
            <a:r>
              <a:rPr lang="en-US" err="1" smtClean="0">
                <a:latin typeface="Arial" panose="020B0604020202020204" pitchFamily="34" charset="0"/>
                <a:cs typeface="Arial" panose="020B0604020202020204" pitchFamily="34" charset="0"/>
              </a:rPr>
              <a:t>ngày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uống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rượu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bia</a:t>
            </a:r>
            <a:r>
              <a:rPr lang="en-US" smtClean="0">
                <a:latin typeface="Arial" panose="020B0604020202020204" pitchFamily="34" charset="0"/>
                <a:cs typeface="Arial" panose="020B0604020202020204" pitchFamily="34" charset="0"/>
              </a:rPr>
              <a:t> ở </a:t>
            </a:r>
            <a:r>
              <a:rPr lang="en-US" err="1" smtClean="0">
                <a:latin typeface="Arial" panose="020B0604020202020204" pitchFamily="34" charset="0"/>
                <a:cs typeface="Arial" panose="020B0604020202020204" pitchFamily="34" charset="0"/>
              </a:rPr>
              <a:t>nhóm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được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tiếp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nhận</a:t>
            </a:r>
            <a:r>
              <a:rPr lang="en-US" smtClean="0">
                <a:latin typeface="Arial" panose="020B0604020202020204" pitchFamily="34" charset="0"/>
                <a:cs typeface="Arial" panose="020B0604020202020204" pitchFamily="34" charset="0"/>
              </a:rPr>
              <a:t> phỏng </a:t>
            </a:r>
            <a:r>
              <a:rPr lang="en-US" err="1" smtClean="0">
                <a:latin typeface="Arial" panose="020B0604020202020204" pitchFamily="34" charset="0"/>
                <a:cs typeface="Arial" panose="020B0604020202020204" pitchFamily="34" charset="0"/>
              </a:rPr>
              <a:t>vấn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tạo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động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lực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kèm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với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tổng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đài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sức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khỏe</a:t>
            </a:r>
            <a:r>
              <a:rPr lang="en-US" smtClean="0">
                <a:latin typeface="Arial" panose="020B0604020202020204" pitchFamily="34" charset="0"/>
                <a:cs typeface="Arial" panose="020B0604020202020204" pitchFamily="34" charset="0"/>
              </a:rPr>
              <a:t> so </a:t>
            </a:r>
            <a:r>
              <a:rPr lang="en-US" err="1" smtClean="0">
                <a:latin typeface="Arial" panose="020B0604020202020204" pitchFamily="34" charset="0"/>
                <a:cs typeface="Arial" panose="020B0604020202020204" pitchFamily="34" charset="0"/>
              </a:rPr>
              <a:t>với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nhóm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chỉ</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tiếp</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nhận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phỏng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vấn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tạo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động</a:t>
            </a:r>
            <a:r>
              <a:rPr lang="en-US" smtClean="0">
                <a:latin typeface="Arial" panose="020B0604020202020204" pitchFamily="34" charset="0"/>
                <a:cs typeface="Arial" panose="020B0604020202020204" pitchFamily="34" charset="0"/>
              </a:rPr>
              <a:t> lực và nhóm chỉ </a:t>
            </a:r>
            <a:r>
              <a:rPr lang="en-US" err="1" smtClean="0">
                <a:latin typeface="Arial" panose="020B0604020202020204" pitchFamily="34" charset="0"/>
                <a:cs typeface="Arial" panose="020B0604020202020204" pitchFamily="34" charset="0"/>
              </a:rPr>
              <a:t>tiếp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nhận</a:t>
            </a:r>
            <a:r>
              <a:rPr lang="en-US" smtClean="0">
                <a:latin typeface="Arial" panose="020B0604020202020204" pitchFamily="34" charset="0"/>
                <a:cs typeface="Arial" panose="020B0604020202020204" pitchFamily="34" charset="0"/>
              </a:rPr>
              <a:t> thông tin chỉ dẫn là cao hơn, trong đó tác </a:t>
            </a:r>
            <a:r>
              <a:rPr lang="en-US" err="1" smtClean="0">
                <a:latin typeface="Arial" panose="020B0604020202020204" pitchFamily="34" charset="0"/>
                <a:cs typeface="Arial" panose="020B0604020202020204" pitchFamily="34" charset="0"/>
              </a:rPr>
              <a:t>động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lớn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hơn</a:t>
            </a:r>
            <a:r>
              <a:rPr lang="en-US" smtClean="0">
                <a:latin typeface="Arial" panose="020B0604020202020204" pitchFamily="34" charset="0"/>
                <a:cs typeface="Arial" panose="020B0604020202020204" pitchFamily="34" charset="0"/>
              </a:rPr>
              <a:t> lên </a:t>
            </a:r>
            <a:r>
              <a:rPr lang="en-US" err="1" smtClean="0">
                <a:latin typeface="Arial" panose="020B0604020202020204" pitchFamily="34" charset="0"/>
                <a:cs typeface="Arial" panose="020B0604020202020204" pitchFamily="34" charset="0"/>
              </a:rPr>
              <a:t>bệnh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nhân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thuộc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rượu</a:t>
            </a:r>
            <a:r>
              <a:rPr lang="en-US" smtClean="0">
                <a:latin typeface="Arial" panose="020B0604020202020204" pitchFamily="34" charset="0"/>
                <a:cs typeface="Arial" panose="020B0604020202020204" pitchFamily="34" charset="0"/>
              </a:rPr>
              <a:t> so </a:t>
            </a:r>
            <a:r>
              <a:rPr lang="en-US" err="1" smtClean="0">
                <a:latin typeface="Arial" panose="020B0604020202020204" pitchFamily="34" charset="0"/>
                <a:cs typeface="Arial" panose="020B0604020202020204" pitchFamily="34" charset="0"/>
              </a:rPr>
              <a:t>với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những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rượu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không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thuộc</a:t>
            </a:r>
            <a:r>
              <a:rPr lang="en-US" smtClean="0">
                <a:latin typeface="Arial" panose="020B0604020202020204" pitchFamily="34" charset="0"/>
                <a:cs typeface="Arial" panose="020B0604020202020204" pitchFamily="34" charset="0"/>
              </a:rPr>
              <a:t> </a:t>
            </a:r>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71946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58902-A0D5-E74F-BE8B-6F0CA88FEA6E}"/>
              </a:ext>
            </a:extLst>
          </p:cNvPr>
          <p:cNvSpPr>
            <a:spLocks noGrp="1"/>
          </p:cNvSpPr>
          <p:nvPr>
            <p:ph type="title"/>
          </p:nvPr>
        </p:nvSpPr>
        <p:spPr/>
        <p:txBody>
          <a:bodyPr/>
          <a:lstStyle/>
          <a:p>
            <a:r>
              <a:rPr lang="en-US" err="1" smtClean="0">
                <a:latin typeface="Arial" panose="020B0604020202020204" pitchFamily="34" charset="0"/>
                <a:cs typeface="Arial" panose="020B0604020202020204" pitchFamily="34" charset="0"/>
              </a:rPr>
              <a:t>Tổng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đài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sức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khỏe</a:t>
            </a: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E7EB967-676C-B046-97E1-D782E8C3584C}"/>
              </a:ext>
            </a:extLst>
          </p:cNvPr>
          <p:cNvSpPr>
            <a:spLocks noGrp="1"/>
          </p:cNvSpPr>
          <p:nvPr>
            <p:ph sz="quarter" idx="13"/>
          </p:nvPr>
        </p:nvSpPr>
        <p:spPr/>
        <p:txBody>
          <a:bodyPr>
            <a:normAutofit fontScale="92500" lnSpcReduction="20000"/>
          </a:bodyPr>
          <a:lstStyle/>
          <a:p>
            <a:r>
              <a:rPr lang="en-US" smtClean="0">
                <a:latin typeface="Arial" panose="020B0604020202020204" pitchFamily="34" charset="0"/>
                <a:cs typeface="Arial" panose="020B0604020202020204" pitchFamily="34" charset="0"/>
              </a:rPr>
              <a:t>Mang đến Lợi </a:t>
            </a:r>
            <a:r>
              <a:rPr lang="en-US" err="1" smtClean="0">
                <a:latin typeface="Arial" panose="020B0604020202020204" pitchFamily="34" charset="0"/>
                <a:cs typeface="Arial" panose="020B0604020202020204" pitchFamily="34" charset="0"/>
              </a:rPr>
              <a:t>ích</a:t>
            </a:r>
            <a:r>
              <a:rPr lang="en-US" smtClean="0">
                <a:latin typeface="Arial" panose="020B0604020202020204" pitchFamily="34" charset="0"/>
                <a:cs typeface="Arial" panose="020B0604020202020204" pitchFamily="34" charset="0"/>
              </a:rPr>
              <a:t> cao </a:t>
            </a:r>
            <a:r>
              <a:rPr lang="en-US" err="1" smtClean="0">
                <a:latin typeface="Arial" panose="020B0604020202020204" pitchFamily="34" charset="0"/>
                <a:cs typeface="Arial" panose="020B0604020202020204" pitchFamily="34" charset="0"/>
              </a:rPr>
              <a:t>nhất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bệnh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nhân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động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lực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thấp</a:t>
            </a:r>
            <a:r>
              <a:rPr lang="en-US" smtClean="0">
                <a:latin typeface="Arial" panose="020B0604020202020204" pitchFamily="34" charset="0"/>
                <a:cs typeface="Arial" panose="020B0604020202020204" pitchFamily="34" charset="0"/>
              </a:rPr>
              <a:t>, ở </a:t>
            </a:r>
            <a:r>
              <a:rPr lang="en-US" err="1" smtClean="0">
                <a:latin typeface="Arial" panose="020B0604020202020204" pitchFamily="34" charset="0"/>
                <a:cs typeface="Arial" panose="020B0604020202020204" pitchFamily="34" charset="0"/>
              </a:rPr>
              <a:t>trạng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thái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mâu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thuẫn</a:t>
            </a:r>
            <a:r>
              <a:rPr lang="en-US" smtClean="0">
                <a:latin typeface="Arial" panose="020B0604020202020204" pitchFamily="34" charset="0"/>
                <a:cs typeface="Arial" panose="020B0604020202020204" pitchFamily="34" charset="0"/>
              </a:rPr>
              <a:t> cao</a:t>
            </a:r>
            <a:endParaRPr lang="en-US">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Tự</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giám</a:t>
            </a:r>
            <a:r>
              <a:rPr lang="en-US" smtClean="0">
                <a:latin typeface="Arial" panose="020B0604020202020204" pitchFamily="34" charset="0"/>
                <a:cs typeface="Arial" panose="020B0604020202020204" pitchFamily="34" charset="0"/>
              </a:rPr>
              <a:t> sát bản thân </a:t>
            </a:r>
            <a:r>
              <a:rPr lang="en-US" err="1" smtClean="0">
                <a:latin typeface="Arial" panose="020B0604020202020204" pitchFamily="34" charset="0"/>
                <a:cs typeface="Arial" panose="020B0604020202020204" pitchFamily="34" charset="0"/>
              </a:rPr>
              <a:t>hằng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ngày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giúp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tăng</a:t>
            </a:r>
            <a:r>
              <a:rPr lang="en-US" smtClean="0">
                <a:latin typeface="Arial" panose="020B0604020202020204" pitchFamily="34" charset="0"/>
                <a:cs typeface="Arial" panose="020B0604020202020204" pitchFamily="34" charset="0"/>
              </a:rPr>
              <a:t> can </a:t>
            </a:r>
            <a:r>
              <a:rPr lang="en-US" err="1" smtClean="0">
                <a:latin typeface="Arial" panose="020B0604020202020204" pitchFamily="34" charset="0"/>
                <a:cs typeface="Arial" panose="020B0604020202020204" pitchFamily="34" charset="0"/>
              </a:rPr>
              <a:t>thiệp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cho</a:t>
            </a:r>
            <a:r>
              <a:rPr lang="en-US" smtClean="0">
                <a:latin typeface="Arial" panose="020B0604020202020204" pitchFamily="34" charset="0"/>
                <a:cs typeface="Arial" panose="020B0604020202020204" pitchFamily="34" charset="0"/>
              </a:rPr>
              <a:t> hầu </a:t>
            </a:r>
            <a:r>
              <a:rPr lang="en-US" err="1" smtClean="0">
                <a:latin typeface="Arial" panose="020B0604020202020204" pitchFamily="34" charset="0"/>
                <a:cs typeface="Arial" panose="020B0604020202020204" pitchFamily="34" charset="0"/>
              </a:rPr>
              <a:t>hết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những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đang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lưỡng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lự</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thay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đổi</a:t>
            </a:r>
            <a:r>
              <a:rPr lang="en-US" smtClean="0">
                <a:latin typeface="Arial" panose="020B0604020202020204" pitchFamily="34" charset="0"/>
                <a:cs typeface="Arial" panose="020B0604020202020204" pitchFamily="34" charset="0"/>
              </a:rPr>
              <a:t> </a:t>
            </a:r>
            <a:endParaRPr lang="en-US">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Ứng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tổng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đài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sức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khỏe</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trên</a:t>
            </a:r>
            <a:r>
              <a:rPr lang="en-US" smtClean="0">
                <a:latin typeface="Arial" panose="020B0604020202020204" pitchFamily="34" charset="0"/>
                <a:cs typeface="Arial" panose="020B0604020202020204" pitchFamily="34" charset="0"/>
              </a:rPr>
              <a:t> nền điện </a:t>
            </a:r>
            <a:r>
              <a:rPr lang="en-US" err="1" smtClean="0">
                <a:latin typeface="Arial" panose="020B0604020202020204" pitchFamily="34" charset="0"/>
                <a:cs typeface="Arial" panose="020B0604020202020204" pitchFamily="34" charset="0"/>
              </a:rPr>
              <a:t>thoại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không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chỉ</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mang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đến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động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tương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tự</a:t>
            </a:r>
            <a:r>
              <a:rPr lang="en-US" smtClean="0">
                <a:latin typeface="Arial" panose="020B0604020202020204" pitchFamily="34" charset="0"/>
                <a:cs typeface="Arial" panose="020B0604020202020204" pitchFamily="34" charset="0"/>
              </a:rPr>
              <a:t> như tổng đài thông thường mà </a:t>
            </a:r>
            <a:r>
              <a:rPr lang="en-US" err="1" smtClean="0">
                <a:latin typeface="Arial" panose="020B0604020202020204" pitchFamily="34" charset="0"/>
                <a:cs typeface="Arial" panose="020B0604020202020204" pitchFamily="34" charset="0"/>
              </a:rPr>
              <a:t>còn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khiến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tỷ</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gắn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kết</a:t>
            </a:r>
            <a:r>
              <a:rPr lang="en-US" smtClean="0">
                <a:latin typeface="Arial" panose="020B0604020202020204" pitchFamily="34" charset="0"/>
                <a:cs typeface="Arial" panose="020B0604020202020204" pitchFamily="34" charset="0"/>
              </a:rPr>
              <a:t> ở </a:t>
            </a:r>
            <a:r>
              <a:rPr lang="en-US" err="1" smtClean="0">
                <a:latin typeface="Arial" panose="020B0604020202020204" pitchFamily="34" charset="0"/>
                <a:cs typeface="Arial" panose="020B0604020202020204" pitchFamily="34" charset="0"/>
              </a:rPr>
              <a:t>bệnh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nhân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tăng</a:t>
            </a:r>
            <a:r>
              <a:rPr lang="en-US" smtClean="0">
                <a:latin typeface="Arial" panose="020B0604020202020204" pitchFamily="34" charset="0"/>
                <a:cs typeface="Arial" panose="020B0604020202020204" pitchFamily="34" charset="0"/>
              </a:rPr>
              <a:t> 20% </a:t>
            </a:r>
            <a:r>
              <a:rPr lang="en-US">
                <a:latin typeface="Arial" panose="020B0604020202020204" pitchFamily="34" charset="0"/>
                <a:cs typeface="Arial" panose="020B0604020202020204" pitchFamily="34" charset="0"/>
              </a:rPr>
              <a:t>(85%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tham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mỗi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ngày</a:t>
            </a:r>
            <a:r>
              <a:rPr lang="en-US" smtClean="0">
                <a:latin typeface="Arial" panose="020B0604020202020204" pitchFamily="34" charset="0"/>
                <a:cs typeface="Arial" panose="020B0604020202020204" pitchFamily="34" charset="0"/>
              </a:rPr>
              <a:t> so </a:t>
            </a:r>
            <a:r>
              <a:rPr lang="en-US" err="1" smtClean="0">
                <a:latin typeface="Arial" panose="020B0604020202020204" pitchFamily="34" charset="0"/>
                <a:cs typeface="Arial" panose="020B0604020202020204" pitchFamily="34" charset="0"/>
              </a:rPr>
              <a:t>với</a:t>
            </a:r>
            <a:r>
              <a:rPr lang="en-US" smtClean="0">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65%)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tỷ</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hài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lòng</a:t>
            </a:r>
            <a:r>
              <a:rPr lang="en-US" smtClean="0">
                <a:latin typeface="Arial" panose="020B0604020202020204" pitchFamily="34" charset="0"/>
                <a:cs typeface="Arial" panose="020B0604020202020204" pitchFamily="34" charset="0"/>
              </a:rPr>
              <a:t> ở </a:t>
            </a:r>
            <a:r>
              <a:rPr lang="en-US" err="1" smtClean="0">
                <a:latin typeface="Arial" panose="020B0604020202020204" pitchFamily="34" charset="0"/>
                <a:cs typeface="Arial" panose="020B0604020202020204" pitchFamily="34" charset="0"/>
              </a:rPr>
              <a:t>bệnh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nhân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cao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hơn</a:t>
            </a:r>
            <a:r>
              <a:rPr lang="en-US" smtClean="0">
                <a:latin typeface="Arial" panose="020B0604020202020204" pitchFamily="34" charset="0"/>
                <a:cs typeface="Arial" panose="020B0604020202020204" pitchFamily="34" charset="0"/>
              </a:rPr>
              <a:t> </a:t>
            </a:r>
            <a:endParaRPr lang="en-US">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Lưu</a:t>
            </a:r>
            <a:r>
              <a:rPr lang="en-US" smtClean="0">
                <a:latin typeface="Arial" panose="020B0604020202020204" pitchFamily="34" charset="0"/>
                <a:cs typeface="Arial" panose="020B0604020202020204" pitchFamily="34" charset="0"/>
              </a:rPr>
              <a:t> ý, </a:t>
            </a:r>
            <a:r>
              <a:rPr lang="en-US" err="1" smtClean="0">
                <a:latin typeface="Arial" panose="020B0604020202020204" pitchFamily="34" charset="0"/>
                <a:cs typeface="Arial" panose="020B0604020202020204" pitchFamily="34" charset="0"/>
              </a:rPr>
              <a:t>vào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mỗi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phiên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tái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khám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sau</a:t>
            </a:r>
            <a:r>
              <a:rPr lang="en-US" smtClean="0">
                <a:latin typeface="Arial" panose="020B0604020202020204" pitchFamily="34" charset="0"/>
                <a:cs typeface="Arial" panose="020B0604020202020204" pitchFamily="34" charset="0"/>
              </a:rPr>
              <a:t> 12 </a:t>
            </a:r>
            <a:r>
              <a:rPr lang="en-US" err="1" smtClean="0">
                <a:latin typeface="Arial" panose="020B0604020202020204" pitchFamily="34" charset="0"/>
                <a:cs typeface="Arial" panose="020B0604020202020204" pitchFamily="34" charset="0"/>
              </a:rPr>
              <a:t>tháng</a:t>
            </a:r>
            <a:r>
              <a:rPr lang="en-US" smtClean="0">
                <a:latin typeface="Arial" panose="020B0604020202020204" pitchFamily="34" charset="0"/>
                <a:cs typeface="Arial" panose="020B0604020202020204" pitchFamily="34" charset="0"/>
              </a:rPr>
              <a:t>, hiệu quả vẫn theo su hướng tích cực nhưng có suy giảm </a:t>
            </a:r>
            <a:r>
              <a:rPr lang="vi-VN" smtClean="0">
                <a:cs typeface="Arial" panose="020B0604020202020204" pitchFamily="34" charset="0"/>
              </a:rPr>
              <a:t> </a:t>
            </a:r>
            <a:r>
              <a:rPr lang="vi-VN">
                <a:cs typeface="Arial" panose="020B0604020202020204" pitchFamily="34" charset="0"/>
              </a:rPr>
              <a:t>và mất đi ý nghĩa thống </a:t>
            </a:r>
            <a:r>
              <a:rPr lang="vi-VN" smtClean="0">
                <a:cs typeface="Arial" panose="020B0604020202020204" pitchFamily="34" charset="0"/>
              </a:rPr>
              <a:t>kê</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2410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78FD0-AD47-8048-948F-6D604C863191}"/>
              </a:ext>
            </a:extLst>
          </p:cNvPr>
          <p:cNvSpPr>
            <a:spLocks noGrp="1"/>
          </p:cNvSpPr>
          <p:nvPr>
            <p:ph type="title"/>
          </p:nvPr>
        </p:nvSpPr>
        <p:spPr/>
        <p:txBody>
          <a:bodyPr/>
          <a:lstStyle/>
          <a:p>
            <a:r>
              <a:rPr lang="en-US" err="1" smtClean="0">
                <a:latin typeface="Arial" panose="020B0604020202020204" pitchFamily="34" charset="0"/>
                <a:cs typeface="Arial" panose="020B0604020202020204" pitchFamily="34" charset="0"/>
              </a:rPr>
              <a:t>Tổng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đài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sức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khỏe</a:t>
            </a: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DD75767-5A2F-7A4E-B433-6002623A158A}"/>
              </a:ext>
            </a:extLst>
          </p:cNvPr>
          <p:cNvSpPr>
            <a:spLocks noGrp="1"/>
          </p:cNvSpPr>
          <p:nvPr>
            <p:ph sz="quarter" idx="13"/>
          </p:nvPr>
        </p:nvSpPr>
        <p:spPr/>
        <p:txBody>
          <a:bodyPr>
            <a:normAutofit/>
          </a:bodyPr>
          <a:lstStyle/>
          <a:p>
            <a:r>
              <a:rPr lang="en-US" smtClean="0">
                <a:latin typeface="Arial" panose="020B0604020202020204" pitchFamily="34" charset="0"/>
                <a:cs typeface="Arial" panose="020B0604020202020204" pitchFamily="34" charset="0"/>
              </a:rPr>
              <a:t>Can </a:t>
            </a:r>
            <a:r>
              <a:rPr lang="en-US" err="1" smtClean="0">
                <a:latin typeface="Arial" panose="020B0604020202020204" pitchFamily="34" charset="0"/>
                <a:cs typeface="Arial" panose="020B0604020202020204" pitchFamily="34" charset="0"/>
              </a:rPr>
              <a:t>thiệp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ngắn</a:t>
            </a:r>
            <a:r>
              <a:rPr lang="en-US" smtClean="0">
                <a:latin typeface="Arial" panose="020B0604020202020204" pitchFamily="34" charset="0"/>
                <a:cs typeface="Arial" panose="020B0604020202020204" pitchFamily="34" charset="0"/>
              </a:rPr>
              <a:t> được thực </a:t>
            </a:r>
            <a:r>
              <a:rPr lang="en-US" err="1" smtClean="0">
                <a:latin typeface="Arial" panose="020B0604020202020204" pitchFamily="34" charset="0"/>
                <a:cs typeface="Arial" panose="020B0604020202020204" pitchFamily="34" charset="0"/>
              </a:rPr>
              <a:t>hiện</a:t>
            </a:r>
            <a:r>
              <a:rPr lang="en-US" smtClean="0">
                <a:latin typeface="Arial" panose="020B0604020202020204" pitchFamily="34" charset="0"/>
                <a:cs typeface="Arial" panose="020B0604020202020204" pitchFamily="34" charset="0"/>
              </a:rPr>
              <a:t> một </a:t>
            </a:r>
            <a:r>
              <a:rPr lang="en-US" err="1" smtClean="0">
                <a:latin typeface="Arial" panose="020B0604020202020204" pitchFamily="34" charset="0"/>
                <a:cs typeface="Arial" panose="020B0604020202020204" pitchFamily="34" charset="0"/>
              </a:rPr>
              <a:t>cách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trực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tiếp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thông</a:t>
            </a:r>
            <a:r>
              <a:rPr lang="en-US" smtClean="0">
                <a:latin typeface="Arial" panose="020B0604020202020204" pitchFamily="34" charset="0"/>
                <a:cs typeface="Arial" panose="020B0604020202020204" pitchFamily="34" charset="0"/>
              </a:rPr>
              <a:t> qua </a:t>
            </a:r>
            <a:r>
              <a:rPr lang="en-US" err="1" smtClean="0">
                <a:latin typeface="Arial" panose="020B0604020202020204" pitchFamily="34" charset="0"/>
                <a:cs typeface="Arial" panose="020B0604020202020204" pitchFamily="34" charset="0"/>
              </a:rPr>
              <a:t>chiến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lược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tự</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giám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sát</a:t>
            </a:r>
            <a:r>
              <a:rPr lang="en-US" smtClean="0">
                <a:latin typeface="Arial" panose="020B0604020202020204" pitchFamily="34" charset="0"/>
                <a:cs typeface="Arial" panose="020B0604020202020204" pitchFamily="34" charset="0"/>
              </a:rPr>
              <a:t>. công </a:t>
            </a:r>
            <a:r>
              <a:rPr lang="en-US" err="1" smtClean="0">
                <a:latin typeface="Arial" panose="020B0604020202020204" pitchFamily="34" charset="0"/>
                <a:cs typeface="Arial" panose="020B0604020202020204" pitchFamily="34" charset="0"/>
              </a:rPr>
              <a:t>nghệ</a:t>
            </a:r>
            <a:r>
              <a:rPr lang="en-US">
                <a:latin typeface="Arial" panose="020B0604020202020204" pitchFamily="34" charset="0"/>
                <a:cs typeface="Arial" panose="020B0604020202020204" pitchFamily="34" charset="0"/>
              </a:rPr>
              <a:t> </a:t>
            </a:r>
            <a:r>
              <a:rPr lang="en-US" smtClean="0">
                <a:latin typeface="Arial" panose="020B0604020202020204" pitchFamily="34" charset="0"/>
                <a:cs typeface="Arial" panose="020B0604020202020204" pitchFamily="34" charset="0"/>
              </a:rPr>
              <a:t>sử dụng cho </a:t>
            </a:r>
            <a:r>
              <a:rPr lang="en-US" err="1" smtClean="0">
                <a:latin typeface="Arial" panose="020B0604020202020204" pitchFamily="34" charset="0"/>
                <a:cs typeface="Arial" panose="020B0604020202020204" pitchFamily="34" charset="0"/>
              </a:rPr>
              <a:t>quá</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trình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tự</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giám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sát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phản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hồi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thể</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điều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chỉnh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được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mang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tính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bền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vững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với</a:t>
            </a:r>
            <a:r>
              <a:rPr lang="en-US" smtClean="0">
                <a:latin typeface="Arial" panose="020B0604020202020204" pitchFamily="34" charset="0"/>
                <a:cs typeface="Arial" panose="020B0604020202020204" pitchFamily="34" charset="0"/>
              </a:rPr>
              <a:t> chi </a:t>
            </a:r>
            <a:r>
              <a:rPr lang="en-US" err="1" smtClean="0">
                <a:latin typeface="Arial" panose="020B0604020202020204" pitchFamily="34" charset="0"/>
                <a:cs typeface="Arial" panose="020B0604020202020204" pitchFamily="34" charset="0"/>
              </a:rPr>
              <a:t>phí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khá</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tiết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kiệm</a:t>
            </a:r>
            <a:r>
              <a:rPr lang="en-US" smtClean="0">
                <a:latin typeface="Arial" panose="020B0604020202020204" pitchFamily="34" charset="0"/>
                <a:cs typeface="Arial" panose="020B0604020202020204" pitchFamily="34" charset="0"/>
              </a:rPr>
              <a:t> so </a:t>
            </a:r>
            <a:r>
              <a:rPr lang="en-US" err="1" smtClean="0">
                <a:latin typeface="Arial" panose="020B0604020202020204" pitchFamily="34" charset="0"/>
                <a:cs typeface="Arial" panose="020B0604020202020204" pitchFamily="34" charset="0"/>
              </a:rPr>
              <a:t>với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phiên</a:t>
            </a:r>
            <a:r>
              <a:rPr lang="en-US" smtClean="0">
                <a:latin typeface="Arial" panose="020B0604020202020204" pitchFamily="34" charset="0"/>
                <a:cs typeface="Arial" panose="020B0604020202020204" pitchFamily="34" charset="0"/>
              </a:rPr>
              <a:t> tư </a:t>
            </a:r>
            <a:r>
              <a:rPr lang="en-US" err="1" smtClean="0">
                <a:latin typeface="Arial" panose="020B0604020202020204" pitchFamily="34" charset="0"/>
                <a:cs typeface="Arial" panose="020B0604020202020204" pitchFamily="34" charset="0"/>
              </a:rPr>
              <a:t>vấn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tái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khám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thông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thường</a:t>
            </a:r>
            <a:r>
              <a:rPr lang="en-US" smtClean="0">
                <a:latin typeface="Arial" panose="020B0604020202020204" pitchFamily="34" charset="0"/>
                <a:cs typeface="Arial" panose="020B0604020202020204" pitchFamily="34" charset="0"/>
              </a:rPr>
              <a:t>.</a:t>
            </a:r>
          </a:p>
          <a:p>
            <a:r>
              <a:rPr lang="en-US" b="1" err="1" smtClean="0">
                <a:latin typeface="Arial" panose="020B0604020202020204" pitchFamily="34" charset="0"/>
                <a:cs typeface="Arial" panose="020B0604020202020204" pitchFamily="34" charset="0"/>
              </a:rPr>
              <a:t>Tự</a:t>
            </a:r>
            <a:r>
              <a:rPr lang="en-US" b="1" smtClean="0">
                <a:latin typeface="Arial" panose="020B0604020202020204" pitchFamily="34" charset="0"/>
                <a:cs typeface="Arial" panose="020B0604020202020204" pitchFamily="34" charset="0"/>
              </a:rPr>
              <a:t> </a:t>
            </a:r>
            <a:r>
              <a:rPr lang="en-US" b="1" err="1" smtClean="0">
                <a:latin typeface="Arial" panose="020B0604020202020204" pitchFamily="34" charset="0"/>
                <a:cs typeface="Arial" panose="020B0604020202020204" pitchFamily="34" charset="0"/>
              </a:rPr>
              <a:t>giám</a:t>
            </a:r>
            <a:r>
              <a:rPr lang="en-US" b="1" smtClean="0">
                <a:latin typeface="Arial" panose="020B0604020202020204" pitchFamily="34" charset="0"/>
                <a:cs typeface="Arial" panose="020B0604020202020204" pitchFamily="34" charset="0"/>
              </a:rPr>
              <a:t> sát bản thân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là</a:t>
            </a:r>
            <a:r>
              <a:rPr lang="en-US" smtClean="0">
                <a:latin typeface="Arial" panose="020B0604020202020204" pitchFamily="34" charset="0"/>
                <a:cs typeface="Arial" panose="020B0604020202020204" pitchFamily="34" charset="0"/>
              </a:rPr>
              <a:t> một </a:t>
            </a:r>
            <a:r>
              <a:rPr lang="en-US" err="1" smtClean="0">
                <a:latin typeface="Arial" panose="020B0604020202020204" pitchFamily="34" charset="0"/>
                <a:cs typeface="Arial" panose="020B0604020202020204" pitchFamily="34" charset="0"/>
              </a:rPr>
              <a:t>chiến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lược</a:t>
            </a:r>
            <a:r>
              <a:rPr lang="en-US" smtClean="0">
                <a:latin typeface="Arial" panose="020B0604020202020204" pitchFamily="34" charset="0"/>
                <a:cs typeface="Arial" panose="020B0604020202020204" pitchFamily="34" charset="0"/>
              </a:rPr>
              <a:t> can </a:t>
            </a:r>
            <a:r>
              <a:rPr lang="en-US" err="1" smtClean="0">
                <a:latin typeface="Arial" panose="020B0604020202020204" pitchFamily="34" charset="0"/>
                <a:cs typeface="Arial" panose="020B0604020202020204" pitchFamily="34" charset="0"/>
              </a:rPr>
              <a:t>thiệp</a:t>
            </a:r>
            <a:r>
              <a:rPr lang="en-US" smtClean="0">
                <a:latin typeface="Arial" panose="020B0604020202020204" pitchFamily="34" charset="0"/>
                <a:cs typeface="Arial" panose="020B0604020202020204" pitchFamily="34" charset="0"/>
              </a:rPr>
              <a:t> do </a:t>
            </a:r>
            <a:r>
              <a:rPr lang="en-US" err="1" smtClean="0">
                <a:latin typeface="Arial" panose="020B0604020202020204" pitchFamily="34" charset="0"/>
                <a:cs typeface="Arial" panose="020B0604020202020204" pitchFamily="34" charset="0"/>
              </a:rPr>
              <a:t>bản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thân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tự</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định</a:t>
            </a:r>
            <a:r>
              <a:rPr lang="en-US" smtClean="0">
                <a:latin typeface="Arial" panose="020B0604020202020204" pitchFamily="34" charset="0"/>
                <a:cs typeface="Arial" panose="020B0604020202020204" pitchFamily="34" charset="0"/>
              </a:rPr>
              <a:t> hướng, chiến lược này </a:t>
            </a:r>
            <a:r>
              <a:rPr lang="en-US" err="1" smtClean="0">
                <a:latin typeface="Arial" panose="020B0604020202020204" pitchFamily="34" charset="0"/>
                <a:cs typeface="Arial" panose="020B0604020202020204" pitchFamily="34" charset="0"/>
              </a:rPr>
              <a:t>dành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những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sống</a:t>
            </a:r>
            <a:r>
              <a:rPr lang="en-US" smtClean="0">
                <a:latin typeface="Arial" panose="020B0604020202020204" pitchFamily="34" charset="0"/>
                <a:cs typeface="Arial" panose="020B0604020202020204" pitchFamily="34" charset="0"/>
              </a:rPr>
              <a:t> chung </a:t>
            </a:r>
            <a:r>
              <a:rPr lang="en-US" err="1" smtClean="0">
                <a:latin typeface="Arial" panose="020B0604020202020204" pitchFamily="34" charset="0"/>
                <a:cs typeface="Arial" panose="020B0604020202020204" pitchFamily="34" charset="0"/>
              </a:rPr>
              <a:t>với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hiv</a:t>
            </a:r>
            <a:r>
              <a:rPr lang="en-US" smtClean="0">
                <a:latin typeface="Arial" panose="020B0604020202020204" pitchFamily="34" charset="0"/>
                <a:cs typeface="Arial" panose="020B0604020202020204" pitchFamily="34" charset="0"/>
              </a:rPr>
              <a:t>/aids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những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lạm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chất</a:t>
            </a:r>
            <a:r>
              <a:rPr lang="en-US" smtClean="0">
                <a:latin typeface="Arial" panose="020B0604020202020204" pitchFamily="34" charset="0"/>
                <a:cs typeface="Arial" panose="020B0604020202020204" pitchFamily="34" charset="0"/>
              </a:rPr>
              <a:t>.</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4933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6739B6-6856-D04A-82D0-5CFD96E8D611}"/>
              </a:ext>
            </a:extLst>
          </p:cNvPr>
          <p:cNvPicPr>
            <a:picLocks noChangeAspect="1"/>
          </p:cNvPicPr>
          <p:nvPr/>
        </p:nvPicPr>
        <p:blipFill>
          <a:blip r:embed="rId2"/>
          <a:stretch>
            <a:fillRect/>
          </a:stretch>
        </p:blipFill>
        <p:spPr>
          <a:xfrm>
            <a:off x="2273300" y="260350"/>
            <a:ext cx="7645400" cy="6337300"/>
          </a:xfrm>
          <a:prstGeom prst="rect">
            <a:avLst/>
          </a:prstGeom>
        </p:spPr>
      </p:pic>
    </p:spTree>
    <p:extLst>
      <p:ext uri="{BB962C8B-B14F-4D97-AF65-F5344CB8AC3E}">
        <p14:creationId xmlns:p14="http://schemas.microsoft.com/office/powerpoint/2010/main" val="29570416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9754D-11F4-1B4C-9A90-F8EDBADFB1F9}"/>
              </a:ext>
            </a:extLst>
          </p:cNvPr>
          <p:cNvSpPr>
            <a:spLocks noGrp="1"/>
          </p:cNvSpPr>
          <p:nvPr>
            <p:ph type="title"/>
          </p:nvPr>
        </p:nvSpPr>
        <p:spPr/>
        <p:txBody>
          <a:bodyPr>
            <a:normAutofit/>
          </a:bodyPr>
          <a:lstStyle/>
          <a:p>
            <a:r>
              <a:rPr lang="en-US" smtClean="0">
                <a:latin typeface="Arial" panose="020B0604020202020204" pitchFamily="34" charset="0"/>
                <a:cs typeface="Arial" panose="020B0604020202020204" pitchFamily="34" charset="0"/>
              </a:rPr>
              <a:t>“DỰ ÁN HỖ TRỢ bằng CÔNG NGHỆ” nhà </a:t>
            </a:r>
            <a:r>
              <a:rPr lang="en-US" err="1" smtClean="0">
                <a:latin typeface="Arial" panose="020B0604020202020204" pitchFamily="34" charset="0"/>
                <a:cs typeface="Arial" panose="020B0604020202020204" pitchFamily="34" charset="0"/>
              </a:rPr>
              <a:t>cung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cấp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dịch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vụ</a:t>
            </a:r>
            <a:r>
              <a:rPr lang="en-US" smtClean="0">
                <a:latin typeface="Arial" panose="020B0604020202020204" pitchFamily="34" charset="0"/>
                <a:cs typeface="Arial" panose="020B0604020202020204" pitchFamily="34" charset="0"/>
              </a:rPr>
              <a:t> can thiệp gián tiếp cho </a:t>
            </a:r>
            <a:r>
              <a:rPr lang="en-US" err="1" smtClean="0">
                <a:latin typeface="Arial" panose="020B0604020202020204" pitchFamily="34" charset="0"/>
                <a:cs typeface="Arial" panose="020B0604020202020204" pitchFamily="34" charset="0"/>
              </a:rPr>
              <a:t>bệnh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nhân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rlsdc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hiv</a:t>
            </a: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3D4AEE9A-2072-D84E-80BF-6C8A37665919}"/>
              </a:ext>
            </a:extLst>
          </p:cNvPr>
          <p:cNvSpPr>
            <a:spLocks noGrp="1"/>
          </p:cNvSpPr>
          <p:nvPr>
            <p:ph sz="quarter" idx="13"/>
          </p:nvPr>
        </p:nvSpPr>
        <p:spPr>
          <a:xfrm>
            <a:off x="429491" y="2214694"/>
            <a:ext cx="11222181" cy="4643306"/>
          </a:xfrm>
        </p:spPr>
        <p:txBody>
          <a:bodyPr>
            <a:noAutofit/>
          </a:bodyPr>
          <a:lstStyle/>
          <a:p>
            <a:r>
              <a:rPr lang="vi-VN" sz="1700">
                <a:cs typeface="Arial" panose="020B0604020202020204" pitchFamily="34" charset="0"/>
              </a:rPr>
              <a:t>can thiệp bằng tin nhắn </a:t>
            </a:r>
            <a:r>
              <a:rPr lang="vi-VN" sz="1700" smtClean="0">
                <a:cs typeface="Arial" panose="020B0604020202020204" pitchFamily="34" charset="0"/>
              </a:rPr>
              <a:t>để </a:t>
            </a:r>
            <a:r>
              <a:rPr lang="vi-VN" sz="1700">
                <a:cs typeface="Arial" panose="020B0604020202020204" pitchFamily="34" charset="0"/>
              </a:rPr>
              <a:t>giảm sử dụng chất </a:t>
            </a:r>
            <a:r>
              <a:rPr lang="vi-VN" sz="1700" smtClean="0">
                <a:cs typeface="Arial" panose="020B0604020202020204" pitchFamily="34" charset="0"/>
              </a:rPr>
              <a:t>và </a:t>
            </a:r>
            <a:r>
              <a:rPr lang="vi-VN" sz="1700">
                <a:cs typeface="Arial" panose="020B0604020202020204" pitchFamily="34" charset="0"/>
              </a:rPr>
              <a:t>hành vi tình dục có nguy cơ cao với </a:t>
            </a:r>
            <a:r>
              <a:rPr lang="en-US" sz="1700" err="1" smtClean="0">
                <a:cs typeface="Arial" panose="020B0604020202020204" pitchFamily="34" charset="0"/>
              </a:rPr>
              <a:t>nhóm</a:t>
            </a:r>
            <a:r>
              <a:rPr lang="en-US" sz="1700" smtClean="0">
                <a:cs typeface="Arial" panose="020B0604020202020204" pitchFamily="34" charset="0"/>
              </a:rPr>
              <a:t> </a:t>
            </a:r>
            <a:r>
              <a:rPr lang="vi-VN" sz="1700" smtClean="0">
                <a:cs typeface="Arial" panose="020B0604020202020204" pitchFamily="34" charset="0"/>
              </a:rPr>
              <a:t>MSM </a:t>
            </a:r>
            <a:r>
              <a:rPr lang="en-US" sz="1700" err="1" smtClean="0">
                <a:cs typeface="Arial" panose="020B0604020202020204" pitchFamily="34" charset="0"/>
              </a:rPr>
              <a:t>không</a:t>
            </a:r>
            <a:r>
              <a:rPr lang="en-US" sz="1700" smtClean="0">
                <a:cs typeface="Arial" panose="020B0604020202020204" pitchFamily="34" charset="0"/>
              </a:rPr>
              <a:t> tham gia điều </a:t>
            </a:r>
            <a:r>
              <a:rPr lang="en-US" sz="1700" err="1" smtClean="0">
                <a:cs typeface="Arial" panose="020B0604020202020204" pitchFamily="34" charset="0"/>
              </a:rPr>
              <a:t>trị</a:t>
            </a:r>
            <a:endParaRPr lang="en-US" sz="1700" smtClean="0">
              <a:cs typeface="Arial" panose="020B0604020202020204" pitchFamily="34" charset="0"/>
            </a:endParaRPr>
          </a:p>
          <a:p>
            <a:r>
              <a:rPr lang="vi-VN" sz="1700" smtClean="0">
                <a:cs typeface="Arial" panose="020B0604020202020204" pitchFamily="34" charset="0"/>
              </a:rPr>
              <a:t>nội </a:t>
            </a:r>
            <a:r>
              <a:rPr lang="vi-VN" sz="1700">
                <a:cs typeface="Arial" panose="020B0604020202020204" pitchFamily="34" charset="0"/>
              </a:rPr>
              <a:t>dung tin nhắn </a:t>
            </a:r>
            <a:r>
              <a:rPr lang="vi-VN" sz="1700" smtClean="0">
                <a:cs typeface="Arial" panose="020B0604020202020204" pitchFamily="34" charset="0"/>
              </a:rPr>
              <a:t>được</a:t>
            </a:r>
            <a:r>
              <a:rPr lang="en-US" sz="1700" smtClean="0">
                <a:cs typeface="Arial" panose="020B0604020202020204" pitchFamily="34" charset="0"/>
              </a:rPr>
              <a:t> </a:t>
            </a:r>
            <a:r>
              <a:rPr lang="en-US" sz="1700" err="1" smtClean="0">
                <a:cs typeface="Arial" panose="020B0604020202020204" pitchFamily="34" charset="0"/>
              </a:rPr>
              <a:t>các</a:t>
            </a:r>
            <a:r>
              <a:rPr lang="en-US" sz="1700" smtClean="0">
                <a:cs typeface="Arial" panose="020B0604020202020204" pitchFamily="34" charset="0"/>
              </a:rPr>
              <a:t> </a:t>
            </a:r>
            <a:r>
              <a:rPr lang="en-US" sz="1700" err="1" smtClean="0">
                <a:cs typeface="Arial" panose="020B0604020202020204" pitchFamily="34" charset="0"/>
              </a:rPr>
              <a:t>đồng</a:t>
            </a:r>
            <a:r>
              <a:rPr lang="en-US" sz="1700" smtClean="0">
                <a:cs typeface="Arial" panose="020B0604020202020204" pitchFamily="34" charset="0"/>
              </a:rPr>
              <a:t> </a:t>
            </a:r>
            <a:r>
              <a:rPr lang="en-US" sz="1700" err="1" smtClean="0">
                <a:cs typeface="Arial" panose="020B0604020202020204" pitchFamily="34" charset="0"/>
              </a:rPr>
              <a:t>đẳng</a:t>
            </a:r>
            <a:r>
              <a:rPr lang="en-US" sz="1700" smtClean="0">
                <a:cs typeface="Arial" panose="020B0604020202020204" pitchFamily="34" charset="0"/>
              </a:rPr>
              <a:t> </a:t>
            </a:r>
            <a:r>
              <a:rPr lang="en-US" sz="1700" err="1" smtClean="0">
                <a:cs typeface="Arial" panose="020B0604020202020204" pitchFamily="34" charset="0"/>
              </a:rPr>
              <a:t>viên</a:t>
            </a:r>
            <a:r>
              <a:rPr lang="en-US" sz="1700" smtClean="0">
                <a:cs typeface="Arial" panose="020B0604020202020204" pitchFamily="34" charset="0"/>
              </a:rPr>
              <a:t> </a:t>
            </a:r>
            <a:r>
              <a:rPr lang="en-US" sz="1700" err="1" smtClean="0">
                <a:cs typeface="Arial" panose="020B0604020202020204" pitchFamily="34" charset="0"/>
              </a:rPr>
              <a:t>gửi</a:t>
            </a:r>
            <a:r>
              <a:rPr lang="en-US" sz="1700" smtClean="0">
                <a:cs typeface="Arial" panose="020B0604020202020204" pitchFamily="34" charset="0"/>
              </a:rPr>
              <a:t> </a:t>
            </a:r>
            <a:r>
              <a:rPr lang="vi-VN" sz="1700" smtClean="0">
                <a:cs typeface="Arial" panose="020B0604020202020204" pitchFamily="34" charset="0"/>
              </a:rPr>
              <a:t>nhiều </a:t>
            </a:r>
            <a:r>
              <a:rPr lang="vi-VN" sz="1700">
                <a:cs typeface="Arial" panose="020B0604020202020204" pitchFamily="34" charset="0"/>
              </a:rPr>
              <a:t>lần mỗi ngày </a:t>
            </a:r>
            <a:endParaRPr lang="en-US" sz="1700" smtClean="0">
              <a:cs typeface="Arial" panose="020B0604020202020204" pitchFamily="34" charset="0"/>
            </a:endParaRPr>
          </a:p>
          <a:p>
            <a:r>
              <a:rPr lang="en-US" sz="1700" err="1" smtClean="0">
                <a:cs typeface="Arial" panose="020B0604020202020204" pitchFamily="34" charset="0"/>
              </a:rPr>
              <a:t>Kết</a:t>
            </a:r>
            <a:r>
              <a:rPr lang="en-US" sz="1700" smtClean="0">
                <a:cs typeface="Arial" panose="020B0604020202020204" pitchFamily="34" charset="0"/>
              </a:rPr>
              <a:t> </a:t>
            </a:r>
            <a:r>
              <a:rPr lang="en-US" sz="1700" err="1" smtClean="0">
                <a:cs typeface="Arial" panose="020B0604020202020204" pitchFamily="34" charset="0"/>
              </a:rPr>
              <a:t>quả</a:t>
            </a:r>
            <a:r>
              <a:rPr lang="en-US" sz="1700" smtClean="0">
                <a:cs typeface="Arial" panose="020B0604020202020204" pitchFamily="34" charset="0"/>
              </a:rPr>
              <a:t> </a:t>
            </a:r>
            <a:r>
              <a:rPr lang="vi-VN" sz="1700" smtClean="0">
                <a:cs typeface="Arial" panose="020B0604020202020204" pitchFamily="34" charset="0"/>
              </a:rPr>
              <a:t>Nghiên </a:t>
            </a:r>
            <a:r>
              <a:rPr lang="vi-VN" sz="1700">
                <a:cs typeface="Arial" panose="020B0604020202020204" pitchFamily="34" charset="0"/>
              </a:rPr>
              <a:t>cứu thí </a:t>
            </a:r>
            <a:r>
              <a:rPr lang="vi-VN" sz="1700" smtClean="0">
                <a:cs typeface="Arial" panose="020B0604020202020204" pitchFamily="34" charset="0"/>
              </a:rPr>
              <a:t>điểm</a:t>
            </a:r>
            <a:r>
              <a:rPr lang="en-US" sz="1700" smtClean="0">
                <a:cs typeface="Arial" panose="020B0604020202020204" pitchFamily="34" charset="0"/>
              </a:rPr>
              <a:t>:</a:t>
            </a:r>
            <a:endParaRPr lang="vi-VN" sz="1700">
              <a:cs typeface="Arial" panose="020B0604020202020204" pitchFamily="34" charset="0"/>
            </a:endParaRPr>
          </a:p>
          <a:p>
            <a:r>
              <a:rPr lang="vi-VN" sz="1700">
                <a:cs typeface="Arial" panose="020B0604020202020204" pitchFamily="34" charset="0"/>
              </a:rPr>
              <a:t>  tối đa bốn cuộc trò chuyện </a:t>
            </a:r>
            <a:r>
              <a:rPr lang="en-US" sz="1700" err="1" smtClean="0">
                <a:cs typeface="Arial" panose="020B0604020202020204" pitchFamily="34" charset="0"/>
              </a:rPr>
              <a:t>bằng</a:t>
            </a:r>
            <a:r>
              <a:rPr lang="en-US" sz="1700" smtClean="0">
                <a:cs typeface="Arial" panose="020B0604020202020204" pitchFamily="34" charset="0"/>
              </a:rPr>
              <a:t> tin </a:t>
            </a:r>
            <a:r>
              <a:rPr lang="en-US" sz="1700" err="1" smtClean="0">
                <a:cs typeface="Arial" panose="020B0604020202020204" pitchFamily="34" charset="0"/>
              </a:rPr>
              <a:t>nhắn</a:t>
            </a:r>
            <a:r>
              <a:rPr lang="en-US" sz="1700" smtClean="0">
                <a:cs typeface="Arial" panose="020B0604020202020204" pitchFamily="34" charset="0"/>
              </a:rPr>
              <a:t> </a:t>
            </a:r>
            <a:r>
              <a:rPr lang="vi-VN" sz="1700" smtClean="0">
                <a:cs typeface="Arial" panose="020B0604020202020204" pitchFamily="34" charset="0"/>
              </a:rPr>
              <a:t>mỗi </a:t>
            </a:r>
            <a:r>
              <a:rPr lang="vi-VN" sz="1700">
                <a:cs typeface="Arial" panose="020B0604020202020204" pitchFamily="34" charset="0"/>
              </a:rPr>
              <a:t>ngày </a:t>
            </a:r>
            <a:r>
              <a:rPr lang="en-US" sz="1700" smtClean="0">
                <a:cs typeface="Arial" panose="020B0604020202020204" pitchFamily="34" charset="0"/>
              </a:rPr>
              <a:t>, </a:t>
            </a:r>
            <a:r>
              <a:rPr lang="en-US" sz="1700" err="1" smtClean="0">
                <a:cs typeface="Arial" panose="020B0604020202020204" pitchFamily="34" charset="0"/>
              </a:rPr>
              <a:t>mỗi</a:t>
            </a:r>
            <a:r>
              <a:rPr lang="en-US" sz="1700" smtClean="0">
                <a:cs typeface="Arial" panose="020B0604020202020204" pitchFamily="34" charset="0"/>
              </a:rPr>
              <a:t> </a:t>
            </a:r>
            <a:r>
              <a:rPr lang="en-US" sz="1700" err="1" smtClean="0">
                <a:cs typeface="Arial" panose="020B0604020202020204" pitchFamily="34" charset="0"/>
              </a:rPr>
              <a:t>cuộc</a:t>
            </a:r>
            <a:r>
              <a:rPr lang="en-US" sz="1700" smtClean="0">
                <a:cs typeface="Arial" panose="020B0604020202020204" pitchFamily="34" charset="0"/>
              </a:rPr>
              <a:t> </a:t>
            </a:r>
            <a:r>
              <a:rPr lang="vi-VN" sz="1700" smtClean="0">
                <a:cs typeface="Arial" panose="020B0604020202020204" pitchFamily="34" charset="0"/>
              </a:rPr>
              <a:t>tối </a:t>
            </a:r>
            <a:r>
              <a:rPr lang="vi-VN" sz="1700">
                <a:cs typeface="Arial" panose="020B0604020202020204" pitchFamily="34" charset="0"/>
              </a:rPr>
              <a:t>đa 20 tin nhắn </a:t>
            </a:r>
            <a:r>
              <a:rPr lang="en-US" sz="1700" err="1" smtClean="0">
                <a:cs typeface="Arial" panose="020B0604020202020204" pitchFamily="34" charset="0"/>
              </a:rPr>
              <a:t>cho</a:t>
            </a:r>
            <a:r>
              <a:rPr lang="en-US" sz="1700" smtClean="0">
                <a:cs typeface="Arial" panose="020B0604020202020204" pitchFamily="34" charset="0"/>
              </a:rPr>
              <a:t> </a:t>
            </a:r>
            <a:r>
              <a:rPr lang="en-US" sz="1700" err="1" smtClean="0">
                <a:cs typeface="Arial" panose="020B0604020202020204" pitchFamily="34" charset="0"/>
              </a:rPr>
              <a:t>mỗi</a:t>
            </a:r>
            <a:r>
              <a:rPr lang="en-US" sz="1700" smtClean="0">
                <a:cs typeface="Arial" panose="020B0604020202020204" pitchFamily="34" charset="0"/>
              </a:rPr>
              <a:t> </a:t>
            </a:r>
            <a:r>
              <a:rPr lang="en-US" sz="1700" err="1" smtClean="0">
                <a:cs typeface="Arial" panose="020B0604020202020204" pitchFamily="34" charset="0"/>
              </a:rPr>
              <a:t>bên</a:t>
            </a:r>
            <a:r>
              <a:rPr lang="en-US" sz="1700" smtClean="0">
                <a:cs typeface="Arial" panose="020B0604020202020204" pitchFamily="34" charset="0"/>
              </a:rPr>
              <a:t> </a:t>
            </a:r>
            <a:r>
              <a:rPr lang="en-US" sz="1700" err="1" smtClean="0">
                <a:cs typeface="Arial" panose="020B0604020202020204" pitchFamily="34" charset="0"/>
              </a:rPr>
              <a:t>trong</a:t>
            </a:r>
            <a:r>
              <a:rPr lang="en-US" sz="1700" smtClean="0">
                <a:cs typeface="Arial" panose="020B0604020202020204" pitchFamily="34" charset="0"/>
              </a:rPr>
              <a:t> mỗi cuộc </a:t>
            </a:r>
            <a:r>
              <a:rPr lang="vi-VN" sz="1700" smtClean="0">
                <a:cs typeface="Arial" panose="020B0604020202020204" pitchFamily="34" charset="0"/>
              </a:rPr>
              <a:t>trò </a:t>
            </a:r>
            <a:r>
              <a:rPr lang="vi-VN" sz="1700">
                <a:cs typeface="Arial" panose="020B0604020202020204" pitchFamily="34" charset="0"/>
              </a:rPr>
              <a:t>chuyện)</a:t>
            </a:r>
          </a:p>
          <a:p>
            <a:r>
              <a:rPr lang="vi-VN" sz="1700">
                <a:cs typeface="Arial" panose="020B0604020202020204" pitchFamily="34" charset="0"/>
              </a:rPr>
              <a:t>giảm đáng kể việc sử dụng methamphetamine và các hành vi </a:t>
            </a:r>
            <a:r>
              <a:rPr lang="vi-VN" sz="1700" smtClean="0">
                <a:cs typeface="Arial" panose="020B0604020202020204" pitchFamily="34" charset="0"/>
              </a:rPr>
              <a:t>tình </a:t>
            </a:r>
            <a:r>
              <a:rPr lang="vi-VN" sz="1700">
                <a:cs typeface="Arial" panose="020B0604020202020204" pitchFamily="34" charset="0"/>
              </a:rPr>
              <a:t>dục nguy cơ </a:t>
            </a:r>
            <a:r>
              <a:rPr lang="en-US" sz="1700" smtClean="0">
                <a:cs typeface="Arial" panose="020B0604020202020204" pitchFamily="34" charset="0"/>
              </a:rPr>
              <a:t>trong</a:t>
            </a:r>
            <a:r>
              <a:rPr lang="vi-VN" sz="1700" smtClean="0">
                <a:cs typeface="Arial" panose="020B0604020202020204" pitchFamily="34" charset="0"/>
              </a:rPr>
              <a:t> </a:t>
            </a:r>
            <a:r>
              <a:rPr lang="vi-VN" sz="1700">
                <a:cs typeface="Arial" panose="020B0604020202020204" pitchFamily="34" charset="0"/>
              </a:rPr>
              <a:t>các </a:t>
            </a:r>
            <a:r>
              <a:rPr lang="vi-VN" sz="1700" smtClean="0">
                <a:cs typeface="Arial" panose="020B0604020202020204" pitchFamily="34" charset="0"/>
              </a:rPr>
              <a:t>đánh </a:t>
            </a:r>
            <a:r>
              <a:rPr lang="vi-VN" sz="1700">
                <a:cs typeface="Arial" panose="020B0604020202020204" pitchFamily="34" charset="0"/>
              </a:rPr>
              <a:t>giá theo </a:t>
            </a:r>
            <a:r>
              <a:rPr lang="vi-VN" sz="1700" smtClean="0">
                <a:cs typeface="Arial" panose="020B0604020202020204" pitchFamily="34" charset="0"/>
              </a:rPr>
              <a:t>dõi</a:t>
            </a:r>
            <a:r>
              <a:rPr lang="en-US" sz="1700" smtClean="0">
                <a:cs typeface="Arial" panose="020B0604020202020204" pitchFamily="34" charset="0"/>
              </a:rPr>
              <a:t> </a:t>
            </a:r>
            <a:r>
              <a:rPr lang="en-US" sz="1700" err="1" smtClean="0">
                <a:cs typeface="Arial" panose="020B0604020202020204" pitchFamily="34" charset="0"/>
              </a:rPr>
              <a:t>sau</a:t>
            </a:r>
            <a:r>
              <a:rPr lang="vi-VN" sz="1700" smtClean="0">
                <a:cs typeface="Arial" panose="020B0604020202020204" pitchFamily="34" charset="0"/>
              </a:rPr>
              <a:t> </a:t>
            </a:r>
            <a:r>
              <a:rPr lang="vi-VN" sz="1700">
                <a:cs typeface="Arial" panose="020B0604020202020204" pitchFamily="34" charset="0"/>
              </a:rPr>
              <a:t>hai tháng</a:t>
            </a:r>
          </a:p>
          <a:p>
            <a:r>
              <a:rPr lang="vi-VN" sz="1700">
                <a:cs typeface="Arial" panose="020B0604020202020204" pitchFamily="34" charset="0"/>
              </a:rPr>
              <a:t>dựa trên Mô hình </a:t>
            </a:r>
            <a:r>
              <a:rPr lang="en-US" sz="1700" err="1" smtClean="0">
                <a:cs typeface="Arial" panose="020B0604020202020204" pitchFamily="34" charset="0"/>
              </a:rPr>
              <a:t>niềm</a:t>
            </a:r>
            <a:r>
              <a:rPr lang="en-US" sz="1700" smtClean="0">
                <a:cs typeface="Arial" panose="020B0604020202020204" pitchFamily="34" charset="0"/>
              </a:rPr>
              <a:t> </a:t>
            </a:r>
            <a:r>
              <a:rPr lang="vi-VN" sz="1700" smtClean="0">
                <a:cs typeface="Arial" panose="020B0604020202020204" pitchFamily="34" charset="0"/>
              </a:rPr>
              <a:t>Tin Sức </a:t>
            </a:r>
            <a:r>
              <a:rPr lang="vi-VN" sz="1700">
                <a:cs typeface="Arial" panose="020B0604020202020204" pitchFamily="34" charset="0"/>
              </a:rPr>
              <a:t>khoẻ nhắm vào nhận thức về rủi ro </a:t>
            </a:r>
            <a:r>
              <a:rPr lang="vi-VN" sz="1700" smtClean="0">
                <a:cs typeface="Arial" panose="020B0604020202020204" pitchFamily="34" charset="0"/>
              </a:rPr>
              <a:t>và </a:t>
            </a:r>
            <a:r>
              <a:rPr lang="vi-VN" sz="1700">
                <a:cs typeface="Arial" panose="020B0604020202020204" pitchFamily="34" charset="0"/>
              </a:rPr>
              <a:t>thuyết Nhận thức Xã hội </a:t>
            </a:r>
            <a:r>
              <a:rPr lang="en-US" sz="1700" smtClean="0">
                <a:cs typeface="Arial" panose="020B0604020202020204" pitchFamily="34" charset="0"/>
              </a:rPr>
              <a:t>tập </a:t>
            </a:r>
            <a:r>
              <a:rPr lang="en-US" sz="1700" err="1" smtClean="0">
                <a:cs typeface="Arial" panose="020B0604020202020204" pitchFamily="34" charset="0"/>
              </a:rPr>
              <a:t>trung</a:t>
            </a:r>
            <a:r>
              <a:rPr lang="en-US" sz="1700" smtClean="0">
                <a:cs typeface="Arial" panose="020B0604020202020204" pitchFamily="34" charset="0"/>
              </a:rPr>
              <a:t> </a:t>
            </a:r>
            <a:r>
              <a:rPr lang="en-US" sz="1700" err="1" smtClean="0">
                <a:cs typeface="Arial" panose="020B0604020202020204" pitchFamily="34" charset="0"/>
              </a:rPr>
              <a:t>vào</a:t>
            </a:r>
            <a:r>
              <a:rPr lang="en-US" sz="1700" smtClean="0">
                <a:cs typeface="Arial" panose="020B0604020202020204" pitchFamily="34" charset="0"/>
              </a:rPr>
              <a:t> </a:t>
            </a:r>
            <a:r>
              <a:rPr lang="en-US" sz="1700" err="1" smtClean="0">
                <a:cs typeface="Arial" panose="020B0604020202020204" pitchFamily="34" charset="0"/>
              </a:rPr>
              <a:t>niềm</a:t>
            </a:r>
            <a:r>
              <a:rPr lang="en-US" sz="1700" smtClean="0">
                <a:cs typeface="Arial" panose="020B0604020202020204" pitchFamily="34" charset="0"/>
              </a:rPr>
              <a:t> tin </a:t>
            </a:r>
            <a:r>
              <a:rPr lang="en-US" sz="1700" err="1" smtClean="0">
                <a:cs typeface="Arial" panose="020B0604020202020204" pitchFamily="34" charset="0"/>
              </a:rPr>
              <a:t>vào</a:t>
            </a:r>
            <a:r>
              <a:rPr lang="en-US" sz="1700" smtClean="0">
                <a:cs typeface="Arial" panose="020B0604020202020204" pitchFamily="34" charset="0"/>
              </a:rPr>
              <a:t> </a:t>
            </a:r>
            <a:r>
              <a:rPr lang="en-US" sz="1700" err="1" smtClean="0">
                <a:cs typeface="Arial" panose="020B0604020202020204" pitchFamily="34" charset="0"/>
              </a:rPr>
              <a:t>năng</a:t>
            </a:r>
            <a:r>
              <a:rPr lang="en-US" sz="1700" smtClean="0">
                <a:cs typeface="Arial" panose="020B0604020202020204" pitchFamily="34" charset="0"/>
              </a:rPr>
              <a:t> </a:t>
            </a:r>
            <a:r>
              <a:rPr lang="en-US" sz="1700" err="1" smtClean="0">
                <a:cs typeface="Arial" panose="020B0604020202020204" pitchFamily="34" charset="0"/>
              </a:rPr>
              <a:t>lực</a:t>
            </a:r>
            <a:r>
              <a:rPr lang="en-US" sz="1700" smtClean="0">
                <a:cs typeface="Arial" panose="020B0604020202020204" pitchFamily="34" charset="0"/>
              </a:rPr>
              <a:t> </a:t>
            </a:r>
            <a:r>
              <a:rPr lang="en-US" sz="1700" err="1" smtClean="0">
                <a:cs typeface="Arial" panose="020B0604020202020204" pitchFamily="34" charset="0"/>
              </a:rPr>
              <a:t>của</a:t>
            </a:r>
            <a:r>
              <a:rPr lang="en-US" sz="1700" smtClean="0">
                <a:cs typeface="Arial" panose="020B0604020202020204" pitchFamily="34" charset="0"/>
              </a:rPr>
              <a:t> </a:t>
            </a:r>
            <a:r>
              <a:rPr lang="en-US" sz="1700" err="1" smtClean="0">
                <a:cs typeface="Arial" panose="020B0604020202020204" pitchFamily="34" charset="0"/>
              </a:rPr>
              <a:t>bản</a:t>
            </a:r>
            <a:r>
              <a:rPr lang="en-US" sz="1700" smtClean="0">
                <a:cs typeface="Arial" panose="020B0604020202020204" pitchFamily="34" charset="0"/>
              </a:rPr>
              <a:t> </a:t>
            </a:r>
            <a:r>
              <a:rPr lang="en-US" sz="1700" err="1" smtClean="0">
                <a:cs typeface="Arial" panose="020B0604020202020204" pitchFamily="34" charset="0"/>
              </a:rPr>
              <a:t>thân</a:t>
            </a:r>
            <a:endParaRPr lang="vi-VN" sz="1700">
              <a:cs typeface="Arial" panose="020B0604020202020204" pitchFamily="34" charset="0"/>
            </a:endParaRPr>
          </a:p>
          <a:p>
            <a:pPr marL="0" indent="0">
              <a:buNone/>
            </a:pPr>
            <a:r>
              <a:rPr lang="en-US" sz="1400" err="1" smtClean="0">
                <a:cs typeface="Arial" panose="020B0604020202020204" pitchFamily="34" charset="0"/>
              </a:rPr>
              <a:t>Reback</a:t>
            </a:r>
            <a:r>
              <a:rPr lang="en-US" sz="1400" smtClean="0">
                <a:cs typeface="Arial" panose="020B0604020202020204" pitchFamily="34" charset="0"/>
              </a:rPr>
              <a:t> </a:t>
            </a:r>
            <a:r>
              <a:rPr lang="en-US" sz="1400">
                <a:cs typeface="Arial" panose="020B0604020202020204" pitchFamily="34" charset="0"/>
              </a:rPr>
              <a:t>CJ, Fletcher JB, </a:t>
            </a:r>
            <a:r>
              <a:rPr lang="en-US" sz="1400" err="1">
                <a:cs typeface="Arial" panose="020B0604020202020204" pitchFamily="34" charset="0"/>
              </a:rPr>
              <a:t>Shoptaw</a:t>
            </a:r>
            <a:r>
              <a:rPr lang="en-US" sz="1400">
                <a:cs typeface="Arial" panose="020B0604020202020204" pitchFamily="34" charset="0"/>
              </a:rPr>
              <a:t> S, </a:t>
            </a:r>
            <a:r>
              <a:rPr lang="en-US" sz="1400" err="1">
                <a:cs typeface="Arial" panose="020B0604020202020204" pitchFamily="34" charset="0"/>
              </a:rPr>
              <a:t>Mansergh</a:t>
            </a:r>
            <a:r>
              <a:rPr lang="en-US" sz="1400">
                <a:cs typeface="Arial" panose="020B0604020202020204" pitchFamily="34" charset="0"/>
              </a:rPr>
              <a:t> G. Exposure to Theory-driven Text Messages is Associated with HIV Risk Reduction among Methamphetamine-using Men who have Sex with Men. AIDS &amp; Behavior. 2015; 19:S130–S141. </a:t>
            </a:r>
          </a:p>
        </p:txBody>
      </p:sp>
    </p:spTree>
    <p:extLst>
      <p:ext uri="{BB962C8B-B14F-4D97-AF65-F5344CB8AC3E}">
        <p14:creationId xmlns:p14="http://schemas.microsoft.com/office/powerpoint/2010/main" val="30504703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A392D-4CF0-FA47-854C-4642D94540E9}"/>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18FC7EB9-72E7-294F-8CA4-2B235363E13B}"/>
              </a:ext>
            </a:extLst>
          </p:cNvPr>
          <p:cNvPicPr>
            <a:picLocks noGrp="1" noChangeAspect="1"/>
          </p:cNvPicPr>
          <p:nvPr>
            <p:ph sz="quarter" idx="13"/>
          </p:nvPr>
        </p:nvPicPr>
        <p:blipFill>
          <a:blip r:embed="rId2"/>
          <a:stretch>
            <a:fillRect/>
          </a:stretch>
        </p:blipFill>
        <p:spPr>
          <a:xfrm>
            <a:off x="0" y="516664"/>
            <a:ext cx="10160000" cy="3111500"/>
          </a:xfrm>
          <a:prstGeom prst="rect">
            <a:avLst/>
          </a:prstGeom>
        </p:spPr>
      </p:pic>
      <p:pic>
        <p:nvPicPr>
          <p:cNvPr id="5" name="Picture 4">
            <a:extLst>
              <a:ext uri="{FF2B5EF4-FFF2-40B4-BE49-F238E27FC236}">
                <a16:creationId xmlns:a16="http://schemas.microsoft.com/office/drawing/2014/main" id="{D763CCA8-C414-1544-BEA5-DDA5ABD0FBF3}"/>
              </a:ext>
            </a:extLst>
          </p:cNvPr>
          <p:cNvPicPr>
            <a:picLocks noChangeAspect="1"/>
          </p:cNvPicPr>
          <p:nvPr/>
        </p:nvPicPr>
        <p:blipFill>
          <a:blip r:embed="rId3"/>
          <a:stretch>
            <a:fillRect/>
          </a:stretch>
        </p:blipFill>
        <p:spPr>
          <a:xfrm>
            <a:off x="6431280" y="3628164"/>
            <a:ext cx="5405120" cy="3210785"/>
          </a:xfrm>
          <a:prstGeom prst="rect">
            <a:avLst/>
          </a:prstGeom>
        </p:spPr>
      </p:pic>
    </p:spTree>
    <p:extLst>
      <p:ext uri="{BB962C8B-B14F-4D97-AF65-F5344CB8AC3E}">
        <p14:creationId xmlns:p14="http://schemas.microsoft.com/office/powerpoint/2010/main" val="39947263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1DB04-04EF-E24D-B34F-FFEC9B6B6F48}"/>
              </a:ext>
            </a:extLst>
          </p:cNvPr>
          <p:cNvSpPr>
            <a:spLocks noGrp="1"/>
          </p:cNvSpPr>
          <p:nvPr>
            <p:ph type="title"/>
          </p:nvPr>
        </p:nvSpPr>
        <p:spPr/>
        <p:txBody>
          <a:bodyPr/>
          <a:lstStyle/>
          <a:p>
            <a:r>
              <a:rPr lang="en-US" err="1" smtClean="0">
                <a:latin typeface="Arial" panose="020B0604020202020204" pitchFamily="34" charset="0"/>
                <a:cs typeface="Arial" panose="020B0604020202020204" pitchFamily="34" charset="0"/>
              </a:rPr>
              <a:t>Tổng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quan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về</a:t>
            </a:r>
            <a:r>
              <a:rPr lang="en-US" smtClean="0">
                <a:latin typeface="Arial" panose="020B0604020202020204" pitchFamily="34" charset="0"/>
                <a:cs typeface="Arial" panose="020B0604020202020204" pitchFamily="34" charset="0"/>
              </a:rPr>
              <a:t> can </a:t>
            </a:r>
            <a:r>
              <a:rPr lang="en-US" err="1" smtClean="0">
                <a:latin typeface="Arial" panose="020B0604020202020204" pitchFamily="34" charset="0"/>
                <a:cs typeface="Arial" panose="020B0604020202020204" pitchFamily="34" charset="0"/>
              </a:rPr>
              <a:t>thiệp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WeCare</a:t>
            </a: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1386912C-5143-4444-97D2-BACE7048445D}"/>
              </a:ext>
            </a:extLst>
          </p:cNvPr>
          <p:cNvSpPr>
            <a:spLocks noGrp="1"/>
          </p:cNvSpPr>
          <p:nvPr>
            <p:ph sz="quarter" idx="13"/>
          </p:nvPr>
        </p:nvSpPr>
        <p:spPr>
          <a:xfrm>
            <a:off x="913774" y="1881052"/>
            <a:ext cx="10790546" cy="4833258"/>
          </a:xfrm>
        </p:spPr>
        <p:txBody>
          <a:bodyPr>
            <a:normAutofit/>
          </a:bodyPr>
          <a:lstStyle/>
          <a:p>
            <a:r>
              <a:rPr lang="vi-VN">
                <a:cs typeface="Arial" panose="020B0604020202020204" pitchFamily="34" charset="0"/>
              </a:rPr>
              <a:t>can thiệp </a:t>
            </a:r>
            <a:r>
              <a:rPr lang="en-US" err="1" smtClean="0">
                <a:cs typeface="Arial" panose="020B0604020202020204" pitchFamily="34" charset="0"/>
              </a:rPr>
              <a:t>dựa</a:t>
            </a:r>
            <a:r>
              <a:rPr lang="en-US" smtClean="0">
                <a:cs typeface="Arial" panose="020B0604020202020204" pitchFamily="34" charset="0"/>
              </a:rPr>
              <a:t> </a:t>
            </a:r>
            <a:r>
              <a:rPr lang="en-US" err="1" smtClean="0">
                <a:cs typeface="Arial" panose="020B0604020202020204" pitchFamily="34" charset="0"/>
              </a:rPr>
              <a:t>trên</a:t>
            </a:r>
            <a:r>
              <a:rPr lang="en-US" smtClean="0">
                <a:cs typeface="Arial" panose="020B0604020202020204" pitchFamily="34" charset="0"/>
              </a:rPr>
              <a:t> </a:t>
            </a:r>
            <a:r>
              <a:rPr lang="en-US" err="1" smtClean="0">
                <a:cs typeface="Arial" panose="020B0604020202020204" pitchFamily="34" charset="0"/>
              </a:rPr>
              <a:t>công</a:t>
            </a:r>
            <a:r>
              <a:rPr lang="en-US" smtClean="0">
                <a:cs typeface="Arial" panose="020B0604020202020204" pitchFamily="34" charset="0"/>
              </a:rPr>
              <a:t> </a:t>
            </a:r>
            <a:r>
              <a:rPr lang="en-US" err="1" smtClean="0">
                <a:cs typeface="Arial" panose="020B0604020202020204" pitchFamily="34" charset="0"/>
              </a:rPr>
              <a:t>cụ</a:t>
            </a:r>
            <a:r>
              <a:rPr lang="en-US" smtClean="0">
                <a:cs typeface="Arial" panose="020B0604020202020204" pitchFamily="34" charset="0"/>
              </a:rPr>
              <a:t> </a:t>
            </a:r>
            <a:r>
              <a:rPr lang="en-US" err="1" smtClean="0">
                <a:cs typeface="Arial" panose="020B0604020202020204" pitchFamily="34" charset="0"/>
              </a:rPr>
              <a:t>là</a:t>
            </a:r>
            <a:r>
              <a:rPr lang="en-US" smtClean="0">
                <a:cs typeface="Arial" panose="020B0604020202020204" pitchFamily="34" charset="0"/>
              </a:rPr>
              <a:t> </a:t>
            </a:r>
            <a:r>
              <a:rPr lang="en-US" err="1" smtClean="0">
                <a:cs typeface="Arial" panose="020B0604020202020204" pitchFamily="34" charset="0"/>
              </a:rPr>
              <a:t>mạng</a:t>
            </a:r>
            <a:r>
              <a:rPr lang="en-US" smtClean="0">
                <a:cs typeface="Arial" panose="020B0604020202020204" pitchFamily="34" charset="0"/>
              </a:rPr>
              <a:t> </a:t>
            </a:r>
            <a:r>
              <a:rPr lang="en-US" err="1" smtClean="0">
                <a:cs typeface="Arial" panose="020B0604020202020204" pitchFamily="34" charset="0"/>
              </a:rPr>
              <a:t>truyền</a:t>
            </a:r>
            <a:r>
              <a:rPr lang="en-US" smtClean="0">
                <a:cs typeface="Arial" panose="020B0604020202020204" pitchFamily="34" charset="0"/>
              </a:rPr>
              <a:t> </a:t>
            </a:r>
            <a:r>
              <a:rPr lang="en-US" err="1" smtClean="0">
                <a:cs typeface="Arial" panose="020B0604020202020204" pitchFamily="34" charset="0"/>
              </a:rPr>
              <a:t>thông</a:t>
            </a:r>
            <a:r>
              <a:rPr lang="en-US" smtClean="0">
                <a:cs typeface="Arial" panose="020B0604020202020204" pitchFamily="34" charset="0"/>
              </a:rPr>
              <a:t> </a:t>
            </a:r>
            <a:r>
              <a:rPr lang="en-US" err="1" smtClean="0">
                <a:cs typeface="Arial" panose="020B0604020202020204" pitchFamily="34" charset="0"/>
              </a:rPr>
              <a:t>xã</a:t>
            </a:r>
            <a:r>
              <a:rPr lang="en-US" smtClean="0">
                <a:cs typeface="Arial" panose="020B0604020202020204" pitchFamily="34" charset="0"/>
              </a:rPr>
              <a:t> </a:t>
            </a:r>
            <a:r>
              <a:rPr lang="en-US" err="1" smtClean="0">
                <a:cs typeface="Arial" panose="020B0604020202020204" pitchFamily="34" charset="0"/>
              </a:rPr>
              <a:t>hội</a:t>
            </a:r>
            <a:r>
              <a:rPr lang="en-US" smtClean="0">
                <a:cs typeface="Arial" panose="020B0604020202020204" pitchFamily="34" charset="0"/>
              </a:rPr>
              <a:t> </a:t>
            </a:r>
            <a:r>
              <a:rPr lang="en-US" err="1" smtClean="0">
                <a:cs typeface="Arial" panose="020B0604020202020204" pitchFamily="34" charset="0"/>
              </a:rPr>
              <a:t>có</a:t>
            </a:r>
            <a:r>
              <a:rPr lang="en-US" smtClean="0">
                <a:cs typeface="Arial" panose="020B0604020202020204" pitchFamily="34" charset="0"/>
              </a:rPr>
              <a:t> </a:t>
            </a:r>
            <a:r>
              <a:rPr lang="en-US" err="1" smtClean="0">
                <a:cs typeface="Arial" panose="020B0604020202020204" pitchFamily="34" charset="0"/>
              </a:rPr>
              <a:t>sử</a:t>
            </a:r>
            <a:r>
              <a:rPr lang="en-US" smtClean="0">
                <a:cs typeface="Arial" panose="020B0604020202020204" pitchFamily="34" charset="0"/>
              </a:rPr>
              <a:t> </a:t>
            </a:r>
            <a:r>
              <a:rPr lang="en-US" err="1" smtClean="0">
                <a:cs typeface="Arial" panose="020B0604020202020204" pitchFamily="34" charset="0"/>
              </a:rPr>
              <a:t>dụng</a:t>
            </a:r>
            <a:r>
              <a:rPr lang="en-US" smtClean="0">
                <a:cs typeface="Arial" panose="020B0604020202020204" pitchFamily="34" charset="0"/>
              </a:rPr>
              <a:t> </a:t>
            </a:r>
            <a:r>
              <a:rPr lang="en-US" err="1" smtClean="0">
                <a:cs typeface="Arial" panose="020B0604020202020204" pitchFamily="34" charset="0"/>
              </a:rPr>
              <a:t>thông</a:t>
            </a:r>
            <a:r>
              <a:rPr lang="en-US" smtClean="0">
                <a:cs typeface="Arial" panose="020B0604020202020204" pitchFamily="34" charset="0"/>
              </a:rPr>
              <a:t> tin </a:t>
            </a:r>
            <a:r>
              <a:rPr lang="en-US" err="1" smtClean="0">
                <a:cs typeface="Arial" panose="020B0604020202020204" pitchFamily="34" charset="0"/>
              </a:rPr>
              <a:t>về</a:t>
            </a:r>
            <a:r>
              <a:rPr lang="en-US" smtClean="0">
                <a:cs typeface="Arial" panose="020B0604020202020204" pitchFamily="34" charset="0"/>
              </a:rPr>
              <a:t> </a:t>
            </a:r>
            <a:r>
              <a:rPr lang="en-US" err="1" smtClean="0">
                <a:cs typeface="Arial" panose="020B0604020202020204" pitchFamily="34" charset="0"/>
              </a:rPr>
              <a:t>tình</a:t>
            </a:r>
            <a:r>
              <a:rPr lang="en-US" smtClean="0">
                <a:cs typeface="Arial" panose="020B0604020202020204" pitchFamily="34" charset="0"/>
              </a:rPr>
              <a:t> </a:t>
            </a:r>
            <a:r>
              <a:rPr lang="en-US" err="1" smtClean="0">
                <a:cs typeface="Arial" panose="020B0604020202020204" pitchFamily="34" charset="0"/>
              </a:rPr>
              <a:t>trạng</a:t>
            </a:r>
            <a:r>
              <a:rPr lang="en-US" smtClean="0">
                <a:cs typeface="Arial" panose="020B0604020202020204" pitchFamily="34" charset="0"/>
              </a:rPr>
              <a:t> </a:t>
            </a:r>
            <a:r>
              <a:rPr lang="en-US" err="1" smtClean="0">
                <a:cs typeface="Arial" panose="020B0604020202020204" pitchFamily="34" charset="0"/>
              </a:rPr>
              <a:t>quan</a:t>
            </a:r>
            <a:r>
              <a:rPr lang="en-US" smtClean="0">
                <a:cs typeface="Arial" panose="020B0604020202020204" pitchFamily="34" charset="0"/>
              </a:rPr>
              <a:t> </a:t>
            </a:r>
            <a:r>
              <a:rPr lang="en-US" err="1" smtClean="0">
                <a:cs typeface="Arial" panose="020B0604020202020204" pitchFamily="34" charset="0"/>
              </a:rPr>
              <a:t>hệ</a:t>
            </a:r>
            <a:r>
              <a:rPr lang="en-US" smtClean="0">
                <a:cs typeface="Arial" panose="020B0604020202020204" pitchFamily="34" charset="0"/>
              </a:rPr>
              <a:t> </a:t>
            </a:r>
            <a:r>
              <a:rPr lang="en-US" err="1" smtClean="0">
                <a:cs typeface="Arial" panose="020B0604020202020204" pitchFamily="34" charset="0"/>
              </a:rPr>
              <a:t>tình</a:t>
            </a:r>
            <a:r>
              <a:rPr lang="en-US" smtClean="0">
                <a:cs typeface="Arial" panose="020B0604020202020204" pitchFamily="34" charset="0"/>
              </a:rPr>
              <a:t> </a:t>
            </a:r>
            <a:r>
              <a:rPr lang="en-US" err="1" smtClean="0">
                <a:cs typeface="Arial" panose="020B0604020202020204" pitchFamily="34" charset="0"/>
              </a:rPr>
              <a:t>dục</a:t>
            </a:r>
            <a:r>
              <a:rPr lang="en-US" smtClean="0">
                <a:cs typeface="Arial" panose="020B0604020202020204" pitchFamily="34" charset="0"/>
              </a:rPr>
              <a:t> </a:t>
            </a:r>
            <a:r>
              <a:rPr lang="en-US" err="1" smtClean="0">
                <a:cs typeface="Arial" panose="020B0604020202020204" pitchFamily="34" charset="0"/>
              </a:rPr>
              <a:t>đồng</a:t>
            </a:r>
            <a:r>
              <a:rPr lang="en-US" smtClean="0">
                <a:cs typeface="Arial" panose="020B0604020202020204" pitchFamily="34" charset="0"/>
              </a:rPr>
              <a:t> </a:t>
            </a:r>
            <a:r>
              <a:rPr lang="en-US" err="1" smtClean="0">
                <a:cs typeface="Arial" panose="020B0604020202020204" pitchFamily="34" charset="0"/>
              </a:rPr>
              <a:t>giới</a:t>
            </a:r>
            <a:endParaRPr lang="en-US" smtClean="0">
              <a:cs typeface="Arial" panose="020B0604020202020204" pitchFamily="34" charset="0"/>
            </a:endParaRPr>
          </a:p>
          <a:p>
            <a:r>
              <a:rPr lang="en-US" err="1" smtClean="0">
                <a:cs typeface="Arial" panose="020B0604020202020204" pitchFamily="34" charset="0"/>
              </a:rPr>
              <a:t>Được</a:t>
            </a:r>
            <a:r>
              <a:rPr lang="en-US" smtClean="0">
                <a:cs typeface="Arial" panose="020B0604020202020204" pitchFamily="34" charset="0"/>
              </a:rPr>
              <a:t> </a:t>
            </a:r>
            <a:r>
              <a:rPr lang="en-US" err="1" smtClean="0">
                <a:cs typeface="Arial" panose="020B0604020202020204" pitchFamily="34" charset="0"/>
              </a:rPr>
              <a:t>điều</a:t>
            </a:r>
            <a:r>
              <a:rPr lang="en-US" smtClean="0">
                <a:cs typeface="Arial" panose="020B0604020202020204" pitchFamily="34" charset="0"/>
              </a:rPr>
              <a:t> </a:t>
            </a:r>
            <a:r>
              <a:rPr lang="en-US" err="1" smtClean="0">
                <a:cs typeface="Arial" panose="020B0604020202020204" pitchFamily="34" charset="0"/>
              </a:rPr>
              <a:t>chỉnh</a:t>
            </a:r>
            <a:r>
              <a:rPr lang="en-US" smtClean="0">
                <a:cs typeface="Arial" panose="020B0604020202020204" pitchFamily="34" charset="0"/>
              </a:rPr>
              <a:t> cho </a:t>
            </a:r>
            <a:r>
              <a:rPr lang="vi-VN" smtClean="0">
                <a:cs typeface="Arial" panose="020B0604020202020204" pitchFamily="34" charset="0"/>
              </a:rPr>
              <a:t>phù </a:t>
            </a:r>
            <a:r>
              <a:rPr lang="vi-VN">
                <a:cs typeface="Arial" panose="020B0604020202020204" pitchFamily="34" charset="0"/>
              </a:rPr>
              <a:t>hợp với sở thích </a:t>
            </a:r>
            <a:r>
              <a:rPr lang="en-US" err="1" smtClean="0">
                <a:cs typeface="Arial" panose="020B0604020202020204" pitchFamily="34" charset="0"/>
              </a:rPr>
              <a:t>của</a:t>
            </a:r>
            <a:r>
              <a:rPr lang="en-US" smtClean="0">
                <a:cs typeface="Arial" panose="020B0604020202020204" pitchFamily="34" charset="0"/>
              </a:rPr>
              <a:t> </a:t>
            </a:r>
            <a:r>
              <a:rPr lang="en-US" err="1" smtClean="0">
                <a:cs typeface="Arial" panose="020B0604020202020204" pitchFamily="34" charset="0"/>
              </a:rPr>
              <a:t>người</a:t>
            </a:r>
            <a:r>
              <a:rPr lang="en-US" smtClean="0">
                <a:cs typeface="Arial" panose="020B0604020202020204" pitchFamily="34" charset="0"/>
              </a:rPr>
              <a:t> </a:t>
            </a:r>
            <a:r>
              <a:rPr lang="en-US" err="1" smtClean="0">
                <a:cs typeface="Arial" panose="020B0604020202020204" pitchFamily="34" charset="0"/>
              </a:rPr>
              <a:t>mỗi</a:t>
            </a:r>
            <a:r>
              <a:rPr lang="en-US" smtClean="0">
                <a:cs typeface="Arial" panose="020B0604020202020204" pitchFamily="34" charset="0"/>
              </a:rPr>
              <a:t> </a:t>
            </a:r>
            <a:r>
              <a:rPr lang="en-US" err="1" smtClean="0">
                <a:cs typeface="Arial" panose="020B0604020202020204" pitchFamily="34" charset="0"/>
              </a:rPr>
              <a:t>người</a:t>
            </a:r>
            <a:r>
              <a:rPr lang="en-US" smtClean="0">
                <a:cs typeface="Arial" panose="020B0604020202020204" pitchFamily="34" charset="0"/>
              </a:rPr>
              <a:t> </a:t>
            </a:r>
            <a:r>
              <a:rPr lang="en-US" err="1" smtClean="0">
                <a:cs typeface="Arial" panose="020B0604020202020204" pitchFamily="34" charset="0"/>
              </a:rPr>
              <a:t>dùng</a:t>
            </a:r>
            <a:r>
              <a:rPr lang="en-US" smtClean="0">
                <a:cs typeface="Arial" panose="020B0604020202020204" pitchFamily="34" charset="0"/>
              </a:rPr>
              <a:t> </a:t>
            </a:r>
            <a:r>
              <a:rPr lang="en-US" err="1" smtClean="0">
                <a:cs typeface="Arial" panose="020B0604020202020204" pitchFamily="34" charset="0"/>
              </a:rPr>
              <a:t>trên</a:t>
            </a:r>
            <a:r>
              <a:rPr lang="vi-VN" smtClean="0">
                <a:cs typeface="Arial" panose="020B0604020202020204" pitchFamily="34" charset="0"/>
              </a:rPr>
              <a:t> </a:t>
            </a:r>
            <a:r>
              <a:rPr lang="vi-VN">
                <a:cs typeface="Arial" panose="020B0604020202020204" pitchFamily="34" charset="0"/>
              </a:rPr>
              <a:t>phương tiện truyền thông xã </a:t>
            </a:r>
            <a:r>
              <a:rPr lang="vi-VN" smtClean="0">
                <a:cs typeface="Arial" panose="020B0604020202020204" pitchFamily="34" charset="0"/>
              </a:rPr>
              <a:t>hội, </a:t>
            </a:r>
            <a:r>
              <a:rPr lang="vi-VN">
                <a:cs typeface="Arial" panose="020B0604020202020204" pitchFamily="34" charset="0"/>
              </a:rPr>
              <a:t>vì </a:t>
            </a:r>
            <a:r>
              <a:rPr lang="en-US" err="1" smtClean="0">
                <a:cs typeface="Arial" panose="020B0604020202020204" pitchFamily="34" charset="0"/>
              </a:rPr>
              <a:t>mỗi</a:t>
            </a:r>
            <a:r>
              <a:rPr lang="en-US" smtClean="0">
                <a:cs typeface="Arial" panose="020B0604020202020204" pitchFamily="34" charset="0"/>
              </a:rPr>
              <a:t> </a:t>
            </a:r>
            <a:r>
              <a:rPr lang="en-US" err="1" smtClean="0">
                <a:cs typeface="Arial" panose="020B0604020202020204" pitchFamily="34" charset="0"/>
              </a:rPr>
              <a:t>phương</a:t>
            </a:r>
            <a:r>
              <a:rPr lang="en-US" smtClean="0">
                <a:cs typeface="Arial" panose="020B0604020202020204" pitchFamily="34" charset="0"/>
              </a:rPr>
              <a:t> </a:t>
            </a:r>
            <a:r>
              <a:rPr lang="en-US" err="1" smtClean="0">
                <a:cs typeface="Arial" panose="020B0604020202020204" pitchFamily="34" charset="0"/>
              </a:rPr>
              <a:t>tiện</a:t>
            </a:r>
            <a:r>
              <a:rPr lang="en-US" smtClean="0">
                <a:cs typeface="Arial" panose="020B0604020202020204" pitchFamily="34" charset="0"/>
              </a:rPr>
              <a:t> </a:t>
            </a:r>
            <a:r>
              <a:rPr lang="en-US" err="1" smtClean="0">
                <a:cs typeface="Arial" panose="020B0604020202020204" pitchFamily="34" charset="0"/>
              </a:rPr>
              <a:t>truyền</a:t>
            </a:r>
            <a:r>
              <a:rPr lang="en-US" smtClean="0">
                <a:cs typeface="Arial" panose="020B0604020202020204" pitchFamily="34" charset="0"/>
              </a:rPr>
              <a:t> </a:t>
            </a:r>
            <a:r>
              <a:rPr lang="en-US" err="1" smtClean="0">
                <a:cs typeface="Arial" panose="020B0604020202020204" pitchFamily="34" charset="0"/>
              </a:rPr>
              <a:t>thông</a:t>
            </a:r>
            <a:r>
              <a:rPr lang="en-US" smtClean="0">
                <a:cs typeface="Arial" panose="020B0604020202020204" pitchFamily="34" charset="0"/>
              </a:rPr>
              <a:t> </a:t>
            </a:r>
            <a:r>
              <a:rPr lang="en-US" err="1" smtClean="0">
                <a:cs typeface="Arial" panose="020B0604020202020204" pitchFamily="34" charset="0"/>
              </a:rPr>
              <a:t>xã</a:t>
            </a:r>
            <a:r>
              <a:rPr lang="en-US" smtClean="0">
                <a:cs typeface="Arial" panose="020B0604020202020204" pitchFamily="34" charset="0"/>
              </a:rPr>
              <a:t> </a:t>
            </a:r>
            <a:r>
              <a:rPr lang="en-US" err="1" smtClean="0">
                <a:cs typeface="Arial" panose="020B0604020202020204" pitchFamily="34" charset="0"/>
              </a:rPr>
              <a:t>hội</a:t>
            </a:r>
            <a:r>
              <a:rPr lang="en-US" smtClean="0">
                <a:cs typeface="Arial" panose="020B0604020202020204" pitchFamily="34" charset="0"/>
              </a:rPr>
              <a:t> </a:t>
            </a:r>
            <a:r>
              <a:rPr lang="en-US" err="1" smtClean="0">
                <a:cs typeface="Arial" panose="020B0604020202020204" pitchFamily="34" charset="0"/>
              </a:rPr>
              <a:t>sẽ</a:t>
            </a:r>
            <a:r>
              <a:rPr lang="en-US" smtClean="0">
                <a:cs typeface="Arial" panose="020B0604020202020204" pitchFamily="34" charset="0"/>
              </a:rPr>
              <a:t> </a:t>
            </a:r>
            <a:r>
              <a:rPr lang="en-US" err="1" smtClean="0">
                <a:cs typeface="Arial" panose="020B0604020202020204" pitchFamily="34" charset="0"/>
              </a:rPr>
              <a:t>có</a:t>
            </a:r>
            <a:r>
              <a:rPr lang="en-US" smtClean="0">
                <a:cs typeface="Arial" panose="020B0604020202020204" pitchFamily="34" charset="0"/>
              </a:rPr>
              <a:t> </a:t>
            </a:r>
            <a:r>
              <a:rPr lang="en-US" err="1" smtClean="0">
                <a:cs typeface="Arial" panose="020B0604020202020204" pitchFamily="34" charset="0"/>
              </a:rPr>
              <a:t>cách</a:t>
            </a:r>
            <a:r>
              <a:rPr lang="en-US" smtClean="0">
                <a:cs typeface="Arial" panose="020B0604020202020204" pitchFamily="34" charset="0"/>
              </a:rPr>
              <a:t> </a:t>
            </a:r>
            <a:r>
              <a:rPr lang="en-US" err="1" smtClean="0">
                <a:cs typeface="Arial" panose="020B0604020202020204" pitchFamily="34" charset="0"/>
              </a:rPr>
              <a:t>sử</a:t>
            </a:r>
            <a:r>
              <a:rPr lang="en-US" smtClean="0">
                <a:cs typeface="Arial" panose="020B0604020202020204" pitchFamily="34" charset="0"/>
              </a:rPr>
              <a:t> </a:t>
            </a:r>
            <a:r>
              <a:rPr lang="en-US" err="1" smtClean="0">
                <a:cs typeface="Arial" panose="020B0604020202020204" pitchFamily="34" charset="0"/>
              </a:rPr>
              <a:t>dụng</a:t>
            </a:r>
            <a:r>
              <a:rPr lang="en-US" smtClean="0">
                <a:cs typeface="Arial" panose="020B0604020202020204" pitchFamily="34" charset="0"/>
              </a:rPr>
              <a:t> </a:t>
            </a:r>
            <a:r>
              <a:rPr lang="en-US" err="1" smtClean="0">
                <a:cs typeface="Arial" panose="020B0604020202020204" pitchFamily="34" charset="0"/>
              </a:rPr>
              <a:t>khác</a:t>
            </a:r>
            <a:r>
              <a:rPr lang="en-US" smtClean="0">
                <a:cs typeface="Arial" panose="020B0604020202020204" pitchFamily="34" charset="0"/>
              </a:rPr>
              <a:t> </a:t>
            </a:r>
            <a:r>
              <a:rPr lang="en-US" err="1" smtClean="0">
                <a:cs typeface="Arial" panose="020B0604020202020204" pitchFamily="34" charset="0"/>
              </a:rPr>
              <a:t>nhau</a:t>
            </a:r>
            <a:r>
              <a:rPr lang="vi-VN" smtClean="0">
                <a:cs typeface="Arial" panose="020B0604020202020204" pitchFamily="34" charset="0"/>
              </a:rPr>
              <a:t>.</a:t>
            </a:r>
            <a:endParaRPr lang="vi-VN">
              <a:cs typeface="Arial" panose="020B0604020202020204" pitchFamily="34" charset="0"/>
            </a:endParaRPr>
          </a:p>
          <a:p>
            <a:r>
              <a:rPr lang="en-US" err="1" smtClean="0">
                <a:cs typeface="Arial" panose="020B0604020202020204" pitchFamily="34" charset="0"/>
              </a:rPr>
              <a:t>Các</a:t>
            </a:r>
            <a:r>
              <a:rPr lang="en-US" smtClean="0">
                <a:cs typeface="Arial" panose="020B0604020202020204" pitchFamily="34" charset="0"/>
              </a:rPr>
              <a:t> </a:t>
            </a:r>
            <a:r>
              <a:rPr lang="en-US" b="1" err="1" smtClean="0">
                <a:cs typeface="Arial" panose="020B0604020202020204" pitchFamily="34" charset="0"/>
              </a:rPr>
              <a:t>giáo</a:t>
            </a:r>
            <a:r>
              <a:rPr lang="en-US" b="1" smtClean="0">
                <a:cs typeface="Arial" panose="020B0604020202020204" pitchFamily="34" charset="0"/>
              </a:rPr>
              <a:t> </a:t>
            </a:r>
            <a:r>
              <a:rPr lang="en-US" b="1" err="1" smtClean="0">
                <a:cs typeface="Arial" panose="020B0604020202020204" pitchFamily="34" charset="0"/>
              </a:rPr>
              <a:t>dục</a:t>
            </a:r>
            <a:r>
              <a:rPr lang="en-US" b="1" smtClean="0">
                <a:cs typeface="Arial" panose="020B0604020202020204" pitchFamily="34" charset="0"/>
              </a:rPr>
              <a:t> </a:t>
            </a:r>
            <a:r>
              <a:rPr lang="en-US" b="1" err="1" smtClean="0">
                <a:cs typeface="Arial" panose="020B0604020202020204" pitchFamily="34" charset="0"/>
              </a:rPr>
              <a:t>viên</a:t>
            </a:r>
            <a:r>
              <a:rPr lang="en-US" b="1" smtClean="0">
                <a:cs typeface="Arial" panose="020B0604020202020204" pitchFamily="34" charset="0"/>
              </a:rPr>
              <a:t> </a:t>
            </a:r>
            <a:r>
              <a:rPr lang="en-US" b="1" err="1" smtClean="0">
                <a:cs typeface="Arial" panose="020B0604020202020204" pitchFamily="34" charset="0"/>
              </a:rPr>
              <a:t>sức</a:t>
            </a:r>
            <a:r>
              <a:rPr lang="en-US" b="1" smtClean="0">
                <a:cs typeface="Arial" panose="020B0604020202020204" pitchFamily="34" charset="0"/>
              </a:rPr>
              <a:t> khỏe </a:t>
            </a:r>
            <a:r>
              <a:rPr lang="en-US" smtClean="0">
                <a:cs typeface="Arial" panose="020B0604020202020204" pitchFamily="34" charset="0"/>
              </a:rPr>
              <a:t>của </a:t>
            </a:r>
            <a:r>
              <a:rPr lang="vi-VN" smtClean="0">
                <a:cs typeface="Arial" panose="020B0604020202020204" pitchFamily="34" charset="0"/>
              </a:rPr>
              <a:t>WeCare sẽ </a:t>
            </a:r>
            <a:r>
              <a:rPr lang="vi-VN">
                <a:cs typeface="Arial" panose="020B0604020202020204" pitchFamily="34" charset="0"/>
              </a:rPr>
              <a:t>sử dụng kết hợp </a:t>
            </a:r>
            <a:r>
              <a:rPr lang="en-US" err="1" smtClean="0">
                <a:cs typeface="Arial" panose="020B0604020202020204" pitchFamily="34" charset="0"/>
              </a:rPr>
              <a:t>phần</a:t>
            </a:r>
            <a:r>
              <a:rPr lang="en-US" smtClean="0">
                <a:cs typeface="Arial" panose="020B0604020202020204" pitchFamily="34" charset="0"/>
              </a:rPr>
              <a:t> </a:t>
            </a:r>
            <a:r>
              <a:rPr lang="en-US" err="1" smtClean="0">
                <a:cs typeface="Arial" panose="020B0604020202020204" pitchFamily="34" charset="0"/>
              </a:rPr>
              <a:t>mềm</a:t>
            </a:r>
            <a:r>
              <a:rPr lang="en-US" smtClean="0">
                <a:cs typeface="Arial" panose="020B0604020202020204" pitchFamily="34" charset="0"/>
              </a:rPr>
              <a:t> </a:t>
            </a:r>
            <a:r>
              <a:rPr lang="vi-VN" smtClean="0">
                <a:cs typeface="Arial" panose="020B0604020202020204" pitchFamily="34" charset="0"/>
              </a:rPr>
              <a:t>Facebook </a:t>
            </a:r>
            <a:r>
              <a:rPr lang="vi-VN">
                <a:cs typeface="Arial" panose="020B0604020202020204" pitchFamily="34" charset="0"/>
              </a:rPr>
              <a:t>messenger, tin nhắn </a:t>
            </a:r>
            <a:r>
              <a:rPr lang="en-US" err="1" smtClean="0">
                <a:cs typeface="Arial" panose="020B0604020202020204" pitchFamily="34" charset="0"/>
              </a:rPr>
              <a:t>điện</a:t>
            </a:r>
            <a:r>
              <a:rPr lang="en-US" smtClean="0">
                <a:cs typeface="Arial" panose="020B0604020202020204" pitchFamily="34" charset="0"/>
              </a:rPr>
              <a:t> </a:t>
            </a:r>
            <a:r>
              <a:rPr lang="en-US" err="1" smtClean="0">
                <a:cs typeface="Arial" panose="020B0604020202020204" pitchFamily="34" charset="0"/>
              </a:rPr>
              <a:t>thoại</a:t>
            </a:r>
            <a:r>
              <a:rPr lang="en-US" smtClean="0">
                <a:cs typeface="Arial" panose="020B0604020202020204" pitchFamily="34" charset="0"/>
              </a:rPr>
              <a:t> </a:t>
            </a:r>
            <a:r>
              <a:rPr lang="vi-VN" smtClean="0">
                <a:cs typeface="Arial" panose="020B0604020202020204" pitchFamily="34" charset="0"/>
              </a:rPr>
              <a:t>và </a:t>
            </a:r>
            <a:r>
              <a:rPr lang="vi-VN">
                <a:cs typeface="Arial" panose="020B0604020202020204" pitchFamily="34" charset="0"/>
              </a:rPr>
              <a:t>tin nhắn </a:t>
            </a:r>
            <a:r>
              <a:rPr lang="vi-VN" smtClean="0">
                <a:cs typeface="Arial" panose="020B0604020202020204" pitchFamily="34" charset="0"/>
              </a:rPr>
              <a:t>ứng </a:t>
            </a:r>
            <a:r>
              <a:rPr lang="vi-VN">
                <a:cs typeface="Arial" panose="020B0604020202020204" pitchFamily="34" charset="0"/>
              </a:rPr>
              <a:t>dụng, dựa trên sự ưa thích của người tham </a:t>
            </a:r>
            <a:r>
              <a:rPr lang="vi-VN" smtClean="0">
                <a:cs typeface="Arial" panose="020B0604020202020204" pitchFamily="34" charset="0"/>
              </a:rPr>
              <a:t>gia </a:t>
            </a:r>
            <a:r>
              <a:rPr lang="vi-VN">
                <a:cs typeface="Arial" panose="020B0604020202020204" pitchFamily="34" charset="0"/>
              </a:rPr>
              <a:t>để giao tiếp với </a:t>
            </a:r>
            <a:r>
              <a:rPr lang="en-GB" smtClean="0">
                <a:cs typeface="Arial" panose="020B0604020202020204" pitchFamily="34" charset="0"/>
              </a:rPr>
              <a:t>họ </a:t>
            </a:r>
            <a:r>
              <a:rPr lang="vi-VN" smtClean="0">
                <a:cs typeface="Arial" panose="020B0604020202020204" pitchFamily="34" charset="0"/>
              </a:rPr>
              <a:t>một </a:t>
            </a:r>
            <a:r>
              <a:rPr lang="vi-VN">
                <a:cs typeface="Arial" panose="020B0604020202020204" pitchFamily="34" charset="0"/>
              </a:rPr>
              <a:t>cách riêng biệt </a:t>
            </a:r>
            <a:r>
              <a:rPr lang="en-US" err="1" smtClean="0">
                <a:cs typeface="Arial" panose="020B0604020202020204" pitchFamily="34" charset="0"/>
              </a:rPr>
              <a:t>thông</a:t>
            </a:r>
            <a:r>
              <a:rPr lang="en-US" smtClean="0">
                <a:cs typeface="Arial" panose="020B0604020202020204" pitchFamily="34" charset="0"/>
              </a:rPr>
              <a:t> qua </a:t>
            </a:r>
            <a:r>
              <a:rPr lang="vi-VN" smtClean="0">
                <a:cs typeface="Arial" panose="020B0604020202020204" pitchFamily="34" charset="0"/>
              </a:rPr>
              <a:t>các </a:t>
            </a:r>
            <a:r>
              <a:rPr lang="vi-VN">
                <a:cs typeface="Arial" panose="020B0604020202020204" pitchFamily="34" charset="0"/>
              </a:rPr>
              <a:t>tin nhắn </a:t>
            </a:r>
            <a:r>
              <a:rPr lang="en-US" err="1" smtClean="0">
                <a:cs typeface="Arial" panose="020B0604020202020204" pitchFamily="34" charset="0"/>
              </a:rPr>
              <a:t>với</a:t>
            </a:r>
            <a:r>
              <a:rPr lang="en-US">
                <a:cs typeface="Arial" panose="020B0604020202020204" pitchFamily="34" charset="0"/>
              </a:rPr>
              <a:t> </a:t>
            </a:r>
            <a:r>
              <a:rPr lang="en-US" err="1" smtClean="0">
                <a:cs typeface="Arial" panose="020B0604020202020204" pitchFamily="34" charset="0"/>
              </a:rPr>
              <a:t>các</a:t>
            </a:r>
            <a:r>
              <a:rPr lang="en-US" smtClean="0">
                <a:cs typeface="Arial" panose="020B0604020202020204" pitchFamily="34" charset="0"/>
              </a:rPr>
              <a:t> </a:t>
            </a:r>
            <a:r>
              <a:rPr lang="en-US" err="1" smtClean="0">
                <a:cs typeface="Arial" panose="020B0604020202020204" pitchFamily="34" charset="0"/>
              </a:rPr>
              <a:t>nội</a:t>
            </a:r>
            <a:r>
              <a:rPr lang="en-US" smtClean="0">
                <a:cs typeface="Arial" panose="020B0604020202020204" pitchFamily="34" charset="0"/>
              </a:rPr>
              <a:t> dung </a:t>
            </a:r>
            <a:r>
              <a:rPr lang="vi-VN" smtClean="0">
                <a:cs typeface="Arial" panose="020B0604020202020204" pitchFamily="34" charset="0"/>
              </a:rPr>
              <a:t>cụ </a:t>
            </a:r>
            <a:r>
              <a:rPr lang="vi-VN">
                <a:cs typeface="Arial" panose="020B0604020202020204" pitchFamily="34" charset="0"/>
              </a:rPr>
              <a:t>thể </a:t>
            </a:r>
            <a:r>
              <a:rPr lang="en-GB" smtClean="0">
                <a:cs typeface="Arial" panose="020B0604020202020204" pitchFamily="34" charset="0"/>
              </a:rPr>
              <a:t>phù hợp với từng</a:t>
            </a:r>
            <a:r>
              <a:rPr lang="vi-VN" smtClean="0">
                <a:cs typeface="Arial" panose="020B0604020202020204" pitchFamily="34" charset="0"/>
              </a:rPr>
              <a:t> người </a:t>
            </a:r>
            <a:r>
              <a:rPr lang="en-US" smtClean="0">
                <a:cs typeface="Arial" panose="020B0604020202020204" pitchFamily="34" charset="0"/>
              </a:rPr>
              <a:t>trong </a:t>
            </a:r>
            <a:r>
              <a:rPr lang="en-US" err="1" smtClean="0">
                <a:cs typeface="Arial" panose="020B0604020202020204" pitchFamily="34" charset="0"/>
              </a:rPr>
              <a:t>chương</a:t>
            </a:r>
            <a:r>
              <a:rPr lang="en-US" smtClean="0">
                <a:cs typeface="Arial" panose="020B0604020202020204" pitchFamily="34" charset="0"/>
              </a:rPr>
              <a:t> </a:t>
            </a:r>
            <a:r>
              <a:rPr lang="en-US" err="1" smtClean="0">
                <a:cs typeface="Arial" panose="020B0604020202020204" pitchFamily="34" charset="0"/>
              </a:rPr>
              <a:t>trình</a:t>
            </a:r>
            <a:r>
              <a:rPr lang="en-US" smtClean="0">
                <a:cs typeface="Arial" panose="020B0604020202020204" pitchFamily="34" charset="0"/>
              </a:rPr>
              <a:t> </a:t>
            </a:r>
            <a:r>
              <a:rPr lang="en-US" err="1" smtClean="0">
                <a:cs typeface="Arial" panose="020B0604020202020204" pitchFamily="34" charset="0"/>
              </a:rPr>
              <a:t>chăm</a:t>
            </a:r>
            <a:r>
              <a:rPr lang="en-US" smtClean="0">
                <a:cs typeface="Arial" panose="020B0604020202020204" pitchFamily="34" charset="0"/>
              </a:rPr>
              <a:t> </a:t>
            </a:r>
            <a:r>
              <a:rPr lang="en-US" err="1" smtClean="0">
                <a:cs typeface="Arial" panose="020B0604020202020204" pitchFamily="34" charset="0"/>
              </a:rPr>
              <a:t>sóc</a:t>
            </a:r>
            <a:r>
              <a:rPr lang="en-US" smtClean="0">
                <a:cs typeface="Arial" panose="020B0604020202020204" pitchFamily="34" charset="0"/>
              </a:rPr>
              <a:t> </a:t>
            </a:r>
            <a:r>
              <a:rPr lang="en-US" err="1" smtClean="0">
                <a:cs typeface="Arial" panose="020B0604020202020204" pitchFamily="34" charset="0"/>
              </a:rPr>
              <a:t>liên</a:t>
            </a:r>
            <a:r>
              <a:rPr lang="en-US" smtClean="0">
                <a:cs typeface="Arial" panose="020B0604020202020204" pitchFamily="34" charset="0"/>
              </a:rPr>
              <a:t> </a:t>
            </a:r>
            <a:r>
              <a:rPr lang="en-US" err="1" smtClean="0">
                <a:cs typeface="Arial" panose="020B0604020202020204" pitchFamily="34" charset="0"/>
              </a:rPr>
              <a:t>tục</a:t>
            </a:r>
            <a:endParaRPr lang="en-US" smtClean="0">
              <a:cs typeface="Arial" panose="020B0604020202020204" pitchFamily="34" charset="0"/>
            </a:endParaRPr>
          </a:p>
          <a:p>
            <a:endParaRPr lang="en-US">
              <a:cs typeface="Arial" panose="020B0604020202020204" pitchFamily="34" charset="0"/>
            </a:endParaRPr>
          </a:p>
        </p:txBody>
      </p:sp>
    </p:spTree>
    <p:extLst>
      <p:ext uri="{BB962C8B-B14F-4D97-AF65-F5344CB8AC3E}">
        <p14:creationId xmlns:p14="http://schemas.microsoft.com/office/powerpoint/2010/main" val="12845849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290F1-B696-1247-99A0-BE999D5165BE}"/>
              </a:ext>
            </a:extLst>
          </p:cNvPr>
          <p:cNvSpPr>
            <a:spLocks noGrp="1"/>
          </p:cNvSpPr>
          <p:nvPr>
            <p:ph type="title"/>
          </p:nvPr>
        </p:nvSpPr>
        <p:spPr>
          <a:xfrm>
            <a:off x="913775" y="396449"/>
            <a:ext cx="10364451" cy="1596177"/>
          </a:xfrm>
        </p:spPr>
        <p:txBody>
          <a:bodyPr>
            <a:normAutofit/>
          </a:bodyPr>
          <a:lstStyle/>
          <a:p>
            <a:r>
              <a:rPr lang="en-US" smtClean="0">
                <a:latin typeface="Arial" panose="020B0604020202020204" pitchFamily="34" charset="0"/>
                <a:cs typeface="Arial" panose="020B0604020202020204" pitchFamily="34" charset="0"/>
              </a:rPr>
              <a:t>TỔNG QUAN CÁC CHIẾN LƯỢC CAN THIỆP CỦA </a:t>
            </a:r>
            <a:r>
              <a:rPr lang="en-US" err="1" smtClean="0">
                <a:latin typeface="Arial" panose="020B0604020202020204" pitchFamily="34" charset="0"/>
                <a:cs typeface="Arial" panose="020B0604020202020204" pitchFamily="34" charset="0"/>
              </a:rPr>
              <a:t>WeCare</a:t>
            </a:r>
            <a:endParaRPr lang="en-US">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id="{4D311668-8BD9-E24D-8C10-2D71EB2544B6}"/>
              </a:ext>
            </a:extLst>
          </p:cNvPr>
          <p:cNvGraphicFramePr>
            <a:graphicFrameLocks noGrp="1"/>
          </p:cNvGraphicFramePr>
          <p:nvPr>
            <p:ph sz="quarter" idx="13"/>
            <p:extLst>
              <p:ext uri="{D42A27DB-BD31-4B8C-83A1-F6EECF244321}">
                <p14:modId xmlns:p14="http://schemas.microsoft.com/office/powerpoint/2010/main" val="2969398525"/>
              </p:ext>
            </p:extLst>
          </p:nvPr>
        </p:nvGraphicFramePr>
        <p:xfrm>
          <a:off x="744582" y="1807784"/>
          <a:ext cx="9984786" cy="5089154"/>
        </p:xfrm>
        <a:graphic>
          <a:graphicData uri="http://schemas.openxmlformats.org/drawingml/2006/table">
            <a:tbl>
              <a:tblPr/>
              <a:tblGrid>
                <a:gridCol w="1332412">
                  <a:extLst>
                    <a:ext uri="{9D8B030D-6E8A-4147-A177-3AD203B41FA5}">
                      <a16:colId xmlns:a16="http://schemas.microsoft.com/office/drawing/2014/main" val="2454002034"/>
                    </a:ext>
                  </a:extLst>
                </a:gridCol>
                <a:gridCol w="1619795">
                  <a:extLst>
                    <a:ext uri="{9D8B030D-6E8A-4147-A177-3AD203B41FA5}">
                      <a16:colId xmlns:a16="http://schemas.microsoft.com/office/drawing/2014/main" val="2855876755"/>
                    </a:ext>
                  </a:extLst>
                </a:gridCol>
                <a:gridCol w="1933302">
                  <a:extLst>
                    <a:ext uri="{9D8B030D-6E8A-4147-A177-3AD203B41FA5}">
                      <a16:colId xmlns:a16="http://schemas.microsoft.com/office/drawing/2014/main" val="305749577"/>
                    </a:ext>
                  </a:extLst>
                </a:gridCol>
                <a:gridCol w="1907178">
                  <a:extLst>
                    <a:ext uri="{9D8B030D-6E8A-4147-A177-3AD203B41FA5}">
                      <a16:colId xmlns:a16="http://schemas.microsoft.com/office/drawing/2014/main" val="1977781328"/>
                    </a:ext>
                  </a:extLst>
                </a:gridCol>
                <a:gridCol w="1527968">
                  <a:extLst>
                    <a:ext uri="{9D8B030D-6E8A-4147-A177-3AD203B41FA5}">
                      <a16:colId xmlns:a16="http://schemas.microsoft.com/office/drawing/2014/main" val="2451325413"/>
                    </a:ext>
                  </a:extLst>
                </a:gridCol>
                <a:gridCol w="1664131">
                  <a:extLst>
                    <a:ext uri="{9D8B030D-6E8A-4147-A177-3AD203B41FA5}">
                      <a16:colId xmlns:a16="http://schemas.microsoft.com/office/drawing/2014/main" val="3271710618"/>
                    </a:ext>
                  </a:extLst>
                </a:gridCol>
              </a:tblGrid>
              <a:tr h="564062">
                <a:tc>
                  <a:txBody>
                    <a:bodyPr/>
                    <a:lstStyle/>
                    <a:p>
                      <a:pPr algn="l" fontAlgn="t"/>
                      <a:r>
                        <a:rPr lang="en-US" sz="1600" i="1" err="1" smtClean="0">
                          <a:effectLst/>
                          <a:latin typeface="Arial" panose="020B0604020202020204" pitchFamily="34" charset="0"/>
                          <a:cs typeface="Arial" panose="020B0604020202020204" pitchFamily="34" charset="0"/>
                        </a:rPr>
                        <a:t>Giai</a:t>
                      </a:r>
                      <a:r>
                        <a:rPr lang="en-US" sz="1600" i="1" smtClean="0">
                          <a:effectLst/>
                          <a:latin typeface="Arial" panose="020B0604020202020204" pitchFamily="34" charset="0"/>
                          <a:cs typeface="Arial" panose="020B0604020202020204" pitchFamily="34" charset="0"/>
                        </a:rPr>
                        <a:t> </a:t>
                      </a:r>
                      <a:r>
                        <a:rPr lang="en-US" sz="1600" i="1" err="1" smtClean="0">
                          <a:effectLst/>
                          <a:latin typeface="Arial" panose="020B0604020202020204" pitchFamily="34" charset="0"/>
                          <a:cs typeface="Arial" panose="020B0604020202020204" pitchFamily="34" charset="0"/>
                        </a:rPr>
                        <a:t>đoạn</a:t>
                      </a:r>
                      <a:r>
                        <a:rPr lang="en-US" sz="1600" i="1" baseline="0" smtClean="0">
                          <a:effectLst/>
                          <a:latin typeface="Arial" panose="020B0604020202020204" pitchFamily="34" charset="0"/>
                          <a:cs typeface="Arial" panose="020B0604020202020204" pitchFamily="34" charset="0"/>
                        </a:rPr>
                        <a:t> </a:t>
                      </a:r>
                      <a:r>
                        <a:rPr lang="en-US" sz="1600" i="1" baseline="0" err="1" smtClean="0">
                          <a:effectLst/>
                          <a:latin typeface="Arial" panose="020B0604020202020204" pitchFamily="34" charset="0"/>
                          <a:cs typeface="Arial" panose="020B0604020202020204" pitchFamily="34" charset="0"/>
                        </a:rPr>
                        <a:t>trong</a:t>
                      </a:r>
                      <a:r>
                        <a:rPr lang="en-US" sz="1600" i="1" baseline="0" smtClean="0">
                          <a:effectLst/>
                          <a:latin typeface="Arial" panose="020B0604020202020204" pitchFamily="34" charset="0"/>
                          <a:cs typeface="Arial" panose="020B0604020202020204" pitchFamily="34" charset="0"/>
                        </a:rPr>
                        <a:t> </a:t>
                      </a:r>
                      <a:r>
                        <a:rPr lang="en-US" sz="1600" i="1" baseline="0" err="1" smtClean="0">
                          <a:effectLst/>
                          <a:latin typeface="Arial" panose="020B0604020202020204" pitchFamily="34" charset="0"/>
                          <a:cs typeface="Arial" panose="020B0604020202020204" pitchFamily="34" charset="0"/>
                        </a:rPr>
                        <a:t>chương</a:t>
                      </a:r>
                      <a:r>
                        <a:rPr lang="en-US" sz="1600" i="1" baseline="0" smtClean="0">
                          <a:effectLst/>
                          <a:latin typeface="Arial" panose="020B0604020202020204" pitchFamily="34" charset="0"/>
                          <a:cs typeface="Arial" panose="020B0604020202020204" pitchFamily="34" charset="0"/>
                        </a:rPr>
                        <a:t> </a:t>
                      </a:r>
                      <a:r>
                        <a:rPr lang="en-US" sz="1600" i="1" baseline="0" err="1" smtClean="0">
                          <a:effectLst/>
                          <a:latin typeface="Arial" panose="020B0604020202020204" pitchFamily="34" charset="0"/>
                          <a:cs typeface="Arial" panose="020B0604020202020204" pitchFamily="34" charset="0"/>
                        </a:rPr>
                        <a:t>trình</a:t>
                      </a:r>
                      <a:r>
                        <a:rPr lang="en-US" sz="1600" i="1" baseline="0" smtClean="0">
                          <a:effectLst/>
                          <a:latin typeface="Arial" panose="020B0604020202020204" pitchFamily="34" charset="0"/>
                          <a:cs typeface="Arial" panose="020B0604020202020204" pitchFamily="34" charset="0"/>
                        </a:rPr>
                        <a:t> </a:t>
                      </a:r>
                      <a:r>
                        <a:rPr lang="en-US" sz="1600" i="1" baseline="0" err="1" smtClean="0">
                          <a:effectLst/>
                          <a:latin typeface="Arial" panose="020B0604020202020204" pitchFamily="34" charset="0"/>
                          <a:cs typeface="Arial" panose="020B0604020202020204" pitchFamily="34" charset="0"/>
                        </a:rPr>
                        <a:t>chăm</a:t>
                      </a:r>
                      <a:r>
                        <a:rPr lang="en-US" sz="1600" i="1" baseline="0" smtClean="0">
                          <a:effectLst/>
                          <a:latin typeface="Arial" panose="020B0604020202020204" pitchFamily="34" charset="0"/>
                          <a:cs typeface="Arial" panose="020B0604020202020204" pitchFamily="34" charset="0"/>
                        </a:rPr>
                        <a:t> </a:t>
                      </a:r>
                      <a:r>
                        <a:rPr lang="en-US" sz="1600" i="1" baseline="0" err="1" smtClean="0">
                          <a:effectLst/>
                          <a:latin typeface="Arial" panose="020B0604020202020204" pitchFamily="34" charset="0"/>
                          <a:cs typeface="Arial" panose="020B0604020202020204" pitchFamily="34" charset="0"/>
                        </a:rPr>
                        <a:t>sóc</a:t>
                      </a:r>
                      <a:r>
                        <a:rPr lang="en-US" sz="1600" i="1" baseline="0" smtClean="0">
                          <a:effectLst/>
                          <a:latin typeface="Arial" panose="020B0604020202020204" pitchFamily="34" charset="0"/>
                          <a:cs typeface="Arial" panose="020B0604020202020204" pitchFamily="34" charset="0"/>
                        </a:rPr>
                        <a:t> </a:t>
                      </a:r>
                      <a:r>
                        <a:rPr lang="en-US" sz="1600" i="1" baseline="0" err="1" smtClean="0">
                          <a:effectLst/>
                          <a:latin typeface="Arial" panose="020B0604020202020204" pitchFamily="34" charset="0"/>
                          <a:cs typeface="Arial" panose="020B0604020202020204" pitchFamily="34" charset="0"/>
                        </a:rPr>
                        <a:t>liên</a:t>
                      </a:r>
                      <a:r>
                        <a:rPr lang="en-US" sz="1600" i="1" baseline="0" smtClean="0">
                          <a:effectLst/>
                          <a:latin typeface="Arial" panose="020B0604020202020204" pitchFamily="34" charset="0"/>
                          <a:cs typeface="Arial" panose="020B0604020202020204" pitchFamily="34" charset="0"/>
                        </a:rPr>
                        <a:t> </a:t>
                      </a:r>
                      <a:r>
                        <a:rPr lang="en-US" sz="1600" i="1" baseline="0" err="1" smtClean="0">
                          <a:effectLst/>
                          <a:latin typeface="Arial" panose="020B0604020202020204" pitchFamily="34" charset="0"/>
                          <a:cs typeface="Arial" panose="020B0604020202020204" pitchFamily="34" charset="0"/>
                        </a:rPr>
                        <a:t>tục</a:t>
                      </a:r>
                      <a:endParaRPr lang="en-US" sz="1600">
                        <a:effectLst/>
                        <a:latin typeface="Arial" panose="020B0604020202020204" pitchFamily="34" charset="0"/>
                        <a:cs typeface="Arial" panose="020B0604020202020204" pitchFamily="34" charset="0"/>
                      </a:endParaRPr>
                    </a:p>
                  </a:txBody>
                  <a:tcPr marL="80580" marR="80580" marT="40290" marB="40290">
                    <a:lnL w="9525" cap="flat" cmpd="sng" algn="ctr">
                      <a:solidFill>
                        <a:srgbClr val="000000"/>
                      </a:solidFill>
                      <a:prstDash val="solid"/>
                      <a:round/>
                      <a:headEnd type="none" w="med" len="med"/>
                      <a:tailEnd type="none" w="med" len="med"/>
                    </a:lnL>
                    <a:lnR w="9525" cap="flat" cmpd="sng" algn="ctr">
                      <a:solidFill>
                        <a:srgbClr val="888888"/>
                      </a:solidFill>
                      <a:prstDash val="solid"/>
                      <a:round/>
                      <a:headEnd type="none" w="med" len="med"/>
                      <a:tailEnd type="none" w="med" len="med"/>
                    </a:lnR>
                    <a:lnT>
                      <a:noFill/>
                    </a:lnT>
                    <a:lnB>
                      <a:noFill/>
                    </a:lnB>
                  </a:tcPr>
                </a:tc>
                <a:tc>
                  <a:txBody>
                    <a:bodyPr/>
                    <a:lstStyle/>
                    <a:p>
                      <a:pPr algn="l" fontAlgn="t"/>
                      <a:r>
                        <a:rPr lang="en-US" sz="1600" err="1" smtClean="0">
                          <a:effectLst/>
                          <a:latin typeface="Arial" panose="020B0604020202020204" pitchFamily="34" charset="0"/>
                          <a:cs typeface="Arial" panose="020B0604020202020204" pitchFamily="34" charset="0"/>
                        </a:rPr>
                        <a:t>Chẩn</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đoán</a:t>
                      </a:r>
                      <a:endParaRPr lang="en-US" sz="1600">
                        <a:effectLst/>
                        <a:latin typeface="Arial" panose="020B0604020202020204" pitchFamily="34" charset="0"/>
                        <a:cs typeface="Arial" panose="020B0604020202020204" pitchFamily="34" charset="0"/>
                      </a:endParaRPr>
                    </a:p>
                  </a:txBody>
                  <a:tcPr marL="80580" marR="80580" marT="40290" marB="40290">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a:noFill/>
                    </a:lnT>
                    <a:lnB>
                      <a:noFill/>
                    </a:lnB>
                  </a:tcPr>
                </a:tc>
                <a:tc>
                  <a:txBody>
                    <a:bodyPr/>
                    <a:lstStyle/>
                    <a:p>
                      <a:pPr algn="l" fontAlgn="t"/>
                      <a:r>
                        <a:rPr lang="en-US" sz="1600" err="1" smtClean="0">
                          <a:effectLst/>
                          <a:latin typeface="Arial" panose="020B0604020202020204" pitchFamily="34" charset="0"/>
                          <a:cs typeface="Arial" panose="020B0604020202020204" pitchFamily="34" charset="0"/>
                        </a:rPr>
                        <a:t>Kết</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nối</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dịch</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vụ</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chăm</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sóc</a:t>
                      </a:r>
                      <a:endParaRPr lang="en-US" sz="1600">
                        <a:effectLst/>
                        <a:latin typeface="Arial" panose="020B0604020202020204" pitchFamily="34" charset="0"/>
                        <a:cs typeface="Arial" panose="020B0604020202020204" pitchFamily="34" charset="0"/>
                      </a:endParaRPr>
                    </a:p>
                  </a:txBody>
                  <a:tcPr marL="80580" marR="80580" marT="40290" marB="40290">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a:noFill/>
                    </a:lnT>
                    <a:lnB>
                      <a:noFill/>
                    </a:lnB>
                  </a:tcPr>
                </a:tc>
                <a:tc>
                  <a:txBody>
                    <a:bodyPr/>
                    <a:lstStyle/>
                    <a:p>
                      <a:pPr algn="l" fontAlgn="t"/>
                      <a:r>
                        <a:rPr lang="en-US" sz="1600" err="1" smtClean="0">
                          <a:effectLst/>
                          <a:latin typeface="Arial" panose="020B0604020202020204" pitchFamily="34" charset="0"/>
                          <a:cs typeface="Arial" panose="020B0604020202020204" pitchFamily="34" charset="0"/>
                        </a:rPr>
                        <a:t>Duy</a:t>
                      </a:r>
                      <a:r>
                        <a:rPr lang="en-US" sz="1600" smtClean="0">
                          <a:effectLst/>
                          <a:latin typeface="Arial" panose="020B0604020202020204" pitchFamily="34" charset="0"/>
                          <a:cs typeface="Arial" panose="020B0604020202020204" pitchFamily="34" charset="0"/>
                        </a:rPr>
                        <a:t> </a:t>
                      </a:r>
                      <a:r>
                        <a:rPr lang="en-US" sz="1600" err="1" smtClean="0">
                          <a:effectLst/>
                          <a:latin typeface="Arial" panose="020B0604020202020204" pitchFamily="34" charset="0"/>
                          <a:cs typeface="Arial" panose="020B0604020202020204" pitchFamily="34" charset="0"/>
                        </a:rPr>
                        <a:t>trì</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chăm</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sóc</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điều</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trị</a:t>
                      </a:r>
                      <a:endParaRPr lang="en-US" sz="1600">
                        <a:effectLst/>
                        <a:latin typeface="Arial" panose="020B0604020202020204" pitchFamily="34" charset="0"/>
                        <a:cs typeface="Arial" panose="020B0604020202020204" pitchFamily="34" charset="0"/>
                      </a:endParaRPr>
                    </a:p>
                  </a:txBody>
                  <a:tcPr marL="80580" marR="80580" marT="40290" marB="40290">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a:noFill/>
                    </a:lnT>
                    <a:lnB>
                      <a:noFill/>
                    </a:lnB>
                  </a:tcPr>
                </a:tc>
                <a:tc>
                  <a:txBody>
                    <a:bodyPr/>
                    <a:lstStyle/>
                    <a:p>
                      <a:pPr algn="l" fontAlgn="t"/>
                      <a:r>
                        <a:rPr lang="en-US" sz="1600" err="1" smtClean="0">
                          <a:effectLst/>
                          <a:latin typeface="Arial" panose="020B0604020202020204" pitchFamily="34" charset="0"/>
                          <a:cs typeface="Arial" panose="020B0604020202020204" pitchFamily="34" charset="0"/>
                        </a:rPr>
                        <a:t>Kê</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toa</a:t>
                      </a:r>
                      <a:r>
                        <a:rPr lang="en-US" sz="1600" baseline="0" smtClean="0">
                          <a:effectLst/>
                          <a:latin typeface="Arial" panose="020B0604020202020204" pitchFamily="34" charset="0"/>
                          <a:cs typeface="Arial" panose="020B0604020202020204" pitchFamily="34" charset="0"/>
                        </a:rPr>
                        <a:t> </a:t>
                      </a:r>
                      <a:r>
                        <a:rPr lang="en-US" sz="1600" smtClean="0">
                          <a:effectLst/>
                          <a:latin typeface="Arial" panose="020B0604020202020204" pitchFamily="34" charset="0"/>
                          <a:cs typeface="Arial" panose="020B0604020202020204" pitchFamily="34" charset="0"/>
                        </a:rPr>
                        <a:t>ART</a:t>
                      </a:r>
                      <a:endParaRPr lang="en-US" sz="1600">
                        <a:effectLst/>
                        <a:latin typeface="Arial" panose="020B0604020202020204" pitchFamily="34" charset="0"/>
                        <a:cs typeface="Arial" panose="020B0604020202020204" pitchFamily="34" charset="0"/>
                      </a:endParaRPr>
                    </a:p>
                  </a:txBody>
                  <a:tcPr marL="80580" marR="80580" marT="40290" marB="40290">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a:noFill/>
                    </a:lnT>
                    <a:lnB>
                      <a:noFill/>
                    </a:lnB>
                  </a:tcPr>
                </a:tc>
                <a:tc>
                  <a:txBody>
                    <a:bodyPr/>
                    <a:lstStyle/>
                    <a:p>
                      <a:pPr algn="l" fontAlgn="t"/>
                      <a:r>
                        <a:rPr lang="en-US" sz="1600" err="1" smtClean="0">
                          <a:effectLst/>
                          <a:latin typeface="Arial" panose="020B0604020202020204" pitchFamily="34" charset="0"/>
                          <a:cs typeface="Arial" panose="020B0604020202020204" pitchFamily="34" charset="0"/>
                        </a:rPr>
                        <a:t>Ức</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chế</a:t>
                      </a:r>
                      <a:r>
                        <a:rPr lang="en-US" sz="1600" baseline="0" smtClean="0">
                          <a:effectLst/>
                          <a:latin typeface="Arial" panose="020B0604020202020204" pitchFamily="34" charset="0"/>
                          <a:cs typeface="Arial" panose="020B0604020202020204" pitchFamily="34" charset="0"/>
                        </a:rPr>
                        <a:t> virus</a:t>
                      </a:r>
                      <a:endParaRPr lang="en-US" sz="1600">
                        <a:effectLst/>
                        <a:latin typeface="Arial" panose="020B0604020202020204" pitchFamily="34" charset="0"/>
                        <a:cs typeface="Arial" panose="020B0604020202020204" pitchFamily="34" charset="0"/>
                      </a:endParaRPr>
                    </a:p>
                  </a:txBody>
                  <a:tcPr marL="80580" marR="80580" marT="40290" marB="40290">
                    <a:lnL w="9525" cap="flat" cmpd="sng" algn="ctr">
                      <a:solidFill>
                        <a:srgbClr val="888888"/>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003745061"/>
                  </a:ext>
                </a:extLst>
              </a:tr>
              <a:tr h="322321">
                <a:tc gridSpan="6">
                  <a:txBody>
                    <a:bodyPr/>
                    <a:lstStyle/>
                    <a:p>
                      <a:pPr algn="l" fontAlgn="b"/>
                      <a:endParaRPr lang="en-US" sz="1600">
                        <a:effectLst/>
                        <a:latin typeface="Arial" panose="020B0604020202020204" pitchFamily="34" charset="0"/>
                        <a:cs typeface="Arial" panose="020B0604020202020204" pitchFamily="34" charset="0"/>
                      </a:endParaRPr>
                    </a:p>
                  </a:txBody>
                  <a:tcPr marL="80580" marR="80580" marT="40290" marB="4029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US"/>
                    </a:p>
                  </a:txBody>
                  <a:tcPr/>
                </a:tc>
                <a:extLst>
                  <a:ext uri="{0D108BD9-81ED-4DB2-BD59-A6C34878D82A}">
                    <a16:rowId xmlns:a16="http://schemas.microsoft.com/office/drawing/2014/main" val="3228451763"/>
                  </a:ext>
                </a:extLst>
              </a:tr>
              <a:tr h="3464954">
                <a:tc>
                  <a:txBody>
                    <a:bodyPr/>
                    <a:lstStyle/>
                    <a:p>
                      <a:pPr algn="l" fontAlgn="t"/>
                      <a:r>
                        <a:rPr lang="en-US" sz="1600" err="1" smtClean="0">
                          <a:effectLst/>
                          <a:latin typeface="Arial" panose="020B0604020202020204" pitchFamily="34" charset="0"/>
                          <a:cs typeface="Arial" panose="020B0604020202020204" pitchFamily="34" charset="0"/>
                        </a:rPr>
                        <a:t>Ví</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dụ</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về</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các</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chiến</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lược</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của</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giáo</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dục</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viên</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sức</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khỏe</a:t>
                      </a:r>
                      <a:endParaRPr lang="en-US" sz="1600">
                        <a:effectLst/>
                        <a:latin typeface="Arial" panose="020B0604020202020204" pitchFamily="34" charset="0"/>
                        <a:cs typeface="Arial" panose="020B0604020202020204" pitchFamily="34" charset="0"/>
                      </a:endParaRPr>
                    </a:p>
                  </a:txBody>
                  <a:tcPr marL="80580" marR="80580" marT="40290" marB="40290">
                    <a:lnL w="9525" cap="flat" cmpd="sng" algn="ctr">
                      <a:solidFill>
                        <a:srgbClr val="000000"/>
                      </a:solidFill>
                      <a:prstDash val="solid"/>
                      <a:round/>
                      <a:headEnd type="none" w="med" len="med"/>
                      <a:tailEnd type="none" w="med" len="med"/>
                    </a:lnL>
                    <a:lnR w="9525" cap="flat" cmpd="sng" algn="ctr">
                      <a:solidFill>
                        <a:srgbClr val="888888"/>
                      </a:solidFill>
                      <a:prstDash val="solid"/>
                      <a:round/>
                      <a:headEnd type="none" w="med" len="med"/>
                      <a:tailEnd type="none" w="med" len="med"/>
                    </a:lnR>
                    <a:lnT>
                      <a:noFill/>
                    </a:lnT>
                    <a:lnB>
                      <a:noFill/>
                    </a:lnB>
                  </a:tcPr>
                </a:tc>
                <a:tc>
                  <a:txBody>
                    <a:bodyPr/>
                    <a:lstStyle/>
                    <a:p>
                      <a:pPr algn="l" fontAlgn="t"/>
                      <a:r>
                        <a:rPr lang="en-US" sz="1600" err="1" smtClean="0">
                          <a:effectLst/>
                          <a:latin typeface="Arial" panose="020B0604020202020204" pitchFamily="34" charset="0"/>
                          <a:cs typeface="Arial" panose="020B0604020202020204" pitchFamily="34" charset="0"/>
                        </a:rPr>
                        <a:t>Gặp</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mặt</a:t>
                      </a:r>
                      <a:r>
                        <a:rPr lang="en-US" sz="1600" smtClean="0">
                          <a:effectLst/>
                          <a:latin typeface="Arial" panose="020B0604020202020204" pitchFamily="34" charset="0"/>
                          <a:cs typeface="Arial" panose="020B0604020202020204" pitchFamily="34" charset="0"/>
                        </a:rPr>
                        <a:t> (</a:t>
                      </a:r>
                      <a:r>
                        <a:rPr lang="en-US" sz="1600" err="1" smtClean="0">
                          <a:effectLst/>
                          <a:latin typeface="Arial" panose="020B0604020202020204" pitchFamily="34" charset="0"/>
                          <a:cs typeface="Arial" panose="020B0604020202020204" pitchFamily="34" charset="0"/>
                        </a:rPr>
                        <a:t>trực</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tiếp</a:t>
                      </a:r>
                      <a:r>
                        <a:rPr lang="en-US" sz="1600" smtClean="0">
                          <a:effectLst/>
                          <a:latin typeface="Arial" panose="020B0604020202020204" pitchFamily="34" charset="0"/>
                          <a:cs typeface="Arial" panose="020B0604020202020204" pitchFamily="34" charset="0"/>
                        </a:rPr>
                        <a:t>), </a:t>
                      </a:r>
                      <a:r>
                        <a:rPr lang="en-US" sz="1600" err="1" smtClean="0">
                          <a:effectLst/>
                          <a:latin typeface="Arial" panose="020B0604020202020204" pitchFamily="34" charset="0"/>
                          <a:cs typeface="Arial" panose="020B0604020202020204" pitchFamily="34" charset="0"/>
                        </a:rPr>
                        <a:t>xây</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dựng</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niềm</a:t>
                      </a:r>
                      <a:r>
                        <a:rPr lang="en-US" sz="1600" baseline="0" smtClean="0">
                          <a:effectLst/>
                          <a:latin typeface="Arial" panose="020B0604020202020204" pitchFamily="34" charset="0"/>
                          <a:cs typeface="Arial" panose="020B0604020202020204" pitchFamily="34" charset="0"/>
                        </a:rPr>
                        <a:t> tin </a:t>
                      </a:r>
                      <a:r>
                        <a:rPr lang="en-US" sz="1600" baseline="0" err="1" smtClean="0">
                          <a:effectLst/>
                          <a:latin typeface="Arial" panose="020B0604020202020204" pitchFamily="34" charset="0"/>
                          <a:cs typeface="Arial" panose="020B0604020202020204" pitchFamily="34" charset="0"/>
                        </a:rPr>
                        <a:t>và</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mối</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quan</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hệ</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xác</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định</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xem</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khách</a:t>
                      </a:r>
                      <a:r>
                        <a:rPr lang="en-US" sz="1600" baseline="0" smtClean="0">
                          <a:effectLst/>
                          <a:latin typeface="Arial" panose="020B0604020202020204" pitchFamily="34" charset="0"/>
                          <a:cs typeface="Arial" panose="020B0604020202020204" pitchFamily="34" charset="0"/>
                        </a:rPr>
                        <a:t> hàng </a:t>
                      </a:r>
                      <a:r>
                        <a:rPr lang="en-US" sz="1600" baseline="0" err="1" smtClean="0">
                          <a:effectLst/>
                          <a:latin typeface="Arial" panose="020B0604020202020204" pitchFamily="34" charset="0"/>
                          <a:cs typeface="Arial" panose="020B0604020202020204" pitchFamily="34" charset="0"/>
                        </a:rPr>
                        <a:t>thích</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sử</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dụng</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mạng</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xã</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hội</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nào</a:t>
                      </a:r>
                      <a:endParaRPr lang="en-US" sz="1600">
                        <a:effectLst/>
                        <a:latin typeface="Arial" panose="020B0604020202020204" pitchFamily="34" charset="0"/>
                        <a:cs typeface="Arial" panose="020B0604020202020204" pitchFamily="34" charset="0"/>
                      </a:endParaRPr>
                    </a:p>
                  </a:txBody>
                  <a:tcPr marL="80580" marR="80580" marT="40290" marB="40290">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a:noFill/>
                    </a:lnT>
                    <a:lnB>
                      <a:noFill/>
                    </a:lnB>
                  </a:tcPr>
                </a:tc>
                <a:tc>
                  <a:txBody>
                    <a:bodyPr/>
                    <a:lstStyle/>
                    <a:p>
                      <a:pPr algn="l" fontAlgn="t"/>
                      <a:r>
                        <a:rPr lang="en-US" sz="1600" err="1" smtClean="0">
                          <a:effectLst/>
                          <a:latin typeface="Arial" panose="020B0604020202020204" pitchFamily="34" charset="0"/>
                          <a:cs typeface="Arial" panose="020B0604020202020204" pitchFamily="34" charset="0"/>
                        </a:rPr>
                        <a:t>Đưa</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ra</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những</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hình</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thức</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nhắc</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nhớ</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làm</a:t>
                      </a:r>
                      <a:r>
                        <a:rPr lang="en-US" sz="1600" baseline="0" smtClean="0">
                          <a:effectLst/>
                          <a:latin typeface="Arial" panose="020B0604020202020204" pitchFamily="34" charset="0"/>
                          <a:cs typeface="Arial" panose="020B0604020202020204" pitchFamily="34" charset="0"/>
                        </a:rPr>
                        <a:t> sáng </a:t>
                      </a:r>
                      <a:r>
                        <a:rPr lang="en-US" sz="1600" baseline="0" err="1" smtClean="0">
                          <a:effectLst/>
                          <a:latin typeface="Arial" panose="020B0604020202020204" pitchFamily="34" charset="0"/>
                          <a:cs typeface="Arial" panose="020B0604020202020204" pitchFamily="34" charset="0"/>
                        </a:rPr>
                        <a:t>tỏ</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các</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quy</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trình</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tại</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phòng</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khám</a:t>
                      </a:r>
                      <a:r>
                        <a:rPr lang="en-US" sz="1600" smtClean="0">
                          <a:effectLst/>
                          <a:latin typeface="Arial" panose="020B0604020202020204" pitchFamily="34" charset="0"/>
                          <a:cs typeface="Arial" panose="020B0604020202020204" pitchFamily="34" charset="0"/>
                        </a:rPr>
                        <a:t>; </a:t>
                      </a:r>
                      <a:r>
                        <a:rPr lang="en-US" sz="1600" err="1" smtClean="0">
                          <a:effectLst/>
                          <a:latin typeface="Arial" panose="020B0604020202020204" pitchFamily="34" charset="0"/>
                          <a:cs typeface="Arial" panose="020B0604020202020204" pitchFamily="34" charset="0"/>
                        </a:rPr>
                        <a:t>giải</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quyết</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vấn</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đề</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giúp</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hạn</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chế</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rào</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cản</a:t>
                      </a:r>
                      <a:r>
                        <a:rPr lang="en-US" sz="1600" smtClean="0">
                          <a:effectLst/>
                          <a:latin typeface="Arial" panose="020B0604020202020204" pitchFamily="34" charset="0"/>
                          <a:cs typeface="Arial" panose="020B0604020202020204" pitchFamily="34" charset="0"/>
                        </a:rPr>
                        <a:t>; </a:t>
                      </a:r>
                      <a:r>
                        <a:rPr lang="en-US" sz="1600" err="1" smtClean="0">
                          <a:effectLst/>
                          <a:latin typeface="Arial" panose="020B0604020202020204" pitchFamily="34" charset="0"/>
                          <a:cs typeface="Arial" panose="020B0604020202020204" pitchFamily="34" charset="0"/>
                        </a:rPr>
                        <a:t>tuyên</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dương</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những</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hành</a:t>
                      </a:r>
                      <a:r>
                        <a:rPr lang="en-US" sz="1600" baseline="0" smtClean="0">
                          <a:effectLst/>
                          <a:latin typeface="Arial" panose="020B0604020202020204" pitchFamily="34" charset="0"/>
                          <a:cs typeface="Arial" panose="020B0604020202020204" pitchFamily="34" charset="0"/>
                        </a:rPr>
                        <a:t> vi </a:t>
                      </a:r>
                      <a:r>
                        <a:rPr lang="en-US" sz="1600" baseline="0" err="1" smtClean="0">
                          <a:effectLst/>
                          <a:latin typeface="Arial" panose="020B0604020202020204" pitchFamily="34" charset="0"/>
                          <a:cs typeface="Arial" panose="020B0604020202020204" pitchFamily="34" charset="0"/>
                        </a:rPr>
                        <a:t>tích</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cực</a:t>
                      </a:r>
                      <a:r>
                        <a:rPr lang="en-US" sz="1600" smtClean="0">
                          <a:effectLst/>
                          <a:latin typeface="Arial" panose="020B0604020202020204" pitchFamily="34" charset="0"/>
                          <a:cs typeface="Arial" panose="020B0604020202020204" pitchFamily="34" charset="0"/>
                        </a:rPr>
                        <a:t>, tương</a:t>
                      </a:r>
                      <a:r>
                        <a:rPr lang="en-US" sz="1600" baseline="0" smtClean="0">
                          <a:effectLst/>
                          <a:latin typeface="Arial" panose="020B0604020202020204" pitchFamily="34" charset="0"/>
                          <a:cs typeface="Arial" panose="020B0604020202020204" pitchFamily="34" charset="0"/>
                        </a:rPr>
                        <a:t> tác qua </a:t>
                      </a:r>
                      <a:r>
                        <a:rPr lang="en-US" sz="1600" baseline="0" err="1" smtClean="0">
                          <a:effectLst/>
                          <a:latin typeface="Arial" panose="020B0604020202020204" pitchFamily="34" charset="0"/>
                          <a:cs typeface="Arial" panose="020B0604020202020204" pitchFamily="34" charset="0"/>
                        </a:rPr>
                        <a:t>mạng</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xã</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hội</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mà</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khách</a:t>
                      </a:r>
                      <a:r>
                        <a:rPr lang="en-US" sz="1600" baseline="0" smtClean="0">
                          <a:effectLst/>
                          <a:latin typeface="Arial" panose="020B0604020202020204" pitchFamily="34" charset="0"/>
                          <a:cs typeface="Arial" panose="020B0604020202020204" pitchFamily="34" charset="0"/>
                        </a:rPr>
                        <a:t> hàng </a:t>
                      </a:r>
                      <a:r>
                        <a:rPr lang="en-US" sz="1600" baseline="0" err="1" smtClean="0">
                          <a:effectLst/>
                          <a:latin typeface="Arial" panose="020B0604020202020204" pitchFamily="34" charset="0"/>
                          <a:cs typeface="Arial" panose="020B0604020202020204" pitchFamily="34" charset="0"/>
                        </a:rPr>
                        <a:t>ưa</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thích</a:t>
                      </a:r>
                      <a:endParaRPr lang="en-US" sz="1600">
                        <a:effectLst/>
                        <a:latin typeface="Arial" panose="020B0604020202020204" pitchFamily="34" charset="0"/>
                        <a:cs typeface="Arial" panose="020B0604020202020204" pitchFamily="34" charset="0"/>
                      </a:endParaRPr>
                    </a:p>
                  </a:txBody>
                  <a:tcPr marL="80580" marR="80580" marT="40290" marB="40290">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a:noFill/>
                    </a:lnT>
                    <a:lnB>
                      <a:noFill/>
                    </a:lnB>
                  </a:tcPr>
                </a:tc>
                <a:tc>
                  <a:txBody>
                    <a:bodyPr/>
                    <a:lstStyle/>
                    <a:p>
                      <a:pPr algn="l" fontAlgn="t"/>
                      <a:r>
                        <a:rPr lang="en-US" sz="1600" err="1" smtClean="0">
                          <a:effectLst/>
                          <a:latin typeface="Arial" panose="020B0604020202020204" pitchFamily="34" charset="0"/>
                          <a:cs typeface="Arial" panose="020B0604020202020204" pitchFamily="34" charset="0"/>
                        </a:rPr>
                        <a:t>Tìm</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hiểu</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tại</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sao</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khách</a:t>
                      </a:r>
                      <a:r>
                        <a:rPr lang="en-US" sz="1600" baseline="0" smtClean="0">
                          <a:effectLst/>
                          <a:latin typeface="Arial" panose="020B0604020202020204" pitchFamily="34" charset="0"/>
                          <a:cs typeface="Arial" panose="020B0604020202020204" pitchFamily="34" charset="0"/>
                        </a:rPr>
                        <a:t> hàng </a:t>
                      </a:r>
                      <a:r>
                        <a:rPr lang="en-US" sz="1600" baseline="0" err="1" smtClean="0">
                          <a:effectLst/>
                          <a:latin typeface="Arial" panose="020B0604020202020204" pitchFamily="34" charset="0"/>
                          <a:cs typeface="Arial" panose="020B0604020202020204" pitchFamily="34" charset="0"/>
                        </a:rPr>
                        <a:t>lỡ</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hẹn</a:t>
                      </a:r>
                      <a:r>
                        <a:rPr lang="en-US" sz="1600" baseline="0" smtClean="0">
                          <a:effectLst/>
                          <a:latin typeface="Arial" panose="020B0604020202020204" pitchFamily="34" charset="0"/>
                          <a:cs typeface="Arial" panose="020B0604020202020204" pitchFamily="34" charset="0"/>
                        </a:rPr>
                        <a:t>;</a:t>
                      </a:r>
                      <a:r>
                        <a:rPr lang="en-US" sz="1600" smtClean="0">
                          <a:effectLst/>
                          <a:latin typeface="Arial" panose="020B0604020202020204" pitchFamily="34" charset="0"/>
                          <a:cs typeface="Arial" panose="020B0604020202020204" pitchFamily="34" charset="0"/>
                        </a:rPr>
                        <a:t> </a:t>
                      </a:r>
                      <a:r>
                        <a:rPr lang="en-US" sz="1600" err="1" smtClean="0">
                          <a:effectLst/>
                          <a:latin typeface="Arial" panose="020B0604020202020204" pitchFamily="34" charset="0"/>
                          <a:cs typeface="Arial" panose="020B0604020202020204" pitchFamily="34" charset="0"/>
                        </a:rPr>
                        <a:t>giải</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quyết</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vấn</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đề</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giúp</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hạn</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chế</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rào</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cản</a:t>
                      </a:r>
                      <a:r>
                        <a:rPr lang="en-US" sz="1600" smtClean="0">
                          <a:effectLst/>
                          <a:latin typeface="Arial" panose="020B0604020202020204" pitchFamily="34" charset="0"/>
                          <a:cs typeface="Arial" panose="020B0604020202020204" pitchFamily="34" charset="0"/>
                        </a:rPr>
                        <a:t>; </a:t>
                      </a:r>
                      <a:r>
                        <a:rPr lang="en-US" sz="1600" err="1" smtClean="0">
                          <a:effectLst/>
                          <a:latin typeface="Arial" panose="020B0604020202020204" pitchFamily="34" charset="0"/>
                          <a:cs typeface="Arial" panose="020B0604020202020204" pitchFamily="34" charset="0"/>
                        </a:rPr>
                        <a:t>nhắc</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lịch</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hẹn</a:t>
                      </a:r>
                      <a:r>
                        <a:rPr lang="en-US" sz="1600" smtClean="0">
                          <a:effectLst/>
                          <a:latin typeface="Arial" panose="020B0604020202020204" pitchFamily="34" charset="0"/>
                          <a:cs typeface="Arial" panose="020B0604020202020204" pitchFamily="34" charset="0"/>
                        </a:rPr>
                        <a:t>; </a:t>
                      </a:r>
                      <a:r>
                        <a:rPr lang="en-US" sz="1600" err="1" smtClean="0">
                          <a:effectLst/>
                          <a:latin typeface="Arial" panose="020B0604020202020204" pitchFamily="34" charset="0"/>
                          <a:cs typeface="Arial" panose="020B0604020202020204" pitchFamily="34" charset="0"/>
                        </a:rPr>
                        <a:t>tuyên</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dương</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các</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hành</a:t>
                      </a:r>
                      <a:r>
                        <a:rPr lang="en-US" sz="1600" baseline="0" smtClean="0">
                          <a:effectLst/>
                          <a:latin typeface="Arial" panose="020B0604020202020204" pitchFamily="34" charset="0"/>
                          <a:cs typeface="Arial" panose="020B0604020202020204" pitchFamily="34" charset="0"/>
                        </a:rPr>
                        <a:t> vi </a:t>
                      </a:r>
                      <a:r>
                        <a:rPr lang="en-US" sz="1600" baseline="0" err="1" smtClean="0">
                          <a:effectLst/>
                          <a:latin typeface="Arial" panose="020B0604020202020204" pitchFamily="34" charset="0"/>
                          <a:cs typeface="Arial" panose="020B0604020202020204" pitchFamily="34" charset="0"/>
                        </a:rPr>
                        <a:t>tích</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cực</a:t>
                      </a:r>
                      <a:r>
                        <a:rPr lang="en-US" sz="1600" smtClean="0">
                          <a:effectLst/>
                          <a:latin typeface="Arial" panose="020B0604020202020204" pitchFamily="34" charset="0"/>
                          <a:cs typeface="Arial" panose="020B0604020202020204" pitchFamily="34" charset="0"/>
                        </a:rPr>
                        <a:t>; </a:t>
                      </a:r>
                      <a:r>
                        <a:rPr lang="en-US" sz="1600" err="1" smtClean="0">
                          <a:effectLst/>
                          <a:latin typeface="Arial" panose="020B0604020202020204" pitchFamily="34" charset="0"/>
                          <a:cs typeface="Arial" panose="020B0604020202020204" pitchFamily="34" charset="0"/>
                        </a:rPr>
                        <a:t>tiếp</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nhận</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thông</a:t>
                      </a:r>
                      <a:r>
                        <a:rPr lang="en-US" sz="1600" baseline="0" smtClean="0">
                          <a:effectLst/>
                          <a:latin typeface="Arial" panose="020B0604020202020204" pitchFamily="34" charset="0"/>
                          <a:cs typeface="Arial" panose="020B0604020202020204" pitchFamily="34" charset="0"/>
                        </a:rPr>
                        <a:t> tin</a:t>
                      </a:r>
                      <a:r>
                        <a:rPr lang="en-US" sz="1600" smtClean="0">
                          <a:effectLst/>
                          <a:latin typeface="Arial" panose="020B0604020202020204" pitchFamily="34" charset="0"/>
                          <a:cs typeface="Arial" panose="020B0604020202020204" pitchFamily="34" charset="0"/>
                        </a:rPr>
                        <a:t>; </a:t>
                      </a:r>
                      <a:r>
                        <a:rPr lang="en-US" sz="1600" err="1" smtClean="0">
                          <a:effectLst/>
                          <a:latin typeface="Arial" panose="020B0604020202020204" pitchFamily="34" charset="0"/>
                          <a:cs typeface="Arial" panose="020B0604020202020204" pitchFamily="34" charset="0"/>
                        </a:rPr>
                        <a:t>cung</a:t>
                      </a:r>
                      <a:r>
                        <a:rPr lang="en-US" sz="1600" smtClean="0">
                          <a:effectLst/>
                          <a:latin typeface="Arial" panose="020B0604020202020204" pitchFamily="34" charset="0"/>
                          <a:cs typeface="Arial" panose="020B0604020202020204" pitchFamily="34" charset="0"/>
                        </a:rPr>
                        <a:t> </a:t>
                      </a:r>
                      <a:r>
                        <a:rPr lang="en-US" sz="1600" err="1" smtClean="0">
                          <a:effectLst/>
                          <a:latin typeface="Arial" panose="020B0604020202020204" pitchFamily="34" charset="0"/>
                          <a:cs typeface="Arial" panose="020B0604020202020204" pitchFamily="34" charset="0"/>
                        </a:rPr>
                        <a:t>cấp</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các</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hỗ</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trợ</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xã</a:t>
                      </a:r>
                      <a:r>
                        <a:rPr lang="en-US" sz="1600" baseline="0" smtClean="0">
                          <a:effectLst/>
                          <a:latin typeface="Arial" panose="020B0604020202020204" pitchFamily="34" charset="0"/>
                          <a:cs typeface="Arial" panose="020B0604020202020204" pitchFamily="34" charset="0"/>
                        </a:rPr>
                        <a:t> hội</a:t>
                      </a:r>
                      <a:r>
                        <a:rPr lang="en-US" sz="1600" smtClean="0">
                          <a:effectLst/>
                          <a:latin typeface="Arial" panose="020B0604020202020204" pitchFamily="34" charset="0"/>
                          <a:cs typeface="Arial" panose="020B0604020202020204" pitchFamily="34" charset="0"/>
                        </a:rPr>
                        <a:t>, tương</a:t>
                      </a:r>
                      <a:r>
                        <a:rPr lang="en-US" sz="1600" baseline="0" smtClean="0">
                          <a:effectLst/>
                          <a:latin typeface="Arial" panose="020B0604020202020204" pitchFamily="34" charset="0"/>
                          <a:cs typeface="Arial" panose="020B0604020202020204" pitchFamily="34" charset="0"/>
                        </a:rPr>
                        <a:t> tác qua </a:t>
                      </a:r>
                      <a:r>
                        <a:rPr lang="en-US" sz="1600" baseline="0" err="1" smtClean="0">
                          <a:effectLst/>
                          <a:latin typeface="Arial" panose="020B0604020202020204" pitchFamily="34" charset="0"/>
                          <a:cs typeface="Arial" panose="020B0604020202020204" pitchFamily="34" charset="0"/>
                        </a:rPr>
                        <a:t>mạng</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xã</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hội</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mà</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khách</a:t>
                      </a:r>
                      <a:r>
                        <a:rPr lang="en-US" sz="1600" baseline="0" smtClean="0">
                          <a:effectLst/>
                          <a:latin typeface="Arial" panose="020B0604020202020204" pitchFamily="34" charset="0"/>
                          <a:cs typeface="Arial" panose="020B0604020202020204" pitchFamily="34" charset="0"/>
                        </a:rPr>
                        <a:t> hàng </a:t>
                      </a:r>
                      <a:r>
                        <a:rPr lang="en-US" sz="1600" baseline="0" err="1" smtClean="0">
                          <a:effectLst/>
                          <a:latin typeface="Arial" panose="020B0604020202020204" pitchFamily="34" charset="0"/>
                          <a:cs typeface="Arial" panose="020B0604020202020204" pitchFamily="34" charset="0"/>
                        </a:rPr>
                        <a:t>ưa</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thích</a:t>
                      </a:r>
                      <a:endParaRPr lang="en-US" sz="1600">
                        <a:effectLst/>
                        <a:latin typeface="Arial" panose="020B0604020202020204" pitchFamily="34" charset="0"/>
                        <a:cs typeface="Arial" panose="020B0604020202020204" pitchFamily="34" charset="0"/>
                      </a:endParaRPr>
                    </a:p>
                  </a:txBody>
                  <a:tcPr marL="80580" marR="80580" marT="40290" marB="40290">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a:noFill/>
                    </a:lnT>
                    <a:lnB>
                      <a:noFill/>
                    </a:lnB>
                  </a:tcPr>
                </a:tc>
                <a:tc>
                  <a:txBody>
                    <a:bodyPr/>
                    <a:lstStyle/>
                    <a:p>
                      <a:pPr algn="l" fontAlgn="t"/>
                      <a:r>
                        <a:rPr lang="en-US" sz="1600" err="1" smtClean="0">
                          <a:effectLst/>
                          <a:latin typeface="Arial" panose="020B0604020202020204" pitchFamily="34" charset="0"/>
                          <a:cs typeface="Arial" panose="020B0604020202020204" pitchFamily="34" charset="0"/>
                        </a:rPr>
                        <a:t>Nhắc</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nhớ</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về</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toa</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thuốc</a:t>
                      </a:r>
                      <a:r>
                        <a:rPr lang="en-US" sz="1600" smtClean="0">
                          <a:effectLst/>
                          <a:latin typeface="Arial" panose="020B0604020202020204" pitchFamily="34" charset="0"/>
                          <a:cs typeface="Arial" panose="020B0604020202020204" pitchFamily="34" charset="0"/>
                        </a:rPr>
                        <a:t>; </a:t>
                      </a:r>
                      <a:r>
                        <a:rPr lang="en-US" sz="1600" err="1" smtClean="0">
                          <a:effectLst/>
                          <a:latin typeface="Arial" panose="020B0604020202020204" pitchFamily="34" charset="0"/>
                          <a:cs typeface="Arial" panose="020B0604020202020204" pitchFamily="34" charset="0"/>
                        </a:rPr>
                        <a:t>giải</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quyết</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vấn</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đề</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giúp</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hạn</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chế</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rào</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cản</a:t>
                      </a:r>
                      <a:r>
                        <a:rPr lang="en-US" sz="1600" smtClean="0">
                          <a:effectLst/>
                          <a:latin typeface="Arial" panose="020B0604020202020204" pitchFamily="34" charset="0"/>
                          <a:cs typeface="Arial" panose="020B0604020202020204" pitchFamily="34" charset="0"/>
                        </a:rPr>
                        <a:t>; </a:t>
                      </a:r>
                      <a:r>
                        <a:rPr lang="en-US" sz="1600" err="1" smtClean="0">
                          <a:effectLst/>
                          <a:latin typeface="Arial" panose="020B0604020202020204" pitchFamily="34" charset="0"/>
                          <a:cs typeface="Arial" panose="020B0604020202020204" pitchFamily="34" charset="0"/>
                        </a:rPr>
                        <a:t>tuyên</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dương</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những</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hành</a:t>
                      </a:r>
                      <a:r>
                        <a:rPr lang="en-US" sz="1600" baseline="0" smtClean="0">
                          <a:effectLst/>
                          <a:latin typeface="Arial" panose="020B0604020202020204" pitchFamily="34" charset="0"/>
                          <a:cs typeface="Arial" panose="020B0604020202020204" pitchFamily="34" charset="0"/>
                        </a:rPr>
                        <a:t> vi </a:t>
                      </a:r>
                      <a:r>
                        <a:rPr lang="en-US" sz="1600" baseline="0" err="1" smtClean="0">
                          <a:effectLst/>
                          <a:latin typeface="Arial" panose="020B0604020202020204" pitchFamily="34" charset="0"/>
                          <a:cs typeface="Arial" panose="020B0604020202020204" pitchFamily="34" charset="0"/>
                        </a:rPr>
                        <a:t>tích</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cực</a:t>
                      </a:r>
                      <a:r>
                        <a:rPr lang="en-US" sz="1600" smtClean="0">
                          <a:effectLst/>
                          <a:latin typeface="Arial" panose="020B0604020202020204" pitchFamily="34" charset="0"/>
                          <a:cs typeface="Arial" panose="020B0604020202020204" pitchFamily="34" charset="0"/>
                        </a:rPr>
                        <a:t>, tương</a:t>
                      </a:r>
                      <a:r>
                        <a:rPr lang="en-US" sz="1600" baseline="0" smtClean="0">
                          <a:effectLst/>
                          <a:latin typeface="Arial" panose="020B0604020202020204" pitchFamily="34" charset="0"/>
                          <a:cs typeface="Arial" panose="020B0604020202020204" pitchFamily="34" charset="0"/>
                        </a:rPr>
                        <a:t> tác qua </a:t>
                      </a:r>
                      <a:r>
                        <a:rPr lang="en-US" sz="1600" baseline="0" err="1" smtClean="0">
                          <a:effectLst/>
                          <a:latin typeface="Arial" panose="020B0604020202020204" pitchFamily="34" charset="0"/>
                          <a:cs typeface="Arial" panose="020B0604020202020204" pitchFamily="34" charset="0"/>
                        </a:rPr>
                        <a:t>mạng</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xã</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hội</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mà</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khách</a:t>
                      </a:r>
                      <a:r>
                        <a:rPr lang="en-US" sz="1600" baseline="0" smtClean="0">
                          <a:effectLst/>
                          <a:latin typeface="Arial" panose="020B0604020202020204" pitchFamily="34" charset="0"/>
                          <a:cs typeface="Arial" panose="020B0604020202020204" pitchFamily="34" charset="0"/>
                        </a:rPr>
                        <a:t> hàng </a:t>
                      </a:r>
                      <a:r>
                        <a:rPr lang="en-US" sz="1600" baseline="0" err="1" smtClean="0">
                          <a:effectLst/>
                          <a:latin typeface="Arial" panose="020B0604020202020204" pitchFamily="34" charset="0"/>
                          <a:cs typeface="Arial" panose="020B0604020202020204" pitchFamily="34" charset="0"/>
                        </a:rPr>
                        <a:t>ưa</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thích</a:t>
                      </a:r>
                      <a:endParaRPr lang="en-US" sz="1600">
                        <a:effectLst/>
                        <a:latin typeface="Arial" panose="020B0604020202020204" pitchFamily="34" charset="0"/>
                        <a:cs typeface="Arial" panose="020B0604020202020204" pitchFamily="34" charset="0"/>
                      </a:endParaRPr>
                    </a:p>
                  </a:txBody>
                  <a:tcPr marL="80580" marR="80580" marT="40290" marB="40290">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a:noFill/>
                    </a:lnT>
                    <a:lnB>
                      <a:noFill/>
                    </a:lnB>
                  </a:tcPr>
                </a:tc>
                <a:tc>
                  <a:txBody>
                    <a:bodyPr/>
                    <a:lstStyle/>
                    <a:p>
                      <a:pPr algn="l" fontAlgn="t"/>
                      <a:r>
                        <a:rPr lang="en-US" sz="1600" err="1" smtClean="0">
                          <a:effectLst/>
                          <a:latin typeface="Arial" panose="020B0604020202020204" pitchFamily="34" charset="0"/>
                          <a:cs typeface="Arial" panose="020B0604020202020204" pitchFamily="34" charset="0"/>
                        </a:rPr>
                        <a:t>Nhắc</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nhở</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uống</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thuốc</a:t>
                      </a:r>
                      <a:r>
                        <a:rPr lang="en-US" sz="1600" smtClean="0">
                          <a:effectLst/>
                          <a:latin typeface="Arial" panose="020B0604020202020204" pitchFamily="34" charset="0"/>
                          <a:cs typeface="Arial" panose="020B0604020202020204" pitchFamily="34" charset="0"/>
                        </a:rPr>
                        <a:t>; </a:t>
                      </a:r>
                      <a:r>
                        <a:rPr lang="en-US" sz="1600" err="1" smtClean="0">
                          <a:effectLst/>
                          <a:latin typeface="Arial" panose="020B0604020202020204" pitchFamily="34" charset="0"/>
                          <a:cs typeface="Arial" panose="020B0604020202020204" pitchFamily="34" charset="0"/>
                        </a:rPr>
                        <a:t>giải</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quyết</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vấn</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đề</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giúp</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hạn</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chế</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rào</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cản</a:t>
                      </a:r>
                      <a:r>
                        <a:rPr lang="en-US" sz="1600" smtClean="0">
                          <a:effectLst/>
                          <a:latin typeface="Arial" panose="020B0604020202020204" pitchFamily="34" charset="0"/>
                          <a:cs typeface="Arial" panose="020B0604020202020204" pitchFamily="34" charset="0"/>
                        </a:rPr>
                        <a:t>; </a:t>
                      </a:r>
                      <a:r>
                        <a:rPr lang="en-US" sz="1600" err="1" smtClean="0">
                          <a:effectLst/>
                          <a:latin typeface="Arial" panose="020B0604020202020204" pitchFamily="34" charset="0"/>
                          <a:cs typeface="Arial" panose="020B0604020202020204" pitchFamily="34" charset="0"/>
                        </a:rPr>
                        <a:t>tuyên</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dương</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những</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hành</a:t>
                      </a:r>
                      <a:r>
                        <a:rPr lang="en-US" sz="1600" baseline="0" smtClean="0">
                          <a:effectLst/>
                          <a:latin typeface="Arial" panose="020B0604020202020204" pitchFamily="34" charset="0"/>
                          <a:cs typeface="Arial" panose="020B0604020202020204" pitchFamily="34" charset="0"/>
                        </a:rPr>
                        <a:t> vi </a:t>
                      </a:r>
                      <a:r>
                        <a:rPr lang="en-US" sz="1600" baseline="0" err="1" smtClean="0">
                          <a:effectLst/>
                          <a:latin typeface="Arial" panose="020B0604020202020204" pitchFamily="34" charset="0"/>
                          <a:cs typeface="Arial" panose="020B0604020202020204" pitchFamily="34" charset="0"/>
                        </a:rPr>
                        <a:t>tích</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cực</a:t>
                      </a:r>
                      <a:r>
                        <a:rPr lang="en-US" sz="1600" smtClean="0">
                          <a:effectLst/>
                          <a:latin typeface="Arial" panose="020B0604020202020204" pitchFamily="34" charset="0"/>
                          <a:cs typeface="Arial" panose="020B0604020202020204" pitchFamily="34" charset="0"/>
                        </a:rPr>
                        <a:t>, tương</a:t>
                      </a:r>
                      <a:r>
                        <a:rPr lang="en-US" sz="1600" baseline="0" smtClean="0">
                          <a:effectLst/>
                          <a:latin typeface="Arial" panose="020B0604020202020204" pitchFamily="34" charset="0"/>
                          <a:cs typeface="Arial" panose="020B0604020202020204" pitchFamily="34" charset="0"/>
                        </a:rPr>
                        <a:t> tác qua </a:t>
                      </a:r>
                      <a:r>
                        <a:rPr lang="en-US" sz="1600" baseline="0" err="1" smtClean="0">
                          <a:effectLst/>
                          <a:latin typeface="Arial" panose="020B0604020202020204" pitchFamily="34" charset="0"/>
                          <a:cs typeface="Arial" panose="020B0604020202020204" pitchFamily="34" charset="0"/>
                        </a:rPr>
                        <a:t>mạng</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xã</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hội</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mà</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khách</a:t>
                      </a:r>
                      <a:r>
                        <a:rPr lang="en-US" sz="1600" baseline="0" smtClean="0">
                          <a:effectLst/>
                          <a:latin typeface="Arial" panose="020B0604020202020204" pitchFamily="34" charset="0"/>
                          <a:cs typeface="Arial" panose="020B0604020202020204" pitchFamily="34" charset="0"/>
                        </a:rPr>
                        <a:t> hàng </a:t>
                      </a:r>
                      <a:r>
                        <a:rPr lang="en-US" sz="1600" baseline="0" err="1" smtClean="0">
                          <a:effectLst/>
                          <a:latin typeface="Arial" panose="020B0604020202020204" pitchFamily="34" charset="0"/>
                          <a:cs typeface="Arial" panose="020B0604020202020204" pitchFamily="34" charset="0"/>
                        </a:rPr>
                        <a:t>ưa</a:t>
                      </a:r>
                      <a:r>
                        <a:rPr lang="en-US" sz="1600" baseline="0" smtClean="0">
                          <a:effectLst/>
                          <a:latin typeface="Arial" panose="020B0604020202020204" pitchFamily="34" charset="0"/>
                          <a:cs typeface="Arial" panose="020B0604020202020204" pitchFamily="34" charset="0"/>
                        </a:rPr>
                        <a:t> </a:t>
                      </a:r>
                      <a:r>
                        <a:rPr lang="en-US" sz="1600" baseline="0" err="1" smtClean="0">
                          <a:effectLst/>
                          <a:latin typeface="Arial" panose="020B0604020202020204" pitchFamily="34" charset="0"/>
                          <a:cs typeface="Arial" panose="020B0604020202020204" pitchFamily="34" charset="0"/>
                        </a:rPr>
                        <a:t>thích</a:t>
                      </a:r>
                      <a:endParaRPr lang="en-US" sz="1600">
                        <a:effectLst/>
                        <a:latin typeface="Arial" panose="020B0604020202020204" pitchFamily="34" charset="0"/>
                        <a:cs typeface="Arial" panose="020B0604020202020204" pitchFamily="34" charset="0"/>
                      </a:endParaRPr>
                    </a:p>
                  </a:txBody>
                  <a:tcPr marL="80580" marR="80580" marT="40290" marB="40290">
                    <a:lnL w="9525" cap="flat" cmpd="sng" algn="ctr">
                      <a:solidFill>
                        <a:srgbClr val="888888"/>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181950456"/>
                  </a:ext>
                </a:extLst>
              </a:tr>
            </a:tbl>
          </a:graphicData>
        </a:graphic>
      </p:graphicFrame>
      <p:sp>
        <p:nvSpPr>
          <p:cNvPr id="5" name="Rectangle 1">
            <a:extLst>
              <a:ext uri="{FF2B5EF4-FFF2-40B4-BE49-F238E27FC236}">
                <a16:creationId xmlns:a16="http://schemas.microsoft.com/office/drawing/2014/main" id="{379E0DFF-4099-8348-9CA2-C7FBBEFD8AB2}"/>
              </a:ext>
            </a:extLst>
          </p:cNvPr>
          <p:cNvSpPr>
            <a:spLocks noChangeArrowheads="1"/>
          </p:cNvSpPr>
          <p:nvPr/>
        </p:nvSpPr>
        <p:spPr bwMode="auto">
          <a:xfrm>
            <a:off x="0" y="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New Roman" panose="02020603050405020304" pitchFamily="18" charset="0"/>
              </a:rPr>
              <a:t>Overview of weCare intervention strategies for moving young MSM across the Continuum</a:t>
            </a:r>
            <a:endParaRPr kumimoji="0" lang="en-US" altLang="en-US"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750593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2DDD0-4538-B143-833D-491BA74618AF}"/>
              </a:ext>
            </a:extLst>
          </p:cNvPr>
          <p:cNvSpPr>
            <a:spLocks noGrp="1"/>
          </p:cNvSpPr>
          <p:nvPr>
            <p:ph type="title"/>
          </p:nvPr>
        </p:nvSpPr>
        <p:spPr/>
        <p:txBody>
          <a:bodyPr/>
          <a:lstStyle/>
          <a:p>
            <a:r>
              <a:rPr lang="en-US" err="1"/>
              <a:t>Wecare</a:t>
            </a:r>
            <a:r>
              <a:rPr lang="en-US"/>
              <a:t> </a:t>
            </a:r>
          </a:p>
        </p:txBody>
      </p:sp>
      <p:sp>
        <p:nvSpPr>
          <p:cNvPr id="3" name="Content Placeholder 2">
            <a:extLst>
              <a:ext uri="{FF2B5EF4-FFF2-40B4-BE49-F238E27FC236}">
                <a16:creationId xmlns:a16="http://schemas.microsoft.com/office/drawing/2014/main" id="{667FEE19-2776-614D-BE0A-D32EC67F2D97}"/>
              </a:ext>
            </a:extLst>
          </p:cNvPr>
          <p:cNvSpPr>
            <a:spLocks noGrp="1"/>
          </p:cNvSpPr>
          <p:nvPr>
            <p:ph sz="quarter" idx="13"/>
          </p:nvPr>
        </p:nvSpPr>
        <p:spPr>
          <a:xfrm>
            <a:off x="913774" y="1828800"/>
            <a:ext cx="10363826" cy="4558937"/>
          </a:xfrm>
        </p:spPr>
        <p:txBody>
          <a:bodyPr>
            <a:normAutofit fontScale="92500" lnSpcReduction="10000"/>
          </a:bodyPr>
          <a:lstStyle/>
          <a:p>
            <a:r>
              <a:rPr lang="en-US" b="1" err="1" smtClean="0">
                <a:latin typeface="Arial" panose="020B0604020202020204" pitchFamily="34" charset="0"/>
                <a:cs typeface="Arial" panose="020B0604020202020204" pitchFamily="34" charset="0"/>
              </a:rPr>
              <a:t>Hướng</a:t>
            </a:r>
            <a:r>
              <a:rPr lang="en-US" b="1" smtClean="0">
                <a:latin typeface="Arial" panose="020B0604020202020204" pitchFamily="34" charset="0"/>
                <a:cs typeface="Arial" panose="020B0604020202020204" pitchFamily="34" charset="0"/>
              </a:rPr>
              <a:t> </a:t>
            </a:r>
            <a:r>
              <a:rPr lang="en-US" b="1" err="1" smtClean="0">
                <a:latin typeface="Arial" panose="020B0604020202020204" pitchFamily="34" charset="0"/>
                <a:cs typeface="Arial" panose="020B0604020202020204" pitchFamily="34" charset="0"/>
              </a:rPr>
              <a:t>đến</a:t>
            </a:r>
            <a:r>
              <a:rPr lang="en-US" b="1" smtClean="0">
                <a:latin typeface="Arial" panose="020B0604020202020204" pitchFamily="34" charset="0"/>
                <a:cs typeface="Arial" panose="020B0604020202020204" pitchFamily="34" charset="0"/>
              </a:rPr>
              <a:t> </a:t>
            </a:r>
            <a:r>
              <a:rPr lang="en-US" b="1" err="1" smtClean="0">
                <a:latin typeface="Arial" panose="020B0604020202020204" pitchFamily="34" charset="0"/>
                <a:cs typeface="Arial" panose="020B0604020202020204" pitchFamily="34" charset="0"/>
              </a:rPr>
              <a:t>những</a:t>
            </a:r>
            <a:r>
              <a:rPr lang="en-US" b="1" smtClean="0">
                <a:latin typeface="Arial" panose="020B0604020202020204" pitchFamily="34" charset="0"/>
                <a:cs typeface="Arial" panose="020B0604020202020204" pitchFamily="34" charset="0"/>
              </a:rPr>
              <a:t> </a:t>
            </a:r>
            <a:r>
              <a:rPr lang="en-US" b="1" err="1" smtClean="0">
                <a:latin typeface="Arial" panose="020B0604020202020204" pitchFamily="34" charset="0"/>
                <a:cs typeface="Arial" panose="020B0604020202020204" pitchFamily="34" charset="0"/>
              </a:rPr>
              <a:t>khách</a:t>
            </a:r>
            <a:r>
              <a:rPr lang="en-US" b="1" smtClean="0">
                <a:latin typeface="Arial" panose="020B0604020202020204" pitchFamily="34" charset="0"/>
                <a:cs typeface="Arial" panose="020B0604020202020204" pitchFamily="34" charset="0"/>
              </a:rPr>
              <a:t> </a:t>
            </a:r>
            <a:r>
              <a:rPr lang="en-US" b="1" err="1" smtClean="0">
                <a:latin typeface="Arial" panose="020B0604020202020204" pitchFamily="34" charset="0"/>
                <a:cs typeface="Arial" panose="020B0604020202020204" pitchFamily="34" charset="0"/>
              </a:rPr>
              <a:t>hàng</a:t>
            </a:r>
            <a:r>
              <a:rPr lang="en-US" b="1" smtClean="0">
                <a:latin typeface="Arial" panose="020B0604020202020204" pitchFamily="34" charset="0"/>
                <a:cs typeface="Arial" panose="020B0604020202020204" pitchFamily="34" charset="0"/>
              </a:rPr>
              <a:t> </a:t>
            </a:r>
            <a:r>
              <a:rPr lang="en-US" b="1" err="1" smtClean="0">
                <a:latin typeface="Arial" panose="020B0604020202020204" pitchFamily="34" charset="0"/>
                <a:cs typeface="Arial" panose="020B0604020202020204" pitchFamily="34" charset="0"/>
              </a:rPr>
              <a:t>đa</a:t>
            </a:r>
            <a:r>
              <a:rPr lang="en-US" b="1" smtClean="0">
                <a:latin typeface="Arial" panose="020B0604020202020204" pitchFamily="34" charset="0"/>
                <a:cs typeface="Arial" panose="020B0604020202020204" pitchFamily="34" charset="0"/>
              </a:rPr>
              <a:t> </a:t>
            </a:r>
            <a:r>
              <a:rPr lang="en-US" b="1" err="1" smtClean="0">
                <a:latin typeface="Arial" panose="020B0604020202020204" pitchFamily="34" charset="0"/>
                <a:cs typeface="Arial" panose="020B0604020202020204" pitchFamily="34" charset="0"/>
              </a:rPr>
              <a:t>dạng</a:t>
            </a:r>
            <a:r>
              <a:rPr lang="en-US" b="1" smtClean="0">
                <a:latin typeface="Arial" panose="020B0604020202020204" pitchFamily="34" charset="0"/>
                <a:cs typeface="Arial" panose="020B0604020202020204" pitchFamily="34" charset="0"/>
              </a:rPr>
              <a:t> </a:t>
            </a:r>
            <a:r>
              <a:rPr lang="en-US" b="1" err="1" smtClean="0">
                <a:latin typeface="Arial" panose="020B0604020202020204" pitchFamily="34" charset="0"/>
                <a:cs typeface="Arial" panose="020B0604020202020204" pitchFamily="34" charset="0"/>
              </a:rPr>
              <a:t>trong</a:t>
            </a:r>
            <a:r>
              <a:rPr lang="en-US" b="1" smtClean="0">
                <a:latin typeface="Arial" panose="020B0604020202020204" pitchFamily="34" charset="0"/>
                <a:cs typeface="Arial" panose="020B0604020202020204" pitchFamily="34" charset="0"/>
              </a:rPr>
              <a:t> </a:t>
            </a:r>
            <a:r>
              <a:rPr lang="en-US" b="1" err="1" smtClean="0">
                <a:latin typeface="Arial" panose="020B0604020202020204" pitchFamily="34" charset="0"/>
                <a:cs typeface="Arial" panose="020B0604020202020204" pitchFamily="34" charset="0"/>
              </a:rPr>
              <a:t>nhóm</a:t>
            </a:r>
            <a:r>
              <a:rPr lang="en-US" b="1" smtClean="0">
                <a:latin typeface="Arial" panose="020B0604020202020204" pitchFamily="34" charset="0"/>
                <a:cs typeface="Arial" panose="020B0604020202020204" pitchFamily="34" charset="0"/>
              </a:rPr>
              <a:t> </a:t>
            </a:r>
            <a:r>
              <a:rPr lang="en-US" b="1">
                <a:latin typeface="Arial" panose="020B0604020202020204" pitchFamily="34" charset="0"/>
                <a:cs typeface="Arial" panose="020B0604020202020204" pitchFamily="34" charset="0"/>
              </a:rPr>
              <a:t>MSM </a:t>
            </a:r>
            <a:endParaRPr lang="en-US">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những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công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cụ</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truyền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thông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hội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sẵn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để</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gặp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được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đúng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(nhóm msm) </a:t>
            </a:r>
            <a:r>
              <a:rPr lang="en-US" err="1" smtClean="0">
                <a:latin typeface="Arial" panose="020B0604020202020204" pitchFamily="34" charset="0"/>
                <a:cs typeface="Arial" panose="020B0604020202020204" pitchFamily="34" charset="0"/>
              </a:rPr>
              <a:t>đúng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điểm</a:t>
            </a:r>
            <a:endParaRPr lang="en-US">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chiến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lược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thông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điệp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dựa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bằng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chứng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để</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tăng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cường</a:t>
            </a:r>
            <a:r>
              <a:rPr lang="en-US" smtClean="0">
                <a:latin typeface="Arial" panose="020B0604020202020204" pitchFamily="34" charset="0"/>
                <a:cs typeface="Arial" panose="020B0604020202020204" pitchFamily="34" charset="0"/>
              </a:rPr>
              <a:t> chăm sóc sức </a:t>
            </a:r>
            <a:r>
              <a:rPr lang="en-US" err="1" smtClean="0">
                <a:latin typeface="Arial" panose="020B0604020202020204" pitchFamily="34" charset="0"/>
                <a:cs typeface="Arial" panose="020B0604020202020204" pitchFamily="34" charset="0"/>
              </a:rPr>
              <a:t>khỏe</a:t>
            </a:r>
            <a:endParaRPr lang="en-US">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giáo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sức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khỏe</a:t>
            </a:r>
            <a:r>
              <a:rPr lang="en-US" smtClean="0">
                <a:latin typeface="Arial" panose="020B0604020202020204" pitchFamily="34" charset="0"/>
                <a:cs typeface="Arial" panose="020B0604020202020204" pitchFamily="34" charset="0"/>
              </a:rPr>
              <a:t> sẽ </a:t>
            </a:r>
            <a:r>
              <a:rPr lang="en-US" err="1" smtClean="0">
                <a:latin typeface="Arial" panose="020B0604020202020204" pitchFamily="34" charset="0"/>
                <a:cs typeface="Arial" panose="020B0604020202020204" pitchFamily="34" charset="0"/>
              </a:rPr>
              <a:t>trao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đổi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theo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tốc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độ</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của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từng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dùng</a:t>
            </a:r>
            <a:r>
              <a:rPr lang="en-US" smtClean="0">
                <a:latin typeface="Arial" panose="020B0604020202020204" pitchFamily="34" charset="0"/>
                <a:cs typeface="Arial" panose="020B0604020202020204" pitchFamily="34" charset="0"/>
              </a:rPr>
              <a:t> – </a:t>
            </a:r>
            <a:r>
              <a:rPr lang="en-US" err="1" smtClean="0">
                <a:latin typeface="Arial" panose="020B0604020202020204" pitchFamily="34" charset="0"/>
                <a:cs typeface="Arial" panose="020B0604020202020204" pitchFamily="34" charset="0"/>
              </a:rPr>
              <a:t>xây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dựng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niềm</a:t>
            </a:r>
            <a:r>
              <a:rPr lang="en-US" smtClean="0">
                <a:latin typeface="Arial" panose="020B0604020202020204" pitchFamily="34" charset="0"/>
                <a:cs typeface="Arial" panose="020B0604020202020204" pitchFamily="34" charset="0"/>
              </a:rPr>
              <a:t> tin, </a:t>
            </a:r>
            <a:r>
              <a:rPr lang="en-US" err="1" smtClean="0">
                <a:latin typeface="Arial" panose="020B0604020202020204" pitchFamily="34" charset="0"/>
                <a:cs typeface="Arial" panose="020B0604020202020204" pitchFamily="34" charset="0"/>
              </a:rPr>
              <a:t>thảo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luận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về</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ưu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trong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quá</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trình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chăm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sóc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cung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cấp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hỗ</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hội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ý </a:t>
            </a:r>
            <a:r>
              <a:rPr lang="en-US" err="1" smtClean="0">
                <a:latin typeface="Arial" panose="020B0604020202020204" pitchFamily="34" charset="0"/>
                <a:cs typeface="Arial" panose="020B0604020202020204" pitchFamily="34" charset="0"/>
              </a:rPr>
              <a:t>tưởng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giúp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vượt</a:t>
            </a:r>
            <a:r>
              <a:rPr lang="en-US" smtClean="0">
                <a:latin typeface="Arial" panose="020B0604020202020204" pitchFamily="34" charset="0"/>
                <a:cs typeface="Arial" panose="020B0604020202020204" pitchFamily="34" charset="0"/>
              </a:rPr>
              <a:t> qua </a:t>
            </a:r>
            <a:r>
              <a:rPr lang="en-US" err="1" smtClean="0">
                <a:latin typeface="Arial" panose="020B0604020202020204" pitchFamily="34" charset="0"/>
                <a:cs typeface="Arial" panose="020B0604020202020204" pitchFamily="34" charset="0"/>
              </a:rPr>
              <a:t>rào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cản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tiếp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nhận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dịch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vụ</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chăm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sóc</a:t>
            </a:r>
            <a:endParaRPr lang="en-US">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Nhóm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giáo </a:t>
            </a:r>
            <a:r>
              <a:rPr lang="en-US" err="1" smtClean="0">
                <a:latin typeface="Arial" panose="020B0604020202020204" pitchFamily="34" charset="0"/>
                <a:cs typeface="Arial" panose="020B0604020202020204" pitchFamily="34" charset="0"/>
              </a:rPr>
              <a:t>dục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cũng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là</a:t>
            </a:r>
            <a:r>
              <a:rPr lang="en-US" smtClean="0">
                <a:latin typeface="Arial" panose="020B0604020202020204" pitchFamily="34" charset="0"/>
                <a:cs typeface="Arial" panose="020B0604020202020204" pitchFamily="34" charset="0"/>
              </a:rPr>
              <a:t> một </a:t>
            </a:r>
            <a:r>
              <a:rPr lang="en-US" err="1" smtClean="0">
                <a:latin typeface="Arial" panose="020B0604020202020204" pitchFamily="34" charset="0"/>
                <a:cs typeface="Arial" panose="020B0604020202020204" pitchFamily="34" charset="0"/>
              </a:rPr>
              <a:t>cộng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đồng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nhỏ</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của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dịch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vụ</a:t>
            </a:r>
            <a:endParaRPr lang="en-US" smtClean="0">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Cung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cấp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thông</a:t>
            </a:r>
            <a:r>
              <a:rPr lang="en-US" smtClean="0">
                <a:latin typeface="Arial" panose="020B0604020202020204" pitchFamily="34" charset="0"/>
                <a:cs typeface="Arial" panose="020B0604020202020204" pitchFamily="34" charset="0"/>
              </a:rPr>
              <a:t> tin </a:t>
            </a:r>
            <a:r>
              <a:rPr lang="en-US" err="1" smtClean="0">
                <a:latin typeface="Arial" panose="020B0604020202020204" pitchFamily="34" charset="0"/>
                <a:cs typeface="Arial" panose="020B0604020202020204" pitchFamily="34" charset="0"/>
              </a:rPr>
              <a:t>rõ</a:t>
            </a:r>
            <a:r>
              <a:rPr lang="en-US" smtClean="0">
                <a:latin typeface="Arial" panose="020B0604020202020204" pitchFamily="34" charset="0"/>
                <a:cs typeface="Arial" panose="020B0604020202020204" pitchFamily="34" charset="0"/>
              </a:rPr>
              <a:t> ràng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thực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về</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giáo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vai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trò</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của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họ</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sẽ</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giúp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xây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dựng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sự</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tín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nhiệm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của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khách</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hàng</a:t>
            </a:r>
            <a:r>
              <a:rPr lang="en-US" smtClean="0">
                <a:latin typeface="Arial" panose="020B0604020202020204" pitchFamily="34" charset="0"/>
                <a:cs typeface="Arial" panose="020B0604020202020204" pitchFamily="34" charset="0"/>
              </a:rPr>
              <a:t>. </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5556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F618D-DF62-9D4C-B893-E3C60DAA6C98}"/>
              </a:ext>
            </a:extLst>
          </p:cNvPr>
          <p:cNvSpPr>
            <a:spLocks noGrp="1"/>
          </p:cNvSpPr>
          <p:nvPr>
            <p:ph type="title"/>
          </p:nvPr>
        </p:nvSpPr>
        <p:spPr/>
        <p:txBody>
          <a:bodyPr>
            <a:normAutofit fontScale="90000"/>
          </a:bodyPr>
          <a:lstStyle/>
          <a:p>
            <a:r>
              <a:rPr lang="en-US" err="1">
                <a:latin typeface="Arial" panose="020B0604020202020204" pitchFamily="34" charset="0"/>
                <a:cs typeface="Arial" panose="020B0604020202020204" pitchFamily="34" charset="0"/>
              </a:rPr>
              <a:t>Wecare</a:t>
            </a:r>
            <a:r>
              <a:rPr lang="en-US">
                <a:latin typeface="Arial" panose="020B0604020202020204" pitchFamily="34" charset="0"/>
                <a:cs typeface="Arial" panose="020B0604020202020204" pitchFamily="34" charset="0"/>
              </a:rPr>
              <a:t/>
            </a:r>
            <a:br>
              <a:rPr lang="en-US">
                <a:latin typeface="Arial" panose="020B0604020202020204" pitchFamily="34" charset="0"/>
                <a:cs typeface="Arial" panose="020B0604020202020204" pitchFamily="34" charset="0"/>
              </a:rPr>
            </a:br>
            <a:r>
              <a:rPr lang="en-US" smtClean="0">
                <a:latin typeface="Arial" panose="020B0604020202020204" pitchFamily="34" charset="0"/>
                <a:cs typeface="Arial" panose="020B0604020202020204" pitchFamily="34" charset="0"/>
              </a:rPr>
              <a:t>can </a:t>
            </a:r>
            <a:r>
              <a:rPr lang="en-US" err="1" smtClean="0">
                <a:latin typeface="Arial" panose="020B0604020202020204" pitchFamily="34" charset="0"/>
                <a:cs typeface="Arial" panose="020B0604020202020204" pitchFamily="34" charset="0"/>
              </a:rPr>
              <a:t>thiệp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được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điều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chỉnh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bởi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chính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dùng</a:t>
            </a:r>
            <a:r>
              <a:rPr lang="en-US" smtClean="0">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
            </a:r>
            <a:br>
              <a:rPr lang="en-US">
                <a:latin typeface="Arial" panose="020B0604020202020204" pitchFamily="34" charset="0"/>
                <a:cs typeface="Arial" panose="020B0604020202020204" pitchFamily="34" charset="0"/>
              </a:rPr>
            </a:b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96EAB833-D434-BD4A-BE14-BA5792041E1C}"/>
              </a:ext>
            </a:extLst>
          </p:cNvPr>
          <p:cNvSpPr>
            <a:spLocks noGrp="1"/>
          </p:cNvSpPr>
          <p:nvPr>
            <p:ph sz="quarter" idx="13"/>
          </p:nvPr>
        </p:nvSpPr>
        <p:spPr>
          <a:xfrm>
            <a:off x="913774" y="2367092"/>
            <a:ext cx="10363826" cy="3770472"/>
          </a:xfrm>
        </p:spPr>
        <p:txBody>
          <a:bodyPr>
            <a:normAutofit lnSpcReduction="10000"/>
          </a:bodyPr>
          <a:lstStyle/>
          <a:p>
            <a:r>
              <a:rPr lang="en-US" err="1" smtClean="0">
                <a:latin typeface="Arial" panose="020B0604020202020204" pitchFamily="34" charset="0"/>
                <a:cs typeface="Arial" panose="020B0604020202020204" pitchFamily="34" charset="0"/>
              </a:rPr>
              <a:t>Đa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số</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thanh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thiếu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nhóm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msm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dễ</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dàng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facebook</a:t>
            </a:r>
            <a:r>
              <a:rPr lang="en-US" smtClean="0">
                <a:latin typeface="Arial" panose="020B0604020202020204" pitchFamily="34" charset="0"/>
                <a:cs typeface="Arial" panose="020B0604020202020204" pitchFamily="34" charset="0"/>
              </a:rPr>
              <a:t>, tin </a:t>
            </a:r>
            <a:r>
              <a:rPr lang="en-US" err="1" smtClean="0">
                <a:latin typeface="Arial" panose="020B0604020202020204" pitchFamily="34" charset="0"/>
                <a:cs typeface="Arial" panose="020B0604020202020204" pitchFamily="34" charset="0"/>
              </a:rPr>
              <a:t>nhắn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điện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thoại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tin </a:t>
            </a:r>
            <a:r>
              <a:rPr lang="en-US" err="1" smtClean="0">
                <a:latin typeface="Arial" panose="020B0604020202020204" pitchFamily="34" charset="0"/>
                <a:cs typeface="Arial" panose="020B0604020202020204" pitchFamily="34" charset="0"/>
              </a:rPr>
              <a:t>nhắn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ứng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để</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nhận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thông</a:t>
            </a:r>
            <a:r>
              <a:rPr lang="en-US" smtClean="0">
                <a:latin typeface="Arial" panose="020B0604020202020204" pitchFamily="34" charset="0"/>
                <a:cs typeface="Arial" panose="020B0604020202020204" pitchFamily="34" charset="0"/>
              </a:rPr>
              <a:t> tin </a:t>
            </a:r>
            <a:r>
              <a:rPr lang="en-US" err="1" smtClean="0">
                <a:latin typeface="Arial" panose="020B0604020202020204" pitchFamily="34" charset="0"/>
                <a:cs typeface="Arial" panose="020B0604020202020204" pitchFamily="34" charset="0"/>
              </a:rPr>
              <a:t>về</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sức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khỏe</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tình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dục</a:t>
            </a:r>
            <a:r>
              <a:rPr lang="en-US" smtClean="0">
                <a:latin typeface="Arial" panose="020B0604020202020204" pitchFamily="34" charset="0"/>
                <a:cs typeface="Arial" panose="020B0604020202020204" pitchFamily="34" charset="0"/>
              </a:rPr>
              <a:t>. </a:t>
            </a:r>
          </a:p>
          <a:p>
            <a:r>
              <a:rPr lang="en-US" err="1" smtClean="0">
                <a:latin typeface="Arial" panose="020B0604020202020204" pitchFamily="34" charset="0"/>
                <a:cs typeface="Arial" panose="020B0604020202020204" pitchFamily="34" charset="0"/>
              </a:rPr>
              <a:t>Nhóm</a:t>
            </a:r>
            <a:r>
              <a:rPr lang="en-US" smtClean="0">
                <a:latin typeface="Arial" panose="020B0604020202020204" pitchFamily="34" charset="0"/>
                <a:cs typeface="Arial" panose="020B0604020202020204" pitchFamily="34" charset="0"/>
              </a:rPr>
              <a:t> MSM </a:t>
            </a:r>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thể</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chọn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chế</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độ</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nối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với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giáo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dục</a:t>
            </a:r>
            <a:r>
              <a:rPr lang="en-US" smtClean="0">
                <a:latin typeface="Arial" panose="020B0604020202020204" pitchFamily="34" charset="0"/>
                <a:cs typeface="Arial" panose="020B0604020202020204" pitchFamily="34" charset="0"/>
              </a:rPr>
              <a:t> viên theo ý thích (</a:t>
            </a:r>
            <a:r>
              <a:rPr lang="en-US" err="1" smtClean="0">
                <a:latin typeface="Arial" panose="020B0604020202020204" pitchFamily="34" charset="0"/>
                <a:cs typeface="Arial" panose="020B0604020202020204" pitchFamily="34" charset="0"/>
              </a:rPr>
              <a:t>ví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chế</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độ</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riêng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hoặc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hợp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facebook</a:t>
            </a:r>
            <a:r>
              <a:rPr lang="en-US" smtClean="0">
                <a:latin typeface="Arial" panose="020B0604020202020204" pitchFamily="34" charset="0"/>
                <a:cs typeface="Arial" panose="020B0604020202020204" pitchFamily="34" charset="0"/>
              </a:rPr>
              <a:t>, tin </a:t>
            </a:r>
            <a:r>
              <a:rPr lang="en-US" err="1" smtClean="0">
                <a:latin typeface="Arial" panose="020B0604020202020204" pitchFamily="34" charset="0"/>
                <a:cs typeface="Arial" panose="020B0604020202020204" pitchFamily="34" charset="0"/>
              </a:rPr>
              <a:t>nhắn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ứng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a:t>
            </a:r>
          </a:p>
          <a:p>
            <a:r>
              <a:rPr lang="en-US" err="1" smtClean="0">
                <a:latin typeface="Arial" panose="020B0604020202020204" pitchFamily="34" charset="0"/>
                <a:cs typeface="Arial" panose="020B0604020202020204" pitchFamily="34" charset="0"/>
              </a:rPr>
              <a:t>Đưa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đến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tỷ</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duy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trì</a:t>
            </a:r>
            <a:r>
              <a:rPr lang="en-US" smtClean="0">
                <a:latin typeface="Arial" panose="020B0604020202020204" pitchFamily="34" charset="0"/>
                <a:cs typeface="Arial" panose="020B0604020202020204" pitchFamily="34" charset="0"/>
              </a:rPr>
              <a:t> điều </a:t>
            </a:r>
            <a:r>
              <a:rPr lang="en-US" err="1" smtClean="0">
                <a:latin typeface="Arial" panose="020B0604020202020204" pitchFamily="34" charset="0"/>
                <a:cs typeface="Arial" panose="020B0604020202020204" pitchFamily="34" charset="0"/>
              </a:rPr>
              <a:t>trị</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cao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hơn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cả</a:t>
            </a:r>
            <a:r>
              <a:rPr lang="en-US" smtClean="0">
                <a:latin typeface="Arial" panose="020B0604020202020204" pitchFamily="34" charset="0"/>
                <a:cs typeface="Arial" panose="020B0604020202020204" pitchFamily="34" charset="0"/>
              </a:rPr>
              <a:t> 3 </a:t>
            </a:r>
            <a:r>
              <a:rPr lang="en-US" err="1" smtClean="0">
                <a:latin typeface="Arial" panose="020B0604020202020204" pitchFamily="34" charset="0"/>
                <a:cs typeface="Arial" panose="020B0604020202020204" pitchFamily="34" charset="0"/>
              </a:rPr>
              <a:t>phương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thức</a:t>
            </a:r>
            <a:r>
              <a:rPr lang="en-US" smtClean="0">
                <a:latin typeface="Arial" panose="020B0604020202020204" pitchFamily="34" charset="0"/>
                <a:cs typeface="Arial" panose="020B0604020202020204" pitchFamily="34" charset="0"/>
              </a:rPr>
              <a:t>, một </a:t>
            </a:r>
            <a:r>
              <a:rPr lang="en-US" err="1" smtClean="0">
                <a:latin typeface="Arial" panose="020B0604020202020204" pitchFamily="34" charset="0"/>
                <a:cs typeface="Arial" panose="020B0604020202020204" pitchFamily="34" charset="0"/>
              </a:rPr>
              <a:t>nghiên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cứu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chỉ</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ra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đến</a:t>
            </a:r>
            <a:r>
              <a:rPr lang="en-US" smtClean="0">
                <a:latin typeface="Arial" panose="020B0604020202020204" pitchFamily="34" charset="0"/>
                <a:cs typeface="Arial" panose="020B0604020202020204" pitchFamily="34" charset="0"/>
              </a:rPr>
              <a:t> 100% </a:t>
            </a:r>
            <a:r>
              <a:rPr lang="en-US" err="1" smtClean="0">
                <a:latin typeface="Arial" panose="020B0604020202020204" pitchFamily="34" charset="0"/>
                <a:cs typeface="Arial" panose="020B0604020202020204" pitchFamily="34" charset="0"/>
              </a:rPr>
              <a:t>duy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trì</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điều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trị</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sau</a:t>
            </a:r>
            <a:r>
              <a:rPr lang="en-US" smtClean="0">
                <a:latin typeface="Arial" panose="020B0604020202020204" pitchFamily="34" charset="0"/>
                <a:cs typeface="Arial" panose="020B0604020202020204" pitchFamily="34" charset="0"/>
              </a:rPr>
              <a:t> 6 </a:t>
            </a:r>
            <a:r>
              <a:rPr lang="en-US" err="1" smtClean="0">
                <a:latin typeface="Arial" panose="020B0604020202020204" pitchFamily="34" charset="0"/>
                <a:cs typeface="Arial" panose="020B0604020202020204" pitchFamily="34" charset="0"/>
              </a:rPr>
              <a:t>tháng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theo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dõi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trong</a:t>
            </a:r>
            <a:r>
              <a:rPr lang="en-US" smtClean="0">
                <a:latin typeface="Arial" panose="020B0604020202020204" pitchFamily="34" charset="0"/>
                <a:cs typeface="Arial" panose="020B0604020202020204" pitchFamily="34" charset="0"/>
              </a:rPr>
              <a:t> một </a:t>
            </a:r>
            <a:r>
              <a:rPr lang="en-US" err="1" smtClean="0">
                <a:latin typeface="Arial" panose="020B0604020202020204" pitchFamily="34" charset="0"/>
                <a:cs typeface="Arial" panose="020B0604020202020204" pitchFamily="34" charset="0"/>
              </a:rPr>
              <a:t>nghiên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cứu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là</a:t>
            </a:r>
            <a:r>
              <a:rPr lang="en-US" smtClean="0">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95% </a:t>
            </a:r>
            <a:r>
              <a:rPr lang="en-US" err="1" smtClean="0">
                <a:latin typeface="Arial" panose="020B0604020202020204" pitchFamily="34" charset="0"/>
                <a:cs typeface="Arial" panose="020B0604020202020204" pitchFamily="34" charset="0"/>
              </a:rPr>
              <a:t>sau</a:t>
            </a:r>
            <a:r>
              <a:rPr lang="en-US" smtClean="0">
                <a:latin typeface="Arial" panose="020B0604020202020204" pitchFamily="34" charset="0"/>
                <a:cs typeface="Arial" panose="020B0604020202020204" pitchFamily="34" charset="0"/>
              </a:rPr>
              <a:t> 24 </a:t>
            </a:r>
            <a:r>
              <a:rPr lang="en-US" err="1" smtClean="0">
                <a:latin typeface="Arial" panose="020B0604020202020204" pitchFamily="34" charset="0"/>
                <a:cs typeface="Arial" panose="020B0604020202020204" pitchFamily="34" charset="0"/>
              </a:rPr>
              <a:t>tháng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theo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dõi</a:t>
            </a:r>
            <a:r>
              <a:rPr lang="en-US" smtClean="0">
                <a:latin typeface="Arial" panose="020B0604020202020204" pitchFamily="34" charset="0"/>
                <a:cs typeface="Arial" panose="020B0604020202020204" pitchFamily="34" charset="0"/>
              </a:rPr>
              <a:t>.</a:t>
            </a:r>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22842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6AC48-4610-AF41-B672-DC0308D51089}"/>
              </a:ext>
            </a:extLst>
          </p:cNvPr>
          <p:cNvSpPr>
            <a:spLocks noGrp="1"/>
          </p:cNvSpPr>
          <p:nvPr>
            <p:ph type="title"/>
          </p:nvPr>
        </p:nvSpPr>
        <p:spPr/>
        <p:txBody>
          <a:bodyPr>
            <a:normAutofit/>
          </a:bodyPr>
          <a:lstStyle/>
          <a:p>
            <a:r>
              <a:rPr lang="en-US" err="1">
                <a:latin typeface="Arial" panose="020B0604020202020204" pitchFamily="34" charset="0"/>
                <a:cs typeface="Arial" panose="020B0604020202020204" pitchFamily="34" charset="0"/>
              </a:rPr>
              <a:t>Wecare</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được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thiết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kế</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cầu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đặc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thù</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của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tham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gia</a:t>
            </a:r>
            <a:r>
              <a:rPr lang="en-US" smtClean="0">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
            </a:r>
            <a:br>
              <a:rPr lang="en-US">
                <a:latin typeface="Arial" panose="020B0604020202020204" pitchFamily="34" charset="0"/>
                <a:cs typeface="Arial" panose="020B0604020202020204" pitchFamily="34" charset="0"/>
              </a:rPr>
            </a:b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5BBD86E3-498F-6C4F-AC45-5D99498627C7}"/>
              </a:ext>
            </a:extLst>
          </p:cNvPr>
          <p:cNvSpPr>
            <a:spLocks noGrp="1"/>
          </p:cNvSpPr>
          <p:nvPr>
            <p:ph sz="quarter" idx="13"/>
          </p:nvPr>
        </p:nvSpPr>
        <p:spPr>
          <a:xfrm>
            <a:off x="913774" y="1985554"/>
            <a:ext cx="10363826" cy="4650377"/>
          </a:xfrm>
        </p:spPr>
        <p:txBody>
          <a:bodyPr>
            <a:normAutofit/>
          </a:bodyPr>
          <a:lstStyle/>
          <a:p>
            <a:r>
              <a:rPr lang="en-US" err="1" smtClean="0">
                <a:latin typeface="Arial" panose="020B0604020202020204" pitchFamily="34" charset="0"/>
                <a:cs typeface="Arial" panose="020B0604020202020204" pitchFamily="34" charset="0"/>
              </a:rPr>
              <a:t>Được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thiết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kế</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nhằm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dịch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vụ</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chăm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sóc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nhắc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nhở</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lịch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uống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thuốc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hỗ</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hội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giáo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dục</a:t>
            </a:r>
            <a:r>
              <a:rPr lang="en-US" smtClean="0">
                <a:latin typeface="Arial" panose="020B0604020202020204" pitchFamily="34" charset="0"/>
                <a:cs typeface="Arial" panose="020B0604020202020204" pitchFamily="34" charset="0"/>
              </a:rPr>
              <a:t> ở </a:t>
            </a:r>
            <a:r>
              <a:rPr lang="en-US" err="1" smtClean="0">
                <a:latin typeface="Arial" panose="020B0604020202020204" pitchFamily="34" charset="0"/>
                <a:cs typeface="Arial" panose="020B0604020202020204" pitchFamily="34" charset="0"/>
              </a:rPr>
              <a:t>cấp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độ</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nhân</a:t>
            </a:r>
            <a:endParaRPr lang="en-US">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Dựa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cầu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bối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cảnh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cụ</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thể</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của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khách</a:t>
            </a:r>
            <a:r>
              <a:rPr lang="en-US" smtClean="0">
                <a:latin typeface="Arial" panose="020B0604020202020204" pitchFamily="34" charset="0"/>
                <a:cs typeface="Arial" panose="020B0604020202020204" pitchFamily="34" charset="0"/>
              </a:rPr>
              <a:t> hàng (</a:t>
            </a:r>
            <a:r>
              <a:rPr lang="en-US" err="1" smtClean="0">
                <a:latin typeface="Arial" panose="020B0604020202020204" pitchFamily="34" charset="0"/>
                <a:cs typeface="Arial" panose="020B0604020202020204" pitchFamily="34" charset="0"/>
              </a:rPr>
              <a:t>ví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tuổi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sự</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phát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triển</a:t>
            </a:r>
            <a:r>
              <a:rPr lang="en-US" smtClean="0">
                <a:latin typeface="Arial" panose="020B0604020202020204" pitchFamily="34" charset="0"/>
                <a:cs typeface="Arial" panose="020B0604020202020204" pitchFamily="34" charset="0"/>
              </a:rPr>
              <a:t>)</a:t>
            </a:r>
          </a:p>
          <a:p>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giáo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sức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khỏe</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điều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chỉnh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tin </a:t>
            </a:r>
            <a:r>
              <a:rPr lang="en-US" err="1" smtClean="0">
                <a:latin typeface="Arial" panose="020B0604020202020204" pitchFamily="34" charset="0"/>
                <a:cs typeface="Arial" panose="020B0604020202020204" pitchFamily="34" charset="0"/>
              </a:rPr>
              <a:t>nhắn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chứa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đựng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thông</a:t>
            </a:r>
            <a:r>
              <a:rPr lang="en-US" smtClean="0">
                <a:latin typeface="Arial" panose="020B0604020202020204" pitchFamily="34" charset="0"/>
                <a:cs typeface="Arial" panose="020B0604020202020204" pitchFamily="34" charset="0"/>
              </a:rPr>
              <a:t> tin </a:t>
            </a:r>
            <a:r>
              <a:rPr lang="en-US" err="1" smtClean="0">
                <a:latin typeface="Arial" panose="020B0604020202020204" pitchFamily="34" charset="0"/>
                <a:cs typeface="Arial" panose="020B0604020202020204" pitchFamily="34" charset="0"/>
              </a:rPr>
              <a:t>dựa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cầu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cụ</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thể</a:t>
            </a:r>
            <a:endParaRPr lang="en-US">
              <a:latin typeface="Arial" panose="020B0604020202020204" pitchFamily="34" charset="0"/>
              <a:cs typeface="Arial" panose="020B0604020202020204" pitchFamily="34" charset="0"/>
            </a:endParaRPr>
          </a:p>
          <a:p>
            <a:r>
              <a:rPr lang="en-US" err="1" smtClean="0">
                <a:latin typeface="Arial" panose="020B0604020202020204" pitchFamily="34" charset="0"/>
                <a:cs typeface="Arial" panose="020B0604020202020204" pitchFamily="34" charset="0"/>
              </a:rPr>
              <a:t>Tập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trung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năng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của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giáo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để</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định</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vấn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đề</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xây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dựng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niềm</a:t>
            </a:r>
            <a:r>
              <a:rPr lang="en-US" smtClean="0">
                <a:latin typeface="Arial" panose="020B0604020202020204" pitchFamily="34" charset="0"/>
                <a:cs typeface="Arial" panose="020B0604020202020204" pitchFamily="34" charset="0"/>
              </a:rPr>
              <a:t> tin, </a:t>
            </a:r>
            <a:r>
              <a:rPr lang="en-US" err="1" smtClean="0">
                <a:latin typeface="Arial" panose="020B0604020202020204" pitchFamily="34" charset="0"/>
                <a:cs typeface="Arial" panose="020B0604020202020204" pitchFamily="34" charset="0"/>
              </a:rPr>
              <a:t>gắn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trao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đổi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cung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cấp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những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hướng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dẫn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phù</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hợp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cụ</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thể</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phương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tiện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truyền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thông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hội</a:t>
            </a:r>
            <a:r>
              <a:rPr lang="en-US" smtClean="0">
                <a:latin typeface="Arial" panose="020B0604020202020204" pitchFamily="34" charset="0"/>
                <a:cs typeface="Arial" panose="020B0604020202020204" pitchFamily="34" charset="0"/>
              </a:rPr>
              <a:t>. </a:t>
            </a:r>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70765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CF03F-6E3D-184A-9D6A-22D99690848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81F912F-2E07-7644-A8AA-8D04A6DD1A75}"/>
              </a:ext>
            </a:extLst>
          </p:cNvPr>
          <p:cNvSpPr>
            <a:spLocks noGrp="1"/>
          </p:cNvSpPr>
          <p:nvPr>
            <p:ph sz="quarter" idx="13"/>
          </p:nvPr>
        </p:nvSpPr>
        <p:spPr/>
        <p:txBody>
          <a:bodyPr>
            <a:normAutofit/>
          </a:bodyPr>
          <a:lstStyle/>
          <a:p>
            <a:r>
              <a:rPr lang="en-US" err="1" smtClean="0">
                <a:latin typeface="Arial" panose="020B0604020202020204" pitchFamily="34" charset="0"/>
                <a:cs typeface="Arial" panose="020B0604020202020204" pitchFamily="34" charset="0"/>
              </a:rPr>
              <a:t>Bao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gồm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công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cụ</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tự</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đánh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giá</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khuyến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nghị</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về</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dự</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phòng</a:t>
            </a:r>
            <a:r>
              <a:rPr lang="en-US" smtClean="0">
                <a:latin typeface="Arial" panose="020B0604020202020204" pitchFamily="34" charset="0"/>
                <a:cs typeface="Arial" panose="020B0604020202020204" pitchFamily="34" charset="0"/>
              </a:rPr>
              <a:t>; cách </a:t>
            </a:r>
            <a:r>
              <a:rPr lang="en-US" err="1" smtClean="0">
                <a:latin typeface="Arial" panose="020B0604020202020204" pitchFamily="34" charset="0"/>
                <a:cs typeface="Arial" panose="020B0604020202020204" pitchFamily="34" charset="0"/>
              </a:rPr>
              <a:t>thức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đặt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mua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vật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bao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cao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bộ</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tự</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xét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nghiệm</a:t>
            </a:r>
            <a:r>
              <a:rPr lang="en-US" smtClean="0">
                <a:latin typeface="Arial" panose="020B0604020202020204" pitchFamily="34" charset="0"/>
                <a:cs typeface="Arial" panose="020B0604020202020204" pitchFamily="34" charset="0"/>
              </a:rPr>
              <a:t> HIV); </a:t>
            </a:r>
            <a:r>
              <a:rPr lang="en-US" err="1" smtClean="0">
                <a:latin typeface="Arial" panose="020B0604020202020204" pitchFamily="34" charset="0"/>
                <a:cs typeface="Arial" panose="020B0604020202020204" pitchFamily="34" charset="0"/>
              </a:rPr>
              <a:t>nhắc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nhóm</a:t>
            </a:r>
            <a:r>
              <a:rPr lang="en-US" smtClean="0">
                <a:latin typeface="Arial" panose="020B0604020202020204" pitchFamily="34" charset="0"/>
                <a:cs typeface="Arial" panose="020B0604020202020204" pitchFamily="34" charset="0"/>
              </a:rPr>
              <a:t> khách hang msm </a:t>
            </a:r>
            <a:r>
              <a:rPr lang="en-US" err="1" smtClean="0">
                <a:latin typeface="Arial" panose="020B0604020202020204" pitchFamily="34" charset="0"/>
                <a:cs typeface="Arial" panose="020B0604020202020204" pitchFamily="34" charset="0"/>
              </a:rPr>
              <a:t>về</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dịch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vụ</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dự</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phòng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hiv</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cơ</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bản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xét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nghiệm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hiv</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bao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cao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su</a:t>
            </a:r>
            <a:r>
              <a:rPr lang="en-US" smtClean="0">
                <a:latin typeface="Arial" panose="020B0604020202020204" pitchFamily="34" charset="0"/>
                <a:cs typeface="Arial" panose="020B0604020202020204" pitchFamily="34" charset="0"/>
              </a:rPr>
              <a:t>, dự </a:t>
            </a:r>
            <a:r>
              <a:rPr lang="en-US" err="1" smtClean="0">
                <a:latin typeface="Arial" panose="020B0604020202020204" pitchFamily="34" charset="0"/>
                <a:cs typeface="Arial" panose="020B0604020202020204" pitchFamily="34" charset="0"/>
              </a:rPr>
              <a:t>phòng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trước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phơi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nhiễm</a:t>
            </a:r>
            <a:r>
              <a:rPr lang="en-US" smtClean="0">
                <a:latin typeface="Arial" panose="020B0604020202020204" pitchFamily="34" charset="0"/>
                <a:cs typeface="Arial" panose="020B0604020202020204" pitchFamily="34" charset="0"/>
              </a:rPr>
              <a:t> (prep), dự </a:t>
            </a:r>
            <a:r>
              <a:rPr lang="en-US" err="1" smtClean="0">
                <a:latin typeface="Arial" panose="020B0604020202020204" pitchFamily="34" charset="0"/>
                <a:cs typeface="Arial" panose="020B0604020202020204" pitchFamily="34" charset="0"/>
              </a:rPr>
              <a:t>phòng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sau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phơi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nhiễm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không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quan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đến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nghề</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nghiệp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npep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định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vị</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đơn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vị</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cung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cấp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dịch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vụ</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dự</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phòng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điều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trị</a:t>
            </a:r>
            <a:r>
              <a:rPr lang="en-US" smtClean="0">
                <a:latin typeface="Arial" panose="020B0604020202020204" pitchFamily="34" charset="0"/>
                <a:cs typeface="Arial" panose="020B0604020202020204" pitchFamily="34" charset="0"/>
              </a:rPr>
              <a:t>.</a:t>
            </a:r>
          </a:p>
          <a:p>
            <a:r>
              <a:rPr lang="en-US" err="1" smtClean="0">
                <a:latin typeface="Arial" panose="020B0604020202020204" pitchFamily="34" charset="0"/>
                <a:cs typeface="Arial" panose="020B0604020202020204" pitchFamily="34" charset="0"/>
              </a:rPr>
              <a:t>Đối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với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những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có kết quả âm </a:t>
            </a:r>
            <a:r>
              <a:rPr lang="en-US" err="1" smtClean="0">
                <a:latin typeface="Arial" panose="020B0604020202020204" pitchFamily="34" charset="0"/>
                <a:cs typeface="Arial" panose="020B0604020202020204" pitchFamily="34" charset="0"/>
              </a:rPr>
              <a:t>tính</a:t>
            </a:r>
            <a:r>
              <a:rPr lang="en-US" smtClean="0">
                <a:latin typeface="Arial" panose="020B0604020202020204" pitchFamily="34" charset="0"/>
                <a:cs typeface="Arial" panose="020B0604020202020204" pitchFamily="34" charset="0"/>
              </a:rPr>
              <a:t> với hiv, can </a:t>
            </a:r>
            <a:r>
              <a:rPr lang="en-US" err="1" smtClean="0">
                <a:latin typeface="Arial" panose="020B0604020202020204" pitchFamily="34" charset="0"/>
                <a:cs typeface="Arial" panose="020B0604020202020204" pitchFamily="34" charset="0"/>
              </a:rPr>
              <a:t>thiệp</a:t>
            </a:r>
            <a:r>
              <a:rPr lang="en-US" smtClean="0">
                <a:latin typeface="Arial" panose="020B0604020202020204" pitchFamily="34" charset="0"/>
                <a:cs typeface="Arial" panose="020B0604020202020204" pitchFamily="34" charset="0"/>
              </a:rPr>
              <a:t> y </a:t>
            </a:r>
            <a:r>
              <a:rPr lang="en-US" err="1" smtClean="0">
                <a:latin typeface="Arial" panose="020B0604020202020204" pitchFamily="34" charset="0"/>
                <a:cs typeface="Arial" panose="020B0604020202020204" pitchFamily="34" charset="0"/>
              </a:rPr>
              <a:t>sinh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như</a:t>
            </a:r>
            <a:r>
              <a:rPr lang="en-US" smtClean="0">
                <a:latin typeface="Arial" panose="020B0604020202020204" pitchFamily="34" charset="0"/>
                <a:cs typeface="Arial" panose="020B0604020202020204" pitchFamily="34" charset="0"/>
              </a:rPr>
              <a:t> prep </a:t>
            </a:r>
            <a:r>
              <a:rPr lang="en-US" err="1" smtClean="0">
                <a:latin typeface="Arial" panose="020B0604020202020204" pitchFamily="34" charset="0"/>
                <a:cs typeface="Arial" panose="020B0604020202020204" pitchFamily="34" charset="0"/>
              </a:rPr>
              <a:t>hứa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hẹn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sẽ</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giúp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giảm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thiểu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nguy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cơ</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lây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nhiễm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hiv</a:t>
            </a:r>
            <a:r>
              <a:rPr lang="en-US" smtClean="0">
                <a:latin typeface="Arial" panose="020B0604020202020204" pitchFamily="34" charset="0"/>
                <a:cs typeface="Arial" panose="020B0604020202020204" pitchFamily="34" charset="0"/>
              </a:rPr>
              <a:t> [1-3</a:t>
            </a:r>
            <a:r>
              <a:rPr lang="en-US">
                <a:latin typeface="Arial" panose="020B0604020202020204" pitchFamily="34" charset="0"/>
                <a:cs typeface="Arial" panose="020B0604020202020204" pitchFamily="34" charset="0"/>
              </a:rPr>
              <a:t>]. </a:t>
            </a:r>
            <a:endParaRPr lang="en-US">
              <a:effectLst/>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pic>
        <p:nvPicPr>
          <p:cNvPr id="4" name="Content Placeholder 3">
            <a:extLst>
              <a:ext uri="{FF2B5EF4-FFF2-40B4-BE49-F238E27FC236}">
                <a16:creationId xmlns:a16="http://schemas.microsoft.com/office/drawing/2014/main" id="{5CF0E662-3F9D-D24B-8B90-6C1DCA9C7B2D}"/>
              </a:ext>
            </a:extLst>
          </p:cNvPr>
          <p:cNvPicPr>
            <a:picLocks noChangeAspect="1"/>
          </p:cNvPicPr>
          <p:nvPr/>
        </p:nvPicPr>
        <p:blipFill>
          <a:blip r:embed="rId2"/>
          <a:stretch>
            <a:fillRect/>
          </a:stretch>
        </p:blipFill>
        <p:spPr>
          <a:xfrm>
            <a:off x="914400" y="595980"/>
            <a:ext cx="10363200" cy="1618714"/>
          </a:xfrm>
          <a:prstGeom prst="rect">
            <a:avLst/>
          </a:prstGeom>
        </p:spPr>
      </p:pic>
    </p:spTree>
    <p:extLst>
      <p:ext uri="{BB962C8B-B14F-4D97-AF65-F5344CB8AC3E}">
        <p14:creationId xmlns:p14="http://schemas.microsoft.com/office/powerpoint/2010/main" val="36372067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59C80-512F-0F4A-AC6F-84BF2AB5C17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DDD4AA2-1540-744E-AF75-FAF77623F67E}"/>
              </a:ext>
            </a:extLst>
          </p:cNvPr>
          <p:cNvSpPr>
            <a:spLocks noGrp="1"/>
          </p:cNvSpPr>
          <p:nvPr>
            <p:ph sz="quarter" idx="13"/>
          </p:nvPr>
        </p:nvSpPr>
        <p:spPr>
          <a:xfrm>
            <a:off x="913774" y="2367092"/>
            <a:ext cx="10363826" cy="4490908"/>
          </a:xfrm>
        </p:spPr>
        <p:txBody>
          <a:bodyPr>
            <a:normAutofit fontScale="92500" lnSpcReduction="20000"/>
          </a:bodyPr>
          <a:lstStyle/>
          <a:p>
            <a:r>
              <a:rPr lang="vi-VN"/>
              <a:t>nội dung </a:t>
            </a:r>
            <a:r>
              <a:rPr lang="en-US" err="1" smtClean="0"/>
              <a:t>của</a:t>
            </a:r>
            <a:r>
              <a:rPr lang="en-US" smtClean="0"/>
              <a:t> </a:t>
            </a:r>
            <a:r>
              <a:rPr lang="vi-VN" smtClean="0"/>
              <a:t>ứng </a:t>
            </a:r>
            <a:r>
              <a:rPr lang="vi-VN"/>
              <a:t>dụng được phát triển dựa </a:t>
            </a:r>
            <a:r>
              <a:rPr lang="vi-VN" smtClean="0"/>
              <a:t>trên </a:t>
            </a:r>
            <a:r>
              <a:rPr lang="vi-VN"/>
              <a:t>thuyết nhận thức xã hội về hành vi [25]. Tóm lại, các tính năng của ứng dụng được liệt kê </a:t>
            </a:r>
            <a:r>
              <a:rPr lang="en-US"/>
              <a:t>ở</a:t>
            </a:r>
            <a:r>
              <a:rPr lang="vi-VN" smtClean="0"/>
              <a:t> </a:t>
            </a:r>
            <a:r>
              <a:rPr lang="vi-VN"/>
              <a:t>phần sau được phát triển để phù hợp với khuôn khổ của một số hành vi (ví dụ: lập kế hoạch </a:t>
            </a:r>
            <a:r>
              <a:rPr lang="en-US" err="1" smtClean="0"/>
              <a:t>xét</a:t>
            </a:r>
            <a:r>
              <a:rPr lang="en-US" smtClean="0"/>
              <a:t> </a:t>
            </a:r>
            <a:r>
              <a:rPr lang="en-US" err="1" smtClean="0"/>
              <a:t>nghiệm</a:t>
            </a:r>
            <a:r>
              <a:rPr lang="en-US" smtClean="0"/>
              <a:t> hiv </a:t>
            </a:r>
            <a:r>
              <a:rPr lang="vi-VN" smtClean="0"/>
              <a:t>thường xuyên, </a:t>
            </a:r>
            <a:r>
              <a:rPr lang="vi-VN"/>
              <a:t>sử dụng bao cao su, tự kiểm tra PrEP, tìm kiếm </a:t>
            </a:r>
            <a:r>
              <a:rPr lang="en-US" err="1" smtClean="0"/>
              <a:t>các</a:t>
            </a:r>
            <a:r>
              <a:rPr lang="en-US" smtClean="0"/>
              <a:t> </a:t>
            </a:r>
            <a:r>
              <a:rPr lang="en-US" err="1" smtClean="0"/>
              <a:t>dịch</a:t>
            </a:r>
            <a:r>
              <a:rPr lang="en-US" smtClean="0"/>
              <a:t> </a:t>
            </a:r>
            <a:r>
              <a:rPr lang="en-US" err="1" smtClean="0"/>
              <a:t>vụ</a:t>
            </a:r>
            <a:r>
              <a:rPr lang="en-US" smtClean="0"/>
              <a:t> </a:t>
            </a:r>
            <a:r>
              <a:rPr lang="vi-VN" smtClean="0"/>
              <a:t>chăm </a:t>
            </a:r>
            <a:r>
              <a:rPr lang="vi-VN"/>
              <a:t>sóc </a:t>
            </a:r>
            <a:r>
              <a:rPr lang="vi-VN" smtClean="0"/>
              <a:t>cho người </a:t>
            </a:r>
            <a:r>
              <a:rPr lang="vi-VN"/>
              <a:t>sống với HIV). Đối với mỗi hành vi sức khoẻ hoặc </a:t>
            </a:r>
            <a:r>
              <a:rPr lang="en-US" err="1" smtClean="0"/>
              <a:t>dự</a:t>
            </a:r>
            <a:r>
              <a:rPr lang="en-US" smtClean="0"/>
              <a:t> </a:t>
            </a:r>
            <a:r>
              <a:rPr lang="en-US" err="1" smtClean="0"/>
              <a:t>phòng</a:t>
            </a:r>
            <a:r>
              <a:rPr lang="vi-VN" smtClean="0"/>
              <a:t>, </a:t>
            </a:r>
            <a:r>
              <a:rPr lang="vi-VN"/>
              <a:t>có </a:t>
            </a:r>
            <a:r>
              <a:rPr lang="en-US" smtClean="0"/>
              <a:t>3</a:t>
            </a:r>
            <a:r>
              <a:rPr lang="vi-VN" smtClean="0"/>
              <a:t> </a:t>
            </a:r>
            <a:r>
              <a:rPr lang="vi-VN"/>
              <a:t>tính năng ứng dụng cụ thể được thiết kế để thúc đẩy </a:t>
            </a:r>
            <a:r>
              <a:rPr lang="en-US" err="1" smtClean="0"/>
              <a:t>việc</a:t>
            </a:r>
            <a:r>
              <a:rPr lang="en-US" smtClean="0"/>
              <a:t> </a:t>
            </a:r>
            <a:r>
              <a:rPr lang="vi-VN" smtClean="0"/>
              <a:t>thiết </a:t>
            </a:r>
            <a:r>
              <a:rPr lang="vi-VN"/>
              <a:t>lập mục tiêu, </a:t>
            </a:r>
            <a:r>
              <a:rPr lang="en-US" err="1" smtClean="0"/>
              <a:t>niềm</a:t>
            </a:r>
            <a:r>
              <a:rPr lang="en-US" smtClean="0"/>
              <a:t> tin </a:t>
            </a:r>
            <a:r>
              <a:rPr lang="en-US" err="1" smtClean="0"/>
              <a:t>vào</a:t>
            </a:r>
            <a:r>
              <a:rPr lang="en-US" smtClean="0"/>
              <a:t> </a:t>
            </a:r>
            <a:r>
              <a:rPr lang="en-US" err="1" smtClean="0"/>
              <a:t>bản</a:t>
            </a:r>
            <a:r>
              <a:rPr lang="en-US" smtClean="0"/>
              <a:t> </a:t>
            </a:r>
            <a:r>
              <a:rPr lang="en-US" err="1" smtClean="0"/>
              <a:t>thân</a:t>
            </a:r>
            <a:r>
              <a:rPr lang="vi-VN" smtClean="0"/>
              <a:t>, </a:t>
            </a:r>
            <a:r>
              <a:rPr lang="vi-VN"/>
              <a:t>kỳ vọng kết quả và tự điều </a:t>
            </a:r>
            <a:r>
              <a:rPr lang="vi-VN" smtClean="0"/>
              <a:t>chỉnh</a:t>
            </a:r>
            <a:r>
              <a:rPr lang="en-US" smtClean="0"/>
              <a:t> </a:t>
            </a:r>
            <a:r>
              <a:rPr lang="en-US" err="1" smtClean="0"/>
              <a:t>bản</a:t>
            </a:r>
            <a:r>
              <a:rPr lang="en-US" smtClean="0"/>
              <a:t> </a:t>
            </a:r>
            <a:r>
              <a:rPr lang="en-US" err="1" smtClean="0"/>
              <a:t>thân</a:t>
            </a:r>
            <a:r>
              <a:rPr lang="vi-VN" smtClean="0"/>
              <a:t>. </a:t>
            </a:r>
            <a:r>
              <a:rPr lang="vi-VN"/>
              <a:t>Ví dụ: đối với các hành vi </a:t>
            </a:r>
            <a:r>
              <a:rPr lang="en-US" err="1" smtClean="0"/>
              <a:t>trong</a:t>
            </a:r>
            <a:r>
              <a:rPr lang="en-US" smtClean="0"/>
              <a:t> </a:t>
            </a:r>
            <a:r>
              <a:rPr lang="vi-VN" smtClean="0"/>
              <a:t>xét </a:t>
            </a:r>
            <a:r>
              <a:rPr lang="vi-VN"/>
              <a:t>nghiệm HIV, </a:t>
            </a:r>
            <a:r>
              <a:rPr lang="en-US" smtClean="0">
                <a:latin typeface="Arial" panose="020B0604020202020204" pitchFamily="34" charset="0"/>
                <a:cs typeface="Arial" panose="020B0604020202020204" pitchFamily="34" charset="0"/>
              </a:rPr>
              <a:t>một </a:t>
            </a:r>
            <a:r>
              <a:rPr lang="en-US" err="1" smtClean="0">
                <a:latin typeface="Arial" panose="020B0604020202020204" pitchFamily="34" charset="0"/>
                <a:cs typeface="Arial" panose="020B0604020202020204" pitchFamily="34" charset="0"/>
              </a:rPr>
              <a:t>ứng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kế</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hoạch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sẽ</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thúc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đẩy</a:t>
            </a:r>
            <a:r>
              <a:rPr lang="en-US" smtClean="0">
                <a:latin typeface="Arial" panose="020B0604020202020204" pitchFamily="34" charset="0"/>
                <a:cs typeface="Arial" panose="020B0604020202020204" pitchFamily="34" charset="0"/>
              </a:rPr>
              <a:t> việc </a:t>
            </a:r>
            <a:r>
              <a:rPr lang="en-US" err="1" smtClean="0">
                <a:latin typeface="Arial" panose="020B0604020202020204" pitchFamily="34" charset="0"/>
                <a:cs typeface="Arial" panose="020B0604020202020204" pitchFamily="34" charset="0"/>
              </a:rPr>
              <a:t>thiết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lập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mục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tiêu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đưa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ra</a:t>
            </a:r>
            <a:r>
              <a:rPr lang="en-US" smtClean="0">
                <a:latin typeface="Arial" panose="020B0604020202020204" pitchFamily="34" charset="0"/>
                <a:cs typeface="Arial" panose="020B0604020202020204" pitchFamily="34" charset="0"/>
              </a:rPr>
              <a:t> một </a:t>
            </a:r>
            <a:r>
              <a:rPr lang="en-US" err="1" smtClean="0">
                <a:latin typeface="Arial" panose="020B0604020202020204" pitchFamily="34" charset="0"/>
                <a:cs typeface="Arial" panose="020B0604020202020204" pitchFamily="34" charset="0"/>
              </a:rPr>
              <a:t>số</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lựa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chọn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xét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nghiệm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thông</a:t>
            </a:r>
            <a:r>
              <a:rPr lang="en-US" smtClean="0">
                <a:latin typeface="Arial" panose="020B0604020202020204" pitchFamily="34" charset="0"/>
                <a:cs typeface="Arial" panose="020B0604020202020204" pitchFamily="34" charset="0"/>
              </a:rPr>
              <a:t> tin </a:t>
            </a:r>
            <a:r>
              <a:rPr lang="en-US" err="1" smtClean="0">
                <a:latin typeface="Arial" panose="020B0604020202020204" pitchFamily="34" charset="0"/>
                <a:cs typeface="Arial" panose="020B0604020202020204" pitchFamily="34" charset="0"/>
              </a:rPr>
              <a:t>giúp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bệnh</a:t>
            </a:r>
            <a:r>
              <a:rPr lang="en-US" smtClean="0">
                <a:latin typeface="Arial" panose="020B0604020202020204" pitchFamily="34" charset="0"/>
                <a:cs typeface="Arial" panose="020B0604020202020204" pitchFamily="34" charset="0"/>
              </a:rPr>
              <a:t> tăng </a:t>
            </a:r>
            <a:r>
              <a:rPr lang="en-US" err="1" smtClean="0">
                <a:latin typeface="Arial" panose="020B0604020202020204" pitchFamily="34" charset="0"/>
                <a:cs typeface="Arial" panose="020B0604020202020204" pitchFamily="34" charset="0"/>
              </a:rPr>
              <a:t>cường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niềm</a:t>
            </a:r>
            <a:r>
              <a:rPr lang="en-US" smtClean="0">
                <a:latin typeface="Arial" panose="020B0604020202020204" pitchFamily="34" charset="0"/>
                <a:cs typeface="Arial" panose="020B0604020202020204" pitchFamily="34" charset="0"/>
              </a:rPr>
              <a:t> tin </a:t>
            </a:r>
            <a:r>
              <a:rPr lang="en-US" err="1" smtClean="0">
                <a:latin typeface="Arial" panose="020B0604020202020204" pitchFamily="34" charset="0"/>
                <a:cs typeface="Arial" panose="020B0604020202020204" pitchFamily="34" charset="0"/>
              </a:rPr>
              <a:t>vào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bản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thân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thông</a:t>
            </a:r>
            <a:r>
              <a:rPr lang="en-US" smtClean="0">
                <a:latin typeface="Arial" panose="020B0604020202020204" pitchFamily="34" charset="0"/>
                <a:cs typeface="Arial" panose="020B0604020202020204" pitchFamily="34" charset="0"/>
              </a:rPr>
              <a:t> tin </a:t>
            </a:r>
            <a:r>
              <a:rPr lang="en-US" err="1" smtClean="0">
                <a:latin typeface="Arial" panose="020B0604020202020204" pitchFamily="34" charset="0"/>
                <a:cs typeface="Arial" panose="020B0604020202020204" pitchFamily="34" charset="0"/>
              </a:rPr>
              <a:t>về</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những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lợi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ích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của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xét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nghiệm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sẽ</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giúp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khách</a:t>
            </a:r>
            <a:r>
              <a:rPr lang="en-US" smtClean="0">
                <a:latin typeface="Arial" panose="020B0604020202020204" pitchFamily="34" charset="0"/>
                <a:cs typeface="Arial" panose="020B0604020202020204" pitchFamily="34" charset="0"/>
              </a:rPr>
              <a:t> hàng </a:t>
            </a:r>
            <a:r>
              <a:rPr lang="en-US" err="1" smtClean="0">
                <a:latin typeface="Arial" panose="020B0604020202020204" pitchFamily="34" charset="0"/>
                <a:cs typeface="Arial" panose="020B0604020202020204" pitchFamily="34" charset="0"/>
              </a:rPr>
              <a:t>xây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dựng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mong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đợi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về</a:t>
            </a:r>
            <a:r>
              <a:rPr lang="en-US" smtClean="0">
                <a:latin typeface="Arial" panose="020B0604020202020204" pitchFamily="34" charset="0"/>
                <a:cs typeface="Arial" panose="020B0604020202020204" pitchFamily="34" charset="0"/>
              </a:rPr>
              <a:t> một </a:t>
            </a:r>
            <a:r>
              <a:rPr lang="en-US" err="1" smtClean="0">
                <a:latin typeface="Arial" panose="020B0604020202020204" pitchFamily="34" charset="0"/>
                <a:cs typeface="Arial" panose="020B0604020202020204" pitchFamily="34" charset="0"/>
              </a:rPr>
              <a:t>kết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quả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xét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nghiệm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tích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cực</a:t>
            </a:r>
            <a:r>
              <a:rPr lang="en-US" smtClean="0">
                <a:latin typeface="Arial" panose="020B0604020202020204" pitchFamily="34" charset="0"/>
                <a:cs typeface="Arial" panose="020B0604020202020204" pitchFamily="34" charset="0"/>
              </a:rPr>
              <a:t>, khách ahngf có thể tùy chỉnh hệ </a:t>
            </a:r>
            <a:r>
              <a:rPr lang="en-US" err="1" smtClean="0">
                <a:latin typeface="Arial" panose="020B0604020202020204" pitchFamily="34" charset="0"/>
                <a:cs typeface="Arial" panose="020B0604020202020204" pitchFamily="34" charset="0"/>
              </a:rPr>
              <a:t>thống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nhắc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nhở</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xét</a:t>
            </a:r>
            <a:r>
              <a:rPr lang="en-US" smtClean="0">
                <a:latin typeface="Arial" panose="020B0604020202020204" pitchFamily="34" charset="0"/>
                <a:cs typeface="Arial" panose="020B0604020202020204" pitchFamily="34" charset="0"/>
              </a:rPr>
              <a:t> nghiệm, tăng </a:t>
            </a:r>
            <a:r>
              <a:rPr lang="en-US" err="1" smtClean="0">
                <a:latin typeface="Arial" panose="020B0604020202020204" pitchFamily="34" charset="0"/>
                <a:cs typeface="Arial" panose="020B0604020202020204" pitchFamily="34" charset="0"/>
              </a:rPr>
              <a:t>cường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năng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tự</a:t>
            </a:r>
            <a:r>
              <a:rPr lang="en-US">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quản</a:t>
            </a:r>
            <a:r>
              <a:rPr lang="en-US" smtClean="0">
                <a:latin typeface="Arial" panose="020B0604020202020204" pitchFamily="34" charset="0"/>
                <a:cs typeface="Arial" panose="020B0604020202020204" pitchFamily="34" charset="0"/>
              </a:rPr>
              <a:t> lý </a:t>
            </a:r>
            <a:r>
              <a:rPr lang="en-US" err="1" smtClean="0">
                <a:latin typeface="Arial" panose="020B0604020202020204" pitchFamily="34" charset="0"/>
                <a:cs typeface="Arial" panose="020B0604020202020204" pitchFamily="34" charset="0"/>
              </a:rPr>
              <a:t>bản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thân</a:t>
            </a:r>
            <a:r>
              <a:rPr lang="en-US" smtClean="0">
                <a:latin typeface="Arial" panose="020B0604020202020204" pitchFamily="34" charset="0"/>
                <a:cs typeface="Arial" panose="020B0604020202020204" pitchFamily="34" charset="0"/>
              </a:rPr>
              <a:t>.</a:t>
            </a:r>
          </a:p>
          <a:p>
            <a:endParaRPr lang="en-US"/>
          </a:p>
        </p:txBody>
      </p:sp>
    </p:spTree>
    <p:extLst>
      <p:ext uri="{BB962C8B-B14F-4D97-AF65-F5344CB8AC3E}">
        <p14:creationId xmlns:p14="http://schemas.microsoft.com/office/powerpoint/2010/main" val="19813751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D104D-F3F3-D841-A426-4B4C1FD3D94A}"/>
              </a:ext>
            </a:extLst>
          </p:cNvPr>
          <p:cNvSpPr>
            <a:spLocks noGrp="1"/>
          </p:cNvSpPr>
          <p:nvPr>
            <p:ph type="title"/>
          </p:nvPr>
        </p:nvSpPr>
        <p:spPr/>
        <p:txBody>
          <a:bodyPr/>
          <a:lstStyle/>
          <a:p>
            <a:r>
              <a:rPr lang="en-US" err="1" smtClean="0"/>
              <a:t>Tính</a:t>
            </a:r>
            <a:r>
              <a:rPr lang="en-US" smtClean="0"/>
              <a:t> </a:t>
            </a:r>
            <a:r>
              <a:rPr lang="en-US" err="1" smtClean="0"/>
              <a:t>năng</a:t>
            </a:r>
            <a:r>
              <a:rPr lang="en-US" smtClean="0"/>
              <a:t> </a:t>
            </a:r>
            <a:r>
              <a:rPr lang="en-US" err="1" smtClean="0"/>
              <a:t>của</a:t>
            </a:r>
            <a:r>
              <a:rPr lang="en-US" smtClean="0"/>
              <a:t> </a:t>
            </a:r>
            <a:r>
              <a:rPr lang="en-US" err="1" smtClean="0"/>
              <a:t>ứng</a:t>
            </a:r>
            <a:r>
              <a:rPr lang="en-US" smtClean="0"/>
              <a:t> </a:t>
            </a:r>
            <a:r>
              <a:rPr lang="en-US" err="1" smtClean="0"/>
              <a:t>dụng</a:t>
            </a:r>
            <a:endParaRPr lang="en-US"/>
          </a:p>
        </p:txBody>
      </p:sp>
      <p:sp>
        <p:nvSpPr>
          <p:cNvPr id="3" name="Content Placeholder 2">
            <a:extLst>
              <a:ext uri="{FF2B5EF4-FFF2-40B4-BE49-F238E27FC236}">
                <a16:creationId xmlns:a16="http://schemas.microsoft.com/office/drawing/2014/main" id="{ADB7B92D-2DAE-7D4D-9594-148B2CC32DC2}"/>
              </a:ext>
            </a:extLst>
          </p:cNvPr>
          <p:cNvSpPr>
            <a:spLocks noGrp="1"/>
          </p:cNvSpPr>
          <p:nvPr>
            <p:ph sz="quarter" idx="13"/>
          </p:nvPr>
        </p:nvSpPr>
        <p:spPr>
          <a:xfrm>
            <a:off x="913774" y="2367092"/>
            <a:ext cx="10363826" cy="4151274"/>
          </a:xfrm>
        </p:spPr>
        <p:txBody>
          <a:bodyPr>
            <a:normAutofit/>
          </a:bodyPr>
          <a:lstStyle/>
          <a:p>
            <a:r>
              <a:rPr lang="vi-VN"/>
              <a:t>các tính năng </a:t>
            </a:r>
            <a:r>
              <a:rPr lang="en-US" err="1" smtClean="0"/>
              <a:t>như</a:t>
            </a:r>
            <a:r>
              <a:rPr lang="en-US" smtClean="0"/>
              <a:t> </a:t>
            </a:r>
            <a:r>
              <a:rPr lang="vi-VN" smtClean="0"/>
              <a:t>kiểm </a:t>
            </a:r>
            <a:r>
              <a:rPr lang="vi-VN"/>
              <a:t>tra đánh giá rủi ro hàng tháng </a:t>
            </a:r>
            <a:r>
              <a:rPr lang="en-US" err="1" smtClean="0"/>
              <a:t>giúp</a:t>
            </a:r>
            <a:r>
              <a:rPr lang="en-US" smtClean="0"/>
              <a:t> </a:t>
            </a:r>
            <a:r>
              <a:rPr lang="en-US" err="1" smtClean="0"/>
              <a:t>đưa</a:t>
            </a:r>
            <a:r>
              <a:rPr lang="en-US" smtClean="0"/>
              <a:t> </a:t>
            </a:r>
            <a:r>
              <a:rPr lang="en-US" err="1" smtClean="0"/>
              <a:t>ra</a:t>
            </a:r>
            <a:r>
              <a:rPr lang="en-US" smtClean="0"/>
              <a:t> </a:t>
            </a:r>
            <a:r>
              <a:rPr lang="vi-VN" smtClean="0"/>
              <a:t>những </a:t>
            </a:r>
            <a:r>
              <a:rPr lang="vi-VN"/>
              <a:t>khuyến nghị </a:t>
            </a:r>
            <a:r>
              <a:rPr lang="vi-VN" smtClean="0"/>
              <a:t>liên </a:t>
            </a:r>
            <a:r>
              <a:rPr lang="vi-VN"/>
              <a:t>quan đến dự phòng HIV, các bài kiểm tra để tự đánh giá </a:t>
            </a:r>
            <a:r>
              <a:rPr lang="en-US" err="1" smtClean="0"/>
              <a:t>xem</a:t>
            </a:r>
            <a:r>
              <a:rPr lang="en-US" smtClean="0"/>
              <a:t> </a:t>
            </a:r>
            <a:r>
              <a:rPr lang="en-US" err="1" smtClean="0"/>
              <a:t>bản</a:t>
            </a:r>
            <a:r>
              <a:rPr lang="en-US" smtClean="0"/>
              <a:t> </a:t>
            </a:r>
            <a:r>
              <a:rPr lang="en-US" err="1" smtClean="0"/>
              <a:t>thân</a:t>
            </a:r>
            <a:r>
              <a:rPr lang="en-US" smtClean="0"/>
              <a:t> </a:t>
            </a:r>
            <a:r>
              <a:rPr lang="en-US" err="1" smtClean="0"/>
              <a:t>có</a:t>
            </a:r>
            <a:r>
              <a:rPr lang="en-US" smtClean="0"/>
              <a:t> </a:t>
            </a:r>
            <a:r>
              <a:rPr lang="vi-VN" smtClean="0"/>
              <a:t>hội </a:t>
            </a:r>
            <a:r>
              <a:rPr lang="vi-VN"/>
              <a:t>đủ điều kiện </a:t>
            </a:r>
            <a:r>
              <a:rPr lang="en-US" err="1" smtClean="0"/>
              <a:t>để</a:t>
            </a:r>
            <a:r>
              <a:rPr lang="en-US" smtClean="0"/>
              <a:t> </a:t>
            </a:r>
            <a:r>
              <a:rPr lang="en-US" err="1" smtClean="0"/>
              <a:t>thực</a:t>
            </a:r>
            <a:r>
              <a:rPr lang="en-US" smtClean="0"/>
              <a:t> </a:t>
            </a:r>
            <a:r>
              <a:rPr lang="en-US" err="1" smtClean="0"/>
              <a:t>hiện</a:t>
            </a:r>
            <a:r>
              <a:rPr lang="en-US" smtClean="0"/>
              <a:t> PREP </a:t>
            </a:r>
            <a:r>
              <a:rPr lang="en-US" err="1" smtClean="0"/>
              <a:t>và</a:t>
            </a:r>
            <a:r>
              <a:rPr lang="en-US" smtClean="0"/>
              <a:t> NPEP hay không,</a:t>
            </a:r>
            <a:r>
              <a:rPr lang="vi-VN" smtClean="0"/>
              <a:t> </a:t>
            </a:r>
            <a:r>
              <a:rPr lang="vi-VN"/>
              <a:t>các nguồn lực để tạo ra và lập kế hoạch </a:t>
            </a:r>
            <a:r>
              <a:rPr lang="en-US" err="1" smtClean="0"/>
              <a:t>xét</a:t>
            </a:r>
            <a:r>
              <a:rPr lang="en-US" smtClean="0"/>
              <a:t> </a:t>
            </a:r>
            <a:r>
              <a:rPr lang="en-US" err="1" smtClean="0"/>
              <a:t>nghiệm</a:t>
            </a:r>
            <a:r>
              <a:rPr lang="en-US" smtClean="0"/>
              <a:t> </a:t>
            </a:r>
            <a:r>
              <a:rPr lang="vi-VN" smtClean="0"/>
              <a:t>HIV </a:t>
            </a:r>
            <a:r>
              <a:rPr lang="vi-VN"/>
              <a:t>theo ý </a:t>
            </a:r>
            <a:r>
              <a:rPr lang="en-US" err="1" smtClean="0"/>
              <a:t>muốn</a:t>
            </a:r>
            <a:r>
              <a:rPr lang="vi-VN" smtClean="0"/>
              <a:t> </a:t>
            </a:r>
            <a:r>
              <a:rPr lang="vi-VN"/>
              <a:t>với hệ thống định vị toàn cầu </a:t>
            </a:r>
            <a:r>
              <a:rPr lang="en-US" err="1" smtClean="0"/>
              <a:t>giúp</a:t>
            </a:r>
            <a:r>
              <a:rPr lang="en-US" smtClean="0"/>
              <a:t> </a:t>
            </a:r>
            <a:r>
              <a:rPr lang="en-US" err="1" smtClean="0"/>
              <a:t>chỉ</a:t>
            </a:r>
            <a:r>
              <a:rPr lang="en-US" smtClean="0"/>
              <a:t> </a:t>
            </a:r>
            <a:r>
              <a:rPr lang="en-US" err="1" smtClean="0"/>
              <a:t>rõ</a:t>
            </a:r>
            <a:r>
              <a:rPr lang="en-US" smtClean="0"/>
              <a:t> </a:t>
            </a:r>
            <a:r>
              <a:rPr lang="vi-VN" smtClean="0"/>
              <a:t>các </a:t>
            </a:r>
            <a:r>
              <a:rPr lang="en-US" err="1" smtClean="0"/>
              <a:t>địa</a:t>
            </a:r>
            <a:r>
              <a:rPr lang="en-US" smtClean="0"/>
              <a:t> </a:t>
            </a:r>
            <a:r>
              <a:rPr lang="en-US" err="1" smtClean="0"/>
              <a:t>điểm</a:t>
            </a:r>
            <a:r>
              <a:rPr lang="en-US" smtClean="0"/>
              <a:t> </a:t>
            </a:r>
            <a:r>
              <a:rPr lang="vi-VN" smtClean="0"/>
              <a:t>xét </a:t>
            </a:r>
            <a:r>
              <a:rPr lang="vi-VN"/>
              <a:t>nghiệm HIV </a:t>
            </a:r>
            <a:r>
              <a:rPr lang="en-US" err="1" smtClean="0"/>
              <a:t>cùng</a:t>
            </a:r>
            <a:r>
              <a:rPr lang="en-US" smtClean="0"/>
              <a:t> </a:t>
            </a:r>
            <a:r>
              <a:rPr lang="vi-VN" smtClean="0"/>
              <a:t>chi </a:t>
            </a:r>
            <a:r>
              <a:rPr lang="vi-VN"/>
              <a:t>tiết hoạt động </a:t>
            </a:r>
            <a:r>
              <a:rPr lang="en-US" smtClean="0"/>
              <a:t>của các </a:t>
            </a:r>
            <a:r>
              <a:rPr lang="en-US" err="1" smtClean="0"/>
              <a:t>địa</a:t>
            </a:r>
            <a:r>
              <a:rPr lang="en-US" smtClean="0"/>
              <a:t> </a:t>
            </a:r>
            <a:r>
              <a:rPr lang="en-US" err="1" smtClean="0"/>
              <a:t>điểm</a:t>
            </a:r>
            <a:r>
              <a:rPr lang="en-US"/>
              <a:t>,</a:t>
            </a:r>
            <a:r>
              <a:rPr lang="vi-VN" smtClean="0"/>
              <a:t> </a:t>
            </a:r>
            <a:r>
              <a:rPr lang="vi-VN"/>
              <a:t>đặt mua bao cao su miễn phí và các bộ dụng cụ xét nghiệm HIV tại nhà</a:t>
            </a:r>
            <a:r>
              <a:rPr lang="vi-VN" smtClean="0"/>
              <a:t>.</a:t>
            </a:r>
            <a:endParaRPr lang="en-US" smtClean="0"/>
          </a:p>
        </p:txBody>
      </p:sp>
    </p:spTree>
    <p:extLst>
      <p:ext uri="{BB962C8B-B14F-4D97-AF65-F5344CB8AC3E}">
        <p14:creationId xmlns:p14="http://schemas.microsoft.com/office/powerpoint/2010/main" val="36160795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AE36B-BE28-4043-B48C-0A0F422A097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4D1B710-DEFF-A747-9F41-7CF8684882B7}"/>
              </a:ext>
            </a:extLst>
          </p:cNvPr>
          <p:cNvSpPr>
            <a:spLocks noGrp="1"/>
          </p:cNvSpPr>
          <p:nvPr>
            <p:ph sz="quarter" idx="13"/>
          </p:nvPr>
        </p:nvSpPr>
        <p:spPr/>
        <p:txBody>
          <a:bodyPr/>
          <a:lstStyle/>
          <a:p>
            <a:endParaRPr lang="en-US"/>
          </a:p>
        </p:txBody>
      </p:sp>
      <p:pic>
        <p:nvPicPr>
          <p:cNvPr id="4" name="Picture 3">
            <a:extLst>
              <a:ext uri="{FF2B5EF4-FFF2-40B4-BE49-F238E27FC236}">
                <a16:creationId xmlns:a16="http://schemas.microsoft.com/office/drawing/2014/main" id="{D48FF559-344B-AF42-BB7C-09CC747CA03F}"/>
              </a:ext>
            </a:extLst>
          </p:cNvPr>
          <p:cNvPicPr>
            <a:picLocks noChangeAspect="1"/>
          </p:cNvPicPr>
          <p:nvPr/>
        </p:nvPicPr>
        <p:blipFill>
          <a:blip r:embed="rId2"/>
          <a:stretch>
            <a:fillRect/>
          </a:stretch>
        </p:blipFill>
        <p:spPr>
          <a:xfrm>
            <a:off x="1908611" y="0"/>
            <a:ext cx="8374777" cy="6858000"/>
          </a:xfrm>
          <a:prstGeom prst="rect">
            <a:avLst/>
          </a:prstGeom>
        </p:spPr>
      </p:pic>
    </p:spTree>
    <p:extLst>
      <p:ext uri="{BB962C8B-B14F-4D97-AF65-F5344CB8AC3E}">
        <p14:creationId xmlns:p14="http://schemas.microsoft.com/office/powerpoint/2010/main" val="14008361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4C715-1B9B-5D44-B76C-49447ACC463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A0A6B98-F641-354B-B64B-49B715B7F0A9}"/>
              </a:ext>
            </a:extLst>
          </p:cNvPr>
          <p:cNvSpPr>
            <a:spLocks noGrp="1"/>
          </p:cNvSpPr>
          <p:nvPr>
            <p:ph sz="quarter" idx="13"/>
          </p:nvPr>
        </p:nvSpPr>
        <p:spPr/>
        <p:txBody>
          <a:bodyPr/>
          <a:lstStyle/>
          <a:p>
            <a:endParaRPr lang="en-US"/>
          </a:p>
        </p:txBody>
      </p:sp>
      <p:pic>
        <p:nvPicPr>
          <p:cNvPr id="4" name="Picture 3">
            <a:extLst>
              <a:ext uri="{FF2B5EF4-FFF2-40B4-BE49-F238E27FC236}">
                <a16:creationId xmlns:a16="http://schemas.microsoft.com/office/drawing/2014/main" id="{6E1DA688-0B34-F94E-8EF2-059356353193}"/>
              </a:ext>
            </a:extLst>
          </p:cNvPr>
          <p:cNvPicPr>
            <a:picLocks noChangeAspect="1"/>
          </p:cNvPicPr>
          <p:nvPr/>
        </p:nvPicPr>
        <p:blipFill>
          <a:blip r:embed="rId2"/>
          <a:stretch>
            <a:fillRect/>
          </a:stretch>
        </p:blipFill>
        <p:spPr>
          <a:xfrm>
            <a:off x="2133485" y="0"/>
            <a:ext cx="7925030" cy="6858000"/>
          </a:xfrm>
          <a:prstGeom prst="rect">
            <a:avLst/>
          </a:prstGeom>
        </p:spPr>
      </p:pic>
    </p:spTree>
    <p:extLst>
      <p:ext uri="{BB962C8B-B14F-4D97-AF65-F5344CB8AC3E}">
        <p14:creationId xmlns:p14="http://schemas.microsoft.com/office/powerpoint/2010/main" val="18296322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E7372-9928-0944-9332-233A45E7A30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DCEFEE2-15AA-BB45-AFA2-C56E3BAFD4C3}"/>
              </a:ext>
            </a:extLst>
          </p:cNvPr>
          <p:cNvSpPr>
            <a:spLocks noGrp="1"/>
          </p:cNvSpPr>
          <p:nvPr>
            <p:ph sz="quarter" idx="13"/>
          </p:nvPr>
        </p:nvSpPr>
        <p:spPr/>
        <p:txBody>
          <a:bodyPr/>
          <a:lstStyle/>
          <a:p>
            <a:endParaRPr lang="en-US"/>
          </a:p>
        </p:txBody>
      </p:sp>
      <p:pic>
        <p:nvPicPr>
          <p:cNvPr id="4" name="Picture 3">
            <a:extLst>
              <a:ext uri="{FF2B5EF4-FFF2-40B4-BE49-F238E27FC236}">
                <a16:creationId xmlns:a16="http://schemas.microsoft.com/office/drawing/2014/main" id="{BA4E1963-D0B4-EA48-806D-6451A7E6E479}"/>
              </a:ext>
            </a:extLst>
          </p:cNvPr>
          <p:cNvPicPr>
            <a:picLocks noChangeAspect="1"/>
          </p:cNvPicPr>
          <p:nvPr/>
        </p:nvPicPr>
        <p:blipFill>
          <a:blip r:embed="rId2"/>
          <a:stretch>
            <a:fillRect/>
          </a:stretch>
        </p:blipFill>
        <p:spPr>
          <a:xfrm>
            <a:off x="2079913" y="0"/>
            <a:ext cx="8032173" cy="6858000"/>
          </a:xfrm>
          <a:prstGeom prst="rect">
            <a:avLst/>
          </a:prstGeom>
        </p:spPr>
      </p:pic>
    </p:spTree>
    <p:extLst>
      <p:ext uri="{BB962C8B-B14F-4D97-AF65-F5344CB8AC3E}">
        <p14:creationId xmlns:p14="http://schemas.microsoft.com/office/powerpoint/2010/main" val="28426760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00310-0219-424A-9266-881B4C7D201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E32797E-00F8-0943-B9C9-7C621DBC8589}"/>
              </a:ext>
            </a:extLst>
          </p:cNvPr>
          <p:cNvSpPr>
            <a:spLocks noGrp="1"/>
          </p:cNvSpPr>
          <p:nvPr>
            <p:ph sz="quarter" idx="13"/>
          </p:nvPr>
        </p:nvSpPr>
        <p:spPr/>
        <p:txBody>
          <a:bodyPr/>
          <a:lstStyle/>
          <a:p>
            <a:endParaRPr lang="en-US"/>
          </a:p>
        </p:txBody>
      </p:sp>
      <p:pic>
        <p:nvPicPr>
          <p:cNvPr id="4" name="Picture 3">
            <a:extLst>
              <a:ext uri="{FF2B5EF4-FFF2-40B4-BE49-F238E27FC236}">
                <a16:creationId xmlns:a16="http://schemas.microsoft.com/office/drawing/2014/main" id="{F3C75D0A-C32E-0B4F-90FF-F3D9CEC33984}"/>
              </a:ext>
            </a:extLst>
          </p:cNvPr>
          <p:cNvPicPr>
            <a:picLocks noChangeAspect="1"/>
          </p:cNvPicPr>
          <p:nvPr/>
        </p:nvPicPr>
        <p:blipFill>
          <a:blip r:embed="rId2"/>
          <a:stretch>
            <a:fillRect/>
          </a:stretch>
        </p:blipFill>
        <p:spPr>
          <a:xfrm>
            <a:off x="1123950" y="1454150"/>
            <a:ext cx="9944100" cy="3949700"/>
          </a:xfrm>
          <a:prstGeom prst="rect">
            <a:avLst/>
          </a:prstGeom>
        </p:spPr>
      </p:pic>
    </p:spTree>
    <p:extLst>
      <p:ext uri="{BB962C8B-B14F-4D97-AF65-F5344CB8AC3E}">
        <p14:creationId xmlns:p14="http://schemas.microsoft.com/office/powerpoint/2010/main" val="28131347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51CD5-3F75-AF40-A619-899486129D87}"/>
              </a:ext>
            </a:extLst>
          </p:cNvPr>
          <p:cNvSpPr>
            <a:spLocks noGrp="1"/>
          </p:cNvSpPr>
          <p:nvPr>
            <p:ph type="title"/>
          </p:nvPr>
        </p:nvSpPr>
        <p:spPr/>
        <p:txBody>
          <a:bodyPr/>
          <a:lstStyle/>
          <a:p>
            <a:endParaRPr lang="en-US"/>
          </a:p>
        </p:txBody>
      </p:sp>
      <p:sp>
        <p:nvSpPr>
          <p:cNvPr id="7" name="Content Placeholder 6">
            <a:extLst>
              <a:ext uri="{FF2B5EF4-FFF2-40B4-BE49-F238E27FC236}">
                <a16:creationId xmlns:a16="http://schemas.microsoft.com/office/drawing/2014/main" id="{09C6E329-9776-5B44-B439-B718D0B1C33B}"/>
              </a:ext>
            </a:extLst>
          </p:cNvPr>
          <p:cNvSpPr>
            <a:spLocks noGrp="1"/>
          </p:cNvSpPr>
          <p:nvPr>
            <p:ph sz="quarter" idx="13"/>
          </p:nvPr>
        </p:nvSpPr>
        <p:spPr/>
        <p:txBody>
          <a:bodyPr/>
          <a:lstStyle/>
          <a:p>
            <a:endParaRPr lang="en-US"/>
          </a:p>
        </p:txBody>
      </p:sp>
      <p:pic>
        <p:nvPicPr>
          <p:cNvPr id="4" name="Picture 3">
            <a:extLst>
              <a:ext uri="{FF2B5EF4-FFF2-40B4-BE49-F238E27FC236}">
                <a16:creationId xmlns:a16="http://schemas.microsoft.com/office/drawing/2014/main" id="{DEAAEAAC-AB2F-9748-BACE-C62A766D584A}"/>
              </a:ext>
            </a:extLst>
          </p:cNvPr>
          <p:cNvPicPr>
            <a:picLocks noChangeAspect="1"/>
          </p:cNvPicPr>
          <p:nvPr/>
        </p:nvPicPr>
        <p:blipFill>
          <a:blip r:embed="rId2"/>
          <a:stretch>
            <a:fillRect/>
          </a:stretch>
        </p:blipFill>
        <p:spPr>
          <a:xfrm>
            <a:off x="1249680" y="0"/>
            <a:ext cx="3877561" cy="6858000"/>
          </a:xfrm>
          <a:prstGeom prst="rect">
            <a:avLst/>
          </a:prstGeom>
        </p:spPr>
      </p:pic>
      <p:pic>
        <p:nvPicPr>
          <p:cNvPr id="6" name="Picture 5">
            <a:extLst>
              <a:ext uri="{FF2B5EF4-FFF2-40B4-BE49-F238E27FC236}">
                <a16:creationId xmlns:a16="http://schemas.microsoft.com/office/drawing/2014/main" id="{47CA3B72-8EF6-E44D-8AC0-C7080636BF96}"/>
              </a:ext>
            </a:extLst>
          </p:cNvPr>
          <p:cNvPicPr>
            <a:picLocks noChangeAspect="1"/>
          </p:cNvPicPr>
          <p:nvPr/>
        </p:nvPicPr>
        <p:blipFill>
          <a:blip r:embed="rId3"/>
          <a:stretch>
            <a:fillRect/>
          </a:stretch>
        </p:blipFill>
        <p:spPr>
          <a:xfrm>
            <a:off x="6415961" y="113506"/>
            <a:ext cx="4085837" cy="6858000"/>
          </a:xfrm>
          <a:prstGeom prst="rect">
            <a:avLst/>
          </a:prstGeom>
        </p:spPr>
      </p:pic>
    </p:spTree>
    <p:extLst>
      <p:ext uri="{BB962C8B-B14F-4D97-AF65-F5344CB8AC3E}">
        <p14:creationId xmlns:p14="http://schemas.microsoft.com/office/powerpoint/2010/main" val="40919998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44C20-E371-9242-B45A-C231A8882A8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4205478-2C7B-D944-A97B-32CB2B58B649}"/>
              </a:ext>
            </a:extLst>
          </p:cNvPr>
          <p:cNvSpPr>
            <a:spLocks noGrp="1"/>
          </p:cNvSpPr>
          <p:nvPr>
            <p:ph sz="quarter" idx="13"/>
          </p:nvPr>
        </p:nvSpPr>
        <p:spPr/>
        <p:txBody>
          <a:bodyPr/>
          <a:lstStyle/>
          <a:p>
            <a:endParaRPr lang="en-US"/>
          </a:p>
        </p:txBody>
      </p:sp>
      <p:pic>
        <p:nvPicPr>
          <p:cNvPr id="4" name="Picture 3">
            <a:extLst>
              <a:ext uri="{FF2B5EF4-FFF2-40B4-BE49-F238E27FC236}">
                <a16:creationId xmlns:a16="http://schemas.microsoft.com/office/drawing/2014/main" id="{495E9249-B2AF-1D48-A144-D16067690A58}"/>
              </a:ext>
            </a:extLst>
          </p:cNvPr>
          <p:cNvPicPr>
            <a:picLocks noChangeAspect="1"/>
          </p:cNvPicPr>
          <p:nvPr/>
        </p:nvPicPr>
        <p:blipFill>
          <a:blip r:embed="rId2"/>
          <a:stretch>
            <a:fillRect/>
          </a:stretch>
        </p:blipFill>
        <p:spPr>
          <a:xfrm>
            <a:off x="2253155" y="0"/>
            <a:ext cx="7685690" cy="6858000"/>
          </a:xfrm>
          <a:prstGeom prst="rect">
            <a:avLst/>
          </a:prstGeom>
        </p:spPr>
      </p:pic>
    </p:spTree>
    <p:extLst>
      <p:ext uri="{BB962C8B-B14F-4D97-AF65-F5344CB8AC3E}">
        <p14:creationId xmlns:p14="http://schemas.microsoft.com/office/powerpoint/2010/main" val="20158387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CDEA9-55E5-B54F-9643-8A82B43B6C0C}"/>
              </a:ext>
            </a:extLst>
          </p:cNvPr>
          <p:cNvSpPr>
            <a:spLocks noGrp="1"/>
          </p:cNvSpPr>
          <p:nvPr>
            <p:ph type="title"/>
          </p:nvPr>
        </p:nvSpPr>
        <p:spPr>
          <a:xfrm>
            <a:off x="913775" y="618518"/>
            <a:ext cx="10364451" cy="922900"/>
          </a:xfrm>
        </p:spPr>
        <p:txBody>
          <a:bodyPr/>
          <a:lstStyle/>
          <a:p>
            <a:r>
              <a:rPr lang="en-US" err="1" smtClean="0">
                <a:latin typeface="Arial" panose="020B0604020202020204" pitchFamily="34" charset="0"/>
                <a:cs typeface="Arial" panose="020B0604020202020204" pitchFamily="34" charset="0"/>
              </a:rPr>
              <a:t>Kết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quả</a:t>
            </a: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D2BAC77-9C87-794F-B333-FB9E01C63D91}"/>
              </a:ext>
            </a:extLst>
          </p:cNvPr>
          <p:cNvSpPr>
            <a:spLocks noGrp="1"/>
          </p:cNvSpPr>
          <p:nvPr>
            <p:ph sz="quarter" idx="13"/>
          </p:nvPr>
        </p:nvSpPr>
        <p:spPr>
          <a:xfrm>
            <a:off x="913774" y="1541418"/>
            <a:ext cx="10363826" cy="5434147"/>
          </a:xfrm>
        </p:spPr>
        <p:txBody>
          <a:bodyPr>
            <a:normAutofit fontScale="85000" lnSpcReduction="10000"/>
          </a:bodyPr>
          <a:lstStyle/>
          <a:p>
            <a:r>
              <a:rPr lang="vi-VN"/>
              <a:t>Trong </a:t>
            </a:r>
            <a:r>
              <a:rPr lang="vi-VN" smtClean="0"/>
              <a:t>4 </a:t>
            </a:r>
            <a:r>
              <a:rPr lang="vi-VN"/>
              <a:t>tháng, hơn một nửa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dùng </a:t>
            </a:r>
            <a:r>
              <a:rPr lang="vi-VN" smtClean="0"/>
              <a:t>đặt </a:t>
            </a:r>
            <a:r>
              <a:rPr lang="vi-VN"/>
              <a:t>hàng bao cao su (63,6%, 77/121) và dụng cụ xét nghiệm HIV (52,8%, 64/121) trên ứng dụng. 8/86 (9%)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nhóm</a:t>
            </a:r>
            <a:r>
              <a:rPr lang="en-US" smtClean="0">
                <a:latin typeface="Arial" panose="020B0604020202020204" pitchFamily="34" charset="0"/>
                <a:cs typeface="Arial" panose="020B0604020202020204" pitchFamily="34" charset="0"/>
              </a:rPr>
              <a:t> </a:t>
            </a:r>
            <a:r>
              <a:rPr lang="vi-VN" smtClean="0">
                <a:latin typeface="Arial" panose="020B0604020202020204" pitchFamily="34" charset="0"/>
                <a:cs typeface="Arial" panose="020B0604020202020204" pitchFamily="34" charset="0"/>
              </a:rPr>
              <a:t>MSM </a:t>
            </a:r>
            <a:r>
              <a:rPr lang="vi-VN"/>
              <a:t>đủ tiêu </a:t>
            </a:r>
            <a:r>
              <a:rPr lang="vi-VN" smtClean="0"/>
              <a:t>chuẩn</a:t>
            </a:r>
            <a:r>
              <a:rPr lang="en-US" smtClean="0"/>
              <a:t> </a:t>
            </a:r>
            <a:r>
              <a:rPr lang="en-US" smtClean="0">
                <a:latin typeface="Arial" panose="020B0604020202020204" pitchFamily="34" charset="0"/>
                <a:cs typeface="Arial" panose="020B0604020202020204" pitchFamily="34" charset="0"/>
              </a:rPr>
              <a:t>thực hiện</a:t>
            </a:r>
            <a:r>
              <a:rPr lang="vi-VN" smtClean="0">
                <a:latin typeface="Arial" panose="020B0604020202020204" pitchFamily="34" charset="0"/>
                <a:cs typeface="Arial" panose="020B0604020202020204" pitchFamily="34" charset="0"/>
              </a:rPr>
              <a:t> </a:t>
            </a:r>
            <a:r>
              <a:rPr lang="vi-VN" smtClean="0"/>
              <a:t>PrEP </a:t>
            </a:r>
            <a:r>
              <a:rPr lang="en-US" err="1" smtClean="0"/>
              <a:t>đã</a:t>
            </a:r>
            <a:r>
              <a:rPr lang="en-US" smtClean="0"/>
              <a:t> </a:t>
            </a:r>
            <a:r>
              <a:rPr lang="vi-VN" smtClean="0"/>
              <a:t>bắt </a:t>
            </a:r>
            <a:r>
              <a:rPr lang="vi-VN"/>
              <a:t>đầu </a:t>
            </a:r>
            <a:r>
              <a:rPr lang="en-US" err="1" smtClean="0"/>
              <a:t>thực</a:t>
            </a:r>
            <a:r>
              <a:rPr lang="en-US" smtClean="0"/>
              <a:t> </a:t>
            </a:r>
            <a:r>
              <a:rPr lang="en-US" err="1" smtClean="0"/>
              <a:t>hiện</a:t>
            </a:r>
            <a:r>
              <a:rPr lang="en-US" smtClean="0"/>
              <a:t> </a:t>
            </a:r>
            <a:r>
              <a:rPr lang="vi-VN" smtClean="0"/>
              <a:t>PREP </a:t>
            </a:r>
            <a:r>
              <a:rPr lang="vi-VN"/>
              <a:t>trong thời gian 4 tháng; trong số đó, 6 trong số 8 báo cáo rằng ứng dụng ảnh hưởng đến quyết định </a:t>
            </a:r>
            <a:r>
              <a:rPr lang="en-US" err="1" smtClean="0">
                <a:latin typeface="Arial" panose="020B0604020202020204" pitchFamily="34" charset="0"/>
                <a:cs typeface="Arial" panose="020B0604020202020204" pitchFamily="34" charset="0"/>
              </a:rPr>
              <a:t>bắt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đầu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thực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hiện</a:t>
            </a:r>
            <a:r>
              <a:rPr lang="en-US" smtClean="0">
                <a:latin typeface="Arial" panose="020B0604020202020204" pitchFamily="34" charset="0"/>
                <a:cs typeface="Arial" panose="020B0604020202020204" pitchFamily="34" charset="0"/>
              </a:rPr>
              <a:t> </a:t>
            </a:r>
            <a:r>
              <a:rPr lang="vi-VN" smtClean="0">
                <a:latin typeface="Arial" panose="020B0604020202020204" pitchFamily="34" charset="0"/>
                <a:cs typeface="Arial" panose="020B0604020202020204" pitchFamily="34" charset="0"/>
              </a:rPr>
              <a:t>PrEP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của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họ</a:t>
            </a:r>
            <a:r>
              <a:rPr lang="vi-VN"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Điểm</a:t>
            </a:r>
            <a:r>
              <a:rPr lang="en-US" smtClean="0">
                <a:latin typeface="Arial" panose="020B0604020202020204" pitchFamily="34" charset="0"/>
                <a:cs typeface="Arial" panose="020B0604020202020204" pitchFamily="34" charset="0"/>
              </a:rPr>
              <a:t> </a:t>
            </a:r>
            <a:r>
              <a:rPr lang="vi-VN" smtClean="0">
                <a:latin typeface="Arial" panose="020B0604020202020204" pitchFamily="34" charset="0"/>
                <a:cs typeface="Arial" panose="020B0604020202020204" pitchFamily="34" charset="0"/>
              </a:rPr>
              <a:t>SUS</a:t>
            </a:r>
            <a:r>
              <a:rPr lang="en-US" smtClean="0">
                <a:latin typeface="Arial" panose="020B0604020202020204" pitchFamily="34" charset="0"/>
                <a:cs typeface="Arial" panose="020B0604020202020204" pitchFamily="34" charset="0"/>
              </a:rPr>
              <a:t> (thang </a:t>
            </a:r>
            <a:r>
              <a:rPr lang="en-US" err="1" smtClean="0">
                <a:latin typeface="Arial" panose="020B0604020202020204" pitchFamily="34" charset="0"/>
                <a:cs typeface="Arial" panose="020B0604020202020204" pitchFamily="34" charset="0"/>
              </a:rPr>
              <a:t>đo</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năng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sử</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thống</a:t>
            </a:r>
            <a:r>
              <a:rPr lang="en-US" smtClean="0">
                <a:latin typeface="Arial" panose="020B0604020202020204" pitchFamily="34" charset="0"/>
                <a:cs typeface="Arial" panose="020B0604020202020204" pitchFamily="34" charset="0"/>
              </a:rPr>
              <a:t>)</a:t>
            </a:r>
            <a:r>
              <a:rPr lang="vi-VN" smtClean="0">
                <a:latin typeface="Arial" panose="020B0604020202020204" pitchFamily="34" charset="0"/>
                <a:cs typeface="Arial" panose="020B0604020202020204" pitchFamily="34" charset="0"/>
              </a:rPr>
              <a:t> </a:t>
            </a:r>
            <a:r>
              <a:rPr lang="vi-VN"/>
              <a:t>trung bình là 73 (trên mức trung bình</a:t>
            </a:r>
            <a:r>
              <a:rPr lang="vi-VN" smtClean="0"/>
              <a:t>).</a:t>
            </a:r>
            <a:endParaRPr lang="en-US" smtClean="0"/>
          </a:p>
          <a:p>
            <a:r>
              <a:rPr lang="en-US" b="1" err="1" smtClean="0"/>
              <a:t>Đánh</a:t>
            </a:r>
            <a:r>
              <a:rPr lang="en-US" b="1" smtClean="0"/>
              <a:t> </a:t>
            </a:r>
            <a:r>
              <a:rPr lang="en-US" b="1" err="1" smtClean="0"/>
              <a:t>giá</a:t>
            </a:r>
            <a:r>
              <a:rPr lang="en-US" b="1" smtClean="0"/>
              <a:t> </a:t>
            </a:r>
            <a:r>
              <a:rPr lang="en-US" b="1" err="1" smtClean="0"/>
              <a:t>ứng</a:t>
            </a:r>
            <a:r>
              <a:rPr lang="en-US" b="1" smtClean="0"/>
              <a:t> </a:t>
            </a:r>
            <a:r>
              <a:rPr lang="en-US" b="1" err="1" smtClean="0"/>
              <a:t>dụng</a:t>
            </a:r>
            <a:r>
              <a:rPr lang="en-US" b="1" smtClean="0"/>
              <a:t> </a:t>
            </a:r>
          </a:p>
          <a:p>
            <a:r>
              <a:rPr lang="vi-VN"/>
              <a:t>88% tìm kiếm mức độ chi tiết và 81% nhận thấy các đề xuất đánh giá là có ích hoặc rất hữu ích.</a:t>
            </a:r>
          </a:p>
          <a:p>
            <a:r>
              <a:rPr lang="vi-VN"/>
              <a:t>66% cảm thấy nội dung ứng dụng giúp họ tuân </a:t>
            </a:r>
            <a:r>
              <a:rPr lang="vi-VN" smtClean="0"/>
              <a:t>thủ kế hoạch </a:t>
            </a:r>
            <a:r>
              <a:rPr lang="en-US" err="1" smtClean="0">
                <a:latin typeface="Arial" panose="020B0604020202020204" pitchFamily="34" charset="0"/>
                <a:cs typeface="Arial" panose="020B0604020202020204" pitchFamily="34" charset="0"/>
              </a:rPr>
              <a:t>dự</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phòng</a:t>
            </a:r>
            <a:r>
              <a:rPr lang="en-US" smtClean="0">
                <a:latin typeface="Arial" panose="020B0604020202020204" pitchFamily="34" charset="0"/>
                <a:cs typeface="Arial" panose="020B0604020202020204" pitchFamily="34" charset="0"/>
              </a:rPr>
              <a:t> </a:t>
            </a:r>
            <a:r>
              <a:rPr lang="vi-VN" smtClean="0">
                <a:latin typeface="Arial" panose="020B0604020202020204" pitchFamily="34" charset="0"/>
                <a:cs typeface="Arial" panose="020B0604020202020204" pitchFamily="34" charset="0"/>
              </a:rPr>
              <a:t>HIV</a:t>
            </a:r>
            <a:r>
              <a:rPr lang="vi-VN"/>
              <a:t>.</a:t>
            </a:r>
          </a:p>
          <a:p>
            <a:r>
              <a:rPr lang="vi-VN"/>
              <a:t>Hầu hết người tham gia cảm thấy ứng dụng </a:t>
            </a:r>
            <a:r>
              <a:rPr lang="en-US" err="1" smtClean="0">
                <a:latin typeface="Arial" panose="020B0604020202020204" pitchFamily="34" charset="0"/>
                <a:cs typeface="Arial" panose="020B0604020202020204" pitchFamily="34" charset="0"/>
              </a:rPr>
              <a:t>đạt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được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sự</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cân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bằng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hợp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lý</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giữa</a:t>
            </a:r>
            <a:r>
              <a:rPr lang="vi-VN" smtClean="0">
                <a:latin typeface="Arial" panose="020B0604020202020204" pitchFamily="34" charset="0"/>
                <a:cs typeface="Arial" panose="020B0604020202020204" pitchFamily="34" charset="0"/>
              </a:rPr>
              <a:t> </a:t>
            </a:r>
            <a:r>
              <a:rPr lang="vi-VN"/>
              <a:t>ngôn </a:t>
            </a:r>
            <a:r>
              <a:rPr lang="en-US" smtClean="0">
                <a:latin typeface="Arial" panose="020B0604020202020204" pitchFamily="34" charset="0"/>
                <a:cs typeface="Arial" panose="020B0604020202020204" pitchFamily="34" charset="0"/>
              </a:rPr>
              <a:t>ngữ</a:t>
            </a:r>
            <a:r>
              <a:rPr lang="vi-VN" smtClean="0"/>
              <a:t> </a:t>
            </a:r>
            <a:r>
              <a:rPr lang="vi-VN"/>
              <a:t>cá nhân và chuyên </a:t>
            </a:r>
            <a:r>
              <a:rPr lang="en-US" err="1" smtClean="0"/>
              <a:t>môn</a:t>
            </a:r>
            <a:r>
              <a:rPr lang="vi-VN" smtClean="0"/>
              <a:t> </a:t>
            </a:r>
            <a:r>
              <a:rPr lang="vi-VN"/>
              <a:t>(71</a:t>
            </a:r>
            <a:r>
              <a:rPr lang="vi-VN" smtClean="0"/>
              <a:t>%)</a:t>
            </a:r>
            <a:r>
              <a:rPr lang="en-US" smtClean="0"/>
              <a:t>,</a:t>
            </a:r>
            <a:r>
              <a:rPr lang="vi-VN" smtClean="0"/>
              <a:t> </a:t>
            </a:r>
            <a:r>
              <a:rPr lang="vi-VN"/>
              <a:t>thông tin </a:t>
            </a:r>
            <a:r>
              <a:rPr lang="en-US" err="1" smtClean="0">
                <a:latin typeface="Arial" panose="020B0604020202020204" pitchFamily="34" charset="0"/>
                <a:cs typeface="Arial" panose="020B0604020202020204" pitchFamily="34" charset="0"/>
              </a:rPr>
              <a:t>trình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bày</a:t>
            </a:r>
            <a:r>
              <a:rPr lang="vi-VN" smtClean="0">
                <a:latin typeface="Arial" panose="020B0604020202020204" pitchFamily="34" charset="0"/>
                <a:cs typeface="Arial" panose="020B0604020202020204" pitchFamily="34" charset="0"/>
              </a:rPr>
              <a:t> </a:t>
            </a:r>
            <a:r>
              <a:rPr lang="vi-VN"/>
              <a:t>dễ hiểu (90%). </a:t>
            </a:r>
          </a:p>
          <a:p>
            <a:r>
              <a:rPr lang="en-US" err="1" smtClean="0">
                <a:latin typeface="Arial" panose="020B0604020202020204" pitchFamily="34" charset="0"/>
                <a:cs typeface="Arial" panose="020B0604020202020204" pitchFamily="34" charset="0"/>
              </a:rPr>
              <a:t>Hầu</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hết</a:t>
            </a:r>
            <a:r>
              <a:rPr lang="vi-VN" smtClean="0">
                <a:latin typeface="Arial" panose="020B0604020202020204" pitchFamily="34" charset="0"/>
                <a:cs typeface="Arial" panose="020B0604020202020204" pitchFamily="34" charset="0"/>
              </a:rPr>
              <a:t> </a:t>
            </a:r>
            <a:r>
              <a:rPr lang="vi-VN"/>
              <a:t>người tham dự </a:t>
            </a:r>
            <a:r>
              <a:rPr lang="vi-VN" smtClean="0"/>
              <a:t>cảm </a:t>
            </a:r>
            <a:r>
              <a:rPr lang="vi-VN"/>
              <a:t>thấy tự tin về </a:t>
            </a:r>
            <a:r>
              <a:rPr lang="en-US" err="1" smtClean="0"/>
              <a:t>tính</a:t>
            </a:r>
            <a:r>
              <a:rPr lang="en-US" smtClean="0"/>
              <a:t> </a:t>
            </a:r>
            <a:r>
              <a:rPr lang="vi-VN" smtClean="0"/>
              <a:t>bảo mật</a:t>
            </a:r>
            <a:r>
              <a:rPr lang="en-US" smtClean="0"/>
              <a:t> </a:t>
            </a:r>
            <a:r>
              <a:rPr lang="en-US" err="1" smtClean="0"/>
              <a:t>của</a:t>
            </a:r>
            <a:r>
              <a:rPr lang="vi-VN" smtClean="0"/>
              <a:t> </a:t>
            </a:r>
            <a:r>
              <a:rPr lang="vi-VN"/>
              <a:t>ứng dụng (86%), bao gồm cả mật khẩu hoặc mã PIN </a:t>
            </a:r>
            <a:r>
              <a:rPr lang="vi-VN" smtClean="0"/>
              <a:t>bảo </a:t>
            </a:r>
            <a:r>
              <a:rPr lang="vi-VN"/>
              <a:t>vệ đầy đủ (85</a:t>
            </a:r>
            <a:r>
              <a:rPr lang="vi-VN" smtClean="0"/>
              <a:t>%)</a:t>
            </a:r>
            <a:r>
              <a:rPr lang="en-US" smtClean="0"/>
              <a:t>,</a:t>
            </a:r>
            <a:r>
              <a:rPr lang="vi-VN" smtClean="0"/>
              <a:t> </a:t>
            </a:r>
            <a:r>
              <a:rPr lang="vi-VN"/>
              <a:t>tên ứng dụng và biểu tượng </a:t>
            </a:r>
            <a:r>
              <a:rPr lang="en-US" err="1" smtClean="0">
                <a:latin typeface="Arial" panose="020B0604020202020204" pitchFamily="34" charset="0"/>
                <a:cs typeface="Arial" panose="020B0604020202020204" pitchFamily="34" charset="0"/>
              </a:rPr>
              <a:t>ứng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a:t>
            </a:r>
            <a:r>
              <a:rPr lang="vi-VN" smtClean="0">
                <a:latin typeface="Arial" panose="020B0604020202020204" pitchFamily="34" charset="0"/>
                <a:cs typeface="Arial" panose="020B0604020202020204" pitchFamily="34" charset="0"/>
              </a:rPr>
              <a:t>không </a:t>
            </a:r>
            <a:r>
              <a:rPr lang="en-US" err="1" smtClean="0">
                <a:latin typeface="Arial" panose="020B0604020202020204" pitchFamily="34" charset="0"/>
                <a:cs typeface="Arial" panose="020B0604020202020204" pitchFamily="34" charset="0"/>
              </a:rPr>
              <a:t>gây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liên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tưởng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đến</a:t>
            </a:r>
            <a:r>
              <a:rPr lang="en-US" smtClean="0"/>
              <a:t> </a:t>
            </a:r>
            <a:r>
              <a:rPr lang="vi-VN" smtClean="0"/>
              <a:t>phòng </a:t>
            </a:r>
            <a:r>
              <a:rPr lang="vi-VN"/>
              <a:t>chống HIV (84</a:t>
            </a:r>
            <a:r>
              <a:rPr lang="vi-VN" smtClean="0"/>
              <a:t>%).</a:t>
            </a:r>
            <a:endParaRPr lang="en-US">
              <a:effectLst/>
            </a:endParaRPr>
          </a:p>
          <a:p>
            <a:endParaRPr lang="en-US"/>
          </a:p>
        </p:txBody>
      </p:sp>
    </p:spTree>
    <p:extLst>
      <p:ext uri="{BB962C8B-B14F-4D97-AF65-F5344CB8AC3E}">
        <p14:creationId xmlns:p14="http://schemas.microsoft.com/office/powerpoint/2010/main" val="10908590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F758C-14AA-724B-978F-1E7A603532A9}"/>
              </a:ext>
            </a:extLst>
          </p:cNvPr>
          <p:cNvSpPr>
            <a:spLocks noGrp="1"/>
          </p:cNvSpPr>
          <p:nvPr>
            <p:ph type="title"/>
          </p:nvPr>
        </p:nvSpPr>
        <p:spPr>
          <a:xfrm>
            <a:off x="353938" y="4993111"/>
            <a:ext cx="10364451" cy="1596177"/>
          </a:xfrm>
        </p:spPr>
        <p:txBody>
          <a:bodyPr>
            <a:normAutofit/>
          </a:bodyPr>
          <a:lstStyle/>
          <a:p>
            <a:r>
              <a:rPr lang="vi-VN" sz="2000">
                <a:latin typeface="+mn-lt"/>
              </a:rPr>
              <a:t>Phần trăm người </a:t>
            </a:r>
            <a:r>
              <a:rPr lang="vi-VN" sz="2000" smtClean="0">
                <a:latin typeface="+mn-lt"/>
              </a:rPr>
              <a:t>MSM</a:t>
            </a:r>
            <a:r>
              <a:rPr lang="en-US" sz="2000" smtClean="0">
                <a:latin typeface="+mn-lt"/>
              </a:rPr>
              <a:t> </a:t>
            </a:r>
            <a:r>
              <a:rPr lang="en-US" sz="2000" err="1" smtClean="0">
                <a:latin typeface="+mn-lt"/>
              </a:rPr>
              <a:t>tham</a:t>
            </a:r>
            <a:r>
              <a:rPr lang="en-US" sz="2000" smtClean="0">
                <a:latin typeface="+mn-lt"/>
              </a:rPr>
              <a:t> </a:t>
            </a:r>
            <a:r>
              <a:rPr lang="en-US" sz="2000" err="1" smtClean="0">
                <a:latin typeface="+mn-lt"/>
              </a:rPr>
              <a:t>gia</a:t>
            </a:r>
            <a:r>
              <a:rPr lang="vi-VN" sz="2000" smtClean="0">
                <a:latin typeface="+mn-lt"/>
              </a:rPr>
              <a:t> </a:t>
            </a:r>
            <a:r>
              <a:rPr lang="vi-VN" sz="2000">
                <a:latin typeface="+mn-lt"/>
              </a:rPr>
              <a:t>sử dụng các tính năng hoặc </a:t>
            </a:r>
            <a:r>
              <a:rPr lang="en-US" sz="2000" err="1" smtClean="0">
                <a:latin typeface="+mn-lt"/>
              </a:rPr>
              <a:t>đã</a:t>
            </a:r>
            <a:r>
              <a:rPr lang="en-US" sz="2000" smtClean="0">
                <a:latin typeface="+mn-lt"/>
              </a:rPr>
              <a:t> </a:t>
            </a:r>
            <a:r>
              <a:rPr lang="en-US" sz="2000" err="1" smtClean="0">
                <a:latin typeface="+mn-lt"/>
              </a:rPr>
              <a:t>xem</a:t>
            </a:r>
            <a:r>
              <a:rPr lang="en-US" sz="2000" smtClean="0">
                <a:latin typeface="+mn-lt"/>
              </a:rPr>
              <a:t> </a:t>
            </a:r>
            <a:r>
              <a:rPr lang="en-US" sz="2000" err="1" smtClean="0">
                <a:latin typeface="+mn-lt"/>
              </a:rPr>
              <a:t>những</a:t>
            </a:r>
            <a:r>
              <a:rPr lang="en-US" sz="2000" smtClean="0">
                <a:latin typeface="+mn-lt"/>
              </a:rPr>
              <a:t> </a:t>
            </a:r>
            <a:r>
              <a:rPr lang="en-US" sz="2000" err="1" smtClean="0">
                <a:latin typeface="+mn-lt"/>
              </a:rPr>
              <a:t>kết</a:t>
            </a:r>
            <a:r>
              <a:rPr lang="en-US" sz="2000" smtClean="0">
                <a:latin typeface="+mn-lt"/>
              </a:rPr>
              <a:t> </a:t>
            </a:r>
            <a:r>
              <a:rPr lang="en-US" sz="2000" err="1" smtClean="0">
                <a:latin typeface="+mn-lt"/>
              </a:rPr>
              <a:t>nối</a:t>
            </a:r>
            <a:r>
              <a:rPr lang="en-US" sz="2000" smtClean="0">
                <a:latin typeface="+mn-lt"/>
              </a:rPr>
              <a:t> </a:t>
            </a:r>
            <a:r>
              <a:rPr lang="en-US" sz="2000" err="1" smtClean="0">
                <a:latin typeface="+mn-lt"/>
              </a:rPr>
              <a:t>từ</a:t>
            </a:r>
            <a:r>
              <a:rPr lang="en-US" sz="2000" smtClean="0">
                <a:latin typeface="+mn-lt"/>
              </a:rPr>
              <a:t> </a:t>
            </a:r>
            <a:r>
              <a:rPr lang="vi-VN" sz="2000" smtClean="0">
                <a:latin typeface="+mn-lt"/>
              </a:rPr>
              <a:t>ứng </a:t>
            </a:r>
            <a:r>
              <a:rPr lang="vi-VN" sz="2000">
                <a:latin typeface="+mn-lt"/>
              </a:rPr>
              <a:t>dụng trong một nghiên cứu thí điểm 4 tháng, Hoa Kỳ, năm 2015 (n = 109). MSM: nam quan hệ tình dục đồng giới.</a:t>
            </a:r>
            <a:endParaRPr lang="en-US" sz="2000">
              <a:latin typeface="+mn-lt"/>
            </a:endParaRPr>
          </a:p>
        </p:txBody>
      </p:sp>
      <p:pic>
        <p:nvPicPr>
          <p:cNvPr id="4" name="Content Placeholder 3">
            <a:extLst>
              <a:ext uri="{FF2B5EF4-FFF2-40B4-BE49-F238E27FC236}">
                <a16:creationId xmlns:a16="http://schemas.microsoft.com/office/drawing/2014/main" id="{0F1ADD46-BE60-2744-BDD5-A779BAC020D4}"/>
              </a:ext>
            </a:extLst>
          </p:cNvPr>
          <p:cNvPicPr>
            <a:picLocks noGrp="1" noChangeAspect="1"/>
          </p:cNvPicPr>
          <p:nvPr>
            <p:ph sz="quarter" idx="13"/>
          </p:nvPr>
        </p:nvPicPr>
        <p:blipFill>
          <a:blip r:embed="rId2"/>
          <a:stretch>
            <a:fillRect/>
          </a:stretch>
        </p:blipFill>
        <p:spPr>
          <a:xfrm>
            <a:off x="2031935" y="298579"/>
            <a:ext cx="7373321" cy="5012143"/>
          </a:xfrm>
          <a:prstGeom prst="rect">
            <a:avLst/>
          </a:prstGeom>
        </p:spPr>
      </p:pic>
    </p:spTree>
    <p:extLst>
      <p:ext uri="{BB962C8B-B14F-4D97-AF65-F5344CB8AC3E}">
        <p14:creationId xmlns:p14="http://schemas.microsoft.com/office/powerpoint/2010/main" val="15361456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73A0E-2194-C245-919D-9A7C308E3244}"/>
              </a:ext>
            </a:extLst>
          </p:cNvPr>
          <p:cNvSpPr>
            <a:spLocks noGrp="1"/>
          </p:cNvSpPr>
          <p:nvPr>
            <p:ph type="title"/>
          </p:nvPr>
        </p:nvSpPr>
        <p:spPr/>
        <p:txBody>
          <a:bodyPr>
            <a:normAutofit/>
          </a:bodyPr>
          <a:lstStyle/>
          <a:p>
            <a:r>
              <a:rPr lang="en-US" sz="2200" err="1" smtClean="0"/>
              <a:t>Mô</a:t>
            </a:r>
            <a:r>
              <a:rPr lang="en-US" sz="2200" smtClean="0"/>
              <a:t> </a:t>
            </a:r>
            <a:r>
              <a:rPr lang="en-US" sz="2200" err="1" smtClean="0"/>
              <a:t>hình</a:t>
            </a:r>
            <a:r>
              <a:rPr lang="en-US" sz="2200" smtClean="0"/>
              <a:t> IMB (</a:t>
            </a:r>
            <a:r>
              <a:rPr lang="en-US" sz="2200" err="1" smtClean="0"/>
              <a:t>thông</a:t>
            </a:r>
            <a:r>
              <a:rPr lang="en-US" sz="2200" smtClean="0"/>
              <a:t> tin - </a:t>
            </a:r>
            <a:r>
              <a:rPr lang="en-US" sz="2200" err="1" smtClean="0"/>
              <a:t>động</a:t>
            </a:r>
            <a:r>
              <a:rPr lang="en-US" sz="2200" smtClean="0"/>
              <a:t> </a:t>
            </a:r>
            <a:r>
              <a:rPr lang="en-US" sz="2200" err="1" smtClean="0"/>
              <a:t>lực</a:t>
            </a:r>
            <a:r>
              <a:rPr lang="en-US" sz="2200" smtClean="0"/>
              <a:t> – </a:t>
            </a:r>
            <a:r>
              <a:rPr lang="en-US" sz="2200" err="1" smtClean="0"/>
              <a:t>hành</a:t>
            </a:r>
            <a:r>
              <a:rPr lang="en-US" sz="2200" smtClean="0"/>
              <a:t> vi) </a:t>
            </a:r>
            <a:r>
              <a:rPr lang="en-US" sz="2200" err="1" smtClean="0"/>
              <a:t>cho</a:t>
            </a:r>
            <a:r>
              <a:rPr lang="en-US" sz="2200" smtClean="0"/>
              <a:t> </a:t>
            </a:r>
            <a:r>
              <a:rPr lang="en-US" sz="2200" err="1" smtClean="0"/>
              <a:t>dự</a:t>
            </a:r>
            <a:r>
              <a:rPr lang="en-US" sz="2200" smtClean="0"/>
              <a:t> </a:t>
            </a:r>
            <a:r>
              <a:rPr lang="en-US" sz="2200" err="1" smtClean="0"/>
              <a:t>phòng</a:t>
            </a:r>
            <a:r>
              <a:rPr lang="en-US" sz="2200" smtClean="0"/>
              <a:t> HIV, </a:t>
            </a:r>
            <a:r>
              <a:rPr lang="en-US" sz="2200" err="1" smtClean="0"/>
              <a:t>với</a:t>
            </a:r>
            <a:r>
              <a:rPr lang="en-US" sz="2200" smtClean="0"/>
              <a:t> </a:t>
            </a:r>
            <a:r>
              <a:rPr lang="en-US" sz="2200" err="1" smtClean="0"/>
              <a:t>thông</a:t>
            </a:r>
            <a:r>
              <a:rPr lang="en-US" sz="2200" smtClean="0"/>
              <a:t> tin </a:t>
            </a:r>
            <a:r>
              <a:rPr lang="en-US" sz="2200" err="1" smtClean="0"/>
              <a:t>cụ</a:t>
            </a:r>
            <a:r>
              <a:rPr lang="en-US" sz="2200" smtClean="0"/>
              <a:t> </a:t>
            </a:r>
            <a:r>
              <a:rPr lang="en-US" sz="2200" err="1" smtClean="0"/>
              <a:t>thể</a:t>
            </a:r>
            <a:r>
              <a:rPr lang="en-US" sz="2200" smtClean="0"/>
              <a:t> qua </a:t>
            </a:r>
            <a:r>
              <a:rPr lang="en-US" sz="2200" err="1" smtClean="0"/>
              <a:t>ứng</a:t>
            </a:r>
            <a:r>
              <a:rPr lang="en-US" sz="2200" smtClean="0"/>
              <a:t> </a:t>
            </a:r>
            <a:r>
              <a:rPr lang="en-US" sz="2200" err="1" smtClean="0"/>
              <a:t>dụng</a:t>
            </a:r>
            <a:r>
              <a:rPr lang="en-US"/>
              <a:t/>
            </a:r>
            <a:br>
              <a:rPr lang="en-US"/>
            </a:br>
            <a:endParaRPr lang="en-US"/>
          </a:p>
        </p:txBody>
      </p:sp>
      <p:sp>
        <p:nvSpPr>
          <p:cNvPr id="3" name="Content Placeholder 2">
            <a:extLst>
              <a:ext uri="{FF2B5EF4-FFF2-40B4-BE49-F238E27FC236}">
                <a16:creationId xmlns:a16="http://schemas.microsoft.com/office/drawing/2014/main" id="{D77D62AC-CEAE-1F4C-B138-11E4CF18CB85}"/>
              </a:ext>
            </a:extLst>
          </p:cNvPr>
          <p:cNvSpPr>
            <a:spLocks noGrp="1"/>
          </p:cNvSpPr>
          <p:nvPr>
            <p:ph sz="quarter" idx="13"/>
          </p:nvPr>
        </p:nvSpPr>
        <p:spPr/>
        <p:txBody>
          <a:bodyPr/>
          <a:lstStyle/>
          <a:p>
            <a:endParaRPr lang="en-US"/>
          </a:p>
        </p:txBody>
      </p:sp>
      <p:pic>
        <p:nvPicPr>
          <p:cNvPr id="4" name="Picture 3">
            <a:extLst>
              <a:ext uri="{FF2B5EF4-FFF2-40B4-BE49-F238E27FC236}">
                <a16:creationId xmlns:a16="http://schemas.microsoft.com/office/drawing/2014/main" id="{18672E53-B979-B546-AC4B-5E65F4DD87DE}"/>
              </a:ext>
            </a:extLst>
          </p:cNvPr>
          <p:cNvPicPr>
            <a:picLocks noChangeAspect="1"/>
          </p:cNvPicPr>
          <p:nvPr/>
        </p:nvPicPr>
        <p:blipFill>
          <a:blip r:embed="rId2"/>
          <a:stretch>
            <a:fillRect/>
          </a:stretch>
        </p:blipFill>
        <p:spPr>
          <a:xfrm>
            <a:off x="1333187" y="1659795"/>
            <a:ext cx="9525000" cy="4838700"/>
          </a:xfrm>
          <a:prstGeom prst="rect">
            <a:avLst/>
          </a:prstGeom>
        </p:spPr>
      </p:pic>
    </p:spTree>
    <p:extLst>
      <p:ext uri="{BB962C8B-B14F-4D97-AF65-F5344CB8AC3E}">
        <p14:creationId xmlns:p14="http://schemas.microsoft.com/office/powerpoint/2010/main" val="3568756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6AFF60-C1C2-0740-8BF8-F09FA60E6179}"/>
              </a:ext>
            </a:extLst>
          </p:cNvPr>
          <p:cNvPicPr>
            <a:picLocks noChangeAspect="1"/>
          </p:cNvPicPr>
          <p:nvPr/>
        </p:nvPicPr>
        <p:blipFill>
          <a:blip r:embed="rId2"/>
          <a:stretch>
            <a:fillRect/>
          </a:stretch>
        </p:blipFill>
        <p:spPr>
          <a:xfrm>
            <a:off x="755780" y="197174"/>
            <a:ext cx="5181600" cy="2457450"/>
          </a:xfrm>
          <a:prstGeom prst="rect">
            <a:avLst/>
          </a:prstGeom>
        </p:spPr>
      </p:pic>
      <p:sp>
        <p:nvSpPr>
          <p:cNvPr id="3" name="Content Placeholder 2">
            <a:extLst>
              <a:ext uri="{FF2B5EF4-FFF2-40B4-BE49-F238E27FC236}">
                <a16:creationId xmlns:a16="http://schemas.microsoft.com/office/drawing/2014/main" id="{155474C9-1204-E842-A15E-31F5B6A3E4B2}"/>
              </a:ext>
            </a:extLst>
          </p:cNvPr>
          <p:cNvSpPr>
            <a:spLocks noGrp="1"/>
          </p:cNvSpPr>
          <p:nvPr>
            <p:ph sz="quarter" idx="13"/>
          </p:nvPr>
        </p:nvSpPr>
        <p:spPr>
          <a:xfrm>
            <a:off x="2593910" y="3041780"/>
            <a:ext cx="9057692" cy="3284473"/>
          </a:xfrm>
        </p:spPr>
        <p:txBody>
          <a:bodyPr>
            <a:normAutofit fontScale="77500" lnSpcReduction="20000"/>
          </a:bodyPr>
          <a:lstStyle/>
          <a:p>
            <a:r>
              <a:rPr lang="en-US" sz="2600" b="1"/>
              <a:t>DRUM </a:t>
            </a:r>
            <a:r>
              <a:rPr lang="en-US" sz="2600" b="1" smtClean="0"/>
              <a:t>(</a:t>
            </a:r>
            <a:r>
              <a:rPr lang="en-US" sz="2600" b="1" err="1" smtClean="0"/>
              <a:t>viết</a:t>
            </a:r>
            <a:r>
              <a:rPr lang="en-US" sz="2600" b="1" smtClean="0"/>
              <a:t> </a:t>
            </a:r>
            <a:r>
              <a:rPr lang="en-US" sz="2600" b="1" err="1" smtClean="0"/>
              <a:t>tắt</a:t>
            </a:r>
            <a:r>
              <a:rPr lang="en-US" sz="2600" b="1" smtClean="0"/>
              <a:t>: </a:t>
            </a:r>
            <a:r>
              <a:rPr lang="en-US" sz="2600" b="1" err="1" smtClean="0"/>
              <a:t>báo</a:t>
            </a:r>
            <a:r>
              <a:rPr lang="en-US" sz="2600" b="1" smtClean="0"/>
              <a:t> </a:t>
            </a:r>
            <a:r>
              <a:rPr lang="en-US" sz="2600" b="1" err="1" smtClean="0"/>
              <a:t>cáo</a:t>
            </a:r>
            <a:r>
              <a:rPr lang="en-US" sz="2600" b="1" smtClean="0"/>
              <a:t> </a:t>
            </a:r>
            <a:r>
              <a:rPr lang="en-US" sz="2600" b="1" err="1" smtClean="0"/>
              <a:t>uống</a:t>
            </a:r>
            <a:r>
              <a:rPr lang="en-US" sz="2600" b="1" smtClean="0"/>
              <a:t> </a:t>
            </a:r>
            <a:r>
              <a:rPr lang="en-US" sz="2600" b="1" err="1" smtClean="0"/>
              <a:t>thuốc</a:t>
            </a:r>
            <a:r>
              <a:rPr lang="en-US" sz="2600" b="1" smtClean="0"/>
              <a:t> </a:t>
            </a:r>
            <a:r>
              <a:rPr lang="en-US" sz="2600" b="1" err="1" smtClean="0"/>
              <a:t>thường</a:t>
            </a:r>
            <a:r>
              <a:rPr lang="en-US" sz="2600" b="1" smtClean="0"/>
              <a:t> </a:t>
            </a:r>
            <a:r>
              <a:rPr lang="en-US" sz="2600" b="1" err="1" smtClean="0"/>
              <a:t>nhật</a:t>
            </a:r>
            <a:r>
              <a:rPr lang="en-US" sz="2600" b="1"/>
              <a:t> -</a:t>
            </a:r>
            <a:r>
              <a:rPr lang="en-US" sz="2600" b="1" smtClean="0"/>
              <a:t>Daily Reports of Using </a:t>
            </a:r>
            <a:r>
              <a:rPr lang="en-US" sz="2600" b="1"/>
              <a:t>Medications) </a:t>
            </a:r>
            <a:endParaRPr lang="en-US"/>
          </a:p>
          <a:p>
            <a:r>
              <a:rPr lang="en-GB" smtClean="0">
                <a:latin typeface="Arial" panose="020B0604020202020204" pitchFamily="34" charset="0"/>
                <a:cs typeface="Arial" panose="020B0604020202020204" pitchFamily="34" charset="0"/>
              </a:rPr>
              <a:t>Người dùng </a:t>
            </a:r>
            <a:r>
              <a:rPr lang="vi-VN" smtClean="0"/>
              <a:t>hoàn </a:t>
            </a:r>
            <a:r>
              <a:rPr lang="vi-VN"/>
              <a:t>thành 95,3% báo cáo hàng ngày theo </a:t>
            </a:r>
            <a:r>
              <a:rPr lang="en-US" err="1" smtClean="0">
                <a:latin typeface="Arial" panose="020B0604020202020204" pitchFamily="34" charset="0"/>
                <a:cs typeface="Arial" panose="020B0604020202020204" pitchFamily="34" charset="0"/>
              </a:rPr>
              <a:t>từng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khung</a:t>
            </a:r>
            <a:r>
              <a:rPr lang="en-US" smtClean="0">
                <a:latin typeface="Arial" panose="020B0604020202020204" pitchFamily="34" charset="0"/>
                <a:cs typeface="Arial" panose="020B0604020202020204" pitchFamily="34" charset="0"/>
              </a:rPr>
              <a:t> </a:t>
            </a:r>
            <a:r>
              <a:rPr lang="vi-VN" smtClean="0"/>
              <a:t>thời </a:t>
            </a:r>
            <a:r>
              <a:rPr lang="vi-VN"/>
              <a:t>gian.</a:t>
            </a:r>
          </a:p>
          <a:p>
            <a:r>
              <a:rPr lang="en-GB" smtClean="0">
                <a:latin typeface="Arial" panose="020B0604020202020204" pitchFamily="34" charset="0"/>
                <a:cs typeface="Arial" panose="020B0604020202020204" pitchFamily="34" charset="0"/>
              </a:rPr>
              <a:t>Người dùng </a:t>
            </a:r>
            <a:r>
              <a:rPr lang="vi-VN" smtClean="0"/>
              <a:t>hài </a:t>
            </a:r>
            <a:r>
              <a:rPr lang="vi-VN"/>
              <a:t>lòng cao với ứng dụng</a:t>
            </a:r>
          </a:p>
          <a:p>
            <a:r>
              <a:rPr lang="en-GB" smtClean="0">
                <a:latin typeface="Arial" panose="020B0604020202020204" pitchFamily="34" charset="0"/>
                <a:cs typeface="Arial" panose="020B0604020202020204" pitchFamily="34" charset="0"/>
              </a:rPr>
              <a:t>Người dùng </a:t>
            </a:r>
            <a:r>
              <a:rPr lang="vi-VN" smtClean="0"/>
              <a:t>quan </a:t>
            </a:r>
            <a:r>
              <a:rPr lang="vi-VN"/>
              <a:t>tâm đến việc sử dụng điện thoại thông minh để báo cáo hành vi hàng ngày.</a:t>
            </a:r>
          </a:p>
          <a:p>
            <a:r>
              <a:rPr lang="vi-VN" smtClean="0"/>
              <a:t>điện </a:t>
            </a:r>
            <a:r>
              <a:rPr lang="vi-VN"/>
              <a:t>thoại thông minh là một phương pháp khả thi, </a:t>
            </a:r>
            <a:r>
              <a:rPr lang="en-US" err="1" smtClean="0">
                <a:latin typeface="Arial" panose="020B0604020202020204" pitchFamily="34" charset="0"/>
                <a:cs typeface="Arial" panose="020B0604020202020204" pitchFamily="34" charset="0"/>
              </a:rPr>
              <a:t>được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chấp</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nhận</a:t>
            </a:r>
            <a:r>
              <a:rPr lang="en-US" smtClean="0">
                <a:latin typeface="Arial" panose="020B0604020202020204" pitchFamily="34" charset="0"/>
                <a:cs typeface="Arial" panose="020B0604020202020204" pitchFamily="34" charset="0"/>
              </a:rPr>
              <a:t> </a:t>
            </a:r>
            <a:r>
              <a:rPr lang="vi-VN" smtClean="0"/>
              <a:t>để </a:t>
            </a:r>
            <a:r>
              <a:rPr lang="vi-VN"/>
              <a:t>thu thập </a:t>
            </a:r>
            <a:r>
              <a:rPr lang="en-US" err="1" smtClean="0"/>
              <a:t>thông</a:t>
            </a:r>
            <a:r>
              <a:rPr lang="en-US" smtClean="0"/>
              <a:t> tin </a:t>
            </a:r>
            <a:r>
              <a:rPr lang="vi-VN" smtClean="0"/>
              <a:t>sử </a:t>
            </a:r>
            <a:r>
              <a:rPr lang="vi-VN"/>
              <a:t>dụng chất gây nghiện và dữ liệu ART trong </a:t>
            </a:r>
            <a:r>
              <a:rPr lang="en-US" err="1" smtClean="0">
                <a:latin typeface="Arial" panose="020B0604020202020204" pitchFamily="34" charset="0"/>
                <a:cs typeface="Arial" panose="020B0604020202020204" pitchFamily="34" charset="0"/>
              </a:rPr>
              <a:t>nhóm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người</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chung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sống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với</a:t>
            </a:r>
            <a:r>
              <a:rPr lang="en-US" smtClean="0">
                <a:latin typeface="Arial" panose="020B0604020202020204" pitchFamily="34" charset="0"/>
                <a:cs typeface="Arial" panose="020B0604020202020204" pitchFamily="34" charset="0"/>
              </a:rPr>
              <a:t> HIV</a:t>
            </a:r>
          </a:p>
        </p:txBody>
      </p:sp>
    </p:spTree>
    <p:extLst>
      <p:ext uri="{BB962C8B-B14F-4D97-AF65-F5344CB8AC3E}">
        <p14:creationId xmlns:p14="http://schemas.microsoft.com/office/powerpoint/2010/main" val="2145882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64FE9-596A-8B4A-8A52-D1E06D813AE5}"/>
              </a:ext>
            </a:extLst>
          </p:cNvPr>
          <p:cNvSpPr>
            <a:spLocks noGrp="1"/>
          </p:cNvSpPr>
          <p:nvPr>
            <p:ph type="title"/>
          </p:nvPr>
        </p:nvSpPr>
        <p:spPr>
          <a:xfrm>
            <a:off x="652518" y="596954"/>
            <a:ext cx="10364451" cy="1013733"/>
          </a:xfrm>
        </p:spPr>
        <p:txBody>
          <a:bodyPr/>
          <a:lstStyle/>
          <a:p>
            <a:r>
              <a:rPr lang="en-US" err="1" smtClean="0"/>
              <a:t>Ứng</a:t>
            </a:r>
            <a:r>
              <a:rPr lang="en-US" smtClean="0"/>
              <a:t> </a:t>
            </a:r>
            <a:r>
              <a:rPr lang="en-US" err="1" smtClean="0"/>
              <a:t>dụng</a:t>
            </a:r>
            <a:r>
              <a:rPr lang="en-US" smtClean="0"/>
              <a:t> DRUMM</a:t>
            </a:r>
            <a:endParaRPr lang="en-US"/>
          </a:p>
        </p:txBody>
      </p:sp>
      <p:sp>
        <p:nvSpPr>
          <p:cNvPr id="3" name="Content Placeholder 2">
            <a:extLst>
              <a:ext uri="{FF2B5EF4-FFF2-40B4-BE49-F238E27FC236}">
                <a16:creationId xmlns:a16="http://schemas.microsoft.com/office/drawing/2014/main" id="{68E44286-7ECA-9A4D-8CCF-D0C069C42A7B}"/>
              </a:ext>
            </a:extLst>
          </p:cNvPr>
          <p:cNvSpPr>
            <a:spLocks noGrp="1"/>
          </p:cNvSpPr>
          <p:nvPr>
            <p:ph sz="quarter" idx="13"/>
          </p:nvPr>
        </p:nvSpPr>
        <p:spPr>
          <a:xfrm>
            <a:off x="838200" y="1825625"/>
            <a:ext cx="7004538" cy="4351338"/>
          </a:xfrm>
        </p:spPr>
        <p:txBody>
          <a:bodyPr>
            <a:normAutofit/>
          </a:bodyPr>
          <a:lstStyle/>
          <a:p>
            <a:r>
              <a:rPr lang="en-GB" smtClean="0">
                <a:latin typeface="Arial" panose="020B0604020202020204" pitchFamily="34" charset="0"/>
                <a:cs typeface="Arial" panose="020B0604020202020204" pitchFamily="34" charset="0"/>
              </a:rPr>
              <a:t>Tin nhắc có </a:t>
            </a:r>
            <a:r>
              <a:rPr lang="en-GB" err="1" smtClean="0">
                <a:latin typeface="Arial" panose="020B0604020202020204" pitchFamily="34" charset="0"/>
                <a:cs typeface="Arial" panose="020B0604020202020204" pitchFamily="34" charset="0"/>
              </a:rPr>
              <a:t>phản</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hồi</a:t>
            </a:r>
            <a:r>
              <a:rPr lang="vi-VN" smtClean="0">
                <a:latin typeface="Arial" panose="020B0604020202020204" pitchFamily="34" charset="0"/>
                <a:cs typeface="Arial" panose="020B0604020202020204" pitchFamily="34" charset="0"/>
              </a:rPr>
              <a:t>, </a:t>
            </a:r>
            <a:r>
              <a:rPr lang="en-GB" smtClean="0">
                <a:latin typeface="Arial" panose="020B0604020202020204" pitchFamily="34" charset="0"/>
                <a:cs typeface="Arial" panose="020B0604020202020204" pitchFamily="34" charset="0"/>
              </a:rPr>
              <a:t>một </a:t>
            </a:r>
            <a:r>
              <a:rPr lang="en-GB" err="1" smtClean="0">
                <a:latin typeface="Arial" panose="020B0604020202020204" pitchFamily="34" charset="0"/>
                <a:cs typeface="Arial" panose="020B0604020202020204" pitchFamily="34" charset="0"/>
              </a:rPr>
              <a:t>cửa</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sổ</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được</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mở</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ra</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trong</a:t>
            </a:r>
            <a:r>
              <a:rPr lang="en-GB" smtClean="0">
                <a:latin typeface="Arial" panose="020B0604020202020204" pitchFamily="34" charset="0"/>
                <a:cs typeface="Arial" panose="020B0604020202020204" pitchFamily="34" charset="0"/>
              </a:rPr>
              <a:t> 2 </a:t>
            </a:r>
            <a:r>
              <a:rPr lang="en-GB" err="1" smtClean="0">
                <a:latin typeface="Arial" panose="020B0604020202020204" pitchFamily="34" charset="0"/>
                <a:cs typeface="Arial" panose="020B0604020202020204" pitchFamily="34" charset="0"/>
              </a:rPr>
              <a:t>giờ</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để</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người</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dùng</a:t>
            </a:r>
            <a:r>
              <a:rPr lang="en-GB" smtClean="0">
                <a:latin typeface="Arial" panose="020B0604020202020204" pitchFamily="34" charset="0"/>
                <a:cs typeface="Arial" panose="020B0604020202020204" pitchFamily="34" charset="0"/>
              </a:rPr>
              <a:t> </a:t>
            </a:r>
            <a:r>
              <a:rPr lang="vi-VN" smtClean="0">
                <a:latin typeface="Arial" panose="020B0604020202020204" pitchFamily="34" charset="0"/>
                <a:cs typeface="Arial" panose="020B0604020202020204" pitchFamily="34" charset="0"/>
              </a:rPr>
              <a:t>vào </a:t>
            </a:r>
            <a:r>
              <a:rPr lang="vi-VN">
                <a:latin typeface="Arial" panose="020B0604020202020204" pitchFamily="34" charset="0"/>
                <a:cs typeface="Arial" panose="020B0604020202020204" pitchFamily="34" charset="0"/>
              </a:rPr>
              <a:t>ứng dụng </a:t>
            </a:r>
            <a:r>
              <a:rPr lang="vi-VN" smtClean="0">
                <a:latin typeface="Arial" panose="020B0604020202020204" pitchFamily="34" charset="0"/>
                <a:cs typeface="Arial" panose="020B0604020202020204" pitchFamily="34" charset="0"/>
              </a:rPr>
              <a:t>và </a:t>
            </a:r>
            <a:r>
              <a:rPr lang="vi-VN">
                <a:latin typeface="Arial" panose="020B0604020202020204" pitchFamily="34" charset="0"/>
                <a:cs typeface="Arial" panose="020B0604020202020204" pitchFamily="34" charset="0"/>
              </a:rPr>
              <a:t>hoàn thành báo cáo hàng ngày </a:t>
            </a:r>
            <a:r>
              <a:rPr lang="vi-VN" smtClean="0">
                <a:latin typeface="Arial" panose="020B0604020202020204" pitchFamily="34" charset="0"/>
                <a:cs typeface="Arial" panose="020B0604020202020204" pitchFamily="34" charset="0"/>
              </a:rPr>
              <a:t>(báo </a:t>
            </a:r>
            <a:r>
              <a:rPr lang="vi-VN">
                <a:latin typeface="Arial" panose="020B0604020202020204" pitchFamily="34" charset="0"/>
                <a:cs typeface="Arial" panose="020B0604020202020204" pitchFamily="34" charset="0"/>
              </a:rPr>
              <a:t>cáo </a:t>
            </a:r>
            <a:r>
              <a:rPr lang="en-GB" err="1" smtClean="0">
                <a:latin typeface="Arial" panose="020B0604020202020204" pitchFamily="34" charset="0"/>
                <a:cs typeface="Arial" panose="020B0604020202020204" pitchFamily="34" charset="0"/>
              </a:rPr>
              <a:t>theo</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khung</a:t>
            </a:r>
            <a:r>
              <a:rPr lang="en-GB" smtClean="0">
                <a:latin typeface="Arial" panose="020B0604020202020204" pitchFamily="34" charset="0"/>
                <a:cs typeface="Arial" panose="020B0604020202020204" pitchFamily="34" charset="0"/>
              </a:rPr>
              <a:t> </a:t>
            </a:r>
            <a:r>
              <a:rPr lang="vi-VN" smtClean="0">
                <a:latin typeface="Arial" panose="020B0604020202020204" pitchFamily="34" charset="0"/>
                <a:cs typeface="Arial" panose="020B0604020202020204" pitchFamily="34" charset="0"/>
              </a:rPr>
              <a:t>thời </a:t>
            </a:r>
            <a:r>
              <a:rPr lang="vi-VN">
                <a:latin typeface="Arial" panose="020B0604020202020204" pitchFamily="34" charset="0"/>
                <a:cs typeface="Arial" panose="020B0604020202020204" pitchFamily="34" charset="0"/>
              </a:rPr>
              <a:t>gian)</a:t>
            </a:r>
          </a:p>
          <a:p>
            <a:r>
              <a:rPr lang="vi-VN">
                <a:latin typeface="Arial" panose="020B0604020202020204" pitchFamily="34" charset="0"/>
                <a:cs typeface="Arial" panose="020B0604020202020204" pitchFamily="34" charset="0"/>
              </a:rPr>
              <a:t>Nếu người tham gia không hoàn thành báo cáo trước 6 giờ chiều, họ có thể truy cập vào ứng dụng </a:t>
            </a:r>
            <a:r>
              <a:rPr lang="vi-VN" smtClean="0">
                <a:latin typeface="Arial" panose="020B0604020202020204" pitchFamily="34" charset="0"/>
                <a:cs typeface="Arial" panose="020B0604020202020204" pitchFamily="34" charset="0"/>
              </a:rPr>
              <a:t>và </a:t>
            </a:r>
            <a:r>
              <a:rPr lang="vi-VN">
                <a:latin typeface="Arial" panose="020B0604020202020204" pitchFamily="34" charset="0"/>
                <a:cs typeface="Arial" panose="020B0604020202020204" pitchFamily="34" charset="0"/>
              </a:rPr>
              <a:t>hoàn thành một báo cáo bổ sung vào ngày hôm sau</a:t>
            </a:r>
            <a:r>
              <a:rPr lang="vi-VN" smtClean="0">
                <a:latin typeface="Arial" panose="020B0604020202020204" pitchFamily="34" charset="0"/>
                <a:cs typeface="Arial" panose="020B0604020202020204" pitchFamily="34" charset="0"/>
              </a:rPr>
              <a:t>.</a:t>
            </a:r>
            <a:endParaRPr lang="en-US" smtClean="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264A9422-2B56-5345-9AD4-BD4CD360576F}"/>
              </a:ext>
            </a:extLst>
          </p:cNvPr>
          <p:cNvPicPr>
            <a:picLocks noChangeAspect="1"/>
          </p:cNvPicPr>
          <p:nvPr/>
        </p:nvPicPr>
        <p:blipFill>
          <a:blip r:embed="rId2"/>
          <a:stretch>
            <a:fillRect/>
          </a:stretch>
        </p:blipFill>
        <p:spPr>
          <a:xfrm>
            <a:off x="7842738" y="140676"/>
            <a:ext cx="4160711" cy="6858000"/>
          </a:xfrm>
          <a:prstGeom prst="rect">
            <a:avLst/>
          </a:prstGeom>
        </p:spPr>
      </p:pic>
      <p:sp>
        <p:nvSpPr>
          <p:cNvPr id="5" name="TextBox 4">
            <a:extLst>
              <a:ext uri="{FF2B5EF4-FFF2-40B4-BE49-F238E27FC236}">
                <a16:creationId xmlns:a16="http://schemas.microsoft.com/office/drawing/2014/main" id="{A012C99B-1D34-AD4E-A628-2A96961F1B44}"/>
              </a:ext>
            </a:extLst>
          </p:cNvPr>
          <p:cNvSpPr txBox="1"/>
          <p:nvPr/>
        </p:nvSpPr>
        <p:spPr>
          <a:xfrm>
            <a:off x="1863969" y="-422031"/>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8480647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73B78-9624-F44E-8F3B-403CAC2BA230}"/>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381B8183-FB14-E249-9FAC-2912CD3DFF6C}"/>
              </a:ext>
            </a:extLst>
          </p:cNvPr>
          <p:cNvPicPr>
            <a:picLocks noGrp="1" noChangeAspect="1"/>
          </p:cNvPicPr>
          <p:nvPr>
            <p:ph sz="quarter" idx="13"/>
          </p:nvPr>
        </p:nvPicPr>
        <p:blipFill>
          <a:blip r:embed="rId2"/>
          <a:stretch>
            <a:fillRect/>
          </a:stretch>
        </p:blipFill>
        <p:spPr>
          <a:xfrm>
            <a:off x="1177290" y="3490754"/>
            <a:ext cx="5753100" cy="838200"/>
          </a:xfrm>
          <a:prstGeom prst="rect">
            <a:avLst/>
          </a:prstGeom>
        </p:spPr>
      </p:pic>
      <p:pic>
        <p:nvPicPr>
          <p:cNvPr id="4" name="Picture 3">
            <a:extLst>
              <a:ext uri="{FF2B5EF4-FFF2-40B4-BE49-F238E27FC236}">
                <a16:creationId xmlns:a16="http://schemas.microsoft.com/office/drawing/2014/main" id="{0E74CD5A-919B-0E49-AD5C-3F44742E3E61}"/>
              </a:ext>
            </a:extLst>
          </p:cNvPr>
          <p:cNvPicPr>
            <a:picLocks noChangeAspect="1"/>
          </p:cNvPicPr>
          <p:nvPr/>
        </p:nvPicPr>
        <p:blipFill>
          <a:blip r:embed="rId3"/>
          <a:stretch>
            <a:fillRect/>
          </a:stretch>
        </p:blipFill>
        <p:spPr>
          <a:xfrm>
            <a:off x="838200" y="365125"/>
            <a:ext cx="9931400" cy="2857500"/>
          </a:xfrm>
          <a:prstGeom prst="rect">
            <a:avLst/>
          </a:prstGeom>
        </p:spPr>
      </p:pic>
    </p:spTree>
    <p:extLst>
      <p:ext uri="{BB962C8B-B14F-4D97-AF65-F5344CB8AC3E}">
        <p14:creationId xmlns:p14="http://schemas.microsoft.com/office/powerpoint/2010/main" val="140336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1A5CC-AC15-B841-BBCF-5521834B5897}"/>
              </a:ext>
            </a:extLst>
          </p:cNvPr>
          <p:cNvSpPr>
            <a:spLocks noGrp="1"/>
          </p:cNvSpPr>
          <p:nvPr>
            <p:ph type="title"/>
          </p:nvPr>
        </p:nvSpPr>
        <p:spPr>
          <a:xfrm>
            <a:off x="913775" y="618517"/>
            <a:ext cx="7198259" cy="1596177"/>
          </a:xfrm>
        </p:spPr>
        <p:txBody>
          <a:bodyPr/>
          <a:lstStyle/>
          <a:p>
            <a:r>
              <a:rPr lang="en-US" err="1" smtClean="0">
                <a:latin typeface="Arial" panose="020B0604020202020204" pitchFamily="34" charset="0"/>
                <a:cs typeface="Arial" panose="020B0604020202020204" pitchFamily="34" charset="0"/>
              </a:rPr>
              <a:t>Ứng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dụng</a:t>
            </a:r>
            <a:r>
              <a:rPr lang="en-US" smtClean="0">
                <a:latin typeface="Arial" panose="020B0604020202020204" pitchFamily="34" charset="0"/>
                <a:cs typeface="Arial" panose="020B0604020202020204" pitchFamily="34" charset="0"/>
              </a:rPr>
              <a:t> SEVA</a:t>
            </a: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B7E059F-7C66-3F4B-8177-67958F51E427}"/>
              </a:ext>
            </a:extLst>
          </p:cNvPr>
          <p:cNvSpPr>
            <a:spLocks noGrp="1"/>
          </p:cNvSpPr>
          <p:nvPr>
            <p:ph sz="quarter" idx="13"/>
          </p:nvPr>
        </p:nvSpPr>
        <p:spPr>
          <a:xfrm>
            <a:off x="450720" y="1690688"/>
            <a:ext cx="7219043" cy="4351338"/>
          </a:xfrm>
        </p:spPr>
        <p:txBody>
          <a:bodyPr>
            <a:normAutofit fontScale="85000" lnSpcReduction="10000"/>
          </a:bodyPr>
          <a:lstStyle/>
          <a:p>
            <a:r>
              <a:rPr lang="en-US" err="1">
                <a:latin typeface="Arial" panose="020B0604020202020204" pitchFamily="34" charset="0"/>
                <a:cs typeface="Arial" panose="020B0604020202020204" pitchFamily="34" charset="0"/>
              </a:rPr>
              <a:t>Seva</a:t>
            </a:r>
            <a:r>
              <a:rPr lang="en-US">
                <a:latin typeface="Arial" panose="020B0604020202020204" pitchFamily="34" charset="0"/>
                <a:cs typeface="Arial" panose="020B0604020202020204" pitchFamily="34" charset="0"/>
              </a:rPr>
              <a:t> </a:t>
            </a:r>
            <a:r>
              <a:rPr lang="en-US" smtClean="0">
                <a:latin typeface="Arial" panose="020B0604020202020204" pitchFamily="34" charset="0"/>
                <a:cs typeface="Arial" panose="020B0604020202020204" pitchFamily="34" charset="0"/>
              </a:rPr>
              <a:t>(</a:t>
            </a:r>
            <a:r>
              <a:rPr lang="en-US" err="1" smtClean="0">
                <a:latin typeface="Arial" panose="020B0604020202020204" pitchFamily="34" charset="0"/>
                <a:cs typeface="Arial" panose="020B0604020202020204" pitchFamily="34" charset="0"/>
              </a:rPr>
              <a:t>tiếng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Phạn</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có</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nghĩa</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là</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chăm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sóc</a:t>
            </a:r>
            <a:r>
              <a:rPr lang="en-US" smtClean="0">
                <a:latin typeface="Arial" panose="020B0604020202020204" pitchFamily="34" charset="0"/>
                <a:cs typeface="Arial" panose="020B0604020202020204" pitchFamily="34" charset="0"/>
              </a:rPr>
              <a:t> không chỉ cho mình”) </a:t>
            </a:r>
            <a:r>
              <a:rPr lang="en-US" err="1" smtClean="0">
                <a:latin typeface="Arial" panose="020B0604020202020204" pitchFamily="34" charset="0"/>
                <a:cs typeface="Arial" panose="020B0604020202020204" pitchFamily="34" charset="0"/>
              </a:rPr>
              <a:t>là</a:t>
            </a:r>
            <a:r>
              <a:rPr lang="en-US" smtClean="0">
                <a:latin typeface="Arial" panose="020B0604020202020204" pitchFamily="34" charset="0"/>
                <a:cs typeface="Arial" panose="020B0604020202020204" pitchFamily="34" charset="0"/>
              </a:rPr>
              <a:t> một </a:t>
            </a:r>
            <a:r>
              <a:rPr lang="en-US" err="1" smtClean="0">
                <a:latin typeface="Arial" panose="020B0604020202020204" pitchFamily="34" charset="0"/>
                <a:cs typeface="Arial" panose="020B0604020202020204" pitchFamily="34" charset="0"/>
              </a:rPr>
              <a:t>hệ</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thống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sức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khỏe</a:t>
            </a:r>
            <a:r>
              <a:rPr lang="en-US" smtClean="0">
                <a:latin typeface="Arial" panose="020B0604020202020204" pitchFamily="34" charset="0"/>
                <a:cs typeface="Arial" panose="020B0604020202020204" pitchFamily="34" charset="0"/>
              </a:rPr>
              <a:t> di </a:t>
            </a:r>
            <a:r>
              <a:rPr lang="en-US" err="1" smtClean="0">
                <a:latin typeface="Arial" panose="020B0604020202020204" pitchFamily="34" charset="0"/>
                <a:cs typeface="Arial" panose="020B0604020202020204" pitchFamily="34" charset="0"/>
              </a:rPr>
              <a:t>động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được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xây</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dựng</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nhằm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hỗ</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trợ</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chăm</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sóc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các</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bệnh</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nhân</a:t>
            </a:r>
            <a:r>
              <a:rPr lang="en-US" smtClean="0">
                <a:latin typeface="Arial" panose="020B0604020202020204" pitchFamily="34" charset="0"/>
                <a:cs typeface="Arial" panose="020B0604020202020204" pitchFamily="34" charset="0"/>
              </a:rPr>
              <a:t> RLSDC </a:t>
            </a:r>
            <a:endParaRPr lang="en-US">
              <a:latin typeface="Arial" panose="020B0604020202020204" pitchFamily="34" charset="0"/>
              <a:cs typeface="Arial" panose="020B0604020202020204" pitchFamily="34" charset="0"/>
            </a:endParaRPr>
          </a:p>
          <a:p>
            <a:r>
              <a:rPr lang="vi-VN">
                <a:latin typeface="Arial" panose="020B0604020202020204" pitchFamily="34" charset="0"/>
                <a:cs typeface="Arial" panose="020B0604020202020204" pitchFamily="34" charset="0"/>
              </a:rPr>
              <a:t>Các tài nguyên </a:t>
            </a:r>
            <a:r>
              <a:rPr lang="vi-VN" smtClean="0">
                <a:latin typeface="Arial" panose="020B0604020202020204" pitchFamily="34" charset="0"/>
                <a:cs typeface="Arial" panose="020B0604020202020204" pitchFamily="34" charset="0"/>
              </a:rPr>
              <a:t>A-CHESS </a:t>
            </a:r>
            <a:r>
              <a:rPr lang="vi-VN">
                <a:latin typeface="Arial" panose="020B0604020202020204" pitchFamily="34" charset="0"/>
                <a:cs typeface="Arial" panose="020B0604020202020204" pitchFamily="34" charset="0"/>
              </a:rPr>
              <a:t>trên điện thoại bao gồm theo dõi sức khoẻ, bảng thảo luận của bệnh nhân trong nghiên cứu</a:t>
            </a:r>
            <a:r>
              <a:rPr lang="vi-VN" smtClean="0">
                <a:latin typeface="Arial" panose="020B0604020202020204" pitchFamily="34" charset="0"/>
                <a:cs typeface="Arial" panose="020B0604020202020204" pitchFamily="34" charset="0"/>
              </a:rPr>
              <a:t>, </a:t>
            </a:r>
            <a:r>
              <a:rPr lang="vi-VN">
                <a:latin typeface="Arial" panose="020B0604020202020204" pitchFamily="34" charset="0"/>
                <a:cs typeface="Arial" panose="020B0604020202020204" pitchFamily="34" charset="0"/>
              </a:rPr>
              <a:t>các công cụ </a:t>
            </a:r>
            <a:r>
              <a:rPr lang="en-GB" err="1" smtClean="0">
                <a:latin typeface="Arial" panose="020B0604020202020204" pitchFamily="34" charset="0"/>
                <a:cs typeface="Arial" panose="020B0604020202020204" pitchFamily="34" charset="0"/>
              </a:rPr>
              <a:t>giúp</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đối</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phó</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với</a:t>
            </a:r>
            <a:r>
              <a:rPr lang="en-GB" smtClean="0">
                <a:latin typeface="Arial" panose="020B0604020202020204" pitchFamily="34" charset="0"/>
                <a:cs typeface="Arial" panose="020B0604020202020204" pitchFamily="34" charset="0"/>
              </a:rPr>
              <a:t> </a:t>
            </a:r>
            <a:r>
              <a:rPr lang="vi-VN" smtClean="0">
                <a:latin typeface="Arial" panose="020B0604020202020204" pitchFamily="34" charset="0"/>
                <a:cs typeface="Arial" panose="020B0604020202020204" pitchFamily="34" charset="0"/>
              </a:rPr>
              <a:t>thèm </a:t>
            </a:r>
            <a:r>
              <a:rPr lang="en-GB" err="1" smtClean="0">
                <a:latin typeface="Arial" panose="020B0604020202020204" pitchFamily="34" charset="0"/>
                <a:cs typeface="Arial" panose="020B0604020202020204" pitchFamily="34" charset="0"/>
              </a:rPr>
              <a:t>nhớ</a:t>
            </a:r>
            <a:r>
              <a:rPr lang="vi-VN" smtClean="0">
                <a:latin typeface="Arial" panose="020B0604020202020204" pitchFamily="34" charset="0"/>
                <a:cs typeface="Arial" panose="020B0604020202020204" pitchFamily="34" charset="0"/>
              </a:rPr>
              <a:t> </a:t>
            </a:r>
            <a:r>
              <a:rPr lang="vi-VN">
                <a:latin typeface="Arial" panose="020B0604020202020204" pitchFamily="34" charset="0"/>
                <a:cs typeface="Arial" panose="020B0604020202020204" pitchFamily="34" charset="0"/>
              </a:rPr>
              <a:t>và </a:t>
            </a:r>
            <a:r>
              <a:rPr lang="en-GB" err="1" smtClean="0">
                <a:latin typeface="Arial" panose="020B0604020202020204" pitchFamily="34" charset="0"/>
                <a:cs typeface="Arial" panose="020B0604020202020204" pitchFamily="34" charset="0"/>
              </a:rPr>
              <a:t>đương</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đầu</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với</a:t>
            </a:r>
            <a:r>
              <a:rPr lang="en-GB" smtClean="0">
                <a:latin typeface="Arial" panose="020B0604020202020204" pitchFamily="34" charset="0"/>
                <a:cs typeface="Arial" panose="020B0604020202020204" pitchFamily="34" charset="0"/>
              </a:rPr>
              <a:t> </a:t>
            </a:r>
            <a:r>
              <a:rPr lang="vi-VN" smtClean="0">
                <a:latin typeface="Arial" panose="020B0604020202020204" pitchFamily="34" charset="0"/>
                <a:cs typeface="Arial" panose="020B0604020202020204" pitchFamily="34" charset="0"/>
              </a:rPr>
              <a:t>các </a:t>
            </a:r>
            <a:r>
              <a:rPr lang="vi-VN">
                <a:latin typeface="Arial" panose="020B0604020202020204" pitchFamily="34" charset="0"/>
                <a:cs typeface="Arial" panose="020B0604020202020204" pitchFamily="34" charset="0"/>
              </a:rPr>
              <a:t>tình huống </a:t>
            </a:r>
            <a:r>
              <a:rPr lang="vi-VN" smtClean="0">
                <a:latin typeface="Arial" panose="020B0604020202020204" pitchFamily="34" charset="0"/>
                <a:cs typeface="Arial" panose="020B0604020202020204" pitchFamily="34" charset="0"/>
              </a:rPr>
              <a:t>nguy </a:t>
            </a:r>
            <a:r>
              <a:rPr lang="vi-VN">
                <a:latin typeface="Arial" panose="020B0604020202020204" pitchFamily="34" charset="0"/>
                <a:cs typeface="Arial" panose="020B0604020202020204" pitchFamily="34" charset="0"/>
              </a:rPr>
              <a:t>cơ cao (ví dụ như các bài tập thư giãn và các liên kết </a:t>
            </a:r>
            <a:r>
              <a:rPr lang="en-GB" smtClean="0">
                <a:latin typeface="Arial" panose="020B0604020202020204" pitchFamily="34" charset="0"/>
                <a:cs typeface="Arial" panose="020B0604020202020204" pitchFamily="34" charset="0"/>
              </a:rPr>
              <a:t>giới thiệu </a:t>
            </a:r>
            <a:r>
              <a:rPr lang="vi-VN" smtClean="0">
                <a:latin typeface="Arial" panose="020B0604020202020204" pitchFamily="34" charset="0"/>
                <a:cs typeface="Arial" panose="020B0604020202020204" pitchFamily="34" charset="0"/>
              </a:rPr>
              <a:t>đến </a:t>
            </a:r>
            <a:r>
              <a:rPr lang="vi-VN">
                <a:latin typeface="Arial" panose="020B0604020202020204" pitchFamily="34" charset="0"/>
                <a:cs typeface="Arial" panose="020B0604020202020204" pitchFamily="34" charset="0"/>
              </a:rPr>
              <a:t>các </a:t>
            </a:r>
            <a:r>
              <a:rPr lang="en-GB" smtClean="0">
                <a:latin typeface="Arial" panose="020B0604020202020204" pitchFamily="34" charset="0"/>
                <a:cs typeface="Arial" panose="020B0604020202020204" pitchFamily="34" charset="0"/>
              </a:rPr>
              <a:t>buổi gặp sử </a:t>
            </a:r>
            <a:r>
              <a:rPr lang="en-GB" err="1" smtClean="0">
                <a:latin typeface="Arial" panose="020B0604020202020204" pitchFamily="34" charset="0"/>
                <a:cs typeface="Arial" panose="020B0604020202020204" pitchFamily="34" charset="0"/>
              </a:rPr>
              <a:t>dụng</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mô</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hình</a:t>
            </a:r>
            <a:r>
              <a:rPr lang="en-GB" smtClean="0">
                <a:latin typeface="Arial" panose="020B0604020202020204" pitchFamily="34" charset="0"/>
                <a:cs typeface="Arial" panose="020B0604020202020204" pitchFamily="34" charset="0"/>
              </a:rPr>
              <a:t> 12 </a:t>
            </a:r>
            <a:r>
              <a:rPr lang="en-GB" err="1" smtClean="0">
                <a:latin typeface="Arial" panose="020B0604020202020204" pitchFamily="34" charset="0"/>
                <a:cs typeface="Arial" panose="020B0604020202020204" pitchFamily="34" charset="0"/>
              </a:rPr>
              <a:t>bước</a:t>
            </a:r>
            <a:r>
              <a:rPr lang="vi-VN" smtClean="0">
                <a:latin typeface="Arial" panose="020B0604020202020204" pitchFamily="34" charset="0"/>
                <a:cs typeface="Arial" panose="020B0604020202020204" pitchFamily="34" charset="0"/>
              </a:rPr>
              <a:t>)</a:t>
            </a:r>
            <a:endParaRPr lang="vi-VN">
              <a:latin typeface="Arial" panose="020B0604020202020204" pitchFamily="34" charset="0"/>
              <a:cs typeface="Arial" panose="020B0604020202020204" pitchFamily="34" charset="0"/>
            </a:endParaRPr>
          </a:p>
          <a:p>
            <a:r>
              <a:rPr lang="vi-VN">
                <a:latin typeface="Arial" panose="020B0604020202020204" pitchFamily="34" charset="0"/>
                <a:cs typeface="Arial" panose="020B0604020202020204" pitchFamily="34" charset="0"/>
              </a:rPr>
              <a:t>TESS: 65 mô-đun tương tác được thiết kế để dạy </a:t>
            </a:r>
            <a:r>
              <a:rPr lang="en-GB" err="1" smtClean="0">
                <a:latin typeface="Arial" panose="020B0604020202020204" pitchFamily="34" charset="0"/>
                <a:cs typeface="Arial" panose="020B0604020202020204" pitchFamily="34" charset="0"/>
              </a:rPr>
              <a:t>cách</a:t>
            </a:r>
            <a:r>
              <a:rPr lang="en-GB" smtClean="0">
                <a:latin typeface="Arial" panose="020B0604020202020204" pitchFamily="34" charset="0"/>
                <a:cs typeface="Arial" panose="020B0604020202020204" pitchFamily="34" charset="0"/>
              </a:rPr>
              <a:t> </a:t>
            </a:r>
            <a:r>
              <a:rPr lang="vi-VN" smtClean="0">
                <a:latin typeface="Arial" panose="020B0604020202020204" pitchFamily="34" charset="0"/>
                <a:cs typeface="Arial" panose="020B0604020202020204" pitchFamily="34" charset="0"/>
              </a:rPr>
              <a:t>giải </a:t>
            </a:r>
            <a:r>
              <a:rPr lang="vi-VN">
                <a:latin typeface="Arial" panose="020B0604020202020204" pitchFamily="34" charset="0"/>
                <a:cs typeface="Arial" panose="020B0604020202020204" pitchFamily="34" charset="0"/>
              </a:rPr>
              <a:t>quyết vấn đề, tự điều </a:t>
            </a:r>
            <a:r>
              <a:rPr lang="vi-VN" smtClean="0">
                <a:latin typeface="Arial" panose="020B0604020202020204" pitchFamily="34" charset="0"/>
                <a:cs typeface="Arial" panose="020B0604020202020204" pitchFamily="34" charset="0"/>
              </a:rPr>
              <a:t>chỉnh</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bản</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thân</a:t>
            </a:r>
            <a:r>
              <a:rPr lang="vi-VN"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kỹ</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năng</a:t>
            </a:r>
            <a:r>
              <a:rPr lang="en-GB" smtClean="0">
                <a:latin typeface="Arial" panose="020B0604020202020204" pitchFamily="34" charset="0"/>
                <a:cs typeface="Arial" panose="020B0604020202020204" pitchFamily="34" charset="0"/>
              </a:rPr>
              <a:t> </a:t>
            </a:r>
            <a:r>
              <a:rPr lang="vi-VN" smtClean="0">
                <a:latin typeface="Arial" panose="020B0604020202020204" pitchFamily="34" charset="0"/>
                <a:cs typeface="Arial" panose="020B0604020202020204" pitchFamily="34" charset="0"/>
              </a:rPr>
              <a:t>đối </a:t>
            </a:r>
            <a:r>
              <a:rPr lang="vi-VN">
                <a:latin typeface="Arial" panose="020B0604020202020204" pitchFamily="34" charset="0"/>
                <a:cs typeface="Arial" panose="020B0604020202020204" pitchFamily="34" charset="0"/>
              </a:rPr>
              <a:t>phó và kỹ năng </a:t>
            </a:r>
            <a:r>
              <a:rPr lang="en-GB" err="1" smtClean="0">
                <a:latin typeface="Arial" panose="020B0604020202020204" pitchFamily="34" charset="0"/>
                <a:cs typeface="Arial" panose="020B0604020202020204" pitchFamily="34" charset="0"/>
              </a:rPr>
              <a:t>xây</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dựng</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lại</a:t>
            </a:r>
            <a:r>
              <a:rPr lang="en-GB" smtClean="0">
                <a:latin typeface="Arial" panose="020B0604020202020204" pitchFamily="34" charset="0"/>
                <a:cs typeface="Arial" panose="020B0604020202020204" pitchFamily="34" charset="0"/>
              </a:rPr>
              <a:t> </a:t>
            </a:r>
            <a:r>
              <a:rPr lang="vi-VN" smtClean="0">
                <a:latin typeface="Arial" panose="020B0604020202020204" pitchFamily="34" charset="0"/>
                <a:cs typeface="Arial" panose="020B0604020202020204" pitchFamily="34" charset="0"/>
              </a:rPr>
              <a:t>lối sống</a:t>
            </a:r>
            <a:endParaRPr lang="en-US" smtClean="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14FA7EF9-C134-0F4A-B8DF-71F002207849}"/>
              </a:ext>
            </a:extLst>
          </p:cNvPr>
          <p:cNvPicPr>
            <a:picLocks noChangeAspect="1"/>
          </p:cNvPicPr>
          <p:nvPr/>
        </p:nvPicPr>
        <p:blipFill>
          <a:blip r:embed="rId2"/>
          <a:stretch>
            <a:fillRect/>
          </a:stretch>
        </p:blipFill>
        <p:spPr>
          <a:xfrm>
            <a:off x="8003280" y="0"/>
            <a:ext cx="3866400" cy="6858000"/>
          </a:xfrm>
          <a:prstGeom prst="rect">
            <a:avLst/>
          </a:prstGeom>
        </p:spPr>
      </p:pic>
    </p:spTree>
    <p:extLst>
      <p:ext uri="{BB962C8B-B14F-4D97-AF65-F5344CB8AC3E}">
        <p14:creationId xmlns:p14="http://schemas.microsoft.com/office/powerpoint/2010/main" val="32824409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D95A8-025E-F74C-82AF-E323D4ADEEF2}"/>
              </a:ext>
            </a:extLst>
          </p:cNvPr>
          <p:cNvSpPr>
            <a:spLocks noGrp="1"/>
          </p:cNvSpPr>
          <p:nvPr>
            <p:ph type="title"/>
          </p:nvPr>
        </p:nvSpPr>
        <p:spPr/>
        <p:txBody>
          <a:bodyPr/>
          <a:lstStyle/>
          <a:p>
            <a:r>
              <a:rPr lang="en-US" err="1">
                <a:latin typeface="Arial" panose="020B0604020202020204" pitchFamily="34" charset="0"/>
                <a:cs typeface="Arial" panose="020B0604020202020204" pitchFamily="34" charset="0"/>
              </a:rPr>
              <a:t>Ứng</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dụng</a:t>
            </a:r>
            <a:r>
              <a:rPr lang="en-US">
                <a:latin typeface="Arial" panose="020B0604020202020204" pitchFamily="34" charset="0"/>
                <a:cs typeface="Arial" panose="020B0604020202020204" pitchFamily="34" charset="0"/>
              </a:rPr>
              <a:t> SEVA</a:t>
            </a:r>
            <a:endParaRPr lang="en-US"/>
          </a:p>
        </p:txBody>
      </p:sp>
      <p:sp>
        <p:nvSpPr>
          <p:cNvPr id="3" name="Content Placeholder 2">
            <a:extLst>
              <a:ext uri="{FF2B5EF4-FFF2-40B4-BE49-F238E27FC236}">
                <a16:creationId xmlns:a16="http://schemas.microsoft.com/office/drawing/2014/main" id="{5D6BCAF5-EB4B-B142-BA09-C7D142F25144}"/>
              </a:ext>
            </a:extLst>
          </p:cNvPr>
          <p:cNvSpPr>
            <a:spLocks noGrp="1"/>
          </p:cNvSpPr>
          <p:nvPr>
            <p:ph sz="quarter" idx="13"/>
          </p:nvPr>
        </p:nvSpPr>
        <p:spPr>
          <a:xfrm>
            <a:off x="838200" y="1825625"/>
            <a:ext cx="5675431" cy="4351338"/>
          </a:xfrm>
        </p:spPr>
        <p:txBody>
          <a:bodyPr>
            <a:normAutofit/>
          </a:bodyPr>
          <a:lstStyle/>
          <a:p>
            <a:r>
              <a:rPr lang="vi-VN"/>
              <a:t>cổng thông tin điện tử "Báo cáo </a:t>
            </a:r>
            <a:r>
              <a:rPr lang="en-GB" err="1" smtClean="0">
                <a:latin typeface="Arial" panose="020B0604020202020204" pitchFamily="34" charset="0"/>
                <a:cs typeface="Arial" panose="020B0604020202020204" pitchFamily="34" charset="0"/>
              </a:rPr>
              <a:t>điều</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trị</a:t>
            </a:r>
            <a:r>
              <a:rPr lang="vi-VN" smtClean="0"/>
              <a:t>" </a:t>
            </a:r>
            <a:r>
              <a:rPr lang="vi-VN"/>
              <a:t>chứa dữ liệu </a:t>
            </a:r>
            <a:r>
              <a:rPr lang="en-GB" err="1" smtClean="0"/>
              <a:t>của</a:t>
            </a:r>
            <a:r>
              <a:rPr lang="vi-VN" smtClean="0"/>
              <a:t> </a:t>
            </a:r>
            <a:r>
              <a:rPr lang="vi-VN"/>
              <a:t>người sử dụng Seva </a:t>
            </a:r>
            <a:r>
              <a:rPr lang="vi-VN" smtClean="0"/>
              <a:t>(</a:t>
            </a:r>
            <a:r>
              <a:rPr lang="vi-VN"/>
              <a:t>ví dụ: </a:t>
            </a:r>
            <a:r>
              <a:rPr lang="en-GB" err="1" smtClean="0"/>
              <a:t>khảo</a:t>
            </a:r>
            <a:r>
              <a:rPr lang="en-GB" smtClean="0"/>
              <a:t> </a:t>
            </a:r>
            <a:r>
              <a:rPr lang="en-GB" err="1" smtClean="0"/>
              <a:t>sát</a:t>
            </a:r>
            <a:r>
              <a:rPr lang="en-GB" smtClean="0"/>
              <a:t> </a:t>
            </a:r>
            <a:r>
              <a:rPr lang="vi-VN" smtClean="0"/>
              <a:t>theo </a:t>
            </a:r>
            <a:r>
              <a:rPr lang="vi-VN"/>
              <a:t>dõi sức khoẻ hàng tuần, bao gồm các báo cáo về tình trạng </a:t>
            </a:r>
            <a:r>
              <a:rPr lang="en-GB" err="1" smtClean="0">
                <a:latin typeface="Arial" panose="020B0604020202020204" pitchFamily="34" charset="0"/>
                <a:cs typeface="Arial" panose="020B0604020202020204" pitchFamily="34" charset="0"/>
              </a:rPr>
              <a:t>tái</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nghiện</a:t>
            </a:r>
            <a:r>
              <a:rPr lang="vi-VN" smtClean="0"/>
              <a:t>).</a:t>
            </a:r>
            <a:endParaRPr lang="vi-VN"/>
          </a:p>
          <a:p>
            <a:r>
              <a:rPr lang="en-GB" err="1" smtClean="0">
                <a:latin typeface="Arial" panose="020B0604020202020204" pitchFamily="34" charset="0"/>
                <a:cs typeface="Arial" panose="020B0604020202020204" pitchFamily="34" charset="0"/>
              </a:rPr>
              <a:t>Lịch</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khám</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cũng</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được</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thể</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hiện</a:t>
            </a:r>
            <a:r>
              <a:rPr lang="en-GB" smtClean="0">
                <a:latin typeface="Arial" panose="020B0604020202020204" pitchFamily="34" charset="0"/>
                <a:cs typeface="Arial" panose="020B0604020202020204" pitchFamily="34" charset="0"/>
              </a:rPr>
              <a:t> trên</a:t>
            </a:r>
            <a:r>
              <a:rPr lang="vi-VN" smtClean="0">
                <a:latin typeface="Arial" panose="020B0604020202020204" pitchFamily="34" charset="0"/>
                <a:cs typeface="Arial" panose="020B0604020202020204" pitchFamily="34" charset="0"/>
              </a:rPr>
              <a:t> </a:t>
            </a:r>
            <a:r>
              <a:rPr lang="vi-VN"/>
              <a:t>cổng thông tin </a:t>
            </a:r>
            <a:r>
              <a:rPr lang="en-GB" err="1" smtClean="0"/>
              <a:t>thông</a:t>
            </a:r>
            <a:r>
              <a:rPr lang="en-GB" smtClean="0"/>
              <a:t> qua </a:t>
            </a:r>
            <a:r>
              <a:rPr lang="vi-VN" smtClean="0"/>
              <a:t>biểu </a:t>
            </a:r>
            <a:r>
              <a:rPr lang="vi-VN"/>
              <a:t>đồ điểm số bệnh nhân tham gia theo thời </a:t>
            </a:r>
            <a:r>
              <a:rPr lang="vi-VN" smtClean="0"/>
              <a:t>gian</a:t>
            </a:r>
            <a:endParaRPr lang="en-US" smtClean="0"/>
          </a:p>
        </p:txBody>
      </p:sp>
      <p:pic>
        <p:nvPicPr>
          <p:cNvPr id="4" name="Picture 3">
            <a:extLst>
              <a:ext uri="{FF2B5EF4-FFF2-40B4-BE49-F238E27FC236}">
                <a16:creationId xmlns:a16="http://schemas.microsoft.com/office/drawing/2014/main" id="{782516DA-8502-9746-A6AF-4590B0D7601D}"/>
              </a:ext>
            </a:extLst>
          </p:cNvPr>
          <p:cNvPicPr>
            <a:picLocks noChangeAspect="1"/>
          </p:cNvPicPr>
          <p:nvPr/>
        </p:nvPicPr>
        <p:blipFill>
          <a:blip r:embed="rId2"/>
          <a:stretch>
            <a:fillRect/>
          </a:stretch>
        </p:blipFill>
        <p:spPr>
          <a:xfrm>
            <a:off x="6513631" y="1825625"/>
            <a:ext cx="5678369" cy="3634740"/>
          </a:xfrm>
          <a:prstGeom prst="rect">
            <a:avLst/>
          </a:prstGeom>
        </p:spPr>
      </p:pic>
    </p:spTree>
    <p:extLst>
      <p:ext uri="{BB962C8B-B14F-4D97-AF65-F5344CB8AC3E}">
        <p14:creationId xmlns:p14="http://schemas.microsoft.com/office/powerpoint/2010/main" val="40765496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8F415-4248-8F40-A7C9-29B50BB14883}"/>
              </a:ext>
            </a:extLst>
          </p:cNvPr>
          <p:cNvSpPr>
            <a:spLocks noGrp="1"/>
          </p:cNvSpPr>
          <p:nvPr>
            <p:ph type="title"/>
          </p:nvPr>
        </p:nvSpPr>
        <p:spPr/>
        <p:txBody>
          <a:bodyPr/>
          <a:lstStyle/>
          <a:p>
            <a:r>
              <a:rPr lang="en-US" err="1" smtClean="0">
                <a:latin typeface="Arial" panose="020B0604020202020204" pitchFamily="34" charset="0"/>
                <a:cs typeface="Arial" panose="020B0604020202020204" pitchFamily="34" charset="0"/>
              </a:rPr>
              <a:t>Kết</a:t>
            </a:r>
            <a:r>
              <a:rPr lang="en-US" smtClean="0">
                <a:latin typeface="Arial" panose="020B0604020202020204" pitchFamily="34" charset="0"/>
                <a:cs typeface="Arial" panose="020B0604020202020204" pitchFamily="34" charset="0"/>
              </a:rPr>
              <a:t> </a:t>
            </a:r>
            <a:r>
              <a:rPr lang="en-US" err="1" smtClean="0">
                <a:latin typeface="Arial" panose="020B0604020202020204" pitchFamily="34" charset="0"/>
                <a:cs typeface="Arial" panose="020B0604020202020204" pitchFamily="34" charset="0"/>
              </a:rPr>
              <a:t>quả</a:t>
            </a: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E135982-E6A4-D641-993B-8CB2B6500BAB}"/>
              </a:ext>
            </a:extLst>
          </p:cNvPr>
          <p:cNvSpPr>
            <a:spLocks noGrp="1"/>
          </p:cNvSpPr>
          <p:nvPr>
            <p:ph sz="quarter" idx="13"/>
          </p:nvPr>
        </p:nvSpPr>
        <p:spPr>
          <a:xfrm>
            <a:off x="913774" y="1907178"/>
            <a:ext cx="10363826" cy="4611188"/>
          </a:xfrm>
        </p:spPr>
        <p:txBody>
          <a:bodyPr>
            <a:normAutofit/>
          </a:bodyPr>
          <a:lstStyle/>
          <a:p>
            <a:r>
              <a:rPr lang="vi-VN"/>
              <a:t>Một năm sau tại </a:t>
            </a:r>
            <a:r>
              <a:rPr lang="en-GB" err="1" smtClean="0">
                <a:latin typeface="Arial" panose="020B0604020202020204" pitchFamily="34" charset="0"/>
                <a:cs typeface="Arial" panose="020B0604020202020204" pitchFamily="34" charset="0"/>
              </a:rPr>
              <a:t>phòng</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khám</a:t>
            </a:r>
            <a:r>
              <a:rPr lang="vi-VN" smtClean="0">
                <a:latin typeface="Arial" panose="020B0604020202020204" pitchFamily="34" charset="0"/>
                <a:cs typeface="Arial" panose="020B0604020202020204" pitchFamily="34" charset="0"/>
              </a:rPr>
              <a:t> </a:t>
            </a:r>
            <a:r>
              <a:rPr lang="vi-VN">
                <a:latin typeface="Arial" panose="020B0604020202020204" pitchFamily="34" charset="0"/>
                <a:cs typeface="Arial" panose="020B0604020202020204" pitchFamily="34" charset="0"/>
              </a:rPr>
              <a:t>1, </a:t>
            </a:r>
            <a:r>
              <a:rPr lang="en-GB" err="1" smtClean="0">
                <a:latin typeface="Arial" panose="020B0604020202020204" pitchFamily="34" charset="0"/>
                <a:cs typeface="Arial" panose="020B0604020202020204" pitchFamily="34" charset="0"/>
              </a:rPr>
              <a:t>những</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chuyên</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viên</a:t>
            </a:r>
            <a:r>
              <a:rPr lang="en-GB" smtClean="0">
                <a:latin typeface="Arial" panose="020B0604020202020204" pitchFamily="34" charset="0"/>
                <a:cs typeface="Arial" panose="020B0604020202020204" pitchFamily="34" charset="0"/>
              </a:rPr>
              <a:t> </a:t>
            </a:r>
            <a:r>
              <a:rPr lang="vi-VN" smtClean="0"/>
              <a:t>chăm </a:t>
            </a:r>
            <a:r>
              <a:rPr lang="vi-VN"/>
              <a:t>sóc sức khoẻ hành vi, chứ không phải là bác sĩ, đã </a:t>
            </a:r>
            <a:r>
              <a:rPr lang="en-GB" err="1" smtClean="0"/>
              <a:t>tích</a:t>
            </a:r>
            <a:r>
              <a:rPr lang="vi-VN" smtClean="0"/>
              <a:t> </a:t>
            </a:r>
            <a:r>
              <a:rPr lang="vi-VN"/>
              <a:t>hợp Seva vào </a:t>
            </a:r>
            <a:r>
              <a:rPr lang="en-GB" err="1" smtClean="0"/>
              <a:t>quá</a:t>
            </a:r>
            <a:r>
              <a:rPr lang="en-GB" smtClean="0"/>
              <a:t> </a:t>
            </a:r>
            <a:r>
              <a:rPr lang="en-GB" err="1" smtClean="0"/>
              <a:t>trình</a:t>
            </a:r>
            <a:r>
              <a:rPr lang="en-GB" smtClean="0"/>
              <a:t> </a:t>
            </a:r>
            <a:r>
              <a:rPr lang="vi-VN" smtClean="0"/>
              <a:t>chăm </a:t>
            </a:r>
            <a:r>
              <a:rPr lang="vi-VN"/>
              <a:t>sóc bệnh nhân, chủ yếu </a:t>
            </a:r>
            <a:r>
              <a:rPr lang="en-GB" smtClean="0">
                <a:latin typeface="Arial" panose="020B0604020202020204" pitchFamily="34" charset="0"/>
                <a:cs typeface="Arial" panose="020B0604020202020204" pitchFamily="34" charset="0"/>
              </a:rPr>
              <a:t>là trao đổi về </a:t>
            </a:r>
            <a:r>
              <a:rPr lang="en-GB" smtClean="0"/>
              <a:t>nó </a:t>
            </a:r>
            <a:r>
              <a:rPr lang="vi-VN" smtClean="0"/>
              <a:t>trong </a:t>
            </a:r>
            <a:r>
              <a:rPr lang="vi-VN"/>
              <a:t>các cuộc </a:t>
            </a:r>
            <a:r>
              <a:rPr lang="en-GB" smtClean="0"/>
              <a:t>gặp</a:t>
            </a:r>
            <a:r>
              <a:rPr lang="vi-VN" smtClean="0"/>
              <a:t>. </a:t>
            </a:r>
            <a:r>
              <a:rPr lang="en-GB" smtClean="0"/>
              <a:t>Do vấn </a:t>
            </a:r>
            <a:r>
              <a:rPr lang="en-GB" err="1" smtClean="0">
                <a:latin typeface="Arial" panose="020B0604020202020204" pitchFamily="34" charset="0"/>
                <a:cs typeface="Arial" panose="020B0604020202020204" pitchFamily="34" charset="0"/>
              </a:rPr>
              <a:t>đề</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về</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tải</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lượng</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công</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việc</a:t>
            </a:r>
            <a:r>
              <a:rPr lang="vi-VN" smtClean="0">
                <a:latin typeface="Arial" panose="020B0604020202020204" pitchFamily="34" charset="0"/>
                <a:cs typeface="Arial" panose="020B0604020202020204" pitchFamily="34" charset="0"/>
              </a:rPr>
              <a:t>, </a:t>
            </a:r>
            <a:r>
              <a:rPr lang="vi-VN" smtClean="0"/>
              <a:t>chỉ </a:t>
            </a:r>
            <a:r>
              <a:rPr lang="vi-VN"/>
              <a:t>một vài </a:t>
            </a:r>
            <a:r>
              <a:rPr lang="en-GB" err="1" smtClean="0">
                <a:latin typeface="Arial" panose="020B0604020202020204" pitchFamily="34" charset="0"/>
                <a:cs typeface="Arial" panose="020B0604020202020204" pitchFamily="34" charset="0"/>
              </a:rPr>
              <a:t>bác</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sĩ</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là</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có</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theo</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dõi</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tình</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trạng</a:t>
            </a:r>
            <a:r>
              <a:rPr lang="en-GB" smtClean="0">
                <a:latin typeface="Arial" panose="020B0604020202020204" pitchFamily="34" charset="0"/>
                <a:cs typeface="Arial" panose="020B0604020202020204" pitchFamily="34" charset="0"/>
              </a:rPr>
              <a:t> </a:t>
            </a:r>
            <a:r>
              <a:rPr lang="en-GB" err="1" smtClean="0"/>
              <a:t>của</a:t>
            </a:r>
            <a:r>
              <a:rPr lang="en-GB" smtClean="0"/>
              <a:t> </a:t>
            </a:r>
            <a:r>
              <a:rPr lang="en-GB" err="1" smtClean="0">
                <a:latin typeface="Arial" panose="020B0604020202020204" pitchFamily="34" charset="0"/>
                <a:cs typeface="Arial" panose="020B0604020202020204" pitchFamily="34" charset="0"/>
              </a:rPr>
              <a:t>bệnh</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nhân</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phát</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hiện</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tái</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nghiện</a:t>
            </a:r>
            <a:r>
              <a:rPr lang="en-GB" smtClean="0">
                <a:latin typeface="Arial" panose="020B0604020202020204" pitchFamily="34" charset="0"/>
                <a:cs typeface="Arial" panose="020B0604020202020204" pitchFamily="34" charset="0"/>
              </a:rPr>
              <a:t> </a:t>
            </a:r>
            <a:r>
              <a:rPr lang="vi-VN" smtClean="0"/>
              <a:t>và </a:t>
            </a:r>
            <a:r>
              <a:rPr lang="vi-VN"/>
              <a:t>đưa ra phản hồi khi cần thiết; hai nhà nghiên cứu đã theo dõi </a:t>
            </a:r>
            <a:r>
              <a:rPr lang="en-GB" err="1" smtClean="0"/>
              <a:t>các</a:t>
            </a:r>
            <a:r>
              <a:rPr lang="en-GB" smtClean="0"/>
              <a:t> </a:t>
            </a:r>
            <a:r>
              <a:rPr lang="en-GB" err="1" smtClean="0">
                <a:latin typeface="Arial" panose="020B0604020202020204" pitchFamily="34" charset="0"/>
                <a:cs typeface="Arial" panose="020B0604020202020204" pitchFamily="34" charset="0"/>
              </a:rPr>
              <a:t>bảng</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thảo</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luận</a:t>
            </a:r>
            <a:r>
              <a:rPr lang="en-GB" smtClean="0">
                <a:latin typeface="Arial" panose="020B0604020202020204" pitchFamily="34" charset="0"/>
                <a:cs typeface="Arial" panose="020B0604020202020204" pitchFamily="34" charset="0"/>
              </a:rPr>
              <a:t> </a:t>
            </a:r>
            <a:r>
              <a:rPr lang="vi-VN" smtClean="0"/>
              <a:t>và </a:t>
            </a:r>
            <a:r>
              <a:rPr lang="en-GB" smtClean="0"/>
              <a:t>lưu ý </a:t>
            </a:r>
            <a:r>
              <a:rPr lang="vi-VN" smtClean="0"/>
              <a:t>phòng </a:t>
            </a:r>
            <a:r>
              <a:rPr lang="vi-VN"/>
              <a:t>khám </a:t>
            </a:r>
            <a:r>
              <a:rPr lang="en-GB" err="1" smtClean="0"/>
              <a:t>khi</a:t>
            </a:r>
            <a:r>
              <a:rPr lang="en-GB" smtClean="0"/>
              <a:t> </a:t>
            </a:r>
            <a:r>
              <a:rPr lang="en-GB" err="1" smtClean="0"/>
              <a:t>cần</a:t>
            </a:r>
            <a:r>
              <a:rPr lang="vi-VN" smtClean="0"/>
              <a:t>. </a:t>
            </a:r>
            <a:r>
              <a:rPr lang="en-GB" err="1" smtClean="0">
                <a:latin typeface="Arial" panose="020B0604020202020204" pitchFamily="34" charset="0"/>
                <a:cs typeface="Arial" panose="020B0604020202020204" pitchFamily="34" charset="0"/>
              </a:rPr>
              <a:t>Tình</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trạng</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nghỉ</a:t>
            </a:r>
            <a:r>
              <a:rPr lang="en-GB" smtClean="0">
                <a:latin typeface="Arial" panose="020B0604020202020204" pitchFamily="34" charset="0"/>
                <a:cs typeface="Arial" panose="020B0604020202020204" pitchFamily="34" charset="0"/>
              </a:rPr>
              <a:t>/</a:t>
            </a:r>
            <a:r>
              <a:rPr lang="en-GB" err="1" smtClean="0">
                <a:latin typeface="Arial" panose="020B0604020202020204" pitchFamily="34" charset="0"/>
                <a:cs typeface="Arial" panose="020B0604020202020204" pitchFamily="34" charset="0"/>
              </a:rPr>
              <a:t>chuyển</a:t>
            </a:r>
            <a:r>
              <a:rPr lang="en-GB">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việc</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tại</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phòng</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khám</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cũng</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khiến</a:t>
            </a:r>
            <a:r>
              <a:rPr lang="en-GB" smtClean="0">
                <a:latin typeface="Arial" panose="020B0604020202020204" pitchFamily="34" charset="0"/>
                <a:cs typeface="Arial" panose="020B0604020202020204" pitchFamily="34" charset="0"/>
              </a:rPr>
              <a:t> </a:t>
            </a:r>
            <a:r>
              <a:rPr lang="vi-VN" smtClean="0"/>
              <a:t>cách </a:t>
            </a:r>
            <a:r>
              <a:rPr lang="vi-VN"/>
              <a:t>tiếp cận này </a:t>
            </a:r>
            <a:r>
              <a:rPr lang="en-GB" err="1" smtClean="0"/>
              <a:t>trở</a:t>
            </a:r>
            <a:r>
              <a:rPr lang="en-GB" smtClean="0"/>
              <a:t> </a:t>
            </a:r>
            <a:r>
              <a:rPr lang="en-GB" err="1" smtClean="0"/>
              <a:t>nên</a:t>
            </a:r>
            <a:r>
              <a:rPr lang="en-GB" smtClean="0"/>
              <a:t> </a:t>
            </a:r>
            <a:r>
              <a:rPr lang="vi-VN" smtClean="0"/>
              <a:t>phức </a:t>
            </a:r>
            <a:r>
              <a:rPr lang="vi-VN"/>
              <a:t>tạp. Trái ngược với mối </a:t>
            </a:r>
            <a:r>
              <a:rPr lang="en-GB" err="1" smtClean="0"/>
              <a:t>quan</a:t>
            </a:r>
            <a:r>
              <a:rPr lang="en-GB" smtClean="0"/>
              <a:t> </a:t>
            </a:r>
            <a:r>
              <a:rPr lang="en-GB" err="1" smtClean="0"/>
              <a:t>ngại</a:t>
            </a:r>
            <a:r>
              <a:rPr lang="en-GB" smtClean="0"/>
              <a:t> </a:t>
            </a:r>
            <a:r>
              <a:rPr lang="vi-VN" smtClean="0"/>
              <a:t>ban </a:t>
            </a:r>
            <a:r>
              <a:rPr lang="vi-VN"/>
              <a:t>đầu của </a:t>
            </a:r>
            <a:r>
              <a:rPr lang="en-GB" err="1" smtClean="0"/>
              <a:t>các</a:t>
            </a:r>
            <a:r>
              <a:rPr lang="en-GB" smtClean="0"/>
              <a:t> </a:t>
            </a:r>
            <a:r>
              <a:rPr lang="vi-VN" smtClean="0"/>
              <a:t>bác sĩ, </a:t>
            </a:r>
            <a:r>
              <a:rPr lang="en-GB" err="1" smtClean="0">
                <a:latin typeface="Arial" panose="020B0604020202020204" pitchFamily="34" charset="0"/>
                <a:cs typeface="Arial" panose="020B0604020202020204" pitchFamily="34" charset="0"/>
              </a:rPr>
              <a:t>kết</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quả</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từ</a:t>
            </a:r>
            <a:r>
              <a:rPr lang="en-GB" smtClean="0">
                <a:latin typeface="Arial" panose="020B0604020202020204" pitchFamily="34" charset="0"/>
                <a:cs typeface="Arial" panose="020B0604020202020204" pitchFamily="34" charset="0"/>
              </a:rPr>
              <a:t> </a:t>
            </a:r>
            <a:r>
              <a:rPr lang="vi-VN" smtClean="0"/>
              <a:t>bệnh </a:t>
            </a:r>
            <a:r>
              <a:rPr lang="vi-VN"/>
              <a:t>nhân cho thấy </a:t>
            </a:r>
            <a:r>
              <a:rPr lang="en-GB" err="1" smtClean="0"/>
              <a:t>ứng</a:t>
            </a:r>
            <a:r>
              <a:rPr lang="en-GB" smtClean="0"/>
              <a:t> </a:t>
            </a:r>
            <a:r>
              <a:rPr lang="en-GB" err="1" smtClean="0"/>
              <a:t>dụng</a:t>
            </a:r>
            <a:r>
              <a:rPr lang="en-GB" smtClean="0"/>
              <a:t> </a:t>
            </a:r>
            <a:r>
              <a:rPr lang="vi-VN" smtClean="0"/>
              <a:t>Seva </a:t>
            </a:r>
            <a:r>
              <a:rPr lang="vi-VN"/>
              <a:t>có thể </a:t>
            </a:r>
            <a:r>
              <a:rPr lang="en-GB" err="1" smtClean="0">
                <a:latin typeface="Arial" panose="020B0604020202020204" pitchFamily="34" charset="0"/>
                <a:cs typeface="Arial" panose="020B0604020202020204" pitchFamily="34" charset="0"/>
              </a:rPr>
              <a:t>giúp</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bệnh</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nhân</a:t>
            </a:r>
            <a:r>
              <a:rPr lang="en-GB" smtClean="0">
                <a:latin typeface="Arial" panose="020B0604020202020204" pitchFamily="34" charset="0"/>
                <a:cs typeface="Arial" panose="020B0604020202020204" pitchFamily="34" charset="0"/>
              </a:rPr>
              <a:t> </a:t>
            </a:r>
            <a:r>
              <a:rPr lang="vi-VN" smtClean="0">
                <a:latin typeface="Arial" panose="020B0604020202020204" pitchFamily="34" charset="0"/>
                <a:cs typeface="Arial" panose="020B0604020202020204" pitchFamily="34" charset="0"/>
              </a:rPr>
              <a:t>duy </a:t>
            </a:r>
            <a:r>
              <a:rPr lang="vi-VN">
                <a:latin typeface="Arial" panose="020B0604020202020204" pitchFamily="34" charset="0"/>
                <a:cs typeface="Arial" panose="020B0604020202020204" pitchFamily="34" charset="0"/>
              </a:rPr>
              <a:t>trì, </a:t>
            </a:r>
            <a:r>
              <a:rPr lang="en-GB" err="1" smtClean="0">
                <a:latin typeface="Arial" panose="020B0604020202020204" pitchFamily="34" charset="0"/>
                <a:cs typeface="Arial" panose="020B0604020202020204" pitchFamily="34" charset="0"/>
              </a:rPr>
              <a:t>họ</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hỗ</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trợ</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nhau</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cách</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dùng</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ứng</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dụng</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Chỉ</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có</a:t>
            </a:r>
            <a:r>
              <a:rPr lang="en-GB" smtClean="0">
                <a:latin typeface="Arial" panose="020B0604020202020204" pitchFamily="34" charset="0"/>
                <a:cs typeface="Arial" panose="020B0604020202020204" pitchFamily="34" charset="0"/>
              </a:rPr>
              <a:t> một </a:t>
            </a:r>
            <a:r>
              <a:rPr lang="en-GB" err="1" smtClean="0">
                <a:latin typeface="Arial" panose="020B0604020202020204" pitchFamily="34" charset="0"/>
                <a:cs typeface="Arial" panose="020B0604020202020204" pitchFamily="34" charset="0"/>
              </a:rPr>
              <a:t>số</a:t>
            </a:r>
            <a:r>
              <a:rPr lang="en-GB" smtClean="0">
                <a:latin typeface="Arial" panose="020B0604020202020204" pitchFamily="34" charset="0"/>
                <a:cs typeface="Arial" panose="020B0604020202020204" pitchFamily="34" charset="0"/>
              </a:rPr>
              <a:t> người dùng ít </a:t>
            </a:r>
            <a:r>
              <a:rPr lang="en-GB" err="1" smtClean="0">
                <a:latin typeface="Arial" panose="020B0604020202020204" pitchFamily="34" charset="0"/>
                <a:cs typeface="Arial" panose="020B0604020202020204" pitchFamily="34" charset="0"/>
              </a:rPr>
              <a:t>là</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lạm</a:t>
            </a:r>
            <a:r>
              <a:rPr lang="en-GB" smtClean="0">
                <a:latin typeface="Arial" panose="020B0604020202020204" pitchFamily="34" charset="0"/>
                <a:cs typeface="Arial" panose="020B0604020202020204" pitchFamily="34" charset="0"/>
              </a:rPr>
              <a:t> </a:t>
            </a:r>
            <a:r>
              <a:rPr lang="en-GB" err="1" smtClean="0">
                <a:latin typeface="Arial" panose="020B0604020202020204" pitchFamily="34" charset="0"/>
                <a:cs typeface="Arial" panose="020B0604020202020204" pitchFamily="34" charset="0"/>
              </a:rPr>
              <a:t>dụng</a:t>
            </a:r>
            <a:r>
              <a:rPr lang="en-GB" smtClean="0">
                <a:latin typeface="Arial" panose="020B0604020202020204" pitchFamily="34" charset="0"/>
                <a:cs typeface="Arial" panose="020B0604020202020204" pitchFamily="34" charset="0"/>
              </a:rPr>
              <a:t>.</a:t>
            </a:r>
            <a:endParaRPr 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97872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79898-A817-B148-99FA-95D32FFC065C}"/>
              </a:ext>
            </a:extLst>
          </p:cNvPr>
          <p:cNvSpPr>
            <a:spLocks noGrp="1"/>
          </p:cNvSpPr>
          <p:nvPr>
            <p:ph type="title"/>
          </p:nvPr>
        </p:nvSpPr>
        <p:spPr/>
        <p:txBody>
          <a:bodyPr/>
          <a:lstStyle/>
          <a:p>
            <a:r>
              <a:rPr lang="en-US" smtClean="0">
                <a:latin typeface="Arial" panose="020B0604020202020204" pitchFamily="34" charset="0"/>
                <a:cs typeface="Arial" panose="020B0604020202020204" pitchFamily="34" charset="0"/>
              </a:rPr>
              <a:t>TÓM TẮT VÀ THẢO LUẬN</a:t>
            </a: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751FC5FE-6781-0A4B-B9E4-0699ED118FFF}"/>
              </a:ext>
            </a:extLst>
          </p:cNvPr>
          <p:cNvSpPr>
            <a:spLocks noGrp="1"/>
          </p:cNvSpPr>
          <p:nvPr>
            <p:ph sz="quarter" idx="13"/>
          </p:nvPr>
        </p:nvSpPr>
        <p:spPr/>
        <p:txBody>
          <a:bodyPr/>
          <a:lstStyle/>
          <a:p>
            <a:endParaRPr lang="en-US"/>
          </a:p>
        </p:txBody>
      </p:sp>
    </p:spTree>
    <p:extLst>
      <p:ext uri="{BB962C8B-B14F-4D97-AF65-F5344CB8AC3E}">
        <p14:creationId xmlns:p14="http://schemas.microsoft.com/office/powerpoint/2010/main" val="3202336962"/>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{9F897991-5422-2D4F-8B93-894F4C5C56A9}tf10001073</Template>
  <TotalTime>1949</TotalTime>
  <Words>4375</Words>
  <Application>Microsoft Office PowerPoint</Application>
  <PresentationFormat>Widescreen</PresentationFormat>
  <Paragraphs>176</Paragraphs>
  <Slides>54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54</vt:i4>
      </vt:variant>
    </vt:vector>
  </HeadingPairs>
  <TitlesOfParts>
    <vt:vector size="58" baseType="lpstr">
      <vt:lpstr>Arial</vt:lpstr>
      <vt:lpstr>Times New Roman</vt:lpstr>
      <vt:lpstr>Tw Cen MT</vt:lpstr>
      <vt:lpstr>Droplet</vt:lpstr>
      <vt:lpstr>HIV/AIDS, rối loạn sử dụng chất và nền tảng Sức khỏe di động (mHealth)</vt:lpstr>
      <vt:lpstr>TS. Ronald R Odonnell</vt:lpstr>
      <vt:lpstr>PowerPoint Presentation</vt:lpstr>
      <vt:lpstr>PowerPoint Presentation</vt:lpstr>
      <vt:lpstr>Mục tiêu bài giảng</vt:lpstr>
      <vt:lpstr>mHealth  = cải thiện sức khỏe hành vi + dự phòng và điều trị HIV/AIDS </vt:lpstr>
      <vt:lpstr>Cảm biến sinh trắc có thể đeo trên người</vt:lpstr>
      <vt:lpstr>Tuân thủ điều trị</vt:lpstr>
      <vt:lpstr>“bảng kê đơn” Sức khỏe hành vi </vt:lpstr>
      <vt:lpstr>Huyết áp (vòng đeo cổ tay) đường trong máu (cảm biến điện hóa glucose) </vt:lpstr>
      <vt:lpstr>Các công cụ can thiệp hiv ban đầu dựa trên công nghệ cho nhóm nam quan hệ tình dục đồng tính nam (msm) </vt:lpstr>
      <vt:lpstr>PowerPoint Presentation</vt:lpstr>
      <vt:lpstr>Ước tính mức độ can thiệp dự phòng HIV ban đầu ở nhóm msm ở Mỹ và mức độ bao phủ ước tính cần thiết để giảm tỷ lệ nhiễm HIV, 2010-2015. Chương trình Giám sát quốc gia về Hành vi lây Nhiễm HIV (NHBS). </vt:lpstr>
      <vt:lpstr>LỢI ÍCH VÀ THÁCH THỨC ghi nhận được từ kết quả của bệnh nhân (những điểm tích cực)</vt:lpstr>
      <vt:lpstr>Các vấn đề trên nhóm nam quan hệ tình dục đồng giới nam (MSM)</vt:lpstr>
      <vt:lpstr>Thanh thiếu niên thuộc nhóm MSm và điện thoại thông minh</vt:lpstr>
      <vt:lpstr>Sử dụng điện thoại thông minh càng nhiều thì rủi ro cũng càng cao</vt:lpstr>
      <vt:lpstr>Chăm sóc liên tục cho người có HIV</vt:lpstr>
      <vt:lpstr>PowerPoint Presentation</vt:lpstr>
      <vt:lpstr>Sử dụng công nghệ để CAN THIỆP rlsdc và hiv</vt:lpstr>
      <vt:lpstr>Sử dụng công nghệ để CAN THIỆP rlsdc và hiv</vt:lpstr>
      <vt:lpstr>Công nghệ cũng có thể giúp dự phòng lây nhiễm hiv. </vt:lpstr>
      <vt:lpstr>Công nghệ có tiềm năng lớn trong giải quyết nguy cơ lây nhiễm hiv trong nhóm người sử dụng chất. </vt:lpstr>
      <vt:lpstr>Ví dụ về các ứng dụng công nghệ sức khỏe cho bệnh nhân rlsdc và hiv/aids</vt:lpstr>
      <vt:lpstr>Ứng dụng Hệ thống tương tác thoại ivr “tổng đài sức khỏe” hỗ trợ phỏng vấn tạo động lực (MI) để giảm sử dụng chất trong chăm sóc ban đầu cho bệnh nhân hiv </vt:lpstr>
      <vt:lpstr>Tổng đài sức khỏe</vt:lpstr>
      <vt:lpstr>Tổng đài sức khỏe</vt:lpstr>
      <vt:lpstr>PowerPoint Presentation</vt:lpstr>
      <vt:lpstr>“DỰ ÁN HỖ TRỢ bằng CÔNG NGHỆ” nhà cung cấp dịch vụ can thiệp gián tiếp cho bệnh nhân rlsdc và hiv</vt:lpstr>
      <vt:lpstr>PowerPoint Presentation</vt:lpstr>
      <vt:lpstr>Tổng quan về can thiệp WeCare</vt:lpstr>
      <vt:lpstr>TỔNG QUAN CÁC CHIẾN LƯỢC CAN THIỆP CỦA WeCare</vt:lpstr>
      <vt:lpstr>Wecare </vt:lpstr>
      <vt:lpstr>Wecare can thiệp được điều chỉnh bởi chính người dùng  </vt:lpstr>
      <vt:lpstr>Wecare được thiết kế cho các nhu cầu đặc thù của người tham gia  </vt:lpstr>
      <vt:lpstr>PowerPoint Presentation</vt:lpstr>
      <vt:lpstr>PowerPoint Presentation</vt:lpstr>
      <vt:lpstr>Tính năng của ứng dụng</vt:lpstr>
      <vt:lpstr>PowerPoint Presentation</vt:lpstr>
      <vt:lpstr>PowerPoint Presentation</vt:lpstr>
      <vt:lpstr>PowerPoint Presentation</vt:lpstr>
      <vt:lpstr>PowerPoint Presentation</vt:lpstr>
      <vt:lpstr>PowerPoint Presentation</vt:lpstr>
      <vt:lpstr>PowerPoint Presentation</vt:lpstr>
      <vt:lpstr>Kết quả</vt:lpstr>
      <vt:lpstr>Phần trăm người MSM tham gia sử dụng các tính năng hoặc đã xem những kết nối từ ứng dụng trong một nghiên cứu thí điểm 4 tháng, Hoa Kỳ, năm 2015 (n = 109). MSM: nam quan hệ tình dục đồng giới.</vt:lpstr>
      <vt:lpstr>Mô hình IMB (thông tin - động lực – hành vi) cho dự phòng HIV, với thông tin cụ thể qua ứng dụng </vt:lpstr>
      <vt:lpstr>PowerPoint Presentation</vt:lpstr>
      <vt:lpstr>Ứng dụng DRUMM</vt:lpstr>
      <vt:lpstr>PowerPoint Presentation</vt:lpstr>
      <vt:lpstr>Ứng dụng SEVA</vt:lpstr>
      <vt:lpstr>Ứng dụng SEVA</vt:lpstr>
      <vt:lpstr>Kết quả</vt:lpstr>
      <vt:lpstr>TÓM TẮT VÀ THẢO LUẬN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HIV AIDS, SUD and mHealth</dc:title>
  <dc:creator>Ronald O'Donnell</dc:creator>
  <cp:lastModifiedBy>Windows User</cp:lastModifiedBy>
  <cp:revision>81</cp:revision>
  <dcterms:created xsi:type="dcterms:W3CDTF">2018-04-07T09:12:57Z</dcterms:created>
  <dcterms:modified xsi:type="dcterms:W3CDTF">2018-04-10T09:39:50Z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1594843</vt:lpwstr>
  </property>
  <property fmtid="{D5CDD505-2E9C-101B-9397-08002B2CF9AE}" pid="3" name="NXPowerLiteSettings">
    <vt:lpwstr>C7000400038000</vt:lpwstr>
  </property>
  <property fmtid="{D5CDD505-2E9C-101B-9397-08002B2CF9AE}" pid="4" name="NXPowerLiteVersion">
    <vt:lpwstr>S7.2.2</vt:lpwstr>
  </property>
</Properties>
</file>