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comments/comment1.xml" ContentType="application/vnd.openxmlformats-officedocument.presentationml.comments+xml"/>
  <Override PartName="/ppt/slides/slide7.xml" ContentType="application/vnd.openxmlformats-officedocument.presentationml.slide+xml"/>
  <Override PartName="/ppt/comments/comment2.xml" ContentType="application/vnd.openxmlformats-officedocument.presentationml.comments+xml"/>
  <Override PartName="/ppt/slides/slide8.xml" ContentType="application/vnd.openxmlformats-officedocument.presentationml.slide+xml"/>
  <Override PartName="/ppt/comments/comment3.xml" ContentType="application/vnd.openxmlformats-officedocument.presentationml.comments+xml"/>
  <Override PartName="/ppt/slides/slide9.xml" ContentType="application/vnd.openxmlformats-officedocument.presentationml.slide+xml"/>
  <Override PartName="/ppt/comments/comment4.xml" ContentType="application/vnd.openxmlformats-officedocument.presentationml.comment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media/image1.jpeg" ContentType="image/jpeg"/>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media/image2.jpeg" ContentType="image/jpeg"/>
  <Override PartName="/ppt/media/image3.jpeg" ContentType="image/jpeg"/>
  <Override PartName="/ppt/media/image4.jpeg" ContentType="image/jpeg"/>
  <Override PartName="/ppt/media/image5.jpeg" ContentType="image/jpe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5"/>
    <p:sldId id="263" r:id="rId17"/>
    <p:sldId id="264" r:id="rId19"/>
    <p:sldId id="265" r:id="rId21"/>
    <p:sldId id="266" r:id="rId22"/>
    <p:sldId id="267" r:id="rId23"/>
    <p:sldId id="268" r:id="rId24"/>
    <p:sldId id="269" r:id="rId25"/>
    <p:sldId id="270" r:id="rId26"/>
    <p:sldId id="271" r:id="rId27"/>
    <p:sldId id="272" r:id="rId28"/>
    <p:sldId id="273" r:id="rId29"/>
    <p:sldId id="274" r:id="rId30"/>
    <p:sldId id="275" r:id="rId31"/>
    <p:sldId id="276" r:id="rId32"/>
    <p:sldId id="277" r:id="rId33"/>
    <p:sldId id="278" r:id="rId34"/>
    <p:sldId id="279" r:id="rId35"/>
    <p:sldId id="280" r:id="rId36"/>
    <p:sldId id="281" r:id="rId37"/>
    <p:sldId id="282" r:id="rId38"/>
    <p:sldId id="283" r:id="rId39"/>
    <p:sldId id="284" r:id="rId40"/>
    <p:sldId id="285" r:id="rId41"/>
    <p:sldId id="286" r:id="rId42"/>
    <p:sldId id="287" r:id="rId43"/>
    <p:sldId id="288" r:id="rId44"/>
    <p:sldId id="289" r:id="rId45"/>
    <p:sldId id="290" r:id="rId46"/>
    <p:sldId id="291" r:id="rId47"/>
    <p:sldId id="292" r:id="rId48"/>
    <p:sldId id="293" r:id="rId49"/>
    <p:sldId id="294" r:id="rId50"/>
    <p:sldId id="295" r:id="rId51"/>
    <p:sldId id="296" r:id="rId52"/>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414141"/>
        </a:solidFill>
        <a:effectLst/>
        <a:uFillTx/>
        <a:latin typeface="Palatino"/>
        <a:ea typeface="Palatino"/>
        <a:cs typeface="Palatino"/>
        <a:sym typeface="Palatino"/>
      </a:defRPr>
    </a:lvl1pPr>
    <a:lvl2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414141"/>
        </a:solidFill>
        <a:effectLst/>
        <a:uFillTx/>
        <a:latin typeface="Palatino"/>
        <a:ea typeface="Palatino"/>
        <a:cs typeface="Palatino"/>
        <a:sym typeface="Palatino"/>
      </a:defRPr>
    </a:lvl2pPr>
    <a:lvl3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414141"/>
        </a:solidFill>
        <a:effectLst/>
        <a:uFillTx/>
        <a:latin typeface="Palatino"/>
        <a:ea typeface="Palatino"/>
        <a:cs typeface="Palatino"/>
        <a:sym typeface="Palatino"/>
      </a:defRPr>
    </a:lvl3pPr>
    <a:lvl4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414141"/>
        </a:solidFill>
        <a:effectLst/>
        <a:uFillTx/>
        <a:latin typeface="Palatino"/>
        <a:ea typeface="Palatino"/>
        <a:cs typeface="Palatino"/>
        <a:sym typeface="Palatino"/>
      </a:defRPr>
    </a:lvl4pPr>
    <a:lvl5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414141"/>
        </a:solidFill>
        <a:effectLst/>
        <a:uFillTx/>
        <a:latin typeface="Palatino"/>
        <a:ea typeface="Palatino"/>
        <a:cs typeface="Palatino"/>
        <a:sym typeface="Palatino"/>
      </a:defRPr>
    </a:lvl5pPr>
    <a:lvl6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414141"/>
        </a:solidFill>
        <a:effectLst/>
        <a:uFillTx/>
        <a:latin typeface="Palatino"/>
        <a:ea typeface="Palatino"/>
        <a:cs typeface="Palatino"/>
        <a:sym typeface="Palatino"/>
      </a:defRPr>
    </a:lvl6pPr>
    <a:lvl7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414141"/>
        </a:solidFill>
        <a:effectLst/>
        <a:uFillTx/>
        <a:latin typeface="Palatino"/>
        <a:ea typeface="Palatino"/>
        <a:cs typeface="Palatino"/>
        <a:sym typeface="Palatino"/>
      </a:defRPr>
    </a:lvl7pPr>
    <a:lvl8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414141"/>
        </a:solidFill>
        <a:effectLst/>
        <a:uFillTx/>
        <a:latin typeface="Palatino"/>
        <a:ea typeface="Palatino"/>
        <a:cs typeface="Palatino"/>
        <a:sym typeface="Palatino"/>
      </a:defRPr>
    </a:lvl8pPr>
    <a:lvl9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414141"/>
        </a:solidFill>
        <a:effectLst/>
        <a:uFillTx/>
        <a:latin typeface="Palatino"/>
        <a:ea typeface="Palatino"/>
        <a:cs typeface="Palatino"/>
        <a:sym typeface="Palatino"/>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iPad" initials="i" lastIdx="4" clrIdx="0"/>
</p:cmAuthorLst>
</file>

<file path=ppt/presProps.xml><?xml version="1.0" encoding="utf-8"?>
<p:presentationPr xmlns:a="http://schemas.openxmlformats.org/drawingml/2006/main" xmlns:r="http://schemas.openxmlformats.org/officeDocument/2006/relationships" xmlns:p="http://schemas.openxmlformats.org/presentationml/2006/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
          <a:latin typeface="Palatino"/>
          <a:ea typeface="Palatino"/>
          <a:cs typeface="Palatino"/>
        </a:font>
        <a:srgbClr val="414141"/>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wholeTbl>
    <a:band2H>
      <a:tcTxStyle b="def" i="def"/>
      <a:tcStyle>
        <a:tcBdr/>
        <a:fill>
          <a:solidFill>
            <a:srgbClr val="C9C3BA">
              <a:alpha val="50000"/>
            </a:srgbClr>
          </a:solidFill>
        </a:fill>
      </a:tcStyle>
    </a:band2H>
    <a:firstCol>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89847F"/>
          </a:solidFill>
        </a:fill>
      </a:tcStyle>
    </a:firstCol>
    <a:lastRow>
      <a:tcTxStyle b="off" i="off">
        <a:font>
          <a:latin typeface="Palatino"/>
          <a:ea typeface="Palatino"/>
          <a:cs typeface="Palatino"/>
        </a:font>
        <a:srgbClr val="414141"/>
      </a:tcTxStyle>
      <a:tcStyle>
        <a:tcBdr>
          <a:left>
            <a:ln w="12700" cap="flat">
              <a:noFill/>
              <a:miter lim="400000"/>
            </a:ln>
          </a:left>
          <a:right>
            <a:ln w="12700" cap="flat">
              <a:noFill/>
              <a:miter lim="400000"/>
            </a:ln>
          </a:right>
          <a:top>
            <a:ln w="25400" cap="flat">
              <a:solidFill>
                <a:srgbClr val="525252"/>
              </a:solidFill>
              <a:prstDash val="solid"/>
              <a:miter lim="400000"/>
            </a:ln>
          </a:top>
          <a:bottom>
            <a:ln w="12700" cap="flat">
              <a:noFill/>
              <a:miter lim="400000"/>
            </a:ln>
          </a:bottom>
          <a:insideH>
            <a:ln w="12700" cap="flat">
              <a:solidFill>
                <a:srgbClr val="C9C3BA"/>
              </a:solidFill>
              <a:prstDash val="solid"/>
              <a:miter lim="400000"/>
            </a:ln>
          </a:insideH>
          <a:insideV>
            <a:ln w="12700" cap="flat">
              <a:noFill/>
              <a:miter lim="400000"/>
            </a:ln>
          </a:insideV>
        </a:tcBdr>
        <a:fill>
          <a:noFill/>
        </a:fill>
      </a:tcStyle>
    </a:lastRow>
    <a:fir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C9C3BA"/>
              </a:solidFill>
              <a:prstDash val="solid"/>
              <a:miter lim="400000"/>
            </a:ln>
          </a:insideH>
          <a:insideV>
            <a:ln w="12700" cap="flat">
              <a:noFill/>
              <a:miter lim="400000"/>
            </a:ln>
          </a:insideV>
        </a:tcBdr>
        <a:fill>
          <a:solidFill>
            <a:schemeClr val="accent5">
              <a:hueOff val="-375889"/>
              <a:satOff val="-9195"/>
              <a:lumOff val="-14901"/>
            </a:schemeClr>
          </a:solidFill>
        </a:fill>
      </a:tcStyle>
    </a:firstRow>
  </a:tblStyle>
  <a:tblStyle styleId="{C7B018BB-80A7-4F77-B60F-C8B233D01FF8}" styleName="">
    <a:tblBg/>
    <a:wholeTbl>
      <a:tcTxStyle b="off" i="off">
        <a:font>
          <a:latin typeface="Palatino"/>
          <a:ea typeface="Palatino"/>
          <a:cs typeface="Palatino"/>
        </a:font>
        <a:srgbClr val="414141"/>
      </a:tcTxStyle>
      <a:tcStyle>
        <a:tcBdr>
          <a:left>
            <a:ln w="25400" cap="rnd">
              <a:solidFill>
                <a:srgbClr val="C9C3BA"/>
              </a:solidFill>
              <a:custDash>
                <a:ds d="100000" sp="200000"/>
              </a:custDash>
              <a:miter lim="400000"/>
            </a:ln>
          </a:left>
          <a:right>
            <a:ln w="25400" cap="rnd">
              <a:solidFill>
                <a:srgbClr val="C9C3BA"/>
              </a:solidFill>
              <a:custDash>
                <a:ds d="100000" sp="200000"/>
              </a:custDash>
              <a:miter lim="400000"/>
            </a:ln>
          </a:right>
          <a:top>
            <a:ln w="25400" cap="rnd">
              <a:solidFill>
                <a:srgbClr val="C9C3BA"/>
              </a:solidFill>
              <a:custDash>
                <a:ds d="100000" sp="200000"/>
              </a:custDash>
              <a:miter lim="400000"/>
            </a:ln>
          </a:top>
          <a:bottom>
            <a:ln w="25400" cap="rnd">
              <a:solidFill>
                <a:srgbClr val="C9C3BA"/>
              </a:solidFill>
              <a:custDash>
                <a:ds d="100000" sp="200000"/>
              </a:custDash>
              <a:miter lim="400000"/>
            </a:ln>
          </a:bottom>
          <a:insideH>
            <a:ln w="25400" cap="rnd">
              <a:solidFill>
                <a:srgbClr val="C9C3BA"/>
              </a:solidFill>
              <a:custDash>
                <a:ds d="100000" sp="200000"/>
              </a:custDash>
              <a:miter lim="400000"/>
            </a:ln>
          </a:insideH>
          <a:insideV>
            <a:ln w="25400" cap="rnd">
              <a:solidFill>
                <a:srgbClr val="C9C3BA"/>
              </a:solidFill>
              <a:custDash>
                <a:ds d="100000" sp="200000"/>
              </a:custDash>
              <a:miter lim="400000"/>
            </a:ln>
          </a:insideV>
        </a:tcBdr>
        <a:fill>
          <a:noFill/>
        </a:fill>
      </a:tcStyle>
    </a:wholeTbl>
    <a:band2H>
      <a:tcTxStyle b="def" i="def"/>
      <a:tcStyle>
        <a:tcBdr/>
        <a:fill>
          <a:solidFill>
            <a:srgbClr val="C9C3BA">
              <a:alpha val="75000"/>
            </a:srgbClr>
          </a:solidFill>
        </a:fill>
      </a:tcStyle>
    </a:band2H>
    <a:firstCol>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solidFill>
                <a:srgbClr val="FFFFFF">
                  <a:alpha val="50000"/>
                </a:srgbClr>
              </a:solidFill>
              <a:prstDash val="solid"/>
              <a:miter lim="400000"/>
            </a:ln>
          </a:insideV>
        </a:tcBdr>
        <a:fill>
          <a:noFill/>
        </a:fill>
      </a:tcStyle>
    </a:firstCol>
    <a:la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lastRow>
    <a:fir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FFFFFF">
                  <a:alpha val="50000"/>
                </a:srgbClr>
              </a:solidFill>
              <a:prstDash val="solid"/>
              <a:miter lim="400000"/>
            </a:ln>
          </a:insideH>
          <a:insideV>
            <a:ln w="12700" cap="flat">
              <a:noFill/>
              <a:miter lim="400000"/>
            </a:ln>
          </a:insideV>
        </a:tcBdr>
        <a:fill>
          <a:noFill/>
        </a:fill>
      </a:tcStyle>
    </a:firstRow>
  </a:tblStyle>
  <a:tblStyle styleId="{EEE7283C-3CF3-47DC-8721-378D4A62B228}" styleName="">
    <a:tblBg/>
    <a:wholeTbl>
      <a:tcTxStyle b="off" i="off">
        <a:font>
          <a:latin typeface="Palatino"/>
          <a:ea typeface="Palatino"/>
          <a:cs typeface="Palatino"/>
        </a:font>
        <a:srgbClr val="414141"/>
      </a:tcTxStyle>
      <a:tcStyle>
        <a:tcBdr>
          <a:left>
            <a:ln w="12700" cap="flat">
              <a:noFill/>
              <a:miter lim="400000"/>
            </a:ln>
          </a:left>
          <a:right>
            <a:ln w="12700" cap="flat">
              <a:noFill/>
              <a:miter lim="400000"/>
            </a:ln>
          </a:right>
          <a:top>
            <a:ln w="12700" cap="flat">
              <a:solidFill>
                <a:srgbClr val="C9C3BA"/>
              </a:solidFill>
              <a:prstDash val="solid"/>
              <a:miter lim="400000"/>
            </a:ln>
          </a:top>
          <a:bottom>
            <a:ln w="12700" cap="flat">
              <a:solidFill>
                <a:srgbClr val="C9C3BA"/>
              </a:solidFill>
              <a:prstDash val="solid"/>
              <a:miter lim="400000"/>
            </a:ln>
          </a:bottom>
          <a:insideH>
            <a:ln w="12700" cap="flat">
              <a:solidFill>
                <a:srgbClr val="C9C3BA"/>
              </a:solidFill>
              <a:prstDash val="solid"/>
              <a:miter lim="400000"/>
            </a:ln>
          </a:insideH>
          <a:insideV>
            <a:ln w="12700" cap="flat">
              <a:noFill/>
              <a:miter lim="400000"/>
            </a:ln>
          </a:insideV>
        </a:tcBdr>
        <a:fill>
          <a:noFill/>
        </a:fill>
      </a:tcStyle>
    </a:wholeTbl>
    <a:band2H>
      <a:tcTxStyle b="def" i="def"/>
      <a:tcStyle>
        <a:tcBdr/>
        <a:fill>
          <a:solidFill>
            <a:srgbClr val="C9C3BA">
              <a:alpha val="50000"/>
            </a:srgbClr>
          </a:solidFill>
        </a:fill>
      </a:tcStyle>
    </a:band2H>
    <a:firstCol>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939D60"/>
          </a:solidFill>
        </a:fill>
      </a:tcStyle>
    </a:firstCol>
    <a:lastRow>
      <a:tcTxStyle b="off" i="off">
        <a:font>
          <a:latin typeface="Palatino"/>
          <a:ea typeface="Palatino"/>
          <a:cs typeface="Palatino"/>
        </a:font>
        <a:srgbClr val="414141"/>
      </a:tcTxStyle>
      <a:tcStyle>
        <a:tcBdr>
          <a:left>
            <a:ln w="12700" cap="flat">
              <a:noFill/>
              <a:miter lim="400000"/>
            </a:ln>
          </a:left>
          <a:right>
            <a:ln w="12700" cap="flat">
              <a:noFill/>
              <a:miter lim="400000"/>
            </a:ln>
          </a:right>
          <a:top>
            <a:ln w="25400" cap="flat">
              <a:solidFill>
                <a:srgbClr val="525252"/>
              </a:solidFill>
              <a:prstDash val="solid"/>
              <a:miter lim="400000"/>
            </a:ln>
          </a:top>
          <a:bottom>
            <a:ln w="12700" cap="flat">
              <a:noFill/>
              <a:miter lim="400000"/>
            </a:ln>
          </a:bottom>
          <a:insideH>
            <a:ln w="12700" cap="flat">
              <a:solidFill>
                <a:srgbClr val="C9C3BA"/>
              </a:solidFill>
              <a:prstDash val="solid"/>
              <a:miter lim="400000"/>
            </a:ln>
          </a:insideH>
          <a:insideV>
            <a:ln w="12700" cap="flat">
              <a:noFill/>
              <a:miter lim="400000"/>
            </a:ln>
          </a:insideV>
        </a:tcBdr>
        <a:fill>
          <a:noFill/>
        </a:fill>
      </a:tcStyle>
    </a:lastRow>
    <a:fir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C9C3BA"/>
              </a:solidFill>
              <a:prstDash val="solid"/>
              <a:miter lim="400000"/>
            </a:ln>
          </a:insideH>
          <a:insideV>
            <a:ln w="12700" cap="flat">
              <a:noFill/>
              <a:miter lim="400000"/>
            </a:ln>
          </a:insideV>
        </a:tcBdr>
        <a:fill>
          <a:solidFill>
            <a:schemeClr val="accent3">
              <a:hueOff val="708446"/>
              <a:satOff val="-4821"/>
              <a:lumOff val="-14251"/>
            </a:schemeClr>
          </a:solidFill>
        </a:fill>
      </a:tcStyle>
    </a:firstRow>
  </a:tblStyle>
  <a:tblStyle styleId="{CF821DB8-F4EB-4A41-A1BA-3FCAFE7338EE}" styleName="">
    <a:tblBg/>
    <a:wholeTbl>
      <a:tcTxStyle b="off" i="off">
        <a:font>
          <a:latin typeface="Palatino"/>
          <a:ea typeface="Palatino"/>
          <a:cs typeface="Palatino"/>
        </a:font>
        <a:srgbClr val="414141"/>
      </a:tcTxStyle>
      <a:tcStyle>
        <a:tcBdr>
          <a:left>
            <a:ln w="12700" cap="flat">
              <a:solidFill>
                <a:schemeClr val="accent1">
                  <a:hueOff val="-113918"/>
                  <a:satOff val="19024"/>
                  <a:lumOff val="19749"/>
                </a:schemeClr>
              </a:solidFill>
              <a:prstDash val="solid"/>
              <a:miter lim="400000"/>
            </a:ln>
          </a:left>
          <a:right>
            <a:ln w="12700" cap="flat">
              <a:solidFill>
                <a:schemeClr val="accent1">
                  <a:hueOff val="-113918"/>
                  <a:satOff val="19024"/>
                  <a:lumOff val="19749"/>
                </a:schemeClr>
              </a:solidFill>
              <a:prstDash val="solid"/>
              <a:miter lim="400000"/>
            </a:ln>
          </a:right>
          <a:top>
            <a:ln w="12700" cap="flat">
              <a:solidFill>
                <a:schemeClr val="accent1">
                  <a:hueOff val="-113918"/>
                  <a:satOff val="19024"/>
                  <a:lumOff val="19749"/>
                </a:schemeClr>
              </a:solidFill>
              <a:prstDash val="solid"/>
              <a:miter lim="400000"/>
            </a:ln>
          </a:top>
          <a:bottom>
            <a:ln w="12700" cap="flat">
              <a:solidFill>
                <a:schemeClr val="accent1">
                  <a:hueOff val="-113918"/>
                  <a:satOff val="19024"/>
                  <a:lumOff val="19749"/>
                </a:schemeClr>
              </a:solidFill>
              <a:prstDash val="solid"/>
              <a:miter lim="400000"/>
            </a:ln>
          </a:bottom>
          <a:insideH>
            <a:ln w="12700" cap="flat">
              <a:solidFill>
                <a:schemeClr val="accent1">
                  <a:hueOff val="-113918"/>
                  <a:satOff val="19024"/>
                  <a:lumOff val="19749"/>
                </a:schemeClr>
              </a:solidFill>
              <a:prstDash val="solid"/>
              <a:miter lim="400000"/>
            </a:ln>
          </a:insideH>
          <a:insideV>
            <a:ln w="12700" cap="flat">
              <a:solidFill>
                <a:schemeClr val="accent1">
                  <a:hueOff val="-113918"/>
                  <a:satOff val="19024"/>
                  <a:lumOff val="19749"/>
                </a:schemeClr>
              </a:solidFill>
              <a:prstDash val="solid"/>
              <a:miter lim="400000"/>
            </a:ln>
          </a:insideV>
        </a:tcBdr>
        <a:fill>
          <a:noFill/>
        </a:fill>
      </a:tcStyle>
    </a:wholeTbl>
    <a:band2H>
      <a:tcTxStyle b="def" i="def"/>
      <a:tcStyle>
        <a:tcBdr/>
        <a:fill>
          <a:solidFill>
            <a:schemeClr val="accent1">
              <a:hueOff val="-113918"/>
              <a:satOff val="19024"/>
              <a:lumOff val="19749"/>
              <a:alpha val="35000"/>
            </a:schemeClr>
          </a:solidFill>
        </a:fill>
      </a:tcStyle>
    </a:band2H>
    <a:firstCol>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738AAF"/>
          </a:solidFill>
        </a:fill>
      </a:tcStyle>
    </a:firstCol>
    <a:la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chemeClr val="accent1">
                  <a:hueOff val="-113918"/>
                  <a:satOff val="19024"/>
                  <a:lumOff val="19749"/>
                </a:schemeClr>
              </a:solidFill>
              <a:prstDash val="solid"/>
              <a:miter lim="400000"/>
            </a:ln>
          </a:insideH>
          <a:insideV>
            <a:ln w="12700" cap="flat">
              <a:noFill/>
              <a:miter lim="400000"/>
            </a:ln>
          </a:insideV>
        </a:tcBdr>
        <a:fill>
          <a:solidFill>
            <a:schemeClr val="accent1">
              <a:hueOff val="369196"/>
              <a:satOff val="13972"/>
              <a:lumOff val="-24493"/>
            </a:schemeClr>
          </a:solidFill>
        </a:fill>
      </a:tcStyle>
    </a:lastRow>
    <a:fir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chemeClr val="accent1">
                  <a:hueOff val="-113918"/>
                  <a:satOff val="19024"/>
                  <a:lumOff val="19749"/>
                </a:schemeClr>
              </a:solidFill>
              <a:prstDash val="solid"/>
              <a:miter lim="400000"/>
            </a:ln>
          </a:insideH>
          <a:insideV>
            <a:ln w="12700" cap="flat">
              <a:noFill/>
              <a:miter lim="400000"/>
            </a:ln>
          </a:insideV>
        </a:tcBdr>
        <a:fill>
          <a:solidFill>
            <a:schemeClr val="accent1">
              <a:hueOff val="369194"/>
              <a:satOff val="6343"/>
              <a:lumOff val="-13963"/>
            </a:schemeClr>
          </a:solidFill>
        </a:fill>
      </a:tcStyle>
    </a:firstRow>
  </a:tblStyle>
  <a:tblStyle styleId="{33BA23B1-9221-436E-865A-0063620EA4FD}" styleName="">
    <a:tblBg/>
    <a:wholeTbl>
      <a:tcTxStyle b="off" i="off">
        <a:font>
          <a:latin typeface="Palatino"/>
          <a:ea typeface="Palatino"/>
          <a:cs typeface="Palatino"/>
        </a:font>
        <a:srgbClr val="414141"/>
      </a:tcTxStyle>
      <a:tcStyle>
        <a:tcBdr>
          <a:left>
            <a:ln w="12700" cap="flat">
              <a:solidFill>
                <a:srgbClr val="C9C3BA"/>
              </a:solidFill>
              <a:prstDash val="solid"/>
              <a:miter lim="400000"/>
            </a:ln>
          </a:left>
          <a:right>
            <a:ln w="12700" cap="flat">
              <a:solidFill>
                <a:srgbClr val="C9C3BA"/>
              </a:solidFill>
              <a:prstDash val="solid"/>
              <a:miter lim="400000"/>
            </a:ln>
          </a:right>
          <a:top>
            <a:ln w="12700" cap="flat">
              <a:solidFill>
                <a:srgbClr val="C9C3BA"/>
              </a:solidFill>
              <a:prstDash val="solid"/>
              <a:miter lim="400000"/>
            </a:ln>
          </a:top>
          <a:bottom>
            <a:ln w="12700" cap="flat">
              <a:solidFill>
                <a:srgbClr val="C9C3BA"/>
              </a:solidFill>
              <a:prstDash val="solid"/>
              <a:miter lim="400000"/>
            </a:ln>
          </a:bottom>
          <a:insideH>
            <a:ln w="12700" cap="flat">
              <a:solidFill>
                <a:srgbClr val="C9C3BA"/>
              </a:solidFill>
              <a:prstDash val="solid"/>
              <a:miter lim="400000"/>
            </a:ln>
          </a:insideH>
          <a:insideV>
            <a:ln w="12700" cap="flat">
              <a:solidFill>
                <a:srgbClr val="C9C3BA"/>
              </a:solidFill>
              <a:prstDash val="solid"/>
              <a:miter lim="400000"/>
            </a:ln>
          </a:insideV>
        </a:tcBdr>
        <a:fill>
          <a:noFill/>
        </a:fill>
      </a:tcStyle>
    </a:wholeTbl>
    <a:band2H>
      <a:tcTxStyle b="def" i="def"/>
      <a:tcStyle>
        <a:tcBdr/>
        <a:fill>
          <a:solidFill>
            <a:srgbClr val="C9C3BA">
              <a:alpha val="50000"/>
            </a:srgbClr>
          </a:solidFill>
        </a:fill>
      </a:tcStyle>
    </a:band2H>
    <a:firstCol>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66635F"/>
          </a:solidFill>
        </a:fill>
      </a:tcStyle>
    </a:firstCol>
    <a:lastRow>
      <a:tcTxStyle b="off" i="off">
        <a:font>
          <a:latin typeface="Palatino"/>
          <a:ea typeface="Palatino"/>
          <a:cs typeface="Palatino"/>
        </a:font>
        <a:srgbClr val="414141"/>
      </a:tcTxStyle>
      <a:tcStyle>
        <a:tcBdr>
          <a:left>
            <a:ln w="12700" cap="flat">
              <a:noFill/>
              <a:miter lim="400000"/>
            </a:ln>
          </a:left>
          <a:right>
            <a:ln w="12700" cap="flat">
              <a:noFill/>
              <a:miter lim="400000"/>
            </a:ln>
          </a:right>
          <a:top>
            <a:ln w="12700" cap="flat">
              <a:solidFill>
                <a:srgbClr val="000000"/>
              </a:solidFill>
              <a:prstDash val="solid"/>
              <a:miter lim="400000"/>
            </a:ln>
          </a:top>
          <a:bottom>
            <a:ln w="12700" cap="flat">
              <a:noFill/>
              <a:miter lim="400000"/>
            </a:ln>
          </a:bottom>
          <a:insideH>
            <a:ln w="12700" cap="flat">
              <a:solidFill>
                <a:srgbClr val="C9C3BA"/>
              </a:solidFill>
              <a:prstDash val="solid"/>
              <a:miter lim="400000"/>
            </a:ln>
          </a:insideH>
          <a:insideV>
            <a:ln w="12700" cap="flat">
              <a:noFill/>
              <a:miter lim="400000"/>
            </a:ln>
          </a:insideV>
        </a:tcBdr>
        <a:fill>
          <a:noFill/>
        </a:fill>
      </a:tcStyle>
    </a:lastRow>
    <a:fir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C9C3BA"/>
              </a:solidFill>
              <a:prstDash val="solid"/>
              <a:miter lim="400000"/>
            </a:ln>
          </a:insideH>
          <a:insideV>
            <a:ln w="12700" cap="flat">
              <a:noFill/>
              <a:miter lim="400000"/>
            </a:ln>
          </a:insideV>
        </a:tcBdr>
        <a:fill>
          <a:solidFill>
            <a:srgbClr val="89847F"/>
          </a:solidFill>
        </a:fill>
      </a:tcStyle>
    </a:firstRow>
  </a:tblStyle>
  <a:tblStyle styleId="{2708684C-4D16-4618-839F-0558EEFCDFE6}" styleName="">
    <a:tblBg/>
    <a:wholeTbl>
      <a:tcTxStyle b="off" i="off">
        <a:font>
          <a:latin typeface="Palatino"/>
          <a:ea typeface="Palatino"/>
          <a:cs typeface="Palatino"/>
        </a:font>
        <a:srgbClr val="414141"/>
      </a:tcTxStyle>
      <a:tcStyle>
        <a:tcBdr>
          <a:left>
            <a:ln w="12700" cap="flat">
              <a:noFill/>
              <a:miter lim="400000"/>
            </a:ln>
          </a:left>
          <a:right>
            <a:ln w="12700" cap="flat">
              <a:noFill/>
              <a:miter lim="400000"/>
            </a:ln>
          </a:right>
          <a:top>
            <a:ln w="12700" cap="flat">
              <a:solidFill>
                <a:srgbClr val="89847F"/>
              </a:solidFill>
              <a:custDash>
                <a:ds d="200000" sp="200000"/>
              </a:custDash>
              <a:miter lim="400000"/>
            </a:ln>
          </a:top>
          <a:bottom>
            <a:ln w="12700" cap="flat">
              <a:solidFill>
                <a:srgbClr val="89847F"/>
              </a:solidFill>
              <a:custDash>
                <a:ds d="200000" sp="200000"/>
              </a:custDash>
              <a:miter lim="400000"/>
            </a:ln>
          </a:bottom>
          <a:insideH>
            <a:ln w="12700" cap="flat">
              <a:solidFill>
                <a:srgbClr val="89847F"/>
              </a:solidFill>
              <a:custDash>
                <a:ds d="200000" sp="200000"/>
              </a:custDash>
              <a:miter lim="400000"/>
            </a:ln>
          </a:insideH>
          <a:insideV>
            <a:ln w="12700" cap="flat">
              <a:noFill/>
              <a:miter lim="400000"/>
            </a:ln>
          </a:insideV>
        </a:tcBdr>
        <a:fill>
          <a:noFill/>
        </a:fill>
      </a:tcStyle>
    </a:wholeTbl>
    <a:band2H>
      <a:tcTxStyle b="def" i="def"/>
      <a:tcStyle>
        <a:tcBdr/>
        <a:fill>
          <a:solidFill>
            <a:srgbClr val="C9C3BA">
              <a:alpha val="35000"/>
            </a:srgbClr>
          </a:solidFill>
        </a:fill>
      </a:tcStyle>
    </a:band2H>
    <a:firstCol>
      <a:tcTxStyle b="off" i="off">
        <a:font>
          <a:latin typeface="Palatino"/>
          <a:ea typeface="Palatino"/>
          <a:cs typeface="Palatino"/>
        </a:font>
        <a:srgbClr val="414141"/>
      </a:tcTxStyle>
      <a:tcStyle>
        <a:tcBdr>
          <a:left>
            <a:ln w="12700" cap="flat">
              <a:noFill/>
              <a:miter lim="400000"/>
            </a:ln>
          </a:left>
          <a:right>
            <a:ln w="25400" cap="flat">
              <a:solidFill>
                <a:srgbClr val="000000"/>
              </a:solidFill>
              <a:prstDash val="solid"/>
              <a:miter lim="400000"/>
            </a:ln>
          </a:right>
          <a:top>
            <a:ln w="12700" cap="flat">
              <a:solidFill>
                <a:srgbClr val="89847F"/>
              </a:solidFill>
              <a:custDash>
                <a:ds d="200000" sp="200000"/>
              </a:custDash>
              <a:miter lim="400000"/>
            </a:ln>
          </a:top>
          <a:bottom>
            <a:ln w="12700" cap="flat">
              <a:solidFill>
                <a:srgbClr val="89847F"/>
              </a:solidFill>
              <a:custDash>
                <a:ds d="200000" sp="200000"/>
              </a:custDash>
              <a:miter lim="400000"/>
            </a:ln>
          </a:bottom>
          <a:insideH>
            <a:ln w="12700" cap="flat">
              <a:solidFill>
                <a:srgbClr val="89847F"/>
              </a:solidFill>
              <a:custDash>
                <a:ds d="200000" sp="200000"/>
              </a:custDash>
              <a:miter lim="400000"/>
            </a:ln>
          </a:insideH>
          <a:insideV>
            <a:ln w="12700" cap="flat">
              <a:noFill/>
              <a:miter lim="400000"/>
            </a:ln>
          </a:insideV>
        </a:tcBdr>
        <a:fill>
          <a:noFill/>
        </a:fill>
      </a:tcStyle>
    </a:firstCol>
    <a:lastRow>
      <a:tcTxStyle b="off" i="off">
        <a:font>
          <a:latin typeface="Palatino"/>
          <a:ea typeface="Palatino"/>
          <a:cs typeface="Palatino"/>
        </a:font>
        <a:srgbClr val="414141"/>
      </a:tcTxStyle>
      <a:tcStyle>
        <a:tcBdr>
          <a:left>
            <a:ln w="12700" cap="flat">
              <a:noFill/>
              <a:miter lim="400000"/>
            </a:ln>
          </a:left>
          <a:right>
            <a:ln w="12700" cap="flat">
              <a:noFill/>
              <a:miter lim="400000"/>
            </a:ln>
          </a:right>
          <a:top>
            <a:ln w="25400" cap="flat">
              <a:solidFill>
                <a:srgbClr val="000000"/>
              </a:solidFill>
              <a:prstDash val="solid"/>
              <a:miter lim="400000"/>
            </a:ln>
          </a:top>
          <a:bottom>
            <a:ln w="12700" cap="flat">
              <a:noFill/>
              <a:miter lim="400000"/>
            </a:ln>
          </a:bottom>
          <a:insideH>
            <a:ln w="12700" cap="flat">
              <a:solidFill>
                <a:srgbClr val="89847F"/>
              </a:solidFill>
              <a:prstDash val="solid"/>
              <a:miter lim="400000"/>
            </a:ln>
          </a:insideH>
          <a:insideV>
            <a:ln w="12700" cap="flat">
              <a:noFill/>
              <a:miter lim="400000"/>
            </a:ln>
          </a:insideV>
        </a:tcBdr>
        <a:fill>
          <a:noFill/>
        </a:fill>
      </a:tcStyle>
    </a:lastRow>
    <a:firstRow>
      <a:tcTxStyle b="off" i="off">
        <a:font>
          <a:latin typeface="Palatino"/>
          <a:ea typeface="Palatino"/>
          <a:cs typeface="Palatino"/>
        </a:font>
        <a:srgbClr val="414141"/>
      </a:tcTxStyle>
      <a:tcStyle>
        <a:tcBdr>
          <a:left>
            <a:ln w="12700" cap="flat">
              <a:noFill/>
              <a:miter lim="400000"/>
            </a:ln>
          </a:left>
          <a:right>
            <a:ln w="12700" cap="flat">
              <a:noFill/>
              <a:miter lim="400000"/>
            </a:ln>
          </a:right>
          <a:top>
            <a:ln w="12700" cap="flat">
              <a:noFill/>
              <a:miter lim="400000"/>
            </a:ln>
          </a:top>
          <a:bottom>
            <a:ln w="25400" cap="flat">
              <a:solidFill>
                <a:srgbClr val="000000"/>
              </a:solidFill>
              <a:prstDash val="solid"/>
              <a:miter lim="400000"/>
            </a:ln>
          </a:bottom>
          <a:insideH>
            <a:ln w="12700" cap="flat">
              <a:solidFill>
                <a:srgbClr val="89847F"/>
              </a:solidFill>
              <a:prstDash val="solid"/>
              <a:miter lim="400000"/>
            </a:ln>
          </a:insideH>
          <a:insideV>
            <a:ln w="12700" cap="flat">
              <a:noFill/>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comments" Target="comments/comment1.xml"/><Relationship Id="rId15" Type="http://schemas.openxmlformats.org/officeDocument/2006/relationships/slide" Target="slides/slide7.xml"/><Relationship Id="rId16" Type="http://schemas.openxmlformats.org/officeDocument/2006/relationships/comments" Target="comments/comment2.xml"/><Relationship Id="rId17" Type="http://schemas.openxmlformats.org/officeDocument/2006/relationships/slide" Target="slides/slide8.xml"/><Relationship Id="rId18" Type="http://schemas.openxmlformats.org/officeDocument/2006/relationships/comments" Target="comments/comment3.xml"/><Relationship Id="rId19" Type="http://schemas.openxmlformats.org/officeDocument/2006/relationships/slide" Target="slides/slide9.xml"/><Relationship Id="rId20" Type="http://schemas.openxmlformats.org/officeDocument/2006/relationships/comments" Target="comments/comment4.xml"/><Relationship Id="rId21" Type="http://schemas.openxmlformats.org/officeDocument/2006/relationships/slide" Target="slides/slide10.xml"/><Relationship Id="rId22" Type="http://schemas.openxmlformats.org/officeDocument/2006/relationships/slide" Target="slides/slide11.xml"/><Relationship Id="rId23" Type="http://schemas.openxmlformats.org/officeDocument/2006/relationships/slide" Target="slides/slide12.xml"/><Relationship Id="rId24" Type="http://schemas.openxmlformats.org/officeDocument/2006/relationships/slide" Target="slides/slide13.xml"/><Relationship Id="rId25" Type="http://schemas.openxmlformats.org/officeDocument/2006/relationships/slide" Target="slides/slide14.xml"/><Relationship Id="rId26" Type="http://schemas.openxmlformats.org/officeDocument/2006/relationships/slide" Target="slides/slide15.xml"/><Relationship Id="rId27" Type="http://schemas.openxmlformats.org/officeDocument/2006/relationships/slide" Target="slides/slide16.xml"/><Relationship Id="rId28" Type="http://schemas.openxmlformats.org/officeDocument/2006/relationships/slide" Target="slides/slide17.xml"/><Relationship Id="rId29" Type="http://schemas.openxmlformats.org/officeDocument/2006/relationships/slide" Target="slides/slide18.xml"/><Relationship Id="rId30" Type="http://schemas.openxmlformats.org/officeDocument/2006/relationships/slide" Target="slides/slide19.xml"/><Relationship Id="rId31" Type="http://schemas.openxmlformats.org/officeDocument/2006/relationships/slide" Target="slides/slide20.xml"/><Relationship Id="rId32" Type="http://schemas.openxmlformats.org/officeDocument/2006/relationships/slide" Target="slides/slide21.xml"/><Relationship Id="rId33" Type="http://schemas.openxmlformats.org/officeDocument/2006/relationships/slide" Target="slides/slide22.xml"/><Relationship Id="rId34" Type="http://schemas.openxmlformats.org/officeDocument/2006/relationships/slide" Target="slides/slide23.xml"/><Relationship Id="rId35" Type="http://schemas.openxmlformats.org/officeDocument/2006/relationships/slide" Target="slides/slide24.xml"/><Relationship Id="rId36" Type="http://schemas.openxmlformats.org/officeDocument/2006/relationships/slide" Target="slides/slide25.xml"/><Relationship Id="rId37" Type="http://schemas.openxmlformats.org/officeDocument/2006/relationships/slide" Target="slides/slide26.xml"/><Relationship Id="rId38" Type="http://schemas.openxmlformats.org/officeDocument/2006/relationships/slide" Target="slides/slide27.xml"/><Relationship Id="rId39" Type="http://schemas.openxmlformats.org/officeDocument/2006/relationships/slide" Target="slides/slide28.xml"/><Relationship Id="rId40" Type="http://schemas.openxmlformats.org/officeDocument/2006/relationships/slide" Target="slides/slide29.xml"/><Relationship Id="rId41" Type="http://schemas.openxmlformats.org/officeDocument/2006/relationships/slide" Target="slides/slide30.xml"/><Relationship Id="rId42" Type="http://schemas.openxmlformats.org/officeDocument/2006/relationships/slide" Target="slides/slide31.xml"/><Relationship Id="rId43" Type="http://schemas.openxmlformats.org/officeDocument/2006/relationships/slide" Target="slides/slide32.xml"/><Relationship Id="rId44" Type="http://schemas.openxmlformats.org/officeDocument/2006/relationships/slide" Target="slides/slide33.xml"/><Relationship Id="rId45" Type="http://schemas.openxmlformats.org/officeDocument/2006/relationships/slide" Target="slides/slide34.xml"/><Relationship Id="rId46" Type="http://schemas.openxmlformats.org/officeDocument/2006/relationships/slide" Target="slides/slide35.xml"/><Relationship Id="rId47" Type="http://schemas.openxmlformats.org/officeDocument/2006/relationships/slide" Target="slides/slide36.xml"/><Relationship Id="rId48" Type="http://schemas.openxmlformats.org/officeDocument/2006/relationships/slide" Target="slides/slide37.xml"/><Relationship Id="rId49" Type="http://schemas.openxmlformats.org/officeDocument/2006/relationships/slide" Target="slides/slide38.xml"/><Relationship Id="rId50" Type="http://schemas.openxmlformats.org/officeDocument/2006/relationships/slide" Target="slides/slide39.xml"/><Relationship Id="rId51" Type="http://schemas.openxmlformats.org/officeDocument/2006/relationships/slide" Target="slides/slide40.xml"/><Relationship Id="rId52" Type="http://schemas.openxmlformats.org/officeDocument/2006/relationships/slide" Target="slides/slide41.xml"/></Relationships>

</file>

<file path=ppt/comments/comment1.xml><?xml version="1.0" encoding="utf-8"?>
<p:cmLst xmlns:a="http://schemas.openxmlformats.org/drawingml/2006/main" xmlns:r="http://schemas.openxmlformats.org/officeDocument/2006/relationships" xmlns:p="http://schemas.openxmlformats.org/presentationml/2006/main">
  <p:cm authorId="0" dt="2018-04-06T07:13:52.000" idx="1">
    <p:pos x="5652" y="5764"/>
    <p:text>Failure of normal back and forth communication</p:text>
    <p:extLst>
      <p:ext uri="{C676402C-5697-4E1C-873F-D02D1690AC5C}">
        <p15:threadingInfo xmlns:p15="http://schemas.microsoft.com/office/powerpoint/2012/main" timeZoneBias="-420"/>
      </p:ext>
    </p:extLst>
  </p:cm>
</p:cmLst>
</file>

<file path=ppt/comments/comment2.xml><?xml version="1.0" encoding="utf-8"?>
<p:cmLst xmlns:a="http://schemas.openxmlformats.org/drawingml/2006/main" xmlns:r="http://schemas.openxmlformats.org/officeDocument/2006/relationships" xmlns:p="http://schemas.openxmlformats.org/presentationml/2006/main">
  <p:cm authorId="0" dt="2018-04-06T07:19:55.141" idx="2">
    <p:pos x="5602" y="5027"/>
    <p:text>Needs to take same route to school or eat same food, etc...</p:text>
    <p:extLst>
      <p:ext uri="{C676402C-5697-4E1C-873F-D02D1690AC5C}">
        <p15:threadingInfo xmlns:p15="http://schemas.microsoft.com/office/powerpoint/2012/main" timeZoneBias="-420"/>
      </p:ext>
    </p:extLst>
  </p:cm>
</p:cmLst>
</file>

<file path=ppt/comments/comment3.xml><?xml version="1.0" encoding="utf-8"?>
<p:cmLst xmlns:a="http://schemas.openxmlformats.org/drawingml/2006/main" xmlns:r="http://schemas.openxmlformats.org/officeDocument/2006/relationships" xmlns:p="http://schemas.openxmlformats.org/presentationml/2006/main">
  <p:cm authorId="0" dt="2018-04-06T07:21:31.631" idx="3">
    <p:pos x="4329" y="1664"/>
    <p:text>Preoccupation with unusual objects, perseveration...</p:text>
    <p:extLst>
      <p:ext uri="{C676402C-5697-4E1C-873F-D02D1690AC5C}">
        <p15:threadingInfo xmlns:p15="http://schemas.microsoft.com/office/powerpoint/2012/main" timeZoneBias="-420"/>
      </p:ext>
    </p:extLst>
  </p:cm>
</p:cmLst>
</file>

<file path=ppt/comments/comment4.xml><?xml version="1.0" encoding="utf-8"?>
<p:cmLst xmlns:a="http://schemas.openxmlformats.org/drawingml/2006/main" xmlns:r="http://schemas.openxmlformats.org/officeDocument/2006/relationships" xmlns:p="http://schemas.openxmlformats.org/presentationml/2006/main">
  <p:cm authorId="0" dt="2018-04-06T07:22:33.630" idx="4">
    <p:pos x="4032" y="640"/>
    <p:text>Intellectual disability and ASD often co occur.</p:text>
    <p:extLst>
      <p:ext uri="{C676402C-5697-4E1C-873F-D02D1690AC5C}">
        <p15:threadingInfo xmlns:p15="http://schemas.microsoft.com/office/powerpoint/2012/main" timeZoneBias="-420"/>
      </p:ext>
    </p:extLst>
  </p:cm>
</p:cmLst>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 name="Shape 130"/>
          <p:cNvSpPr/>
          <p:nvPr>
            <p:ph type="sldImg"/>
          </p:nvPr>
        </p:nvSpPr>
        <p:spPr>
          <a:xfrm>
            <a:off x="1143000" y="685800"/>
            <a:ext cx="4572000" cy="3429000"/>
          </a:xfrm>
          <a:prstGeom prst="rect">
            <a:avLst/>
          </a:prstGeom>
        </p:spPr>
        <p:txBody>
          <a:bodyPr/>
          <a:lstStyle/>
          <a:p>
            <a:pPr/>
          </a:p>
        </p:txBody>
      </p:sp>
      <p:sp>
        <p:nvSpPr>
          <p:cNvPr id="131" name="Shape 131"/>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showMasterSp="0" showMasterPhAnim="1">
  <p:cSld name="Title &amp; Subtitle">
    <p:spTree>
      <p:nvGrpSpPr>
        <p:cNvPr id="1" name=""/>
        <p:cNvGrpSpPr/>
        <p:nvPr/>
      </p:nvGrpSpPr>
      <p:grpSpPr>
        <a:xfrm>
          <a:off x="0" y="0"/>
          <a:ext cx="0" cy="0"/>
          <a:chOff x="0" y="0"/>
          <a:chExt cx="0" cy="0"/>
        </a:xfrm>
      </p:grpSpPr>
      <p:sp>
        <p:nvSpPr>
          <p:cNvPr id="13" name="Line"/>
          <p:cNvSpPr/>
          <p:nvPr/>
        </p:nvSpPr>
        <p:spPr>
          <a:xfrm>
            <a:off x="508000" y="6591300"/>
            <a:ext cx="11999453"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p>
        </p:txBody>
      </p:sp>
      <p:sp>
        <p:nvSpPr>
          <p:cNvPr id="14" name="Line"/>
          <p:cNvSpPr/>
          <p:nvPr/>
        </p:nvSpPr>
        <p:spPr>
          <a:xfrm>
            <a:off x="508000" y="4089400"/>
            <a:ext cx="12000019"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p>
        </p:txBody>
      </p:sp>
      <p:sp>
        <p:nvSpPr>
          <p:cNvPr id="15" name="Line"/>
          <p:cNvSpPr/>
          <p:nvPr/>
        </p:nvSpPr>
        <p:spPr>
          <a:xfrm flipV="1">
            <a:off x="7994302" y="4526255"/>
            <a:ext cx="1" cy="1642759"/>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p>
        </p:txBody>
      </p:sp>
      <p:sp>
        <p:nvSpPr>
          <p:cNvPr id="16" name="Lorem Ipsum Dolor"/>
          <p:cNvSpPr txBox="1"/>
          <p:nvPr>
            <p:ph type="body" sz="quarter" idx="13"/>
          </p:nvPr>
        </p:nvSpPr>
        <p:spPr>
          <a:xfrm>
            <a:off x="508000" y="3505200"/>
            <a:ext cx="7200900" cy="508000"/>
          </a:xfrm>
          <a:prstGeom prst="rect">
            <a:avLst/>
          </a:prstGeom>
        </p:spPr>
        <p:txBody>
          <a:bodyPr>
            <a:spAutoFit/>
          </a:bodyPr>
          <a:lstStyle>
            <a:lvl1pPr marL="0" indent="0">
              <a:lnSpc>
                <a:spcPct val="110000"/>
              </a:lnSpc>
              <a:spcBef>
                <a:spcPts val="0"/>
              </a:spcBef>
              <a:buClrTx/>
              <a:buSzTx/>
              <a:buFontTx/>
              <a:buNone/>
              <a:defRPr i="1" sz="2400"/>
            </a:lvl1pPr>
          </a:lstStyle>
          <a:p>
            <a:pPr/>
            <a:r>
              <a:t>Lorem Ipsum Dolor</a:t>
            </a:r>
          </a:p>
        </p:txBody>
      </p:sp>
      <p:sp>
        <p:nvSpPr>
          <p:cNvPr id="17" name="Title Text"/>
          <p:cNvSpPr txBox="1"/>
          <p:nvPr>
            <p:ph type="title"/>
          </p:nvPr>
        </p:nvSpPr>
        <p:spPr>
          <a:xfrm>
            <a:off x="508000" y="4140200"/>
            <a:ext cx="7200900" cy="2413000"/>
          </a:xfrm>
          <a:prstGeom prst="rect">
            <a:avLst/>
          </a:prstGeom>
        </p:spPr>
        <p:txBody>
          <a:bodyPr/>
          <a:lstStyle>
            <a:lvl1pPr algn="l"/>
          </a:lstStyle>
          <a:p>
            <a:pPr/>
            <a:r>
              <a:t>Title Text</a:t>
            </a:r>
          </a:p>
        </p:txBody>
      </p:sp>
      <p:sp>
        <p:nvSpPr>
          <p:cNvPr id="18" name="Body Level One…"/>
          <p:cNvSpPr txBox="1"/>
          <p:nvPr>
            <p:ph type="body" sz="quarter" idx="1"/>
          </p:nvPr>
        </p:nvSpPr>
        <p:spPr>
          <a:xfrm>
            <a:off x="8280400" y="4140200"/>
            <a:ext cx="4241800" cy="2413000"/>
          </a:xfrm>
          <a:prstGeom prst="rect">
            <a:avLst/>
          </a:prstGeom>
        </p:spPr>
        <p:txBody>
          <a:bodyPr/>
          <a:lstStyle>
            <a:lvl1pPr marL="0" indent="0">
              <a:spcBef>
                <a:spcPts val="0"/>
              </a:spcBef>
              <a:buClrTx/>
              <a:buSzTx/>
              <a:buFontTx/>
              <a:buNone/>
              <a:defRPr sz="2400"/>
            </a:lvl1pPr>
            <a:lvl2pPr marL="0" indent="0">
              <a:spcBef>
                <a:spcPts val="0"/>
              </a:spcBef>
              <a:buClrTx/>
              <a:buSzTx/>
              <a:buFontTx/>
              <a:buNone/>
              <a:defRPr sz="2400"/>
            </a:lvl2pPr>
            <a:lvl3pPr marL="0" indent="0">
              <a:spcBef>
                <a:spcPts val="0"/>
              </a:spcBef>
              <a:buClrTx/>
              <a:buSzTx/>
              <a:buFontTx/>
              <a:buNone/>
              <a:defRPr sz="2400"/>
            </a:lvl3pPr>
            <a:lvl4pPr marL="0" indent="0">
              <a:spcBef>
                <a:spcPts val="0"/>
              </a:spcBef>
              <a:buClrTx/>
              <a:buSzTx/>
              <a:buFontTx/>
              <a:buNone/>
              <a:defRPr sz="2400"/>
            </a:lvl4pPr>
            <a:lvl5pPr marL="0" indent="0">
              <a:spcBef>
                <a:spcPts val="0"/>
              </a:spcBef>
              <a:buClrTx/>
              <a:buSzTx/>
              <a:buFontTx/>
              <a:buNone/>
              <a:defRPr sz="2400"/>
            </a:lvl5pPr>
          </a:lstStyle>
          <a:p>
            <a:pPr/>
            <a:r>
              <a:t>Body Level One</a:t>
            </a:r>
          </a:p>
          <a:p>
            <a:pPr lvl="1"/>
            <a:r>
              <a:t>Body Level Two</a:t>
            </a:r>
          </a:p>
          <a:p>
            <a:pPr lvl="2"/>
            <a:r>
              <a:t>Body Level Three</a:t>
            </a:r>
          </a:p>
          <a:p>
            <a:pPr lvl="3"/>
            <a:r>
              <a:t>Body Level Four</a:t>
            </a:r>
          </a:p>
          <a:p>
            <a:pPr lvl="4"/>
            <a:r>
              <a:t>Body Level Five</a:t>
            </a:r>
          </a:p>
        </p:txBody>
      </p:sp>
      <p:sp>
        <p:nvSpPr>
          <p:cNvPr id="19"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type="tx" showMasterSp="0" showMasterPhAnim="1">
  <p:cSld name="Photo - Horizontal">
    <p:spTree>
      <p:nvGrpSpPr>
        <p:cNvPr id="1" name=""/>
        <p:cNvGrpSpPr/>
        <p:nvPr/>
      </p:nvGrpSpPr>
      <p:grpSpPr>
        <a:xfrm>
          <a:off x="0" y="0"/>
          <a:ext cx="0" cy="0"/>
          <a:chOff x="0" y="0"/>
          <a:chExt cx="0" cy="0"/>
        </a:xfrm>
      </p:grpSpPr>
      <p:sp>
        <p:nvSpPr>
          <p:cNvPr id="26" name="Line"/>
          <p:cNvSpPr/>
          <p:nvPr/>
        </p:nvSpPr>
        <p:spPr>
          <a:xfrm flipV="1">
            <a:off x="7994302" y="7053555"/>
            <a:ext cx="1" cy="1642759"/>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p>
        </p:txBody>
      </p:sp>
      <p:sp>
        <p:nvSpPr>
          <p:cNvPr id="27" name="Line"/>
          <p:cNvSpPr/>
          <p:nvPr/>
        </p:nvSpPr>
        <p:spPr>
          <a:xfrm>
            <a:off x="508000" y="9131300"/>
            <a:ext cx="11999453"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p>
        </p:txBody>
      </p:sp>
      <p:sp>
        <p:nvSpPr>
          <p:cNvPr id="28" name="Line"/>
          <p:cNvSpPr/>
          <p:nvPr/>
        </p:nvSpPr>
        <p:spPr>
          <a:xfrm>
            <a:off x="508000" y="6629400"/>
            <a:ext cx="12000019"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p>
        </p:txBody>
      </p:sp>
      <p:sp>
        <p:nvSpPr>
          <p:cNvPr id="29" name="Line"/>
          <p:cNvSpPr/>
          <p:nvPr/>
        </p:nvSpPr>
        <p:spPr>
          <a:xfrm flipV="1">
            <a:off x="7994302" y="7053555"/>
            <a:ext cx="1" cy="1642759"/>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p>
        </p:txBody>
      </p:sp>
      <p:sp>
        <p:nvSpPr>
          <p:cNvPr id="30" name="Lorem Ipsum Dolor"/>
          <p:cNvSpPr txBox="1"/>
          <p:nvPr>
            <p:ph type="body" sz="quarter" idx="13"/>
          </p:nvPr>
        </p:nvSpPr>
        <p:spPr>
          <a:xfrm>
            <a:off x="508000" y="6096000"/>
            <a:ext cx="7200900" cy="508000"/>
          </a:xfrm>
          <a:prstGeom prst="rect">
            <a:avLst/>
          </a:prstGeom>
        </p:spPr>
        <p:txBody>
          <a:bodyPr>
            <a:spAutoFit/>
          </a:bodyPr>
          <a:lstStyle>
            <a:lvl1pPr marL="0" indent="0">
              <a:lnSpc>
                <a:spcPct val="110000"/>
              </a:lnSpc>
              <a:spcBef>
                <a:spcPts val="0"/>
              </a:spcBef>
              <a:buClrTx/>
              <a:buSzTx/>
              <a:buFontTx/>
              <a:buNone/>
              <a:defRPr i="1" sz="2400"/>
            </a:lvl1pPr>
          </a:lstStyle>
          <a:p>
            <a:pPr/>
            <a:r>
              <a:t>Lorem Ipsum Dolor</a:t>
            </a:r>
          </a:p>
        </p:txBody>
      </p:sp>
      <p:sp>
        <p:nvSpPr>
          <p:cNvPr id="31" name="Image"/>
          <p:cNvSpPr/>
          <p:nvPr>
            <p:ph type="pic" idx="14"/>
          </p:nvPr>
        </p:nvSpPr>
        <p:spPr>
          <a:xfrm>
            <a:off x="596900" y="633461"/>
            <a:ext cx="11811000" cy="5207001"/>
          </a:xfrm>
          <a:prstGeom prst="rect">
            <a:avLst/>
          </a:prstGeom>
          <a:ln w="9525">
            <a:round/>
          </a:ln>
        </p:spPr>
        <p:txBody>
          <a:bodyPr lIns="91439" tIns="45719" rIns="91439" bIns="45719" anchor="t">
            <a:noAutofit/>
          </a:bodyPr>
          <a:lstStyle/>
          <a:p>
            <a:pPr/>
          </a:p>
        </p:txBody>
      </p:sp>
      <p:sp>
        <p:nvSpPr>
          <p:cNvPr id="32" name="Title Text"/>
          <p:cNvSpPr txBox="1"/>
          <p:nvPr>
            <p:ph type="title"/>
          </p:nvPr>
        </p:nvSpPr>
        <p:spPr>
          <a:xfrm>
            <a:off x="508000" y="6680200"/>
            <a:ext cx="7200900" cy="2413000"/>
          </a:xfrm>
          <a:prstGeom prst="rect">
            <a:avLst/>
          </a:prstGeom>
        </p:spPr>
        <p:txBody>
          <a:bodyPr/>
          <a:lstStyle>
            <a:lvl1pPr algn="l"/>
          </a:lstStyle>
          <a:p>
            <a:pPr/>
            <a:r>
              <a:t>Title Text</a:t>
            </a:r>
          </a:p>
        </p:txBody>
      </p:sp>
      <p:sp>
        <p:nvSpPr>
          <p:cNvPr id="33" name="Body Level One…"/>
          <p:cNvSpPr txBox="1"/>
          <p:nvPr>
            <p:ph type="body" sz="quarter" idx="1"/>
          </p:nvPr>
        </p:nvSpPr>
        <p:spPr>
          <a:xfrm>
            <a:off x="8280400" y="6680200"/>
            <a:ext cx="4241800" cy="2413000"/>
          </a:xfrm>
          <a:prstGeom prst="rect">
            <a:avLst/>
          </a:prstGeom>
        </p:spPr>
        <p:txBody>
          <a:bodyPr/>
          <a:lstStyle>
            <a:lvl1pPr marL="0" indent="0">
              <a:spcBef>
                <a:spcPts val="0"/>
              </a:spcBef>
              <a:buClrTx/>
              <a:buSzTx/>
              <a:buFontTx/>
              <a:buNone/>
              <a:defRPr sz="2400"/>
            </a:lvl1pPr>
            <a:lvl2pPr marL="0" indent="0">
              <a:spcBef>
                <a:spcPts val="0"/>
              </a:spcBef>
              <a:buClrTx/>
              <a:buSzTx/>
              <a:buFontTx/>
              <a:buNone/>
              <a:defRPr sz="2400"/>
            </a:lvl2pPr>
            <a:lvl3pPr marL="0" indent="0">
              <a:spcBef>
                <a:spcPts val="0"/>
              </a:spcBef>
              <a:buClrTx/>
              <a:buSzTx/>
              <a:buFontTx/>
              <a:buNone/>
              <a:defRPr sz="2400"/>
            </a:lvl3pPr>
            <a:lvl4pPr marL="0" indent="0">
              <a:spcBef>
                <a:spcPts val="0"/>
              </a:spcBef>
              <a:buClrTx/>
              <a:buSzTx/>
              <a:buFontTx/>
              <a:buNone/>
              <a:defRPr sz="2400"/>
            </a:lvl4pPr>
            <a:lvl5pPr marL="0" indent="0">
              <a:spcBef>
                <a:spcPts val="0"/>
              </a:spcBef>
              <a:buClrTx/>
              <a:buSzTx/>
              <a:buFontTx/>
              <a:buNone/>
              <a:defRPr sz="2400"/>
            </a:lvl5pPr>
          </a:lstStyle>
          <a:p>
            <a:pPr/>
            <a:r>
              <a:t>Body Level One</a:t>
            </a:r>
          </a:p>
          <a:p>
            <a:pPr lvl="1"/>
            <a:r>
              <a:t>Body Level Two</a:t>
            </a:r>
          </a:p>
          <a:p>
            <a:pPr lvl="2"/>
            <a:r>
              <a:t>Body Level Three</a:t>
            </a:r>
          </a:p>
          <a:p>
            <a:pPr lvl="3"/>
            <a:r>
              <a:t>Body Level Four</a:t>
            </a:r>
          </a:p>
          <a:p>
            <a:pPr lvl="4"/>
            <a:r>
              <a:t>Body Level Five</a:t>
            </a:r>
          </a:p>
        </p:txBody>
      </p:sp>
      <p:sp>
        <p:nvSpPr>
          <p:cNvPr id="3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type="tx" showMasterSp="0" showMasterPhAnim="1">
  <p:cSld name="Title - Center">
    <p:spTree>
      <p:nvGrpSpPr>
        <p:cNvPr id="1" name=""/>
        <p:cNvGrpSpPr/>
        <p:nvPr/>
      </p:nvGrpSpPr>
      <p:grpSpPr>
        <a:xfrm>
          <a:off x="0" y="0"/>
          <a:ext cx="0" cy="0"/>
          <a:chOff x="0" y="0"/>
          <a:chExt cx="0" cy="0"/>
        </a:xfrm>
      </p:grpSpPr>
      <p:sp>
        <p:nvSpPr>
          <p:cNvPr id="41" name="Title Text"/>
          <p:cNvSpPr txBox="1"/>
          <p:nvPr>
            <p:ph type="title"/>
          </p:nvPr>
        </p:nvSpPr>
        <p:spPr>
          <a:xfrm>
            <a:off x="508000" y="3670300"/>
            <a:ext cx="11988800" cy="2413000"/>
          </a:xfrm>
          <a:prstGeom prst="rect">
            <a:avLst/>
          </a:prstGeom>
        </p:spPr>
        <p:txBody>
          <a:bodyPr/>
          <a:lstStyle/>
          <a:p>
            <a:pPr/>
            <a:r>
              <a:t>Title Text</a:t>
            </a:r>
          </a:p>
        </p:txBody>
      </p:sp>
      <p:sp>
        <p:nvSpPr>
          <p:cNvPr id="4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type="tx" showMasterSp="0" showMasterPhAnim="1">
  <p:cSld name="Photo - Vertical">
    <p:spTree>
      <p:nvGrpSpPr>
        <p:cNvPr id="1" name=""/>
        <p:cNvGrpSpPr/>
        <p:nvPr/>
      </p:nvGrpSpPr>
      <p:grpSpPr>
        <a:xfrm>
          <a:off x="0" y="0"/>
          <a:ext cx="0" cy="0"/>
          <a:chOff x="0" y="0"/>
          <a:chExt cx="0" cy="0"/>
        </a:xfrm>
      </p:grpSpPr>
      <p:sp>
        <p:nvSpPr>
          <p:cNvPr id="49" name="Line"/>
          <p:cNvSpPr/>
          <p:nvPr/>
        </p:nvSpPr>
        <p:spPr>
          <a:xfrm>
            <a:off x="508000" y="4876800"/>
            <a:ext cx="5676374"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p>
        </p:txBody>
      </p:sp>
      <p:sp>
        <p:nvSpPr>
          <p:cNvPr id="50" name="Line"/>
          <p:cNvSpPr/>
          <p:nvPr/>
        </p:nvSpPr>
        <p:spPr>
          <a:xfrm>
            <a:off x="508000" y="2768600"/>
            <a:ext cx="5676316"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p>
        </p:txBody>
      </p:sp>
      <p:sp>
        <p:nvSpPr>
          <p:cNvPr id="51" name="Lorem Ipsum Dolor"/>
          <p:cNvSpPr txBox="1"/>
          <p:nvPr>
            <p:ph type="body" sz="quarter" idx="13"/>
          </p:nvPr>
        </p:nvSpPr>
        <p:spPr>
          <a:xfrm>
            <a:off x="508000" y="2171700"/>
            <a:ext cx="5676900" cy="508000"/>
          </a:xfrm>
          <a:prstGeom prst="rect">
            <a:avLst/>
          </a:prstGeom>
        </p:spPr>
        <p:txBody>
          <a:bodyPr anchor="b">
            <a:spAutoFit/>
          </a:bodyPr>
          <a:lstStyle>
            <a:lvl1pPr marL="0" indent="0">
              <a:lnSpc>
                <a:spcPct val="110000"/>
              </a:lnSpc>
              <a:spcBef>
                <a:spcPts val="0"/>
              </a:spcBef>
              <a:buClrTx/>
              <a:buSzTx/>
              <a:buFontTx/>
              <a:buNone/>
              <a:defRPr i="1" sz="2400"/>
            </a:lvl1pPr>
          </a:lstStyle>
          <a:p>
            <a:pPr/>
            <a:r>
              <a:t>Lorem Ipsum Dolor</a:t>
            </a:r>
          </a:p>
        </p:txBody>
      </p:sp>
      <p:sp>
        <p:nvSpPr>
          <p:cNvPr id="52" name="Image"/>
          <p:cNvSpPr/>
          <p:nvPr>
            <p:ph type="pic" sz="half" idx="14"/>
          </p:nvPr>
        </p:nvSpPr>
        <p:spPr>
          <a:xfrm>
            <a:off x="6818219" y="647699"/>
            <a:ext cx="5588001" cy="8331201"/>
          </a:xfrm>
          <a:prstGeom prst="rect">
            <a:avLst/>
          </a:prstGeom>
          <a:ln w="9525">
            <a:round/>
          </a:ln>
        </p:spPr>
        <p:txBody>
          <a:bodyPr lIns="91439" tIns="45719" rIns="91439" bIns="45719" anchor="t">
            <a:noAutofit/>
          </a:bodyPr>
          <a:lstStyle/>
          <a:p>
            <a:pPr/>
          </a:p>
        </p:txBody>
      </p:sp>
      <p:sp>
        <p:nvSpPr>
          <p:cNvPr id="53" name="Title Text"/>
          <p:cNvSpPr txBox="1"/>
          <p:nvPr>
            <p:ph type="title"/>
          </p:nvPr>
        </p:nvSpPr>
        <p:spPr>
          <a:xfrm>
            <a:off x="508000" y="2806700"/>
            <a:ext cx="5676900" cy="2032000"/>
          </a:xfrm>
          <a:prstGeom prst="rect">
            <a:avLst/>
          </a:prstGeom>
        </p:spPr>
        <p:txBody>
          <a:bodyPr/>
          <a:lstStyle>
            <a:lvl1pPr algn="l">
              <a:defRPr sz="5600"/>
            </a:lvl1pPr>
          </a:lstStyle>
          <a:p>
            <a:pPr/>
            <a:r>
              <a:t>Title Text</a:t>
            </a:r>
          </a:p>
        </p:txBody>
      </p:sp>
      <p:sp>
        <p:nvSpPr>
          <p:cNvPr id="54" name="Body Level One…"/>
          <p:cNvSpPr txBox="1"/>
          <p:nvPr>
            <p:ph type="body" sz="quarter" idx="1"/>
          </p:nvPr>
        </p:nvSpPr>
        <p:spPr>
          <a:xfrm>
            <a:off x="508000" y="5029200"/>
            <a:ext cx="5676900" cy="4013200"/>
          </a:xfrm>
          <a:prstGeom prst="rect">
            <a:avLst/>
          </a:prstGeom>
        </p:spPr>
        <p:txBody>
          <a:bodyPr anchor="t"/>
          <a:lstStyle>
            <a:lvl1pPr marL="0" indent="0">
              <a:spcBef>
                <a:spcPts val="0"/>
              </a:spcBef>
              <a:buClrTx/>
              <a:buSzTx/>
              <a:buFontTx/>
              <a:buNone/>
              <a:defRPr sz="2400"/>
            </a:lvl1pPr>
            <a:lvl2pPr marL="0" indent="0">
              <a:spcBef>
                <a:spcPts val="0"/>
              </a:spcBef>
              <a:buClrTx/>
              <a:buSzTx/>
              <a:buFontTx/>
              <a:buNone/>
              <a:defRPr sz="2400"/>
            </a:lvl2pPr>
            <a:lvl3pPr marL="0" indent="0">
              <a:spcBef>
                <a:spcPts val="0"/>
              </a:spcBef>
              <a:buClrTx/>
              <a:buSzTx/>
              <a:buFontTx/>
              <a:buNone/>
              <a:defRPr sz="2400"/>
            </a:lvl3pPr>
            <a:lvl4pPr marL="0" indent="0">
              <a:spcBef>
                <a:spcPts val="0"/>
              </a:spcBef>
              <a:buClrTx/>
              <a:buSzTx/>
              <a:buFontTx/>
              <a:buNone/>
              <a:defRPr sz="2400"/>
            </a:lvl4pPr>
            <a:lvl5pPr marL="0" indent="0">
              <a:spcBef>
                <a:spcPts val="0"/>
              </a:spcBef>
              <a:buClrTx/>
              <a:buSzTx/>
              <a:buFontTx/>
              <a:buNone/>
              <a:defRPr sz="2400"/>
            </a:lvl5pPr>
          </a:lstStyle>
          <a:p>
            <a:pPr/>
            <a:r>
              <a:t>Body Level One</a:t>
            </a:r>
          </a:p>
          <a:p>
            <a:pPr lvl="1"/>
            <a:r>
              <a:t>Body Level Two</a:t>
            </a:r>
          </a:p>
          <a:p>
            <a:pPr lvl="2"/>
            <a:r>
              <a:t>Body Level Three</a:t>
            </a:r>
          </a:p>
          <a:p>
            <a:pPr lvl="3"/>
            <a:r>
              <a:t>Body Level Four</a:t>
            </a:r>
          </a:p>
          <a:p>
            <a:pPr lvl="4"/>
            <a:r>
              <a:t>Body Level Five</a:t>
            </a:r>
          </a:p>
        </p:txBody>
      </p:sp>
      <p:sp>
        <p:nvSpPr>
          <p:cNvPr id="5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type="tx" showMasterSp="1" showMasterPhAnim="1">
  <p:cSld name="Title - Top">
    <p:spTree>
      <p:nvGrpSpPr>
        <p:cNvPr id="1" name=""/>
        <p:cNvGrpSpPr/>
        <p:nvPr/>
      </p:nvGrpSpPr>
      <p:grpSpPr>
        <a:xfrm>
          <a:off x="0" y="0"/>
          <a:ext cx="0" cy="0"/>
          <a:chOff x="0" y="0"/>
          <a:chExt cx="0" cy="0"/>
        </a:xfrm>
      </p:grpSpPr>
      <p:sp>
        <p:nvSpPr>
          <p:cNvPr id="62" name="Title Text"/>
          <p:cNvSpPr txBox="1"/>
          <p:nvPr>
            <p:ph type="title"/>
          </p:nvPr>
        </p:nvSpPr>
        <p:spPr>
          <a:prstGeom prst="rect">
            <a:avLst/>
          </a:prstGeom>
        </p:spPr>
        <p:txBody>
          <a:bodyPr/>
          <a:lstStyle/>
          <a:p>
            <a:pPr/>
            <a:r>
              <a:t>Title Text</a:t>
            </a:r>
          </a:p>
        </p:txBody>
      </p:sp>
      <p:sp>
        <p:nvSpPr>
          <p:cNvPr id="6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p:spTree>
      <p:nvGrpSpPr>
        <p:cNvPr id="1" name=""/>
        <p:cNvGrpSpPr/>
        <p:nvPr/>
      </p:nvGrpSpPr>
      <p:grpSpPr>
        <a:xfrm>
          <a:off x="0" y="0"/>
          <a:ext cx="0" cy="0"/>
          <a:chOff x="0" y="0"/>
          <a:chExt cx="0" cy="0"/>
        </a:xfrm>
      </p:grpSpPr>
      <p:sp>
        <p:nvSpPr>
          <p:cNvPr id="70" name="Title Text"/>
          <p:cNvSpPr txBox="1"/>
          <p:nvPr>
            <p:ph type="title"/>
          </p:nvPr>
        </p:nvSpPr>
        <p:spPr>
          <a:prstGeom prst="rect">
            <a:avLst/>
          </a:prstGeom>
        </p:spPr>
        <p:txBody>
          <a:bodyPr/>
          <a:lstStyle/>
          <a:p>
            <a:pPr/>
            <a:r>
              <a:t>Title Text</a:t>
            </a:r>
          </a:p>
        </p:txBody>
      </p:sp>
      <p:sp>
        <p:nvSpPr>
          <p:cNvPr id="71"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7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type="tx" showMasterSp="1" showMasterPhAnim="1">
  <p:cSld name="Title, Bullets &amp; Photo">
    <p:spTree>
      <p:nvGrpSpPr>
        <p:cNvPr id="1" name=""/>
        <p:cNvGrpSpPr/>
        <p:nvPr/>
      </p:nvGrpSpPr>
      <p:grpSpPr>
        <a:xfrm>
          <a:off x="0" y="0"/>
          <a:ext cx="0" cy="0"/>
          <a:chOff x="0" y="0"/>
          <a:chExt cx="0" cy="0"/>
        </a:xfrm>
      </p:grpSpPr>
      <p:sp>
        <p:nvSpPr>
          <p:cNvPr id="79" name="Image"/>
          <p:cNvSpPr/>
          <p:nvPr>
            <p:ph type="pic" sz="half" idx="13"/>
          </p:nvPr>
        </p:nvSpPr>
        <p:spPr>
          <a:xfrm>
            <a:off x="6819900" y="2654300"/>
            <a:ext cx="5588000" cy="6350000"/>
          </a:xfrm>
          <a:prstGeom prst="rect">
            <a:avLst/>
          </a:prstGeom>
          <a:ln w="9525">
            <a:round/>
          </a:ln>
        </p:spPr>
        <p:txBody>
          <a:bodyPr lIns="91439" tIns="45719" rIns="91439" bIns="45719" anchor="t">
            <a:noAutofit/>
          </a:bodyPr>
          <a:lstStyle/>
          <a:p>
            <a:pPr/>
          </a:p>
        </p:txBody>
      </p:sp>
      <p:sp>
        <p:nvSpPr>
          <p:cNvPr id="80" name="Title Text"/>
          <p:cNvSpPr txBox="1"/>
          <p:nvPr>
            <p:ph type="title"/>
          </p:nvPr>
        </p:nvSpPr>
        <p:spPr>
          <a:prstGeom prst="rect">
            <a:avLst/>
          </a:prstGeom>
        </p:spPr>
        <p:txBody>
          <a:bodyPr/>
          <a:lstStyle/>
          <a:p>
            <a:pPr/>
            <a:r>
              <a:t>Title Text</a:t>
            </a:r>
          </a:p>
        </p:txBody>
      </p:sp>
      <p:sp>
        <p:nvSpPr>
          <p:cNvPr id="81" name="Body Level One…"/>
          <p:cNvSpPr txBox="1"/>
          <p:nvPr>
            <p:ph type="body" sz="half" idx="1"/>
          </p:nvPr>
        </p:nvSpPr>
        <p:spPr>
          <a:xfrm>
            <a:off x="508000" y="2730500"/>
            <a:ext cx="5816600" cy="6350000"/>
          </a:xfrm>
          <a:prstGeom prst="rect">
            <a:avLst/>
          </a:prstGeom>
        </p:spPr>
        <p:txBody>
          <a:bodyPr/>
          <a:lstStyle>
            <a:lvl1pPr marL="393700" indent="-393700">
              <a:spcBef>
                <a:spcPts val="1800"/>
              </a:spcBef>
              <a:buSzPct val="65000"/>
              <a:defRPr sz="3000"/>
            </a:lvl1pPr>
            <a:lvl2pPr marL="787400" indent="-393700">
              <a:spcBef>
                <a:spcPts val="1800"/>
              </a:spcBef>
              <a:buSzPct val="65000"/>
              <a:defRPr sz="3000"/>
            </a:lvl2pPr>
            <a:lvl3pPr marL="1181100" indent="-393700">
              <a:spcBef>
                <a:spcPts val="1800"/>
              </a:spcBef>
              <a:buSzPct val="65000"/>
              <a:defRPr sz="3000"/>
            </a:lvl3pPr>
            <a:lvl4pPr marL="1574800" indent="-393700">
              <a:spcBef>
                <a:spcPts val="1800"/>
              </a:spcBef>
              <a:buSzPct val="65000"/>
              <a:defRPr sz="3000"/>
            </a:lvl4pPr>
            <a:lvl5pPr marL="1968500" indent="-393700">
              <a:spcBef>
                <a:spcPts val="1800"/>
              </a:spcBef>
              <a:buSzPct val="65000"/>
              <a:defRPr sz="3000"/>
            </a:lvl5pPr>
          </a:lstStyle>
          <a:p>
            <a:pPr/>
            <a:r>
              <a:t>Body Level One</a:t>
            </a:r>
          </a:p>
          <a:p>
            <a:pPr lvl="1"/>
            <a:r>
              <a:t>Body Level Two</a:t>
            </a:r>
          </a:p>
          <a:p>
            <a:pPr lvl="2"/>
            <a:r>
              <a:t>Body Level Three</a:t>
            </a:r>
          </a:p>
          <a:p>
            <a:pPr lvl="3"/>
            <a:r>
              <a:t>Body Level Four</a:t>
            </a:r>
          </a:p>
          <a:p>
            <a:pPr lvl="4"/>
            <a:r>
              <a:t>Body Level Five</a:t>
            </a:r>
          </a:p>
        </p:txBody>
      </p:sp>
      <p:sp>
        <p:nvSpPr>
          <p:cNvPr id="8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type="tx" showMasterSp="0" showMasterPhAnim="1">
  <p:cSld name="Bullets">
    <p:spTree>
      <p:nvGrpSpPr>
        <p:cNvPr id="1" name=""/>
        <p:cNvGrpSpPr/>
        <p:nvPr/>
      </p:nvGrpSpPr>
      <p:grpSpPr>
        <a:xfrm>
          <a:off x="0" y="0"/>
          <a:ext cx="0" cy="0"/>
          <a:chOff x="0" y="0"/>
          <a:chExt cx="0" cy="0"/>
        </a:xfrm>
      </p:grpSpPr>
      <p:sp>
        <p:nvSpPr>
          <p:cNvPr id="89" name="Body Level One…"/>
          <p:cNvSpPr txBox="1"/>
          <p:nvPr>
            <p:ph type="body" idx="1"/>
          </p:nvPr>
        </p:nvSpPr>
        <p:spPr>
          <a:xfrm>
            <a:off x="508000" y="1270000"/>
            <a:ext cx="11988800" cy="7213600"/>
          </a:xfrm>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9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type="tx" showMasterSp="0" showMasterPhAnim="1">
  <p:cSld name="Photo - 3 Up">
    <p:spTree>
      <p:nvGrpSpPr>
        <p:cNvPr id="1" name=""/>
        <p:cNvGrpSpPr/>
        <p:nvPr/>
      </p:nvGrpSpPr>
      <p:grpSpPr>
        <a:xfrm>
          <a:off x="0" y="0"/>
          <a:ext cx="0" cy="0"/>
          <a:chOff x="0" y="0"/>
          <a:chExt cx="0" cy="0"/>
        </a:xfrm>
      </p:grpSpPr>
      <p:sp>
        <p:nvSpPr>
          <p:cNvPr id="97" name="Image"/>
          <p:cNvSpPr/>
          <p:nvPr>
            <p:ph type="pic" sz="quarter" idx="13"/>
          </p:nvPr>
        </p:nvSpPr>
        <p:spPr>
          <a:xfrm>
            <a:off x="6856319" y="4772799"/>
            <a:ext cx="5499101" cy="4229101"/>
          </a:xfrm>
          <a:prstGeom prst="rect">
            <a:avLst/>
          </a:prstGeom>
          <a:ln w="9525">
            <a:round/>
          </a:ln>
        </p:spPr>
        <p:txBody>
          <a:bodyPr lIns="91439" tIns="45719" rIns="91439" bIns="45719" anchor="t">
            <a:noAutofit/>
          </a:bodyPr>
          <a:lstStyle/>
          <a:p>
            <a:pPr/>
          </a:p>
        </p:txBody>
      </p:sp>
      <p:sp>
        <p:nvSpPr>
          <p:cNvPr id="98" name="Image"/>
          <p:cNvSpPr/>
          <p:nvPr>
            <p:ph type="pic" sz="quarter" idx="14"/>
          </p:nvPr>
        </p:nvSpPr>
        <p:spPr>
          <a:xfrm>
            <a:off x="6860562" y="609600"/>
            <a:ext cx="5499101" cy="3530600"/>
          </a:xfrm>
          <a:prstGeom prst="rect">
            <a:avLst/>
          </a:prstGeom>
          <a:ln w="9525">
            <a:round/>
          </a:ln>
        </p:spPr>
        <p:txBody>
          <a:bodyPr lIns="91439" tIns="45719" rIns="91439" bIns="45719" anchor="t">
            <a:noAutofit/>
          </a:bodyPr>
          <a:lstStyle/>
          <a:p>
            <a:pPr/>
          </a:p>
        </p:txBody>
      </p:sp>
      <p:sp>
        <p:nvSpPr>
          <p:cNvPr id="99" name="Image"/>
          <p:cNvSpPr/>
          <p:nvPr>
            <p:ph type="pic" sz="half" idx="15"/>
          </p:nvPr>
        </p:nvSpPr>
        <p:spPr>
          <a:xfrm>
            <a:off x="557119" y="609599"/>
            <a:ext cx="5588001" cy="8394701"/>
          </a:xfrm>
          <a:prstGeom prst="rect">
            <a:avLst/>
          </a:prstGeom>
          <a:ln w="9525">
            <a:round/>
          </a:ln>
        </p:spPr>
        <p:txBody>
          <a:bodyPr lIns="91439" tIns="45719" rIns="91439" bIns="45719" anchor="t">
            <a:noAutofit/>
          </a:bodyPr>
          <a:lstStyle/>
          <a:p>
            <a:pPr/>
          </a:p>
        </p:txBody>
      </p:sp>
      <p:sp>
        <p:nvSpPr>
          <p:cNvPr id="10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type="tx" showMasterSp="0" showMasterPhAnim="1">
  <p:cSld name="Quote">
    <p:spTree>
      <p:nvGrpSpPr>
        <p:cNvPr id="1" name=""/>
        <p:cNvGrpSpPr/>
        <p:nvPr/>
      </p:nvGrpSpPr>
      <p:grpSpPr>
        <a:xfrm>
          <a:off x="0" y="0"/>
          <a:ext cx="0" cy="0"/>
          <a:chOff x="0" y="0"/>
          <a:chExt cx="0" cy="0"/>
        </a:xfrm>
      </p:grpSpPr>
      <p:sp>
        <p:nvSpPr>
          <p:cNvPr id="107" name="–Johnny Appleseed"/>
          <p:cNvSpPr txBox="1"/>
          <p:nvPr>
            <p:ph type="body" sz="quarter" idx="13"/>
          </p:nvPr>
        </p:nvSpPr>
        <p:spPr>
          <a:xfrm>
            <a:off x="533400" y="5969000"/>
            <a:ext cx="11938000" cy="609600"/>
          </a:xfrm>
          <a:prstGeom prst="rect">
            <a:avLst/>
          </a:prstGeom>
        </p:spPr>
        <p:txBody>
          <a:bodyPr anchor="t">
            <a:spAutoFit/>
          </a:bodyPr>
          <a:lstStyle>
            <a:lvl1pPr marL="0" indent="0" algn="ctr">
              <a:spcBef>
                <a:spcPts val="1200"/>
              </a:spcBef>
              <a:buClrTx/>
              <a:buSzTx/>
              <a:buFontTx/>
              <a:buNone/>
              <a:defRPr i="1" sz="3000"/>
            </a:lvl1pPr>
          </a:lstStyle>
          <a:p>
            <a:pPr/>
            <a:r>
              <a:t>–Johnny Appleseed</a:t>
            </a:r>
          </a:p>
        </p:txBody>
      </p:sp>
      <p:sp>
        <p:nvSpPr>
          <p:cNvPr id="108" name="“Type a quote here.”"/>
          <p:cNvSpPr txBox="1"/>
          <p:nvPr>
            <p:ph type="body" sz="quarter" idx="14"/>
          </p:nvPr>
        </p:nvSpPr>
        <p:spPr>
          <a:xfrm>
            <a:off x="1270000" y="4254500"/>
            <a:ext cx="10464800" cy="711200"/>
          </a:xfrm>
          <a:prstGeom prst="rect">
            <a:avLst/>
          </a:prstGeom>
        </p:spPr>
        <p:txBody>
          <a:bodyPr>
            <a:spAutoFit/>
          </a:bodyPr>
          <a:lstStyle>
            <a:lvl1pPr marL="0" indent="0" algn="ctr">
              <a:spcBef>
                <a:spcPts val="0"/>
              </a:spcBef>
              <a:buClrTx/>
              <a:buSzTx/>
              <a:buFontTx/>
              <a:buNone/>
            </a:lvl1pPr>
          </a:lstStyle>
          <a:p>
            <a:pPr/>
            <a:r>
              <a:t>“Type a quote here.” </a:t>
            </a:r>
          </a:p>
        </p:txBody>
      </p:sp>
      <p:sp>
        <p:nvSpPr>
          <p:cNvPr id="109"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type="tx" showMasterSp="0" showMasterPhAnim="1">
  <p:cSld name="Photo">
    <p:spTree>
      <p:nvGrpSpPr>
        <p:cNvPr id="1" name=""/>
        <p:cNvGrpSpPr/>
        <p:nvPr/>
      </p:nvGrpSpPr>
      <p:grpSpPr>
        <a:xfrm>
          <a:off x="0" y="0"/>
          <a:ext cx="0" cy="0"/>
          <a:chOff x="0" y="0"/>
          <a:chExt cx="0" cy="0"/>
        </a:xfrm>
      </p:grpSpPr>
      <p:sp>
        <p:nvSpPr>
          <p:cNvPr id="116" name="Image"/>
          <p:cNvSpPr/>
          <p:nvPr>
            <p:ph type="pic" idx="13"/>
          </p:nvPr>
        </p:nvSpPr>
        <p:spPr>
          <a:xfrm>
            <a:off x="0" y="0"/>
            <a:ext cx="13004800" cy="9753600"/>
          </a:xfrm>
          <a:prstGeom prst="rect">
            <a:avLst/>
          </a:prstGeom>
        </p:spPr>
        <p:txBody>
          <a:bodyPr lIns="91439" tIns="45719" rIns="91439" bIns="45719" anchor="t">
            <a:noAutofit/>
          </a:bodyPr>
          <a:lstStyle/>
          <a:p>
            <a:pPr/>
          </a:p>
        </p:txBody>
      </p:sp>
      <p:sp>
        <p:nvSpPr>
          <p:cNvPr id="117"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type="tx" showMasterSp="0" showMasterPhAnim="1">
  <p:cSld name="Blank">
    <p:spTree>
      <p:nvGrpSpPr>
        <p:cNvPr id="1" name=""/>
        <p:cNvGrpSpPr/>
        <p:nvPr/>
      </p:nvGrpSpPr>
      <p:grpSpPr>
        <a:xfrm>
          <a:off x="0" y="0"/>
          <a:ext cx="0" cy="0"/>
          <a:chOff x="0" y="0"/>
          <a:chExt cx="0" cy="0"/>
        </a:xfrm>
      </p:grpSpPr>
      <p:sp>
        <p:nvSpPr>
          <p:cNvPr id="12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slideLayout" Target="../slideLayouts/slideLayout1.xml"/><Relationship Id="rId4" Type="http://schemas.openxmlformats.org/officeDocument/2006/relationships/slideLayout" Target="../slideLayouts/slideLayout2.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 Id="rId8" Type="http://schemas.openxmlformats.org/officeDocument/2006/relationships/slideLayout" Target="../slideLayouts/slideLayout6.xml"/><Relationship Id="rId9" Type="http://schemas.openxmlformats.org/officeDocument/2006/relationships/slideLayout" Target="../slideLayouts/slideLayout7.xml"/><Relationship Id="rId10" Type="http://schemas.openxmlformats.org/officeDocument/2006/relationships/slideLayout" Target="../slideLayouts/slideLayout8.xml"/><Relationship Id="rId11" Type="http://schemas.openxmlformats.org/officeDocument/2006/relationships/slideLayout" Target="../slideLayouts/slideLayout9.xml"/><Relationship Id="rId12" Type="http://schemas.openxmlformats.org/officeDocument/2006/relationships/slideLayout" Target="../slideLayouts/slideLayout10.xml"/><Relationship Id="rId13" Type="http://schemas.openxmlformats.org/officeDocument/2006/relationships/slideLayout" Target="../slideLayouts/slideLayout11.xml"/><Relationship Id="rId14"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2" name="Line"/>
          <p:cNvSpPr/>
          <p:nvPr/>
        </p:nvSpPr>
        <p:spPr>
          <a:xfrm>
            <a:off x="508000" y="2171700"/>
            <a:ext cx="11997292"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p>
        </p:txBody>
      </p:sp>
      <p:sp>
        <p:nvSpPr>
          <p:cNvPr id="3" name="Line"/>
          <p:cNvSpPr/>
          <p:nvPr/>
        </p:nvSpPr>
        <p:spPr>
          <a:xfrm>
            <a:off x="508000" y="635000"/>
            <a:ext cx="11997292"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p>
        </p:txBody>
      </p:sp>
      <p:sp>
        <p:nvSpPr>
          <p:cNvPr id="4" name="Title Text"/>
          <p:cNvSpPr txBox="1"/>
          <p:nvPr>
            <p:ph type="title"/>
          </p:nvPr>
        </p:nvSpPr>
        <p:spPr>
          <a:xfrm>
            <a:off x="508000" y="800100"/>
            <a:ext cx="11988800" cy="12192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r>
              <a:t>Title Text</a:t>
            </a:r>
          </a:p>
        </p:txBody>
      </p:sp>
      <p:sp>
        <p:nvSpPr>
          <p:cNvPr id="5" name="Body Level One…"/>
          <p:cNvSpPr txBox="1"/>
          <p:nvPr>
            <p:ph type="body" idx="1"/>
          </p:nvPr>
        </p:nvSpPr>
        <p:spPr>
          <a:xfrm>
            <a:off x="508000" y="2628900"/>
            <a:ext cx="11988800" cy="6096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6" name="Slide Number"/>
          <p:cNvSpPr txBox="1"/>
          <p:nvPr>
            <p:ph type="sldNum" sz="quarter" idx="2"/>
          </p:nvPr>
        </p:nvSpPr>
        <p:spPr>
          <a:xfrm>
            <a:off x="6324599" y="9258300"/>
            <a:ext cx="342901" cy="406400"/>
          </a:xfrm>
          <a:prstGeom prst="rect">
            <a:avLst/>
          </a:prstGeom>
          <a:ln w="12700">
            <a:miter lim="400000"/>
          </a:ln>
        </p:spPr>
        <p:txBody>
          <a:bodyPr wrap="none" lIns="50800" tIns="50800" rIns="50800" bIns="50800">
            <a:spAutoFit/>
          </a:bodyPr>
          <a:lstStyle>
            <a:lvl1pPr>
              <a:defRPr sz="1800">
                <a:solidFill>
                  <a:srgbClr val="4C4946"/>
                </a:solidFill>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Lst>
  <p:transition xmlns:p14="http://schemas.microsoft.com/office/powerpoint/2010/main" spd="med" advClick="1"/>
  <p:txStyles>
    <p:titleStyle>
      <a:lvl1pPr marL="0" marR="0" indent="0" algn="ctr" defTabSz="584200" rtl="0" latinLnBrk="0">
        <a:lnSpc>
          <a:spcPct val="90000"/>
        </a:lnSpc>
        <a:spcBef>
          <a:spcPts val="1600"/>
        </a:spcBef>
        <a:spcAft>
          <a:spcPts val="0"/>
        </a:spcAft>
        <a:buClrTx/>
        <a:buSzTx/>
        <a:buFontTx/>
        <a:buNone/>
        <a:tabLst/>
        <a:defRPr b="0" baseline="0" cap="none" i="0" spc="0" strike="noStrike" sz="7000" u="none">
          <a:ln>
            <a:noFill/>
          </a:ln>
          <a:solidFill>
            <a:srgbClr val="D93E2B"/>
          </a:solidFill>
          <a:uFillTx/>
          <a:latin typeface="+mn-lt"/>
          <a:ea typeface="+mn-ea"/>
          <a:cs typeface="+mn-cs"/>
          <a:sym typeface="Bodoni SvtyTwo ITC TT-Book"/>
        </a:defRPr>
      </a:lvl1pPr>
      <a:lvl2pPr marL="0" marR="0" indent="0" algn="ctr" defTabSz="584200" rtl="0" latinLnBrk="0">
        <a:lnSpc>
          <a:spcPct val="90000"/>
        </a:lnSpc>
        <a:spcBef>
          <a:spcPts val="1600"/>
        </a:spcBef>
        <a:spcAft>
          <a:spcPts val="0"/>
        </a:spcAft>
        <a:buClrTx/>
        <a:buSzTx/>
        <a:buFontTx/>
        <a:buNone/>
        <a:tabLst/>
        <a:defRPr b="0" baseline="0" cap="none" i="0" spc="0" strike="noStrike" sz="7000" u="none">
          <a:ln>
            <a:noFill/>
          </a:ln>
          <a:solidFill>
            <a:srgbClr val="D93E2B"/>
          </a:solidFill>
          <a:uFillTx/>
          <a:latin typeface="+mn-lt"/>
          <a:ea typeface="+mn-ea"/>
          <a:cs typeface="+mn-cs"/>
          <a:sym typeface="Bodoni SvtyTwo ITC TT-Book"/>
        </a:defRPr>
      </a:lvl2pPr>
      <a:lvl3pPr marL="0" marR="0" indent="0" algn="ctr" defTabSz="584200" rtl="0" latinLnBrk="0">
        <a:lnSpc>
          <a:spcPct val="90000"/>
        </a:lnSpc>
        <a:spcBef>
          <a:spcPts val="1600"/>
        </a:spcBef>
        <a:spcAft>
          <a:spcPts val="0"/>
        </a:spcAft>
        <a:buClrTx/>
        <a:buSzTx/>
        <a:buFontTx/>
        <a:buNone/>
        <a:tabLst/>
        <a:defRPr b="0" baseline="0" cap="none" i="0" spc="0" strike="noStrike" sz="7000" u="none">
          <a:ln>
            <a:noFill/>
          </a:ln>
          <a:solidFill>
            <a:srgbClr val="D93E2B"/>
          </a:solidFill>
          <a:uFillTx/>
          <a:latin typeface="+mn-lt"/>
          <a:ea typeface="+mn-ea"/>
          <a:cs typeface="+mn-cs"/>
          <a:sym typeface="Bodoni SvtyTwo ITC TT-Book"/>
        </a:defRPr>
      </a:lvl3pPr>
      <a:lvl4pPr marL="0" marR="0" indent="0" algn="ctr" defTabSz="584200" rtl="0" latinLnBrk="0">
        <a:lnSpc>
          <a:spcPct val="90000"/>
        </a:lnSpc>
        <a:spcBef>
          <a:spcPts val="1600"/>
        </a:spcBef>
        <a:spcAft>
          <a:spcPts val="0"/>
        </a:spcAft>
        <a:buClrTx/>
        <a:buSzTx/>
        <a:buFontTx/>
        <a:buNone/>
        <a:tabLst/>
        <a:defRPr b="0" baseline="0" cap="none" i="0" spc="0" strike="noStrike" sz="7000" u="none">
          <a:ln>
            <a:noFill/>
          </a:ln>
          <a:solidFill>
            <a:srgbClr val="D93E2B"/>
          </a:solidFill>
          <a:uFillTx/>
          <a:latin typeface="+mn-lt"/>
          <a:ea typeface="+mn-ea"/>
          <a:cs typeface="+mn-cs"/>
          <a:sym typeface="Bodoni SvtyTwo ITC TT-Book"/>
        </a:defRPr>
      </a:lvl4pPr>
      <a:lvl5pPr marL="0" marR="0" indent="0" algn="ctr" defTabSz="584200" rtl="0" latinLnBrk="0">
        <a:lnSpc>
          <a:spcPct val="90000"/>
        </a:lnSpc>
        <a:spcBef>
          <a:spcPts val="1600"/>
        </a:spcBef>
        <a:spcAft>
          <a:spcPts val="0"/>
        </a:spcAft>
        <a:buClrTx/>
        <a:buSzTx/>
        <a:buFontTx/>
        <a:buNone/>
        <a:tabLst/>
        <a:defRPr b="0" baseline="0" cap="none" i="0" spc="0" strike="noStrike" sz="7000" u="none">
          <a:ln>
            <a:noFill/>
          </a:ln>
          <a:solidFill>
            <a:srgbClr val="D93E2B"/>
          </a:solidFill>
          <a:uFillTx/>
          <a:latin typeface="+mn-lt"/>
          <a:ea typeface="+mn-ea"/>
          <a:cs typeface="+mn-cs"/>
          <a:sym typeface="Bodoni SvtyTwo ITC TT-Book"/>
        </a:defRPr>
      </a:lvl5pPr>
      <a:lvl6pPr marL="0" marR="0" indent="0" algn="ctr" defTabSz="584200" rtl="0" latinLnBrk="0">
        <a:lnSpc>
          <a:spcPct val="90000"/>
        </a:lnSpc>
        <a:spcBef>
          <a:spcPts val="1600"/>
        </a:spcBef>
        <a:spcAft>
          <a:spcPts val="0"/>
        </a:spcAft>
        <a:buClrTx/>
        <a:buSzTx/>
        <a:buFontTx/>
        <a:buNone/>
        <a:tabLst/>
        <a:defRPr b="0" baseline="0" cap="none" i="0" spc="0" strike="noStrike" sz="7000" u="none">
          <a:ln>
            <a:noFill/>
          </a:ln>
          <a:solidFill>
            <a:srgbClr val="D93E2B"/>
          </a:solidFill>
          <a:uFillTx/>
          <a:latin typeface="+mn-lt"/>
          <a:ea typeface="+mn-ea"/>
          <a:cs typeface="+mn-cs"/>
          <a:sym typeface="Bodoni SvtyTwo ITC TT-Book"/>
        </a:defRPr>
      </a:lvl6pPr>
      <a:lvl7pPr marL="0" marR="0" indent="0" algn="ctr" defTabSz="584200" rtl="0" latinLnBrk="0">
        <a:lnSpc>
          <a:spcPct val="90000"/>
        </a:lnSpc>
        <a:spcBef>
          <a:spcPts val="1600"/>
        </a:spcBef>
        <a:spcAft>
          <a:spcPts val="0"/>
        </a:spcAft>
        <a:buClrTx/>
        <a:buSzTx/>
        <a:buFontTx/>
        <a:buNone/>
        <a:tabLst/>
        <a:defRPr b="0" baseline="0" cap="none" i="0" spc="0" strike="noStrike" sz="7000" u="none">
          <a:ln>
            <a:noFill/>
          </a:ln>
          <a:solidFill>
            <a:srgbClr val="D93E2B"/>
          </a:solidFill>
          <a:uFillTx/>
          <a:latin typeface="+mn-lt"/>
          <a:ea typeface="+mn-ea"/>
          <a:cs typeface="+mn-cs"/>
          <a:sym typeface="Bodoni SvtyTwo ITC TT-Book"/>
        </a:defRPr>
      </a:lvl7pPr>
      <a:lvl8pPr marL="0" marR="0" indent="0" algn="ctr" defTabSz="584200" rtl="0" latinLnBrk="0">
        <a:lnSpc>
          <a:spcPct val="90000"/>
        </a:lnSpc>
        <a:spcBef>
          <a:spcPts val="1600"/>
        </a:spcBef>
        <a:spcAft>
          <a:spcPts val="0"/>
        </a:spcAft>
        <a:buClrTx/>
        <a:buSzTx/>
        <a:buFontTx/>
        <a:buNone/>
        <a:tabLst/>
        <a:defRPr b="0" baseline="0" cap="none" i="0" spc="0" strike="noStrike" sz="7000" u="none">
          <a:ln>
            <a:noFill/>
          </a:ln>
          <a:solidFill>
            <a:srgbClr val="D93E2B"/>
          </a:solidFill>
          <a:uFillTx/>
          <a:latin typeface="+mn-lt"/>
          <a:ea typeface="+mn-ea"/>
          <a:cs typeface="+mn-cs"/>
          <a:sym typeface="Bodoni SvtyTwo ITC TT-Book"/>
        </a:defRPr>
      </a:lvl8pPr>
      <a:lvl9pPr marL="0" marR="0" indent="0" algn="ctr" defTabSz="584200" rtl="0" latinLnBrk="0">
        <a:lnSpc>
          <a:spcPct val="90000"/>
        </a:lnSpc>
        <a:spcBef>
          <a:spcPts val="1600"/>
        </a:spcBef>
        <a:spcAft>
          <a:spcPts val="0"/>
        </a:spcAft>
        <a:buClrTx/>
        <a:buSzTx/>
        <a:buFontTx/>
        <a:buNone/>
        <a:tabLst/>
        <a:defRPr b="0" baseline="0" cap="none" i="0" spc="0" strike="noStrike" sz="7000" u="none">
          <a:ln>
            <a:noFill/>
          </a:ln>
          <a:solidFill>
            <a:srgbClr val="D93E2B"/>
          </a:solidFill>
          <a:uFillTx/>
          <a:latin typeface="+mn-lt"/>
          <a:ea typeface="+mn-ea"/>
          <a:cs typeface="+mn-cs"/>
          <a:sym typeface="Bodoni SvtyTwo ITC TT-Book"/>
        </a:defRPr>
      </a:lvl9pPr>
    </p:titleStyle>
    <p:bodyStyle>
      <a:lvl1pPr marL="469900" marR="0" indent="-469900" algn="l" defTabSz="584200" rtl="0" latinLnBrk="0">
        <a:lnSpc>
          <a:spcPct val="100000"/>
        </a:lnSpc>
        <a:spcBef>
          <a:spcPts val="2400"/>
        </a:spcBef>
        <a:spcAft>
          <a:spcPts val="0"/>
        </a:spcAft>
        <a:buClr>
          <a:srgbClr val="929292"/>
        </a:buClr>
        <a:buSzPct val="60000"/>
        <a:buFont typeface="Zapf Dingbats"/>
        <a:buChar char="❖"/>
        <a:tabLst/>
        <a:defRPr b="0" baseline="0" cap="none" i="0" spc="0" strike="noStrike" sz="3600" u="none">
          <a:ln>
            <a:noFill/>
          </a:ln>
          <a:solidFill>
            <a:srgbClr val="414141"/>
          </a:solidFill>
          <a:uFillTx/>
          <a:latin typeface="Palatino"/>
          <a:ea typeface="Palatino"/>
          <a:cs typeface="Palatino"/>
          <a:sym typeface="Palatino"/>
        </a:defRPr>
      </a:lvl1pPr>
      <a:lvl2pPr marL="939800" marR="0" indent="-469900" algn="l" defTabSz="584200" rtl="0" latinLnBrk="0">
        <a:lnSpc>
          <a:spcPct val="100000"/>
        </a:lnSpc>
        <a:spcBef>
          <a:spcPts val="2400"/>
        </a:spcBef>
        <a:spcAft>
          <a:spcPts val="0"/>
        </a:spcAft>
        <a:buClr>
          <a:srgbClr val="929292"/>
        </a:buClr>
        <a:buSzPct val="60000"/>
        <a:buFont typeface="Zapf Dingbats"/>
        <a:buChar char="❖"/>
        <a:tabLst/>
        <a:defRPr b="0" baseline="0" cap="none" i="0" spc="0" strike="noStrike" sz="3600" u="none">
          <a:ln>
            <a:noFill/>
          </a:ln>
          <a:solidFill>
            <a:srgbClr val="414141"/>
          </a:solidFill>
          <a:uFillTx/>
          <a:latin typeface="Palatino"/>
          <a:ea typeface="Palatino"/>
          <a:cs typeface="Palatino"/>
          <a:sym typeface="Palatino"/>
        </a:defRPr>
      </a:lvl2pPr>
      <a:lvl3pPr marL="1409700" marR="0" indent="-469900" algn="l" defTabSz="584200" rtl="0" latinLnBrk="0">
        <a:lnSpc>
          <a:spcPct val="100000"/>
        </a:lnSpc>
        <a:spcBef>
          <a:spcPts val="2400"/>
        </a:spcBef>
        <a:spcAft>
          <a:spcPts val="0"/>
        </a:spcAft>
        <a:buClr>
          <a:srgbClr val="929292"/>
        </a:buClr>
        <a:buSzPct val="60000"/>
        <a:buFont typeface="Zapf Dingbats"/>
        <a:buChar char="❖"/>
        <a:tabLst/>
        <a:defRPr b="0" baseline="0" cap="none" i="0" spc="0" strike="noStrike" sz="3600" u="none">
          <a:ln>
            <a:noFill/>
          </a:ln>
          <a:solidFill>
            <a:srgbClr val="414141"/>
          </a:solidFill>
          <a:uFillTx/>
          <a:latin typeface="Palatino"/>
          <a:ea typeface="Palatino"/>
          <a:cs typeface="Palatino"/>
          <a:sym typeface="Palatino"/>
        </a:defRPr>
      </a:lvl3pPr>
      <a:lvl4pPr marL="1879600" marR="0" indent="-469900" algn="l" defTabSz="584200" rtl="0" latinLnBrk="0">
        <a:lnSpc>
          <a:spcPct val="100000"/>
        </a:lnSpc>
        <a:spcBef>
          <a:spcPts val="2400"/>
        </a:spcBef>
        <a:spcAft>
          <a:spcPts val="0"/>
        </a:spcAft>
        <a:buClr>
          <a:srgbClr val="929292"/>
        </a:buClr>
        <a:buSzPct val="60000"/>
        <a:buFont typeface="Zapf Dingbats"/>
        <a:buChar char="❖"/>
        <a:tabLst/>
        <a:defRPr b="0" baseline="0" cap="none" i="0" spc="0" strike="noStrike" sz="3600" u="none">
          <a:ln>
            <a:noFill/>
          </a:ln>
          <a:solidFill>
            <a:srgbClr val="414141"/>
          </a:solidFill>
          <a:uFillTx/>
          <a:latin typeface="Palatino"/>
          <a:ea typeface="Palatino"/>
          <a:cs typeface="Palatino"/>
          <a:sym typeface="Palatino"/>
        </a:defRPr>
      </a:lvl4pPr>
      <a:lvl5pPr marL="2349500" marR="0" indent="-469900" algn="l" defTabSz="584200" rtl="0" latinLnBrk="0">
        <a:lnSpc>
          <a:spcPct val="100000"/>
        </a:lnSpc>
        <a:spcBef>
          <a:spcPts val="2400"/>
        </a:spcBef>
        <a:spcAft>
          <a:spcPts val="0"/>
        </a:spcAft>
        <a:buClr>
          <a:srgbClr val="929292"/>
        </a:buClr>
        <a:buSzPct val="60000"/>
        <a:buFont typeface="Zapf Dingbats"/>
        <a:buChar char="❖"/>
        <a:tabLst/>
        <a:defRPr b="0" baseline="0" cap="none" i="0" spc="0" strike="noStrike" sz="3600" u="none">
          <a:ln>
            <a:noFill/>
          </a:ln>
          <a:solidFill>
            <a:srgbClr val="414141"/>
          </a:solidFill>
          <a:uFillTx/>
          <a:latin typeface="Palatino"/>
          <a:ea typeface="Palatino"/>
          <a:cs typeface="Palatino"/>
          <a:sym typeface="Palatino"/>
        </a:defRPr>
      </a:lvl5pPr>
      <a:lvl6pPr marL="2819400" marR="0" indent="-469900" algn="l" defTabSz="584200" rtl="0" latinLnBrk="0">
        <a:lnSpc>
          <a:spcPct val="100000"/>
        </a:lnSpc>
        <a:spcBef>
          <a:spcPts val="2400"/>
        </a:spcBef>
        <a:spcAft>
          <a:spcPts val="0"/>
        </a:spcAft>
        <a:buClr>
          <a:srgbClr val="929292"/>
        </a:buClr>
        <a:buSzPct val="60000"/>
        <a:buFont typeface="Zapf Dingbats"/>
        <a:buChar char="❖"/>
        <a:tabLst/>
        <a:defRPr b="0" baseline="0" cap="none" i="0" spc="0" strike="noStrike" sz="3600" u="none">
          <a:ln>
            <a:noFill/>
          </a:ln>
          <a:solidFill>
            <a:srgbClr val="414141"/>
          </a:solidFill>
          <a:uFillTx/>
          <a:latin typeface="Palatino"/>
          <a:ea typeface="Palatino"/>
          <a:cs typeface="Palatino"/>
          <a:sym typeface="Palatino"/>
        </a:defRPr>
      </a:lvl6pPr>
      <a:lvl7pPr marL="3289300" marR="0" indent="-469900" algn="l" defTabSz="584200" rtl="0" latinLnBrk="0">
        <a:lnSpc>
          <a:spcPct val="100000"/>
        </a:lnSpc>
        <a:spcBef>
          <a:spcPts val="2400"/>
        </a:spcBef>
        <a:spcAft>
          <a:spcPts val="0"/>
        </a:spcAft>
        <a:buClr>
          <a:srgbClr val="929292"/>
        </a:buClr>
        <a:buSzPct val="60000"/>
        <a:buFont typeface="Zapf Dingbats"/>
        <a:buChar char="❖"/>
        <a:tabLst/>
        <a:defRPr b="0" baseline="0" cap="none" i="0" spc="0" strike="noStrike" sz="3600" u="none">
          <a:ln>
            <a:noFill/>
          </a:ln>
          <a:solidFill>
            <a:srgbClr val="414141"/>
          </a:solidFill>
          <a:uFillTx/>
          <a:latin typeface="Palatino"/>
          <a:ea typeface="Palatino"/>
          <a:cs typeface="Palatino"/>
          <a:sym typeface="Palatino"/>
        </a:defRPr>
      </a:lvl7pPr>
      <a:lvl8pPr marL="3759200" marR="0" indent="-469900" algn="l" defTabSz="584200" rtl="0" latinLnBrk="0">
        <a:lnSpc>
          <a:spcPct val="100000"/>
        </a:lnSpc>
        <a:spcBef>
          <a:spcPts val="2400"/>
        </a:spcBef>
        <a:spcAft>
          <a:spcPts val="0"/>
        </a:spcAft>
        <a:buClr>
          <a:srgbClr val="929292"/>
        </a:buClr>
        <a:buSzPct val="60000"/>
        <a:buFont typeface="Zapf Dingbats"/>
        <a:buChar char="❖"/>
        <a:tabLst/>
        <a:defRPr b="0" baseline="0" cap="none" i="0" spc="0" strike="noStrike" sz="3600" u="none">
          <a:ln>
            <a:noFill/>
          </a:ln>
          <a:solidFill>
            <a:srgbClr val="414141"/>
          </a:solidFill>
          <a:uFillTx/>
          <a:latin typeface="Palatino"/>
          <a:ea typeface="Palatino"/>
          <a:cs typeface="Palatino"/>
          <a:sym typeface="Palatino"/>
        </a:defRPr>
      </a:lvl8pPr>
      <a:lvl9pPr marL="4229100" marR="0" indent="-469900" algn="l" defTabSz="584200" rtl="0" latinLnBrk="0">
        <a:lnSpc>
          <a:spcPct val="100000"/>
        </a:lnSpc>
        <a:spcBef>
          <a:spcPts val="2400"/>
        </a:spcBef>
        <a:spcAft>
          <a:spcPts val="0"/>
        </a:spcAft>
        <a:buClr>
          <a:srgbClr val="929292"/>
        </a:buClr>
        <a:buSzPct val="60000"/>
        <a:buFont typeface="Zapf Dingbats"/>
        <a:buChar char="❖"/>
        <a:tabLst/>
        <a:defRPr b="0" baseline="0" cap="none" i="0" spc="0" strike="noStrike" sz="3600" u="none">
          <a:ln>
            <a:noFill/>
          </a:ln>
          <a:solidFill>
            <a:srgbClr val="414141"/>
          </a:solidFill>
          <a:uFillTx/>
          <a:latin typeface="Palatino"/>
          <a:ea typeface="Palatino"/>
          <a:cs typeface="Palatino"/>
          <a:sym typeface="Palatino"/>
        </a:defRPr>
      </a:lvl9pPr>
    </p:bodyStyle>
    <p:otherStyle>
      <a:lvl1pPr marL="0" marR="0" indent="0" algn="ctr" defTabSz="5842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Palatino"/>
        </a:defRPr>
      </a:lvl1pPr>
      <a:lvl2pPr marL="0" marR="0" indent="228600" algn="ctr" defTabSz="5842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Palatino"/>
        </a:defRPr>
      </a:lvl2pPr>
      <a:lvl3pPr marL="0" marR="0" indent="457200" algn="ctr" defTabSz="5842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Palatino"/>
        </a:defRPr>
      </a:lvl3pPr>
      <a:lvl4pPr marL="0" marR="0" indent="685800" algn="ctr" defTabSz="5842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Palatino"/>
        </a:defRPr>
      </a:lvl4pPr>
      <a:lvl5pPr marL="0" marR="0" indent="914400" algn="ctr" defTabSz="5842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Palatino"/>
        </a:defRPr>
      </a:lvl5pPr>
      <a:lvl6pPr marL="0" marR="0" indent="1143000" algn="ctr" defTabSz="5842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Palatino"/>
        </a:defRPr>
      </a:lvl6pPr>
      <a:lvl7pPr marL="0" marR="0" indent="1371600" algn="ctr" defTabSz="5842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Palatino"/>
        </a:defRPr>
      </a:lvl7pPr>
      <a:lvl8pPr marL="0" marR="0" indent="1600200" algn="ctr" defTabSz="5842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Palatino"/>
        </a:defRPr>
      </a:lvl8pPr>
      <a:lvl9pPr marL="0" marR="0" indent="1828800" algn="ctr" defTabSz="5842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Palatino"/>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2.jpeg"/></Relationships>

</file>

<file path=ppt/slides/_rels/slide5.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comments" Target="../comments/comment1.xml"/></Relationships>

</file>

<file path=ppt/slides/_rels/slide7.xml.rels><?xml version="1.0" encoding="UTF-8"?>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comments" Target="../comments/comment2.xml"/></Relationships>

</file>

<file path=ppt/slides/_rels/slide8.xml.rels><?xml version="1.0" encoding="UTF-8"?>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comments" Target="../comments/comment3.xml"/></Relationships>

</file>

<file path=ppt/slides/_rels/slide9.xml.rels><?xml version="1.0" encoding="UTF-8"?>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comments" Target="../comments/comment4.xml"/></Relationships>

</file>

<file path=ppt/slides/_rels/slide10.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Relationships xmlns="http://schemas.openxmlformats.org/package/2006/relationships"><Relationship Id="rId1" Type="http://schemas.openxmlformats.org/officeDocument/2006/relationships/slideLayout" Target="../slideLayouts/slideLayout8.xml"/></Relationships>

</file>

<file path=ppt/slides/_rels/slide12.xml.rels><?xml version="1.0" encoding="UTF-8"?>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image" Target="../media/image2.png"/><Relationship Id="rId3" Type="http://schemas.openxmlformats.org/officeDocument/2006/relationships/hyperlink" Target="https://www.ncbi.nlm.nih.gov/pubmed/29590280" TargetMode="External"/></Relationships>

</file>

<file path=ppt/slides/_rels/slide13.xml.rels><?xml version="1.0" encoding="UTF-8"?>
<Relationships xmlns="http://schemas.openxmlformats.org/package/2006/relationships"><Relationship Id="rId1" Type="http://schemas.openxmlformats.org/officeDocument/2006/relationships/slideLayout" Target="../slideLayouts/slideLayout8.xml"/></Relationships>

</file>

<file path=ppt/slides/_rels/slide14.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3.jpeg"/></Relationships>

</file>

<file path=ppt/slides/_rels/slide20.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Relationships xmlns="http://schemas.openxmlformats.org/package/2006/relationships"><Relationship Id="rId1" Type="http://schemas.openxmlformats.org/officeDocument/2006/relationships/slideLayout" Target="../slideLayouts/slideLayout8.xml"/></Relationships>

</file>

<file path=ppt/slides/_rels/slide25.xml.rels><?xml version="1.0" encoding="UTF-8"?>
<Relationships xmlns="http://schemas.openxmlformats.org/package/2006/relationships"><Relationship Id="rId1" Type="http://schemas.openxmlformats.org/officeDocument/2006/relationships/slideLayout" Target="../slideLayouts/slideLayout8.xml"/></Relationships>

</file>

<file path=ppt/slides/_rels/slide26.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hyperlink" Target="https://www.ncbi.nlm.nih.gov/pubmed/20973712" TargetMode="External"/></Relationships>

</file>

<file path=ppt/slides/_rels/slide29.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hyperlink" Target="https://www.ncbi.nlm.nih.gov/pubmed/29159857" TargetMode="External"/></Relationships>

</file>

<file path=ppt/slides/_rels/slide30.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hyperlink" Target="https://www.ncbi.nlm.nih.gov/pubmed/26315981" TargetMode="External"/></Relationships>

</file>

<file path=ppt/slides/_rels/slide31.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hyperlink" Target="https://www.ncbi.nlm.nih.gov/pubmed/28562286" TargetMode="External"/></Relationships>

</file>

<file path=ppt/slides/_rels/slide33.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34.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3.png"/></Relationships>

</file>

<file path=ppt/slides/_rels/slide36.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4.jpeg"/></Relationships>

</file>

<file path=ppt/slides/_rels/slide37.xml.rels><?xml version="1.0" encoding="UTF-8"?>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image" Target="../media/image5.jpeg"/></Relationships>

</file>

<file path=ppt/slides/_rels/slide38.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4.png"/></Relationships>

</file>

<file path=ppt/slides/_rels/slide39.xml.rels><?xml version="1.0" encoding="UTF-8"?>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image" Target="../media/image5.png"/></Relationships>

</file>

<file path=ppt/slides/_rels/slide40.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6.png"/></Relationships>

</file>

<file path=ppt/slides/_rels/slide41.xml.rels><?xml version="1.0" encoding="UTF-8"?>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33" name="Evidence based treatment for ASD"/>
          <p:cNvSpPr txBox="1"/>
          <p:nvPr>
            <p:ph type="ctrTitle"/>
          </p:nvPr>
        </p:nvSpPr>
        <p:spPr>
          <a:prstGeom prst="rect">
            <a:avLst/>
          </a:prstGeom>
        </p:spPr>
        <p:txBody>
          <a:bodyPr/>
          <a:lstStyle/>
          <a:p>
            <a:pPr/>
            <a:r>
              <a:t>Evidence based treatment for ASD</a:t>
            </a:r>
          </a:p>
        </p:txBody>
      </p:sp>
      <p:sp>
        <p:nvSpPr>
          <p:cNvPr id="134" name="Ethan Bindelglas, MD…"/>
          <p:cNvSpPr txBox="1"/>
          <p:nvPr>
            <p:ph type="subTitle" sz="quarter" idx="1"/>
          </p:nvPr>
        </p:nvSpPr>
        <p:spPr>
          <a:prstGeom prst="rect">
            <a:avLst/>
          </a:prstGeom>
        </p:spPr>
        <p:txBody>
          <a:bodyPr/>
          <a:lstStyle/>
          <a:p>
            <a:pPr/>
            <a:r>
              <a:t>Ethan Bindelglas, MD</a:t>
            </a:r>
          </a:p>
          <a:p>
            <a:pPr/>
            <a:r>
              <a:t>Clinical assistant professor of family and </a:t>
            </a:r>
          </a:p>
          <a:p>
            <a:pPr/>
            <a:r>
              <a:t>community medicine,</a:t>
            </a:r>
          </a:p>
          <a:p>
            <a:pPr/>
            <a:r>
              <a:t>University of Arizona</a:t>
            </a:r>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36" name="Conflicts"/>
          <p:cNvSpPr txBox="1"/>
          <p:nvPr>
            <p:ph type="title"/>
          </p:nvPr>
        </p:nvSpPr>
        <p:spPr>
          <a:prstGeom prst="rect">
            <a:avLst/>
          </a:prstGeom>
        </p:spPr>
        <p:txBody>
          <a:bodyPr/>
          <a:lstStyle/>
          <a:p>
            <a:pPr/>
            <a:r>
              <a:t>Conflicts</a:t>
            </a:r>
          </a:p>
        </p:txBody>
      </p:sp>
      <p:sp>
        <p:nvSpPr>
          <p:cNvPr id="137" name="I have nothing to declare"/>
          <p:cNvSpPr txBox="1"/>
          <p:nvPr>
            <p:ph type="body" idx="1"/>
          </p:nvPr>
        </p:nvSpPr>
        <p:spPr>
          <a:prstGeom prst="rect">
            <a:avLst/>
          </a:prstGeom>
        </p:spPr>
        <p:txBody>
          <a:bodyPr/>
          <a:lstStyle/>
          <a:p>
            <a:pPr/>
            <a:r>
              <a:t>I have nothing to declare</a:t>
            </a:r>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39" name="Early Detection = Early Intervention"/>
          <p:cNvSpPr txBox="1"/>
          <p:nvPr>
            <p:ph type="title"/>
          </p:nvPr>
        </p:nvSpPr>
        <p:spPr>
          <a:prstGeom prst="rect">
            <a:avLst/>
          </a:prstGeom>
        </p:spPr>
        <p:txBody>
          <a:bodyPr/>
          <a:lstStyle>
            <a:lvl1pPr defTabSz="572516">
              <a:spcBef>
                <a:spcPts val="1500"/>
              </a:spcBef>
              <a:defRPr sz="6860"/>
            </a:lvl1pPr>
          </a:lstStyle>
          <a:p>
            <a:pPr/>
            <a:r>
              <a:t>Early Detection = Early Intervention</a:t>
            </a:r>
          </a:p>
        </p:txBody>
      </p:sp>
      <p:sp>
        <p:nvSpPr>
          <p:cNvPr id="140" name="If you diagnose a child at 2 years, he or she can only be 2 years delayed..."/>
          <p:cNvSpPr txBox="1"/>
          <p:nvPr>
            <p:ph type="body" idx="1"/>
          </p:nvPr>
        </p:nvSpPr>
        <p:spPr>
          <a:prstGeom prst="rect">
            <a:avLst/>
          </a:prstGeom>
        </p:spPr>
        <p:txBody>
          <a:bodyPr/>
          <a:lstStyle/>
          <a:p>
            <a:pPr/>
            <a:r>
              <a:t>If you diagnose a child at 2 years, he or she can only be 2 years delayed...</a:t>
            </a:r>
          </a:p>
        </p:txBody>
      </p:sp>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142" name="Image" descr="Image"/>
          <p:cNvPicPr>
            <a:picLocks noChangeAspect="1"/>
          </p:cNvPicPr>
          <p:nvPr/>
        </p:nvPicPr>
        <p:blipFill>
          <a:blip r:embed="rId2">
            <a:extLst/>
          </a:blip>
          <a:stretch>
            <a:fillRect/>
          </a:stretch>
        </p:blipFill>
        <p:spPr>
          <a:xfrm>
            <a:off x="1929540" y="986085"/>
            <a:ext cx="10258225" cy="7781430"/>
          </a:xfrm>
          <a:prstGeom prst="rect">
            <a:avLst/>
          </a:prstGeom>
          <a:ln w="12700">
            <a:miter lim="400000"/>
          </a:ln>
        </p:spPr>
      </p:pic>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44" name="Frequent symptoms and signs"/>
          <p:cNvSpPr txBox="1"/>
          <p:nvPr>
            <p:ph type="title"/>
          </p:nvPr>
        </p:nvSpPr>
        <p:spPr>
          <a:prstGeom prst="rect">
            <a:avLst/>
          </a:prstGeom>
        </p:spPr>
        <p:txBody>
          <a:bodyPr/>
          <a:lstStyle/>
          <a:p>
            <a:pPr/>
            <a:r>
              <a:t>Frequent symptoms and signs</a:t>
            </a:r>
          </a:p>
        </p:txBody>
      </p:sp>
      <p:sp>
        <p:nvSpPr>
          <p:cNvPr id="145" name="Lack of eye contact…"/>
          <p:cNvSpPr txBox="1"/>
          <p:nvPr>
            <p:ph type="body" idx="1"/>
          </p:nvPr>
        </p:nvSpPr>
        <p:spPr>
          <a:prstGeom prst="rect">
            <a:avLst/>
          </a:prstGeom>
        </p:spPr>
        <p:txBody>
          <a:bodyPr/>
          <a:lstStyle/>
          <a:p>
            <a:pPr marL="390016" indent="-390016" defTabSz="484886">
              <a:spcBef>
                <a:spcPts val="1900"/>
              </a:spcBef>
              <a:defRPr sz="2988"/>
            </a:pPr>
            <a:r>
              <a:t>Lack of eye contact</a:t>
            </a:r>
          </a:p>
          <a:p>
            <a:pPr marL="390016" indent="-390016" defTabSz="484886">
              <a:spcBef>
                <a:spcPts val="1900"/>
              </a:spcBef>
              <a:defRPr sz="2988"/>
            </a:pPr>
            <a:r>
              <a:t>Fascination with spinning objects ...preoccupations</a:t>
            </a:r>
          </a:p>
          <a:p>
            <a:pPr marL="390016" indent="-390016" defTabSz="484886">
              <a:spcBef>
                <a:spcPts val="1900"/>
              </a:spcBef>
              <a:defRPr sz="2988"/>
            </a:pPr>
            <a:r>
              <a:t>Missing social cues</a:t>
            </a:r>
          </a:p>
          <a:p>
            <a:pPr marL="390016" indent="-390016" defTabSz="484886">
              <a:spcBef>
                <a:spcPts val="1900"/>
              </a:spcBef>
              <a:defRPr sz="2988"/>
            </a:pPr>
            <a:r>
              <a:t>Difficulty understanding body language</a:t>
            </a:r>
          </a:p>
          <a:p>
            <a:pPr marL="390016" indent="-390016" defTabSz="484886">
              <a:spcBef>
                <a:spcPts val="1900"/>
              </a:spcBef>
              <a:defRPr sz="2988"/>
            </a:pPr>
            <a:r>
              <a:t>Speech delay</a:t>
            </a:r>
          </a:p>
          <a:p>
            <a:pPr marL="390016" indent="-390016" defTabSz="484886">
              <a:spcBef>
                <a:spcPts val="1900"/>
              </a:spcBef>
              <a:defRPr sz="2988"/>
            </a:pPr>
            <a:r>
              <a:t>Emotional outbursts particularly in overwhelming or unfamiliar situations</a:t>
            </a:r>
          </a:p>
          <a:p>
            <a:pPr marL="390016" indent="-390016" defTabSz="484886">
              <a:spcBef>
                <a:spcPts val="1900"/>
              </a:spcBef>
              <a:defRPr sz="2988"/>
            </a:pPr>
            <a:r>
              <a:t>Sensory processing issues such as hypersensitive to sounds or touch</a:t>
            </a:r>
          </a:p>
        </p:txBody>
      </p:sp>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47" name="DSM-V synopsis"/>
          <p:cNvSpPr txBox="1"/>
          <p:nvPr>
            <p:ph type="title"/>
          </p:nvPr>
        </p:nvSpPr>
        <p:spPr>
          <a:prstGeom prst="rect">
            <a:avLst/>
          </a:prstGeom>
        </p:spPr>
        <p:txBody>
          <a:bodyPr/>
          <a:lstStyle/>
          <a:p>
            <a:pPr/>
            <a:r>
              <a:t>DSM-V synopsis</a:t>
            </a:r>
          </a:p>
        </p:txBody>
      </p:sp>
      <p:sp>
        <p:nvSpPr>
          <p:cNvPr id="148" name="Diagnostic Criteria…"/>
          <p:cNvSpPr txBox="1"/>
          <p:nvPr>
            <p:ph type="body" idx="1"/>
          </p:nvPr>
        </p:nvSpPr>
        <p:spPr>
          <a:prstGeom prst="rect">
            <a:avLst/>
          </a:prstGeom>
        </p:spPr>
        <p:txBody>
          <a:bodyPr/>
          <a:lstStyle/>
          <a:p>
            <a:pPr marL="446404" indent="-446404" defTabSz="554990">
              <a:spcBef>
                <a:spcPts val="2200"/>
              </a:spcBef>
              <a:defRPr sz="3420"/>
            </a:pPr>
            <a:r>
              <a:t>Diagnostic Criteria</a:t>
            </a:r>
          </a:p>
          <a:p>
            <a:pPr lvl="1" marL="892809" indent="-446404" defTabSz="554990">
              <a:spcBef>
                <a:spcPts val="2200"/>
              </a:spcBef>
              <a:defRPr sz="3420"/>
            </a:pPr>
            <a:r>
              <a:t>A. Persistent deficits in social communication and social interaction across multiple contexts.</a:t>
            </a:r>
          </a:p>
          <a:p>
            <a:pPr lvl="2" marL="1339214" indent="-446404" defTabSz="554990">
              <a:spcBef>
                <a:spcPts val="2200"/>
              </a:spcBef>
              <a:defRPr sz="3420"/>
            </a:pPr>
            <a:r>
              <a:t>1. Deficits in social-emotional reciprocity; failure to initiate or respond to social interactions</a:t>
            </a:r>
          </a:p>
          <a:p>
            <a:pPr lvl="2" marL="1339214" indent="-446404" defTabSz="554990">
              <a:spcBef>
                <a:spcPts val="2200"/>
              </a:spcBef>
              <a:defRPr sz="3420"/>
            </a:pPr>
            <a:r>
              <a:t>2. Deficits in nonverbal communicative behaviors used in social interaction; abnormalities in eye contact and body language or deficits in understanding and using gestures</a:t>
            </a:r>
          </a:p>
        </p:txBody>
      </p:sp>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50" name="3. Deficits in developing, maintaining, and understanding relationships; difficulties in sharing imaginative play or in making friends.…"/>
          <p:cNvSpPr txBox="1"/>
          <p:nvPr>
            <p:ph type="body" idx="1"/>
          </p:nvPr>
        </p:nvSpPr>
        <p:spPr>
          <a:prstGeom prst="rect">
            <a:avLst/>
          </a:prstGeom>
        </p:spPr>
        <p:txBody>
          <a:bodyPr/>
          <a:lstStyle/>
          <a:p>
            <a:pPr lvl="2" marL="1339214" indent="-446404" defTabSz="554990">
              <a:spcBef>
                <a:spcPts val="2200"/>
              </a:spcBef>
              <a:defRPr sz="3420"/>
            </a:pPr>
            <a:r>
              <a:t>3. Deficits in developing, maintaining, and understanding relationships; difficulties in sharing imaginative play or in making friends.</a:t>
            </a:r>
          </a:p>
          <a:p>
            <a:pPr lvl="2" marL="1339214" indent="-446404" defTabSz="554990">
              <a:spcBef>
                <a:spcPts val="2200"/>
              </a:spcBef>
              <a:defRPr sz="3420"/>
            </a:pPr>
            <a:r>
              <a:t>B. Restricted, repetitive patterns of behavior, interests, or activities as manifested by at least 2 of the following:</a:t>
            </a:r>
          </a:p>
          <a:p>
            <a:pPr lvl="4" marL="2232025" indent="-446404" defTabSz="554990">
              <a:spcBef>
                <a:spcPts val="2200"/>
              </a:spcBef>
              <a:defRPr sz="3420"/>
            </a:pPr>
            <a:r>
              <a:t>1. Stereotyped or repetitive motor movements (e.g. lining up toys or flipping objects.)</a:t>
            </a:r>
          </a:p>
          <a:p>
            <a:pPr lvl="4" marL="2232025" indent="-446404" defTabSz="554990">
              <a:spcBef>
                <a:spcPts val="2200"/>
              </a:spcBef>
              <a:defRPr sz="3420"/>
            </a:pPr>
            <a:r>
              <a:t>2. Insisting on sameness, inflexible adherence to routines or ritualized patterns (e.g., extreme distress at small changes)</a:t>
            </a:r>
          </a:p>
        </p:txBody>
      </p:sp>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52" name="3. Highly restricted, fixated interests that are abnormal in intensity or focus…"/>
          <p:cNvSpPr txBox="1"/>
          <p:nvPr>
            <p:ph type="body" idx="1"/>
          </p:nvPr>
        </p:nvSpPr>
        <p:spPr>
          <a:prstGeom prst="rect">
            <a:avLst/>
          </a:prstGeom>
        </p:spPr>
        <p:txBody>
          <a:bodyPr/>
          <a:lstStyle/>
          <a:p>
            <a:pPr lvl="3"/>
            <a:r>
              <a:t>3. Highly restricted, fixated interests that are abnormal in intensity or focus</a:t>
            </a:r>
          </a:p>
          <a:p>
            <a:pPr lvl="2"/>
            <a:r>
              <a:t>Hyper or hyporeactivity to </a:t>
            </a:r>
            <a:r>
              <a:rPr u="sng">
                <a:hlinkClick r:id="" invalidUrl="" action="ppaction://hlinkshowjump?jump=nextslide" tgtFrame="" tooltip="" history="1" highlightClick="0" endSnd="0"/>
              </a:rPr>
              <a:t>sensory</a:t>
            </a:r>
            <a:r>
              <a:t> input (e.g., apparent indifference to pain/temp, adverse response to specific sounds or textures, visual fascination with lights or movement)</a:t>
            </a:r>
          </a:p>
        </p:txBody>
      </p:sp>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54" name="C. Symptoms present in early developmental period…"/>
          <p:cNvSpPr txBox="1"/>
          <p:nvPr>
            <p:ph type="body" idx="1"/>
          </p:nvPr>
        </p:nvSpPr>
        <p:spPr>
          <a:prstGeom prst="rect">
            <a:avLst/>
          </a:prstGeom>
        </p:spPr>
        <p:txBody>
          <a:bodyPr/>
          <a:lstStyle/>
          <a:p>
            <a:pPr/>
            <a:r>
              <a:t>C. Symptoms present in early developmental period</a:t>
            </a:r>
          </a:p>
          <a:p>
            <a:pPr/>
            <a:r>
              <a:t>D. Clinical impairment.</a:t>
            </a:r>
          </a:p>
          <a:p>
            <a:pPr/>
            <a:r>
              <a:t>E. Not better explained by intellectual disability or global developmental delay.</a:t>
            </a:r>
          </a:p>
        </p:txBody>
      </p:sp>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56" name="Etiology"/>
          <p:cNvSpPr txBox="1"/>
          <p:nvPr>
            <p:ph type="title"/>
          </p:nvPr>
        </p:nvSpPr>
        <p:spPr>
          <a:prstGeom prst="rect">
            <a:avLst/>
          </a:prstGeom>
        </p:spPr>
        <p:txBody>
          <a:bodyPr/>
          <a:lstStyle/>
          <a:p>
            <a:pPr/>
            <a:r>
              <a:t>Etiology</a:t>
            </a:r>
          </a:p>
        </p:txBody>
      </p:sp>
      <p:sp>
        <p:nvSpPr>
          <p:cNvPr id="157" name="Genetic factors with 80% heritability (Lichtenstein P, Carlstrom E, Rastam M, et al. The genetics of autism spectrum disorders and related neuropsychiatric disorders in childhood. Am J Psychiatry. 2010;167:1357–1363)…"/>
          <p:cNvSpPr txBox="1"/>
          <p:nvPr>
            <p:ph type="body" idx="1"/>
          </p:nvPr>
        </p:nvSpPr>
        <p:spPr>
          <a:prstGeom prst="rect">
            <a:avLst/>
          </a:prstGeom>
        </p:spPr>
        <p:txBody>
          <a:bodyPr/>
          <a:lstStyle/>
          <a:p>
            <a:pPr marL="451104" indent="-451104" defTabSz="560831">
              <a:spcBef>
                <a:spcPts val="2300"/>
              </a:spcBef>
              <a:defRPr sz="3455"/>
            </a:pPr>
            <a:r>
              <a:t>Genetic factors with 80% heritability (Lichtenstein P, Carlstrom E, Rastam M, et al. The genetics of autism spectrum disorders and related neuropsychiatric disorders in childhood. Am J Psychiatry. 2010;167:1357–1363)</a:t>
            </a:r>
          </a:p>
          <a:p>
            <a:pPr marL="451104" indent="-451104" defTabSz="560831">
              <a:spcBef>
                <a:spcPts val="2300"/>
              </a:spcBef>
              <a:defRPr sz="3455"/>
            </a:pPr>
            <a:r>
              <a:t>10-15% overlapping disorders such as Fragile X, Tuberous Sclerosis, etc...(Ghosh A, Michalon A, Lindemann L, et al. Drug discovery for autism spectrum disorder: challenges and opportunities. Nat Rev Drug Discov. 2013;12:777–790.)</a:t>
            </a:r>
          </a:p>
        </p:txBody>
      </p:sp>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59" name="Polygenic risk with multiple Recurrent Copy Number Variants (CNV’s) and high ASD risk genes each with minor effect…"/>
          <p:cNvSpPr txBox="1"/>
          <p:nvPr>
            <p:ph type="body" idx="1"/>
          </p:nvPr>
        </p:nvSpPr>
        <p:spPr>
          <a:prstGeom prst="rect">
            <a:avLst/>
          </a:prstGeom>
        </p:spPr>
        <p:txBody>
          <a:bodyPr/>
          <a:lstStyle/>
          <a:p>
            <a:pPr marL="305434" indent="-305434" defTabSz="379729">
              <a:spcBef>
                <a:spcPts val="1500"/>
              </a:spcBef>
              <a:defRPr sz="2340"/>
            </a:pPr>
            <a:r>
              <a:t>Polygenic risk with multiple Recurrent Copy Number Variants (CNV’s) and high ASD risk genes each with minor effect</a:t>
            </a:r>
          </a:p>
          <a:p>
            <a:pPr marL="305434" indent="-305434" defTabSz="379729">
              <a:spcBef>
                <a:spcPts val="1500"/>
              </a:spcBef>
              <a:defRPr sz="2340"/>
            </a:pPr>
            <a:r>
              <a:t>?? Valproate exposure, maternal obesity, very low birthweight, higher paternal age, prematurity and associated complications such as anoxia</a:t>
            </a:r>
          </a:p>
          <a:p>
            <a:pPr marL="305434" indent="-305434" defTabSz="379729">
              <a:spcBef>
                <a:spcPts val="1500"/>
              </a:spcBef>
              <a:defRPr sz="2340"/>
            </a:pPr>
            <a:r>
              <a:t>Complex neurodevelopmental disorder with multifactorial  with genetic and de novo mutations, environmental risk factors in prenatal, perinatal and postnatal period.</a:t>
            </a:r>
          </a:p>
          <a:p>
            <a:pPr marL="305434" indent="-305434" defTabSz="379729">
              <a:spcBef>
                <a:spcPts val="1500"/>
              </a:spcBef>
              <a:defRPr sz="2340"/>
            </a:pPr>
            <a:r>
              <a:t>Disrupted brain development with implications of involvement in Serotonin, oxytocin, immune modulation, and GABA/glutamate  systems.</a:t>
            </a:r>
          </a:p>
          <a:p>
            <a:pPr marL="305434" indent="-305434" defTabSz="379729">
              <a:spcBef>
                <a:spcPts val="1500"/>
              </a:spcBef>
              <a:defRPr sz="2340"/>
            </a:pPr>
            <a:r>
              <a:t>Connections in Low level sensory processing affected early and likely in prenatal period</a:t>
            </a:r>
          </a:p>
          <a:p>
            <a:pPr marL="305434" indent="-305434" defTabSz="379729">
              <a:spcBef>
                <a:spcPts val="1500"/>
              </a:spcBef>
              <a:defRPr sz="2340"/>
            </a:pPr>
          </a:p>
          <a:p>
            <a:pPr marL="305434" indent="-305434" defTabSz="379729">
              <a:spcBef>
                <a:spcPts val="1500"/>
              </a:spcBef>
              <a:defRPr sz="2340"/>
            </a:pPr>
          </a:p>
          <a:p>
            <a:pPr marL="305434" indent="-305434" defTabSz="379729">
              <a:spcBef>
                <a:spcPts val="1500"/>
              </a:spcBef>
              <a:defRPr sz="2340"/>
            </a:pPr>
          </a:p>
          <a:p>
            <a:pPr marL="0" indent="0" defTabSz="297179">
              <a:spcBef>
                <a:spcPts val="0"/>
              </a:spcBef>
              <a:buClrTx/>
              <a:buSzTx/>
              <a:buFontTx/>
              <a:buNone/>
              <a:defRPr sz="1061">
                <a:solidFill>
                  <a:srgbClr val="000000"/>
                </a:solidFill>
                <a:latin typeface="Trebuchet MS"/>
                <a:ea typeface="Trebuchet MS"/>
                <a:cs typeface="Trebuchet MS"/>
                <a:sym typeface="Trebuchet MS"/>
              </a:defRPr>
            </a:pPr>
            <a:r>
              <a:t>Howes OD, Rogdaki M, Findon JL, et al. Autism Spectrum Disorder: consensus guidelines on assessment, treatment and research from the British Association for Psychopharmacology. </a:t>
            </a:r>
            <a:r>
              <a:rPr i="1"/>
              <a:t>Journal of psychopharmacology (Oxford, England)</a:t>
            </a:r>
            <a:r>
              <a:t>. 2018;32(1):3-29. doi:10.1177/0269881117741766</a:t>
            </a:r>
          </a:p>
          <a:p>
            <a:pPr marL="0" indent="0" defTabSz="297179">
              <a:spcBef>
                <a:spcPts val="0"/>
              </a:spcBef>
              <a:buClrTx/>
              <a:buSzTx/>
              <a:buFontTx/>
              <a:buNone/>
              <a:defRPr sz="1040">
                <a:solidFill>
                  <a:srgbClr val="444444"/>
                </a:solidFill>
                <a:latin typeface="Arial"/>
                <a:ea typeface="Arial"/>
                <a:cs typeface="Arial"/>
                <a:sym typeface="Arial"/>
              </a:defRPr>
            </a:pPr>
            <a:r>
              <a:t>Clarke TK, Lupton MK, Fernandez-Pujals AM, et al. Common polygenic risk for autism spectrum disorder (ASD) is associated with cognitive ability in the general population. Mol Psychiatry. 2015</a:t>
            </a:r>
          </a:p>
        </p:txBody>
      </p:sp>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161" name="Image" descr="Image"/>
          <p:cNvPicPr>
            <a:picLocks noChangeAspect="1"/>
          </p:cNvPicPr>
          <p:nvPr/>
        </p:nvPicPr>
        <p:blipFill>
          <a:blip r:embed="rId2">
            <a:extLst/>
          </a:blip>
          <a:stretch>
            <a:fillRect/>
          </a:stretch>
        </p:blipFill>
        <p:spPr>
          <a:xfrm>
            <a:off x="1912518" y="188250"/>
            <a:ext cx="9552086" cy="9066943"/>
          </a:xfrm>
          <a:prstGeom prst="rect">
            <a:avLst/>
          </a:prstGeom>
          <a:ln w="12700">
            <a:miter lim="400000"/>
          </a:ln>
        </p:spPr>
      </p:pic>
      <p:sp>
        <p:nvSpPr>
          <p:cNvPr id="162" name="The Emerging Clinical Neuroscience of Autism Spectrum Disorder: A Review.…"/>
          <p:cNvSpPr txBox="1"/>
          <p:nvPr/>
        </p:nvSpPr>
        <p:spPr>
          <a:xfrm>
            <a:off x="367390" y="8726137"/>
            <a:ext cx="6462416" cy="85861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defTabSz="457200">
              <a:defRPr sz="1440" u="sng">
                <a:solidFill>
                  <a:srgbClr val="642A8F"/>
                </a:solidFill>
                <a:uFill>
                  <a:solidFill>
                    <a:srgbClr val="642A8F"/>
                  </a:solidFill>
                </a:uFill>
                <a:latin typeface="Arial"/>
                <a:ea typeface="Arial"/>
                <a:cs typeface="Arial"/>
                <a:sym typeface="Arial"/>
              </a:defRPr>
            </a:pPr>
            <a:r>
              <a:rPr>
                <a:hlinkClick r:id="rId3" invalidUrl="" action="" tgtFrame="" tooltip="" history="1" highlightClick="0" endSnd="0"/>
              </a:rPr>
              <a:t>The Emerging Clinical Neuroscience of Autism Spectrum Disorder: A Review.</a:t>
            </a:r>
            <a:endParaRPr u="none">
              <a:solidFill>
                <a:srgbClr val="000000"/>
              </a:solidFill>
            </a:endParaRPr>
          </a:p>
          <a:p>
            <a:pPr algn="l" defTabSz="457200">
              <a:defRPr sz="1400">
                <a:solidFill>
                  <a:srgbClr val="000000"/>
                </a:solidFill>
                <a:latin typeface="Arial"/>
                <a:ea typeface="Arial"/>
                <a:cs typeface="Arial"/>
                <a:sym typeface="Arial"/>
              </a:defRPr>
            </a:pPr>
            <a:r>
              <a:t>Muhle RA, Reed HE, Stratigos KA, Veenstra-VanderWeele J.</a:t>
            </a:r>
          </a:p>
          <a:p>
            <a:pPr algn="l" defTabSz="457200">
              <a:defRPr sz="1200">
                <a:solidFill>
                  <a:srgbClr val="000000"/>
                </a:solidFill>
                <a:latin typeface="Arial"/>
                <a:ea typeface="Arial"/>
                <a:cs typeface="Arial"/>
                <a:sym typeface="Arial"/>
              </a:defRPr>
            </a:pPr>
            <a:r>
              <a:t>JAMA Psychiatry. 2018 Mar 28. doi: 10.1001/jamapsychiatry.2017.4685. [Epub ahead of print]</a:t>
            </a:r>
          </a:p>
          <a:p>
            <a:pPr algn="l" defTabSz="457200">
              <a:defRPr sz="1200">
                <a:solidFill>
                  <a:srgbClr val="575757"/>
                </a:solidFill>
                <a:latin typeface="Arial"/>
                <a:ea typeface="Arial"/>
                <a:cs typeface="Arial"/>
                <a:sym typeface="Arial"/>
              </a:defRPr>
            </a:pPr>
            <a:r>
              <a:t>PMID: 29590280</a:t>
            </a:r>
          </a:p>
        </p:txBody>
      </p:sp>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64" name="VACCINES ARE NOT ASSOCIATED WITH AUTISM!…"/>
          <p:cNvSpPr txBox="1"/>
          <p:nvPr>
            <p:ph type="body" idx="1"/>
          </p:nvPr>
        </p:nvSpPr>
        <p:spPr>
          <a:prstGeom prst="rect">
            <a:avLst/>
          </a:prstGeom>
        </p:spPr>
        <p:txBody>
          <a:bodyPr/>
          <a:lstStyle/>
          <a:p>
            <a:pPr marL="446404" indent="-446404" defTabSz="554990">
              <a:spcBef>
                <a:spcPts val="2200"/>
              </a:spcBef>
              <a:defRPr sz="3420"/>
            </a:pPr>
            <a:r>
              <a:t>VACCINES ARE NOT ASSOCIATED WITH AUTISM!</a:t>
            </a:r>
          </a:p>
          <a:p>
            <a:pPr marL="446404" indent="-446404" defTabSz="554990">
              <a:spcBef>
                <a:spcPts val="2200"/>
              </a:spcBef>
              <a:defRPr sz="3420"/>
            </a:pPr>
            <a:r>
              <a:t>Meta-analysis of 5 cohort studies involving 1,256,407 children</a:t>
            </a:r>
          </a:p>
          <a:p>
            <a:pPr marL="0" indent="0" defTabSz="434340">
              <a:spcBef>
                <a:spcPts val="0"/>
              </a:spcBef>
              <a:buClrTx/>
              <a:buSzTx/>
              <a:buFontTx/>
              <a:buNone/>
              <a:defRPr sz="1710">
                <a:solidFill>
                  <a:srgbClr val="505050"/>
                </a:solidFill>
                <a:latin typeface="Arial"/>
                <a:ea typeface="Arial"/>
                <a:cs typeface="Arial"/>
                <a:sym typeface="Arial"/>
              </a:defRPr>
            </a:pPr>
            <a:r>
              <a:t>Highlights</a:t>
            </a:r>
          </a:p>
          <a:p>
            <a:pPr marL="0" indent="0" defTabSz="434340">
              <a:spcBef>
                <a:spcPts val="0"/>
              </a:spcBef>
              <a:buClrTx/>
              <a:buSzTx/>
              <a:buFontTx/>
              <a:buNone/>
              <a:defRPr sz="1520">
                <a:solidFill>
                  <a:srgbClr val="505050"/>
                </a:solidFill>
                <a:latin typeface="Arial"/>
                <a:ea typeface="Arial"/>
                <a:cs typeface="Arial"/>
                <a:sym typeface="Arial"/>
              </a:defRPr>
            </a:pPr>
            <a:r>
              <a:t>•</a:t>
            </a:r>
          </a:p>
          <a:p>
            <a:pPr marL="0" indent="0" defTabSz="434340">
              <a:spcBef>
                <a:spcPts val="0"/>
              </a:spcBef>
              <a:buClrTx/>
              <a:buSzTx/>
              <a:buFontTx/>
              <a:buNone/>
              <a:defRPr sz="1520">
                <a:solidFill>
                  <a:srgbClr val="505050"/>
                </a:solidFill>
                <a:latin typeface="Arial"/>
                <a:ea typeface="Arial"/>
                <a:cs typeface="Arial"/>
                <a:sym typeface="Arial"/>
              </a:defRPr>
            </a:pPr>
            <a:r>
              <a:t>There was no relationship between vaccination and autism (OR: 0.99; 95% CI: 0.92 to 1.06).</a:t>
            </a:r>
          </a:p>
          <a:p>
            <a:pPr marL="0" indent="0" defTabSz="434340">
              <a:spcBef>
                <a:spcPts val="0"/>
              </a:spcBef>
              <a:buClrTx/>
              <a:buSzTx/>
              <a:buFontTx/>
              <a:buNone/>
              <a:defRPr sz="1520">
                <a:solidFill>
                  <a:srgbClr val="505050"/>
                </a:solidFill>
                <a:latin typeface="Arial"/>
                <a:ea typeface="Arial"/>
                <a:cs typeface="Arial"/>
                <a:sym typeface="Arial"/>
              </a:defRPr>
            </a:pPr>
            <a:r>
              <a:t>•</a:t>
            </a:r>
          </a:p>
          <a:p>
            <a:pPr marL="0" indent="0" defTabSz="434340">
              <a:spcBef>
                <a:spcPts val="0"/>
              </a:spcBef>
              <a:buClrTx/>
              <a:buSzTx/>
              <a:buFontTx/>
              <a:buNone/>
              <a:defRPr sz="1520">
                <a:solidFill>
                  <a:srgbClr val="505050"/>
                </a:solidFill>
                <a:latin typeface="Arial"/>
                <a:ea typeface="Arial"/>
                <a:cs typeface="Arial"/>
                <a:sym typeface="Arial"/>
              </a:defRPr>
            </a:pPr>
            <a:r>
              <a:t>There was no relationship between vaccination and ASD (autism spectrum disorder) (OR: 0.91; 95% CI: 0.68 to 1.20).</a:t>
            </a:r>
          </a:p>
          <a:p>
            <a:pPr marL="0" indent="0" defTabSz="434340">
              <a:spcBef>
                <a:spcPts val="0"/>
              </a:spcBef>
              <a:buClrTx/>
              <a:buSzTx/>
              <a:buFontTx/>
              <a:buNone/>
              <a:defRPr sz="1520">
                <a:solidFill>
                  <a:srgbClr val="505050"/>
                </a:solidFill>
                <a:latin typeface="Arial"/>
                <a:ea typeface="Arial"/>
                <a:cs typeface="Arial"/>
                <a:sym typeface="Arial"/>
              </a:defRPr>
            </a:pPr>
            <a:r>
              <a:t>•</a:t>
            </a:r>
          </a:p>
          <a:p>
            <a:pPr marL="0" indent="0" defTabSz="434340">
              <a:spcBef>
                <a:spcPts val="0"/>
              </a:spcBef>
              <a:buClrTx/>
              <a:buSzTx/>
              <a:buFontTx/>
              <a:buNone/>
              <a:defRPr sz="1520">
                <a:solidFill>
                  <a:srgbClr val="505050"/>
                </a:solidFill>
                <a:latin typeface="Arial"/>
                <a:ea typeface="Arial"/>
                <a:cs typeface="Arial"/>
                <a:sym typeface="Arial"/>
              </a:defRPr>
            </a:pPr>
            <a:r>
              <a:t>There was no relationship between [autism/ASD] and MMR (OR: 0.84; 95% CI: 0.70 to 1.01).</a:t>
            </a:r>
          </a:p>
          <a:p>
            <a:pPr marL="0" indent="0" defTabSz="434340">
              <a:spcBef>
                <a:spcPts val="0"/>
              </a:spcBef>
              <a:buClrTx/>
              <a:buSzTx/>
              <a:buFontTx/>
              <a:buNone/>
              <a:defRPr sz="1520">
                <a:solidFill>
                  <a:srgbClr val="505050"/>
                </a:solidFill>
                <a:latin typeface="Arial"/>
                <a:ea typeface="Arial"/>
                <a:cs typeface="Arial"/>
                <a:sym typeface="Arial"/>
              </a:defRPr>
            </a:pPr>
            <a:r>
              <a:t>•</a:t>
            </a:r>
          </a:p>
          <a:p>
            <a:pPr marL="0" indent="0" defTabSz="434340">
              <a:spcBef>
                <a:spcPts val="0"/>
              </a:spcBef>
              <a:buClrTx/>
              <a:buSzTx/>
              <a:buFontTx/>
              <a:buNone/>
              <a:defRPr sz="1520">
                <a:solidFill>
                  <a:srgbClr val="505050"/>
                </a:solidFill>
                <a:latin typeface="Arial"/>
                <a:ea typeface="Arial"/>
                <a:cs typeface="Arial"/>
                <a:sym typeface="Arial"/>
              </a:defRPr>
            </a:pPr>
            <a:r>
              <a:t>There was no relationship between [autism/ASD] and thimerosal (OR: 1.00; 95% CI: 0.77 to 1.31).</a:t>
            </a:r>
          </a:p>
          <a:p>
            <a:pPr marL="0" indent="0" defTabSz="434340">
              <a:spcBef>
                <a:spcPts val="0"/>
              </a:spcBef>
              <a:buClrTx/>
              <a:buSzTx/>
              <a:buFontTx/>
              <a:buNone/>
              <a:defRPr sz="1520">
                <a:solidFill>
                  <a:srgbClr val="505050"/>
                </a:solidFill>
                <a:latin typeface="Arial"/>
                <a:ea typeface="Arial"/>
                <a:cs typeface="Arial"/>
                <a:sym typeface="Arial"/>
              </a:defRPr>
            </a:pPr>
            <a:r>
              <a:t>•</a:t>
            </a:r>
          </a:p>
          <a:p>
            <a:pPr marL="0" indent="0" defTabSz="434340">
              <a:spcBef>
                <a:spcPts val="0"/>
              </a:spcBef>
              <a:buClrTx/>
              <a:buSzTx/>
              <a:buFontTx/>
              <a:buNone/>
              <a:defRPr sz="1520">
                <a:solidFill>
                  <a:srgbClr val="505050"/>
                </a:solidFill>
                <a:latin typeface="Arial"/>
                <a:ea typeface="Arial"/>
                <a:cs typeface="Arial"/>
                <a:sym typeface="Arial"/>
              </a:defRPr>
            </a:pPr>
            <a:r>
              <a:t>There was no relationship between [autism/ASD] and mercury (Hg) (OR: 1.00; 95% CI: 0.93 to 1.07).</a:t>
            </a:r>
          </a:p>
          <a:p>
            <a:pPr marL="0" indent="0" defTabSz="434340">
              <a:spcBef>
                <a:spcPts val="0"/>
              </a:spcBef>
              <a:buClrTx/>
              <a:buSzTx/>
              <a:buFontTx/>
              <a:buNone/>
              <a:defRPr sz="1520">
                <a:solidFill>
                  <a:srgbClr val="505050"/>
                </a:solidFill>
                <a:latin typeface="Arial"/>
                <a:ea typeface="Arial"/>
                <a:cs typeface="Arial"/>
                <a:sym typeface="Arial"/>
              </a:defRPr>
            </a:pPr>
            <a:r>
              <a:t>•</a:t>
            </a:r>
          </a:p>
          <a:p>
            <a:pPr marL="0" indent="0" defTabSz="434340">
              <a:spcBef>
                <a:spcPts val="0"/>
              </a:spcBef>
              <a:buClrTx/>
              <a:buSzTx/>
              <a:buFontTx/>
              <a:buNone/>
              <a:defRPr sz="1520">
                <a:solidFill>
                  <a:srgbClr val="505050"/>
                </a:solidFill>
                <a:latin typeface="Arial"/>
                <a:ea typeface="Arial"/>
                <a:cs typeface="Arial"/>
                <a:sym typeface="Arial"/>
              </a:defRPr>
            </a:pPr>
            <a:r>
              <a:t>Findings of this meta-analysis suggest that vaccinations are not associated with the development of autism or autism spectrum disorder.</a:t>
            </a:r>
          </a:p>
          <a:p>
            <a:pPr marL="0" indent="0" defTabSz="434340">
              <a:spcBef>
                <a:spcPts val="0"/>
              </a:spcBef>
              <a:buClrTx/>
              <a:buSzTx/>
              <a:buFontTx/>
              <a:buNone/>
              <a:defRPr sz="1520">
                <a:solidFill>
                  <a:srgbClr val="505050"/>
                </a:solidFill>
                <a:latin typeface="Arial"/>
                <a:ea typeface="Arial"/>
                <a:cs typeface="Arial"/>
                <a:sym typeface="Arial"/>
              </a:defRPr>
            </a:pPr>
          </a:p>
          <a:p>
            <a:pPr marL="0" indent="0" defTabSz="434340">
              <a:spcBef>
                <a:spcPts val="0"/>
              </a:spcBef>
              <a:buClrTx/>
              <a:buSzTx/>
              <a:buFontTx/>
              <a:buNone/>
              <a:defRPr sz="2185">
                <a:solidFill>
                  <a:srgbClr val="505050"/>
                </a:solidFill>
                <a:latin typeface="Arial"/>
                <a:ea typeface="Arial"/>
                <a:cs typeface="Arial"/>
                <a:sym typeface="Arial"/>
              </a:defRPr>
            </a:pPr>
            <a:r>
              <a:t>Vaccines are not associated with autism: An evidence-based meta-analysis of case-control and cohort studies</a:t>
            </a:r>
          </a:p>
          <a:p>
            <a:pPr marL="0" indent="0" defTabSz="434340">
              <a:spcBef>
                <a:spcPts val="0"/>
              </a:spcBef>
              <a:buClrTx/>
              <a:buSzTx/>
              <a:buFontTx/>
              <a:buNone/>
              <a:defRPr sz="2185">
                <a:solidFill>
                  <a:srgbClr val="505050"/>
                </a:solidFill>
                <a:latin typeface="Arial"/>
                <a:ea typeface="Arial"/>
                <a:cs typeface="Arial"/>
                <a:sym typeface="Arial"/>
              </a:defRPr>
            </a:pPr>
          </a:p>
          <a:p>
            <a:pPr marL="0" indent="0" defTabSz="434340">
              <a:spcBef>
                <a:spcPts val="0"/>
              </a:spcBef>
              <a:buClrTx/>
              <a:buSzTx/>
              <a:buFontTx/>
              <a:buNone/>
              <a:defRPr sz="1235">
                <a:solidFill>
                  <a:srgbClr val="505050"/>
                </a:solidFill>
                <a:latin typeface="Arial"/>
                <a:ea typeface="Arial"/>
                <a:cs typeface="Arial"/>
                <a:sym typeface="Arial"/>
              </a:defRPr>
            </a:pPr>
          </a:p>
          <a:p>
            <a:pPr marL="0" indent="0" defTabSz="434340">
              <a:spcBef>
                <a:spcPts val="0"/>
              </a:spcBef>
              <a:buClrTx/>
              <a:buSzTx/>
              <a:buFontTx/>
              <a:buNone/>
              <a:defRPr sz="1235">
                <a:solidFill>
                  <a:srgbClr val="007398"/>
                </a:solidFill>
                <a:latin typeface="Arial"/>
                <a:ea typeface="Arial"/>
                <a:cs typeface="Arial"/>
                <a:sym typeface="Arial"/>
              </a:defRPr>
            </a:pPr>
            <a:r>
              <a:t>Luke E.TaylorAmy L.SwerdfegerGuy D.Eslick</a:t>
            </a:r>
            <a:endParaRPr>
              <a:solidFill>
                <a:srgbClr val="737373"/>
              </a:solidFill>
            </a:endParaRPr>
          </a:p>
          <a:p>
            <a:pPr marL="0" indent="0" defTabSz="434340">
              <a:spcBef>
                <a:spcPts val="0"/>
              </a:spcBef>
              <a:buClrTx/>
              <a:buSzTx/>
              <a:buFontTx/>
              <a:buNone/>
              <a:defRPr sz="1235">
                <a:solidFill>
                  <a:srgbClr val="737373"/>
                </a:solidFill>
                <a:latin typeface="Arial"/>
                <a:ea typeface="Arial"/>
                <a:cs typeface="Arial"/>
                <a:sym typeface="Arial"/>
              </a:defRPr>
            </a:pPr>
            <a:r>
              <a:t>The Whiteley-Martin Research Centre, Discipline of Surgery, The University of Sydney, Nepean Hospital, Level 3, Clinical Building, PO Box 63, Penrith 2751, NSW, Australia</a:t>
            </a:r>
          </a:p>
          <a:p>
            <a:pPr marL="0" indent="0" defTabSz="434340">
              <a:spcBef>
                <a:spcPts val="0"/>
              </a:spcBef>
              <a:buClrTx/>
              <a:buSzTx/>
              <a:buFontTx/>
              <a:buNone/>
              <a:defRPr sz="1235">
                <a:solidFill>
                  <a:srgbClr val="505050"/>
                </a:solidFill>
                <a:latin typeface="Arial"/>
                <a:ea typeface="Arial"/>
                <a:cs typeface="Arial"/>
                <a:sym typeface="Arial"/>
              </a:defRPr>
            </a:pPr>
            <a:r>
              <a:t>Received 29 November 2013, Revised 16 April 2014, Accepted 23 April 2014, Available online 9 May 2014</a:t>
            </a:r>
          </a:p>
        </p:txBody>
      </p:sp>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66" name="Treatment options"/>
          <p:cNvSpPr txBox="1"/>
          <p:nvPr>
            <p:ph type="title"/>
          </p:nvPr>
        </p:nvSpPr>
        <p:spPr>
          <a:prstGeom prst="rect">
            <a:avLst/>
          </a:prstGeom>
        </p:spPr>
        <p:txBody>
          <a:bodyPr/>
          <a:lstStyle/>
          <a:p>
            <a:pPr/>
            <a:r>
              <a:t>Treatment options</a:t>
            </a:r>
          </a:p>
        </p:txBody>
      </p:sp>
      <p:sp>
        <p:nvSpPr>
          <p:cNvPr id="167" name="Behavioral and Speech…"/>
          <p:cNvSpPr txBox="1"/>
          <p:nvPr>
            <p:ph type="body" idx="1"/>
          </p:nvPr>
        </p:nvSpPr>
        <p:spPr>
          <a:prstGeom prst="rect">
            <a:avLst/>
          </a:prstGeom>
        </p:spPr>
        <p:txBody>
          <a:bodyPr/>
          <a:lstStyle/>
          <a:p>
            <a:pPr/>
            <a:r>
              <a:t>Behavioral and Speech        </a:t>
            </a:r>
          </a:p>
          <a:p>
            <a:pPr/>
            <a:r>
              <a:t>Pharmacotherapy</a:t>
            </a:r>
          </a:p>
          <a:p>
            <a:pPr/>
            <a:r>
              <a:t>Diet</a:t>
            </a:r>
          </a:p>
          <a:p>
            <a:pPr/>
            <a:r>
              <a:t>Novel                       </a:t>
            </a:r>
          </a:p>
        </p:txBody>
      </p:sp>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69" name="Behavioral Therapies"/>
          <p:cNvSpPr txBox="1"/>
          <p:nvPr>
            <p:ph type="title"/>
          </p:nvPr>
        </p:nvSpPr>
        <p:spPr>
          <a:prstGeom prst="rect">
            <a:avLst/>
          </a:prstGeom>
        </p:spPr>
        <p:txBody>
          <a:bodyPr/>
          <a:lstStyle/>
          <a:p>
            <a:pPr/>
            <a:r>
              <a:t>Behavioral Therapies</a:t>
            </a:r>
          </a:p>
        </p:txBody>
      </p:sp>
      <p:sp>
        <p:nvSpPr>
          <p:cNvPr id="170" name="ABA…"/>
          <p:cNvSpPr txBox="1"/>
          <p:nvPr>
            <p:ph type="body" idx="1"/>
          </p:nvPr>
        </p:nvSpPr>
        <p:spPr>
          <a:prstGeom prst="rect">
            <a:avLst/>
          </a:prstGeom>
        </p:spPr>
        <p:txBody>
          <a:bodyPr/>
          <a:lstStyle/>
          <a:p>
            <a:pPr/>
            <a:r>
              <a:t>ABA</a:t>
            </a:r>
          </a:p>
          <a:p>
            <a:pPr/>
            <a:r>
              <a:t>CBT</a:t>
            </a:r>
          </a:p>
        </p:txBody>
      </p:sp>
    </p:spTree>
  </p:cSld>
  <p:clrMapOvr>
    <a:masterClrMapping/>
  </p:clrMapOvr>
  <p:transition xmlns:p14="http://schemas.microsoft.com/office/powerpoint/2010/main" spd="med" advClick="1"/>
</p:sld>
</file>

<file path=ppt/slides/slide1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72" name="Applied behavioral analysis"/>
          <p:cNvSpPr txBox="1"/>
          <p:nvPr>
            <p:ph type="title"/>
          </p:nvPr>
        </p:nvSpPr>
        <p:spPr>
          <a:prstGeom prst="rect">
            <a:avLst/>
          </a:prstGeom>
        </p:spPr>
        <p:txBody>
          <a:bodyPr/>
          <a:lstStyle/>
          <a:p>
            <a:pPr/>
            <a:r>
              <a:t>Applied behavioral analysis</a:t>
            </a:r>
          </a:p>
        </p:txBody>
      </p:sp>
      <p:sp>
        <p:nvSpPr>
          <p:cNvPr id="173" name="1987 study by Lovaas: 60 children divided into 3 groups…"/>
          <p:cNvSpPr txBox="1"/>
          <p:nvPr>
            <p:ph type="body" idx="1"/>
          </p:nvPr>
        </p:nvSpPr>
        <p:spPr>
          <a:prstGeom prst="rect">
            <a:avLst/>
          </a:prstGeom>
        </p:spPr>
        <p:txBody>
          <a:bodyPr/>
          <a:lstStyle/>
          <a:p>
            <a:pPr marL="418211" indent="-418211" defTabSz="519937">
              <a:spcBef>
                <a:spcPts val="2100"/>
              </a:spcBef>
              <a:defRPr sz="3204"/>
            </a:pPr>
            <a:r>
              <a:t>1987 study by Lovaas: 60 children divided into 3 groups</a:t>
            </a:r>
          </a:p>
          <a:p>
            <a:pPr marL="418211" indent="-418211" defTabSz="519937">
              <a:spcBef>
                <a:spcPts val="2100"/>
              </a:spcBef>
              <a:defRPr sz="3204"/>
            </a:pPr>
            <a:r>
              <a:t>1) 40 hours per week of intensive intervention</a:t>
            </a:r>
          </a:p>
          <a:p>
            <a:pPr marL="418211" indent="-418211" defTabSz="519937">
              <a:spcBef>
                <a:spcPts val="2100"/>
              </a:spcBef>
              <a:defRPr sz="3204"/>
            </a:pPr>
            <a:r>
              <a:t>2) 10 hours per week with special ed</a:t>
            </a:r>
          </a:p>
          <a:p>
            <a:pPr marL="418211" indent="-418211" defTabSz="519937">
              <a:spcBef>
                <a:spcPts val="2100"/>
              </a:spcBef>
              <a:defRPr sz="3204"/>
            </a:pPr>
            <a:r>
              <a:t>3) special ed</a:t>
            </a:r>
          </a:p>
          <a:p>
            <a:pPr marL="418211" indent="-418211" defTabSz="519937">
              <a:spcBef>
                <a:spcPts val="2100"/>
              </a:spcBef>
              <a:defRPr sz="3204"/>
            </a:pPr>
            <a:r>
              <a:t>Results: 1) 89% substantial improvement with 47% best outcome</a:t>
            </a:r>
          </a:p>
          <a:p>
            <a:pPr marL="418211" indent="-418211" defTabSz="519937">
              <a:spcBef>
                <a:spcPts val="2100"/>
              </a:spcBef>
              <a:defRPr sz="3204"/>
            </a:pPr>
            <a:r>
              <a:t>2) 42% improvement and no best</a:t>
            </a:r>
          </a:p>
          <a:p>
            <a:pPr marL="418211" indent="-418211" defTabSz="519937">
              <a:spcBef>
                <a:spcPts val="2100"/>
              </a:spcBef>
              <a:defRPr sz="3204"/>
            </a:pPr>
            <a:r>
              <a:t>3) 5% best outcome</a:t>
            </a:r>
          </a:p>
        </p:txBody>
      </p:sp>
    </p:spTree>
  </p:cSld>
  <p:clrMapOvr>
    <a:masterClrMapping/>
  </p:clrMapOvr>
  <p:transition xmlns:p14="http://schemas.microsoft.com/office/powerpoint/2010/main" spd="med" advClick="1"/>
</p:sld>
</file>

<file path=ppt/slides/slide1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75" name="What is it?"/>
          <p:cNvSpPr txBox="1"/>
          <p:nvPr>
            <p:ph type="title"/>
          </p:nvPr>
        </p:nvSpPr>
        <p:spPr>
          <a:prstGeom prst="rect">
            <a:avLst/>
          </a:prstGeom>
        </p:spPr>
        <p:txBody>
          <a:bodyPr/>
          <a:lstStyle/>
          <a:p>
            <a:pPr/>
            <a:r>
              <a:t>What is it?</a:t>
            </a:r>
          </a:p>
        </p:txBody>
      </p:sp>
      <p:sp>
        <p:nvSpPr>
          <p:cNvPr id="176" name="Applying the scientific study of behavior to produce solutions to problems of social significance.…"/>
          <p:cNvSpPr txBox="1"/>
          <p:nvPr>
            <p:ph type="body" idx="1"/>
          </p:nvPr>
        </p:nvSpPr>
        <p:spPr>
          <a:prstGeom prst="rect">
            <a:avLst/>
          </a:prstGeom>
        </p:spPr>
        <p:txBody>
          <a:bodyPr/>
          <a:lstStyle/>
          <a:p>
            <a:pPr/>
            <a:r>
              <a:rPr i="1"/>
              <a:t>Applying the scientific</a:t>
            </a:r>
            <a:r>
              <a:t> study of behavior to produce solutions to problems of social significance.   </a:t>
            </a:r>
          </a:p>
          <a:p>
            <a:pPr/>
            <a:r>
              <a:t>Socially significant behaviors include: reading, academics, social skills, communication, and adaptive living skills.</a:t>
            </a:r>
          </a:p>
          <a:p>
            <a:pPr/>
            <a:r>
              <a:t>Objectively defines behaviors so they can be measured reliably</a:t>
            </a:r>
          </a:p>
        </p:txBody>
      </p:sp>
    </p:spTree>
  </p:cSld>
  <p:clrMapOvr>
    <a:masterClrMapping/>
  </p:clrMapOvr>
  <p:transition xmlns:p14="http://schemas.microsoft.com/office/powerpoint/2010/main" spd="med" advClick="1"/>
</p:sld>
</file>

<file path=ppt/slides/slide1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78" name="How is it used?"/>
          <p:cNvSpPr txBox="1"/>
          <p:nvPr>
            <p:ph type="title"/>
          </p:nvPr>
        </p:nvSpPr>
        <p:spPr>
          <a:prstGeom prst="rect">
            <a:avLst/>
          </a:prstGeom>
        </p:spPr>
        <p:txBody>
          <a:bodyPr/>
          <a:lstStyle/>
          <a:p>
            <a:pPr/>
            <a:r>
              <a:t>How is it used?</a:t>
            </a:r>
          </a:p>
        </p:txBody>
      </p:sp>
      <p:sp>
        <p:nvSpPr>
          <p:cNvPr id="179" name="To increase behaviors such as on-task behavior or social interactions…"/>
          <p:cNvSpPr txBox="1"/>
          <p:nvPr>
            <p:ph type="body" idx="1"/>
          </p:nvPr>
        </p:nvSpPr>
        <p:spPr>
          <a:prstGeom prst="rect">
            <a:avLst/>
          </a:prstGeom>
        </p:spPr>
        <p:txBody>
          <a:bodyPr/>
          <a:lstStyle/>
          <a:p>
            <a:pPr/>
            <a:r>
              <a:t>To increase behaviors such as on-task behavior or social interactions</a:t>
            </a:r>
          </a:p>
          <a:p>
            <a:pPr/>
            <a:r>
              <a:t>To teach new skills</a:t>
            </a:r>
          </a:p>
          <a:p>
            <a:pPr/>
            <a:r>
              <a:t>To maintain behaviors such as self control </a:t>
            </a:r>
          </a:p>
          <a:p>
            <a:pPr/>
            <a:r>
              <a:t>To generalize behaviors</a:t>
            </a:r>
          </a:p>
          <a:p>
            <a:pPr/>
            <a:r>
              <a:t>To reduce interfering behaviors such as self injury.</a:t>
            </a:r>
          </a:p>
        </p:txBody>
      </p:sp>
    </p:spTree>
  </p:cSld>
  <p:clrMapOvr>
    <a:masterClrMapping/>
  </p:clrMapOvr>
  <p:transition xmlns:p14="http://schemas.microsoft.com/office/powerpoint/2010/main" spd="med" advClick="1"/>
</p:sld>
</file>

<file path=ppt/slides/slide1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181" name="Image" descr="Image"/>
          <p:cNvPicPr>
            <a:picLocks noChangeAspect="1"/>
          </p:cNvPicPr>
          <p:nvPr/>
        </p:nvPicPr>
        <p:blipFill>
          <a:blip r:embed="rId2">
            <a:extLst/>
          </a:blip>
          <a:stretch>
            <a:fillRect/>
          </a:stretch>
        </p:blipFill>
        <p:spPr>
          <a:xfrm>
            <a:off x="2616819" y="1532051"/>
            <a:ext cx="7362393" cy="6148136"/>
          </a:xfrm>
          <a:prstGeom prst="rect">
            <a:avLst/>
          </a:prstGeom>
          <a:ln w="12700">
            <a:miter lim="400000"/>
          </a:ln>
        </p:spPr>
      </p:pic>
    </p:spTree>
  </p:cSld>
  <p:clrMapOvr>
    <a:masterClrMapping/>
  </p:clrMapOvr>
  <p:transition xmlns:p14="http://schemas.microsoft.com/office/powerpoint/2010/main" spd="med" advClick="1"/>
</p:sld>
</file>

<file path=ppt/slides/slide2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83" name="CBT"/>
          <p:cNvSpPr txBox="1"/>
          <p:nvPr>
            <p:ph type="title"/>
          </p:nvPr>
        </p:nvSpPr>
        <p:spPr>
          <a:prstGeom prst="rect">
            <a:avLst/>
          </a:prstGeom>
        </p:spPr>
        <p:txBody>
          <a:bodyPr/>
          <a:lstStyle/>
          <a:p>
            <a:pPr/>
            <a:r>
              <a:t>CBT</a:t>
            </a:r>
          </a:p>
        </p:txBody>
      </p:sp>
      <p:sp>
        <p:nvSpPr>
          <p:cNvPr id="184" name="CBT can treat anxiety symptoms in school age children without cognitive or language delay…"/>
          <p:cNvSpPr txBox="1"/>
          <p:nvPr>
            <p:ph type="body" idx="1"/>
          </p:nvPr>
        </p:nvSpPr>
        <p:spPr>
          <a:prstGeom prst="rect">
            <a:avLst/>
          </a:prstGeom>
        </p:spPr>
        <p:txBody>
          <a:bodyPr/>
          <a:lstStyle/>
          <a:p>
            <a:pPr/>
            <a:r>
              <a:t>CBT can treat anxiety symptoms in school age children without cognitive or language delay</a:t>
            </a:r>
          </a:p>
          <a:p>
            <a:pPr/>
            <a:r>
              <a:t>Not a treatment for ASD itself.</a:t>
            </a:r>
          </a:p>
          <a:p>
            <a:pPr/>
            <a:r>
              <a:t>Help them change the way they think to improve how they feel.</a:t>
            </a:r>
          </a:p>
        </p:txBody>
      </p:sp>
    </p:spTree>
  </p:cSld>
  <p:clrMapOvr>
    <a:masterClrMapping/>
  </p:clrMapOvr>
  <p:transition xmlns:p14="http://schemas.microsoft.com/office/powerpoint/2010/main" spd="med" advClick="1"/>
</p:sld>
</file>

<file path=ppt/slides/slide2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86" name="Pharmaco therapy"/>
          <p:cNvSpPr txBox="1"/>
          <p:nvPr>
            <p:ph type="title"/>
          </p:nvPr>
        </p:nvSpPr>
        <p:spPr>
          <a:prstGeom prst="rect">
            <a:avLst/>
          </a:prstGeom>
        </p:spPr>
        <p:txBody>
          <a:bodyPr/>
          <a:lstStyle/>
          <a:p>
            <a:pPr/>
            <a:r>
              <a:t>Pharmaco therapy</a:t>
            </a:r>
          </a:p>
        </p:txBody>
      </p:sp>
      <p:sp>
        <p:nvSpPr>
          <p:cNvPr id="187" name="Melatonin for sleep…"/>
          <p:cNvSpPr txBox="1"/>
          <p:nvPr>
            <p:ph type="body" idx="1"/>
          </p:nvPr>
        </p:nvSpPr>
        <p:spPr>
          <a:prstGeom prst="rect">
            <a:avLst/>
          </a:prstGeom>
        </p:spPr>
        <p:txBody>
          <a:bodyPr/>
          <a:lstStyle/>
          <a:p>
            <a:pPr/>
            <a:r>
              <a:t>Melatonin for sleep</a:t>
            </a:r>
          </a:p>
          <a:p>
            <a:pPr/>
            <a:r>
              <a:t>Dopamine blockers for irritability</a:t>
            </a:r>
          </a:p>
          <a:p>
            <a:pPr/>
            <a:r>
              <a:t>Methylphenidate, atomoxetine and quanfacine for ADHD</a:t>
            </a:r>
          </a:p>
        </p:txBody>
      </p:sp>
    </p:spTree>
  </p:cSld>
  <p:clrMapOvr>
    <a:masterClrMapping/>
  </p:clrMapOvr>
  <p:transition xmlns:p14="http://schemas.microsoft.com/office/powerpoint/2010/main" spd="med" advClick="1"/>
</p:sld>
</file>

<file path=ppt/slides/slide2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89" name="What’s missing"/>
          <p:cNvSpPr txBox="1"/>
          <p:nvPr>
            <p:ph type="title"/>
          </p:nvPr>
        </p:nvSpPr>
        <p:spPr>
          <a:prstGeom prst="rect">
            <a:avLst/>
          </a:prstGeom>
        </p:spPr>
        <p:txBody>
          <a:bodyPr/>
          <a:lstStyle/>
          <a:p>
            <a:pPr/>
            <a:r>
              <a:t>What’s missing</a:t>
            </a:r>
          </a:p>
        </p:txBody>
      </p:sp>
      <p:sp>
        <p:nvSpPr>
          <p:cNvPr id="190" name="NO recommended pharmaco therapy for core symptoms of ASD…"/>
          <p:cNvSpPr txBox="1"/>
          <p:nvPr>
            <p:ph type="body" idx="1"/>
          </p:nvPr>
        </p:nvSpPr>
        <p:spPr>
          <a:xfrm>
            <a:off x="868015" y="2937485"/>
            <a:ext cx="11988801" cy="6096001"/>
          </a:xfrm>
          <a:prstGeom prst="rect">
            <a:avLst/>
          </a:prstGeom>
        </p:spPr>
        <p:txBody>
          <a:bodyPr/>
          <a:lstStyle/>
          <a:p>
            <a:pPr/>
            <a:r>
              <a:t>NO recommended pharmaco therapy for core symptoms of ASD</a:t>
            </a:r>
          </a:p>
          <a:p>
            <a:pPr/>
          </a:p>
          <a:p>
            <a:pPr/>
          </a:p>
          <a:p>
            <a:pPr/>
          </a:p>
          <a:p>
            <a:pPr marL="0" indent="0" defTabSz="457200">
              <a:spcBef>
                <a:spcPts val="0"/>
              </a:spcBef>
              <a:buClrTx/>
              <a:buSzTx/>
              <a:buFontTx/>
              <a:buNone/>
              <a:defRPr b="1" sz="1633">
                <a:solidFill>
                  <a:srgbClr val="000000"/>
                </a:solidFill>
                <a:latin typeface="Trebuchet MS"/>
                <a:ea typeface="Trebuchet MS"/>
                <a:cs typeface="Trebuchet MS"/>
                <a:sym typeface="Trebuchet MS"/>
              </a:defRPr>
            </a:pPr>
            <a:r>
              <a:t>AMA</a:t>
            </a:r>
          </a:p>
          <a:p>
            <a:pPr marL="0" indent="0" defTabSz="457200">
              <a:spcBef>
                <a:spcPts val="0"/>
              </a:spcBef>
              <a:buClrTx/>
              <a:buSzTx/>
              <a:buFontTx/>
              <a:buNone/>
              <a:defRPr sz="1633">
                <a:solidFill>
                  <a:srgbClr val="000000"/>
                </a:solidFill>
                <a:latin typeface="Trebuchet MS"/>
                <a:ea typeface="Trebuchet MS"/>
                <a:cs typeface="Trebuchet MS"/>
                <a:sym typeface="Trebuchet MS"/>
              </a:defRPr>
            </a:pPr>
            <a:r>
              <a:t>Howes OD, Rogdaki M, Findon JL, et al. Autism Spectrum Disorder: consensus guidelines on assessment, treatment and research from the British Association for Psychopharmacology. </a:t>
            </a:r>
            <a:r>
              <a:rPr i="1"/>
              <a:t>Journal of psychopharmacology (Oxford, England)</a:t>
            </a:r>
            <a:r>
              <a:t>. 2018;32(1):3-29. doi:10.1177/0269881117741766.</a:t>
            </a:r>
          </a:p>
        </p:txBody>
      </p:sp>
    </p:spTree>
  </p:cSld>
  <p:clrMapOvr>
    <a:masterClrMapping/>
  </p:clrMapOvr>
  <p:transition xmlns:p14="http://schemas.microsoft.com/office/powerpoint/2010/main" spd="med" advClick="1"/>
</p:sld>
</file>

<file path=ppt/slides/slide2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92" name="Pharmaco Therapy for Core symptoms"/>
          <p:cNvSpPr txBox="1"/>
          <p:nvPr>
            <p:ph type="title"/>
          </p:nvPr>
        </p:nvSpPr>
        <p:spPr>
          <a:prstGeom prst="rect">
            <a:avLst/>
          </a:prstGeom>
        </p:spPr>
        <p:txBody>
          <a:bodyPr/>
          <a:lstStyle>
            <a:lvl1pPr defTabSz="543305">
              <a:spcBef>
                <a:spcPts val="1400"/>
              </a:spcBef>
              <a:defRPr sz="6510"/>
            </a:lvl1pPr>
          </a:lstStyle>
          <a:p>
            <a:pPr/>
            <a:r>
              <a:t>Pharmaco Therapy for Core symptoms</a:t>
            </a:r>
          </a:p>
        </p:txBody>
      </p:sp>
      <p:sp>
        <p:nvSpPr>
          <p:cNvPr id="193" name="Repurposing other psych meds…"/>
          <p:cNvSpPr txBox="1"/>
          <p:nvPr>
            <p:ph type="body" idx="1"/>
          </p:nvPr>
        </p:nvSpPr>
        <p:spPr>
          <a:prstGeom prst="rect">
            <a:avLst/>
          </a:prstGeom>
        </p:spPr>
        <p:txBody>
          <a:bodyPr/>
          <a:lstStyle/>
          <a:p>
            <a:pPr/>
            <a:r>
              <a:t>Repurposing other psych meds</a:t>
            </a:r>
          </a:p>
          <a:p>
            <a:pPr lvl="1"/>
            <a:r>
              <a:t>SSRI trials: largely neg in children with more consistency and reduction of repetitive behaviors in adults with the use of fluoxetine.</a:t>
            </a:r>
          </a:p>
          <a:p>
            <a:pPr lvl="1"/>
            <a:r>
              <a:t>Glutamatergic agents: mGluR5 antagonist trial no effect. No current evidence: Memantine no clinical efficacy. </a:t>
            </a:r>
          </a:p>
        </p:txBody>
      </p:sp>
    </p:spTree>
  </p:cSld>
  <p:clrMapOvr>
    <a:masterClrMapping/>
  </p:clrMapOvr>
  <p:transition xmlns:p14="http://schemas.microsoft.com/office/powerpoint/2010/main" spd="med" advClick="1"/>
</p:sld>
</file>

<file path=ppt/slides/slide2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95" name="GABAergic agents:…"/>
          <p:cNvSpPr txBox="1"/>
          <p:nvPr>
            <p:ph type="body" idx="1"/>
          </p:nvPr>
        </p:nvSpPr>
        <p:spPr>
          <a:prstGeom prst="rect">
            <a:avLst/>
          </a:prstGeom>
        </p:spPr>
        <p:txBody>
          <a:bodyPr/>
          <a:lstStyle/>
          <a:p>
            <a:pPr/>
            <a:r>
              <a:t>GABAergic agents:</a:t>
            </a:r>
          </a:p>
          <a:p>
            <a:pPr lvl="1"/>
            <a:r>
              <a:t>Arbaclofen activates GABA and inhibits glutamate</a:t>
            </a:r>
          </a:p>
          <a:p>
            <a:pPr lvl="2"/>
            <a:r>
              <a:t>3 trials (1 in fragile x) all slightly different results</a:t>
            </a:r>
          </a:p>
          <a:p>
            <a:pPr lvl="2"/>
            <a:r>
              <a:t>1) no difference in primary outcome, but post hoc analysis improvement in social avoidance</a:t>
            </a:r>
          </a:p>
          <a:p>
            <a:pPr lvl="2"/>
            <a:r>
              <a:t>2) Improvement in irritability and lethargy</a:t>
            </a:r>
          </a:p>
          <a:p>
            <a:pPr lvl="2"/>
            <a:r>
              <a:t>3) no change in social withdrawal, but improvement in secondary outcome and CGI severity</a:t>
            </a:r>
          </a:p>
        </p:txBody>
      </p:sp>
    </p:spTree>
  </p:cSld>
  <p:clrMapOvr>
    <a:masterClrMapping/>
  </p:clrMapOvr>
  <p:transition xmlns:p14="http://schemas.microsoft.com/office/powerpoint/2010/main" spd="med" advClick="1"/>
</p:sld>
</file>

<file path=ppt/slides/slide2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97" name="Pregnenalone:…"/>
          <p:cNvSpPr txBox="1"/>
          <p:nvPr>
            <p:ph type="body" idx="1"/>
          </p:nvPr>
        </p:nvSpPr>
        <p:spPr>
          <a:prstGeom prst="rect">
            <a:avLst/>
          </a:prstGeom>
        </p:spPr>
        <p:txBody>
          <a:bodyPr/>
          <a:lstStyle/>
          <a:p>
            <a:pPr/>
            <a:r>
              <a:t>Pregnenalone:</a:t>
            </a:r>
          </a:p>
          <a:p>
            <a:pPr lvl="1"/>
            <a:r>
              <a:t>Neurosteroid which positively modulates GABA</a:t>
            </a:r>
            <a:r>
              <a:rPr sz="1600"/>
              <a:t>A </a:t>
            </a:r>
            <a:r>
              <a:t> Recptors.</a:t>
            </a:r>
          </a:p>
          <a:p>
            <a:pPr lvl="1"/>
            <a:r>
              <a:t>1 small unblinded study showed improvement in secondary outcome—lethargy social withdrawal scale</a:t>
            </a:r>
          </a:p>
        </p:txBody>
      </p:sp>
    </p:spTree>
  </p:cSld>
  <p:clrMapOvr>
    <a:masterClrMapping/>
  </p:clrMapOvr>
  <p:transition xmlns:p14="http://schemas.microsoft.com/office/powerpoint/2010/main" spd="med" advClick="1"/>
</p:sld>
</file>

<file path=ppt/slides/slide2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99" name="Co-Morbidities"/>
          <p:cNvSpPr txBox="1"/>
          <p:nvPr>
            <p:ph type="title"/>
          </p:nvPr>
        </p:nvSpPr>
        <p:spPr>
          <a:prstGeom prst="rect">
            <a:avLst/>
          </a:prstGeom>
        </p:spPr>
        <p:txBody>
          <a:bodyPr/>
          <a:lstStyle/>
          <a:p>
            <a:pPr/>
            <a:r>
              <a:t>Co-Morbidities</a:t>
            </a:r>
          </a:p>
        </p:txBody>
      </p:sp>
      <p:sp>
        <p:nvSpPr>
          <p:cNvPr id="200" name="69% to 79% have at least one other psychiatric condition during their lifetime.…"/>
          <p:cNvSpPr txBox="1"/>
          <p:nvPr>
            <p:ph type="body" idx="1"/>
          </p:nvPr>
        </p:nvSpPr>
        <p:spPr>
          <a:prstGeom prst="rect">
            <a:avLst/>
          </a:prstGeom>
        </p:spPr>
        <p:txBody>
          <a:bodyPr/>
          <a:lstStyle/>
          <a:p>
            <a:pPr/>
            <a:r>
              <a:t>69% to 79% have at least one other psychiatric condition during their lifetime.</a:t>
            </a:r>
          </a:p>
          <a:p>
            <a:pPr/>
            <a:r>
              <a:t>Irritability, Self Injurious behavior, and temper tantrums occur in 85% of children with ASD.</a:t>
            </a:r>
          </a:p>
          <a:p>
            <a:pPr/>
            <a:r>
              <a:t>Anxiety is seen in 42%-55% of ASD children.</a:t>
            </a:r>
          </a:p>
          <a:p>
            <a:pPr/>
            <a:r>
              <a:t>ADHD occurs in 28% to 53%.</a:t>
            </a:r>
          </a:p>
          <a:p>
            <a:pPr/>
            <a:r>
              <a:t>Sleep problems occur in 50%-80%</a:t>
            </a:r>
          </a:p>
        </p:txBody>
      </p:sp>
    </p:spTree>
  </p:cSld>
  <p:clrMapOvr>
    <a:masterClrMapping/>
  </p:clrMapOvr>
  <p:transition xmlns:p14="http://schemas.microsoft.com/office/powerpoint/2010/main" spd="med" advClick="1"/>
</p:sld>
</file>

<file path=ppt/slides/slide2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02" name="Antipsychotics"/>
          <p:cNvSpPr txBox="1"/>
          <p:nvPr>
            <p:ph type="title"/>
          </p:nvPr>
        </p:nvSpPr>
        <p:spPr>
          <a:prstGeom prst="rect">
            <a:avLst/>
          </a:prstGeom>
        </p:spPr>
        <p:txBody>
          <a:bodyPr/>
          <a:lstStyle/>
          <a:p>
            <a:pPr/>
            <a:r>
              <a:t>Antipsychotics</a:t>
            </a:r>
          </a:p>
        </p:txBody>
      </p:sp>
      <p:sp>
        <p:nvSpPr>
          <p:cNvPr id="203" name="Risperidone:…"/>
          <p:cNvSpPr txBox="1"/>
          <p:nvPr>
            <p:ph type="body" idx="1"/>
          </p:nvPr>
        </p:nvSpPr>
        <p:spPr>
          <a:prstGeom prst="rect">
            <a:avLst/>
          </a:prstGeom>
        </p:spPr>
        <p:txBody>
          <a:bodyPr/>
          <a:lstStyle/>
          <a:p>
            <a:pPr/>
            <a:r>
              <a:t>Risperidone:</a:t>
            </a:r>
          </a:p>
          <a:p>
            <a:pPr lvl="1"/>
            <a:r>
              <a:t>D2 receptor antagonist and is approved for treatment of irritability in ASD</a:t>
            </a:r>
          </a:p>
          <a:p>
            <a:pPr lvl="1"/>
            <a:r>
              <a:t>RUPP  and RUPP2 showed greater decreases in ABC-Lethargy/Social Withdrawal and hyperactivity scores</a:t>
            </a:r>
          </a:p>
          <a:p>
            <a:pPr lvl="1"/>
            <a:r>
              <a:t>In a study of combination parent training and medication vs medication, combination was superior</a:t>
            </a:r>
          </a:p>
          <a:p>
            <a:pPr marL="0" indent="0" defTabSz="457200">
              <a:spcBef>
                <a:spcPts val="0"/>
              </a:spcBef>
              <a:buClrTx/>
              <a:buSzTx/>
              <a:buFontTx/>
              <a:buNone/>
              <a:defRPr sz="1633">
                <a:solidFill>
                  <a:srgbClr val="000000"/>
                </a:solidFill>
                <a:latin typeface="Trebuchet MS"/>
                <a:ea typeface="Trebuchet MS"/>
                <a:cs typeface="Trebuchet MS"/>
                <a:sym typeface="Trebuchet MS"/>
              </a:defRPr>
            </a:pPr>
            <a:r>
              <a:t>Research Units on Pediatric Psychopharmacology Autism Network. Medication and Parent Training in Children with Pervasive Developmental Disorders and Serious Behavior Problems: Results from a Randomized Clinical Trial. </a:t>
            </a:r>
            <a:r>
              <a:rPr i="1"/>
              <a:t>Journal of the American Academy of Child and Adolescent Psychiatry</a:t>
            </a:r>
            <a:r>
              <a:t>. 2009;48(12):1143-1154. doi:10.1097/CHI.0b013e3181bfd669.</a:t>
            </a:r>
          </a:p>
        </p:txBody>
      </p:sp>
    </p:spTree>
  </p:cSld>
  <p:clrMapOvr>
    <a:masterClrMapping/>
  </p:clrMapOvr>
  <p:transition xmlns:p14="http://schemas.microsoft.com/office/powerpoint/2010/main" spd="med" advClick="1"/>
</p:sld>
</file>

<file path=ppt/slides/slide2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05" name="Aripiprizole:…"/>
          <p:cNvSpPr txBox="1"/>
          <p:nvPr>
            <p:ph type="body" idx="1"/>
          </p:nvPr>
        </p:nvSpPr>
        <p:spPr>
          <a:prstGeom prst="rect">
            <a:avLst/>
          </a:prstGeom>
        </p:spPr>
        <p:txBody>
          <a:bodyPr/>
          <a:lstStyle/>
          <a:p>
            <a:pPr marL="446404" indent="-446404" defTabSz="554990">
              <a:spcBef>
                <a:spcPts val="2200"/>
              </a:spcBef>
              <a:defRPr sz="3420"/>
            </a:pPr>
            <a:r>
              <a:t>Aripiprizole:</a:t>
            </a:r>
          </a:p>
          <a:p>
            <a:pPr lvl="1" marL="892809" indent="-446404" defTabSz="554990">
              <a:spcBef>
                <a:spcPts val="2200"/>
              </a:spcBef>
              <a:defRPr sz="3420"/>
            </a:pPr>
            <a:r>
              <a:t>D2 dopamine receptor antagonist with partial agonist properties is FDA approved for irritability in ASD</a:t>
            </a:r>
          </a:p>
          <a:p>
            <a:pPr lvl="1" marL="892809" indent="-446404" defTabSz="554990">
              <a:spcBef>
                <a:spcPts val="2200"/>
              </a:spcBef>
              <a:defRPr sz="3420"/>
            </a:pPr>
            <a:r>
              <a:t>Modest improvement in repetitive behaviors (evidence IIa), but only (20% improvement vs placebo) modest clinical improvement</a:t>
            </a:r>
          </a:p>
          <a:p>
            <a:pPr lvl="1" marL="892809" indent="-446404" defTabSz="554990">
              <a:spcBef>
                <a:spcPts val="2200"/>
              </a:spcBef>
              <a:defRPr sz="3420"/>
            </a:pPr>
            <a:r>
              <a:t>Both have substantial risk of AE such as sedation, weight gain, tremor, and eps.</a:t>
            </a:r>
          </a:p>
          <a:p>
            <a:pPr lvl="1" marL="892809" indent="-446404" defTabSz="554990">
              <a:spcBef>
                <a:spcPts val="2200"/>
              </a:spcBef>
              <a:defRPr sz="3420"/>
            </a:pPr>
          </a:p>
          <a:p>
            <a:pPr marL="0" indent="0" defTabSz="434340">
              <a:spcBef>
                <a:spcPts val="0"/>
              </a:spcBef>
              <a:buClrTx/>
              <a:buSzTx/>
              <a:buFontTx/>
              <a:buNone/>
              <a:defRPr sz="1367" u="sng">
                <a:solidFill>
                  <a:srgbClr val="642A8F"/>
                </a:solidFill>
                <a:uFill>
                  <a:solidFill>
                    <a:srgbClr val="642A8F"/>
                  </a:solidFill>
                </a:uFill>
                <a:latin typeface="Arial"/>
                <a:ea typeface="Arial"/>
                <a:cs typeface="Arial"/>
                <a:sym typeface="Arial"/>
              </a:defRPr>
            </a:pPr>
            <a:r>
              <a:rPr>
                <a:hlinkClick r:id="rId2" invalidUrl="" action="" tgtFrame="" tooltip="" history="1" highlightClick="0" endSnd="0"/>
              </a:rPr>
              <a:t>Line-item analysis of the Aberrant Behavior Checklist: results from two studies of aripiprazole in the treatment of irritability associated with autistic disorder.</a:t>
            </a:r>
            <a:endParaRPr u="none">
              <a:solidFill>
                <a:srgbClr val="000000"/>
              </a:solidFill>
            </a:endParaRPr>
          </a:p>
          <a:p>
            <a:pPr marL="0" indent="0" defTabSz="434340">
              <a:spcBef>
                <a:spcPts val="0"/>
              </a:spcBef>
              <a:buClrTx/>
              <a:buSzTx/>
              <a:buFontTx/>
              <a:buNone/>
              <a:defRPr sz="1330">
                <a:solidFill>
                  <a:srgbClr val="000000"/>
                </a:solidFill>
                <a:latin typeface="Arial"/>
                <a:ea typeface="Arial"/>
                <a:cs typeface="Arial"/>
                <a:sym typeface="Arial"/>
              </a:defRPr>
            </a:pPr>
            <a:r>
              <a:t>Aman MG, Kasper W, Manos G, Mathew S, Marcus R, Owen R, Mankoski R.</a:t>
            </a:r>
          </a:p>
          <a:p>
            <a:pPr marL="0" indent="0" defTabSz="434340">
              <a:spcBef>
                <a:spcPts val="0"/>
              </a:spcBef>
              <a:buClrTx/>
              <a:buSzTx/>
              <a:buFontTx/>
              <a:buNone/>
              <a:defRPr sz="1140">
                <a:solidFill>
                  <a:srgbClr val="000000"/>
                </a:solidFill>
                <a:latin typeface="Arial"/>
                <a:ea typeface="Arial"/>
                <a:cs typeface="Arial"/>
                <a:sym typeface="Arial"/>
              </a:defRPr>
            </a:pPr>
            <a:r>
              <a:t>J Child Adolesc Psychopharmacol. 2010 Oct;20(5):415-22. doi: 10.1089/cap.2009.0120.</a:t>
            </a:r>
          </a:p>
          <a:p>
            <a:pPr marL="0" indent="0" defTabSz="434340">
              <a:spcBef>
                <a:spcPts val="0"/>
              </a:spcBef>
              <a:buClrTx/>
              <a:buSzTx/>
              <a:buFontTx/>
              <a:buNone/>
              <a:defRPr sz="1140">
                <a:solidFill>
                  <a:srgbClr val="575757"/>
                </a:solidFill>
                <a:latin typeface="Arial"/>
                <a:ea typeface="Arial"/>
                <a:cs typeface="Arial"/>
                <a:sym typeface="Arial"/>
              </a:defRPr>
            </a:pPr>
            <a:r>
              <a:t>PMID: 20973712</a:t>
            </a:r>
          </a:p>
        </p:txBody>
      </p:sp>
    </p:spTree>
  </p:cSld>
  <p:clrMapOvr>
    <a:masterClrMapping/>
  </p:clrMapOvr>
  <p:transition xmlns:p14="http://schemas.microsoft.com/office/powerpoint/2010/main" spd="med" advClick="1"/>
</p:sld>
</file>

<file path=ppt/slides/slide2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07" name="ADHD symptoms"/>
          <p:cNvSpPr txBox="1"/>
          <p:nvPr>
            <p:ph type="title"/>
          </p:nvPr>
        </p:nvSpPr>
        <p:spPr>
          <a:prstGeom prst="rect">
            <a:avLst/>
          </a:prstGeom>
        </p:spPr>
        <p:txBody>
          <a:bodyPr/>
          <a:lstStyle/>
          <a:p>
            <a:pPr/>
            <a:r>
              <a:t>ADHD symptoms</a:t>
            </a:r>
          </a:p>
        </p:txBody>
      </p:sp>
      <p:sp>
        <p:nvSpPr>
          <p:cNvPr id="208" name="Methylphenidate has been shown to be effective in ASD children with hyperactivity greater than inattention  in dose dependent fashion.…"/>
          <p:cNvSpPr txBox="1"/>
          <p:nvPr>
            <p:ph type="body" idx="1"/>
          </p:nvPr>
        </p:nvSpPr>
        <p:spPr>
          <a:prstGeom prst="rect">
            <a:avLst/>
          </a:prstGeom>
        </p:spPr>
        <p:txBody>
          <a:bodyPr/>
          <a:lstStyle/>
          <a:p>
            <a:pPr/>
            <a:r>
              <a:t>Methylphenidate has been shown to be effective in ASD children with hyperactivity greater than inattention  in dose dependent fashion.</a:t>
            </a:r>
          </a:p>
          <a:p>
            <a:pPr/>
            <a:r>
              <a:t>No evidence of impact on core symptoms</a:t>
            </a:r>
          </a:p>
          <a:p>
            <a:pPr/>
            <a:r>
              <a:t>Cochrane review found studies to generally of poor quality and short duration.</a:t>
            </a:r>
          </a:p>
          <a:p>
            <a:pPr/>
          </a:p>
          <a:p>
            <a:pPr marL="0" indent="0" defTabSz="457200">
              <a:spcBef>
                <a:spcPts val="0"/>
              </a:spcBef>
              <a:buClrTx/>
              <a:buSzTx/>
              <a:buFontTx/>
              <a:buNone/>
              <a:defRPr sz="1440" u="sng">
                <a:solidFill>
                  <a:srgbClr val="642A8F"/>
                </a:solidFill>
                <a:uFill>
                  <a:solidFill>
                    <a:srgbClr val="642A8F"/>
                  </a:solidFill>
                </a:uFill>
                <a:latin typeface="Arial"/>
                <a:ea typeface="Arial"/>
                <a:cs typeface="Arial"/>
                <a:sym typeface="Arial"/>
              </a:defRPr>
            </a:pPr>
            <a:r>
              <a:rPr>
                <a:hlinkClick r:id="rId2" invalidUrl="" action="" tgtFrame="" tooltip="" history="1" highlightClick="0" endSnd="0"/>
              </a:rPr>
              <a:t>Methylphenidate for children and adolescents with autism spectrum disorder.</a:t>
            </a:r>
            <a:endParaRPr u="none">
              <a:solidFill>
                <a:srgbClr val="000000"/>
              </a:solidFill>
            </a:endParaRPr>
          </a:p>
          <a:p>
            <a:pPr marL="0" indent="0" defTabSz="457200">
              <a:spcBef>
                <a:spcPts val="0"/>
              </a:spcBef>
              <a:buClrTx/>
              <a:buSzTx/>
              <a:buFontTx/>
              <a:buNone/>
              <a:defRPr sz="1400">
                <a:solidFill>
                  <a:srgbClr val="000000"/>
                </a:solidFill>
                <a:latin typeface="Arial"/>
                <a:ea typeface="Arial"/>
                <a:cs typeface="Arial"/>
                <a:sym typeface="Arial"/>
              </a:defRPr>
            </a:pPr>
            <a:r>
              <a:t>Sturman N, Deckx L, van Driel ML.</a:t>
            </a:r>
          </a:p>
          <a:p>
            <a:pPr marL="0" indent="0" defTabSz="457200">
              <a:spcBef>
                <a:spcPts val="0"/>
              </a:spcBef>
              <a:buClrTx/>
              <a:buSzTx/>
              <a:buFontTx/>
              <a:buNone/>
              <a:defRPr sz="1200">
                <a:solidFill>
                  <a:srgbClr val="000000"/>
                </a:solidFill>
                <a:latin typeface="Arial"/>
                <a:ea typeface="Arial"/>
                <a:cs typeface="Arial"/>
                <a:sym typeface="Arial"/>
              </a:defRPr>
            </a:pPr>
            <a:r>
              <a:t>Cochrane Database Syst Rev. 2017 Nov 21;11:CD011144. doi: 10.1002/14651858.CD011144.pub2. Review.</a:t>
            </a:r>
          </a:p>
        </p:txBody>
      </p:sp>
    </p:spTree>
  </p:cSld>
  <p:clrMapOvr>
    <a:masterClrMapping/>
  </p:clrMapOvr>
  <p:transition xmlns:p14="http://schemas.microsoft.com/office/powerpoint/2010/main" spd="med" advClick="1"/>
</p:sld>
</file>

<file path=ppt/slides/slide3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10" name="Other agents"/>
          <p:cNvSpPr txBox="1"/>
          <p:nvPr>
            <p:ph type="title"/>
          </p:nvPr>
        </p:nvSpPr>
        <p:spPr>
          <a:prstGeom prst="rect">
            <a:avLst/>
          </a:prstGeom>
        </p:spPr>
        <p:txBody>
          <a:bodyPr/>
          <a:lstStyle/>
          <a:p>
            <a:pPr/>
            <a:r>
              <a:t>Other agents</a:t>
            </a:r>
          </a:p>
        </p:txBody>
      </p:sp>
      <p:sp>
        <p:nvSpPr>
          <p:cNvPr id="211" name="A RCT of atomoxetine vs placebo found improvement in hyperactivity, but not other other sub scores. AE’s were as with other ADHD trials…"/>
          <p:cNvSpPr txBox="1"/>
          <p:nvPr>
            <p:ph type="body" idx="1"/>
          </p:nvPr>
        </p:nvSpPr>
        <p:spPr>
          <a:prstGeom prst="rect">
            <a:avLst/>
          </a:prstGeom>
        </p:spPr>
        <p:txBody>
          <a:bodyPr/>
          <a:lstStyle/>
          <a:p>
            <a:pPr/>
            <a:r>
              <a:t>A RCT of atomoxetine vs placebo found improvement in hyperactivity, but not other other sub scores. AE’s were as with other ADHD trials</a:t>
            </a:r>
          </a:p>
          <a:p>
            <a:pPr/>
            <a:r>
              <a:t>RCT of extended release Guanfacine showed a 46% decline in hyperactivity vs 13% for placebo and CGI improvement of 50%.</a:t>
            </a:r>
          </a:p>
        </p:txBody>
      </p:sp>
      <p:sp>
        <p:nvSpPr>
          <p:cNvPr id="212" name="1.…"/>
          <p:cNvSpPr txBox="1"/>
          <p:nvPr/>
        </p:nvSpPr>
        <p:spPr>
          <a:xfrm>
            <a:off x="73186" y="8230471"/>
            <a:ext cx="12858428" cy="126501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defTabSz="457200">
              <a:defRPr sz="1300">
                <a:solidFill>
                  <a:srgbClr val="000000"/>
                </a:solidFill>
                <a:latin typeface="Arial"/>
                <a:ea typeface="Arial"/>
                <a:cs typeface="Arial"/>
                <a:sym typeface="Arial"/>
              </a:defRPr>
            </a:pPr>
          </a:p>
          <a:p>
            <a:pPr algn="l" defTabSz="457200">
              <a:defRPr sz="1300">
                <a:solidFill>
                  <a:srgbClr val="000000"/>
                </a:solidFill>
                <a:latin typeface="Arial"/>
                <a:ea typeface="Arial"/>
                <a:cs typeface="Arial"/>
                <a:sym typeface="Arial"/>
              </a:defRPr>
            </a:pPr>
            <a:r>
              <a:t>1.</a:t>
            </a:r>
          </a:p>
          <a:p>
            <a:pPr algn="l" defTabSz="457200">
              <a:defRPr sz="1440" u="sng">
                <a:solidFill>
                  <a:srgbClr val="642A8F"/>
                </a:solidFill>
                <a:uFill>
                  <a:solidFill>
                    <a:srgbClr val="642A8F"/>
                  </a:solidFill>
                </a:uFill>
                <a:latin typeface="Arial"/>
                <a:ea typeface="Arial"/>
                <a:cs typeface="Arial"/>
                <a:sym typeface="Arial"/>
              </a:defRPr>
            </a:pPr>
            <a:r>
              <a:rPr>
                <a:hlinkClick r:id="rId2" invalidUrl="" action="" tgtFrame="" tooltip="" history="1" highlightClick="0" endSnd="0"/>
              </a:rPr>
              <a:t>Extended-Release </a:t>
            </a:r>
            <a:r>
              <a:rPr b="1">
                <a:hlinkClick r:id="rId2" invalidUrl="" action="" tgtFrame="" tooltip="" history="1" highlightClick="0" endSnd="0"/>
              </a:rPr>
              <a:t>Guanfacine</a:t>
            </a:r>
            <a:r>
              <a:rPr>
                <a:hlinkClick r:id="rId2" invalidUrl="" action="" tgtFrame="" tooltip="" history="1" highlightClick="0" endSnd="0"/>
              </a:rPr>
              <a:t> for </a:t>
            </a:r>
            <a:r>
              <a:rPr b="1">
                <a:hlinkClick r:id="rId2" invalidUrl="" action="" tgtFrame="" tooltip="" history="1" highlightClick="0" endSnd="0"/>
              </a:rPr>
              <a:t>Hyperactivity</a:t>
            </a:r>
            <a:r>
              <a:rPr>
                <a:hlinkClick r:id="rId2" invalidUrl="" action="" tgtFrame="" tooltip="" history="1" highlightClick="0" endSnd="0"/>
              </a:rPr>
              <a:t> in Children With Autism Spectrum </a:t>
            </a:r>
            <a:r>
              <a:rPr b="1">
                <a:hlinkClick r:id="rId2" invalidUrl="" action="" tgtFrame="" tooltip="" history="1" highlightClick="0" endSnd="0"/>
              </a:rPr>
              <a:t>Disorder</a:t>
            </a:r>
            <a:r>
              <a:rPr>
                <a:hlinkClick r:id="rId2" invalidUrl="" action="" tgtFrame="" tooltip="" history="1" highlightClick="0" endSnd="0"/>
              </a:rPr>
              <a:t>.</a:t>
            </a:r>
            <a:endParaRPr u="none">
              <a:solidFill>
                <a:srgbClr val="000000"/>
              </a:solidFill>
            </a:endParaRPr>
          </a:p>
          <a:p>
            <a:pPr algn="l" defTabSz="457200">
              <a:defRPr sz="1400">
                <a:solidFill>
                  <a:srgbClr val="000000"/>
                </a:solidFill>
                <a:latin typeface="Arial"/>
                <a:ea typeface="Arial"/>
                <a:cs typeface="Arial"/>
                <a:sym typeface="Arial"/>
              </a:defRPr>
            </a:pPr>
            <a:r>
              <a:t>Scahill L, McCracken JT, King BH, Rockhill C, Shah B, Politte L, Sanders R, Minjarez M, Cowen J, Mullett J, Page C, Ward D, Deng Y, Loo S, Dziura J, McDougle CJ; Research Units on Pediatric Psychopharmacology Autism Network.</a:t>
            </a:r>
          </a:p>
          <a:p>
            <a:pPr algn="l" defTabSz="457200">
              <a:defRPr sz="1200">
                <a:solidFill>
                  <a:srgbClr val="000000"/>
                </a:solidFill>
                <a:latin typeface="Arial"/>
                <a:ea typeface="Arial"/>
                <a:cs typeface="Arial"/>
                <a:sym typeface="Arial"/>
              </a:defRPr>
            </a:pPr>
            <a:r>
              <a:t>Am J Psychiatry. 2015 Dec;172(12):1197-206. doi: 10.1176/appi.ajp.2015.15010055. Epub 2015 Aug 28.</a:t>
            </a:r>
          </a:p>
        </p:txBody>
      </p:sp>
    </p:spTree>
  </p:cSld>
  <p:clrMapOvr>
    <a:masterClrMapping/>
  </p:clrMapOvr>
  <p:transition xmlns:p14="http://schemas.microsoft.com/office/powerpoint/2010/main" spd="med" advClick="1"/>
</p:sld>
</file>

<file path=ppt/slides/slide3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14" name="Oxytocin"/>
          <p:cNvSpPr txBox="1"/>
          <p:nvPr>
            <p:ph type="title"/>
          </p:nvPr>
        </p:nvSpPr>
        <p:spPr>
          <a:xfrm>
            <a:off x="508000" y="787400"/>
            <a:ext cx="11988800" cy="1219200"/>
          </a:xfrm>
          <a:prstGeom prst="rect">
            <a:avLst/>
          </a:prstGeom>
        </p:spPr>
        <p:txBody>
          <a:bodyPr/>
          <a:lstStyle/>
          <a:p>
            <a:pPr/>
            <a:r>
              <a:t>Oxytocin</a:t>
            </a:r>
          </a:p>
        </p:txBody>
      </p:sp>
      <p:sp>
        <p:nvSpPr>
          <p:cNvPr id="215" name="Preclinical studies suggested that Oxytocin plays a role in social recognition, attachment and stereotyped behavior.…"/>
          <p:cNvSpPr txBox="1"/>
          <p:nvPr>
            <p:ph type="body" idx="1"/>
          </p:nvPr>
        </p:nvSpPr>
        <p:spPr>
          <a:prstGeom prst="rect">
            <a:avLst/>
          </a:prstGeom>
        </p:spPr>
        <p:txBody>
          <a:bodyPr/>
          <a:lstStyle/>
          <a:p>
            <a:pPr marL="455802" indent="-455802" defTabSz="566674">
              <a:spcBef>
                <a:spcPts val="2300"/>
              </a:spcBef>
              <a:defRPr sz="3492"/>
            </a:pPr>
            <a:r>
              <a:t>Preclinical studies suggested that Oxytocin plays a role in social recognition, attachment and stereotyped behavior.</a:t>
            </a:r>
          </a:p>
          <a:p>
            <a:pPr marL="455802" indent="-455802" defTabSz="566674">
              <a:spcBef>
                <a:spcPts val="2300"/>
              </a:spcBef>
              <a:defRPr sz="3492"/>
            </a:pPr>
            <a:r>
              <a:t>Clinical trials are mixed:</a:t>
            </a:r>
          </a:p>
          <a:p>
            <a:pPr marL="455802" indent="-455802" defTabSz="566674">
              <a:spcBef>
                <a:spcPts val="2300"/>
              </a:spcBef>
              <a:defRPr sz="3492"/>
            </a:pPr>
            <a:r>
              <a:t>Trial by Guastella et al., in 2015 failed to show efficacy in primary outcome</a:t>
            </a:r>
          </a:p>
          <a:p>
            <a:pPr marL="455802" indent="-455802" defTabSz="566674">
              <a:spcBef>
                <a:spcPts val="2300"/>
              </a:spcBef>
              <a:defRPr sz="3492"/>
            </a:pPr>
            <a:r>
              <a:t>Yatawara et al., showed significant improvement in caregiver rated social responsiveness using nasal oxytocin</a:t>
            </a:r>
          </a:p>
          <a:p>
            <a:pPr marL="0" indent="0" defTabSz="443484">
              <a:spcBef>
                <a:spcPts val="0"/>
              </a:spcBef>
              <a:buClrTx/>
              <a:buSzTx/>
              <a:buFontTx/>
              <a:buNone/>
              <a:defRPr sz="1552">
                <a:solidFill>
                  <a:srgbClr val="444444"/>
                </a:solidFill>
                <a:latin typeface="Arial"/>
                <a:ea typeface="Arial"/>
                <a:cs typeface="Arial"/>
                <a:sym typeface="Arial"/>
              </a:defRPr>
            </a:pPr>
            <a:r>
              <a:t>Yatawara CJ, Einfeld SL, Hickie IB, et al. The effect of oxytocin nasal spray on social interaction deficits observed in young children with autism: a randomized clinical crossover trial. Mol Psychiatry. 2016;21:1225–1231.</a:t>
            </a:r>
          </a:p>
        </p:txBody>
      </p:sp>
    </p:spTree>
  </p:cSld>
  <p:clrMapOvr>
    <a:masterClrMapping/>
  </p:clrMapOvr>
  <p:transition xmlns:p14="http://schemas.microsoft.com/office/powerpoint/2010/main" spd="med" advClick="1"/>
</p:sld>
</file>

<file path=ppt/slides/slide3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17" name="Dietary interventions"/>
          <p:cNvSpPr txBox="1"/>
          <p:nvPr>
            <p:ph type="title"/>
          </p:nvPr>
        </p:nvSpPr>
        <p:spPr>
          <a:prstGeom prst="rect">
            <a:avLst/>
          </a:prstGeom>
        </p:spPr>
        <p:txBody>
          <a:bodyPr/>
          <a:lstStyle/>
          <a:p>
            <a:pPr/>
            <a:r>
              <a:t>Dietary interventions</a:t>
            </a:r>
          </a:p>
        </p:txBody>
      </p:sp>
      <p:sp>
        <p:nvSpPr>
          <p:cNvPr id="218" name="Many autistic children have GI problems…"/>
          <p:cNvSpPr txBox="1"/>
          <p:nvPr>
            <p:ph type="body" idx="1"/>
          </p:nvPr>
        </p:nvSpPr>
        <p:spPr>
          <a:xfrm>
            <a:off x="431837" y="2628900"/>
            <a:ext cx="11988801" cy="6096000"/>
          </a:xfrm>
          <a:prstGeom prst="rect">
            <a:avLst/>
          </a:prstGeom>
        </p:spPr>
        <p:txBody>
          <a:bodyPr/>
          <a:lstStyle/>
          <a:p>
            <a:pPr marL="371221" indent="-371221" defTabSz="461518">
              <a:spcBef>
                <a:spcPts val="1800"/>
              </a:spcBef>
              <a:defRPr sz="2844"/>
            </a:pPr>
            <a:r>
              <a:t>Many autistic children have GI problems</a:t>
            </a:r>
          </a:p>
          <a:p>
            <a:pPr marL="371221" indent="-371221" defTabSz="461518">
              <a:spcBef>
                <a:spcPts val="1800"/>
              </a:spcBef>
              <a:defRPr sz="2844"/>
            </a:pPr>
            <a:r>
              <a:t>Internet full of dietary interventions and therapy including Gluten free/casein free diets, as well as supplementation with probiotics, etc...</a:t>
            </a:r>
          </a:p>
          <a:p>
            <a:pPr marL="371221" indent="-371221" defTabSz="461518">
              <a:spcBef>
                <a:spcPts val="1800"/>
              </a:spcBef>
              <a:defRPr sz="2844"/>
            </a:pPr>
            <a:r>
              <a:t>Trials of Omega-3 supplementation, N-acetylcysteine and tetrahydrobiopterin were not associated with improvement.</a:t>
            </a:r>
          </a:p>
          <a:p>
            <a:pPr marL="371221" indent="-371221" defTabSz="461518">
              <a:spcBef>
                <a:spcPts val="1800"/>
              </a:spcBef>
              <a:defRPr sz="2844"/>
            </a:pPr>
            <a:r>
              <a:t>Systematic review by Vanderbuilt Evidence -based Practice Center found little evidence for supplement or nutritional based interventions</a:t>
            </a:r>
          </a:p>
          <a:p>
            <a:pPr marL="371221" indent="-371221" defTabSz="461518">
              <a:spcBef>
                <a:spcPts val="1800"/>
              </a:spcBef>
              <a:defRPr sz="2844"/>
            </a:pPr>
          </a:p>
          <a:p>
            <a:pPr marL="371221" indent="-371221" defTabSz="461518">
              <a:spcBef>
                <a:spcPts val="1800"/>
              </a:spcBef>
              <a:defRPr sz="2844"/>
            </a:pPr>
          </a:p>
          <a:p>
            <a:pPr marL="0" indent="0" defTabSz="361188">
              <a:spcBef>
                <a:spcPts val="0"/>
              </a:spcBef>
              <a:buClrTx/>
              <a:buSzTx/>
              <a:buFontTx/>
              <a:buNone/>
              <a:defRPr sz="1137" u="sng">
                <a:solidFill>
                  <a:srgbClr val="642A8F"/>
                </a:solidFill>
                <a:uFill>
                  <a:solidFill>
                    <a:srgbClr val="642A8F"/>
                  </a:solidFill>
                </a:uFill>
                <a:latin typeface="Arial"/>
                <a:ea typeface="Arial"/>
                <a:cs typeface="Arial"/>
                <a:sym typeface="Arial"/>
              </a:defRPr>
            </a:pPr>
            <a:r>
              <a:rPr>
                <a:hlinkClick r:id="rId2" invalidUrl="" action="" tgtFrame="" tooltip="" history="1" highlightClick="0" endSnd="0"/>
              </a:rPr>
              <a:t>Nutritional and Dietary Interventions for Autism Spectrum Disorder: A Systematic Review.</a:t>
            </a:r>
            <a:endParaRPr u="none">
              <a:solidFill>
                <a:srgbClr val="000000"/>
              </a:solidFill>
            </a:endParaRPr>
          </a:p>
          <a:p>
            <a:pPr marL="0" indent="0" defTabSz="361188">
              <a:spcBef>
                <a:spcPts val="0"/>
              </a:spcBef>
              <a:buClrTx/>
              <a:buSzTx/>
              <a:buFontTx/>
              <a:buNone/>
              <a:defRPr sz="1106">
                <a:solidFill>
                  <a:srgbClr val="000000"/>
                </a:solidFill>
                <a:latin typeface="Arial"/>
                <a:ea typeface="Arial"/>
                <a:cs typeface="Arial"/>
                <a:sym typeface="Arial"/>
              </a:defRPr>
            </a:pPr>
            <a:r>
              <a:t>Sathe N, Andrews JC, McPheeters ML, Warren ZE.</a:t>
            </a:r>
          </a:p>
          <a:p>
            <a:pPr marL="0" indent="0" defTabSz="361188">
              <a:spcBef>
                <a:spcPts val="0"/>
              </a:spcBef>
              <a:buClrTx/>
              <a:buSzTx/>
              <a:buFontTx/>
              <a:buNone/>
              <a:defRPr sz="948">
                <a:solidFill>
                  <a:srgbClr val="000000"/>
                </a:solidFill>
                <a:latin typeface="Arial"/>
                <a:ea typeface="Arial"/>
                <a:cs typeface="Arial"/>
                <a:sym typeface="Arial"/>
              </a:defRPr>
            </a:pPr>
            <a:r>
              <a:t>Pediatrics. 2017 Jun;139(6). pii: e20170346. doi: 10.1542/peds.2017-0346. Review.</a:t>
            </a:r>
          </a:p>
        </p:txBody>
      </p:sp>
    </p:spTree>
  </p:cSld>
  <p:clrMapOvr>
    <a:masterClrMapping/>
  </p:clrMapOvr>
  <p:transition xmlns:p14="http://schemas.microsoft.com/office/powerpoint/2010/main" spd="med" advClick="1"/>
</p:sld>
</file>

<file path=ppt/slides/slide3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20" name="New and Novel"/>
          <p:cNvSpPr txBox="1"/>
          <p:nvPr>
            <p:ph type="title"/>
          </p:nvPr>
        </p:nvSpPr>
        <p:spPr>
          <a:prstGeom prst="rect">
            <a:avLst/>
          </a:prstGeom>
        </p:spPr>
        <p:txBody>
          <a:bodyPr/>
          <a:lstStyle/>
          <a:p>
            <a:pPr/>
            <a:r>
              <a:t>New and Novel </a:t>
            </a:r>
          </a:p>
        </p:txBody>
      </p:sp>
      <p:sp>
        <p:nvSpPr>
          <p:cNvPr id="221" name="Gut, Brain, Microbiome interaction...…"/>
          <p:cNvSpPr txBox="1"/>
          <p:nvPr>
            <p:ph type="body" idx="1"/>
          </p:nvPr>
        </p:nvSpPr>
        <p:spPr>
          <a:xfrm>
            <a:off x="508000" y="2324100"/>
            <a:ext cx="11988800" cy="6096000"/>
          </a:xfrm>
          <a:prstGeom prst="rect">
            <a:avLst/>
          </a:prstGeom>
        </p:spPr>
        <p:txBody>
          <a:bodyPr/>
          <a:lstStyle/>
          <a:p>
            <a:pPr marL="380618" indent="-380618" defTabSz="473201">
              <a:spcBef>
                <a:spcPts val="1900"/>
              </a:spcBef>
              <a:defRPr sz="2916"/>
            </a:pPr>
            <a:r>
              <a:t>Gut, Brain, Microbiome interaction...</a:t>
            </a:r>
          </a:p>
          <a:p>
            <a:pPr marL="380618" indent="-380618" defTabSz="473201">
              <a:spcBef>
                <a:spcPts val="1900"/>
              </a:spcBef>
              <a:defRPr sz="2916"/>
            </a:pPr>
            <a:r>
              <a:t>Exploratory MTT with promising results showing decrease in GI sx and reporting imp of ASD sx</a:t>
            </a:r>
          </a:p>
          <a:p>
            <a:pPr marL="380618" indent="-380618" defTabSz="473201">
              <a:spcBef>
                <a:spcPts val="1900"/>
              </a:spcBef>
              <a:defRPr sz="2916"/>
            </a:pPr>
            <a:r>
              <a:t>More clinical trials pending</a:t>
            </a:r>
          </a:p>
          <a:p>
            <a:pPr marL="380618" indent="-380618" defTabSz="473201">
              <a:spcBef>
                <a:spcPts val="1900"/>
              </a:spcBef>
              <a:defRPr sz="2916"/>
            </a:pPr>
            <a:r>
              <a:t>Vasopressin 1a receptor antagonist in clinical trials may work similarly to oxytocin and modify social cognition in a test of emotion used with spoken language. Ongoing clinical trials ...</a:t>
            </a:r>
          </a:p>
          <a:p>
            <a:pPr marL="380618" indent="-380618" defTabSz="473201">
              <a:spcBef>
                <a:spcPts val="1900"/>
              </a:spcBef>
              <a:defRPr sz="2916"/>
            </a:pPr>
          </a:p>
          <a:p>
            <a:pPr marL="380618" indent="-380618" defTabSz="473201">
              <a:spcBef>
                <a:spcPts val="1900"/>
              </a:spcBef>
              <a:defRPr sz="2916"/>
            </a:pPr>
          </a:p>
          <a:p>
            <a:pPr marL="0" indent="0" defTabSz="370331">
              <a:spcBef>
                <a:spcPts val="0"/>
              </a:spcBef>
              <a:buClrTx/>
              <a:buSzTx/>
              <a:buFontTx/>
              <a:buNone/>
              <a:defRPr sz="1322">
                <a:solidFill>
                  <a:srgbClr val="000000"/>
                </a:solidFill>
                <a:latin typeface="Trebuchet MS"/>
                <a:ea typeface="Trebuchet MS"/>
                <a:cs typeface="Trebuchet MS"/>
                <a:sym typeface="Trebuchet MS"/>
              </a:defRPr>
            </a:pPr>
            <a:r>
              <a:t>Kang D-W, Adams JB, Gregory AC, et al. Microbiota Transfer Therapy alters gut ecosystem and improves gastrointestinal and autism symptoms: an open-label study. </a:t>
            </a:r>
            <a:r>
              <a:rPr i="1"/>
              <a:t>Microbiome</a:t>
            </a:r>
            <a:r>
              <a:t>. 2017;5:10. doi:10.1186/s40168-016-0225-7</a:t>
            </a:r>
          </a:p>
        </p:txBody>
      </p:sp>
    </p:spTree>
  </p:cSld>
  <p:clrMapOvr>
    <a:masterClrMapping/>
  </p:clrMapOvr>
  <p:transition xmlns:p14="http://schemas.microsoft.com/office/powerpoint/2010/main" spd="med" advClick="1"/>
</p:sld>
</file>

<file path=ppt/slides/slide3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23" name="Tried and True"/>
          <p:cNvSpPr txBox="1"/>
          <p:nvPr>
            <p:ph type="title"/>
          </p:nvPr>
        </p:nvSpPr>
        <p:spPr>
          <a:prstGeom prst="rect">
            <a:avLst/>
          </a:prstGeom>
        </p:spPr>
        <p:txBody>
          <a:bodyPr/>
          <a:lstStyle/>
          <a:p>
            <a:pPr/>
            <a:r>
              <a:t>Tried and True</a:t>
            </a:r>
          </a:p>
        </p:txBody>
      </p:sp>
      <p:sp>
        <p:nvSpPr>
          <p:cNvPr id="224" name="Therapy works, but only after diagnosis.…"/>
          <p:cNvSpPr txBox="1"/>
          <p:nvPr>
            <p:ph type="body" idx="1"/>
          </p:nvPr>
        </p:nvSpPr>
        <p:spPr>
          <a:prstGeom prst="rect">
            <a:avLst/>
          </a:prstGeom>
        </p:spPr>
        <p:txBody>
          <a:bodyPr/>
          <a:lstStyle/>
          <a:p>
            <a:pPr/>
            <a:r>
              <a:t>Therapy works, but only after diagnosis.</a:t>
            </a:r>
          </a:p>
          <a:p>
            <a:pPr/>
            <a:r>
              <a:t>Screen early and treat early!</a:t>
            </a:r>
          </a:p>
        </p:txBody>
      </p:sp>
    </p:spTree>
  </p:cSld>
  <p:clrMapOvr>
    <a:masterClrMapping/>
  </p:clrMapOvr>
  <p:transition xmlns:p14="http://schemas.microsoft.com/office/powerpoint/2010/main" spd="med" advClick="1"/>
</p:sld>
</file>

<file path=ppt/slides/slide3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226" name="Image" descr="Image"/>
          <p:cNvPicPr>
            <a:picLocks noChangeAspect="1"/>
          </p:cNvPicPr>
          <p:nvPr/>
        </p:nvPicPr>
        <p:blipFill>
          <a:blip r:embed="rId2">
            <a:extLst/>
          </a:blip>
          <a:stretch>
            <a:fillRect/>
          </a:stretch>
        </p:blipFill>
        <p:spPr>
          <a:xfrm>
            <a:off x="2194048" y="-1"/>
            <a:ext cx="7536874" cy="9753601"/>
          </a:xfrm>
          <a:prstGeom prst="rect">
            <a:avLst/>
          </a:prstGeom>
          <a:ln w="12700">
            <a:miter lim="400000"/>
          </a:ln>
        </p:spPr>
      </p:pic>
    </p:spTree>
  </p:cSld>
  <p:clrMapOvr>
    <a:masterClrMapping/>
  </p:clrMapOvr>
  <p:transition xmlns:p14="http://schemas.microsoft.com/office/powerpoint/2010/main" spd="med" advClick="1"/>
</p:sld>
</file>

<file path=ppt/slides/slide3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228" name="Content Placeholder 8" descr="Content Placeholder 8"/>
          <p:cNvPicPr>
            <a:picLocks noChangeAspect="1"/>
          </p:cNvPicPr>
          <p:nvPr/>
        </p:nvPicPr>
        <p:blipFill>
          <a:blip r:embed="rId2">
            <a:extLst/>
          </a:blip>
          <a:stretch>
            <a:fillRect/>
          </a:stretch>
        </p:blipFill>
        <p:spPr>
          <a:xfrm>
            <a:off x="236152" y="520313"/>
            <a:ext cx="6534874" cy="8712974"/>
          </a:xfrm>
          <a:prstGeom prst="rect">
            <a:avLst/>
          </a:prstGeom>
          <a:ln w="3175">
            <a:solidFill>
              <a:srgbClr val="000000"/>
            </a:solidFill>
          </a:ln>
          <a:effectLst>
            <a:outerShdw sx="100000" sy="100000" kx="0" ky="0" algn="b" rotWithShape="0" blurRad="50800" dist="38100" dir="2700000">
              <a:srgbClr val="000000">
                <a:alpha val="40000"/>
              </a:srgbClr>
            </a:outerShdw>
          </a:effectLst>
        </p:spPr>
      </p:pic>
      <p:sp>
        <p:nvSpPr>
          <p:cNvPr id="229" name="TextBox 6"/>
          <p:cNvSpPr txBox="1"/>
          <p:nvPr/>
        </p:nvSpPr>
        <p:spPr>
          <a:xfrm>
            <a:off x="6958907" y="487679"/>
            <a:ext cx="4790012" cy="87782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gn="l" defTabSz="914400">
              <a:defRPr b="1" i="1" sz="1600" u="sng">
                <a:solidFill>
                  <a:srgbClr val="000000"/>
                </a:solidFill>
                <a:latin typeface="Calibri"/>
                <a:ea typeface="Calibri"/>
                <a:cs typeface="Calibri"/>
                <a:sym typeface="Calibri"/>
              </a:defRPr>
            </a:pPr>
            <a:r>
              <a:t>Notes/Considerations:</a:t>
            </a:r>
          </a:p>
          <a:p>
            <a:pPr marL="381000" indent="-381000" algn="l" defTabSz="914400">
              <a:buSzPct val="100000"/>
              <a:buChar char="❖"/>
              <a:defRPr i="1" sz="1600">
                <a:solidFill>
                  <a:srgbClr val="000000"/>
                </a:solidFill>
                <a:latin typeface="Calibri"/>
                <a:ea typeface="Calibri"/>
                <a:cs typeface="Calibri"/>
                <a:sym typeface="Calibri"/>
              </a:defRPr>
            </a:pPr>
            <a:r>
              <a:t>Medical Record is a requirement (for tracking)</a:t>
            </a:r>
          </a:p>
          <a:p>
            <a:pPr marL="381000" indent="-381000" algn="l" defTabSz="914400">
              <a:buSzPct val="100000"/>
              <a:buChar char="❖"/>
              <a:defRPr i="1" sz="1600">
                <a:solidFill>
                  <a:srgbClr val="000000"/>
                </a:solidFill>
                <a:latin typeface="Calibri"/>
                <a:ea typeface="Calibri"/>
                <a:cs typeface="Calibri"/>
                <a:sym typeface="Calibri"/>
              </a:defRPr>
            </a:pPr>
          </a:p>
          <a:p>
            <a:pPr marL="381000" indent="-381000" algn="l" defTabSz="914400">
              <a:buSzPct val="100000"/>
              <a:buChar char="❖"/>
              <a:defRPr i="1" sz="1600">
                <a:solidFill>
                  <a:srgbClr val="000000"/>
                </a:solidFill>
                <a:latin typeface="Calibri"/>
                <a:ea typeface="Calibri"/>
                <a:cs typeface="Calibri"/>
                <a:sym typeface="Calibri"/>
              </a:defRPr>
            </a:pPr>
            <a:r>
              <a:t>Score each colored section separately, plus the total of all sections (Total Score)</a:t>
            </a:r>
          </a:p>
          <a:p>
            <a:pPr marL="381000" indent="-381000" algn="l" defTabSz="914400">
              <a:buSzPct val="100000"/>
              <a:buChar char="❖"/>
              <a:defRPr i="1" sz="1600">
                <a:solidFill>
                  <a:srgbClr val="000000"/>
                </a:solidFill>
                <a:latin typeface="Calibri"/>
                <a:ea typeface="Calibri"/>
                <a:cs typeface="Calibri"/>
                <a:sym typeface="Calibri"/>
              </a:defRPr>
            </a:pPr>
          </a:p>
          <a:p>
            <a:pPr marL="381000" indent="-381000" algn="l" defTabSz="914400">
              <a:buSzPct val="100000"/>
              <a:buChar char="❖"/>
              <a:defRPr i="1" sz="1600">
                <a:solidFill>
                  <a:srgbClr val="000000"/>
                </a:solidFill>
                <a:latin typeface="Calibri"/>
                <a:ea typeface="Calibri"/>
                <a:cs typeface="Calibri"/>
                <a:sym typeface="Calibri"/>
              </a:defRPr>
            </a:pPr>
            <a:r>
              <a:t>Each age has separate scoring cut-offs (see next slide)</a:t>
            </a:r>
          </a:p>
          <a:p>
            <a:pPr marL="381000" indent="-381000" algn="l" defTabSz="914400">
              <a:buSzPct val="100000"/>
              <a:buChar char="❖"/>
              <a:defRPr i="1" sz="1600">
                <a:solidFill>
                  <a:srgbClr val="000000"/>
                </a:solidFill>
                <a:latin typeface="Calibri"/>
                <a:ea typeface="Calibri"/>
                <a:cs typeface="Calibri"/>
                <a:sym typeface="Calibri"/>
              </a:defRPr>
            </a:pPr>
          </a:p>
          <a:p>
            <a:pPr marL="381000" indent="-381000" algn="l" defTabSz="914400">
              <a:buSzPct val="100000"/>
              <a:buChar char="❖"/>
              <a:defRPr i="1" sz="1600">
                <a:solidFill>
                  <a:srgbClr val="000000"/>
                </a:solidFill>
                <a:latin typeface="Calibri"/>
                <a:ea typeface="Calibri"/>
                <a:cs typeface="Calibri"/>
                <a:sym typeface="Calibri"/>
              </a:defRPr>
            </a:pPr>
            <a:r>
              <a:t>Three ways to fail- Communication, Symbolic, or Total Score</a:t>
            </a:r>
          </a:p>
          <a:p>
            <a:pPr marL="381000" indent="-381000" algn="l" defTabSz="914400">
              <a:buSzPct val="100000"/>
              <a:buChar char="❖"/>
              <a:defRPr i="1" sz="1600">
                <a:solidFill>
                  <a:srgbClr val="000000"/>
                </a:solidFill>
                <a:latin typeface="Calibri"/>
                <a:ea typeface="Calibri"/>
                <a:cs typeface="Calibri"/>
                <a:sym typeface="Calibri"/>
              </a:defRPr>
            </a:pPr>
          </a:p>
          <a:p>
            <a:pPr marL="381000" indent="-381000" algn="l" defTabSz="914400">
              <a:buSzPct val="100000"/>
              <a:buChar char="❖"/>
              <a:defRPr i="1" sz="1600">
                <a:solidFill>
                  <a:srgbClr val="000000"/>
                </a:solidFill>
                <a:latin typeface="Calibri"/>
                <a:ea typeface="Calibri"/>
                <a:cs typeface="Calibri"/>
                <a:sym typeface="Calibri"/>
              </a:defRPr>
            </a:pPr>
            <a:r>
              <a:t> No need to refer for a failed Expressive Speech score alone, however feel free to refer any time there is a concern regarding development</a:t>
            </a:r>
          </a:p>
          <a:p>
            <a:pPr marL="381000" indent="-381000" algn="l" defTabSz="914400">
              <a:buSzPct val="100000"/>
              <a:buChar char="❖"/>
              <a:defRPr i="1" sz="1600">
                <a:solidFill>
                  <a:srgbClr val="000000"/>
                </a:solidFill>
                <a:latin typeface="Calibri"/>
                <a:ea typeface="Calibri"/>
                <a:cs typeface="Calibri"/>
                <a:sym typeface="Calibri"/>
              </a:defRPr>
            </a:pPr>
          </a:p>
          <a:p>
            <a:pPr marL="381000" indent="-381000" algn="l" defTabSz="914400">
              <a:buSzPct val="100000"/>
              <a:buChar char="❖"/>
              <a:defRPr i="1" sz="1600">
                <a:solidFill>
                  <a:srgbClr val="000000"/>
                </a:solidFill>
                <a:latin typeface="Calibri"/>
                <a:ea typeface="Calibri"/>
                <a:cs typeface="Calibri"/>
                <a:sym typeface="Calibri"/>
              </a:defRPr>
            </a:pPr>
            <a:r>
              <a:t>Clinical Impressions box is for pediatrician’s impression of the child (T=typical, A= Autistic, O=Other). Please check a box.</a:t>
            </a:r>
          </a:p>
          <a:p>
            <a:pPr marL="381000" indent="-381000" algn="l" defTabSz="914400">
              <a:buSzPct val="100000"/>
              <a:buChar char="❖"/>
              <a:defRPr i="1" sz="1600">
                <a:solidFill>
                  <a:srgbClr val="000000"/>
                </a:solidFill>
                <a:latin typeface="Calibri"/>
                <a:ea typeface="Calibri"/>
                <a:cs typeface="Calibri"/>
                <a:sym typeface="Calibri"/>
              </a:defRPr>
            </a:pPr>
          </a:p>
          <a:p>
            <a:pPr marL="381000" indent="-381000" algn="l" defTabSz="914400">
              <a:buSzPct val="100000"/>
              <a:buChar char="❖"/>
              <a:defRPr i="1" sz="1600">
                <a:solidFill>
                  <a:srgbClr val="000000"/>
                </a:solidFill>
                <a:latin typeface="Calibri"/>
                <a:ea typeface="Calibri"/>
                <a:cs typeface="Calibri"/>
                <a:sym typeface="Calibri"/>
              </a:defRPr>
            </a:pPr>
            <a:r>
              <a:t>Low scores are best discussed with the family by the pediatrician during the appointment</a:t>
            </a:r>
          </a:p>
          <a:p>
            <a:pPr marL="381000" indent="-381000" algn="l" defTabSz="914400">
              <a:buSzPct val="100000"/>
              <a:buChar char="❖"/>
              <a:defRPr i="1" sz="1600">
                <a:solidFill>
                  <a:srgbClr val="000000"/>
                </a:solidFill>
                <a:latin typeface="Calibri"/>
                <a:ea typeface="Calibri"/>
                <a:cs typeface="Calibri"/>
                <a:sym typeface="Calibri"/>
              </a:defRPr>
            </a:pPr>
          </a:p>
          <a:p>
            <a:pPr marL="381000" indent="-381000" algn="l" defTabSz="914400">
              <a:buSzPct val="100000"/>
              <a:buChar char="❖"/>
              <a:defRPr i="1" sz="1600">
                <a:solidFill>
                  <a:srgbClr val="000000"/>
                </a:solidFill>
                <a:latin typeface="Calibri"/>
                <a:ea typeface="Calibri"/>
                <a:cs typeface="Calibri"/>
                <a:sym typeface="Calibri"/>
              </a:defRPr>
            </a:pPr>
            <a:r>
              <a:t>Fax failed CSBS forms for quicker service</a:t>
            </a:r>
          </a:p>
          <a:p>
            <a:pPr marL="381000" indent="-381000" algn="l" defTabSz="914400">
              <a:buSzPct val="100000"/>
              <a:buChar char="❖"/>
              <a:defRPr i="1" sz="1600">
                <a:solidFill>
                  <a:srgbClr val="000000"/>
                </a:solidFill>
                <a:latin typeface="Calibri"/>
                <a:ea typeface="Calibri"/>
                <a:cs typeface="Calibri"/>
                <a:sym typeface="Calibri"/>
              </a:defRPr>
            </a:pPr>
          </a:p>
          <a:p>
            <a:pPr marL="381000" indent="-381000" algn="l" defTabSz="914400">
              <a:buSzPct val="100000"/>
              <a:buChar char="❖"/>
              <a:defRPr i="1" sz="1600">
                <a:solidFill>
                  <a:srgbClr val="000000"/>
                </a:solidFill>
                <a:latin typeface="Calibri"/>
                <a:ea typeface="Calibri"/>
                <a:cs typeface="Calibri"/>
                <a:sym typeface="Calibri"/>
              </a:defRPr>
            </a:pPr>
            <a:r>
              <a:t>So long as the coversheet is filled out to do so,  we will contact parents of any child who fails or parents who check this is box and indicate a developmental concern we can address </a:t>
            </a:r>
          </a:p>
          <a:p>
            <a:pPr marL="381000" indent="-381000" algn="l" defTabSz="914400">
              <a:buSzPct val="100000"/>
              <a:buChar char="❖"/>
              <a:defRPr i="1" sz="1600">
                <a:solidFill>
                  <a:srgbClr val="000000"/>
                </a:solidFill>
                <a:latin typeface="Calibri"/>
                <a:ea typeface="Calibri"/>
                <a:cs typeface="Calibri"/>
                <a:sym typeface="Calibri"/>
              </a:defRPr>
            </a:pPr>
          </a:p>
          <a:p>
            <a:pPr marL="381000" indent="-381000" algn="l" defTabSz="914400">
              <a:buSzPct val="100000"/>
              <a:buChar char="❖"/>
              <a:defRPr i="1" sz="1600">
                <a:solidFill>
                  <a:srgbClr val="000000"/>
                </a:solidFill>
                <a:latin typeface="Calibri"/>
                <a:ea typeface="Calibri"/>
                <a:cs typeface="Calibri"/>
                <a:sym typeface="Calibri"/>
              </a:defRPr>
            </a:pPr>
            <a:r>
              <a:t>If Ped prefers we do not call a family, please indicate that in reason for non-referral box (eg- Do not call). Otherwise we will call.</a:t>
            </a:r>
          </a:p>
        </p:txBody>
      </p:sp>
    </p:spTree>
  </p:cSld>
  <p:clrMapOvr>
    <a:masterClrMapping/>
  </p:clrMapOvr>
  <p:transition xmlns:p14="http://schemas.microsoft.com/office/powerpoint/2010/main" spd="med" advClick="1"/>
</p:sld>
</file>

<file path=ppt/slides/slide3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231" name="Content Placeholder 3" descr="Content Placeholder 3"/>
          <p:cNvPicPr>
            <a:picLocks noChangeAspect="1"/>
          </p:cNvPicPr>
          <p:nvPr/>
        </p:nvPicPr>
        <p:blipFill>
          <a:blip r:embed="rId2">
            <a:extLst/>
          </a:blip>
          <a:stretch>
            <a:fillRect/>
          </a:stretch>
        </p:blipFill>
        <p:spPr>
          <a:xfrm>
            <a:off x="121421" y="691786"/>
            <a:ext cx="6450478" cy="8370028"/>
          </a:xfrm>
          <a:prstGeom prst="rect">
            <a:avLst/>
          </a:prstGeom>
          <a:ln>
            <a:solidFill>
              <a:srgbClr val="000000"/>
            </a:solidFill>
          </a:ln>
          <a:effectLst>
            <a:outerShdw sx="100000" sy="100000" kx="0" ky="0" algn="b" rotWithShape="0" blurRad="50800" dist="38100" dir="2700000">
              <a:srgbClr val="000000">
                <a:alpha val="40000"/>
              </a:srgbClr>
            </a:outerShdw>
          </a:effectLst>
        </p:spPr>
      </p:pic>
      <p:sp>
        <p:nvSpPr>
          <p:cNvPr id="232" name="TextBox 6"/>
          <p:cNvSpPr txBox="1"/>
          <p:nvPr/>
        </p:nvSpPr>
        <p:spPr>
          <a:xfrm>
            <a:off x="7342570" y="449580"/>
            <a:ext cx="4834505" cy="88544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gn="l" defTabSz="914400">
              <a:defRPr b="1" sz="2000" u="sng">
                <a:solidFill>
                  <a:srgbClr val="000000"/>
                </a:solidFill>
                <a:latin typeface="Calibri"/>
                <a:ea typeface="Calibri"/>
                <a:cs typeface="Calibri"/>
                <a:sym typeface="Calibri"/>
              </a:defRPr>
            </a:pPr>
            <a:r>
              <a:t>Notes/Considerations:</a:t>
            </a:r>
          </a:p>
          <a:p>
            <a:pPr marL="476250" indent="-476250" algn="l" defTabSz="914400">
              <a:buSzPct val="100000"/>
              <a:buChar char="❖"/>
              <a:defRPr sz="2000">
                <a:solidFill>
                  <a:srgbClr val="000000"/>
                </a:solidFill>
                <a:latin typeface="Calibri"/>
                <a:ea typeface="Calibri"/>
                <a:cs typeface="Calibri"/>
                <a:sym typeface="Calibri"/>
              </a:defRPr>
            </a:pPr>
            <a:r>
              <a:t>Each age has separate scoring cut-offs (see next slide)</a:t>
            </a:r>
          </a:p>
          <a:p>
            <a:pPr marL="476250" indent="-476250" algn="l" defTabSz="914400">
              <a:buSzPct val="100000"/>
              <a:buChar char="❖"/>
              <a:defRPr sz="2000">
                <a:solidFill>
                  <a:srgbClr val="000000"/>
                </a:solidFill>
                <a:latin typeface="Calibri"/>
                <a:ea typeface="Calibri"/>
                <a:cs typeface="Calibri"/>
                <a:sym typeface="Calibri"/>
              </a:defRPr>
            </a:pPr>
          </a:p>
          <a:p>
            <a:pPr marL="476250" indent="-476250" algn="l" defTabSz="914400">
              <a:buSzPct val="100000"/>
              <a:buChar char="❖"/>
              <a:defRPr sz="2000">
                <a:solidFill>
                  <a:srgbClr val="000000"/>
                </a:solidFill>
                <a:latin typeface="Calibri"/>
                <a:ea typeface="Calibri"/>
                <a:cs typeface="Calibri"/>
                <a:sym typeface="Calibri"/>
              </a:defRPr>
            </a:pPr>
            <a:r>
              <a:t>Three ways to fail- Communication, Symbolic, or Total Score</a:t>
            </a:r>
          </a:p>
          <a:p>
            <a:pPr algn="l" defTabSz="914400">
              <a:defRPr sz="2000">
                <a:solidFill>
                  <a:srgbClr val="000000"/>
                </a:solidFill>
                <a:latin typeface="Calibri"/>
                <a:ea typeface="Calibri"/>
                <a:cs typeface="Calibri"/>
                <a:sym typeface="Calibri"/>
              </a:defRPr>
            </a:pPr>
          </a:p>
          <a:p>
            <a:pPr marL="476250" indent="-476250" algn="l" defTabSz="914400">
              <a:buSzPct val="100000"/>
              <a:buChar char="❖"/>
              <a:defRPr sz="2000">
                <a:solidFill>
                  <a:srgbClr val="000000"/>
                </a:solidFill>
                <a:latin typeface="Calibri"/>
                <a:ea typeface="Calibri"/>
                <a:cs typeface="Calibri"/>
                <a:sym typeface="Calibri"/>
              </a:defRPr>
            </a:pPr>
            <a:r>
              <a:t>Find </a:t>
            </a:r>
            <a:r>
              <a:rPr i="1"/>
              <a:t>completed</a:t>
            </a:r>
            <a:r>
              <a:t> age in months to find the cut-off scores for that age in each of the three categories and Total</a:t>
            </a:r>
          </a:p>
          <a:p>
            <a:pPr marL="476250" indent="-476250" algn="l" defTabSz="914400">
              <a:buSzPct val="100000"/>
              <a:buChar char="❖"/>
              <a:defRPr sz="2000">
                <a:solidFill>
                  <a:srgbClr val="000000"/>
                </a:solidFill>
                <a:latin typeface="Calibri"/>
                <a:ea typeface="Calibri"/>
                <a:cs typeface="Calibri"/>
                <a:sym typeface="Calibri"/>
              </a:defRPr>
            </a:pPr>
            <a:r>
              <a:t>(for a 12.5 month- old use the 12 month cut-off scores)</a:t>
            </a:r>
          </a:p>
          <a:p>
            <a:pPr marL="476250" indent="-476250" algn="l" defTabSz="914400">
              <a:buSzPct val="100000"/>
              <a:buChar char="❖"/>
              <a:defRPr sz="2000">
                <a:solidFill>
                  <a:srgbClr val="000000"/>
                </a:solidFill>
                <a:latin typeface="Calibri"/>
                <a:ea typeface="Calibri"/>
                <a:cs typeface="Calibri"/>
                <a:sym typeface="Calibri"/>
              </a:defRPr>
            </a:pPr>
          </a:p>
          <a:p>
            <a:pPr marL="476250" indent="-476250" algn="l" defTabSz="914400">
              <a:buSzPct val="100000"/>
              <a:buChar char="❖"/>
              <a:defRPr sz="2000">
                <a:solidFill>
                  <a:srgbClr val="000000"/>
                </a:solidFill>
                <a:latin typeface="Calibri"/>
                <a:ea typeface="Calibri"/>
                <a:cs typeface="Calibri"/>
                <a:sym typeface="Calibri"/>
              </a:defRPr>
            </a:pPr>
            <a:r>
              <a:t>Again,  no </a:t>
            </a:r>
            <a:r>
              <a:rPr i="1"/>
              <a:t>need</a:t>
            </a:r>
            <a:r>
              <a:t> to refer for a failed Expressive Speech score alone, however feel free to refer any time there is a concern regarding development</a:t>
            </a:r>
          </a:p>
          <a:p>
            <a:pPr marL="476250" indent="-476250" algn="l" defTabSz="914400">
              <a:buSzPct val="100000"/>
              <a:buChar char="❖"/>
              <a:defRPr sz="2000">
                <a:solidFill>
                  <a:srgbClr val="000000"/>
                </a:solidFill>
                <a:latin typeface="Calibri"/>
                <a:ea typeface="Calibri"/>
                <a:cs typeface="Calibri"/>
                <a:sym typeface="Calibri"/>
              </a:defRPr>
            </a:pPr>
          </a:p>
          <a:p>
            <a:pPr marL="476250" indent="-476250" algn="l" defTabSz="914400">
              <a:buSzPct val="100000"/>
              <a:buChar char="❖"/>
              <a:defRPr sz="2000">
                <a:solidFill>
                  <a:srgbClr val="000000"/>
                </a:solidFill>
                <a:latin typeface="Calibri"/>
                <a:ea typeface="Calibri"/>
                <a:cs typeface="Calibri"/>
                <a:sym typeface="Calibri"/>
              </a:defRPr>
            </a:pPr>
            <a:r>
              <a:t>If baby scores in range of concern, please refer them to us for a free full developmental evaluation</a:t>
            </a:r>
          </a:p>
          <a:p>
            <a:pPr marL="476250" indent="-476250" algn="l" defTabSz="914400">
              <a:buSzPct val="100000"/>
              <a:buChar char="❖"/>
              <a:defRPr sz="2000">
                <a:solidFill>
                  <a:srgbClr val="000000"/>
                </a:solidFill>
                <a:latin typeface="Calibri"/>
                <a:ea typeface="Calibri"/>
                <a:cs typeface="Calibri"/>
                <a:sym typeface="Calibri"/>
              </a:defRPr>
            </a:pPr>
          </a:p>
          <a:p>
            <a:pPr marL="476250" indent="-476250" algn="l" defTabSz="914400">
              <a:buSzPct val="100000"/>
              <a:buChar char="❖"/>
              <a:defRPr sz="2000">
                <a:solidFill>
                  <a:srgbClr val="000000"/>
                </a:solidFill>
                <a:latin typeface="Calibri"/>
                <a:ea typeface="Calibri"/>
                <a:cs typeface="Calibri"/>
                <a:sym typeface="Calibri"/>
              </a:defRPr>
            </a:pPr>
            <a:r>
              <a:t>If referral is made, please be sure to indicate by checking the box on the front</a:t>
            </a:r>
          </a:p>
          <a:p>
            <a:pPr marL="476250" indent="-476250" algn="l" defTabSz="914400">
              <a:buSzPct val="100000"/>
              <a:buChar char="❖"/>
              <a:defRPr sz="2000">
                <a:solidFill>
                  <a:srgbClr val="000000"/>
                </a:solidFill>
                <a:latin typeface="Calibri"/>
                <a:ea typeface="Calibri"/>
                <a:cs typeface="Calibri"/>
                <a:sym typeface="Calibri"/>
              </a:defRPr>
            </a:pPr>
          </a:p>
          <a:p>
            <a:pPr marL="476250" indent="-476250" algn="l" defTabSz="914400">
              <a:buSzPct val="100000"/>
              <a:buChar char="❖"/>
              <a:defRPr sz="2000">
                <a:solidFill>
                  <a:srgbClr val="000000"/>
                </a:solidFill>
                <a:latin typeface="Calibri"/>
                <a:ea typeface="Calibri"/>
                <a:cs typeface="Calibri"/>
                <a:sym typeface="Calibri"/>
              </a:defRPr>
            </a:pPr>
            <a:r>
              <a:t>Triple Screen! 12 months, 18 months, and 24 month well-baby visits</a:t>
            </a:r>
          </a:p>
        </p:txBody>
      </p:sp>
    </p:spTree>
  </p:cSld>
  <p:clrMapOvr>
    <a:masterClrMapping/>
  </p:clrMapOvr>
  <p:transition xmlns:p14="http://schemas.microsoft.com/office/powerpoint/2010/main" spd="med" advClick="1"/>
</p:sld>
</file>

<file path=ppt/slides/slide3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34" name="Trayt"/>
          <p:cNvSpPr txBox="1"/>
          <p:nvPr>
            <p:ph type="title"/>
          </p:nvPr>
        </p:nvSpPr>
        <p:spPr>
          <a:prstGeom prst="rect">
            <a:avLst/>
          </a:prstGeom>
        </p:spPr>
        <p:txBody>
          <a:bodyPr/>
          <a:lstStyle/>
          <a:p>
            <a:pPr/>
            <a:r>
              <a:t>Trayt</a:t>
            </a:r>
          </a:p>
        </p:txBody>
      </p:sp>
      <p:pic>
        <p:nvPicPr>
          <p:cNvPr id="235" name="Image" descr="Image"/>
          <p:cNvPicPr>
            <a:picLocks noChangeAspect="1"/>
          </p:cNvPicPr>
          <p:nvPr/>
        </p:nvPicPr>
        <p:blipFill>
          <a:blip r:embed="rId2">
            <a:extLst/>
          </a:blip>
          <a:stretch>
            <a:fillRect/>
          </a:stretch>
        </p:blipFill>
        <p:spPr>
          <a:xfrm>
            <a:off x="4389060" y="2178050"/>
            <a:ext cx="4226680" cy="7517852"/>
          </a:xfrm>
          <a:prstGeom prst="rect">
            <a:avLst/>
          </a:prstGeom>
          <a:ln w="12700">
            <a:miter lim="400000"/>
          </a:ln>
        </p:spPr>
      </p:pic>
    </p:spTree>
  </p:cSld>
  <p:clrMapOvr>
    <a:masterClrMapping/>
  </p:clrMapOvr>
  <p:transition xmlns:p14="http://schemas.microsoft.com/office/powerpoint/2010/main" spd="med" advClick="1"/>
</p:sld>
</file>

<file path=ppt/slides/slide3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237" name="Image" descr="Image"/>
          <p:cNvPicPr>
            <a:picLocks noChangeAspect="1"/>
          </p:cNvPicPr>
          <p:nvPr/>
        </p:nvPicPr>
        <p:blipFill>
          <a:blip r:embed="rId2">
            <a:extLst/>
          </a:blip>
          <a:stretch>
            <a:fillRect/>
          </a:stretch>
        </p:blipFill>
        <p:spPr>
          <a:xfrm>
            <a:off x="3817549" y="101346"/>
            <a:ext cx="5369702" cy="9550908"/>
          </a:xfrm>
          <a:prstGeom prst="rect">
            <a:avLst/>
          </a:prstGeom>
          <a:ln w="12700">
            <a:miter lim="400000"/>
          </a:ln>
        </p:spPr>
      </p:pic>
    </p:spTree>
  </p:cSld>
  <p:clrMapOvr>
    <a:masterClrMapping/>
  </p:clrMapOvr>
  <p:transition xmlns:p14="http://schemas.microsoft.com/office/powerpoint/2010/main" spd="med" advClick="1"/>
</p:sld>
</file>

<file path=ppt/slides/slide4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39" name="Toddler Screening Tool"/>
          <p:cNvSpPr txBox="1"/>
          <p:nvPr>
            <p:ph type="title"/>
          </p:nvPr>
        </p:nvSpPr>
        <p:spPr>
          <a:prstGeom prst="rect">
            <a:avLst/>
          </a:prstGeom>
        </p:spPr>
        <p:txBody>
          <a:bodyPr/>
          <a:lstStyle/>
          <a:p>
            <a:pPr/>
            <a:r>
              <a:t>Toddler Screening Tool</a:t>
            </a:r>
          </a:p>
        </p:txBody>
      </p:sp>
      <p:pic>
        <p:nvPicPr>
          <p:cNvPr id="240" name="mchatDOTorg.pdf" descr="mchatDOTorg.pdf"/>
          <p:cNvPicPr>
            <a:picLocks noChangeAspect="1"/>
          </p:cNvPicPr>
          <p:nvPr/>
        </p:nvPicPr>
        <p:blipFill>
          <a:blip r:embed="rId2">
            <a:extLst/>
          </a:blip>
          <a:stretch>
            <a:fillRect/>
          </a:stretch>
        </p:blipFill>
        <p:spPr>
          <a:xfrm>
            <a:off x="2733963" y="0"/>
            <a:ext cx="7536874" cy="9753600"/>
          </a:xfrm>
          <a:prstGeom prst="rect">
            <a:avLst/>
          </a:prstGeom>
          <a:ln w="12700">
            <a:miter lim="400000"/>
          </a:ln>
        </p:spPr>
      </p:pic>
    </p:spTree>
  </p:cSld>
  <p:clrMapOvr>
    <a:masterClrMapping/>
  </p:clrMapOvr>
  <p:transition xmlns:p14="http://schemas.microsoft.com/office/powerpoint/2010/main" spd="med" advClick="1"/>
</p:sld>
</file>

<file path=ppt/slides/slide4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42" name="Modified Checklist for Autism in Toddlers, Revised with Follow-Up (M-CHAT-R/F)TM…"/>
          <p:cNvSpPr txBox="1"/>
          <p:nvPr>
            <p:ph type="body" idx="1"/>
          </p:nvPr>
        </p:nvSpPr>
        <p:spPr>
          <a:prstGeom prst="rect">
            <a:avLst/>
          </a:prstGeom>
        </p:spPr>
        <p:txBody>
          <a:bodyPr/>
          <a:lstStyle/>
          <a:p>
            <a:pPr marL="187960" indent="-187960" defTabSz="233679">
              <a:spcBef>
                <a:spcPts val="900"/>
              </a:spcBef>
              <a:defRPr sz="1440"/>
            </a:pPr>
            <a:r>
              <a:t>Modified Checklist for Autism in Toddlers, Revised with Follow-Up (M-CHAT-R/F)TM</a:t>
            </a:r>
          </a:p>
          <a:p>
            <a:pPr marL="187960" indent="-187960" defTabSz="233679">
              <a:spcBef>
                <a:spcPts val="900"/>
              </a:spcBef>
              <a:defRPr sz="1440"/>
            </a:pPr>
            <a:r>
              <a:t>Acknowledgement: We thank Joaquin Fuentes, M.D. for his work in developing the flow chart format used in this document.</a:t>
            </a:r>
          </a:p>
          <a:p>
            <a:pPr marL="187960" indent="-187960" defTabSz="233679">
              <a:spcBef>
                <a:spcPts val="900"/>
              </a:spcBef>
              <a:defRPr sz="1440"/>
            </a:pPr>
            <a:r>
              <a:t>For more information, please see www.mchatscreen.com or contact Diana Robins at DianaLRobins@gmail.com</a:t>
            </a:r>
          </a:p>
          <a:p>
            <a:pPr marL="187960" indent="-187960" defTabSz="233679">
              <a:spcBef>
                <a:spcPts val="900"/>
              </a:spcBef>
              <a:defRPr sz="1440"/>
            </a:pPr>
            <a:r>
              <a:t>  © 2009 Diana Robins, Deborah Fein, &amp; Marianne Barton</a:t>
            </a:r>
          </a:p>
          <a:p>
            <a:pPr marL="187960" indent="-187960" defTabSz="233679">
              <a:spcBef>
                <a:spcPts val="900"/>
              </a:spcBef>
              <a:defRPr sz="1440"/>
            </a:pPr>
          </a:p>
          <a:p>
            <a:pPr marL="187960" indent="-187960" defTabSz="233679">
              <a:spcBef>
                <a:spcPts val="900"/>
              </a:spcBef>
              <a:defRPr sz="1440"/>
            </a:pPr>
            <a:r>
              <a:t>Permissions for Use of the M-CHAT-R/FTM</a:t>
            </a:r>
          </a:p>
          <a:p>
            <a:pPr marL="187960" indent="-187960" defTabSz="233679">
              <a:spcBef>
                <a:spcPts val="900"/>
              </a:spcBef>
              <a:defRPr sz="1440"/>
            </a:pPr>
            <a:r>
              <a:t>The Modified Checklist for Autism in Toddlers, Revised with Follow-Up (M-CHAT-R/F; Robins, Fein, &amp; Barton, 2009) is a 2-stage parent-report screening tool to assess risk for Autism Spectrum Disorder (ASD). The M-CHAT-R/F is available for free download for clinical, research, and educational purposes. Download of the M-CHAT-R/F and related material is authorized from www.mchatscreen.com.</a:t>
            </a:r>
          </a:p>
          <a:p>
            <a:pPr marL="187960" indent="-187960" defTabSz="233679">
              <a:spcBef>
                <a:spcPts val="900"/>
              </a:spcBef>
              <a:defRPr sz="1440"/>
            </a:pPr>
            <a:r>
              <a:t>The M-CHAT-R/F is a copyrighted instrument, and use of the M-CHAT-R/F must follow these guidelines: (1) Reprints/reproductions of the M-CHAT-R must include the copyright at the bottom ( 2009</a:t>
            </a:r>
          </a:p>
          <a:p>
            <a:pPr marL="187960" indent="-187960" defTabSz="233679">
              <a:spcBef>
                <a:spcPts val="900"/>
              </a:spcBef>
              <a:defRPr sz="1440"/>
            </a:pPr>
            <a:r>
              <a:t>Robins, Fein, &amp; Barton). No modifications can be made to items, instructions, or item order</a:t>
            </a:r>
          </a:p>
          <a:p>
            <a:pPr marL="187960" indent="-187960" defTabSz="233679">
              <a:spcBef>
                <a:spcPts val="900"/>
              </a:spcBef>
              <a:defRPr sz="1440"/>
            </a:pPr>
            <a:r>
              <a:t>without permission from the authors.</a:t>
            </a:r>
          </a:p>
          <a:p>
            <a:pPr marL="187960" indent="-187960" defTabSz="233679">
              <a:spcBef>
                <a:spcPts val="900"/>
              </a:spcBef>
              <a:defRPr sz="1440"/>
            </a:pPr>
            <a:r>
              <a:t>(2) The M-CHAT-R must be used in its entirety. Evidence indicates that any subsets of items do not</a:t>
            </a:r>
          </a:p>
          <a:p>
            <a:pPr marL="187960" indent="-187960" defTabSz="233679">
              <a:spcBef>
                <a:spcPts val="900"/>
              </a:spcBef>
              <a:defRPr sz="1440"/>
            </a:pPr>
            <a:r>
              <a:t>demonstrate adequate psychometric properties.</a:t>
            </a:r>
          </a:p>
          <a:p>
            <a:pPr marL="187960" indent="-187960" defTabSz="233679">
              <a:spcBef>
                <a:spcPts val="900"/>
              </a:spcBef>
              <a:defRPr sz="1440"/>
            </a:pPr>
            <a:r>
              <a:t>(3) Parties interested in reproducing the M-CHAT-R/F in print (e.g., a book or journal article) or</a:t>
            </a:r>
          </a:p>
          <a:p>
            <a:pPr marL="187960" indent="-187960" defTabSz="233679">
              <a:spcBef>
                <a:spcPts val="900"/>
              </a:spcBef>
              <a:defRPr sz="1440"/>
            </a:pPr>
            <a:r>
              <a:t>electronically for use by others (e.g., as part of digital medical record or other software packages)</a:t>
            </a:r>
          </a:p>
          <a:p>
            <a:pPr marL="187960" indent="-187960" defTabSz="233679">
              <a:spcBef>
                <a:spcPts val="900"/>
              </a:spcBef>
              <a:defRPr sz="1440"/>
            </a:pPr>
            <a:r>
              <a:t>must contact Diana Robins to request permission (DianaLRobins@gmail.com).</a:t>
            </a:r>
          </a:p>
          <a:p>
            <a:pPr marL="187960" indent="-187960" defTabSz="233679">
              <a:spcBef>
                <a:spcPts val="900"/>
              </a:spcBef>
              <a:defRPr sz="1440"/>
            </a:pPr>
            <a:r>
              <a:t>(4) If you are part of a medical practice, and you want to incorporate the first stage M-CHAT-R</a:t>
            </a:r>
          </a:p>
          <a:p>
            <a:pPr marL="187960" indent="-187960" defTabSz="233679">
              <a:spcBef>
                <a:spcPts val="900"/>
              </a:spcBef>
              <a:defRPr sz="1440"/>
            </a:pPr>
            <a:r>
              <a:t>questions into your own practice’s electronic medical record (EMR), you are welcome to do so. However, if you ever want to distribute your EMR page outside of your practice, please contact Diana Robins to request a licensing agreement.</a:t>
            </a:r>
          </a:p>
          <a:p>
            <a:pPr marL="187960" indent="-187960" defTabSz="233679">
              <a:spcBef>
                <a:spcPts val="900"/>
              </a:spcBef>
              <a:defRPr sz="1440"/>
            </a:pPr>
            <a:r>
              <a:t>Instructions for Use</a:t>
            </a:r>
          </a:p>
          <a:p>
            <a:pPr marL="187960" indent="-187960" defTabSz="233679">
              <a:spcBef>
                <a:spcPts val="900"/>
              </a:spcBef>
              <a:defRPr sz="1440"/>
            </a:pPr>
            <a:r>
              <a:t>The M-CHAT-R can be administered and scored as part of a well-child care visit, and also can be used by specialists or other professionals to assess risk for ASD. The primary goal of the M-CHAT-R is to maximize sensitivity, meaning to detect as many cases of ASD as possible. Therefore, there is a high false positive rate, meaning that not all children who score at risk will be diagnosed with ASD. To address this, we have developed the Follow-Up questions (M-CHAT-R/F). Users should be aware that even with the Follow-Up, a significant number of the children who screen positive on the M-CHAT-R will not be diagnosed with ASD; however, these children are at high risk for other developmental disorders or delays, and therefore, evaluation is warranted for any child who screens positive. The M-CHAT-R can be scored in less than two minutes. Scoring instructions can be downloaded from http://www.mchatscreen.com. Associated documents will be available for download as well.</a:t>
            </a:r>
          </a:p>
          <a:p>
            <a:pPr marL="187960" indent="-187960" defTabSz="233679">
              <a:spcBef>
                <a:spcPts val="900"/>
              </a:spcBef>
              <a:defRPr sz="1440"/>
            </a:pPr>
            <a:r>
              <a:t>Scoring Algorithm</a:t>
            </a:r>
          </a:p>
          <a:p>
            <a:pPr marL="187960" indent="-187960" defTabSz="233679">
              <a:spcBef>
                <a:spcPts val="900"/>
              </a:spcBef>
              <a:defRPr sz="1440"/>
            </a:pPr>
            <a:r>
              <a:t>For all items except 2, 5, and 12, the response “NO” indicates ASD risk; for items 2, 5, and 12, “YES” indicates ASD risk. The following algorithm maximizes psychometric properties of the M-CHAT-R:</a:t>
            </a:r>
          </a:p>
          <a:p>
            <a:pPr marL="187960" indent="-187960" defTabSz="233679">
              <a:spcBef>
                <a:spcPts val="900"/>
              </a:spcBef>
              <a:defRPr sz="1440"/>
            </a:pPr>
            <a:r>
              <a:t>LOW-RISK: Total Score is 0-2; if child is younger than 24 months, screen again after second birthday. No further action required unless surveillance indicates risk for ASD.</a:t>
            </a:r>
          </a:p>
          <a:p>
            <a:pPr marL="187960" indent="-187960" defTabSz="233679">
              <a:spcBef>
                <a:spcPts val="900"/>
              </a:spcBef>
              <a:defRPr sz="1440"/>
            </a:pPr>
            <a:r>
              <a:t>MEDIUM-RISK: Total Score is 3-7; Administer the Follow-Up (second stage of M-CHAT-R/F) to get additional information about at-risk responses. If M-CHAT-R/F score remains at 2 or higher, the child has screened positive. Action required: refer child for diagnostic evaluation and eligibility evaluation for early intervention. If score on Follow-Up is 0-1, child has screened negative. No further action required unless surveillance indicates risk for ASD. Child should be rescreened at future well-child visits.</a:t>
            </a:r>
          </a:p>
          <a:p>
            <a:pPr marL="187960" indent="-187960" defTabSz="233679">
              <a:spcBef>
                <a:spcPts val="900"/>
              </a:spcBef>
              <a:defRPr sz="1440"/>
            </a:pPr>
            <a:r>
              <a:t>   HIGH-RISK:</a:t>
            </a:r>
          </a:p>
          <a:p>
            <a:pPr marL="187960" indent="-187960" defTabSz="233679">
              <a:spcBef>
                <a:spcPts val="900"/>
              </a:spcBef>
              <a:defRPr sz="1440"/>
            </a:pPr>
            <a:r>
              <a:t>Total Score is 8-20; It is acceptable to bypass the Follow-Up and refer immediately for diagnostic evaluation and eligibility evaluation for early intervention.</a:t>
            </a:r>
          </a:p>
          <a:p>
            <a:pPr marL="187960" indent="-187960" defTabSz="233679">
              <a:spcBef>
                <a:spcPts val="900"/>
              </a:spcBef>
              <a:defRPr sz="1440"/>
            </a:pPr>
            <a:r>
              <a:t>© 2009 Diana Robins, Deborah Fein, &amp; Marianne Barton</a:t>
            </a:r>
          </a:p>
          <a:p>
            <a:pPr marL="187960" indent="-187960" defTabSz="233679">
              <a:spcBef>
                <a:spcPts val="900"/>
              </a:spcBef>
              <a:defRPr sz="1440"/>
            </a:pPr>
          </a:p>
          <a:p>
            <a:pPr marL="187960" indent="-187960" defTabSz="233679">
              <a:spcBef>
                <a:spcPts val="900"/>
              </a:spcBef>
              <a:defRPr sz="1440"/>
            </a:pPr>
            <a:r>
              <a:t> Childʼs name Date</a:t>
            </a:r>
          </a:p>
          <a:p>
            <a:pPr marL="187960" indent="-187960" defTabSz="233679">
              <a:spcBef>
                <a:spcPts val="900"/>
              </a:spcBef>
              <a:defRPr sz="1440"/>
            </a:pPr>
            <a:r>
              <a:t>Age Relationship to child</a:t>
            </a:r>
          </a:p>
          <a:p>
            <a:pPr marL="187960" indent="-187960" defTabSz="233679">
              <a:spcBef>
                <a:spcPts val="900"/>
              </a:spcBef>
              <a:defRPr sz="1440"/>
            </a:pPr>
            <a:r>
              <a:t>M-CHAT-RTM (Modified Checklist for Autism in Toddlers Revised)</a:t>
            </a:r>
          </a:p>
          <a:p>
            <a:pPr marL="187960" indent="-187960" defTabSz="233679">
              <a:spcBef>
                <a:spcPts val="900"/>
              </a:spcBef>
              <a:defRPr sz="1440"/>
            </a:pPr>
            <a:r>
              <a:t>Please answer these questions about your child. Keep in mind how your child usually behaves. If you have seen your child do the behavior a few times, but he or she does not usually do it, then please answer no. Please circle yes or no for every question. Thank you very much.</a:t>
            </a:r>
          </a:p>
          <a:p>
            <a:pPr marL="187960" indent="-187960" defTabSz="233679">
              <a:spcBef>
                <a:spcPts val="900"/>
              </a:spcBef>
              <a:defRPr sz="1440"/>
            </a:pPr>
            <a:r>
              <a:t>www.m-chat.org</a:t>
            </a:r>
          </a:p>
          <a:p>
            <a:pPr marL="187960" indent="-187960" defTabSz="233679">
              <a:spcBef>
                <a:spcPts val="900"/>
              </a:spcBef>
              <a:defRPr sz="1440"/>
            </a:pPr>
            <a:r>
              <a:t>         1.</a:t>
            </a:r>
          </a:p>
          <a:p>
            <a:pPr marL="187960" indent="-187960" defTabSz="233679">
              <a:spcBef>
                <a:spcPts val="900"/>
              </a:spcBef>
              <a:defRPr sz="1440"/>
            </a:pPr>
            <a:r>
              <a:t>2.</a:t>
            </a:r>
          </a:p>
          <a:p>
            <a:pPr marL="187960" indent="-187960" defTabSz="233679">
              <a:spcBef>
                <a:spcPts val="900"/>
              </a:spcBef>
              <a:defRPr sz="1440"/>
            </a:pPr>
            <a:r>
              <a:t>3.</a:t>
            </a:r>
          </a:p>
          <a:p>
            <a:pPr marL="187960" indent="-187960" defTabSz="233679">
              <a:spcBef>
                <a:spcPts val="900"/>
              </a:spcBef>
              <a:defRPr sz="1440"/>
            </a:pPr>
            <a:r>
              <a:t>5.</a:t>
            </a:r>
          </a:p>
          <a:p>
            <a:pPr marL="187960" indent="-187960" defTabSz="233679">
              <a:spcBef>
                <a:spcPts val="900"/>
              </a:spcBef>
              <a:defRPr sz="1440"/>
            </a:pPr>
            <a:r>
              <a:t>7.</a:t>
            </a:r>
          </a:p>
          <a:p>
            <a:pPr marL="187960" indent="-187960" defTabSz="233679">
              <a:spcBef>
                <a:spcPts val="900"/>
              </a:spcBef>
              <a:defRPr sz="1440"/>
            </a:pPr>
            <a:r>
              <a:t>9.</a:t>
            </a:r>
          </a:p>
          <a:p>
            <a:pPr marL="187960" indent="-187960" defTabSz="233679">
              <a:spcBef>
                <a:spcPts val="900"/>
              </a:spcBef>
              <a:defRPr sz="1440"/>
            </a:pPr>
            <a:r>
              <a:t>If you point at something across the room, does your child look at it? (FOR EXAMPLE, if you point at a toy or an animal, does your child look at</a:t>
            </a:r>
          </a:p>
          <a:p>
            <a:pPr marL="187960" indent="-187960" defTabSz="233679">
              <a:spcBef>
                <a:spcPts val="900"/>
              </a:spcBef>
              <a:defRPr sz="1440"/>
            </a:pPr>
            <a:r>
              <a:t>Have you ever wondered if your child might be deaf?</a:t>
            </a:r>
          </a:p>
          <a:p>
            <a:pPr marL="187960" indent="-187960" defTabSz="233679">
              <a:spcBef>
                <a:spcPts val="900"/>
              </a:spcBef>
              <a:defRPr sz="1440"/>
            </a:pPr>
            <a:r>
              <a:t>Does your child play pretend or make-believe? (FOR EXAMPLE, pretend to from an empty cup, pretend to talk on a phone, or pretend to feed a doll or</a:t>
            </a:r>
          </a:p>
          <a:p>
            <a:pPr marL="187960" indent="-187960" defTabSz="233679">
              <a:spcBef>
                <a:spcPts val="900"/>
              </a:spcBef>
              <a:defRPr sz="1440"/>
            </a:pPr>
            <a:r>
              <a:t>Does your child make unusual finger movements near his or her eyes? (FOR EXAMPLE, does your child wiggle his or her fingers close to his or her</a:t>
            </a:r>
          </a:p>
          <a:p>
            <a:pPr marL="187960" indent="-187960" defTabSz="233679">
              <a:spcBef>
                <a:spcPts val="900"/>
              </a:spcBef>
              <a:defRPr sz="1440"/>
            </a:pPr>
            <a:r>
              <a:t>Does your child point with one finger to show you something interesting? (FOR EXAMPLE, pointing to an airplane in the sky or a big truck in the road)</a:t>
            </a:r>
          </a:p>
          <a:p>
            <a:pPr marL="187960" indent="-187960" defTabSz="233679">
              <a:spcBef>
                <a:spcPts val="900"/>
              </a:spcBef>
              <a:defRPr sz="1440"/>
            </a:pPr>
            <a:r>
              <a:t>the toy or animal?)</a:t>
            </a:r>
          </a:p>
          <a:p>
            <a:pPr marL="187960" indent="-187960" defTabSz="233679">
              <a:spcBef>
                <a:spcPts val="900"/>
              </a:spcBef>
              <a:defRPr sz="1440"/>
            </a:pPr>
            <a:r>
              <a:t>drink</a:t>
            </a:r>
          </a:p>
          <a:p>
            <a:pPr marL="187960" indent="-187960" defTabSz="233679">
              <a:spcBef>
                <a:spcPts val="900"/>
              </a:spcBef>
              <a:defRPr sz="1440"/>
            </a:pPr>
            <a:r>
              <a:t>stuffed animal?)</a:t>
            </a:r>
          </a:p>
          <a:p>
            <a:pPr marL="187960" indent="-187960" defTabSz="233679">
              <a:spcBef>
                <a:spcPts val="900"/>
              </a:spcBef>
              <a:defRPr sz="1440"/>
            </a:pPr>
            <a:r>
              <a:t>eyes?)</a:t>
            </a:r>
          </a:p>
          <a:p>
            <a:pPr marL="187960" indent="-187960" defTabSz="233679">
              <a:spcBef>
                <a:spcPts val="900"/>
              </a:spcBef>
              <a:defRPr sz="1440"/>
            </a:pPr>
            <a:r>
              <a:t>Yes No</a:t>
            </a:r>
          </a:p>
          <a:p>
            <a:pPr marL="187960" indent="-187960" defTabSz="233679">
              <a:spcBef>
                <a:spcPts val="900"/>
              </a:spcBef>
              <a:defRPr sz="1440"/>
            </a:pPr>
            <a:r>
              <a:t>Yes No</a:t>
            </a:r>
          </a:p>
          <a:p>
            <a:pPr marL="187960" indent="-187960" defTabSz="233679">
              <a:spcBef>
                <a:spcPts val="900"/>
              </a:spcBef>
              <a:defRPr sz="1440"/>
            </a:pPr>
            <a:r>
              <a:t>Yes No</a:t>
            </a:r>
          </a:p>
          <a:p>
            <a:pPr marL="187960" indent="-187960" defTabSz="233679">
              <a:spcBef>
                <a:spcPts val="900"/>
              </a:spcBef>
              <a:defRPr sz="1440"/>
            </a:pPr>
            <a:r>
              <a:t>Yes No</a:t>
            </a:r>
          </a:p>
          <a:p>
            <a:pPr marL="187960" indent="-187960" defTabSz="233679">
              <a:spcBef>
                <a:spcPts val="900"/>
              </a:spcBef>
              <a:defRPr sz="1440"/>
            </a:pPr>
            <a:r>
              <a:t>Yes No</a:t>
            </a:r>
          </a:p>
          <a:p>
            <a:pPr marL="187960" indent="-187960" defTabSz="233679">
              <a:spcBef>
                <a:spcPts val="900"/>
              </a:spcBef>
              <a:defRPr sz="1440"/>
            </a:pPr>
            <a:r>
              <a:t>Yes No</a:t>
            </a:r>
          </a:p>
          <a:p>
            <a:pPr marL="187960" indent="-187960" defTabSz="233679">
              <a:spcBef>
                <a:spcPts val="900"/>
              </a:spcBef>
              <a:defRPr sz="1440"/>
            </a:pPr>
            <a:r>
              <a:t>Yes No Yes No Yes No</a:t>
            </a:r>
          </a:p>
          <a:p>
            <a:pPr marL="187960" indent="-187960" defTabSz="233679">
              <a:spcBef>
                <a:spcPts val="900"/>
              </a:spcBef>
              <a:defRPr sz="1440"/>
            </a:pPr>
            <a:r>
              <a:t>Yes No</a:t>
            </a:r>
          </a:p>
          <a:p>
            <a:pPr marL="187960" indent="-187960" defTabSz="233679">
              <a:spcBef>
                <a:spcPts val="900"/>
              </a:spcBef>
              <a:defRPr sz="1440"/>
            </a:pPr>
            <a:r>
              <a:t>Yes No</a:t>
            </a:r>
          </a:p>
          <a:p>
            <a:pPr marL="187960" indent="-187960" defTabSz="233679">
              <a:spcBef>
                <a:spcPts val="900"/>
              </a:spcBef>
              <a:defRPr sz="1440"/>
            </a:pPr>
            <a:r>
              <a:t>  4. Does your child like climbing on things? (FOR EXAMPLE, furniture, playground Yes No equipment, or stairs)</a:t>
            </a:r>
          </a:p>
          <a:p>
            <a:pPr marL="187960" indent="-187960" defTabSz="233679">
              <a:spcBef>
                <a:spcPts val="900"/>
              </a:spcBef>
              <a:defRPr sz="1440"/>
            </a:pPr>
            <a:r>
              <a:t>  6. Does your child point with one finger to ask for something or to get help? Yes No (FOR EXAMPLE, pointing to a snack or toy that is out of reach)</a:t>
            </a:r>
          </a:p>
          <a:p>
            <a:pPr marL="187960" indent="-187960" defTabSz="233679">
              <a:spcBef>
                <a:spcPts val="900"/>
              </a:spcBef>
              <a:defRPr sz="1440"/>
            </a:pPr>
            <a:r>
              <a:t>8. Is your child interested in other children? (FOR EXAMPLE, does your child watch Yes No</a:t>
            </a:r>
          </a:p>
          <a:p>
            <a:pPr marL="187960" indent="-187960" defTabSz="233679">
              <a:spcBef>
                <a:spcPts val="900"/>
              </a:spcBef>
              <a:defRPr sz="1440"/>
            </a:pPr>
            <a:r>
              <a:t> other children, smile at them, or go to them?)</a:t>
            </a:r>
          </a:p>
          <a:p>
            <a:pPr marL="187960" indent="-187960" defTabSz="233679">
              <a:spcBef>
                <a:spcPts val="900"/>
              </a:spcBef>
              <a:defRPr sz="1440"/>
            </a:pPr>
            <a:r>
              <a:t> Does your child show you things by bringing them to you or holding them up for you to see – not to get help, but just to share? (FOR EXAMPLE, showing you a flower, a stuffed animal, or a toy truck)</a:t>
            </a:r>
          </a:p>
          <a:p>
            <a:pPr marL="187960" indent="-187960" defTabSz="233679">
              <a:spcBef>
                <a:spcPts val="900"/>
              </a:spcBef>
              <a:defRPr sz="1440"/>
            </a:pPr>
            <a:r>
              <a:t>10. Does your child respond when you call his or her name? (FOR EXAMPLE, does he or she Yes No look up, talk or babble, or stop what he or she is doing when you call his or her name?)</a:t>
            </a:r>
          </a:p>
          <a:p>
            <a:pPr marL="187960" indent="-187960" defTabSz="233679">
              <a:spcBef>
                <a:spcPts val="900"/>
              </a:spcBef>
              <a:defRPr sz="1440"/>
            </a:pPr>
            <a:r>
              <a:t> 11. When you smile at your child, does he or she smile back at you?</a:t>
            </a:r>
          </a:p>
          <a:p>
            <a:pPr marL="187960" indent="-187960" defTabSz="233679">
              <a:spcBef>
                <a:spcPts val="900"/>
              </a:spcBef>
              <a:defRPr sz="1440"/>
            </a:pPr>
            <a:r>
              <a:t>13. Does your child walk?</a:t>
            </a:r>
          </a:p>
          <a:p>
            <a:pPr marL="187960" indent="-187960" defTabSz="233679">
              <a:spcBef>
                <a:spcPts val="900"/>
              </a:spcBef>
              <a:defRPr sz="1440"/>
            </a:pPr>
            <a:r>
              <a:t>15. Does your child try to copy what you do? (FOR EXAMPLE, wave bye-bye, clap, or make a funny noise when you do)</a:t>
            </a:r>
          </a:p>
          <a:p>
            <a:pPr marL="187960" indent="-187960" defTabSz="233679">
              <a:spcBef>
                <a:spcPts val="900"/>
              </a:spcBef>
              <a:defRPr sz="1440"/>
            </a:pPr>
            <a:r>
              <a:t>17. Does your child try to get you to watch him or her? (FOR EXAMPLE, does your child look at you for praise, or say “look” or “watch me”?)</a:t>
            </a:r>
          </a:p>
          <a:p>
            <a:pPr marL="187960" indent="-187960" defTabSz="233679">
              <a:spcBef>
                <a:spcPts val="900"/>
              </a:spcBef>
              <a:defRPr sz="1440"/>
            </a:pPr>
            <a:r>
              <a:t>19. If something new happens, does your child look at your face to see how you feel about it? (FOR EXAMPLE, if he or she hears a strange or funny noise, or sees a new toy, will</a:t>
            </a:r>
          </a:p>
          <a:p>
            <a:pPr marL="187960" indent="-187960" defTabSz="233679">
              <a:spcBef>
                <a:spcPts val="900"/>
              </a:spcBef>
              <a:defRPr sz="1440"/>
            </a:pPr>
            <a:r>
              <a:t>he or she look at your face?)</a:t>
            </a:r>
          </a:p>
          <a:p>
            <a:pPr marL="187960" indent="-187960" defTabSz="233679">
              <a:spcBef>
                <a:spcPts val="900"/>
              </a:spcBef>
              <a:defRPr sz="1440"/>
            </a:pPr>
            <a:r>
              <a:t>12. Does your child get upset by everyday noises? (FOR EXAMPLE, does your Yes No child scream or cry to noise such as a vacuum cleaner or loud music?)</a:t>
            </a:r>
          </a:p>
          <a:p>
            <a:pPr marL="187960" indent="-187960" defTabSz="233679">
              <a:spcBef>
                <a:spcPts val="900"/>
              </a:spcBef>
              <a:defRPr sz="1440"/>
            </a:pPr>
            <a:r>
              <a:t> 14. Does your child look you in the eye when you are talking to him or her, playing with him Yes No</a:t>
            </a:r>
          </a:p>
          <a:p>
            <a:pPr marL="187960" indent="-187960" defTabSz="233679">
              <a:spcBef>
                <a:spcPts val="900"/>
              </a:spcBef>
              <a:defRPr sz="1440"/>
            </a:pPr>
            <a:r>
              <a:t>  or her, or dressing him or her?</a:t>
            </a:r>
          </a:p>
          <a:p>
            <a:pPr marL="187960" indent="-187960" defTabSz="233679">
              <a:spcBef>
                <a:spcPts val="900"/>
              </a:spcBef>
              <a:defRPr sz="1440"/>
            </a:pPr>
            <a:r>
              <a:t>16. If you turn your head to look at something, does your child look around to see what you Yes No are looking at?</a:t>
            </a:r>
          </a:p>
          <a:p>
            <a:pPr marL="187960" indent="-187960" defTabSz="233679">
              <a:spcBef>
                <a:spcPts val="900"/>
              </a:spcBef>
              <a:defRPr sz="1440"/>
            </a:pPr>
            <a:r>
              <a:t>  18. Does your child understand when you tell him or her to do something? Yes No (FOR EXAMPLE, if you don’t point, can your child understand “put the book</a:t>
            </a:r>
          </a:p>
          <a:p>
            <a:pPr marL="187960" indent="-187960" defTabSz="233679">
              <a:spcBef>
                <a:spcPts val="900"/>
              </a:spcBef>
              <a:defRPr sz="1440"/>
            </a:pPr>
            <a:r>
              <a:t>on the chair” or “bring me the blanket”?)</a:t>
            </a:r>
          </a:p>
          <a:p>
            <a:pPr marL="187960" indent="-187960" defTabSz="233679">
              <a:spcBef>
                <a:spcPts val="900"/>
              </a:spcBef>
              <a:defRPr sz="1440"/>
            </a:pPr>
            <a:r>
              <a:t> 20. Does your child like movement activities? Yes No (FOR EXAMPLE, being swung or bounced on your knee)</a:t>
            </a:r>
          </a:p>
          <a:p>
            <a:pPr marL="187960" indent="-187960" defTabSz="233679">
              <a:spcBef>
                <a:spcPts val="900"/>
              </a:spcBef>
              <a:defRPr sz="1440"/>
            </a:pPr>
            <a:r>
              <a:t>© 2009 Diana Robins, Deborah Fein, &amp; Marianne Barton</a:t>
            </a:r>
          </a:p>
        </p:txBody>
      </p:sp>
    </p:spTree>
  </p:cSld>
  <p:clrMapOvr>
    <a:masterClrMapping/>
  </p:clrMapOvr>
  <p:transition xmlns:p14="http://schemas.microsoft.com/office/powerpoint/2010/main" spd="med" advClick="1"/>
</p:sld>
</file>

<file path=ppt/theme/_rels/theme1.xml.rels><?xml version="1.0" encoding="UTF-8"?>
<Relationships xmlns="http://schemas.openxmlformats.org/package/2006/relationships"><Relationship Id="rId1" Type="http://schemas.openxmlformats.org/officeDocument/2006/relationships/image" Target="../media/image1.png"/></Relationships>

</file>

<file path=ppt/theme/_rels/theme2.xml.rels><?xml version="1.0" encoding="UTF-8"?>
<Relationships xmlns="http://schemas.openxmlformats.org/package/2006/relationships"><Relationship Id="rId1" Type="http://schemas.openxmlformats.org/officeDocument/2006/relationships/image" Target="../media/image1.png"/></Relationships>

</file>

<file path=ppt/theme/theme1.xml><?xml version="1.0" encoding="utf-8"?>
<a:theme xmlns:a="http://schemas.openxmlformats.org/drawingml/2006/main" xmlns:r="http://schemas.openxmlformats.org/officeDocument/2006/relationships" name="New_Template4">
  <a:themeElements>
    <a:clrScheme name="New_Template4">
      <a:dk1>
        <a:srgbClr val="414141"/>
      </a:dk1>
      <a:lt1>
        <a:srgbClr val="004141"/>
      </a:lt1>
      <a:dk2>
        <a:srgbClr val="66635F"/>
      </a:dk2>
      <a:lt2>
        <a:srgbClr val="C9C3BA"/>
      </a:lt2>
      <a:accent1>
        <a:srgbClr val="738FAF"/>
      </a:accent1>
      <a:accent2>
        <a:srgbClr val="74B6A8"/>
      </a:accent2>
      <a:accent3>
        <a:srgbClr val="A0AA69"/>
      </a:accent3>
      <a:accent4>
        <a:srgbClr val="CBA968"/>
      </a:accent4>
      <a:accent5>
        <a:srgbClr val="D08A7A"/>
      </a:accent5>
      <a:accent6>
        <a:srgbClr val="9E95A9"/>
      </a:accent6>
      <a:hlink>
        <a:srgbClr val="0000FF"/>
      </a:hlink>
      <a:folHlink>
        <a:srgbClr val="FF00FF"/>
      </a:folHlink>
    </a:clrScheme>
    <a:fontScheme name="New_Template4">
      <a:majorFont>
        <a:latin typeface="Bodoni SvtyTwo ITC TT-Book"/>
        <a:ea typeface="Bodoni SvtyTwo ITC TT-Book"/>
        <a:cs typeface="Bodoni SvtyTwo ITC TT-Book"/>
      </a:majorFont>
      <a:minorFont>
        <a:latin typeface="Bodoni SvtyTwo ITC TT-Book"/>
        <a:ea typeface="Bodoni SvtyTwo ITC TT-Book"/>
        <a:cs typeface="Bodoni SvtyTwo ITC TT-Book"/>
      </a:minorFont>
    </a:fontScheme>
    <a:fmtScheme name="New_Template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r:embed="rId1"/>
          <a:srcRect l="0" t="0" r="0" b="0"/>
          <a:tile tx="0" ty="0" sx="100000" sy="100000" flip="none" algn="tl"/>
        </a:blip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3200" u="none" kumimoji="0" normalizeH="0">
            <a:ln>
              <a:noFill/>
            </a:ln>
            <a:solidFill>
              <a:srgbClr val="FFFFFF"/>
            </a:solidFill>
            <a:effectLst>
              <a:outerShdw sx="100000" sy="100000" kx="0" ky="0" algn="b" rotWithShape="0" blurRad="25400" dist="33948" dir="2700000">
                <a:srgbClr val="3B3936"/>
              </a:outerShdw>
            </a:effectLst>
            <a:uFillTx/>
            <a:latin typeface="Palatino"/>
            <a:ea typeface="Palatino"/>
            <a:cs typeface="Palatino"/>
            <a:sym typeface="Palatino"/>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414141"/>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414141"/>
            </a:solidFill>
            <a:effectLst/>
            <a:uFillTx/>
            <a:latin typeface="Palatino"/>
            <a:ea typeface="Palatino"/>
            <a:cs typeface="Palatino"/>
            <a:sym typeface="Palatino"/>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New_Template4">
  <a:themeElements>
    <a:clrScheme name="New_Template4">
      <a:dk1>
        <a:srgbClr val="000000"/>
      </a:dk1>
      <a:lt1>
        <a:srgbClr val="FFFFFF"/>
      </a:lt1>
      <a:dk2>
        <a:srgbClr val="66635F"/>
      </a:dk2>
      <a:lt2>
        <a:srgbClr val="C9C3BA"/>
      </a:lt2>
      <a:accent1>
        <a:srgbClr val="738FAF"/>
      </a:accent1>
      <a:accent2>
        <a:srgbClr val="74B6A8"/>
      </a:accent2>
      <a:accent3>
        <a:srgbClr val="A0AA69"/>
      </a:accent3>
      <a:accent4>
        <a:srgbClr val="CBA968"/>
      </a:accent4>
      <a:accent5>
        <a:srgbClr val="D08A7A"/>
      </a:accent5>
      <a:accent6>
        <a:srgbClr val="9E95A9"/>
      </a:accent6>
      <a:hlink>
        <a:srgbClr val="0000FF"/>
      </a:hlink>
      <a:folHlink>
        <a:srgbClr val="FF00FF"/>
      </a:folHlink>
    </a:clrScheme>
    <a:fontScheme name="New_Template4">
      <a:majorFont>
        <a:latin typeface="Bodoni SvtyTwo ITC TT-Book"/>
        <a:ea typeface="Bodoni SvtyTwo ITC TT-Book"/>
        <a:cs typeface="Bodoni SvtyTwo ITC TT-Book"/>
      </a:majorFont>
      <a:minorFont>
        <a:latin typeface="Bodoni SvtyTwo ITC TT-Book"/>
        <a:ea typeface="Bodoni SvtyTwo ITC TT-Book"/>
        <a:cs typeface="Bodoni SvtyTwo ITC TT-Book"/>
      </a:minorFont>
    </a:fontScheme>
    <a:fmtScheme name="New_Template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r:embed="rId1"/>
          <a:srcRect l="0" t="0" r="0" b="0"/>
          <a:tile tx="0" ty="0" sx="100000" sy="100000" flip="none" algn="tl"/>
        </a:blip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3200" u="none" kumimoji="0" normalizeH="0">
            <a:ln>
              <a:noFill/>
            </a:ln>
            <a:solidFill>
              <a:srgbClr val="FFFFFF"/>
            </a:solidFill>
            <a:effectLst>
              <a:outerShdw sx="100000" sy="100000" kx="0" ky="0" algn="b" rotWithShape="0" blurRad="25400" dist="33948" dir="2700000">
                <a:srgbClr val="3B3936"/>
              </a:outerShdw>
            </a:effectLst>
            <a:uFillTx/>
            <a:latin typeface="Palatino"/>
            <a:ea typeface="Palatino"/>
            <a:cs typeface="Palatino"/>
            <a:sym typeface="Palatino"/>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414141"/>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414141"/>
            </a:solidFill>
            <a:effectLst/>
            <a:uFillTx/>
            <a:latin typeface="Palatino"/>
            <a:ea typeface="Palatino"/>
            <a:cs typeface="Palatino"/>
            <a:sym typeface="Palatino"/>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