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3" r:id="rId1"/>
  </p:sldMasterIdLst>
  <p:sldIdLst>
    <p:sldId id="256" r:id="rId2"/>
    <p:sldId id="309" r:id="rId3"/>
    <p:sldId id="310" r:id="rId4"/>
    <p:sldId id="311" r:id="rId5"/>
    <p:sldId id="312" r:id="rId6"/>
    <p:sldId id="314" r:id="rId7"/>
    <p:sldId id="315" r:id="rId8"/>
    <p:sldId id="316" r:id="rId9"/>
    <p:sldId id="318" r:id="rId10"/>
    <p:sldId id="319" r:id="rId11"/>
    <p:sldId id="301" r:id="rId12"/>
    <p:sldId id="302" r:id="rId13"/>
    <p:sldId id="261" r:id="rId14"/>
    <p:sldId id="304" r:id="rId15"/>
    <p:sldId id="282" r:id="rId16"/>
    <p:sldId id="284" r:id="rId17"/>
    <p:sldId id="285" r:id="rId18"/>
    <p:sldId id="283" r:id="rId19"/>
    <p:sldId id="270" r:id="rId20"/>
    <p:sldId id="271" r:id="rId21"/>
    <p:sldId id="272" r:id="rId22"/>
    <p:sldId id="273" r:id="rId23"/>
    <p:sldId id="274" r:id="rId24"/>
    <p:sldId id="313" r:id="rId25"/>
    <p:sldId id="275" r:id="rId26"/>
    <p:sldId id="276" r:id="rId27"/>
    <p:sldId id="277" r:id="rId28"/>
    <p:sldId id="263"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44" r:id="rId54"/>
    <p:sldId id="345"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837" autoAdjust="0"/>
    <p:restoredTop sz="94611"/>
  </p:normalViewPr>
  <p:slideViewPr>
    <p:cSldViewPr snapToGrid="0" snapToObjects="1">
      <p:cViewPr varScale="1">
        <p:scale>
          <a:sx n="38" d="100"/>
          <a:sy n="38" d="100"/>
        </p:scale>
        <p:origin x="84" y="8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21583F-725B-C744-9F26-D66CE341B0EE}" type="datetimeFigureOut">
              <a:rPr lang="en-US" smtClean="0"/>
              <a:t>4/11/2018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44236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1583F-725B-C744-9F26-D66CE341B0EE}" type="datetimeFigureOut">
              <a:rPr lang="en-US" smtClean="0"/>
              <a:t>4/11/2018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106513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121583F-725B-C744-9F26-D66CE341B0EE}" type="datetimeFigureOut">
              <a:rPr lang="en-US" smtClean="0"/>
              <a:t>4/11/2018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3942589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21583F-725B-C744-9F26-D66CE341B0EE}" type="datetimeFigureOut">
              <a:rPr lang="en-US" smtClean="0"/>
              <a:t>4/11/2018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364205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21583F-725B-C744-9F26-D66CE341B0EE}" type="datetimeFigureOut">
              <a:rPr lang="en-US" smtClean="0"/>
              <a:t>4/11/2018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437448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21583F-725B-C744-9F26-D66CE341B0EE}" type="datetimeFigureOut">
              <a:rPr lang="en-US" smtClean="0"/>
              <a:t>4/11/2018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3130505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D121583F-725B-C744-9F26-D66CE341B0EE}" type="datetimeFigureOut">
              <a:rPr lang="en-US" smtClean="0"/>
              <a:t>4/11/2018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450512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816982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702472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32200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693492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9134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109465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121583F-725B-C744-9F26-D66CE341B0EE}" type="datetimeFigureOut">
              <a:rPr lang="en-US" smtClean="0"/>
              <a:t>4/11/2018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548733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121583F-725B-C744-9F26-D66CE341B0EE}" type="datetimeFigureOut">
              <a:rPr lang="en-US" smtClean="0"/>
              <a:t>4/11/2018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288609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1583F-725B-C744-9F26-D66CE341B0EE}" type="datetimeFigureOut">
              <a:rPr lang="en-US" smtClean="0"/>
              <a:t>4/11/2018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214258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1583F-725B-C744-9F26-D66CE341B0EE}" type="datetimeFigureOut">
              <a:rPr lang="en-US" smtClean="0"/>
              <a:t>4/11/2018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3987178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121583F-725B-C744-9F26-D66CE341B0EE}" type="datetimeFigureOut">
              <a:rPr lang="en-US" smtClean="0"/>
              <a:t>4/11/2018</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0826D1E-FF21-FE46-A991-E024D9E9EA1F}" type="slidenum">
              <a:rPr lang="en-US" smtClean="0"/>
              <a:t>‹#›</a:t>
            </a:fld>
            <a:endParaRPr lang="en-US"/>
          </a:p>
        </p:txBody>
      </p:sp>
    </p:spTree>
    <p:extLst>
      <p:ext uri="{BB962C8B-B14F-4D97-AF65-F5344CB8AC3E}">
        <p14:creationId xmlns:p14="http://schemas.microsoft.com/office/powerpoint/2010/main" val="1467149363"/>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 id="2147483920"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aidsvu.org/" TargetMode="External"/><Relationship Id="rId2" Type="http://schemas.openxmlformats.org/officeDocument/2006/relationships/hyperlink" Target="http://www.healthmpowerment.org/" TargetMode="Externa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hyperlink" Target="http://www.findyourfrequency.com/"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www.healthmpowerment.org/"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455BC-1EB0-DB46-80A8-E9DEF4AD63C4}"/>
              </a:ext>
            </a:extLst>
          </p:cNvPr>
          <p:cNvSpPr>
            <a:spLocks noGrp="1"/>
          </p:cNvSpPr>
          <p:nvPr>
            <p:ph type="ctrTitle"/>
          </p:nvPr>
        </p:nvSpPr>
        <p:spPr/>
        <p:txBody>
          <a:bodyPr/>
          <a:lstStyle/>
          <a:p>
            <a:r>
              <a:rPr lang="en-US" dirty="0"/>
              <a:t>HIV AIDS, SUD and </a:t>
            </a:r>
            <a:r>
              <a:rPr lang="en-US" dirty="0" err="1"/>
              <a:t>mHealth</a:t>
            </a:r>
            <a:endParaRPr lang="en-US" dirty="0"/>
          </a:p>
        </p:txBody>
      </p:sp>
      <p:sp>
        <p:nvSpPr>
          <p:cNvPr id="3" name="Subtitle 2">
            <a:extLst>
              <a:ext uri="{FF2B5EF4-FFF2-40B4-BE49-F238E27FC236}">
                <a16:creationId xmlns:a16="http://schemas.microsoft.com/office/drawing/2014/main" id="{A72A792D-5401-474C-ABAD-79271C2047B6}"/>
              </a:ext>
            </a:extLst>
          </p:cNvPr>
          <p:cNvSpPr>
            <a:spLocks noGrp="1"/>
          </p:cNvSpPr>
          <p:nvPr>
            <p:ph type="subTitle" idx="1"/>
          </p:nvPr>
        </p:nvSpPr>
        <p:spPr/>
        <p:txBody>
          <a:bodyPr/>
          <a:lstStyle/>
          <a:p>
            <a:r>
              <a:rPr lang="en-US" dirty="0"/>
              <a:t>A Selective Review of emerging technologies</a:t>
            </a:r>
          </a:p>
        </p:txBody>
      </p:sp>
    </p:spTree>
    <p:extLst>
      <p:ext uri="{BB962C8B-B14F-4D97-AF65-F5344CB8AC3E}">
        <p14:creationId xmlns:p14="http://schemas.microsoft.com/office/powerpoint/2010/main" val="4269489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EC427-336B-6D4D-BFB1-74B9469EE74A}"/>
              </a:ext>
            </a:extLst>
          </p:cNvPr>
          <p:cNvSpPr>
            <a:spLocks noGrp="1"/>
          </p:cNvSpPr>
          <p:nvPr>
            <p:ph type="title"/>
          </p:nvPr>
        </p:nvSpPr>
        <p:spPr/>
        <p:txBody>
          <a:bodyPr/>
          <a:lstStyle/>
          <a:p>
            <a:r>
              <a:rPr lang="en-US" dirty="0"/>
              <a:t>Ronald R </a:t>
            </a:r>
            <a:r>
              <a:rPr lang="en-US" dirty="0" err="1"/>
              <a:t>Odonnell</a:t>
            </a:r>
            <a:r>
              <a:rPr lang="en-US" dirty="0"/>
              <a:t>, </a:t>
            </a:r>
            <a:r>
              <a:rPr lang="en-US" dirty="0" err="1"/>
              <a:t>Phd</a:t>
            </a:r>
            <a:endParaRPr lang="en-US" dirty="0"/>
          </a:p>
        </p:txBody>
      </p:sp>
      <p:sp>
        <p:nvSpPr>
          <p:cNvPr id="3" name="Content Placeholder 2">
            <a:extLst>
              <a:ext uri="{FF2B5EF4-FFF2-40B4-BE49-F238E27FC236}">
                <a16:creationId xmlns:a16="http://schemas.microsoft.com/office/drawing/2014/main" id="{B9D7983B-7709-2046-BFCF-143C8A06091D}"/>
              </a:ext>
            </a:extLst>
          </p:cNvPr>
          <p:cNvSpPr>
            <a:spLocks noGrp="1"/>
          </p:cNvSpPr>
          <p:nvPr>
            <p:ph sz="quarter" idx="13"/>
          </p:nvPr>
        </p:nvSpPr>
        <p:spPr>
          <a:xfrm>
            <a:off x="4131733" y="2367092"/>
            <a:ext cx="7145867" cy="3424107"/>
          </a:xfrm>
        </p:spPr>
        <p:txBody>
          <a:bodyPr>
            <a:normAutofit fontScale="92500" lnSpcReduction="20000"/>
          </a:bodyPr>
          <a:lstStyle/>
          <a:p>
            <a:pPr marL="0" indent="0">
              <a:buNone/>
            </a:pPr>
            <a:r>
              <a:rPr lang="en-US" dirty="0" err="1"/>
              <a:t>Ronald.odonnell@asu.edu</a:t>
            </a:r>
            <a:endParaRPr lang="en-US" dirty="0"/>
          </a:p>
          <a:p>
            <a:pPr marL="0" indent="0">
              <a:buNone/>
            </a:pPr>
            <a:r>
              <a:rPr lang="en-US" u="sng" dirty="0"/>
              <a:t>https://</a:t>
            </a:r>
            <a:r>
              <a:rPr lang="en-US" u="sng" dirty="0" err="1"/>
              <a:t>chs.asu.edu</a:t>
            </a:r>
            <a:r>
              <a:rPr lang="en-US" u="sng" dirty="0"/>
              <a:t>/</a:t>
            </a:r>
            <a:r>
              <a:rPr lang="en-US" u="sng" dirty="0" err="1"/>
              <a:t>onlinehealthprograms</a:t>
            </a:r>
            <a:endParaRPr lang="en-US" dirty="0"/>
          </a:p>
          <a:p>
            <a:pPr marL="0" indent="0">
              <a:buNone/>
            </a:pPr>
            <a:r>
              <a:rPr lang="en-US" dirty="0"/>
              <a:t>QQ: 204806</a:t>
            </a:r>
          </a:p>
          <a:p>
            <a:pPr marL="0" indent="0">
              <a:buNone/>
            </a:pPr>
            <a:r>
              <a:rPr lang="en-US" dirty="0" err="1"/>
              <a:t>Whatsapp</a:t>
            </a:r>
            <a:r>
              <a:rPr lang="en-US" dirty="0"/>
              <a:t>: </a:t>
            </a:r>
            <a:r>
              <a:rPr lang="en-US" dirty="0" err="1"/>
              <a:t>ron</a:t>
            </a:r>
            <a:r>
              <a:rPr lang="en-US" dirty="0"/>
              <a:t> </a:t>
            </a:r>
            <a:r>
              <a:rPr lang="en-US" dirty="0" err="1"/>
              <a:t>odonnell</a:t>
            </a:r>
            <a:endParaRPr lang="en-US" dirty="0"/>
          </a:p>
          <a:p>
            <a:pPr marL="0" indent="0">
              <a:buNone/>
            </a:pPr>
            <a:r>
              <a:rPr lang="en-US" dirty="0"/>
              <a:t>Skype: </a:t>
            </a:r>
            <a:r>
              <a:rPr lang="en-US" dirty="0" err="1"/>
              <a:t>ronald.r.odonnell</a:t>
            </a:r>
            <a:endParaRPr lang="en-US" dirty="0"/>
          </a:p>
          <a:p>
            <a:pPr marL="0" indent="0">
              <a:buNone/>
            </a:pPr>
            <a:r>
              <a:rPr lang="en-US" dirty="0"/>
              <a:t>Web: </a:t>
            </a:r>
            <a:r>
              <a:rPr lang="en-US" dirty="0" err="1"/>
              <a:t>www.chs.asu.edu</a:t>
            </a:r>
            <a:endParaRPr lang="en-US" dirty="0"/>
          </a:p>
          <a:p>
            <a:pPr marL="0" indent="0">
              <a:buNone/>
            </a:pPr>
            <a:r>
              <a:rPr lang="en-US" dirty="0"/>
              <a:t>Web: </a:t>
            </a:r>
            <a:r>
              <a:rPr lang="en-US" dirty="0" err="1"/>
              <a:t>www.suncranehealth.com</a:t>
            </a:r>
            <a:endParaRPr lang="en-US" dirty="0"/>
          </a:p>
          <a:p>
            <a:pPr marL="0" indent="0">
              <a:buNone/>
            </a:pPr>
            <a:r>
              <a:rPr lang="en-US" dirty="0" err="1"/>
              <a:t>www.linkedin.com</a:t>
            </a:r>
            <a:r>
              <a:rPr lang="en-US" dirty="0"/>
              <a:t>/in/</a:t>
            </a:r>
            <a:r>
              <a:rPr lang="en-US" dirty="0" err="1"/>
              <a:t>ronodonnellasudbh</a:t>
            </a:r>
            <a:endParaRPr lang="en-US" dirty="0"/>
          </a:p>
          <a:p>
            <a:endParaRPr lang="en-US" dirty="0"/>
          </a:p>
        </p:txBody>
      </p:sp>
      <p:pic>
        <p:nvPicPr>
          <p:cNvPr id="4" name="Picture 3">
            <a:extLst>
              <a:ext uri="{FF2B5EF4-FFF2-40B4-BE49-F238E27FC236}">
                <a16:creationId xmlns:a16="http://schemas.microsoft.com/office/drawing/2014/main" id="{9C41D49C-6B76-9E44-B4A8-71A5566A173C}"/>
              </a:ext>
            </a:extLst>
          </p:cNvPr>
          <p:cNvPicPr>
            <a:picLocks noChangeAspect="1"/>
          </p:cNvPicPr>
          <p:nvPr/>
        </p:nvPicPr>
        <p:blipFill>
          <a:blip r:embed="rId2"/>
          <a:stretch>
            <a:fillRect/>
          </a:stretch>
        </p:blipFill>
        <p:spPr>
          <a:xfrm>
            <a:off x="402168" y="1905000"/>
            <a:ext cx="2356556" cy="3534834"/>
          </a:xfrm>
          <a:prstGeom prst="rect">
            <a:avLst/>
          </a:prstGeom>
        </p:spPr>
      </p:pic>
    </p:spTree>
    <p:extLst>
      <p:ext uri="{BB962C8B-B14F-4D97-AF65-F5344CB8AC3E}">
        <p14:creationId xmlns:p14="http://schemas.microsoft.com/office/powerpoint/2010/main" val="1930243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6F8332-31EF-A248-BC40-2A95766EDA24}"/>
              </a:ext>
            </a:extLst>
          </p:cNvPr>
          <p:cNvPicPr>
            <a:picLocks noChangeAspect="1"/>
          </p:cNvPicPr>
          <p:nvPr/>
        </p:nvPicPr>
        <p:blipFill>
          <a:blip r:embed="rId2"/>
          <a:stretch>
            <a:fillRect/>
          </a:stretch>
        </p:blipFill>
        <p:spPr>
          <a:xfrm>
            <a:off x="1605455" y="617483"/>
            <a:ext cx="9178159" cy="5790512"/>
          </a:xfrm>
          <a:prstGeom prst="rect">
            <a:avLst/>
          </a:prstGeom>
        </p:spPr>
      </p:pic>
    </p:spTree>
    <p:extLst>
      <p:ext uri="{BB962C8B-B14F-4D97-AF65-F5344CB8AC3E}">
        <p14:creationId xmlns:p14="http://schemas.microsoft.com/office/powerpoint/2010/main" val="1488318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8B5F4C-2012-2248-AD70-1D374065F0B6}"/>
              </a:ext>
            </a:extLst>
          </p:cNvPr>
          <p:cNvPicPr>
            <a:picLocks noChangeAspect="1"/>
          </p:cNvPicPr>
          <p:nvPr/>
        </p:nvPicPr>
        <p:blipFill>
          <a:blip r:embed="rId2"/>
          <a:stretch>
            <a:fillRect/>
          </a:stretch>
        </p:blipFill>
        <p:spPr>
          <a:xfrm>
            <a:off x="2004647" y="536028"/>
            <a:ext cx="9149414" cy="5849089"/>
          </a:xfrm>
          <a:prstGeom prst="rect">
            <a:avLst/>
          </a:prstGeom>
        </p:spPr>
      </p:pic>
    </p:spTree>
    <p:extLst>
      <p:ext uri="{BB962C8B-B14F-4D97-AF65-F5344CB8AC3E}">
        <p14:creationId xmlns:p14="http://schemas.microsoft.com/office/powerpoint/2010/main" val="1250449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13208-E922-C84D-872E-9B7634825F77}"/>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10F72C92-4803-154E-AAB1-2AC165FE5E63}"/>
              </a:ext>
            </a:extLst>
          </p:cNvPr>
          <p:cNvSpPr>
            <a:spLocks noGrp="1"/>
          </p:cNvSpPr>
          <p:nvPr>
            <p:ph sz="quarter" idx="13"/>
          </p:nvPr>
        </p:nvSpPr>
        <p:spPr/>
        <p:txBody>
          <a:bodyPr/>
          <a:lstStyle/>
          <a:p>
            <a:r>
              <a:rPr lang="en-US" dirty="0"/>
              <a:t>Define the importance  of </a:t>
            </a:r>
            <a:r>
              <a:rPr lang="en-US" dirty="0" err="1"/>
              <a:t>mHealth</a:t>
            </a:r>
            <a:r>
              <a:rPr lang="en-US" dirty="0"/>
              <a:t> in prevention and management of HIV/aids, substance use disorder (SUD)</a:t>
            </a:r>
          </a:p>
          <a:p>
            <a:r>
              <a:rPr lang="en-US" dirty="0"/>
              <a:t>Describe examples of </a:t>
            </a:r>
            <a:r>
              <a:rPr lang="en-US" dirty="0" err="1"/>
              <a:t>mheath</a:t>
            </a:r>
            <a:r>
              <a:rPr lang="en-US" dirty="0"/>
              <a:t> strategies and techniques</a:t>
            </a:r>
          </a:p>
          <a:p>
            <a:r>
              <a:rPr lang="en-US" dirty="0"/>
              <a:t>Describe a systems approach to </a:t>
            </a:r>
            <a:r>
              <a:rPr lang="en-US" dirty="0" err="1"/>
              <a:t>mhealth</a:t>
            </a:r>
            <a:r>
              <a:rPr lang="en-US" dirty="0"/>
              <a:t> for </a:t>
            </a:r>
            <a:r>
              <a:rPr lang="en-US" dirty="0" err="1"/>
              <a:t>hiv</a:t>
            </a:r>
            <a:r>
              <a:rPr lang="en-US" dirty="0"/>
              <a:t>/aids and </a:t>
            </a:r>
            <a:r>
              <a:rPr lang="en-US" dirty="0" err="1"/>
              <a:t>sud</a:t>
            </a:r>
            <a:endParaRPr lang="en-US" dirty="0"/>
          </a:p>
        </p:txBody>
      </p:sp>
    </p:spTree>
    <p:extLst>
      <p:ext uri="{BB962C8B-B14F-4D97-AF65-F5344CB8AC3E}">
        <p14:creationId xmlns:p14="http://schemas.microsoft.com/office/powerpoint/2010/main" val="768397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BDB08-34FD-E644-8DDD-FF85CE0090BD}"/>
              </a:ext>
            </a:extLst>
          </p:cNvPr>
          <p:cNvSpPr>
            <a:spLocks noGrp="1"/>
          </p:cNvSpPr>
          <p:nvPr>
            <p:ph type="title"/>
          </p:nvPr>
        </p:nvSpPr>
        <p:spPr>
          <a:xfrm>
            <a:off x="913775" y="423965"/>
            <a:ext cx="10409221" cy="1113006"/>
          </a:xfrm>
        </p:spPr>
        <p:txBody>
          <a:bodyPr>
            <a:normAutofit fontScale="90000"/>
          </a:bodyPr>
          <a:lstStyle/>
          <a:p>
            <a:r>
              <a:rPr lang="en-US" dirty="0" err="1"/>
              <a:t>mHealth</a:t>
            </a:r>
            <a:r>
              <a:rPr lang="en-US" dirty="0"/>
              <a:t>  = Improved behavioral health + HIV/AIDS prevention and management</a:t>
            </a:r>
            <a:br>
              <a:rPr lang="en-US" dirty="0"/>
            </a:br>
            <a:endParaRPr lang="en-US" dirty="0"/>
          </a:p>
        </p:txBody>
      </p:sp>
      <p:pic>
        <p:nvPicPr>
          <p:cNvPr id="3" name="Picture 2">
            <a:extLst>
              <a:ext uri="{FF2B5EF4-FFF2-40B4-BE49-F238E27FC236}">
                <a16:creationId xmlns:a16="http://schemas.microsoft.com/office/drawing/2014/main" id="{B39C038D-DC07-5E43-A998-C971A88ACDD5}"/>
              </a:ext>
            </a:extLst>
          </p:cNvPr>
          <p:cNvPicPr>
            <a:picLocks noChangeAspect="1"/>
          </p:cNvPicPr>
          <p:nvPr/>
        </p:nvPicPr>
        <p:blipFill>
          <a:blip r:embed="rId2"/>
          <a:stretch>
            <a:fillRect/>
          </a:stretch>
        </p:blipFill>
        <p:spPr>
          <a:xfrm>
            <a:off x="1491628" y="1699563"/>
            <a:ext cx="9253513" cy="5158437"/>
          </a:xfrm>
          <a:prstGeom prst="rect">
            <a:avLst/>
          </a:prstGeom>
        </p:spPr>
      </p:pic>
    </p:spTree>
    <p:extLst>
      <p:ext uri="{BB962C8B-B14F-4D97-AF65-F5344CB8AC3E}">
        <p14:creationId xmlns:p14="http://schemas.microsoft.com/office/powerpoint/2010/main" val="2623810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0FEA1-CB8C-7740-88A5-3853CF3D34DC}"/>
              </a:ext>
            </a:extLst>
          </p:cNvPr>
          <p:cNvSpPr>
            <a:spLocks noGrp="1"/>
          </p:cNvSpPr>
          <p:nvPr>
            <p:ph type="title"/>
          </p:nvPr>
        </p:nvSpPr>
        <p:spPr>
          <a:xfrm>
            <a:off x="913775" y="618517"/>
            <a:ext cx="3599859" cy="1596177"/>
          </a:xfrm>
        </p:spPr>
        <p:txBody>
          <a:bodyPr/>
          <a:lstStyle/>
          <a:p>
            <a:r>
              <a:rPr lang="en-US" dirty="0"/>
              <a:t>Wearable biometric sensors</a:t>
            </a:r>
          </a:p>
        </p:txBody>
      </p:sp>
      <p:pic>
        <p:nvPicPr>
          <p:cNvPr id="3" name="Picture 2">
            <a:extLst>
              <a:ext uri="{FF2B5EF4-FFF2-40B4-BE49-F238E27FC236}">
                <a16:creationId xmlns:a16="http://schemas.microsoft.com/office/drawing/2014/main" id="{B854DAC2-10B0-E34E-8BC4-8FC57D813585}"/>
              </a:ext>
            </a:extLst>
          </p:cNvPr>
          <p:cNvPicPr>
            <a:picLocks noChangeAspect="1"/>
          </p:cNvPicPr>
          <p:nvPr/>
        </p:nvPicPr>
        <p:blipFill>
          <a:blip r:embed="rId2"/>
          <a:stretch>
            <a:fillRect/>
          </a:stretch>
        </p:blipFill>
        <p:spPr>
          <a:xfrm>
            <a:off x="4066162" y="852822"/>
            <a:ext cx="6504563" cy="5359692"/>
          </a:xfrm>
          <a:prstGeom prst="rect">
            <a:avLst/>
          </a:prstGeom>
        </p:spPr>
      </p:pic>
    </p:spTree>
    <p:extLst>
      <p:ext uri="{BB962C8B-B14F-4D97-AF65-F5344CB8AC3E}">
        <p14:creationId xmlns:p14="http://schemas.microsoft.com/office/powerpoint/2010/main" val="3918433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6190E-C3DC-A044-8F72-97CF9087F6B6}"/>
              </a:ext>
            </a:extLst>
          </p:cNvPr>
          <p:cNvSpPr>
            <a:spLocks noGrp="1"/>
          </p:cNvSpPr>
          <p:nvPr>
            <p:ph type="title"/>
          </p:nvPr>
        </p:nvSpPr>
        <p:spPr/>
        <p:txBody>
          <a:bodyPr/>
          <a:lstStyle/>
          <a:p>
            <a:r>
              <a:rPr lang="en-US" dirty="0"/>
              <a:t>Medication adherence</a:t>
            </a:r>
          </a:p>
        </p:txBody>
      </p:sp>
      <p:pic>
        <p:nvPicPr>
          <p:cNvPr id="4" name="Content Placeholder 3">
            <a:extLst>
              <a:ext uri="{FF2B5EF4-FFF2-40B4-BE49-F238E27FC236}">
                <a16:creationId xmlns:a16="http://schemas.microsoft.com/office/drawing/2014/main" id="{2F75B279-08DA-C94F-9CDA-4275205070D3}"/>
              </a:ext>
            </a:extLst>
          </p:cNvPr>
          <p:cNvPicPr>
            <a:picLocks noGrp="1" noChangeAspect="1"/>
          </p:cNvPicPr>
          <p:nvPr>
            <p:ph sz="quarter" idx="13"/>
          </p:nvPr>
        </p:nvPicPr>
        <p:blipFill>
          <a:blip r:embed="rId2"/>
          <a:stretch>
            <a:fillRect/>
          </a:stretch>
        </p:blipFill>
        <p:spPr>
          <a:xfrm>
            <a:off x="913775" y="2039037"/>
            <a:ext cx="4586031" cy="3424237"/>
          </a:xfrm>
          <a:prstGeom prst="rect">
            <a:avLst/>
          </a:prstGeom>
        </p:spPr>
      </p:pic>
      <p:pic>
        <p:nvPicPr>
          <p:cNvPr id="5" name="Picture 4">
            <a:extLst>
              <a:ext uri="{FF2B5EF4-FFF2-40B4-BE49-F238E27FC236}">
                <a16:creationId xmlns:a16="http://schemas.microsoft.com/office/drawing/2014/main" id="{058A6592-34C8-AC4E-9148-55C290061CB3}"/>
              </a:ext>
            </a:extLst>
          </p:cNvPr>
          <p:cNvPicPr>
            <a:picLocks noChangeAspect="1"/>
          </p:cNvPicPr>
          <p:nvPr/>
        </p:nvPicPr>
        <p:blipFill>
          <a:blip r:embed="rId3"/>
          <a:stretch>
            <a:fillRect/>
          </a:stretch>
        </p:blipFill>
        <p:spPr>
          <a:xfrm>
            <a:off x="6204313" y="2126128"/>
            <a:ext cx="5033070" cy="3337145"/>
          </a:xfrm>
          <a:prstGeom prst="rect">
            <a:avLst/>
          </a:prstGeom>
        </p:spPr>
      </p:pic>
    </p:spTree>
    <p:extLst>
      <p:ext uri="{BB962C8B-B14F-4D97-AF65-F5344CB8AC3E}">
        <p14:creationId xmlns:p14="http://schemas.microsoft.com/office/powerpoint/2010/main" val="4146310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4102-AEDB-1743-8285-B405AF8B6B35}"/>
              </a:ext>
            </a:extLst>
          </p:cNvPr>
          <p:cNvSpPr>
            <a:spLocks noGrp="1"/>
          </p:cNvSpPr>
          <p:nvPr>
            <p:ph type="title"/>
          </p:nvPr>
        </p:nvSpPr>
        <p:spPr>
          <a:xfrm>
            <a:off x="5660873" y="1746926"/>
            <a:ext cx="6123129" cy="1596177"/>
          </a:xfrm>
        </p:spPr>
        <p:txBody>
          <a:bodyPr>
            <a:normAutofit fontScale="90000"/>
          </a:bodyPr>
          <a:lstStyle/>
          <a:p>
            <a:r>
              <a:rPr lang="en-US" b="1" dirty="0"/>
              <a:t>The Behavioral Health Technology Prescription Pad</a:t>
            </a:r>
            <a:br>
              <a:rPr lang="en-US" b="1" dirty="0"/>
            </a:br>
            <a:endParaRPr lang="en-US" dirty="0"/>
          </a:p>
        </p:txBody>
      </p:sp>
      <p:pic>
        <p:nvPicPr>
          <p:cNvPr id="4" name="Content Placeholder 3">
            <a:extLst>
              <a:ext uri="{FF2B5EF4-FFF2-40B4-BE49-F238E27FC236}">
                <a16:creationId xmlns:a16="http://schemas.microsoft.com/office/drawing/2014/main" id="{621FDF42-557A-2047-8DA9-C5C0494C77C3}"/>
              </a:ext>
            </a:extLst>
          </p:cNvPr>
          <p:cNvPicPr>
            <a:picLocks noGrp="1" noChangeAspect="1"/>
          </p:cNvPicPr>
          <p:nvPr>
            <p:ph sz="quarter" idx="13"/>
          </p:nvPr>
        </p:nvPicPr>
        <p:blipFill>
          <a:blip r:embed="rId2"/>
          <a:stretch>
            <a:fillRect/>
          </a:stretch>
        </p:blipFill>
        <p:spPr>
          <a:xfrm>
            <a:off x="1050587" y="1040679"/>
            <a:ext cx="4416357" cy="5476699"/>
          </a:xfrm>
          <a:prstGeom prst="rect">
            <a:avLst/>
          </a:prstGeom>
        </p:spPr>
      </p:pic>
    </p:spTree>
    <p:extLst>
      <p:ext uri="{BB962C8B-B14F-4D97-AF65-F5344CB8AC3E}">
        <p14:creationId xmlns:p14="http://schemas.microsoft.com/office/powerpoint/2010/main" val="2309043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CC161-6B1B-4A4C-806C-33A11D817D1D}"/>
              </a:ext>
            </a:extLst>
          </p:cNvPr>
          <p:cNvSpPr>
            <a:spLocks noGrp="1"/>
          </p:cNvSpPr>
          <p:nvPr>
            <p:ph type="title"/>
          </p:nvPr>
        </p:nvSpPr>
        <p:spPr/>
        <p:txBody>
          <a:bodyPr>
            <a:normAutofit fontScale="90000"/>
          </a:bodyPr>
          <a:lstStyle/>
          <a:p>
            <a:pPr marL="428625" indent="-428625"/>
            <a:r>
              <a:rPr lang="en-US" dirty="0"/>
              <a:t>Blood pressure (wrist activity tracker)</a:t>
            </a:r>
            <a:br>
              <a:rPr lang="en-US" dirty="0"/>
            </a:br>
            <a:r>
              <a:rPr lang="en-US" dirty="0"/>
              <a:t>Blood sugar (electrochemical glucose sensor)</a:t>
            </a:r>
            <a:br>
              <a:rPr lang="en-US" dirty="0"/>
            </a:br>
            <a:endParaRPr lang="en-US" dirty="0"/>
          </a:p>
        </p:txBody>
      </p:sp>
      <p:pic>
        <p:nvPicPr>
          <p:cNvPr id="4" name="Picture 3">
            <a:extLst>
              <a:ext uri="{FF2B5EF4-FFF2-40B4-BE49-F238E27FC236}">
                <a16:creationId xmlns:a16="http://schemas.microsoft.com/office/drawing/2014/main" id="{78FEB922-8A24-A148-87F9-03E522D95C91}"/>
              </a:ext>
            </a:extLst>
          </p:cNvPr>
          <p:cNvPicPr>
            <a:picLocks noChangeAspect="1"/>
          </p:cNvPicPr>
          <p:nvPr/>
        </p:nvPicPr>
        <p:blipFill>
          <a:blip r:embed="rId2"/>
          <a:stretch>
            <a:fillRect/>
          </a:stretch>
        </p:blipFill>
        <p:spPr>
          <a:xfrm>
            <a:off x="1053903" y="2214694"/>
            <a:ext cx="4685416" cy="3631484"/>
          </a:xfrm>
          <a:prstGeom prst="rect">
            <a:avLst/>
          </a:prstGeom>
        </p:spPr>
      </p:pic>
      <p:pic>
        <p:nvPicPr>
          <p:cNvPr id="5" name="Picture 4">
            <a:extLst>
              <a:ext uri="{FF2B5EF4-FFF2-40B4-BE49-F238E27FC236}">
                <a16:creationId xmlns:a16="http://schemas.microsoft.com/office/drawing/2014/main" id="{38C653A9-B9CD-3F4A-ABAB-7F770C48587C}"/>
              </a:ext>
            </a:extLst>
          </p:cNvPr>
          <p:cNvPicPr>
            <a:picLocks noChangeAspect="1"/>
          </p:cNvPicPr>
          <p:nvPr/>
        </p:nvPicPr>
        <p:blipFill>
          <a:blip r:embed="rId3"/>
          <a:stretch>
            <a:fillRect/>
          </a:stretch>
        </p:blipFill>
        <p:spPr>
          <a:xfrm>
            <a:off x="6788388" y="3211501"/>
            <a:ext cx="3620207" cy="2036368"/>
          </a:xfrm>
          <a:prstGeom prst="rect">
            <a:avLst/>
          </a:prstGeom>
        </p:spPr>
      </p:pic>
    </p:spTree>
    <p:extLst>
      <p:ext uri="{BB962C8B-B14F-4D97-AF65-F5344CB8AC3E}">
        <p14:creationId xmlns:p14="http://schemas.microsoft.com/office/powerpoint/2010/main" val="2148752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049A61-0744-8D4A-9949-F2F2C882CCBC}"/>
              </a:ext>
            </a:extLst>
          </p:cNvPr>
          <p:cNvSpPr>
            <a:spLocks noGrp="1"/>
          </p:cNvSpPr>
          <p:nvPr>
            <p:ph type="title"/>
          </p:nvPr>
        </p:nvSpPr>
        <p:spPr>
          <a:xfrm>
            <a:off x="838200" y="365125"/>
            <a:ext cx="4649375" cy="1325563"/>
          </a:xfrm>
        </p:spPr>
        <p:txBody>
          <a:bodyPr>
            <a:normAutofit fontScale="90000"/>
          </a:bodyPr>
          <a:lstStyle/>
          <a:p>
            <a:r>
              <a:rPr lang="en-US" sz="2700" b="1" dirty="0"/>
              <a:t>Technology-based primary HIV prevention tools for MSM </a:t>
            </a:r>
            <a:r>
              <a:rPr lang="en-US" dirty="0"/>
              <a:t/>
            </a:r>
            <a:br>
              <a:rPr lang="en-US" dirty="0"/>
            </a:br>
            <a:endParaRPr lang="en-US" dirty="0"/>
          </a:p>
        </p:txBody>
      </p:sp>
      <p:graphicFrame>
        <p:nvGraphicFramePr>
          <p:cNvPr id="5" name="Table 4">
            <a:extLst>
              <a:ext uri="{FF2B5EF4-FFF2-40B4-BE49-F238E27FC236}">
                <a16:creationId xmlns:a16="http://schemas.microsoft.com/office/drawing/2014/main" id="{8BA502E3-371A-B74F-A2F4-EDA8BFF0AADA}"/>
              </a:ext>
            </a:extLst>
          </p:cNvPr>
          <p:cNvGraphicFramePr>
            <a:graphicFrameLocks noGrp="1"/>
          </p:cNvGraphicFramePr>
          <p:nvPr>
            <p:extLst>
              <p:ext uri="{D42A27DB-BD31-4B8C-83A1-F6EECF244321}">
                <p14:modId xmlns:p14="http://schemas.microsoft.com/office/powerpoint/2010/main" val="2049913912"/>
              </p:ext>
            </p:extLst>
          </p:nvPr>
        </p:nvGraphicFramePr>
        <p:xfrm>
          <a:off x="838199" y="2090057"/>
          <a:ext cx="9537441" cy="4730965"/>
        </p:xfrm>
        <a:graphic>
          <a:graphicData uri="http://schemas.openxmlformats.org/drawingml/2006/table">
            <a:tbl>
              <a:tblPr firstRow="1" bandRow="1">
                <a:tableStyleId>{5C22544A-7EE6-4342-B048-85BDC9FD1C3A}</a:tableStyleId>
              </a:tblPr>
              <a:tblGrid>
                <a:gridCol w="3179147">
                  <a:extLst>
                    <a:ext uri="{9D8B030D-6E8A-4147-A177-3AD203B41FA5}">
                      <a16:colId xmlns:a16="http://schemas.microsoft.com/office/drawing/2014/main" val="3793744450"/>
                    </a:ext>
                  </a:extLst>
                </a:gridCol>
                <a:gridCol w="3179147">
                  <a:extLst>
                    <a:ext uri="{9D8B030D-6E8A-4147-A177-3AD203B41FA5}">
                      <a16:colId xmlns:a16="http://schemas.microsoft.com/office/drawing/2014/main" val="1355243056"/>
                    </a:ext>
                  </a:extLst>
                </a:gridCol>
                <a:gridCol w="3179147">
                  <a:extLst>
                    <a:ext uri="{9D8B030D-6E8A-4147-A177-3AD203B41FA5}">
                      <a16:colId xmlns:a16="http://schemas.microsoft.com/office/drawing/2014/main" val="1807402632"/>
                    </a:ext>
                  </a:extLst>
                </a:gridCol>
              </a:tblGrid>
              <a:tr h="386201">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465979556"/>
                  </a:ext>
                </a:extLst>
              </a:tr>
              <a:tr h="965503">
                <a:tc>
                  <a:txBody>
                    <a:bodyPr/>
                    <a:lstStyle/>
                    <a:p>
                      <a:r>
                        <a:rPr lang="en-US" sz="1800" b="0" i="0" kern="1200" dirty="0">
                          <a:solidFill>
                            <a:schemeClr val="dk1"/>
                          </a:solidFill>
                          <a:effectLst/>
                          <a:latin typeface="+mn-lt"/>
                          <a:ea typeface="+mn-ea"/>
                          <a:cs typeface="+mn-cs"/>
                        </a:rPr>
                        <a:t>Provision of information</a:t>
                      </a:r>
                      <a:endParaRPr lang="en-US" dirty="0"/>
                    </a:p>
                  </a:txBody>
                  <a:tcPr/>
                </a:tc>
                <a:tc>
                  <a:txBody>
                    <a:bodyPr/>
                    <a:lstStyle/>
                    <a:p>
                      <a:r>
                        <a:rPr lang="en-US" sz="1800" b="0" i="0" kern="1200" dirty="0">
                          <a:solidFill>
                            <a:schemeClr val="dk1"/>
                          </a:solidFill>
                          <a:effectLst/>
                          <a:latin typeface="+mn-lt"/>
                          <a:ea typeface="+mn-ea"/>
                          <a:cs typeface="+mn-cs"/>
                        </a:rPr>
                        <a:t>Basic information on HIV risks, prevention and management practices</a:t>
                      </a:r>
                      <a:endParaRPr lang="en-US" dirty="0"/>
                    </a:p>
                  </a:txBody>
                  <a:tcPr/>
                </a:tc>
                <a:tc>
                  <a:txBody>
                    <a:bodyPr/>
                    <a:lstStyle/>
                    <a:p>
                      <a:r>
                        <a:rPr lang="en-US" sz="1800" b="0" i="0" u="sng" kern="1200" dirty="0">
                          <a:solidFill>
                            <a:schemeClr val="dk1"/>
                          </a:solidFill>
                          <a:effectLst/>
                          <a:latin typeface="+mn-lt"/>
                          <a:ea typeface="+mn-ea"/>
                          <a:cs typeface="+mn-cs"/>
                          <a:hlinkClick r:id="rId2"/>
                        </a:rPr>
                        <a:t>www.healthmpowerment.org</a:t>
                      </a:r>
                      <a:endParaRPr lang="en-US" sz="1800" b="0" i="0" u="sng" kern="1200" dirty="0">
                        <a:solidFill>
                          <a:schemeClr val="dk1"/>
                        </a:solidFill>
                        <a:effectLst/>
                        <a:latin typeface="+mn-lt"/>
                        <a:ea typeface="+mn-ea"/>
                        <a:cs typeface="+mn-cs"/>
                      </a:endParaRPr>
                    </a:p>
                    <a:p>
                      <a:r>
                        <a:rPr lang="en-US" sz="1800" b="0" i="0" u="sng" kern="1200" dirty="0">
                          <a:solidFill>
                            <a:schemeClr val="dk1"/>
                          </a:solidFill>
                          <a:effectLst/>
                          <a:latin typeface="+mn-lt"/>
                          <a:ea typeface="+mn-ea"/>
                          <a:cs typeface="+mn-cs"/>
                          <a:hlinkClick r:id="rId3"/>
                        </a:rPr>
                        <a:t>www.AIDSVu.org</a:t>
                      </a:r>
                      <a:endParaRPr lang="en-US" dirty="0"/>
                    </a:p>
                  </a:txBody>
                  <a:tcPr/>
                </a:tc>
                <a:extLst>
                  <a:ext uri="{0D108BD9-81ED-4DB2-BD59-A6C34878D82A}">
                    <a16:rowId xmlns:a16="http://schemas.microsoft.com/office/drawing/2014/main" val="1666615336"/>
                  </a:ext>
                </a:extLst>
              </a:tr>
              <a:tr h="1544805">
                <a:tc>
                  <a:txBody>
                    <a:bodyPr/>
                    <a:lstStyle/>
                    <a:p>
                      <a:r>
                        <a:rPr lang="en-US" sz="1800" b="0" i="0" kern="1200" dirty="0">
                          <a:solidFill>
                            <a:schemeClr val="dk1"/>
                          </a:solidFill>
                          <a:effectLst/>
                          <a:latin typeface="+mn-lt"/>
                          <a:ea typeface="+mn-ea"/>
                          <a:cs typeface="+mn-cs"/>
                        </a:rPr>
                        <a:t>Self-assessment</a:t>
                      </a:r>
                      <a:endParaRPr lang="en-US" dirty="0"/>
                    </a:p>
                  </a:txBody>
                  <a:tcPr/>
                </a:tc>
                <a:tc>
                  <a:txBody>
                    <a:bodyPr/>
                    <a:lstStyle/>
                    <a:p>
                      <a:r>
                        <a:rPr lang="en-US" sz="1800" b="0" i="0" kern="1200" dirty="0">
                          <a:solidFill>
                            <a:schemeClr val="dk1"/>
                          </a:solidFill>
                          <a:effectLst/>
                          <a:latin typeface="+mn-lt"/>
                          <a:ea typeface="+mn-ea"/>
                          <a:cs typeface="+mn-cs"/>
                        </a:rPr>
                        <a:t>questions to determine whether a certain prevention service might be right for them</a:t>
                      </a:r>
                      <a:endParaRPr lang="en-US" dirty="0"/>
                    </a:p>
                  </a:txBody>
                  <a:tcPr/>
                </a:tc>
                <a:tc>
                  <a:txBody>
                    <a:bodyPr/>
                    <a:lstStyle/>
                    <a:p>
                      <a:r>
                        <a:rPr lang="en-US" sz="1800" b="0" i="0" u="sng" kern="1200" dirty="0">
                          <a:solidFill>
                            <a:schemeClr val="dk1"/>
                          </a:solidFill>
                          <a:effectLst/>
                          <a:latin typeface="+mn-lt"/>
                          <a:ea typeface="+mn-ea"/>
                          <a:cs typeface="+mn-cs"/>
                          <a:hlinkClick r:id="rId4"/>
                        </a:rPr>
                        <a:t>www.findyourfrequency.com</a:t>
                      </a:r>
                      <a:r>
                        <a:rPr lang="en-US" sz="1800" b="0" i="0" kern="1200" dirty="0">
                          <a:solidFill>
                            <a:schemeClr val="dk1"/>
                          </a:solidFill>
                          <a:effectLst/>
                          <a:latin typeface="+mn-lt"/>
                          <a:ea typeface="+mn-ea"/>
                          <a:cs typeface="+mn-cs"/>
                        </a:rPr>
                        <a:t> is a browser-based utility to determine recommended HIV testing frequency.</a:t>
                      </a:r>
                      <a:endParaRPr lang="en-US" dirty="0"/>
                    </a:p>
                  </a:txBody>
                  <a:tcPr/>
                </a:tc>
                <a:extLst>
                  <a:ext uri="{0D108BD9-81ED-4DB2-BD59-A6C34878D82A}">
                    <a16:rowId xmlns:a16="http://schemas.microsoft.com/office/drawing/2014/main" val="2597883737"/>
                  </a:ext>
                </a:extLst>
              </a:tr>
              <a:tr h="1834456">
                <a:tc>
                  <a:txBody>
                    <a:bodyPr/>
                    <a:lstStyle/>
                    <a:p>
                      <a:r>
                        <a:rPr lang="en-US" sz="1800" b="0" i="0" kern="1200" dirty="0">
                          <a:solidFill>
                            <a:schemeClr val="dk1"/>
                          </a:solidFill>
                          <a:effectLst/>
                          <a:latin typeface="+mn-lt"/>
                          <a:ea typeface="+mn-ea"/>
                          <a:cs typeface="+mn-cs"/>
                        </a:rPr>
                        <a:t>Reminders of recurring services</a:t>
                      </a:r>
                      <a:endParaRPr lang="en-US" dirty="0"/>
                    </a:p>
                  </a:txBody>
                  <a:tcPr/>
                </a:tc>
                <a:tc>
                  <a:txBody>
                    <a:bodyPr/>
                    <a:lstStyle/>
                    <a:p>
                      <a:r>
                        <a:rPr lang="en-US" sz="1800" b="0" i="0" kern="1200" dirty="0">
                          <a:solidFill>
                            <a:schemeClr val="dk1"/>
                          </a:solidFill>
                          <a:effectLst/>
                          <a:latin typeface="+mn-lt"/>
                          <a:ea typeface="+mn-ea"/>
                          <a:cs typeface="+mn-cs"/>
                        </a:rPr>
                        <a:t>Provide SMS-based, email-based, reminder calls, or native mobile OS notifications to promote recurring services (e.g., HIV testing )</a:t>
                      </a:r>
                      <a:endParaRPr lang="en-US" dirty="0"/>
                    </a:p>
                  </a:txBody>
                  <a:tcPr/>
                </a:tc>
                <a:tc>
                  <a:txBody>
                    <a:bodyPr/>
                    <a:lstStyle/>
                    <a:p>
                      <a:r>
                        <a:rPr lang="en-US" sz="1800" b="0" i="0" kern="1200" dirty="0" err="1">
                          <a:solidFill>
                            <a:schemeClr val="dk1"/>
                          </a:solidFill>
                          <a:effectLst/>
                          <a:latin typeface="+mn-lt"/>
                          <a:ea typeface="+mn-ea"/>
                          <a:cs typeface="+mn-cs"/>
                        </a:rPr>
                        <a:t>HealthMindr</a:t>
                      </a:r>
                      <a:r>
                        <a:rPr lang="en-US" sz="1800" b="0" i="0" kern="1200" dirty="0">
                          <a:solidFill>
                            <a:schemeClr val="dk1"/>
                          </a:solidFill>
                          <a:effectLst/>
                          <a:latin typeface="+mn-lt"/>
                          <a:ea typeface="+mn-ea"/>
                          <a:cs typeface="+mn-cs"/>
                        </a:rPr>
                        <a:t> allows men to schedule a regular HIV testing interval and then select how they will receive reminders when a </a:t>
                      </a:r>
                      <a:r>
                        <a:rPr lang="en-US" sz="1800" b="0" i="0" kern="1200" dirty="0" err="1">
                          <a:solidFill>
                            <a:schemeClr val="dk1"/>
                          </a:solidFill>
                          <a:effectLst/>
                          <a:latin typeface="+mn-lt"/>
                          <a:ea typeface="+mn-ea"/>
                          <a:cs typeface="+mn-cs"/>
                        </a:rPr>
                        <a:t>followup</a:t>
                      </a:r>
                      <a:r>
                        <a:rPr lang="en-US" sz="1800" b="0" i="0" kern="1200" dirty="0">
                          <a:solidFill>
                            <a:schemeClr val="dk1"/>
                          </a:solidFill>
                          <a:effectLst/>
                          <a:latin typeface="+mn-lt"/>
                          <a:ea typeface="+mn-ea"/>
                          <a:cs typeface="+mn-cs"/>
                        </a:rPr>
                        <a:t> test is due</a:t>
                      </a:r>
                      <a:endParaRPr lang="en-US" dirty="0"/>
                    </a:p>
                  </a:txBody>
                  <a:tcPr/>
                </a:tc>
                <a:extLst>
                  <a:ext uri="{0D108BD9-81ED-4DB2-BD59-A6C34878D82A}">
                    <a16:rowId xmlns:a16="http://schemas.microsoft.com/office/drawing/2014/main" val="614110531"/>
                  </a:ext>
                </a:extLst>
              </a:tr>
            </a:tbl>
          </a:graphicData>
        </a:graphic>
      </p:graphicFrame>
      <p:pic>
        <p:nvPicPr>
          <p:cNvPr id="6" name="Picture 5">
            <a:extLst>
              <a:ext uri="{FF2B5EF4-FFF2-40B4-BE49-F238E27FC236}">
                <a16:creationId xmlns:a16="http://schemas.microsoft.com/office/drawing/2014/main" id="{4C5827E9-9D6B-F046-8E0C-A50C810C7EFB}"/>
              </a:ext>
            </a:extLst>
          </p:cNvPr>
          <p:cNvPicPr>
            <a:picLocks noChangeAspect="1"/>
          </p:cNvPicPr>
          <p:nvPr/>
        </p:nvPicPr>
        <p:blipFill>
          <a:blip r:embed="rId5"/>
          <a:stretch>
            <a:fillRect/>
          </a:stretch>
        </p:blipFill>
        <p:spPr>
          <a:xfrm>
            <a:off x="5487575" y="365125"/>
            <a:ext cx="6534441" cy="1578570"/>
          </a:xfrm>
          <a:prstGeom prst="rect">
            <a:avLst/>
          </a:prstGeom>
        </p:spPr>
      </p:pic>
    </p:spTree>
    <p:extLst>
      <p:ext uri="{BB962C8B-B14F-4D97-AF65-F5344CB8AC3E}">
        <p14:creationId xmlns:p14="http://schemas.microsoft.com/office/powerpoint/2010/main" val="996536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65C7A47-2483-B846-BB0D-F40CF4C8DECF}"/>
              </a:ext>
            </a:extLst>
          </p:cNvPr>
          <p:cNvGraphicFramePr>
            <a:graphicFrameLocks noGrp="1"/>
          </p:cNvGraphicFramePr>
          <p:nvPr>
            <p:extLst>
              <p:ext uri="{D42A27DB-BD31-4B8C-83A1-F6EECF244321}">
                <p14:modId xmlns:p14="http://schemas.microsoft.com/office/powerpoint/2010/main" val="3306533791"/>
              </p:ext>
            </p:extLst>
          </p:nvPr>
        </p:nvGraphicFramePr>
        <p:xfrm>
          <a:off x="1063690" y="474785"/>
          <a:ext cx="9591869" cy="5992837"/>
        </p:xfrm>
        <a:graphic>
          <a:graphicData uri="http://schemas.openxmlformats.org/drawingml/2006/table">
            <a:tbl>
              <a:tblPr firstRow="1" bandRow="1">
                <a:tableStyleId>{5C22544A-7EE6-4342-B048-85BDC9FD1C3A}</a:tableStyleId>
              </a:tblPr>
              <a:tblGrid>
                <a:gridCol w="2954413">
                  <a:extLst>
                    <a:ext uri="{9D8B030D-6E8A-4147-A177-3AD203B41FA5}">
                      <a16:colId xmlns:a16="http://schemas.microsoft.com/office/drawing/2014/main" val="3631823148"/>
                    </a:ext>
                  </a:extLst>
                </a:gridCol>
                <a:gridCol w="2954413">
                  <a:extLst>
                    <a:ext uri="{9D8B030D-6E8A-4147-A177-3AD203B41FA5}">
                      <a16:colId xmlns:a16="http://schemas.microsoft.com/office/drawing/2014/main" val="996292815"/>
                    </a:ext>
                  </a:extLst>
                </a:gridCol>
                <a:gridCol w="3683043">
                  <a:extLst>
                    <a:ext uri="{9D8B030D-6E8A-4147-A177-3AD203B41FA5}">
                      <a16:colId xmlns:a16="http://schemas.microsoft.com/office/drawing/2014/main" val="3807340346"/>
                    </a:ext>
                  </a:extLst>
                </a:gridCol>
              </a:tblGrid>
              <a:tr h="1664514">
                <a:tc>
                  <a:txBody>
                    <a:bodyPr/>
                    <a:lstStyle/>
                    <a:p>
                      <a:r>
                        <a:rPr lang="en-US" sz="1800" b="0" i="0" kern="1200" dirty="0">
                          <a:solidFill>
                            <a:schemeClr val="dk1"/>
                          </a:solidFill>
                          <a:effectLst/>
                          <a:latin typeface="+mn-lt"/>
                          <a:ea typeface="+mn-ea"/>
                          <a:cs typeface="+mn-cs"/>
                        </a:rPr>
                        <a:t>Offering prevention commodities</a:t>
                      </a:r>
                      <a:endParaRPr lang="en-US" dirty="0"/>
                    </a:p>
                  </a:txBody>
                  <a:tcPr/>
                </a:tc>
                <a:tc>
                  <a:txBody>
                    <a:bodyPr/>
                    <a:lstStyle/>
                    <a:p>
                      <a:r>
                        <a:rPr lang="en-US" sz="1800" b="0" i="0" kern="1200" dirty="0">
                          <a:solidFill>
                            <a:schemeClr val="dk1"/>
                          </a:solidFill>
                          <a:effectLst/>
                          <a:latin typeface="+mn-lt"/>
                          <a:ea typeface="+mn-ea"/>
                          <a:cs typeface="+mn-cs"/>
                        </a:rPr>
                        <a:t>Websites or mobile apps can offer prevention commodities (e.g., condoms,</a:t>
                      </a:r>
                      <a:endParaRPr lang="en-US" dirty="0"/>
                    </a:p>
                  </a:txBody>
                  <a:tcPr/>
                </a:tc>
                <a:tc>
                  <a:txBody>
                    <a:bodyPr/>
                    <a:lstStyle/>
                    <a:p>
                      <a:r>
                        <a:rPr lang="en-US" sz="1800" b="0" i="0" kern="1200" dirty="0" err="1">
                          <a:solidFill>
                            <a:schemeClr val="dk1"/>
                          </a:solidFill>
                          <a:effectLst/>
                          <a:latin typeface="+mn-lt"/>
                          <a:ea typeface="+mn-ea"/>
                          <a:cs typeface="+mn-cs"/>
                        </a:rPr>
                        <a:t>HealthMindr</a:t>
                      </a:r>
                      <a:r>
                        <a:rPr lang="en-US" sz="1800" b="0" i="0" kern="1200" dirty="0">
                          <a:solidFill>
                            <a:schemeClr val="dk1"/>
                          </a:solidFill>
                          <a:effectLst/>
                          <a:latin typeface="+mn-lt"/>
                          <a:ea typeface="+mn-ea"/>
                          <a:cs typeface="+mn-cs"/>
                        </a:rPr>
                        <a:t> offers distribution of free condoms and HIV self-test kits by mail</a:t>
                      </a:r>
                      <a:endParaRPr lang="en-US" dirty="0"/>
                    </a:p>
                  </a:txBody>
                  <a:tcPr/>
                </a:tc>
                <a:extLst>
                  <a:ext uri="{0D108BD9-81ED-4DB2-BD59-A6C34878D82A}">
                    <a16:rowId xmlns:a16="http://schemas.microsoft.com/office/drawing/2014/main" val="2213588786"/>
                  </a:ext>
                </a:extLst>
              </a:tr>
              <a:tr h="1676563">
                <a:tc>
                  <a:txBody>
                    <a:bodyPr/>
                    <a:lstStyle/>
                    <a:p>
                      <a:r>
                        <a:rPr lang="en-US" sz="1800" b="0" i="0" kern="1200" dirty="0">
                          <a:solidFill>
                            <a:schemeClr val="dk1"/>
                          </a:solidFill>
                          <a:effectLst/>
                          <a:latin typeface="+mn-lt"/>
                          <a:ea typeface="+mn-ea"/>
                          <a:cs typeface="+mn-cs"/>
                        </a:rPr>
                        <a:t>Adherence reminders</a:t>
                      </a:r>
                      <a:endParaRPr lang="en-US" dirty="0"/>
                    </a:p>
                  </a:txBody>
                  <a:tcPr/>
                </a:tc>
                <a:tc>
                  <a:txBody>
                    <a:bodyPr/>
                    <a:lstStyle/>
                    <a:p>
                      <a:r>
                        <a:rPr lang="en-US" sz="1800" b="0" i="0" kern="1200" dirty="0">
                          <a:solidFill>
                            <a:schemeClr val="dk1"/>
                          </a:solidFill>
                          <a:effectLst/>
                          <a:latin typeface="+mn-lt"/>
                          <a:ea typeface="+mn-ea"/>
                          <a:cs typeface="+mn-cs"/>
                        </a:rPr>
                        <a:t>Provide SMS-based, email-based, reminder calls, or native mobile OS notifications to promote medication adherence</a:t>
                      </a:r>
                      <a:endParaRPr lang="en-US" dirty="0"/>
                    </a:p>
                  </a:txBody>
                  <a:tcPr/>
                </a:tc>
                <a:tc>
                  <a:txBody>
                    <a:bodyPr/>
                    <a:lstStyle/>
                    <a:p>
                      <a:r>
                        <a:rPr lang="en-US" sz="1800" b="0" i="0" kern="1200" dirty="0" err="1">
                          <a:solidFill>
                            <a:schemeClr val="dk1"/>
                          </a:solidFill>
                          <a:effectLst/>
                          <a:latin typeface="+mn-lt"/>
                          <a:ea typeface="+mn-ea"/>
                          <a:cs typeface="+mn-cs"/>
                        </a:rPr>
                        <a:t>PrEP</a:t>
                      </a:r>
                      <a:r>
                        <a:rPr lang="en-US" sz="1800" b="0" i="0" kern="1200" dirty="0">
                          <a:solidFill>
                            <a:schemeClr val="dk1"/>
                          </a:solidFill>
                          <a:effectLst/>
                          <a:latin typeface="+mn-lt"/>
                          <a:ea typeface="+mn-ea"/>
                          <a:cs typeface="+mn-cs"/>
                        </a:rPr>
                        <a:t> demonstration projects have utilized texting, mobile apps, and websites to provide adherence education or counseling</a:t>
                      </a:r>
                      <a:endParaRPr lang="en-US" dirty="0"/>
                    </a:p>
                  </a:txBody>
                  <a:tcPr/>
                </a:tc>
                <a:extLst>
                  <a:ext uri="{0D108BD9-81ED-4DB2-BD59-A6C34878D82A}">
                    <a16:rowId xmlns:a16="http://schemas.microsoft.com/office/drawing/2014/main" val="35525431"/>
                  </a:ext>
                </a:extLst>
              </a:tr>
              <a:tr h="519272">
                <a:tc>
                  <a:txBody>
                    <a:bodyPr/>
                    <a:lstStyle/>
                    <a:p>
                      <a:r>
                        <a:rPr lang="en-US" sz="1800" b="0" i="0" kern="1200" dirty="0">
                          <a:solidFill>
                            <a:schemeClr val="dk1"/>
                          </a:solidFill>
                          <a:effectLst/>
                          <a:latin typeface="+mn-lt"/>
                          <a:ea typeface="+mn-ea"/>
                          <a:cs typeface="+mn-cs"/>
                        </a:rPr>
                        <a:t>Delivering prevention interventions</a:t>
                      </a:r>
                      <a:endParaRPr lang="en-US" dirty="0"/>
                    </a:p>
                  </a:txBody>
                  <a:tcPr/>
                </a:tc>
                <a:tc>
                  <a:txBody>
                    <a:bodyPr/>
                    <a:lstStyle/>
                    <a:p>
                      <a:r>
                        <a:rPr lang="en-US" sz="1800" b="0" i="0" kern="1200" dirty="0">
                          <a:solidFill>
                            <a:schemeClr val="dk1"/>
                          </a:solidFill>
                          <a:effectLst/>
                          <a:latin typeface="+mn-lt"/>
                          <a:ea typeface="+mn-ea"/>
                          <a:cs typeface="+mn-cs"/>
                        </a:rPr>
                        <a:t>Behavioral interventions can be delivered through web-based or app-based activities, typically through theory-based activities to strengthen self-efficacy</a:t>
                      </a:r>
                      <a:endParaRPr lang="en-US" dirty="0"/>
                    </a:p>
                  </a:txBody>
                  <a:tcPr/>
                </a:tc>
                <a:tc>
                  <a:txBody>
                    <a:bodyPr/>
                    <a:lstStyle/>
                    <a:p>
                      <a:r>
                        <a:rPr lang="en-US" sz="1800" b="0" i="0" u="sng" kern="1200" dirty="0">
                          <a:solidFill>
                            <a:schemeClr val="dk1"/>
                          </a:solidFill>
                          <a:effectLst/>
                          <a:latin typeface="+mn-lt"/>
                          <a:ea typeface="+mn-ea"/>
                          <a:cs typeface="+mn-cs"/>
                          <a:hlinkClick r:id="rId2"/>
                        </a:rPr>
                        <a:t>www.healthmpowerment.org</a:t>
                      </a:r>
                      <a:r>
                        <a:rPr lang="en-US" sz="1800" b="0" i="0" kern="1200" dirty="0">
                          <a:solidFill>
                            <a:schemeClr val="dk1"/>
                          </a:solidFill>
                          <a:effectLst/>
                          <a:latin typeface="+mn-lt"/>
                          <a:ea typeface="+mn-ea"/>
                          <a:cs typeface="+mn-cs"/>
                        </a:rPr>
                        <a:t> is a browser and mobile-phone based intervention to increase self-efficacy, skills and abilities and change </a:t>
                      </a:r>
                      <a:endParaRPr lang="en-US" dirty="0"/>
                    </a:p>
                  </a:txBody>
                  <a:tcPr/>
                </a:tc>
                <a:extLst>
                  <a:ext uri="{0D108BD9-81ED-4DB2-BD59-A6C34878D82A}">
                    <a16:rowId xmlns:a16="http://schemas.microsoft.com/office/drawing/2014/main" val="839828158"/>
                  </a:ext>
                </a:extLst>
              </a:tr>
              <a:tr h="519272">
                <a:tc>
                  <a:txBody>
                    <a:bodyPr/>
                    <a:lstStyle/>
                    <a:p>
                      <a:r>
                        <a:rPr lang="en-US" sz="1800" b="0" i="0" kern="1200" dirty="0">
                          <a:solidFill>
                            <a:schemeClr val="dk1"/>
                          </a:solidFill>
                          <a:effectLst/>
                          <a:latin typeface="+mn-lt"/>
                          <a:ea typeface="+mn-ea"/>
                          <a:cs typeface="+mn-cs"/>
                        </a:rPr>
                        <a:t>Referrals to services</a:t>
                      </a:r>
                      <a:endParaRPr lang="en-US" dirty="0"/>
                    </a:p>
                  </a:txBody>
                  <a:tcPr/>
                </a:tc>
                <a:tc>
                  <a:txBody>
                    <a:bodyPr/>
                    <a:lstStyle/>
                    <a:p>
                      <a:r>
                        <a:rPr lang="en-US" sz="1800" b="0" i="0" kern="1200" dirty="0">
                          <a:solidFill>
                            <a:schemeClr val="dk1"/>
                          </a:solidFill>
                          <a:effectLst/>
                          <a:latin typeface="+mn-lt"/>
                          <a:ea typeface="+mn-ea"/>
                          <a:cs typeface="+mn-cs"/>
                        </a:rPr>
                        <a:t>Providing information about where men can access specific prevention services</a:t>
                      </a:r>
                      <a:endParaRPr lang="en-US" dirty="0"/>
                    </a:p>
                  </a:txBody>
                  <a:tcPr/>
                </a:tc>
                <a:tc>
                  <a:txBody>
                    <a:bodyPr/>
                    <a:lstStyle/>
                    <a:p>
                      <a:r>
                        <a:rPr lang="en-US" sz="1800" b="0" i="0" kern="1200" dirty="0" err="1">
                          <a:solidFill>
                            <a:schemeClr val="dk1"/>
                          </a:solidFill>
                          <a:effectLst/>
                          <a:latin typeface="+mn-lt"/>
                          <a:ea typeface="+mn-ea"/>
                          <a:cs typeface="+mn-cs"/>
                        </a:rPr>
                        <a:t>GetConnected</a:t>
                      </a:r>
                      <a:r>
                        <a:rPr lang="en-US" sz="1800" b="0" i="0" kern="1200" dirty="0">
                          <a:solidFill>
                            <a:schemeClr val="dk1"/>
                          </a:solidFill>
                          <a:effectLst/>
                          <a:latin typeface="+mn-lt"/>
                          <a:ea typeface="+mn-ea"/>
                          <a:cs typeface="+mn-cs"/>
                        </a:rPr>
                        <a:t> is a HIV/STI education site and testing locator.</a:t>
                      </a:r>
                      <a:endParaRPr lang="en-US" dirty="0"/>
                    </a:p>
                  </a:txBody>
                  <a:tcPr/>
                </a:tc>
                <a:extLst>
                  <a:ext uri="{0D108BD9-81ED-4DB2-BD59-A6C34878D82A}">
                    <a16:rowId xmlns:a16="http://schemas.microsoft.com/office/drawing/2014/main" val="1138808777"/>
                  </a:ext>
                </a:extLst>
              </a:tr>
            </a:tbl>
          </a:graphicData>
        </a:graphic>
      </p:graphicFrame>
    </p:spTree>
    <p:extLst>
      <p:ext uri="{BB962C8B-B14F-4D97-AF65-F5344CB8AC3E}">
        <p14:creationId xmlns:p14="http://schemas.microsoft.com/office/powerpoint/2010/main" val="1165391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C6D18-092F-F741-9383-72DA83C9BE23}"/>
              </a:ext>
            </a:extLst>
          </p:cNvPr>
          <p:cNvSpPr>
            <a:spLocks noGrp="1"/>
          </p:cNvSpPr>
          <p:nvPr>
            <p:ph type="title"/>
          </p:nvPr>
        </p:nvSpPr>
        <p:spPr/>
        <p:txBody>
          <a:bodyPr>
            <a:normAutofit/>
          </a:bodyPr>
          <a:lstStyle/>
          <a:p>
            <a:r>
              <a:rPr lang="en-US" sz="2000" dirty="0"/>
              <a:t>Estimated coverage of primary HIV prevention interventions among men who have sex with men in the USA and estimated levels of coverage required to reduce HIV incidence, 2010–2015. </a:t>
            </a:r>
            <a:r>
              <a:rPr lang="en-US" sz="2000" i="1" dirty="0"/>
              <a:t>NHBS</a:t>
            </a:r>
            <a:r>
              <a:rPr lang="en-US" sz="2000" dirty="0"/>
              <a:t> National HIV Behavioral Surveillance</a:t>
            </a:r>
          </a:p>
        </p:txBody>
      </p:sp>
      <p:pic>
        <p:nvPicPr>
          <p:cNvPr id="4" name="Picture 3">
            <a:extLst>
              <a:ext uri="{FF2B5EF4-FFF2-40B4-BE49-F238E27FC236}">
                <a16:creationId xmlns:a16="http://schemas.microsoft.com/office/drawing/2014/main" id="{BE6D0932-B38F-194C-9E33-C6A44747DECC}"/>
              </a:ext>
            </a:extLst>
          </p:cNvPr>
          <p:cNvPicPr>
            <a:picLocks noChangeAspect="1"/>
          </p:cNvPicPr>
          <p:nvPr/>
        </p:nvPicPr>
        <p:blipFill>
          <a:blip r:embed="rId2"/>
          <a:stretch>
            <a:fillRect/>
          </a:stretch>
        </p:blipFill>
        <p:spPr>
          <a:xfrm>
            <a:off x="1961243" y="2214694"/>
            <a:ext cx="7747000" cy="4597400"/>
          </a:xfrm>
          <a:prstGeom prst="rect">
            <a:avLst/>
          </a:prstGeom>
        </p:spPr>
      </p:pic>
    </p:spTree>
    <p:extLst>
      <p:ext uri="{BB962C8B-B14F-4D97-AF65-F5344CB8AC3E}">
        <p14:creationId xmlns:p14="http://schemas.microsoft.com/office/powerpoint/2010/main" val="3756779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C2374-79DC-2743-BF1B-80CAE73E5095}"/>
              </a:ext>
            </a:extLst>
          </p:cNvPr>
          <p:cNvSpPr>
            <a:spLocks noGrp="1"/>
          </p:cNvSpPr>
          <p:nvPr>
            <p:ph type="title"/>
          </p:nvPr>
        </p:nvSpPr>
        <p:spPr/>
        <p:txBody>
          <a:bodyPr/>
          <a:lstStyle/>
          <a:p>
            <a:r>
              <a:rPr lang="en-US" dirty="0"/>
              <a:t>Benefits and Challenges of Patient Reported outcomes (PRO’s)</a:t>
            </a:r>
          </a:p>
        </p:txBody>
      </p:sp>
      <p:sp>
        <p:nvSpPr>
          <p:cNvPr id="3" name="Content Placeholder 2">
            <a:extLst>
              <a:ext uri="{FF2B5EF4-FFF2-40B4-BE49-F238E27FC236}">
                <a16:creationId xmlns:a16="http://schemas.microsoft.com/office/drawing/2014/main" id="{6C3012BA-7FB7-544B-A52D-B2104313990C}"/>
              </a:ext>
            </a:extLst>
          </p:cNvPr>
          <p:cNvSpPr>
            <a:spLocks noGrp="1"/>
          </p:cNvSpPr>
          <p:nvPr>
            <p:ph sz="quarter" idx="13"/>
          </p:nvPr>
        </p:nvSpPr>
        <p:spPr/>
        <p:txBody>
          <a:bodyPr/>
          <a:lstStyle/>
          <a:p>
            <a:r>
              <a:rPr lang="en-US" sz="2100" dirty="0"/>
              <a:t>Helps set agenda for clinic visit </a:t>
            </a:r>
          </a:p>
          <a:p>
            <a:r>
              <a:rPr lang="en-US" sz="2100" dirty="0"/>
              <a:t>Identifies less-observable and difficult-to-discuss behaviors and conditions </a:t>
            </a:r>
          </a:p>
          <a:p>
            <a:endParaRPr lang="en-US" dirty="0"/>
          </a:p>
        </p:txBody>
      </p:sp>
      <p:sp>
        <p:nvSpPr>
          <p:cNvPr id="4" name="Content Placeholder 3">
            <a:extLst>
              <a:ext uri="{FF2B5EF4-FFF2-40B4-BE49-F238E27FC236}">
                <a16:creationId xmlns:a16="http://schemas.microsoft.com/office/drawing/2014/main" id="{9511B95A-6CE3-A245-A6F9-136245436758}"/>
              </a:ext>
            </a:extLst>
          </p:cNvPr>
          <p:cNvSpPr>
            <a:spLocks noGrp="1"/>
          </p:cNvSpPr>
          <p:nvPr>
            <p:ph sz="quarter" idx="14"/>
          </p:nvPr>
        </p:nvSpPr>
        <p:spPr/>
        <p:txBody>
          <a:bodyPr/>
          <a:lstStyle/>
          <a:p>
            <a:r>
              <a:rPr lang="en-US" sz="2100" dirty="0"/>
              <a:t>initial concerns regarding impact on clinic flow </a:t>
            </a:r>
          </a:p>
          <a:p>
            <a:r>
              <a:rPr lang="en-US" sz="2100" dirty="0"/>
              <a:t>Interpretation of Result </a:t>
            </a:r>
          </a:p>
          <a:p>
            <a:endParaRPr lang="en-US" dirty="0"/>
          </a:p>
        </p:txBody>
      </p:sp>
      <p:pic>
        <p:nvPicPr>
          <p:cNvPr id="5" name="Picture 4">
            <a:extLst>
              <a:ext uri="{FF2B5EF4-FFF2-40B4-BE49-F238E27FC236}">
                <a16:creationId xmlns:a16="http://schemas.microsoft.com/office/drawing/2014/main" id="{E45F9095-72A2-B245-BFCD-BBC2A30E168C}"/>
              </a:ext>
            </a:extLst>
          </p:cNvPr>
          <p:cNvPicPr>
            <a:picLocks noChangeAspect="1"/>
          </p:cNvPicPr>
          <p:nvPr/>
        </p:nvPicPr>
        <p:blipFill>
          <a:blip r:embed="rId2"/>
          <a:stretch>
            <a:fillRect/>
          </a:stretch>
        </p:blipFill>
        <p:spPr>
          <a:xfrm>
            <a:off x="237067" y="4189662"/>
            <a:ext cx="8210903" cy="2310606"/>
          </a:xfrm>
          <a:prstGeom prst="rect">
            <a:avLst/>
          </a:prstGeom>
        </p:spPr>
      </p:pic>
    </p:spTree>
    <p:extLst>
      <p:ext uri="{BB962C8B-B14F-4D97-AF65-F5344CB8AC3E}">
        <p14:creationId xmlns:p14="http://schemas.microsoft.com/office/powerpoint/2010/main" val="1331228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BEE0-8CD9-B74D-8773-B67134CC8699}"/>
              </a:ext>
            </a:extLst>
          </p:cNvPr>
          <p:cNvSpPr>
            <a:spLocks noGrp="1"/>
          </p:cNvSpPr>
          <p:nvPr>
            <p:ph type="title"/>
          </p:nvPr>
        </p:nvSpPr>
        <p:spPr>
          <a:xfrm>
            <a:off x="913775" y="618517"/>
            <a:ext cx="10364451" cy="727683"/>
          </a:xfrm>
        </p:spPr>
        <p:txBody>
          <a:bodyPr/>
          <a:lstStyle/>
          <a:p>
            <a:r>
              <a:rPr lang="en-US" dirty="0"/>
              <a:t>Problem of  Men who have Sex with Men (MSM)</a:t>
            </a:r>
          </a:p>
        </p:txBody>
      </p:sp>
      <p:sp>
        <p:nvSpPr>
          <p:cNvPr id="3" name="Content Placeholder 2">
            <a:extLst>
              <a:ext uri="{FF2B5EF4-FFF2-40B4-BE49-F238E27FC236}">
                <a16:creationId xmlns:a16="http://schemas.microsoft.com/office/drawing/2014/main" id="{03268679-A985-E445-BB79-A9E0BEA22152}"/>
              </a:ext>
            </a:extLst>
          </p:cNvPr>
          <p:cNvSpPr>
            <a:spLocks noGrp="1"/>
          </p:cNvSpPr>
          <p:nvPr>
            <p:ph sz="quarter" idx="13"/>
          </p:nvPr>
        </p:nvSpPr>
        <p:spPr>
          <a:xfrm>
            <a:off x="913774" y="1778000"/>
            <a:ext cx="10363826" cy="4800600"/>
          </a:xfrm>
        </p:spPr>
        <p:txBody>
          <a:bodyPr>
            <a:normAutofit/>
          </a:bodyPr>
          <a:lstStyle/>
          <a:p>
            <a:r>
              <a:rPr lang="en-US" sz="2100" dirty="0"/>
              <a:t>Despite advances in HIV diagnostics, treatment, and behavioral interventions to increase medication adherence, youth and young adults continue to have low rates of care linkage and retention. </a:t>
            </a:r>
          </a:p>
          <a:p>
            <a:r>
              <a:rPr lang="en-US" sz="2100" dirty="0"/>
              <a:t>Despite advances in HIV diagnostics, treatment, and behavioral interventions to increase medication adherence, youth and young adults continue to have low rates of care linkage and retention. </a:t>
            </a:r>
          </a:p>
          <a:p>
            <a:r>
              <a:rPr lang="en-US" sz="2100" dirty="0"/>
              <a:t>MSM of all races/ethnicities and age groups continue to be disproportionately affected by HIV, accounting for nearly two-thirds of all new infections in the US (CDC, 2013)</a:t>
            </a:r>
          </a:p>
          <a:p>
            <a:endParaRPr lang="en-US" dirty="0"/>
          </a:p>
        </p:txBody>
      </p:sp>
    </p:spTree>
    <p:extLst>
      <p:ext uri="{BB962C8B-B14F-4D97-AF65-F5344CB8AC3E}">
        <p14:creationId xmlns:p14="http://schemas.microsoft.com/office/powerpoint/2010/main" val="336229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8B0F-6DAE-B346-A9AF-2F42834ADA47}"/>
              </a:ext>
            </a:extLst>
          </p:cNvPr>
          <p:cNvSpPr>
            <a:spLocks noGrp="1"/>
          </p:cNvSpPr>
          <p:nvPr>
            <p:ph type="title"/>
          </p:nvPr>
        </p:nvSpPr>
        <p:spPr/>
        <p:txBody>
          <a:bodyPr/>
          <a:lstStyle/>
          <a:p>
            <a:r>
              <a:rPr lang="en-US" dirty="0"/>
              <a:t>Youth and young </a:t>
            </a:r>
            <a:r>
              <a:rPr lang="en-US" dirty="0" err="1"/>
              <a:t>MSm</a:t>
            </a:r>
            <a:r>
              <a:rPr lang="en-US" dirty="0"/>
              <a:t> and smartphones</a:t>
            </a:r>
          </a:p>
        </p:txBody>
      </p:sp>
      <p:sp>
        <p:nvSpPr>
          <p:cNvPr id="3" name="Content Placeholder 2">
            <a:extLst>
              <a:ext uri="{FF2B5EF4-FFF2-40B4-BE49-F238E27FC236}">
                <a16:creationId xmlns:a16="http://schemas.microsoft.com/office/drawing/2014/main" id="{8051F580-12C7-E54C-96A3-02E7C53B83F3}"/>
              </a:ext>
            </a:extLst>
          </p:cNvPr>
          <p:cNvSpPr>
            <a:spLocks noGrp="1"/>
          </p:cNvSpPr>
          <p:nvPr>
            <p:ph sz="quarter" idx="13"/>
          </p:nvPr>
        </p:nvSpPr>
        <p:spPr/>
        <p:txBody>
          <a:bodyPr>
            <a:normAutofit/>
          </a:bodyPr>
          <a:lstStyle/>
          <a:p>
            <a:r>
              <a:rPr lang="en-US" dirty="0"/>
              <a:t>Young MSM have high rates of social media use, including Facebook, text messaging, and GPS-based mobile applications (“apps”) designed for social and sexual networking (e.g., Adam4Adam (A4A)/Radar, </a:t>
            </a:r>
            <a:r>
              <a:rPr lang="en-US" dirty="0" err="1"/>
              <a:t>badoo</a:t>
            </a:r>
            <a:r>
              <a:rPr lang="en-US" dirty="0"/>
              <a:t>, Grindr, </a:t>
            </a:r>
            <a:r>
              <a:rPr lang="en-US" dirty="0" err="1"/>
              <a:t>Jack’d</a:t>
            </a:r>
            <a:r>
              <a:rPr lang="en-US" dirty="0"/>
              <a:t>, and SCRUFF) </a:t>
            </a:r>
          </a:p>
          <a:p>
            <a:r>
              <a:rPr lang="en-US" dirty="0"/>
              <a:t>rates of social media use are largely related to increased access to smartphones and other mobile devices (Sun, et al., 2015). In a recent study of MSM, 72% owned a smartphone or other mobile device and an additional 9% planned to buy one in the next year (</a:t>
            </a:r>
            <a:r>
              <a:rPr lang="en-US" dirty="0" err="1"/>
              <a:t>Grov</a:t>
            </a:r>
            <a:r>
              <a:rPr lang="en-US" dirty="0"/>
              <a:t>, et al., 2013). </a:t>
            </a:r>
          </a:p>
          <a:p>
            <a:endParaRPr lang="en-US" dirty="0"/>
          </a:p>
        </p:txBody>
      </p:sp>
    </p:spTree>
    <p:extLst>
      <p:ext uri="{BB962C8B-B14F-4D97-AF65-F5344CB8AC3E}">
        <p14:creationId xmlns:p14="http://schemas.microsoft.com/office/powerpoint/2010/main" val="2152314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D976-B643-5A4A-A140-FA2BCCC8BCDD}"/>
              </a:ext>
            </a:extLst>
          </p:cNvPr>
          <p:cNvSpPr>
            <a:spLocks noGrp="1"/>
          </p:cNvSpPr>
          <p:nvPr>
            <p:ph type="title"/>
          </p:nvPr>
        </p:nvSpPr>
        <p:spPr/>
        <p:txBody>
          <a:bodyPr/>
          <a:lstStyle/>
          <a:p>
            <a:r>
              <a:rPr lang="en-US" dirty="0"/>
              <a:t>Greater smartphone app use greater risk</a:t>
            </a:r>
          </a:p>
        </p:txBody>
      </p:sp>
      <p:sp>
        <p:nvSpPr>
          <p:cNvPr id="3" name="Content Placeholder 2">
            <a:extLst>
              <a:ext uri="{FF2B5EF4-FFF2-40B4-BE49-F238E27FC236}">
                <a16:creationId xmlns:a16="http://schemas.microsoft.com/office/drawing/2014/main" id="{0B0FFD13-5798-7E4A-8B27-E85BA56CFDBA}"/>
              </a:ext>
            </a:extLst>
          </p:cNvPr>
          <p:cNvSpPr>
            <a:spLocks noGrp="1"/>
          </p:cNvSpPr>
          <p:nvPr>
            <p:ph sz="quarter" idx="13"/>
          </p:nvPr>
        </p:nvSpPr>
        <p:spPr/>
        <p:txBody>
          <a:bodyPr>
            <a:normAutofit/>
          </a:bodyPr>
          <a:lstStyle/>
          <a:p>
            <a:pPr marL="0" indent="0">
              <a:buNone/>
            </a:pPr>
            <a:r>
              <a:rPr lang="en-US" dirty="0"/>
              <a:t>app users tend to have:</a:t>
            </a:r>
          </a:p>
          <a:p>
            <a:r>
              <a:rPr lang="en-US" dirty="0"/>
              <a:t>lower HIV testing rates </a:t>
            </a:r>
          </a:p>
          <a:p>
            <a:r>
              <a:rPr lang="en-US" dirty="0"/>
              <a:t>higher numbers of sexual partners; </a:t>
            </a:r>
          </a:p>
          <a:p>
            <a:r>
              <a:rPr lang="en-US" dirty="0"/>
              <a:t>more likely to report: sex with both men and women </a:t>
            </a:r>
          </a:p>
          <a:p>
            <a:r>
              <a:rPr lang="en-US" dirty="0"/>
              <a:t>alcohol and drug use during </a:t>
            </a:r>
          </a:p>
          <a:p>
            <a:r>
              <a:rPr lang="en-US" dirty="0"/>
              <a:t>unprotected anal intercourse sexually transmitted infection (STI) history </a:t>
            </a:r>
          </a:p>
          <a:p>
            <a:endParaRPr lang="en-US" dirty="0"/>
          </a:p>
        </p:txBody>
      </p:sp>
    </p:spTree>
    <p:extLst>
      <p:ext uri="{BB962C8B-B14F-4D97-AF65-F5344CB8AC3E}">
        <p14:creationId xmlns:p14="http://schemas.microsoft.com/office/powerpoint/2010/main" val="2515311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750FB-B4E2-9A44-84D3-C455449E765F}"/>
              </a:ext>
            </a:extLst>
          </p:cNvPr>
          <p:cNvSpPr>
            <a:spLocks noGrp="1"/>
          </p:cNvSpPr>
          <p:nvPr>
            <p:ph type="title"/>
          </p:nvPr>
        </p:nvSpPr>
        <p:spPr/>
        <p:txBody>
          <a:bodyPr/>
          <a:lstStyle/>
          <a:p>
            <a:r>
              <a:rPr lang="en-US" dirty="0"/>
              <a:t>HIV Care Continuum</a:t>
            </a:r>
          </a:p>
        </p:txBody>
      </p:sp>
      <p:sp>
        <p:nvSpPr>
          <p:cNvPr id="3" name="Content Placeholder 2">
            <a:extLst>
              <a:ext uri="{FF2B5EF4-FFF2-40B4-BE49-F238E27FC236}">
                <a16:creationId xmlns:a16="http://schemas.microsoft.com/office/drawing/2014/main" id="{6C35876A-51B0-E842-AD2C-9273FD1AA86F}"/>
              </a:ext>
            </a:extLst>
          </p:cNvPr>
          <p:cNvSpPr>
            <a:spLocks noGrp="1"/>
          </p:cNvSpPr>
          <p:nvPr>
            <p:ph sz="quarter" idx="13"/>
          </p:nvPr>
        </p:nvSpPr>
        <p:spPr/>
        <p:txBody>
          <a:bodyPr/>
          <a:lstStyle/>
          <a:p>
            <a:pPr marL="0" indent="0">
              <a:buNone/>
            </a:pPr>
            <a:r>
              <a:rPr lang="en-US" dirty="0"/>
              <a:t>HIV Care Continuum:</a:t>
            </a:r>
          </a:p>
          <a:p>
            <a:r>
              <a:rPr lang="en-US" dirty="0"/>
              <a:t> identifies HIV testing, care linkage, initiation of ART, and care retention of young MSM as public health priorities </a:t>
            </a:r>
          </a:p>
          <a:p>
            <a:r>
              <a:rPr lang="en-US" dirty="0"/>
              <a:t>Missed opportunities for linkage and engagement  across the Continuum </a:t>
            </a:r>
            <a:r>
              <a:rPr lang="en-US" dirty="0" err="1"/>
              <a:t>opportunties</a:t>
            </a:r>
            <a:r>
              <a:rPr lang="en-US" dirty="0"/>
              <a:t> for MSM to disengage</a:t>
            </a:r>
          </a:p>
          <a:p>
            <a:r>
              <a:rPr lang="en-US" dirty="0"/>
              <a:t>Failures in HIV Care Continuum associated with lower levels of viral suppression and greater likelihood of HIV transmission and viral resistance </a:t>
            </a:r>
          </a:p>
          <a:p>
            <a:endParaRPr lang="en-US" dirty="0"/>
          </a:p>
        </p:txBody>
      </p:sp>
    </p:spTree>
    <p:extLst>
      <p:ext uri="{BB962C8B-B14F-4D97-AF65-F5344CB8AC3E}">
        <p14:creationId xmlns:p14="http://schemas.microsoft.com/office/powerpoint/2010/main" val="3017367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B3A9-34D5-3040-B974-A4EF82E33D10}"/>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5FC77289-E671-3241-A3D9-EFC8CE2F0E0D}"/>
              </a:ext>
            </a:extLst>
          </p:cNvPr>
          <p:cNvPicPr>
            <a:picLocks noGrp="1" noChangeAspect="1"/>
          </p:cNvPicPr>
          <p:nvPr>
            <p:ph sz="quarter" idx="13"/>
          </p:nvPr>
        </p:nvPicPr>
        <p:blipFill>
          <a:blip r:embed="rId2"/>
          <a:stretch>
            <a:fillRect/>
          </a:stretch>
        </p:blipFill>
        <p:spPr>
          <a:xfrm>
            <a:off x="984250" y="2497931"/>
            <a:ext cx="10223500" cy="3162300"/>
          </a:xfrm>
          <a:prstGeom prst="rect">
            <a:avLst/>
          </a:prstGeom>
        </p:spPr>
      </p:pic>
    </p:spTree>
    <p:extLst>
      <p:ext uri="{BB962C8B-B14F-4D97-AF65-F5344CB8AC3E}">
        <p14:creationId xmlns:p14="http://schemas.microsoft.com/office/powerpoint/2010/main" val="1780119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D2B1-2341-B941-93F4-ADB6B0AF3703}"/>
              </a:ext>
            </a:extLst>
          </p:cNvPr>
          <p:cNvSpPr>
            <a:spLocks noGrp="1"/>
          </p:cNvSpPr>
          <p:nvPr>
            <p:ph type="title"/>
          </p:nvPr>
        </p:nvSpPr>
        <p:spPr/>
        <p:txBody>
          <a:bodyPr/>
          <a:lstStyle/>
          <a:p>
            <a:r>
              <a:rPr lang="en-US" dirty="0"/>
              <a:t>Use of technology to address </a:t>
            </a:r>
            <a:r>
              <a:rPr lang="en-US" dirty="0" err="1"/>
              <a:t>sud</a:t>
            </a:r>
            <a:r>
              <a:rPr lang="en-US" dirty="0"/>
              <a:t> and </a:t>
            </a:r>
            <a:r>
              <a:rPr lang="en-US" dirty="0" err="1"/>
              <a:t>hiv</a:t>
            </a:r>
            <a:endParaRPr lang="en-US" dirty="0"/>
          </a:p>
        </p:txBody>
      </p:sp>
      <p:sp>
        <p:nvSpPr>
          <p:cNvPr id="3" name="Content Placeholder 2">
            <a:extLst>
              <a:ext uri="{FF2B5EF4-FFF2-40B4-BE49-F238E27FC236}">
                <a16:creationId xmlns:a16="http://schemas.microsoft.com/office/drawing/2014/main" id="{A5721A07-EC63-904C-A095-E3A292BF6425}"/>
              </a:ext>
            </a:extLst>
          </p:cNvPr>
          <p:cNvSpPr>
            <a:spLocks noGrp="1"/>
          </p:cNvSpPr>
          <p:nvPr>
            <p:ph sz="quarter" idx="13"/>
          </p:nvPr>
        </p:nvSpPr>
        <p:spPr/>
        <p:txBody>
          <a:bodyPr>
            <a:normAutofit/>
          </a:bodyPr>
          <a:lstStyle/>
          <a:p>
            <a:r>
              <a:rPr lang="en-US" dirty="0"/>
              <a:t>U.S. 40% of individuals living with HIV disclosed they used illegal drugs in the past year </a:t>
            </a:r>
          </a:p>
          <a:p>
            <a:r>
              <a:rPr lang="en-US" dirty="0"/>
              <a:t>High risk populations: MSM and substance users</a:t>
            </a:r>
          </a:p>
          <a:p>
            <a:r>
              <a:rPr lang="en-US" dirty="0"/>
              <a:t>MSM are disproportionately at risk for contracting HIV </a:t>
            </a:r>
          </a:p>
          <a:p>
            <a:r>
              <a:rPr lang="en-US" dirty="0"/>
              <a:t>A study examining over 550 million tweets found that people are also discussing their substance use in tweets, and that analyzing these trends and patterns of “social big data” can be used to monitor and predict HIV incidence </a:t>
            </a:r>
          </a:p>
          <a:p>
            <a:endParaRPr lang="en-US" dirty="0"/>
          </a:p>
        </p:txBody>
      </p:sp>
    </p:spTree>
    <p:extLst>
      <p:ext uri="{BB962C8B-B14F-4D97-AF65-F5344CB8AC3E}">
        <p14:creationId xmlns:p14="http://schemas.microsoft.com/office/powerpoint/2010/main" val="29480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2AE2-0609-BB44-B41B-BEDCC0714D4B}"/>
              </a:ext>
            </a:extLst>
          </p:cNvPr>
          <p:cNvSpPr>
            <a:spLocks noGrp="1"/>
          </p:cNvSpPr>
          <p:nvPr>
            <p:ph type="title"/>
          </p:nvPr>
        </p:nvSpPr>
        <p:spPr/>
        <p:txBody>
          <a:bodyPr/>
          <a:lstStyle/>
          <a:p>
            <a:r>
              <a:rPr lang="en-US" dirty="0"/>
              <a:t>Use of technology to address </a:t>
            </a:r>
            <a:r>
              <a:rPr lang="en-US" dirty="0" err="1"/>
              <a:t>sud</a:t>
            </a:r>
            <a:r>
              <a:rPr lang="en-US" dirty="0"/>
              <a:t> and </a:t>
            </a:r>
            <a:r>
              <a:rPr lang="en-US" dirty="0" err="1"/>
              <a:t>hiv</a:t>
            </a:r>
            <a:endParaRPr lang="en-US" dirty="0"/>
          </a:p>
        </p:txBody>
      </p:sp>
      <p:sp>
        <p:nvSpPr>
          <p:cNvPr id="3" name="Content Placeholder 2">
            <a:extLst>
              <a:ext uri="{FF2B5EF4-FFF2-40B4-BE49-F238E27FC236}">
                <a16:creationId xmlns:a16="http://schemas.microsoft.com/office/drawing/2014/main" id="{6BC170E6-DDF0-D44A-8471-F990457281F6}"/>
              </a:ext>
            </a:extLst>
          </p:cNvPr>
          <p:cNvSpPr>
            <a:spLocks noGrp="1"/>
          </p:cNvSpPr>
          <p:nvPr>
            <p:ph sz="quarter" idx="13"/>
          </p:nvPr>
        </p:nvSpPr>
        <p:spPr/>
        <p:txBody>
          <a:bodyPr>
            <a:normAutofit lnSpcReduction="10000"/>
          </a:bodyPr>
          <a:lstStyle/>
          <a:p>
            <a:r>
              <a:rPr lang="en-US" dirty="0"/>
              <a:t>technology use as a vehicle to engage in HIV risk behaviors. </a:t>
            </a:r>
          </a:p>
          <a:p>
            <a:r>
              <a:rPr lang="en-US" dirty="0"/>
              <a:t>social media sites, apps and SMS text messaging used to both facilitate as well as prevent HIV transmission. </a:t>
            </a:r>
          </a:p>
          <a:p>
            <a:r>
              <a:rPr lang="en-US" dirty="0"/>
              <a:t>example: smartphone apps for MSM social networking targeted facilitate finding sexual partners online. </a:t>
            </a:r>
          </a:p>
          <a:p>
            <a:r>
              <a:rPr lang="en-US" dirty="0"/>
              <a:t>62.1% of users use apps to find one-on-one sex, </a:t>
            </a:r>
          </a:p>
          <a:p>
            <a:r>
              <a:rPr lang="en-US" dirty="0"/>
              <a:t>17.1% used the app to find group sex, and </a:t>
            </a:r>
          </a:p>
          <a:p>
            <a:r>
              <a:rPr lang="en-US" dirty="0"/>
              <a:t>46.1% reported having unprotected anal intercourse in the past 3 months </a:t>
            </a:r>
          </a:p>
          <a:p>
            <a:endParaRPr lang="en-US" dirty="0"/>
          </a:p>
        </p:txBody>
      </p:sp>
    </p:spTree>
    <p:extLst>
      <p:ext uri="{BB962C8B-B14F-4D97-AF65-F5344CB8AC3E}">
        <p14:creationId xmlns:p14="http://schemas.microsoft.com/office/powerpoint/2010/main" val="3576185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ED10A-008B-8448-9048-2834BC2D6839}"/>
              </a:ext>
            </a:extLst>
          </p:cNvPr>
          <p:cNvSpPr>
            <a:spLocks noGrp="1"/>
          </p:cNvSpPr>
          <p:nvPr>
            <p:ph type="title"/>
          </p:nvPr>
        </p:nvSpPr>
        <p:spPr/>
        <p:txBody>
          <a:bodyPr>
            <a:normAutofit/>
          </a:bodyPr>
          <a:lstStyle/>
          <a:p>
            <a:r>
              <a:rPr lang="en-US" dirty="0"/>
              <a:t>technology can also serve to prevent HIV transmission. </a:t>
            </a:r>
            <a:br>
              <a:rPr lang="en-US" dirty="0"/>
            </a:br>
            <a:endParaRPr lang="en-US" dirty="0"/>
          </a:p>
        </p:txBody>
      </p:sp>
      <p:sp>
        <p:nvSpPr>
          <p:cNvPr id="3" name="Content Placeholder 2">
            <a:extLst>
              <a:ext uri="{FF2B5EF4-FFF2-40B4-BE49-F238E27FC236}">
                <a16:creationId xmlns:a16="http://schemas.microsoft.com/office/drawing/2014/main" id="{C30C1167-9521-1347-8056-99AA28EDE5C0}"/>
              </a:ext>
            </a:extLst>
          </p:cNvPr>
          <p:cNvSpPr>
            <a:spLocks noGrp="1"/>
          </p:cNvSpPr>
          <p:nvPr>
            <p:ph sz="quarter" idx="13"/>
          </p:nvPr>
        </p:nvSpPr>
        <p:spPr/>
        <p:txBody>
          <a:bodyPr/>
          <a:lstStyle/>
          <a:p>
            <a:r>
              <a:rPr lang="en-US" dirty="0"/>
              <a:t>Harnessing Online Peer Education (HOPE) social media-based intervention, participants were more likely to request an HIV self-testing kit if they were a member of a HOPE intervention group </a:t>
            </a:r>
          </a:p>
          <a:p>
            <a:r>
              <a:rPr lang="en-US" dirty="0"/>
              <a:t>text messages can decrease HIV risk behaviors among substance-using MSM </a:t>
            </a:r>
          </a:p>
          <a:p>
            <a:endParaRPr lang="en-US" dirty="0"/>
          </a:p>
        </p:txBody>
      </p:sp>
    </p:spTree>
    <p:extLst>
      <p:ext uri="{BB962C8B-B14F-4D97-AF65-F5344CB8AC3E}">
        <p14:creationId xmlns:p14="http://schemas.microsoft.com/office/powerpoint/2010/main" val="1106607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70C52-8296-C743-9BAD-652F8277561C}"/>
              </a:ext>
            </a:extLst>
          </p:cNvPr>
          <p:cNvSpPr>
            <a:spLocks noGrp="1"/>
          </p:cNvSpPr>
          <p:nvPr>
            <p:ph type="title"/>
          </p:nvPr>
        </p:nvSpPr>
        <p:spPr/>
        <p:txBody>
          <a:bodyPr>
            <a:normAutofit/>
          </a:bodyPr>
          <a:lstStyle/>
          <a:p>
            <a:r>
              <a:rPr lang="en-US" dirty="0"/>
              <a:t>Technologies have tremendous potential to address HIV risk among substance users </a:t>
            </a:r>
            <a:br>
              <a:rPr lang="en-US" dirty="0"/>
            </a:br>
            <a:endParaRPr lang="en-US" dirty="0"/>
          </a:p>
        </p:txBody>
      </p:sp>
      <p:sp>
        <p:nvSpPr>
          <p:cNvPr id="3" name="Content Placeholder 2">
            <a:extLst>
              <a:ext uri="{FF2B5EF4-FFF2-40B4-BE49-F238E27FC236}">
                <a16:creationId xmlns:a16="http://schemas.microsoft.com/office/drawing/2014/main" id="{9B299955-84B4-7E4D-9757-47DFC968CF3C}"/>
              </a:ext>
            </a:extLst>
          </p:cNvPr>
          <p:cNvSpPr>
            <a:spLocks noGrp="1"/>
          </p:cNvSpPr>
          <p:nvPr>
            <p:ph sz="quarter" idx="13"/>
          </p:nvPr>
        </p:nvSpPr>
        <p:spPr/>
        <p:txBody>
          <a:bodyPr>
            <a:normAutofit/>
          </a:bodyPr>
          <a:lstStyle/>
          <a:p>
            <a:r>
              <a:rPr lang="en-US" dirty="0"/>
              <a:t>increase  Research recruitment by reaching potential participants through online website advertisements, social media sites, smartphone apps, email, and text messages. </a:t>
            </a:r>
          </a:p>
          <a:p>
            <a:r>
              <a:rPr lang="en-US" dirty="0"/>
              <a:t>can be tailored to individual characteristics,  personalized health intervention rather than targeting a large group </a:t>
            </a:r>
          </a:p>
          <a:p>
            <a:r>
              <a:rPr lang="en-US" dirty="0"/>
              <a:t>can reach large audiences in cost-effective ways (Seth, </a:t>
            </a:r>
            <a:r>
              <a:rPr lang="en-US" dirty="0" err="1"/>
              <a:t>Hulda</a:t>
            </a:r>
            <a:r>
              <a:rPr lang="en-US" dirty="0"/>
              <a:t> &amp; Larson, 2009), they could be used in reducing HIV transmission among populations at risk, including substance users </a:t>
            </a:r>
          </a:p>
          <a:p>
            <a:endParaRPr lang="en-US" dirty="0"/>
          </a:p>
        </p:txBody>
      </p:sp>
    </p:spTree>
    <p:extLst>
      <p:ext uri="{BB962C8B-B14F-4D97-AF65-F5344CB8AC3E}">
        <p14:creationId xmlns:p14="http://schemas.microsoft.com/office/powerpoint/2010/main" val="2857633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0CC214-444A-A847-9B6F-6C164D7F2D09}"/>
              </a:ext>
            </a:extLst>
          </p:cNvPr>
          <p:cNvSpPr>
            <a:spLocks noGrp="1"/>
          </p:cNvSpPr>
          <p:nvPr>
            <p:ph type="ctrTitle"/>
          </p:nvPr>
        </p:nvSpPr>
        <p:spPr/>
        <p:txBody>
          <a:bodyPr/>
          <a:lstStyle/>
          <a:p>
            <a:r>
              <a:rPr lang="en-US" dirty="0"/>
              <a:t>Examples of health technologies for </a:t>
            </a:r>
            <a:r>
              <a:rPr lang="en-US" dirty="0" err="1"/>
              <a:t>hiv</a:t>
            </a:r>
            <a:r>
              <a:rPr lang="en-US" dirty="0"/>
              <a:t>/aids/</a:t>
            </a:r>
            <a:r>
              <a:rPr lang="en-US" dirty="0" err="1"/>
              <a:t>sud</a:t>
            </a:r>
            <a:endParaRPr lang="en-US" dirty="0"/>
          </a:p>
        </p:txBody>
      </p:sp>
      <p:sp>
        <p:nvSpPr>
          <p:cNvPr id="5" name="Subtitle 4">
            <a:extLst>
              <a:ext uri="{FF2B5EF4-FFF2-40B4-BE49-F238E27FC236}">
                <a16:creationId xmlns:a16="http://schemas.microsoft.com/office/drawing/2014/main" id="{7E1D185F-0103-214E-AEFF-2E2BB7D6C6D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70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E921D-5081-C147-B1AA-85B3D0DC16ED}"/>
              </a:ext>
            </a:extLst>
          </p:cNvPr>
          <p:cNvSpPr>
            <a:spLocks noGrp="1"/>
          </p:cNvSpPr>
          <p:nvPr>
            <p:ph type="title"/>
          </p:nvPr>
        </p:nvSpPr>
        <p:spPr/>
        <p:txBody>
          <a:bodyPr>
            <a:normAutofit fontScale="90000"/>
          </a:bodyPr>
          <a:lstStyle/>
          <a:p>
            <a:r>
              <a:rPr lang="en-US" dirty="0"/>
              <a:t>“</a:t>
            </a:r>
            <a:r>
              <a:rPr lang="en-US" b="1" dirty="0" err="1"/>
              <a:t>HealthCall</a:t>
            </a:r>
            <a:r>
              <a:rPr lang="en-US" dirty="0"/>
              <a:t>” interactive voice response (IVR), apps, to support motivational interviewing (MI) to reduce substance use in HIV primary care </a:t>
            </a:r>
            <a:br>
              <a:rPr lang="en-US" dirty="0"/>
            </a:br>
            <a:endParaRPr lang="en-US" dirty="0"/>
          </a:p>
        </p:txBody>
      </p:sp>
      <p:sp>
        <p:nvSpPr>
          <p:cNvPr id="3" name="Content Placeholder 2">
            <a:extLst>
              <a:ext uri="{FF2B5EF4-FFF2-40B4-BE49-F238E27FC236}">
                <a16:creationId xmlns:a16="http://schemas.microsoft.com/office/drawing/2014/main" id="{95705744-6A9B-3F48-B4EF-6B4BB7D1CB1F}"/>
              </a:ext>
            </a:extLst>
          </p:cNvPr>
          <p:cNvSpPr>
            <a:spLocks noGrp="1"/>
          </p:cNvSpPr>
          <p:nvPr>
            <p:ph sz="quarter" idx="13"/>
          </p:nvPr>
        </p:nvSpPr>
        <p:spPr/>
        <p:txBody>
          <a:bodyPr>
            <a:normAutofit/>
          </a:bodyPr>
          <a:lstStyle/>
          <a:p>
            <a:r>
              <a:rPr lang="en-US" dirty="0"/>
              <a:t>daily IVR self- monitoring of substance use and goal settings (and mood, medication adherence, and quality of life) </a:t>
            </a:r>
          </a:p>
          <a:p>
            <a:r>
              <a:rPr lang="en-US" dirty="0"/>
              <a:t>brief 1-3 minute surveys, tailored feedback response data visualized in time trend graphs </a:t>
            </a:r>
          </a:p>
          <a:p>
            <a:r>
              <a:rPr lang="en-US" dirty="0"/>
              <a:t>feedback </a:t>
            </a:r>
            <a:r>
              <a:rPr lang="en-US" dirty="0" err="1"/>
              <a:t>ued</a:t>
            </a:r>
            <a:r>
              <a:rPr lang="en-US" dirty="0"/>
              <a:t> by MI counselors at 30-day follow-up evaluations. </a:t>
            </a:r>
          </a:p>
          <a:p>
            <a:r>
              <a:rPr lang="en-US" dirty="0"/>
              <a:t>results found greater impact on number of drinking days for MI plus </a:t>
            </a:r>
            <a:r>
              <a:rPr lang="en-US" dirty="0" err="1"/>
              <a:t>HealthCall</a:t>
            </a:r>
            <a:r>
              <a:rPr lang="en-US" dirty="0"/>
              <a:t> compared to MI only and to education only control, with greater effects for alcohol dependent patients compared to non-dependent alcohol users </a:t>
            </a:r>
          </a:p>
          <a:p>
            <a:endParaRPr lang="en-US" dirty="0"/>
          </a:p>
        </p:txBody>
      </p:sp>
    </p:spTree>
    <p:extLst>
      <p:ext uri="{BB962C8B-B14F-4D97-AF65-F5344CB8AC3E}">
        <p14:creationId xmlns:p14="http://schemas.microsoft.com/office/powerpoint/2010/main" val="2387194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8902-A0D5-E74F-BE8B-6F0CA88FEA6E}"/>
              </a:ext>
            </a:extLst>
          </p:cNvPr>
          <p:cNvSpPr>
            <a:spLocks noGrp="1"/>
          </p:cNvSpPr>
          <p:nvPr>
            <p:ph type="title"/>
          </p:nvPr>
        </p:nvSpPr>
        <p:spPr/>
        <p:txBody>
          <a:bodyPr/>
          <a:lstStyle/>
          <a:p>
            <a:r>
              <a:rPr lang="en-US" dirty="0" err="1"/>
              <a:t>Healthcall</a:t>
            </a:r>
            <a:endParaRPr lang="en-US" dirty="0"/>
          </a:p>
        </p:txBody>
      </p:sp>
      <p:sp>
        <p:nvSpPr>
          <p:cNvPr id="3" name="Content Placeholder 2">
            <a:extLst>
              <a:ext uri="{FF2B5EF4-FFF2-40B4-BE49-F238E27FC236}">
                <a16:creationId xmlns:a16="http://schemas.microsoft.com/office/drawing/2014/main" id="{CE7EB967-676C-B046-97E1-D782E8C3584C}"/>
              </a:ext>
            </a:extLst>
          </p:cNvPr>
          <p:cNvSpPr>
            <a:spLocks noGrp="1"/>
          </p:cNvSpPr>
          <p:nvPr>
            <p:ph sz="quarter" idx="13"/>
          </p:nvPr>
        </p:nvSpPr>
        <p:spPr/>
        <p:txBody>
          <a:bodyPr>
            <a:normAutofit/>
          </a:bodyPr>
          <a:lstStyle/>
          <a:p>
            <a:r>
              <a:rPr lang="en-US" dirty="0"/>
              <a:t>Benefits greatest for patients with lower motivation, more ambivalence,</a:t>
            </a:r>
          </a:p>
          <a:p>
            <a:r>
              <a:rPr lang="en-US" dirty="0"/>
              <a:t>daily self-monitoring enhances intervention for most  resistant to change </a:t>
            </a:r>
          </a:p>
          <a:p>
            <a:r>
              <a:rPr lang="en-US" dirty="0"/>
              <a:t>app version of </a:t>
            </a:r>
            <a:r>
              <a:rPr lang="en-US" dirty="0" err="1"/>
              <a:t>HealthCall</a:t>
            </a:r>
            <a:r>
              <a:rPr lang="en-US" dirty="0"/>
              <a:t> found similar effect but more than 20% greater patient engagement (85% daily participation rates vs. 65%) and high patient satisfaction </a:t>
            </a:r>
          </a:p>
          <a:p>
            <a:r>
              <a:rPr lang="en-US" dirty="0"/>
              <a:t>note, at 12-month follow-up, the trends in effects were similar but had waned and lost statistical significance </a:t>
            </a:r>
          </a:p>
          <a:p>
            <a:endParaRPr lang="en-US" dirty="0"/>
          </a:p>
          <a:p>
            <a:endParaRPr lang="en-US" dirty="0"/>
          </a:p>
        </p:txBody>
      </p:sp>
    </p:spTree>
    <p:extLst>
      <p:ext uri="{BB962C8B-B14F-4D97-AF65-F5344CB8AC3E}">
        <p14:creationId xmlns:p14="http://schemas.microsoft.com/office/powerpoint/2010/main" val="3992410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8FD0-AD47-8048-948F-6D604C863191}"/>
              </a:ext>
            </a:extLst>
          </p:cNvPr>
          <p:cNvSpPr>
            <a:spLocks noGrp="1"/>
          </p:cNvSpPr>
          <p:nvPr>
            <p:ph type="title"/>
          </p:nvPr>
        </p:nvSpPr>
        <p:spPr/>
        <p:txBody>
          <a:bodyPr/>
          <a:lstStyle/>
          <a:p>
            <a:r>
              <a:rPr lang="en-US" dirty="0" err="1"/>
              <a:t>healthcall</a:t>
            </a:r>
            <a:endParaRPr lang="en-US" dirty="0"/>
          </a:p>
        </p:txBody>
      </p:sp>
      <p:sp>
        <p:nvSpPr>
          <p:cNvPr id="3" name="Content Placeholder 2">
            <a:extLst>
              <a:ext uri="{FF2B5EF4-FFF2-40B4-BE49-F238E27FC236}">
                <a16:creationId xmlns:a16="http://schemas.microsoft.com/office/drawing/2014/main" id="{8DD75767-5A2F-7A4E-B433-6002623A158A}"/>
              </a:ext>
            </a:extLst>
          </p:cNvPr>
          <p:cNvSpPr>
            <a:spLocks noGrp="1"/>
          </p:cNvSpPr>
          <p:nvPr>
            <p:ph sz="quarter" idx="13"/>
          </p:nvPr>
        </p:nvSpPr>
        <p:spPr/>
        <p:txBody>
          <a:bodyPr/>
          <a:lstStyle/>
          <a:p>
            <a:r>
              <a:rPr lang="en-US" dirty="0"/>
              <a:t>brief in-person interventions through self-monitoring. </a:t>
            </a:r>
            <a:r>
              <a:rPr lang="en-US" dirty="0" err="1"/>
              <a:t>Etechnology</a:t>
            </a:r>
            <a:r>
              <a:rPr lang="en-US" dirty="0"/>
              <a:t> for self-monitoring and feedback is scalable and sustainable with relatively low costs compared to follow up counseling sessions</a:t>
            </a:r>
          </a:p>
          <a:p>
            <a:r>
              <a:rPr lang="en-US" b="1" dirty="0"/>
              <a:t>self-monitoring</a:t>
            </a:r>
            <a:r>
              <a:rPr lang="en-US" dirty="0"/>
              <a:t> as a self-directed intervention strategy for people living with HIV aids </a:t>
            </a:r>
            <a:r>
              <a:rPr lang="en-US" dirty="0" err="1"/>
              <a:t>sud</a:t>
            </a:r>
            <a:endParaRPr lang="en-US" dirty="0"/>
          </a:p>
        </p:txBody>
      </p:sp>
    </p:spTree>
    <p:extLst>
      <p:ext uri="{BB962C8B-B14F-4D97-AF65-F5344CB8AC3E}">
        <p14:creationId xmlns:p14="http://schemas.microsoft.com/office/powerpoint/2010/main" val="3284933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6739B6-6856-D04A-82D0-5CFD96E8D611}"/>
              </a:ext>
            </a:extLst>
          </p:cNvPr>
          <p:cNvPicPr>
            <a:picLocks noChangeAspect="1"/>
          </p:cNvPicPr>
          <p:nvPr/>
        </p:nvPicPr>
        <p:blipFill>
          <a:blip r:embed="rId2"/>
          <a:stretch>
            <a:fillRect/>
          </a:stretch>
        </p:blipFill>
        <p:spPr>
          <a:xfrm>
            <a:off x="2273300" y="260350"/>
            <a:ext cx="7645400" cy="6337300"/>
          </a:xfrm>
          <a:prstGeom prst="rect">
            <a:avLst/>
          </a:prstGeom>
        </p:spPr>
      </p:pic>
    </p:spTree>
    <p:extLst>
      <p:ext uri="{BB962C8B-B14F-4D97-AF65-F5344CB8AC3E}">
        <p14:creationId xmlns:p14="http://schemas.microsoft.com/office/powerpoint/2010/main" val="2957041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754D-11F4-1B4C-9A90-F8EDBADFB1F9}"/>
              </a:ext>
            </a:extLst>
          </p:cNvPr>
          <p:cNvSpPr>
            <a:spLocks noGrp="1"/>
          </p:cNvSpPr>
          <p:nvPr>
            <p:ph type="title"/>
          </p:nvPr>
        </p:nvSpPr>
        <p:spPr/>
        <p:txBody>
          <a:bodyPr>
            <a:normAutofit/>
          </a:bodyPr>
          <a:lstStyle/>
          <a:p>
            <a:r>
              <a:rPr lang="en-US" dirty="0"/>
              <a:t>“Project Tech Support” tech and provider-mediated interventions for </a:t>
            </a:r>
            <a:r>
              <a:rPr lang="en-US" dirty="0" err="1"/>
              <a:t>sud</a:t>
            </a:r>
            <a:r>
              <a:rPr lang="en-US" dirty="0"/>
              <a:t> and HIV</a:t>
            </a:r>
            <a:br>
              <a:rPr lang="en-US" dirty="0"/>
            </a:br>
            <a:endParaRPr lang="en-US" dirty="0"/>
          </a:p>
        </p:txBody>
      </p:sp>
      <p:sp>
        <p:nvSpPr>
          <p:cNvPr id="3" name="Content Placeholder 2">
            <a:extLst>
              <a:ext uri="{FF2B5EF4-FFF2-40B4-BE49-F238E27FC236}">
                <a16:creationId xmlns:a16="http://schemas.microsoft.com/office/drawing/2014/main" id="{3D4AEE9A-2072-D84E-80BF-6C8A37665919}"/>
              </a:ext>
            </a:extLst>
          </p:cNvPr>
          <p:cNvSpPr>
            <a:spLocks noGrp="1"/>
          </p:cNvSpPr>
          <p:nvPr>
            <p:ph sz="quarter" idx="13"/>
          </p:nvPr>
        </p:nvSpPr>
        <p:spPr/>
        <p:txBody>
          <a:bodyPr>
            <a:normAutofit fontScale="70000" lnSpcReduction="20000"/>
          </a:bodyPr>
          <a:lstStyle/>
          <a:p>
            <a:r>
              <a:rPr lang="en-US" dirty="0"/>
              <a:t>a text-messaging intervention to reduce </a:t>
            </a:r>
            <a:r>
              <a:rPr lang="en-US" dirty="0" err="1"/>
              <a:t>substancee</a:t>
            </a:r>
            <a:r>
              <a:rPr lang="en-US" dirty="0"/>
              <a:t> use and high-risk sexual behaviors with out-of- treatment MSM</a:t>
            </a:r>
          </a:p>
          <a:p>
            <a:r>
              <a:rPr lang="en-US" dirty="0"/>
              <a:t>messaging content was delivered several times each day by peer health educators</a:t>
            </a:r>
          </a:p>
          <a:p>
            <a:r>
              <a:rPr lang="en-US" dirty="0"/>
              <a:t>Pilot study Results:</a:t>
            </a:r>
          </a:p>
          <a:p>
            <a:r>
              <a:rPr lang="en-US" dirty="0"/>
              <a:t> up to four text-message conversations per day consisting of up to 20 text-messages each way per conversation)</a:t>
            </a:r>
          </a:p>
          <a:p>
            <a:r>
              <a:rPr lang="en-US" dirty="0"/>
              <a:t>significant reductions in methamphetamine use and sexual risk behaviors at two-month follow up evaluations </a:t>
            </a:r>
          </a:p>
          <a:p>
            <a:r>
              <a:rPr lang="en-US" dirty="0"/>
              <a:t>based on the Health Belief Model targeting risk perceptions, and Social Cognitive Theory targeting self-efficacy </a:t>
            </a:r>
          </a:p>
          <a:p>
            <a:r>
              <a:rPr lang="en-US" dirty="0" err="1"/>
              <a:t>Reback</a:t>
            </a:r>
            <a:r>
              <a:rPr lang="en-US" dirty="0"/>
              <a:t> CJ, Fletcher JB, </a:t>
            </a:r>
            <a:r>
              <a:rPr lang="en-US" dirty="0" err="1"/>
              <a:t>Shoptaw</a:t>
            </a:r>
            <a:r>
              <a:rPr lang="en-US" dirty="0"/>
              <a:t> S, </a:t>
            </a:r>
            <a:r>
              <a:rPr lang="en-US" dirty="0" err="1"/>
              <a:t>Mansergh</a:t>
            </a:r>
            <a:r>
              <a:rPr lang="en-US" dirty="0"/>
              <a:t> G. Exposure to Theory-driven Text Messages is Associated with HIV Risk Reduction among Methamphetamine-using Men who have Sex with Men. AIDS &amp; Behavior. 2015; 19:S130–S141. </a:t>
            </a:r>
          </a:p>
          <a:p>
            <a:endParaRPr lang="en-US" dirty="0"/>
          </a:p>
          <a:p>
            <a:endParaRPr lang="en-US" dirty="0"/>
          </a:p>
        </p:txBody>
      </p:sp>
    </p:spTree>
    <p:extLst>
      <p:ext uri="{BB962C8B-B14F-4D97-AF65-F5344CB8AC3E}">
        <p14:creationId xmlns:p14="http://schemas.microsoft.com/office/powerpoint/2010/main" val="3770384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A392D-4CF0-FA47-854C-4642D94540E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8FC7EB9-72E7-294F-8CA4-2B235363E13B}"/>
              </a:ext>
            </a:extLst>
          </p:cNvPr>
          <p:cNvPicPr>
            <a:picLocks noGrp="1" noChangeAspect="1"/>
          </p:cNvPicPr>
          <p:nvPr>
            <p:ph sz="quarter" idx="13"/>
          </p:nvPr>
        </p:nvPicPr>
        <p:blipFill>
          <a:blip r:embed="rId2"/>
          <a:stretch>
            <a:fillRect/>
          </a:stretch>
        </p:blipFill>
        <p:spPr>
          <a:xfrm>
            <a:off x="0" y="516664"/>
            <a:ext cx="10160000" cy="3111500"/>
          </a:xfrm>
          <a:prstGeom prst="rect">
            <a:avLst/>
          </a:prstGeom>
        </p:spPr>
      </p:pic>
      <p:pic>
        <p:nvPicPr>
          <p:cNvPr id="5" name="Picture 4">
            <a:extLst>
              <a:ext uri="{FF2B5EF4-FFF2-40B4-BE49-F238E27FC236}">
                <a16:creationId xmlns:a16="http://schemas.microsoft.com/office/drawing/2014/main" id="{D763CCA8-C414-1544-BEA5-DDA5ABD0FBF3}"/>
              </a:ext>
            </a:extLst>
          </p:cNvPr>
          <p:cNvPicPr>
            <a:picLocks noChangeAspect="1"/>
          </p:cNvPicPr>
          <p:nvPr/>
        </p:nvPicPr>
        <p:blipFill>
          <a:blip r:embed="rId3"/>
          <a:stretch>
            <a:fillRect/>
          </a:stretch>
        </p:blipFill>
        <p:spPr>
          <a:xfrm>
            <a:off x="6431280" y="3628164"/>
            <a:ext cx="5405120" cy="3210785"/>
          </a:xfrm>
          <a:prstGeom prst="rect">
            <a:avLst/>
          </a:prstGeom>
        </p:spPr>
      </p:pic>
    </p:spTree>
    <p:extLst>
      <p:ext uri="{BB962C8B-B14F-4D97-AF65-F5344CB8AC3E}">
        <p14:creationId xmlns:p14="http://schemas.microsoft.com/office/powerpoint/2010/main" val="2672574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1DB04-04EF-E24D-B34F-FFEC9B6B6F48}"/>
              </a:ext>
            </a:extLst>
          </p:cNvPr>
          <p:cNvSpPr>
            <a:spLocks noGrp="1"/>
          </p:cNvSpPr>
          <p:nvPr>
            <p:ph type="title"/>
          </p:nvPr>
        </p:nvSpPr>
        <p:spPr/>
        <p:txBody>
          <a:bodyPr/>
          <a:lstStyle/>
          <a:p>
            <a:r>
              <a:rPr lang="en-US" dirty="0" err="1"/>
              <a:t>WeCare</a:t>
            </a:r>
            <a:r>
              <a:rPr lang="en-US" dirty="0"/>
              <a:t> Intervention overview</a:t>
            </a:r>
          </a:p>
        </p:txBody>
      </p:sp>
      <p:sp>
        <p:nvSpPr>
          <p:cNvPr id="3" name="Content Placeholder 2">
            <a:extLst>
              <a:ext uri="{FF2B5EF4-FFF2-40B4-BE49-F238E27FC236}">
                <a16:creationId xmlns:a16="http://schemas.microsoft.com/office/drawing/2014/main" id="{1386912C-5143-4444-97D2-BACE7048445D}"/>
              </a:ext>
            </a:extLst>
          </p:cNvPr>
          <p:cNvSpPr>
            <a:spLocks noGrp="1"/>
          </p:cNvSpPr>
          <p:nvPr>
            <p:ph sz="quarter" idx="13"/>
          </p:nvPr>
        </p:nvSpPr>
        <p:spPr/>
        <p:txBody>
          <a:bodyPr>
            <a:normAutofit/>
          </a:bodyPr>
          <a:lstStyle/>
          <a:p>
            <a:r>
              <a:rPr lang="en-US" dirty="0"/>
              <a:t>tailored intervention that uses established social media platforms used my </a:t>
            </a:r>
            <a:r>
              <a:rPr lang="en-US" dirty="0" err="1"/>
              <a:t>msm</a:t>
            </a:r>
            <a:endParaRPr lang="en-US" dirty="0"/>
          </a:p>
          <a:p>
            <a:r>
              <a:rPr lang="en-US" dirty="0"/>
              <a:t>tailored to the social media preferences of each participant,  since there may be variations in use of different social media platforms. </a:t>
            </a:r>
          </a:p>
          <a:p>
            <a:r>
              <a:rPr lang="en-US" dirty="0" err="1"/>
              <a:t>weCare</a:t>
            </a:r>
            <a:r>
              <a:rPr lang="en-US" dirty="0"/>
              <a:t> </a:t>
            </a:r>
            <a:r>
              <a:rPr lang="en-US" b="1" dirty="0"/>
              <a:t>Health Educator </a:t>
            </a:r>
            <a:r>
              <a:rPr lang="en-US" dirty="0"/>
              <a:t>will use a combination of Facebook messenger, text messaging, and app-based instant messages, based on the participants’ preferences, to communicate with each participant individually using theory- based messages specific to each participant’s place on the Continuum </a:t>
            </a:r>
          </a:p>
          <a:p>
            <a:endParaRPr lang="en-US" dirty="0"/>
          </a:p>
        </p:txBody>
      </p:sp>
    </p:spTree>
    <p:extLst>
      <p:ext uri="{BB962C8B-B14F-4D97-AF65-F5344CB8AC3E}">
        <p14:creationId xmlns:p14="http://schemas.microsoft.com/office/powerpoint/2010/main" val="3901688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290F1-B696-1247-99A0-BE999D5165BE}"/>
              </a:ext>
            </a:extLst>
          </p:cNvPr>
          <p:cNvSpPr>
            <a:spLocks noGrp="1"/>
          </p:cNvSpPr>
          <p:nvPr>
            <p:ph type="title"/>
          </p:nvPr>
        </p:nvSpPr>
        <p:spPr/>
        <p:txBody>
          <a:bodyPr>
            <a:normAutofit/>
          </a:bodyPr>
          <a:lstStyle/>
          <a:p>
            <a:r>
              <a:rPr lang="en-US" dirty="0"/>
              <a:t>Overview of </a:t>
            </a:r>
            <a:r>
              <a:rPr lang="en-US" dirty="0" err="1"/>
              <a:t>WeCare</a:t>
            </a:r>
            <a:r>
              <a:rPr lang="en-US" dirty="0"/>
              <a:t> intervention strategies</a:t>
            </a:r>
          </a:p>
        </p:txBody>
      </p:sp>
      <p:graphicFrame>
        <p:nvGraphicFramePr>
          <p:cNvPr id="4" name="Content Placeholder 3">
            <a:extLst>
              <a:ext uri="{FF2B5EF4-FFF2-40B4-BE49-F238E27FC236}">
                <a16:creationId xmlns:a16="http://schemas.microsoft.com/office/drawing/2014/main" id="{4D311668-8BD9-E24D-8C10-2D71EB2544B6}"/>
              </a:ext>
            </a:extLst>
          </p:cNvPr>
          <p:cNvGraphicFramePr>
            <a:graphicFrameLocks noGrp="1"/>
          </p:cNvGraphicFramePr>
          <p:nvPr>
            <p:ph sz="quarter" idx="13"/>
          </p:nvPr>
        </p:nvGraphicFramePr>
        <p:xfrm>
          <a:off x="1462632" y="1807784"/>
          <a:ext cx="9266736" cy="4357634"/>
        </p:xfrm>
        <a:graphic>
          <a:graphicData uri="http://schemas.openxmlformats.org/drawingml/2006/table">
            <a:tbl>
              <a:tblPr/>
              <a:tblGrid>
                <a:gridCol w="1544456">
                  <a:extLst>
                    <a:ext uri="{9D8B030D-6E8A-4147-A177-3AD203B41FA5}">
                      <a16:colId xmlns:a16="http://schemas.microsoft.com/office/drawing/2014/main" val="2454002034"/>
                    </a:ext>
                  </a:extLst>
                </a:gridCol>
                <a:gridCol w="1544456">
                  <a:extLst>
                    <a:ext uri="{9D8B030D-6E8A-4147-A177-3AD203B41FA5}">
                      <a16:colId xmlns:a16="http://schemas.microsoft.com/office/drawing/2014/main" val="4074976939"/>
                    </a:ext>
                  </a:extLst>
                </a:gridCol>
                <a:gridCol w="1544456">
                  <a:extLst>
                    <a:ext uri="{9D8B030D-6E8A-4147-A177-3AD203B41FA5}">
                      <a16:colId xmlns:a16="http://schemas.microsoft.com/office/drawing/2014/main" val="2106035388"/>
                    </a:ext>
                  </a:extLst>
                </a:gridCol>
                <a:gridCol w="1544456">
                  <a:extLst>
                    <a:ext uri="{9D8B030D-6E8A-4147-A177-3AD203B41FA5}">
                      <a16:colId xmlns:a16="http://schemas.microsoft.com/office/drawing/2014/main" val="3755401890"/>
                    </a:ext>
                  </a:extLst>
                </a:gridCol>
                <a:gridCol w="1544456">
                  <a:extLst>
                    <a:ext uri="{9D8B030D-6E8A-4147-A177-3AD203B41FA5}">
                      <a16:colId xmlns:a16="http://schemas.microsoft.com/office/drawing/2014/main" val="3014320869"/>
                    </a:ext>
                  </a:extLst>
                </a:gridCol>
                <a:gridCol w="1544456">
                  <a:extLst>
                    <a:ext uri="{9D8B030D-6E8A-4147-A177-3AD203B41FA5}">
                      <a16:colId xmlns:a16="http://schemas.microsoft.com/office/drawing/2014/main" val="3271710618"/>
                    </a:ext>
                  </a:extLst>
                </a:gridCol>
              </a:tblGrid>
              <a:tr h="564062">
                <a:tc>
                  <a:txBody>
                    <a:bodyPr/>
                    <a:lstStyle/>
                    <a:p>
                      <a:pPr algn="l" fontAlgn="t"/>
                      <a:r>
                        <a:rPr lang="en-US" sz="1600" i="1">
                          <a:effectLst/>
                        </a:rPr>
                        <a:t>Stage along the Continuum</a:t>
                      </a:r>
                      <a:endParaRPr lang="en-US" sz="1600">
                        <a:effectLst/>
                      </a:endParaRPr>
                    </a:p>
                  </a:txBody>
                  <a:tcPr marL="80580" marR="80580" marT="40290" marB="40290">
                    <a:lnL w="9525" cap="flat" cmpd="sng" algn="ctr">
                      <a:solidFill>
                        <a:srgbClr val="000000"/>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Diagnosis</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Care linkage</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Care Retention</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ART Rx</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Viral Suppression</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03745061"/>
                  </a:ext>
                </a:extLst>
              </a:tr>
              <a:tr h="322321">
                <a:tc gridSpan="6">
                  <a:txBody>
                    <a:bodyPr/>
                    <a:lstStyle/>
                    <a:p>
                      <a:pPr algn="l" fontAlgn="b"/>
                      <a:endParaRPr lang="en-US" sz="1600">
                        <a:effectLst/>
                      </a:endParaRPr>
                    </a:p>
                  </a:txBody>
                  <a:tcPr marL="80580" marR="80580" marT="40290" marB="4029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28451763"/>
                  </a:ext>
                </a:extLst>
              </a:tr>
              <a:tr h="3464954">
                <a:tc>
                  <a:txBody>
                    <a:bodyPr/>
                    <a:lstStyle/>
                    <a:p>
                      <a:pPr algn="l" fontAlgn="t"/>
                      <a:r>
                        <a:rPr lang="en-US" sz="1600">
                          <a:effectLst/>
                        </a:rPr>
                        <a:t>Example Health Educator Strategies</a:t>
                      </a:r>
                    </a:p>
                  </a:txBody>
                  <a:tcPr marL="80580" marR="80580" marT="40290" marB="40290">
                    <a:lnL w="9525" cap="flat" cmpd="sng" algn="ctr">
                      <a:solidFill>
                        <a:srgbClr val="000000"/>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Meet (in person), build trust and rapport, determine social media preferences</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Provide reminders; de-mystify clinic processes; problem solve to reduce barriers; applaud positive behaviors, via preferred social media</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Explore why appointment was missed; problem solve to reduce barriers; provide appointment reminders; applaud positive behaviors; check-in; offer social support, via preferred social media</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a:effectLst/>
                        </a:rPr>
                        <a:t>Provide prescription fill reminders; problem solve to reduce barriers; applaud positive behaviors, via preferred social media</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dirty="0">
                          <a:effectLst/>
                        </a:rPr>
                        <a:t>Provide reminders to take medications; problem solve to reduce barriers; applaud positive behaviors, via preferred social media</a:t>
                      </a: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81950456"/>
                  </a:ext>
                </a:extLst>
              </a:tr>
            </a:tbl>
          </a:graphicData>
        </a:graphic>
      </p:graphicFrame>
      <p:sp>
        <p:nvSpPr>
          <p:cNvPr id="5" name="Rectangle 1">
            <a:extLst>
              <a:ext uri="{FF2B5EF4-FFF2-40B4-BE49-F238E27FC236}">
                <a16:creationId xmlns:a16="http://schemas.microsoft.com/office/drawing/2014/main" id="{379E0DFF-4099-8348-9CA2-C7FBBEFD8AB2}"/>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New Roman" panose="02020603050405020304" pitchFamily="18" charset="0"/>
              </a:rPr>
              <a:t>Overview of weCare intervention strategies for moving young MSM across the Continuum</a:t>
            </a:r>
            <a:endParaRPr kumimoji="0" lang="en-US" altLang="en-US"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65426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2DDD0-4538-B143-833D-491BA74618AF}"/>
              </a:ext>
            </a:extLst>
          </p:cNvPr>
          <p:cNvSpPr>
            <a:spLocks noGrp="1"/>
          </p:cNvSpPr>
          <p:nvPr>
            <p:ph type="title"/>
          </p:nvPr>
        </p:nvSpPr>
        <p:spPr/>
        <p:txBody>
          <a:bodyPr/>
          <a:lstStyle/>
          <a:p>
            <a:r>
              <a:rPr lang="en-US" dirty="0" err="1"/>
              <a:t>Wecare</a:t>
            </a:r>
            <a:r>
              <a:rPr lang="en-US" dirty="0"/>
              <a:t> </a:t>
            </a:r>
          </a:p>
        </p:txBody>
      </p:sp>
      <p:sp>
        <p:nvSpPr>
          <p:cNvPr id="3" name="Content Placeholder 2">
            <a:extLst>
              <a:ext uri="{FF2B5EF4-FFF2-40B4-BE49-F238E27FC236}">
                <a16:creationId xmlns:a16="http://schemas.microsoft.com/office/drawing/2014/main" id="{667FEE19-2776-614D-BE0A-D32EC67F2D97}"/>
              </a:ext>
            </a:extLst>
          </p:cNvPr>
          <p:cNvSpPr>
            <a:spLocks noGrp="1"/>
          </p:cNvSpPr>
          <p:nvPr>
            <p:ph sz="quarter" idx="13"/>
          </p:nvPr>
        </p:nvSpPr>
        <p:spPr/>
        <p:txBody>
          <a:bodyPr>
            <a:normAutofit fontScale="92500" lnSpcReduction="20000"/>
          </a:bodyPr>
          <a:lstStyle/>
          <a:p>
            <a:r>
              <a:rPr lang="en-US" b="1" dirty="0"/>
              <a:t>targeted for diverse MSM </a:t>
            </a:r>
            <a:endParaRPr lang="en-US" dirty="0"/>
          </a:p>
          <a:p>
            <a:r>
              <a:rPr lang="en-US" dirty="0"/>
              <a:t>use existing social media platforms, to meet MSM “where they are”</a:t>
            </a:r>
          </a:p>
          <a:p>
            <a:r>
              <a:rPr lang="en-US" dirty="0"/>
              <a:t>use evidence-based strategies and messages to promote health</a:t>
            </a:r>
          </a:p>
          <a:p>
            <a:r>
              <a:rPr lang="en-US" dirty="0" err="1"/>
              <a:t>weCare</a:t>
            </a:r>
            <a:r>
              <a:rPr lang="en-US" dirty="0"/>
              <a:t> Health Educator will communicates at the pace of each user - building trust, discussing priorities related to care, providing social support, ideas to overcome barriers to care</a:t>
            </a:r>
          </a:p>
          <a:p>
            <a:r>
              <a:rPr lang="en-US" dirty="0"/>
              <a:t>Health Educator’s is a community insider</a:t>
            </a:r>
          </a:p>
          <a:p>
            <a:r>
              <a:rPr lang="en-US" dirty="0"/>
              <a:t>transparency about the Health Educator’s identity and role will help to establish credibility. </a:t>
            </a:r>
          </a:p>
          <a:p>
            <a:endParaRPr lang="en-US" dirty="0"/>
          </a:p>
        </p:txBody>
      </p:sp>
    </p:spTree>
    <p:extLst>
      <p:ext uri="{BB962C8B-B14F-4D97-AF65-F5344CB8AC3E}">
        <p14:creationId xmlns:p14="http://schemas.microsoft.com/office/powerpoint/2010/main" val="11446916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F618D-DF62-9D4C-B893-E3C60DAA6C98}"/>
              </a:ext>
            </a:extLst>
          </p:cNvPr>
          <p:cNvSpPr>
            <a:spLocks noGrp="1"/>
          </p:cNvSpPr>
          <p:nvPr>
            <p:ph type="title"/>
          </p:nvPr>
        </p:nvSpPr>
        <p:spPr/>
        <p:txBody>
          <a:bodyPr>
            <a:normAutofit/>
          </a:bodyPr>
          <a:lstStyle/>
          <a:p>
            <a:r>
              <a:rPr lang="en-US" dirty="0" err="1"/>
              <a:t>Wecare</a:t>
            </a:r>
            <a:r>
              <a:rPr lang="en-US" dirty="0"/>
              <a:t/>
            </a:r>
            <a:br>
              <a:rPr lang="en-US" dirty="0"/>
            </a:br>
            <a:r>
              <a:rPr lang="en-US" dirty="0"/>
              <a:t>Intervention is tailored by media used </a:t>
            </a:r>
            <a:br>
              <a:rPr lang="en-US" dirty="0"/>
            </a:br>
            <a:endParaRPr lang="en-US" dirty="0"/>
          </a:p>
        </p:txBody>
      </p:sp>
      <p:sp>
        <p:nvSpPr>
          <p:cNvPr id="3" name="Content Placeholder 2">
            <a:extLst>
              <a:ext uri="{FF2B5EF4-FFF2-40B4-BE49-F238E27FC236}">
                <a16:creationId xmlns:a16="http://schemas.microsoft.com/office/drawing/2014/main" id="{96EAB833-D434-BD4A-BE14-BA5792041E1C}"/>
              </a:ext>
            </a:extLst>
          </p:cNvPr>
          <p:cNvSpPr>
            <a:spLocks noGrp="1"/>
          </p:cNvSpPr>
          <p:nvPr>
            <p:ph sz="quarter" idx="13"/>
          </p:nvPr>
        </p:nvSpPr>
        <p:spPr/>
        <p:txBody>
          <a:bodyPr>
            <a:normAutofit/>
          </a:bodyPr>
          <a:lstStyle/>
          <a:p>
            <a:r>
              <a:rPr lang="en-US" dirty="0"/>
              <a:t>Majority of young MSM are willing to use Facebook, text messaging, and app-based instant messaging to receive sexual health information</a:t>
            </a:r>
          </a:p>
          <a:p>
            <a:r>
              <a:rPr lang="en-US" dirty="0"/>
              <a:t>MSM can choose their mode of connection to the health educator (e.g., separate or combined the use of Facebook, text messages, app, , and Facebook</a:t>
            </a:r>
          </a:p>
          <a:p>
            <a:r>
              <a:rPr lang="en-US" dirty="0"/>
              <a:t>led to e high retention rates For example, using these 3 platforms, we had a 100% retention rate at 6-month follow-up in one study a 95% retention rate at 24-month follow-up in another</a:t>
            </a:r>
          </a:p>
          <a:p>
            <a:endParaRPr lang="en-US" dirty="0"/>
          </a:p>
        </p:txBody>
      </p:sp>
    </p:spTree>
    <p:extLst>
      <p:ext uri="{BB962C8B-B14F-4D97-AF65-F5344CB8AC3E}">
        <p14:creationId xmlns:p14="http://schemas.microsoft.com/office/powerpoint/2010/main" val="714251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6AC48-4610-AF41-B672-DC0308D51089}"/>
              </a:ext>
            </a:extLst>
          </p:cNvPr>
          <p:cNvSpPr>
            <a:spLocks noGrp="1"/>
          </p:cNvSpPr>
          <p:nvPr>
            <p:ph type="title"/>
          </p:nvPr>
        </p:nvSpPr>
        <p:spPr/>
        <p:txBody>
          <a:bodyPr>
            <a:normAutofit/>
          </a:bodyPr>
          <a:lstStyle/>
          <a:p>
            <a:r>
              <a:rPr lang="en-US" dirty="0" err="1"/>
              <a:t>Wecare</a:t>
            </a:r>
            <a:r>
              <a:rPr lang="en-US" dirty="0"/>
              <a:t> tailored to each participant’s needs </a:t>
            </a:r>
            <a:br>
              <a:rPr lang="en-US" dirty="0"/>
            </a:br>
            <a:endParaRPr lang="en-US" dirty="0"/>
          </a:p>
        </p:txBody>
      </p:sp>
      <p:sp>
        <p:nvSpPr>
          <p:cNvPr id="3" name="Content Placeholder 2">
            <a:extLst>
              <a:ext uri="{FF2B5EF4-FFF2-40B4-BE49-F238E27FC236}">
                <a16:creationId xmlns:a16="http://schemas.microsoft.com/office/drawing/2014/main" id="{5BBD86E3-498F-6C4F-AC45-5D99498627C7}"/>
              </a:ext>
            </a:extLst>
          </p:cNvPr>
          <p:cNvSpPr>
            <a:spLocks noGrp="1"/>
          </p:cNvSpPr>
          <p:nvPr>
            <p:ph sz="quarter" idx="13"/>
          </p:nvPr>
        </p:nvSpPr>
        <p:spPr/>
        <p:txBody>
          <a:bodyPr>
            <a:normAutofit/>
          </a:bodyPr>
          <a:lstStyle/>
          <a:p>
            <a:r>
              <a:rPr lang="en-US" dirty="0"/>
              <a:t>Tailored to individual  </a:t>
            </a:r>
            <a:r>
              <a:rPr lang="en-US" dirty="0" err="1"/>
              <a:t>icare</a:t>
            </a:r>
            <a:r>
              <a:rPr lang="en-US" dirty="0"/>
              <a:t> linkage, medication reminders, social support, education</a:t>
            </a:r>
          </a:p>
          <a:p>
            <a:r>
              <a:rPr lang="en-US" dirty="0"/>
              <a:t>based on his specific needs and context (e.g., age, developmental) </a:t>
            </a:r>
          </a:p>
          <a:p>
            <a:r>
              <a:rPr lang="en-US" dirty="0"/>
              <a:t>Health Educators tailor theory-based messages to specific needs</a:t>
            </a:r>
          </a:p>
          <a:p>
            <a:r>
              <a:rPr lang="en-US" dirty="0"/>
              <a:t>Focuses on the Health Educator’s ability to identify with, build trust, engage in dialogue, and offer appropriate and personalized guidance to social media users. </a:t>
            </a:r>
          </a:p>
          <a:p>
            <a:endParaRPr lang="en-US" dirty="0"/>
          </a:p>
        </p:txBody>
      </p:sp>
    </p:spTree>
    <p:extLst>
      <p:ext uri="{BB962C8B-B14F-4D97-AF65-F5344CB8AC3E}">
        <p14:creationId xmlns:p14="http://schemas.microsoft.com/office/powerpoint/2010/main" val="862733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CF03F-6E3D-184A-9D6A-22D9969084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1F912F-2E07-7644-A8AA-8D04A6DD1A75}"/>
              </a:ext>
            </a:extLst>
          </p:cNvPr>
          <p:cNvSpPr>
            <a:spLocks noGrp="1"/>
          </p:cNvSpPr>
          <p:nvPr>
            <p:ph sz="quarter" idx="13"/>
          </p:nvPr>
        </p:nvSpPr>
        <p:spPr/>
        <p:txBody>
          <a:bodyPr/>
          <a:lstStyle/>
          <a:p>
            <a:r>
              <a:rPr lang="en-US" dirty="0"/>
              <a:t>pp included self-assessment tools; prevention recommendations; commodity (condoms, HIV self- tests) ordering; reminders to MSM for basic HIV prevention services, HIV testing, condom use, screening for </a:t>
            </a:r>
            <a:r>
              <a:rPr lang="en-US" dirty="0" err="1"/>
              <a:t>preexposure</a:t>
            </a:r>
            <a:r>
              <a:rPr lang="en-US" dirty="0"/>
              <a:t> prophylaxis (</a:t>
            </a:r>
            <a:r>
              <a:rPr lang="en-US" dirty="0" err="1"/>
              <a:t>PrEP</a:t>
            </a:r>
            <a:r>
              <a:rPr lang="en-US" dirty="0"/>
              <a:t>) and </a:t>
            </a:r>
            <a:r>
              <a:rPr lang="en-US" dirty="0" err="1"/>
              <a:t>nonoccupational</a:t>
            </a:r>
            <a:r>
              <a:rPr lang="en-US" dirty="0"/>
              <a:t> </a:t>
            </a:r>
            <a:r>
              <a:rPr lang="en-US" dirty="0" err="1"/>
              <a:t>postexposure</a:t>
            </a:r>
            <a:r>
              <a:rPr lang="en-US" dirty="0"/>
              <a:t> prophylaxis (</a:t>
            </a:r>
            <a:r>
              <a:rPr lang="en-US" dirty="0" err="1"/>
              <a:t>nPEP</a:t>
            </a:r>
            <a:r>
              <a:rPr lang="en-US" dirty="0"/>
              <a:t>); and prevention and treatment provider locators </a:t>
            </a:r>
            <a:endParaRPr lang="en-US" dirty="0">
              <a:effectLst/>
            </a:endParaRPr>
          </a:p>
          <a:p>
            <a:r>
              <a:rPr lang="en-US" dirty="0"/>
              <a:t>For those who are HIV-negative, biomedical interventions such as </a:t>
            </a:r>
            <a:r>
              <a:rPr lang="en-US" dirty="0" err="1"/>
              <a:t>preexposure</a:t>
            </a:r>
            <a:r>
              <a:rPr lang="en-US" dirty="0"/>
              <a:t> prophylaxis (</a:t>
            </a:r>
            <a:r>
              <a:rPr lang="en-US" dirty="0" err="1"/>
              <a:t>PrEP</a:t>
            </a:r>
            <a:r>
              <a:rPr lang="en-US" dirty="0"/>
              <a:t>) hold promise to reduce susceptibility to HIV [1-3]. </a:t>
            </a:r>
            <a:endParaRPr lang="en-US" dirty="0">
              <a:effectLst/>
            </a:endParaRPr>
          </a:p>
          <a:p>
            <a:endParaRPr lang="en-US" dirty="0"/>
          </a:p>
        </p:txBody>
      </p:sp>
      <p:pic>
        <p:nvPicPr>
          <p:cNvPr id="4" name="Content Placeholder 3">
            <a:extLst>
              <a:ext uri="{FF2B5EF4-FFF2-40B4-BE49-F238E27FC236}">
                <a16:creationId xmlns:a16="http://schemas.microsoft.com/office/drawing/2014/main" id="{5CF0E662-3F9D-D24B-8B90-6C1DCA9C7B2D}"/>
              </a:ext>
            </a:extLst>
          </p:cNvPr>
          <p:cNvPicPr>
            <a:picLocks noChangeAspect="1"/>
          </p:cNvPicPr>
          <p:nvPr/>
        </p:nvPicPr>
        <p:blipFill>
          <a:blip r:embed="rId2"/>
          <a:stretch>
            <a:fillRect/>
          </a:stretch>
        </p:blipFill>
        <p:spPr>
          <a:xfrm>
            <a:off x="914400" y="595980"/>
            <a:ext cx="10363200" cy="1618714"/>
          </a:xfrm>
          <a:prstGeom prst="rect">
            <a:avLst/>
          </a:prstGeom>
        </p:spPr>
      </p:pic>
    </p:spTree>
    <p:extLst>
      <p:ext uri="{BB962C8B-B14F-4D97-AF65-F5344CB8AC3E}">
        <p14:creationId xmlns:p14="http://schemas.microsoft.com/office/powerpoint/2010/main" val="3446504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9C80-512F-0F4A-AC6F-84BF2AB5C1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DDD4AA2-1540-744E-AF75-FAF77623F67E}"/>
              </a:ext>
            </a:extLst>
          </p:cNvPr>
          <p:cNvSpPr>
            <a:spLocks noGrp="1"/>
          </p:cNvSpPr>
          <p:nvPr>
            <p:ph sz="quarter" idx="13"/>
          </p:nvPr>
        </p:nvSpPr>
        <p:spPr/>
        <p:txBody>
          <a:bodyPr>
            <a:normAutofit fontScale="92500" lnSpcReduction="20000"/>
          </a:bodyPr>
          <a:lstStyle/>
          <a:p>
            <a:r>
              <a:rPr lang="en-US" dirty="0"/>
              <a:t>app content was developed based on the social cognitive theory of behavior [25]. Briefly, the app features enumerated in the following section were developed to fit into a framework of several health outcome behaviors (</a:t>
            </a:r>
            <a:r>
              <a:rPr lang="en-US" dirty="0" err="1"/>
              <a:t>eg</a:t>
            </a:r>
            <a:r>
              <a:rPr lang="en-US" dirty="0"/>
              <a:t>, making a plan to test regularly for HIV, using condoms, self-screening for </a:t>
            </a:r>
            <a:r>
              <a:rPr lang="en-US" dirty="0" err="1"/>
              <a:t>PrEP</a:t>
            </a:r>
            <a:r>
              <a:rPr lang="en-US" dirty="0"/>
              <a:t>, seeking HIV care for those living with HIV). For each health or prevention behavior, there were specific app features that were designed to promote goal setting, self-efficacy, outcome expectations, and self- regulation. For example, for the behaviors of HIV testing, the “Make a plan” app feature promoted goal setting, the presentation of several testing options and information promoted self-efficacy, information about the benefits of testing promoted positive outcome expectations, and a customizable reminder system for testing promoted self-regulation </a:t>
            </a:r>
            <a:endParaRPr lang="en-US" dirty="0">
              <a:effectLst/>
            </a:endParaRPr>
          </a:p>
          <a:p>
            <a:endParaRPr lang="en-US" dirty="0"/>
          </a:p>
        </p:txBody>
      </p:sp>
    </p:spTree>
    <p:extLst>
      <p:ext uri="{BB962C8B-B14F-4D97-AF65-F5344CB8AC3E}">
        <p14:creationId xmlns:p14="http://schemas.microsoft.com/office/powerpoint/2010/main" val="851559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D104D-F3F3-D841-A426-4B4C1FD3D94A}"/>
              </a:ext>
            </a:extLst>
          </p:cNvPr>
          <p:cNvSpPr>
            <a:spLocks noGrp="1"/>
          </p:cNvSpPr>
          <p:nvPr>
            <p:ph type="title"/>
          </p:nvPr>
        </p:nvSpPr>
        <p:spPr/>
        <p:txBody>
          <a:bodyPr/>
          <a:lstStyle/>
          <a:p>
            <a:r>
              <a:rPr lang="en-US" dirty="0"/>
              <a:t>App Features</a:t>
            </a:r>
          </a:p>
        </p:txBody>
      </p:sp>
      <p:sp>
        <p:nvSpPr>
          <p:cNvPr id="3" name="Content Placeholder 2">
            <a:extLst>
              <a:ext uri="{FF2B5EF4-FFF2-40B4-BE49-F238E27FC236}">
                <a16:creationId xmlns:a16="http://schemas.microsoft.com/office/drawing/2014/main" id="{ADB7B92D-2DAE-7D4D-9594-148B2CC32DC2}"/>
              </a:ext>
            </a:extLst>
          </p:cNvPr>
          <p:cNvSpPr>
            <a:spLocks noGrp="1"/>
          </p:cNvSpPr>
          <p:nvPr>
            <p:ph sz="quarter" idx="13"/>
          </p:nvPr>
        </p:nvSpPr>
        <p:spPr/>
        <p:txBody>
          <a:bodyPr/>
          <a:lstStyle/>
          <a:p>
            <a:r>
              <a:rPr lang="en-US" dirty="0"/>
              <a:t>features included monthly risk assessment quizzes that offered tailored HIV-prevention related recommendations, quizzes to self-assess </a:t>
            </a:r>
            <a:r>
              <a:rPr lang="en-US" dirty="0" err="1"/>
              <a:t>PrEP</a:t>
            </a:r>
            <a:r>
              <a:rPr lang="en-US" dirty="0"/>
              <a:t> and </a:t>
            </a:r>
            <a:r>
              <a:rPr lang="en-US" dirty="0" err="1"/>
              <a:t>nonoccupational</a:t>
            </a:r>
            <a:r>
              <a:rPr lang="en-US" dirty="0"/>
              <a:t> </a:t>
            </a:r>
            <a:r>
              <a:rPr lang="en-US" dirty="0" err="1"/>
              <a:t>postexposure</a:t>
            </a:r>
            <a:r>
              <a:rPr lang="en-US" dirty="0"/>
              <a:t> prophylaxis (</a:t>
            </a:r>
            <a:r>
              <a:rPr lang="en-US" dirty="0" err="1"/>
              <a:t>nPEP</a:t>
            </a:r>
            <a:r>
              <a:rPr lang="en-US" dirty="0"/>
              <a:t>) eligibility, resources to create and schedule a custom HIV testing plan with reminders, a global positioning system (GPS) enabled map of HIV testing locations with their operational details, and ordering of free condoms and at-home HIV test kits. </a:t>
            </a:r>
            <a:endParaRPr lang="en-US" dirty="0">
              <a:effectLst/>
            </a:endParaRPr>
          </a:p>
          <a:p>
            <a:endParaRPr lang="en-US" dirty="0"/>
          </a:p>
        </p:txBody>
      </p:sp>
    </p:spTree>
    <p:extLst>
      <p:ext uri="{BB962C8B-B14F-4D97-AF65-F5344CB8AC3E}">
        <p14:creationId xmlns:p14="http://schemas.microsoft.com/office/powerpoint/2010/main" val="40778879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AE36B-BE28-4043-B48C-0A0F422A09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4D1B710-DEFF-A747-9F41-7CF8684882B7}"/>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D48FF559-344B-AF42-BB7C-09CC747CA03F}"/>
              </a:ext>
            </a:extLst>
          </p:cNvPr>
          <p:cNvPicPr>
            <a:picLocks noChangeAspect="1"/>
          </p:cNvPicPr>
          <p:nvPr/>
        </p:nvPicPr>
        <p:blipFill>
          <a:blip r:embed="rId2"/>
          <a:stretch>
            <a:fillRect/>
          </a:stretch>
        </p:blipFill>
        <p:spPr>
          <a:xfrm>
            <a:off x="1908611" y="0"/>
            <a:ext cx="8374777" cy="6858000"/>
          </a:xfrm>
          <a:prstGeom prst="rect">
            <a:avLst/>
          </a:prstGeom>
        </p:spPr>
      </p:pic>
    </p:spTree>
    <p:extLst>
      <p:ext uri="{BB962C8B-B14F-4D97-AF65-F5344CB8AC3E}">
        <p14:creationId xmlns:p14="http://schemas.microsoft.com/office/powerpoint/2010/main" val="961626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4C715-1B9B-5D44-B76C-49447ACC46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0A6B98-F641-354B-B64B-49B715B7F0A9}"/>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6E1DA688-0B34-F94E-8EF2-059356353193}"/>
              </a:ext>
            </a:extLst>
          </p:cNvPr>
          <p:cNvPicPr>
            <a:picLocks noChangeAspect="1"/>
          </p:cNvPicPr>
          <p:nvPr/>
        </p:nvPicPr>
        <p:blipFill>
          <a:blip r:embed="rId2"/>
          <a:stretch>
            <a:fillRect/>
          </a:stretch>
        </p:blipFill>
        <p:spPr>
          <a:xfrm>
            <a:off x="2133485" y="0"/>
            <a:ext cx="7925030" cy="6858000"/>
          </a:xfrm>
          <a:prstGeom prst="rect">
            <a:avLst/>
          </a:prstGeom>
        </p:spPr>
      </p:pic>
    </p:spTree>
    <p:extLst>
      <p:ext uri="{BB962C8B-B14F-4D97-AF65-F5344CB8AC3E}">
        <p14:creationId xmlns:p14="http://schemas.microsoft.com/office/powerpoint/2010/main" val="3436310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E7372-9928-0944-9332-233A45E7A30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CEFEE2-15AA-BB45-AFA2-C56E3BAFD4C3}"/>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BA4E1963-D0B4-EA48-806D-6451A7E6E479}"/>
              </a:ext>
            </a:extLst>
          </p:cNvPr>
          <p:cNvPicPr>
            <a:picLocks noChangeAspect="1"/>
          </p:cNvPicPr>
          <p:nvPr/>
        </p:nvPicPr>
        <p:blipFill>
          <a:blip r:embed="rId2"/>
          <a:stretch>
            <a:fillRect/>
          </a:stretch>
        </p:blipFill>
        <p:spPr>
          <a:xfrm>
            <a:off x="2079913" y="0"/>
            <a:ext cx="8032173" cy="6858000"/>
          </a:xfrm>
          <a:prstGeom prst="rect">
            <a:avLst/>
          </a:prstGeom>
        </p:spPr>
      </p:pic>
    </p:spTree>
    <p:extLst>
      <p:ext uri="{BB962C8B-B14F-4D97-AF65-F5344CB8AC3E}">
        <p14:creationId xmlns:p14="http://schemas.microsoft.com/office/powerpoint/2010/main" val="1141861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00310-0219-424A-9266-881B4C7D20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E32797E-00F8-0943-B9C9-7C621DBC8589}"/>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F3C75D0A-C32E-0B4F-90FF-F3D9CEC33984}"/>
              </a:ext>
            </a:extLst>
          </p:cNvPr>
          <p:cNvPicPr>
            <a:picLocks noChangeAspect="1"/>
          </p:cNvPicPr>
          <p:nvPr/>
        </p:nvPicPr>
        <p:blipFill>
          <a:blip r:embed="rId2"/>
          <a:stretch>
            <a:fillRect/>
          </a:stretch>
        </p:blipFill>
        <p:spPr>
          <a:xfrm>
            <a:off x="1123950" y="1454150"/>
            <a:ext cx="9944100" cy="3949700"/>
          </a:xfrm>
          <a:prstGeom prst="rect">
            <a:avLst/>
          </a:prstGeom>
        </p:spPr>
      </p:pic>
    </p:spTree>
    <p:extLst>
      <p:ext uri="{BB962C8B-B14F-4D97-AF65-F5344CB8AC3E}">
        <p14:creationId xmlns:p14="http://schemas.microsoft.com/office/powerpoint/2010/main" val="22278822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51CD5-3F75-AF40-A619-899486129D87}"/>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09C6E329-9776-5B44-B439-B718D0B1C33B}"/>
              </a:ext>
            </a:extLst>
          </p:cNvPr>
          <p:cNvSpPr>
            <a:spLocks noGrp="1"/>
          </p:cNvSpPr>
          <p:nvPr>
            <p:ph sz="quarter" idx="13"/>
          </p:nvPr>
        </p:nvSpPr>
        <p:spPr/>
        <p:txBody>
          <a:bodyPr/>
          <a:lstStyle/>
          <a:p>
            <a:endParaRPr lang="en-US" dirty="0"/>
          </a:p>
        </p:txBody>
      </p:sp>
      <p:pic>
        <p:nvPicPr>
          <p:cNvPr id="4" name="Picture 3">
            <a:extLst>
              <a:ext uri="{FF2B5EF4-FFF2-40B4-BE49-F238E27FC236}">
                <a16:creationId xmlns:a16="http://schemas.microsoft.com/office/drawing/2014/main" id="{DEAAEAAC-AB2F-9748-BACE-C62A766D584A}"/>
              </a:ext>
            </a:extLst>
          </p:cNvPr>
          <p:cNvPicPr>
            <a:picLocks noChangeAspect="1"/>
          </p:cNvPicPr>
          <p:nvPr/>
        </p:nvPicPr>
        <p:blipFill>
          <a:blip r:embed="rId2"/>
          <a:stretch>
            <a:fillRect/>
          </a:stretch>
        </p:blipFill>
        <p:spPr>
          <a:xfrm>
            <a:off x="1249680" y="0"/>
            <a:ext cx="3877561" cy="6858000"/>
          </a:xfrm>
          <a:prstGeom prst="rect">
            <a:avLst/>
          </a:prstGeom>
        </p:spPr>
      </p:pic>
      <p:pic>
        <p:nvPicPr>
          <p:cNvPr id="6" name="Picture 5">
            <a:extLst>
              <a:ext uri="{FF2B5EF4-FFF2-40B4-BE49-F238E27FC236}">
                <a16:creationId xmlns:a16="http://schemas.microsoft.com/office/drawing/2014/main" id="{47CA3B72-8EF6-E44D-8AC0-C7080636BF96}"/>
              </a:ext>
            </a:extLst>
          </p:cNvPr>
          <p:cNvPicPr>
            <a:picLocks noChangeAspect="1"/>
          </p:cNvPicPr>
          <p:nvPr/>
        </p:nvPicPr>
        <p:blipFill>
          <a:blip r:embed="rId3"/>
          <a:stretch>
            <a:fillRect/>
          </a:stretch>
        </p:blipFill>
        <p:spPr>
          <a:xfrm>
            <a:off x="6415961" y="113506"/>
            <a:ext cx="4085837" cy="6858000"/>
          </a:xfrm>
          <a:prstGeom prst="rect">
            <a:avLst/>
          </a:prstGeom>
        </p:spPr>
      </p:pic>
    </p:spTree>
    <p:extLst>
      <p:ext uri="{BB962C8B-B14F-4D97-AF65-F5344CB8AC3E}">
        <p14:creationId xmlns:p14="http://schemas.microsoft.com/office/powerpoint/2010/main" val="2615559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44C20-E371-9242-B45A-C231A8882A8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205478-2C7B-D944-A97B-32CB2B58B649}"/>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495E9249-B2AF-1D48-A144-D16067690A58}"/>
              </a:ext>
            </a:extLst>
          </p:cNvPr>
          <p:cNvPicPr>
            <a:picLocks noChangeAspect="1"/>
          </p:cNvPicPr>
          <p:nvPr/>
        </p:nvPicPr>
        <p:blipFill>
          <a:blip r:embed="rId2"/>
          <a:stretch>
            <a:fillRect/>
          </a:stretch>
        </p:blipFill>
        <p:spPr>
          <a:xfrm>
            <a:off x="2253155" y="0"/>
            <a:ext cx="7685690" cy="6858000"/>
          </a:xfrm>
          <a:prstGeom prst="rect">
            <a:avLst/>
          </a:prstGeom>
        </p:spPr>
      </p:pic>
    </p:spTree>
    <p:extLst>
      <p:ext uri="{BB962C8B-B14F-4D97-AF65-F5344CB8AC3E}">
        <p14:creationId xmlns:p14="http://schemas.microsoft.com/office/powerpoint/2010/main" val="1779895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CDEA9-55E5-B54F-9643-8A82B43B6C0C}"/>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FD2BAC77-9C87-794F-B333-FB9E01C63D91}"/>
              </a:ext>
            </a:extLst>
          </p:cNvPr>
          <p:cNvSpPr>
            <a:spLocks noGrp="1"/>
          </p:cNvSpPr>
          <p:nvPr>
            <p:ph sz="quarter" idx="13"/>
          </p:nvPr>
        </p:nvSpPr>
        <p:spPr/>
        <p:txBody>
          <a:bodyPr>
            <a:normAutofit fontScale="70000" lnSpcReduction="20000"/>
          </a:bodyPr>
          <a:lstStyle/>
          <a:p>
            <a:r>
              <a:rPr lang="en-US" dirty="0"/>
              <a:t>Over the 4-month period, over half ordered condoms (63.6%, 77/121) and HIV test kits (52.8%, 64/121) on the app. Eight of 86 (9%) </a:t>
            </a:r>
            <a:r>
              <a:rPr lang="en-US" dirty="0" err="1"/>
              <a:t>PrEP</a:t>
            </a:r>
            <a:r>
              <a:rPr lang="en-US" dirty="0"/>
              <a:t>-eligible MSM started </a:t>
            </a:r>
            <a:r>
              <a:rPr lang="en-US" dirty="0" err="1"/>
              <a:t>PrEP</a:t>
            </a:r>
            <a:r>
              <a:rPr lang="en-US" dirty="0"/>
              <a:t> during the 4-month period; of those, 6 of the 8 reported that the app influenced their decision to start </a:t>
            </a:r>
            <a:r>
              <a:rPr lang="en-US" dirty="0" err="1"/>
              <a:t>PrEP.</a:t>
            </a:r>
            <a:r>
              <a:rPr lang="en-US" dirty="0"/>
              <a:t> The mean SUS was 73 (above average). </a:t>
            </a:r>
          </a:p>
          <a:p>
            <a:r>
              <a:rPr lang="en-US" b="1" dirty="0"/>
              <a:t>App Evaluation </a:t>
            </a:r>
            <a:endParaRPr lang="en-US" dirty="0">
              <a:effectLst/>
            </a:endParaRPr>
          </a:p>
          <a:p>
            <a:r>
              <a:rPr lang="en-US" dirty="0"/>
              <a:t>88% finding the level of detail and 81% finding the assessment recommendations to be useful or very useful. </a:t>
            </a:r>
          </a:p>
          <a:p>
            <a:r>
              <a:rPr lang="en-US" dirty="0"/>
              <a:t>66% felt the app content helped them to stick to an HIV prevention plan. </a:t>
            </a:r>
          </a:p>
          <a:p>
            <a:r>
              <a:rPr lang="en-US" dirty="0"/>
              <a:t>Most participants felt the app was a good balance of personal and professional language (71%) and the information was easy to understand (90%). M</a:t>
            </a:r>
          </a:p>
          <a:p>
            <a:r>
              <a:rPr lang="en-US" dirty="0" err="1"/>
              <a:t>ost</a:t>
            </a:r>
            <a:r>
              <a:rPr lang="en-US" dirty="0"/>
              <a:t> participants felt confident in app security (86%), including a password or PIN offering sufficient protection (85%) and the app name and icon not readily associated as an HIV prevention app (84%). </a:t>
            </a:r>
            <a:endParaRPr lang="en-US" dirty="0">
              <a:effectLst/>
            </a:endParaRPr>
          </a:p>
          <a:p>
            <a:endParaRPr lang="en-US" dirty="0">
              <a:effectLst/>
            </a:endParaRPr>
          </a:p>
          <a:p>
            <a:endParaRPr lang="en-US" dirty="0"/>
          </a:p>
        </p:txBody>
      </p:sp>
    </p:spTree>
    <p:extLst>
      <p:ext uri="{BB962C8B-B14F-4D97-AF65-F5344CB8AC3E}">
        <p14:creationId xmlns:p14="http://schemas.microsoft.com/office/powerpoint/2010/main" val="218662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F758C-14AA-724B-978F-1E7A603532A9}"/>
              </a:ext>
            </a:extLst>
          </p:cNvPr>
          <p:cNvSpPr>
            <a:spLocks noGrp="1"/>
          </p:cNvSpPr>
          <p:nvPr>
            <p:ph type="title"/>
          </p:nvPr>
        </p:nvSpPr>
        <p:spPr>
          <a:xfrm>
            <a:off x="353938" y="4993111"/>
            <a:ext cx="10364451" cy="1596177"/>
          </a:xfrm>
        </p:spPr>
        <p:txBody>
          <a:bodyPr>
            <a:normAutofit/>
          </a:bodyPr>
          <a:lstStyle/>
          <a:p>
            <a:r>
              <a:rPr lang="en-US" sz="2000" dirty="0"/>
              <a:t>Percent of MSM participants that used features or viewed pages in the app during a 4-month pilot study, United States, 2015 (n=109). MSM: men who have sex with men.</a:t>
            </a:r>
          </a:p>
        </p:txBody>
      </p:sp>
      <p:pic>
        <p:nvPicPr>
          <p:cNvPr id="4" name="Content Placeholder 3">
            <a:extLst>
              <a:ext uri="{FF2B5EF4-FFF2-40B4-BE49-F238E27FC236}">
                <a16:creationId xmlns:a16="http://schemas.microsoft.com/office/drawing/2014/main" id="{0F1ADD46-BE60-2744-BDD5-A779BAC020D4}"/>
              </a:ext>
            </a:extLst>
          </p:cNvPr>
          <p:cNvPicPr>
            <a:picLocks noGrp="1" noChangeAspect="1"/>
          </p:cNvPicPr>
          <p:nvPr>
            <p:ph sz="quarter" idx="13"/>
          </p:nvPr>
        </p:nvPicPr>
        <p:blipFill>
          <a:blip r:embed="rId2"/>
          <a:stretch>
            <a:fillRect/>
          </a:stretch>
        </p:blipFill>
        <p:spPr>
          <a:xfrm>
            <a:off x="2031935" y="298579"/>
            <a:ext cx="7373321" cy="5012143"/>
          </a:xfrm>
          <a:prstGeom prst="rect">
            <a:avLst/>
          </a:prstGeom>
        </p:spPr>
      </p:pic>
    </p:spTree>
    <p:extLst>
      <p:ext uri="{BB962C8B-B14F-4D97-AF65-F5344CB8AC3E}">
        <p14:creationId xmlns:p14="http://schemas.microsoft.com/office/powerpoint/2010/main" val="2599500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73A0E-2194-C245-919D-9A7C308E3244}"/>
              </a:ext>
            </a:extLst>
          </p:cNvPr>
          <p:cNvSpPr>
            <a:spLocks noGrp="1"/>
          </p:cNvSpPr>
          <p:nvPr>
            <p:ph type="title"/>
          </p:nvPr>
        </p:nvSpPr>
        <p:spPr/>
        <p:txBody>
          <a:bodyPr>
            <a:normAutofit/>
          </a:bodyPr>
          <a:lstStyle/>
          <a:p>
            <a:r>
              <a:rPr lang="en-US" sz="2200" dirty="0"/>
              <a:t>IMB model for HIV prevention, detailing the HIV prevention information/motivation via app</a:t>
            </a:r>
            <a:r>
              <a:rPr lang="en-US" dirty="0"/>
              <a:t/>
            </a:r>
            <a:br>
              <a:rPr lang="en-US" dirty="0"/>
            </a:br>
            <a:endParaRPr lang="en-US" dirty="0"/>
          </a:p>
        </p:txBody>
      </p:sp>
      <p:sp>
        <p:nvSpPr>
          <p:cNvPr id="3" name="Content Placeholder 2">
            <a:extLst>
              <a:ext uri="{FF2B5EF4-FFF2-40B4-BE49-F238E27FC236}">
                <a16:creationId xmlns:a16="http://schemas.microsoft.com/office/drawing/2014/main" id="{D77D62AC-CEAE-1F4C-B138-11E4CF18CB85}"/>
              </a:ext>
            </a:extLst>
          </p:cNvPr>
          <p:cNvSpPr>
            <a:spLocks noGrp="1"/>
          </p:cNvSpPr>
          <p:nvPr>
            <p:ph sz="quarter" idx="13"/>
          </p:nvPr>
        </p:nvSpPr>
        <p:spPr/>
        <p:txBody>
          <a:bodyPr/>
          <a:lstStyle/>
          <a:p>
            <a:endParaRPr lang="en-US" dirty="0"/>
          </a:p>
        </p:txBody>
      </p:sp>
      <p:pic>
        <p:nvPicPr>
          <p:cNvPr id="4" name="Picture 3">
            <a:extLst>
              <a:ext uri="{FF2B5EF4-FFF2-40B4-BE49-F238E27FC236}">
                <a16:creationId xmlns:a16="http://schemas.microsoft.com/office/drawing/2014/main" id="{18672E53-B979-B546-AC4B-5E65F4DD87DE}"/>
              </a:ext>
            </a:extLst>
          </p:cNvPr>
          <p:cNvPicPr>
            <a:picLocks noChangeAspect="1"/>
          </p:cNvPicPr>
          <p:nvPr/>
        </p:nvPicPr>
        <p:blipFill>
          <a:blip r:embed="rId2"/>
          <a:stretch>
            <a:fillRect/>
          </a:stretch>
        </p:blipFill>
        <p:spPr>
          <a:xfrm>
            <a:off x="1333187" y="1659795"/>
            <a:ext cx="9525000" cy="4838700"/>
          </a:xfrm>
          <a:prstGeom prst="rect">
            <a:avLst/>
          </a:prstGeom>
        </p:spPr>
      </p:pic>
    </p:spTree>
    <p:extLst>
      <p:ext uri="{BB962C8B-B14F-4D97-AF65-F5344CB8AC3E}">
        <p14:creationId xmlns:p14="http://schemas.microsoft.com/office/powerpoint/2010/main" val="90325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6AFF60-C1C2-0740-8BF8-F09FA60E6179}"/>
              </a:ext>
            </a:extLst>
          </p:cNvPr>
          <p:cNvPicPr>
            <a:picLocks noChangeAspect="1"/>
          </p:cNvPicPr>
          <p:nvPr/>
        </p:nvPicPr>
        <p:blipFill>
          <a:blip r:embed="rId2"/>
          <a:stretch>
            <a:fillRect/>
          </a:stretch>
        </p:blipFill>
        <p:spPr>
          <a:xfrm>
            <a:off x="755780" y="197174"/>
            <a:ext cx="5181600" cy="2457450"/>
          </a:xfrm>
          <a:prstGeom prst="rect">
            <a:avLst/>
          </a:prstGeom>
        </p:spPr>
      </p:pic>
      <p:sp>
        <p:nvSpPr>
          <p:cNvPr id="3" name="Content Placeholder 2">
            <a:extLst>
              <a:ext uri="{FF2B5EF4-FFF2-40B4-BE49-F238E27FC236}">
                <a16:creationId xmlns:a16="http://schemas.microsoft.com/office/drawing/2014/main" id="{155474C9-1204-E842-A15E-31F5B6A3E4B2}"/>
              </a:ext>
            </a:extLst>
          </p:cNvPr>
          <p:cNvSpPr>
            <a:spLocks noGrp="1"/>
          </p:cNvSpPr>
          <p:nvPr>
            <p:ph sz="quarter" idx="13"/>
          </p:nvPr>
        </p:nvSpPr>
        <p:spPr>
          <a:xfrm>
            <a:off x="2593910" y="3041780"/>
            <a:ext cx="9057692" cy="3284473"/>
          </a:xfrm>
        </p:spPr>
        <p:txBody>
          <a:bodyPr>
            <a:normAutofit/>
          </a:bodyPr>
          <a:lstStyle/>
          <a:p>
            <a:r>
              <a:rPr lang="en-US" sz="2600" b="1" dirty="0"/>
              <a:t>DRUM (Daily Reports of Using Medications) </a:t>
            </a:r>
            <a:endParaRPr lang="en-US" dirty="0"/>
          </a:p>
          <a:p>
            <a:r>
              <a:rPr lang="en-US" dirty="0"/>
              <a:t>completed 95.3% of time-based daily reports.</a:t>
            </a:r>
          </a:p>
          <a:p>
            <a:r>
              <a:rPr lang="en-US" dirty="0"/>
              <a:t>high satisfaction with the app </a:t>
            </a:r>
          </a:p>
          <a:p>
            <a:r>
              <a:rPr lang="en-US" dirty="0"/>
              <a:t>interest in using smartphones to report daily behaviors.</a:t>
            </a:r>
          </a:p>
          <a:p>
            <a:r>
              <a:rPr lang="en-US" dirty="0"/>
              <a:t>suggest that smartphones are a feasible, acceptable method for collecting substance use and ART data among PLH. </a:t>
            </a:r>
          </a:p>
          <a:p>
            <a:endParaRPr lang="en-US" dirty="0"/>
          </a:p>
        </p:txBody>
      </p:sp>
    </p:spTree>
    <p:extLst>
      <p:ext uri="{BB962C8B-B14F-4D97-AF65-F5344CB8AC3E}">
        <p14:creationId xmlns:p14="http://schemas.microsoft.com/office/powerpoint/2010/main" val="25335948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4FE9-596A-8B4A-8A52-D1E06D813AE5}"/>
              </a:ext>
            </a:extLst>
          </p:cNvPr>
          <p:cNvSpPr>
            <a:spLocks noGrp="1"/>
          </p:cNvSpPr>
          <p:nvPr>
            <p:ph type="title"/>
          </p:nvPr>
        </p:nvSpPr>
        <p:spPr>
          <a:xfrm>
            <a:off x="913775" y="618517"/>
            <a:ext cx="10364451" cy="1013733"/>
          </a:xfrm>
        </p:spPr>
        <p:txBody>
          <a:bodyPr/>
          <a:lstStyle/>
          <a:p>
            <a:r>
              <a:rPr lang="en-US" dirty="0"/>
              <a:t>DRUMM app</a:t>
            </a:r>
          </a:p>
        </p:txBody>
      </p:sp>
      <p:sp>
        <p:nvSpPr>
          <p:cNvPr id="3" name="Content Placeholder 2">
            <a:extLst>
              <a:ext uri="{FF2B5EF4-FFF2-40B4-BE49-F238E27FC236}">
                <a16:creationId xmlns:a16="http://schemas.microsoft.com/office/drawing/2014/main" id="{68E44286-7ECA-9A4D-8CCF-D0C069C42A7B}"/>
              </a:ext>
            </a:extLst>
          </p:cNvPr>
          <p:cNvSpPr>
            <a:spLocks noGrp="1"/>
          </p:cNvSpPr>
          <p:nvPr>
            <p:ph sz="quarter" idx="13"/>
          </p:nvPr>
        </p:nvSpPr>
        <p:spPr>
          <a:xfrm>
            <a:off x="838200" y="1825625"/>
            <a:ext cx="7004538" cy="4351338"/>
          </a:xfrm>
        </p:spPr>
        <p:txBody>
          <a:bodyPr>
            <a:normAutofit/>
          </a:bodyPr>
          <a:lstStyle/>
          <a:p>
            <a:r>
              <a:rPr lang="en-US" dirty="0"/>
              <a:t>text-prompted to respond, given a 2-hour window to access the DRUM app and complete the daily report (i.e., time-based reporting) </a:t>
            </a:r>
          </a:p>
          <a:p>
            <a:r>
              <a:rPr lang="en-US" dirty="0"/>
              <a:t>If participants failed to complete a report by 6 pm, they had the ability to access the DRUM app and complete a make-up report the following day. </a:t>
            </a:r>
          </a:p>
          <a:p>
            <a:endParaRPr lang="en-US" dirty="0"/>
          </a:p>
        </p:txBody>
      </p:sp>
      <p:pic>
        <p:nvPicPr>
          <p:cNvPr id="4" name="Picture 3">
            <a:extLst>
              <a:ext uri="{FF2B5EF4-FFF2-40B4-BE49-F238E27FC236}">
                <a16:creationId xmlns:a16="http://schemas.microsoft.com/office/drawing/2014/main" id="{264A9422-2B56-5345-9AD4-BD4CD360576F}"/>
              </a:ext>
            </a:extLst>
          </p:cNvPr>
          <p:cNvPicPr>
            <a:picLocks noChangeAspect="1"/>
          </p:cNvPicPr>
          <p:nvPr/>
        </p:nvPicPr>
        <p:blipFill>
          <a:blip r:embed="rId2"/>
          <a:stretch>
            <a:fillRect/>
          </a:stretch>
        </p:blipFill>
        <p:spPr>
          <a:xfrm>
            <a:off x="7842738" y="140676"/>
            <a:ext cx="4160711" cy="6858000"/>
          </a:xfrm>
          <a:prstGeom prst="rect">
            <a:avLst/>
          </a:prstGeom>
        </p:spPr>
      </p:pic>
      <p:sp>
        <p:nvSpPr>
          <p:cNvPr id="5" name="TextBox 4">
            <a:extLst>
              <a:ext uri="{FF2B5EF4-FFF2-40B4-BE49-F238E27FC236}">
                <a16:creationId xmlns:a16="http://schemas.microsoft.com/office/drawing/2014/main" id="{A012C99B-1D34-AD4E-A628-2A96961F1B44}"/>
              </a:ext>
            </a:extLst>
          </p:cNvPr>
          <p:cNvSpPr txBox="1"/>
          <p:nvPr/>
        </p:nvSpPr>
        <p:spPr>
          <a:xfrm>
            <a:off x="1863969" y="-42203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401555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73B78-9624-F44E-8F3B-403CAC2BA230}"/>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381B8183-FB14-E249-9FAC-2912CD3DFF6C}"/>
              </a:ext>
            </a:extLst>
          </p:cNvPr>
          <p:cNvPicPr>
            <a:picLocks noGrp="1" noChangeAspect="1"/>
          </p:cNvPicPr>
          <p:nvPr>
            <p:ph sz="quarter" idx="13"/>
          </p:nvPr>
        </p:nvPicPr>
        <p:blipFill>
          <a:blip r:embed="rId2"/>
          <a:stretch>
            <a:fillRect/>
          </a:stretch>
        </p:blipFill>
        <p:spPr>
          <a:xfrm>
            <a:off x="1177290" y="3490754"/>
            <a:ext cx="5753100" cy="838200"/>
          </a:xfrm>
          <a:prstGeom prst="rect">
            <a:avLst/>
          </a:prstGeom>
        </p:spPr>
      </p:pic>
      <p:pic>
        <p:nvPicPr>
          <p:cNvPr id="4" name="Picture 3">
            <a:extLst>
              <a:ext uri="{FF2B5EF4-FFF2-40B4-BE49-F238E27FC236}">
                <a16:creationId xmlns:a16="http://schemas.microsoft.com/office/drawing/2014/main" id="{0E74CD5A-919B-0E49-AD5C-3F44742E3E61}"/>
              </a:ext>
            </a:extLst>
          </p:cNvPr>
          <p:cNvPicPr>
            <a:picLocks noChangeAspect="1"/>
          </p:cNvPicPr>
          <p:nvPr/>
        </p:nvPicPr>
        <p:blipFill>
          <a:blip r:embed="rId3"/>
          <a:stretch>
            <a:fillRect/>
          </a:stretch>
        </p:blipFill>
        <p:spPr>
          <a:xfrm>
            <a:off x="838200" y="365125"/>
            <a:ext cx="9931400" cy="2857500"/>
          </a:xfrm>
          <a:prstGeom prst="rect">
            <a:avLst/>
          </a:prstGeom>
        </p:spPr>
      </p:pic>
    </p:spTree>
    <p:extLst>
      <p:ext uri="{BB962C8B-B14F-4D97-AF65-F5344CB8AC3E}">
        <p14:creationId xmlns:p14="http://schemas.microsoft.com/office/powerpoint/2010/main" val="659258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1A5CC-AC15-B841-BBCF-5521834B5897}"/>
              </a:ext>
            </a:extLst>
          </p:cNvPr>
          <p:cNvSpPr>
            <a:spLocks noGrp="1"/>
          </p:cNvSpPr>
          <p:nvPr>
            <p:ph type="title"/>
          </p:nvPr>
        </p:nvSpPr>
        <p:spPr/>
        <p:txBody>
          <a:bodyPr/>
          <a:lstStyle/>
          <a:p>
            <a:r>
              <a:rPr lang="en-US" dirty="0"/>
              <a:t>SEVA</a:t>
            </a:r>
          </a:p>
        </p:txBody>
      </p:sp>
      <p:sp>
        <p:nvSpPr>
          <p:cNvPr id="3" name="Content Placeholder 2">
            <a:extLst>
              <a:ext uri="{FF2B5EF4-FFF2-40B4-BE49-F238E27FC236}">
                <a16:creationId xmlns:a16="http://schemas.microsoft.com/office/drawing/2014/main" id="{CB7E059F-7C66-3F4B-8177-67958F51E427}"/>
              </a:ext>
            </a:extLst>
          </p:cNvPr>
          <p:cNvSpPr>
            <a:spLocks noGrp="1"/>
          </p:cNvSpPr>
          <p:nvPr>
            <p:ph sz="quarter" idx="13"/>
          </p:nvPr>
        </p:nvSpPr>
        <p:spPr>
          <a:xfrm>
            <a:off x="450720" y="1690688"/>
            <a:ext cx="7219043" cy="4351338"/>
          </a:xfrm>
        </p:spPr>
        <p:txBody>
          <a:bodyPr>
            <a:normAutofit lnSpcReduction="10000"/>
          </a:bodyPr>
          <a:lstStyle/>
          <a:p>
            <a:r>
              <a:rPr lang="en-US" dirty="0" err="1"/>
              <a:t>Seva</a:t>
            </a:r>
            <a:r>
              <a:rPr lang="en-US" dirty="0"/>
              <a:t> (from the Sanskrit for “selfless caring”) is an </a:t>
            </a:r>
            <a:r>
              <a:rPr lang="en-US" dirty="0" err="1"/>
              <a:t>mHealth</a:t>
            </a:r>
            <a:r>
              <a:rPr lang="en-US" dirty="0"/>
              <a:t> system designed to support care for patients with sub- stance use disorders </a:t>
            </a:r>
          </a:p>
          <a:p>
            <a:r>
              <a:rPr lang="en-US" dirty="0"/>
              <a:t>A-CHESS resources on the phone include health tracking, a discus- </a:t>
            </a:r>
            <a:r>
              <a:rPr lang="en-US" dirty="0" err="1"/>
              <a:t>sion</a:t>
            </a:r>
            <a:r>
              <a:rPr lang="en-US" dirty="0"/>
              <a:t> board populated by patients in the study, and tools for coping with cravings and high-risk situations (e.g., relax- </a:t>
            </a:r>
            <a:r>
              <a:rPr lang="en-US" dirty="0" err="1"/>
              <a:t>ation</a:t>
            </a:r>
            <a:r>
              <a:rPr lang="en-US" dirty="0"/>
              <a:t> exercises and links to local Twelve Step meetings) </a:t>
            </a:r>
          </a:p>
          <a:p>
            <a:r>
              <a:rPr lang="en-US" dirty="0"/>
              <a:t>TESS: 65 interactive modules designed to teach problem solving, self-regulation, coping, and lifestyle restructuring skills </a:t>
            </a:r>
          </a:p>
          <a:p>
            <a:endParaRPr lang="en-US" dirty="0"/>
          </a:p>
          <a:p>
            <a:endParaRPr lang="en-US" dirty="0"/>
          </a:p>
        </p:txBody>
      </p:sp>
      <p:pic>
        <p:nvPicPr>
          <p:cNvPr id="4" name="Picture 3">
            <a:extLst>
              <a:ext uri="{FF2B5EF4-FFF2-40B4-BE49-F238E27FC236}">
                <a16:creationId xmlns:a16="http://schemas.microsoft.com/office/drawing/2014/main" id="{14FA7EF9-C134-0F4A-B8DF-71F002207849}"/>
              </a:ext>
            </a:extLst>
          </p:cNvPr>
          <p:cNvPicPr>
            <a:picLocks noChangeAspect="1"/>
          </p:cNvPicPr>
          <p:nvPr/>
        </p:nvPicPr>
        <p:blipFill>
          <a:blip r:embed="rId2"/>
          <a:stretch>
            <a:fillRect/>
          </a:stretch>
        </p:blipFill>
        <p:spPr>
          <a:xfrm>
            <a:off x="8003280" y="0"/>
            <a:ext cx="3866400" cy="6858000"/>
          </a:xfrm>
          <a:prstGeom prst="rect">
            <a:avLst/>
          </a:prstGeom>
        </p:spPr>
      </p:pic>
    </p:spTree>
    <p:extLst>
      <p:ext uri="{BB962C8B-B14F-4D97-AF65-F5344CB8AC3E}">
        <p14:creationId xmlns:p14="http://schemas.microsoft.com/office/powerpoint/2010/main" val="41781435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D95A8-025E-F74C-82AF-E323D4ADEEF2}"/>
              </a:ext>
            </a:extLst>
          </p:cNvPr>
          <p:cNvSpPr>
            <a:spLocks noGrp="1"/>
          </p:cNvSpPr>
          <p:nvPr>
            <p:ph type="title"/>
          </p:nvPr>
        </p:nvSpPr>
        <p:spPr/>
        <p:txBody>
          <a:bodyPr/>
          <a:lstStyle/>
          <a:p>
            <a:r>
              <a:rPr lang="en-US" dirty="0"/>
              <a:t>SEVA</a:t>
            </a:r>
          </a:p>
        </p:txBody>
      </p:sp>
      <p:sp>
        <p:nvSpPr>
          <p:cNvPr id="3" name="Content Placeholder 2">
            <a:extLst>
              <a:ext uri="{FF2B5EF4-FFF2-40B4-BE49-F238E27FC236}">
                <a16:creationId xmlns:a16="http://schemas.microsoft.com/office/drawing/2014/main" id="{5D6BCAF5-EB4B-B142-BA09-C7D142F25144}"/>
              </a:ext>
            </a:extLst>
          </p:cNvPr>
          <p:cNvSpPr>
            <a:spLocks noGrp="1"/>
          </p:cNvSpPr>
          <p:nvPr>
            <p:ph sz="quarter" idx="13"/>
          </p:nvPr>
        </p:nvSpPr>
        <p:spPr>
          <a:xfrm>
            <a:off x="838200" y="1825625"/>
            <a:ext cx="5675431" cy="4351338"/>
          </a:xfrm>
        </p:spPr>
        <p:txBody>
          <a:bodyPr/>
          <a:lstStyle/>
          <a:p>
            <a:r>
              <a:rPr lang="en-US" dirty="0"/>
              <a:t>web portal “Clinician Report” containing data generated by patients’ use of </a:t>
            </a:r>
            <a:r>
              <a:rPr lang="en-US" dirty="0" err="1"/>
              <a:t>Seva</a:t>
            </a:r>
            <a:r>
              <a:rPr lang="en-US" dirty="0"/>
              <a:t> (e.g., weekly health-tracking surveys, including reports of relapses). </a:t>
            </a:r>
          </a:p>
          <a:p>
            <a:r>
              <a:rPr lang="en-US" dirty="0"/>
              <a:t>Clinicians visiting the portal see a graph of participating patients’ scores over time </a:t>
            </a:r>
          </a:p>
          <a:p>
            <a:endParaRPr lang="en-US" dirty="0"/>
          </a:p>
        </p:txBody>
      </p:sp>
      <p:pic>
        <p:nvPicPr>
          <p:cNvPr id="4" name="Picture 3">
            <a:extLst>
              <a:ext uri="{FF2B5EF4-FFF2-40B4-BE49-F238E27FC236}">
                <a16:creationId xmlns:a16="http://schemas.microsoft.com/office/drawing/2014/main" id="{782516DA-8502-9746-A6AF-4590B0D7601D}"/>
              </a:ext>
            </a:extLst>
          </p:cNvPr>
          <p:cNvPicPr>
            <a:picLocks noChangeAspect="1"/>
          </p:cNvPicPr>
          <p:nvPr/>
        </p:nvPicPr>
        <p:blipFill>
          <a:blip r:embed="rId2"/>
          <a:stretch>
            <a:fillRect/>
          </a:stretch>
        </p:blipFill>
        <p:spPr>
          <a:xfrm>
            <a:off x="6513631" y="1825625"/>
            <a:ext cx="5678369" cy="3634740"/>
          </a:xfrm>
          <a:prstGeom prst="rect">
            <a:avLst/>
          </a:prstGeom>
        </p:spPr>
      </p:pic>
    </p:spTree>
    <p:extLst>
      <p:ext uri="{BB962C8B-B14F-4D97-AF65-F5344CB8AC3E}">
        <p14:creationId xmlns:p14="http://schemas.microsoft.com/office/powerpoint/2010/main" val="506818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8F415-4248-8F40-A7C9-29B50BB14883}"/>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2E135982-E6A4-D641-993B-8CB2B6500BAB}"/>
              </a:ext>
            </a:extLst>
          </p:cNvPr>
          <p:cNvSpPr>
            <a:spLocks noGrp="1"/>
          </p:cNvSpPr>
          <p:nvPr>
            <p:ph sz="quarter" idx="13"/>
          </p:nvPr>
        </p:nvSpPr>
        <p:spPr/>
        <p:txBody>
          <a:bodyPr>
            <a:normAutofit/>
          </a:bodyPr>
          <a:lstStyle/>
          <a:p>
            <a:r>
              <a:rPr lang="en-US" dirty="0"/>
              <a:t>One year later at Site 1, behavioral health care providers, rather than physicians, had incorporated </a:t>
            </a:r>
            <a:r>
              <a:rPr lang="en-US" dirty="0" err="1"/>
              <a:t>Seva</a:t>
            </a:r>
            <a:r>
              <a:rPr lang="en-US" dirty="0"/>
              <a:t> into patient care, primarily by discussing it during appointments. Given workflow/load concerns, only a few key clinicians monitored health tracking/relapses and prompted outreach when needed; two researchers monitored the discussion board and alerted the clinic as needed. Clinician turnover/leave complicated this approach. Contrary to clinicians’ initial concerns, patients showed sustained, mutually supportive use of </a:t>
            </a:r>
            <a:r>
              <a:rPr lang="en-US" dirty="0" err="1"/>
              <a:t>Seva</a:t>
            </a:r>
            <a:r>
              <a:rPr lang="en-US" dirty="0"/>
              <a:t>, with few instances of misuse. </a:t>
            </a:r>
          </a:p>
          <a:p>
            <a:endParaRPr lang="en-US" dirty="0"/>
          </a:p>
        </p:txBody>
      </p:sp>
    </p:spTree>
    <p:extLst>
      <p:ext uri="{BB962C8B-B14F-4D97-AF65-F5344CB8AC3E}">
        <p14:creationId xmlns:p14="http://schemas.microsoft.com/office/powerpoint/2010/main" val="5188037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9898-A817-B148-99FA-95D32FFC065C}"/>
              </a:ext>
            </a:extLst>
          </p:cNvPr>
          <p:cNvSpPr>
            <a:spLocks noGrp="1"/>
          </p:cNvSpPr>
          <p:nvPr>
            <p:ph type="title"/>
          </p:nvPr>
        </p:nvSpPr>
        <p:spPr/>
        <p:txBody>
          <a:bodyPr/>
          <a:lstStyle/>
          <a:p>
            <a:r>
              <a:rPr lang="en-US" dirty="0"/>
              <a:t>Summary </a:t>
            </a:r>
            <a:r>
              <a:rPr lang="en-US"/>
              <a:t>and discussion</a:t>
            </a:r>
          </a:p>
        </p:txBody>
      </p:sp>
      <p:sp>
        <p:nvSpPr>
          <p:cNvPr id="3" name="Content Placeholder 2">
            <a:extLst>
              <a:ext uri="{FF2B5EF4-FFF2-40B4-BE49-F238E27FC236}">
                <a16:creationId xmlns:a16="http://schemas.microsoft.com/office/drawing/2014/main" id="{751FC5FE-6781-0A4B-B9E4-0699ED118FFF}"/>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182633914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{9F897991-5422-2D4F-8B93-894F4C5C56A9}tf10001073</Template>
  <TotalTime>1651</TotalTime>
  <Words>2656</Words>
  <Application>Microsoft Office PowerPoint</Application>
  <PresentationFormat>Widescreen</PresentationFormat>
  <Paragraphs>175</Paragraphs>
  <Slides>54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Times New Roman</vt:lpstr>
      <vt:lpstr>Tw Cen MT</vt:lpstr>
      <vt:lpstr>Droplet</vt:lpstr>
      <vt:lpstr>HIV AIDS, SUD and mHealth</vt:lpstr>
      <vt:lpstr>Ronald R Odonnell, Phd</vt:lpstr>
      <vt:lpstr>PowerPoint Presentation</vt:lpstr>
      <vt:lpstr>PowerPoint Presentation</vt:lpstr>
      <vt:lpstr>Learning objectives</vt:lpstr>
      <vt:lpstr>mHealth  = Improved behavioral health + HIV/AIDS prevention and management </vt:lpstr>
      <vt:lpstr>Wearable biometric sensors</vt:lpstr>
      <vt:lpstr>Medication adherence</vt:lpstr>
      <vt:lpstr>The Behavioral Health Technology Prescription Pad </vt:lpstr>
      <vt:lpstr>Blood pressure (wrist activity tracker) Blood sugar (electrochemical glucose sensor) </vt:lpstr>
      <vt:lpstr>Technology-based primary HIV prevention tools for MSM  </vt:lpstr>
      <vt:lpstr>PowerPoint Presentation</vt:lpstr>
      <vt:lpstr>Estimated coverage of primary HIV prevention interventions among men who have sex with men in the USA and estimated levels of coverage required to reduce HIV incidence, 2010–2015. NHBS National HIV Behavioral Surveillance</vt:lpstr>
      <vt:lpstr>Benefits and Challenges of Patient Reported outcomes (PRO’s)</vt:lpstr>
      <vt:lpstr>Problem of  Men who have Sex with Men (MSM)</vt:lpstr>
      <vt:lpstr>Youth and young MSm and smartphones</vt:lpstr>
      <vt:lpstr>Greater smartphone app use greater risk</vt:lpstr>
      <vt:lpstr>HIV Care Continuum</vt:lpstr>
      <vt:lpstr>PowerPoint Presentation</vt:lpstr>
      <vt:lpstr>Use of technology to address sud and hiv</vt:lpstr>
      <vt:lpstr>Use of technology to address sud and hiv</vt:lpstr>
      <vt:lpstr>technology can also serve to prevent HIV transmission.  </vt:lpstr>
      <vt:lpstr>Technologies have tremendous potential to address HIV risk among substance users  </vt:lpstr>
      <vt:lpstr>Examples of health technologies for hiv/aids/sud</vt:lpstr>
      <vt:lpstr>“HealthCall” interactive voice response (IVR), apps, to support motivational interviewing (MI) to reduce substance use in HIV primary care  </vt:lpstr>
      <vt:lpstr>Healthcall</vt:lpstr>
      <vt:lpstr>healthcall</vt:lpstr>
      <vt:lpstr>PowerPoint Presentation</vt:lpstr>
      <vt:lpstr>“Project Tech Support” tech and provider-mediated interventions for sud and HIV </vt:lpstr>
      <vt:lpstr>PowerPoint Presentation</vt:lpstr>
      <vt:lpstr>WeCare Intervention overview</vt:lpstr>
      <vt:lpstr>Overview of WeCare intervention strategies</vt:lpstr>
      <vt:lpstr>Wecare </vt:lpstr>
      <vt:lpstr>Wecare Intervention is tailored by media used  </vt:lpstr>
      <vt:lpstr>Wecare tailored to each participant’s needs  </vt:lpstr>
      <vt:lpstr>PowerPoint Presentation</vt:lpstr>
      <vt:lpstr>PowerPoint Presentation</vt:lpstr>
      <vt:lpstr>App Features</vt:lpstr>
      <vt:lpstr>PowerPoint Presentation</vt:lpstr>
      <vt:lpstr>PowerPoint Presentation</vt:lpstr>
      <vt:lpstr>PowerPoint Presentation</vt:lpstr>
      <vt:lpstr>PowerPoint Presentation</vt:lpstr>
      <vt:lpstr>PowerPoint Presentation</vt:lpstr>
      <vt:lpstr>PowerPoint Presentation</vt:lpstr>
      <vt:lpstr>Results</vt:lpstr>
      <vt:lpstr>Percent of MSM participants that used features or viewed pages in the app during a 4-month pilot study, United States, 2015 (n=109). MSM: men who have sex with men.</vt:lpstr>
      <vt:lpstr>IMB model for HIV prevention, detailing the HIV prevention information/motivation via app </vt:lpstr>
      <vt:lpstr>PowerPoint Presentation</vt:lpstr>
      <vt:lpstr>DRUMM app</vt:lpstr>
      <vt:lpstr>PowerPoint Presentation</vt:lpstr>
      <vt:lpstr>SEVA</vt:lpstr>
      <vt:lpstr>SEVA</vt:lpstr>
      <vt:lpstr>Results</vt:lpstr>
      <vt:lpstr>Summary and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AIDS, SUD and mHealth</dc:title>
  <dc:creator>Ronald O'Donnell</dc:creator>
  <cp:lastModifiedBy>Windows User</cp:lastModifiedBy>
  <cp:revision>45</cp:revision>
  <dcterms:created xsi:type="dcterms:W3CDTF">2018-04-07T09:12:57Z</dcterms:created>
  <dcterms:modified xsi:type="dcterms:W3CDTF">2018-04-11T05:36:55Z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1783251</vt:lpwstr>
  </property>
  <property fmtid="{D5CDD505-2E9C-101B-9397-08002B2CF9AE}" pid="3" name="NXPowerLiteSettings">
    <vt:lpwstr>C7000400038000</vt:lpwstr>
  </property>
  <property fmtid="{D5CDD505-2E9C-101B-9397-08002B2CF9AE}" pid="4" name="NXPowerLiteVersion">
    <vt:lpwstr>S7.2.2</vt:lpwstr>
  </property>
</Properties>
</file>