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59" r:id="rId4"/>
    <p:sldId id="260" r:id="rId5"/>
    <p:sldId id="261" r:id="rId6"/>
    <p:sldId id="264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3395" autoAdjust="0"/>
  </p:normalViewPr>
  <p:slideViewPr>
    <p:cSldViewPr snapToGrid="0">
      <p:cViewPr varScale="1">
        <p:scale>
          <a:sx n="73" d="100"/>
          <a:sy n="73" d="100"/>
        </p:scale>
        <p:origin x="1070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8EFB4D-3E7D-4675-9098-858472DA86D6}" type="datetimeFigureOut">
              <a:rPr lang="en-GB" smtClean="0"/>
              <a:t>31/12/2017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CB85EE-83AD-4703-BC0C-56C6E82DA6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9877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72C36-5467-4394-9BEB-5CB18FBD16D6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6730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M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D7F7AB5-351C-4151-8FAF-688859EB68B9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0808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MY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F11DD23-F001-487E-B1CD-8AFE1E32E4E6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4922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974D61F-DF67-4C15-8849-4738F600BB2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82042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en-MY" dirty="0"/>
              <a:t>Building and Maintaining Stakeholder Relationship at the State Level</a:t>
            </a:r>
          </a:p>
          <a:p>
            <a:pPr lvl="1"/>
            <a:r>
              <a:rPr lang="en-MY" dirty="0"/>
              <a:t>Continuous advocacy and engagement work with identified stakeholders</a:t>
            </a:r>
          </a:p>
          <a:p>
            <a:pPr lvl="1"/>
            <a:r>
              <a:rPr lang="en-MY" dirty="0"/>
              <a:t>Develop a communication strategy, </a:t>
            </a:r>
            <a:r>
              <a:rPr lang="en-MY" dirty="0" err="1"/>
              <a:t>eg</a:t>
            </a:r>
            <a:r>
              <a:rPr lang="en-MY" dirty="0"/>
              <a:t>. setting up a committee/advisory board, email-list to discuss implementation issues, promotes awareness, accountability and transparency</a:t>
            </a:r>
          </a:p>
          <a:p>
            <a:pPr lvl="1"/>
            <a:r>
              <a:rPr lang="en-MY" dirty="0"/>
              <a:t>State level reporting mechanism </a:t>
            </a:r>
          </a:p>
          <a:p>
            <a:pPr lvl="0"/>
            <a:r>
              <a:rPr lang="en-MY" dirty="0"/>
              <a:t>Community Mobilisation with the view to encourage community organisation</a:t>
            </a:r>
          </a:p>
          <a:p>
            <a:pPr lvl="1"/>
            <a:r>
              <a:rPr lang="en-MY" dirty="0"/>
              <a:t>Identification of  focal points from the community who are willing to support and participate in the programme</a:t>
            </a:r>
          </a:p>
          <a:p>
            <a:pPr lvl="1"/>
            <a:r>
              <a:rPr lang="en-MY" dirty="0"/>
              <a:t>Linking them to groups at the national level via social networks</a:t>
            </a:r>
          </a:p>
          <a:p>
            <a:pPr lvl="1"/>
            <a:r>
              <a:rPr lang="en-MY" dirty="0"/>
              <a:t>Grooming community champions and role models</a:t>
            </a:r>
          </a:p>
          <a:p>
            <a:pPr lvl="0"/>
            <a:r>
              <a:rPr lang="en-MY" dirty="0"/>
              <a:t>Initiate Peer Support System</a:t>
            </a:r>
          </a:p>
          <a:p>
            <a:pPr lvl="1"/>
            <a:r>
              <a:rPr lang="en-MY" dirty="0"/>
              <a:t>There’s no resource allocation for this activity at the moment but may be able to obtain support from the state health department</a:t>
            </a:r>
          </a:p>
          <a:p>
            <a:pPr lvl="1"/>
            <a:r>
              <a:rPr lang="en-MY" dirty="0"/>
              <a:t>Linkages with ID clinic for referrals </a:t>
            </a:r>
          </a:p>
          <a:p>
            <a:pPr lvl="0"/>
            <a:r>
              <a:rPr lang="en-MY" dirty="0"/>
              <a:t>Ongoing fact-finding/data collection </a:t>
            </a:r>
          </a:p>
          <a:p>
            <a:pPr lvl="1"/>
            <a:r>
              <a:rPr lang="en-MY" dirty="0"/>
              <a:t>Continuous efforts to break into networks of sex workers at the local level and preferably conducted by community representatives</a:t>
            </a:r>
          </a:p>
          <a:p>
            <a:pPr lvl="1"/>
            <a:r>
              <a:rPr lang="en-MY" dirty="0"/>
              <a:t>Identify places of work and key informants, extracting information from pimps/</a:t>
            </a:r>
            <a:r>
              <a:rPr lang="en-MY" dirty="0" err="1"/>
              <a:t>mamasans</a:t>
            </a:r>
            <a:endParaRPr lang="en-MY" dirty="0"/>
          </a:p>
          <a:p>
            <a:pPr lvl="0"/>
            <a:r>
              <a:rPr lang="en-MY" dirty="0"/>
              <a:t>Programme Implementation</a:t>
            </a:r>
          </a:p>
          <a:p>
            <a:pPr lvl="1"/>
            <a:r>
              <a:rPr lang="en-MY" dirty="0"/>
              <a:t>Possible to start implementation on a small scale</a:t>
            </a:r>
          </a:p>
          <a:p>
            <a:pPr lvl="1"/>
            <a:r>
              <a:rPr lang="en-MY" dirty="0"/>
              <a:t>Consider use of funds for community mobilisation activities and peer support initiatives</a:t>
            </a:r>
          </a:p>
          <a:p>
            <a:pPr lvl="1"/>
            <a:r>
              <a:rPr lang="en-MY" dirty="0"/>
              <a:t>Training on safe sex, legal rights etc</a:t>
            </a:r>
          </a:p>
          <a:p>
            <a:pPr lvl="1"/>
            <a:r>
              <a:rPr lang="en-MY" dirty="0"/>
              <a:t>Sex work programme in Kelantan needs a different and more creative approach due to the hidden nature of sex work in this state</a:t>
            </a:r>
          </a:p>
          <a:p>
            <a:endParaRPr lang="en-MY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72C36-5467-4394-9BEB-5CB18FBD16D6}" type="slidenum">
              <a:rPr kumimoji="0" lang="en-MY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MY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2096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3AF1F5-A6F8-440D-B3BC-A2FD0719E3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7B21658-0D49-4A7D-9A4F-E07096220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BEA69-98DF-4566-B683-0E97C79E8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9E169-E9CA-4E48-9B85-8652E2F24EA7}" type="datetime1">
              <a:rPr lang="en-GB" smtClean="0"/>
              <a:t>31/12/2017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4944-08AB-4196-8B68-0631433BB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3398C-D1E3-4E24-9297-513E5A56A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344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409CA-905B-4990-9147-B01E24E90C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410BD4-821E-41EF-BFB0-CA0A183006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47142-4F3C-49BC-BE11-8C69F7819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940B5-4E5C-4DCF-9477-A9749397F0EB}" type="datetime1">
              <a:rPr lang="en-GB" smtClean="0"/>
              <a:t>31/12/2017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29F0F8-3289-4738-8E3E-BDF49DC80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2804D-ED1F-4898-B5B8-96F7101526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7734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3D0A06F-DB58-4D87-83D0-DD795C848C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215BBE-1000-4A79-B567-22872BB9E0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61265C-3CAE-4497-9246-21DFA7B91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3F5E9-80E7-4AF1-BC00-1CAC79CADAAA}" type="datetime1">
              <a:rPr lang="en-GB" smtClean="0"/>
              <a:t>31/12/2017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1DF391-6734-4A7E-A536-DA8751C9BA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96390C-5154-4621-948B-E718C3840A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491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AA8A4-72AE-4C4F-8DD5-9A54DF212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0DA4B-775A-4A81-95B2-F145A67750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A9A6C-FFDE-4C0B-8870-705353790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B12D6-7319-442A-A1E5-875D20322BF3}" type="datetime1">
              <a:rPr lang="en-GB" smtClean="0"/>
              <a:t>31/12/2017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F37FE0-5F33-4FF6-A932-9644153BE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598064-377C-4E26-ACBA-53704F83C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385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E8BA77-9E8D-4462-9BD9-CB414BC9A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F085A-B009-48DC-8C08-0ACF90F9C7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0BBAAB-BA20-4E91-9225-B1C210846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36E30-3596-48F9-A061-31CD69A614C5}" type="datetime1">
              <a:rPr lang="en-GB" smtClean="0"/>
              <a:t>31/12/2017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3F23C-0F0F-4F49-86E9-DF0AC3ADD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16D27-ABFF-45AC-BBC3-F71B09AAC6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55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98113-532B-458C-8C42-BA8ADBCDF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7A02A8-BCDD-4551-9DEB-71D2ECCCBE2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D5FB26-4C33-45E9-950B-9594455828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AF547D-964F-4FBD-BB6A-F5ACCA343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64D9A-B32A-4517-BAB9-748F57E5F28B}" type="datetime1">
              <a:rPr lang="en-GB" smtClean="0"/>
              <a:t>31/12/2017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A14A1-1B57-4869-BC65-1446796F0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1E3145-142B-4A9B-BBEE-449471A68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289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9DD27F-FF07-4BAF-AD27-90989C257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511D38-D7EA-4AAF-99A1-6DF15AEAD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21DE83-8C25-4FE0-AD31-F2541CC6CD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E15317-4DE3-413F-A2E5-7F794F09AF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B78DA72-3B0A-4AEA-89AC-96CCB0DF92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E99B5F-D9D6-49B9-8B7D-2AC27BDDA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1E974-81B6-4829-BF11-9C07109BC449}" type="datetime1">
              <a:rPr lang="en-GB" smtClean="0"/>
              <a:t>31/12/2017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F5BDE4-5CFD-44C8-B030-F931CF3A71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16FB3D-143B-4AD8-B779-27A06FFA21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97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19E2E4-AC71-4D3E-94E0-81206D0D0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3CC979-566C-430C-871C-543BDF4DB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DCCA0-2F9C-4CF8-8D53-4571FE8AEC6D}" type="datetime1">
              <a:rPr lang="en-GB" smtClean="0"/>
              <a:t>31/12/2017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B9B8F-97F3-423D-9CF1-0A12ED27B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11DE9A-C68E-44D1-AF94-379B883C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267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4C8DB2-F29B-4EC8-BFF5-189494245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0196B-CF0F-4991-B624-9F94900B2DBD}" type="datetime1">
              <a:rPr lang="en-GB" smtClean="0"/>
              <a:t>31/12/2017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F4238D-A027-4FFB-B475-5EC71ACD8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18EEEF-7FF4-4086-BC5D-0900346C4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1971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7E5B5-06CC-4316-9E33-DC82422CC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2B3668-9201-4DF9-8969-F22052E84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FE51D8-9863-44B2-99F6-7B24496292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A24639-4C4A-4188-BE2F-3C8873CC4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3107F-9132-47AE-B539-E1BFAD819023}" type="datetime1">
              <a:rPr lang="en-GB" smtClean="0"/>
              <a:t>31/12/2017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49DC87-3D85-433F-A358-7B9E6A0119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E19534-D955-45CD-B6D4-0553C087D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46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88C21-B8D9-4868-9699-92D4D3D0C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436B4D-0E24-4A49-AD3E-8DA8472FDD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160846-463B-490B-82CE-1C471234AD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083356-538B-4CC0-87BB-866CB043E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3A9E3A-B986-40D8-813D-29D02A5C3537}" type="datetime1">
              <a:rPr lang="en-GB" smtClean="0"/>
              <a:t>31/12/2017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6A46B-6E58-4050-88E6-F9270DDD5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1853CA-786E-4FB8-9B24-A18CAA41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08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81FB3F-2FEF-4397-95F8-C98535F24A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38B66-436A-4B9A-B164-DF0AC3649A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A023A-AC7B-45DF-85DA-445F6732D4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19D107-BC1C-4A98-947A-2D3AC6886908}" type="datetime1">
              <a:rPr lang="en-GB" smtClean="0"/>
              <a:t>31/12/2017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34F20-4187-4410-BB5F-5E4E57E58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DF4174-31C0-4DE5-ABAF-8F5EF71B2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0DBC0-F974-490D-AC6D-8DACF3587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458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tint val="95000"/>
              <a:satMod val="170000"/>
            </a:schemeClr>
          </a:solidFill>
          <a:ln>
            <a:noFill/>
          </a:ln>
          <a:effectLst/>
        </p:spPr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3EF0C2-EE57-40DD-B754-BF1477FABABB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19870" y="0"/>
            <a:ext cx="4072130" cy="6858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9553D2F-8470-4B61-AF7E-E0BCDF8FE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65199"/>
            <a:ext cx="8119870" cy="49276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b="1" kern="1200" dirty="0" err="1" smtClean="0">
                <a:solidFill>
                  <a:schemeClr val="tx1"/>
                </a:solidFill>
              </a:rPr>
              <a:t>Sư</a:t>
            </a:r>
            <a:r>
              <a:rPr lang="en-US" b="1" kern="1200" dirty="0" smtClean="0">
                <a:solidFill>
                  <a:schemeClr val="tx1"/>
                </a:solidFill>
              </a:rPr>
              <a:t>̉ </a:t>
            </a:r>
            <a:r>
              <a:rPr lang="en-US" b="1" kern="1200" dirty="0" err="1" smtClean="0">
                <a:solidFill>
                  <a:schemeClr val="tx1"/>
                </a:solidFill>
              </a:rPr>
              <a:t>dụng</a:t>
            </a:r>
            <a:r>
              <a:rPr lang="en-US" b="1" kern="1200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/>
              <a:t>dư</a:t>
            </a:r>
            <a:r>
              <a:rPr lang="en-US" b="1" dirty="0" smtClean="0"/>
              <a:t>̃ </a:t>
            </a:r>
            <a:r>
              <a:rPr lang="en-US" b="1" dirty="0" err="1" smtClean="0"/>
              <a:t>liệu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err="1" smtClean="0"/>
              <a:t>Giám</a:t>
            </a:r>
            <a:r>
              <a:rPr lang="en-US" b="1" dirty="0" smtClean="0"/>
              <a:t> </a:t>
            </a:r>
            <a:r>
              <a:rPr lang="en-US" b="1" dirty="0" err="1" smtClean="0"/>
              <a:t>sát</a:t>
            </a:r>
            <a:r>
              <a:rPr lang="en-US" b="1" dirty="0" smtClean="0"/>
              <a:t> và </a:t>
            </a:r>
            <a:r>
              <a:rPr lang="en-US" b="1" dirty="0" err="1" smtClean="0"/>
              <a:t>Đánh</a:t>
            </a:r>
            <a:r>
              <a:rPr lang="en-US" b="1" dirty="0" smtClean="0"/>
              <a:t> </a:t>
            </a:r>
            <a:r>
              <a:rPr lang="en-US" b="1" dirty="0" err="1" smtClean="0"/>
              <a:t>gia</a:t>
            </a:r>
            <a:r>
              <a:rPr lang="en-US" b="1" dirty="0" smtClean="0"/>
              <a:t>́ </a:t>
            </a:r>
            <a:r>
              <a:rPr lang="en-US" b="1" dirty="0" err="1" smtClean="0"/>
              <a:t>đê</a:t>
            </a:r>
            <a:r>
              <a:rPr lang="en-US" b="1" dirty="0" smtClean="0"/>
              <a:t>̉ </a:t>
            </a:r>
            <a:r>
              <a:rPr lang="en-US" b="1" dirty="0" err="1" smtClean="0"/>
              <a:t>cải</a:t>
            </a:r>
            <a:r>
              <a:rPr lang="en-US" b="1" dirty="0" smtClean="0"/>
              <a:t> </a:t>
            </a:r>
            <a:r>
              <a:rPr lang="en-US" b="1" dirty="0" err="1" smtClean="0"/>
              <a:t>thiện</a:t>
            </a:r>
            <a:r>
              <a:rPr lang="en-US" b="1" dirty="0" smtClean="0"/>
              <a:t> </a:t>
            </a:r>
            <a:r>
              <a:rPr lang="en-US" b="1" dirty="0" err="1" smtClean="0"/>
              <a:t>chất</a:t>
            </a:r>
            <a:r>
              <a:rPr lang="en-US" b="1" dirty="0" smtClean="0"/>
              <a:t> </a:t>
            </a:r>
            <a:r>
              <a:rPr lang="en-US" b="1" dirty="0" err="1" smtClean="0"/>
              <a:t>lượng</a:t>
            </a:r>
            <a:endParaRPr lang="en-US" b="1" kern="1200" dirty="0">
              <a:solidFill>
                <a:schemeClr val="tx1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EFFD8D-2696-4E19-B1CF-A256C6F28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54570" y="965199"/>
            <a:ext cx="3093963" cy="492760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000" dirty="0" err="1" smtClean="0">
                <a:solidFill>
                  <a:srgbClr val="FFFFFF"/>
                </a:solidFill>
              </a:rPr>
              <a:t>Học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 err="1" smtClean="0">
                <a:solidFill>
                  <a:srgbClr val="FFFFFF"/>
                </a:solidFill>
              </a:rPr>
              <a:t>phần</a:t>
            </a:r>
            <a:r>
              <a:rPr lang="en-US" sz="2000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0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4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F1ED8AD-5FF8-47BB-8450-B5E5853A6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47938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/>
          <a:stretch/>
        </p:blipFill>
        <p:spPr bwMode="auto">
          <a:xfrm>
            <a:off x="848379" y="643467"/>
            <a:ext cx="7403410" cy="5571066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8E1E2E7-4B92-4AF3-9492-50ABFDAC4471}"/>
              </a:ext>
            </a:extLst>
          </p:cNvPr>
          <p:cNvSpPr/>
          <p:nvPr/>
        </p:nvSpPr>
        <p:spPr>
          <a:xfrm>
            <a:off x="6096000" y="712922"/>
            <a:ext cx="2428068" cy="11623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BA6DF9-666B-479C-95E6-0F9E41F20DA7}"/>
              </a:ext>
            </a:extLst>
          </p:cNvPr>
          <p:cNvSpPr/>
          <p:nvPr/>
        </p:nvSpPr>
        <p:spPr>
          <a:xfrm>
            <a:off x="8415580" y="2399653"/>
            <a:ext cx="3146155" cy="282327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PSE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Phu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̣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nư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̃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mại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dâm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1,134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Người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chuyển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giới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hành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nghê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̀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mại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dâm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498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Tổng</a:t>
            </a:r>
            <a:r>
              <a:rPr kumimoji="0" lang="en-GB" sz="2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cộng</a:t>
            </a:r>
            <a:r>
              <a:rPr kumimoji="0" lang="en-GB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1,632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Sô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́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ca </a:t>
            </a:r>
            <a:r>
              <a:rPr kumimoji="0" lang="en-GB" sz="2400" b="0" i="0" u="none" strike="noStrike" kern="1200" cap="none" spc="0" normalizeH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nhiễm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HIV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9,891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4" name="Connector: Elbow 3">
            <a:extLst>
              <a:ext uri="{FF2B5EF4-FFF2-40B4-BE49-F238E27FC236}">
                <a16:creationId xmlns:a16="http://schemas.microsoft.com/office/drawing/2014/main" id="{FFECE4B7-9A9C-4FA8-97E6-A65FF2DCEA23}"/>
              </a:ext>
            </a:extLst>
          </p:cNvPr>
          <p:cNvCxnSpPr>
            <a:stCxn id="2" idx="3"/>
            <a:endCxn id="15" idx="0"/>
          </p:cNvCxnSpPr>
          <p:nvPr/>
        </p:nvCxnSpPr>
        <p:spPr>
          <a:xfrm>
            <a:off x="8524068" y="1294109"/>
            <a:ext cx="1464590" cy="1105544"/>
          </a:xfrm>
          <a:prstGeom prst="bentConnector2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80CEE09-7BA4-4A99-A589-35914F2E9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09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Báo</a:t>
            </a:r>
            <a:r>
              <a:rPr lang="en-US" dirty="0" smtClean="0"/>
              <a:t> </a:t>
            </a:r>
            <a:r>
              <a:rPr lang="en-US" dirty="0" err="1" smtClean="0"/>
              <a:t>cáo</a:t>
            </a:r>
            <a:r>
              <a:rPr lang="en-US" dirty="0" smtClean="0"/>
              <a:t> </a:t>
            </a:r>
            <a:r>
              <a:rPr lang="en-US" dirty="0" err="1" smtClean="0"/>
              <a:t>vấn</a:t>
            </a:r>
            <a:r>
              <a:rPr lang="en-US" dirty="0" smtClean="0"/>
              <a:t> </a:t>
            </a:r>
            <a:r>
              <a:rPr lang="en-US" dirty="0" err="1" smtClean="0"/>
              <a:t>đê</a:t>
            </a:r>
            <a:r>
              <a:rPr lang="en-US" smtClean="0"/>
              <a:t>̀</a:t>
            </a:r>
            <a:endParaRPr lang="en-MY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Quy</a:t>
            </a:r>
            <a:r>
              <a:rPr lang="en-US" dirty="0" smtClean="0"/>
              <a:t>̃ </a:t>
            </a:r>
            <a:r>
              <a:rPr lang="en-US" dirty="0" err="1"/>
              <a:t>T</a:t>
            </a:r>
            <a:r>
              <a:rPr lang="en-US" dirty="0" err="1" smtClean="0"/>
              <a:t>oàn</a:t>
            </a:r>
            <a:r>
              <a:rPr lang="en-US" dirty="0" smtClean="0"/>
              <a:t> </a:t>
            </a:r>
            <a:r>
              <a:rPr lang="en-US" dirty="0" err="1"/>
              <a:t>C</a:t>
            </a:r>
            <a:r>
              <a:rPr lang="en-US" dirty="0" err="1" smtClean="0"/>
              <a:t>ầu</a:t>
            </a:r>
            <a:r>
              <a:rPr lang="en-US" dirty="0" smtClean="0"/>
              <a:t> </a:t>
            </a:r>
            <a:r>
              <a:rPr lang="en-US" dirty="0" err="1" smtClean="0"/>
              <a:t>đa</a:t>
            </a:r>
            <a:r>
              <a:rPr lang="en-US" dirty="0" smtClean="0"/>
              <a:t>̃ </a:t>
            </a:r>
            <a:r>
              <a:rPr lang="en-US" dirty="0" err="1" smtClean="0"/>
              <a:t>chấp</a:t>
            </a:r>
            <a:r>
              <a:rPr lang="en-US" dirty="0" smtClean="0"/>
              <a:t> </a:t>
            </a:r>
            <a:r>
              <a:rPr lang="en-US" dirty="0" err="1" smtClean="0"/>
              <a:t>thuận</a:t>
            </a:r>
            <a:r>
              <a:rPr lang="en-US" dirty="0" smtClean="0"/>
              <a:t> </a:t>
            </a:r>
            <a:r>
              <a:rPr lang="en-US" dirty="0" err="1" smtClean="0"/>
              <a:t>hô</a:t>
            </a:r>
            <a:r>
              <a:rPr lang="en-US" dirty="0" smtClean="0"/>
              <a:t>̃ </a:t>
            </a:r>
            <a:r>
              <a:rPr lang="en-US" dirty="0" err="1" smtClean="0"/>
              <a:t>trơ</a:t>
            </a:r>
            <a:r>
              <a:rPr lang="en-US" dirty="0" smtClean="0"/>
              <a:t>̣ </a:t>
            </a:r>
            <a:r>
              <a:rPr lang="en-US" dirty="0" err="1" smtClean="0"/>
              <a:t>toàn</a:t>
            </a:r>
            <a:r>
              <a:rPr lang="en-US" dirty="0" smtClean="0"/>
              <a:t> </a:t>
            </a:r>
            <a:r>
              <a:rPr lang="en-US" dirty="0" err="1" smtClean="0"/>
              <a:t>bô</a:t>
            </a:r>
            <a:r>
              <a:rPr lang="en-US" dirty="0" smtClean="0"/>
              <a:t>̣ </a:t>
            </a:r>
            <a:r>
              <a:rPr lang="en-US" dirty="0" err="1" smtClean="0"/>
              <a:t>ngân</a:t>
            </a:r>
            <a:r>
              <a:rPr lang="en-US" dirty="0" smtClean="0"/>
              <a:t> </a:t>
            </a:r>
            <a:r>
              <a:rPr lang="en-US" dirty="0" err="1" smtClean="0"/>
              <a:t>sách</a:t>
            </a:r>
            <a:r>
              <a:rPr lang="en-US" dirty="0" smtClean="0"/>
              <a:t> </a:t>
            </a:r>
            <a:r>
              <a:rPr lang="en-US" dirty="0" err="1" smtClean="0"/>
              <a:t>cho</a:t>
            </a:r>
            <a:r>
              <a:rPr lang="en-US" dirty="0" smtClean="0"/>
              <a:t> </a:t>
            </a:r>
            <a:r>
              <a:rPr lang="en-US" dirty="0" err="1" smtClean="0"/>
              <a:t>một</a:t>
            </a:r>
            <a:r>
              <a:rPr lang="en-US" dirty="0" smtClean="0"/>
              <a:t> </a:t>
            </a:r>
            <a:r>
              <a:rPr lang="en-US" dirty="0" err="1" smtClean="0"/>
              <a:t>chương</a:t>
            </a:r>
            <a:r>
              <a:rPr lang="en-US" dirty="0" smtClean="0"/>
              <a:t> </a:t>
            </a:r>
            <a:r>
              <a:rPr lang="en-US" dirty="0" err="1" smtClean="0"/>
              <a:t>trình</a:t>
            </a:r>
            <a:r>
              <a:rPr lang="en-US" dirty="0" smtClean="0"/>
              <a:t> </a:t>
            </a:r>
            <a:r>
              <a:rPr lang="en-US" dirty="0" err="1" smtClean="0"/>
              <a:t>mại</a:t>
            </a:r>
            <a:r>
              <a:rPr lang="en-US" dirty="0" smtClean="0"/>
              <a:t> </a:t>
            </a:r>
            <a:r>
              <a:rPr lang="en-US" dirty="0" err="1" smtClean="0"/>
              <a:t>dâm</a:t>
            </a:r>
            <a:r>
              <a:rPr lang="en-US" dirty="0" smtClean="0"/>
              <a:t> </a:t>
            </a:r>
            <a:r>
              <a:rPr lang="en-US" dirty="0" err="1" smtClean="0"/>
              <a:t>của</a:t>
            </a:r>
            <a:r>
              <a:rPr lang="en-US" dirty="0" smtClean="0"/>
              <a:t> </a:t>
            </a:r>
            <a:r>
              <a:rPr lang="en-US" dirty="0" err="1" smtClean="0"/>
              <a:t>tiểu</a:t>
            </a:r>
            <a:r>
              <a:rPr lang="en-US" dirty="0" smtClean="0"/>
              <a:t> bang</a:t>
            </a:r>
          </a:p>
          <a:p>
            <a:r>
              <a:rPr lang="en-US" dirty="0" err="1" smtClean="0"/>
              <a:t>Chính</a:t>
            </a:r>
            <a:r>
              <a:rPr lang="en-US" dirty="0" smtClean="0"/>
              <a:t> </a:t>
            </a:r>
            <a:r>
              <a:rPr lang="en-US" dirty="0" err="1" smtClean="0"/>
              <a:t>quyền</a:t>
            </a:r>
            <a:r>
              <a:rPr lang="en-US" dirty="0" smtClean="0"/>
              <a:t> </a:t>
            </a:r>
            <a:r>
              <a:rPr lang="en-US" dirty="0" err="1" smtClean="0"/>
              <a:t>tiểu</a:t>
            </a:r>
            <a:r>
              <a:rPr lang="en-US" dirty="0" smtClean="0"/>
              <a:t> bang </a:t>
            </a:r>
            <a:r>
              <a:rPr lang="en-US" dirty="0" err="1" smtClean="0"/>
              <a:t>hiện</a:t>
            </a:r>
            <a:r>
              <a:rPr lang="en-US" dirty="0" smtClean="0"/>
              <a:t> </a:t>
            </a:r>
            <a:r>
              <a:rPr lang="en-US" dirty="0" err="1" smtClean="0"/>
              <a:t>tại</a:t>
            </a:r>
            <a:r>
              <a:rPr lang="en-US" dirty="0" smtClean="0"/>
              <a:t> có </a:t>
            </a:r>
            <a:r>
              <a:rPr lang="en-US" dirty="0" err="1" smtClean="0"/>
              <a:t>ngân</a:t>
            </a:r>
            <a:r>
              <a:rPr lang="en-US" dirty="0" smtClean="0"/>
              <a:t> </a:t>
            </a:r>
            <a:r>
              <a:rPr lang="en-US" dirty="0" err="1" smtClean="0"/>
              <a:t>sách</a:t>
            </a:r>
            <a:r>
              <a:rPr lang="en-US" dirty="0" smtClean="0"/>
              <a:t>, </a:t>
            </a:r>
            <a:r>
              <a:rPr lang="en-US" dirty="0" err="1" smtClean="0"/>
              <a:t>nhân</a:t>
            </a:r>
            <a:r>
              <a:rPr lang="en-US" dirty="0" smtClean="0"/>
              <a:t> </a:t>
            </a:r>
            <a:r>
              <a:rPr lang="en-US" dirty="0" err="1" smtClean="0"/>
              <a:t>lực</a:t>
            </a:r>
            <a:r>
              <a:rPr lang="en-US" dirty="0" smtClean="0"/>
              <a:t>, </a:t>
            </a:r>
            <a:r>
              <a:rPr lang="en-US" dirty="0" err="1" smtClean="0"/>
              <a:t>tiện</a:t>
            </a:r>
            <a:r>
              <a:rPr lang="en-US" dirty="0" smtClean="0"/>
              <a:t> </a:t>
            </a:r>
            <a:r>
              <a:rPr lang="en-US" dirty="0" err="1" smtClean="0"/>
              <a:t>nghi</a:t>
            </a:r>
            <a:r>
              <a:rPr lang="en-US" dirty="0" smtClean="0"/>
              <a:t> y </a:t>
            </a:r>
            <a:r>
              <a:rPr lang="en-US" dirty="0" err="1" smtClean="0"/>
              <a:t>tê</a:t>
            </a:r>
            <a:r>
              <a:rPr lang="en-US" dirty="0" smtClean="0"/>
              <a:t>́ và </a:t>
            </a:r>
            <a:r>
              <a:rPr lang="en-US" dirty="0" err="1" smtClean="0"/>
              <a:t>tiếp</a:t>
            </a:r>
            <a:r>
              <a:rPr lang="en-US" dirty="0" smtClean="0"/>
              <a:t> </a:t>
            </a:r>
            <a:r>
              <a:rPr lang="en-US" dirty="0" err="1" smtClean="0"/>
              <a:t>cận</a:t>
            </a:r>
            <a:r>
              <a:rPr lang="en-US" dirty="0" smtClean="0"/>
              <a:t> </a:t>
            </a:r>
            <a:r>
              <a:rPr lang="en-US" dirty="0" err="1" smtClean="0"/>
              <a:t>các</a:t>
            </a:r>
            <a:r>
              <a:rPr lang="en-US" dirty="0" smtClean="0"/>
              <a:t> </a:t>
            </a:r>
            <a:r>
              <a:rPr lang="en-US" dirty="0" err="1" smtClean="0"/>
              <a:t>dịch</a:t>
            </a:r>
            <a:r>
              <a:rPr lang="en-US" dirty="0" smtClean="0"/>
              <a:t> vụ </a:t>
            </a:r>
            <a:r>
              <a:rPr lang="en-US" dirty="0" err="1" smtClean="0"/>
              <a:t>khác</a:t>
            </a:r>
            <a:endParaRPr lang="en-US" dirty="0" smtClean="0"/>
          </a:p>
          <a:p>
            <a:r>
              <a:rPr lang="en-US" dirty="0" err="1" smtClean="0"/>
              <a:t>Bên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 </a:t>
            </a:r>
            <a:r>
              <a:rPr lang="en-US" dirty="0" err="1" smtClean="0"/>
              <a:t>tài</a:t>
            </a:r>
            <a:r>
              <a:rPr lang="en-US" dirty="0" smtClean="0"/>
              <a:t> </a:t>
            </a:r>
            <a:r>
              <a:rPr lang="en-US" dirty="0" err="1" smtClean="0"/>
              <a:t>trợ</a:t>
            </a:r>
            <a:r>
              <a:rPr lang="en-US" dirty="0" smtClean="0"/>
              <a:t> </a:t>
            </a:r>
            <a:r>
              <a:rPr lang="en-US" dirty="0" err="1" smtClean="0"/>
              <a:t>từ</a:t>
            </a:r>
            <a:r>
              <a:rPr lang="en-US" dirty="0" smtClean="0"/>
              <a:t> </a:t>
            </a:r>
            <a:r>
              <a:rPr lang="en-US" dirty="0" err="1" smtClean="0"/>
              <a:t>chối</a:t>
            </a:r>
            <a:r>
              <a:rPr lang="en-US" dirty="0" smtClean="0"/>
              <a:t> </a:t>
            </a:r>
            <a:r>
              <a:rPr lang="en-US" dirty="0" err="1" smtClean="0"/>
              <a:t>không</a:t>
            </a:r>
            <a:r>
              <a:rPr lang="en-US" dirty="0" smtClean="0"/>
              <a:t> </a:t>
            </a:r>
            <a:r>
              <a:rPr lang="en-US" dirty="0" err="1" smtClean="0"/>
              <a:t>nhận</a:t>
            </a:r>
            <a:r>
              <a:rPr lang="en-US" dirty="0" smtClean="0"/>
              <a:t> </a:t>
            </a:r>
            <a:r>
              <a:rPr lang="en-US" dirty="0" err="1" smtClean="0"/>
              <a:t>Quỹ</a:t>
            </a:r>
            <a:r>
              <a:rPr lang="en-US" dirty="0" smtClean="0"/>
              <a:t> </a:t>
            </a:r>
            <a:r>
              <a:rPr lang="en-US" dirty="0" err="1" smtClean="0"/>
              <a:t>Toàn</a:t>
            </a:r>
            <a:r>
              <a:rPr lang="en-US" dirty="0" smtClean="0"/>
              <a:t> </a:t>
            </a:r>
            <a:r>
              <a:rPr lang="en-US" dirty="0" err="1" smtClean="0"/>
              <a:t>Cầu</a:t>
            </a:r>
            <a:r>
              <a:rPr lang="en-US" dirty="0" smtClean="0"/>
              <a:t> </a:t>
            </a:r>
            <a:r>
              <a:rPr lang="en-US" dirty="0" err="1" smtClean="0"/>
              <a:t>vì</a:t>
            </a:r>
            <a:r>
              <a:rPr lang="en-US" dirty="0" smtClean="0"/>
              <a:t>  </a:t>
            </a:r>
            <a:r>
              <a:rPr lang="en-US" dirty="0" err="1" smtClean="0"/>
              <a:t>hoạt</a:t>
            </a:r>
            <a:r>
              <a:rPr lang="en-US" dirty="0" smtClean="0"/>
              <a:t> </a:t>
            </a:r>
            <a:r>
              <a:rPr lang="en-US" dirty="0" err="1" smtClean="0"/>
              <a:t>động</a:t>
            </a:r>
            <a:r>
              <a:rPr lang="en-US" dirty="0" smtClean="0"/>
              <a:t> </a:t>
            </a:r>
            <a:r>
              <a:rPr lang="en-US" dirty="0" err="1" smtClean="0"/>
              <a:t>lập</a:t>
            </a:r>
            <a:r>
              <a:rPr lang="en-US" dirty="0" smtClean="0"/>
              <a:t> </a:t>
            </a:r>
            <a:r>
              <a:rPr lang="en-US" dirty="0" err="1" smtClean="0"/>
              <a:t>bản</a:t>
            </a:r>
            <a:r>
              <a:rPr lang="en-US" dirty="0" smtClean="0"/>
              <a:t> </a:t>
            </a:r>
            <a:r>
              <a:rPr lang="en-US" dirty="0" err="1" smtClean="0"/>
              <a:t>đồ</a:t>
            </a:r>
            <a:r>
              <a:rPr lang="en-US" dirty="0" smtClean="0"/>
              <a:t> </a:t>
            </a:r>
            <a:r>
              <a:rPr lang="en-US" dirty="0" err="1" smtClean="0"/>
              <a:t>bị</a:t>
            </a:r>
            <a:r>
              <a:rPr lang="en-US" dirty="0" smtClean="0"/>
              <a:t> </a:t>
            </a:r>
            <a:r>
              <a:rPr lang="en-US" dirty="0" err="1" smtClean="0"/>
              <a:t>thất</a:t>
            </a:r>
            <a:r>
              <a:rPr lang="en-US" dirty="0" smtClean="0"/>
              <a:t> </a:t>
            </a:r>
            <a:r>
              <a:rPr lang="en-US" dirty="0" err="1" smtClean="0"/>
              <a:t>bại</a:t>
            </a:r>
            <a:endParaRPr lang="en-US" dirty="0" smtClean="0"/>
          </a:p>
          <a:p>
            <a:r>
              <a:rPr lang="en-US" b="1" dirty="0" err="1" smtClean="0">
                <a:solidFill>
                  <a:srgbClr val="FF0000"/>
                </a:solidFill>
              </a:rPr>
              <a:t>Thê</a:t>
            </a:r>
            <a:r>
              <a:rPr lang="en-US" b="1" dirty="0" smtClean="0">
                <a:solidFill>
                  <a:srgbClr val="FF0000"/>
                </a:solidFill>
              </a:rPr>
              <a:t>́ </a:t>
            </a:r>
            <a:r>
              <a:rPr lang="en-US" b="1" dirty="0" err="1" smtClean="0">
                <a:solidFill>
                  <a:srgbClr val="FF0000"/>
                </a:solidFill>
              </a:rPr>
              <a:t>thì</a:t>
            </a:r>
            <a:r>
              <a:rPr lang="en-US" b="1" dirty="0" smtClean="0">
                <a:solidFill>
                  <a:srgbClr val="FF0000"/>
                </a:solidFill>
              </a:rPr>
              <a:t> 1,632 </a:t>
            </a:r>
            <a:r>
              <a:rPr lang="en-US" b="1" dirty="0" err="1" smtClean="0">
                <a:solidFill>
                  <a:srgbClr val="FF0000"/>
                </a:solidFill>
              </a:rPr>
              <a:t>người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hành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nghê</a:t>
            </a:r>
            <a:r>
              <a:rPr lang="en-US" b="1" dirty="0" smtClean="0">
                <a:solidFill>
                  <a:srgbClr val="FF0000"/>
                </a:solidFill>
              </a:rPr>
              <a:t>̀ </a:t>
            </a:r>
            <a:r>
              <a:rPr lang="en-US" b="1" dirty="0" err="1" smtClean="0">
                <a:solidFill>
                  <a:srgbClr val="FF0000"/>
                </a:solidFill>
              </a:rPr>
              <a:t>mại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dâm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hiện</a:t>
            </a:r>
            <a:r>
              <a:rPr lang="en-US" b="1" dirty="0" smtClean="0">
                <a:solidFill>
                  <a:srgbClr val="FF0000"/>
                </a:solidFill>
              </a:rPr>
              <a:t> ở </a:t>
            </a:r>
            <a:r>
              <a:rPr lang="en-US" b="1" dirty="0" err="1" smtClean="0">
                <a:solidFill>
                  <a:srgbClr val="FF0000"/>
                </a:solidFill>
              </a:rPr>
              <a:t>đâu</a:t>
            </a:r>
            <a:r>
              <a:rPr lang="en-US" b="1" dirty="0" smtClean="0">
                <a:solidFill>
                  <a:srgbClr val="FF0000"/>
                </a:solidFill>
              </a:rPr>
              <a:t>? </a:t>
            </a:r>
          </a:p>
          <a:p>
            <a:r>
              <a:rPr lang="en-US" dirty="0" err="1" smtClean="0"/>
              <a:t>Lưu</a:t>
            </a:r>
            <a:r>
              <a:rPr lang="en-US" dirty="0" smtClean="0"/>
              <a:t> ý: </a:t>
            </a:r>
            <a:r>
              <a:rPr lang="en-US" dirty="0" err="1" smtClean="0"/>
              <a:t>bối</a:t>
            </a:r>
            <a:r>
              <a:rPr lang="en-US" dirty="0" smtClean="0"/>
              <a:t> </a:t>
            </a:r>
            <a:r>
              <a:rPr lang="en-US" dirty="0" err="1" smtClean="0"/>
              <a:t>cảnh</a:t>
            </a:r>
            <a:r>
              <a:rPr lang="en-US" dirty="0" smtClean="0"/>
              <a:t> </a:t>
            </a:r>
            <a:r>
              <a:rPr lang="en-US" dirty="0" err="1" smtClean="0"/>
              <a:t>văn</a:t>
            </a:r>
            <a:r>
              <a:rPr lang="en-US" dirty="0" smtClean="0"/>
              <a:t> </a:t>
            </a:r>
            <a:r>
              <a:rPr lang="en-US" dirty="0" err="1" smtClean="0"/>
              <a:t>hóa</a:t>
            </a:r>
            <a:r>
              <a:rPr lang="en-US" dirty="0" smtClean="0"/>
              <a:t>, </a:t>
            </a:r>
            <a:r>
              <a:rPr lang="en-US" dirty="0" err="1" smtClean="0"/>
              <a:t>tín</a:t>
            </a:r>
            <a:r>
              <a:rPr lang="en-US" dirty="0" smtClean="0"/>
              <a:t> </a:t>
            </a:r>
            <a:r>
              <a:rPr lang="en-US" dirty="0" err="1" smtClean="0"/>
              <a:t>ngưỡng</a:t>
            </a:r>
            <a:r>
              <a:rPr lang="en-US" dirty="0" smtClean="0"/>
              <a:t> và </a:t>
            </a:r>
            <a:r>
              <a:rPr lang="en-US" dirty="0" err="1" smtClean="0"/>
              <a:t>chính</a:t>
            </a:r>
            <a:r>
              <a:rPr lang="en-US" dirty="0" smtClean="0"/>
              <a:t> trị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8DA2A0-A383-45DD-BBE6-17D590F42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59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821" y="0"/>
            <a:ext cx="10515600" cy="1014153"/>
          </a:xfrm>
        </p:spPr>
        <p:txBody>
          <a:bodyPr/>
          <a:lstStyle/>
          <a:p>
            <a:r>
              <a:rPr lang="en-US" b="1" dirty="0" err="1" smtClean="0"/>
              <a:t>Thông</a:t>
            </a:r>
            <a:r>
              <a:rPr lang="en-US" b="1" dirty="0" smtClean="0"/>
              <a:t> tin </a:t>
            </a:r>
            <a:r>
              <a:rPr lang="en-US" b="1" dirty="0" err="1" smtClean="0"/>
              <a:t>cơ</a:t>
            </a:r>
            <a:r>
              <a:rPr lang="en-US" b="1" dirty="0" smtClean="0"/>
              <a:t> </a:t>
            </a:r>
            <a:r>
              <a:rPr lang="en-US" b="1" dirty="0" err="1" smtClean="0"/>
              <a:t>bản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883" y="914400"/>
            <a:ext cx="10972804" cy="5752407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MY" sz="2600" dirty="0" smtClean="0">
                <a:latin typeface="Arial" pitchFamily="34" charset="0"/>
                <a:cs typeface="Arial" pitchFamily="34" charset="0"/>
              </a:rPr>
              <a:t>Kelantan là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một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trong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những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nơi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có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sô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́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mới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mắc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HIV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cao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nhất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Malaysia.</a:t>
            </a:r>
            <a:endParaRPr lang="en-MY" sz="2600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Nơi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này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được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kết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nối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với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Thái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lan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bởi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1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dòng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sông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nho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với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7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cửa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khẩu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chính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thức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Rất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kho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́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đê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định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vị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người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hành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nghê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mại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dâm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vì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đa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sô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́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bán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dâm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tại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nhà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>
                <a:latin typeface="Arial" pitchFamily="34" charset="0"/>
                <a:cs typeface="Arial" pitchFamily="34" charset="0"/>
              </a:rPr>
              <a:t>(homed 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based) và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chu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yếu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dựa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vào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điện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thoại</a:t>
            </a:r>
            <a:endParaRPr lang="en-MY" sz="26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Vấn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đê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chính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yếu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được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nhận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MY" sz="2600" dirty="0" err="1" smtClean="0">
                <a:latin typeface="Arial" pitchFamily="34" charset="0"/>
                <a:cs typeface="Arial" pitchFamily="34" charset="0"/>
              </a:rPr>
              <a:t>thấy</a:t>
            </a:r>
            <a:r>
              <a:rPr lang="en-MY" sz="2600" dirty="0" smtClean="0">
                <a:latin typeface="Arial" pitchFamily="34" charset="0"/>
                <a:cs typeface="Arial" pitchFamily="34" charset="0"/>
              </a:rPr>
              <a:t> là:</a:t>
            </a:r>
          </a:p>
          <a:p>
            <a:pPr lvl="1">
              <a:lnSpc>
                <a:spcPct val="150000"/>
              </a:lnSpc>
            </a:pPr>
            <a:r>
              <a:rPr lang="vi-VN" sz="2000" dirty="0" smtClean="0">
                <a:latin typeface="Arial" pitchFamily="34" charset="0"/>
                <a:cs typeface="Arial" pitchFamily="34" charset="0"/>
              </a:rPr>
              <a:t>Sự di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chuyển của người bán dâm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(từ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tiểu bang này sang tiểu bang khác)</a:t>
            </a:r>
          </a:p>
          <a:p>
            <a:pPr lvl="1">
              <a:lnSpc>
                <a:spcPct val="150000"/>
              </a:lnSpc>
            </a:pPr>
            <a:r>
              <a:rPr lang="vi-VN" sz="2000" dirty="0" smtClean="0">
                <a:latin typeface="Arial" pitchFamily="34" charset="0"/>
                <a:cs typeface="Arial" pitchFamily="34" charset="0"/>
              </a:rPr>
              <a:t>Phương thức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hoạt động mại dâm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khác nhau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chẳng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hạn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như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mại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dâm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tại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nhà,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thuê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phòng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vượt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biên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giới, qua mạng, đặt chỗ qua điện thoại và được kiểm soát bởi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người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dẫn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mối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người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Malaysia và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Thái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vi-VN" sz="20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Những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người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thực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thi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pháp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luật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đa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̃ có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ca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́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c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cuộc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đột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kích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truy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quét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và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bắt giữ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Những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nhà cung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cấp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các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dịch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vụ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000" dirty="0">
                <a:latin typeface="Arial" pitchFamily="34" charset="0"/>
                <a:cs typeface="Arial" pitchFamily="34" charset="0"/>
              </a:rPr>
              <a:t>chăm sóc sức </a:t>
            </a:r>
            <a:r>
              <a:rPr lang="vi-VN" sz="2000" dirty="0" smtClean="0">
                <a:latin typeface="Arial" pitchFamily="34" charset="0"/>
                <a:cs typeface="Arial" pitchFamily="34" charset="0"/>
              </a:rPr>
              <a:t>khỏe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mất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dấu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các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đối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tượng</a:t>
            </a:r>
            <a:endParaRPr lang="vi-VN" sz="2000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Sư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̣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nghèo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đói</a:t>
            </a:r>
            <a:endParaRPr lang="vi-VN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1EAD20-301A-4118-8F73-83391663E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19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99505" y="365125"/>
            <a:ext cx="11154295" cy="1325563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Kết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hợp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thu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thập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dư</a:t>
            </a:r>
            <a:r>
              <a:rPr lang="en-US" sz="3600" b="1" dirty="0" smtClean="0"/>
              <a:t>̃ </a:t>
            </a:r>
            <a:r>
              <a:rPr lang="en-US" sz="3600" b="1" dirty="0" err="1" smtClean="0"/>
              <a:t>liệu</a:t>
            </a:r>
            <a:r>
              <a:rPr lang="en-US" sz="3600" b="1" dirty="0" smtClean="0"/>
              <a:t> và </a:t>
            </a:r>
            <a:r>
              <a:rPr lang="en-US" sz="3600" b="1" dirty="0" err="1" smtClean="0"/>
              <a:t>vận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động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sư</a:t>
            </a:r>
            <a:r>
              <a:rPr lang="en-US" sz="3600" b="1" dirty="0" smtClean="0"/>
              <a:t>̣ </a:t>
            </a:r>
            <a:r>
              <a:rPr lang="en-US" sz="3600" b="1" dirty="0" err="1" smtClean="0"/>
              <a:t>ủng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hô</a:t>
            </a:r>
            <a:r>
              <a:rPr lang="en-US" sz="3600" b="1" dirty="0" smtClean="0"/>
              <a:t>̣</a:t>
            </a:r>
            <a:endParaRPr lang="en-MY" sz="3600" b="1" dirty="0"/>
          </a:p>
        </p:txBody>
      </p:sp>
      <p:pic>
        <p:nvPicPr>
          <p:cNvPr id="9" name="Content Placeholder 8" descr="PC131025.JPG"/>
          <p:cNvPicPr>
            <a:picLocks noGrp="1"/>
          </p:cNvPicPr>
          <p:nvPr>
            <p:ph sz="half"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4655840" y="1567809"/>
            <a:ext cx="2573338" cy="1931987"/>
          </a:xfrm>
          <a:prstGeom prst="rect">
            <a:avLst/>
          </a:prstGeom>
        </p:spPr>
      </p:pic>
      <p:pic>
        <p:nvPicPr>
          <p:cNvPr id="10" name="Picture 9" descr="PC131037.JPG"/>
          <p:cNvPicPr/>
          <p:nvPr/>
        </p:nvPicPr>
        <p:blipFill>
          <a:blip r:embed="rId3" cstate="print">
            <a:lum contrast="20000"/>
          </a:blip>
          <a:stretch>
            <a:fillRect/>
          </a:stretch>
        </p:blipFill>
        <p:spPr>
          <a:xfrm>
            <a:off x="7896200" y="4509120"/>
            <a:ext cx="2627346" cy="1970656"/>
          </a:xfrm>
          <a:prstGeom prst="rect">
            <a:avLst/>
          </a:prstGeom>
        </p:spPr>
      </p:pic>
      <p:pic>
        <p:nvPicPr>
          <p:cNvPr id="11" name="Picture 10" descr="PC13104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799856" y="4491186"/>
            <a:ext cx="2616006" cy="1962150"/>
          </a:xfrm>
          <a:prstGeom prst="rect">
            <a:avLst/>
          </a:prstGeom>
        </p:spPr>
      </p:pic>
      <p:pic>
        <p:nvPicPr>
          <p:cNvPr id="13" name="Picture 12" descr="PC131047.JPG"/>
          <p:cNvPicPr/>
          <p:nvPr/>
        </p:nvPicPr>
        <p:blipFill>
          <a:blip r:embed="rId5" cstate="print">
            <a:lum bright="10000" contrast="30000"/>
          </a:blip>
          <a:stretch>
            <a:fillRect/>
          </a:stretch>
        </p:blipFill>
        <p:spPr>
          <a:xfrm>
            <a:off x="1631505" y="4517802"/>
            <a:ext cx="2676525" cy="2007542"/>
          </a:xfrm>
          <a:prstGeom prst="rect">
            <a:avLst/>
          </a:prstGeom>
        </p:spPr>
      </p:pic>
      <p:pic>
        <p:nvPicPr>
          <p:cNvPr id="15" name="Picture 14" descr="PC131028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752184" y="1545675"/>
            <a:ext cx="2614422" cy="1960962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7392144" y="2564904"/>
            <a:ext cx="288032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8904312" y="4077072"/>
            <a:ext cx="504056" cy="36004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Left Arrow 13"/>
          <p:cNvSpPr/>
          <p:nvPr/>
        </p:nvSpPr>
        <p:spPr>
          <a:xfrm>
            <a:off x="7536160" y="5085184"/>
            <a:ext cx="288032" cy="43204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Left Arrow 15"/>
          <p:cNvSpPr/>
          <p:nvPr/>
        </p:nvSpPr>
        <p:spPr>
          <a:xfrm>
            <a:off x="4367808" y="5085184"/>
            <a:ext cx="360040" cy="432048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MY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83832" y="356190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Gặp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gơ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̃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lãnh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đạo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của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đảng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chính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trị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80176" y="3495400"/>
            <a:ext cx="34256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Làm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việc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với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những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đầu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mối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/>
            </a:r>
            <a:br>
              <a:rPr lang="en-US" dirty="0" smtClean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quan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trọng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tại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địa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phương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68208" y="64533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Vượt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biên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99856" y="6453336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Quan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sát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96008" y="6525344"/>
            <a:ext cx="2699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Thu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thập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bằng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chứng</a:t>
            </a:r>
            <a:endParaRPr kumimoji="0" lang="en-MY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761" y="1772816"/>
            <a:ext cx="42535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spc="50" dirty="0" err="1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Hiểu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 </a:t>
            </a:r>
            <a:r>
              <a:rPr lang="en-US" sz="3200" b="1" spc="50" dirty="0" err="1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biết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 </a:t>
            </a:r>
            <a:b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</a:br>
            <a:r>
              <a:rPr lang="en-US" sz="3200" b="1" spc="50" dirty="0" err="1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vê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̀ </a:t>
            </a:r>
            <a:r>
              <a:rPr lang="en-US" sz="3200" b="1" spc="50" dirty="0" err="1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dân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 </a:t>
            </a:r>
            <a:r>
              <a:rPr lang="en-US" sz="3200" b="1" spc="50" dirty="0" err="1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sô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́ và </a:t>
            </a:r>
            <a:r>
              <a:rPr lang="en-US" sz="3200" b="1" spc="50" dirty="0" err="1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dịch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 </a:t>
            </a:r>
            <a:r>
              <a:rPr lang="en-US" sz="3200" b="1" spc="50" dirty="0" err="1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bệnh</a:t>
            </a:r>
            <a:r>
              <a:rPr lang="en-US" sz="3200" b="1" spc="5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libri" panose="020F0502020204030204"/>
              </a:rPr>
              <a:t> .</a:t>
            </a:r>
            <a:r>
              <a:rPr kumimoji="0" lang="en-US" sz="32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rgbClr val="ED7D31">
                        <a:satMod val="155000"/>
                      </a:srgbClr>
                    </a:gs>
                    <a:gs pos="100000">
                      <a:srgbClr val="ED7D31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..</a:t>
            </a:r>
            <a:endParaRPr kumimoji="0" lang="en-US" sz="3200" b="1" i="0" u="none" strike="noStrike" kern="1200" cap="none" spc="50" normalizeH="0" baseline="0" noProof="0" dirty="0">
              <a:ln w="11430"/>
              <a:gradFill>
                <a:gsLst>
                  <a:gs pos="25000">
                    <a:srgbClr val="ED7D31">
                      <a:satMod val="155000"/>
                    </a:srgbClr>
                  </a:gs>
                  <a:gs pos="100000">
                    <a:srgbClr val="ED7D31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7DD79F-2357-4E9B-A239-7E3F1B72D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2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075" y="198875"/>
            <a:ext cx="10515600" cy="1325563"/>
          </a:xfrm>
        </p:spPr>
        <p:txBody>
          <a:bodyPr/>
          <a:lstStyle/>
          <a:p>
            <a:r>
              <a:rPr lang="en-US" b="1" dirty="0" err="1" smtClean="0"/>
              <a:t>Mại</a:t>
            </a:r>
            <a:r>
              <a:rPr lang="en-US" b="1" dirty="0" smtClean="0"/>
              <a:t> </a:t>
            </a:r>
            <a:r>
              <a:rPr lang="en-US" b="1" dirty="0" err="1" smtClean="0"/>
              <a:t>dâm</a:t>
            </a:r>
            <a:r>
              <a:rPr lang="en-US" b="1" dirty="0" smtClean="0"/>
              <a:t> </a:t>
            </a:r>
            <a:r>
              <a:rPr lang="en-US" b="1" dirty="0" err="1" smtClean="0"/>
              <a:t>tại</a:t>
            </a:r>
            <a:r>
              <a:rPr lang="en-US" b="1" dirty="0" smtClean="0"/>
              <a:t> </a:t>
            </a:r>
            <a:r>
              <a:rPr lang="en-US" b="1" dirty="0" err="1" smtClean="0"/>
              <a:t>nha</a:t>
            </a:r>
            <a:r>
              <a:rPr lang="en-US" b="1" dirty="0" smtClean="0"/>
              <a:t>̀</a:t>
            </a:r>
            <a:endParaRPr lang="en-MY" b="1" dirty="0"/>
          </a:p>
        </p:txBody>
      </p:sp>
      <p:pic>
        <p:nvPicPr>
          <p:cNvPr id="5" name="Content Placeholder 4" descr="PC141056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0380" y="1348353"/>
            <a:ext cx="4510006" cy="5238427"/>
          </a:xfrm>
        </p:spPr>
      </p:pic>
      <p:pic>
        <p:nvPicPr>
          <p:cNvPr id="6" name="Content Placeholder 5" descr="PC141071.JPG"/>
          <p:cNvPicPr>
            <a:picLocks noGrp="1"/>
          </p:cNvPicPr>
          <p:nvPr>
            <p:ph sz="half" idx="2"/>
          </p:nvPr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85302" y="1348354"/>
            <a:ext cx="4602996" cy="5238426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82A951-268C-40B7-8D2E-D48C35AB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34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" y="-99749"/>
            <a:ext cx="10515600" cy="980902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err="1" smtClean="0"/>
              <a:t>Phân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tích</a:t>
            </a:r>
            <a:r>
              <a:rPr lang="en-US" sz="3600" b="1" dirty="0" smtClean="0"/>
              <a:t> SWOT  </a:t>
            </a:r>
            <a:endParaRPr lang="en-MY" sz="36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2833474"/>
              </p:ext>
            </p:extLst>
          </p:nvPr>
        </p:nvGraphicFramePr>
        <p:xfrm>
          <a:off x="354207" y="715486"/>
          <a:ext cx="11608230" cy="6056364"/>
        </p:xfrm>
        <a:graphic>
          <a:graphicData uri="http://schemas.openxmlformats.org/drawingml/2006/table">
            <a:tbl>
              <a:tblPr/>
              <a:tblGrid>
                <a:gridCol w="54979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10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3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Điểm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="1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mạnh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</a:t>
                      </a:r>
                      <a:r>
                        <a:rPr lang="en-MY" sz="23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STRENGTHS)</a:t>
                      </a:r>
                      <a:endParaRPr lang="en-MY" sz="23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3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Điểm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="1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yếu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</a:t>
                      </a:r>
                      <a:r>
                        <a:rPr lang="en-MY" sz="23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WEAKNESSES)</a:t>
                      </a:r>
                      <a:endParaRPr lang="en-MY" sz="23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2181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Hô</a:t>
                      </a:r>
                      <a:r>
                        <a:rPr lang="en-MY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̃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trơ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̣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tư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̀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chính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quyền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địa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phương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và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sơ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̉ y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tê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́</a:t>
                      </a:r>
                      <a:endParaRPr lang="en-MY" sz="23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Các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tô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̉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chức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phi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chính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phu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̉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đang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làm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việc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với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cộng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đồng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người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làm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việc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mại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dâm</a:t>
                      </a:r>
                      <a:endParaRPr lang="en-MY" sz="23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MY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Ky</a:t>
                      </a:r>
                      <a:r>
                        <a:rPr lang="en-MY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̃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năng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và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năng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lực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của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nhân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viên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cộng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đồng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và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tô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̉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chức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phi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chính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phu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̉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tại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địa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phương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trong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các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chiến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lược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cho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người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hành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nghê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̀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mại</a:t>
                      </a:r>
                      <a:r>
                        <a:rPr lang="en-MY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dâm</a:t>
                      </a:r>
                      <a:endParaRPr lang="en-MY" sz="2300" baseline="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0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3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Cơ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="1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hội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</a:t>
                      </a:r>
                      <a:r>
                        <a:rPr lang="en-MY" sz="23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OPPORTUNITIES)</a:t>
                      </a:r>
                      <a:endParaRPr lang="en-MY" sz="23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MY" sz="2300" b="1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Mối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MY" sz="2300" b="1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nguy</a:t>
                      </a:r>
                      <a:r>
                        <a:rPr lang="en-MY" sz="2300" b="1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(</a:t>
                      </a:r>
                      <a:r>
                        <a:rPr lang="en-MY" sz="2300" b="1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THREATS)</a:t>
                      </a:r>
                      <a:endParaRPr lang="en-MY" sz="2300" dirty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27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Xác định </a:t>
                      </a:r>
                      <a:r>
                        <a:rPr lang="en-US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những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người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trong</a:t>
                      </a: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cộng đồng sẵn sàng làm việc với chương trình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US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Củng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cô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́ </a:t>
                      </a:r>
                      <a:r>
                        <a:rPr lang="en-US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các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mối</a:t>
                      </a: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liên kết với các bệnh viện và các nhà cung cấp dịch vụ y tế khác để giới thiệu và chia sẻ thông tin</a:t>
                      </a:r>
                      <a:endParaRPr lang="en-MY" sz="23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Tính di động của người hành nghề mại dâm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Khó khăn trong việc xác định và phá vỡ mạng</a:t>
                      </a:r>
                      <a:r>
                        <a:rPr lang="en-US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lưới</a:t>
                      </a:r>
                      <a:endParaRPr lang="vi-VN" sz="23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Thực thi pháp luật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Vấn đề biên giới – </a:t>
                      </a:r>
                      <a:r>
                        <a:rPr lang="en-US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sư</a:t>
                      </a:r>
                      <a:r>
                        <a:rPr lang="en-US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̣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dịch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en-US" sz="2300" baseline="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chuyển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của gái mại dâm và khách hàng vào </a:t>
                      </a:r>
                      <a:r>
                        <a:rPr lang="en-US" sz="2300" dirty="0" err="1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phía</a:t>
                      </a:r>
                      <a:r>
                        <a:rPr lang="en-US" sz="2300" baseline="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vi-VN" sz="2300" dirty="0" smtClean="0"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Nam Thái Lan</a:t>
                      </a:r>
                      <a:endParaRPr lang="en-MY" sz="2300" dirty="0" smtClean="0"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098AA2D-2C48-4C10-A9DF-7375867FF6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49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688" y="0"/>
            <a:ext cx="11353800" cy="1325563"/>
          </a:xfrm>
        </p:spPr>
        <p:txBody>
          <a:bodyPr>
            <a:normAutofit/>
          </a:bodyPr>
          <a:lstStyle/>
          <a:p>
            <a:r>
              <a:rPr lang="vi-VN" sz="4000" b="1" dirty="0">
                <a:latin typeface="Calibri" pitchFamily="34" charset="0"/>
                <a:cs typeface="Calibri" pitchFamily="34" charset="0"/>
              </a:rPr>
              <a:t>Các cơ hội được xác định trong bài tập </a:t>
            </a:r>
            <a:r>
              <a:rPr lang="en-US" sz="4000" b="1" dirty="0" smtClean="0">
                <a:latin typeface="Calibri" pitchFamily="34" charset="0"/>
                <a:cs typeface="Calibri" pitchFamily="34" charset="0"/>
              </a:rPr>
              <a:t>mapping</a:t>
            </a:r>
            <a:endParaRPr lang="en-MY" sz="4000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699" y="1097280"/>
            <a:ext cx="11015749" cy="5760720"/>
          </a:xfrm>
        </p:spPr>
        <p:txBody>
          <a:bodyPr>
            <a:normAutofit fontScale="92500"/>
          </a:bodyPr>
          <a:lstStyle/>
          <a:p>
            <a:pPr lvl="0" algn="just">
              <a:lnSpc>
                <a:spcPct val="150000"/>
              </a:lnSpc>
            </a:pPr>
            <a:r>
              <a:rPr lang="vi-VN" sz="3200" dirty="0">
                <a:latin typeface="Arial" pitchFamily="34" charset="0"/>
                <a:cs typeface="Arial" pitchFamily="34" charset="0"/>
              </a:rPr>
              <a:t>Sự hỗ trợ của chính phủ và sở y tế.</a:t>
            </a:r>
          </a:p>
          <a:p>
            <a:pPr lvl="0" algn="just">
              <a:lnSpc>
                <a:spcPct val="150000"/>
              </a:lnSpc>
            </a:pPr>
            <a:r>
              <a:rPr lang="vi-VN" sz="3200" dirty="0">
                <a:latin typeface="Arial" pitchFamily="34" charset="0"/>
                <a:cs typeface="Arial" pitchFamily="34" charset="0"/>
              </a:rPr>
              <a:t>Mối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liên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kết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chặt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che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̃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3200" dirty="0">
                <a:latin typeface="Arial" pitchFamily="34" charset="0"/>
                <a:cs typeface="Arial" pitchFamily="34" charset="0"/>
              </a:rPr>
              <a:t>giữa các nhà cung cấp dịch vụ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vd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như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tô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chức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phi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chính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phu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̉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3200" dirty="0">
                <a:latin typeface="Arial" pitchFamily="34" charset="0"/>
                <a:cs typeface="Arial" pitchFamily="34" charset="0"/>
              </a:rPr>
              <a:t>và các nhà cung cấp dịch vụ y tế.</a:t>
            </a:r>
          </a:p>
          <a:p>
            <a:pPr lvl="0" algn="just">
              <a:lnSpc>
                <a:spcPct val="150000"/>
              </a:lnSpc>
            </a:pPr>
            <a:r>
              <a:rPr lang="vi-VN" sz="3200" dirty="0" smtClean="0">
                <a:latin typeface="Arial" pitchFamily="34" charset="0"/>
                <a:cs typeface="Arial" pitchFamily="34" charset="0"/>
              </a:rPr>
              <a:t>Chương </a:t>
            </a:r>
            <a:r>
              <a:rPr lang="vi-VN" sz="3200" dirty="0">
                <a:latin typeface="Arial" pitchFamily="34" charset="0"/>
                <a:cs typeface="Arial" pitchFamily="34" charset="0"/>
              </a:rPr>
              <a:t>trình bảo hiểm hiện có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được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chi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bởi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3200" dirty="0">
                <a:latin typeface="Arial" pitchFamily="34" charset="0"/>
                <a:cs typeface="Arial" pitchFamily="34" charset="0"/>
              </a:rPr>
              <a:t>Hiệp hội Sức khoẻ Sinh sản Kelantan (do Bộ Y tế tài trợ) cho thấy một mức độ thành công nhất định trong việc xây dựng mối quan hệ với cộng đồng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n-MY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B902D-900F-4AE5-A296-27EC87E6C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0949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err="1" smtClean="0"/>
              <a:t>Chiến</a:t>
            </a:r>
            <a:r>
              <a:rPr lang="en-GB" b="1" dirty="0" smtClean="0"/>
              <a:t> </a:t>
            </a:r>
            <a:r>
              <a:rPr lang="en-GB" b="1" dirty="0" err="1" smtClean="0"/>
              <a:t>lược</a:t>
            </a:r>
            <a:r>
              <a:rPr lang="en-GB" b="1" dirty="0" smtClean="0"/>
              <a:t> </a:t>
            </a:r>
            <a:r>
              <a:rPr lang="en-GB" b="1" dirty="0" err="1" smtClean="0"/>
              <a:t>cải</a:t>
            </a:r>
            <a:r>
              <a:rPr lang="en-GB" b="1" dirty="0" smtClean="0"/>
              <a:t> </a:t>
            </a:r>
            <a:r>
              <a:rPr lang="en-GB" b="1" dirty="0" err="1" smtClean="0"/>
              <a:t>thiện</a:t>
            </a:r>
            <a:r>
              <a:rPr lang="en-GB" b="1" dirty="0" smtClean="0"/>
              <a:t> </a:t>
            </a:r>
            <a:r>
              <a:rPr lang="en-GB" b="1" dirty="0" err="1" smtClean="0"/>
              <a:t>chất</a:t>
            </a:r>
            <a:r>
              <a:rPr lang="en-GB" b="1" dirty="0" smtClean="0"/>
              <a:t> </a:t>
            </a:r>
            <a:r>
              <a:rPr lang="en-GB" b="1" dirty="0" err="1" smtClean="0"/>
              <a:t>lượng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>
              <a:lnSpc>
                <a:spcPct val="150000"/>
              </a:lnSpc>
            </a:pP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Thiết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lập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và </a:t>
            </a:r>
            <a:r>
              <a:rPr lang="vi-VN" sz="3200" dirty="0">
                <a:latin typeface="Arial" pitchFamily="34" charset="0"/>
                <a:cs typeface="Arial" pitchFamily="34" charset="0"/>
              </a:rPr>
              <a:t>duy trì mối quan hệ của các bên liên quan ở cấp Nhà nước.</a:t>
            </a:r>
          </a:p>
          <a:p>
            <a:pPr lvl="0">
              <a:lnSpc>
                <a:spcPct val="150000"/>
              </a:lnSpc>
            </a:pPr>
            <a:r>
              <a:rPr lang="vi-VN" sz="3200" dirty="0">
                <a:latin typeface="Arial" pitchFamily="34" charset="0"/>
                <a:cs typeface="Arial" pitchFamily="34" charset="0"/>
              </a:rPr>
              <a:t>Huy động cộng đồng nhằm khuyến khích tổ chức cộng đồng.</a:t>
            </a:r>
          </a:p>
          <a:p>
            <a:pPr lvl="0">
              <a:lnSpc>
                <a:spcPct val="150000"/>
              </a:lnSpc>
            </a:pPr>
            <a:r>
              <a:rPr lang="vi-VN" sz="3200" dirty="0">
                <a:latin typeface="Arial" pitchFamily="34" charset="0"/>
                <a:cs typeface="Arial" pitchFamily="34" charset="0"/>
              </a:rPr>
              <a:t>Khởi tạo Hệ thống 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h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ỗ </a:t>
            </a:r>
            <a:r>
              <a:rPr lang="vi-VN" sz="3200" dirty="0">
                <a:latin typeface="Arial" pitchFamily="34" charset="0"/>
                <a:cs typeface="Arial" pitchFamily="34" charset="0"/>
              </a:rPr>
              <a:t>trợ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đồng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đẳng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vi-VN" sz="3200" dirty="0">
              <a:latin typeface="Arial" pitchFamily="34" charset="0"/>
              <a:cs typeface="Arial" pitchFamily="34" charset="0"/>
            </a:endParaRPr>
          </a:p>
          <a:p>
            <a:pPr lvl="0">
              <a:lnSpc>
                <a:spcPct val="150000"/>
              </a:lnSpc>
            </a:pP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Triển</a:t>
            </a:r>
            <a:r>
              <a:rPr lang="en-US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dirty="0" err="1" smtClean="0">
                <a:latin typeface="Arial" pitchFamily="34" charset="0"/>
                <a:cs typeface="Arial" pitchFamily="34" charset="0"/>
              </a:rPr>
              <a:t>khai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3200" dirty="0">
                <a:latin typeface="Arial" pitchFamily="34" charset="0"/>
                <a:cs typeface="Arial" pitchFamily="34" charset="0"/>
              </a:rPr>
              <a:t>việc tìm kiếm / thu thập dữ liệu</a:t>
            </a:r>
            <a:r>
              <a:rPr lang="vi-VN" sz="3200" dirty="0" smtClean="0">
                <a:latin typeface="Arial" pitchFamily="34" charset="0"/>
                <a:cs typeface="Arial" pitchFamily="34" charset="0"/>
              </a:rPr>
              <a:t>.</a:t>
            </a:r>
            <a:endParaRPr lang="en-MY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8C8E2E-9F3F-4408-BE4B-A5EEAC685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356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1" y="1122363"/>
            <a:ext cx="11870574" cy="2387600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Định</a:t>
            </a:r>
            <a:r>
              <a:rPr lang="en-US" b="1" dirty="0" smtClean="0"/>
              <a:t> </a:t>
            </a:r>
            <a:r>
              <a:rPr lang="en-US" b="1" dirty="0" err="1" smtClean="0"/>
              <a:t>nghĩa</a:t>
            </a:r>
            <a:r>
              <a:rPr lang="en-US" b="1" dirty="0" smtClean="0"/>
              <a:t> </a:t>
            </a:r>
            <a:r>
              <a:rPr lang="en-US" b="1" dirty="0" err="1" smtClean="0"/>
              <a:t>cải</a:t>
            </a:r>
            <a:r>
              <a:rPr lang="en-US" b="1" dirty="0" smtClean="0"/>
              <a:t> </a:t>
            </a:r>
            <a:r>
              <a:rPr lang="en-US" b="1" dirty="0" err="1" smtClean="0"/>
              <a:t>thiện</a:t>
            </a:r>
            <a:r>
              <a:rPr lang="en-US" b="1" dirty="0" smtClean="0"/>
              <a:t> </a:t>
            </a:r>
            <a:r>
              <a:rPr lang="en-US" b="1" dirty="0" err="1" smtClean="0"/>
              <a:t>chất</a:t>
            </a:r>
            <a:r>
              <a:rPr lang="en-US" b="1" dirty="0" smtClean="0"/>
              <a:t> </a:t>
            </a:r>
            <a:r>
              <a:rPr lang="en-US" b="1" dirty="0" err="1" smtClean="0"/>
              <a:t>lượng</a:t>
            </a:r>
            <a:endParaRPr lang="en-MY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Thảo</a:t>
            </a:r>
            <a:r>
              <a:rPr lang="en-US" dirty="0" smtClean="0"/>
              <a:t> </a:t>
            </a:r>
            <a:r>
              <a:rPr lang="en-US" dirty="0" err="1" smtClean="0"/>
              <a:t>luận</a:t>
            </a:r>
            <a:endParaRPr lang="en-MY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6AE4B9-7C04-41E8-BD3F-74404F6A2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5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73C71-6BD9-4F0E-B096-91F3C514DA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075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b="1" dirty="0" err="1" smtClean="0"/>
              <a:t>Cải</a:t>
            </a:r>
            <a:r>
              <a:rPr lang="en-GB" b="1" dirty="0" smtClean="0"/>
              <a:t> </a:t>
            </a:r>
            <a:r>
              <a:rPr lang="en-GB" b="1" dirty="0" err="1" smtClean="0"/>
              <a:t>tiến</a:t>
            </a:r>
            <a:r>
              <a:rPr lang="en-GB" b="1" dirty="0" smtClean="0"/>
              <a:t> </a:t>
            </a:r>
            <a:r>
              <a:rPr lang="en-GB" b="1" dirty="0" err="1" smtClean="0"/>
              <a:t>chất</a:t>
            </a:r>
            <a:r>
              <a:rPr lang="en-GB" b="1" dirty="0" smtClean="0"/>
              <a:t> </a:t>
            </a:r>
            <a:r>
              <a:rPr lang="en-GB" b="1" dirty="0" err="1" smtClean="0"/>
              <a:t>lượng</a:t>
            </a:r>
            <a:r>
              <a:rPr lang="en-GB" b="1" dirty="0" smtClean="0"/>
              <a:t> </a:t>
            </a:r>
            <a:r>
              <a:rPr lang="en-GB" b="1" dirty="0"/>
              <a:t>(QI)</a:t>
            </a:r>
            <a:br>
              <a:rPr lang="en-GB" b="1" dirty="0"/>
            </a:br>
            <a:r>
              <a:rPr lang="en-GB" sz="2800" b="1" dirty="0" err="1" smtClean="0"/>
              <a:t>Trung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tâm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hợp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tác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vê</a:t>
            </a:r>
            <a:r>
              <a:rPr lang="en-GB" sz="2800" b="1" dirty="0" smtClean="0"/>
              <a:t>̀ </a:t>
            </a:r>
            <a:r>
              <a:rPr lang="en-GB" sz="2800" b="1" dirty="0" err="1" smtClean="0"/>
              <a:t>thông</a:t>
            </a:r>
            <a:r>
              <a:rPr lang="en-GB" sz="2800" b="1" dirty="0" smtClean="0"/>
              <a:t> tin </a:t>
            </a:r>
            <a:r>
              <a:rPr lang="en-GB" sz="2800" b="1" dirty="0" err="1" smtClean="0"/>
              <a:t>chiến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lược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của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Tô</a:t>
            </a:r>
            <a:r>
              <a:rPr lang="en-GB" sz="2800" b="1" dirty="0" smtClean="0"/>
              <a:t>̉ </a:t>
            </a:r>
            <a:r>
              <a:rPr lang="en-GB" sz="2800" b="1" dirty="0" err="1" smtClean="0"/>
              <a:t>chức</a:t>
            </a:r>
            <a:r>
              <a:rPr lang="en-GB" sz="2800" b="1" dirty="0" smtClean="0"/>
              <a:t> Y </a:t>
            </a:r>
            <a:r>
              <a:rPr lang="en-GB" sz="2800" b="1" dirty="0" err="1" smtClean="0"/>
              <a:t>tê</a:t>
            </a:r>
            <a:r>
              <a:rPr lang="en-GB" sz="2800" b="1" dirty="0" smtClean="0"/>
              <a:t>́ </a:t>
            </a:r>
            <a:r>
              <a:rPr lang="en-GB" sz="2800" b="1" dirty="0" err="1" smtClean="0"/>
              <a:t>thê</a:t>
            </a:r>
            <a:r>
              <a:rPr lang="en-GB" sz="2800" b="1" dirty="0" smtClean="0"/>
              <a:t>́ </a:t>
            </a:r>
            <a:r>
              <a:rPr lang="en-GB" sz="2800" b="1" dirty="0" err="1" smtClean="0"/>
              <a:t>giới</a:t>
            </a:r>
            <a:r>
              <a:rPr lang="en-GB" b="1" dirty="0" smtClean="0"/>
              <a:t> 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44DE44-FC87-4D46-A965-54EBB21A78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075" y="1892125"/>
            <a:ext cx="11098876" cy="4351338"/>
          </a:xfrm>
        </p:spPr>
        <p:txBody>
          <a:bodyPr>
            <a:normAutofit fontScale="92500"/>
          </a:bodyPr>
          <a:lstStyle/>
          <a:p>
            <a:pPr algn="just" fontAlgn="base">
              <a:lnSpc>
                <a:spcPct val="15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QI là một thành phần cơ bản trong việc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phân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phối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chương </a:t>
            </a:r>
            <a:r>
              <a:rPr lang="vi-VN" dirty="0">
                <a:latin typeface="Arial" pitchFamily="34" charset="0"/>
                <a:cs typeface="Arial" pitchFamily="34" charset="0"/>
              </a:rPr>
              <a:t>trình HIV.</a:t>
            </a:r>
          </a:p>
          <a:p>
            <a:pPr algn="just" fontAlgn="base">
              <a:lnSpc>
                <a:spcPct val="15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Nhằm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cung </a:t>
            </a:r>
            <a:r>
              <a:rPr lang="vi-VN" dirty="0">
                <a:latin typeface="Arial" pitchFamily="34" charset="0"/>
                <a:cs typeface="Arial" pitchFamily="34" charset="0"/>
              </a:rPr>
              <a:t>cấp đánh giá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chi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tiết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>
                <a:latin typeface="Arial" pitchFamily="34" charset="0"/>
                <a:cs typeface="Arial" pitchFamily="34" charset="0"/>
              </a:rPr>
              <a:t>về các dịch vụ và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cách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thức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>
                <a:latin typeface="Arial" pitchFamily="34" charset="0"/>
                <a:cs typeface="Arial" pitchFamily="34" charset="0"/>
              </a:rPr>
              <a:t>cải tiến.</a:t>
            </a:r>
          </a:p>
          <a:p>
            <a:pPr algn="just" fontAlgn="base">
              <a:lnSpc>
                <a:spcPct val="15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Bao gồm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việc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đo </a:t>
            </a:r>
            <a:r>
              <a:rPr lang="vi-VN" dirty="0">
                <a:latin typeface="Arial" pitchFamily="34" charset="0"/>
                <a:cs typeface="Arial" pitchFamily="34" charset="0"/>
              </a:rPr>
              <a:t>lường thường xuyên các quy trình và kết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cục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để </a:t>
            </a:r>
            <a:r>
              <a:rPr lang="vi-VN" dirty="0">
                <a:latin typeface="Arial" pitchFamily="34" charset="0"/>
                <a:cs typeface="Arial" pitchFamily="34" charset="0"/>
              </a:rPr>
              <a:t>phân tích hiệu suất của hệ thống.</a:t>
            </a:r>
          </a:p>
          <a:p>
            <a:pPr algn="just" fontAlgn="base">
              <a:lnSpc>
                <a:spcPct val="15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Mục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đích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>
                <a:latin typeface="Arial" pitchFamily="34" charset="0"/>
                <a:cs typeface="Arial" pitchFamily="34" charset="0"/>
              </a:rPr>
              <a:t>cuối cùng là giảm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biến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thiên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trong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việc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phân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phối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dịch </a:t>
            </a:r>
            <a:r>
              <a:rPr lang="vi-VN" dirty="0">
                <a:latin typeface="Arial" pitchFamily="34" charset="0"/>
                <a:cs typeface="Arial" pitchFamily="34" charset="0"/>
              </a:rPr>
              <a:t>vụ bằng cách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triển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khai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>
                <a:latin typeface="Arial" pitchFamily="34" charset="0"/>
                <a:cs typeface="Arial" pitchFamily="34" charset="0"/>
              </a:rPr>
              <a:t>các giải pháp hiệu quả nhất.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48FB37-3DE9-4FBA-9BD1-70FC53CE7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879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6CB38-8DB1-4D26-9583-7D615F557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686" y="-630"/>
            <a:ext cx="10515600" cy="1325563"/>
          </a:xfrm>
        </p:spPr>
        <p:txBody>
          <a:bodyPr/>
          <a:lstStyle/>
          <a:p>
            <a:r>
              <a:rPr lang="en-GB" b="1" dirty="0"/>
              <a:t>QI </a:t>
            </a:r>
            <a:r>
              <a:rPr lang="en-GB" b="1" dirty="0" err="1" smtClean="0"/>
              <a:t>trong</a:t>
            </a:r>
            <a:r>
              <a:rPr lang="en-GB" b="1" dirty="0" smtClean="0"/>
              <a:t> </a:t>
            </a:r>
            <a:r>
              <a:rPr lang="en-GB" b="1" dirty="0" err="1" smtClean="0"/>
              <a:t>chương</a:t>
            </a:r>
            <a:r>
              <a:rPr lang="en-GB" b="1" dirty="0" smtClean="0"/>
              <a:t> </a:t>
            </a:r>
            <a:r>
              <a:rPr lang="en-GB" b="1" dirty="0" err="1" smtClean="0"/>
              <a:t>trình</a:t>
            </a:r>
            <a:r>
              <a:rPr lang="en-GB" b="1" dirty="0" smtClean="0"/>
              <a:t> HIV</a:t>
            </a:r>
            <a:endParaRPr lang="en-GB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3BCBE1-F010-46A0-891E-A4E99A1935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2386" y="1064030"/>
            <a:ext cx="11504814" cy="5744095"/>
          </a:xfrm>
        </p:spPr>
        <p:txBody>
          <a:bodyPr>
            <a:noAutofit/>
          </a:bodyPr>
          <a:lstStyle/>
          <a:p>
            <a:pPr algn="just" fontAlgn="base">
              <a:lnSpc>
                <a:spcPct val="150000"/>
              </a:lnSpc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Hướng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đến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việc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đạt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được các kết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cục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sức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khoẻ tốt hơn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ví dụ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như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gắn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kết có hiệu quả với chăm sóc sau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chẩn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đoán, duy trì chăm sóc và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giảm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lượng virus HIV).</a:t>
            </a:r>
          </a:p>
          <a:p>
            <a:pPr algn="just" fontAlgn="base">
              <a:lnSpc>
                <a:spcPct val="150000"/>
              </a:lnSpc>
            </a:pP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Lượng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giá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chất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lượng dữ liệu (DQA) thường được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bao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hàm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trong cải tiến chất lượng và được sử dụng để hướng dẫn quá trình cải tiến chất lượng dữ liệu.</a:t>
            </a:r>
          </a:p>
          <a:p>
            <a:pPr algn="just" fontAlgn="base">
              <a:lnSpc>
                <a:spcPct val="150000"/>
              </a:lnSpc>
            </a:pPr>
            <a:r>
              <a:rPr lang="vi-VN" sz="2400" dirty="0">
                <a:latin typeface="Arial" pitchFamily="34" charset="0"/>
                <a:cs typeface="Arial" pitchFamily="34" charset="0"/>
              </a:rPr>
              <a:t>DQA xác định loại dữ liệu cần cải tiến và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những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ưu tiên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tư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̀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đó hỗ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trợ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việc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đo lường chính xác hiệu suất của chương trình.</a:t>
            </a:r>
          </a:p>
          <a:p>
            <a:pPr algn="just" fontAlgn="base">
              <a:lnSpc>
                <a:spcPct val="150000"/>
              </a:lnSpc>
            </a:pPr>
            <a:r>
              <a:rPr lang="vi-VN" sz="2400" dirty="0">
                <a:latin typeface="Arial" pitchFamily="34" charset="0"/>
                <a:cs typeface="Arial" pitchFamily="34" charset="0"/>
              </a:rPr>
              <a:t>Dữ liệu có chất lượng cao rất quan trọng để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giám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sát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hiệu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quả của chương trình và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việc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đưa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ra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quyết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định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hợp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ly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́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cũng như đảm bảo dịch vụ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có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chất </a:t>
            </a:r>
            <a:r>
              <a:rPr lang="vi-VN" sz="2400" dirty="0">
                <a:latin typeface="Arial" pitchFamily="34" charset="0"/>
                <a:cs typeface="Arial" pitchFamily="34" charset="0"/>
              </a:rPr>
              <a:t>lượng </a:t>
            </a:r>
            <a:r>
              <a:rPr lang="vi-VN" sz="2400" dirty="0" smtClean="0">
                <a:latin typeface="Arial" pitchFamily="34" charset="0"/>
                <a:cs typeface="Arial" pitchFamily="34" charset="0"/>
              </a:rPr>
              <a:t>cao.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99251-7195-4D0D-B848-A8A980CA5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83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946" y="0"/>
            <a:ext cx="10515600" cy="997527"/>
          </a:xfrm>
        </p:spPr>
        <p:txBody>
          <a:bodyPr>
            <a:normAutofit/>
          </a:bodyPr>
          <a:lstStyle/>
          <a:p>
            <a:r>
              <a:rPr lang="en-US" sz="4000" b="1" dirty="0" err="1" smtClean="0"/>
              <a:t>Xung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đột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dư</a:t>
            </a:r>
            <a:r>
              <a:rPr lang="en-US" sz="4000" b="1" dirty="0" smtClean="0"/>
              <a:t>̃ </a:t>
            </a:r>
            <a:r>
              <a:rPr lang="en-US" sz="4000" b="1" dirty="0" err="1" smtClean="0"/>
              <a:t>liệu</a:t>
            </a:r>
            <a:r>
              <a:rPr lang="en-US" sz="4000" b="1" dirty="0" smtClean="0"/>
              <a:t>? </a:t>
            </a:r>
            <a:endParaRPr lang="en-MY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386" y="864530"/>
            <a:ext cx="11654444" cy="603504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6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Đôi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̃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liệu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của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trình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xung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đột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với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̃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liệu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điều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quốc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ví dụ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như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6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Đô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bao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của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chương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trình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nhưng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thay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đổi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hoặc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là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sô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mới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mắc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HIV và STI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tăng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lvl="1">
              <a:lnSpc>
                <a:spcPct val="16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Sô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hiện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mắc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của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HIV ở 1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địa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phương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vượt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mức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ước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đoán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của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quốc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gia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6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vấn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với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việc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thập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̃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liệu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6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Đối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tác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được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ghi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nhận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nào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Chúng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ta có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̉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dụng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unique </a:t>
            </a:r>
            <a:r>
              <a:rPr lang="en-US" dirty="0">
                <a:latin typeface="Arial" pitchFamily="34" charset="0"/>
                <a:cs typeface="Arial" pitchFamily="34" charset="0"/>
              </a:rPr>
              <a:t>identifiers?</a:t>
            </a:r>
          </a:p>
          <a:p>
            <a:pPr>
              <a:lnSpc>
                <a:spcPct val="16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vấn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vê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chất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lượng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dịch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vụ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 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60000"/>
              </a:lnSpc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Quá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trình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thập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dư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̃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liệu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có bị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lệch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? </a:t>
            </a:r>
            <a:endParaRPr lang="en-MY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B84B8B-163E-446F-B0BA-F7A59A35B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443" y="0"/>
            <a:ext cx="10515600" cy="1325563"/>
          </a:xfrm>
        </p:spPr>
        <p:txBody>
          <a:bodyPr/>
          <a:lstStyle/>
          <a:p>
            <a:r>
              <a:rPr lang="en-US" b="1" dirty="0" err="1" smtClean="0"/>
              <a:t>Sư</a:t>
            </a:r>
            <a:r>
              <a:rPr lang="en-US" b="1" dirty="0" smtClean="0"/>
              <a:t>̉ </a:t>
            </a:r>
            <a:r>
              <a:rPr lang="en-US" b="1" dirty="0" err="1" smtClean="0"/>
              <a:t>dụng</a:t>
            </a:r>
            <a:r>
              <a:rPr lang="en-US" b="1" dirty="0" smtClean="0"/>
              <a:t> </a:t>
            </a:r>
            <a:r>
              <a:rPr lang="en-US" b="1" dirty="0" err="1" smtClean="0"/>
              <a:t>dư</a:t>
            </a:r>
            <a:r>
              <a:rPr lang="en-US" b="1" dirty="0" smtClean="0"/>
              <a:t>̃ </a:t>
            </a:r>
            <a:r>
              <a:rPr lang="en-US" b="1" dirty="0" err="1" smtClean="0"/>
              <a:t>liệu</a:t>
            </a:r>
            <a:r>
              <a:rPr lang="en-US" b="1" dirty="0" smtClean="0"/>
              <a:t> </a:t>
            </a:r>
            <a:r>
              <a:rPr lang="en-US" b="1" dirty="0" err="1" smtClean="0"/>
              <a:t>định</a:t>
            </a:r>
            <a:r>
              <a:rPr lang="en-US" b="1" dirty="0" smtClean="0"/>
              <a:t> </a:t>
            </a:r>
            <a:r>
              <a:rPr lang="en-US" b="1" dirty="0" err="1" smtClean="0"/>
              <a:t>tính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9135" y="1313411"/>
            <a:ext cx="6068290" cy="530352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5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Cần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hiểu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sâu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hơn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điều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đang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thật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xảy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triển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khai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lnSpc>
                <a:spcPct val="150000"/>
              </a:lnSpc>
            </a:pPr>
            <a:r>
              <a:rPr lang="vi-VN" dirty="0" smtClean="0">
                <a:latin typeface="Arial" pitchFamily="34" charset="0"/>
                <a:cs typeface="Arial" pitchFamily="34" charset="0"/>
              </a:rPr>
              <a:t>Các </a:t>
            </a:r>
            <a:r>
              <a:rPr lang="vi-VN" dirty="0">
                <a:latin typeface="Arial" pitchFamily="34" charset="0"/>
                <a:cs typeface="Arial" pitchFamily="34" charset="0"/>
              </a:rPr>
              <a:t>cuộc thảo luận thường xuyên nhưng không chính thức với người thụ hưởng sẽ cung cấp cho bạn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nhiều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thông tin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phong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phu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́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.</a:t>
            </a:r>
            <a:endParaRPr lang="vi-VN" dirty="0">
              <a:latin typeface="Arial" pitchFamily="34" charset="0"/>
              <a:cs typeface="Arial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Những cuộc thảo luận không chính thức cũng cần được ghi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chép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và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lưu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̃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>
                <a:latin typeface="Arial" pitchFamily="34" charset="0"/>
                <a:cs typeface="Arial" pitchFamily="34" charset="0"/>
              </a:rPr>
              <a:t>một cách hợp lý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3679" y="1898392"/>
            <a:ext cx="5210529" cy="3929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978165-5A9A-4FA1-99DA-BF4DD535A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505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255" y="82500"/>
            <a:ext cx="11853949" cy="1325563"/>
          </a:xfrm>
        </p:spPr>
        <p:txBody>
          <a:bodyPr>
            <a:normAutofit/>
          </a:bodyPr>
          <a:lstStyle/>
          <a:p>
            <a:r>
              <a:rPr lang="en-US" b="1" dirty="0" err="1" smtClean="0"/>
              <a:t>Những</a:t>
            </a:r>
            <a:r>
              <a:rPr lang="en-US" b="1" dirty="0" smtClean="0"/>
              <a:t> </a:t>
            </a:r>
            <a:r>
              <a:rPr lang="en-US" b="1" dirty="0" err="1" smtClean="0"/>
              <a:t>thách</a:t>
            </a:r>
            <a:r>
              <a:rPr lang="en-US" b="1" dirty="0" smtClean="0"/>
              <a:t> </a:t>
            </a:r>
            <a:r>
              <a:rPr lang="en-US" b="1" dirty="0" err="1" smtClean="0"/>
              <a:t>thức</a:t>
            </a:r>
            <a:r>
              <a:rPr lang="en-US" b="1" dirty="0" smtClean="0"/>
              <a:t> </a:t>
            </a:r>
            <a:r>
              <a:rPr lang="en-US" b="1" dirty="0" err="1" smtClean="0"/>
              <a:t>đối</a:t>
            </a:r>
            <a:r>
              <a:rPr lang="en-US" b="1" dirty="0" smtClean="0"/>
              <a:t> </a:t>
            </a:r>
            <a:r>
              <a:rPr lang="en-US" b="1" dirty="0" err="1" smtClean="0"/>
              <a:t>với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                                 </a:t>
            </a:r>
            <a:r>
              <a:rPr lang="en-US" b="1" dirty="0" err="1" smtClean="0"/>
              <a:t>đô</a:t>
            </a:r>
            <a:r>
              <a:rPr lang="en-US" b="1" dirty="0" smtClean="0"/>
              <a:t>̣ </a:t>
            </a:r>
            <a:r>
              <a:rPr lang="en-US" b="1" dirty="0" err="1" smtClean="0"/>
              <a:t>bao</a:t>
            </a:r>
            <a:r>
              <a:rPr lang="en-US" b="1" dirty="0" smtClean="0"/>
              <a:t> </a:t>
            </a:r>
            <a:r>
              <a:rPr lang="en-US" b="1" dirty="0" err="1" smtClean="0"/>
              <a:t>phu</a:t>
            </a:r>
            <a:r>
              <a:rPr lang="en-US" b="1" dirty="0" smtClean="0"/>
              <a:t>̉ </a:t>
            </a:r>
            <a:r>
              <a:rPr lang="en-US" b="1" dirty="0" err="1" smtClean="0"/>
              <a:t>của</a:t>
            </a:r>
            <a:r>
              <a:rPr lang="en-US" b="1" dirty="0" smtClean="0"/>
              <a:t> </a:t>
            </a:r>
            <a:r>
              <a:rPr lang="en-US" b="1" dirty="0" err="1" smtClean="0"/>
              <a:t>dịch</a:t>
            </a:r>
            <a:r>
              <a:rPr lang="en-US" b="1" dirty="0" smtClean="0"/>
              <a:t> vụ</a:t>
            </a:r>
            <a:endParaRPr lang="en-MY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764" y="1479666"/>
            <a:ext cx="11338560" cy="5378334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n-US" dirty="0" err="1" smtClean="0">
                <a:latin typeface="Arial" pitchFamily="34" charset="0"/>
                <a:cs typeface="Arial" pitchFamily="34" charset="0"/>
              </a:rPr>
              <a:t>Cần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hỏi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</a:t>
            </a:r>
            <a:endParaRPr lang="vi-VN" dirty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60000"/>
              </a:lnSpc>
            </a:pPr>
            <a:r>
              <a:rPr lang="vi-VN" dirty="0" smtClean="0">
                <a:latin typeface="Arial" pitchFamily="34" charset="0"/>
                <a:cs typeface="Arial" pitchFamily="34" charset="0"/>
              </a:rPr>
              <a:t>Những phụ </a:t>
            </a:r>
            <a:r>
              <a:rPr lang="vi-VN" dirty="0">
                <a:latin typeface="Arial" pitchFamily="34" charset="0"/>
                <a:cs typeface="Arial" pitchFamily="34" charset="0"/>
              </a:rPr>
              <a:t>nữ tiêm chích ma túy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có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tiếp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cận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được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c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ác </a:t>
            </a:r>
            <a:r>
              <a:rPr lang="vi-VN" dirty="0">
                <a:latin typeface="Arial" pitchFamily="34" charset="0"/>
                <a:cs typeface="Arial" pitchFamily="34" charset="0"/>
              </a:rPr>
              <a:t>dịch vụ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cần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thiết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? </a:t>
            </a:r>
            <a:r>
              <a:rPr lang="vi-VN" dirty="0">
                <a:latin typeface="Arial" pitchFamily="34" charset="0"/>
                <a:cs typeface="Arial" pitchFamily="34" charset="0"/>
              </a:rPr>
              <a:t>Nếu không thì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do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đâu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?</a:t>
            </a:r>
            <a:endParaRPr lang="vi-VN" dirty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6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Các rào cản đối với việc tiếp cận dịch vụ là gì?</a:t>
            </a:r>
          </a:p>
          <a:p>
            <a:pPr lvl="1" algn="just">
              <a:lnSpc>
                <a:spcPct val="16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Các cơ quan thực thi luật pháp có tăng các hoạt động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hô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̃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trơ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̣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theo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luật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định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không</a:t>
            </a:r>
            <a:r>
              <a:rPr lang="vi-VN" dirty="0">
                <a:latin typeface="Arial" pitchFamily="34" charset="0"/>
                <a:cs typeface="Arial" pitchFamily="34" charset="0"/>
              </a:rPr>
              <a:t>?</a:t>
            </a:r>
          </a:p>
          <a:p>
            <a:pPr lvl="1" algn="just">
              <a:lnSpc>
                <a:spcPct val="16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Các nhân viên của tổ chức phi chính phủ có tiếp cận đến các địa điểm thích hợp không?</a:t>
            </a:r>
          </a:p>
          <a:p>
            <a:pPr lvl="1" algn="just">
              <a:lnSpc>
                <a:spcPct val="16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Chúng ta có cần phải xem lại phương pháp tiếp cận cộng đồng không?</a:t>
            </a:r>
          </a:p>
          <a:p>
            <a:pPr lvl="1" algn="just">
              <a:lnSpc>
                <a:spcPct val="16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Liệu chúng ta có đủ nguồn lực để phân bổ cho chương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trình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?</a:t>
            </a:r>
            <a:endParaRPr lang="vi-VN" dirty="0">
              <a:latin typeface="Arial" pitchFamily="34" charset="0"/>
              <a:cs typeface="Arial" pitchFamily="34" charset="0"/>
            </a:endParaRPr>
          </a:p>
          <a:p>
            <a:pPr lvl="1" algn="just">
              <a:lnSpc>
                <a:spcPct val="160000"/>
              </a:lnSpc>
            </a:pPr>
            <a:r>
              <a:rPr lang="vi-VN" dirty="0">
                <a:latin typeface="Arial" pitchFamily="34" charset="0"/>
                <a:cs typeface="Arial" pitchFamily="34" charset="0"/>
              </a:rPr>
              <a:t>Liệu chúng ta có đủ nhân sự được đào tạo ở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các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điểm </a:t>
            </a:r>
            <a:r>
              <a:rPr lang="vi-VN" dirty="0">
                <a:latin typeface="Arial" pitchFamily="34" charset="0"/>
                <a:cs typeface="Arial" pitchFamily="34" charset="0"/>
              </a:rPr>
              <a:t>dịch vụ của chính phủ và các tổ chức phi chính 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phủ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không</a:t>
            </a:r>
            <a:r>
              <a:rPr lang="vi-VN" dirty="0" smtClean="0">
                <a:latin typeface="Arial" pitchFamily="34" charset="0"/>
                <a:cs typeface="Arial" pitchFamily="34" charset="0"/>
              </a:rPr>
              <a:t>?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276CF5-70F4-4B31-9618-4EF855CE1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296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Hãy</a:t>
            </a:r>
            <a:r>
              <a:rPr lang="en-US" b="1" dirty="0" smtClean="0"/>
              <a:t> </a:t>
            </a:r>
            <a:r>
              <a:rPr lang="en-US" b="1" dirty="0" err="1" smtClean="0"/>
              <a:t>xem</a:t>
            </a:r>
            <a:r>
              <a:rPr lang="en-US" b="1" dirty="0" smtClean="0"/>
              <a:t> 1 ví dụ cụ </a:t>
            </a:r>
            <a:r>
              <a:rPr lang="en-US" b="1" dirty="0" err="1" smtClean="0"/>
              <a:t>thê</a:t>
            </a:r>
            <a:r>
              <a:rPr lang="en-US" b="1" dirty="0" smtClean="0"/>
              <a:t>̉</a:t>
            </a:r>
            <a:endParaRPr lang="en-MY" b="1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Mại</a:t>
            </a:r>
            <a:r>
              <a:rPr lang="en-US" dirty="0" smtClean="0"/>
              <a:t> </a:t>
            </a:r>
            <a:r>
              <a:rPr lang="en-US" dirty="0" err="1" smtClean="0"/>
              <a:t>dâm</a:t>
            </a:r>
            <a:r>
              <a:rPr lang="en-US" dirty="0" smtClean="0"/>
              <a:t> ở </a:t>
            </a:r>
            <a:r>
              <a:rPr lang="en-US" dirty="0"/>
              <a:t>Kelantan, MALAYSIA</a:t>
            </a:r>
            <a:endParaRPr lang="en-MY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F3C92A-04F3-435F-877A-B483CB95E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92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448" y="13236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vi-VN" sz="3200" b="1" dirty="0">
                <a:latin typeface="Arial" pitchFamily="34" charset="0"/>
                <a:cs typeface="Arial" pitchFamily="34" charset="0"/>
              </a:rPr>
              <a:t>Thông tin dịch tễ học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vê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̀ </a:t>
            </a:r>
            <a:r>
              <a:rPr lang="vi-VN" sz="3200" b="1" dirty="0" smtClean="0">
                <a:latin typeface="Arial" pitchFamily="34" charset="0"/>
                <a:cs typeface="Arial" pitchFamily="34" charset="0"/>
              </a:rPr>
              <a:t>người </a:t>
            </a:r>
            <a:r>
              <a:rPr lang="vi-VN" sz="3200" b="1" dirty="0">
                <a:latin typeface="Arial" pitchFamily="34" charset="0"/>
                <a:cs typeface="Arial" pitchFamily="34" charset="0"/>
              </a:rPr>
              <a:t>tiêm chích ma túy, phụ nữ mại dâm và chuyển giới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mại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200" b="1" dirty="0" err="1" smtClean="0">
                <a:latin typeface="Arial" pitchFamily="34" charset="0"/>
                <a:cs typeface="Arial" pitchFamily="34" charset="0"/>
              </a:rPr>
              <a:t>dâm</a:t>
            </a:r>
            <a:r>
              <a:rPr lang="en-US" sz="3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vi-VN" sz="3200" b="1" dirty="0" smtClean="0">
                <a:latin typeface="Arial" pitchFamily="34" charset="0"/>
                <a:cs typeface="Arial" pitchFamily="34" charset="0"/>
              </a:rPr>
              <a:t>ở Malaysia</a:t>
            </a:r>
            <a:endParaRPr lang="en-MY" sz="3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1932764"/>
              </p:ext>
            </p:extLst>
          </p:nvPr>
        </p:nvGraphicFramePr>
        <p:xfrm>
          <a:off x="838200" y="1690688"/>
          <a:ext cx="10699864" cy="49890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78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15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83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43055">
                <a:tc>
                  <a:txBody>
                    <a:bodyPr/>
                    <a:lstStyle/>
                    <a:p>
                      <a:r>
                        <a:rPr lang="en-US" sz="2000" dirty="0" err="1" smtClean="0"/>
                        <a:t>Nhóm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đích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Dân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sô</a:t>
                      </a:r>
                      <a:r>
                        <a:rPr lang="en-US" sz="2000" baseline="0" dirty="0" smtClean="0"/>
                        <a:t>́ </a:t>
                      </a:r>
                      <a:r>
                        <a:rPr lang="en-US" sz="2000" baseline="0" dirty="0" err="1" smtClean="0"/>
                        <a:t>ước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đoán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Sô</a:t>
                      </a:r>
                      <a:r>
                        <a:rPr lang="en-US" sz="2000" dirty="0" smtClean="0"/>
                        <a:t>́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hiện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baseline="0" dirty="0" err="1" smtClean="0"/>
                        <a:t>mắc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HIV</a:t>
                      </a:r>
                      <a:endParaRPr lang="en-MY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Nguồn</a:t>
                      </a:r>
                      <a:r>
                        <a:rPr lang="en-US" sz="2000" dirty="0" smtClean="0"/>
                        <a:t> </a:t>
                      </a:r>
                      <a:r>
                        <a:rPr lang="en-US" sz="2000" baseline="0" dirty="0" smtClean="0"/>
                        <a:t> </a:t>
                      </a:r>
                      <a:endParaRPr lang="en-MY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15342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Người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nghiện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chích</a:t>
                      </a:r>
                      <a:r>
                        <a:rPr lang="en-US" sz="2800" baseline="0" dirty="0" smtClean="0"/>
                        <a:t> ma </a:t>
                      </a:r>
                      <a:r>
                        <a:rPr lang="en-US" sz="2800" baseline="0" dirty="0" err="1" smtClean="0"/>
                        <a:t>túy</a:t>
                      </a:r>
                      <a:endParaRPr lang="en-MY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170,000</a:t>
                      </a:r>
                      <a:endParaRPr lang="en-MY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b="1" dirty="0"/>
                        <a:t>22.1%</a:t>
                      </a:r>
                    </a:p>
                    <a:p>
                      <a:pPr algn="ctr"/>
                      <a:r>
                        <a:rPr lang="en-MY" sz="2000" b="0" dirty="0" smtClean="0"/>
                        <a:t>(</a:t>
                      </a:r>
                      <a:r>
                        <a:rPr lang="en-MY" sz="2000" b="0" dirty="0" err="1" smtClean="0"/>
                        <a:t>trong</a:t>
                      </a:r>
                      <a:r>
                        <a:rPr lang="en-MY" sz="2000" b="0" dirty="0" smtClean="0"/>
                        <a:t> </a:t>
                      </a:r>
                      <a:r>
                        <a:rPr lang="en-MY" sz="2000" b="0" dirty="0" err="1" smtClean="0"/>
                        <a:t>đo</a:t>
                      </a:r>
                      <a:r>
                        <a:rPr lang="en-MY" sz="2000" b="0" dirty="0" smtClean="0"/>
                        <a:t>́</a:t>
                      </a:r>
                      <a:r>
                        <a:rPr lang="en-MY" sz="2000" b="0" baseline="0" dirty="0" smtClean="0"/>
                        <a:t> có </a:t>
                      </a:r>
                      <a:r>
                        <a:rPr lang="en-MY" sz="2000" b="0" dirty="0" smtClean="0"/>
                        <a:t>1 </a:t>
                      </a:r>
                      <a:r>
                        <a:rPr lang="en-MY" sz="2000" b="0" dirty="0"/>
                        <a:t>site </a:t>
                      </a:r>
                      <a:r>
                        <a:rPr lang="en-MY" sz="2000" b="0" dirty="0" err="1" smtClean="0"/>
                        <a:t>báo</a:t>
                      </a:r>
                      <a:r>
                        <a:rPr lang="en-MY" sz="2000" b="0" baseline="0" dirty="0" smtClean="0"/>
                        <a:t> </a:t>
                      </a:r>
                      <a:r>
                        <a:rPr lang="en-MY" sz="2000" b="0" baseline="0" dirty="0" err="1" smtClean="0"/>
                        <a:t>cáo</a:t>
                      </a:r>
                      <a:r>
                        <a:rPr lang="en-MY" sz="2000" b="0" dirty="0" smtClean="0"/>
                        <a:t> </a:t>
                      </a:r>
                      <a:r>
                        <a:rPr lang="en-MY" sz="2000" b="0" dirty="0"/>
                        <a:t>47.1%)</a:t>
                      </a:r>
                    </a:p>
                    <a:p>
                      <a:pPr algn="ctr"/>
                      <a:endParaRPr lang="en-MY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Giám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sát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hành</a:t>
                      </a:r>
                      <a:r>
                        <a:rPr lang="en-US" sz="1600" baseline="0" dirty="0" smtClean="0"/>
                        <a:t> vi </a:t>
                      </a:r>
                      <a:r>
                        <a:rPr lang="en-US" sz="1600" baseline="0" dirty="0" err="1" smtClean="0"/>
                        <a:t>sinh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học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theo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hướng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tích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aseline="0" dirty="0" err="1" smtClean="0"/>
                        <a:t>hợp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Integrated</a:t>
                      </a:r>
                      <a:r>
                        <a:rPr lang="en-US" sz="1600" baseline="0" dirty="0" smtClean="0"/>
                        <a:t> </a:t>
                      </a:r>
                      <a:endParaRPr lang="en-US" sz="1600" baseline="0" dirty="0"/>
                    </a:p>
                    <a:p>
                      <a:pPr algn="ctr"/>
                      <a:r>
                        <a:rPr lang="en-US" sz="1600" baseline="0" dirty="0"/>
                        <a:t>Bio-</a:t>
                      </a:r>
                      <a:r>
                        <a:rPr lang="en-US" sz="1600" baseline="0" dirty="0" err="1"/>
                        <a:t>Behavioural</a:t>
                      </a:r>
                      <a:r>
                        <a:rPr lang="en-US" sz="1600" baseline="0" dirty="0"/>
                        <a:t> Surveillance (IBBS) 2009</a:t>
                      </a:r>
                      <a:endParaRPr lang="en-MY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5342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Phu</a:t>
                      </a:r>
                      <a:r>
                        <a:rPr lang="en-US" sz="2800" dirty="0" smtClean="0"/>
                        <a:t>̣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nư</a:t>
                      </a:r>
                      <a:r>
                        <a:rPr lang="en-US" sz="2800" baseline="0" dirty="0" smtClean="0"/>
                        <a:t>̃ </a:t>
                      </a:r>
                      <a:r>
                        <a:rPr lang="en-US" sz="2800" baseline="0" dirty="0" err="1" smtClean="0"/>
                        <a:t>mại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dâm</a:t>
                      </a:r>
                      <a:endParaRPr lang="en-MY" sz="28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2800" dirty="0"/>
                        <a:t>60,000</a:t>
                      </a:r>
                    </a:p>
                    <a:p>
                      <a:pPr algn="ctr"/>
                      <a:r>
                        <a:rPr lang="en-US" sz="2800" dirty="0" smtClean="0"/>
                        <a:t>(</a:t>
                      </a:r>
                      <a:r>
                        <a:rPr lang="en-US" sz="2800" dirty="0" err="1" smtClean="0"/>
                        <a:t>ước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lượng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của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ca</a:t>
                      </a:r>
                      <a:r>
                        <a:rPr lang="en-US" sz="2800" baseline="0" dirty="0" smtClean="0"/>
                        <a:t>̉ 2 </a:t>
                      </a:r>
                      <a:r>
                        <a:rPr lang="en-US" sz="2800" baseline="0" dirty="0" err="1" smtClean="0"/>
                        <a:t>nhóm</a:t>
                      </a:r>
                      <a:r>
                        <a:rPr lang="en-US" sz="2800" baseline="0" dirty="0" smtClean="0"/>
                        <a:t>)</a:t>
                      </a:r>
                      <a:endParaRPr lang="en-MY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400" b="1" dirty="0"/>
                        <a:t>10.5%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MY" sz="2000" b="0" dirty="0" smtClean="0"/>
                        <a:t>(</a:t>
                      </a:r>
                      <a:r>
                        <a:rPr lang="en-MY" sz="2000" b="0" dirty="0" err="1" smtClean="0"/>
                        <a:t>trong</a:t>
                      </a:r>
                      <a:r>
                        <a:rPr lang="en-MY" sz="2000" b="0" dirty="0" smtClean="0"/>
                        <a:t> </a:t>
                      </a:r>
                      <a:r>
                        <a:rPr lang="en-MY" sz="2000" b="0" dirty="0" err="1" smtClean="0"/>
                        <a:t>đo</a:t>
                      </a:r>
                      <a:r>
                        <a:rPr lang="en-MY" sz="2000" b="0" dirty="0" smtClean="0"/>
                        <a:t>́</a:t>
                      </a:r>
                      <a:r>
                        <a:rPr lang="en-MY" sz="2000" b="0" baseline="0" dirty="0" smtClean="0"/>
                        <a:t> có </a:t>
                      </a:r>
                      <a:r>
                        <a:rPr lang="en-MY" sz="2000" b="0" dirty="0" smtClean="0"/>
                        <a:t>1 </a:t>
                      </a:r>
                      <a:r>
                        <a:rPr lang="en-MY" sz="2000" b="0" dirty="0"/>
                        <a:t>site </a:t>
                      </a:r>
                      <a:r>
                        <a:rPr lang="en-MY" sz="2000" b="0" dirty="0" err="1" smtClean="0"/>
                        <a:t>báo</a:t>
                      </a:r>
                      <a:r>
                        <a:rPr lang="en-MY" sz="2000" b="0" baseline="0" dirty="0" smtClean="0"/>
                        <a:t> </a:t>
                      </a:r>
                      <a:r>
                        <a:rPr lang="en-MY" sz="2000" b="0" baseline="0" dirty="0" err="1" smtClean="0"/>
                        <a:t>cáo</a:t>
                      </a:r>
                      <a:r>
                        <a:rPr lang="en-MY" sz="2000" b="0" dirty="0" smtClean="0"/>
                        <a:t> </a:t>
                      </a:r>
                      <a:r>
                        <a:rPr lang="en-MY" sz="2000" b="0" dirty="0"/>
                        <a:t>12.6%)</a:t>
                      </a:r>
                    </a:p>
                    <a:p>
                      <a:pPr algn="ctr"/>
                      <a:endParaRPr lang="en-MY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IBBS </a:t>
                      </a:r>
                      <a:r>
                        <a:rPr lang="en-US" sz="1600" baseline="0" dirty="0"/>
                        <a:t>2009</a:t>
                      </a:r>
                      <a:endParaRPr lang="en-MY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15342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Người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chuyển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giới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hành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nghê</a:t>
                      </a:r>
                      <a:r>
                        <a:rPr lang="en-US" sz="2800" baseline="0" dirty="0" smtClean="0"/>
                        <a:t>̀ </a:t>
                      </a:r>
                      <a:r>
                        <a:rPr lang="en-US" sz="2800" baseline="0" dirty="0" err="1" smtClean="0"/>
                        <a:t>mại</a:t>
                      </a:r>
                      <a:r>
                        <a:rPr lang="en-US" sz="2800" baseline="0" dirty="0" smtClean="0"/>
                        <a:t> </a:t>
                      </a:r>
                      <a:r>
                        <a:rPr lang="en-US" sz="2800" baseline="0" dirty="0" err="1" smtClean="0"/>
                        <a:t>dâm</a:t>
                      </a:r>
                      <a:endParaRPr lang="en-MY" sz="28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MY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MY" sz="2400" b="1" dirty="0"/>
                        <a:t>9.7%</a:t>
                      </a:r>
                    </a:p>
                    <a:p>
                      <a:pPr algn="ctr"/>
                      <a:r>
                        <a:rPr lang="en-MY" sz="2000" b="0" dirty="0" smtClean="0"/>
                        <a:t>(</a:t>
                      </a:r>
                      <a:r>
                        <a:rPr lang="en-MY" sz="2000" b="0" dirty="0" err="1" smtClean="0"/>
                        <a:t>trong</a:t>
                      </a:r>
                      <a:r>
                        <a:rPr lang="en-MY" sz="2000" b="0" dirty="0" smtClean="0"/>
                        <a:t> </a:t>
                      </a:r>
                      <a:r>
                        <a:rPr lang="en-MY" sz="2000" b="0" dirty="0" err="1" smtClean="0"/>
                        <a:t>đo</a:t>
                      </a:r>
                      <a:r>
                        <a:rPr lang="en-MY" sz="2000" b="0" dirty="0" smtClean="0"/>
                        <a:t>́</a:t>
                      </a:r>
                      <a:r>
                        <a:rPr lang="en-MY" sz="2000" b="0" baseline="0" dirty="0" smtClean="0"/>
                        <a:t> có </a:t>
                      </a:r>
                      <a:r>
                        <a:rPr lang="en-MY" sz="2000" b="0" dirty="0" smtClean="0"/>
                        <a:t>1 site </a:t>
                      </a:r>
                      <a:r>
                        <a:rPr lang="en-MY" sz="2000" b="0" dirty="0" err="1" smtClean="0"/>
                        <a:t>báo</a:t>
                      </a:r>
                      <a:r>
                        <a:rPr lang="en-MY" sz="2000" b="0" baseline="0" dirty="0" smtClean="0"/>
                        <a:t> </a:t>
                      </a:r>
                      <a:r>
                        <a:rPr lang="en-MY" sz="2000" b="0" baseline="0" dirty="0" err="1" smtClean="0"/>
                        <a:t>cáo</a:t>
                      </a:r>
                      <a:r>
                        <a:rPr lang="en-MY" sz="2000" b="0" dirty="0" smtClean="0"/>
                        <a:t> </a:t>
                      </a:r>
                      <a:r>
                        <a:rPr lang="en-MY" sz="2000" b="0" dirty="0"/>
                        <a:t>19.3%) </a:t>
                      </a:r>
                    </a:p>
                    <a:p>
                      <a:pPr algn="ctr"/>
                      <a:endParaRPr lang="en-MY" sz="2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IBBS </a:t>
                      </a:r>
                      <a:r>
                        <a:rPr lang="en-US" sz="1600" baseline="0" dirty="0"/>
                        <a:t>2009</a:t>
                      </a:r>
                      <a:endParaRPr lang="en-MY" sz="1600" dirty="0"/>
                    </a:p>
                    <a:p>
                      <a:pPr algn="ctr"/>
                      <a:endParaRPr lang="en-MY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E6CCD9-FDCE-45ED-844E-A58EB07D8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0DBC0-F974-490D-AC6D-8DACF35876B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61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1873</TotalTime>
  <Words>1579</Words>
  <Application>Microsoft Office PowerPoint</Application>
  <PresentationFormat>Widescreen</PresentationFormat>
  <Paragraphs>152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Calibri Light</vt:lpstr>
      <vt:lpstr>Office Theme</vt:lpstr>
      <vt:lpstr>Sử dụng dữ liệu  Giám sát và Đánh giá để cải thiện chất lượng</vt:lpstr>
      <vt:lpstr>Định nghĩa cải thiện chất lượng</vt:lpstr>
      <vt:lpstr>Cải tiến chất lượng (QI) Trung tâm hợp tác về thông tin chiến lược của Tổ chức Y tế thế giới </vt:lpstr>
      <vt:lpstr>QI trong chương trình HIV</vt:lpstr>
      <vt:lpstr>Xung đột dữ liệu? </vt:lpstr>
      <vt:lpstr>Sử dụng dữ liệu định tính</vt:lpstr>
      <vt:lpstr>Những thách thức đối với                                   độ bao phủ của dịch vụ</vt:lpstr>
      <vt:lpstr>Hãy xem 1 ví dụ cụ thể</vt:lpstr>
      <vt:lpstr>Thông tin dịch tễ học về người tiêm chích ma túy, phụ nữ mại dâm và chuyển giới mại dâm ở Malaysia</vt:lpstr>
      <vt:lpstr>PowerPoint Presentation</vt:lpstr>
      <vt:lpstr>Báo cáo vấn đề</vt:lpstr>
      <vt:lpstr>Thông tin cơ bản</vt:lpstr>
      <vt:lpstr>Kết hợp thu thập dữ liệu và vận động sự ủng hộ</vt:lpstr>
      <vt:lpstr>Mại dâm tại nhà</vt:lpstr>
      <vt:lpstr>Phân tích SWOT  </vt:lpstr>
      <vt:lpstr>Các cơ hội được xác định trong bài tập mapping</vt:lpstr>
      <vt:lpstr>Chiến lược cải thiện chất lượng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Mona Sheikh Mahmud</dc:creator>
  <cp:lastModifiedBy>Windows User</cp:lastModifiedBy>
  <cp:revision>39</cp:revision>
  <dcterms:created xsi:type="dcterms:W3CDTF">2017-10-29T08:23:27Z</dcterms:created>
  <dcterms:modified xsi:type="dcterms:W3CDTF">2017-12-31T14:16:15Z</dcterms:modified>
</cp:coreProperties>
</file>