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797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2657" autoAdjust="0"/>
  </p:normalViewPr>
  <p:slideViewPr>
    <p:cSldViewPr snapToGrid="0">
      <p:cViewPr varScale="1">
        <p:scale>
          <a:sx n="47" d="100"/>
          <a:sy n="47" d="100"/>
        </p:scale>
        <p:origin x="374" y="43"/>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57915E-B803-41E1-AAF9-FE1C7402FEF6}" type="doc">
      <dgm:prSet loTypeId="urn:microsoft.com/office/officeart/2016/7/layout/LinearBlockProcessNumbered" loCatId="process" qsTypeId="urn:microsoft.com/office/officeart/2005/8/quickstyle/simple1" qsCatId="simple" csTypeId="urn:microsoft.com/office/officeart/2005/8/colors/accent2_1" csCatId="accent2" phldr="1"/>
      <dgm:spPr/>
      <dgm:t>
        <a:bodyPr/>
        <a:lstStyle/>
        <a:p>
          <a:endParaRPr lang="en-US"/>
        </a:p>
      </dgm:t>
    </dgm:pt>
    <dgm:pt modelId="{AE8166B3-54AF-48EF-A503-25333BF4BF31}">
      <dgm:prSet custT="1"/>
      <dgm:spPr/>
      <dgm:t>
        <a:bodyPr/>
        <a:lstStyle/>
        <a:p>
          <a:pPr algn="just">
            <a:lnSpc>
              <a:spcPct val="150000"/>
            </a:lnSpc>
          </a:pPr>
          <a:r>
            <a:rPr lang="vi-VN" sz="1800" dirty="0" smtClean="0">
              <a:latin typeface="Arial" pitchFamily="34" charset="0"/>
              <a:cs typeface="Arial" pitchFamily="34" charset="0"/>
            </a:rPr>
            <a:t>Thu thập các dữ liệu </a:t>
          </a:r>
          <a:r>
            <a:rPr lang="en-US" sz="1800" dirty="0" smtClean="0">
              <a:latin typeface="Arial" pitchFamily="34" charset="0"/>
              <a:cs typeface="Arial" pitchFamily="34" charset="0"/>
            </a:rPr>
            <a:t>chia </a:t>
          </a:r>
          <a:r>
            <a:rPr lang="vi-VN" sz="1800" dirty="0" smtClean="0">
              <a:latin typeface="Arial" pitchFamily="34" charset="0"/>
              <a:cs typeface="Arial" pitchFamily="34" charset="0"/>
            </a:rPr>
            <a:t>theo giới tính về </a:t>
          </a:r>
          <a:r>
            <a:rPr lang="en-US" sz="1800" dirty="0" err="1" smtClean="0">
              <a:latin typeface="Arial" pitchFamily="34" charset="0"/>
              <a:cs typeface="Arial" pitchFamily="34" charset="0"/>
            </a:rPr>
            <a:t>vấn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đê</a:t>
          </a:r>
          <a:r>
            <a:rPr lang="en-US" sz="1800" dirty="0" smtClean="0">
              <a:latin typeface="Arial" pitchFamily="34" charset="0"/>
              <a:cs typeface="Arial" pitchFamily="34" charset="0"/>
            </a:rPr>
            <a:t>̀ </a:t>
          </a:r>
          <a:r>
            <a:rPr lang="vi-VN" sz="1800" dirty="0" smtClean="0">
              <a:latin typeface="Arial" pitchFamily="34" charset="0"/>
              <a:cs typeface="Arial" pitchFamily="34" charset="0"/>
            </a:rPr>
            <a:t>sử dụng ma túy, tỷ lệ hiện nhiễm HIV và </a:t>
          </a:r>
          <a:r>
            <a:rPr lang="en-US" sz="1800" dirty="0" err="1" smtClean="0">
              <a:latin typeface="Arial" pitchFamily="34" charset="0"/>
              <a:cs typeface="Arial" pitchFamily="34" charset="0"/>
            </a:rPr>
            <a:t>mức</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đô</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bao</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phu</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của</a:t>
          </a:r>
          <a:r>
            <a:rPr lang="vi-VN" sz="1800" dirty="0" smtClean="0">
              <a:latin typeface="Arial" pitchFamily="34" charset="0"/>
              <a:cs typeface="Arial" pitchFamily="34" charset="0"/>
            </a:rPr>
            <a:t> dịch vụ giảm hại </a:t>
          </a:r>
          <a:r>
            <a:rPr lang="en-US" sz="1800" dirty="0" smtClean="0">
              <a:latin typeface="Arial" pitchFamily="34" charset="0"/>
              <a:cs typeface="Arial" pitchFamily="34" charset="0"/>
            </a:rPr>
            <a:t> </a:t>
          </a:r>
          <a:r>
            <a:rPr lang="vi-VN" sz="1800" dirty="0" smtClean="0">
              <a:latin typeface="Arial" pitchFamily="34" charset="0"/>
              <a:cs typeface="Arial" pitchFamily="34" charset="0"/>
            </a:rPr>
            <a:t>(như </a:t>
          </a:r>
          <a:r>
            <a:rPr lang="en-US" sz="1800" dirty="0" err="1" smtClean="0">
              <a:latin typeface="Arial" pitchFamily="34" charset="0"/>
              <a:cs typeface="Arial" pitchFamily="34" charset="0"/>
            </a:rPr>
            <a:t>đa</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được</a:t>
          </a:r>
          <a:r>
            <a:rPr lang="en-US" sz="1800" dirty="0" smtClean="0">
              <a:latin typeface="Arial" pitchFamily="34" charset="0"/>
              <a:cs typeface="Arial" pitchFamily="34" charset="0"/>
            </a:rPr>
            <a:t>  </a:t>
          </a:r>
          <a:r>
            <a:rPr lang="vi-VN" sz="1800" dirty="0" smtClean="0">
              <a:latin typeface="Arial" pitchFamily="34" charset="0"/>
              <a:cs typeface="Arial" pitchFamily="34" charset="0"/>
            </a:rPr>
            <a:t>liệt kê trong Tài liệu </a:t>
          </a:r>
          <a:r>
            <a:rPr lang="en-US" sz="1800" dirty="0" err="1" smtClean="0">
              <a:latin typeface="Arial" pitchFamily="34" charset="0"/>
              <a:cs typeface="Arial" pitchFamily="34" charset="0"/>
            </a:rPr>
            <a:t>của</a:t>
          </a:r>
          <a:r>
            <a:rPr lang="vi-VN" sz="1800" dirty="0" smtClean="0">
              <a:latin typeface="Arial" pitchFamily="34" charset="0"/>
              <a:cs typeface="Arial" pitchFamily="34" charset="0"/>
            </a:rPr>
            <a:t> ngày 1), bao gồm </a:t>
          </a:r>
          <a:r>
            <a:rPr lang="en-US" sz="1800" dirty="0" err="1" smtClean="0">
              <a:latin typeface="Arial" pitchFamily="34" charset="0"/>
              <a:cs typeface="Arial" pitchFamily="34" charset="0"/>
            </a:rPr>
            <a:t>ca</a:t>
          </a:r>
          <a:r>
            <a:rPr lang="en-US" sz="1800" dirty="0" smtClean="0">
              <a:latin typeface="Arial" pitchFamily="34" charset="0"/>
              <a:cs typeface="Arial" pitchFamily="34" charset="0"/>
            </a:rPr>
            <a:t>̉ </a:t>
          </a:r>
          <a:r>
            <a:rPr lang="vi-VN" sz="1800" dirty="0" smtClean="0">
              <a:latin typeface="Arial" pitchFamily="34" charset="0"/>
              <a:cs typeface="Arial" pitchFamily="34" charset="0"/>
            </a:rPr>
            <a:t>trong nhà </a:t>
          </a:r>
          <a:r>
            <a:rPr lang="en-GB" sz="1800" dirty="0" err="1" smtClean="0">
              <a:latin typeface="Arial" pitchFamily="34" charset="0"/>
              <a:cs typeface="Arial" pitchFamily="34" charset="0"/>
            </a:rPr>
            <a:t>trại</a:t>
          </a:r>
          <a:r>
            <a:rPr lang="en-GB" sz="1800" dirty="0" smtClean="0">
              <a:latin typeface="Arial" pitchFamily="34" charset="0"/>
              <a:cs typeface="Arial" pitchFamily="34" charset="0"/>
            </a:rPr>
            <a:t> </a:t>
          </a:r>
          <a:r>
            <a:rPr lang="en-GB" sz="1800" dirty="0" err="1" smtClean="0">
              <a:latin typeface="Arial" pitchFamily="34" charset="0"/>
              <a:cs typeface="Arial" pitchFamily="34" charset="0"/>
            </a:rPr>
            <a:t>giam</a:t>
          </a:r>
          <a:r>
            <a:rPr lang="en-US" sz="1800" dirty="0" smtClean="0">
              <a:latin typeface="Arial" pitchFamily="34" charset="0"/>
              <a:cs typeface="Arial" pitchFamily="34" charset="0"/>
            </a:rPr>
            <a:t>.</a:t>
          </a:r>
        </a:p>
      </dgm:t>
    </dgm:pt>
    <dgm:pt modelId="{19796744-A56C-4F95-94D1-7F7762F2FB57}" type="parTrans" cxnId="{941910FA-33A9-4286-986B-8ACE40344A32}">
      <dgm:prSet/>
      <dgm:spPr/>
      <dgm:t>
        <a:bodyPr/>
        <a:lstStyle/>
        <a:p>
          <a:endParaRPr lang="en-US" sz="1800"/>
        </a:p>
      </dgm:t>
    </dgm:pt>
    <dgm:pt modelId="{6C78865C-DCA2-4A75-AF6B-CFA16209DADB}" type="sibTrans" cxnId="{941910FA-33A9-4286-986B-8ACE40344A32}">
      <dgm:prSet phldrT="01" phldr="0" custT="1"/>
      <dgm:spPr/>
      <dgm:t>
        <a:bodyPr/>
        <a:lstStyle/>
        <a:p>
          <a:pPr algn="r"/>
          <a:r>
            <a:rPr lang="en-US" sz="3200" b="1" dirty="0"/>
            <a:t>01</a:t>
          </a:r>
        </a:p>
      </dgm:t>
    </dgm:pt>
    <dgm:pt modelId="{96F04D89-BA46-4AA0-9904-510DF1B08924}">
      <dgm:prSet custT="1"/>
      <dgm:spPr/>
      <dgm:t>
        <a:bodyPr/>
        <a:lstStyle/>
        <a:p>
          <a:pPr algn="just">
            <a:lnSpc>
              <a:spcPct val="150000"/>
            </a:lnSpc>
          </a:pPr>
          <a:r>
            <a:rPr lang="en-US" sz="1800" dirty="0" err="1" smtClean="0">
              <a:latin typeface="Arial" pitchFamily="34" charset="0"/>
              <a:cs typeface="Arial" pitchFamily="34" charset="0"/>
            </a:rPr>
            <a:t>Nhiện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diện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các</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lô</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hổng</a:t>
          </a:r>
          <a:r>
            <a:rPr lang="en-US" sz="1800" dirty="0" smtClean="0">
              <a:latin typeface="Arial" pitchFamily="34" charset="0"/>
              <a:cs typeface="Arial" pitchFamily="34" charset="0"/>
            </a:rPr>
            <a:t> và </a:t>
          </a:r>
          <a:r>
            <a:rPr lang="en-US" sz="1800" dirty="0" err="1" smtClean="0">
              <a:latin typeface="Arial" pitchFamily="34" charset="0"/>
              <a:cs typeface="Arial" pitchFamily="34" charset="0"/>
            </a:rPr>
            <a:t>lấp</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đầy</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bằng</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các</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nghiên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cứu</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đê</a:t>
          </a:r>
          <a:r>
            <a:rPr lang="en-US" sz="1800" dirty="0" smtClean="0">
              <a:latin typeface="Arial" pitchFamily="34" charset="0"/>
              <a:cs typeface="Arial" pitchFamily="34" charset="0"/>
            </a:rPr>
            <a:t>̉</a:t>
          </a:r>
          <a:r>
            <a:rPr lang="vi-VN" sz="1800" dirty="0" smtClean="0">
              <a:latin typeface="Arial" pitchFamily="34" charset="0"/>
              <a:cs typeface="Arial" pitchFamily="34" charset="0"/>
            </a:rPr>
            <a:t> nâng cao hiểu biết về nhu cầu của phụ nữ tiêm chích ma túy. Điều này là cần thiết để cung cấp</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dịch</a:t>
          </a:r>
          <a:r>
            <a:rPr lang="en-US" sz="1800" dirty="0" smtClean="0">
              <a:latin typeface="Arial" pitchFamily="34" charset="0"/>
              <a:cs typeface="Arial" pitchFamily="34" charset="0"/>
            </a:rPr>
            <a:t> vụ </a:t>
          </a:r>
          <a:r>
            <a:rPr lang="en-US" sz="1800" dirty="0" err="1" smtClean="0">
              <a:latin typeface="Arial" pitchFamily="34" charset="0"/>
              <a:cs typeface="Arial" pitchFamily="34" charset="0"/>
            </a:rPr>
            <a:t>dựa</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trên</a:t>
          </a:r>
          <a:r>
            <a:rPr lang="vi-VN" sz="1800" dirty="0" smtClean="0">
              <a:latin typeface="Arial" pitchFamily="34" charset="0"/>
              <a:cs typeface="Arial" pitchFamily="34" charset="0"/>
            </a:rPr>
            <a:t> </a:t>
          </a:r>
          <a:r>
            <a:rPr lang="en-US" sz="1800" dirty="0" err="1" smtClean="0">
              <a:latin typeface="Arial" pitchFamily="34" charset="0"/>
              <a:cs typeface="Arial" pitchFamily="34" charset="0"/>
            </a:rPr>
            <a:t>bằng</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chứng</a:t>
          </a:r>
          <a:r>
            <a:rPr lang="vi-VN" sz="1800" dirty="0" smtClean="0">
              <a:latin typeface="Arial" pitchFamily="34" charset="0"/>
              <a:cs typeface="Arial" pitchFamily="34" charset="0"/>
            </a:rPr>
            <a:t>.</a:t>
          </a:r>
          <a:endParaRPr lang="en-US" sz="1800" dirty="0" smtClean="0">
            <a:latin typeface="Arial" pitchFamily="34" charset="0"/>
            <a:cs typeface="Arial" pitchFamily="34" charset="0"/>
          </a:endParaRPr>
        </a:p>
      </dgm:t>
    </dgm:pt>
    <dgm:pt modelId="{20CE05EF-3B34-4366-93D9-FB9256B69260}" type="parTrans" cxnId="{17F7046E-A29E-4506-8743-C532F4C548AA}">
      <dgm:prSet/>
      <dgm:spPr/>
      <dgm:t>
        <a:bodyPr/>
        <a:lstStyle/>
        <a:p>
          <a:endParaRPr lang="en-US" sz="1800"/>
        </a:p>
      </dgm:t>
    </dgm:pt>
    <dgm:pt modelId="{8CBC0AF4-892B-446E-8808-9E045D77B82C}" type="sibTrans" cxnId="{17F7046E-A29E-4506-8743-C532F4C548AA}">
      <dgm:prSet phldrT="02" phldr="0" custT="1"/>
      <dgm:spPr/>
      <dgm:t>
        <a:bodyPr/>
        <a:lstStyle/>
        <a:p>
          <a:pPr algn="r"/>
          <a:r>
            <a:rPr lang="en-US" sz="3200" b="1" dirty="0"/>
            <a:t>02</a:t>
          </a:r>
        </a:p>
      </dgm:t>
    </dgm:pt>
    <dgm:pt modelId="{344F2F55-6A50-4D3C-806C-F56DE42E1D23}">
      <dgm:prSet custT="1"/>
      <dgm:spPr/>
      <dgm:t>
        <a:bodyPr/>
        <a:lstStyle/>
        <a:p>
          <a:pPr algn="just">
            <a:lnSpc>
              <a:spcPct val="150000"/>
            </a:lnSpc>
          </a:pPr>
          <a:r>
            <a:rPr lang="vi-VN" sz="1800" dirty="0" smtClean="0">
              <a:latin typeface="Arial" pitchFamily="34" charset="0"/>
              <a:cs typeface="Arial" pitchFamily="34" charset="0"/>
            </a:rPr>
            <a:t>Các phương pháp thu thập số liệu phải nghiêm ngặt và minh bạch. Việc thiếu dữ liệu không phải là lý do để trì hoãn việc thực hiện các biện pháp can thiệp giảm hại </a:t>
          </a:r>
          <a:r>
            <a:rPr lang="en-US" sz="1800" dirty="0" err="1" smtClean="0">
              <a:latin typeface="Arial" pitchFamily="34" charset="0"/>
              <a:cs typeface="Arial" pitchFamily="34" charset="0"/>
            </a:rPr>
            <a:t>chuyên</a:t>
          </a:r>
          <a:r>
            <a:rPr lang="en-US" sz="1800" dirty="0" smtClean="0">
              <a:latin typeface="Arial" pitchFamily="34" charset="0"/>
              <a:cs typeface="Arial" pitchFamily="34" charset="0"/>
            </a:rPr>
            <a:t> </a:t>
          </a:r>
          <a:r>
            <a:rPr lang="en-US" sz="1800" dirty="0" err="1" smtClean="0">
              <a:latin typeface="Arial" pitchFamily="34" charset="0"/>
              <a:cs typeface="Arial" pitchFamily="34" charset="0"/>
            </a:rPr>
            <a:t>biệt</a:t>
          </a:r>
          <a:r>
            <a:rPr lang="en-US" sz="1800" dirty="0" smtClean="0">
              <a:latin typeface="Arial" pitchFamily="34" charset="0"/>
              <a:cs typeface="Arial" pitchFamily="34" charset="0"/>
            </a:rPr>
            <a:t> </a:t>
          </a:r>
          <a:r>
            <a:rPr lang="vi-VN" sz="1800" dirty="0" smtClean="0">
              <a:latin typeface="Arial" pitchFamily="34" charset="0"/>
              <a:cs typeface="Arial" pitchFamily="34" charset="0"/>
            </a:rPr>
            <a:t>về giới.</a:t>
          </a:r>
          <a:endParaRPr lang="en-US" sz="1800" dirty="0" smtClean="0">
            <a:latin typeface="Arial" pitchFamily="34" charset="0"/>
            <a:cs typeface="Arial" pitchFamily="34" charset="0"/>
          </a:endParaRPr>
        </a:p>
      </dgm:t>
    </dgm:pt>
    <dgm:pt modelId="{7A5FAE67-914F-43E2-A6C7-389D1E6CF044}" type="parTrans" cxnId="{64E31234-BBE2-4300-A802-8A32D698A38B}">
      <dgm:prSet/>
      <dgm:spPr/>
      <dgm:t>
        <a:bodyPr/>
        <a:lstStyle/>
        <a:p>
          <a:endParaRPr lang="en-US" sz="1800"/>
        </a:p>
      </dgm:t>
    </dgm:pt>
    <dgm:pt modelId="{A26680A5-DC0A-4E37-9EF0-42F72B852CEB}" type="sibTrans" cxnId="{64E31234-BBE2-4300-A802-8A32D698A38B}">
      <dgm:prSet phldrT="03" phldr="0" custT="1"/>
      <dgm:spPr/>
      <dgm:t>
        <a:bodyPr/>
        <a:lstStyle/>
        <a:p>
          <a:pPr algn="r"/>
          <a:r>
            <a:rPr lang="en-US" sz="3200" b="1" dirty="0"/>
            <a:t>03</a:t>
          </a:r>
        </a:p>
      </dgm:t>
    </dgm:pt>
    <dgm:pt modelId="{E25577DF-9FF4-4258-981C-1C102BC06989}" type="pres">
      <dgm:prSet presAssocID="{3857915E-B803-41E1-AAF9-FE1C7402FEF6}" presName="Name0" presStyleCnt="0">
        <dgm:presLayoutVars>
          <dgm:animLvl val="lvl"/>
          <dgm:resizeHandles val="exact"/>
        </dgm:presLayoutVars>
      </dgm:prSet>
      <dgm:spPr/>
      <dgm:t>
        <a:bodyPr/>
        <a:lstStyle/>
        <a:p>
          <a:endParaRPr lang="en-US"/>
        </a:p>
      </dgm:t>
    </dgm:pt>
    <dgm:pt modelId="{E1080CB6-A011-4911-9CC9-528D308DFB85}" type="pres">
      <dgm:prSet presAssocID="{AE8166B3-54AF-48EF-A503-25333BF4BF31}" presName="compositeNode" presStyleCnt="0">
        <dgm:presLayoutVars>
          <dgm:bulletEnabled val="1"/>
        </dgm:presLayoutVars>
      </dgm:prSet>
      <dgm:spPr/>
    </dgm:pt>
    <dgm:pt modelId="{5FBE9D82-960D-4AD2-9BEA-80F17383AC6D}" type="pres">
      <dgm:prSet presAssocID="{AE8166B3-54AF-48EF-A503-25333BF4BF31}" presName="bgRect" presStyleLbl="alignNode1" presStyleIdx="0" presStyleCnt="3" custScaleY="136140"/>
      <dgm:spPr/>
      <dgm:t>
        <a:bodyPr/>
        <a:lstStyle/>
        <a:p>
          <a:endParaRPr lang="en-US"/>
        </a:p>
      </dgm:t>
    </dgm:pt>
    <dgm:pt modelId="{18A5F59A-08FE-493E-A0B5-B8CADDACA9CE}" type="pres">
      <dgm:prSet presAssocID="{6C78865C-DCA2-4A75-AF6B-CFA16209DADB}" presName="sibTransNodeRect" presStyleLbl="alignNode1" presStyleIdx="0" presStyleCnt="3" custLinFactNeighborX="509" custLinFactNeighborY="-41351">
        <dgm:presLayoutVars>
          <dgm:chMax val="0"/>
          <dgm:bulletEnabled val="1"/>
        </dgm:presLayoutVars>
      </dgm:prSet>
      <dgm:spPr/>
      <dgm:t>
        <a:bodyPr/>
        <a:lstStyle/>
        <a:p>
          <a:endParaRPr lang="en-US"/>
        </a:p>
      </dgm:t>
    </dgm:pt>
    <dgm:pt modelId="{8A91611B-0DA2-44A3-852E-F71BB8EE0E33}" type="pres">
      <dgm:prSet presAssocID="{AE8166B3-54AF-48EF-A503-25333BF4BF31}" presName="nodeRect" presStyleLbl="alignNode1" presStyleIdx="0" presStyleCnt="3">
        <dgm:presLayoutVars>
          <dgm:bulletEnabled val="1"/>
        </dgm:presLayoutVars>
      </dgm:prSet>
      <dgm:spPr/>
      <dgm:t>
        <a:bodyPr/>
        <a:lstStyle/>
        <a:p>
          <a:endParaRPr lang="en-US"/>
        </a:p>
      </dgm:t>
    </dgm:pt>
    <dgm:pt modelId="{ACA7D0DB-6D44-4253-93AA-D8EA4B981147}" type="pres">
      <dgm:prSet presAssocID="{6C78865C-DCA2-4A75-AF6B-CFA16209DADB}" presName="sibTrans" presStyleCnt="0"/>
      <dgm:spPr/>
    </dgm:pt>
    <dgm:pt modelId="{86E5488D-8590-4D90-95CF-34F245E4BA1D}" type="pres">
      <dgm:prSet presAssocID="{96F04D89-BA46-4AA0-9904-510DF1B08924}" presName="compositeNode" presStyleCnt="0">
        <dgm:presLayoutVars>
          <dgm:bulletEnabled val="1"/>
        </dgm:presLayoutVars>
      </dgm:prSet>
      <dgm:spPr/>
    </dgm:pt>
    <dgm:pt modelId="{23C59D7F-93C8-44B5-A2D5-2D169A3C137B}" type="pres">
      <dgm:prSet presAssocID="{96F04D89-BA46-4AA0-9904-510DF1B08924}" presName="bgRect" presStyleLbl="alignNode1" presStyleIdx="1" presStyleCnt="3" custScaleY="134777" custLinFactNeighborX="-509" custLinFactNeighborY="424"/>
      <dgm:spPr/>
      <dgm:t>
        <a:bodyPr/>
        <a:lstStyle/>
        <a:p>
          <a:endParaRPr lang="en-US"/>
        </a:p>
      </dgm:t>
    </dgm:pt>
    <dgm:pt modelId="{4ABD85C8-C449-498D-83C0-A51C61065767}" type="pres">
      <dgm:prSet presAssocID="{8CBC0AF4-892B-446E-8808-9E045D77B82C}" presName="sibTransNodeRect" presStyleLbl="alignNode1" presStyleIdx="1" presStyleCnt="3" custLinFactNeighborY="-41351">
        <dgm:presLayoutVars>
          <dgm:chMax val="0"/>
          <dgm:bulletEnabled val="1"/>
        </dgm:presLayoutVars>
      </dgm:prSet>
      <dgm:spPr/>
      <dgm:t>
        <a:bodyPr/>
        <a:lstStyle/>
        <a:p>
          <a:endParaRPr lang="en-US"/>
        </a:p>
      </dgm:t>
    </dgm:pt>
    <dgm:pt modelId="{A792D960-2534-4E86-89B2-1B54504AA44B}" type="pres">
      <dgm:prSet presAssocID="{96F04D89-BA46-4AA0-9904-510DF1B08924}" presName="nodeRect" presStyleLbl="alignNode1" presStyleIdx="1" presStyleCnt="3">
        <dgm:presLayoutVars>
          <dgm:bulletEnabled val="1"/>
        </dgm:presLayoutVars>
      </dgm:prSet>
      <dgm:spPr/>
      <dgm:t>
        <a:bodyPr/>
        <a:lstStyle/>
        <a:p>
          <a:endParaRPr lang="en-US"/>
        </a:p>
      </dgm:t>
    </dgm:pt>
    <dgm:pt modelId="{B8681D9A-3697-421B-9014-7EEBDCC76938}" type="pres">
      <dgm:prSet presAssocID="{8CBC0AF4-892B-446E-8808-9E045D77B82C}" presName="sibTrans" presStyleCnt="0"/>
      <dgm:spPr/>
    </dgm:pt>
    <dgm:pt modelId="{738A3484-3B52-4192-B5D4-30C55C55D75D}" type="pres">
      <dgm:prSet presAssocID="{344F2F55-6A50-4D3C-806C-F56DE42E1D23}" presName="compositeNode" presStyleCnt="0">
        <dgm:presLayoutVars>
          <dgm:bulletEnabled val="1"/>
        </dgm:presLayoutVars>
      </dgm:prSet>
      <dgm:spPr/>
    </dgm:pt>
    <dgm:pt modelId="{5167A135-A5A6-4D31-BFEA-A958C636ED57}" type="pres">
      <dgm:prSet presAssocID="{344F2F55-6A50-4D3C-806C-F56DE42E1D23}" presName="bgRect" presStyleLbl="alignNode1" presStyleIdx="2" presStyleCnt="3" custScaleY="136140"/>
      <dgm:spPr/>
      <dgm:t>
        <a:bodyPr/>
        <a:lstStyle/>
        <a:p>
          <a:endParaRPr lang="en-US"/>
        </a:p>
      </dgm:t>
    </dgm:pt>
    <dgm:pt modelId="{7B06D3F8-4660-4A91-9779-0D68F7A70411}" type="pres">
      <dgm:prSet presAssocID="{A26680A5-DC0A-4E37-9EF0-42F72B852CEB}" presName="sibTransNodeRect" presStyleLbl="alignNode1" presStyleIdx="2" presStyleCnt="3" custLinFactNeighborY="-45592">
        <dgm:presLayoutVars>
          <dgm:chMax val="0"/>
          <dgm:bulletEnabled val="1"/>
        </dgm:presLayoutVars>
      </dgm:prSet>
      <dgm:spPr/>
      <dgm:t>
        <a:bodyPr/>
        <a:lstStyle/>
        <a:p>
          <a:endParaRPr lang="en-US"/>
        </a:p>
      </dgm:t>
    </dgm:pt>
    <dgm:pt modelId="{85DB9B1E-D89A-4B09-A582-1FC33D8B8C22}" type="pres">
      <dgm:prSet presAssocID="{344F2F55-6A50-4D3C-806C-F56DE42E1D23}" presName="nodeRect" presStyleLbl="alignNode1" presStyleIdx="2" presStyleCnt="3">
        <dgm:presLayoutVars>
          <dgm:bulletEnabled val="1"/>
        </dgm:presLayoutVars>
      </dgm:prSet>
      <dgm:spPr/>
      <dgm:t>
        <a:bodyPr/>
        <a:lstStyle/>
        <a:p>
          <a:endParaRPr lang="en-US"/>
        </a:p>
      </dgm:t>
    </dgm:pt>
  </dgm:ptLst>
  <dgm:cxnLst>
    <dgm:cxn modelId="{B7727A86-B40E-4EB4-B294-B36CE6F7B14B}" type="presOf" srcId="{A26680A5-DC0A-4E37-9EF0-42F72B852CEB}" destId="{7B06D3F8-4660-4A91-9779-0D68F7A70411}" srcOrd="0" destOrd="0" presId="urn:microsoft.com/office/officeart/2016/7/layout/LinearBlockProcessNumbered"/>
    <dgm:cxn modelId="{C665C39A-D5D3-4DDB-B8E0-1079280601DF}" type="presOf" srcId="{344F2F55-6A50-4D3C-806C-F56DE42E1D23}" destId="{85DB9B1E-D89A-4B09-A582-1FC33D8B8C22}" srcOrd="1" destOrd="0" presId="urn:microsoft.com/office/officeart/2016/7/layout/LinearBlockProcessNumbered"/>
    <dgm:cxn modelId="{17F7046E-A29E-4506-8743-C532F4C548AA}" srcId="{3857915E-B803-41E1-AAF9-FE1C7402FEF6}" destId="{96F04D89-BA46-4AA0-9904-510DF1B08924}" srcOrd="1" destOrd="0" parTransId="{20CE05EF-3B34-4366-93D9-FB9256B69260}" sibTransId="{8CBC0AF4-892B-446E-8808-9E045D77B82C}"/>
    <dgm:cxn modelId="{381F9E60-9BE9-47AE-959A-ECCB13111A5C}" type="presOf" srcId="{AE8166B3-54AF-48EF-A503-25333BF4BF31}" destId="{8A91611B-0DA2-44A3-852E-F71BB8EE0E33}" srcOrd="1" destOrd="0" presId="urn:microsoft.com/office/officeart/2016/7/layout/LinearBlockProcessNumbered"/>
    <dgm:cxn modelId="{07BA5A6F-1545-4D1E-BF60-3168FD68B2C4}" type="presOf" srcId="{AE8166B3-54AF-48EF-A503-25333BF4BF31}" destId="{5FBE9D82-960D-4AD2-9BEA-80F17383AC6D}" srcOrd="0" destOrd="0" presId="urn:microsoft.com/office/officeart/2016/7/layout/LinearBlockProcessNumbered"/>
    <dgm:cxn modelId="{8495C663-E91B-4623-ACD2-00A4306A125D}" type="presOf" srcId="{6C78865C-DCA2-4A75-AF6B-CFA16209DADB}" destId="{18A5F59A-08FE-493E-A0B5-B8CADDACA9CE}" srcOrd="0" destOrd="0" presId="urn:microsoft.com/office/officeart/2016/7/layout/LinearBlockProcessNumbered"/>
    <dgm:cxn modelId="{494C3338-A087-4DFE-AD0B-907486B02C71}" type="presOf" srcId="{96F04D89-BA46-4AA0-9904-510DF1B08924}" destId="{23C59D7F-93C8-44B5-A2D5-2D169A3C137B}" srcOrd="0" destOrd="0" presId="urn:microsoft.com/office/officeart/2016/7/layout/LinearBlockProcessNumbered"/>
    <dgm:cxn modelId="{402DB79D-8416-4203-BCBC-50E18E7747A1}" type="presOf" srcId="{8CBC0AF4-892B-446E-8808-9E045D77B82C}" destId="{4ABD85C8-C449-498D-83C0-A51C61065767}" srcOrd="0" destOrd="0" presId="urn:microsoft.com/office/officeart/2016/7/layout/LinearBlockProcessNumbered"/>
    <dgm:cxn modelId="{51FC0A7C-AA1A-4050-AB5C-6003E06B3876}" type="presOf" srcId="{3857915E-B803-41E1-AAF9-FE1C7402FEF6}" destId="{E25577DF-9FF4-4258-981C-1C102BC06989}" srcOrd="0" destOrd="0" presId="urn:microsoft.com/office/officeart/2016/7/layout/LinearBlockProcessNumbered"/>
    <dgm:cxn modelId="{BC47B316-D4E8-4301-9428-39DDC90D93CA}" type="presOf" srcId="{344F2F55-6A50-4D3C-806C-F56DE42E1D23}" destId="{5167A135-A5A6-4D31-BFEA-A958C636ED57}" srcOrd="0" destOrd="0" presId="urn:microsoft.com/office/officeart/2016/7/layout/LinearBlockProcessNumbered"/>
    <dgm:cxn modelId="{941910FA-33A9-4286-986B-8ACE40344A32}" srcId="{3857915E-B803-41E1-AAF9-FE1C7402FEF6}" destId="{AE8166B3-54AF-48EF-A503-25333BF4BF31}" srcOrd="0" destOrd="0" parTransId="{19796744-A56C-4F95-94D1-7F7762F2FB57}" sibTransId="{6C78865C-DCA2-4A75-AF6B-CFA16209DADB}"/>
    <dgm:cxn modelId="{64E31234-BBE2-4300-A802-8A32D698A38B}" srcId="{3857915E-B803-41E1-AAF9-FE1C7402FEF6}" destId="{344F2F55-6A50-4D3C-806C-F56DE42E1D23}" srcOrd="2" destOrd="0" parTransId="{7A5FAE67-914F-43E2-A6C7-389D1E6CF044}" sibTransId="{A26680A5-DC0A-4E37-9EF0-42F72B852CEB}"/>
    <dgm:cxn modelId="{F2FD7B87-7DB3-4579-B889-9D6A070E2C40}" type="presOf" srcId="{96F04D89-BA46-4AA0-9904-510DF1B08924}" destId="{A792D960-2534-4E86-89B2-1B54504AA44B}" srcOrd="1" destOrd="0" presId="urn:microsoft.com/office/officeart/2016/7/layout/LinearBlockProcessNumbered"/>
    <dgm:cxn modelId="{3308AACD-746C-46C0-973A-AE95436AEB25}" type="presParOf" srcId="{E25577DF-9FF4-4258-981C-1C102BC06989}" destId="{E1080CB6-A011-4911-9CC9-528D308DFB85}" srcOrd="0" destOrd="0" presId="urn:microsoft.com/office/officeart/2016/7/layout/LinearBlockProcessNumbered"/>
    <dgm:cxn modelId="{462A3AF2-B06B-446E-B2FD-4BB811E5257C}" type="presParOf" srcId="{E1080CB6-A011-4911-9CC9-528D308DFB85}" destId="{5FBE9D82-960D-4AD2-9BEA-80F17383AC6D}" srcOrd="0" destOrd="0" presId="urn:microsoft.com/office/officeart/2016/7/layout/LinearBlockProcessNumbered"/>
    <dgm:cxn modelId="{90E97C20-2135-476D-8E68-E96484D86F08}" type="presParOf" srcId="{E1080CB6-A011-4911-9CC9-528D308DFB85}" destId="{18A5F59A-08FE-493E-A0B5-B8CADDACA9CE}" srcOrd="1" destOrd="0" presId="urn:microsoft.com/office/officeart/2016/7/layout/LinearBlockProcessNumbered"/>
    <dgm:cxn modelId="{DB305D6E-21E1-4108-8927-50EADF8602D8}" type="presParOf" srcId="{E1080CB6-A011-4911-9CC9-528D308DFB85}" destId="{8A91611B-0DA2-44A3-852E-F71BB8EE0E33}" srcOrd="2" destOrd="0" presId="urn:microsoft.com/office/officeart/2016/7/layout/LinearBlockProcessNumbered"/>
    <dgm:cxn modelId="{C76BFA70-FB8A-40E3-88ED-641A148B668D}" type="presParOf" srcId="{E25577DF-9FF4-4258-981C-1C102BC06989}" destId="{ACA7D0DB-6D44-4253-93AA-D8EA4B981147}" srcOrd="1" destOrd="0" presId="urn:microsoft.com/office/officeart/2016/7/layout/LinearBlockProcessNumbered"/>
    <dgm:cxn modelId="{6975D36E-7CF6-477D-BC1B-4890487AAEEE}" type="presParOf" srcId="{E25577DF-9FF4-4258-981C-1C102BC06989}" destId="{86E5488D-8590-4D90-95CF-34F245E4BA1D}" srcOrd="2" destOrd="0" presId="urn:microsoft.com/office/officeart/2016/7/layout/LinearBlockProcessNumbered"/>
    <dgm:cxn modelId="{53845CBA-BBBB-42E6-80AD-E0A6C2C17C90}" type="presParOf" srcId="{86E5488D-8590-4D90-95CF-34F245E4BA1D}" destId="{23C59D7F-93C8-44B5-A2D5-2D169A3C137B}" srcOrd="0" destOrd="0" presId="urn:microsoft.com/office/officeart/2016/7/layout/LinearBlockProcessNumbered"/>
    <dgm:cxn modelId="{050BB90C-00EE-4A23-B95F-AEDF6A3BE543}" type="presParOf" srcId="{86E5488D-8590-4D90-95CF-34F245E4BA1D}" destId="{4ABD85C8-C449-498D-83C0-A51C61065767}" srcOrd="1" destOrd="0" presId="urn:microsoft.com/office/officeart/2016/7/layout/LinearBlockProcessNumbered"/>
    <dgm:cxn modelId="{089C2AB7-71EB-44C6-AB7C-FC43812BD897}" type="presParOf" srcId="{86E5488D-8590-4D90-95CF-34F245E4BA1D}" destId="{A792D960-2534-4E86-89B2-1B54504AA44B}" srcOrd="2" destOrd="0" presId="urn:microsoft.com/office/officeart/2016/7/layout/LinearBlockProcessNumbered"/>
    <dgm:cxn modelId="{162F13DC-2BA6-45A1-923B-F8E93A32B645}" type="presParOf" srcId="{E25577DF-9FF4-4258-981C-1C102BC06989}" destId="{B8681D9A-3697-421B-9014-7EEBDCC76938}" srcOrd="3" destOrd="0" presId="urn:microsoft.com/office/officeart/2016/7/layout/LinearBlockProcessNumbered"/>
    <dgm:cxn modelId="{8B7FB04D-3312-4049-B110-DD804593812F}" type="presParOf" srcId="{E25577DF-9FF4-4258-981C-1C102BC06989}" destId="{738A3484-3B52-4192-B5D4-30C55C55D75D}" srcOrd="4" destOrd="0" presId="urn:microsoft.com/office/officeart/2016/7/layout/LinearBlockProcessNumbered"/>
    <dgm:cxn modelId="{54E73866-0FC0-4321-8005-59D429946A64}" type="presParOf" srcId="{738A3484-3B52-4192-B5D4-30C55C55D75D}" destId="{5167A135-A5A6-4D31-BFEA-A958C636ED57}" srcOrd="0" destOrd="0" presId="urn:microsoft.com/office/officeart/2016/7/layout/LinearBlockProcessNumbered"/>
    <dgm:cxn modelId="{1ADED1DE-998C-482B-BF12-2052C18934D8}" type="presParOf" srcId="{738A3484-3B52-4192-B5D4-30C55C55D75D}" destId="{7B06D3F8-4660-4A91-9779-0D68F7A70411}" srcOrd="1" destOrd="0" presId="urn:microsoft.com/office/officeart/2016/7/layout/LinearBlockProcessNumbered"/>
    <dgm:cxn modelId="{1B712739-5E21-4A97-ADB2-B8CACDB4C73C}" type="presParOf" srcId="{738A3484-3B52-4192-B5D4-30C55C55D75D}" destId="{85DB9B1E-D89A-4B09-A582-1FC33D8B8C22}" srcOrd="2" destOrd="0" presId="urn:microsoft.com/office/officeart/2016/7/layout/LinearBlockProcessNumbered"/>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BE9D82-960D-4AD2-9BEA-80F17383AC6D}">
      <dsp:nvSpPr>
        <dsp:cNvPr id="0" name=""/>
        <dsp:cNvSpPr/>
      </dsp:nvSpPr>
      <dsp:spPr>
        <a:xfrm>
          <a:off x="821" y="8"/>
          <a:ext cx="3327201" cy="543558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lvl="0" algn="just" defTabSz="800100">
            <a:lnSpc>
              <a:spcPct val="150000"/>
            </a:lnSpc>
            <a:spcBef>
              <a:spcPct val="0"/>
            </a:spcBef>
            <a:spcAft>
              <a:spcPct val="35000"/>
            </a:spcAft>
          </a:pPr>
          <a:r>
            <a:rPr lang="vi-VN" sz="1800" kern="1200" dirty="0" smtClean="0">
              <a:latin typeface="Arial" pitchFamily="34" charset="0"/>
              <a:cs typeface="Arial" pitchFamily="34" charset="0"/>
            </a:rPr>
            <a:t>Thu thập các dữ liệu </a:t>
          </a:r>
          <a:r>
            <a:rPr lang="en-US" sz="1800" kern="1200" dirty="0" smtClean="0">
              <a:latin typeface="Arial" pitchFamily="34" charset="0"/>
              <a:cs typeface="Arial" pitchFamily="34" charset="0"/>
            </a:rPr>
            <a:t>chia </a:t>
          </a:r>
          <a:r>
            <a:rPr lang="vi-VN" sz="1800" kern="1200" dirty="0" smtClean="0">
              <a:latin typeface="Arial" pitchFamily="34" charset="0"/>
              <a:cs typeface="Arial" pitchFamily="34" charset="0"/>
            </a:rPr>
            <a:t>theo giới tính về </a:t>
          </a:r>
          <a:r>
            <a:rPr lang="en-US" sz="1800" kern="1200" dirty="0" err="1" smtClean="0">
              <a:latin typeface="Arial" pitchFamily="34" charset="0"/>
              <a:cs typeface="Arial" pitchFamily="34" charset="0"/>
            </a:rPr>
            <a:t>vấn</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đê</a:t>
          </a:r>
          <a:r>
            <a:rPr lang="en-US" sz="1800" kern="1200" dirty="0" smtClean="0">
              <a:latin typeface="Arial" pitchFamily="34" charset="0"/>
              <a:cs typeface="Arial" pitchFamily="34" charset="0"/>
            </a:rPr>
            <a:t>̀ </a:t>
          </a:r>
          <a:r>
            <a:rPr lang="vi-VN" sz="1800" kern="1200" dirty="0" smtClean="0">
              <a:latin typeface="Arial" pitchFamily="34" charset="0"/>
              <a:cs typeface="Arial" pitchFamily="34" charset="0"/>
            </a:rPr>
            <a:t>sử dụng ma túy, tỷ lệ hiện nhiễm HIV và </a:t>
          </a:r>
          <a:r>
            <a:rPr lang="en-US" sz="1800" kern="1200" dirty="0" err="1" smtClean="0">
              <a:latin typeface="Arial" pitchFamily="34" charset="0"/>
              <a:cs typeface="Arial" pitchFamily="34" charset="0"/>
            </a:rPr>
            <a:t>mức</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đô</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bao</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phu</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của</a:t>
          </a:r>
          <a:r>
            <a:rPr lang="vi-VN" sz="1800" kern="1200" dirty="0" smtClean="0">
              <a:latin typeface="Arial" pitchFamily="34" charset="0"/>
              <a:cs typeface="Arial" pitchFamily="34" charset="0"/>
            </a:rPr>
            <a:t> dịch vụ giảm hại </a:t>
          </a:r>
          <a:r>
            <a:rPr lang="en-US" sz="1800" kern="1200" dirty="0" smtClean="0">
              <a:latin typeface="Arial" pitchFamily="34" charset="0"/>
              <a:cs typeface="Arial" pitchFamily="34" charset="0"/>
            </a:rPr>
            <a:t> </a:t>
          </a:r>
          <a:r>
            <a:rPr lang="vi-VN" sz="1800" kern="1200" dirty="0" smtClean="0">
              <a:latin typeface="Arial" pitchFamily="34" charset="0"/>
              <a:cs typeface="Arial" pitchFamily="34" charset="0"/>
            </a:rPr>
            <a:t>(như </a:t>
          </a:r>
          <a:r>
            <a:rPr lang="en-US" sz="1800" kern="1200" dirty="0" err="1" smtClean="0">
              <a:latin typeface="Arial" pitchFamily="34" charset="0"/>
              <a:cs typeface="Arial" pitchFamily="34" charset="0"/>
            </a:rPr>
            <a:t>đa</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được</a:t>
          </a:r>
          <a:r>
            <a:rPr lang="en-US" sz="1800" kern="1200" dirty="0" smtClean="0">
              <a:latin typeface="Arial" pitchFamily="34" charset="0"/>
              <a:cs typeface="Arial" pitchFamily="34" charset="0"/>
            </a:rPr>
            <a:t>  </a:t>
          </a:r>
          <a:r>
            <a:rPr lang="vi-VN" sz="1800" kern="1200" dirty="0" smtClean="0">
              <a:latin typeface="Arial" pitchFamily="34" charset="0"/>
              <a:cs typeface="Arial" pitchFamily="34" charset="0"/>
            </a:rPr>
            <a:t>liệt kê trong Tài liệu </a:t>
          </a:r>
          <a:r>
            <a:rPr lang="en-US" sz="1800" kern="1200" dirty="0" err="1" smtClean="0">
              <a:latin typeface="Arial" pitchFamily="34" charset="0"/>
              <a:cs typeface="Arial" pitchFamily="34" charset="0"/>
            </a:rPr>
            <a:t>của</a:t>
          </a:r>
          <a:r>
            <a:rPr lang="vi-VN" sz="1800" kern="1200" dirty="0" smtClean="0">
              <a:latin typeface="Arial" pitchFamily="34" charset="0"/>
              <a:cs typeface="Arial" pitchFamily="34" charset="0"/>
            </a:rPr>
            <a:t> ngày 1), bao gồm </a:t>
          </a:r>
          <a:r>
            <a:rPr lang="en-US" sz="1800" kern="1200" dirty="0" err="1" smtClean="0">
              <a:latin typeface="Arial" pitchFamily="34" charset="0"/>
              <a:cs typeface="Arial" pitchFamily="34" charset="0"/>
            </a:rPr>
            <a:t>ca</a:t>
          </a:r>
          <a:r>
            <a:rPr lang="en-US" sz="1800" kern="1200" dirty="0" smtClean="0">
              <a:latin typeface="Arial" pitchFamily="34" charset="0"/>
              <a:cs typeface="Arial" pitchFamily="34" charset="0"/>
            </a:rPr>
            <a:t>̉ </a:t>
          </a:r>
          <a:r>
            <a:rPr lang="vi-VN" sz="1800" kern="1200" dirty="0" smtClean="0">
              <a:latin typeface="Arial" pitchFamily="34" charset="0"/>
              <a:cs typeface="Arial" pitchFamily="34" charset="0"/>
            </a:rPr>
            <a:t>trong nhà </a:t>
          </a:r>
          <a:r>
            <a:rPr lang="en-GB" sz="1800" kern="1200" dirty="0" err="1" smtClean="0">
              <a:latin typeface="Arial" pitchFamily="34" charset="0"/>
              <a:cs typeface="Arial" pitchFamily="34" charset="0"/>
            </a:rPr>
            <a:t>trại</a:t>
          </a:r>
          <a:r>
            <a:rPr lang="en-GB" sz="1800" kern="1200" dirty="0" smtClean="0">
              <a:latin typeface="Arial" pitchFamily="34" charset="0"/>
              <a:cs typeface="Arial" pitchFamily="34" charset="0"/>
            </a:rPr>
            <a:t> </a:t>
          </a:r>
          <a:r>
            <a:rPr lang="en-GB" sz="1800" kern="1200" dirty="0" err="1" smtClean="0">
              <a:latin typeface="Arial" pitchFamily="34" charset="0"/>
              <a:cs typeface="Arial" pitchFamily="34" charset="0"/>
            </a:rPr>
            <a:t>giam</a:t>
          </a:r>
          <a:r>
            <a:rPr lang="en-US" sz="1800" kern="1200" dirty="0" smtClean="0">
              <a:latin typeface="Arial" pitchFamily="34" charset="0"/>
              <a:cs typeface="Arial" pitchFamily="34" charset="0"/>
            </a:rPr>
            <a:t>.</a:t>
          </a:r>
        </a:p>
      </dsp:txBody>
      <dsp:txXfrm>
        <a:off x="821" y="2174241"/>
        <a:ext cx="3327201" cy="3261349"/>
      </dsp:txXfrm>
    </dsp:sp>
    <dsp:sp modelId="{18A5F59A-08FE-493E-A0B5-B8CADDACA9CE}">
      <dsp:nvSpPr>
        <dsp:cNvPr id="0" name=""/>
        <dsp:cNvSpPr/>
      </dsp:nvSpPr>
      <dsp:spPr>
        <a:xfrm>
          <a:off x="17756" y="61080"/>
          <a:ext cx="3327201" cy="159705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lvl="0" algn="r" defTabSz="1422400">
            <a:lnSpc>
              <a:spcPct val="90000"/>
            </a:lnSpc>
            <a:spcBef>
              <a:spcPct val="0"/>
            </a:spcBef>
            <a:spcAft>
              <a:spcPct val="35000"/>
            </a:spcAft>
          </a:pPr>
          <a:r>
            <a:rPr lang="en-US" sz="3200" b="1" kern="1200" dirty="0"/>
            <a:t>01</a:t>
          </a:r>
        </a:p>
      </dsp:txBody>
      <dsp:txXfrm>
        <a:off x="17756" y="61080"/>
        <a:ext cx="3327201" cy="1597056"/>
      </dsp:txXfrm>
    </dsp:sp>
    <dsp:sp modelId="{23C59D7F-93C8-44B5-A2D5-2D169A3C137B}">
      <dsp:nvSpPr>
        <dsp:cNvPr id="0" name=""/>
        <dsp:cNvSpPr/>
      </dsp:nvSpPr>
      <dsp:spPr>
        <a:xfrm>
          <a:off x="3577263" y="16937"/>
          <a:ext cx="3327201" cy="538116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lvl="0" algn="just" defTabSz="800100">
            <a:lnSpc>
              <a:spcPct val="150000"/>
            </a:lnSpc>
            <a:spcBef>
              <a:spcPct val="0"/>
            </a:spcBef>
            <a:spcAft>
              <a:spcPct val="35000"/>
            </a:spcAft>
          </a:pPr>
          <a:r>
            <a:rPr lang="en-US" sz="1800" kern="1200" dirty="0" err="1" smtClean="0">
              <a:latin typeface="Arial" pitchFamily="34" charset="0"/>
              <a:cs typeface="Arial" pitchFamily="34" charset="0"/>
            </a:rPr>
            <a:t>Nhiện</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diện</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các</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lô</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hổng</a:t>
          </a:r>
          <a:r>
            <a:rPr lang="en-US" sz="1800" kern="1200" dirty="0" smtClean="0">
              <a:latin typeface="Arial" pitchFamily="34" charset="0"/>
              <a:cs typeface="Arial" pitchFamily="34" charset="0"/>
            </a:rPr>
            <a:t> và </a:t>
          </a:r>
          <a:r>
            <a:rPr lang="en-US" sz="1800" kern="1200" dirty="0" err="1" smtClean="0">
              <a:latin typeface="Arial" pitchFamily="34" charset="0"/>
              <a:cs typeface="Arial" pitchFamily="34" charset="0"/>
            </a:rPr>
            <a:t>lấp</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đầy</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bằng</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các</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nghiên</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cứu</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đê</a:t>
          </a:r>
          <a:r>
            <a:rPr lang="en-US" sz="1800" kern="1200" dirty="0" smtClean="0">
              <a:latin typeface="Arial" pitchFamily="34" charset="0"/>
              <a:cs typeface="Arial" pitchFamily="34" charset="0"/>
            </a:rPr>
            <a:t>̉</a:t>
          </a:r>
          <a:r>
            <a:rPr lang="vi-VN" sz="1800" kern="1200" dirty="0" smtClean="0">
              <a:latin typeface="Arial" pitchFamily="34" charset="0"/>
              <a:cs typeface="Arial" pitchFamily="34" charset="0"/>
            </a:rPr>
            <a:t> nâng cao hiểu biết về nhu cầu của phụ nữ tiêm chích ma túy. Điều này là cần thiết để cung cấp</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dịch</a:t>
          </a:r>
          <a:r>
            <a:rPr lang="en-US" sz="1800" kern="1200" dirty="0" smtClean="0">
              <a:latin typeface="Arial" pitchFamily="34" charset="0"/>
              <a:cs typeface="Arial" pitchFamily="34" charset="0"/>
            </a:rPr>
            <a:t> vụ </a:t>
          </a:r>
          <a:r>
            <a:rPr lang="en-US" sz="1800" kern="1200" dirty="0" err="1" smtClean="0">
              <a:latin typeface="Arial" pitchFamily="34" charset="0"/>
              <a:cs typeface="Arial" pitchFamily="34" charset="0"/>
            </a:rPr>
            <a:t>dựa</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trên</a:t>
          </a:r>
          <a:r>
            <a:rPr lang="vi-VN"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bằng</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chứng</a:t>
          </a:r>
          <a:r>
            <a:rPr lang="vi-VN" sz="1800" kern="1200" dirty="0" smtClean="0">
              <a:latin typeface="Arial" pitchFamily="34" charset="0"/>
              <a:cs typeface="Arial" pitchFamily="34" charset="0"/>
            </a:rPr>
            <a:t>.</a:t>
          </a:r>
          <a:endParaRPr lang="en-US" sz="1800" kern="1200" dirty="0" smtClean="0">
            <a:latin typeface="Arial" pitchFamily="34" charset="0"/>
            <a:cs typeface="Arial" pitchFamily="34" charset="0"/>
          </a:endParaRPr>
        </a:p>
      </dsp:txBody>
      <dsp:txXfrm>
        <a:off x="3577263" y="2169402"/>
        <a:ext cx="3327201" cy="3228697"/>
      </dsp:txXfrm>
    </dsp:sp>
    <dsp:sp modelId="{4ABD85C8-C449-498D-83C0-A51C61065767}">
      <dsp:nvSpPr>
        <dsp:cNvPr id="0" name=""/>
        <dsp:cNvSpPr/>
      </dsp:nvSpPr>
      <dsp:spPr>
        <a:xfrm>
          <a:off x="3594199" y="33870"/>
          <a:ext cx="3327201" cy="159705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lvl="0" algn="r" defTabSz="1422400">
            <a:lnSpc>
              <a:spcPct val="90000"/>
            </a:lnSpc>
            <a:spcBef>
              <a:spcPct val="0"/>
            </a:spcBef>
            <a:spcAft>
              <a:spcPct val="35000"/>
            </a:spcAft>
          </a:pPr>
          <a:r>
            <a:rPr lang="en-US" sz="3200" b="1" kern="1200" dirty="0"/>
            <a:t>02</a:t>
          </a:r>
        </a:p>
      </dsp:txBody>
      <dsp:txXfrm>
        <a:off x="3594199" y="33870"/>
        <a:ext cx="3327201" cy="1597056"/>
      </dsp:txXfrm>
    </dsp:sp>
    <dsp:sp modelId="{5167A135-A5A6-4D31-BFEA-A958C636ED57}">
      <dsp:nvSpPr>
        <dsp:cNvPr id="0" name=""/>
        <dsp:cNvSpPr/>
      </dsp:nvSpPr>
      <dsp:spPr>
        <a:xfrm>
          <a:off x="7187576" y="8"/>
          <a:ext cx="3327201" cy="5435582"/>
        </a:xfrm>
        <a:prstGeom prst="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8654" tIns="0" rIns="328654" bIns="330200" numCol="1" spcCol="1270" anchor="t" anchorCtr="0">
          <a:noAutofit/>
        </a:bodyPr>
        <a:lstStyle/>
        <a:p>
          <a:pPr lvl="0" algn="just" defTabSz="800100">
            <a:lnSpc>
              <a:spcPct val="150000"/>
            </a:lnSpc>
            <a:spcBef>
              <a:spcPct val="0"/>
            </a:spcBef>
            <a:spcAft>
              <a:spcPct val="35000"/>
            </a:spcAft>
          </a:pPr>
          <a:r>
            <a:rPr lang="vi-VN" sz="1800" kern="1200" dirty="0" smtClean="0">
              <a:latin typeface="Arial" pitchFamily="34" charset="0"/>
              <a:cs typeface="Arial" pitchFamily="34" charset="0"/>
            </a:rPr>
            <a:t>Các phương pháp thu thập số liệu phải nghiêm ngặt và minh bạch. Việc thiếu dữ liệu không phải là lý do để trì hoãn việc thực hiện các biện pháp can thiệp giảm hại </a:t>
          </a:r>
          <a:r>
            <a:rPr lang="en-US" sz="1800" kern="1200" dirty="0" err="1" smtClean="0">
              <a:latin typeface="Arial" pitchFamily="34" charset="0"/>
              <a:cs typeface="Arial" pitchFamily="34" charset="0"/>
            </a:rPr>
            <a:t>chuyên</a:t>
          </a:r>
          <a:r>
            <a:rPr lang="en-US" sz="1800" kern="1200" dirty="0" smtClean="0">
              <a:latin typeface="Arial" pitchFamily="34" charset="0"/>
              <a:cs typeface="Arial" pitchFamily="34" charset="0"/>
            </a:rPr>
            <a:t> </a:t>
          </a:r>
          <a:r>
            <a:rPr lang="en-US" sz="1800" kern="1200" dirty="0" err="1" smtClean="0">
              <a:latin typeface="Arial" pitchFamily="34" charset="0"/>
              <a:cs typeface="Arial" pitchFamily="34" charset="0"/>
            </a:rPr>
            <a:t>biệt</a:t>
          </a:r>
          <a:r>
            <a:rPr lang="en-US" sz="1800" kern="1200" dirty="0" smtClean="0">
              <a:latin typeface="Arial" pitchFamily="34" charset="0"/>
              <a:cs typeface="Arial" pitchFamily="34" charset="0"/>
            </a:rPr>
            <a:t> </a:t>
          </a:r>
          <a:r>
            <a:rPr lang="vi-VN" sz="1800" kern="1200" dirty="0" smtClean="0">
              <a:latin typeface="Arial" pitchFamily="34" charset="0"/>
              <a:cs typeface="Arial" pitchFamily="34" charset="0"/>
            </a:rPr>
            <a:t>về giới.</a:t>
          </a:r>
          <a:endParaRPr lang="en-US" sz="1800" kern="1200" dirty="0" smtClean="0">
            <a:latin typeface="Arial" pitchFamily="34" charset="0"/>
            <a:cs typeface="Arial" pitchFamily="34" charset="0"/>
          </a:endParaRPr>
        </a:p>
      </dsp:txBody>
      <dsp:txXfrm>
        <a:off x="7187576" y="2174241"/>
        <a:ext cx="3327201" cy="3261349"/>
      </dsp:txXfrm>
    </dsp:sp>
    <dsp:sp modelId="{7B06D3F8-4660-4A91-9779-0D68F7A70411}">
      <dsp:nvSpPr>
        <dsp:cNvPr id="0" name=""/>
        <dsp:cNvSpPr/>
      </dsp:nvSpPr>
      <dsp:spPr>
        <a:xfrm>
          <a:off x="7187576" y="0"/>
          <a:ext cx="3327201" cy="1597056"/>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328654" tIns="165100" rIns="328654" bIns="165100" numCol="1" spcCol="1270" anchor="ctr" anchorCtr="0">
          <a:noAutofit/>
        </a:bodyPr>
        <a:lstStyle/>
        <a:p>
          <a:pPr lvl="0" algn="r" defTabSz="1422400">
            <a:lnSpc>
              <a:spcPct val="90000"/>
            </a:lnSpc>
            <a:spcBef>
              <a:spcPct val="0"/>
            </a:spcBef>
            <a:spcAft>
              <a:spcPct val="35000"/>
            </a:spcAft>
          </a:pPr>
          <a:r>
            <a:rPr lang="en-US" sz="3200" b="1" kern="1200" dirty="0"/>
            <a:t>03</a:t>
          </a:r>
        </a:p>
      </dsp:txBody>
      <dsp:txXfrm>
        <a:off x="7187576" y="0"/>
        <a:ext cx="3327201" cy="1597056"/>
      </dsp:txXfrm>
    </dsp:sp>
  </dsp:spTree>
</dsp:drawing>
</file>

<file path=ppt/diagrams/layout1.xml><?xml version="1.0" encoding="utf-8"?>
<dgm:layoutDef xmlns:dgm="http://schemas.openxmlformats.org/drawingml/2006/diagram" xmlns:a="http://schemas.openxmlformats.org/drawingml/2006/main" uniqueId="urn:microsoft.com/office/officeart/2016/7/layout/LinearBlockProcessNumbered">
  <dgm:title val="Linear Block Process Numbered"/>
  <dgm:desc val="Used to show a progression; a timeline; sequential steps in a task, process, or workflow; or to emphasize movement or direction. Automatic numbers have been introduced to show the steps of the process. Level 1 text and Level 2 text both appears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01</a:t>
              </a:r>
            </a:p>
          </dgm:t>
        </dgm:pt>
        <dgm:pt modelId="201" type="sibTrans" cxnId="5">
          <dgm:prSet phldrT="2"/>
          <dgm:t>
            <a:bodyPr/>
            <a:lstStyle/>
            <a:p>
              <a:r>
                <a:t>02</a:t>
              </a:r>
            </a:p>
          </dgm:t>
        </dgm:pt>
        <dgm:pt modelId="301" type="sibTrans" cxnId="6">
          <dgm:prSet phldrT="3"/>
          <dgm:t>
            <a:bodyPr/>
            <a:lstStyle/>
            <a:p>
              <a:r>
                <a:t>03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sibTransNodeRect" op="equ"/>
      <dgm:constr type="primFontSz" for="des" forName="nodeRect" op="equ"/>
    </dgm:constrLst>
    <dgm:ruleLst/>
    <dgm:forEach name="Name4" axis="ch" ptType="node">
      <dgm:layoutNode name="compositeNode">
        <dgm:varLst>
          <dgm:bulletEnabled val="1"/>
        </dgm:varLst>
        <dgm:alg type="composite"/>
        <dgm:constrLst>
          <dgm:constr type="h" refType="w" op="lte" fact="1.2"/>
          <dgm:constr type="w" for="ch" forName="bgRect" refType="w"/>
          <dgm:constr type="h" for="ch" forName="bgRect" refType="h"/>
          <dgm:constr type="t" for="ch" forName="bgRect"/>
          <dgm:constr type="l" for="ch" forName="bgRect"/>
          <dgm:constr type="w" for="ch" forName="sibTransNodeRect" refType="w" refFor="ch" refForName="bgRect"/>
          <dgm:constr type="h" for="ch" forName="sibTransNodeRect" refType="h" refFor="ch" refForName="bgRect" fact="0.4"/>
          <dgm:constr type="t" for="ch" forName="sibTransNodeRect"/>
          <dgm:constr type="l" for="ch" forName="sibTransNodeRect"/>
          <dgm:constr type="r" for="ch" forName="nodeRect" refType="r" refFor="ch" refForName="bgRect"/>
          <dgm:constr type="h" for="ch" forName="nodeRect" refType="h" refFor="ch" refForName="bgRect" fact="0.6"/>
          <dgm:constr type="t" for="ch" forName="nodeRect" refType="b" refFor="ch" refForName="sibTransNodeRect"/>
          <dgm:constr type="l" for="ch" forName="nodeRect" refType="l" refFor="ch" refForName="bgRect"/>
        </dgm:constrLst>
        <dgm:ruleLst>
          <dgm:rule type="w" for="ch" forName="nodeRect" val="NaN" fact="NaN" max="30"/>
        </dgm:ruleLst>
        <dgm:layoutNode name="bgRect" styleLbl="alignNode1">
          <dgm:alg type="sp"/>
          <dgm:shape xmlns:r="http://schemas.openxmlformats.org/officeDocument/2006/relationships" type="rect" r:blip="">
            <dgm:adjLst>
              <dgm:adj idx="1" val="0.05"/>
            </dgm:adjLst>
          </dgm:shape>
          <dgm:presOf axis="self"/>
          <dgm:constrLst/>
          <dgm:ruleLst/>
        </dgm:layoutNode>
        <dgm:forEach name="Name19" axis="followSib" ptType="sibTrans" hideLastTrans="0" cnt="1">
          <dgm:layoutNode name="sibTransNodeRect" styleLbl="alignNode1">
            <dgm:varLst>
              <dgm:chMax val="0"/>
              <dgm:bulletEnabled val="1"/>
            </dgm:varLst>
            <dgm:presOf axis="self"/>
            <dgm:alg type="tx">
              <dgm:param type="parTxLTRAlign" val="l"/>
              <dgm:param type="parTxRTLAlign" val="l"/>
            </dgm:alg>
            <dgm:shape xmlns:r="http://schemas.openxmlformats.org/officeDocument/2006/relationships" type="rect" r:blip="" hideGeom="1">
              <dgm:adjLst/>
            </dgm:shape>
            <dgm:constrLst>
              <dgm:constr type="primFontSz" val="66"/>
              <dgm:constr type="tMarg" val="13"/>
              <dgm:constr type="lMarg" refType="w" fact="0.28"/>
              <dgm:constr type="rMarg" refType="w" fact="0.28"/>
              <dgm:constr type="bMarg" val="13"/>
            </dgm:constrLst>
            <dgm:ruleLst>
              <dgm:rule type="primFontSz" val="14" fact="NaN" max="NaN"/>
              <dgm:rule type="tMarg" val="13" fact="NaN" max="NaN"/>
            </dgm:ruleLst>
          </dgm:layoutNode>
        </dgm:forEach>
        <dgm:layoutNode name="nodeRect" styleLbl="alignNode1" moveWith="bgRect">
          <dgm:varLst>
            <dgm:bulletEnabled val="1"/>
          </dgm:varLst>
          <dgm:alg type="tx">
            <dgm:param type="parTxLTRAlign" val="l"/>
            <dgm:param type="parTxRTLAlign" val="r"/>
            <dgm:param type="txAnchorVert" val="t"/>
            <dgm:param type="stBulletLvl" val="2"/>
          </dgm:alg>
          <dgm:shape xmlns:r="http://schemas.openxmlformats.org/officeDocument/2006/relationships" type="rect" r:blip="" hideGeom="1">
            <dgm:adjLst/>
          </dgm:shape>
          <dgm:presOf axis="desOrSelf" ptType="node"/>
          <dgm:constrLst>
            <dgm:constr type="primFontSz" val="26"/>
            <dgm:constr type="tMarg"/>
            <dgm:constr type="lMarg" refType="w" fact="0.28"/>
            <dgm:constr type="rMarg" refType="w" fact="0.28"/>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 xmlns:dgm1611="http://schemas.microsoft.com/office/drawing/2016/11/diagram">
        <dgm1611:autoBuNodeInfo lvl="1" ptType="sibTrans">
          <dgm1611:buPr prefix="" leadZeros="1">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215"/>
          </a:xfrm>
          <a:prstGeom prst="rect">
            <a:avLst/>
          </a:prstGeom>
        </p:spPr>
        <p:txBody>
          <a:bodyPr vert="horz" lIns="91440" tIns="45720" rIns="91440" bIns="45720" rtlCol="0"/>
          <a:lstStyle>
            <a:lvl1pPr algn="r">
              <a:defRPr sz="1200"/>
            </a:lvl1pPr>
          </a:lstStyle>
          <a:p>
            <a:fld id="{BB60CCEC-04EF-4E0A-B8F1-56611D4FA357}" type="datetimeFigureOut">
              <a:rPr lang="en-GB" smtClean="0"/>
              <a:t>31/12/2017</a:t>
            </a:fld>
            <a:endParaRPr lang="en-GB"/>
          </a:p>
        </p:txBody>
      </p:sp>
      <p:sp>
        <p:nvSpPr>
          <p:cNvPr id="4" name="Footer Placeholder 3"/>
          <p:cNvSpPr>
            <a:spLocks noGrp="1"/>
          </p:cNvSpPr>
          <p:nvPr>
            <p:ph type="ftr" sz="quarter" idx="2"/>
          </p:nvPr>
        </p:nvSpPr>
        <p:spPr>
          <a:xfrm>
            <a:off x="0" y="9431600"/>
            <a:ext cx="2945659" cy="49821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1600"/>
            <a:ext cx="2945659" cy="498214"/>
          </a:xfrm>
          <a:prstGeom prst="rect">
            <a:avLst/>
          </a:prstGeom>
        </p:spPr>
        <p:txBody>
          <a:bodyPr vert="horz" lIns="91440" tIns="45720" rIns="91440" bIns="45720" rtlCol="0" anchor="b"/>
          <a:lstStyle>
            <a:lvl1pPr algn="r">
              <a:defRPr sz="1200"/>
            </a:lvl1pPr>
          </a:lstStyle>
          <a:p>
            <a:fld id="{32C67CC4-8C8B-4A9D-9FC3-7337A7C28FCD}" type="slidenum">
              <a:rPr lang="en-GB" smtClean="0"/>
              <a:t>‹#›</a:t>
            </a:fld>
            <a:endParaRPr lang="en-GB"/>
          </a:p>
        </p:txBody>
      </p:sp>
    </p:spTree>
    <p:extLst>
      <p:ext uri="{BB962C8B-B14F-4D97-AF65-F5344CB8AC3E}">
        <p14:creationId xmlns:p14="http://schemas.microsoft.com/office/powerpoint/2010/main" val="268679926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21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215"/>
          </a:xfrm>
          <a:prstGeom prst="rect">
            <a:avLst/>
          </a:prstGeom>
        </p:spPr>
        <p:txBody>
          <a:bodyPr vert="horz" lIns="91440" tIns="45720" rIns="91440" bIns="45720" rtlCol="0"/>
          <a:lstStyle>
            <a:lvl1pPr algn="r">
              <a:defRPr sz="1200"/>
            </a:lvl1pPr>
          </a:lstStyle>
          <a:p>
            <a:fld id="{A53EA0AA-3D8C-4CB2-B94A-4D888CCF3E70}" type="datetimeFigureOut">
              <a:rPr lang="en-GB" smtClean="0"/>
              <a:t>31/12/2017</a:t>
            </a:fld>
            <a:endParaRPr lang="en-GB"/>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8722"/>
            <a:ext cx="5438140" cy="390986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31600"/>
            <a:ext cx="2945659" cy="49821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1600"/>
            <a:ext cx="2945659" cy="498214"/>
          </a:xfrm>
          <a:prstGeom prst="rect">
            <a:avLst/>
          </a:prstGeom>
        </p:spPr>
        <p:txBody>
          <a:bodyPr vert="horz" lIns="91440" tIns="45720" rIns="91440" bIns="45720" rtlCol="0" anchor="b"/>
          <a:lstStyle>
            <a:lvl1pPr algn="r">
              <a:defRPr sz="1200"/>
            </a:lvl1pPr>
          </a:lstStyle>
          <a:p>
            <a:fld id="{27F18F6F-BF1D-4499-8A16-D3131285A335}" type="slidenum">
              <a:rPr lang="en-GB" smtClean="0"/>
              <a:t>‹#›</a:t>
            </a:fld>
            <a:endParaRPr lang="en-GB"/>
          </a:p>
        </p:txBody>
      </p:sp>
    </p:spTree>
    <p:extLst>
      <p:ext uri="{BB962C8B-B14F-4D97-AF65-F5344CB8AC3E}">
        <p14:creationId xmlns:p14="http://schemas.microsoft.com/office/powerpoint/2010/main" val="3454535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87484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539409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Such partnerships should include the non-governmental sector as well, including community-based organizations that focus on gender equality, harm reduction services and women’s health.</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35203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626205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A96A4-A38A-4BC2-854B-CE6CB9E8CDD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B4B5251-B115-4F23-8C06-468D271C8C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AF5091-3CF5-4960-8662-C11F62B792DE}"/>
              </a:ext>
            </a:extLst>
          </p:cNvPr>
          <p:cNvSpPr>
            <a:spLocks noGrp="1"/>
          </p:cNvSpPr>
          <p:nvPr>
            <p:ph type="dt" sz="half" idx="10"/>
          </p:nvPr>
        </p:nvSpPr>
        <p:spPr/>
        <p:txBody>
          <a:bodyPr/>
          <a:lstStyle/>
          <a:p>
            <a:fld id="{12AD0CC7-0C2E-4903-A4C8-71F30235D1E9}" type="datetime1">
              <a:rPr lang="en-GB" smtClean="0"/>
              <a:t>31/12/2017</a:t>
            </a:fld>
            <a:endParaRPr lang="en-GB"/>
          </a:p>
        </p:txBody>
      </p:sp>
      <p:sp>
        <p:nvSpPr>
          <p:cNvPr id="5" name="Footer Placeholder 4">
            <a:extLst>
              <a:ext uri="{FF2B5EF4-FFF2-40B4-BE49-F238E27FC236}">
                <a16:creationId xmlns:a16="http://schemas.microsoft.com/office/drawing/2014/main" id="{AC620A78-E49F-4736-92DB-92B2D765DDE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E6FC21A-F8ED-4F8D-A364-4B07539A7FC1}"/>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578902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992D9-E983-47CB-BB41-0C5D5DCD636D}"/>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EC1ADD5-0F76-4C0A-AD4E-B7BC42366AA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45AC9B-FAFD-4049-A91D-FA589B95F8CC}"/>
              </a:ext>
            </a:extLst>
          </p:cNvPr>
          <p:cNvSpPr>
            <a:spLocks noGrp="1"/>
          </p:cNvSpPr>
          <p:nvPr>
            <p:ph type="dt" sz="half" idx="10"/>
          </p:nvPr>
        </p:nvSpPr>
        <p:spPr/>
        <p:txBody>
          <a:bodyPr/>
          <a:lstStyle/>
          <a:p>
            <a:fld id="{5F9FD14A-25F5-4825-BF91-FFF93A8A813D}" type="datetime1">
              <a:rPr lang="en-GB" smtClean="0"/>
              <a:t>31/12/2017</a:t>
            </a:fld>
            <a:endParaRPr lang="en-GB"/>
          </a:p>
        </p:txBody>
      </p:sp>
      <p:sp>
        <p:nvSpPr>
          <p:cNvPr id="5" name="Footer Placeholder 4">
            <a:extLst>
              <a:ext uri="{FF2B5EF4-FFF2-40B4-BE49-F238E27FC236}">
                <a16:creationId xmlns:a16="http://schemas.microsoft.com/office/drawing/2014/main" id="{0016CB1E-A2D9-4285-8059-CC1AC87CF75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132E7E4-7EB2-4232-81C0-C7CE856D705A}"/>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2963269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B55B40D-1799-44AE-9EEE-A053252982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48422649-68D1-4ADC-9B97-4E129E31FE9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7EA6175-E8D2-4A28-814A-CAD5EEAD8678}"/>
              </a:ext>
            </a:extLst>
          </p:cNvPr>
          <p:cNvSpPr>
            <a:spLocks noGrp="1"/>
          </p:cNvSpPr>
          <p:nvPr>
            <p:ph type="dt" sz="half" idx="10"/>
          </p:nvPr>
        </p:nvSpPr>
        <p:spPr/>
        <p:txBody>
          <a:bodyPr/>
          <a:lstStyle/>
          <a:p>
            <a:fld id="{C85742CB-7219-49A3-AA30-6E4EA3809B85}" type="datetime1">
              <a:rPr lang="en-GB" smtClean="0"/>
              <a:t>31/12/2017</a:t>
            </a:fld>
            <a:endParaRPr lang="en-GB"/>
          </a:p>
        </p:txBody>
      </p:sp>
      <p:sp>
        <p:nvSpPr>
          <p:cNvPr id="5" name="Footer Placeholder 4">
            <a:extLst>
              <a:ext uri="{FF2B5EF4-FFF2-40B4-BE49-F238E27FC236}">
                <a16:creationId xmlns:a16="http://schemas.microsoft.com/office/drawing/2014/main" id="{BC754C67-2ADC-4D78-93AF-AAFF8EB7E27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DDB971C-F53F-4F82-B8F5-1AFF551AC666}"/>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2409597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B7361B-652A-4017-A120-AEC805FC2A2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550606E-4D13-4B0D-AE2C-D26E64ACF58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B9C5385-CA68-4D08-BF33-16DCE0C39501}"/>
              </a:ext>
            </a:extLst>
          </p:cNvPr>
          <p:cNvSpPr>
            <a:spLocks noGrp="1"/>
          </p:cNvSpPr>
          <p:nvPr>
            <p:ph type="dt" sz="half" idx="10"/>
          </p:nvPr>
        </p:nvSpPr>
        <p:spPr/>
        <p:txBody>
          <a:bodyPr/>
          <a:lstStyle/>
          <a:p>
            <a:fld id="{D20BA8BD-3C22-4FFD-B478-A82984824AB8}" type="datetime1">
              <a:rPr lang="en-GB" smtClean="0"/>
              <a:t>31/12/2017</a:t>
            </a:fld>
            <a:endParaRPr lang="en-GB"/>
          </a:p>
        </p:txBody>
      </p:sp>
      <p:sp>
        <p:nvSpPr>
          <p:cNvPr id="5" name="Footer Placeholder 4">
            <a:extLst>
              <a:ext uri="{FF2B5EF4-FFF2-40B4-BE49-F238E27FC236}">
                <a16:creationId xmlns:a16="http://schemas.microsoft.com/office/drawing/2014/main" id="{D4307E2E-8D80-4390-BDA1-B8860425B2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BA8BBE4-7742-4B3C-B8FA-1ABA31DA1273}"/>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1288117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BC0DD-B2CD-4D03-81C2-3B5A0C42F8A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1D9A4AC-9B87-4F12-9129-2D3029721BE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F3B6C31-4ECB-4BDC-AA93-BE9D367E66C0}"/>
              </a:ext>
            </a:extLst>
          </p:cNvPr>
          <p:cNvSpPr>
            <a:spLocks noGrp="1"/>
          </p:cNvSpPr>
          <p:nvPr>
            <p:ph type="dt" sz="half" idx="10"/>
          </p:nvPr>
        </p:nvSpPr>
        <p:spPr/>
        <p:txBody>
          <a:bodyPr/>
          <a:lstStyle/>
          <a:p>
            <a:fld id="{0F8BDB7F-D93A-46F7-9AA8-58B0EA98EA3D}" type="datetime1">
              <a:rPr lang="en-GB" smtClean="0"/>
              <a:t>31/12/2017</a:t>
            </a:fld>
            <a:endParaRPr lang="en-GB"/>
          </a:p>
        </p:txBody>
      </p:sp>
      <p:sp>
        <p:nvSpPr>
          <p:cNvPr id="5" name="Footer Placeholder 4">
            <a:extLst>
              <a:ext uri="{FF2B5EF4-FFF2-40B4-BE49-F238E27FC236}">
                <a16:creationId xmlns:a16="http://schemas.microsoft.com/office/drawing/2014/main" id="{FB9F3958-45E0-46C7-B42B-4E4E66CD488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67EA3B2-962D-4B98-BF3F-AB2ACBE8976A}"/>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245358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FA559-AD7A-444B-A90D-D7CB27C039D3}"/>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507AC5D-6857-4252-8AF0-C5B3DC4A7B3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78962C6-1ACA-4E7A-A7E5-B4450AB80CF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9858393-CF6D-4BFF-8868-7EBCDB2C18A1}"/>
              </a:ext>
            </a:extLst>
          </p:cNvPr>
          <p:cNvSpPr>
            <a:spLocks noGrp="1"/>
          </p:cNvSpPr>
          <p:nvPr>
            <p:ph type="dt" sz="half" idx="10"/>
          </p:nvPr>
        </p:nvSpPr>
        <p:spPr/>
        <p:txBody>
          <a:bodyPr/>
          <a:lstStyle/>
          <a:p>
            <a:fld id="{DF606D65-B6F4-4977-859B-7927F0613BD6}" type="datetime1">
              <a:rPr lang="en-GB" smtClean="0"/>
              <a:t>31/12/2017</a:t>
            </a:fld>
            <a:endParaRPr lang="en-GB"/>
          </a:p>
        </p:txBody>
      </p:sp>
      <p:sp>
        <p:nvSpPr>
          <p:cNvPr id="6" name="Footer Placeholder 5">
            <a:extLst>
              <a:ext uri="{FF2B5EF4-FFF2-40B4-BE49-F238E27FC236}">
                <a16:creationId xmlns:a16="http://schemas.microsoft.com/office/drawing/2014/main" id="{3FCD2DAC-13A1-4FCB-B667-41B06045E413}"/>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1573AF6-8A47-4077-ABBF-F65A52B0D056}"/>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282429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6C8C4F-6D98-4B8D-AF35-A6184104E76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677E9E3-08CB-4984-B1FD-C804BFB2C01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603835E-0084-48DC-BC49-EB454E60C91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AD70795-9BA6-4668-BE33-A349C403DF1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4F959E8-4C05-49D1-B343-A0CBE6A2A2E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DBB9D77-BCC4-4A45-A891-A81265EEA893}"/>
              </a:ext>
            </a:extLst>
          </p:cNvPr>
          <p:cNvSpPr>
            <a:spLocks noGrp="1"/>
          </p:cNvSpPr>
          <p:nvPr>
            <p:ph type="dt" sz="half" idx="10"/>
          </p:nvPr>
        </p:nvSpPr>
        <p:spPr/>
        <p:txBody>
          <a:bodyPr/>
          <a:lstStyle/>
          <a:p>
            <a:fld id="{1A4DA029-2CD5-4198-8FAD-049BB9E397CC}" type="datetime1">
              <a:rPr lang="en-GB" smtClean="0"/>
              <a:t>31/12/2017</a:t>
            </a:fld>
            <a:endParaRPr lang="en-GB"/>
          </a:p>
        </p:txBody>
      </p:sp>
      <p:sp>
        <p:nvSpPr>
          <p:cNvPr id="8" name="Footer Placeholder 7">
            <a:extLst>
              <a:ext uri="{FF2B5EF4-FFF2-40B4-BE49-F238E27FC236}">
                <a16:creationId xmlns:a16="http://schemas.microsoft.com/office/drawing/2014/main" id="{6257348E-103F-40BE-AD35-01713D1B63E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39F124B3-CF39-4029-A9DD-9D177BEA4C6C}"/>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14167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A6D612-FC5D-4731-A852-C5276D2F5E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A9A09F0-7BFD-4F0F-9C04-55CAAE4878FE}"/>
              </a:ext>
            </a:extLst>
          </p:cNvPr>
          <p:cNvSpPr>
            <a:spLocks noGrp="1"/>
          </p:cNvSpPr>
          <p:nvPr>
            <p:ph type="dt" sz="half" idx="10"/>
          </p:nvPr>
        </p:nvSpPr>
        <p:spPr/>
        <p:txBody>
          <a:bodyPr/>
          <a:lstStyle/>
          <a:p>
            <a:fld id="{F38A04F3-B96B-4A99-9973-ABA09959B3BF}" type="datetime1">
              <a:rPr lang="en-GB" smtClean="0"/>
              <a:t>31/12/2017</a:t>
            </a:fld>
            <a:endParaRPr lang="en-GB"/>
          </a:p>
        </p:txBody>
      </p:sp>
      <p:sp>
        <p:nvSpPr>
          <p:cNvPr id="4" name="Footer Placeholder 3">
            <a:extLst>
              <a:ext uri="{FF2B5EF4-FFF2-40B4-BE49-F238E27FC236}">
                <a16:creationId xmlns:a16="http://schemas.microsoft.com/office/drawing/2014/main" id="{662407DE-C82E-4C56-B948-614787C467DC}"/>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C02CC210-C9F5-41D4-B2EF-654467429FBB}"/>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160593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39279C-CFFF-4762-BFD1-0E70D2EBCB42}"/>
              </a:ext>
            </a:extLst>
          </p:cNvPr>
          <p:cNvSpPr>
            <a:spLocks noGrp="1"/>
          </p:cNvSpPr>
          <p:nvPr>
            <p:ph type="dt" sz="half" idx="10"/>
          </p:nvPr>
        </p:nvSpPr>
        <p:spPr/>
        <p:txBody>
          <a:bodyPr/>
          <a:lstStyle/>
          <a:p>
            <a:fld id="{1A78C6E0-7D89-4FAA-B3A9-569F3136061D}" type="datetime1">
              <a:rPr lang="en-GB" smtClean="0"/>
              <a:t>31/12/2017</a:t>
            </a:fld>
            <a:endParaRPr lang="en-GB"/>
          </a:p>
        </p:txBody>
      </p:sp>
      <p:sp>
        <p:nvSpPr>
          <p:cNvPr id="3" name="Footer Placeholder 2">
            <a:extLst>
              <a:ext uri="{FF2B5EF4-FFF2-40B4-BE49-F238E27FC236}">
                <a16:creationId xmlns:a16="http://schemas.microsoft.com/office/drawing/2014/main" id="{12BABC36-E426-4E28-B0BA-D1EA9D39C21B}"/>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F9307E7-8778-46DB-A46F-164552E9740C}"/>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115829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BDD38-D87F-4A7E-B37F-DF0AE2A51D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5306B6F-2BB8-4D98-A6F4-331C06FF47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E91C21CC-3153-4F9C-A366-EA5D6EF424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435C348-D5B1-4F3C-99F4-6F54974943F4}"/>
              </a:ext>
            </a:extLst>
          </p:cNvPr>
          <p:cNvSpPr>
            <a:spLocks noGrp="1"/>
          </p:cNvSpPr>
          <p:nvPr>
            <p:ph type="dt" sz="half" idx="10"/>
          </p:nvPr>
        </p:nvSpPr>
        <p:spPr/>
        <p:txBody>
          <a:bodyPr/>
          <a:lstStyle/>
          <a:p>
            <a:fld id="{F878C3D2-780A-436D-B8D6-A03DCCC5C734}" type="datetime1">
              <a:rPr lang="en-GB" smtClean="0"/>
              <a:t>31/12/2017</a:t>
            </a:fld>
            <a:endParaRPr lang="en-GB"/>
          </a:p>
        </p:txBody>
      </p:sp>
      <p:sp>
        <p:nvSpPr>
          <p:cNvPr id="6" name="Footer Placeholder 5">
            <a:extLst>
              <a:ext uri="{FF2B5EF4-FFF2-40B4-BE49-F238E27FC236}">
                <a16:creationId xmlns:a16="http://schemas.microsoft.com/office/drawing/2014/main" id="{667E0A9E-6B9F-4DC6-8AFB-E1ABF9677102}"/>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DC584125-7BB0-49AE-A074-7C86099E3980}"/>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3167820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07171-567B-4136-A1FD-DB30AEED0F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57F700F-54CB-4AD4-920D-63E4692C302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1A2E9B1-73BD-4502-84CF-7F34638306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A4C21B8-6352-407D-B425-3C30F9E81366}"/>
              </a:ext>
            </a:extLst>
          </p:cNvPr>
          <p:cNvSpPr>
            <a:spLocks noGrp="1"/>
          </p:cNvSpPr>
          <p:nvPr>
            <p:ph type="dt" sz="half" idx="10"/>
          </p:nvPr>
        </p:nvSpPr>
        <p:spPr/>
        <p:txBody>
          <a:bodyPr/>
          <a:lstStyle/>
          <a:p>
            <a:fld id="{A75DD26D-3B8F-4E13-8B75-003F3781436F}" type="datetime1">
              <a:rPr lang="en-GB" smtClean="0"/>
              <a:t>31/12/2017</a:t>
            </a:fld>
            <a:endParaRPr lang="en-GB"/>
          </a:p>
        </p:txBody>
      </p:sp>
      <p:sp>
        <p:nvSpPr>
          <p:cNvPr id="6" name="Footer Placeholder 5">
            <a:extLst>
              <a:ext uri="{FF2B5EF4-FFF2-40B4-BE49-F238E27FC236}">
                <a16:creationId xmlns:a16="http://schemas.microsoft.com/office/drawing/2014/main" id="{03CA1E27-D024-472A-A702-59A7C58789F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2E9172A-5A0D-438B-BEC0-92A2AE87D119}"/>
              </a:ext>
            </a:extLst>
          </p:cNvPr>
          <p:cNvSpPr>
            <a:spLocks noGrp="1"/>
          </p:cNvSpPr>
          <p:nvPr>
            <p:ph type="sldNum" sz="quarter" idx="12"/>
          </p:nvPr>
        </p:nvSpPr>
        <p:spPr/>
        <p:txBody>
          <a:bodyPr/>
          <a:lstStyle/>
          <a:p>
            <a:fld id="{38F84137-082C-4595-97BC-CECF2ABE1E8B}" type="slidenum">
              <a:rPr lang="en-GB" smtClean="0"/>
              <a:t>‹#›</a:t>
            </a:fld>
            <a:endParaRPr lang="en-GB"/>
          </a:p>
        </p:txBody>
      </p:sp>
    </p:spTree>
    <p:extLst>
      <p:ext uri="{BB962C8B-B14F-4D97-AF65-F5344CB8AC3E}">
        <p14:creationId xmlns:p14="http://schemas.microsoft.com/office/powerpoint/2010/main" val="4992383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6EB8417-4D74-44C5-A778-57C1E1EA1E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2D29424-6FB5-4589-A889-F3F9E5F10D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CB35828-DFB9-4927-9558-5436CF0ACB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EB122-2FF0-4392-A32D-6F582BD2F47B}" type="datetime1">
              <a:rPr lang="en-GB" smtClean="0"/>
              <a:t>31/12/2017</a:t>
            </a:fld>
            <a:endParaRPr lang="en-GB"/>
          </a:p>
        </p:txBody>
      </p:sp>
      <p:sp>
        <p:nvSpPr>
          <p:cNvPr id="5" name="Footer Placeholder 4">
            <a:extLst>
              <a:ext uri="{FF2B5EF4-FFF2-40B4-BE49-F238E27FC236}">
                <a16:creationId xmlns:a16="http://schemas.microsoft.com/office/drawing/2014/main" id="{017E5DFE-8432-4556-8ADC-86D9DEE19F5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60BE0D24-9581-4D77-8185-7C7218727F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8F84137-082C-4595-97BC-CECF2ABE1E8B}" type="slidenum">
              <a:rPr lang="en-GB" smtClean="0"/>
              <a:t>‹#›</a:t>
            </a:fld>
            <a:endParaRPr lang="en-GB"/>
          </a:p>
        </p:txBody>
      </p:sp>
    </p:spTree>
    <p:extLst>
      <p:ext uri="{BB962C8B-B14F-4D97-AF65-F5344CB8AC3E}">
        <p14:creationId xmlns:p14="http://schemas.microsoft.com/office/powerpoint/2010/main" val="8082436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7C199069-28DA-47F8-B2BA-7E6CC4B258BC}"/>
              </a:ext>
            </a:extLst>
          </p:cNvPr>
          <p:cNvSpPr>
            <a:spLocks noGrp="1"/>
          </p:cNvSpPr>
          <p:nvPr>
            <p:ph type="title"/>
          </p:nvPr>
        </p:nvSpPr>
        <p:spPr>
          <a:xfrm>
            <a:off x="372533" y="965198"/>
            <a:ext cx="7416802" cy="4927601"/>
          </a:xfrm>
        </p:spPr>
        <p:txBody>
          <a:bodyPr vert="horz" lIns="91440" tIns="45720" rIns="91440" bIns="45720" rtlCol="0" anchor="ctr">
            <a:normAutofit/>
          </a:bodyPr>
          <a:lstStyle/>
          <a:p>
            <a:pPr algn="r"/>
            <a:r>
              <a:rPr lang="en-US" b="1" kern="1200" dirty="0" err="1" smtClean="0">
                <a:solidFill>
                  <a:schemeClr val="tx1"/>
                </a:solidFill>
                <a:latin typeface="+mj-lt"/>
                <a:ea typeface="+mj-ea"/>
                <a:cs typeface="+mj-cs"/>
              </a:rPr>
              <a:t>Hướng</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dẫn</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quốc</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tê</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vê</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các</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chương</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trình</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dành</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cho</a:t>
            </a:r>
            <a:r>
              <a:rPr lang="en-US" b="1" kern="1200" dirty="0" smtClean="0">
                <a:solidFill>
                  <a:schemeClr val="tx1"/>
                </a:solidFill>
                <a:latin typeface="+mj-lt"/>
                <a:ea typeface="+mj-ea"/>
                <a:cs typeface="+mj-cs"/>
              </a:rPr>
              <a:t> </a:t>
            </a:r>
            <a:br>
              <a:rPr lang="en-US" b="1" kern="1200" dirty="0" smtClean="0">
                <a:solidFill>
                  <a:schemeClr val="tx1"/>
                </a:solidFill>
                <a:latin typeface="+mj-lt"/>
                <a:ea typeface="+mj-ea"/>
                <a:cs typeface="+mj-cs"/>
              </a:rPr>
            </a:br>
            <a:r>
              <a:rPr lang="en-US" b="1" kern="1200" dirty="0" err="1" smtClean="0">
                <a:solidFill>
                  <a:schemeClr val="tx1"/>
                </a:solidFill>
                <a:latin typeface="+mj-lt"/>
                <a:ea typeface="+mj-ea"/>
                <a:cs typeface="+mj-cs"/>
              </a:rPr>
              <a:t>nư</a:t>
            </a:r>
            <a:r>
              <a:rPr lang="en-US" b="1" kern="1200" dirty="0" smtClean="0">
                <a:solidFill>
                  <a:schemeClr val="tx1"/>
                </a:solidFill>
                <a:latin typeface="+mj-lt"/>
                <a:ea typeface="+mj-ea"/>
                <a:cs typeface="+mj-cs"/>
              </a:rPr>
              <a:t>̃ </a:t>
            </a:r>
            <a:r>
              <a:rPr lang="en-US" b="1" dirty="0" err="1" smtClean="0"/>
              <a:t>tiêm</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chích</a:t>
            </a:r>
            <a:r>
              <a:rPr lang="en-US" b="1" kern="1200" dirty="0" smtClean="0">
                <a:solidFill>
                  <a:schemeClr val="tx1"/>
                </a:solidFill>
                <a:latin typeface="+mj-lt"/>
                <a:ea typeface="+mj-ea"/>
                <a:cs typeface="+mj-cs"/>
              </a:rPr>
              <a:t> ma </a:t>
            </a:r>
            <a:r>
              <a:rPr lang="en-US" b="1" kern="1200" dirty="0" err="1" smtClean="0">
                <a:solidFill>
                  <a:schemeClr val="tx1"/>
                </a:solidFill>
                <a:latin typeface="+mj-lt"/>
                <a:ea typeface="+mj-ea"/>
                <a:cs typeface="+mj-cs"/>
              </a:rPr>
              <a:t>túy</a:t>
            </a:r>
            <a:endParaRPr lang="en-US" b="1" kern="1200" dirty="0">
              <a:solidFill>
                <a:schemeClr val="tx1"/>
              </a:solidFill>
              <a:latin typeface="+mj-lt"/>
              <a:ea typeface="+mj-ea"/>
              <a:cs typeface="+mj-cs"/>
            </a:endParaRPr>
          </a:p>
        </p:txBody>
      </p:sp>
      <p:sp>
        <p:nvSpPr>
          <p:cNvPr id="5" name="Text Placeholder 4">
            <a:extLst>
              <a:ext uri="{FF2B5EF4-FFF2-40B4-BE49-F238E27FC236}">
                <a16:creationId xmlns:a16="http://schemas.microsoft.com/office/drawing/2014/main" id="{A02A314C-0DD9-42A5-BA1E-1A1CB7F4BF8A}"/>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dirty="0" err="1" smtClean="0">
                <a:solidFill>
                  <a:srgbClr val="FFFFFF"/>
                </a:solidFill>
              </a:rPr>
              <a:t>Giáo</a:t>
            </a:r>
            <a:r>
              <a:rPr lang="en-US" sz="2000" dirty="0" smtClean="0">
                <a:solidFill>
                  <a:srgbClr val="FFFFFF"/>
                </a:solidFill>
              </a:rPr>
              <a:t> </a:t>
            </a:r>
            <a:r>
              <a:rPr lang="en-US" sz="2000" dirty="0" err="1" smtClean="0">
                <a:solidFill>
                  <a:srgbClr val="FFFFFF"/>
                </a:solidFill>
              </a:rPr>
              <a:t>trình</a:t>
            </a:r>
            <a:r>
              <a:rPr lang="en-US" sz="2000" dirty="0" smtClean="0">
                <a:solidFill>
                  <a:srgbClr val="FFFFFF"/>
                </a:solidFill>
              </a:rPr>
              <a:t> </a:t>
            </a:r>
            <a:r>
              <a:rPr lang="en-US" sz="2000" kern="1200" dirty="0" smtClean="0">
                <a:solidFill>
                  <a:srgbClr val="FFFFFF"/>
                </a:solidFill>
                <a:latin typeface="+mn-lt"/>
                <a:ea typeface="+mn-ea"/>
                <a:cs typeface="+mn-cs"/>
              </a:rPr>
              <a:t>5</a:t>
            </a:r>
            <a:endParaRPr lang="en-US" sz="2000" kern="1200" dirty="0">
              <a:solidFill>
                <a:srgbClr val="FFFFFF"/>
              </a:solidFill>
              <a:latin typeface="+mn-lt"/>
              <a:ea typeface="+mn-ea"/>
              <a:cs typeface="+mn-cs"/>
            </a:endParaRPr>
          </a:p>
        </p:txBody>
      </p:sp>
      <p:sp>
        <p:nvSpPr>
          <p:cNvPr id="2" name="Slide Number Placeholder 1">
            <a:extLst>
              <a:ext uri="{FF2B5EF4-FFF2-40B4-BE49-F238E27FC236}">
                <a16:creationId xmlns:a16="http://schemas.microsoft.com/office/drawing/2014/main" id="{5EE68120-7099-4009-BCE2-3D5055E58A85}"/>
              </a:ext>
            </a:extLst>
          </p:cNvPr>
          <p:cNvSpPr>
            <a:spLocks noGrp="1"/>
          </p:cNvSpPr>
          <p:nvPr>
            <p:ph type="sldNum" sz="quarter" idx="12"/>
          </p:nvPr>
        </p:nvSpPr>
        <p:spPr/>
        <p:txBody>
          <a:bodyPr/>
          <a:lstStyle/>
          <a:p>
            <a:fld id="{38F84137-082C-4595-97BC-CECF2ABE1E8B}" type="slidenum">
              <a:rPr lang="en-GB" smtClean="0"/>
              <a:t>1</a:t>
            </a:fld>
            <a:endParaRPr lang="en-GB"/>
          </a:p>
        </p:txBody>
      </p:sp>
    </p:spTree>
    <p:extLst>
      <p:ext uri="{BB962C8B-B14F-4D97-AF65-F5344CB8AC3E}">
        <p14:creationId xmlns:p14="http://schemas.microsoft.com/office/powerpoint/2010/main" val="15953786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DA40F-0E66-44DA-82BA-28701469F40B}"/>
              </a:ext>
            </a:extLst>
          </p:cNvPr>
          <p:cNvSpPr>
            <a:spLocks noGrp="1"/>
          </p:cNvSpPr>
          <p:nvPr>
            <p:ph type="title"/>
          </p:nvPr>
        </p:nvSpPr>
        <p:spPr>
          <a:xfrm>
            <a:off x="770466" y="0"/>
            <a:ext cx="10930467" cy="1325563"/>
          </a:xfrm>
        </p:spPr>
        <p:txBody>
          <a:bodyPr/>
          <a:lstStyle/>
          <a:p>
            <a:r>
              <a:rPr lang="en-US" b="1" dirty="0" err="1"/>
              <a:t>Tạo</a:t>
            </a:r>
            <a:r>
              <a:rPr lang="en-US" b="1" dirty="0"/>
              <a:t> </a:t>
            </a:r>
            <a:r>
              <a:rPr lang="en-US" b="1" dirty="0" err="1"/>
              <a:t>môi</a:t>
            </a:r>
            <a:r>
              <a:rPr lang="en-US" b="1" dirty="0"/>
              <a:t> </a:t>
            </a:r>
            <a:r>
              <a:rPr lang="en-US" b="1" dirty="0" err="1"/>
              <a:t>trường</a:t>
            </a:r>
            <a:r>
              <a:rPr lang="en-US" b="1" dirty="0"/>
              <a:t> </a:t>
            </a:r>
            <a:r>
              <a:rPr lang="en-US" b="1" dirty="0" err="1"/>
              <a:t>chính</a:t>
            </a:r>
            <a:r>
              <a:rPr lang="en-US" b="1" dirty="0"/>
              <a:t> </a:t>
            </a:r>
            <a:r>
              <a:rPr lang="en-US" b="1" dirty="0" err="1"/>
              <a:t>sách</a:t>
            </a:r>
            <a:r>
              <a:rPr lang="en-US" b="1" dirty="0"/>
              <a:t> </a:t>
            </a:r>
            <a:r>
              <a:rPr lang="en-US" b="1" dirty="0" err="1" smtClean="0"/>
              <a:t>thuận</a:t>
            </a:r>
            <a:r>
              <a:rPr lang="en-US" b="1" dirty="0" smtClean="0"/>
              <a:t> </a:t>
            </a:r>
            <a:r>
              <a:rPr lang="en-US" b="1" dirty="0" err="1" smtClean="0"/>
              <a:t>lợi</a:t>
            </a:r>
            <a:r>
              <a:rPr lang="en-US" b="1" dirty="0" smtClean="0"/>
              <a:t> </a:t>
            </a:r>
            <a:r>
              <a:rPr lang="en-US" b="1" dirty="0" smtClean="0"/>
              <a:t>(2</a:t>
            </a:r>
            <a:r>
              <a:rPr lang="en-US" b="1" dirty="0"/>
              <a:t>) </a:t>
            </a:r>
            <a:endParaRPr lang="en-GB" b="1" dirty="0"/>
          </a:p>
        </p:txBody>
      </p:sp>
      <p:sp>
        <p:nvSpPr>
          <p:cNvPr id="3" name="Content Placeholder 2">
            <a:extLst>
              <a:ext uri="{FF2B5EF4-FFF2-40B4-BE49-F238E27FC236}">
                <a16:creationId xmlns:a16="http://schemas.microsoft.com/office/drawing/2014/main" id="{00708C9A-EB25-43D4-92DF-8FCD51139A4B}"/>
              </a:ext>
            </a:extLst>
          </p:cNvPr>
          <p:cNvSpPr>
            <a:spLocks noGrp="1"/>
          </p:cNvSpPr>
          <p:nvPr>
            <p:ph idx="1"/>
          </p:nvPr>
        </p:nvSpPr>
        <p:spPr>
          <a:xfrm>
            <a:off x="474133" y="1385357"/>
            <a:ext cx="11260667" cy="5032375"/>
          </a:xfrm>
        </p:spPr>
        <p:txBody>
          <a:bodyPr>
            <a:normAutofit fontScale="92500" lnSpcReduction="20000"/>
          </a:bodyPr>
          <a:lstStyle/>
          <a:p>
            <a:pPr algn="just">
              <a:lnSpc>
                <a:spcPct val="160000"/>
              </a:lnSpc>
            </a:pPr>
            <a:r>
              <a:rPr lang="vi-VN" dirty="0">
                <a:latin typeface="Arial" pitchFamily="34" charset="0"/>
                <a:cs typeface="Arial" pitchFamily="34" charset="0"/>
              </a:rPr>
              <a:t>Tham gia và hỗ trợ các tổ chức đại diện cho phụ nữ tiêm chích ma tuý trong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vi-VN" dirty="0" smtClean="0">
                <a:latin typeface="Arial" pitchFamily="34" charset="0"/>
                <a:cs typeface="Arial" pitchFamily="34" charset="0"/>
              </a:rPr>
              <a:t>thiết </a:t>
            </a:r>
            <a:r>
              <a:rPr lang="vi-VN" dirty="0">
                <a:latin typeface="Arial" pitchFamily="34" charset="0"/>
                <a:cs typeface="Arial" pitchFamily="34" charset="0"/>
              </a:rPr>
              <a:t>kế, thực hiện, theo dõi và đánh giá chương trình.</a:t>
            </a:r>
          </a:p>
          <a:p>
            <a:pPr algn="just">
              <a:lnSpc>
                <a:spcPct val="160000"/>
              </a:lnSpc>
            </a:pPr>
            <a:r>
              <a:rPr lang="vi-VN" dirty="0">
                <a:latin typeface="Arial" pitchFamily="34" charset="0"/>
                <a:cs typeface="Arial" pitchFamily="34" charset="0"/>
              </a:rPr>
              <a:t>Các cách tiếp cận hiệu quả và nhân đạo nên được xem xét, bao gồm các biện pháp phân tâm,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en-US" dirty="0" err="1" smtClean="0">
                <a:latin typeface="Arial" pitchFamily="34" charset="0"/>
                <a:cs typeface="Arial" pitchFamily="34" charset="0"/>
              </a:rPr>
              <a:t>sư</a:t>
            </a:r>
            <a:r>
              <a:rPr lang="en-US" dirty="0" smtClean="0">
                <a:latin typeface="Arial" pitchFamily="34" charset="0"/>
                <a:cs typeface="Arial" pitchFamily="34" charset="0"/>
              </a:rPr>
              <a:t>̉ </a:t>
            </a:r>
            <a:r>
              <a:rPr lang="en-US" dirty="0" err="1" smtClean="0">
                <a:latin typeface="Arial" pitchFamily="34" charset="0"/>
                <a:cs typeface="Arial" pitchFamily="34" charset="0"/>
              </a:rPr>
              <a:t>dụng</a:t>
            </a:r>
            <a:r>
              <a:rPr lang="en-US" dirty="0" smtClean="0">
                <a:latin typeface="Arial" pitchFamily="34" charset="0"/>
                <a:cs typeface="Arial" pitchFamily="34" charset="0"/>
              </a:rPr>
              <a:t> </a:t>
            </a:r>
            <a:r>
              <a:rPr lang="vi-VN" dirty="0" smtClean="0">
                <a:latin typeface="Arial" pitchFamily="34" charset="0"/>
                <a:cs typeface="Arial" pitchFamily="34" charset="0"/>
              </a:rPr>
              <a:t>các </a:t>
            </a:r>
            <a:r>
              <a:rPr lang="vi-VN" dirty="0">
                <a:latin typeface="Arial" pitchFamily="34" charset="0"/>
                <a:cs typeface="Arial" pitchFamily="34" charset="0"/>
              </a:rPr>
              <a:t>chất thay thế và </a:t>
            </a:r>
            <a:r>
              <a:rPr lang="en-US" dirty="0" err="1" smtClean="0">
                <a:latin typeface="Arial" pitchFamily="34" charset="0"/>
                <a:cs typeface="Arial" pitchFamily="34" charset="0"/>
              </a:rPr>
              <a:t>hợp</a:t>
            </a:r>
            <a:r>
              <a:rPr lang="en-US" dirty="0" smtClean="0">
                <a:latin typeface="Arial" pitchFamily="34" charset="0"/>
                <a:cs typeface="Arial" pitchFamily="34" charset="0"/>
              </a:rPr>
              <a:t> </a:t>
            </a:r>
            <a:r>
              <a:rPr lang="en-US" dirty="0" err="1" smtClean="0">
                <a:latin typeface="Arial" pitchFamily="34" charset="0"/>
                <a:cs typeface="Arial" pitchFamily="34" charset="0"/>
              </a:rPr>
              <a:t>pháp</a:t>
            </a:r>
            <a:r>
              <a:rPr lang="en-US" dirty="0" smtClean="0">
                <a:latin typeface="Arial" pitchFamily="34" charset="0"/>
                <a:cs typeface="Arial" pitchFamily="34" charset="0"/>
              </a:rPr>
              <a:t> </a:t>
            </a:r>
            <a:r>
              <a:rPr lang="en-US" dirty="0" err="1" smtClean="0">
                <a:latin typeface="Arial" pitchFamily="34" charset="0"/>
                <a:cs typeface="Arial" pitchFamily="34" charset="0"/>
              </a:rPr>
              <a:t>hóa</a:t>
            </a:r>
            <a:r>
              <a:rPr lang="en-US" dirty="0" smtClean="0">
                <a:latin typeface="Arial" pitchFamily="34" charset="0"/>
                <a:cs typeface="Arial" pitchFamily="34" charset="0"/>
              </a:rPr>
              <a:t>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en-US" dirty="0" err="1" smtClean="0">
                <a:latin typeface="Arial" pitchFamily="34" charset="0"/>
                <a:cs typeface="Arial" pitchFamily="34" charset="0"/>
              </a:rPr>
              <a:t>sư</a:t>
            </a:r>
            <a:r>
              <a:rPr lang="en-US" dirty="0" smtClean="0">
                <a:latin typeface="Arial" pitchFamily="34" charset="0"/>
                <a:cs typeface="Arial" pitchFamily="34" charset="0"/>
              </a:rPr>
              <a:t>̉ </a:t>
            </a:r>
            <a:r>
              <a:rPr lang="en-US" dirty="0" err="1" smtClean="0">
                <a:latin typeface="Arial" pitchFamily="34" charset="0"/>
                <a:cs typeface="Arial" pitchFamily="34" charset="0"/>
              </a:rPr>
              <a:t>dụng</a:t>
            </a:r>
            <a:r>
              <a:rPr lang="en-US" dirty="0" smtClean="0">
                <a:latin typeface="Arial" pitchFamily="34" charset="0"/>
                <a:cs typeface="Arial" pitchFamily="34" charset="0"/>
              </a:rPr>
              <a:t> ma </a:t>
            </a:r>
            <a:r>
              <a:rPr lang="en-US" dirty="0" err="1" smtClean="0">
                <a:latin typeface="Arial" pitchFamily="34" charset="0"/>
                <a:cs typeface="Arial" pitchFamily="34" charset="0"/>
              </a:rPr>
              <a:t>túy</a:t>
            </a:r>
            <a:r>
              <a:rPr lang="en-US" dirty="0" smtClean="0">
                <a:latin typeface="Arial" pitchFamily="34" charset="0"/>
                <a:cs typeface="Arial" pitchFamily="34" charset="0"/>
              </a:rPr>
              <a:t>.</a:t>
            </a:r>
            <a:endParaRPr lang="vi-VN" dirty="0">
              <a:latin typeface="Arial" pitchFamily="34" charset="0"/>
              <a:cs typeface="Arial" pitchFamily="34" charset="0"/>
            </a:endParaRPr>
          </a:p>
          <a:p>
            <a:pPr algn="just">
              <a:lnSpc>
                <a:spcPct val="160000"/>
              </a:lnSpc>
            </a:pPr>
            <a:r>
              <a:rPr lang="vi-VN" dirty="0" smtClean="0">
                <a:latin typeface="Arial" pitchFamily="34" charset="0"/>
                <a:cs typeface="Arial" pitchFamily="34" charset="0"/>
              </a:rPr>
              <a:t>T</a:t>
            </a:r>
            <a:r>
              <a:rPr lang="en-US" dirty="0" err="1" smtClean="0">
                <a:latin typeface="Arial" pitchFamily="34" charset="0"/>
                <a:cs typeface="Arial" pitchFamily="34" charset="0"/>
              </a:rPr>
              <a:t>riển</a:t>
            </a:r>
            <a:r>
              <a:rPr lang="en-US" dirty="0" smtClean="0">
                <a:latin typeface="Arial" pitchFamily="34" charset="0"/>
                <a:cs typeface="Arial" pitchFamily="34" charset="0"/>
              </a:rPr>
              <a:t> </a:t>
            </a:r>
            <a:r>
              <a:rPr lang="en-US" dirty="0" err="1" smtClean="0">
                <a:latin typeface="Arial" pitchFamily="34" charset="0"/>
                <a:cs typeface="Arial" pitchFamily="34" charset="0"/>
              </a:rPr>
              <a:t>khai</a:t>
            </a:r>
            <a:r>
              <a:rPr lang="en-US" dirty="0" smtClean="0">
                <a:latin typeface="Arial" pitchFamily="34" charset="0"/>
                <a:cs typeface="Arial" pitchFamily="34" charset="0"/>
              </a:rPr>
              <a:t>  </a:t>
            </a:r>
            <a:r>
              <a:rPr lang="en-US" dirty="0" err="1" smtClean="0">
                <a:latin typeface="Arial" pitchFamily="34" charset="0"/>
                <a:cs typeface="Arial" pitchFamily="34" charset="0"/>
              </a:rPr>
              <a:t>thực</a:t>
            </a:r>
            <a:r>
              <a:rPr lang="en-US" dirty="0" smtClean="0">
                <a:latin typeface="Arial" pitchFamily="34" charset="0"/>
                <a:cs typeface="Arial" pitchFamily="34" charset="0"/>
              </a:rPr>
              <a:t> </a:t>
            </a:r>
            <a:r>
              <a:rPr lang="en-US" dirty="0" err="1" smtClean="0">
                <a:latin typeface="Arial" pitchFamily="34" charset="0"/>
                <a:cs typeface="Arial" pitchFamily="34" charset="0"/>
              </a:rPr>
              <a:t>hiện</a:t>
            </a:r>
            <a:r>
              <a:rPr lang="en-US" dirty="0" smtClean="0">
                <a:latin typeface="Arial" pitchFamily="34" charset="0"/>
                <a:cs typeface="Arial" pitchFamily="34" charset="0"/>
              </a:rPr>
              <a:t> </a:t>
            </a:r>
            <a:r>
              <a:rPr lang="vi-VN" dirty="0" smtClean="0">
                <a:latin typeface="Arial" pitchFamily="34" charset="0"/>
                <a:cs typeface="Arial" pitchFamily="34" charset="0"/>
              </a:rPr>
              <a:t>và thi </a:t>
            </a:r>
            <a:r>
              <a:rPr lang="en-US" dirty="0" err="1" smtClean="0">
                <a:latin typeface="Arial" pitchFamily="34" charset="0"/>
                <a:cs typeface="Arial" pitchFamily="34" charset="0"/>
              </a:rPr>
              <a:t>hành</a:t>
            </a:r>
            <a:r>
              <a:rPr lang="en-US" dirty="0" smtClean="0">
                <a:latin typeface="Arial" pitchFamily="34" charset="0"/>
                <a:cs typeface="Arial" pitchFamily="34" charset="0"/>
              </a:rPr>
              <a:t> </a:t>
            </a:r>
            <a:r>
              <a:rPr lang="vi-VN" dirty="0" smtClean="0">
                <a:latin typeface="Arial" pitchFamily="34" charset="0"/>
                <a:cs typeface="Arial" pitchFamily="34" charset="0"/>
              </a:rPr>
              <a:t>các </a:t>
            </a:r>
            <a:r>
              <a:rPr lang="vi-VN" dirty="0">
                <a:latin typeface="Arial" pitchFamily="34" charset="0"/>
                <a:cs typeface="Arial" pitchFamily="34" charset="0"/>
              </a:rPr>
              <a:t>biện pháp nhằm ngăn ngừa bạo lực và lạm dụng, bao gồm bạo lực tình dục, cả trong xã hội nói chung và trong các nhà tù </a:t>
            </a:r>
            <a:r>
              <a:rPr lang="en-US" dirty="0" err="1" smtClean="0">
                <a:latin typeface="Arial" pitchFamily="34" charset="0"/>
                <a:cs typeface="Arial" pitchFamily="34" charset="0"/>
              </a:rPr>
              <a:t>nói</a:t>
            </a:r>
            <a:r>
              <a:rPr lang="en-US" dirty="0" smtClean="0">
                <a:latin typeface="Arial" pitchFamily="34" charset="0"/>
                <a:cs typeface="Arial" pitchFamily="34" charset="0"/>
              </a:rPr>
              <a:t> </a:t>
            </a:r>
            <a:r>
              <a:rPr lang="en-US" dirty="0" err="1" smtClean="0">
                <a:latin typeface="Arial" pitchFamily="34" charset="0"/>
                <a:cs typeface="Arial" pitchFamily="34" charset="0"/>
              </a:rPr>
              <a:t>riêng</a:t>
            </a:r>
            <a:r>
              <a:rPr lang="vi-VN" dirty="0" smtClean="0">
                <a:latin typeface="Arial" pitchFamily="34" charset="0"/>
                <a:cs typeface="Arial" pitchFamily="34" charset="0"/>
              </a:rPr>
              <a:t>.</a:t>
            </a:r>
            <a:endParaRPr lang="en-US" dirty="0" smtClean="0">
              <a:latin typeface="Arial" pitchFamily="34" charset="0"/>
              <a:cs typeface="Arial" pitchFamily="34" charset="0"/>
            </a:endParaRPr>
          </a:p>
        </p:txBody>
      </p:sp>
      <p:sp>
        <p:nvSpPr>
          <p:cNvPr id="4" name="Slide Number Placeholder 3">
            <a:extLst>
              <a:ext uri="{FF2B5EF4-FFF2-40B4-BE49-F238E27FC236}">
                <a16:creationId xmlns:a16="http://schemas.microsoft.com/office/drawing/2014/main" id="{B07805EE-E964-41FF-A515-FAC8F4DC34A4}"/>
              </a:ext>
            </a:extLst>
          </p:cNvPr>
          <p:cNvSpPr>
            <a:spLocks noGrp="1"/>
          </p:cNvSpPr>
          <p:nvPr>
            <p:ph type="sldNum" sz="quarter" idx="12"/>
          </p:nvPr>
        </p:nvSpPr>
        <p:spPr/>
        <p:txBody>
          <a:bodyPr/>
          <a:lstStyle/>
          <a:p>
            <a:fld id="{38F84137-082C-4595-97BC-CECF2ABE1E8B}" type="slidenum">
              <a:rPr lang="en-GB" smtClean="0"/>
              <a:t>10</a:t>
            </a:fld>
            <a:endParaRPr lang="en-GB"/>
          </a:p>
        </p:txBody>
      </p:sp>
    </p:spTree>
    <p:extLst>
      <p:ext uri="{BB962C8B-B14F-4D97-AF65-F5344CB8AC3E}">
        <p14:creationId xmlns:p14="http://schemas.microsoft.com/office/powerpoint/2010/main" val="22293291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D05C8388-010F-4CED-BB9A-47387E566087}"/>
              </a:ext>
            </a:extLst>
          </p:cNvPr>
          <p:cNvPicPr>
            <a:picLocks noGrp="1" noChangeAspect="1"/>
          </p:cNvPicPr>
          <p:nvPr>
            <p:ph sz="half" idx="1"/>
          </p:nvPr>
        </p:nvPicPr>
        <p:blipFill>
          <a:blip r:embed="rId2"/>
          <a:stretch>
            <a:fillRect/>
          </a:stretch>
        </p:blipFill>
        <p:spPr>
          <a:xfrm>
            <a:off x="320040" y="553836"/>
            <a:ext cx="5455917" cy="3505426"/>
          </a:xfrm>
          <a:prstGeom prst="rect">
            <a:avLst/>
          </a:prstGeom>
        </p:spPr>
      </p:pic>
      <p:pic>
        <p:nvPicPr>
          <p:cNvPr id="10" name="Content Placeholder 9">
            <a:extLst>
              <a:ext uri="{FF2B5EF4-FFF2-40B4-BE49-F238E27FC236}">
                <a16:creationId xmlns:a16="http://schemas.microsoft.com/office/drawing/2014/main" id="{F088350F-02D4-4256-86F9-C7815D523BA0}"/>
              </a:ext>
            </a:extLst>
          </p:cNvPr>
          <p:cNvPicPr>
            <a:picLocks noGrp="1" noChangeAspect="1"/>
          </p:cNvPicPr>
          <p:nvPr>
            <p:ph sz="half" idx="2"/>
          </p:nvPr>
        </p:nvPicPr>
        <p:blipFill>
          <a:blip r:embed="rId3"/>
          <a:stretch>
            <a:fillRect/>
          </a:stretch>
        </p:blipFill>
        <p:spPr>
          <a:xfrm>
            <a:off x="6416043" y="935751"/>
            <a:ext cx="5455917" cy="2741597"/>
          </a:xfrm>
          <a:prstGeom prst="rect">
            <a:avLst/>
          </a:prstGeom>
        </p:spPr>
      </p:pic>
      <p:sp>
        <p:nvSpPr>
          <p:cNvPr id="2" name="Title 1">
            <a:extLst>
              <a:ext uri="{FF2B5EF4-FFF2-40B4-BE49-F238E27FC236}">
                <a16:creationId xmlns:a16="http://schemas.microsoft.com/office/drawing/2014/main" id="{CF6BD560-D51C-4D48-A260-BCCC06974EBD}"/>
              </a:ext>
            </a:extLst>
          </p:cNvPr>
          <p:cNvSpPr>
            <a:spLocks noGrp="1"/>
          </p:cNvSpPr>
          <p:nvPr>
            <p:ph type="title"/>
          </p:nvPr>
        </p:nvSpPr>
        <p:spPr>
          <a:xfrm>
            <a:off x="527538" y="4756638"/>
            <a:ext cx="11139854" cy="930447"/>
          </a:xfrm>
        </p:spPr>
        <p:txBody>
          <a:bodyPr vert="horz" lIns="91440" tIns="45720" rIns="91440" bIns="45720" rtlCol="0" anchor="b">
            <a:normAutofit/>
          </a:bodyPr>
          <a:lstStyle/>
          <a:p>
            <a:pPr algn="ctr"/>
            <a:r>
              <a:rPr lang="en-US" sz="2600" dirty="0">
                <a:solidFill>
                  <a:schemeClr val="bg1"/>
                </a:solidFill>
              </a:rPr>
              <a:t>Tools and Resources</a:t>
            </a:r>
            <a:br>
              <a:rPr lang="en-US" sz="2600" dirty="0">
                <a:solidFill>
                  <a:schemeClr val="bg1"/>
                </a:solidFill>
              </a:rPr>
            </a:br>
            <a:r>
              <a:rPr lang="en-US" sz="2600" dirty="0">
                <a:solidFill>
                  <a:schemeClr val="bg1"/>
                </a:solidFill>
              </a:rPr>
              <a:t>POLICY BRIEF on Women Who Inject Drugs and HIV: Addressing Specific Needs</a:t>
            </a:r>
          </a:p>
        </p:txBody>
      </p:sp>
      <p:sp>
        <p:nvSpPr>
          <p:cNvPr id="3" name="Slide Number Placeholder 2">
            <a:extLst>
              <a:ext uri="{FF2B5EF4-FFF2-40B4-BE49-F238E27FC236}">
                <a16:creationId xmlns:a16="http://schemas.microsoft.com/office/drawing/2014/main" id="{3D3CE83B-2A46-4FB5-BE04-65E1E4DDE48D}"/>
              </a:ext>
            </a:extLst>
          </p:cNvPr>
          <p:cNvSpPr>
            <a:spLocks noGrp="1"/>
          </p:cNvSpPr>
          <p:nvPr>
            <p:ph type="sldNum" sz="quarter" idx="12"/>
          </p:nvPr>
        </p:nvSpPr>
        <p:spPr/>
        <p:txBody>
          <a:bodyPr/>
          <a:lstStyle/>
          <a:p>
            <a:fld id="{38F84137-082C-4595-97BC-CECF2ABE1E8B}" type="slidenum">
              <a:rPr lang="en-GB" smtClean="0"/>
              <a:t>11</a:t>
            </a:fld>
            <a:endParaRPr lang="en-GB"/>
          </a:p>
        </p:txBody>
      </p:sp>
    </p:spTree>
    <p:extLst>
      <p:ext uri="{BB962C8B-B14F-4D97-AF65-F5344CB8AC3E}">
        <p14:creationId xmlns:p14="http://schemas.microsoft.com/office/powerpoint/2010/main" val="34631900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5CAAEF-9F96-4A76-A19A-0BB746076975}"/>
              </a:ext>
            </a:extLst>
          </p:cNvPr>
          <p:cNvSpPr>
            <a:spLocks noGrp="1"/>
          </p:cNvSpPr>
          <p:nvPr>
            <p:ph type="title"/>
          </p:nvPr>
        </p:nvSpPr>
        <p:spPr/>
        <p:txBody>
          <a:bodyPr/>
          <a:lstStyle/>
          <a:p>
            <a:r>
              <a:rPr lang="en-GB" dirty="0" err="1" smtClean="0"/>
              <a:t>Thảo</a:t>
            </a:r>
            <a:r>
              <a:rPr lang="en-GB" dirty="0" smtClean="0"/>
              <a:t> </a:t>
            </a:r>
            <a:r>
              <a:rPr lang="en-GB" dirty="0" err="1" smtClean="0"/>
              <a:t>luận</a:t>
            </a:r>
            <a:r>
              <a:rPr lang="en-GB" dirty="0" smtClean="0"/>
              <a:t> </a:t>
            </a:r>
            <a:endParaRPr lang="en-GB" dirty="0"/>
          </a:p>
        </p:txBody>
      </p:sp>
      <p:sp>
        <p:nvSpPr>
          <p:cNvPr id="3" name="Text Placeholder 2">
            <a:extLst>
              <a:ext uri="{FF2B5EF4-FFF2-40B4-BE49-F238E27FC236}">
                <a16:creationId xmlns:a16="http://schemas.microsoft.com/office/drawing/2014/main" id="{AE3AB37E-62E9-4819-ABE7-5528DC2D3719}"/>
              </a:ext>
            </a:extLst>
          </p:cNvPr>
          <p:cNvSpPr>
            <a:spLocks noGrp="1"/>
          </p:cNvSpPr>
          <p:nvPr>
            <p:ph type="body" idx="1"/>
          </p:nvPr>
        </p:nvSpPr>
        <p:spPr/>
        <p:txBody>
          <a:bodyPr/>
          <a:lstStyle/>
          <a:p>
            <a:r>
              <a:rPr lang="en-GB" dirty="0"/>
              <a:t>30 </a:t>
            </a:r>
            <a:r>
              <a:rPr lang="en-GB" dirty="0" err="1" smtClean="0"/>
              <a:t>phút</a:t>
            </a:r>
            <a:endParaRPr lang="en-GB" dirty="0"/>
          </a:p>
        </p:txBody>
      </p:sp>
      <p:sp>
        <p:nvSpPr>
          <p:cNvPr id="4" name="Slide Number Placeholder 3">
            <a:extLst>
              <a:ext uri="{FF2B5EF4-FFF2-40B4-BE49-F238E27FC236}">
                <a16:creationId xmlns:a16="http://schemas.microsoft.com/office/drawing/2014/main" id="{65913F0C-057D-491F-970C-6FEF0B9EC18A}"/>
              </a:ext>
            </a:extLst>
          </p:cNvPr>
          <p:cNvSpPr>
            <a:spLocks noGrp="1"/>
          </p:cNvSpPr>
          <p:nvPr>
            <p:ph type="sldNum" sz="quarter" idx="12"/>
          </p:nvPr>
        </p:nvSpPr>
        <p:spPr/>
        <p:txBody>
          <a:bodyPr/>
          <a:lstStyle/>
          <a:p>
            <a:fld id="{38F84137-082C-4595-97BC-CECF2ABE1E8B}" type="slidenum">
              <a:rPr lang="en-GB" smtClean="0"/>
              <a:t>12</a:t>
            </a:fld>
            <a:endParaRPr lang="en-GB"/>
          </a:p>
        </p:txBody>
      </p:sp>
    </p:spTree>
    <p:extLst>
      <p:ext uri="{BB962C8B-B14F-4D97-AF65-F5344CB8AC3E}">
        <p14:creationId xmlns:p14="http://schemas.microsoft.com/office/powerpoint/2010/main" val="11500668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41E995-B6DF-4000-8E6B-33DD7AB2C46A}"/>
              </a:ext>
            </a:extLst>
          </p:cNvPr>
          <p:cNvSpPr>
            <a:spLocks noGrp="1"/>
          </p:cNvSpPr>
          <p:nvPr>
            <p:ph type="title"/>
          </p:nvPr>
        </p:nvSpPr>
        <p:spPr/>
        <p:txBody>
          <a:bodyPr>
            <a:noAutofit/>
          </a:bodyPr>
          <a:lstStyle/>
          <a:p>
            <a:r>
              <a:rPr lang="vi-VN" sz="2800" b="1" dirty="0">
                <a:latin typeface="Arial" pitchFamily="34" charset="0"/>
                <a:cs typeface="Arial" pitchFamily="34" charset="0"/>
              </a:rPr>
              <a:t>Một số tiêu chuẩn quốc tế, thỏa thuận và cơ chế nhân quyền hỗ trợ </a:t>
            </a:r>
            <a:r>
              <a:rPr lang="en-US" sz="2800" b="1" dirty="0" err="1" smtClean="0">
                <a:latin typeface="Arial" pitchFamily="34" charset="0"/>
                <a:cs typeface="Arial" pitchFamily="34" charset="0"/>
              </a:rPr>
              <a:t>các</a:t>
            </a:r>
            <a:r>
              <a:rPr lang="en-US" sz="2800" b="1" dirty="0" smtClean="0">
                <a:latin typeface="Arial" pitchFamily="34" charset="0"/>
                <a:cs typeface="Arial" pitchFamily="34" charset="0"/>
              </a:rPr>
              <a:t> </a:t>
            </a:r>
            <a:r>
              <a:rPr lang="vi-VN" sz="2800" b="1" dirty="0" smtClean="0">
                <a:latin typeface="Arial" pitchFamily="34" charset="0"/>
                <a:cs typeface="Arial" pitchFamily="34" charset="0"/>
              </a:rPr>
              <a:t>Dịch </a:t>
            </a:r>
            <a:r>
              <a:rPr lang="vi-VN" sz="2800" b="1" dirty="0">
                <a:latin typeface="Arial" pitchFamily="34" charset="0"/>
                <a:cs typeface="Arial" pitchFamily="34" charset="0"/>
              </a:rPr>
              <a:t>vụ </a:t>
            </a:r>
            <a:r>
              <a:rPr lang="en-US" sz="2800" b="1" dirty="0" smtClean="0">
                <a:latin typeface="Arial" pitchFamily="34" charset="0"/>
                <a:cs typeface="Arial" pitchFamily="34" charset="0"/>
              </a:rPr>
              <a:t>và </a:t>
            </a:r>
            <a:r>
              <a:rPr lang="vi-VN" sz="2800" b="1" dirty="0" smtClean="0">
                <a:latin typeface="Arial" pitchFamily="34" charset="0"/>
                <a:cs typeface="Arial" pitchFamily="34" charset="0"/>
              </a:rPr>
              <a:t>Chính </a:t>
            </a:r>
            <a:r>
              <a:rPr lang="vi-VN" sz="2800" b="1" dirty="0">
                <a:latin typeface="Arial" pitchFamily="34" charset="0"/>
                <a:cs typeface="Arial" pitchFamily="34" charset="0"/>
              </a:rPr>
              <a:t>sách </a:t>
            </a:r>
            <a:r>
              <a:rPr lang="en-US" sz="2800" b="1" dirty="0" err="1" smtClean="0">
                <a:latin typeface="Arial" pitchFamily="34" charset="0"/>
                <a:cs typeface="Arial" pitchFamily="34" charset="0"/>
              </a:rPr>
              <a:t>giảm</a:t>
            </a:r>
            <a:r>
              <a:rPr lang="en-US" sz="2800" b="1" dirty="0" smtClean="0">
                <a:latin typeface="Arial" pitchFamily="34" charset="0"/>
                <a:cs typeface="Arial" pitchFamily="34" charset="0"/>
              </a:rPr>
              <a:t> </a:t>
            </a:r>
            <a:r>
              <a:rPr lang="en-US" sz="2800" b="1" dirty="0" err="1" smtClean="0">
                <a:latin typeface="Arial" pitchFamily="34" charset="0"/>
                <a:cs typeface="Arial" pitchFamily="34" charset="0"/>
              </a:rPr>
              <a:t>nguy</a:t>
            </a:r>
            <a:r>
              <a:rPr lang="en-US" sz="2800" b="1" dirty="0" smtClean="0">
                <a:latin typeface="Arial" pitchFamily="34" charset="0"/>
                <a:cs typeface="Arial" pitchFamily="34" charset="0"/>
              </a:rPr>
              <a:t> </a:t>
            </a:r>
            <a:r>
              <a:rPr lang="en-US" sz="2800" b="1" dirty="0" err="1" smtClean="0">
                <a:latin typeface="Arial" pitchFamily="34" charset="0"/>
                <a:cs typeface="Arial" pitchFamily="34" charset="0"/>
              </a:rPr>
              <a:t>cơ</a:t>
            </a:r>
            <a:r>
              <a:rPr lang="en-US" sz="2800" b="1" dirty="0" smtClean="0">
                <a:latin typeface="Arial" pitchFamily="34" charset="0"/>
                <a:cs typeface="Arial" pitchFamily="34" charset="0"/>
              </a:rPr>
              <a:t> </a:t>
            </a:r>
            <a:r>
              <a:rPr lang="en-US" sz="2800" b="1" dirty="0" err="1" smtClean="0">
                <a:latin typeface="Arial" pitchFamily="34" charset="0"/>
                <a:cs typeface="Arial" pitchFamily="34" charset="0"/>
              </a:rPr>
              <a:t>vê</a:t>
            </a:r>
            <a:r>
              <a:rPr lang="en-US" sz="2800" b="1" dirty="0" smtClean="0">
                <a:latin typeface="Arial" pitchFamily="34" charset="0"/>
                <a:cs typeface="Arial" pitchFamily="34" charset="0"/>
              </a:rPr>
              <a:t>̀ </a:t>
            </a:r>
            <a:r>
              <a:rPr lang="en-US" sz="2800" b="1" dirty="0" err="1" smtClean="0">
                <a:latin typeface="Arial" pitchFamily="34" charset="0"/>
                <a:cs typeface="Arial" pitchFamily="34" charset="0"/>
              </a:rPr>
              <a:t>giới</a:t>
            </a:r>
            <a:endParaRPr lang="en-GB" sz="3200" dirty="0">
              <a:solidFill>
                <a:schemeClr val="accent1"/>
              </a:solidFill>
              <a:latin typeface="Arial" pitchFamily="34" charset="0"/>
              <a:cs typeface="Arial" pitchFamily="34" charset="0"/>
            </a:endParaRPr>
          </a:p>
        </p:txBody>
      </p:sp>
      <p:sp>
        <p:nvSpPr>
          <p:cNvPr id="5" name="Content Placeholder 4">
            <a:extLst>
              <a:ext uri="{FF2B5EF4-FFF2-40B4-BE49-F238E27FC236}">
                <a16:creationId xmlns:a16="http://schemas.microsoft.com/office/drawing/2014/main" id="{0163A6D8-EA3D-4274-AA1F-6258DC6C94EA}"/>
              </a:ext>
            </a:extLst>
          </p:cNvPr>
          <p:cNvSpPr>
            <a:spLocks noGrp="1"/>
          </p:cNvSpPr>
          <p:nvPr>
            <p:ph idx="1"/>
          </p:nvPr>
        </p:nvSpPr>
        <p:spPr/>
        <p:txBody>
          <a:bodyPr>
            <a:normAutofit fontScale="62500" lnSpcReduction="20000"/>
          </a:bodyPr>
          <a:lstStyle/>
          <a:p>
            <a:pPr marL="514350" indent="-514350">
              <a:buFont typeface="+mj-lt"/>
              <a:buAutoNum type="arabicPeriod"/>
            </a:pPr>
            <a:r>
              <a:rPr lang="en-GB" dirty="0"/>
              <a:t>UNAIDS, Programme Coordinating Board, 31</a:t>
            </a:r>
            <a:r>
              <a:rPr lang="en-GB" baseline="30000" dirty="0"/>
              <a:t>st</a:t>
            </a:r>
            <a:r>
              <a:rPr lang="en-GB" dirty="0"/>
              <a:t> Meeting, agenda item 2, UNAIDS Agenda for Accelerated Country Action for Women, Girls, Gender Equality and HIV Mid-term Review – Final report, 29 November 2012, UNAIDS/PCB(31)/12.20 (para. 95)</a:t>
            </a:r>
          </a:p>
          <a:p>
            <a:pPr marL="514350" indent="-514350">
              <a:buFont typeface="+mj-lt"/>
              <a:buAutoNum type="arabicPeriod"/>
            </a:pPr>
            <a:r>
              <a:rPr lang="en-US" dirty="0">
                <a:solidFill>
                  <a:schemeClr val="accent1"/>
                </a:solidFill>
              </a:rPr>
              <a:t>Women out loud: How women living with HIV will help the world end AIDS, Reaching the ten targets of the 2011 United Nations General Assembly Political declaration on HIV and AIDS, </a:t>
            </a:r>
            <a:r>
              <a:rPr lang="en-GB" dirty="0">
                <a:solidFill>
                  <a:schemeClr val="accent1"/>
                </a:solidFill>
              </a:rPr>
              <a:t>2012 (Target 2)</a:t>
            </a:r>
          </a:p>
          <a:p>
            <a:pPr marL="514350" indent="-514350">
              <a:buFont typeface="+mj-lt"/>
              <a:buAutoNum type="arabicPeriod"/>
            </a:pPr>
            <a:r>
              <a:rPr lang="en-US" dirty="0"/>
              <a:t>Agreed conclusions of the Commission on the Status of Women on thematic issues: Women, the girl child and human immunodeficiency virus/acquired immunodeficiency syndrome, 5th Session (6-16 March and 9-11 May 2001), E/2001/</a:t>
            </a:r>
            <a:r>
              <a:rPr lang="es-ES" dirty="0"/>
              <a:t>INF/2/Add.2 (para. 4 </a:t>
            </a:r>
            <a:r>
              <a:rPr lang="es-ES" i="1" dirty="0"/>
              <a:t>(j)</a:t>
            </a:r>
            <a:r>
              <a:rPr lang="es-ES" dirty="0"/>
              <a:t>)</a:t>
            </a:r>
          </a:p>
          <a:p>
            <a:pPr marL="514350" indent="-514350">
              <a:buFont typeface="+mj-lt"/>
              <a:buAutoNum type="arabicPeriod"/>
            </a:pPr>
            <a:r>
              <a:rPr lang="en-US" dirty="0">
                <a:solidFill>
                  <a:schemeClr val="accent1"/>
                </a:solidFill>
              </a:rPr>
              <a:t>Report to the Human Rights Council, Report of the Special Rapporteur on the right of everyone to the enjoyment of the highest attainable standard of physical and mental health, Anand Grover, Addendum, Mission to Viet Nam, 4 June 2012, </a:t>
            </a:r>
            <a:r>
              <a:rPr lang="en-GB" dirty="0">
                <a:solidFill>
                  <a:schemeClr val="accent1"/>
                </a:solidFill>
              </a:rPr>
              <a:t>A/HRC/20/15/Add.2 (para. 63 </a:t>
            </a:r>
            <a:r>
              <a:rPr lang="en-GB" i="1" dirty="0">
                <a:solidFill>
                  <a:schemeClr val="accent1"/>
                </a:solidFill>
              </a:rPr>
              <a:t>(b)</a:t>
            </a:r>
            <a:r>
              <a:rPr lang="en-GB" dirty="0">
                <a:solidFill>
                  <a:schemeClr val="accent1"/>
                </a:solidFill>
              </a:rPr>
              <a:t>)</a:t>
            </a:r>
          </a:p>
          <a:p>
            <a:pPr marL="514350" indent="-514350">
              <a:buFont typeface="+mj-lt"/>
              <a:buAutoNum type="arabicPeriod"/>
            </a:pPr>
            <a:r>
              <a:rPr lang="en-US" dirty="0"/>
              <a:t>Committee on the Elimination of Discrimination against Women, Concluding observations on the State report of Brazil, 23 March 2012, CEDAW/C/</a:t>
            </a:r>
            <a:r>
              <a:rPr lang="en-GB" dirty="0"/>
              <a:t>BRA/CO/7 (para. 32)</a:t>
            </a:r>
          </a:p>
          <a:p>
            <a:pPr marL="514350" indent="-514350">
              <a:buFont typeface="+mj-lt"/>
              <a:buAutoNum type="arabicPeriod"/>
            </a:pPr>
            <a:r>
              <a:rPr lang="en-US" dirty="0">
                <a:solidFill>
                  <a:schemeClr val="accent1"/>
                </a:solidFill>
              </a:rPr>
              <a:t>Committee on Discrimination against Women, Concluding observations on the State report of the United Kingdom of Great Britain and Northern Ireland, 10 June 1999, CEDAW/C/UK/3 and CEDAW/C/UK/4 (para. 313)</a:t>
            </a:r>
          </a:p>
          <a:p>
            <a:pPr marL="514350" indent="-514350">
              <a:buFont typeface="+mj-lt"/>
              <a:buAutoNum type="arabicPeriod"/>
            </a:pPr>
            <a:r>
              <a:rPr lang="en-US" dirty="0"/>
              <a:t>Promoting strategies and measures addressing specific needs of women in the context of comprehensive and integrated drug demand reduction </a:t>
            </a:r>
            <a:r>
              <a:rPr lang="en-US" dirty="0" err="1"/>
              <a:t>programmes</a:t>
            </a:r>
            <a:r>
              <a:rPr lang="en-US" dirty="0"/>
              <a:t> and strategies, 2012, CND Resolution </a:t>
            </a:r>
            <a:r>
              <a:rPr lang="en-GB" dirty="0"/>
              <a:t>55/5 (para. 4)</a:t>
            </a:r>
          </a:p>
        </p:txBody>
      </p:sp>
      <p:sp>
        <p:nvSpPr>
          <p:cNvPr id="2" name="Slide Number Placeholder 1">
            <a:extLst>
              <a:ext uri="{FF2B5EF4-FFF2-40B4-BE49-F238E27FC236}">
                <a16:creationId xmlns:a16="http://schemas.microsoft.com/office/drawing/2014/main" id="{42B83DBD-7B43-48D6-A9EF-420D6606B8E1}"/>
              </a:ext>
            </a:extLst>
          </p:cNvPr>
          <p:cNvSpPr>
            <a:spLocks noGrp="1"/>
          </p:cNvSpPr>
          <p:nvPr>
            <p:ph type="sldNum" sz="quarter" idx="12"/>
          </p:nvPr>
        </p:nvSpPr>
        <p:spPr/>
        <p:txBody>
          <a:bodyPr/>
          <a:lstStyle/>
          <a:p>
            <a:fld id="{38F84137-082C-4595-97BC-CECF2ABE1E8B}" type="slidenum">
              <a:rPr lang="en-GB" smtClean="0"/>
              <a:t>2</a:t>
            </a:fld>
            <a:endParaRPr lang="en-GB"/>
          </a:p>
        </p:txBody>
      </p:sp>
    </p:spTree>
    <p:extLst>
      <p:ext uri="{BB962C8B-B14F-4D97-AF65-F5344CB8AC3E}">
        <p14:creationId xmlns:p14="http://schemas.microsoft.com/office/powerpoint/2010/main" val="377829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D49CD46-6DC6-450B-A2DA-C7D593076166}"/>
              </a:ext>
            </a:extLst>
          </p:cNvPr>
          <p:cNvSpPr>
            <a:spLocks noGrp="1"/>
          </p:cNvSpPr>
          <p:nvPr>
            <p:ph type="title"/>
          </p:nvPr>
        </p:nvSpPr>
        <p:spPr>
          <a:xfrm>
            <a:off x="831850" y="474134"/>
            <a:ext cx="10515600" cy="4088342"/>
          </a:xfrm>
        </p:spPr>
        <p:txBody>
          <a:bodyPr>
            <a:noAutofit/>
          </a:bodyPr>
          <a:lstStyle/>
          <a:p>
            <a:pPr algn="r">
              <a:lnSpc>
                <a:spcPct val="150000"/>
              </a:lnSpc>
            </a:pPr>
            <a:r>
              <a:rPr lang="en-GB" sz="4800" b="1" dirty="0" err="1" smtClean="0">
                <a:latin typeface="Arial" pitchFamily="34" charset="0"/>
                <a:cs typeface="Arial" pitchFamily="34" charset="0"/>
              </a:rPr>
              <a:t>Các</a:t>
            </a:r>
            <a:r>
              <a:rPr lang="en-GB" sz="4800" b="1" dirty="0" smtClean="0">
                <a:latin typeface="Arial" pitchFamily="34" charset="0"/>
                <a:cs typeface="Arial" pitchFamily="34" charset="0"/>
              </a:rPr>
              <a:t> </a:t>
            </a:r>
            <a:r>
              <a:rPr lang="en-GB" sz="4800" b="1" dirty="0" err="1" smtClean="0">
                <a:latin typeface="Arial" pitchFamily="34" charset="0"/>
                <a:cs typeface="Arial" pitchFamily="34" charset="0"/>
              </a:rPr>
              <a:t>ưu</a:t>
            </a:r>
            <a:r>
              <a:rPr lang="en-GB" sz="4800" b="1" dirty="0" smtClean="0">
                <a:latin typeface="Arial" pitchFamily="34" charset="0"/>
                <a:cs typeface="Arial" pitchFamily="34" charset="0"/>
              </a:rPr>
              <a:t> </a:t>
            </a:r>
            <a:r>
              <a:rPr lang="en-GB" sz="4800" b="1" dirty="0" err="1" smtClean="0">
                <a:latin typeface="Arial" pitchFamily="34" charset="0"/>
                <a:cs typeface="Arial" pitchFamily="34" charset="0"/>
              </a:rPr>
              <a:t>tiên</a:t>
            </a:r>
            <a:r>
              <a:rPr lang="en-GB" sz="4800" b="1" dirty="0" smtClean="0">
                <a:latin typeface="Arial" pitchFamily="34" charset="0"/>
                <a:cs typeface="Arial" pitchFamily="34" charset="0"/>
              </a:rPr>
              <a:t>, </a:t>
            </a:r>
            <a:r>
              <a:rPr lang="en-GB" sz="4800" b="1" dirty="0" err="1" smtClean="0">
                <a:latin typeface="Arial" pitchFamily="34" charset="0"/>
                <a:cs typeface="Arial" pitchFamily="34" charset="0"/>
              </a:rPr>
              <a:t>chiến</a:t>
            </a:r>
            <a:r>
              <a:rPr lang="en-GB" sz="4800" b="1" dirty="0" smtClean="0">
                <a:latin typeface="Arial" pitchFamily="34" charset="0"/>
                <a:cs typeface="Arial" pitchFamily="34" charset="0"/>
              </a:rPr>
              <a:t> </a:t>
            </a:r>
            <a:r>
              <a:rPr lang="en-GB" sz="4800" b="1" dirty="0" err="1" smtClean="0">
                <a:latin typeface="Arial" pitchFamily="34" charset="0"/>
                <a:cs typeface="Arial" pitchFamily="34" charset="0"/>
              </a:rPr>
              <a:t>lược</a:t>
            </a:r>
            <a:r>
              <a:rPr lang="en-GB" sz="4800" b="1" dirty="0" smtClean="0">
                <a:latin typeface="Arial" pitchFamily="34" charset="0"/>
                <a:cs typeface="Arial" pitchFamily="34" charset="0"/>
              </a:rPr>
              <a:t> </a:t>
            </a:r>
            <a:r>
              <a:rPr lang="en-GB" sz="4800" b="1" dirty="0" err="1" smtClean="0">
                <a:latin typeface="Arial" pitchFamily="34" charset="0"/>
                <a:cs typeface="Arial" pitchFamily="34" charset="0"/>
              </a:rPr>
              <a:t>quốc</a:t>
            </a:r>
            <a:r>
              <a:rPr lang="en-GB" sz="4800" b="1" dirty="0" smtClean="0">
                <a:latin typeface="Arial" pitchFamily="34" charset="0"/>
                <a:cs typeface="Arial" pitchFamily="34" charset="0"/>
              </a:rPr>
              <a:t> </a:t>
            </a:r>
            <a:r>
              <a:rPr lang="en-GB" sz="4800" b="1" dirty="0" err="1" smtClean="0">
                <a:latin typeface="Arial" pitchFamily="34" charset="0"/>
                <a:cs typeface="Arial" pitchFamily="34" charset="0"/>
              </a:rPr>
              <a:t>gia</a:t>
            </a:r>
            <a:r>
              <a:rPr lang="en-GB" sz="4800" b="1" dirty="0" smtClean="0">
                <a:latin typeface="Arial" pitchFamily="34" charset="0"/>
                <a:cs typeface="Arial" pitchFamily="34" charset="0"/>
              </a:rPr>
              <a:t> và c</a:t>
            </a:r>
            <a:r>
              <a:rPr lang="vi-VN" sz="4800" b="1" dirty="0" smtClean="0">
                <a:latin typeface="Arial" pitchFamily="34" charset="0"/>
                <a:cs typeface="Arial" pitchFamily="34" charset="0"/>
              </a:rPr>
              <a:t>hính </a:t>
            </a:r>
            <a:r>
              <a:rPr lang="vi-VN" sz="4800" b="1" dirty="0">
                <a:latin typeface="Arial" pitchFamily="34" charset="0"/>
                <a:cs typeface="Arial" pitchFamily="34" charset="0"/>
              </a:rPr>
              <a:t>sách địa </a:t>
            </a:r>
            <a:r>
              <a:rPr lang="vi-VN" sz="4800" b="1" dirty="0" smtClean="0">
                <a:latin typeface="Arial" pitchFamily="34" charset="0"/>
                <a:cs typeface="Arial" pitchFamily="34" charset="0"/>
              </a:rPr>
              <a:t>phương</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tại</a:t>
            </a:r>
            <a:r>
              <a:rPr lang="en-US" sz="4800" b="1" dirty="0" smtClean="0">
                <a:latin typeface="Arial" pitchFamily="34" charset="0"/>
                <a:cs typeface="Arial" pitchFamily="34" charset="0"/>
              </a:rPr>
              <a:t> VN) </a:t>
            </a:r>
            <a:br>
              <a:rPr lang="en-US" sz="4800" b="1" dirty="0" smtClean="0">
                <a:latin typeface="Arial" pitchFamily="34" charset="0"/>
                <a:cs typeface="Arial" pitchFamily="34" charset="0"/>
              </a:rPr>
            </a:br>
            <a:r>
              <a:rPr lang="en-US" sz="4800" b="1" dirty="0" err="1" smtClean="0">
                <a:latin typeface="Arial" pitchFamily="34" charset="0"/>
                <a:cs typeface="Arial" pitchFamily="34" charset="0"/>
              </a:rPr>
              <a:t>đê</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cập</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gi</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đến</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chương</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trình</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nhạy</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cảm</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vê</a:t>
            </a:r>
            <a:r>
              <a:rPr lang="en-US" sz="4800" b="1" dirty="0" smtClean="0">
                <a:latin typeface="Arial" pitchFamily="34" charset="0"/>
                <a:cs typeface="Arial" pitchFamily="34" charset="0"/>
              </a:rPr>
              <a:t>̀ </a:t>
            </a:r>
            <a:r>
              <a:rPr lang="en-US" sz="4800" b="1" dirty="0" err="1" smtClean="0">
                <a:latin typeface="Arial" pitchFamily="34" charset="0"/>
                <a:cs typeface="Arial" pitchFamily="34" charset="0"/>
              </a:rPr>
              <a:t>giới</a:t>
            </a:r>
            <a:r>
              <a:rPr lang="en-US" sz="4800" b="1" dirty="0" smtClean="0">
                <a:latin typeface="Arial" pitchFamily="34" charset="0"/>
                <a:cs typeface="Arial" pitchFamily="34" charset="0"/>
              </a:rPr>
              <a:t>?</a:t>
            </a:r>
            <a:endParaRPr lang="en-GB" sz="4800" b="1" dirty="0">
              <a:latin typeface="Arial" pitchFamily="34" charset="0"/>
              <a:cs typeface="Arial" pitchFamily="34" charset="0"/>
            </a:endParaRPr>
          </a:p>
        </p:txBody>
      </p:sp>
      <p:sp>
        <p:nvSpPr>
          <p:cNvPr id="5" name="Text Placeholder 4">
            <a:extLst>
              <a:ext uri="{FF2B5EF4-FFF2-40B4-BE49-F238E27FC236}">
                <a16:creationId xmlns:a16="http://schemas.microsoft.com/office/drawing/2014/main" id="{C40031A0-2AF2-41B0-8514-BCFA71DE04F7}"/>
              </a:ext>
            </a:extLst>
          </p:cNvPr>
          <p:cNvSpPr>
            <a:spLocks noGrp="1"/>
          </p:cNvSpPr>
          <p:nvPr>
            <p:ph type="body" idx="1"/>
          </p:nvPr>
        </p:nvSpPr>
        <p:spPr>
          <a:xfrm>
            <a:off x="865717" y="5080530"/>
            <a:ext cx="10515600" cy="1500187"/>
          </a:xfrm>
        </p:spPr>
        <p:txBody>
          <a:bodyPr/>
          <a:lstStyle/>
          <a:p>
            <a:r>
              <a:rPr lang="en-GB" dirty="0" err="1" smtClean="0"/>
              <a:t>Thảo</a:t>
            </a:r>
            <a:r>
              <a:rPr lang="en-GB" dirty="0" smtClean="0"/>
              <a:t> </a:t>
            </a:r>
            <a:r>
              <a:rPr lang="en-GB" dirty="0" err="1" smtClean="0"/>
              <a:t>luận</a:t>
            </a:r>
            <a:endParaRPr lang="en-GB" dirty="0"/>
          </a:p>
        </p:txBody>
      </p:sp>
      <p:sp>
        <p:nvSpPr>
          <p:cNvPr id="2" name="Slide Number Placeholder 1">
            <a:extLst>
              <a:ext uri="{FF2B5EF4-FFF2-40B4-BE49-F238E27FC236}">
                <a16:creationId xmlns:a16="http://schemas.microsoft.com/office/drawing/2014/main" id="{85D7E17F-6327-496E-94A4-AF244806F735}"/>
              </a:ext>
            </a:extLst>
          </p:cNvPr>
          <p:cNvSpPr>
            <a:spLocks noGrp="1"/>
          </p:cNvSpPr>
          <p:nvPr>
            <p:ph type="sldNum" sz="quarter" idx="12"/>
          </p:nvPr>
        </p:nvSpPr>
        <p:spPr/>
        <p:txBody>
          <a:bodyPr/>
          <a:lstStyle/>
          <a:p>
            <a:fld id="{38F84137-082C-4595-97BC-CECF2ABE1E8B}" type="slidenum">
              <a:rPr lang="en-GB" smtClean="0"/>
              <a:t>3</a:t>
            </a:fld>
            <a:endParaRPr lang="en-GB"/>
          </a:p>
        </p:txBody>
      </p:sp>
    </p:spTree>
    <p:extLst>
      <p:ext uri="{BB962C8B-B14F-4D97-AF65-F5344CB8AC3E}">
        <p14:creationId xmlns:p14="http://schemas.microsoft.com/office/powerpoint/2010/main" val="13384322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2753DF3-4D94-4C2B-90F8-2BAC3C49874B}"/>
              </a:ext>
            </a:extLst>
          </p:cNvPr>
          <p:cNvPicPr>
            <a:picLocks noChangeAspect="1"/>
          </p:cNvPicPr>
          <p:nvPr/>
        </p:nvPicPr>
        <p:blipFill rotWithShape="1">
          <a:blip r:embed="rId3"/>
          <a:srcRect t="3120" b="36720"/>
          <a:stretch/>
        </p:blipFill>
        <p:spPr>
          <a:xfrm>
            <a:off x="20" y="10"/>
            <a:ext cx="12191980" cy="6857990"/>
          </a:xfrm>
          <a:prstGeom prst="rect">
            <a:avLst/>
          </a:prstGeom>
        </p:spPr>
      </p:pic>
      <p:sp>
        <p:nvSpPr>
          <p:cNvPr id="2" name="Slide Number Placeholder 1">
            <a:extLst>
              <a:ext uri="{FF2B5EF4-FFF2-40B4-BE49-F238E27FC236}">
                <a16:creationId xmlns:a16="http://schemas.microsoft.com/office/drawing/2014/main" id="{BD82E9FD-F6A9-4255-B3B6-5749DF79EB53}"/>
              </a:ext>
            </a:extLst>
          </p:cNvPr>
          <p:cNvSpPr>
            <a:spLocks noGrp="1"/>
          </p:cNvSpPr>
          <p:nvPr>
            <p:ph type="sldNum" sz="quarter" idx="12"/>
          </p:nvPr>
        </p:nvSpPr>
        <p:spPr/>
        <p:txBody>
          <a:bodyPr/>
          <a:lstStyle/>
          <a:p>
            <a:fld id="{38F84137-082C-4595-97BC-CECF2ABE1E8B}" type="slidenum">
              <a:rPr lang="en-GB" smtClean="0"/>
              <a:t>4</a:t>
            </a:fld>
            <a:endParaRPr lang="en-GB"/>
          </a:p>
        </p:txBody>
      </p:sp>
    </p:spTree>
    <p:extLst>
      <p:ext uri="{BB962C8B-B14F-4D97-AF65-F5344CB8AC3E}">
        <p14:creationId xmlns:p14="http://schemas.microsoft.com/office/powerpoint/2010/main" val="269552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6B511C1-DF07-4742-8DBF-85195917533D}"/>
              </a:ext>
            </a:extLst>
          </p:cNvPr>
          <p:cNvSpPr>
            <a:spLocks noGrp="1"/>
          </p:cNvSpPr>
          <p:nvPr>
            <p:ph type="title"/>
          </p:nvPr>
        </p:nvSpPr>
        <p:spPr>
          <a:xfrm>
            <a:off x="888998" y="5733080"/>
            <a:ext cx="10456333" cy="1096331"/>
          </a:xfrm>
        </p:spPr>
        <p:txBody>
          <a:bodyPr>
            <a:normAutofit/>
          </a:bodyPr>
          <a:lstStyle/>
          <a:p>
            <a:r>
              <a:rPr lang="vi-VN" sz="3400" b="1" dirty="0">
                <a:latin typeface="Arial" pitchFamily="34" charset="0"/>
                <a:cs typeface="Arial" pitchFamily="34" charset="0"/>
              </a:rPr>
              <a:t>Thu thập thông tin chiến lược </a:t>
            </a:r>
            <a:r>
              <a:rPr lang="en-US" sz="3400" b="1" dirty="0" err="1" smtClean="0">
                <a:latin typeface="Arial" pitchFamily="34" charset="0"/>
                <a:cs typeface="Arial" pitchFamily="34" charset="0"/>
              </a:rPr>
              <a:t>chuyên</a:t>
            </a:r>
            <a:r>
              <a:rPr lang="en-US" sz="3400" b="1" dirty="0" smtClean="0">
                <a:latin typeface="Arial" pitchFamily="34" charset="0"/>
                <a:cs typeface="Arial" pitchFamily="34" charset="0"/>
              </a:rPr>
              <a:t> </a:t>
            </a:r>
            <a:r>
              <a:rPr lang="en-US" sz="3400" b="1" dirty="0" err="1" smtClean="0">
                <a:latin typeface="Arial" pitchFamily="34" charset="0"/>
                <a:cs typeface="Arial" pitchFamily="34" charset="0"/>
              </a:rPr>
              <a:t>biệt</a:t>
            </a:r>
            <a:r>
              <a:rPr lang="en-US" sz="3400" b="1" dirty="0" smtClean="0">
                <a:latin typeface="Arial" pitchFamily="34" charset="0"/>
                <a:cs typeface="Arial" pitchFamily="34" charset="0"/>
              </a:rPr>
              <a:t> </a:t>
            </a:r>
            <a:r>
              <a:rPr lang="vi-VN" sz="3400" b="1" dirty="0" smtClean="0">
                <a:latin typeface="Arial" pitchFamily="34" charset="0"/>
                <a:cs typeface="Arial" pitchFamily="34" charset="0"/>
              </a:rPr>
              <a:t>về giới</a:t>
            </a:r>
            <a:endParaRPr lang="en-GB" sz="3400" b="1" dirty="0">
              <a:latin typeface="Arial" pitchFamily="34" charset="0"/>
              <a:cs typeface="Arial" pitchFamily="34" charset="0"/>
            </a:endParaRPr>
          </a:p>
        </p:txBody>
      </p:sp>
      <p:graphicFrame>
        <p:nvGraphicFramePr>
          <p:cNvPr id="7" name="Content Placeholder 4"/>
          <p:cNvGraphicFramePr>
            <a:graphicFrameLocks noGrp="1"/>
          </p:cNvGraphicFramePr>
          <p:nvPr>
            <p:ph idx="1"/>
            <p:extLst>
              <p:ext uri="{D42A27DB-BD31-4B8C-83A1-F6EECF244321}">
                <p14:modId xmlns:p14="http://schemas.microsoft.com/office/powerpoint/2010/main" val="4046091567"/>
              </p:ext>
            </p:extLst>
          </p:nvPr>
        </p:nvGraphicFramePr>
        <p:xfrm>
          <a:off x="889000" y="287867"/>
          <a:ext cx="10515600" cy="5435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3D35CC21-65FB-461D-A51F-1935FA4CD917}"/>
              </a:ext>
            </a:extLst>
          </p:cNvPr>
          <p:cNvSpPr>
            <a:spLocks noGrp="1"/>
          </p:cNvSpPr>
          <p:nvPr>
            <p:ph type="sldNum" sz="quarter" idx="12"/>
          </p:nvPr>
        </p:nvSpPr>
        <p:spPr/>
        <p:txBody>
          <a:bodyPr/>
          <a:lstStyle/>
          <a:p>
            <a:fld id="{38F84137-082C-4595-97BC-CECF2ABE1E8B}" type="slidenum">
              <a:rPr lang="en-GB" smtClean="0"/>
              <a:t>5</a:t>
            </a:fld>
            <a:endParaRPr lang="en-GB"/>
          </a:p>
        </p:txBody>
      </p:sp>
    </p:spTree>
    <p:extLst>
      <p:ext uri="{BB962C8B-B14F-4D97-AF65-F5344CB8AC3E}">
        <p14:creationId xmlns:p14="http://schemas.microsoft.com/office/powerpoint/2010/main" val="1221953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79094-494D-4455-858F-F077711A15A1}"/>
              </a:ext>
            </a:extLst>
          </p:cNvPr>
          <p:cNvSpPr>
            <a:spLocks noGrp="1"/>
          </p:cNvSpPr>
          <p:nvPr>
            <p:ph type="title"/>
          </p:nvPr>
        </p:nvSpPr>
        <p:spPr/>
        <p:txBody>
          <a:bodyPr>
            <a:normAutofit/>
          </a:bodyPr>
          <a:lstStyle/>
          <a:p>
            <a:pPr algn="ctr"/>
            <a:r>
              <a:rPr lang="en-US" b="1" dirty="0"/>
              <a:t>Can </a:t>
            </a:r>
            <a:r>
              <a:rPr lang="en-US" b="1" dirty="0" err="1"/>
              <a:t>thiệp</a:t>
            </a:r>
            <a:r>
              <a:rPr lang="en-US" b="1" dirty="0"/>
              <a:t> </a:t>
            </a:r>
            <a:r>
              <a:rPr lang="en-US" b="1" dirty="0" err="1"/>
              <a:t>giảm</a:t>
            </a:r>
            <a:r>
              <a:rPr lang="en-US" b="1" dirty="0"/>
              <a:t> </a:t>
            </a:r>
            <a:r>
              <a:rPr lang="en-US" b="1" dirty="0" err="1"/>
              <a:t>tác</a:t>
            </a:r>
            <a:r>
              <a:rPr lang="en-US" b="1" dirty="0"/>
              <a:t> </a:t>
            </a:r>
            <a:r>
              <a:rPr lang="en-US" b="1" dirty="0" err="1"/>
              <a:t>hại</a:t>
            </a:r>
            <a:r>
              <a:rPr lang="en-US" b="1" dirty="0"/>
              <a:t> </a:t>
            </a:r>
            <a:r>
              <a:rPr lang="en-US" b="1" dirty="0" err="1"/>
              <a:t>chính</a:t>
            </a:r>
            <a:r>
              <a:rPr lang="en-US" b="1" dirty="0"/>
              <a:t> </a:t>
            </a:r>
            <a:r>
              <a:rPr lang="en-US" b="1" dirty="0" err="1"/>
              <a:t>cho</a:t>
            </a:r>
            <a:r>
              <a:rPr lang="en-US" b="1" dirty="0"/>
              <a:t> </a:t>
            </a:r>
            <a:r>
              <a:rPr lang="en-US" b="1" dirty="0" smtClean="0"/>
              <a:t/>
            </a:r>
            <a:br>
              <a:rPr lang="en-US" b="1" dirty="0" smtClean="0"/>
            </a:br>
            <a:r>
              <a:rPr lang="en-US" b="1" dirty="0" err="1" smtClean="0"/>
              <a:t>phụ</a:t>
            </a:r>
            <a:r>
              <a:rPr lang="en-US" b="1" dirty="0" smtClean="0"/>
              <a:t> </a:t>
            </a:r>
            <a:r>
              <a:rPr lang="en-US" b="1" dirty="0" err="1"/>
              <a:t>nữ</a:t>
            </a:r>
            <a:r>
              <a:rPr lang="en-US" b="1" dirty="0"/>
              <a:t> </a:t>
            </a:r>
            <a:r>
              <a:rPr lang="en-US" b="1" dirty="0" err="1"/>
              <a:t>tiêm</a:t>
            </a:r>
            <a:r>
              <a:rPr lang="en-US" b="1" dirty="0"/>
              <a:t> </a:t>
            </a:r>
            <a:r>
              <a:rPr lang="en-US" b="1" dirty="0" err="1"/>
              <a:t>chích</a:t>
            </a:r>
            <a:r>
              <a:rPr lang="en-US" b="1" dirty="0"/>
              <a:t> ma </a:t>
            </a:r>
            <a:r>
              <a:rPr lang="en-US" b="1" dirty="0" err="1" smtClean="0"/>
              <a:t>túy</a:t>
            </a:r>
            <a:r>
              <a:rPr lang="en-US" b="1" dirty="0" smtClean="0"/>
              <a:t> (</a:t>
            </a:r>
            <a:r>
              <a:rPr lang="en-US" b="1" dirty="0"/>
              <a:t>1)</a:t>
            </a:r>
            <a:endParaRPr lang="en-GB" b="1" dirty="0"/>
          </a:p>
        </p:txBody>
      </p:sp>
      <p:sp>
        <p:nvSpPr>
          <p:cNvPr id="3" name="Content Placeholder 2">
            <a:extLst>
              <a:ext uri="{FF2B5EF4-FFF2-40B4-BE49-F238E27FC236}">
                <a16:creationId xmlns:a16="http://schemas.microsoft.com/office/drawing/2014/main" id="{D0E38206-B9AB-4ACA-B8FF-EA6CF4F6E3EC}"/>
              </a:ext>
            </a:extLst>
          </p:cNvPr>
          <p:cNvSpPr>
            <a:spLocks noGrp="1"/>
          </p:cNvSpPr>
          <p:nvPr>
            <p:ph idx="1"/>
          </p:nvPr>
        </p:nvSpPr>
        <p:spPr>
          <a:xfrm>
            <a:off x="872066" y="1978022"/>
            <a:ext cx="10515600" cy="4351338"/>
          </a:xfrm>
        </p:spPr>
        <p:txBody>
          <a:bodyPr>
            <a:normAutofit fontScale="92500" lnSpcReduction="20000"/>
          </a:bodyPr>
          <a:lstStyle/>
          <a:p>
            <a:pPr algn="just">
              <a:lnSpc>
                <a:spcPct val="160000"/>
              </a:lnSpc>
            </a:pPr>
            <a:r>
              <a:rPr lang="vi-VN" dirty="0">
                <a:latin typeface="Arial" pitchFamily="34" charset="0"/>
                <a:cs typeface="Arial" pitchFamily="34" charset="0"/>
              </a:rPr>
              <a:t>Giới thiệu hoặc mở rộng và lồng ghép các yếu tố đáp ứng giới (xem tài liệu Ngày 1) trong tất cả các dịch vụ giảm hại, bao gồm trong các trại giam và </a:t>
            </a:r>
            <a:r>
              <a:rPr lang="en-US" dirty="0" err="1" smtClean="0">
                <a:latin typeface="Arial" pitchFamily="34" charset="0"/>
                <a:cs typeface="Arial" pitchFamily="34" charset="0"/>
              </a:rPr>
              <a:t>trại</a:t>
            </a:r>
            <a:r>
              <a:rPr lang="en-US" dirty="0" smtClean="0">
                <a:latin typeface="Arial" pitchFamily="34" charset="0"/>
                <a:cs typeface="Arial" pitchFamily="34" charset="0"/>
              </a:rPr>
              <a:t> </a:t>
            </a:r>
            <a:r>
              <a:rPr lang="vi-VN" dirty="0" smtClean="0">
                <a:latin typeface="Arial" pitchFamily="34" charset="0"/>
                <a:cs typeface="Arial" pitchFamily="34" charset="0"/>
              </a:rPr>
              <a:t>tạm </a:t>
            </a:r>
            <a:r>
              <a:rPr lang="vi-VN" dirty="0">
                <a:latin typeface="Arial" pitchFamily="34" charset="0"/>
                <a:cs typeface="Arial" pitchFamily="34" charset="0"/>
              </a:rPr>
              <a:t>giam.</a:t>
            </a:r>
          </a:p>
          <a:p>
            <a:pPr algn="just">
              <a:lnSpc>
                <a:spcPct val="160000"/>
              </a:lnSpc>
            </a:pPr>
            <a:r>
              <a:rPr lang="vi-VN" dirty="0">
                <a:latin typeface="Arial" pitchFamily="34" charset="0"/>
                <a:cs typeface="Arial" pitchFamily="34" charset="0"/>
              </a:rPr>
              <a:t>Xây dựng các hướng </a:t>
            </a:r>
            <a:r>
              <a:rPr lang="vi-VN" dirty="0" smtClean="0">
                <a:latin typeface="Arial" pitchFamily="34" charset="0"/>
                <a:cs typeface="Arial" pitchFamily="34" charset="0"/>
              </a:rPr>
              <a:t>dẫn</a:t>
            </a:r>
            <a:r>
              <a:rPr lang="en-US" dirty="0" smtClean="0">
                <a:latin typeface="Arial" pitchFamily="34" charset="0"/>
                <a:cs typeface="Arial" pitchFamily="34" charset="0"/>
              </a:rPr>
              <a:t> </a:t>
            </a:r>
            <a:r>
              <a:rPr lang="en-US" dirty="0" err="1" smtClean="0">
                <a:latin typeface="Arial" pitchFamily="34" charset="0"/>
                <a:cs typeface="Arial" pitchFamily="34" charset="0"/>
              </a:rPr>
              <a:t>chuyên</a:t>
            </a:r>
            <a:r>
              <a:rPr lang="en-US" dirty="0" smtClean="0">
                <a:latin typeface="Arial" pitchFamily="34" charset="0"/>
                <a:cs typeface="Arial" pitchFamily="34" charset="0"/>
              </a:rPr>
              <a:t> </a:t>
            </a:r>
            <a:r>
              <a:rPr lang="en-US" dirty="0" err="1" smtClean="0">
                <a:latin typeface="Arial" pitchFamily="34" charset="0"/>
                <a:cs typeface="Arial" pitchFamily="34" charset="0"/>
              </a:rPr>
              <a:t>biệt</a:t>
            </a:r>
            <a:r>
              <a:rPr lang="vi-VN"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vi-VN" dirty="0" smtClean="0">
                <a:latin typeface="Arial" pitchFamily="34" charset="0"/>
                <a:cs typeface="Arial" pitchFamily="34" charset="0"/>
              </a:rPr>
              <a:t>chỉ </a:t>
            </a:r>
            <a:r>
              <a:rPr lang="vi-VN" dirty="0">
                <a:latin typeface="Arial" pitchFamily="34" charset="0"/>
                <a:cs typeface="Arial" pitchFamily="34" charset="0"/>
              </a:rPr>
              <a:t>số và mục tiêu cụ thể nhằm </a:t>
            </a:r>
            <a:r>
              <a:rPr lang="en-US" dirty="0" err="1" smtClean="0">
                <a:latin typeface="Arial" pitchFamily="34" charset="0"/>
                <a:cs typeface="Arial" pitchFamily="34" charset="0"/>
              </a:rPr>
              <a:t>xác</a:t>
            </a:r>
            <a:r>
              <a:rPr lang="en-US" dirty="0" smtClean="0">
                <a:latin typeface="Arial" pitchFamily="34" charset="0"/>
                <a:cs typeface="Arial" pitchFamily="34" charset="0"/>
              </a:rPr>
              <a:t> </a:t>
            </a:r>
            <a:r>
              <a:rPr lang="en-US" dirty="0" err="1" smtClean="0">
                <a:latin typeface="Arial" pitchFamily="34" charset="0"/>
                <a:cs typeface="Arial" pitchFamily="34" charset="0"/>
              </a:rPr>
              <a:t>định</a:t>
            </a:r>
            <a:r>
              <a:rPr lang="vi-VN" dirty="0" smtClean="0">
                <a:latin typeface="Arial" pitchFamily="34" charset="0"/>
                <a:cs typeface="Arial" pitchFamily="34" charset="0"/>
              </a:rPr>
              <a:t> </a:t>
            </a:r>
            <a:r>
              <a:rPr lang="vi-VN" dirty="0">
                <a:latin typeface="Arial" pitchFamily="34" charset="0"/>
                <a:cs typeface="Arial" pitchFamily="34" charset="0"/>
              </a:rPr>
              <a:t>nhu cầu của phụ nữ tiêm chích ma tuý đối với các dịch vụ giảm hại, sức khoẻ sinh sản và tình dục, chăm sóc trước và sau khi sinh và các can thiệp chính khác</a:t>
            </a:r>
            <a:r>
              <a:rPr lang="vi-VN" dirty="0" smtClean="0">
                <a:latin typeface="Arial" pitchFamily="34" charset="0"/>
                <a:cs typeface="Arial" pitchFamily="34" charset="0"/>
              </a:rPr>
              <a:t>.</a:t>
            </a:r>
            <a:endParaRPr lang="vi-VN" dirty="0">
              <a:latin typeface="Arial" pitchFamily="34" charset="0"/>
              <a:cs typeface="Arial" pitchFamily="34" charset="0"/>
            </a:endParaRPr>
          </a:p>
        </p:txBody>
      </p:sp>
      <p:sp>
        <p:nvSpPr>
          <p:cNvPr id="4" name="Slide Number Placeholder 3">
            <a:extLst>
              <a:ext uri="{FF2B5EF4-FFF2-40B4-BE49-F238E27FC236}">
                <a16:creationId xmlns:a16="http://schemas.microsoft.com/office/drawing/2014/main" id="{2F003ACC-E618-4439-9918-1B4DB15E734F}"/>
              </a:ext>
            </a:extLst>
          </p:cNvPr>
          <p:cNvSpPr>
            <a:spLocks noGrp="1"/>
          </p:cNvSpPr>
          <p:nvPr>
            <p:ph type="sldNum" sz="quarter" idx="12"/>
          </p:nvPr>
        </p:nvSpPr>
        <p:spPr/>
        <p:txBody>
          <a:bodyPr/>
          <a:lstStyle/>
          <a:p>
            <a:fld id="{38F84137-082C-4595-97BC-CECF2ABE1E8B}" type="slidenum">
              <a:rPr lang="en-GB" smtClean="0"/>
              <a:t>6</a:t>
            </a:fld>
            <a:endParaRPr lang="en-GB"/>
          </a:p>
        </p:txBody>
      </p:sp>
    </p:spTree>
    <p:extLst>
      <p:ext uri="{BB962C8B-B14F-4D97-AF65-F5344CB8AC3E}">
        <p14:creationId xmlns:p14="http://schemas.microsoft.com/office/powerpoint/2010/main" val="3587815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79094-494D-4455-858F-F077711A15A1}"/>
              </a:ext>
            </a:extLst>
          </p:cNvPr>
          <p:cNvSpPr>
            <a:spLocks noGrp="1"/>
          </p:cNvSpPr>
          <p:nvPr>
            <p:ph type="title"/>
          </p:nvPr>
        </p:nvSpPr>
        <p:spPr>
          <a:xfrm>
            <a:off x="838200" y="135464"/>
            <a:ext cx="10515600" cy="1325563"/>
          </a:xfrm>
        </p:spPr>
        <p:txBody>
          <a:bodyPr>
            <a:normAutofit/>
          </a:bodyPr>
          <a:lstStyle/>
          <a:p>
            <a:pPr algn="ctr"/>
            <a:r>
              <a:rPr lang="en-US" b="1" dirty="0"/>
              <a:t>Can </a:t>
            </a:r>
            <a:r>
              <a:rPr lang="en-US" b="1" dirty="0" err="1"/>
              <a:t>thiệp</a:t>
            </a:r>
            <a:r>
              <a:rPr lang="en-US" b="1" dirty="0"/>
              <a:t> </a:t>
            </a:r>
            <a:r>
              <a:rPr lang="en-US" b="1" dirty="0" err="1"/>
              <a:t>giảm</a:t>
            </a:r>
            <a:r>
              <a:rPr lang="en-US" b="1" dirty="0"/>
              <a:t> </a:t>
            </a:r>
            <a:r>
              <a:rPr lang="en-US" b="1" dirty="0" err="1"/>
              <a:t>tác</a:t>
            </a:r>
            <a:r>
              <a:rPr lang="en-US" b="1" dirty="0"/>
              <a:t> </a:t>
            </a:r>
            <a:r>
              <a:rPr lang="en-US" b="1" dirty="0" err="1"/>
              <a:t>hại</a:t>
            </a:r>
            <a:r>
              <a:rPr lang="en-US" b="1" dirty="0"/>
              <a:t> </a:t>
            </a:r>
            <a:r>
              <a:rPr lang="en-US" b="1" dirty="0" err="1"/>
              <a:t>chính</a:t>
            </a:r>
            <a:r>
              <a:rPr lang="en-US" b="1" dirty="0"/>
              <a:t> </a:t>
            </a:r>
            <a:r>
              <a:rPr lang="en-US" b="1" dirty="0" err="1"/>
              <a:t>cho</a:t>
            </a:r>
            <a:r>
              <a:rPr lang="en-US" b="1" dirty="0"/>
              <a:t> </a:t>
            </a:r>
            <a:r>
              <a:rPr lang="en-US" b="1" dirty="0" smtClean="0"/>
              <a:t/>
            </a:r>
            <a:br>
              <a:rPr lang="en-US" b="1" dirty="0" smtClean="0"/>
            </a:br>
            <a:r>
              <a:rPr lang="en-US" b="1" dirty="0" err="1" smtClean="0"/>
              <a:t>phụ</a:t>
            </a:r>
            <a:r>
              <a:rPr lang="en-US" b="1" dirty="0" smtClean="0"/>
              <a:t> </a:t>
            </a:r>
            <a:r>
              <a:rPr lang="en-US" b="1" dirty="0" err="1"/>
              <a:t>nữ</a:t>
            </a:r>
            <a:r>
              <a:rPr lang="en-US" b="1" dirty="0"/>
              <a:t> </a:t>
            </a:r>
            <a:r>
              <a:rPr lang="en-US" b="1" dirty="0" err="1"/>
              <a:t>tiêm</a:t>
            </a:r>
            <a:r>
              <a:rPr lang="en-US" b="1" dirty="0"/>
              <a:t> </a:t>
            </a:r>
            <a:r>
              <a:rPr lang="en-US" b="1" dirty="0" err="1"/>
              <a:t>chích</a:t>
            </a:r>
            <a:r>
              <a:rPr lang="en-US" b="1" dirty="0"/>
              <a:t> ma </a:t>
            </a:r>
            <a:r>
              <a:rPr lang="en-US" b="1" dirty="0" err="1" smtClean="0"/>
              <a:t>túy</a:t>
            </a:r>
            <a:r>
              <a:rPr lang="en-US" b="1" dirty="0" smtClean="0"/>
              <a:t> (</a:t>
            </a:r>
            <a:r>
              <a:rPr lang="en-US" b="1" dirty="0"/>
              <a:t>2)</a:t>
            </a:r>
            <a:endParaRPr lang="en-GB" b="1" dirty="0"/>
          </a:p>
        </p:txBody>
      </p:sp>
      <p:sp>
        <p:nvSpPr>
          <p:cNvPr id="3" name="Content Placeholder 2">
            <a:extLst>
              <a:ext uri="{FF2B5EF4-FFF2-40B4-BE49-F238E27FC236}">
                <a16:creationId xmlns:a16="http://schemas.microsoft.com/office/drawing/2014/main" id="{D0E38206-B9AB-4ACA-B8FF-EA6CF4F6E3EC}"/>
              </a:ext>
            </a:extLst>
          </p:cNvPr>
          <p:cNvSpPr>
            <a:spLocks noGrp="1"/>
          </p:cNvSpPr>
          <p:nvPr>
            <p:ph idx="1"/>
          </p:nvPr>
        </p:nvSpPr>
        <p:spPr>
          <a:xfrm>
            <a:off x="838200" y="1876424"/>
            <a:ext cx="10515600" cy="4812242"/>
          </a:xfrm>
        </p:spPr>
        <p:txBody>
          <a:bodyPr>
            <a:normAutofit fontScale="85000" lnSpcReduction="10000"/>
          </a:bodyPr>
          <a:lstStyle/>
          <a:p>
            <a:pPr algn="just">
              <a:lnSpc>
                <a:spcPct val="160000"/>
              </a:lnSpc>
            </a:pPr>
            <a:r>
              <a:rPr lang="vi-VN" dirty="0">
                <a:latin typeface="Arial" pitchFamily="34" charset="0"/>
                <a:cs typeface="Arial" pitchFamily="34" charset="0"/>
              </a:rPr>
              <a:t>Các hệ thống trại giam nên </a:t>
            </a:r>
            <a:r>
              <a:rPr lang="en-US" dirty="0" err="1" smtClean="0">
                <a:latin typeface="Arial" pitchFamily="34" charset="0"/>
                <a:cs typeface="Arial" pitchFamily="34" charset="0"/>
              </a:rPr>
              <a:t>hô</a:t>
            </a:r>
            <a:r>
              <a:rPr lang="en-US" dirty="0" smtClean="0">
                <a:latin typeface="Arial" pitchFamily="34" charset="0"/>
                <a:cs typeface="Arial" pitchFamily="34" charset="0"/>
              </a:rPr>
              <a:t>̃ </a:t>
            </a:r>
            <a:r>
              <a:rPr lang="en-US" dirty="0" err="1" smtClean="0">
                <a:latin typeface="Arial" pitchFamily="34" charset="0"/>
                <a:cs typeface="Arial" pitchFamily="34" charset="0"/>
              </a:rPr>
              <a:t>trơ</a:t>
            </a:r>
            <a:r>
              <a:rPr lang="en-US" dirty="0" smtClean="0">
                <a:latin typeface="Arial" pitchFamily="34" charset="0"/>
                <a:cs typeface="Arial" pitchFamily="34" charset="0"/>
              </a:rPr>
              <a:t>̣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en-US" dirty="0" err="1" smtClean="0">
                <a:latin typeface="Arial" pitchFamily="34" charset="0"/>
                <a:cs typeface="Arial" pitchFamily="34" charset="0"/>
              </a:rPr>
              <a:t>tiếp</a:t>
            </a:r>
            <a:r>
              <a:rPr lang="en-US" dirty="0" smtClean="0">
                <a:latin typeface="Arial" pitchFamily="34" charset="0"/>
                <a:cs typeface="Arial" pitchFamily="34" charset="0"/>
              </a:rPr>
              <a:t> </a:t>
            </a:r>
            <a:r>
              <a:rPr lang="en-US" dirty="0" err="1" smtClean="0">
                <a:latin typeface="Arial" pitchFamily="34" charset="0"/>
                <a:cs typeface="Arial" pitchFamily="34" charset="0"/>
              </a:rPr>
              <a:t>cận</a:t>
            </a:r>
            <a:r>
              <a:rPr lang="en-US" dirty="0" smtClean="0">
                <a:latin typeface="Arial" pitchFamily="34" charset="0"/>
                <a:cs typeface="Arial" pitchFamily="34" charset="0"/>
              </a:rPr>
              <a:t> </a:t>
            </a:r>
            <a:r>
              <a:rPr lang="vi-VN" dirty="0" smtClean="0">
                <a:latin typeface="Arial" pitchFamily="34" charset="0"/>
                <a:cs typeface="Arial" pitchFamily="34" charset="0"/>
              </a:rPr>
              <a:t>Gói can </a:t>
            </a:r>
            <a:r>
              <a:rPr lang="vi-VN" dirty="0">
                <a:latin typeface="Arial" pitchFamily="34" charset="0"/>
                <a:cs typeface="Arial" pitchFamily="34" charset="0"/>
              </a:rPr>
              <a:t>thiệp giảm tác hại và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vi-VN" dirty="0" smtClean="0">
                <a:latin typeface="Arial" pitchFamily="34" charset="0"/>
                <a:cs typeface="Arial" pitchFamily="34" charset="0"/>
              </a:rPr>
              <a:t>dịch </a:t>
            </a:r>
            <a:r>
              <a:rPr lang="vi-VN" dirty="0">
                <a:latin typeface="Arial" pitchFamily="34" charset="0"/>
                <a:cs typeface="Arial" pitchFamily="34" charset="0"/>
              </a:rPr>
              <a:t>vụ y tế tương </a:t>
            </a:r>
            <a:r>
              <a:rPr lang="en-US" dirty="0" err="1" smtClean="0">
                <a:latin typeface="Arial" pitchFamily="34" charset="0"/>
                <a:cs typeface="Arial" pitchFamily="34" charset="0"/>
              </a:rPr>
              <a:t>ứng</a:t>
            </a:r>
            <a:r>
              <a:rPr lang="vi-VN" dirty="0" smtClean="0">
                <a:latin typeface="Arial" pitchFamily="34" charset="0"/>
                <a:cs typeface="Arial" pitchFamily="34" charset="0"/>
              </a:rPr>
              <a:t> </a:t>
            </a:r>
            <a:r>
              <a:rPr lang="vi-VN" dirty="0">
                <a:latin typeface="Arial" pitchFamily="34" charset="0"/>
                <a:cs typeface="Arial" pitchFamily="34" charset="0"/>
              </a:rPr>
              <a:t>với </a:t>
            </a:r>
            <a:r>
              <a:rPr lang="en-US" dirty="0" err="1" smtClean="0">
                <a:latin typeface="Arial" pitchFamily="34" charset="0"/>
                <a:cs typeface="Arial" pitchFamily="34" charset="0"/>
              </a:rPr>
              <a:t>những</a:t>
            </a:r>
            <a:r>
              <a:rPr lang="en-US" dirty="0" smtClean="0">
                <a:latin typeface="Arial" pitchFamily="34" charset="0"/>
                <a:cs typeface="Arial" pitchFamily="34" charset="0"/>
              </a:rPr>
              <a:t> can </a:t>
            </a:r>
            <a:r>
              <a:rPr lang="en-US" dirty="0" err="1" smtClean="0">
                <a:latin typeface="Arial" pitchFamily="34" charset="0"/>
                <a:cs typeface="Arial" pitchFamily="34" charset="0"/>
              </a:rPr>
              <a:t>thiệp</a:t>
            </a:r>
            <a:r>
              <a:rPr lang="en-US" dirty="0" smtClean="0">
                <a:latin typeface="Arial" pitchFamily="34" charset="0"/>
                <a:cs typeface="Arial" pitchFamily="34" charset="0"/>
              </a:rPr>
              <a:t> </a:t>
            </a:r>
            <a:r>
              <a:rPr lang="en-US" dirty="0" err="1" smtClean="0">
                <a:latin typeface="Arial" pitchFamily="34" charset="0"/>
                <a:cs typeface="Arial" pitchFamily="34" charset="0"/>
              </a:rPr>
              <a:t>hoặc</a:t>
            </a:r>
            <a:r>
              <a:rPr lang="en-US" dirty="0" smtClean="0">
                <a:latin typeface="Arial" pitchFamily="34" charset="0"/>
                <a:cs typeface="Arial" pitchFamily="34" charset="0"/>
              </a:rPr>
              <a:t> </a:t>
            </a:r>
            <a:r>
              <a:rPr lang="en-US" dirty="0" err="1" smtClean="0">
                <a:latin typeface="Arial" pitchFamily="34" charset="0"/>
                <a:cs typeface="Arial" pitchFamily="34" charset="0"/>
              </a:rPr>
              <a:t>dịch</a:t>
            </a:r>
            <a:r>
              <a:rPr lang="en-US" dirty="0" smtClean="0">
                <a:latin typeface="Arial" pitchFamily="34" charset="0"/>
                <a:cs typeface="Arial" pitchFamily="34" charset="0"/>
              </a:rPr>
              <a:t> vụ </a:t>
            </a:r>
            <a:r>
              <a:rPr lang="en-US" dirty="0" err="1" smtClean="0">
                <a:latin typeface="Arial" pitchFamily="34" charset="0"/>
                <a:cs typeface="Arial" pitchFamily="34" charset="0"/>
              </a:rPr>
              <a:t>đang</a:t>
            </a:r>
            <a:r>
              <a:rPr lang="en-US" dirty="0" smtClean="0">
                <a:latin typeface="Arial" pitchFamily="34" charset="0"/>
                <a:cs typeface="Arial" pitchFamily="34" charset="0"/>
              </a:rPr>
              <a:t> </a:t>
            </a:r>
            <a:r>
              <a:rPr lang="en-US" dirty="0" err="1" smtClean="0">
                <a:latin typeface="Arial" pitchFamily="34" charset="0"/>
                <a:cs typeface="Arial" pitchFamily="34" charset="0"/>
              </a:rPr>
              <a:t>triển</a:t>
            </a:r>
            <a:r>
              <a:rPr lang="en-US" dirty="0" smtClean="0">
                <a:latin typeface="Arial" pitchFamily="34" charset="0"/>
                <a:cs typeface="Arial" pitchFamily="34" charset="0"/>
              </a:rPr>
              <a:t> </a:t>
            </a:r>
            <a:r>
              <a:rPr lang="en-US" dirty="0" err="1" smtClean="0">
                <a:latin typeface="Arial" pitchFamily="34" charset="0"/>
                <a:cs typeface="Arial" pitchFamily="34" charset="0"/>
              </a:rPr>
              <a:t>khai</a:t>
            </a:r>
            <a:r>
              <a:rPr lang="en-US" dirty="0" smtClean="0">
                <a:latin typeface="Arial" pitchFamily="34" charset="0"/>
                <a:cs typeface="Arial" pitchFamily="34" charset="0"/>
              </a:rPr>
              <a:t> </a:t>
            </a:r>
            <a:r>
              <a:rPr lang="en-US" dirty="0" err="1" smtClean="0">
                <a:latin typeface="Arial" pitchFamily="34" charset="0"/>
                <a:cs typeface="Arial" pitchFamily="34" charset="0"/>
              </a:rPr>
              <a:t>ngoài</a:t>
            </a:r>
            <a:r>
              <a:rPr lang="en-US" dirty="0" smtClean="0">
                <a:latin typeface="Arial" pitchFamily="34" charset="0"/>
                <a:cs typeface="Arial" pitchFamily="34" charset="0"/>
              </a:rPr>
              <a:t> </a:t>
            </a:r>
            <a:r>
              <a:rPr lang="vi-VN" dirty="0" smtClean="0">
                <a:latin typeface="Arial" pitchFamily="34" charset="0"/>
                <a:cs typeface="Arial" pitchFamily="34" charset="0"/>
              </a:rPr>
              <a:t>cộng </a:t>
            </a:r>
            <a:r>
              <a:rPr lang="vi-VN" dirty="0">
                <a:latin typeface="Arial" pitchFamily="34" charset="0"/>
                <a:cs typeface="Arial" pitchFamily="34" charset="0"/>
              </a:rPr>
              <a:t>đồng, </a:t>
            </a:r>
            <a:r>
              <a:rPr lang="en-US" dirty="0" err="1" smtClean="0">
                <a:latin typeface="Arial" pitchFamily="34" charset="0"/>
                <a:cs typeface="Arial" pitchFamily="34" charset="0"/>
              </a:rPr>
              <a:t>trong</a:t>
            </a:r>
            <a:r>
              <a:rPr lang="en-US" dirty="0" smtClean="0">
                <a:latin typeface="Arial" pitchFamily="34" charset="0"/>
                <a:cs typeface="Arial" pitchFamily="34" charset="0"/>
              </a:rPr>
              <a:t> </a:t>
            </a:r>
            <a:r>
              <a:rPr lang="en-US" dirty="0" err="1" smtClean="0">
                <a:latin typeface="Arial" pitchFamily="34" charset="0"/>
                <a:cs typeface="Arial" pitchFamily="34" charset="0"/>
              </a:rPr>
              <a:t>suốt</a:t>
            </a:r>
            <a:r>
              <a:rPr lang="vi-VN" dirty="0" smtClean="0">
                <a:latin typeface="Arial" pitchFamily="34" charset="0"/>
                <a:cs typeface="Arial" pitchFamily="34" charset="0"/>
              </a:rPr>
              <a:t> </a:t>
            </a:r>
            <a:r>
              <a:rPr lang="vi-VN" dirty="0">
                <a:latin typeface="Arial" pitchFamily="34" charset="0"/>
                <a:cs typeface="Arial" pitchFamily="34" charset="0"/>
              </a:rPr>
              <a:t>thời gian giam giữ trước khi xét xử và đảm bảo rằng </a:t>
            </a:r>
            <a:r>
              <a:rPr lang="vi-VN" dirty="0" smtClean="0">
                <a:latin typeface="Arial" pitchFamily="34" charset="0"/>
                <a:cs typeface="Arial" pitchFamily="34" charset="0"/>
              </a:rPr>
              <a:t>ART </a:t>
            </a:r>
            <a:r>
              <a:rPr lang="vi-VN" dirty="0">
                <a:latin typeface="Arial" pitchFamily="34" charset="0"/>
                <a:cs typeface="Arial" pitchFamily="34" charset="0"/>
              </a:rPr>
              <a:t>và </a:t>
            </a:r>
            <a:r>
              <a:rPr lang="vi-VN" dirty="0" smtClean="0">
                <a:latin typeface="Arial" pitchFamily="34" charset="0"/>
                <a:cs typeface="Arial" pitchFamily="34" charset="0"/>
              </a:rPr>
              <a:t>OST</a:t>
            </a:r>
            <a:r>
              <a:rPr lang="en-GB" dirty="0" smtClean="0">
                <a:latin typeface="Arial" pitchFamily="34" charset="0"/>
                <a:cs typeface="Arial" pitchFamily="34" charset="0"/>
              </a:rPr>
              <a:t> (MMT)</a:t>
            </a:r>
            <a:r>
              <a:rPr lang="vi-VN" dirty="0" smtClean="0">
                <a:latin typeface="Arial" pitchFamily="34" charset="0"/>
                <a:cs typeface="Arial" pitchFamily="34" charset="0"/>
              </a:rPr>
              <a:t> </a:t>
            </a:r>
            <a:r>
              <a:rPr lang="en-US" dirty="0" err="1" smtClean="0">
                <a:latin typeface="Arial" pitchFamily="34" charset="0"/>
                <a:cs typeface="Arial" pitchFamily="34" charset="0"/>
              </a:rPr>
              <a:t>không</a:t>
            </a:r>
            <a:r>
              <a:rPr lang="en-US" dirty="0" smtClean="0">
                <a:latin typeface="Arial" pitchFamily="34" charset="0"/>
                <a:cs typeface="Arial" pitchFamily="34" charset="0"/>
              </a:rPr>
              <a:t> bị </a:t>
            </a:r>
            <a:r>
              <a:rPr lang="en-US" dirty="0" err="1" smtClean="0">
                <a:latin typeface="Arial" pitchFamily="34" charset="0"/>
                <a:cs typeface="Arial" pitchFamily="34" charset="0"/>
              </a:rPr>
              <a:t>gián</a:t>
            </a:r>
            <a:r>
              <a:rPr lang="en-US" dirty="0" smtClean="0">
                <a:latin typeface="Arial" pitchFamily="34" charset="0"/>
                <a:cs typeface="Arial" pitchFamily="34" charset="0"/>
              </a:rPr>
              <a:t> </a:t>
            </a:r>
            <a:r>
              <a:rPr lang="en-US" dirty="0" err="1" smtClean="0">
                <a:latin typeface="Arial" pitchFamily="34" charset="0"/>
                <a:cs typeface="Arial" pitchFamily="34" charset="0"/>
              </a:rPr>
              <a:t>đoạn</a:t>
            </a:r>
            <a:r>
              <a:rPr lang="en-US" dirty="0" smtClean="0">
                <a:latin typeface="Arial" pitchFamily="34" charset="0"/>
                <a:cs typeface="Arial" pitchFamily="34" charset="0"/>
              </a:rPr>
              <a:t> </a:t>
            </a:r>
            <a:r>
              <a:rPr lang="vi-VN" dirty="0" smtClean="0">
                <a:latin typeface="Arial" pitchFamily="34" charset="0"/>
                <a:cs typeface="Arial" pitchFamily="34" charset="0"/>
              </a:rPr>
              <a:t>trong </a:t>
            </a:r>
            <a:r>
              <a:rPr lang="vi-VN" dirty="0">
                <a:latin typeface="Arial" pitchFamily="34" charset="0"/>
                <a:cs typeface="Arial" pitchFamily="34" charset="0"/>
              </a:rPr>
              <a:t>bất kỳ bối cảnh nào liên quan đến việc giam giữ </a:t>
            </a:r>
            <a:r>
              <a:rPr lang="en-US" dirty="0" smtClean="0">
                <a:latin typeface="Arial" pitchFamily="34" charset="0"/>
                <a:cs typeface="Arial" pitchFamily="34" charset="0"/>
              </a:rPr>
              <a:t>(và </a:t>
            </a:r>
            <a:r>
              <a:rPr lang="en-US" dirty="0" err="1" smtClean="0">
                <a:latin typeface="Arial" pitchFamily="34" charset="0"/>
                <a:cs typeface="Arial" pitchFamily="34" charset="0"/>
              </a:rPr>
              <a:t>ca</a:t>
            </a:r>
            <a:r>
              <a:rPr lang="en-US" dirty="0" smtClean="0">
                <a:latin typeface="Arial" pitchFamily="34" charset="0"/>
                <a:cs typeface="Arial" pitchFamily="34" charset="0"/>
              </a:rPr>
              <a:t>̉ </a:t>
            </a:r>
            <a:r>
              <a:rPr lang="en-US" dirty="0" err="1" smtClean="0">
                <a:latin typeface="Arial" pitchFamily="34" charset="0"/>
                <a:cs typeface="Arial" pitchFamily="34" charset="0"/>
              </a:rPr>
              <a:t>thời</a:t>
            </a:r>
            <a:r>
              <a:rPr lang="en-US" dirty="0" smtClean="0">
                <a:latin typeface="Arial" pitchFamily="34" charset="0"/>
                <a:cs typeface="Arial" pitchFamily="34" charset="0"/>
              </a:rPr>
              <a:t> </a:t>
            </a:r>
            <a:r>
              <a:rPr lang="en-US" dirty="0" err="1" smtClean="0">
                <a:latin typeface="Arial" pitchFamily="34" charset="0"/>
                <a:cs typeface="Arial" pitchFamily="34" charset="0"/>
              </a:rPr>
              <a:t>gian</a:t>
            </a:r>
            <a:r>
              <a:rPr lang="en-US" dirty="0" smtClean="0">
                <a:latin typeface="Arial" pitchFamily="34" charset="0"/>
                <a:cs typeface="Arial" pitchFamily="34" charset="0"/>
              </a:rPr>
              <a:t> </a:t>
            </a:r>
            <a:r>
              <a:rPr lang="en-US" dirty="0" err="1" smtClean="0">
                <a:latin typeface="Arial" pitchFamily="34" charset="0"/>
                <a:cs typeface="Arial" pitchFamily="34" charset="0"/>
              </a:rPr>
              <a:t>trước</a:t>
            </a:r>
            <a:r>
              <a:rPr lang="en-US" dirty="0" smtClean="0">
                <a:latin typeface="Arial" pitchFamily="34" charset="0"/>
                <a:cs typeface="Arial" pitchFamily="34" charset="0"/>
              </a:rPr>
              <a:t> </a:t>
            </a:r>
            <a:r>
              <a:rPr lang="en-US" dirty="0" err="1" smtClean="0">
                <a:latin typeface="Arial" pitchFamily="34" charset="0"/>
                <a:cs typeface="Arial" pitchFamily="34" charset="0"/>
              </a:rPr>
              <a:t>khi</a:t>
            </a:r>
            <a:r>
              <a:rPr lang="en-US" dirty="0" smtClean="0">
                <a:latin typeface="Arial" pitchFamily="34" charset="0"/>
                <a:cs typeface="Arial" pitchFamily="34" charset="0"/>
              </a:rPr>
              <a:t> </a:t>
            </a:r>
            <a:r>
              <a:rPr lang="vi-VN" dirty="0" smtClean="0">
                <a:latin typeface="Arial" pitchFamily="34" charset="0"/>
                <a:cs typeface="Arial" pitchFamily="34" charset="0"/>
              </a:rPr>
              <a:t>tuyên </a:t>
            </a:r>
            <a:r>
              <a:rPr lang="vi-VN" dirty="0">
                <a:latin typeface="Arial" pitchFamily="34" charset="0"/>
                <a:cs typeface="Arial" pitchFamily="34" charset="0"/>
              </a:rPr>
              <a:t>án).</a:t>
            </a:r>
          </a:p>
          <a:p>
            <a:pPr algn="just">
              <a:lnSpc>
                <a:spcPct val="160000"/>
              </a:lnSpc>
            </a:pPr>
            <a:r>
              <a:rPr lang="vi-VN" dirty="0">
                <a:latin typeface="Arial" pitchFamily="34" charset="0"/>
                <a:cs typeface="Arial" pitchFamily="34" charset="0"/>
              </a:rPr>
              <a:t>Cung cấp dịch vụ chăm sóc sức khoẻ tình dục và sinh sản, hỗ trợ tâm </a:t>
            </a:r>
            <a:r>
              <a:rPr lang="vi-VN" dirty="0" smtClean="0">
                <a:latin typeface="Arial" pitchFamily="34" charset="0"/>
                <a:cs typeface="Arial" pitchFamily="34" charset="0"/>
              </a:rPr>
              <a:t>lý</a:t>
            </a:r>
            <a:r>
              <a:rPr lang="en-US" dirty="0" smtClean="0">
                <a:latin typeface="Arial" pitchFamily="34" charset="0"/>
                <a:cs typeface="Arial" pitchFamily="34" charset="0"/>
              </a:rPr>
              <a:t>-</a:t>
            </a:r>
            <a:r>
              <a:rPr lang="vi-VN" dirty="0" smtClean="0">
                <a:latin typeface="Arial" pitchFamily="34" charset="0"/>
                <a:cs typeface="Arial" pitchFamily="34" charset="0"/>
              </a:rPr>
              <a:t>xã </a:t>
            </a:r>
            <a:r>
              <a:rPr lang="vi-VN" dirty="0">
                <a:latin typeface="Arial" pitchFamily="34" charset="0"/>
                <a:cs typeface="Arial" pitchFamily="34" charset="0"/>
              </a:rPr>
              <a:t>hội và các hình thức chăm sóc </a:t>
            </a:r>
            <a:r>
              <a:rPr lang="en-US" dirty="0" err="1" smtClean="0">
                <a:latin typeface="Arial" pitchFamily="34" charset="0"/>
                <a:cs typeface="Arial" pitchFamily="34" charset="0"/>
              </a:rPr>
              <a:t>chuyên</a:t>
            </a:r>
            <a:r>
              <a:rPr lang="en-US" dirty="0" smtClean="0">
                <a:latin typeface="Arial" pitchFamily="34" charset="0"/>
                <a:cs typeface="Arial" pitchFamily="34" charset="0"/>
              </a:rPr>
              <a:t> </a:t>
            </a:r>
            <a:r>
              <a:rPr lang="en-US" dirty="0" err="1" smtClean="0">
                <a:latin typeface="Arial" pitchFamily="34" charset="0"/>
                <a:cs typeface="Arial" pitchFamily="34" charset="0"/>
              </a:rPr>
              <a:t>biệt</a:t>
            </a:r>
            <a:r>
              <a:rPr lang="en-US" dirty="0" smtClean="0">
                <a:latin typeface="Arial" pitchFamily="34" charset="0"/>
                <a:cs typeface="Arial" pitchFamily="34" charset="0"/>
              </a:rPr>
              <a:t> </a:t>
            </a:r>
            <a:r>
              <a:rPr lang="en-US" dirty="0" err="1" smtClean="0">
                <a:latin typeface="Arial" pitchFamily="34" charset="0"/>
                <a:cs typeface="Arial" pitchFamily="34" charset="0"/>
              </a:rPr>
              <a:t>vê</a:t>
            </a:r>
            <a:r>
              <a:rPr lang="en-US" dirty="0" smtClean="0">
                <a:latin typeface="Arial" pitchFamily="34" charset="0"/>
                <a:cs typeface="Arial" pitchFamily="34" charset="0"/>
              </a:rPr>
              <a:t>̀ </a:t>
            </a:r>
            <a:r>
              <a:rPr lang="vi-VN" dirty="0" smtClean="0">
                <a:latin typeface="Arial" pitchFamily="34" charset="0"/>
                <a:cs typeface="Arial" pitchFamily="34" charset="0"/>
              </a:rPr>
              <a:t>giới </a:t>
            </a:r>
            <a:r>
              <a:rPr lang="en-US" dirty="0" err="1" smtClean="0">
                <a:latin typeface="Arial" pitchFamily="34" charset="0"/>
                <a:cs typeface="Arial" pitchFamily="34" charset="0"/>
              </a:rPr>
              <a:t>tại</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nha</a:t>
            </a:r>
            <a:r>
              <a:rPr lang="en-US" dirty="0" smtClean="0">
                <a:latin typeface="Arial" pitchFamily="34" charset="0"/>
                <a:cs typeface="Arial" pitchFamily="34" charset="0"/>
              </a:rPr>
              <a:t>̀ </a:t>
            </a:r>
            <a:r>
              <a:rPr lang="en-US" dirty="0" err="1" smtClean="0">
                <a:latin typeface="Arial" pitchFamily="34" charset="0"/>
                <a:cs typeface="Arial" pitchFamily="34" charset="0"/>
              </a:rPr>
              <a:t>giam</a:t>
            </a:r>
            <a:r>
              <a:rPr lang="vi-VN" dirty="0" smtClean="0">
                <a:latin typeface="Arial" pitchFamily="34" charset="0"/>
                <a:cs typeface="Arial" pitchFamily="34" charset="0"/>
              </a:rPr>
              <a:t> </a:t>
            </a:r>
            <a:r>
              <a:rPr lang="vi-VN" dirty="0">
                <a:latin typeface="Arial" pitchFamily="34" charset="0"/>
                <a:cs typeface="Arial" pitchFamily="34" charset="0"/>
              </a:rPr>
              <a:t>nữ và các trung tâm tạm giam</a:t>
            </a:r>
            <a:r>
              <a:rPr lang="vi-VN" dirty="0" smtClean="0">
                <a:latin typeface="Arial" pitchFamily="34" charset="0"/>
                <a:cs typeface="Arial" pitchFamily="34" charset="0"/>
              </a:rPr>
              <a:t>.</a:t>
            </a:r>
            <a:endParaRPr lang="en-US" dirty="0" smtClean="0">
              <a:latin typeface="Arial" pitchFamily="34" charset="0"/>
              <a:cs typeface="Arial" pitchFamily="34" charset="0"/>
            </a:endParaRPr>
          </a:p>
        </p:txBody>
      </p:sp>
      <p:sp>
        <p:nvSpPr>
          <p:cNvPr id="4" name="Slide Number Placeholder 3">
            <a:extLst>
              <a:ext uri="{FF2B5EF4-FFF2-40B4-BE49-F238E27FC236}">
                <a16:creationId xmlns:a16="http://schemas.microsoft.com/office/drawing/2014/main" id="{89FC0D80-C145-40FD-8DBE-7CBC308FBE43}"/>
              </a:ext>
            </a:extLst>
          </p:cNvPr>
          <p:cNvSpPr>
            <a:spLocks noGrp="1"/>
          </p:cNvSpPr>
          <p:nvPr>
            <p:ph type="sldNum" sz="quarter" idx="12"/>
          </p:nvPr>
        </p:nvSpPr>
        <p:spPr/>
        <p:txBody>
          <a:bodyPr/>
          <a:lstStyle/>
          <a:p>
            <a:fld id="{38F84137-082C-4595-97BC-CECF2ABE1E8B}" type="slidenum">
              <a:rPr lang="en-GB" smtClean="0"/>
              <a:t>7</a:t>
            </a:fld>
            <a:endParaRPr lang="en-GB"/>
          </a:p>
        </p:txBody>
      </p:sp>
    </p:spTree>
    <p:extLst>
      <p:ext uri="{BB962C8B-B14F-4D97-AF65-F5344CB8AC3E}">
        <p14:creationId xmlns:p14="http://schemas.microsoft.com/office/powerpoint/2010/main" val="14393444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316CAB-4580-40B5-87DF-7F8EB17CA948}"/>
              </a:ext>
            </a:extLst>
          </p:cNvPr>
          <p:cNvSpPr>
            <a:spLocks noGrp="1"/>
          </p:cNvSpPr>
          <p:nvPr>
            <p:ph type="title"/>
          </p:nvPr>
        </p:nvSpPr>
        <p:spPr>
          <a:xfrm>
            <a:off x="220133" y="26465"/>
            <a:ext cx="11802531" cy="1325563"/>
          </a:xfrm>
        </p:spPr>
        <p:txBody>
          <a:bodyPr>
            <a:normAutofit/>
          </a:bodyPr>
          <a:lstStyle/>
          <a:p>
            <a:r>
              <a:rPr lang="en-US" b="1" dirty="0" err="1" smtClean="0"/>
              <a:t>Tăng</a:t>
            </a:r>
            <a:r>
              <a:rPr lang="en-US" b="1" dirty="0" smtClean="0"/>
              <a:t> </a:t>
            </a:r>
            <a:r>
              <a:rPr lang="en-US" b="1" dirty="0" err="1" smtClean="0"/>
              <a:t>cường</a:t>
            </a:r>
            <a:r>
              <a:rPr lang="en-US" b="1" dirty="0" smtClean="0"/>
              <a:t> </a:t>
            </a:r>
            <a:r>
              <a:rPr lang="en-US" b="1" dirty="0" err="1" smtClean="0"/>
              <a:t>năng</a:t>
            </a:r>
            <a:r>
              <a:rPr lang="en-US" b="1" dirty="0" smtClean="0"/>
              <a:t> </a:t>
            </a:r>
            <a:r>
              <a:rPr lang="en-US" b="1" dirty="0" err="1" smtClean="0"/>
              <a:t>lực</a:t>
            </a:r>
            <a:r>
              <a:rPr lang="en-US" b="1" dirty="0" smtClean="0"/>
              <a:t> </a:t>
            </a:r>
            <a:br>
              <a:rPr lang="en-US" b="1" dirty="0" smtClean="0"/>
            </a:br>
            <a:r>
              <a:rPr lang="en-US" b="1" dirty="0" smtClean="0"/>
              <a:t>                            và </a:t>
            </a:r>
            <a:r>
              <a:rPr lang="en-US" b="1" dirty="0" err="1" smtClean="0"/>
              <a:t>gia</a:t>
            </a:r>
            <a:r>
              <a:rPr lang="en-US" b="1" dirty="0" smtClean="0"/>
              <a:t> </a:t>
            </a:r>
            <a:r>
              <a:rPr lang="en-US" b="1" dirty="0" err="1" smtClean="0"/>
              <a:t>tăng</a:t>
            </a:r>
            <a:r>
              <a:rPr lang="en-US" b="1" dirty="0" smtClean="0"/>
              <a:t> </a:t>
            </a:r>
            <a:r>
              <a:rPr lang="en-US" b="1" dirty="0" err="1" smtClean="0"/>
              <a:t>các</a:t>
            </a:r>
            <a:r>
              <a:rPr lang="en-US" b="1" dirty="0" smtClean="0"/>
              <a:t> </a:t>
            </a:r>
            <a:r>
              <a:rPr lang="en-US" b="1" dirty="0" err="1" smtClean="0"/>
              <a:t>nguồn</a:t>
            </a:r>
            <a:r>
              <a:rPr lang="en-US" b="1" dirty="0" smtClean="0"/>
              <a:t> </a:t>
            </a:r>
            <a:r>
              <a:rPr lang="en-US" b="1" dirty="0" err="1" smtClean="0"/>
              <a:t>lực</a:t>
            </a:r>
            <a:endParaRPr lang="en-GB" b="1" dirty="0"/>
          </a:p>
        </p:txBody>
      </p:sp>
      <p:sp>
        <p:nvSpPr>
          <p:cNvPr id="3" name="Content Placeholder 2">
            <a:extLst>
              <a:ext uri="{FF2B5EF4-FFF2-40B4-BE49-F238E27FC236}">
                <a16:creationId xmlns:a16="http://schemas.microsoft.com/office/drawing/2014/main" id="{EC651FD9-78B2-4117-8BD4-53D79F0CCA2F}"/>
              </a:ext>
            </a:extLst>
          </p:cNvPr>
          <p:cNvSpPr>
            <a:spLocks noGrp="1"/>
          </p:cNvSpPr>
          <p:nvPr>
            <p:ph idx="1"/>
          </p:nvPr>
        </p:nvSpPr>
        <p:spPr>
          <a:xfrm>
            <a:off x="287867" y="1405466"/>
            <a:ext cx="11396133" cy="5333991"/>
          </a:xfrm>
        </p:spPr>
        <p:txBody>
          <a:bodyPr>
            <a:noAutofit/>
          </a:bodyPr>
          <a:lstStyle/>
          <a:p>
            <a:pPr>
              <a:lnSpc>
                <a:spcPct val="70000"/>
              </a:lnSpc>
            </a:pPr>
            <a:r>
              <a:rPr lang="vi-VN" sz="2600" dirty="0"/>
              <a:t>Thiết lập mối quan hệ hợp tác làm việc và hài </a:t>
            </a:r>
            <a:r>
              <a:rPr lang="vi-VN" sz="2600" dirty="0"/>
              <a:t>hòa</a:t>
            </a:r>
            <a:r>
              <a:rPr lang="en-US" sz="2600" dirty="0"/>
              <a:t> </a:t>
            </a:r>
            <a:r>
              <a:rPr lang="en-US" sz="2600" dirty="0" err="1"/>
              <a:t>vê</a:t>
            </a:r>
            <a:r>
              <a:rPr lang="en-US" sz="2600" dirty="0"/>
              <a:t>̀ </a:t>
            </a:r>
            <a:r>
              <a:rPr lang="en-US" sz="2600" dirty="0" err="1"/>
              <a:t>mặt</a:t>
            </a:r>
            <a:r>
              <a:rPr lang="vi-VN" sz="2600" dirty="0"/>
              <a:t> </a:t>
            </a:r>
            <a:r>
              <a:rPr lang="vi-VN" sz="2600" dirty="0"/>
              <a:t>chính sách giữa tất cả các </a:t>
            </a:r>
            <a:r>
              <a:rPr lang="vi-VN" sz="2600" dirty="0"/>
              <a:t>Bộ</a:t>
            </a:r>
            <a:r>
              <a:rPr lang="en-US" sz="2600" dirty="0"/>
              <a:t>/</a:t>
            </a:r>
            <a:r>
              <a:rPr lang="vi-VN" sz="2600" dirty="0"/>
              <a:t>Ngành liên </a:t>
            </a:r>
            <a:r>
              <a:rPr lang="vi-VN" sz="2600" dirty="0"/>
              <a:t>quan, bao gồm </a:t>
            </a:r>
            <a:r>
              <a:rPr lang="en-US" sz="2600" dirty="0" err="1"/>
              <a:t>tư</a:t>
            </a:r>
            <a:r>
              <a:rPr lang="en-US" sz="2600" dirty="0"/>
              <a:t> </a:t>
            </a:r>
            <a:r>
              <a:rPr lang="en-US" sz="2600" dirty="0" err="1"/>
              <a:t>pháp</a:t>
            </a:r>
            <a:r>
              <a:rPr lang="vi-VN" sz="2600" dirty="0"/>
              <a:t>, </a:t>
            </a:r>
            <a:r>
              <a:rPr lang="en-US" sz="2600" dirty="0" err="1"/>
              <a:t>cải</a:t>
            </a:r>
            <a:r>
              <a:rPr lang="en-US" sz="2600" dirty="0"/>
              <a:t> </a:t>
            </a:r>
            <a:r>
              <a:rPr lang="en-US" sz="2600" dirty="0" err="1"/>
              <a:t>chính</a:t>
            </a:r>
            <a:r>
              <a:rPr lang="vi-VN" sz="2600" dirty="0"/>
              <a:t>, </a:t>
            </a:r>
            <a:r>
              <a:rPr lang="vi-VN" sz="2600" dirty="0"/>
              <a:t>y tế, </a:t>
            </a:r>
            <a:r>
              <a:rPr lang="vi-VN" sz="2600" dirty="0"/>
              <a:t>phúc </a:t>
            </a:r>
            <a:r>
              <a:rPr lang="vi-VN" sz="2600" dirty="0"/>
              <a:t>lợi xã </a:t>
            </a:r>
            <a:r>
              <a:rPr lang="vi-VN" sz="2600" dirty="0"/>
              <a:t>hội</a:t>
            </a:r>
            <a:r>
              <a:rPr lang="en-US" sz="2600" dirty="0"/>
              <a:t> </a:t>
            </a:r>
            <a:r>
              <a:rPr lang="en-US" sz="2600" dirty="0" err="1"/>
              <a:t>cho</a:t>
            </a:r>
            <a:r>
              <a:rPr lang="en-US" sz="2600" dirty="0"/>
              <a:t> </a:t>
            </a:r>
            <a:r>
              <a:rPr lang="vi-VN" sz="2600" dirty="0"/>
              <a:t>phụ </a:t>
            </a:r>
            <a:r>
              <a:rPr lang="vi-VN" sz="2600" dirty="0"/>
              <a:t>nữ </a:t>
            </a:r>
            <a:r>
              <a:rPr lang="vi-VN" sz="2600" dirty="0"/>
              <a:t>.</a:t>
            </a:r>
            <a:endParaRPr lang="vi-VN" sz="2600" dirty="0"/>
          </a:p>
          <a:p>
            <a:pPr>
              <a:lnSpc>
                <a:spcPct val="70000"/>
              </a:lnSpc>
            </a:pPr>
            <a:r>
              <a:rPr lang="vi-VN" sz="2600" dirty="0"/>
              <a:t>Đào tạo nhân viên dịch vụ giảm hại để cung cấp các dịch vụ </a:t>
            </a:r>
            <a:r>
              <a:rPr lang="en-US" sz="2600" dirty="0" err="1"/>
              <a:t>chuyên</a:t>
            </a:r>
            <a:r>
              <a:rPr lang="en-US" sz="2600" dirty="0"/>
              <a:t> </a:t>
            </a:r>
            <a:r>
              <a:rPr lang="en-US" sz="2600" dirty="0" err="1"/>
              <a:t>biệt</a:t>
            </a:r>
            <a:r>
              <a:rPr lang="en-US" sz="2600" dirty="0"/>
              <a:t> </a:t>
            </a:r>
            <a:r>
              <a:rPr lang="vi-VN" sz="2600" dirty="0"/>
              <a:t>về </a:t>
            </a:r>
            <a:r>
              <a:rPr lang="vi-VN" sz="2600" dirty="0"/>
              <a:t>giới.</a:t>
            </a:r>
          </a:p>
          <a:p>
            <a:pPr>
              <a:lnSpc>
                <a:spcPct val="70000"/>
              </a:lnSpc>
            </a:pPr>
            <a:r>
              <a:rPr lang="en-GB" sz="2600" dirty="0" err="1"/>
              <a:t>Đảm</a:t>
            </a:r>
            <a:r>
              <a:rPr lang="en-GB" sz="2600" dirty="0"/>
              <a:t> </a:t>
            </a:r>
            <a:r>
              <a:rPr lang="en-GB" sz="2600" dirty="0" err="1"/>
              <a:t>bảo</a:t>
            </a:r>
            <a:r>
              <a:rPr lang="en-GB" sz="2600" dirty="0"/>
              <a:t> </a:t>
            </a:r>
            <a:r>
              <a:rPr lang="en-GB" sz="2600" dirty="0" err="1"/>
              <a:t>tài</a:t>
            </a:r>
            <a:r>
              <a:rPr lang="en-GB" sz="2600" dirty="0"/>
              <a:t> </a:t>
            </a:r>
            <a:r>
              <a:rPr lang="en-GB" sz="2600" dirty="0" err="1"/>
              <a:t>liệu</a:t>
            </a:r>
            <a:r>
              <a:rPr lang="en-GB" sz="2600" dirty="0"/>
              <a:t> </a:t>
            </a:r>
            <a:r>
              <a:rPr lang="en-GB" sz="2600" dirty="0" err="1"/>
              <a:t>đào</a:t>
            </a:r>
            <a:r>
              <a:rPr lang="en-GB" sz="2600" dirty="0"/>
              <a:t> </a:t>
            </a:r>
            <a:r>
              <a:rPr lang="en-GB" sz="2600" dirty="0" err="1"/>
              <a:t>tạo</a:t>
            </a:r>
            <a:r>
              <a:rPr lang="en-GB" sz="2600" dirty="0"/>
              <a:t> </a:t>
            </a:r>
            <a:r>
              <a:rPr lang="en-GB" sz="2600" dirty="0" err="1"/>
              <a:t>đội</a:t>
            </a:r>
            <a:r>
              <a:rPr lang="en-GB" sz="2600" dirty="0"/>
              <a:t> </a:t>
            </a:r>
            <a:r>
              <a:rPr lang="en-GB" sz="2600" dirty="0" err="1"/>
              <a:t>ngũ</a:t>
            </a:r>
            <a:r>
              <a:rPr lang="en-GB" sz="2600" dirty="0"/>
              <a:t> </a:t>
            </a:r>
            <a:r>
              <a:rPr lang="en-GB" sz="2600" dirty="0" err="1"/>
              <a:t>thực</a:t>
            </a:r>
            <a:r>
              <a:rPr lang="en-GB" sz="2600" dirty="0"/>
              <a:t> </a:t>
            </a:r>
            <a:r>
              <a:rPr lang="en-GB" sz="2600" dirty="0" err="1"/>
              <a:t>thi</a:t>
            </a:r>
            <a:r>
              <a:rPr lang="en-GB" sz="2600" dirty="0"/>
              <a:t> </a:t>
            </a:r>
            <a:r>
              <a:rPr lang="en-GB" sz="2600" dirty="0" err="1"/>
              <a:t>pháp</a:t>
            </a:r>
            <a:r>
              <a:rPr lang="en-GB" sz="2600" dirty="0"/>
              <a:t> </a:t>
            </a:r>
            <a:r>
              <a:rPr lang="en-GB" sz="2600" dirty="0" err="1" smtClean="0"/>
              <a:t>luật</a:t>
            </a:r>
            <a:r>
              <a:rPr lang="en-GB" sz="2600" dirty="0" smtClean="0"/>
              <a:t> </a:t>
            </a:r>
            <a:r>
              <a:rPr lang="en-GB" sz="2600" dirty="0" err="1"/>
              <a:t>và</a:t>
            </a:r>
            <a:r>
              <a:rPr lang="en-GB" sz="2600" dirty="0"/>
              <a:t> </a:t>
            </a:r>
            <a:r>
              <a:rPr lang="en-GB" sz="2600" dirty="0" err="1"/>
              <a:t>nhân</a:t>
            </a:r>
            <a:r>
              <a:rPr lang="en-GB" sz="2600" dirty="0"/>
              <a:t> </a:t>
            </a:r>
            <a:r>
              <a:rPr lang="en-GB" sz="2600" dirty="0" err="1"/>
              <a:t>viên</a:t>
            </a:r>
            <a:r>
              <a:rPr lang="en-GB" sz="2600" dirty="0"/>
              <a:t> </a:t>
            </a:r>
            <a:r>
              <a:rPr lang="en-GB" sz="2600" dirty="0" err="1"/>
              <a:t>chăm</a:t>
            </a:r>
            <a:r>
              <a:rPr lang="en-GB" sz="2600" dirty="0"/>
              <a:t> </a:t>
            </a:r>
            <a:r>
              <a:rPr lang="en-GB" sz="2600" dirty="0" err="1"/>
              <a:t>có</a:t>
            </a:r>
            <a:r>
              <a:rPr lang="en-GB" sz="2600" dirty="0"/>
              <a:t> </a:t>
            </a:r>
            <a:r>
              <a:rPr lang="en-GB" sz="2600" dirty="0" err="1"/>
              <a:t>lồng</a:t>
            </a:r>
            <a:r>
              <a:rPr lang="en-GB" sz="2600" dirty="0"/>
              <a:t> </a:t>
            </a:r>
            <a:r>
              <a:rPr lang="en-GB" sz="2600" dirty="0" err="1"/>
              <a:t>ghép</a:t>
            </a:r>
            <a:r>
              <a:rPr lang="en-GB" sz="2600" dirty="0"/>
              <a:t>, </a:t>
            </a:r>
            <a:r>
              <a:rPr lang="en-GB" sz="2600" dirty="0" err="1"/>
              <a:t>bổ</a:t>
            </a:r>
            <a:r>
              <a:rPr lang="en-GB" sz="2600" dirty="0"/>
              <a:t> sung </a:t>
            </a:r>
            <a:r>
              <a:rPr lang="en-GB" sz="2600" dirty="0" err="1"/>
              <a:t>các</a:t>
            </a:r>
            <a:r>
              <a:rPr lang="en-GB" sz="2600" dirty="0"/>
              <a:t> </a:t>
            </a:r>
            <a:r>
              <a:rPr lang="en-GB" sz="2600" dirty="0" err="1"/>
              <a:t>tài</a:t>
            </a:r>
            <a:r>
              <a:rPr lang="en-GB" sz="2600" dirty="0"/>
              <a:t> </a:t>
            </a:r>
            <a:r>
              <a:rPr lang="en-GB" sz="2600" dirty="0" err="1"/>
              <a:t>liệu</a:t>
            </a:r>
            <a:r>
              <a:rPr lang="en-GB" sz="2600" dirty="0"/>
              <a:t> </a:t>
            </a:r>
            <a:r>
              <a:rPr lang="en-GB" sz="2600" dirty="0" err="1"/>
              <a:t>về</a:t>
            </a:r>
            <a:r>
              <a:rPr lang="en-GB" sz="2600" dirty="0"/>
              <a:t> </a:t>
            </a:r>
            <a:r>
              <a:rPr lang="en-GB" sz="2600" dirty="0" err="1"/>
              <a:t>nhu</a:t>
            </a:r>
            <a:r>
              <a:rPr lang="en-GB" sz="2600" dirty="0"/>
              <a:t> </a:t>
            </a:r>
            <a:r>
              <a:rPr lang="en-GB" sz="2600" dirty="0" err="1"/>
              <a:t>cầu</a:t>
            </a:r>
            <a:r>
              <a:rPr lang="en-GB" sz="2600" dirty="0"/>
              <a:t>, </a:t>
            </a:r>
            <a:r>
              <a:rPr lang="en-GB" sz="2600" dirty="0" err="1"/>
              <a:t>quyền</a:t>
            </a:r>
            <a:r>
              <a:rPr lang="en-GB" sz="2600" dirty="0"/>
              <a:t> </a:t>
            </a:r>
            <a:r>
              <a:rPr lang="en-GB" sz="2600" dirty="0" err="1"/>
              <a:t>của</a:t>
            </a:r>
            <a:r>
              <a:rPr lang="en-GB" sz="2600" dirty="0"/>
              <a:t> WID, </a:t>
            </a:r>
            <a:r>
              <a:rPr lang="en-GB" sz="2600" dirty="0" err="1"/>
              <a:t>giảm</a:t>
            </a:r>
            <a:r>
              <a:rPr lang="en-GB" sz="2600" dirty="0"/>
              <a:t> </a:t>
            </a:r>
            <a:r>
              <a:rPr lang="en-GB" sz="2600" dirty="0" err="1"/>
              <a:t>kỳ</a:t>
            </a:r>
            <a:r>
              <a:rPr lang="en-GB" sz="2600" dirty="0"/>
              <a:t> </a:t>
            </a:r>
            <a:r>
              <a:rPr lang="en-GB" sz="2600" dirty="0" err="1"/>
              <a:t>thị</a:t>
            </a:r>
            <a:r>
              <a:rPr lang="en-GB" sz="2600" dirty="0"/>
              <a:t>, </a:t>
            </a:r>
            <a:r>
              <a:rPr lang="en-GB" sz="2600" dirty="0" err="1"/>
              <a:t>chuyển</a:t>
            </a:r>
            <a:r>
              <a:rPr lang="en-GB" sz="2600" dirty="0"/>
              <a:t> </a:t>
            </a:r>
            <a:r>
              <a:rPr lang="en-GB" sz="2600" dirty="0" err="1"/>
              <a:t>gởi</a:t>
            </a:r>
            <a:r>
              <a:rPr lang="en-GB" sz="2600" dirty="0"/>
              <a:t> </a:t>
            </a:r>
            <a:r>
              <a:rPr lang="en-GB" sz="2600" dirty="0" err="1"/>
              <a:t>đến</a:t>
            </a:r>
            <a:r>
              <a:rPr lang="en-GB" sz="2600" dirty="0"/>
              <a:t> </a:t>
            </a:r>
            <a:r>
              <a:rPr lang="en-GB" sz="2600" dirty="0" err="1"/>
              <a:t>các</a:t>
            </a:r>
            <a:r>
              <a:rPr lang="en-GB" sz="2600" dirty="0"/>
              <a:t> </a:t>
            </a:r>
            <a:r>
              <a:rPr lang="en-GB" sz="2600" dirty="0" err="1"/>
              <a:t>dịch</a:t>
            </a:r>
            <a:r>
              <a:rPr lang="en-GB" sz="2600" dirty="0"/>
              <a:t> </a:t>
            </a:r>
            <a:r>
              <a:rPr lang="en-GB" sz="2600" dirty="0" err="1"/>
              <a:t>vụ</a:t>
            </a:r>
            <a:r>
              <a:rPr lang="en-GB" sz="2600" dirty="0"/>
              <a:t> </a:t>
            </a:r>
            <a:r>
              <a:rPr lang="en-GB" sz="2600" dirty="0" err="1"/>
              <a:t>giảm</a:t>
            </a:r>
            <a:r>
              <a:rPr lang="en-GB" sz="2600" dirty="0"/>
              <a:t> </a:t>
            </a:r>
            <a:r>
              <a:rPr lang="en-GB" sz="2600" dirty="0" err="1"/>
              <a:t>hại</a:t>
            </a:r>
            <a:r>
              <a:rPr lang="en-GB" sz="2600" dirty="0"/>
              <a:t> </a:t>
            </a:r>
          </a:p>
          <a:p>
            <a:pPr>
              <a:lnSpc>
                <a:spcPct val="70000"/>
              </a:lnSpc>
            </a:pPr>
            <a:r>
              <a:rPr lang="vi-VN" sz="2600" dirty="0"/>
              <a:t>Phân </a:t>
            </a:r>
            <a:r>
              <a:rPr lang="vi-VN" sz="2600" dirty="0"/>
              <a:t>bổ nguồn lực để giới thiệu và mở rộng </a:t>
            </a:r>
            <a:r>
              <a:rPr lang="en-US" sz="2600" dirty="0" err="1"/>
              <a:t>việc</a:t>
            </a:r>
            <a:r>
              <a:rPr lang="en-US" sz="2600" dirty="0"/>
              <a:t> </a:t>
            </a:r>
            <a:r>
              <a:rPr lang="vi-VN" sz="2600" dirty="0"/>
              <a:t>cung </a:t>
            </a:r>
            <a:r>
              <a:rPr lang="vi-VN" sz="2600" dirty="0"/>
              <a:t>cấp dịch vụ giảm hại </a:t>
            </a:r>
            <a:r>
              <a:rPr lang="en-US" sz="2600" dirty="0" err="1"/>
              <a:t>chuyên</a:t>
            </a:r>
            <a:r>
              <a:rPr lang="en-US" sz="2600" dirty="0"/>
              <a:t> </a:t>
            </a:r>
            <a:r>
              <a:rPr lang="en-US" sz="2600" dirty="0" err="1"/>
              <a:t>biệt</a:t>
            </a:r>
            <a:r>
              <a:rPr lang="en-US" sz="2600" dirty="0"/>
              <a:t> </a:t>
            </a:r>
            <a:r>
              <a:rPr lang="en-US" sz="2600" dirty="0" err="1"/>
              <a:t>vê</a:t>
            </a:r>
            <a:r>
              <a:rPr lang="en-US" sz="2600" dirty="0"/>
              <a:t>̀ </a:t>
            </a:r>
            <a:r>
              <a:rPr lang="vi-VN" sz="2600" dirty="0"/>
              <a:t> </a:t>
            </a:r>
            <a:r>
              <a:rPr lang="vi-VN" sz="2600" dirty="0"/>
              <a:t>giới </a:t>
            </a:r>
            <a:r>
              <a:rPr lang="vi-VN" sz="2600" dirty="0"/>
              <a:t>đối </a:t>
            </a:r>
            <a:r>
              <a:rPr lang="vi-VN" sz="2600" dirty="0"/>
              <a:t>với WID.</a:t>
            </a:r>
          </a:p>
          <a:p>
            <a:pPr>
              <a:lnSpc>
                <a:spcPct val="70000"/>
              </a:lnSpc>
            </a:pPr>
            <a:r>
              <a:rPr lang="vi-VN" sz="2600" dirty="0"/>
              <a:t>Lồng ghép các phân tích về giới vào chính </a:t>
            </a:r>
            <a:r>
              <a:rPr lang="vi-VN" sz="2600" dirty="0"/>
              <a:t>sác</a:t>
            </a:r>
            <a:r>
              <a:rPr lang="en-US" sz="2600" dirty="0"/>
              <a:t>h,</a:t>
            </a:r>
            <a:r>
              <a:rPr lang="vi-VN" sz="2600" dirty="0"/>
              <a:t> lập </a:t>
            </a:r>
            <a:r>
              <a:rPr lang="vi-VN" sz="2600" dirty="0"/>
              <a:t>kế hoạch chương </a:t>
            </a:r>
            <a:r>
              <a:rPr lang="vi-VN" sz="2600" dirty="0"/>
              <a:t>trình</a:t>
            </a:r>
            <a:r>
              <a:rPr lang="en-US" sz="2600" dirty="0"/>
              <a:t>, </a:t>
            </a:r>
            <a:r>
              <a:rPr lang="vi-VN" sz="2600" dirty="0"/>
              <a:t> các </a:t>
            </a:r>
            <a:r>
              <a:rPr lang="vi-VN" sz="2600" dirty="0"/>
              <a:t>khung giám sát và đánh giá và xây dựng năng lực để giải quyết các bất bình đẳng giới </a:t>
            </a:r>
            <a:r>
              <a:rPr lang="en-US" sz="2600" dirty="0"/>
              <a:t>mà</a:t>
            </a:r>
            <a:r>
              <a:rPr lang="vi-VN" sz="2600" dirty="0"/>
              <a:t> </a:t>
            </a:r>
            <a:r>
              <a:rPr lang="vi-VN" sz="2600" dirty="0"/>
              <a:t>WID phải đối mặt</a:t>
            </a:r>
            <a:r>
              <a:rPr lang="vi-VN" sz="2600" dirty="0"/>
              <a:t>.</a:t>
            </a:r>
            <a:endParaRPr lang="en-US" sz="2600" dirty="0"/>
          </a:p>
        </p:txBody>
      </p:sp>
      <p:sp>
        <p:nvSpPr>
          <p:cNvPr id="4" name="Slide Number Placeholder 3">
            <a:extLst>
              <a:ext uri="{FF2B5EF4-FFF2-40B4-BE49-F238E27FC236}">
                <a16:creationId xmlns:a16="http://schemas.microsoft.com/office/drawing/2014/main" id="{0D961BB7-6D9E-4B61-9EB0-05708330F94F}"/>
              </a:ext>
            </a:extLst>
          </p:cNvPr>
          <p:cNvSpPr>
            <a:spLocks noGrp="1"/>
          </p:cNvSpPr>
          <p:nvPr>
            <p:ph type="sldNum" sz="quarter" idx="12"/>
          </p:nvPr>
        </p:nvSpPr>
        <p:spPr/>
        <p:txBody>
          <a:bodyPr/>
          <a:lstStyle/>
          <a:p>
            <a:fld id="{38F84137-082C-4595-97BC-CECF2ABE1E8B}" type="slidenum">
              <a:rPr lang="en-GB" smtClean="0"/>
              <a:t>8</a:t>
            </a:fld>
            <a:endParaRPr lang="en-GB"/>
          </a:p>
        </p:txBody>
      </p:sp>
    </p:spTree>
    <p:extLst>
      <p:ext uri="{BB962C8B-B14F-4D97-AF65-F5344CB8AC3E}">
        <p14:creationId xmlns:p14="http://schemas.microsoft.com/office/powerpoint/2010/main" val="7503141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6DA40F-0E66-44DA-82BA-28701469F40B}"/>
              </a:ext>
            </a:extLst>
          </p:cNvPr>
          <p:cNvSpPr>
            <a:spLocks noGrp="1"/>
          </p:cNvSpPr>
          <p:nvPr>
            <p:ph type="title"/>
          </p:nvPr>
        </p:nvSpPr>
        <p:spPr>
          <a:xfrm>
            <a:off x="592661" y="-24334"/>
            <a:ext cx="11032067" cy="1325563"/>
          </a:xfrm>
        </p:spPr>
        <p:txBody>
          <a:bodyPr>
            <a:normAutofit/>
          </a:bodyPr>
          <a:lstStyle/>
          <a:p>
            <a:r>
              <a:rPr lang="en-US" b="1" dirty="0" err="1" smtClean="0"/>
              <a:t>Tạo</a:t>
            </a:r>
            <a:r>
              <a:rPr lang="en-US" b="1" dirty="0" smtClean="0"/>
              <a:t> </a:t>
            </a:r>
            <a:r>
              <a:rPr lang="en-US" b="1" dirty="0" err="1" smtClean="0"/>
              <a:t>môi</a:t>
            </a:r>
            <a:r>
              <a:rPr lang="en-US" b="1" dirty="0" smtClean="0"/>
              <a:t> </a:t>
            </a:r>
            <a:r>
              <a:rPr lang="en-US" b="1" dirty="0" err="1" smtClean="0"/>
              <a:t>trường</a:t>
            </a:r>
            <a:r>
              <a:rPr lang="en-US" b="1" dirty="0" smtClean="0"/>
              <a:t> </a:t>
            </a:r>
            <a:r>
              <a:rPr lang="en-US" b="1" dirty="0" err="1" smtClean="0"/>
              <a:t>chính</a:t>
            </a:r>
            <a:r>
              <a:rPr lang="en-US" b="1" dirty="0" smtClean="0"/>
              <a:t> </a:t>
            </a:r>
            <a:r>
              <a:rPr lang="en-US" b="1" dirty="0" err="1" smtClean="0"/>
              <a:t>sách</a:t>
            </a:r>
            <a:r>
              <a:rPr lang="en-US" b="1" dirty="0" smtClean="0"/>
              <a:t> </a:t>
            </a:r>
            <a:r>
              <a:rPr lang="en-US" b="1" dirty="0" err="1" smtClean="0">
                <a:solidFill>
                  <a:srgbClr val="FF0000"/>
                </a:solidFill>
              </a:rPr>
              <a:t>thuận</a:t>
            </a:r>
            <a:r>
              <a:rPr lang="en-US" b="1" dirty="0" smtClean="0">
                <a:solidFill>
                  <a:srgbClr val="FF0000"/>
                </a:solidFill>
              </a:rPr>
              <a:t> </a:t>
            </a:r>
            <a:r>
              <a:rPr lang="en-US" b="1" dirty="0" err="1" smtClean="0">
                <a:solidFill>
                  <a:srgbClr val="FF0000"/>
                </a:solidFill>
              </a:rPr>
              <a:t>lợi</a:t>
            </a:r>
            <a:r>
              <a:rPr lang="en-US" b="1" dirty="0" smtClean="0">
                <a:solidFill>
                  <a:srgbClr val="FF0000"/>
                </a:solidFill>
              </a:rPr>
              <a:t> </a:t>
            </a:r>
            <a:r>
              <a:rPr lang="en-US" b="1" dirty="0" smtClean="0">
                <a:solidFill>
                  <a:srgbClr val="FF0000"/>
                </a:solidFill>
              </a:rPr>
              <a:t>(</a:t>
            </a:r>
            <a:r>
              <a:rPr lang="en-US" b="1" dirty="0">
                <a:solidFill>
                  <a:srgbClr val="FF0000"/>
                </a:solidFill>
              </a:rPr>
              <a:t>1)</a:t>
            </a:r>
            <a:endParaRPr lang="en-GB" b="1" dirty="0">
              <a:solidFill>
                <a:srgbClr val="FF0000"/>
              </a:solidFill>
            </a:endParaRPr>
          </a:p>
        </p:txBody>
      </p:sp>
      <p:sp>
        <p:nvSpPr>
          <p:cNvPr id="3" name="Content Placeholder 2">
            <a:extLst>
              <a:ext uri="{FF2B5EF4-FFF2-40B4-BE49-F238E27FC236}">
                <a16:creationId xmlns:a16="http://schemas.microsoft.com/office/drawing/2014/main" id="{00708C9A-EB25-43D4-92DF-8FCD51139A4B}"/>
              </a:ext>
            </a:extLst>
          </p:cNvPr>
          <p:cNvSpPr>
            <a:spLocks noGrp="1"/>
          </p:cNvSpPr>
          <p:nvPr>
            <p:ph idx="1"/>
          </p:nvPr>
        </p:nvSpPr>
        <p:spPr>
          <a:xfrm>
            <a:off x="338666" y="1422396"/>
            <a:ext cx="11548534" cy="4974696"/>
          </a:xfrm>
        </p:spPr>
        <p:txBody>
          <a:bodyPr>
            <a:normAutofit fontScale="85000" lnSpcReduction="10000"/>
          </a:bodyPr>
          <a:lstStyle/>
          <a:p>
            <a:pPr algn="just">
              <a:lnSpc>
                <a:spcPct val="160000"/>
              </a:lnSpc>
            </a:pPr>
            <a:r>
              <a:rPr lang="vi-VN" dirty="0">
                <a:latin typeface="Arial" pitchFamily="34" charset="0"/>
                <a:cs typeface="Arial" pitchFamily="34" charset="0"/>
              </a:rPr>
              <a:t>Đảm bảo rằng chính </a:t>
            </a:r>
            <a:r>
              <a:rPr lang="vi-VN" dirty="0" smtClean="0">
                <a:latin typeface="Arial" pitchFamily="34" charset="0"/>
                <a:cs typeface="Arial" pitchFamily="34" charset="0"/>
              </a:rPr>
              <a:t>sách</a:t>
            </a:r>
            <a:r>
              <a:rPr lang="en-US" dirty="0" smtClean="0">
                <a:latin typeface="Arial" pitchFamily="34" charset="0"/>
                <a:cs typeface="Arial" pitchFamily="34" charset="0"/>
              </a:rPr>
              <a:t> và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en-US" dirty="0" err="1" smtClean="0">
                <a:latin typeface="Arial" pitchFamily="34" charset="0"/>
                <a:cs typeface="Arial" pitchFamily="34" charset="0"/>
              </a:rPr>
              <a:t>kê</a:t>
            </a:r>
            <a:r>
              <a:rPr lang="en-US" dirty="0" smtClean="0">
                <a:latin typeface="Arial" pitchFamily="34" charset="0"/>
                <a:cs typeface="Arial" pitchFamily="34" charset="0"/>
              </a:rPr>
              <a:t>́ </a:t>
            </a:r>
            <a:r>
              <a:rPr lang="en-US" dirty="0" err="1" smtClean="0">
                <a:latin typeface="Arial" pitchFamily="34" charset="0"/>
                <a:cs typeface="Arial" pitchFamily="34" charset="0"/>
              </a:rPr>
              <a:t>hoạch</a:t>
            </a:r>
            <a:r>
              <a:rPr lang="vi-VN" dirty="0" smtClean="0">
                <a:latin typeface="Arial" pitchFamily="34" charset="0"/>
                <a:cs typeface="Arial" pitchFamily="34" charset="0"/>
              </a:rPr>
              <a:t> </a:t>
            </a:r>
            <a:r>
              <a:rPr lang="en-US" dirty="0" err="1" smtClean="0">
                <a:latin typeface="Arial" pitchFamily="34" charset="0"/>
                <a:cs typeface="Arial" pitchFamily="34" charset="0"/>
              </a:rPr>
              <a:t>chương</a:t>
            </a:r>
            <a:r>
              <a:rPr lang="en-US" dirty="0" smtClean="0">
                <a:latin typeface="Arial" pitchFamily="34" charset="0"/>
                <a:cs typeface="Arial" pitchFamily="34" charset="0"/>
              </a:rPr>
              <a:t> </a:t>
            </a:r>
            <a:r>
              <a:rPr lang="en-US" dirty="0" err="1" smtClean="0">
                <a:latin typeface="Arial" pitchFamily="34" charset="0"/>
                <a:cs typeface="Arial" pitchFamily="34" charset="0"/>
              </a:rPr>
              <a:t>trình</a:t>
            </a:r>
            <a:r>
              <a:rPr lang="en-US" dirty="0" smtClean="0">
                <a:latin typeface="Arial" pitchFamily="34" charset="0"/>
                <a:cs typeface="Arial" pitchFamily="34" charset="0"/>
              </a:rPr>
              <a:t> </a:t>
            </a:r>
            <a:r>
              <a:rPr lang="vi-VN" dirty="0" smtClean="0">
                <a:latin typeface="Arial" pitchFamily="34" charset="0"/>
                <a:cs typeface="Arial" pitchFamily="34" charset="0"/>
              </a:rPr>
              <a:t>về </a:t>
            </a:r>
            <a:r>
              <a:rPr lang="vi-VN" dirty="0">
                <a:latin typeface="Arial" pitchFamily="34" charset="0"/>
                <a:cs typeface="Arial" pitchFamily="34" charset="0"/>
              </a:rPr>
              <a:t>HIV </a:t>
            </a:r>
            <a:r>
              <a:rPr lang="en-US" dirty="0" smtClean="0">
                <a:latin typeface="Arial" pitchFamily="34" charset="0"/>
                <a:cs typeface="Arial" pitchFamily="34" charset="0"/>
              </a:rPr>
              <a:t>là</a:t>
            </a:r>
            <a:r>
              <a:rPr lang="vi-VN" dirty="0" smtClean="0">
                <a:latin typeface="Arial" pitchFamily="34" charset="0"/>
                <a:cs typeface="Arial" pitchFamily="34" charset="0"/>
              </a:rPr>
              <a:t> </a:t>
            </a:r>
            <a:r>
              <a:rPr lang="vi-VN" dirty="0">
                <a:latin typeface="Arial" pitchFamily="34" charset="0"/>
                <a:cs typeface="Arial" pitchFamily="34" charset="0"/>
              </a:rPr>
              <a:t>phù hợp với hướng dẫn và các nghị định quốc tế, bao gồm các </a:t>
            </a:r>
            <a:r>
              <a:rPr lang="en-US" dirty="0" err="1" smtClean="0">
                <a:latin typeface="Arial" pitchFamily="34" charset="0"/>
                <a:cs typeface="Arial" pitchFamily="34" charset="0"/>
              </a:rPr>
              <a:t>vấn</a:t>
            </a:r>
            <a:r>
              <a:rPr lang="en-US" dirty="0" smtClean="0">
                <a:latin typeface="Arial" pitchFamily="34" charset="0"/>
                <a:cs typeface="Arial" pitchFamily="34" charset="0"/>
              </a:rPr>
              <a:t> </a:t>
            </a:r>
            <a:r>
              <a:rPr lang="en-US" dirty="0" err="1" smtClean="0">
                <a:latin typeface="Arial" pitchFamily="34" charset="0"/>
                <a:cs typeface="Arial" pitchFamily="34" charset="0"/>
              </a:rPr>
              <a:t>đê</a:t>
            </a:r>
            <a:r>
              <a:rPr lang="en-US" dirty="0" smtClean="0">
                <a:latin typeface="Arial" pitchFamily="34" charset="0"/>
                <a:cs typeface="Arial" pitchFamily="34" charset="0"/>
              </a:rPr>
              <a:t>̀ </a:t>
            </a:r>
            <a:r>
              <a:rPr lang="vi-VN" dirty="0" smtClean="0">
                <a:latin typeface="Arial" pitchFamily="34" charset="0"/>
                <a:cs typeface="Arial" pitchFamily="34" charset="0"/>
              </a:rPr>
              <a:t>về </a:t>
            </a:r>
            <a:r>
              <a:rPr lang="vi-VN" dirty="0">
                <a:latin typeface="Arial" pitchFamily="34" charset="0"/>
                <a:cs typeface="Arial" pitchFamily="34" charset="0"/>
              </a:rPr>
              <a:t>nhân quyền.</a:t>
            </a:r>
          </a:p>
          <a:p>
            <a:pPr algn="just">
              <a:lnSpc>
                <a:spcPct val="160000"/>
              </a:lnSpc>
            </a:pPr>
            <a:r>
              <a:rPr lang="vi-VN" dirty="0">
                <a:latin typeface="Arial" pitchFamily="34" charset="0"/>
                <a:cs typeface="Arial" pitchFamily="34" charset="0"/>
              </a:rPr>
              <a:t>Cần phải xem xét lại pháp luật, thủ tục, chính sách và thực tiễn để xác định xem </a:t>
            </a:r>
            <a:r>
              <a:rPr lang="en-US" dirty="0" err="1" smtClean="0">
                <a:latin typeface="Arial" pitchFamily="34" charset="0"/>
                <a:cs typeface="Arial" pitchFamily="34" charset="0"/>
              </a:rPr>
              <a:t>những</a:t>
            </a:r>
            <a:r>
              <a:rPr lang="en-US" dirty="0" smtClean="0">
                <a:latin typeface="Arial" pitchFamily="34" charset="0"/>
                <a:cs typeface="Arial" pitchFamily="34" charset="0"/>
              </a:rPr>
              <a:t> </a:t>
            </a:r>
            <a:r>
              <a:rPr lang="en-US" dirty="0" err="1" smtClean="0">
                <a:latin typeface="Arial" pitchFamily="34" charset="0"/>
                <a:cs typeface="Arial" pitchFamily="34" charset="0"/>
              </a:rPr>
              <a:t>điều</a:t>
            </a:r>
            <a:r>
              <a:rPr lang="en-US" dirty="0" smtClean="0">
                <a:latin typeface="Arial" pitchFamily="34" charset="0"/>
                <a:cs typeface="Arial" pitchFamily="34" charset="0"/>
              </a:rPr>
              <a:t> </a:t>
            </a:r>
            <a:r>
              <a:rPr lang="en-US" dirty="0" err="1" smtClean="0">
                <a:latin typeface="Arial" pitchFamily="34" charset="0"/>
                <a:cs typeface="Arial" pitchFamily="34" charset="0"/>
              </a:rPr>
              <a:t>đo</a:t>
            </a:r>
            <a:r>
              <a:rPr lang="en-US" dirty="0" smtClean="0">
                <a:latin typeface="Arial" pitchFamily="34" charset="0"/>
                <a:cs typeface="Arial" pitchFamily="34" charset="0"/>
              </a:rPr>
              <a:t>́</a:t>
            </a:r>
            <a:r>
              <a:rPr lang="vi-VN" dirty="0" smtClean="0">
                <a:latin typeface="Arial" pitchFamily="34" charset="0"/>
                <a:cs typeface="Arial" pitchFamily="34" charset="0"/>
              </a:rPr>
              <a:t> </a:t>
            </a:r>
            <a:r>
              <a:rPr lang="vi-VN" dirty="0">
                <a:latin typeface="Arial" pitchFamily="34" charset="0"/>
                <a:cs typeface="Arial" pitchFamily="34" charset="0"/>
              </a:rPr>
              <a:t>có ảnh hưởng tiêu cực đến phụ nữ hay không.</a:t>
            </a:r>
          </a:p>
          <a:p>
            <a:pPr algn="just">
              <a:lnSpc>
                <a:spcPct val="160000"/>
              </a:lnSpc>
            </a:pPr>
            <a:r>
              <a:rPr lang="vi-VN" dirty="0">
                <a:latin typeface="Arial" pitchFamily="34" charset="0"/>
                <a:cs typeface="Arial" pitchFamily="34" charset="0"/>
              </a:rPr>
              <a:t>Những thiếu sót cần được sửa đổi nhằm đảm bảo rằng phụ nữ được đối xử công bằng </a:t>
            </a:r>
            <a:r>
              <a:rPr lang="en-US" dirty="0" err="1" smtClean="0">
                <a:latin typeface="Arial" pitchFamily="34" charset="0"/>
                <a:cs typeface="Arial" pitchFamily="34" charset="0"/>
              </a:rPr>
              <a:t>vê</a:t>
            </a:r>
            <a:r>
              <a:rPr lang="en-US" dirty="0" smtClean="0">
                <a:latin typeface="Arial" pitchFamily="34" charset="0"/>
                <a:cs typeface="Arial" pitchFamily="34" charset="0"/>
              </a:rPr>
              <a:t>̀ </a:t>
            </a:r>
            <a:r>
              <a:rPr lang="en-US" dirty="0" err="1" smtClean="0">
                <a:latin typeface="Arial" pitchFamily="34" charset="0"/>
                <a:cs typeface="Arial" pitchFamily="34" charset="0"/>
              </a:rPr>
              <a:t>mặt</a:t>
            </a:r>
            <a:r>
              <a:rPr lang="en-US" dirty="0" smtClean="0">
                <a:latin typeface="Arial" pitchFamily="34" charset="0"/>
                <a:cs typeface="Arial" pitchFamily="34" charset="0"/>
              </a:rPr>
              <a:t> </a:t>
            </a:r>
            <a:r>
              <a:rPr lang="vi-VN" dirty="0" smtClean="0">
                <a:latin typeface="Arial" pitchFamily="34" charset="0"/>
                <a:cs typeface="Arial" pitchFamily="34" charset="0"/>
              </a:rPr>
              <a:t>sức </a:t>
            </a:r>
            <a:r>
              <a:rPr lang="vi-VN" dirty="0">
                <a:latin typeface="Arial" pitchFamily="34" charset="0"/>
                <a:cs typeface="Arial" pitchFamily="34" charset="0"/>
              </a:rPr>
              <a:t>khoẻ, phúc lợi, thực thi pháp luật và các hệ thống tư </a:t>
            </a:r>
            <a:r>
              <a:rPr lang="vi-VN" dirty="0" smtClean="0">
                <a:latin typeface="Arial" pitchFamily="34" charset="0"/>
                <a:cs typeface="Arial" pitchFamily="34" charset="0"/>
              </a:rPr>
              <a:t>pháp</a:t>
            </a:r>
            <a:r>
              <a:rPr lang="en-US" dirty="0" smtClean="0">
                <a:latin typeface="Arial" pitchFamily="34" charset="0"/>
                <a:cs typeface="Arial" pitchFamily="34" charset="0"/>
              </a:rPr>
              <a:t>,</a:t>
            </a:r>
            <a:r>
              <a:rPr lang="vi-VN" dirty="0" smtClean="0">
                <a:latin typeface="Arial" pitchFamily="34" charset="0"/>
                <a:cs typeface="Arial" pitchFamily="34" charset="0"/>
              </a:rPr>
              <a:t> </a:t>
            </a:r>
            <a:r>
              <a:rPr lang="vi-VN" dirty="0">
                <a:latin typeface="Arial" pitchFamily="34" charset="0"/>
                <a:cs typeface="Arial" pitchFamily="34" charset="0"/>
              </a:rPr>
              <a:t>hình sự. Ví dụ, tình trạng sử dụng ma túy không nên được sử dụng làm tiêu chí để </a:t>
            </a:r>
            <a:r>
              <a:rPr lang="en-US" dirty="0" err="1" smtClean="0">
                <a:latin typeface="Arial" pitchFamily="34" charset="0"/>
                <a:cs typeface="Arial" pitchFamily="34" charset="0"/>
              </a:rPr>
              <a:t>tước</a:t>
            </a:r>
            <a:r>
              <a:rPr lang="en-US" dirty="0" smtClean="0">
                <a:latin typeface="Arial" pitchFamily="34" charset="0"/>
                <a:cs typeface="Arial" pitchFamily="34" charset="0"/>
              </a:rPr>
              <a:t> </a:t>
            </a:r>
            <a:r>
              <a:rPr lang="vi-VN" dirty="0" smtClean="0">
                <a:latin typeface="Arial" pitchFamily="34" charset="0"/>
                <a:cs typeface="Arial" pitchFamily="34" charset="0"/>
              </a:rPr>
              <a:t>quyền </a:t>
            </a:r>
            <a:r>
              <a:rPr lang="vi-VN" dirty="0">
                <a:latin typeface="Arial" pitchFamily="34" charset="0"/>
                <a:cs typeface="Arial" pitchFamily="34" charset="0"/>
              </a:rPr>
              <a:t>chăm sóc trẻ em hoặc </a:t>
            </a:r>
            <a:r>
              <a:rPr lang="en-US" dirty="0" err="1" smtClean="0">
                <a:latin typeface="Arial" pitchFamily="34" charset="0"/>
                <a:cs typeface="Arial" pitchFamily="34" charset="0"/>
              </a:rPr>
              <a:t>quyền</a:t>
            </a:r>
            <a:r>
              <a:rPr lang="en-US" dirty="0" smtClean="0">
                <a:latin typeface="Arial" pitchFamily="34" charset="0"/>
                <a:cs typeface="Arial" pitchFamily="34" charset="0"/>
              </a:rPr>
              <a:t> </a:t>
            </a:r>
            <a:r>
              <a:rPr lang="en-US" dirty="0" err="1" smtClean="0">
                <a:latin typeface="Arial" pitchFamily="34" charset="0"/>
                <a:cs typeface="Arial" pitchFamily="34" charset="0"/>
              </a:rPr>
              <a:t>được</a:t>
            </a:r>
            <a:r>
              <a:rPr lang="en-US" dirty="0" smtClean="0">
                <a:latin typeface="Arial" pitchFamily="34" charset="0"/>
                <a:cs typeface="Arial" pitchFamily="34" charset="0"/>
              </a:rPr>
              <a:t> </a:t>
            </a:r>
            <a:r>
              <a:rPr lang="vi-VN" dirty="0" smtClean="0">
                <a:latin typeface="Arial" pitchFamily="34" charset="0"/>
                <a:cs typeface="Arial" pitchFamily="34" charset="0"/>
              </a:rPr>
              <a:t>tiếp </a:t>
            </a:r>
            <a:r>
              <a:rPr lang="vi-VN" dirty="0">
                <a:latin typeface="Arial" pitchFamily="34" charset="0"/>
                <a:cs typeface="Arial" pitchFamily="34" charset="0"/>
              </a:rPr>
              <a:t>cận với dịch vụ y tế và xã </a:t>
            </a:r>
            <a:r>
              <a:rPr lang="vi-VN" dirty="0" smtClean="0">
                <a:latin typeface="Arial" pitchFamily="34" charset="0"/>
                <a:cs typeface="Arial" pitchFamily="34" charset="0"/>
              </a:rPr>
              <a:t>hội</a:t>
            </a:r>
            <a:endParaRPr lang="en-US" dirty="0" smtClean="0">
              <a:latin typeface="Arial" pitchFamily="34" charset="0"/>
              <a:cs typeface="Arial" pitchFamily="34" charset="0"/>
            </a:endParaRPr>
          </a:p>
        </p:txBody>
      </p:sp>
      <p:sp>
        <p:nvSpPr>
          <p:cNvPr id="4" name="Slide Number Placeholder 3">
            <a:extLst>
              <a:ext uri="{FF2B5EF4-FFF2-40B4-BE49-F238E27FC236}">
                <a16:creationId xmlns:a16="http://schemas.microsoft.com/office/drawing/2014/main" id="{64CBDA2E-3E39-486A-ACC0-C78A5D0DF1CD}"/>
              </a:ext>
            </a:extLst>
          </p:cNvPr>
          <p:cNvSpPr>
            <a:spLocks noGrp="1"/>
          </p:cNvSpPr>
          <p:nvPr>
            <p:ph type="sldNum" sz="quarter" idx="12"/>
          </p:nvPr>
        </p:nvSpPr>
        <p:spPr/>
        <p:txBody>
          <a:bodyPr/>
          <a:lstStyle/>
          <a:p>
            <a:fld id="{38F84137-082C-4595-97BC-CECF2ABE1E8B}" type="slidenum">
              <a:rPr lang="en-GB" smtClean="0"/>
              <a:t>9</a:t>
            </a:fld>
            <a:endParaRPr lang="en-GB"/>
          </a:p>
        </p:txBody>
      </p:sp>
    </p:spTree>
    <p:extLst>
      <p:ext uri="{BB962C8B-B14F-4D97-AF65-F5344CB8AC3E}">
        <p14:creationId xmlns:p14="http://schemas.microsoft.com/office/powerpoint/2010/main" val="12745434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698</TotalTime>
  <Words>1241</Words>
  <Application>Microsoft Office PowerPoint</Application>
  <PresentationFormat>Widescreen</PresentationFormat>
  <Paragraphs>59</Paragraphs>
  <Slides>12</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Hướng dẫn quốc tế về các chương trình dành cho  nữ tiêm chích ma túy</vt:lpstr>
      <vt:lpstr>Một số tiêu chuẩn quốc tế, thỏa thuận và cơ chế nhân quyền hỗ trợ các Dịch vụ và Chính sách giảm nguy cơ về giới</vt:lpstr>
      <vt:lpstr>Các ưu tiên, chiến lược quốc gia và chính sách địa phương (tại VN)  đề cập gì đến chương trình nhạy cảm về giới?</vt:lpstr>
      <vt:lpstr>PowerPoint Presentation</vt:lpstr>
      <vt:lpstr>Thu thập thông tin chiến lược chuyên biệt về giới</vt:lpstr>
      <vt:lpstr>Can thiệp giảm tác hại chính cho  phụ nữ tiêm chích ma túy (1)</vt:lpstr>
      <vt:lpstr>Can thiệp giảm tác hại chính cho  phụ nữ tiêm chích ma túy (2)</vt:lpstr>
      <vt:lpstr>Tăng cường năng lực                              và gia tăng các nguồn lực</vt:lpstr>
      <vt:lpstr>Tạo môi trường chính sách thuận lợi (1)</vt:lpstr>
      <vt:lpstr>Tạo môi trường chính sách thuận lợi (2) </vt:lpstr>
      <vt:lpstr>Tools and Resources POLICY BRIEF on Women Who Inject Drugs and HIV: Addressing Specific Needs</vt:lpstr>
      <vt:lpstr>Thảo luận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Mona Sheikh Mahmud</dc:creator>
  <cp:lastModifiedBy>Windows User</cp:lastModifiedBy>
  <cp:revision>19</cp:revision>
  <cp:lastPrinted>2017-12-29T01:37:54Z</cp:lastPrinted>
  <dcterms:created xsi:type="dcterms:W3CDTF">2017-10-29T09:34:55Z</dcterms:created>
  <dcterms:modified xsi:type="dcterms:W3CDTF">2017-12-31T14:48:27Z</dcterms:modified>
</cp:coreProperties>
</file>