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7"/>
  </p:notesMasterIdLst>
  <p:handoutMasterIdLst>
    <p:handoutMasterId r:id="rId28"/>
  </p:handoutMasterIdLst>
  <p:sldIdLst>
    <p:sldId id="313" r:id="rId2"/>
    <p:sldId id="320" r:id="rId3"/>
    <p:sldId id="346" r:id="rId4"/>
    <p:sldId id="347" r:id="rId5"/>
    <p:sldId id="348" r:id="rId6"/>
    <p:sldId id="349" r:id="rId7"/>
    <p:sldId id="350" r:id="rId8"/>
    <p:sldId id="330" r:id="rId9"/>
    <p:sldId id="331" r:id="rId10"/>
    <p:sldId id="328" r:id="rId11"/>
    <p:sldId id="324" r:id="rId12"/>
    <p:sldId id="325" r:id="rId13"/>
    <p:sldId id="332" r:id="rId14"/>
    <p:sldId id="341" r:id="rId15"/>
    <p:sldId id="333" r:id="rId16"/>
    <p:sldId id="334" r:id="rId17"/>
    <p:sldId id="335" r:id="rId18"/>
    <p:sldId id="336" r:id="rId19"/>
    <p:sldId id="342" r:id="rId20"/>
    <p:sldId id="343" r:id="rId21"/>
    <p:sldId id="344" r:id="rId22"/>
    <p:sldId id="337" r:id="rId23"/>
    <p:sldId id="351" r:id="rId24"/>
    <p:sldId id="340" r:id="rId25"/>
    <p:sldId id="322" r:id="rId26"/>
  </p:sldIdLst>
  <p:sldSz cx="9144000" cy="6858000" type="screen4x3"/>
  <p:notesSz cx="6810375"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88557" autoAdjust="0"/>
  </p:normalViewPr>
  <p:slideViewPr>
    <p:cSldViewPr showGuides="1">
      <p:cViewPr varScale="1">
        <p:scale>
          <a:sx n="80" d="100"/>
          <a:sy n="80" d="100"/>
        </p:scale>
        <p:origin x="1716" y="96"/>
      </p:cViewPr>
      <p:guideLst>
        <p:guide orient="horz" pos="2160"/>
        <p:guide pos="2880"/>
      </p:guideLst>
    </p:cSldViewPr>
  </p:slideViewPr>
  <p:notesTextViewPr>
    <p:cViewPr>
      <p:scale>
        <a:sx n="1" d="1"/>
        <a:sy n="1" d="1"/>
      </p:scale>
      <p:origin x="0" y="0"/>
    </p:cViewPr>
  </p:notesTextViewPr>
  <p:sorterViewPr>
    <p:cViewPr>
      <p:scale>
        <a:sx n="100" d="100"/>
        <a:sy n="100" d="100"/>
      </p:scale>
      <p:origin x="0" y="288"/>
    </p:cViewPr>
  </p:sorterViewPr>
  <p:notesViewPr>
    <p:cSldViewPr>
      <p:cViewPr varScale="1">
        <p:scale>
          <a:sx n="73" d="100"/>
          <a:sy n="73" d="100"/>
        </p:scale>
        <p:origin x="-2148" y="-108"/>
      </p:cViewPr>
      <p:guideLst>
        <p:guide orient="horz" pos="3132"/>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5888E1-1353-4E59-B2A9-FE0BA6FDF998}"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en-US"/>
        </a:p>
      </dgm:t>
    </dgm:pt>
    <dgm:pt modelId="{928D5062-F391-4B7A-9A13-ED36EBAC381D}">
      <dgm:prSet phldrT="[Text]"/>
      <dgm:spPr>
        <a:solidFill>
          <a:srgbClr val="7030A0"/>
        </a:solidFill>
      </dgm:spPr>
      <dgm:t>
        <a:bodyPr/>
        <a:lstStyle/>
        <a:p>
          <a:endParaRPr lang="en-US" dirty="0" smtClean="0"/>
        </a:p>
        <a:p>
          <a:r>
            <a:rPr lang="en-US" b="1" dirty="0" smtClean="0"/>
            <a:t>REVIEWING LAWS, POLICIES and PRACTICES</a:t>
          </a:r>
        </a:p>
        <a:p>
          <a:endParaRPr lang="en-US" dirty="0"/>
        </a:p>
      </dgm:t>
    </dgm:pt>
    <dgm:pt modelId="{509246A6-8C78-48EA-9AFF-1742A5584457}" type="parTrans" cxnId="{85F40CB8-34D6-4669-AAC4-B54D688784F5}">
      <dgm:prSet/>
      <dgm:spPr/>
      <dgm:t>
        <a:bodyPr/>
        <a:lstStyle/>
        <a:p>
          <a:endParaRPr lang="en-US"/>
        </a:p>
      </dgm:t>
    </dgm:pt>
    <dgm:pt modelId="{4DD1840C-DCDC-4DC2-AB29-D793E124377C}" type="sibTrans" cxnId="{85F40CB8-34D6-4669-AAC4-B54D688784F5}">
      <dgm:prSet/>
      <dgm:spPr/>
      <dgm:t>
        <a:bodyPr/>
        <a:lstStyle/>
        <a:p>
          <a:endParaRPr lang="en-US"/>
        </a:p>
      </dgm:t>
    </dgm:pt>
    <dgm:pt modelId="{D471772C-337B-4746-86B0-391BFA878DDF}">
      <dgm:prSet phldrT="[Text]"/>
      <dgm:spPr>
        <a:solidFill>
          <a:schemeClr val="accent4">
            <a:lumMod val="60000"/>
            <a:lumOff val="40000"/>
          </a:schemeClr>
        </a:solidFill>
      </dgm:spPr>
      <dgm:t>
        <a:bodyPr/>
        <a:lstStyle/>
        <a:p>
          <a:r>
            <a:rPr lang="en-GB" b="1" dirty="0" smtClean="0">
              <a:solidFill>
                <a:schemeClr val="accent2">
                  <a:lumMod val="50000"/>
                </a:schemeClr>
              </a:solidFill>
            </a:rPr>
            <a:t>ACCESS TO JUSTICE</a:t>
          </a:r>
          <a:endParaRPr lang="en-US" b="1" dirty="0">
            <a:solidFill>
              <a:schemeClr val="accent2">
                <a:lumMod val="50000"/>
              </a:schemeClr>
            </a:solidFill>
          </a:endParaRPr>
        </a:p>
      </dgm:t>
    </dgm:pt>
    <dgm:pt modelId="{8F28F754-0842-4E97-9F9C-4B27F3E15FA2}" type="parTrans" cxnId="{45D2F94D-29D1-4672-A53B-7877811AA7C6}">
      <dgm:prSet/>
      <dgm:spPr/>
      <dgm:t>
        <a:bodyPr/>
        <a:lstStyle/>
        <a:p>
          <a:endParaRPr lang="en-US"/>
        </a:p>
      </dgm:t>
    </dgm:pt>
    <dgm:pt modelId="{4DBDBE8F-BE59-438E-BDBA-0FECD0F106E6}" type="sibTrans" cxnId="{45D2F94D-29D1-4672-A53B-7877811AA7C6}">
      <dgm:prSet/>
      <dgm:spPr/>
      <dgm:t>
        <a:bodyPr/>
        <a:lstStyle/>
        <a:p>
          <a:endParaRPr lang="en-US"/>
        </a:p>
      </dgm:t>
    </dgm:pt>
    <dgm:pt modelId="{6DE71B05-3FF1-4C53-B70A-2650E24C8F4D}">
      <dgm:prSet phldrT="[Text]"/>
      <dgm:spPr>
        <a:solidFill>
          <a:schemeClr val="tx2">
            <a:lumMod val="60000"/>
            <a:lumOff val="40000"/>
          </a:schemeClr>
        </a:solidFill>
      </dgm:spPr>
      <dgm:t>
        <a:bodyPr/>
        <a:lstStyle/>
        <a:p>
          <a:r>
            <a:rPr lang="en-GB" b="1" dirty="0" smtClean="0">
              <a:solidFill>
                <a:srgbClr val="002060"/>
              </a:solidFill>
            </a:rPr>
            <a:t>REDUCING</a:t>
          </a:r>
          <a:r>
            <a:rPr lang="en-GB" b="1" dirty="0" smtClean="0">
              <a:solidFill>
                <a:schemeClr val="accent2">
                  <a:lumMod val="50000"/>
                </a:schemeClr>
              </a:solidFill>
            </a:rPr>
            <a:t> </a:t>
          </a:r>
          <a:r>
            <a:rPr lang="en-GB" b="1" dirty="0" smtClean="0">
              <a:solidFill>
                <a:srgbClr val="002060"/>
              </a:solidFill>
            </a:rPr>
            <a:t>VIOLENCE</a:t>
          </a:r>
          <a:endParaRPr lang="en-US" b="1" dirty="0">
            <a:solidFill>
              <a:srgbClr val="002060"/>
            </a:solidFill>
          </a:endParaRPr>
        </a:p>
      </dgm:t>
    </dgm:pt>
    <dgm:pt modelId="{BF0FC23E-12E1-416F-9765-25B94B5DACA2}" type="parTrans" cxnId="{FAC1E512-196F-4E6B-A4B8-F4A3CC53B05B}">
      <dgm:prSet/>
      <dgm:spPr/>
      <dgm:t>
        <a:bodyPr/>
        <a:lstStyle/>
        <a:p>
          <a:endParaRPr lang="en-US"/>
        </a:p>
      </dgm:t>
    </dgm:pt>
    <dgm:pt modelId="{370923E5-3BBD-4D5A-B29D-7B43EFA07D47}" type="sibTrans" cxnId="{FAC1E512-196F-4E6B-A4B8-F4A3CC53B05B}">
      <dgm:prSet/>
      <dgm:spPr/>
      <dgm:t>
        <a:bodyPr/>
        <a:lstStyle/>
        <a:p>
          <a:endParaRPr lang="en-US"/>
        </a:p>
      </dgm:t>
    </dgm:pt>
    <dgm:pt modelId="{FABF851B-EA48-40E9-AF3A-173CA90AC0D6}">
      <dgm:prSet phldrT="[Text]"/>
      <dgm:spPr>
        <a:solidFill>
          <a:schemeClr val="accent2">
            <a:lumMod val="40000"/>
            <a:lumOff val="60000"/>
          </a:schemeClr>
        </a:solidFill>
      </dgm:spPr>
      <dgm:t>
        <a:bodyPr/>
        <a:lstStyle/>
        <a:p>
          <a:r>
            <a:rPr lang="en-GB" b="1" dirty="0" smtClean="0">
              <a:solidFill>
                <a:schemeClr val="accent6">
                  <a:lumMod val="50000"/>
                </a:schemeClr>
              </a:solidFill>
            </a:rPr>
            <a:t>ENSURING GENDER FRIENDLY APPROACHES</a:t>
          </a:r>
          <a:endParaRPr lang="en-US" b="1" dirty="0">
            <a:solidFill>
              <a:schemeClr val="accent6">
                <a:lumMod val="50000"/>
              </a:schemeClr>
            </a:solidFill>
          </a:endParaRPr>
        </a:p>
      </dgm:t>
    </dgm:pt>
    <dgm:pt modelId="{DCC58F3F-8CE7-49A1-9FAB-9C4267B8DBCF}" type="parTrans" cxnId="{BFC28DED-8006-4417-B9E9-60B8F9923D7C}">
      <dgm:prSet/>
      <dgm:spPr/>
      <dgm:t>
        <a:bodyPr/>
        <a:lstStyle/>
        <a:p>
          <a:endParaRPr lang="en-US"/>
        </a:p>
      </dgm:t>
    </dgm:pt>
    <dgm:pt modelId="{251066B1-37A8-4B33-8E10-B7EFF13FBDF7}" type="sibTrans" cxnId="{BFC28DED-8006-4417-B9E9-60B8F9923D7C}">
      <dgm:prSet/>
      <dgm:spPr/>
      <dgm:t>
        <a:bodyPr/>
        <a:lstStyle/>
        <a:p>
          <a:endParaRPr lang="en-US"/>
        </a:p>
      </dgm:t>
    </dgm:pt>
    <dgm:pt modelId="{6144D60D-F1E7-4395-918E-DE67B5AFB56E}">
      <dgm:prSet phldrT="[Text]"/>
      <dgm:spPr>
        <a:solidFill>
          <a:schemeClr val="accent4">
            <a:lumMod val="20000"/>
            <a:lumOff val="80000"/>
          </a:schemeClr>
        </a:solidFill>
        <a:ln>
          <a:solidFill>
            <a:schemeClr val="bg1"/>
          </a:solidFill>
          <a:prstDash val="sysDot"/>
        </a:ln>
      </dgm:spPr>
      <dgm:t>
        <a:bodyPr/>
        <a:lstStyle/>
        <a:p>
          <a:r>
            <a:rPr lang="en-GB" b="1" dirty="0" smtClean="0">
              <a:solidFill>
                <a:schemeClr val="tx1">
                  <a:lumMod val="65000"/>
                  <a:lumOff val="35000"/>
                </a:schemeClr>
              </a:solidFill>
            </a:rPr>
            <a:t>EMPOWERING COMMUNITY</a:t>
          </a:r>
          <a:endParaRPr lang="en-US" b="1" dirty="0">
            <a:solidFill>
              <a:schemeClr val="tx1">
                <a:lumMod val="65000"/>
                <a:lumOff val="35000"/>
              </a:schemeClr>
            </a:solidFill>
          </a:endParaRPr>
        </a:p>
      </dgm:t>
    </dgm:pt>
    <dgm:pt modelId="{62011581-9568-421C-A091-03103E453136}" type="parTrans" cxnId="{F8D8519D-071C-410A-AD5B-A3511726C986}">
      <dgm:prSet/>
      <dgm:spPr/>
      <dgm:t>
        <a:bodyPr/>
        <a:lstStyle/>
        <a:p>
          <a:endParaRPr lang="en-US"/>
        </a:p>
      </dgm:t>
    </dgm:pt>
    <dgm:pt modelId="{F64863D8-4DF6-4A95-A9C3-F067DF93EFB6}" type="sibTrans" cxnId="{F8D8519D-071C-410A-AD5B-A3511726C986}">
      <dgm:prSet/>
      <dgm:spPr/>
      <dgm:t>
        <a:bodyPr/>
        <a:lstStyle/>
        <a:p>
          <a:endParaRPr lang="en-US"/>
        </a:p>
      </dgm:t>
    </dgm:pt>
    <dgm:pt modelId="{35C65FB6-851F-4C33-8442-01467B6035F0}">
      <dgm:prSet phldrT="[Text]"/>
      <dgm:spPr>
        <a:solidFill>
          <a:schemeClr val="accent6">
            <a:lumMod val="60000"/>
            <a:lumOff val="40000"/>
          </a:schemeClr>
        </a:solidFill>
      </dgm:spPr>
      <dgm:t>
        <a:bodyPr/>
        <a:lstStyle/>
        <a:p>
          <a:r>
            <a:rPr lang="en-GB" b="1" dirty="0" smtClean="0">
              <a:solidFill>
                <a:schemeClr val="accent2">
                  <a:lumMod val="50000"/>
                </a:schemeClr>
              </a:solidFill>
            </a:rPr>
            <a:t>REDUCING STIGMA  </a:t>
          </a:r>
          <a:endParaRPr lang="en-US" b="1" dirty="0">
            <a:solidFill>
              <a:schemeClr val="accent2">
                <a:lumMod val="50000"/>
              </a:schemeClr>
            </a:solidFill>
          </a:endParaRPr>
        </a:p>
      </dgm:t>
    </dgm:pt>
    <dgm:pt modelId="{C0C2BD32-8D9F-409C-9194-12ED122F50C4}" type="parTrans" cxnId="{0654F84D-C75C-449C-A61D-BFC1E089955A}">
      <dgm:prSet/>
      <dgm:spPr/>
      <dgm:t>
        <a:bodyPr/>
        <a:lstStyle/>
        <a:p>
          <a:endParaRPr lang="en-GB"/>
        </a:p>
      </dgm:t>
    </dgm:pt>
    <dgm:pt modelId="{1BC76F2A-79CB-4906-BEF9-06B012DC4F9A}" type="sibTrans" cxnId="{0654F84D-C75C-449C-A61D-BFC1E089955A}">
      <dgm:prSet/>
      <dgm:spPr/>
      <dgm:t>
        <a:bodyPr/>
        <a:lstStyle/>
        <a:p>
          <a:endParaRPr lang="en-GB"/>
        </a:p>
      </dgm:t>
    </dgm:pt>
    <dgm:pt modelId="{0602D6D5-659A-4C7B-9F4D-147B0B973241}" type="pres">
      <dgm:prSet presAssocID="{CB5888E1-1353-4E59-B2A9-FE0BA6FDF998}" presName="diagram" presStyleCnt="0">
        <dgm:presLayoutVars>
          <dgm:dir/>
          <dgm:resizeHandles val="exact"/>
        </dgm:presLayoutVars>
      </dgm:prSet>
      <dgm:spPr/>
      <dgm:t>
        <a:bodyPr/>
        <a:lstStyle/>
        <a:p>
          <a:endParaRPr lang="en-US"/>
        </a:p>
      </dgm:t>
    </dgm:pt>
    <dgm:pt modelId="{7B6187AE-468F-4D22-82E7-ABB02618744D}" type="pres">
      <dgm:prSet presAssocID="{928D5062-F391-4B7A-9A13-ED36EBAC381D}" presName="node" presStyleLbl="node1" presStyleIdx="0" presStyleCnt="6" custScaleX="102830" custLinFactNeighborX="0" custLinFactNeighborY="-163">
        <dgm:presLayoutVars>
          <dgm:bulletEnabled val="1"/>
        </dgm:presLayoutVars>
      </dgm:prSet>
      <dgm:spPr/>
      <dgm:t>
        <a:bodyPr/>
        <a:lstStyle/>
        <a:p>
          <a:endParaRPr lang="en-US"/>
        </a:p>
      </dgm:t>
    </dgm:pt>
    <dgm:pt modelId="{7D9989BA-884E-40D3-B68C-178B4666D104}" type="pres">
      <dgm:prSet presAssocID="{4DD1840C-DCDC-4DC2-AB29-D793E124377C}" presName="sibTrans" presStyleCnt="0"/>
      <dgm:spPr/>
    </dgm:pt>
    <dgm:pt modelId="{99BC003A-1DF4-4D5E-B005-0C42B51CB3BF}" type="pres">
      <dgm:prSet presAssocID="{D471772C-337B-4746-86B0-391BFA878DDF}" presName="node" presStyleLbl="node1" presStyleIdx="1" presStyleCnt="6">
        <dgm:presLayoutVars>
          <dgm:bulletEnabled val="1"/>
        </dgm:presLayoutVars>
      </dgm:prSet>
      <dgm:spPr/>
      <dgm:t>
        <a:bodyPr/>
        <a:lstStyle/>
        <a:p>
          <a:endParaRPr lang="en-US"/>
        </a:p>
      </dgm:t>
    </dgm:pt>
    <dgm:pt modelId="{140C681F-4F70-4540-A1BB-C5B39189A6D8}" type="pres">
      <dgm:prSet presAssocID="{4DBDBE8F-BE59-438E-BDBA-0FECD0F106E6}" presName="sibTrans" presStyleCnt="0"/>
      <dgm:spPr/>
    </dgm:pt>
    <dgm:pt modelId="{D8552615-97FB-4F4C-BE9D-6019277901F4}" type="pres">
      <dgm:prSet presAssocID="{6DE71B05-3FF1-4C53-B70A-2650E24C8F4D}" presName="node" presStyleLbl="node1" presStyleIdx="2" presStyleCnt="6">
        <dgm:presLayoutVars>
          <dgm:bulletEnabled val="1"/>
        </dgm:presLayoutVars>
      </dgm:prSet>
      <dgm:spPr/>
      <dgm:t>
        <a:bodyPr/>
        <a:lstStyle/>
        <a:p>
          <a:endParaRPr lang="en-US"/>
        </a:p>
      </dgm:t>
    </dgm:pt>
    <dgm:pt modelId="{36ADCE0A-0F77-479A-9E82-0BCF2C550A64}" type="pres">
      <dgm:prSet presAssocID="{370923E5-3BBD-4D5A-B29D-7B43EFA07D47}" presName="sibTrans" presStyleCnt="0"/>
      <dgm:spPr/>
    </dgm:pt>
    <dgm:pt modelId="{1FB1E48C-A614-48F0-9B87-83269D333825}" type="pres">
      <dgm:prSet presAssocID="{FABF851B-EA48-40E9-AF3A-173CA90AC0D6}" presName="node" presStyleLbl="node1" presStyleIdx="3" presStyleCnt="6" custLinFactX="12937" custLinFactNeighborX="100000" custLinFactNeighborY="919">
        <dgm:presLayoutVars>
          <dgm:bulletEnabled val="1"/>
        </dgm:presLayoutVars>
      </dgm:prSet>
      <dgm:spPr/>
      <dgm:t>
        <a:bodyPr/>
        <a:lstStyle/>
        <a:p>
          <a:endParaRPr lang="en-US"/>
        </a:p>
      </dgm:t>
    </dgm:pt>
    <dgm:pt modelId="{CC251D63-3A04-4FA3-8A28-1951A463C0A5}" type="pres">
      <dgm:prSet presAssocID="{251066B1-37A8-4B33-8E10-B7EFF13FBDF7}" presName="sibTrans" presStyleCnt="0"/>
      <dgm:spPr/>
    </dgm:pt>
    <dgm:pt modelId="{78BE9AC5-2FAE-4C12-8537-2FD76E5B39F4}" type="pres">
      <dgm:prSet presAssocID="{6144D60D-F1E7-4395-918E-DE67B5AFB56E}" presName="node" presStyleLbl="node1" presStyleIdx="4" presStyleCnt="6" custLinFactX="11284" custLinFactNeighborX="100000" custLinFactNeighborY="919">
        <dgm:presLayoutVars>
          <dgm:bulletEnabled val="1"/>
        </dgm:presLayoutVars>
      </dgm:prSet>
      <dgm:spPr/>
      <dgm:t>
        <a:bodyPr/>
        <a:lstStyle/>
        <a:p>
          <a:endParaRPr lang="en-US"/>
        </a:p>
      </dgm:t>
    </dgm:pt>
    <dgm:pt modelId="{52043269-30F5-4074-9406-193EB4659558}" type="pres">
      <dgm:prSet presAssocID="{F64863D8-4DF6-4A95-A9C3-F067DF93EFB6}" presName="sibTrans" presStyleCnt="0"/>
      <dgm:spPr/>
    </dgm:pt>
    <dgm:pt modelId="{A075FFE2-F634-4473-9CF4-3C4918190D19}" type="pres">
      <dgm:prSet presAssocID="{35C65FB6-851F-4C33-8442-01467B6035F0}" presName="node" presStyleLbl="node1" presStyleIdx="5" presStyleCnt="6" custLinFactX="-100000" custLinFactNeighborX="-120825" custLinFactNeighborY="919">
        <dgm:presLayoutVars>
          <dgm:bulletEnabled val="1"/>
        </dgm:presLayoutVars>
      </dgm:prSet>
      <dgm:spPr/>
      <dgm:t>
        <a:bodyPr/>
        <a:lstStyle/>
        <a:p>
          <a:endParaRPr lang="en-GB"/>
        </a:p>
      </dgm:t>
    </dgm:pt>
  </dgm:ptLst>
  <dgm:cxnLst>
    <dgm:cxn modelId="{7E69DF2F-226F-42B7-BC46-115BED03D09F}" type="presOf" srcId="{CB5888E1-1353-4E59-B2A9-FE0BA6FDF998}" destId="{0602D6D5-659A-4C7B-9F4D-147B0B973241}" srcOrd="0" destOrd="0" presId="urn:microsoft.com/office/officeart/2005/8/layout/default#1"/>
    <dgm:cxn modelId="{A610928C-3D8C-47D0-86BB-AFE2956CC401}" type="presOf" srcId="{D471772C-337B-4746-86B0-391BFA878DDF}" destId="{99BC003A-1DF4-4D5E-B005-0C42B51CB3BF}" srcOrd="0" destOrd="0" presId="urn:microsoft.com/office/officeart/2005/8/layout/default#1"/>
    <dgm:cxn modelId="{F345B740-4790-47A9-9548-65938F25AECC}" type="presOf" srcId="{928D5062-F391-4B7A-9A13-ED36EBAC381D}" destId="{7B6187AE-468F-4D22-82E7-ABB02618744D}" srcOrd="0" destOrd="0" presId="urn:microsoft.com/office/officeart/2005/8/layout/default#1"/>
    <dgm:cxn modelId="{FAC1E512-196F-4E6B-A4B8-F4A3CC53B05B}" srcId="{CB5888E1-1353-4E59-B2A9-FE0BA6FDF998}" destId="{6DE71B05-3FF1-4C53-B70A-2650E24C8F4D}" srcOrd="2" destOrd="0" parTransId="{BF0FC23E-12E1-416F-9765-25B94B5DACA2}" sibTransId="{370923E5-3BBD-4D5A-B29D-7B43EFA07D47}"/>
    <dgm:cxn modelId="{F47E5E3C-A994-43A7-8FD3-2B6B816155DE}" type="presOf" srcId="{FABF851B-EA48-40E9-AF3A-173CA90AC0D6}" destId="{1FB1E48C-A614-48F0-9B87-83269D333825}" srcOrd="0" destOrd="0" presId="urn:microsoft.com/office/officeart/2005/8/layout/default#1"/>
    <dgm:cxn modelId="{BFC28DED-8006-4417-B9E9-60B8F9923D7C}" srcId="{CB5888E1-1353-4E59-B2A9-FE0BA6FDF998}" destId="{FABF851B-EA48-40E9-AF3A-173CA90AC0D6}" srcOrd="3" destOrd="0" parTransId="{DCC58F3F-8CE7-49A1-9FAB-9C4267B8DBCF}" sibTransId="{251066B1-37A8-4B33-8E10-B7EFF13FBDF7}"/>
    <dgm:cxn modelId="{DA267833-6BA2-4324-8A88-02BE7DD81033}" type="presOf" srcId="{6144D60D-F1E7-4395-918E-DE67B5AFB56E}" destId="{78BE9AC5-2FAE-4C12-8537-2FD76E5B39F4}" srcOrd="0" destOrd="0" presId="urn:microsoft.com/office/officeart/2005/8/layout/default#1"/>
    <dgm:cxn modelId="{B462D6D4-A053-4814-9344-4CE4FE376384}" type="presOf" srcId="{35C65FB6-851F-4C33-8442-01467B6035F0}" destId="{A075FFE2-F634-4473-9CF4-3C4918190D19}" srcOrd="0" destOrd="0" presId="urn:microsoft.com/office/officeart/2005/8/layout/default#1"/>
    <dgm:cxn modelId="{AAF402F2-CFB4-4C8F-825B-FA275480A3CE}" type="presOf" srcId="{6DE71B05-3FF1-4C53-B70A-2650E24C8F4D}" destId="{D8552615-97FB-4F4C-BE9D-6019277901F4}" srcOrd="0" destOrd="0" presId="urn:microsoft.com/office/officeart/2005/8/layout/default#1"/>
    <dgm:cxn modelId="{85F40CB8-34D6-4669-AAC4-B54D688784F5}" srcId="{CB5888E1-1353-4E59-B2A9-FE0BA6FDF998}" destId="{928D5062-F391-4B7A-9A13-ED36EBAC381D}" srcOrd="0" destOrd="0" parTransId="{509246A6-8C78-48EA-9AFF-1742A5584457}" sibTransId="{4DD1840C-DCDC-4DC2-AB29-D793E124377C}"/>
    <dgm:cxn modelId="{F8D8519D-071C-410A-AD5B-A3511726C986}" srcId="{CB5888E1-1353-4E59-B2A9-FE0BA6FDF998}" destId="{6144D60D-F1E7-4395-918E-DE67B5AFB56E}" srcOrd="4" destOrd="0" parTransId="{62011581-9568-421C-A091-03103E453136}" sibTransId="{F64863D8-4DF6-4A95-A9C3-F067DF93EFB6}"/>
    <dgm:cxn modelId="{45D2F94D-29D1-4672-A53B-7877811AA7C6}" srcId="{CB5888E1-1353-4E59-B2A9-FE0BA6FDF998}" destId="{D471772C-337B-4746-86B0-391BFA878DDF}" srcOrd="1" destOrd="0" parTransId="{8F28F754-0842-4E97-9F9C-4B27F3E15FA2}" sibTransId="{4DBDBE8F-BE59-438E-BDBA-0FECD0F106E6}"/>
    <dgm:cxn modelId="{0654F84D-C75C-449C-A61D-BFC1E089955A}" srcId="{CB5888E1-1353-4E59-B2A9-FE0BA6FDF998}" destId="{35C65FB6-851F-4C33-8442-01467B6035F0}" srcOrd="5" destOrd="0" parTransId="{C0C2BD32-8D9F-409C-9194-12ED122F50C4}" sibTransId="{1BC76F2A-79CB-4906-BEF9-06B012DC4F9A}"/>
    <dgm:cxn modelId="{5FD42472-1F56-4DAA-ADCD-472ABF67757C}" type="presParOf" srcId="{0602D6D5-659A-4C7B-9F4D-147B0B973241}" destId="{7B6187AE-468F-4D22-82E7-ABB02618744D}" srcOrd="0" destOrd="0" presId="urn:microsoft.com/office/officeart/2005/8/layout/default#1"/>
    <dgm:cxn modelId="{0824C71C-0090-4913-A014-223BA3FCD239}" type="presParOf" srcId="{0602D6D5-659A-4C7B-9F4D-147B0B973241}" destId="{7D9989BA-884E-40D3-B68C-178B4666D104}" srcOrd="1" destOrd="0" presId="urn:microsoft.com/office/officeart/2005/8/layout/default#1"/>
    <dgm:cxn modelId="{0D3B6A4D-F204-43AA-8613-99FC919CAE82}" type="presParOf" srcId="{0602D6D5-659A-4C7B-9F4D-147B0B973241}" destId="{99BC003A-1DF4-4D5E-B005-0C42B51CB3BF}" srcOrd="2" destOrd="0" presId="urn:microsoft.com/office/officeart/2005/8/layout/default#1"/>
    <dgm:cxn modelId="{85F5EB39-0E4F-4269-8BD7-3FC8AF9302F0}" type="presParOf" srcId="{0602D6D5-659A-4C7B-9F4D-147B0B973241}" destId="{140C681F-4F70-4540-A1BB-C5B39189A6D8}" srcOrd="3" destOrd="0" presId="urn:microsoft.com/office/officeart/2005/8/layout/default#1"/>
    <dgm:cxn modelId="{78AEFBF1-F6D6-456C-B97C-083B59878B7B}" type="presParOf" srcId="{0602D6D5-659A-4C7B-9F4D-147B0B973241}" destId="{D8552615-97FB-4F4C-BE9D-6019277901F4}" srcOrd="4" destOrd="0" presId="urn:microsoft.com/office/officeart/2005/8/layout/default#1"/>
    <dgm:cxn modelId="{16244250-2926-4259-B4BB-F8638579861C}" type="presParOf" srcId="{0602D6D5-659A-4C7B-9F4D-147B0B973241}" destId="{36ADCE0A-0F77-479A-9E82-0BCF2C550A64}" srcOrd="5" destOrd="0" presId="urn:microsoft.com/office/officeart/2005/8/layout/default#1"/>
    <dgm:cxn modelId="{4CB469F0-8248-4194-855A-9A4824D7997C}" type="presParOf" srcId="{0602D6D5-659A-4C7B-9F4D-147B0B973241}" destId="{1FB1E48C-A614-48F0-9B87-83269D333825}" srcOrd="6" destOrd="0" presId="urn:microsoft.com/office/officeart/2005/8/layout/default#1"/>
    <dgm:cxn modelId="{C978CB41-5C8A-4A3C-AB72-120088AAC752}" type="presParOf" srcId="{0602D6D5-659A-4C7B-9F4D-147B0B973241}" destId="{CC251D63-3A04-4FA3-8A28-1951A463C0A5}" srcOrd="7" destOrd="0" presId="urn:microsoft.com/office/officeart/2005/8/layout/default#1"/>
    <dgm:cxn modelId="{0135CC68-3E30-4343-81DC-BFC3FC52B0D1}" type="presParOf" srcId="{0602D6D5-659A-4C7B-9F4D-147B0B973241}" destId="{78BE9AC5-2FAE-4C12-8537-2FD76E5B39F4}" srcOrd="8" destOrd="0" presId="urn:microsoft.com/office/officeart/2005/8/layout/default#1"/>
    <dgm:cxn modelId="{C42D067B-5A8E-473A-8A81-3AC2B04D9BB1}" type="presParOf" srcId="{0602D6D5-659A-4C7B-9F4D-147B0B973241}" destId="{52043269-30F5-4074-9406-193EB4659558}" srcOrd="9" destOrd="0" presId="urn:microsoft.com/office/officeart/2005/8/layout/default#1"/>
    <dgm:cxn modelId="{1DBA6D35-A694-4167-833D-9CA5C3EBAD89}" type="presParOf" srcId="{0602D6D5-659A-4C7B-9F4D-147B0B973241}" destId="{A075FFE2-F634-4473-9CF4-3C4918190D19}" srcOrd="10"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2F9697-2673-9E41-8836-5A5036C19C6B}" type="doc">
      <dgm:prSet loTypeId="urn:microsoft.com/office/officeart/2005/8/layout/radial6" loCatId="" qsTypeId="urn:microsoft.com/office/officeart/2005/8/quickstyle/simple4" qsCatId="simple" csTypeId="urn:microsoft.com/office/officeart/2005/8/colors/accent1_2" csCatId="accent1" phldr="1"/>
      <dgm:spPr/>
      <dgm:t>
        <a:bodyPr/>
        <a:lstStyle/>
        <a:p>
          <a:endParaRPr lang="en-US"/>
        </a:p>
      </dgm:t>
    </dgm:pt>
    <dgm:pt modelId="{E60F07B3-21F9-054B-81D8-592E29CA9189}">
      <dgm:prSet phldrT="[Text]" custT="1"/>
      <dgm:spPr>
        <a:solidFill>
          <a:schemeClr val="bg1">
            <a:lumMod val="50000"/>
          </a:schemeClr>
        </a:solidFill>
      </dgm:spPr>
      <dgm:t>
        <a:bodyPr/>
        <a:lstStyle/>
        <a:p>
          <a:r>
            <a:rPr lang="en-US" sz="2600" b="1" dirty="0" smtClean="0">
              <a:solidFill>
                <a:schemeClr val="bg1"/>
              </a:solidFill>
            </a:rPr>
            <a:t>Gender responsive methods</a:t>
          </a:r>
          <a:endParaRPr lang="en-US" sz="2600" b="1" dirty="0">
            <a:solidFill>
              <a:schemeClr val="bg1"/>
            </a:solidFill>
          </a:endParaRPr>
        </a:p>
      </dgm:t>
    </dgm:pt>
    <dgm:pt modelId="{CE5A90E5-2F8D-3641-A3E2-2B859113FCD2}" type="parTrans" cxnId="{5931AA4C-FED9-4D45-BBDB-15E0A3D455AB}">
      <dgm:prSet/>
      <dgm:spPr/>
      <dgm:t>
        <a:bodyPr/>
        <a:lstStyle/>
        <a:p>
          <a:endParaRPr lang="en-US"/>
        </a:p>
      </dgm:t>
    </dgm:pt>
    <dgm:pt modelId="{943D9941-2658-9544-AE9F-A9C503380DAD}" type="sibTrans" cxnId="{5931AA4C-FED9-4D45-BBDB-15E0A3D455AB}">
      <dgm:prSet/>
      <dgm:spPr/>
      <dgm:t>
        <a:bodyPr/>
        <a:lstStyle/>
        <a:p>
          <a:endParaRPr lang="en-US"/>
        </a:p>
      </dgm:t>
    </dgm:pt>
    <dgm:pt modelId="{0B0B1D42-5434-A949-9821-04C4DB522D26}">
      <dgm:prSet phldrT="[Text]" custT="1"/>
      <dgm:spPr>
        <a:solidFill>
          <a:schemeClr val="bg1"/>
        </a:solidFill>
        <a:ln>
          <a:solidFill>
            <a:schemeClr val="accent1"/>
          </a:solidFill>
        </a:ln>
      </dgm:spPr>
      <dgm:t>
        <a:bodyPr/>
        <a:lstStyle/>
        <a:p>
          <a:r>
            <a:rPr lang="en-US" sz="2400" dirty="0" smtClean="0">
              <a:solidFill>
                <a:schemeClr val="accent1"/>
              </a:solidFill>
            </a:rPr>
            <a:t>Participatory</a:t>
          </a:r>
          <a:endParaRPr lang="en-US" sz="2400" dirty="0">
            <a:solidFill>
              <a:schemeClr val="accent1"/>
            </a:solidFill>
          </a:endParaRPr>
        </a:p>
      </dgm:t>
    </dgm:pt>
    <dgm:pt modelId="{EF7CD21D-6188-3345-B174-DFEBEF7416AB}" type="parTrans" cxnId="{CD1120B9-5A21-AB47-AF8B-58FF15D2089B}">
      <dgm:prSet/>
      <dgm:spPr/>
      <dgm:t>
        <a:bodyPr/>
        <a:lstStyle/>
        <a:p>
          <a:endParaRPr lang="en-US"/>
        </a:p>
      </dgm:t>
    </dgm:pt>
    <dgm:pt modelId="{350FFCAF-E567-1641-8563-34D3DC0DA86F}" type="sibTrans" cxnId="{CD1120B9-5A21-AB47-AF8B-58FF15D2089B}">
      <dgm:prSet/>
      <dgm:spPr/>
      <dgm:t>
        <a:bodyPr/>
        <a:lstStyle/>
        <a:p>
          <a:endParaRPr lang="en-US"/>
        </a:p>
      </dgm:t>
    </dgm:pt>
    <dgm:pt modelId="{8DAFDAC5-C3CC-F649-B6A9-CC322DD1A2C7}">
      <dgm:prSet phldrT="[Text]" custT="1"/>
      <dgm:spPr>
        <a:solidFill>
          <a:schemeClr val="bg1"/>
        </a:solidFill>
        <a:ln>
          <a:solidFill>
            <a:schemeClr val="accent1"/>
          </a:solidFill>
        </a:ln>
      </dgm:spPr>
      <dgm:t>
        <a:bodyPr/>
        <a:lstStyle/>
        <a:p>
          <a:r>
            <a:rPr lang="en-US" sz="2400" dirty="0" smtClean="0">
              <a:solidFill>
                <a:schemeClr val="accent1"/>
              </a:solidFill>
            </a:rPr>
            <a:t>Inclusive</a:t>
          </a:r>
          <a:endParaRPr lang="en-US" sz="2400" dirty="0">
            <a:solidFill>
              <a:schemeClr val="accent1"/>
            </a:solidFill>
          </a:endParaRPr>
        </a:p>
      </dgm:t>
    </dgm:pt>
    <dgm:pt modelId="{3AE70D1B-CAF8-B642-9FBF-873530AC4936}" type="parTrans" cxnId="{EE099406-C4E6-1945-9108-4EAF66C478C6}">
      <dgm:prSet/>
      <dgm:spPr/>
      <dgm:t>
        <a:bodyPr/>
        <a:lstStyle/>
        <a:p>
          <a:endParaRPr lang="en-US"/>
        </a:p>
      </dgm:t>
    </dgm:pt>
    <dgm:pt modelId="{BF95B774-4A2A-1044-A3AA-3319D12DA3FB}" type="sibTrans" cxnId="{EE099406-C4E6-1945-9108-4EAF66C478C6}">
      <dgm:prSet/>
      <dgm:spPr/>
      <dgm:t>
        <a:bodyPr/>
        <a:lstStyle/>
        <a:p>
          <a:endParaRPr lang="en-US"/>
        </a:p>
      </dgm:t>
    </dgm:pt>
    <dgm:pt modelId="{5E8FF446-0BEC-834A-90A1-295719DE90BD}">
      <dgm:prSet phldrT="[Text]" custT="1"/>
      <dgm:spPr>
        <a:solidFill>
          <a:schemeClr val="bg1"/>
        </a:solidFill>
        <a:ln>
          <a:solidFill>
            <a:schemeClr val="accent1"/>
          </a:solidFill>
        </a:ln>
      </dgm:spPr>
      <dgm:t>
        <a:bodyPr/>
        <a:lstStyle/>
        <a:p>
          <a:r>
            <a:rPr lang="en-US" sz="2300" dirty="0" smtClean="0">
              <a:solidFill>
                <a:schemeClr val="accent1"/>
              </a:solidFill>
            </a:rPr>
            <a:t>Disaggregated data</a:t>
          </a:r>
          <a:endParaRPr lang="en-US" sz="2300" dirty="0">
            <a:solidFill>
              <a:schemeClr val="accent1"/>
            </a:solidFill>
          </a:endParaRPr>
        </a:p>
      </dgm:t>
    </dgm:pt>
    <dgm:pt modelId="{3858E29E-13D4-3147-B6CB-0B2BFC869E70}" type="parTrans" cxnId="{B8C4C337-3946-E34B-923A-8AFA5C13AECA}">
      <dgm:prSet/>
      <dgm:spPr/>
      <dgm:t>
        <a:bodyPr/>
        <a:lstStyle/>
        <a:p>
          <a:endParaRPr lang="en-US"/>
        </a:p>
      </dgm:t>
    </dgm:pt>
    <dgm:pt modelId="{87DE5980-5223-0145-BA8A-7745983C28F5}" type="sibTrans" cxnId="{B8C4C337-3946-E34B-923A-8AFA5C13AECA}">
      <dgm:prSet/>
      <dgm:spPr/>
      <dgm:t>
        <a:bodyPr/>
        <a:lstStyle/>
        <a:p>
          <a:endParaRPr lang="en-US"/>
        </a:p>
      </dgm:t>
    </dgm:pt>
    <dgm:pt modelId="{96D7A35C-5B98-5549-8421-8E0F2E763869}">
      <dgm:prSet phldrT="[Text]" custT="1"/>
      <dgm:spPr>
        <a:solidFill>
          <a:schemeClr val="bg1"/>
        </a:solidFill>
        <a:ln>
          <a:solidFill>
            <a:schemeClr val="accent1"/>
          </a:solidFill>
        </a:ln>
      </dgm:spPr>
      <dgm:t>
        <a:bodyPr/>
        <a:lstStyle/>
        <a:p>
          <a:r>
            <a:rPr lang="en-US" sz="2400" dirty="0" smtClean="0">
              <a:solidFill>
                <a:schemeClr val="accent1"/>
              </a:solidFill>
            </a:rPr>
            <a:t>Sensitive</a:t>
          </a:r>
          <a:endParaRPr lang="en-US" sz="2400" dirty="0">
            <a:solidFill>
              <a:schemeClr val="accent1"/>
            </a:solidFill>
          </a:endParaRPr>
        </a:p>
      </dgm:t>
    </dgm:pt>
    <dgm:pt modelId="{4B66976E-AB85-BA41-B6B2-775EDC49F480}" type="parTrans" cxnId="{1EFD3046-4F9D-2E43-86E0-EA46BF02E4DF}">
      <dgm:prSet/>
      <dgm:spPr/>
      <dgm:t>
        <a:bodyPr/>
        <a:lstStyle/>
        <a:p>
          <a:endParaRPr lang="en-US"/>
        </a:p>
      </dgm:t>
    </dgm:pt>
    <dgm:pt modelId="{E287B884-15B7-A448-96CE-EC402BC2602A}" type="sibTrans" cxnId="{1EFD3046-4F9D-2E43-86E0-EA46BF02E4DF}">
      <dgm:prSet/>
      <dgm:spPr/>
      <dgm:t>
        <a:bodyPr/>
        <a:lstStyle/>
        <a:p>
          <a:endParaRPr lang="en-US"/>
        </a:p>
      </dgm:t>
    </dgm:pt>
    <dgm:pt modelId="{98C431EA-64C7-084B-A945-1126006994C7}">
      <dgm:prSet phldrT="[Text]" custT="1"/>
      <dgm:spPr>
        <a:solidFill>
          <a:schemeClr val="bg1"/>
        </a:solidFill>
        <a:ln>
          <a:solidFill>
            <a:schemeClr val="accent1"/>
          </a:solidFill>
        </a:ln>
      </dgm:spPr>
      <dgm:t>
        <a:bodyPr/>
        <a:lstStyle/>
        <a:p>
          <a:r>
            <a:rPr lang="en-US" sz="2400" dirty="0" smtClean="0">
              <a:solidFill>
                <a:schemeClr val="accent1"/>
              </a:solidFill>
            </a:rPr>
            <a:t>Mixed</a:t>
          </a:r>
          <a:endParaRPr lang="en-US" sz="2400" dirty="0">
            <a:solidFill>
              <a:schemeClr val="accent1"/>
            </a:solidFill>
          </a:endParaRPr>
        </a:p>
      </dgm:t>
    </dgm:pt>
    <dgm:pt modelId="{B547E58C-0FA7-9F4F-8ABE-AFC08FDB62D2}" type="parTrans" cxnId="{DE1B5AD7-4FE0-7349-98D7-77440CAD7407}">
      <dgm:prSet/>
      <dgm:spPr/>
      <dgm:t>
        <a:bodyPr/>
        <a:lstStyle/>
        <a:p>
          <a:endParaRPr lang="en-US"/>
        </a:p>
      </dgm:t>
    </dgm:pt>
    <dgm:pt modelId="{4648E5AF-F02F-8544-BA56-71D37913A6A7}" type="sibTrans" cxnId="{DE1B5AD7-4FE0-7349-98D7-77440CAD7407}">
      <dgm:prSet/>
      <dgm:spPr/>
      <dgm:t>
        <a:bodyPr/>
        <a:lstStyle/>
        <a:p>
          <a:endParaRPr lang="en-US"/>
        </a:p>
      </dgm:t>
    </dgm:pt>
    <dgm:pt modelId="{AE4C27F7-4E2C-454F-A0F4-388F001D201B}">
      <dgm:prSet phldrT="[Text]" custT="1"/>
      <dgm:spPr>
        <a:solidFill>
          <a:schemeClr val="bg1"/>
        </a:solidFill>
        <a:ln>
          <a:solidFill>
            <a:schemeClr val="accent1"/>
          </a:solidFill>
        </a:ln>
      </dgm:spPr>
      <dgm:t>
        <a:bodyPr/>
        <a:lstStyle/>
        <a:p>
          <a:r>
            <a:rPr lang="en-US" sz="2400" b="0" dirty="0" smtClean="0">
              <a:solidFill>
                <a:schemeClr val="accent1"/>
              </a:solidFill>
            </a:rPr>
            <a:t>Flexible</a:t>
          </a:r>
          <a:endParaRPr lang="en-US" sz="2400" b="0" dirty="0">
            <a:solidFill>
              <a:schemeClr val="accent1"/>
            </a:solidFill>
          </a:endParaRPr>
        </a:p>
      </dgm:t>
    </dgm:pt>
    <dgm:pt modelId="{A3E907CD-3DF1-E241-9584-47D382E74972}" type="parTrans" cxnId="{C34348E8-859B-6D40-A8CA-79CD45EA8765}">
      <dgm:prSet/>
      <dgm:spPr/>
      <dgm:t>
        <a:bodyPr/>
        <a:lstStyle/>
        <a:p>
          <a:endParaRPr lang="en-US"/>
        </a:p>
      </dgm:t>
    </dgm:pt>
    <dgm:pt modelId="{B7008F5B-7B03-4141-93E6-5334E9525399}" type="sibTrans" cxnId="{C34348E8-859B-6D40-A8CA-79CD45EA8765}">
      <dgm:prSet/>
      <dgm:spPr/>
      <dgm:t>
        <a:bodyPr/>
        <a:lstStyle/>
        <a:p>
          <a:endParaRPr lang="en-US"/>
        </a:p>
      </dgm:t>
    </dgm:pt>
    <dgm:pt modelId="{2987CD41-E7D0-234D-84B8-BF6B20D5A5FA}" type="pres">
      <dgm:prSet presAssocID="{932F9697-2673-9E41-8836-5A5036C19C6B}" presName="Name0" presStyleCnt="0">
        <dgm:presLayoutVars>
          <dgm:chMax val="1"/>
          <dgm:dir/>
          <dgm:animLvl val="ctr"/>
          <dgm:resizeHandles val="exact"/>
        </dgm:presLayoutVars>
      </dgm:prSet>
      <dgm:spPr/>
      <dgm:t>
        <a:bodyPr/>
        <a:lstStyle/>
        <a:p>
          <a:endParaRPr lang="en-US"/>
        </a:p>
      </dgm:t>
    </dgm:pt>
    <dgm:pt modelId="{0A0F5CED-CC72-444A-AFC4-3CE59C195FB4}" type="pres">
      <dgm:prSet presAssocID="{E60F07B3-21F9-054B-81D8-592E29CA9189}" presName="centerShape" presStyleLbl="node0" presStyleIdx="0" presStyleCnt="1" custScaleX="106481" custLinFactNeighborX="-1998" custLinFactNeighborY="-1332"/>
      <dgm:spPr/>
      <dgm:t>
        <a:bodyPr/>
        <a:lstStyle/>
        <a:p>
          <a:endParaRPr lang="en-US"/>
        </a:p>
      </dgm:t>
    </dgm:pt>
    <dgm:pt modelId="{5EEB68C0-CDF5-F941-B912-E03D4CDADF30}" type="pres">
      <dgm:prSet presAssocID="{0B0B1D42-5434-A949-9821-04C4DB522D26}" presName="node" presStyleLbl="node1" presStyleIdx="0" presStyleCnt="6" custScaleX="159046" custScaleY="140491">
        <dgm:presLayoutVars>
          <dgm:bulletEnabled val="1"/>
        </dgm:presLayoutVars>
      </dgm:prSet>
      <dgm:spPr/>
      <dgm:t>
        <a:bodyPr/>
        <a:lstStyle/>
        <a:p>
          <a:endParaRPr lang="en-US"/>
        </a:p>
      </dgm:t>
    </dgm:pt>
    <dgm:pt modelId="{3DA1326A-0BB8-D145-B591-F52B07A37852}" type="pres">
      <dgm:prSet presAssocID="{0B0B1D42-5434-A949-9821-04C4DB522D26}" presName="dummy" presStyleCnt="0"/>
      <dgm:spPr/>
    </dgm:pt>
    <dgm:pt modelId="{3114D73F-8C11-D247-BD17-89E2C9D95642}" type="pres">
      <dgm:prSet presAssocID="{350FFCAF-E567-1641-8563-34D3DC0DA86F}" presName="sibTrans" presStyleLbl="sibTrans2D1" presStyleIdx="0" presStyleCnt="6" custLinFactNeighborX="1953" custLinFactNeighborY="-1953"/>
      <dgm:spPr/>
      <dgm:t>
        <a:bodyPr/>
        <a:lstStyle/>
        <a:p>
          <a:endParaRPr lang="en-US"/>
        </a:p>
      </dgm:t>
    </dgm:pt>
    <dgm:pt modelId="{2AD6BC7B-A1DD-8244-849B-9D55D20521F5}" type="pres">
      <dgm:prSet presAssocID="{8DAFDAC5-C3CC-F649-B6A9-CC322DD1A2C7}" presName="node" presStyleLbl="node1" presStyleIdx="1" presStyleCnt="6" custScaleX="138685" custScaleY="133828">
        <dgm:presLayoutVars>
          <dgm:bulletEnabled val="1"/>
        </dgm:presLayoutVars>
      </dgm:prSet>
      <dgm:spPr/>
      <dgm:t>
        <a:bodyPr/>
        <a:lstStyle/>
        <a:p>
          <a:endParaRPr lang="en-US"/>
        </a:p>
      </dgm:t>
    </dgm:pt>
    <dgm:pt modelId="{5726D4B6-C9B3-D945-8B15-FC50AFAF79D4}" type="pres">
      <dgm:prSet presAssocID="{8DAFDAC5-C3CC-F649-B6A9-CC322DD1A2C7}" presName="dummy" presStyleCnt="0"/>
      <dgm:spPr/>
    </dgm:pt>
    <dgm:pt modelId="{8472757D-954E-1D4A-BD66-1394DDFFE6B9}" type="pres">
      <dgm:prSet presAssocID="{BF95B774-4A2A-1044-A3AA-3319D12DA3FB}" presName="sibTrans" presStyleLbl="sibTrans2D1" presStyleIdx="1" presStyleCnt="6"/>
      <dgm:spPr/>
      <dgm:t>
        <a:bodyPr/>
        <a:lstStyle/>
        <a:p>
          <a:endParaRPr lang="en-US"/>
        </a:p>
      </dgm:t>
    </dgm:pt>
    <dgm:pt modelId="{FC57C5C3-839C-574D-9983-D9309302CADB}" type="pres">
      <dgm:prSet presAssocID="{5E8FF446-0BEC-834A-90A1-295719DE90BD}" presName="node" presStyleLbl="node1" presStyleIdx="2" presStyleCnt="6" custScaleX="170392" custScaleY="151467">
        <dgm:presLayoutVars>
          <dgm:bulletEnabled val="1"/>
        </dgm:presLayoutVars>
      </dgm:prSet>
      <dgm:spPr/>
      <dgm:t>
        <a:bodyPr/>
        <a:lstStyle/>
        <a:p>
          <a:endParaRPr lang="en-US"/>
        </a:p>
      </dgm:t>
    </dgm:pt>
    <dgm:pt modelId="{C0BACC6E-53F0-414E-BB5B-9D9E49C8C449}" type="pres">
      <dgm:prSet presAssocID="{5E8FF446-0BEC-834A-90A1-295719DE90BD}" presName="dummy" presStyleCnt="0"/>
      <dgm:spPr/>
    </dgm:pt>
    <dgm:pt modelId="{18F4A7E9-E62A-7741-BBD5-A6A9C5CA0D91}" type="pres">
      <dgm:prSet presAssocID="{87DE5980-5223-0145-BA8A-7745983C28F5}" presName="sibTrans" presStyleLbl="sibTrans2D1" presStyleIdx="2" presStyleCnt="6"/>
      <dgm:spPr/>
      <dgm:t>
        <a:bodyPr/>
        <a:lstStyle/>
        <a:p>
          <a:endParaRPr lang="en-US"/>
        </a:p>
      </dgm:t>
    </dgm:pt>
    <dgm:pt modelId="{B0406272-7D17-0A44-8518-8992C7C0DD74}" type="pres">
      <dgm:prSet presAssocID="{96D7A35C-5B98-5549-8421-8E0F2E763869}" presName="node" presStyleLbl="node1" presStyleIdx="3" presStyleCnt="6" custScaleX="136535" custScaleY="131228" custRadScaleRad="95373" custRadScaleInc="18710">
        <dgm:presLayoutVars>
          <dgm:bulletEnabled val="1"/>
        </dgm:presLayoutVars>
      </dgm:prSet>
      <dgm:spPr/>
      <dgm:t>
        <a:bodyPr/>
        <a:lstStyle/>
        <a:p>
          <a:endParaRPr lang="en-US"/>
        </a:p>
      </dgm:t>
    </dgm:pt>
    <dgm:pt modelId="{61ECD0BF-3AC7-F941-8C21-65B391351866}" type="pres">
      <dgm:prSet presAssocID="{96D7A35C-5B98-5549-8421-8E0F2E763869}" presName="dummy" presStyleCnt="0"/>
      <dgm:spPr/>
    </dgm:pt>
    <dgm:pt modelId="{FFFC0A82-BC0D-8D46-92FC-99D9130D11CA}" type="pres">
      <dgm:prSet presAssocID="{E287B884-15B7-A448-96CE-EC402BC2602A}" presName="sibTrans" presStyleLbl="sibTrans2D1" presStyleIdx="3" presStyleCnt="6"/>
      <dgm:spPr/>
      <dgm:t>
        <a:bodyPr/>
        <a:lstStyle/>
        <a:p>
          <a:endParaRPr lang="en-US"/>
        </a:p>
      </dgm:t>
    </dgm:pt>
    <dgm:pt modelId="{FD5AEAD3-81F3-8C4E-AF14-1062E082A8FB}" type="pres">
      <dgm:prSet presAssocID="{98C431EA-64C7-084B-A945-1126006994C7}" presName="node" presStyleLbl="node1" presStyleIdx="4" presStyleCnt="6" custScaleX="138531" custScaleY="125824">
        <dgm:presLayoutVars>
          <dgm:bulletEnabled val="1"/>
        </dgm:presLayoutVars>
      </dgm:prSet>
      <dgm:spPr/>
      <dgm:t>
        <a:bodyPr/>
        <a:lstStyle/>
        <a:p>
          <a:endParaRPr lang="en-US"/>
        </a:p>
      </dgm:t>
    </dgm:pt>
    <dgm:pt modelId="{41E8A000-1C4E-AB4D-8292-C22EC8D0E5FC}" type="pres">
      <dgm:prSet presAssocID="{98C431EA-64C7-084B-A945-1126006994C7}" presName="dummy" presStyleCnt="0"/>
      <dgm:spPr/>
    </dgm:pt>
    <dgm:pt modelId="{B1F3002B-B0C6-8D40-B05B-3E00CA6D4DFD}" type="pres">
      <dgm:prSet presAssocID="{4648E5AF-F02F-8544-BA56-71D37913A6A7}" presName="sibTrans" presStyleLbl="sibTrans2D1" presStyleIdx="4" presStyleCnt="6"/>
      <dgm:spPr/>
      <dgm:t>
        <a:bodyPr/>
        <a:lstStyle/>
        <a:p>
          <a:endParaRPr lang="en-US"/>
        </a:p>
      </dgm:t>
    </dgm:pt>
    <dgm:pt modelId="{B89CB3C5-B66E-3F4B-B926-1C19A551A838}" type="pres">
      <dgm:prSet presAssocID="{AE4C27F7-4E2C-454F-A0F4-388F001D201B}" presName="node" presStyleLbl="node1" presStyleIdx="5" presStyleCnt="6" custScaleX="128387" custScaleY="131759">
        <dgm:presLayoutVars>
          <dgm:bulletEnabled val="1"/>
        </dgm:presLayoutVars>
      </dgm:prSet>
      <dgm:spPr/>
      <dgm:t>
        <a:bodyPr/>
        <a:lstStyle/>
        <a:p>
          <a:endParaRPr lang="en-US"/>
        </a:p>
      </dgm:t>
    </dgm:pt>
    <dgm:pt modelId="{6DACA74A-2697-7D44-9676-ADCCBF2C7961}" type="pres">
      <dgm:prSet presAssocID="{AE4C27F7-4E2C-454F-A0F4-388F001D201B}" presName="dummy" presStyleCnt="0"/>
      <dgm:spPr/>
    </dgm:pt>
    <dgm:pt modelId="{763B83D6-4A8A-9644-ABD9-49EF41243E64}" type="pres">
      <dgm:prSet presAssocID="{B7008F5B-7B03-4141-93E6-5334E9525399}" presName="sibTrans" presStyleLbl="sibTrans2D1" presStyleIdx="5" presStyleCnt="6" custLinFactNeighborX="-1302" custLinFactNeighborY="-1953"/>
      <dgm:spPr/>
      <dgm:t>
        <a:bodyPr/>
        <a:lstStyle/>
        <a:p>
          <a:endParaRPr lang="en-US"/>
        </a:p>
      </dgm:t>
    </dgm:pt>
  </dgm:ptLst>
  <dgm:cxnLst>
    <dgm:cxn modelId="{C34348E8-859B-6D40-A8CA-79CD45EA8765}" srcId="{E60F07B3-21F9-054B-81D8-592E29CA9189}" destId="{AE4C27F7-4E2C-454F-A0F4-388F001D201B}" srcOrd="5" destOrd="0" parTransId="{A3E907CD-3DF1-E241-9584-47D382E74972}" sibTransId="{B7008F5B-7B03-4141-93E6-5334E9525399}"/>
    <dgm:cxn modelId="{DE1B5AD7-4FE0-7349-98D7-77440CAD7407}" srcId="{E60F07B3-21F9-054B-81D8-592E29CA9189}" destId="{98C431EA-64C7-084B-A945-1126006994C7}" srcOrd="4" destOrd="0" parTransId="{B547E58C-0FA7-9F4F-8ABE-AFC08FDB62D2}" sibTransId="{4648E5AF-F02F-8544-BA56-71D37913A6A7}"/>
    <dgm:cxn modelId="{DDAC3F0C-F719-4F82-8CAB-150A6F11DC95}" type="presOf" srcId="{AE4C27F7-4E2C-454F-A0F4-388F001D201B}" destId="{B89CB3C5-B66E-3F4B-B926-1C19A551A838}" srcOrd="0" destOrd="0" presId="urn:microsoft.com/office/officeart/2005/8/layout/radial6"/>
    <dgm:cxn modelId="{03B2269A-4E80-4657-B469-61F2428E2B75}" type="presOf" srcId="{350FFCAF-E567-1641-8563-34D3DC0DA86F}" destId="{3114D73F-8C11-D247-BD17-89E2C9D95642}" srcOrd="0" destOrd="0" presId="urn:microsoft.com/office/officeart/2005/8/layout/radial6"/>
    <dgm:cxn modelId="{CD1120B9-5A21-AB47-AF8B-58FF15D2089B}" srcId="{E60F07B3-21F9-054B-81D8-592E29CA9189}" destId="{0B0B1D42-5434-A949-9821-04C4DB522D26}" srcOrd="0" destOrd="0" parTransId="{EF7CD21D-6188-3345-B174-DFEBEF7416AB}" sibTransId="{350FFCAF-E567-1641-8563-34D3DC0DA86F}"/>
    <dgm:cxn modelId="{953EECCE-C4CE-469F-8964-5709B27226B3}" type="presOf" srcId="{0B0B1D42-5434-A949-9821-04C4DB522D26}" destId="{5EEB68C0-CDF5-F941-B912-E03D4CDADF30}" srcOrd="0" destOrd="0" presId="urn:microsoft.com/office/officeart/2005/8/layout/radial6"/>
    <dgm:cxn modelId="{53DC837D-4E4F-4F20-A4E5-AE8F0A704187}" type="presOf" srcId="{B7008F5B-7B03-4141-93E6-5334E9525399}" destId="{763B83D6-4A8A-9644-ABD9-49EF41243E64}" srcOrd="0" destOrd="0" presId="urn:microsoft.com/office/officeart/2005/8/layout/radial6"/>
    <dgm:cxn modelId="{1EFD3046-4F9D-2E43-86E0-EA46BF02E4DF}" srcId="{E60F07B3-21F9-054B-81D8-592E29CA9189}" destId="{96D7A35C-5B98-5549-8421-8E0F2E763869}" srcOrd="3" destOrd="0" parTransId="{4B66976E-AB85-BA41-B6B2-775EDC49F480}" sibTransId="{E287B884-15B7-A448-96CE-EC402BC2602A}"/>
    <dgm:cxn modelId="{2BCC4345-C5C7-4415-8A1F-8A80C897B9DE}" type="presOf" srcId="{87DE5980-5223-0145-BA8A-7745983C28F5}" destId="{18F4A7E9-E62A-7741-BBD5-A6A9C5CA0D91}" srcOrd="0" destOrd="0" presId="urn:microsoft.com/office/officeart/2005/8/layout/radial6"/>
    <dgm:cxn modelId="{D55BA8C6-DFC1-4EF7-9248-8FFF3E839271}" type="presOf" srcId="{8DAFDAC5-C3CC-F649-B6A9-CC322DD1A2C7}" destId="{2AD6BC7B-A1DD-8244-849B-9D55D20521F5}" srcOrd="0" destOrd="0" presId="urn:microsoft.com/office/officeart/2005/8/layout/radial6"/>
    <dgm:cxn modelId="{47B463CC-DFAE-472B-818C-6DB3E1C85CDA}" type="presOf" srcId="{BF95B774-4A2A-1044-A3AA-3319D12DA3FB}" destId="{8472757D-954E-1D4A-BD66-1394DDFFE6B9}" srcOrd="0" destOrd="0" presId="urn:microsoft.com/office/officeart/2005/8/layout/radial6"/>
    <dgm:cxn modelId="{B8C4C337-3946-E34B-923A-8AFA5C13AECA}" srcId="{E60F07B3-21F9-054B-81D8-592E29CA9189}" destId="{5E8FF446-0BEC-834A-90A1-295719DE90BD}" srcOrd="2" destOrd="0" parTransId="{3858E29E-13D4-3147-B6CB-0B2BFC869E70}" sibTransId="{87DE5980-5223-0145-BA8A-7745983C28F5}"/>
    <dgm:cxn modelId="{EE099406-C4E6-1945-9108-4EAF66C478C6}" srcId="{E60F07B3-21F9-054B-81D8-592E29CA9189}" destId="{8DAFDAC5-C3CC-F649-B6A9-CC322DD1A2C7}" srcOrd="1" destOrd="0" parTransId="{3AE70D1B-CAF8-B642-9FBF-873530AC4936}" sibTransId="{BF95B774-4A2A-1044-A3AA-3319D12DA3FB}"/>
    <dgm:cxn modelId="{3F97EAD6-6A6C-405C-877B-5608F7EC7D88}" type="presOf" srcId="{E60F07B3-21F9-054B-81D8-592E29CA9189}" destId="{0A0F5CED-CC72-444A-AFC4-3CE59C195FB4}" srcOrd="0" destOrd="0" presId="urn:microsoft.com/office/officeart/2005/8/layout/radial6"/>
    <dgm:cxn modelId="{5C1BA373-9A80-41D2-B7A3-2B21DF1477BB}" type="presOf" srcId="{5E8FF446-0BEC-834A-90A1-295719DE90BD}" destId="{FC57C5C3-839C-574D-9983-D9309302CADB}" srcOrd="0" destOrd="0" presId="urn:microsoft.com/office/officeart/2005/8/layout/radial6"/>
    <dgm:cxn modelId="{AA9DCD8F-4582-4685-BFDD-56474FB4B76A}" type="presOf" srcId="{4648E5AF-F02F-8544-BA56-71D37913A6A7}" destId="{B1F3002B-B0C6-8D40-B05B-3E00CA6D4DFD}" srcOrd="0" destOrd="0" presId="urn:microsoft.com/office/officeart/2005/8/layout/radial6"/>
    <dgm:cxn modelId="{97BAE2BB-81E5-4869-AE1B-09085446BFA3}" type="presOf" srcId="{932F9697-2673-9E41-8836-5A5036C19C6B}" destId="{2987CD41-E7D0-234D-84B8-BF6B20D5A5FA}" srcOrd="0" destOrd="0" presId="urn:microsoft.com/office/officeart/2005/8/layout/radial6"/>
    <dgm:cxn modelId="{5931AA4C-FED9-4D45-BBDB-15E0A3D455AB}" srcId="{932F9697-2673-9E41-8836-5A5036C19C6B}" destId="{E60F07B3-21F9-054B-81D8-592E29CA9189}" srcOrd="0" destOrd="0" parTransId="{CE5A90E5-2F8D-3641-A3E2-2B859113FCD2}" sibTransId="{943D9941-2658-9544-AE9F-A9C503380DAD}"/>
    <dgm:cxn modelId="{D102FE5C-2B24-4D2B-8EB7-B07F95E393E4}" type="presOf" srcId="{E287B884-15B7-A448-96CE-EC402BC2602A}" destId="{FFFC0A82-BC0D-8D46-92FC-99D9130D11CA}" srcOrd="0" destOrd="0" presId="urn:microsoft.com/office/officeart/2005/8/layout/radial6"/>
    <dgm:cxn modelId="{B4258EA8-1112-4BB4-8146-614DDFE6C5A6}" type="presOf" srcId="{98C431EA-64C7-084B-A945-1126006994C7}" destId="{FD5AEAD3-81F3-8C4E-AF14-1062E082A8FB}" srcOrd="0" destOrd="0" presId="urn:microsoft.com/office/officeart/2005/8/layout/radial6"/>
    <dgm:cxn modelId="{646A3151-02CA-40EB-935C-8AD739799BA2}" type="presOf" srcId="{96D7A35C-5B98-5549-8421-8E0F2E763869}" destId="{B0406272-7D17-0A44-8518-8992C7C0DD74}" srcOrd="0" destOrd="0" presId="urn:microsoft.com/office/officeart/2005/8/layout/radial6"/>
    <dgm:cxn modelId="{32010069-1DD7-4766-8770-2FE10A0FE409}" type="presParOf" srcId="{2987CD41-E7D0-234D-84B8-BF6B20D5A5FA}" destId="{0A0F5CED-CC72-444A-AFC4-3CE59C195FB4}" srcOrd="0" destOrd="0" presId="urn:microsoft.com/office/officeart/2005/8/layout/radial6"/>
    <dgm:cxn modelId="{6497A9AA-C1DE-4452-AA85-4C6DF391FF6E}" type="presParOf" srcId="{2987CD41-E7D0-234D-84B8-BF6B20D5A5FA}" destId="{5EEB68C0-CDF5-F941-B912-E03D4CDADF30}" srcOrd="1" destOrd="0" presId="urn:microsoft.com/office/officeart/2005/8/layout/radial6"/>
    <dgm:cxn modelId="{AFED748F-0C96-4D7B-A9F9-6E14DC4A6356}" type="presParOf" srcId="{2987CD41-E7D0-234D-84B8-BF6B20D5A5FA}" destId="{3DA1326A-0BB8-D145-B591-F52B07A37852}" srcOrd="2" destOrd="0" presId="urn:microsoft.com/office/officeart/2005/8/layout/radial6"/>
    <dgm:cxn modelId="{BAB315FE-00BD-48B2-B69B-CD350BBBEDD5}" type="presParOf" srcId="{2987CD41-E7D0-234D-84B8-BF6B20D5A5FA}" destId="{3114D73F-8C11-D247-BD17-89E2C9D95642}" srcOrd="3" destOrd="0" presId="urn:microsoft.com/office/officeart/2005/8/layout/radial6"/>
    <dgm:cxn modelId="{15B5275C-0908-42D5-B3EF-06C26E37D048}" type="presParOf" srcId="{2987CD41-E7D0-234D-84B8-BF6B20D5A5FA}" destId="{2AD6BC7B-A1DD-8244-849B-9D55D20521F5}" srcOrd="4" destOrd="0" presId="urn:microsoft.com/office/officeart/2005/8/layout/radial6"/>
    <dgm:cxn modelId="{36037114-BC45-45DA-8D3D-0D4FFDFF3F54}" type="presParOf" srcId="{2987CD41-E7D0-234D-84B8-BF6B20D5A5FA}" destId="{5726D4B6-C9B3-D945-8B15-FC50AFAF79D4}" srcOrd="5" destOrd="0" presId="urn:microsoft.com/office/officeart/2005/8/layout/radial6"/>
    <dgm:cxn modelId="{8896E7E1-1587-4B04-AFF9-3BB8734704D2}" type="presParOf" srcId="{2987CD41-E7D0-234D-84B8-BF6B20D5A5FA}" destId="{8472757D-954E-1D4A-BD66-1394DDFFE6B9}" srcOrd="6" destOrd="0" presId="urn:microsoft.com/office/officeart/2005/8/layout/radial6"/>
    <dgm:cxn modelId="{1E09125B-0C2D-4A10-834C-F8AD9B3173C3}" type="presParOf" srcId="{2987CD41-E7D0-234D-84B8-BF6B20D5A5FA}" destId="{FC57C5C3-839C-574D-9983-D9309302CADB}" srcOrd="7" destOrd="0" presId="urn:microsoft.com/office/officeart/2005/8/layout/radial6"/>
    <dgm:cxn modelId="{958BB9C6-E148-4F9D-8327-62FDB1BA416D}" type="presParOf" srcId="{2987CD41-E7D0-234D-84B8-BF6B20D5A5FA}" destId="{C0BACC6E-53F0-414E-BB5B-9D9E49C8C449}" srcOrd="8" destOrd="0" presId="urn:microsoft.com/office/officeart/2005/8/layout/radial6"/>
    <dgm:cxn modelId="{934B5B70-86E2-4273-8AA8-08842AC478A4}" type="presParOf" srcId="{2987CD41-E7D0-234D-84B8-BF6B20D5A5FA}" destId="{18F4A7E9-E62A-7741-BBD5-A6A9C5CA0D91}" srcOrd="9" destOrd="0" presId="urn:microsoft.com/office/officeart/2005/8/layout/radial6"/>
    <dgm:cxn modelId="{AACFDA1D-E1A7-4D1E-A3DC-CF6FF9ECEDEE}" type="presParOf" srcId="{2987CD41-E7D0-234D-84B8-BF6B20D5A5FA}" destId="{B0406272-7D17-0A44-8518-8992C7C0DD74}" srcOrd="10" destOrd="0" presId="urn:microsoft.com/office/officeart/2005/8/layout/radial6"/>
    <dgm:cxn modelId="{0EF527DB-0C96-44D5-89F9-40874B4A2F6A}" type="presParOf" srcId="{2987CD41-E7D0-234D-84B8-BF6B20D5A5FA}" destId="{61ECD0BF-3AC7-F941-8C21-65B391351866}" srcOrd="11" destOrd="0" presId="urn:microsoft.com/office/officeart/2005/8/layout/radial6"/>
    <dgm:cxn modelId="{85A0D056-F3F5-43E1-A268-2385AA46BF09}" type="presParOf" srcId="{2987CD41-E7D0-234D-84B8-BF6B20D5A5FA}" destId="{FFFC0A82-BC0D-8D46-92FC-99D9130D11CA}" srcOrd="12" destOrd="0" presId="urn:microsoft.com/office/officeart/2005/8/layout/radial6"/>
    <dgm:cxn modelId="{B7B1AECE-EBCB-44C8-8526-54AEBC9B63B9}" type="presParOf" srcId="{2987CD41-E7D0-234D-84B8-BF6B20D5A5FA}" destId="{FD5AEAD3-81F3-8C4E-AF14-1062E082A8FB}" srcOrd="13" destOrd="0" presId="urn:microsoft.com/office/officeart/2005/8/layout/radial6"/>
    <dgm:cxn modelId="{3C16F5CD-D4B8-4967-B047-F0BEF2F5790A}" type="presParOf" srcId="{2987CD41-E7D0-234D-84B8-BF6B20D5A5FA}" destId="{41E8A000-1C4E-AB4D-8292-C22EC8D0E5FC}" srcOrd="14" destOrd="0" presId="urn:microsoft.com/office/officeart/2005/8/layout/radial6"/>
    <dgm:cxn modelId="{A8B6D15D-803A-44B8-948A-896EA609D08A}" type="presParOf" srcId="{2987CD41-E7D0-234D-84B8-BF6B20D5A5FA}" destId="{B1F3002B-B0C6-8D40-B05B-3E00CA6D4DFD}" srcOrd="15" destOrd="0" presId="urn:microsoft.com/office/officeart/2005/8/layout/radial6"/>
    <dgm:cxn modelId="{A2C13295-EAB3-492F-B0CB-B715076E54D9}" type="presParOf" srcId="{2987CD41-E7D0-234D-84B8-BF6B20D5A5FA}" destId="{B89CB3C5-B66E-3F4B-B926-1C19A551A838}" srcOrd="16" destOrd="0" presId="urn:microsoft.com/office/officeart/2005/8/layout/radial6"/>
    <dgm:cxn modelId="{E6234810-5CCB-4CCE-9143-CBAD3520907C}" type="presParOf" srcId="{2987CD41-E7D0-234D-84B8-BF6B20D5A5FA}" destId="{6DACA74A-2697-7D44-9676-ADCCBF2C7961}" srcOrd="17" destOrd="0" presId="urn:microsoft.com/office/officeart/2005/8/layout/radial6"/>
    <dgm:cxn modelId="{0BF2A75E-857F-4E63-8095-F9487870720A}" type="presParOf" srcId="{2987CD41-E7D0-234D-84B8-BF6B20D5A5FA}" destId="{763B83D6-4A8A-9644-ABD9-49EF41243E64}" srcOrd="18" destOrd="0" presId="urn:microsoft.com/office/officeart/2005/8/layout/radial6"/>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6187AE-468F-4D22-82E7-ABB02618744D}">
      <dsp:nvSpPr>
        <dsp:cNvPr id="0" name=""/>
        <dsp:cNvSpPr/>
      </dsp:nvSpPr>
      <dsp:spPr>
        <a:xfrm>
          <a:off x="2432" y="715900"/>
          <a:ext cx="2521462" cy="1471241"/>
        </a:xfrm>
        <a:prstGeom prst="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en-US" sz="1800" kern="1200" dirty="0" smtClean="0"/>
        </a:p>
        <a:p>
          <a:pPr lvl="0" algn="ctr" defTabSz="800100">
            <a:lnSpc>
              <a:spcPct val="90000"/>
            </a:lnSpc>
            <a:spcBef>
              <a:spcPct val="0"/>
            </a:spcBef>
            <a:spcAft>
              <a:spcPct val="35000"/>
            </a:spcAft>
          </a:pPr>
          <a:r>
            <a:rPr lang="en-US" sz="1800" b="1" kern="1200" dirty="0" smtClean="0"/>
            <a:t>REVIEWING LAWS, POLICIES and PRACTICES</a:t>
          </a:r>
        </a:p>
        <a:p>
          <a:pPr lvl="0" algn="ctr" defTabSz="800100">
            <a:lnSpc>
              <a:spcPct val="90000"/>
            </a:lnSpc>
            <a:spcBef>
              <a:spcPct val="0"/>
            </a:spcBef>
            <a:spcAft>
              <a:spcPct val="35000"/>
            </a:spcAft>
          </a:pPr>
          <a:endParaRPr lang="en-US" sz="1800" kern="1200" dirty="0"/>
        </a:p>
      </dsp:txBody>
      <dsp:txXfrm>
        <a:off x="2432" y="715900"/>
        <a:ext cx="2521462" cy="1471241"/>
      </dsp:txXfrm>
    </dsp:sp>
    <dsp:sp modelId="{99BC003A-1DF4-4D5E-B005-0C42B51CB3BF}">
      <dsp:nvSpPr>
        <dsp:cNvPr id="0" name=""/>
        <dsp:cNvSpPr/>
      </dsp:nvSpPr>
      <dsp:spPr>
        <a:xfrm>
          <a:off x="2769102" y="718298"/>
          <a:ext cx="2452069" cy="1471241"/>
        </a:xfrm>
        <a:prstGeom prst="rect">
          <a:avLst/>
        </a:prstGeom>
        <a:solidFill>
          <a:schemeClr val="accent4">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b="1" kern="1200" dirty="0" smtClean="0">
              <a:solidFill>
                <a:schemeClr val="accent2">
                  <a:lumMod val="50000"/>
                </a:schemeClr>
              </a:solidFill>
            </a:rPr>
            <a:t>ACCESS TO JUSTICE</a:t>
          </a:r>
          <a:endParaRPr lang="en-US" sz="1800" b="1" kern="1200" dirty="0">
            <a:solidFill>
              <a:schemeClr val="accent2">
                <a:lumMod val="50000"/>
              </a:schemeClr>
            </a:solidFill>
          </a:endParaRPr>
        </a:p>
      </dsp:txBody>
      <dsp:txXfrm>
        <a:off x="2769102" y="718298"/>
        <a:ext cx="2452069" cy="1471241"/>
      </dsp:txXfrm>
    </dsp:sp>
    <dsp:sp modelId="{D8552615-97FB-4F4C-BE9D-6019277901F4}">
      <dsp:nvSpPr>
        <dsp:cNvPr id="0" name=""/>
        <dsp:cNvSpPr/>
      </dsp:nvSpPr>
      <dsp:spPr>
        <a:xfrm>
          <a:off x="5466378" y="718298"/>
          <a:ext cx="2452069" cy="1471241"/>
        </a:xfrm>
        <a:prstGeom prst="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b="1" kern="1200" dirty="0" smtClean="0">
              <a:solidFill>
                <a:srgbClr val="002060"/>
              </a:solidFill>
            </a:rPr>
            <a:t>REDUCING</a:t>
          </a:r>
          <a:r>
            <a:rPr lang="en-GB" sz="1800" b="1" kern="1200" dirty="0" smtClean="0">
              <a:solidFill>
                <a:schemeClr val="accent2">
                  <a:lumMod val="50000"/>
                </a:schemeClr>
              </a:solidFill>
            </a:rPr>
            <a:t> </a:t>
          </a:r>
          <a:r>
            <a:rPr lang="en-GB" sz="1800" b="1" kern="1200" dirty="0" smtClean="0">
              <a:solidFill>
                <a:srgbClr val="002060"/>
              </a:solidFill>
            </a:rPr>
            <a:t>VIOLENCE</a:t>
          </a:r>
          <a:endParaRPr lang="en-US" sz="1800" b="1" kern="1200" dirty="0">
            <a:solidFill>
              <a:srgbClr val="002060"/>
            </a:solidFill>
          </a:endParaRPr>
        </a:p>
      </dsp:txBody>
      <dsp:txXfrm>
        <a:off x="5466378" y="718298"/>
        <a:ext cx="2452069" cy="1471241"/>
      </dsp:txXfrm>
    </dsp:sp>
    <dsp:sp modelId="{1FB1E48C-A614-48F0-9B87-83269D333825}">
      <dsp:nvSpPr>
        <dsp:cNvPr id="0" name=""/>
        <dsp:cNvSpPr/>
      </dsp:nvSpPr>
      <dsp:spPr>
        <a:xfrm>
          <a:off x="2806422" y="2448268"/>
          <a:ext cx="2452069" cy="1471241"/>
        </a:xfrm>
        <a:prstGeom prst="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b="1" kern="1200" dirty="0" smtClean="0">
              <a:solidFill>
                <a:schemeClr val="accent6">
                  <a:lumMod val="50000"/>
                </a:schemeClr>
              </a:solidFill>
            </a:rPr>
            <a:t>ENSURING GENDER FRIENDLY APPROACHES</a:t>
          </a:r>
          <a:endParaRPr lang="en-US" sz="1800" b="1" kern="1200" dirty="0">
            <a:solidFill>
              <a:schemeClr val="accent6">
                <a:lumMod val="50000"/>
              </a:schemeClr>
            </a:solidFill>
          </a:endParaRPr>
        </a:p>
      </dsp:txBody>
      <dsp:txXfrm>
        <a:off x="2806422" y="2448268"/>
        <a:ext cx="2452069" cy="1471241"/>
      </dsp:txXfrm>
    </dsp:sp>
    <dsp:sp modelId="{78BE9AC5-2FAE-4C12-8537-2FD76E5B39F4}">
      <dsp:nvSpPr>
        <dsp:cNvPr id="0" name=""/>
        <dsp:cNvSpPr/>
      </dsp:nvSpPr>
      <dsp:spPr>
        <a:xfrm>
          <a:off x="5463166" y="2448268"/>
          <a:ext cx="2452069" cy="1471241"/>
        </a:xfrm>
        <a:prstGeom prst="rect">
          <a:avLst/>
        </a:prstGeom>
        <a:solidFill>
          <a:schemeClr val="accent4">
            <a:lumMod val="20000"/>
            <a:lumOff val="80000"/>
          </a:schemeClr>
        </a:solidFill>
        <a:ln w="25400" cap="flat" cmpd="sng" algn="ctr">
          <a:solidFill>
            <a:schemeClr val="bg1"/>
          </a:solidFill>
          <a:prstDash val="sysDot"/>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b="1" kern="1200" dirty="0" smtClean="0">
              <a:solidFill>
                <a:schemeClr val="tx1">
                  <a:lumMod val="65000"/>
                  <a:lumOff val="35000"/>
                </a:schemeClr>
              </a:solidFill>
            </a:rPr>
            <a:t>EMPOWERING COMMUNITY</a:t>
          </a:r>
          <a:endParaRPr lang="en-US" sz="1800" b="1" kern="1200" dirty="0">
            <a:solidFill>
              <a:schemeClr val="tx1">
                <a:lumMod val="65000"/>
                <a:lumOff val="35000"/>
              </a:schemeClr>
            </a:solidFill>
          </a:endParaRPr>
        </a:p>
      </dsp:txBody>
      <dsp:txXfrm>
        <a:off x="5463166" y="2448268"/>
        <a:ext cx="2452069" cy="1471241"/>
      </dsp:txXfrm>
    </dsp:sp>
    <dsp:sp modelId="{A075FFE2-F634-4473-9CF4-3C4918190D19}">
      <dsp:nvSpPr>
        <dsp:cNvPr id="0" name=""/>
        <dsp:cNvSpPr/>
      </dsp:nvSpPr>
      <dsp:spPr>
        <a:xfrm>
          <a:off x="16899" y="2448268"/>
          <a:ext cx="2452069" cy="1471241"/>
        </a:xfrm>
        <a:prstGeom prst="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b="1" kern="1200" dirty="0" smtClean="0">
              <a:solidFill>
                <a:schemeClr val="accent2">
                  <a:lumMod val="50000"/>
                </a:schemeClr>
              </a:solidFill>
            </a:rPr>
            <a:t>REDUCING STIGMA  </a:t>
          </a:r>
          <a:endParaRPr lang="en-US" sz="1800" b="1" kern="1200" dirty="0">
            <a:solidFill>
              <a:schemeClr val="accent2">
                <a:lumMod val="50000"/>
              </a:schemeClr>
            </a:solidFill>
          </a:endParaRPr>
        </a:p>
      </dsp:txBody>
      <dsp:txXfrm>
        <a:off x="16899" y="2448268"/>
        <a:ext cx="2452069" cy="14712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3B83D6-4A8A-9644-ABD9-49EF41243E64}">
      <dsp:nvSpPr>
        <dsp:cNvPr id="0" name=""/>
        <dsp:cNvSpPr/>
      </dsp:nvSpPr>
      <dsp:spPr>
        <a:xfrm>
          <a:off x="1646664" y="634954"/>
          <a:ext cx="4734750" cy="4734750"/>
        </a:xfrm>
        <a:prstGeom prst="blockArc">
          <a:avLst>
            <a:gd name="adj1" fmla="val 12600000"/>
            <a:gd name="adj2" fmla="val 16200000"/>
            <a:gd name="adj3" fmla="val 4526"/>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1F3002B-B0C6-8D40-B05B-3E00CA6D4DFD}">
      <dsp:nvSpPr>
        <dsp:cNvPr id="0" name=""/>
        <dsp:cNvSpPr/>
      </dsp:nvSpPr>
      <dsp:spPr>
        <a:xfrm>
          <a:off x="1708310" y="727424"/>
          <a:ext cx="4734750" cy="4734750"/>
        </a:xfrm>
        <a:prstGeom prst="blockArc">
          <a:avLst>
            <a:gd name="adj1" fmla="val 9000000"/>
            <a:gd name="adj2" fmla="val 12600000"/>
            <a:gd name="adj3" fmla="val 4526"/>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FFC0A82-BC0D-8D46-92FC-99D9130D11CA}">
      <dsp:nvSpPr>
        <dsp:cNvPr id="0" name=""/>
        <dsp:cNvSpPr/>
      </dsp:nvSpPr>
      <dsp:spPr>
        <a:xfrm>
          <a:off x="1640302" y="616908"/>
          <a:ext cx="4734750" cy="4734750"/>
        </a:xfrm>
        <a:prstGeom prst="blockArc">
          <a:avLst>
            <a:gd name="adj1" fmla="val 5512957"/>
            <a:gd name="adj2" fmla="val 8807177"/>
            <a:gd name="adj3" fmla="val 4526"/>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8F4A7E9-E62A-7741-BBD5-A6A9C5CA0D91}">
      <dsp:nvSpPr>
        <dsp:cNvPr id="0" name=""/>
        <dsp:cNvSpPr/>
      </dsp:nvSpPr>
      <dsp:spPr>
        <a:xfrm>
          <a:off x="1771096" y="624920"/>
          <a:ext cx="4734750" cy="4734750"/>
        </a:xfrm>
        <a:prstGeom prst="blockArc">
          <a:avLst>
            <a:gd name="adj1" fmla="val 1978614"/>
            <a:gd name="adj2" fmla="val 5707674"/>
            <a:gd name="adj3" fmla="val 4526"/>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472757D-954E-1D4A-BD66-1394DDFFE6B9}">
      <dsp:nvSpPr>
        <dsp:cNvPr id="0" name=""/>
        <dsp:cNvSpPr/>
      </dsp:nvSpPr>
      <dsp:spPr>
        <a:xfrm>
          <a:off x="1708310" y="727424"/>
          <a:ext cx="4734750" cy="4734750"/>
        </a:xfrm>
        <a:prstGeom prst="blockArc">
          <a:avLst>
            <a:gd name="adj1" fmla="val 19800000"/>
            <a:gd name="adj2" fmla="val 1800000"/>
            <a:gd name="adj3" fmla="val 4526"/>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114D73F-8C11-D247-BD17-89E2C9D95642}">
      <dsp:nvSpPr>
        <dsp:cNvPr id="0" name=""/>
        <dsp:cNvSpPr/>
      </dsp:nvSpPr>
      <dsp:spPr>
        <a:xfrm>
          <a:off x="1800780" y="634954"/>
          <a:ext cx="4734750" cy="4734750"/>
        </a:xfrm>
        <a:prstGeom prst="blockArc">
          <a:avLst>
            <a:gd name="adj1" fmla="val 16200000"/>
            <a:gd name="adj2" fmla="val 19800000"/>
            <a:gd name="adj3" fmla="val 4526"/>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A0F5CED-CC72-444A-AFC4-3CE59C195FB4}">
      <dsp:nvSpPr>
        <dsp:cNvPr id="0" name=""/>
        <dsp:cNvSpPr/>
      </dsp:nvSpPr>
      <dsp:spPr>
        <a:xfrm>
          <a:off x="2851451" y="1970270"/>
          <a:ext cx="2263549" cy="2125777"/>
        </a:xfrm>
        <a:prstGeom prst="ellipse">
          <a:avLst/>
        </a:prstGeom>
        <a:solidFill>
          <a:schemeClr val="bg1">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b="1" kern="1200" dirty="0" smtClean="0">
              <a:solidFill>
                <a:schemeClr val="bg1"/>
              </a:solidFill>
            </a:rPr>
            <a:t>Gender responsive methods</a:t>
          </a:r>
          <a:endParaRPr lang="en-US" sz="2600" b="1" kern="1200" dirty="0">
            <a:solidFill>
              <a:schemeClr val="bg1"/>
            </a:solidFill>
          </a:endParaRPr>
        </a:p>
      </dsp:txBody>
      <dsp:txXfrm>
        <a:off x="3182940" y="2281583"/>
        <a:ext cx="1600571" cy="1503151"/>
      </dsp:txXfrm>
    </dsp:sp>
    <dsp:sp modelId="{5EEB68C0-CDF5-F941-B912-E03D4CDADF30}">
      <dsp:nvSpPr>
        <dsp:cNvPr id="0" name=""/>
        <dsp:cNvSpPr/>
      </dsp:nvSpPr>
      <dsp:spPr>
        <a:xfrm>
          <a:off x="2892348" y="-264290"/>
          <a:ext cx="2366674" cy="2090568"/>
        </a:xfrm>
        <a:prstGeom prst="ellipse">
          <a:avLst/>
        </a:prstGeom>
        <a:solidFill>
          <a:schemeClr val="bg1"/>
        </a:solidFill>
        <a:ln>
          <a:solidFill>
            <a:schemeClr val="accent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accent1"/>
              </a:solidFill>
            </a:rPr>
            <a:t>Participatory</a:t>
          </a:r>
          <a:endParaRPr lang="en-US" sz="2400" kern="1200" dirty="0">
            <a:solidFill>
              <a:schemeClr val="accent1"/>
            </a:solidFill>
          </a:endParaRPr>
        </a:p>
      </dsp:txBody>
      <dsp:txXfrm>
        <a:off x="3238939" y="41867"/>
        <a:ext cx="1673492" cy="1478254"/>
      </dsp:txXfrm>
    </dsp:sp>
    <dsp:sp modelId="{2AD6BC7B-A1DD-8244-849B-9D55D20521F5}">
      <dsp:nvSpPr>
        <dsp:cNvPr id="0" name=""/>
        <dsp:cNvSpPr/>
      </dsp:nvSpPr>
      <dsp:spPr>
        <a:xfrm>
          <a:off x="5047653" y="942186"/>
          <a:ext cx="2063694" cy="1991419"/>
        </a:xfrm>
        <a:prstGeom prst="ellipse">
          <a:avLst/>
        </a:prstGeom>
        <a:solidFill>
          <a:schemeClr val="bg1"/>
        </a:solidFill>
        <a:ln>
          <a:solidFill>
            <a:schemeClr val="accent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accent1"/>
              </a:solidFill>
            </a:rPr>
            <a:t>Inclusive</a:t>
          </a:r>
          <a:endParaRPr lang="en-US" sz="2400" kern="1200" dirty="0">
            <a:solidFill>
              <a:schemeClr val="accent1"/>
            </a:solidFill>
          </a:endParaRPr>
        </a:p>
      </dsp:txBody>
      <dsp:txXfrm>
        <a:off x="5349874" y="1233823"/>
        <a:ext cx="1459252" cy="1408145"/>
      </dsp:txXfrm>
    </dsp:sp>
    <dsp:sp modelId="{FC57C5C3-839C-574D-9983-D9309302CADB}">
      <dsp:nvSpPr>
        <dsp:cNvPr id="0" name=""/>
        <dsp:cNvSpPr/>
      </dsp:nvSpPr>
      <dsp:spPr>
        <a:xfrm>
          <a:off x="4811746" y="3124754"/>
          <a:ext cx="2535508" cy="2253896"/>
        </a:xfrm>
        <a:prstGeom prst="ellipse">
          <a:avLst/>
        </a:prstGeom>
        <a:solidFill>
          <a:schemeClr val="bg1"/>
        </a:solidFill>
        <a:ln>
          <a:solidFill>
            <a:schemeClr val="accent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accent1"/>
              </a:solidFill>
            </a:rPr>
            <a:t>Disaggregated data</a:t>
          </a:r>
          <a:endParaRPr lang="en-US" sz="2300" kern="1200" dirty="0">
            <a:solidFill>
              <a:schemeClr val="accent1"/>
            </a:solidFill>
          </a:endParaRPr>
        </a:p>
      </dsp:txBody>
      <dsp:txXfrm>
        <a:off x="5183063" y="3454829"/>
        <a:ext cx="1792874" cy="1593746"/>
      </dsp:txXfrm>
    </dsp:sp>
    <dsp:sp modelId="{B0406272-7D17-0A44-8518-8992C7C0DD74}">
      <dsp:nvSpPr>
        <dsp:cNvPr id="0" name=""/>
        <dsp:cNvSpPr/>
      </dsp:nvSpPr>
      <dsp:spPr>
        <a:xfrm>
          <a:off x="2915814" y="4320475"/>
          <a:ext cx="2031701" cy="1952730"/>
        </a:xfrm>
        <a:prstGeom prst="ellipse">
          <a:avLst/>
        </a:prstGeom>
        <a:solidFill>
          <a:schemeClr val="bg1"/>
        </a:solidFill>
        <a:ln>
          <a:solidFill>
            <a:schemeClr val="accent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accent1"/>
              </a:solidFill>
            </a:rPr>
            <a:t>Sensitive</a:t>
          </a:r>
          <a:endParaRPr lang="en-US" sz="2400" kern="1200" dirty="0">
            <a:solidFill>
              <a:schemeClr val="accent1"/>
            </a:solidFill>
          </a:endParaRPr>
        </a:p>
      </dsp:txBody>
      <dsp:txXfrm>
        <a:off x="3213350" y="4606446"/>
        <a:ext cx="1436629" cy="1380788"/>
      </dsp:txXfrm>
    </dsp:sp>
    <dsp:sp modelId="{FD5AEAD3-81F3-8C4E-AF14-1062E082A8FB}">
      <dsp:nvSpPr>
        <dsp:cNvPr id="0" name=""/>
        <dsp:cNvSpPr/>
      </dsp:nvSpPr>
      <dsp:spPr>
        <a:xfrm>
          <a:off x="1041170" y="3315543"/>
          <a:ext cx="2061402" cy="1872316"/>
        </a:xfrm>
        <a:prstGeom prst="ellipse">
          <a:avLst/>
        </a:prstGeom>
        <a:solidFill>
          <a:schemeClr val="bg1"/>
        </a:solidFill>
        <a:ln>
          <a:solidFill>
            <a:schemeClr val="accent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accent1"/>
              </a:solidFill>
            </a:rPr>
            <a:t>Mixed</a:t>
          </a:r>
          <a:endParaRPr lang="en-US" sz="2400" kern="1200" dirty="0">
            <a:solidFill>
              <a:schemeClr val="accent1"/>
            </a:solidFill>
          </a:endParaRPr>
        </a:p>
      </dsp:txBody>
      <dsp:txXfrm>
        <a:off x="1343055" y="3589737"/>
        <a:ext cx="1457632" cy="1323928"/>
      </dsp:txXfrm>
    </dsp:sp>
    <dsp:sp modelId="{B89CB3C5-B66E-3F4B-B926-1C19A551A838}">
      <dsp:nvSpPr>
        <dsp:cNvPr id="0" name=""/>
        <dsp:cNvSpPr/>
      </dsp:nvSpPr>
      <dsp:spPr>
        <a:xfrm>
          <a:off x="1116643" y="957580"/>
          <a:ext cx="1910455" cy="1960632"/>
        </a:xfrm>
        <a:prstGeom prst="ellipse">
          <a:avLst/>
        </a:prstGeom>
        <a:solidFill>
          <a:schemeClr val="bg1"/>
        </a:solidFill>
        <a:ln>
          <a:solidFill>
            <a:schemeClr val="accent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0" kern="1200" dirty="0" smtClean="0">
              <a:solidFill>
                <a:schemeClr val="accent1"/>
              </a:solidFill>
            </a:rPr>
            <a:t>Flexible</a:t>
          </a:r>
          <a:endParaRPr lang="en-US" sz="2400" b="0" kern="1200" dirty="0">
            <a:solidFill>
              <a:schemeClr val="accent1"/>
            </a:solidFill>
          </a:endParaRPr>
        </a:p>
      </dsp:txBody>
      <dsp:txXfrm>
        <a:off x="1396423" y="1244708"/>
        <a:ext cx="1350895" cy="1386376"/>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51905" cy="497603"/>
          </a:xfrm>
          <a:prstGeom prst="rect">
            <a:avLst/>
          </a:prstGeom>
        </p:spPr>
        <p:txBody>
          <a:bodyPr vert="horz" lIns="91566" tIns="45783" rIns="91566" bIns="45783" rtlCol="0"/>
          <a:lstStyle>
            <a:lvl1pPr algn="l">
              <a:defRPr sz="1200"/>
            </a:lvl1pPr>
          </a:lstStyle>
          <a:p>
            <a:endParaRPr lang="en-GB"/>
          </a:p>
        </p:txBody>
      </p:sp>
      <p:sp>
        <p:nvSpPr>
          <p:cNvPr id="3" name="Date Placeholder 2"/>
          <p:cNvSpPr>
            <a:spLocks noGrp="1"/>
          </p:cNvSpPr>
          <p:nvPr>
            <p:ph type="dt" sz="quarter" idx="1"/>
          </p:nvPr>
        </p:nvSpPr>
        <p:spPr>
          <a:xfrm>
            <a:off x="3856880" y="0"/>
            <a:ext cx="2951905" cy="497603"/>
          </a:xfrm>
          <a:prstGeom prst="rect">
            <a:avLst/>
          </a:prstGeom>
        </p:spPr>
        <p:txBody>
          <a:bodyPr vert="horz" lIns="91566" tIns="45783" rIns="91566" bIns="45783" rtlCol="0"/>
          <a:lstStyle>
            <a:lvl1pPr algn="r">
              <a:defRPr sz="1200"/>
            </a:lvl1pPr>
          </a:lstStyle>
          <a:p>
            <a:fld id="{CEE48360-E162-471D-A2CF-DD10162907BB}" type="datetimeFigureOut">
              <a:rPr lang="en-GB" smtClean="0"/>
              <a:t>16/01/2018</a:t>
            </a:fld>
            <a:endParaRPr lang="en-GB"/>
          </a:p>
        </p:txBody>
      </p:sp>
      <p:sp>
        <p:nvSpPr>
          <p:cNvPr id="4" name="Footer Placeholder 3"/>
          <p:cNvSpPr>
            <a:spLocks noGrp="1"/>
          </p:cNvSpPr>
          <p:nvPr>
            <p:ph type="ftr" sz="quarter" idx="2"/>
          </p:nvPr>
        </p:nvSpPr>
        <p:spPr>
          <a:xfrm>
            <a:off x="2" y="9443323"/>
            <a:ext cx="2951905" cy="497603"/>
          </a:xfrm>
          <a:prstGeom prst="rect">
            <a:avLst/>
          </a:prstGeom>
        </p:spPr>
        <p:txBody>
          <a:bodyPr vert="horz" lIns="91566" tIns="45783" rIns="91566" bIns="45783" rtlCol="0" anchor="b"/>
          <a:lstStyle>
            <a:lvl1pPr algn="l">
              <a:defRPr sz="1200"/>
            </a:lvl1pPr>
          </a:lstStyle>
          <a:p>
            <a:endParaRPr lang="en-GB"/>
          </a:p>
        </p:txBody>
      </p:sp>
      <p:sp>
        <p:nvSpPr>
          <p:cNvPr id="5" name="Slide Number Placeholder 4"/>
          <p:cNvSpPr>
            <a:spLocks noGrp="1"/>
          </p:cNvSpPr>
          <p:nvPr>
            <p:ph type="sldNum" sz="quarter" idx="3"/>
          </p:nvPr>
        </p:nvSpPr>
        <p:spPr>
          <a:xfrm>
            <a:off x="3856880" y="9443323"/>
            <a:ext cx="2951905" cy="497603"/>
          </a:xfrm>
          <a:prstGeom prst="rect">
            <a:avLst/>
          </a:prstGeom>
        </p:spPr>
        <p:txBody>
          <a:bodyPr vert="horz" lIns="91566" tIns="45783" rIns="91566" bIns="45783" rtlCol="0" anchor="b"/>
          <a:lstStyle>
            <a:lvl1pPr algn="r">
              <a:defRPr sz="1200"/>
            </a:lvl1pPr>
          </a:lstStyle>
          <a:p>
            <a:fld id="{152DF6FB-2069-4699-BF2F-6B5703C6E880}" type="slidenum">
              <a:rPr lang="en-GB" smtClean="0"/>
              <a:t>‹#›</a:t>
            </a:fld>
            <a:endParaRPr lang="en-GB"/>
          </a:p>
        </p:txBody>
      </p:sp>
    </p:spTree>
    <p:extLst>
      <p:ext uri="{BB962C8B-B14F-4D97-AF65-F5344CB8AC3E}">
        <p14:creationId xmlns:p14="http://schemas.microsoft.com/office/powerpoint/2010/main" val="1454520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51905" cy="497603"/>
          </a:xfrm>
          <a:prstGeom prst="rect">
            <a:avLst/>
          </a:prstGeom>
        </p:spPr>
        <p:txBody>
          <a:bodyPr vert="horz" lIns="91566" tIns="45783" rIns="91566" bIns="45783" rtlCol="0"/>
          <a:lstStyle>
            <a:lvl1pPr algn="l">
              <a:defRPr sz="1200"/>
            </a:lvl1pPr>
          </a:lstStyle>
          <a:p>
            <a:endParaRPr lang="en-GB"/>
          </a:p>
        </p:txBody>
      </p:sp>
      <p:sp>
        <p:nvSpPr>
          <p:cNvPr id="3" name="Date Placeholder 2"/>
          <p:cNvSpPr>
            <a:spLocks noGrp="1"/>
          </p:cNvSpPr>
          <p:nvPr>
            <p:ph type="dt" idx="1"/>
          </p:nvPr>
        </p:nvSpPr>
        <p:spPr>
          <a:xfrm>
            <a:off x="3856880" y="0"/>
            <a:ext cx="2951905" cy="497603"/>
          </a:xfrm>
          <a:prstGeom prst="rect">
            <a:avLst/>
          </a:prstGeom>
        </p:spPr>
        <p:txBody>
          <a:bodyPr vert="horz" lIns="91566" tIns="45783" rIns="91566" bIns="45783" rtlCol="0"/>
          <a:lstStyle>
            <a:lvl1pPr algn="r">
              <a:defRPr sz="1200"/>
            </a:lvl1pPr>
          </a:lstStyle>
          <a:p>
            <a:fld id="{8D5E897C-BC8F-4260-BBAB-0B959D5D8ECA}" type="datetimeFigureOut">
              <a:rPr lang="en-GB" smtClean="0"/>
              <a:t>16/01/2018</a:t>
            </a:fld>
            <a:endParaRPr lang="en-GB"/>
          </a:p>
        </p:txBody>
      </p:sp>
      <p:sp>
        <p:nvSpPr>
          <p:cNvPr id="4" name="Slide Image Placeholder 3"/>
          <p:cNvSpPr>
            <a:spLocks noGrp="1" noRot="1" noChangeAspect="1"/>
          </p:cNvSpPr>
          <p:nvPr>
            <p:ph type="sldImg" idx="2"/>
          </p:nvPr>
        </p:nvSpPr>
        <p:spPr>
          <a:xfrm>
            <a:off x="920750" y="746125"/>
            <a:ext cx="4968875" cy="3727450"/>
          </a:xfrm>
          <a:prstGeom prst="rect">
            <a:avLst/>
          </a:prstGeom>
          <a:noFill/>
          <a:ln w="12700">
            <a:solidFill>
              <a:prstClr val="black"/>
            </a:solidFill>
          </a:ln>
        </p:spPr>
        <p:txBody>
          <a:bodyPr vert="horz" lIns="91566" tIns="45783" rIns="91566" bIns="45783" rtlCol="0" anchor="ctr"/>
          <a:lstStyle/>
          <a:p>
            <a:endParaRPr lang="en-GB"/>
          </a:p>
        </p:txBody>
      </p:sp>
      <p:sp>
        <p:nvSpPr>
          <p:cNvPr id="5" name="Notes Placeholder 4"/>
          <p:cNvSpPr>
            <a:spLocks noGrp="1"/>
          </p:cNvSpPr>
          <p:nvPr>
            <p:ph type="body" sz="quarter" idx="3"/>
          </p:nvPr>
        </p:nvSpPr>
        <p:spPr>
          <a:xfrm>
            <a:off x="680720" y="4723251"/>
            <a:ext cx="5448936" cy="4473654"/>
          </a:xfrm>
          <a:prstGeom prst="rect">
            <a:avLst/>
          </a:prstGeom>
        </p:spPr>
        <p:txBody>
          <a:bodyPr vert="horz" lIns="91566" tIns="45783" rIns="91566" bIns="4578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2" y="9443323"/>
            <a:ext cx="2951905" cy="497603"/>
          </a:xfrm>
          <a:prstGeom prst="rect">
            <a:avLst/>
          </a:prstGeom>
        </p:spPr>
        <p:txBody>
          <a:bodyPr vert="horz" lIns="91566" tIns="45783" rIns="91566" bIns="45783" rtlCol="0" anchor="b"/>
          <a:lstStyle>
            <a:lvl1pPr algn="l">
              <a:defRPr sz="1200"/>
            </a:lvl1pPr>
          </a:lstStyle>
          <a:p>
            <a:endParaRPr lang="en-GB"/>
          </a:p>
        </p:txBody>
      </p:sp>
      <p:sp>
        <p:nvSpPr>
          <p:cNvPr id="7" name="Slide Number Placeholder 6"/>
          <p:cNvSpPr>
            <a:spLocks noGrp="1"/>
          </p:cNvSpPr>
          <p:nvPr>
            <p:ph type="sldNum" sz="quarter" idx="5"/>
          </p:nvPr>
        </p:nvSpPr>
        <p:spPr>
          <a:xfrm>
            <a:off x="3856880" y="9443323"/>
            <a:ext cx="2951905" cy="497603"/>
          </a:xfrm>
          <a:prstGeom prst="rect">
            <a:avLst/>
          </a:prstGeom>
        </p:spPr>
        <p:txBody>
          <a:bodyPr vert="horz" lIns="91566" tIns="45783" rIns="91566" bIns="45783" rtlCol="0" anchor="b"/>
          <a:lstStyle>
            <a:lvl1pPr algn="r">
              <a:defRPr sz="1200"/>
            </a:lvl1pPr>
          </a:lstStyle>
          <a:p>
            <a:fld id="{A4BF25B1-9033-4B17-B5F4-B65326A9161B}" type="slidenum">
              <a:rPr lang="en-GB" smtClean="0"/>
              <a:t>‹#›</a:t>
            </a:fld>
            <a:endParaRPr lang="en-GB"/>
          </a:p>
        </p:txBody>
      </p:sp>
    </p:spTree>
    <p:extLst>
      <p:ext uri="{BB962C8B-B14F-4D97-AF65-F5344CB8AC3E}">
        <p14:creationId xmlns:p14="http://schemas.microsoft.com/office/powerpoint/2010/main" val="1887687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BF25B1-9033-4B17-B5F4-B65326A9161B}" type="slidenum">
              <a:rPr lang="en-GB" smtClean="0"/>
              <a:t>1</a:t>
            </a:fld>
            <a:endParaRPr lang="en-GB"/>
          </a:p>
        </p:txBody>
      </p:sp>
    </p:spTree>
    <p:extLst>
      <p:ext uri="{BB962C8B-B14F-4D97-AF65-F5344CB8AC3E}">
        <p14:creationId xmlns:p14="http://schemas.microsoft.com/office/powerpoint/2010/main" val="29922858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xfrm>
            <a:off x="169863" y="4538663"/>
            <a:ext cx="6470650" cy="46878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8499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82A64A85-6D38-4212-82BE-38B6A429D7BD}" type="slidenum">
              <a:rPr lang="en-GB" altLang="en-US" sz="1200">
                <a:solidFill>
                  <a:srgbClr val="000000"/>
                </a:solidFill>
                <a:latin typeface="Arial Unicode MS" pitchFamily="34" charset="-128"/>
              </a:rPr>
              <a:pPr eaLnBrk="1" hangingPunct="1"/>
              <a:t>10</a:t>
            </a:fld>
            <a:endParaRPr lang="en-GB" altLang="en-US" sz="1200">
              <a:solidFill>
                <a:srgbClr val="000000"/>
              </a:solidFill>
              <a:latin typeface="Arial Unicode MS" pitchFamily="34" charset="-128"/>
            </a:endParaRPr>
          </a:p>
        </p:txBody>
      </p:sp>
    </p:spTree>
    <p:extLst>
      <p:ext uri="{BB962C8B-B14F-4D97-AF65-F5344CB8AC3E}">
        <p14:creationId xmlns:p14="http://schemas.microsoft.com/office/powerpoint/2010/main" val="17674621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hangingPunct="1">
              <a:defRPr/>
            </a:pPr>
            <a:endParaRPr lang="en-GB" dirty="0" smtClean="0"/>
          </a:p>
        </p:txBody>
      </p:sp>
      <p:sp>
        <p:nvSpPr>
          <p:cNvPr id="4" name="Slide Number Placeholder 3"/>
          <p:cNvSpPr>
            <a:spLocks noGrp="1"/>
          </p:cNvSpPr>
          <p:nvPr>
            <p:ph type="sldNum" sz="quarter" idx="5"/>
          </p:nvPr>
        </p:nvSpPr>
        <p:spPr/>
        <p:txBody>
          <a:bodyPr/>
          <a:lstStyle/>
          <a:p>
            <a:pPr>
              <a:defRPr/>
            </a:pPr>
            <a:fld id="{38672B99-F041-4F49-91ED-60E1FF6FF639}" type="slidenum">
              <a:rPr lang="en-GB" smtClean="0"/>
              <a:pPr>
                <a:defRPr/>
              </a:pPr>
              <a:t>12</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b="1"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890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cs typeface="ＭＳ Ｐゴシック" panose="020B0600070205080204" pitchFamily="34" charset="-128"/>
              </a:defRPr>
            </a:lvl1pPr>
            <a:lvl2pPr marL="749300" indent="-287338" algn="l"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2pPr>
            <a:lvl3pPr marL="1152525" indent="-230188" algn="l"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3pPr>
            <a:lvl4pPr marL="1614488" indent="-230188" algn="l"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4pPr>
            <a:lvl5pPr marL="2076450" indent="-230188" algn="l"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5pPr>
            <a:lvl6pPr marL="2533650" indent="-23018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6pPr>
            <a:lvl7pPr marL="2990850" indent="-23018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7pPr>
            <a:lvl8pPr marL="3448050" indent="-23018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8pPr>
            <a:lvl9pPr marL="3905250" indent="-23018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9pPr>
          </a:lstStyle>
          <a:p>
            <a:pPr algn="r" eaLnBrk="1" hangingPunct="1">
              <a:spcBef>
                <a:spcPct val="0"/>
              </a:spcBef>
            </a:pPr>
            <a:fld id="{D0AA5865-2CBD-4240-A4A6-CF2D9723FFDB}" type="slidenum">
              <a:rPr lang="en-GB" altLang="en-US">
                <a:solidFill>
                  <a:srgbClr val="FFFFFF"/>
                </a:solidFill>
                <a:latin typeface="Arial Unicode MS" pitchFamily="34" charset="-128"/>
                <a:cs typeface="Arial" panose="020B0604020202020204" pitchFamily="34" charset="0"/>
              </a:rPr>
              <a:pPr algn="r" eaLnBrk="1" hangingPunct="1">
                <a:spcBef>
                  <a:spcPct val="0"/>
                </a:spcBef>
              </a:pPr>
              <a:t>13</a:t>
            </a:fld>
            <a:endParaRPr lang="en-GB" altLang="en-US">
              <a:solidFill>
                <a:srgbClr val="FFFFFF"/>
              </a:solidFill>
              <a:latin typeface="Arial Unicode MS" pitchFamily="34" charset="-128"/>
              <a:cs typeface="Arial" panose="020B0604020202020204" pitchFamily="34" charset="0"/>
            </a:endParaRPr>
          </a:p>
        </p:txBody>
      </p:sp>
    </p:spTree>
    <p:extLst>
      <p:ext uri="{BB962C8B-B14F-4D97-AF65-F5344CB8AC3E}">
        <p14:creationId xmlns:p14="http://schemas.microsoft.com/office/powerpoint/2010/main" val="39405264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9011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DF2E5A6C-0242-4F6B-A5DD-1674879C4591}" type="slidenum">
              <a:rPr lang="en-GB" altLang="en-US" sz="1200">
                <a:latin typeface="Arial Unicode MS" pitchFamily="34" charset="-128"/>
              </a:rPr>
              <a:pPr eaLnBrk="1" hangingPunct="1"/>
              <a:t>15</a:t>
            </a:fld>
            <a:endParaRPr lang="en-GB" altLang="en-US" sz="1200">
              <a:latin typeface="Arial Unicode MS" pitchFamily="34" charset="-128"/>
            </a:endParaRPr>
          </a:p>
        </p:txBody>
      </p:sp>
    </p:spTree>
    <p:extLst>
      <p:ext uri="{BB962C8B-B14F-4D97-AF65-F5344CB8AC3E}">
        <p14:creationId xmlns:p14="http://schemas.microsoft.com/office/powerpoint/2010/main" val="674929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9114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3004EEBD-DE3D-44D7-9497-A9B12E5DE6D3}" type="slidenum">
              <a:rPr lang="en-GB" altLang="en-US" sz="1200">
                <a:latin typeface="Arial Unicode MS" pitchFamily="34" charset="-128"/>
              </a:rPr>
              <a:pPr eaLnBrk="1" hangingPunct="1"/>
              <a:t>16</a:t>
            </a:fld>
            <a:endParaRPr lang="en-GB" altLang="en-US" sz="1200">
              <a:latin typeface="Arial Unicode MS" pitchFamily="34" charset="-128"/>
            </a:endParaRPr>
          </a:p>
        </p:txBody>
      </p:sp>
    </p:spTree>
    <p:extLst>
      <p:ext uri="{BB962C8B-B14F-4D97-AF65-F5344CB8AC3E}">
        <p14:creationId xmlns:p14="http://schemas.microsoft.com/office/powerpoint/2010/main" val="8240574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921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A84C7345-698B-4707-B27C-ACFDBCE716DD}" type="slidenum">
              <a:rPr lang="en-GB" altLang="en-US" sz="1200">
                <a:latin typeface="Arial Unicode MS" pitchFamily="34" charset="-128"/>
              </a:rPr>
              <a:pPr eaLnBrk="1" hangingPunct="1"/>
              <a:t>17</a:t>
            </a:fld>
            <a:endParaRPr lang="en-GB" altLang="en-US" sz="1200">
              <a:latin typeface="Arial Unicode MS" pitchFamily="34" charset="-128"/>
            </a:endParaRPr>
          </a:p>
        </p:txBody>
      </p:sp>
    </p:spTree>
    <p:extLst>
      <p:ext uri="{BB962C8B-B14F-4D97-AF65-F5344CB8AC3E}">
        <p14:creationId xmlns:p14="http://schemas.microsoft.com/office/powerpoint/2010/main" val="25563967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9318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06375B83-55AF-421B-B358-6D7BDAECAF92}" type="slidenum">
              <a:rPr lang="en-GB" altLang="en-US" sz="1200">
                <a:latin typeface="Arial Unicode MS" pitchFamily="34" charset="-128"/>
              </a:rPr>
              <a:pPr eaLnBrk="1" hangingPunct="1"/>
              <a:t>18</a:t>
            </a:fld>
            <a:endParaRPr lang="en-GB" altLang="en-US" sz="1200">
              <a:latin typeface="Arial Unicode MS" pitchFamily="34" charset="-128"/>
            </a:endParaRPr>
          </a:p>
        </p:txBody>
      </p:sp>
    </p:spTree>
    <p:extLst>
      <p:ext uri="{BB962C8B-B14F-4D97-AF65-F5344CB8AC3E}">
        <p14:creationId xmlns:p14="http://schemas.microsoft.com/office/powerpoint/2010/main" val="17072451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921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A84C7345-698B-4707-B27C-ACFDBCE716DD}" type="slidenum">
              <a:rPr lang="en-GB" altLang="en-US" sz="1200">
                <a:latin typeface="Arial Unicode MS" pitchFamily="34" charset="-128"/>
              </a:rPr>
              <a:pPr eaLnBrk="1" hangingPunct="1"/>
              <a:t>19</a:t>
            </a:fld>
            <a:endParaRPr lang="en-GB" altLang="en-US" sz="1200">
              <a:latin typeface="Arial Unicode MS" pitchFamily="34" charset="-128"/>
            </a:endParaRPr>
          </a:p>
        </p:txBody>
      </p:sp>
    </p:spTree>
    <p:extLst>
      <p:ext uri="{BB962C8B-B14F-4D97-AF65-F5344CB8AC3E}">
        <p14:creationId xmlns:p14="http://schemas.microsoft.com/office/powerpoint/2010/main" val="40828996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921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A84C7345-698B-4707-B27C-ACFDBCE716DD}" type="slidenum">
              <a:rPr lang="en-GB" altLang="en-US" sz="1200">
                <a:latin typeface="Arial Unicode MS" pitchFamily="34" charset="-128"/>
              </a:rPr>
              <a:pPr eaLnBrk="1" hangingPunct="1"/>
              <a:t>20</a:t>
            </a:fld>
            <a:endParaRPr lang="en-GB" altLang="en-US" sz="1200">
              <a:latin typeface="Arial Unicode MS" pitchFamily="34" charset="-128"/>
            </a:endParaRPr>
          </a:p>
        </p:txBody>
      </p:sp>
    </p:spTree>
    <p:extLst>
      <p:ext uri="{BB962C8B-B14F-4D97-AF65-F5344CB8AC3E}">
        <p14:creationId xmlns:p14="http://schemas.microsoft.com/office/powerpoint/2010/main" val="2139442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921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A84C7345-698B-4707-B27C-ACFDBCE716DD}" type="slidenum">
              <a:rPr lang="en-GB" altLang="en-US" sz="1200">
                <a:latin typeface="Arial Unicode MS" pitchFamily="34" charset="-128"/>
              </a:rPr>
              <a:pPr eaLnBrk="1" hangingPunct="1"/>
              <a:t>21</a:t>
            </a:fld>
            <a:endParaRPr lang="en-GB" altLang="en-US" sz="1200">
              <a:latin typeface="Arial Unicode MS" pitchFamily="34" charset="-128"/>
            </a:endParaRPr>
          </a:p>
        </p:txBody>
      </p:sp>
    </p:spTree>
    <p:extLst>
      <p:ext uri="{BB962C8B-B14F-4D97-AF65-F5344CB8AC3E}">
        <p14:creationId xmlns:p14="http://schemas.microsoft.com/office/powerpoint/2010/main" val="3329522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10"/>
          </p:nvPr>
        </p:nvSpPr>
        <p:spPr/>
        <p:txBody>
          <a:bodyPr/>
          <a:lstStyle/>
          <a:p>
            <a:fld id="{A4BF25B1-9033-4B17-B5F4-B65326A9161B}" type="slidenum">
              <a:rPr lang="en-GB" smtClean="0"/>
              <a:t>2</a:t>
            </a:fld>
            <a:endParaRPr lang="en-GB" dirty="0"/>
          </a:p>
        </p:txBody>
      </p:sp>
    </p:spTree>
    <p:extLst>
      <p:ext uri="{BB962C8B-B14F-4D97-AF65-F5344CB8AC3E}">
        <p14:creationId xmlns:p14="http://schemas.microsoft.com/office/powerpoint/2010/main" val="38488627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smtClean="0"/>
          </a:p>
        </p:txBody>
      </p:sp>
      <p:sp>
        <p:nvSpPr>
          <p:cNvPr id="4" name="Slide Number Placeholder 3"/>
          <p:cNvSpPr>
            <a:spLocks noGrp="1"/>
          </p:cNvSpPr>
          <p:nvPr>
            <p:ph type="sldNum" sz="quarter" idx="10"/>
          </p:nvPr>
        </p:nvSpPr>
        <p:spPr/>
        <p:txBody>
          <a:bodyPr/>
          <a:lstStyle/>
          <a:p>
            <a:fld id="{A4BF25B1-9033-4B17-B5F4-B65326A9161B}" type="slidenum">
              <a:rPr lang="en-GB" smtClean="0"/>
              <a:t>22</a:t>
            </a:fld>
            <a:endParaRPr lang="en-GB"/>
          </a:p>
        </p:txBody>
      </p:sp>
    </p:spTree>
    <p:extLst>
      <p:ext uri="{BB962C8B-B14F-4D97-AF65-F5344CB8AC3E}">
        <p14:creationId xmlns:p14="http://schemas.microsoft.com/office/powerpoint/2010/main" val="14696108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smtClean="0"/>
          </a:p>
        </p:txBody>
      </p:sp>
      <p:sp>
        <p:nvSpPr>
          <p:cNvPr id="4" name="Slide Number Placeholder 3"/>
          <p:cNvSpPr>
            <a:spLocks noGrp="1"/>
          </p:cNvSpPr>
          <p:nvPr>
            <p:ph type="sldNum" sz="quarter" idx="10"/>
          </p:nvPr>
        </p:nvSpPr>
        <p:spPr/>
        <p:txBody>
          <a:bodyPr/>
          <a:lstStyle/>
          <a:p>
            <a:fld id="{A4BF25B1-9033-4B17-B5F4-B65326A9161B}" type="slidenum">
              <a:rPr lang="en-GB" smtClean="0"/>
              <a:t>23</a:t>
            </a:fld>
            <a:endParaRPr lang="en-GB"/>
          </a:p>
        </p:txBody>
      </p:sp>
    </p:spTree>
    <p:extLst>
      <p:ext uri="{BB962C8B-B14F-4D97-AF65-F5344CB8AC3E}">
        <p14:creationId xmlns:p14="http://schemas.microsoft.com/office/powerpoint/2010/main" val="7375488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smtClean="0"/>
          </a:p>
        </p:txBody>
      </p:sp>
      <p:sp>
        <p:nvSpPr>
          <p:cNvPr id="4" name="Slide Number Placeholder 3"/>
          <p:cNvSpPr>
            <a:spLocks noGrp="1"/>
          </p:cNvSpPr>
          <p:nvPr>
            <p:ph type="sldNum" sz="quarter" idx="10"/>
          </p:nvPr>
        </p:nvSpPr>
        <p:spPr/>
        <p:txBody>
          <a:bodyPr/>
          <a:lstStyle/>
          <a:p>
            <a:fld id="{A4BF25B1-9033-4B17-B5F4-B65326A9161B}" type="slidenum">
              <a:rPr lang="en-GB" smtClean="0"/>
              <a:t>24</a:t>
            </a:fld>
            <a:endParaRPr lang="en-GB"/>
          </a:p>
        </p:txBody>
      </p:sp>
    </p:spTree>
    <p:extLst>
      <p:ext uri="{BB962C8B-B14F-4D97-AF65-F5344CB8AC3E}">
        <p14:creationId xmlns:p14="http://schemas.microsoft.com/office/powerpoint/2010/main" val="11615938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5024" indent="-286550" eaLnBrk="0" hangingPunct="0">
              <a:defRPr>
                <a:solidFill>
                  <a:schemeClr val="tx1"/>
                </a:solidFill>
                <a:latin typeface="Arial" pitchFamily="34" charset="0"/>
              </a:defRPr>
            </a:lvl2pPr>
            <a:lvl3pPr marL="1146193" indent="-229237" eaLnBrk="0" hangingPunct="0">
              <a:defRPr>
                <a:solidFill>
                  <a:schemeClr val="tx1"/>
                </a:solidFill>
                <a:latin typeface="Arial" pitchFamily="34" charset="0"/>
              </a:defRPr>
            </a:lvl3pPr>
            <a:lvl4pPr marL="1604670" indent="-229237" eaLnBrk="0" hangingPunct="0">
              <a:defRPr>
                <a:solidFill>
                  <a:schemeClr val="tx1"/>
                </a:solidFill>
                <a:latin typeface="Arial" pitchFamily="34" charset="0"/>
              </a:defRPr>
            </a:lvl4pPr>
            <a:lvl5pPr marL="2063147" indent="-229237" eaLnBrk="0" hangingPunct="0">
              <a:defRPr>
                <a:solidFill>
                  <a:schemeClr val="tx1"/>
                </a:solidFill>
                <a:latin typeface="Arial" pitchFamily="34" charset="0"/>
              </a:defRPr>
            </a:lvl5pPr>
            <a:lvl6pPr marL="2521624" indent="-229237" eaLnBrk="0" fontAlgn="base" hangingPunct="0">
              <a:spcBef>
                <a:spcPct val="0"/>
              </a:spcBef>
              <a:spcAft>
                <a:spcPct val="0"/>
              </a:spcAft>
              <a:defRPr>
                <a:solidFill>
                  <a:schemeClr val="tx1"/>
                </a:solidFill>
                <a:latin typeface="Arial" pitchFamily="34" charset="0"/>
              </a:defRPr>
            </a:lvl6pPr>
            <a:lvl7pPr marL="2980102" indent="-229237" eaLnBrk="0" fontAlgn="base" hangingPunct="0">
              <a:spcBef>
                <a:spcPct val="0"/>
              </a:spcBef>
              <a:spcAft>
                <a:spcPct val="0"/>
              </a:spcAft>
              <a:defRPr>
                <a:solidFill>
                  <a:schemeClr val="tx1"/>
                </a:solidFill>
                <a:latin typeface="Arial" pitchFamily="34" charset="0"/>
              </a:defRPr>
            </a:lvl7pPr>
            <a:lvl8pPr marL="3438580" indent="-229237" eaLnBrk="0" fontAlgn="base" hangingPunct="0">
              <a:spcBef>
                <a:spcPct val="0"/>
              </a:spcBef>
              <a:spcAft>
                <a:spcPct val="0"/>
              </a:spcAft>
              <a:defRPr>
                <a:solidFill>
                  <a:schemeClr val="tx1"/>
                </a:solidFill>
                <a:latin typeface="Arial" pitchFamily="34" charset="0"/>
              </a:defRPr>
            </a:lvl8pPr>
            <a:lvl9pPr marL="3897055" indent="-229237"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1250BE0C-5E2F-440A-A6F0-EDD0F6855D50}" type="slidenum">
              <a:rPr lang="en-GB" altLang="en-US" smtClean="0">
                <a:latin typeface="Calibri" pitchFamily="34" charset="0"/>
              </a:rPr>
              <a:pPr eaLnBrk="1" fontAlgn="base" hangingPunct="1">
                <a:spcBef>
                  <a:spcPct val="0"/>
                </a:spcBef>
                <a:spcAft>
                  <a:spcPct val="0"/>
                </a:spcAft>
              </a:pPr>
              <a:t>25</a:t>
            </a:fld>
            <a:endParaRPr lang="en-GB" altLang="en-US" dirty="0"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sz="1200" b="0" i="0" u="none" strike="noStrike" kern="1200" baseline="0" dirty="0" smtClean="0">
                <a:solidFill>
                  <a:schemeClr val="tx1"/>
                </a:solidFill>
                <a:latin typeface="+mn-lt"/>
                <a:ea typeface="+mn-ea"/>
                <a:cs typeface="+mn-cs"/>
              </a:rPr>
              <a:t>Only nine </a:t>
            </a:r>
            <a:r>
              <a:rPr lang="en-US" sz="1200" b="0" i="0" u="none" strike="noStrike" kern="1200" baseline="0" dirty="0" smtClean="0">
                <a:solidFill>
                  <a:schemeClr val="tx1"/>
                </a:solidFill>
                <a:latin typeface="+mn-lt"/>
                <a:ea typeface="+mn-ea"/>
                <a:cs typeface="+mn-cs"/>
              </a:rPr>
              <a:t>countries </a:t>
            </a:r>
            <a:r>
              <a:rPr lang="en-US" sz="1200" b="0" i="0" u="none" strike="noStrike" kern="1200" baseline="0" dirty="0" smtClean="0">
                <a:solidFill>
                  <a:schemeClr val="tx1"/>
                </a:solidFill>
                <a:latin typeface="+mn-lt"/>
                <a:ea typeface="+mn-ea"/>
                <a:cs typeface="+mn-cs"/>
              </a:rPr>
              <a:t>[1%] of the global PWID population) had high NSP coverage (</a:t>
            </a:r>
            <a:r>
              <a:rPr lang="en-US" sz="1200" b="0" i="0" u="none" strike="noStrike" kern="1200" baseline="0" dirty="0" err="1" smtClean="0">
                <a:solidFill>
                  <a:schemeClr val="tx1"/>
                </a:solidFill>
                <a:latin typeface="+mn-lt"/>
                <a:ea typeface="+mn-ea"/>
                <a:cs typeface="+mn-cs"/>
              </a:rPr>
              <a:t>ie</a:t>
            </a:r>
            <a:r>
              <a:rPr lang="en-US" sz="1200" b="0" i="0" u="none" strike="noStrike" kern="1200" baseline="0" dirty="0" smtClean="0">
                <a:solidFill>
                  <a:schemeClr val="tx1"/>
                </a:solidFill>
                <a:latin typeface="+mn-lt"/>
                <a:ea typeface="+mn-ea"/>
                <a:cs typeface="+mn-cs"/>
              </a:rPr>
              <a:t>, distributed &gt;200 needle-syringes per PWID per year;). </a:t>
            </a:r>
          </a:p>
          <a:p>
            <a:pPr marL="171450" indent="-171450">
              <a:buFontTx/>
              <a:buChar char="-"/>
            </a:pPr>
            <a:r>
              <a:rPr lang="en-US" sz="1200" b="0" i="0" u="none" strike="noStrike" kern="1200" baseline="0" dirty="0" smtClean="0">
                <a:solidFill>
                  <a:schemeClr val="tx1"/>
                </a:solidFill>
                <a:latin typeface="+mn-lt"/>
                <a:ea typeface="+mn-ea"/>
                <a:cs typeface="+mn-cs"/>
              </a:rPr>
              <a:t>Coverage was in the moderate range in 12 countries </a:t>
            </a:r>
            <a:r>
              <a:rPr lang="en-US" sz="1200" b="0" i="0" u="none" strike="noStrike" kern="1200" baseline="0" dirty="0" smtClean="0">
                <a:solidFill>
                  <a:schemeClr val="tx1"/>
                </a:solidFill>
                <a:latin typeface="+mn-lt"/>
                <a:ea typeface="+mn-ea"/>
                <a:cs typeface="+mn-cs"/>
              </a:rPr>
              <a:t>[5</a:t>
            </a:r>
            <a:r>
              <a:rPr lang="en-US" sz="1200" b="0" i="0" u="none" strike="noStrike" kern="1200" baseline="0" dirty="0" smtClean="0">
                <a:solidFill>
                  <a:schemeClr val="tx1"/>
                </a:solidFill>
                <a:latin typeface="+mn-lt"/>
                <a:ea typeface="+mn-ea"/>
                <a:cs typeface="+mn-cs"/>
              </a:rPr>
              <a:t>%] of the global PWID population) and </a:t>
            </a:r>
          </a:p>
          <a:p>
            <a:pPr marL="171450" indent="-171450">
              <a:buFontTx/>
              <a:buChar char="-"/>
            </a:pPr>
            <a:r>
              <a:rPr lang="en-US" sz="1200" b="0" i="0" u="none" strike="noStrike" kern="1200" baseline="0" dirty="0" smtClean="0">
                <a:solidFill>
                  <a:schemeClr val="tx1"/>
                </a:solidFill>
                <a:latin typeface="+mn-lt"/>
                <a:ea typeface="+mn-ea"/>
                <a:cs typeface="+mn-cs"/>
              </a:rPr>
              <a:t>Low coverage </a:t>
            </a:r>
            <a:r>
              <a:rPr lang="en-US" sz="1200" b="0" i="0" u="none" strike="noStrike" kern="1200" baseline="0" dirty="0" smtClean="0">
                <a:solidFill>
                  <a:schemeClr val="tx1"/>
                </a:solidFill>
                <a:latin typeface="+mn-lt"/>
                <a:ea typeface="+mn-ea"/>
                <a:cs typeface="+mn-cs"/>
              </a:rPr>
              <a:t>in 36 countries </a:t>
            </a:r>
            <a:r>
              <a:rPr lang="en-US" sz="1200" b="0" i="0" u="none" strike="noStrike" kern="1200" baseline="0" dirty="0" smtClean="0">
                <a:solidFill>
                  <a:schemeClr val="tx1"/>
                </a:solidFill>
                <a:latin typeface="+mn-lt"/>
                <a:ea typeface="+mn-ea"/>
                <a:cs typeface="+mn-cs"/>
              </a:rPr>
              <a:t>[60</a:t>
            </a:r>
            <a:r>
              <a:rPr lang="en-US" sz="1200" b="0" i="0" u="none" strike="noStrike" kern="1200" baseline="0" dirty="0" smtClean="0">
                <a:solidFill>
                  <a:schemeClr val="tx1"/>
                </a:solidFill>
                <a:latin typeface="+mn-lt"/>
                <a:ea typeface="+mn-ea"/>
                <a:cs typeface="+mn-cs"/>
              </a:rPr>
              <a:t>%] of the global PWID </a:t>
            </a:r>
            <a:r>
              <a:rPr lang="en-US" sz="1200" b="0" i="0" u="none" strike="noStrike" kern="1200" baseline="0" dirty="0" smtClean="0">
                <a:solidFill>
                  <a:schemeClr val="tx1"/>
                </a:solidFill>
                <a:latin typeface="+mn-lt"/>
                <a:ea typeface="+mn-ea"/>
                <a:cs typeface="+mn-cs"/>
              </a:rPr>
              <a:t>population.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4BF25B1-9033-4B17-B5F4-B65326A9161B}" type="slidenum">
              <a:rPr lang="en-GB" smtClean="0"/>
              <a:t>3</a:t>
            </a:fld>
            <a:endParaRPr lang="en-GB"/>
          </a:p>
        </p:txBody>
      </p:sp>
    </p:spTree>
    <p:extLst>
      <p:ext uri="{BB962C8B-B14F-4D97-AF65-F5344CB8AC3E}">
        <p14:creationId xmlns:p14="http://schemas.microsoft.com/office/powerpoint/2010/main" val="3402801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baseline="300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baseline="300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baseline="300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A4BF25B1-9033-4B17-B5F4-B65326A9161B}" type="slidenum">
              <a:rPr lang="en-GB" smtClean="0"/>
              <a:t>4</a:t>
            </a:fld>
            <a:endParaRPr lang="en-GB"/>
          </a:p>
        </p:txBody>
      </p:sp>
    </p:spTree>
    <p:extLst>
      <p:ext uri="{BB962C8B-B14F-4D97-AF65-F5344CB8AC3E}">
        <p14:creationId xmlns:p14="http://schemas.microsoft.com/office/powerpoint/2010/main" val="31212965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BF25B1-9033-4B17-B5F4-B65326A9161B}" type="slidenum">
              <a:rPr lang="en-GB" smtClean="0"/>
              <a:t>5</a:t>
            </a:fld>
            <a:endParaRPr lang="en-GB"/>
          </a:p>
        </p:txBody>
      </p:sp>
    </p:spTree>
    <p:extLst>
      <p:ext uri="{BB962C8B-B14F-4D97-AF65-F5344CB8AC3E}">
        <p14:creationId xmlns:p14="http://schemas.microsoft.com/office/powerpoint/2010/main" val="32436918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BF25B1-9033-4B17-B5F4-B65326A9161B}" type="slidenum">
              <a:rPr lang="en-GB" smtClean="0"/>
              <a:t>6</a:t>
            </a:fld>
            <a:endParaRPr lang="en-GB"/>
          </a:p>
        </p:txBody>
      </p:sp>
    </p:spTree>
    <p:extLst>
      <p:ext uri="{BB962C8B-B14F-4D97-AF65-F5344CB8AC3E}">
        <p14:creationId xmlns:p14="http://schemas.microsoft.com/office/powerpoint/2010/main" val="1423372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4BF25B1-9033-4B17-B5F4-B65326A9161B}" type="slidenum">
              <a:rPr lang="en-GB" smtClean="0"/>
              <a:t>7</a:t>
            </a:fld>
            <a:endParaRPr lang="en-GB"/>
          </a:p>
        </p:txBody>
      </p:sp>
    </p:spTree>
    <p:extLst>
      <p:ext uri="{BB962C8B-B14F-4D97-AF65-F5344CB8AC3E}">
        <p14:creationId xmlns:p14="http://schemas.microsoft.com/office/powerpoint/2010/main" val="20188167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8704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8146F517-CAC3-49AB-9266-97352A16456F}" type="slidenum">
              <a:rPr lang="en-GB" altLang="en-US" sz="1200">
                <a:solidFill>
                  <a:srgbClr val="000000"/>
                </a:solidFill>
                <a:latin typeface="Arial Unicode MS" pitchFamily="34" charset="-128"/>
              </a:rPr>
              <a:pPr eaLnBrk="1" hangingPunct="1"/>
              <a:t>8</a:t>
            </a:fld>
            <a:endParaRPr lang="en-GB" altLang="en-US" sz="1200">
              <a:solidFill>
                <a:srgbClr val="000000"/>
              </a:solidFill>
              <a:latin typeface="Arial Unicode MS" pitchFamily="34" charset="-128"/>
            </a:endParaRPr>
          </a:p>
        </p:txBody>
      </p:sp>
    </p:spTree>
    <p:extLst>
      <p:ext uri="{BB962C8B-B14F-4D97-AF65-F5344CB8AC3E}">
        <p14:creationId xmlns:p14="http://schemas.microsoft.com/office/powerpoint/2010/main" val="13979541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8806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8964B6F3-BF6C-455C-BD6D-1804DBAB7C6A}" type="slidenum">
              <a:rPr lang="en-GB" altLang="en-US" sz="1200">
                <a:solidFill>
                  <a:srgbClr val="000000"/>
                </a:solidFill>
                <a:latin typeface="Arial Unicode MS" pitchFamily="34" charset="-128"/>
              </a:rPr>
              <a:pPr eaLnBrk="1" hangingPunct="1"/>
              <a:t>9</a:t>
            </a:fld>
            <a:endParaRPr lang="en-GB" altLang="en-US" sz="1200">
              <a:solidFill>
                <a:srgbClr val="000000"/>
              </a:solidFill>
              <a:latin typeface="Arial Unicode MS" pitchFamily="34" charset="-128"/>
            </a:endParaRPr>
          </a:p>
        </p:txBody>
      </p:sp>
    </p:spTree>
    <p:extLst>
      <p:ext uri="{BB962C8B-B14F-4D97-AF65-F5344CB8AC3E}">
        <p14:creationId xmlns:p14="http://schemas.microsoft.com/office/powerpoint/2010/main" val="767071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333565365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7577AD0-10B1-4EE5-92BA-EBF5432FC72B}" type="datetimeFigureOut">
              <a:rPr lang="en-GB" smtClean="0"/>
              <a:t>16/01/2018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896CEA-C76D-461A-B708-DF21A681B18A}" type="slidenum">
              <a:rPr lang="en-GB" smtClean="0"/>
              <a:t>‹#›</a:t>
            </a:fld>
            <a:endParaRPr lang="en-GB"/>
          </a:p>
        </p:txBody>
      </p:sp>
    </p:spTree>
    <p:extLst>
      <p:ext uri="{BB962C8B-B14F-4D97-AF65-F5344CB8AC3E}">
        <p14:creationId xmlns:p14="http://schemas.microsoft.com/office/powerpoint/2010/main" val="2957173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7577AD0-10B1-4EE5-92BA-EBF5432FC72B}" type="datetimeFigureOut">
              <a:rPr lang="en-GB" smtClean="0"/>
              <a:t>16/01/2018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896CEA-C76D-461A-B708-DF21A681B18A}" type="slidenum">
              <a:rPr lang="en-GB" smtClean="0"/>
              <a:t>‹#›</a:t>
            </a:fld>
            <a:endParaRPr lang="en-GB"/>
          </a:p>
        </p:txBody>
      </p:sp>
    </p:spTree>
    <p:extLst>
      <p:ext uri="{BB962C8B-B14F-4D97-AF65-F5344CB8AC3E}">
        <p14:creationId xmlns:p14="http://schemas.microsoft.com/office/powerpoint/2010/main" val="2872789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Main Slide">
    <p:spTree>
      <p:nvGrpSpPr>
        <p:cNvPr id="1" name=""/>
        <p:cNvGrpSpPr/>
        <p:nvPr/>
      </p:nvGrpSpPr>
      <p:grpSpPr>
        <a:xfrm>
          <a:off x="0" y="0"/>
          <a:ext cx="0" cy="0"/>
          <a:chOff x="0" y="0"/>
          <a:chExt cx="0" cy="0"/>
        </a:xfrm>
      </p:grpSpPr>
      <p:sp>
        <p:nvSpPr>
          <p:cNvPr id="4" name="Title 1"/>
          <p:cNvSpPr>
            <a:spLocks noGrp="1"/>
          </p:cNvSpPr>
          <p:nvPr>
            <p:ph type="title"/>
          </p:nvPr>
        </p:nvSpPr>
        <p:spPr>
          <a:xfrm>
            <a:off x="179512" y="274638"/>
            <a:ext cx="8712968" cy="1143000"/>
          </a:xfrm>
        </p:spPr>
        <p:txBody>
          <a:bodyPr>
            <a:normAutofit/>
          </a:bodyPr>
          <a:lstStyle>
            <a:lvl1pPr>
              <a:defRPr sz="4000" b="0">
                <a:solidFill>
                  <a:srgbClr val="006699"/>
                </a:solidFill>
              </a:defRPr>
            </a:lvl1pPr>
          </a:lstStyle>
          <a:p>
            <a:r>
              <a:rPr lang="en-US" dirty="0" smtClean="0"/>
              <a:t>Click to edit Master title style</a:t>
            </a:r>
            <a:endParaRPr lang="en-GB" dirty="0"/>
          </a:p>
        </p:txBody>
      </p:sp>
      <p:sp>
        <p:nvSpPr>
          <p:cNvPr id="5" name="Content Placeholder 2"/>
          <p:cNvSpPr>
            <a:spLocks noGrp="1"/>
          </p:cNvSpPr>
          <p:nvPr>
            <p:ph idx="1"/>
          </p:nvPr>
        </p:nvSpPr>
        <p:spPr>
          <a:xfrm>
            <a:off x="817637" y="1412776"/>
            <a:ext cx="7570787" cy="3989040"/>
          </a:xfrm>
          <a:prstGeom prst="rect">
            <a:avLst/>
          </a:prstGeom>
        </p:spPr>
        <p:txBody>
          <a:bodyPr/>
          <a:lstStyle>
            <a:lvl1pPr>
              <a:spcBef>
                <a:spcPts val="600"/>
              </a:spcBef>
              <a:defRPr sz="2800">
                <a:solidFill>
                  <a:srgbClr val="006699"/>
                </a:solidFill>
                <a:latin typeface="Helvetica Neue"/>
              </a:defRPr>
            </a:lvl1pPr>
            <a:lvl2pPr>
              <a:spcBef>
                <a:spcPts val="600"/>
              </a:spcBef>
              <a:defRPr sz="2400">
                <a:solidFill>
                  <a:srgbClr val="006699"/>
                </a:solidFill>
                <a:latin typeface="Helvetica Neue"/>
              </a:defRPr>
            </a:lvl2pPr>
            <a:lvl3pPr>
              <a:spcBef>
                <a:spcPts val="600"/>
              </a:spcBef>
              <a:defRPr sz="2000">
                <a:solidFill>
                  <a:srgbClr val="006699"/>
                </a:solidFill>
                <a:latin typeface="Helvetica Neue"/>
              </a:defRPr>
            </a:lvl3pPr>
            <a:lvl4pPr>
              <a:spcBef>
                <a:spcPts val="600"/>
              </a:spcBef>
              <a:defRPr sz="1800">
                <a:solidFill>
                  <a:srgbClr val="006699"/>
                </a:solidFill>
                <a:latin typeface="Helvetica Neue"/>
              </a:defRPr>
            </a:lvl4pPr>
            <a:lvl5pPr>
              <a:spcBef>
                <a:spcPts val="600"/>
              </a:spcBef>
              <a:defRPr sz="1800">
                <a:solidFill>
                  <a:srgbClr val="006699"/>
                </a:solidFill>
                <a:latin typeface="Helvetica Neu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797648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67544" y="1844824"/>
            <a:ext cx="8229600" cy="4525963"/>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27577AD0-10B1-4EE5-92BA-EBF5432FC72B}" type="datetimeFigureOut">
              <a:rPr lang="en-GB" smtClean="0"/>
              <a:t>16/01/2018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896CEA-C76D-461A-B708-DF21A681B18A}" type="slidenum">
              <a:rPr lang="en-GB" smtClean="0"/>
              <a:t>‹#›</a:t>
            </a:fld>
            <a:endParaRPr lang="en-GB" dirty="0"/>
          </a:p>
        </p:txBody>
      </p:sp>
    </p:spTree>
    <p:extLst>
      <p:ext uri="{BB962C8B-B14F-4D97-AF65-F5344CB8AC3E}">
        <p14:creationId xmlns:p14="http://schemas.microsoft.com/office/powerpoint/2010/main" val="10274581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577AD0-10B1-4EE5-92BA-EBF5432FC72B}" type="datetimeFigureOut">
              <a:rPr lang="en-GB" smtClean="0"/>
              <a:t>16/01/2018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896CEA-C76D-461A-B708-DF21A681B18A}" type="slidenum">
              <a:rPr lang="en-GB" smtClean="0"/>
              <a:t>‹#›</a:t>
            </a:fld>
            <a:endParaRPr lang="en-GB"/>
          </a:p>
        </p:txBody>
      </p:sp>
    </p:spTree>
    <p:extLst>
      <p:ext uri="{BB962C8B-B14F-4D97-AF65-F5344CB8AC3E}">
        <p14:creationId xmlns:p14="http://schemas.microsoft.com/office/powerpoint/2010/main" val="4019812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7577AD0-10B1-4EE5-92BA-EBF5432FC72B}" type="datetimeFigureOut">
              <a:rPr lang="en-GB" smtClean="0"/>
              <a:t>16/01/2018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896CEA-C76D-461A-B708-DF21A681B18A}" type="slidenum">
              <a:rPr lang="en-GB" smtClean="0"/>
              <a:t>‹#›</a:t>
            </a:fld>
            <a:endParaRPr lang="en-GB"/>
          </a:p>
        </p:txBody>
      </p:sp>
    </p:spTree>
    <p:extLst>
      <p:ext uri="{BB962C8B-B14F-4D97-AF65-F5344CB8AC3E}">
        <p14:creationId xmlns:p14="http://schemas.microsoft.com/office/powerpoint/2010/main" val="217821166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7577AD0-10B1-4EE5-92BA-EBF5432FC72B}" type="datetimeFigureOut">
              <a:rPr lang="en-GB" smtClean="0"/>
              <a:t>16/01/2018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C896CEA-C76D-461A-B708-DF21A681B18A}" type="slidenum">
              <a:rPr lang="en-GB" smtClean="0"/>
              <a:t>‹#›</a:t>
            </a:fld>
            <a:endParaRPr lang="en-GB"/>
          </a:p>
        </p:txBody>
      </p:sp>
    </p:spTree>
    <p:extLst>
      <p:ext uri="{BB962C8B-B14F-4D97-AF65-F5344CB8AC3E}">
        <p14:creationId xmlns:p14="http://schemas.microsoft.com/office/powerpoint/2010/main" val="4244446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7577AD0-10B1-4EE5-92BA-EBF5432FC72B}" type="datetimeFigureOut">
              <a:rPr lang="en-GB" smtClean="0"/>
              <a:t>16/01/2018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C896CEA-C76D-461A-B708-DF21A681B18A}" type="slidenum">
              <a:rPr lang="en-GB" smtClean="0"/>
              <a:t>‹#›</a:t>
            </a:fld>
            <a:endParaRPr lang="en-GB"/>
          </a:p>
        </p:txBody>
      </p:sp>
    </p:spTree>
    <p:extLst>
      <p:ext uri="{BB962C8B-B14F-4D97-AF65-F5344CB8AC3E}">
        <p14:creationId xmlns:p14="http://schemas.microsoft.com/office/powerpoint/2010/main" val="3508245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77AD0-10B1-4EE5-92BA-EBF5432FC72B}" type="datetimeFigureOut">
              <a:rPr lang="en-GB" smtClean="0"/>
              <a:t>16/01/2018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C896CEA-C76D-461A-B708-DF21A681B18A}" type="slidenum">
              <a:rPr lang="en-GB" smtClean="0"/>
              <a:t>‹#›</a:t>
            </a:fld>
            <a:endParaRPr lang="en-GB"/>
          </a:p>
        </p:txBody>
      </p:sp>
    </p:spTree>
    <p:extLst>
      <p:ext uri="{BB962C8B-B14F-4D97-AF65-F5344CB8AC3E}">
        <p14:creationId xmlns:p14="http://schemas.microsoft.com/office/powerpoint/2010/main" val="3993725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577AD0-10B1-4EE5-92BA-EBF5432FC72B}" type="datetimeFigureOut">
              <a:rPr lang="en-GB" smtClean="0"/>
              <a:t>16/01/2018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896CEA-C76D-461A-B708-DF21A681B18A}" type="slidenum">
              <a:rPr lang="en-GB" smtClean="0"/>
              <a:t>‹#›</a:t>
            </a:fld>
            <a:endParaRPr lang="en-GB"/>
          </a:p>
        </p:txBody>
      </p:sp>
    </p:spTree>
    <p:extLst>
      <p:ext uri="{BB962C8B-B14F-4D97-AF65-F5344CB8AC3E}">
        <p14:creationId xmlns:p14="http://schemas.microsoft.com/office/powerpoint/2010/main" val="45976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0592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577AD0-10B1-4EE5-92BA-EBF5432FC72B}" type="datetimeFigureOut">
              <a:rPr lang="en-GB" smtClean="0"/>
              <a:t>16/01/2018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896CEA-C76D-461A-B708-DF21A681B18A}" type="slidenum">
              <a:rPr lang="en-GB" smtClean="0"/>
              <a:t>‹#›</a:t>
            </a:fld>
            <a:endParaRPr lang="en-GB"/>
          </a:p>
        </p:txBody>
      </p:sp>
      <p:pic>
        <p:nvPicPr>
          <p:cNvPr id="2050" name="Picture 2"/>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635896" y="5723944"/>
            <a:ext cx="5508104" cy="1160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79512" y="6024221"/>
            <a:ext cx="3030537"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05668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7.png"/><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268760"/>
            <a:ext cx="7772400" cy="1470025"/>
          </a:xfrm>
        </p:spPr>
        <p:txBody>
          <a:bodyPr>
            <a:noAutofit/>
          </a:bodyPr>
          <a:lstStyle/>
          <a:p>
            <a:r>
              <a:rPr lang="en-GB" sz="3600" b="1" dirty="0">
                <a:solidFill>
                  <a:srgbClr val="0070C0"/>
                </a:solidFill>
              </a:rPr>
              <a:t/>
            </a:r>
            <a:br>
              <a:rPr lang="en-GB" sz="3600" b="1" dirty="0">
                <a:solidFill>
                  <a:srgbClr val="0070C0"/>
                </a:solidFill>
              </a:rPr>
            </a:br>
            <a:r>
              <a:rPr lang="en-GB" sz="3600" b="1" dirty="0" smtClean="0">
                <a:solidFill>
                  <a:srgbClr val="0070C0"/>
                </a:solidFill>
              </a:rPr>
              <a:t>Gender mainstreaming in UNODC HIV Programming, Monitoring &amp; Evaluation</a:t>
            </a:r>
            <a:r>
              <a:rPr lang="en-GB" sz="3200" dirty="0" smtClean="0">
                <a:solidFill>
                  <a:srgbClr val="0070C0"/>
                </a:solidFill>
              </a:rPr>
              <a:t/>
            </a:r>
            <a:br>
              <a:rPr lang="en-GB" sz="3200" dirty="0" smtClean="0">
                <a:solidFill>
                  <a:srgbClr val="0070C0"/>
                </a:solidFill>
              </a:rPr>
            </a:br>
            <a:endParaRPr lang="en-GB" sz="3200" b="1" dirty="0">
              <a:solidFill>
                <a:srgbClr val="0070C0"/>
              </a:solidFill>
            </a:endParaRPr>
          </a:p>
        </p:txBody>
      </p:sp>
      <p:sp>
        <p:nvSpPr>
          <p:cNvPr id="5" name="Subtitle 4"/>
          <p:cNvSpPr>
            <a:spLocks noGrp="1"/>
          </p:cNvSpPr>
          <p:nvPr>
            <p:ph type="subTitle" idx="1"/>
          </p:nvPr>
        </p:nvSpPr>
        <p:spPr>
          <a:xfrm>
            <a:off x="1371600" y="2852936"/>
            <a:ext cx="6400800" cy="1698327"/>
          </a:xfrm>
        </p:spPr>
        <p:txBody>
          <a:bodyPr>
            <a:noAutofit/>
          </a:bodyPr>
          <a:lstStyle/>
          <a:p>
            <a:r>
              <a:rPr lang="en-GB" sz="2800" b="1" dirty="0" smtClean="0">
                <a:solidFill>
                  <a:schemeClr val="accent3">
                    <a:lumMod val="75000"/>
                  </a:schemeClr>
                </a:solidFill>
              </a:rPr>
              <a:t>Riku Lehtovuori</a:t>
            </a:r>
          </a:p>
          <a:p>
            <a:r>
              <a:rPr lang="en-GB" sz="2800" dirty="0" smtClean="0">
                <a:solidFill>
                  <a:schemeClr val="accent3">
                    <a:lumMod val="75000"/>
                  </a:schemeClr>
                </a:solidFill>
              </a:rPr>
              <a:t>HIV/AIDS Section</a:t>
            </a:r>
          </a:p>
          <a:p>
            <a:r>
              <a:rPr lang="en-GB" sz="2800" dirty="0" smtClean="0">
                <a:solidFill>
                  <a:schemeClr val="accent3">
                    <a:lumMod val="75000"/>
                  </a:schemeClr>
                </a:solidFill>
              </a:rPr>
              <a:t>UNODC, Vienna</a:t>
            </a:r>
          </a:p>
        </p:txBody>
      </p:sp>
      <p:sp>
        <p:nvSpPr>
          <p:cNvPr id="8" name="Subtitle 4"/>
          <p:cNvSpPr txBox="1">
            <a:spLocks/>
          </p:cNvSpPr>
          <p:nvPr/>
        </p:nvSpPr>
        <p:spPr>
          <a:xfrm>
            <a:off x="1374178" y="4435966"/>
            <a:ext cx="6400800" cy="85887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endParaRPr lang="en-GB" sz="1800" dirty="0" smtClean="0">
              <a:solidFill>
                <a:schemeClr val="tx1"/>
              </a:solidFill>
            </a:endParaRPr>
          </a:p>
          <a:p>
            <a:endParaRPr lang="en-GB" sz="2400" dirty="0"/>
          </a:p>
        </p:txBody>
      </p:sp>
    </p:spTree>
    <p:extLst>
      <p:ext uri="{BB962C8B-B14F-4D97-AF65-F5344CB8AC3E}">
        <p14:creationId xmlns:p14="http://schemas.microsoft.com/office/powerpoint/2010/main" val="7155901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0" y="0"/>
            <a:ext cx="9144000" cy="765175"/>
          </a:xfrm>
        </p:spPr>
        <p:txBody>
          <a:bodyPr rtlCol="0">
            <a:normAutofit/>
          </a:bodyPr>
          <a:lstStyle/>
          <a:p>
            <a:pPr fontAlgn="auto">
              <a:spcAft>
                <a:spcPts val="0"/>
              </a:spcAft>
              <a:defRPr/>
            </a:pPr>
            <a:r>
              <a:rPr lang="en-US" sz="2800" b="1" dirty="0" smtClean="0">
                <a:solidFill>
                  <a:schemeClr val="accent3">
                    <a:lumMod val="75000"/>
                  </a:schemeClr>
                </a:solidFill>
              </a:rPr>
              <a:t>HIV </a:t>
            </a:r>
            <a:r>
              <a:rPr lang="en-US" sz="2800" b="1" dirty="0">
                <a:solidFill>
                  <a:schemeClr val="accent3">
                    <a:lumMod val="75000"/>
                  </a:schemeClr>
                </a:solidFill>
              </a:rPr>
              <a:t>prevalence </a:t>
            </a:r>
            <a:r>
              <a:rPr lang="en-US" sz="2800" b="1" dirty="0" smtClean="0">
                <a:solidFill>
                  <a:schemeClr val="accent3">
                    <a:lumMod val="75000"/>
                  </a:schemeClr>
                </a:solidFill>
              </a:rPr>
              <a:t>is higher among women </a:t>
            </a:r>
            <a:r>
              <a:rPr lang="en-US" sz="2800" b="1" dirty="0">
                <a:solidFill>
                  <a:schemeClr val="accent3">
                    <a:lumMod val="75000"/>
                  </a:schemeClr>
                </a:solidFill>
              </a:rPr>
              <a:t>who use </a:t>
            </a:r>
            <a:r>
              <a:rPr lang="en-US" sz="2800" b="1" dirty="0" smtClean="0">
                <a:solidFill>
                  <a:schemeClr val="accent3">
                    <a:lumMod val="75000"/>
                  </a:schemeClr>
                </a:solidFill>
              </a:rPr>
              <a:t>drugs</a:t>
            </a:r>
            <a:endParaRPr lang="en-US" sz="2800" b="1" dirty="0">
              <a:solidFill>
                <a:schemeClr val="accent3">
                  <a:lumMod val="75000"/>
                </a:schemeClr>
              </a:solidFill>
            </a:endParaRPr>
          </a:p>
        </p:txBody>
      </p:sp>
      <p:sp>
        <p:nvSpPr>
          <p:cNvPr id="4" name="textruta 3"/>
          <p:cNvSpPr txBox="1"/>
          <p:nvPr/>
        </p:nvSpPr>
        <p:spPr>
          <a:xfrm>
            <a:off x="0" y="3268037"/>
            <a:ext cx="3048000" cy="261938"/>
          </a:xfrm>
          <a:prstGeom prst="rect">
            <a:avLst/>
          </a:prstGeom>
          <a:noFill/>
        </p:spPr>
        <p:txBody>
          <a:bodyPr>
            <a:spAutoFit/>
          </a:bodyPr>
          <a:lstStyle/>
          <a:p>
            <a:pPr algn="l" fontAlgn="auto">
              <a:spcBef>
                <a:spcPts val="0"/>
              </a:spcBef>
              <a:spcAft>
                <a:spcPts val="0"/>
              </a:spcAft>
              <a:defRPr/>
            </a:pPr>
            <a:r>
              <a:rPr lang="sv-SE" sz="1100" b="1" i="1" dirty="0">
                <a:solidFill>
                  <a:prstClr val="black"/>
                </a:solidFill>
                <a:latin typeface="Calibri"/>
                <a:ea typeface="+mn-ea"/>
              </a:rPr>
              <a:t>Des Jarlais et al 2012 and 2013 </a:t>
            </a:r>
          </a:p>
        </p:txBody>
      </p:sp>
      <p:graphicFrame>
        <p:nvGraphicFramePr>
          <p:cNvPr id="52228" name="Chart 5"/>
          <p:cNvGraphicFramePr>
            <a:graphicFrameLocks/>
          </p:cNvGraphicFramePr>
          <p:nvPr>
            <p:extLst>
              <p:ext uri="{D42A27DB-BD31-4B8C-83A1-F6EECF244321}">
                <p14:modId xmlns:p14="http://schemas.microsoft.com/office/powerpoint/2010/main" val="2738914075"/>
              </p:ext>
            </p:extLst>
          </p:nvPr>
        </p:nvGraphicFramePr>
        <p:xfrm>
          <a:off x="344489" y="555625"/>
          <a:ext cx="5408612" cy="3161407"/>
        </p:xfrm>
        <a:graphic>
          <a:graphicData uri="http://schemas.openxmlformats.org/presentationml/2006/ole">
            <mc:AlternateContent xmlns:mc="http://schemas.openxmlformats.org/markup-compatibility/2006">
              <mc:Choice xmlns:v="urn:schemas-microsoft-com:vml" Requires="v">
                <p:oleObj spid="_x0000_s1146" r:id="rId4" imgW="5858764" imgH="3846909" progId="Excel.Chart.8">
                  <p:embed/>
                </p:oleObj>
              </mc:Choice>
              <mc:Fallback>
                <p:oleObj r:id="rId4" imgW="5858764" imgH="3846909" progId="Excel.Chart.8">
                  <p:embed/>
                  <p:pic>
                    <p:nvPicPr>
                      <p:cNvPr id="52228" name="Chart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4489" y="555625"/>
                        <a:ext cx="5408612" cy="3161407"/>
                      </a:xfrm>
                      <a:prstGeom prst="rect">
                        <a:avLst/>
                      </a:prstGeom>
                      <a:noFill/>
                      <a:extLst/>
                    </p:spPr>
                  </p:pic>
                </p:oleObj>
              </mc:Fallback>
            </mc:AlternateContent>
          </a:graphicData>
        </a:graphic>
      </p:graphicFrame>
      <p:sp>
        <p:nvSpPr>
          <p:cNvPr id="7" name="TextBox 6"/>
          <p:cNvSpPr txBox="1"/>
          <p:nvPr/>
        </p:nvSpPr>
        <p:spPr>
          <a:xfrm rot="16200000">
            <a:off x="28575" y="1228725"/>
            <a:ext cx="527050" cy="368300"/>
          </a:xfrm>
          <a:prstGeom prst="rect">
            <a:avLst/>
          </a:prstGeom>
          <a:noFill/>
        </p:spPr>
        <p:txBody>
          <a:bodyPr wrap="none">
            <a:spAutoFit/>
          </a:bodyPr>
          <a:lstStyle/>
          <a:p>
            <a:pPr algn="l" fontAlgn="auto">
              <a:spcBef>
                <a:spcPts val="0"/>
              </a:spcBef>
              <a:spcAft>
                <a:spcPts val="0"/>
              </a:spcAft>
              <a:defRPr/>
            </a:pPr>
            <a:r>
              <a:rPr lang="en-GB" sz="1800" b="1" dirty="0">
                <a:solidFill>
                  <a:prstClr val="black"/>
                </a:solidFill>
                <a:latin typeface="Calibri"/>
                <a:ea typeface="+mn-ea"/>
              </a:rPr>
              <a:t>HIV</a:t>
            </a:r>
            <a:endParaRPr lang="en-US" sz="1800" b="1" dirty="0">
              <a:solidFill>
                <a:prstClr val="black"/>
              </a:solidFill>
              <a:latin typeface="Calibri"/>
              <a:ea typeface="+mn-ea"/>
            </a:endParaRPr>
          </a:p>
        </p:txBody>
      </p:sp>
      <p:sp>
        <p:nvSpPr>
          <p:cNvPr id="2" name="Rectangle 1"/>
          <p:cNvSpPr/>
          <p:nvPr/>
        </p:nvSpPr>
        <p:spPr>
          <a:xfrm>
            <a:off x="4787900" y="6419850"/>
            <a:ext cx="2449513" cy="254000"/>
          </a:xfrm>
          <a:prstGeom prst="rect">
            <a:avLst/>
          </a:prstGeom>
        </p:spPr>
        <p:txBody>
          <a:bodyPr wrap="none">
            <a:spAutoFit/>
          </a:bodyPr>
          <a:lstStyle/>
          <a:p>
            <a:pPr algn="l" fontAlgn="auto">
              <a:spcBef>
                <a:spcPts val="0"/>
              </a:spcBef>
              <a:spcAft>
                <a:spcPts val="0"/>
              </a:spcAft>
              <a:defRPr/>
            </a:pPr>
            <a:r>
              <a:rPr lang="sv-SE" sz="1050" b="1" i="1" dirty="0">
                <a:solidFill>
                  <a:prstClr val="black"/>
                </a:solidFill>
                <a:latin typeface="Calibri"/>
                <a:ea typeface="+mn-ea"/>
              </a:rPr>
              <a:t>Lambdin et al, 2013; Ghimire et al, 2013 </a:t>
            </a:r>
            <a:endParaRPr lang="en-GB" sz="1050" dirty="0">
              <a:solidFill>
                <a:prstClr val="black"/>
              </a:solidFill>
              <a:latin typeface="Calibri"/>
              <a:ea typeface="+mn-ea"/>
            </a:endParaRPr>
          </a:p>
        </p:txBody>
      </p:sp>
      <p:graphicFrame>
        <p:nvGraphicFramePr>
          <p:cNvPr id="52231" name="Chart 9"/>
          <p:cNvGraphicFramePr>
            <a:graphicFrameLocks/>
          </p:cNvGraphicFramePr>
          <p:nvPr>
            <p:extLst>
              <p:ext uri="{D42A27DB-BD31-4B8C-83A1-F6EECF244321}">
                <p14:modId xmlns:p14="http://schemas.microsoft.com/office/powerpoint/2010/main" val="1212365143"/>
              </p:ext>
            </p:extLst>
          </p:nvPr>
        </p:nvGraphicFramePr>
        <p:xfrm>
          <a:off x="4543581" y="3221357"/>
          <a:ext cx="4962525" cy="2844800"/>
        </p:xfrm>
        <a:graphic>
          <a:graphicData uri="http://schemas.openxmlformats.org/presentationml/2006/ole">
            <mc:AlternateContent xmlns:mc="http://schemas.openxmlformats.org/markup-compatibility/2006">
              <mc:Choice xmlns:v="urn:schemas-microsoft-com:vml" Requires="v">
                <p:oleObj spid="_x0000_s1147" r:id="rId6" imgW="4962574" imgH="2847079" progId="Excel.Chart.8">
                  <p:embed/>
                </p:oleObj>
              </mc:Choice>
              <mc:Fallback>
                <p:oleObj r:id="rId6" imgW="4962574" imgH="2847079" progId="Excel.Chart.8">
                  <p:embed/>
                  <p:pic>
                    <p:nvPicPr>
                      <p:cNvPr id="52231" name="Chart 9"/>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43581" y="3221357"/>
                        <a:ext cx="4962525" cy="284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Rectangle 2"/>
          <p:cNvSpPr/>
          <p:nvPr/>
        </p:nvSpPr>
        <p:spPr>
          <a:xfrm>
            <a:off x="210819" y="3728338"/>
            <a:ext cx="4466432" cy="2062103"/>
          </a:xfrm>
          <a:prstGeom prst="rect">
            <a:avLst/>
          </a:prstGeom>
        </p:spPr>
        <p:txBody>
          <a:bodyPr wrap="square">
            <a:spAutoFit/>
          </a:bodyPr>
          <a:lstStyle/>
          <a:p>
            <a:r>
              <a:rPr lang="en-GB" sz="1600" dirty="0" smtClean="0"/>
              <a:t>COUNTRY EXAMPLES:</a:t>
            </a:r>
          </a:p>
          <a:p>
            <a:pPr marL="285750" indent="-285750">
              <a:buFont typeface="Arial" panose="020B0604020202020204" pitchFamily="34" charset="0"/>
              <a:buChar char="•"/>
            </a:pPr>
            <a:r>
              <a:rPr lang="en-GB" sz="1600" b="1" dirty="0" smtClean="0"/>
              <a:t>Tanzania</a:t>
            </a:r>
            <a:r>
              <a:rPr lang="en-GB" sz="1600" dirty="0" smtClean="0"/>
              <a:t>: </a:t>
            </a:r>
            <a:r>
              <a:rPr lang="en-GB" sz="1600" dirty="0"/>
              <a:t>85% of FWID are sex workers and their HIV </a:t>
            </a:r>
            <a:r>
              <a:rPr lang="en-GB" sz="1600" dirty="0" smtClean="0"/>
              <a:t>prevalence is </a:t>
            </a:r>
            <a:r>
              <a:rPr lang="en-GB" sz="1600" dirty="0"/>
              <a:t>62%, compared to 28% among MWID (</a:t>
            </a:r>
            <a:r>
              <a:rPr lang="en-GB" sz="1600" dirty="0" err="1"/>
              <a:t>Lambdin</a:t>
            </a:r>
            <a:r>
              <a:rPr lang="en-GB" sz="1600" dirty="0"/>
              <a:t> et </a:t>
            </a:r>
            <a:r>
              <a:rPr lang="en-GB" sz="1600" dirty="0" smtClean="0"/>
              <a:t>al, 2013)</a:t>
            </a:r>
          </a:p>
          <a:p>
            <a:pPr marL="285750" indent="-285750">
              <a:buFont typeface="Arial" panose="020B0604020202020204" pitchFamily="34" charset="0"/>
              <a:buChar char="•"/>
            </a:pPr>
            <a:r>
              <a:rPr lang="en-GB" sz="1600" b="1" dirty="0" smtClean="0"/>
              <a:t>Nepal</a:t>
            </a:r>
            <a:r>
              <a:rPr lang="en-GB" sz="1600" dirty="0" smtClean="0"/>
              <a:t>: &gt;50</a:t>
            </a:r>
            <a:r>
              <a:rPr lang="en-GB" sz="1600" dirty="0"/>
              <a:t>% of FWID sell sex and their HIV </a:t>
            </a:r>
            <a:r>
              <a:rPr lang="en-GB" sz="1600" dirty="0" smtClean="0"/>
              <a:t>prevalence is </a:t>
            </a:r>
            <a:r>
              <a:rPr lang="en-GB" sz="1600" dirty="0"/>
              <a:t>33%, compared to 6.3% among MWID (</a:t>
            </a:r>
            <a:r>
              <a:rPr lang="en-GB" sz="1600" dirty="0" err="1"/>
              <a:t>Ghimire</a:t>
            </a:r>
            <a:r>
              <a:rPr lang="en-GB" sz="1600" dirty="0"/>
              <a:t>, </a:t>
            </a:r>
            <a:r>
              <a:rPr lang="en-GB" sz="1600" dirty="0" err="1" smtClean="0"/>
              <a:t>Suguimoto</a:t>
            </a:r>
            <a:r>
              <a:rPr lang="en-GB" sz="1600" dirty="0" smtClean="0"/>
              <a:t>, </a:t>
            </a:r>
            <a:r>
              <a:rPr lang="en-GB" sz="1600" dirty="0" err="1" smtClean="0"/>
              <a:t>Zamani</a:t>
            </a:r>
            <a:r>
              <a:rPr lang="en-GB" sz="1600" dirty="0"/>
              <a:t>, Ono-</a:t>
            </a:r>
            <a:r>
              <a:rPr lang="en-GB" sz="1600" dirty="0" err="1"/>
              <a:t>Kihara</a:t>
            </a:r>
            <a:r>
              <a:rPr lang="en-GB" sz="1600" dirty="0"/>
              <a:t>, &amp; </a:t>
            </a:r>
            <a:r>
              <a:rPr lang="en-GB" sz="1600" dirty="0" err="1"/>
              <a:t>Kihara</a:t>
            </a:r>
            <a:r>
              <a:rPr lang="en-GB" sz="1600" dirty="0"/>
              <a:t>, 2013).</a:t>
            </a:r>
          </a:p>
        </p:txBody>
      </p:sp>
    </p:spTree>
    <p:extLst>
      <p:ext uri="{BB962C8B-B14F-4D97-AF65-F5344CB8AC3E}">
        <p14:creationId xmlns:p14="http://schemas.microsoft.com/office/powerpoint/2010/main" val="218427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9003" y="285751"/>
            <a:ext cx="7164288" cy="524508"/>
          </a:xfrm>
        </p:spPr>
        <p:txBody>
          <a:bodyPr>
            <a:noAutofit/>
          </a:bodyPr>
          <a:lstStyle/>
          <a:p>
            <a:pPr algn="r"/>
            <a:r>
              <a:rPr lang="en-GB" sz="4800" b="1" dirty="0" smtClean="0">
                <a:solidFill>
                  <a:srgbClr val="C00000"/>
                </a:solidFill>
                <a:latin typeface="+mj-lt"/>
              </a:rPr>
              <a:t> </a:t>
            </a:r>
            <a:r>
              <a:rPr lang="en-GB" sz="3200" b="1" dirty="0">
                <a:solidFill>
                  <a:schemeClr val="accent3">
                    <a:lumMod val="75000"/>
                  </a:schemeClr>
                </a:solidFill>
              </a:rPr>
              <a:t>KEY </a:t>
            </a:r>
            <a:r>
              <a:rPr lang="en-GB" sz="3200" b="1" dirty="0" smtClean="0">
                <a:solidFill>
                  <a:schemeClr val="accent3">
                    <a:lumMod val="75000"/>
                  </a:schemeClr>
                </a:solidFill>
              </a:rPr>
              <a:t>FACTORS AND </a:t>
            </a:r>
            <a:r>
              <a:rPr lang="en-GB" sz="3200" b="1" dirty="0">
                <a:solidFill>
                  <a:schemeClr val="accent3">
                    <a:lumMod val="75000"/>
                  </a:schemeClr>
                </a:solidFill>
              </a:rPr>
              <a:t>UNIQUE CHALLENGES</a:t>
            </a:r>
            <a:br>
              <a:rPr lang="en-GB" sz="3200" b="1" dirty="0">
                <a:solidFill>
                  <a:schemeClr val="accent3">
                    <a:lumMod val="75000"/>
                  </a:schemeClr>
                </a:solidFill>
              </a:rPr>
            </a:br>
            <a:r>
              <a:rPr lang="en-GB" sz="3200" b="1" dirty="0">
                <a:solidFill>
                  <a:schemeClr val="accent3">
                    <a:lumMod val="75000"/>
                  </a:schemeClr>
                </a:solidFill>
              </a:rPr>
              <a:t> </a:t>
            </a:r>
          </a:p>
        </p:txBody>
      </p:sp>
      <p:grpSp>
        <p:nvGrpSpPr>
          <p:cNvPr id="20" name="Group 19"/>
          <p:cNvGrpSpPr/>
          <p:nvPr/>
        </p:nvGrpSpPr>
        <p:grpSpPr>
          <a:xfrm>
            <a:off x="2453011" y="1145921"/>
            <a:ext cx="4451349" cy="4460542"/>
            <a:chOff x="2453011" y="1145921"/>
            <a:chExt cx="4451349" cy="4460542"/>
          </a:xfrm>
        </p:grpSpPr>
        <p:sp>
          <p:nvSpPr>
            <p:cNvPr id="21" name="Freeform 20"/>
            <p:cNvSpPr/>
            <p:nvPr/>
          </p:nvSpPr>
          <p:spPr>
            <a:xfrm>
              <a:off x="2453011" y="1145921"/>
              <a:ext cx="2208222" cy="2135857"/>
            </a:xfrm>
            <a:custGeom>
              <a:avLst/>
              <a:gdLst>
                <a:gd name="connsiteX0" fmla="*/ 0 w 2136222"/>
                <a:gd name="connsiteY0" fmla="*/ 2135857 h 2135857"/>
                <a:gd name="connsiteX1" fmla="*/ 2136222 w 2136222"/>
                <a:gd name="connsiteY1" fmla="*/ 0 h 2135857"/>
                <a:gd name="connsiteX2" fmla="*/ 2136222 w 2136222"/>
                <a:gd name="connsiteY2" fmla="*/ 2135857 h 2135857"/>
                <a:gd name="connsiteX3" fmla="*/ 0 w 2136222"/>
                <a:gd name="connsiteY3" fmla="*/ 2135857 h 2135857"/>
              </a:gdLst>
              <a:ahLst/>
              <a:cxnLst>
                <a:cxn ang="0">
                  <a:pos x="connsiteX0" y="connsiteY0"/>
                </a:cxn>
                <a:cxn ang="0">
                  <a:pos x="connsiteX1" y="connsiteY1"/>
                </a:cxn>
                <a:cxn ang="0">
                  <a:pos x="connsiteX2" y="connsiteY2"/>
                </a:cxn>
                <a:cxn ang="0">
                  <a:pos x="connsiteX3" y="connsiteY3"/>
                </a:cxn>
              </a:cxnLst>
              <a:rect l="l" t="t" r="r" b="b"/>
              <a:pathLst>
                <a:path w="2136222" h="2135857">
                  <a:moveTo>
                    <a:pt x="0" y="2135857"/>
                  </a:moveTo>
                  <a:cubicBezTo>
                    <a:pt x="0" y="956256"/>
                    <a:pt x="956419" y="0"/>
                    <a:pt x="2136222" y="0"/>
                  </a:cubicBezTo>
                  <a:lnTo>
                    <a:pt x="2136222" y="2135857"/>
                  </a:lnTo>
                  <a:lnTo>
                    <a:pt x="0" y="2135857"/>
                  </a:lnTo>
                  <a:close/>
                </a:path>
              </a:pathLst>
            </a:custGeom>
            <a:solidFill>
              <a:srgbClr val="7030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67925" tIns="767818" rIns="142240" bIns="142240" numCol="1" spcCol="1270" anchor="ctr" anchorCtr="0">
              <a:noAutofit/>
            </a:bodyPr>
            <a:lstStyle/>
            <a:p>
              <a:pPr lvl="0" algn="ctr" defTabSz="889000">
                <a:lnSpc>
                  <a:spcPct val="90000"/>
                </a:lnSpc>
                <a:spcBef>
                  <a:spcPct val="0"/>
                </a:spcBef>
                <a:spcAft>
                  <a:spcPct val="35000"/>
                </a:spcAft>
              </a:pPr>
              <a:r>
                <a:rPr lang="en-GB" sz="1600" b="1" kern="1200" dirty="0" smtClean="0"/>
                <a:t>Laws, policies and practices</a:t>
              </a:r>
            </a:p>
            <a:p>
              <a:pPr lvl="0" algn="ctr" defTabSz="889000">
                <a:lnSpc>
                  <a:spcPct val="90000"/>
                </a:lnSpc>
                <a:spcBef>
                  <a:spcPct val="0"/>
                </a:spcBef>
                <a:spcAft>
                  <a:spcPct val="35000"/>
                </a:spcAft>
              </a:pPr>
              <a:endParaRPr lang="en-US" sz="2000" b="1" kern="1200" dirty="0"/>
            </a:p>
          </p:txBody>
        </p:sp>
        <p:sp>
          <p:nvSpPr>
            <p:cNvPr id="22" name="Freeform 21"/>
            <p:cNvSpPr/>
            <p:nvPr/>
          </p:nvSpPr>
          <p:spPr>
            <a:xfrm>
              <a:off x="4756988" y="1198630"/>
              <a:ext cx="2147372" cy="2030436"/>
            </a:xfrm>
            <a:custGeom>
              <a:avLst/>
              <a:gdLst>
                <a:gd name="connsiteX0" fmla="*/ 0 w 2030436"/>
                <a:gd name="connsiteY0" fmla="*/ 2030436 h 2030436"/>
                <a:gd name="connsiteX1" fmla="*/ 2030436 w 2030436"/>
                <a:gd name="connsiteY1" fmla="*/ 0 h 2030436"/>
                <a:gd name="connsiteX2" fmla="*/ 2030436 w 2030436"/>
                <a:gd name="connsiteY2" fmla="*/ 2030436 h 2030436"/>
                <a:gd name="connsiteX3" fmla="*/ 0 w 2030436"/>
                <a:gd name="connsiteY3" fmla="*/ 2030436 h 2030436"/>
              </a:gdLst>
              <a:ahLst/>
              <a:cxnLst>
                <a:cxn ang="0">
                  <a:pos x="connsiteX0" y="connsiteY0"/>
                </a:cxn>
                <a:cxn ang="0">
                  <a:pos x="connsiteX1" y="connsiteY1"/>
                </a:cxn>
                <a:cxn ang="0">
                  <a:pos x="connsiteX2" y="connsiteY2"/>
                </a:cxn>
                <a:cxn ang="0">
                  <a:pos x="connsiteX3" y="connsiteY3"/>
                </a:cxn>
              </a:cxnLst>
              <a:rect l="l" t="t" r="r" b="b"/>
              <a:pathLst>
                <a:path w="2030436" h="2030436">
                  <a:moveTo>
                    <a:pt x="0" y="0"/>
                  </a:moveTo>
                  <a:cubicBezTo>
                    <a:pt x="1121379" y="0"/>
                    <a:pt x="2030436" y="909057"/>
                    <a:pt x="2030436" y="2030436"/>
                  </a:cubicBezTo>
                  <a:lnTo>
                    <a:pt x="0" y="2030436"/>
                  </a:lnTo>
                  <a:lnTo>
                    <a:pt x="0" y="0"/>
                  </a:lnTo>
                  <a:close/>
                </a:path>
              </a:pathLst>
            </a:cu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42240" tIns="736941" rIns="736941" bIns="142240" numCol="1" spcCol="1270" anchor="ctr" anchorCtr="0">
              <a:noAutofit/>
            </a:bodyPr>
            <a:lstStyle/>
            <a:p>
              <a:pPr lvl="0" algn="ctr" defTabSz="889000">
                <a:lnSpc>
                  <a:spcPct val="90000"/>
                </a:lnSpc>
                <a:spcBef>
                  <a:spcPct val="0"/>
                </a:spcBef>
                <a:spcAft>
                  <a:spcPct val="35000"/>
                </a:spcAft>
              </a:pPr>
              <a:r>
                <a:rPr lang="en-GB" sz="1600" b="1" kern="1200" dirty="0" smtClean="0"/>
                <a:t>Stigma </a:t>
              </a:r>
            </a:p>
            <a:p>
              <a:pPr lvl="0" algn="ctr" defTabSz="889000">
                <a:lnSpc>
                  <a:spcPct val="90000"/>
                </a:lnSpc>
                <a:spcBef>
                  <a:spcPct val="0"/>
                </a:spcBef>
                <a:spcAft>
                  <a:spcPct val="35000"/>
                </a:spcAft>
              </a:pPr>
              <a:r>
                <a:rPr lang="en-GB" sz="1600" b="1" kern="1200" dirty="0" smtClean="0"/>
                <a:t>and</a:t>
              </a:r>
            </a:p>
            <a:p>
              <a:pPr lvl="0" algn="ctr" defTabSz="889000">
                <a:lnSpc>
                  <a:spcPct val="90000"/>
                </a:lnSpc>
                <a:spcBef>
                  <a:spcPct val="0"/>
                </a:spcBef>
                <a:spcAft>
                  <a:spcPct val="35000"/>
                </a:spcAft>
              </a:pPr>
              <a:r>
                <a:rPr lang="en-GB" sz="1600" b="1" kern="1200" dirty="0" smtClean="0"/>
                <a:t> discrimination</a:t>
              </a:r>
              <a:endParaRPr lang="en-US" sz="1600" b="1" kern="1200" dirty="0"/>
            </a:p>
          </p:txBody>
        </p:sp>
        <p:sp>
          <p:nvSpPr>
            <p:cNvPr id="23" name="Freeform 22"/>
            <p:cNvSpPr/>
            <p:nvPr/>
          </p:nvSpPr>
          <p:spPr>
            <a:xfrm>
              <a:off x="4803910" y="3400921"/>
              <a:ext cx="2100449" cy="2205542"/>
            </a:xfrm>
            <a:custGeom>
              <a:avLst/>
              <a:gdLst>
                <a:gd name="connsiteX0" fmla="*/ 0 w 2030436"/>
                <a:gd name="connsiteY0" fmla="*/ 2205541 h 2205541"/>
                <a:gd name="connsiteX1" fmla="*/ 2030436 w 2030436"/>
                <a:gd name="connsiteY1" fmla="*/ 0 h 2205541"/>
                <a:gd name="connsiteX2" fmla="*/ 2030436 w 2030436"/>
                <a:gd name="connsiteY2" fmla="*/ 2205541 h 2205541"/>
                <a:gd name="connsiteX3" fmla="*/ 0 w 2030436"/>
                <a:gd name="connsiteY3" fmla="*/ 2205541 h 2205541"/>
              </a:gdLst>
              <a:ahLst/>
              <a:cxnLst>
                <a:cxn ang="0">
                  <a:pos x="connsiteX0" y="connsiteY0"/>
                </a:cxn>
                <a:cxn ang="0">
                  <a:pos x="connsiteX1" y="connsiteY1"/>
                </a:cxn>
                <a:cxn ang="0">
                  <a:pos x="connsiteX2" y="connsiteY2"/>
                </a:cxn>
                <a:cxn ang="0">
                  <a:pos x="connsiteX3" y="connsiteY3"/>
                </a:cxn>
              </a:cxnLst>
              <a:rect l="l" t="t" r="r" b="b"/>
              <a:pathLst>
                <a:path w="2030436" h="2205541">
                  <a:moveTo>
                    <a:pt x="2030436" y="0"/>
                  </a:moveTo>
                  <a:cubicBezTo>
                    <a:pt x="2030436" y="1218087"/>
                    <a:pt x="1121379" y="2205541"/>
                    <a:pt x="0" y="2205541"/>
                  </a:cubicBezTo>
                  <a:lnTo>
                    <a:pt x="0" y="0"/>
                  </a:lnTo>
                  <a:lnTo>
                    <a:pt x="2030436" y="0"/>
                  </a:lnTo>
                  <a:close/>
                </a:path>
              </a:pathLst>
            </a:custGeom>
            <a:solidFill>
              <a:schemeClr val="tx2">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42240" tIns="142241" rIns="736941" bIns="788228"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GB" b="1" kern="1200" dirty="0" smtClean="0"/>
                <a:t>Violence</a:t>
              </a:r>
              <a:endParaRPr lang="en-US" sz="1200" b="1" kern="1200" dirty="0" smtClean="0"/>
            </a:p>
            <a:p>
              <a:pPr lvl="0" algn="ctr">
                <a:spcBef>
                  <a:spcPct val="0"/>
                </a:spcBef>
              </a:pPr>
              <a:endParaRPr lang="en-US" sz="1800" b="1" kern="1200" dirty="0">
                <a:solidFill>
                  <a:srgbClr val="002060"/>
                </a:solidFill>
              </a:endParaRPr>
            </a:p>
          </p:txBody>
        </p:sp>
        <p:sp>
          <p:nvSpPr>
            <p:cNvPr id="24" name="Freeform 23"/>
            <p:cNvSpPr/>
            <p:nvPr/>
          </p:nvSpPr>
          <p:spPr>
            <a:xfrm>
              <a:off x="2453011" y="3406364"/>
              <a:ext cx="2246800" cy="2187700"/>
            </a:xfrm>
            <a:custGeom>
              <a:avLst/>
              <a:gdLst>
                <a:gd name="connsiteX0" fmla="*/ 0 w 2129684"/>
                <a:gd name="connsiteY0" fmla="*/ 2246800 h 2246800"/>
                <a:gd name="connsiteX1" fmla="*/ 2129684 w 2129684"/>
                <a:gd name="connsiteY1" fmla="*/ 0 h 2246800"/>
                <a:gd name="connsiteX2" fmla="*/ 2129684 w 2129684"/>
                <a:gd name="connsiteY2" fmla="*/ 2246800 h 2246800"/>
                <a:gd name="connsiteX3" fmla="*/ 0 w 2129684"/>
                <a:gd name="connsiteY3" fmla="*/ 2246800 h 2246800"/>
              </a:gdLst>
              <a:ahLst/>
              <a:cxnLst>
                <a:cxn ang="0">
                  <a:pos x="connsiteX0" y="connsiteY0"/>
                </a:cxn>
                <a:cxn ang="0">
                  <a:pos x="connsiteX1" y="connsiteY1"/>
                </a:cxn>
                <a:cxn ang="0">
                  <a:pos x="connsiteX2" y="connsiteY2"/>
                </a:cxn>
                <a:cxn ang="0">
                  <a:pos x="connsiteX3" y="connsiteY3"/>
                </a:cxn>
              </a:cxnLst>
              <a:rect l="l" t="t" r="r" b="b"/>
              <a:pathLst>
                <a:path w="2129684" h="2246800">
                  <a:moveTo>
                    <a:pt x="2129684" y="2246800"/>
                  </a:moveTo>
                  <a:cubicBezTo>
                    <a:pt x="953492" y="2246800"/>
                    <a:pt x="0" y="1240873"/>
                    <a:pt x="0" y="0"/>
                  </a:cubicBezTo>
                  <a:lnTo>
                    <a:pt x="2129684" y="0"/>
                  </a:lnTo>
                  <a:lnTo>
                    <a:pt x="2129684" y="2246800"/>
                  </a:lnTo>
                  <a:close/>
                </a:path>
              </a:pathLst>
            </a:custGeom>
            <a:solidFill>
              <a:schemeClr val="bg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86087" tIns="128016" rIns="128016" bIns="751786"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GB" sz="1600" b="1" kern="1200" spc="-150" dirty="0" smtClean="0">
                  <a:solidFill>
                    <a:srgbClr val="002060"/>
                  </a:solidFill>
                </a:rPr>
                <a:t>Lack  of </a:t>
              </a:r>
            </a:p>
            <a:p>
              <a:pPr marL="0" marR="0" lvl="0" indent="0" algn="l" defTabSz="914400" eaLnBrk="1" fontAlgn="auto" latinLnBrk="0" hangingPunct="1">
                <a:lnSpc>
                  <a:spcPct val="100000"/>
                </a:lnSpc>
                <a:spcBef>
                  <a:spcPct val="0"/>
                </a:spcBef>
                <a:spcAft>
                  <a:spcPts val="0"/>
                </a:spcAft>
                <a:buClrTx/>
                <a:buSzTx/>
                <a:buFontTx/>
                <a:buNone/>
                <a:tabLst/>
                <a:defRPr/>
              </a:pPr>
              <a:r>
                <a:rPr lang="en-GB" sz="1600" b="1" kern="1200" spc="-150" dirty="0" smtClean="0">
                  <a:solidFill>
                    <a:srgbClr val="002060"/>
                  </a:solidFill>
                </a:rPr>
                <a:t>community involvement</a:t>
              </a:r>
              <a:endParaRPr lang="en-US" sz="1600" b="1" kern="1200" spc="-150" dirty="0" smtClean="0">
                <a:solidFill>
                  <a:srgbClr val="002060"/>
                </a:solidFill>
              </a:endParaRPr>
            </a:p>
          </p:txBody>
        </p:sp>
        <p:sp>
          <p:nvSpPr>
            <p:cNvPr id="25" name="Circular Arrow 24"/>
            <p:cNvSpPr/>
            <p:nvPr/>
          </p:nvSpPr>
          <p:spPr>
            <a:xfrm>
              <a:off x="4181195" y="2812309"/>
              <a:ext cx="1106838" cy="855315"/>
            </a:xfrm>
            <a:prstGeom prst="circularArrow">
              <a:avLst>
                <a:gd name="adj1" fmla="val 12500"/>
                <a:gd name="adj2" fmla="val 1142319"/>
                <a:gd name="adj3" fmla="val 20457681"/>
                <a:gd name="adj4" fmla="val 10799998"/>
                <a:gd name="adj5" fmla="val 13675"/>
              </a:avLst>
            </a:prstGeom>
            <a:ln>
              <a:solidFill>
                <a:schemeClr val="accent2"/>
              </a:solidFill>
            </a:ln>
          </p:spPr>
          <p:style>
            <a:lnRef idx="2">
              <a:scrgbClr r="0" g="0" b="0"/>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26" name="Circular Arrow 25"/>
            <p:cNvSpPr/>
            <p:nvPr/>
          </p:nvSpPr>
          <p:spPr>
            <a:xfrm rot="10800000">
              <a:off x="4181196" y="3106650"/>
              <a:ext cx="1106837" cy="897709"/>
            </a:xfrm>
            <a:prstGeom prst="circularArrow">
              <a:avLst/>
            </a:prstGeom>
            <a:ln>
              <a:solidFill>
                <a:schemeClr val="accent2"/>
              </a:solidFill>
            </a:ln>
          </p:spPr>
          <p:style>
            <a:lnRef idx="2">
              <a:scrgbClr r="0" g="0" b="0"/>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grpSp>
      <p:grpSp>
        <p:nvGrpSpPr>
          <p:cNvPr id="30" name="Group 29"/>
          <p:cNvGrpSpPr/>
          <p:nvPr/>
        </p:nvGrpSpPr>
        <p:grpSpPr>
          <a:xfrm>
            <a:off x="-12002" y="4196154"/>
            <a:ext cx="3523047" cy="1582576"/>
            <a:chOff x="176336" y="3872989"/>
            <a:chExt cx="3523047" cy="1582576"/>
          </a:xfrm>
        </p:grpSpPr>
        <p:sp>
          <p:nvSpPr>
            <p:cNvPr id="5" name="Rectangle 4"/>
            <p:cNvSpPr/>
            <p:nvPr/>
          </p:nvSpPr>
          <p:spPr>
            <a:xfrm>
              <a:off x="975560" y="5086233"/>
              <a:ext cx="2723823" cy="369332"/>
            </a:xfrm>
            <a:prstGeom prst="rect">
              <a:avLst/>
            </a:prstGeom>
          </p:spPr>
          <p:txBody>
            <a:bodyPr wrap="none">
              <a:spAutoFit/>
            </a:bodyPr>
            <a:lstStyle/>
            <a:p>
              <a:r>
                <a:rPr lang="en-US" b="1" dirty="0" smtClean="0"/>
                <a:t>Inadequacy of services</a:t>
              </a:r>
            </a:p>
          </p:txBody>
        </p:sp>
        <p:sp>
          <p:nvSpPr>
            <p:cNvPr id="15" name="Rectangle 14"/>
            <p:cNvSpPr/>
            <p:nvPr/>
          </p:nvSpPr>
          <p:spPr>
            <a:xfrm>
              <a:off x="176336" y="3872989"/>
              <a:ext cx="3354167" cy="646331"/>
            </a:xfrm>
            <a:prstGeom prst="rect">
              <a:avLst/>
            </a:prstGeom>
          </p:spPr>
          <p:txBody>
            <a:bodyPr wrap="square">
              <a:spAutoFit/>
            </a:bodyPr>
            <a:lstStyle/>
            <a:p>
              <a:r>
                <a:rPr lang="en-US" b="1" dirty="0" smtClean="0"/>
                <a:t>Exclusion from </a:t>
              </a:r>
            </a:p>
            <a:p>
              <a:r>
                <a:rPr lang="en-US" b="1" dirty="0" smtClean="0"/>
                <a:t>assessments, researches</a:t>
              </a:r>
              <a:endParaRPr lang="en-US" b="1" dirty="0"/>
            </a:p>
          </p:txBody>
        </p:sp>
      </p:grpSp>
      <p:grpSp>
        <p:nvGrpSpPr>
          <p:cNvPr id="29" name="Group 28"/>
          <p:cNvGrpSpPr/>
          <p:nvPr/>
        </p:nvGrpSpPr>
        <p:grpSpPr>
          <a:xfrm>
            <a:off x="5783678" y="4058384"/>
            <a:ext cx="3291847" cy="1858845"/>
            <a:chOff x="5422362" y="3884230"/>
            <a:chExt cx="3291847" cy="1858845"/>
          </a:xfrm>
        </p:grpSpPr>
        <p:sp>
          <p:nvSpPr>
            <p:cNvPr id="16" name="Rectangle 15"/>
            <p:cNvSpPr/>
            <p:nvPr/>
          </p:nvSpPr>
          <p:spPr>
            <a:xfrm>
              <a:off x="6625507" y="3884230"/>
              <a:ext cx="1146468" cy="369332"/>
            </a:xfrm>
            <a:prstGeom prst="rect">
              <a:avLst/>
            </a:prstGeom>
          </p:spPr>
          <p:txBody>
            <a:bodyPr wrap="none">
              <a:spAutoFit/>
            </a:bodyPr>
            <a:lstStyle/>
            <a:p>
              <a:r>
                <a:rPr lang="en-US" b="1" dirty="0">
                  <a:solidFill>
                    <a:schemeClr val="tx2"/>
                  </a:solidFill>
                </a:rPr>
                <a:t>I</a:t>
              </a:r>
              <a:r>
                <a:rPr lang="en-US" b="1" dirty="0" smtClean="0">
                  <a:solidFill>
                    <a:schemeClr val="tx2"/>
                  </a:solidFill>
                </a:rPr>
                <a:t>nequality</a:t>
              </a:r>
              <a:endParaRPr lang="en-US" b="1" dirty="0">
                <a:solidFill>
                  <a:schemeClr val="tx2"/>
                </a:solidFill>
              </a:endParaRPr>
            </a:p>
          </p:txBody>
        </p:sp>
        <p:sp>
          <p:nvSpPr>
            <p:cNvPr id="12" name="Rectangle 11"/>
            <p:cNvSpPr/>
            <p:nvPr/>
          </p:nvSpPr>
          <p:spPr>
            <a:xfrm>
              <a:off x="6223561" y="4276246"/>
              <a:ext cx="1800814" cy="369332"/>
            </a:xfrm>
            <a:prstGeom prst="rect">
              <a:avLst/>
            </a:prstGeom>
          </p:spPr>
          <p:txBody>
            <a:bodyPr wrap="none">
              <a:spAutoFit/>
            </a:bodyPr>
            <a:lstStyle/>
            <a:p>
              <a:r>
                <a:rPr lang="en-GB" b="1" dirty="0" smtClean="0">
                  <a:solidFill>
                    <a:schemeClr val="tx2"/>
                  </a:solidFill>
                </a:rPr>
                <a:t>Partner </a:t>
              </a:r>
              <a:r>
                <a:rPr lang="en-GB" b="1" dirty="0">
                  <a:solidFill>
                    <a:schemeClr val="tx2"/>
                  </a:solidFill>
                </a:rPr>
                <a:t>violence </a:t>
              </a:r>
            </a:p>
          </p:txBody>
        </p:sp>
        <p:sp>
          <p:nvSpPr>
            <p:cNvPr id="17" name="Rectangle 16"/>
            <p:cNvSpPr/>
            <p:nvPr/>
          </p:nvSpPr>
          <p:spPr>
            <a:xfrm>
              <a:off x="5422362" y="5096744"/>
              <a:ext cx="3291847" cy="646331"/>
            </a:xfrm>
            <a:prstGeom prst="rect">
              <a:avLst/>
            </a:prstGeom>
            <a:effectLst>
              <a:glow rad="101600">
                <a:schemeClr val="accent4">
                  <a:satMod val="175000"/>
                  <a:alpha val="40000"/>
                </a:schemeClr>
              </a:glow>
            </a:effectLst>
          </p:spPr>
          <p:txBody>
            <a:bodyPr wrap="square">
              <a:spAutoFit/>
            </a:bodyPr>
            <a:lstStyle/>
            <a:p>
              <a:r>
                <a:rPr lang="en-GB" b="1" dirty="0" smtClean="0">
                  <a:solidFill>
                    <a:schemeClr val="tx2"/>
                  </a:solidFill>
                </a:rPr>
                <a:t>Police </a:t>
              </a:r>
              <a:r>
                <a:rPr lang="en-GB" b="1" dirty="0">
                  <a:solidFill>
                    <a:schemeClr val="tx2"/>
                  </a:solidFill>
                </a:rPr>
                <a:t>abuses, including physical </a:t>
              </a:r>
              <a:endParaRPr lang="en-GB" b="1" dirty="0" smtClean="0">
                <a:solidFill>
                  <a:schemeClr val="tx2"/>
                </a:solidFill>
              </a:endParaRPr>
            </a:p>
            <a:p>
              <a:r>
                <a:rPr lang="en-GB" b="1" dirty="0" smtClean="0">
                  <a:solidFill>
                    <a:schemeClr val="tx2"/>
                  </a:solidFill>
                </a:rPr>
                <a:t>and </a:t>
              </a:r>
              <a:r>
                <a:rPr lang="en-GB" b="1" dirty="0">
                  <a:solidFill>
                    <a:schemeClr val="tx2"/>
                  </a:solidFill>
                </a:rPr>
                <a:t>sexual violence </a:t>
              </a:r>
            </a:p>
          </p:txBody>
        </p:sp>
      </p:grpSp>
      <p:grpSp>
        <p:nvGrpSpPr>
          <p:cNvPr id="3" name="Group 2"/>
          <p:cNvGrpSpPr/>
          <p:nvPr/>
        </p:nvGrpSpPr>
        <p:grpSpPr>
          <a:xfrm>
            <a:off x="5464200" y="866116"/>
            <a:ext cx="3528376" cy="2719473"/>
            <a:chOff x="5464200" y="866116"/>
            <a:chExt cx="3528376" cy="2719473"/>
          </a:xfrm>
        </p:grpSpPr>
        <p:sp>
          <p:nvSpPr>
            <p:cNvPr id="8" name="Rectangle 7"/>
            <p:cNvSpPr/>
            <p:nvPr/>
          </p:nvSpPr>
          <p:spPr>
            <a:xfrm>
              <a:off x="5464200" y="866116"/>
              <a:ext cx="3366120" cy="369332"/>
            </a:xfrm>
            <a:prstGeom prst="rect">
              <a:avLst/>
            </a:prstGeom>
          </p:spPr>
          <p:txBody>
            <a:bodyPr wrap="square">
              <a:spAutoFit/>
            </a:bodyPr>
            <a:lstStyle/>
            <a:p>
              <a:r>
                <a:rPr lang="en-US" b="1" dirty="0">
                  <a:solidFill>
                    <a:srgbClr val="002060"/>
                  </a:solidFill>
                </a:rPr>
                <a:t>Compulsory drug </a:t>
              </a:r>
              <a:r>
                <a:rPr lang="en-US" b="1" dirty="0" smtClean="0">
                  <a:solidFill>
                    <a:srgbClr val="002060"/>
                  </a:solidFill>
                </a:rPr>
                <a:t>treatment</a:t>
              </a:r>
              <a:endParaRPr lang="en-US" b="1" dirty="0">
                <a:solidFill>
                  <a:srgbClr val="002060"/>
                </a:solidFill>
              </a:endParaRPr>
            </a:p>
          </p:txBody>
        </p:sp>
        <p:sp>
          <p:nvSpPr>
            <p:cNvPr id="10" name="Rectangle 9"/>
            <p:cNvSpPr/>
            <p:nvPr/>
          </p:nvSpPr>
          <p:spPr>
            <a:xfrm>
              <a:off x="6964933" y="2442977"/>
              <a:ext cx="1925960" cy="369332"/>
            </a:xfrm>
            <a:prstGeom prst="rect">
              <a:avLst/>
            </a:prstGeom>
          </p:spPr>
          <p:txBody>
            <a:bodyPr wrap="square">
              <a:spAutoFit/>
            </a:bodyPr>
            <a:lstStyle/>
            <a:p>
              <a:r>
                <a:rPr lang="en-US" b="1" dirty="0" smtClean="0">
                  <a:solidFill>
                    <a:srgbClr val="002060"/>
                  </a:solidFill>
                </a:rPr>
                <a:t>Self-stigma</a:t>
              </a:r>
              <a:endParaRPr lang="en-US" b="1" dirty="0">
                <a:solidFill>
                  <a:srgbClr val="002060"/>
                </a:solidFill>
              </a:endParaRPr>
            </a:p>
          </p:txBody>
        </p:sp>
        <p:sp>
          <p:nvSpPr>
            <p:cNvPr id="13" name="Rectangle 12"/>
            <p:cNvSpPr/>
            <p:nvPr/>
          </p:nvSpPr>
          <p:spPr>
            <a:xfrm>
              <a:off x="7030060" y="3216257"/>
              <a:ext cx="1674561" cy="369332"/>
            </a:xfrm>
            <a:prstGeom prst="rect">
              <a:avLst/>
            </a:prstGeom>
          </p:spPr>
          <p:txBody>
            <a:bodyPr wrap="none">
              <a:spAutoFit/>
            </a:bodyPr>
            <a:lstStyle/>
            <a:p>
              <a:r>
                <a:rPr lang="en-US" b="1" dirty="0" smtClean="0">
                  <a:solidFill>
                    <a:schemeClr val="tx2"/>
                  </a:solidFill>
                </a:rPr>
                <a:t>Social exclusion</a:t>
              </a:r>
              <a:endParaRPr lang="en-US" b="1" dirty="0">
                <a:solidFill>
                  <a:schemeClr val="tx2"/>
                </a:solidFill>
              </a:endParaRPr>
            </a:p>
          </p:txBody>
        </p:sp>
        <p:sp>
          <p:nvSpPr>
            <p:cNvPr id="9" name="Rectangle 8"/>
            <p:cNvSpPr/>
            <p:nvPr/>
          </p:nvSpPr>
          <p:spPr>
            <a:xfrm>
              <a:off x="6236437" y="1381887"/>
              <a:ext cx="2756139" cy="369332"/>
            </a:xfrm>
            <a:prstGeom prst="rect">
              <a:avLst/>
            </a:prstGeom>
          </p:spPr>
          <p:txBody>
            <a:bodyPr wrap="none">
              <a:spAutoFit/>
            </a:bodyPr>
            <a:lstStyle/>
            <a:p>
              <a:r>
                <a:rPr lang="en-GB" b="1" dirty="0">
                  <a:solidFill>
                    <a:srgbClr val="002060"/>
                  </a:solidFill>
                </a:rPr>
                <a:t>Post release discrimination</a:t>
              </a:r>
            </a:p>
          </p:txBody>
        </p:sp>
        <p:sp>
          <p:nvSpPr>
            <p:cNvPr id="31" name="Rectangle 30"/>
            <p:cNvSpPr/>
            <p:nvPr/>
          </p:nvSpPr>
          <p:spPr>
            <a:xfrm>
              <a:off x="6774905" y="1846760"/>
              <a:ext cx="1925960" cy="369332"/>
            </a:xfrm>
            <a:prstGeom prst="rect">
              <a:avLst/>
            </a:prstGeom>
          </p:spPr>
          <p:txBody>
            <a:bodyPr wrap="square">
              <a:spAutoFit/>
            </a:bodyPr>
            <a:lstStyle/>
            <a:p>
              <a:r>
                <a:rPr lang="en-US" b="1" dirty="0" smtClean="0">
                  <a:solidFill>
                    <a:srgbClr val="002060"/>
                  </a:solidFill>
                </a:rPr>
                <a:t>Gender norms</a:t>
              </a:r>
              <a:endParaRPr lang="en-US" b="1" dirty="0">
                <a:solidFill>
                  <a:srgbClr val="002060"/>
                </a:solidFill>
              </a:endParaRPr>
            </a:p>
          </p:txBody>
        </p:sp>
      </p:grpSp>
      <p:grpSp>
        <p:nvGrpSpPr>
          <p:cNvPr id="18" name="Group 17"/>
          <p:cNvGrpSpPr/>
          <p:nvPr/>
        </p:nvGrpSpPr>
        <p:grpSpPr>
          <a:xfrm>
            <a:off x="-44375" y="57210"/>
            <a:ext cx="8565457" cy="2792254"/>
            <a:chOff x="-44375" y="57210"/>
            <a:chExt cx="8565457" cy="2792254"/>
          </a:xfrm>
        </p:grpSpPr>
        <p:grpSp>
          <p:nvGrpSpPr>
            <p:cNvPr id="27" name="Group 26"/>
            <p:cNvGrpSpPr/>
            <p:nvPr/>
          </p:nvGrpSpPr>
          <p:grpSpPr>
            <a:xfrm>
              <a:off x="-44375" y="810259"/>
              <a:ext cx="4352549" cy="2039205"/>
              <a:chOff x="41929" y="1073568"/>
              <a:chExt cx="4352549" cy="2039205"/>
            </a:xfrm>
          </p:grpSpPr>
          <p:sp>
            <p:nvSpPr>
              <p:cNvPr id="6" name="Rectangle 5"/>
              <p:cNvSpPr/>
              <p:nvPr/>
            </p:nvSpPr>
            <p:spPr>
              <a:xfrm>
                <a:off x="280467" y="1073568"/>
                <a:ext cx="4114011" cy="369332"/>
              </a:xfrm>
              <a:prstGeom prst="rect">
                <a:avLst/>
              </a:prstGeom>
            </p:spPr>
            <p:txBody>
              <a:bodyPr wrap="none">
                <a:spAutoFit/>
              </a:bodyPr>
              <a:lstStyle/>
              <a:p>
                <a:r>
                  <a:rPr lang="en-GB" b="1" dirty="0">
                    <a:solidFill>
                      <a:srgbClr val="3A1953"/>
                    </a:solidFill>
                  </a:rPr>
                  <a:t>Criminalisation of drug use and sex work </a:t>
                </a:r>
                <a:endParaRPr lang="en-US" b="1" dirty="0">
                  <a:solidFill>
                    <a:srgbClr val="3A1953"/>
                  </a:solidFill>
                </a:endParaRPr>
              </a:p>
            </p:txBody>
          </p:sp>
          <p:sp>
            <p:nvSpPr>
              <p:cNvPr id="7" name="Rectangle 6"/>
              <p:cNvSpPr/>
              <p:nvPr/>
            </p:nvSpPr>
            <p:spPr>
              <a:xfrm>
                <a:off x="41929" y="2743441"/>
                <a:ext cx="2845155" cy="369332"/>
              </a:xfrm>
              <a:prstGeom prst="rect">
                <a:avLst/>
              </a:prstGeom>
            </p:spPr>
            <p:txBody>
              <a:bodyPr wrap="square">
                <a:spAutoFit/>
              </a:bodyPr>
              <a:lstStyle/>
              <a:p>
                <a:r>
                  <a:rPr lang="en-US" b="1" dirty="0" smtClean="0">
                    <a:solidFill>
                      <a:srgbClr val="3A1953"/>
                    </a:solidFill>
                  </a:rPr>
                  <a:t>Incarceration/pre-trial</a:t>
                </a:r>
                <a:endParaRPr lang="en-US" b="1" dirty="0">
                  <a:solidFill>
                    <a:srgbClr val="3A1953"/>
                  </a:solidFill>
                </a:endParaRPr>
              </a:p>
            </p:txBody>
          </p:sp>
          <p:sp>
            <p:nvSpPr>
              <p:cNvPr id="11" name="Rectangle 10"/>
              <p:cNvSpPr/>
              <p:nvPr/>
            </p:nvSpPr>
            <p:spPr>
              <a:xfrm>
                <a:off x="181940" y="1460530"/>
                <a:ext cx="3246530" cy="369332"/>
              </a:xfrm>
              <a:prstGeom prst="rect">
                <a:avLst/>
              </a:prstGeom>
            </p:spPr>
            <p:txBody>
              <a:bodyPr wrap="none">
                <a:spAutoFit/>
              </a:bodyPr>
              <a:lstStyle/>
              <a:p>
                <a:r>
                  <a:rPr lang="en-US" b="1" dirty="0">
                    <a:solidFill>
                      <a:srgbClr val="3A1953"/>
                    </a:solidFill>
                  </a:rPr>
                  <a:t>Threat of a loss of child custody </a:t>
                </a:r>
              </a:p>
            </p:txBody>
          </p:sp>
          <p:sp>
            <p:nvSpPr>
              <p:cNvPr id="14" name="Rectangle 13"/>
              <p:cNvSpPr/>
              <p:nvPr/>
            </p:nvSpPr>
            <p:spPr>
              <a:xfrm>
                <a:off x="41929" y="1785729"/>
                <a:ext cx="3198486" cy="646331"/>
              </a:xfrm>
              <a:prstGeom prst="rect">
                <a:avLst/>
              </a:prstGeom>
            </p:spPr>
            <p:txBody>
              <a:bodyPr wrap="square">
                <a:spAutoFit/>
              </a:bodyPr>
              <a:lstStyle/>
              <a:p>
                <a:r>
                  <a:rPr lang="en-GB" b="1" dirty="0">
                    <a:solidFill>
                      <a:srgbClr val="3A1953"/>
                    </a:solidFill>
                  </a:rPr>
                  <a:t>F</a:t>
                </a:r>
                <a:r>
                  <a:rPr lang="en-GB" b="1" dirty="0" smtClean="0">
                    <a:solidFill>
                      <a:srgbClr val="3A1953"/>
                    </a:solidFill>
                  </a:rPr>
                  <a:t>amily members/spouses </a:t>
                </a:r>
              </a:p>
              <a:p>
                <a:r>
                  <a:rPr lang="en-GB" b="1" dirty="0" smtClean="0">
                    <a:solidFill>
                      <a:srgbClr val="3A1953"/>
                    </a:solidFill>
                  </a:rPr>
                  <a:t>permission to </a:t>
                </a:r>
                <a:r>
                  <a:rPr lang="en-GB" b="1" dirty="0">
                    <a:solidFill>
                      <a:srgbClr val="3A1953"/>
                    </a:solidFill>
                  </a:rPr>
                  <a:t>access </a:t>
                </a:r>
                <a:r>
                  <a:rPr lang="en-GB" b="1" dirty="0" smtClean="0">
                    <a:solidFill>
                      <a:srgbClr val="3A1953"/>
                    </a:solidFill>
                  </a:rPr>
                  <a:t>services</a:t>
                </a:r>
                <a:endParaRPr lang="en-GB" b="1" dirty="0">
                  <a:solidFill>
                    <a:srgbClr val="3A1953"/>
                  </a:solidFill>
                </a:endParaRPr>
              </a:p>
            </p:txBody>
          </p:sp>
        </p:grpSp>
        <p:sp>
          <p:nvSpPr>
            <p:cNvPr id="4" name="Rectangle 3"/>
            <p:cNvSpPr/>
            <p:nvPr/>
          </p:nvSpPr>
          <p:spPr>
            <a:xfrm>
              <a:off x="8336352" y="57210"/>
              <a:ext cx="184730" cy="584775"/>
            </a:xfrm>
            <a:prstGeom prst="rect">
              <a:avLst/>
            </a:prstGeom>
          </p:spPr>
          <p:txBody>
            <a:bodyPr wrap="none">
              <a:spAutoFit/>
            </a:bodyPr>
            <a:lstStyle/>
            <a:p>
              <a:pPr algn="r">
                <a:spcBef>
                  <a:spcPct val="0"/>
                </a:spcBef>
              </a:pPr>
              <a:endParaRPr lang="en-US" sz="3200" b="1" dirty="0">
                <a:solidFill>
                  <a:schemeClr val="accent3">
                    <a:lumMod val="75000"/>
                  </a:schemeClr>
                </a:solidFill>
                <a:latin typeface="+mj-lt"/>
                <a:ea typeface="+mj-ea"/>
                <a:cs typeface="+mj-cs"/>
              </a:endParaRPr>
            </a:p>
          </p:txBody>
        </p:sp>
      </p:grpSp>
    </p:spTree>
    <p:extLst>
      <p:ext uri="{BB962C8B-B14F-4D97-AF65-F5344CB8AC3E}">
        <p14:creationId xmlns:p14="http://schemas.microsoft.com/office/powerpoint/2010/main" val="419216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5516" y="574458"/>
            <a:ext cx="8712968" cy="524508"/>
          </a:xfrm>
        </p:spPr>
        <p:txBody>
          <a:bodyPr>
            <a:normAutofit fontScale="90000"/>
          </a:bodyPr>
          <a:lstStyle/>
          <a:p>
            <a:r>
              <a:rPr lang="en-GB" sz="3600" b="1" dirty="0">
                <a:solidFill>
                  <a:schemeClr val="accent3">
                    <a:lumMod val="75000"/>
                  </a:schemeClr>
                </a:solidFill>
              </a:rPr>
              <a:t>CRITICAL ENABLERS</a:t>
            </a:r>
          </a:p>
        </p:txBody>
      </p:sp>
      <p:graphicFrame>
        <p:nvGraphicFramePr>
          <p:cNvPr id="2" name="Diagram 1"/>
          <p:cNvGraphicFramePr/>
          <p:nvPr>
            <p:extLst>
              <p:ext uri="{D42A27DB-BD31-4B8C-83A1-F6EECF244321}">
                <p14:modId xmlns:p14="http://schemas.microsoft.com/office/powerpoint/2010/main" val="1135089899"/>
              </p:ext>
            </p:extLst>
          </p:nvPr>
        </p:nvGraphicFramePr>
        <p:xfrm>
          <a:off x="539552" y="836712"/>
          <a:ext cx="7920880" cy="4624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0" y="5137834"/>
            <a:ext cx="9144000" cy="369332"/>
          </a:xfrm>
          <a:prstGeom prst="rect">
            <a:avLst/>
          </a:prstGeom>
        </p:spPr>
        <p:txBody>
          <a:bodyPr wrap="square">
            <a:spAutoFit/>
          </a:bodyPr>
          <a:lstStyle/>
          <a:p>
            <a:pPr lvl="0" algn="ctr"/>
            <a:r>
              <a:rPr lang="en-US" b="1" dirty="0">
                <a:solidFill>
                  <a:schemeClr val="accent3">
                    <a:lumMod val="75000"/>
                  </a:schemeClr>
                </a:solidFill>
                <a:latin typeface="+mj-lt"/>
                <a:ea typeface="+mj-ea"/>
                <a:cs typeface="+mj-cs"/>
              </a:rPr>
              <a:t>REQUIRE STRONG COLLABORATION BETWEEN DIFFERENT SECTORS </a:t>
            </a:r>
            <a:r>
              <a:rPr lang="en-GB" b="1" dirty="0">
                <a:solidFill>
                  <a:schemeClr val="accent3">
                    <a:lumMod val="75000"/>
                  </a:schemeClr>
                </a:solidFill>
                <a:latin typeface="+mj-lt"/>
                <a:ea typeface="+mj-ea"/>
                <a:cs typeface="+mj-cs"/>
              </a:rPr>
              <a:t>Including media</a:t>
            </a:r>
            <a:endParaRPr lang="en-US" b="1" dirty="0">
              <a:solidFill>
                <a:schemeClr val="accent3">
                  <a:lumMod val="75000"/>
                </a:schemeClr>
              </a:solidFill>
              <a:latin typeface="+mj-lt"/>
              <a:ea typeface="+mj-ea"/>
              <a:cs typeface="+mj-cs"/>
            </a:endParaRPr>
          </a:p>
        </p:txBody>
      </p:sp>
    </p:spTree>
    <p:extLst>
      <p:ext uri="{BB962C8B-B14F-4D97-AF65-F5344CB8AC3E}">
        <p14:creationId xmlns:p14="http://schemas.microsoft.com/office/powerpoint/2010/main" val="16013771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539552" y="1628800"/>
            <a:ext cx="8229600" cy="648072"/>
          </a:xfrm>
        </p:spPr>
        <p:txBody>
          <a:bodyPr>
            <a:noAutofit/>
          </a:bodyPr>
          <a:lstStyle/>
          <a:p>
            <a:pPr algn="ctr"/>
            <a:r>
              <a:rPr lang="en-GB" altLang="en-US" sz="4000" b="1" dirty="0" smtClean="0">
                <a:solidFill>
                  <a:schemeClr val="accent3">
                    <a:lumMod val="75000"/>
                  </a:schemeClr>
                </a:solidFill>
              </a:rPr>
              <a:t/>
            </a:r>
            <a:br>
              <a:rPr lang="en-GB" altLang="en-US" sz="4000" b="1" dirty="0" smtClean="0">
                <a:solidFill>
                  <a:schemeClr val="accent3">
                    <a:lumMod val="75000"/>
                  </a:schemeClr>
                </a:solidFill>
              </a:rPr>
            </a:br>
            <a:r>
              <a:rPr lang="en-GB" altLang="en-US" sz="4000" b="1" i="1" dirty="0" smtClean="0">
                <a:solidFill>
                  <a:schemeClr val="accent3">
                    <a:lumMod val="75000"/>
                  </a:schemeClr>
                </a:solidFill>
              </a:rPr>
              <a:t>How do gender-responsive evaluations address these challenges?</a:t>
            </a:r>
          </a:p>
        </p:txBody>
      </p:sp>
    </p:spTree>
    <p:extLst>
      <p:ext uri="{BB962C8B-B14F-4D97-AF65-F5344CB8AC3E}">
        <p14:creationId xmlns:p14="http://schemas.microsoft.com/office/powerpoint/2010/main" val="39068905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638800" y="1422400"/>
            <a:ext cx="2893999" cy="1944132"/>
          </a:xfrm>
          <a:prstGeom prst="rect">
            <a:avLst/>
          </a:prstGeom>
          <a:noFill/>
        </p:spPr>
        <p:txBody>
          <a:bodyPr wrap="square" rtlCol="0">
            <a:spAutoFit/>
          </a:bodyPr>
          <a:lstStyle/>
          <a:p>
            <a:endParaRPr lang="en-US" dirty="0"/>
          </a:p>
        </p:txBody>
      </p:sp>
      <p:pic>
        <p:nvPicPr>
          <p:cNvPr id="13" name="Picture 12" descr="rock_climbing_hd_wallpaper-wide.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1" y="0"/>
            <a:ext cx="9113178" cy="5695736"/>
          </a:xfrm>
          <a:prstGeom prst="rect">
            <a:avLst/>
          </a:prstGeom>
        </p:spPr>
      </p:pic>
      <p:sp>
        <p:nvSpPr>
          <p:cNvPr id="14" name="Rectangle 13"/>
          <p:cNvSpPr/>
          <p:nvPr/>
        </p:nvSpPr>
        <p:spPr>
          <a:xfrm>
            <a:off x="3203848" y="13890"/>
            <a:ext cx="5832648" cy="4549835"/>
          </a:xfrm>
          <a:prstGeom prst="rect">
            <a:avLst/>
          </a:prstGeom>
        </p:spPr>
        <p:txBody>
          <a:bodyPr wrap="square">
            <a:spAutoFit/>
          </a:bodyPr>
          <a:lstStyle/>
          <a:p>
            <a:pPr marL="457200" indent="-457200">
              <a:lnSpc>
                <a:spcPct val="150000"/>
              </a:lnSpc>
              <a:buFont typeface="Wingdings" panose="05000000000000000000" pitchFamily="2" charset="2"/>
              <a:buChar char="Ø"/>
            </a:pPr>
            <a:r>
              <a:rPr lang="en-GB" sz="2800" dirty="0">
                <a:solidFill>
                  <a:schemeClr val="bg1"/>
                </a:solidFill>
              </a:rPr>
              <a:t>Lack of </a:t>
            </a:r>
            <a:r>
              <a:rPr lang="en-GB" sz="2800" b="1" dirty="0">
                <a:solidFill>
                  <a:schemeClr val="bg1"/>
                </a:solidFill>
              </a:rPr>
              <a:t>common understanding and </a:t>
            </a:r>
            <a:r>
              <a:rPr lang="en-GB" sz="2800" b="1" dirty="0" smtClean="0">
                <a:solidFill>
                  <a:schemeClr val="bg1"/>
                </a:solidFill>
              </a:rPr>
              <a:t>capacity</a:t>
            </a:r>
            <a:endParaRPr lang="es-ES_tradnl" sz="2800" b="1" dirty="0">
              <a:solidFill>
                <a:schemeClr val="bg1"/>
              </a:solidFill>
            </a:endParaRPr>
          </a:p>
          <a:p>
            <a:pPr marL="457200" indent="-457200">
              <a:lnSpc>
                <a:spcPct val="150000"/>
              </a:lnSpc>
              <a:buFont typeface="Wingdings" panose="05000000000000000000" pitchFamily="2" charset="2"/>
              <a:buChar char="Ø"/>
            </a:pPr>
            <a:r>
              <a:rPr lang="en-GB" sz="2800" dirty="0" smtClean="0">
                <a:solidFill>
                  <a:schemeClr val="bg1"/>
                </a:solidFill>
              </a:rPr>
              <a:t>Lack </a:t>
            </a:r>
            <a:r>
              <a:rPr lang="en-GB" sz="2800" dirty="0">
                <a:solidFill>
                  <a:schemeClr val="bg1"/>
                </a:solidFill>
              </a:rPr>
              <a:t>of </a:t>
            </a:r>
            <a:r>
              <a:rPr lang="en-GB" sz="2800" b="1" dirty="0">
                <a:solidFill>
                  <a:schemeClr val="bg1"/>
                </a:solidFill>
              </a:rPr>
              <a:t>focus </a:t>
            </a:r>
            <a:r>
              <a:rPr lang="en-GB" sz="2800" b="1" dirty="0" smtClean="0">
                <a:solidFill>
                  <a:schemeClr val="bg1"/>
                </a:solidFill>
              </a:rPr>
              <a:t>in programming</a:t>
            </a:r>
          </a:p>
          <a:p>
            <a:pPr marL="457200" indent="-457200">
              <a:lnSpc>
                <a:spcPct val="150000"/>
              </a:lnSpc>
              <a:buFont typeface="Wingdings" panose="05000000000000000000" pitchFamily="2" charset="2"/>
              <a:buChar char="Ø"/>
            </a:pPr>
            <a:r>
              <a:rPr lang="en-US" sz="2800" dirty="0" smtClean="0">
                <a:solidFill>
                  <a:schemeClr val="bg1"/>
                </a:solidFill>
              </a:rPr>
              <a:t>Lack of</a:t>
            </a:r>
            <a:r>
              <a:rPr lang="en-GB" sz="2800" b="1" dirty="0" smtClean="0">
                <a:solidFill>
                  <a:schemeClr val="bg1"/>
                </a:solidFill>
              </a:rPr>
              <a:t> sex-disaggregated data</a:t>
            </a:r>
          </a:p>
          <a:p>
            <a:pPr marL="457200" indent="-457200">
              <a:lnSpc>
                <a:spcPct val="150000"/>
              </a:lnSpc>
              <a:buFont typeface="Wingdings" panose="05000000000000000000" pitchFamily="2" charset="2"/>
              <a:buChar char="Ø"/>
            </a:pPr>
            <a:r>
              <a:rPr lang="en-GB" sz="2800" dirty="0" smtClean="0">
                <a:solidFill>
                  <a:schemeClr val="bg1"/>
                </a:solidFill>
              </a:rPr>
              <a:t>Questioning on </a:t>
            </a:r>
            <a:r>
              <a:rPr lang="en-GB" sz="2800" b="1" dirty="0" smtClean="0">
                <a:solidFill>
                  <a:schemeClr val="bg1"/>
                </a:solidFill>
              </a:rPr>
              <a:t>voices and tools</a:t>
            </a:r>
          </a:p>
          <a:p>
            <a:pPr marL="457200" indent="-457200">
              <a:lnSpc>
                <a:spcPct val="150000"/>
              </a:lnSpc>
              <a:buFont typeface="Wingdings" panose="05000000000000000000" pitchFamily="2" charset="2"/>
              <a:buChar char="Ø"/>
            </a:pPr>
            <a:r>
              <a:rPr lang="en-GB" sz="2800" dirty="0" smtClean="0">
                <a:solidFill>
                  <a:schemeClr val="bg1"/>
                </a:solidFill>
              </a:rPr>
              <a:t>Limited</a:t>
            </a:r>
            <a:r>
              <a:rPr lang="en-GB" sz="2800" b="1" dirty="0" smtClean="0">
                <a:solidFill>
                  <a:schemeClr val="bg1"/>
                </a:solidFill>
              </a:rPr>
              <a:t> resources </a:t>
            </a:r>
          </a:p>
          <a:p>
            <a:pPr marL="457200" indent="-457200">
              <a:lnSpc>
                <a:spcPct val="150000"/>
              </a:lnSpc>
              <a:buFont typeface="Wingdings" panose="05000000000000000000" pitchFamily="2" charset="2"/>
              <a:buChar char="Ø"/>
            </a:pPr>
            <a:r>
              <a:rPr lang="en-GB" sz="2800" b="1" dirty="0" smtClean="0">
                <a:solidFill>
                  <a:schemeClr val="bg1"/>
                </a:solidFill>
              </a:rPr>
              <a:t>Context-related challenges</a:t>
            </a:r>
            <a:endParaRPr lang="en-US" sz="2800" b="1" dirty="0" smtClean="0">
              <a:solidFill>
                <a:schemeClr val="bg1"/>
              </a:solidFill>
            </a:endParaRPr>
          </a:p>
        </p:txBody>
      </p:sp>
    </p:spTree>
    <p:extLst>
      <p:ext uri="{BB962C8B-B14F-4D97-AF65-F5344CB8AC3E}">
        <p14:creationId xmlns:p14="http://schemas.microsoft.com/office/powerpoint/2010/main" val="38805950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9525"/>
            <a:ext cx="9144000" cy="708025"/>
          </a:xfrm>
          <a:prstGeom prst="rect">
            <a:avLst/>
          </a:prstGeom>
          <a:solidFill>
            <a:schemeClr val="tx1"/>
          </a:solidFill>
        </p:spPr>
        <p:txBody>
          <a:bodyPr wrap="square">
            <a:spAutoFit/>
          </a:bodyPr>
          <a:lstStyle/>
          <a:p>
            <a:pPr defTabSz="457200" fontAlgn="auto">
              <a:spcBef>
                <a:spcPts val="0"/>
              </a:spcBef>
              <a:spcAft>
                <a:spcPts val="0"/>
              </a:spcAft>
              <a:defRPr/>
            </a:pPr>
            <a:r>
              <a:rPr lang="en-US" sz="4000" b="1" dirty="0">
                <a:solidFill>
                  <a:prstClr val="white"/>
                </a:solidFill>
                <a:latin typeface="Calibri"/>
                <a:ea typeface="+mn-ea"/>
              </a:rPr>
              <a:t>What? </a:t>
            </a:r>
            <a:r>
              <a:rPr lang="en-US" sz="4000" b="1" dirty="0" smtClean="0">
                <a:solidFill>
                  <a:prstClr val="white"/>
                </a:solidFill>
                <a:latin typeface="Calibri"/>
                <a:ea typeface="+mn-ea"/>
              </a:rPr>
              <a:t>Focus </a:t>
            </a:r>
            <a:r>
              <a:rPr lang="en-US" sz="4000" b="1" dirty="0">
                <a:solidFill>
                  <a:prstClr val="white"/>
                </a:solidFill>
                <a:latin typeface="Calibri"/>
                <a:ea typeface="+mn-ea"/>
              </a:rPr>
              <a:t>and questions</a:t>
            </a:r>
          </a:p>
        </p:txBody>
      </p:sp>
      <p:pic>
        <p:nvPicPr>
          <p:cNvPr id="57347" name="Picture 4" descr="evaluation.jpe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59246" y="901697"/>
            <a:ext cx="6033033" cy="5047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53894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1" descr="Consider-all-method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09732" y="1002800"/>
            <a:ext cx="6402628" cy="480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0"/>
            <a:ext cx="10290176" cy="707886"/>
          </a:xfrm>
          <a:prstGeom prst="rect">
            <a:avLst/>
          </a:prstGeom>
          <a:solidFill>
            <a:schemeClr val="tx1"/>
          </a:solidFill>
        </p:spPr>
        <p:txBody>
          <a:bodyPr wrap="square">
            <a:spAutoFit/>
          </a:bodyPr>
          <a:lstStyle/>
          <a:p>
            <a:pPr defTabSz="457200" fontAlgn="auto">
              <a:spcBef>
                <a:spcPts val="0"/>
              </a:spcBef>
              <a:spcAft>
                <a:spcPts val="0"/>
              </a:spcAft>
              <a:defRPr/>
            </a:pPr>
            <a:r>
              <a:rPr lang="en-US" sz="4000" b="1" dirty="0" smtClean="0">
                <a:solidFill>
                  <a:schemeClr val="bg1"/>
                </a:solidFill>
                <a:latin typeface="Calibri"/>
              </a:rPr>
              <a:t>How? Approach</a:t>
            </a:r>
            <a:r>
              <a:rPr lang="en-US" sz="4000" b="1" dirty="0">
                <a:solidFill>
                  <a:schemeClr val="bg1"/>
                </a:solidFill>
                <a:latin typeface="Calibri"/>
              </a:rPr>
              <a:t>, method, tools</a:t>
            </a:r>
          </a:p>
        </p:txBody>
      </p:sp>
    </p:spTree>
    <p:extLst>
      <p:ext uri="{BB962C8B-B14F-4D97-AF65-F5344CB8AC3E}">
        <p14:creationId xmlns:p14="http://schemas.microsoft.com/office/powerpoint/2010/main" val="9126304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062645407"/>
              </p:ext>
            </p:extLst>
          </p:nvPr>
        </p:nvGraphicFramePr>
        <p:xfrm>
          <a:off x="-1" y="332656"/>
          <a:ext cx="8388425" cy="61206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486085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911570"/>
            <a:ext cx="9144001" cy="584775"/>
          </a:xfrm>
          <a:prstGeom prst="rect">
            <a:avLst/>
          </a:prstGeom>
          <a:solidFill>
            <a:schemeClr val="accent1">
              <a:lumMod val="75000"/>
            </a:schemeClr>
          </a:solidFill>
        </p:spPr>
        <p:txBody>
          <a:bodyPr wrap="square">
            <a:spAutoFit/>
          </a:bodyPr>
          <a:lstStyle/>
          <a:p>
            <a:pPr defTabSz="457200" fontAlgn="auto">
              <a:spcBef>
                <a:spcPts val="0"/>
              </a:spcBef>
              <a:spcAft>
                <a:spcPts val="0"/>
              </a:spcAft>
              <a:defRPr/>
            </a:pPr>
            <a:r>
              <a:rPr lang="en-US" sz="3200" b="1" dirty="0" smtClean="0">
                <a:solidFill>
                  <a:schemeClr val="bg1"/>
                </a:solidFill>
              </a:rPr>
              <a:t>Inclusion, participation, fair </a:t>
            </a:r>
            <a:r>
              <a:rPr lang="en-US" sz="3200" b="1" dirty="0">
                <a:solidFill>
                  <a:schemeClr val="bg1"/>
                </a:solidFill>
              </a:rPr>
              <a:t>power </a:t>
            </a:r>
            <a:r>
              <a:rPr lang="en-US" sz="3200" b="1" dirty="0" smtClean="0">
                <a:solidFill>
                  <a:schemeClr val="bg1"/>
                </a:solidFill>
              </a:rPr>
              <a:t>relations</a:t>
            </a:r>
            <a:endParaRPr lang="en-US" sz="3200" b="1" dirty="0">
              <a:solidFill>
                <a:schemeClr val="bg1"/>
              </a:solidFill>
            </a:endParaRPr>
          </a:p>
        </p:txBody>
      </p:sp>
      <p:pic>
        <p:nvPicPr>
          <p:cNvPr id="4" name="Picture 3"/>
          <p:cNvPicPr>
            <a:picLocks noChangeAspect="1"/>
          </p:cNvPicPr>
          <p:nvPr/>
        </p:nvPicPr>
        <p:blipFill>
          <a:blip r:embed="rId3"/>
          <a:stretch>
            <a:fillRect/>
          </a:stretch>
        </p:blipFill>
        <p:spPr>
          <a:xfrm>
            <a:off x="5364088" y="2204864"/>
            <a:ext cx="2487384" cy="3468925"/>
          </a:xfrm>
          <a:prstGeom prst="rect">
            <a:avLst/>
          </a:prstGeom>
        </p:spPr>
      </p:pic>
      <p:pic>
        <p:nvPicPr>
          <p:cNvPr id="6" name="Picture 5"/>
          <p:cNvPicPr>
            <a:picLocks noChangeAspect="1"/>
          </p:cNvPicPr>
          <p:nvPr/>
        </p:nvPicPr>
        <p:blipFill>
          <a:blip r:embed="rId4"/>
          <a:stretch>
            <a:fillRect/>
          </a:stretch>
        </p:blipFill>
        <p:spPr>
          <a:xfrm>
            <a:off x="0" y="1700808"/>
            <a:ext cx="5242757" cy="3706170"/>
          </a:xfrm>
          <a:prstGeom prst="rect">
            <a:avLst/>
          </a:prstGeom>
        </p:spPr>
      </p:pic>
      <p:sp>
        <p:nvSpPr>
          <p:cNvPr id="12" name="Rectangle 11"/>
          <p:cNvSpPr/>
          <p:nvPr/>
        </p:nvSpPr>
        <p:spPr>
          <a:xfrm>
            <a:off x="-1898" y="-11575"/>
            <a:ext cx="9073008" cy="523220"/>
          </a:xfrm>
          <a:prstGeom prst="rect">
            <a:avLst/>
          </a:prstGeom>
        </p:spPr>
        <p:txBody>
          <a:bodyPr wrap="square">
            <a:spAutoFit/>
          </a:bodyPr>
          <a:lstStyle/>
          <a:p>
            <a:r>
              <a:rPr lang="en-US" sz="2800" i="1" dirty="0" smtClean="0">
                <a:solidFill>
                  <a:schemeClr val="accent3">
                    <a:lumMod val="75000"/>
                  </a:schemeClr>
                </a:solidFill>
              </a:rPr>
              <a:t>Mainstreaming Gender Equality in Evaluations</a:t>
            </a:r>
          </a:p>
        </p:txBody>
      </p:sp>
    </p:spTree>
    <p:extLst>
      <p:ext uri="{BB962C8B-B14F-4D97-AF65-F5344CB8AC3E}">
        <p14:creationId xmlns:p14="http://schemas.microsoft.com/office/powerpoint/2010/main" val="41993734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1124744"/>
            <a:ext cx="8856704" cy="3600986"/>
          </a:xfrm>
          <a:prstGeom prst="rect">
            <a:avLst/>
          </a:prstGeom>
        </p:spPr>
        <p:txBody>
          <a:bodyPr wrap="square">
            <a:spAutoFit/>
          </a:bodyPr>
          <a:lstStyle/>
          <a:p>
            <a:r>
              <a:rPr lang="en-US" sz="3600" b="1" dirty="0">
                <a:solidFill>
                  <a:schemeClr val="accent1">
                    <a:lumMod val="75000"/>
                  </a:schemeClr>
                </a:solidFill>
              </a:rPr>
              <a:t>Inclusion</a:t>
            </a:r>
            <a:r>
              <a:rPr lang="en-US" sz="3600" dirty="0">
                <a:solidFill>
                  <a:schemeClr val="accent1">
                    <a:lumMod val="75000"/>
                  </a:schemeClr>
                </a:solidFill>
              </a:rPr>
              <a:t>.</a:t>
            </a:r>
            <a:r>
              <a:rPr lang="en-US" sz="3600" dirty="0">
                <a:solidFill>
                  <a:schemeClr val="accent3">
                    <a:lumMod val="75000"/>
                  </a:schemeClr>
                </a:solidFill>
              </a:rPr>
              <a:t> </a:t>
            </a:r>
            <a:endParaRPr lang="en-US" sz="3600" dirty="0" smtClean="0">
              <a:solidFill>
                <a:schemeClr val="accent3">
                  <a:lumMod val="75000"/>
                </a:schemeClr>
              </a:solidFill>
            </a:endParaRPr>
          </a:p>
          <a:p>
            <a:endParaRPr lang="en-US" sz="2400" dirty="0"/>
          </a:p>
          <a:p>
            <a:r>
              <a:rPr lang="en-US" sz="2400" dirty="0" smtClean="0"/>
              <a:t>Which </a:t>
            </a:r>
            <a:r>
              <a:rPr lang="en-US" sz="2400" dirty="0"/>
              <a:t>groups </a:t>
            </a:r>
            <a:r>
              <a:rPr lang="en-US" sz="2400" dirty="0" smtClean="0"/>
              <a:t>benefit</a:t>
            </a:r>
            <a:r>
              <a:rPr lang="en-US" sz="2400" dirty="0"/>
              <a:t> </a:t>
            </a:r>
            <a:r>
              <a:rPr lang="en-US" sz="2400" dirty="0" smtClean="0"/>
              <a:t>from </a:t>
            </a:r>
            <a:r>
              <a:rPr lang="en-US" sz="2400" dirty="0"/>
              <a:t>the </a:t>
            </a:r>
            <a:r>
              <a:rPr lang="en-US" sz="2400" dirty="0" smtClean="0"/>
              <a:t>service under evaluation?</a:t>
            </a:r>
          </a:p>
          <a:p>
            <a:endParaRPr lang="en-US" sz="2400" dirty="0"/>
          </a:p>
          <a:p>
            <a:r>
              <a:rPr lang="en-US" sz="2400" dirty="0" smtClean="0"/>
              <a:t>Groups </a:t>
            </a:r>
            <a:r>
              <a:rPr lang="en-US" sz="2400" dirty="0"/>
              <a:t>need to be </a:t>
            </a:r>
            <a:r>
              <a:rPr lang="en-US" sz="2400" b="1" dirty="0">
                <a:solidFill>
                  <a:srgbClr val="FF0000"/>
                </a:solidFill>
              </a:rPr>
              <a:t>disaggregated </a:t>
            </a:r>
            <a:r>
              <a:rPr lang="en-US" sz="2400" b="1" dirty="0" smtClean="0">
                <a:solidFill>
                  <a:srgbClr val="FF0000"/>
                </a:solidFill>
              </a:rPr>
              <a:t>by gender </a:t>
            </a:r>
            <a:r>
              <a:rPr lang="en-US" sz="2400" dirty="0" smtClean="0"/>
              <a:t>to </a:t>
            </a:r>
            <a:r>
              <a:rPr lang="en-US" sz="2400" dirty="0"/>
              <a:t>assess whether benefits </a:t>
            </a:r>
            <a:r>
              <a:rPr lang="en-US" sz="2400" dirty="0" smtClean="0"/>
              <a:t>were fairly distributed. </a:t>
            </a:r>
          </a:p>
          <a:p>
            <a:endParaRPr lang="en-US" sz="2400" dirty="0"/>
          </a:p>
          <a:p>
            <a:r>
              <a:rPr lang="en-US" sz="2400" dirty="0" smtClean="0"/>
              <a:t>To know who the stakeholders are, how </a:t>
            </a:r>
            <a:r>
              <a:rPr lang="en-US" sz="2400" dirty="0"/>
              <a:t>they are affected, and </a:t>
            </a:r>
            <a:r>
              <a:rPr lang="en-US" sz="2400" dirty="0" smtClean="0"/>
              <a:t>how </a:t>
            </a:r>
            <a:r>
              <a:rPr lang="en-US" sz="2400" dirty="0"/>
              <a:t>to minimize </a:t>
            </a:r>
            <a:r>
              <a:rPr lang="en-US" sz="2400" dirty="0" smtClean="0"/>
              <a:t>any negative effects.</a:t>
            </a:r>
          </a:p>
        </p:txBody>
      </p:sp>
      <p:sp>
        <p:nvSpPr>
          <p:cNvPr id="5" name="Rectangle 4"/>
          <p:cNvSpPr/>
          <p:nvPr/>
        </p:nvSpPr>
        <p:spPr>
          <a:xfrm>
            <a:off x="-1898" y="-11575"/>
            <a:ext cx="9073008" cy="523220"/>
          </a:xfrm>
          <a:prstGeom prst="rect">
            <a:avLst/>
          </a:prstGeom>
        </p:spPr>
        <p:txBody>
          <a:bodyPr wrap="square">
            <a:spAutoFit/>
          </a:bodyPr>
          <a:lstStyle/>
          <a:p>
            <a:r>
              <a:rPr lang="en-US" sz="2800" i="1" dirty="0" smtClean="0">
                <a:solidFill>
                  <a:schemeClr val="accent3">
                    <a:lumMod val="75000"/>
                  </a:schemeClr>
                </a:solidFill>
              </a:rPr>
              <a:t>Mainstreaming Gender Equality in Evaluations</a:t>
            </a:r>
          </a:p>
        </p:txBody>
      </p:sp>
    </p:spTree>
    <p:extLst>
      <p:ext uri="{BB962C8B-B14F-4D97-AF65-F5344CB8AC3E}">
        <p14:creationId xmlns:p14="http://schemas.microsoft.com/office/powerpoint/2010/main" val="3436501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6752"/>
            <a:ext cx="8229600" cy="3240360"/>
          </a:xfrm>
        </p:spPr>
        <p:txBody>
          <a:bodyPr>
            <a:noAutofit/>
          </a:bodyPr>
          <a:lstStyle/>
          <a:p>
            <a:r>
              <a:rPr lang="en-GB" sz="3200" b="1" dirty="0" smtClean="0">
                <a:solidFill>
                  <a:schemeClr val="accent3">
                    <a:lumMod val="75000"/>
                  </a:schemeClr>
                </a:solidFill>
              </a:rPr>
              <a:t>UNGASS 2016 Outcome Document</a:t>
            </a:r>
            <a:r>
              <a:rPr lang="en-GB" sz="3200" dirty="0" smtClean="0"/>
              <a:t/>
            </a:r>
            <a:br>
              <a:rPr lang="en-GB" sz="3200" dirty="0" smtClean="0"/>
            </a:br>
            <a:r>
              <a:rPr lang="en-GB" sz="3200" dirty="0" smtClean="0"/>
              <a:t/>
            </a:r>
            <a:br>
              <a:rPr lang="en-GB" sz="3200" dirty="0" smtClean="0"/>
            </a:br>
            <a:r>
              <a:rPr lang="en-GB" sz="3200" dirty="0" smtClean="0">
                <a:solidFill>
                  <a:schemeClr val="tx2"/>
                </a:solidFill>
              </a:rPr>
              <a:t>“We  reiterate  our  commitment  </a:t>
            </a:r>
            <a:r>
              <a:rPr lang="en-GB" sz="3200" b="1" dirty="0" smtClean="0">
                <a:solidFill>
                  <a:schemeClr val="tx2"/>
                </a:solidFill>
              </a:rPr>
              <a:t>to  end  by  2030  the  epidemics  of  AIDS</a:t>
            </a:r>
            <a:r>
              <a:rPr lang="en-GB" sz="3200" dirty="0" smtClean="0">
                <a:solidFill>
                  <a:schemeClr val="tx2"/>
                </a:solidFill>
              </a:rPr>
              <a:t>  and </a:t>
            </a:r>
            <a:br>
              <a:rPr lang="en-GB" sz="3200" dirty="0" smtClean="0">
                <a:solidFill>
                  <a:schemeClr val="tx2"/>
                </a:solidFill>
              </a:rPr>
            </a:br>
            <a:r>
              <a:rPr lang="en-GB" sz="3200" dirty="0" smtClean="0">
                <a:solidFill>
                  <a:schemeClr val="tx2"/>
                </a:solidFill>
              </a:rPr>
              <a:t>tuberculosis,  as  well  as  combat  viral  hepatitis,  other  communicable  diseases,  inter </a:t>
            </a:r>
            <a:br>
              <a:rPr lang="en-GB" sz="3200" dirty="0" smtClean="0">
                <a:solidFill>
                  <a:schemeClr val="tx2"/>
                </a:solidFill>
              </a:rPr>
            </a:br>
            <a:r>
              <a:rPr lang="en-GB" sz="3200" dirty="0" smtClean="0">
                <a:solidFill>
                  <a:schemeClr val="tx2"/>
                </a:solidFill>
              </a:rPr>
              <a:t>alia, among </a:t>
            </a:r>
            <a:r>
              <a:rPr lang="en-GB" sz="3200" b="1" dirty="0" smtClean="0">
                <a:solidFill>
                  <a:schemeClr val="tx2"/>
                </a:solidFill>
              </a:rPr>
              <a:t>people who use drugs, including people who inject drugs</a:t>
            </a:r>
            <a:r>
              <a:rPr lang="en-GB" sz="3200" dirty="0" smtClean="0">
                <a:solidFill>
                  <a:schemeClr val="tx2"/>
                </a:solidFill>
              </a:rPr>
              <a:t>”</a:t>
            </a:r>
            <a:br>
              <a:rPr lang="en-GB" sz="3200" dirty="0" smtClean="0">
                <a:solidFill>
                  <a:schemeClr val="tx2"/>
                </a:solidFill>
              </a:rPr>
            </a:br>
            <a:r>
              <a:rPr lang="en-GB" sz="3200" dirty="0">
                <a:solidFill>
                  <a:schemeClr val="tx2"/>
                </a:solidFill>
              </a:rPr>
              <a:t/>
            </a:r>
            <a:br>
              <a:rPr lang="en-GB" sz="3200" dirty="0">
                <a:solidFill>
                  <a:schemeClr val="tx2"/>
                </a:solidFill>
              </a:rPr>
            </a:br>
            <a:r>
              <a:rPr lang="en-GB" sz="3200" b="1" dirty="0" smtClean="0">
                <a:solidFill>
                  <a:srgbClr val="FF0000"/>
                </a:solidFill>
              </a:rPr>
              <a:t>[In line with SDG target 3.3]</a:t>
            </a:r>
            <a:endParaRPr lang="en-GB" sz="3200" b="1" dirty="0">
              <a:solidFill>
                <a:srgbClr val="FF0000"/>
              </a:solidFill>
            </a:endParaRPr>
          </a:p>
        </p:txBody>
      </p:sp>
    </p:spTree>
    <p:extLst>
      <p:ext uri="{BB962C8B-B14F-4D97-AF65-F5344CB8AC3E}">
        <p14:creationId xmlns:p14="http://schemas.microsoft.com/office/powerpoint/2010/main" val="22757206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1124744"/>
            <a:ext cx="8064896" cy="3816429"/>
          </a:xfrm>
          <a:prstGeom prst="rect">
            <a:avLst/>
          </a:prstGeom>
        </p:spPr>
        <p:txBody>
          <a:bodyPr wrap="square">
            <a:spAutoFit/>
          </a:bodyPr>
          <a:lstStyle/>
          <a:p>
            <a:r>
              <a:rPr lang="en-US" sz="3600" b="1" dirty="0" smtClean="0">
                <a:solidFill>
                  <a:schemeClr val="accent1">
                    <a:lumMod val="75000"/>
                  </a:schemeClr>
                </a:solidFill>
              </a:rPr>
              <a:t>Participation</a:t>
            </a:r>
            <a:r>
              <a:rPr lang="en-US" sz="3600" b="1" dirty="0">
                <a:solidFill>
                  <a:schemeClr val="accent1">
                    <a:lumMod val="75000"/>
                  </a:schemeClr>
                </a:solidFill>
              </a:rPr>
              <a:t>.</a:t>
            </a:r>
            <a:r>
              <a:rPr lang="en-US" sz="3600" i="1" dirty="0">
                <a:solidFill>
                  <a:schemeClr val="accent1">
                    <a:lumMod val="75000"/>
                  </a:schemeClr>
                </a:solidFill>
              </a:rPr>
              <a:t> </a:t>
            </a:r>
            <a:endParaRPr lang="en-US" sz="3600" i="1" dirty="0" smtClean="0">
              <a:solidFill>
                <a:schemeClr val="accent1">
                  <a:lumMod val="75000"/>
                </a:schemeClr>
              </a:solidFill>
            </a:endParaRPr>
          </a:p>
          <a:p>
            <a:endParaRPr lang="en-US" sz="1400" dirty="0"/>
          </a:p>
          <a:p>
            <a:r>
              <a:rPr lang="en-US" sz="2400" dirty="0" smtClean="0"/>
              <a:t>Use of participatory evaluation methods is a core requirement.</a:t>
            </a:r>
          </a:p>
          <a:p>
            <a:endParaRPr lang="en-US" sz="2400" dirty="0"/>
          </a:p>
          <a:p>
            <a:r>
              <a:rPr lang="en-US" sz="2400" dirty="0" smtClean="0"/>
              <a:t>Stakeholders </a:t>
            </a:r>
            <a:r>
              <a:rPr lang="en-US" sz="2400" dirty="0"/>
              <a:t>of </a:t>
            </a:r>
            <a:r>
              <a:rPr lang="en-US" sz="2400" dirty="0" smtClean="0"/>
              <a:t>services have </a:t>
            </a:r>
            <a:r>
              <a:rPr lang="en-US" sz="2400" dirty="0"/>
              <a:t>a right to be consulted and participate in </a:t>
            </a:r>
            <a:r>
              <a:rPr lang="en-US" sz="2400" dirty="0" smtClean="0"/>
              <a:t>all stages of the evaluation. </a:t>
            </a:r>
          </a:p>
          <a:p>
            <a:endParaRPr lang="en-US" sz="2400" dirty="0"/>
          </a:p>
          <a:p>
            <a:r>
              <a:rPr lang="en-US" sz="2400" dirty="0"/>
              <a:t>T</a:t>
            </a:r>
            <a:r>
              <a:rPr lang="en-US" sz="2400" dirty="0" smtClean="0"/>
              <a:t>o assess </a:t>
            </a:r>
            <a:r>
              <a:rPr lang="en-US" sz="2400" dirty="0"/>
              <a:t>whether the </a:t>
            </a:r>
            <a:r>
              <a:rPr lang="en-US" sz="2400" dirty="0" smtClean="0"/>
              <a:t>stakeholders </a:t>
            </a:r>
            <a:r>
              <a:rPr lang="en-US" sz="2400" b="1" dirty="0" smtClean="0">
                <a:solidFill>
                  <a:srgbClr val="FF0000"/>
                </a:solidFill>
              </a:rPr>
              <a:t>(disaggregated by gender)</a:t>
            </a:r>
            <a:r>
              <a:rPr lang="en-US" sz="2400" dirty="0" smtClean="0"/>
              <a:t> have </a:t>
            </a:r>
            <a:r>
              <a:rPr lang="en-US" sz="2400" dirty="0"/>
              <a:t>been able to participate in the design, implementation and monitoring of </a:t>
            </a:r>
            <a:r>
              <a:rPr lang="en-US" sz="2400" dirty="0" smtClean="0"/>
              <a:t>the services?</a:t>
            </a:r>
          </a:p>
        </p:txBody>
      </p:sp>
      <p:sp>
        <p:nvSpPr>
          <p:cNvPr id="5" name="Rectangle 4"/>
          <p:cNvSpPr/>
          <p:nvPr/>
        </p:nvSpPr>
        <p:spPr>
          <a:xfrm>
            <a:off x="-1898" y="-11575"/>
            <a:ext cx="9073008" cy="523220"/>
          </a:xfrm>
          <a:prstGeom prst="rect">
            <a:avLst/>
          </a:prstGeom>
        </p:spPr>
        <p:txBody>
          <a:bodyPr wrap="square">
            <a:spAutoFit/>
          </a:bodyPr>
          <a:lstStyle/>
          <a:p>
            <a:r>
              <a:rPr lang="en-US" sz="2800" i="1" dirty="0" smtClean="0">
                <a:solidFill>
                  <a:schemeClr val="accent3">
                    <a:lumMod val="75000"/>
                  </a:schemeClr>
                </a:solidFill>
              </a:rPr>
              <a:t>Mainstreaming Gender Equality in Evaluations</a:t>
            </a:r>
          </a:p>
        </p:txBody>
      </p:sp>
    </p:spTree>
    <p:extLst>
      <p:ext uri="{BB962C8B-B14F-4D97-AF65-F5344CB8AC3E}">
        <p14:creationId xmlns:p14="http://schemas.microsoft.com/office/powerpoint/2010/main" val="35353199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1124744"/>
            <a:ext cx="8928992" cy="4555093"/>
          </a:xfrm>
          <a:prstGeom prst="rect">
            <a:avLst/>
          </a:prstGeom>
        </p:spPr>
        <p:txBody>
          <a:bodyPr wrap="square">
            <a:spAutoFit/>
          </a:bodyPr>
          <a:lstStyle/>
          <a:p>
            <a:r>
              <a:rPr lang="en-US" sz="3600" b="1" dirty="0" smtClean="0">
                <a:solidFill>
                  <a:schemeClr val="accent1">
                    <a:lumMod val="75000"/>
                  </a:schemeClr>
                </a:solidFill>
              </a:rPr>
              <a:t>Fair </a:t>
            </a:r>
            <a:r>
              <a:rPr lang="en-US" sz="3600" b="1" dirty="0">
                <a:solidFill>
                  <a:schemeClr val="accent1">
                    <a:lumMod val="75000"/>
                  </a:schemeClr>
                </a:solidFill>
              </a:rPr>
              <a:t>Power Relations. </a:t>
            </a:r>
            <a:endParaRPr lang="en-US" sz="3600" b="1" dirty="0" smtClean="0">
              <a:solidFill>
                <a:schemeClr val="accent1">
                  <a:lumMod val="75000"/>
                </a:schemeClr>
              </a:solidFill>
            </a:endParaRPr>
          </a:p>
          <a:p>
            <a:endParaRPr lang="en-US" sz="1400" dirty="0"/>
          </a:p>
          <a:p>
            <a:r>
              <a:rPr lang="en-US" sz="2400" dirty="0" smtClean="0"/>
              <a:t>How balanced power </a:t>
            </a:r>
            <a:r>
              <a:rPr lang="en-US" sz="2400" dirty="0"/>
              <a:t>relations between </a:t>
            </a:r>
            <a:r>
              <a:rPr lang="en-US" sz="2400" dirty="0" smtClean="0"/>
              <a:t>(or within) different groups are? </a:t>
            </a:r>
          </a:p>
          <a:p>
            <a:endParaRPr lang="en-US" sz="2400" dirty="0"/>
          </a:p>
          <a:p>
            <a:r>
              <a:rPr lang="en-US" sz="2400" dirty="0" smtClean="0"/>
              <a:t>How power </a:t>
            </a:r>
            <a:r>
              <a:rPr lang="en-US" sz="2400" dirty="0"/>
              <a:t>relations changed as a result of </a:t>
            </a:r>
            <a:r>
              <a:rPr lang="en-US" sz="2400" dirty="0" smtClean="0"/>
              <a:t>a service implementation to support </a:t>
            </a:r>
            <a:r>
              <a:rPr lang="en-US" sz="2400" b="1" dirty="0" smtClean="0">
                <a:solidFill>
                  <a:srgbClr val="FF0000"/>
                </a:solidFill>
              </a:rPr>
              <a:t>for example, women’s empowerment </a:t>
            </a:r>
            <a:r>
              <a:rPr lang="en-US" sz="2400" dirty="0" smtClean="0"/>
              <a:t>in contexts where </a:t>
            </a:r>
            <a:r>
              <a:rPr lang="en-US" sz="2400" dirty="0"/>
              <a:t>women are the disadvantaged </a:t>
            </a:r>
            <a:r>
              <a:rPr lang="en-US" sz="2400" dirty="0" smtClean="0"/>
              <a:t>gender? </a:t>
            </a:r>
            <a:endParaRPr lang="en-US" sz="2400" dirty="0"/>
          </a:p>
          <a:p>
            <a:endParaRPr lang="en-US" sz="2400" dirty="0" smtClean="0"/>
          </a:p>
          <a:p>
            <a:r>
              <a:rPr lang="en-US" sz="2400" dirty="0" smtClean="0"/>
              <a:t>Note: Evaluators’ own </a:t>
            </a:r>
            <a:r>
              <a:rPr lang="en-US" sz="2400" dirty="0"/>
              <a:t>position of </a:t>
            </a:r>
            <a:r>
              <a:rPr lang="en-US" sz="2400" dirty="0" smtClean="0"/>
              <a:t>power can </a:t>
            </a:r>
            <a:r>
              <a:rPr lang="en-US" sz="2400" dirty="0"/>
              <a:t>influence </a:t>
            </a:r>
            <a:r>
              <a:rPr lang="en-US" sz="2400" dirty="0" smtClean="0"/>
              <a:t>the responses. Need </a:t>
            </a:r>
            <a:r>
              <a:rPr lang="en-US" sz="2400" dirty="0"/>
              <a:t>to </a:t>
            </a:r>
            <a:r>
              <a:rPr lang="en-US" sz="2400" dirty="0" smtClean="0"/>
              <a:t>be sensitive </a:t>
            </a:r>
            <a:r>
              <a:rPr lang="en-US" sz="2400" dirty="0"/>
              <a:t>to these </a:t>
            </a:r>
            <a:r>
              <a:rPr lang="en-US" sz="2400" dirty="0" smtClean="0"/>
              <a:t>dynamics in interactions </a:t>
            </a:r>
            <a:r>
              <a:rPr lang="en-US" sz="2400" dirty="0"/>
              <a:t>with stakeholders.</a:t>
            </a:r>
            <a:endParaRPr lang="en-GB" sz="2400" dirty="0"/>
          </a:p>
        </p:txBody>
      </p:sp>
      <p:sp>
        <p:nvSpPr>
          <p:cNvPr id="5" name="Rectangle 4"/>
          <p:cNvSpPr/>
          <p:nvPr/>
        </p:nvSpPr>
        <p:spPr>
          <a:xfrm>
            <a:off x="-1898" y="-11575"/>
            <a:ext cx="9073008" cy="523220"/>
          </a:xfrm>
          <a:prstGeom prst="rect">
            <a:avLst/>
          </a:prstGeom>
        </p:spPr>
        <p:txBody>
          <a:bodyPr wrap="square">
            <a:spAutoFit/>
          </a:bodyPr>
          <a:lstStyle/>
          <a:p>
            <a:r>
              <a:rPr lang="en-US" sz="2800" i="1" dirty="0" smtClean="0">
                <a:solidFill>
                  <a:schemeClr val="accent3">
                    <a:lumMod val="75000"/>
                  </a:schemeClr>
                </a:solidFill>
              </a:rPr>
              <a:t>Mainstreaming Gender Equality in Evaluations</a:t>
            </a:r>
          </a:p>
        </p:txBody>
      </p:sp>
    </p:spTree>
    <p:extLst>
      <p:ext uri="{BB962C8B-B14F-4D97-AF65-F5344CB8AC3E}">
        <p14:creationId xmlns:p14="http://schemas.microsoft.com/office/powerpoint/2010/main" val="8271897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1366928"/>
          </a:xfrm>
        </p:spPr>
        <p:txBody>
          <a:bodyPr>
            <a:noAutofit/>
          </a:bodyPr>
          <a:lstStyle/>
          <a:p>
            <a:r>
              <a:rPr lang="en-GB" sz="2800" b="1" dirty="0">
                <a:solidFill>
                  <a:srgbClr val="9BBB59">
                    <a:lumMod val="75000"/>
                  </a:srgbClr>
                </a:solidFill>
              </a:rPr>
              <a:t>EXAMPLE</a:t>
            </a:r>
            <a:br>
              <a:rPr lang="en-GB" sz="2800" b="1" dirty="0">
                <a:solidFill>
                  <a:srgbClr val="9BBB59">
                    <a:lumMod val="75000"/>
                  </a:srgbClr>
                </a:solidFill>
              </a:rPr>
            </a:br>
            <a:r>
              <a:rPr lang="en-GB" sz="2800" b="1" i="1" dirty="0" smtClean="0">
                <a:solidFill>
                  <a:srgbClr val="FF0000"/>
                </a:solidFill>
              </a:rPr>
              <a:t>UNODC Project for Women Who </a:t>
            </a:r>
            <a:r>
              <a:rPr lang="en-GB" sz="2800" b="1" i="1" dirty="0">
                <a:solidFill>
                  <a:srgbClr val="FF0000"/>
                </a:solidFill>
              </a:rPr>
              <a:t>U</a:t>
            </a:r>
            <a:r>
              <a:rPr lang="en-GB" sz="2800" b="1" i="1" dirty="0" smtClean="0">
                <a:solidFill>
                  <a:srgbClr val="FF0000"/>
                </a:solidFill>
              </a:rPr>
              <a:t>se Drugs </a:t>
            </a:r>
            <a:r>
              <a:rPr lang="en-GB" sz="2800" b="1" dirty="0" smtClean="0">
                <a:solidFill>
                  <a:srgbClr val="FF0000"/>
                </a:solidFill>
              </a:rPr>
              <a:t/>
            </a:r>
            <a:br>
              <a:rPr lang="en-GB" sz="2800" b="1" dirty="0" smtClean="0">
                <a:solidFill>
                  <a:srgbClr val="FF0000"/>
                </a:solidFill>
              </a:rPr>
            </a:br>
            <a:r>
              <a:rPr lang="en-GB" sz="2800" b="1" dirty="0" smtClean="0">
                <a:solidFill>
                  <a:srgbClr val="9BBB59">
                    <a:lumMod val="75000"/>
                  </a:srgbClr>
                </a:solidFill>
              </a:rPr>
              <a:t>Cluster </a:t>
            </a:r>
            <a:r>
              <a:rPr lang="en-GB" sz="2800" b="1" dirty="0">
                <a:solidFill>
                  <a:srgbClr val="9BBB59">
                    <a:lumMod val="75000"/>
                  </a:srgbClr>
                </a:solidFill>
              </a:rPr>
              <a:t>Evaluation (2015) </a:t>
            </a:r>
            <a:r>
              <a:rPr lang="en-GB" sz="2800" b="1" dirty="0" smtClean="0">
                <a:solidFill>
                  <a:schemeClr val="accent3">
                    <a:lumMod val="75000"/>
                  </a:schemeClr>
                </a:solidFill>
              </a:rPr>
              <a:t>- </a:t>
            </a:r>
            <a:r>
              <a:rPr lang="en-GB" sz="2800" b="1" i="1" dirty="0" smtClean="0">
                <a:solidFill>
                  <a:schemeClr val="accent3">
                    <a:lumMod val="75000"/>
                  </a:schemeClr>
                </a:solidFill>
              </a:rPr>
              <a:t>Key findings</a:t>
            </a:r>
            <a:endParaRPr lang="en-GB" sz="2800" b="1" i="1" dirty="0">
              <a:solidFill>
                <a:srgbClr val="FF0000"/>
              </a:solidFill>
            </a:endParaRPr>
          </a:p>
        </p:txBody>
      </p:sp>
      <p:sp>
        <p:nvSpPr>
          <p:cNvPr id="3" name="Content Placeholder 2"/>
          <p:cNvSpPr>
            <a:spLocks noGrp="1"/>
          </p:cNvSpPr>
          <p:nvPr>
            <p:ph idx="1"/>
          </p:nvPr>
        </p:nvSpPr>
        <p:spPr>
          <a:xfrm>
            <a:off x="107504" y="1844824"/>
            <a:ext cx="8928992" cy="4320480"/>
          </a:xfrm>
        </p:spPr>
        <p:txBody>
          <a:bodyPr>
            <a:noAutofit/>
          </a:bodyPr>
          <a:lstStyle/>
          <a:p>
            <a:pPr>
              <a:buClr>
                <a:schemeClr val="accent3">
                  <a:lumMod val="75000"/>
                </a:schemeClr>
              </a:buClr>
            </a:pPr>
            <a:r>
              <a:rPr lang="en-US" sz="2400" b="1" dirty="0" smtClean="0">
                <a:solidFill>
                  <a:schemeClr val="tx1"/>
                </a:solidFill>
              </a:rPr>
              <a:t>Built </a:t>
            </a:r>
            <a:r>
              <a:rPr lang="en-US" sz="2400" b="1" dirty="0">
                <a:solidFill>
                  <a:schemeClr val="tx1"/>
                </a:solidFill>
              </a:rPr>
              <a:t>capacity </a:t>
            </a:r>
            <a:r>
              <a:rPr lang="en-US" sz="2400" b="1" dirty="0" smtClean="0">
                <a:solidFill>
                  <a:schemeClr val="tx1"/>
                </a:solidFill>
              </a:rPr>
              <a:t>from </a:t>
            </a:r>
            <a:r>
              <a:rPr lang="en-US" sz="2400" b="1" dirty="0">
                <a:solidFill>
                  <a:schemeClr val="tx1"/>
                </a:solidFill>
              </a:rPr>
              <a:t>government down to </a:t>
            </a:r>
            <a:r>
              <a:rPr lang="en-US" sz="2400" b="1" dirty="0" smtClean="0">
                <a:solidFill>
                  <a:schemeClr val="tx1"/>
                </a:solidFill>
              </a:rPr>
              <a:t>community level;</a:t>
            </a:r>
            <a:endParaRPr lang="en-US" sz="2400" b="1" dirty="0">
              <a:solidFill>
                <a:schemeClr val="tx1"/>
              </a:solidFill>
            </a:endParaRPr>
          </a:p>
          <a:p>
            <a:pPr>
              <a:buClr>
                <a:schemeClr val="accent3">
                  <a:lumMod val="75000"/>
                </a:schemeClr>
              </a:buClr>
            </a:pPr>
            <a:r>
              <a:rPr lang="en-US" sz="2400" b="1" dirty="0" smtClean="0">
                <a:solidFill>
                  <a:schemeClr val="tx1"/>
                </a:solidFill>
              </a:rPr>
              <a:t>Service </a:t>
            </a:r>
            <a:r>
              <a:rPr lang="en-US" sz="2400" b="1" dirty="0">
                <a:solidFill>
                  <a:schemeClr val="tx1"/>
                </a:solidFill>
              </a:rPr>
              <a:t>delivery </a:t>
            </a:r>
            <a:r>
              <a:rPr lang="en-US" sz="2400" b="1" dirty="0" smtClean="0">
                <a:solidFill>
                  <a:schemeClr val="tx1"/>
                </a:solidFill>
              </a:rPr>
              <a:t>model for women proved effective and cost-effective; </a:t>
            </a:r>
            <a:endParaRPr lang="en-US" sz="2400" b="1" dirty="0">
              <a:solidFill>
                <a:schemeClr val="tx1"/>
              </a:solidFill>
            </a:endParaRPr>
          </a:p>
          <a:p>
            <a:pPr>
              <a:buClr>
                <a:schemeClr val="accent3">
                  <a:lumMod val="75000"/>
                </a:schemeClr>
              </a:buClr>
            </a:pPr>
            <a:r>
              <a:rPr lang="en-US" sz="2400" b="1" dirty="0" smtClean="0">
                <a:solidFill>
                  <a:schemeClr val="tx1"/>
                </a:solidFill>
              </a:rPr>
              <a:t>Reached women with methods that can be scaled up;</a:t>
            </a:r>
          </a:p>
          <a:p>
            <a:pPr>
              <a:buClr>
                <a:schemeClr val="accent3">
                  <a:lumMod val="75000"/>
                </a:schemeClr>
              </a:buClr>
            </a:pPr>
            <a:r>
              <a:rPr lang="en-US" sz="2400" b="1" dirty="0" smtClean="0">
                <a:solidFill>
                  <a:schemeClr val="tx1"/>
                </a:solidFill>
              </a:rPr>
              <a:t>Enhanced enabling policy environment for women;</a:t>
            </a:r>
          </a:p>
          <a:p>
            <a:pPr>
              <a:buClr>
                <a:schemeClr val="accent3">
                  <a:lumMod val="75000"/>
                </a:schemeClr>
              </a:buClr>
            </a:pPr>
            <a:r>
              <a:rPr lang="en-US" sz="2400" b="1" dirty="0" smtClean="0">
                <a:solidFill>
                  <a:schemeClr val="tx1"/>
                </a:solidFill>
              </a:rPr>
              <a:t>Set up </a:t>
            </a:r>
            <a:r>
              <a:rPr lang="en-US" sz="2400" b="1" dirty="0">
                <a:solidFill>
                  <a:schemeClr val="tx1"/>
                </a:solidFill>
              </a:rPr>
              <a:t>n</a:t>
            </a:r>
            <a:r>
              <a:rPr lang="en-US" sz="2400" b="1" dirty="0" smtClean="0">
                <a:solidFill>
                  <a:schemeClr val="tx1"/>
                </a:solidFill>
              </a:rPr>
              <a:t>ew prison and DIC health services for children </a:t>
            </a:r>
            <a:r>
              <a:rPr lang="en-US" sz="2400" b="1" dirty="0">
                <a:solidFill>
                  <a:schemeClr val="tx1"/>
                </a:solidFill>
              </a:rPr>
              <a:t>of FIDUs and FDUs, and children living with </a:t>
            </a:r>
            <a:r>
              <a:rPr lang="en-US" sz="2400" b="1" dirty="0" smtClean="0">
                <a:solidFill>
                  <a:schemeClr val="tx1"/>
                </a:solidFill>
              </a:rPr>
              <a:t>mothers in prisons;</a:t>
            </a:r>
          </a:p>
          <a:p>
            <a:pPr marL="0" indent="0">
              <a:buClr>
                <a:schemeClr val="accent3">
                  <a:lumMod val="75000"/>
                </a:schemeClr>
              </a:buClr>
              <a:buNone/>
            </a:pPr>
            <a:endParaRPr lang="en-US" sz="2400" b="1" i="1" dirty="0"/>
          </a:p>
          <a:p>
            <a:pPr marL="0" indent="0">
              <a:buClr>
                <a:schemeClr val="accent3">
                  <a:lumMod val="75000"/>
                </a:schemeClr>
              </a:buClr>
              <a:buNone/>
            </a:pPr>
            <a:r>
              <a:rPr lang="en-US" sz="2400" b="1" i="1" dirty="0" smtClean="0"/>
              <a:t>Evaluation found low capacity in monitoring HIV services for women.  </a:t>
            </a:r>
            <a:endParaRPr lang="en-US" sz="2400" b="1" i="1" dirty="0"/>
          </a:p>
          <a:p>
            <a:pPr marL="0" indent="0">
              <a:buClr>
                <a:schemeClr val="accent3">
                  <a:lumMod val="75000"/>
                </a:schemeClr>
              </a:buClr>
              <a:buNone/>
            </a:pPr>
            <a:r>
              <a:rPr lang="en-US" sz="2400" dirty="0">
                <a:solidFill>
                  <a:schemeClr val="accent1"/>
                </a:solidFill>
              </a:rPr>
              <a:t> </a:t>
            </a:r>
          </a:p>
          <a:p>
            <a:pPr marL="0" indent="0">
              <a:buClr>
                <a:schemeClr val="accent3">
                  <a:lumMod val="75000"/>
                </a:schemeClr>
              </a:buClr>
              <a:buNone/>
            </a:pPr>
            <a:endParaRPr lang="en-US" sz="2400" dirty="0" smtClean="0">
              <a:solidFill>
                <a:schemeClr val="accent1"/>
              </a:solidFill>
            </a:endParaRPr>
          </a:p>
        </p:txBody>
      </p:sp>
    </p:spTree>
    <p:extLst>
      <p:ext uri="{BB962C8B-B14F-4D97-AF65-F5344CB8AC3E}">
        <p14:creationId xmlns:p14="http://schemas.microsoft.com/office/powerpoint/2010/main" val="12348418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43" y="260648"/>
            <a:ext cx="8676155" cy="936104"/>
          </a:xfrm>
        </p:spPr>
        <p:txBody>
          <a:bodyPr>
            <a:noAutofit/>
          </a:bodyPr>
          <a:lstStyle/>
          <a:p>
            <a:r>
              <a:rPr lang="en-GB" sz="2800" b="1" dirty="0" smtClean="0">
                <a:solidFill>
                  <a:schemeClr val="accent3">
                    <a:lumMod val="75000"/>
                  </a:schemeClr>
                </a:solidFill>
              </a:rPr>
              <a:t>Examples of gender-responsive </a:t>
            </a:r>
            <a:r>
              <a:rPr lang="en-GB" sz="2800" b="1" dirty="0" smtClean="0">
                <a:solidFill>
                  <a:schemeClr val="accent3">
                    <a:lumMod val="75000"/>
                  </a:schemeClr>
                </a:solidFill>
              </a:rPr>
              <a:t>HIV programming by UNODC </a:t>
            </a:r>
            <a:endParaRPr lang="en-GB" sz="2800" b="1" dirty="0">
              <a:solidFill>
                <a:schemeClr val="accent3">
                  <a:lumMod val="75000"/>
                </a:schemeClr>
              </a:solidFill>
            </a:endParaRPr>
          </a:p>
        </p:txBody>
      </p:sp>
      <p:sp>
        <p:nvSpPr>
          <p:cNvPr id="3" name="Content Placeholder 2"/>
          <p:cNvSpPr>
            <a:spLocks noGrp="1"/>
          </p:cNvSpPr>
          <p:nvPr>
            <p:ph idx="1"/>
          </p:nvPr>
        </p:nvSpPr>
        <p:spPr>
          <a:xfrm>
            <a:off x="209743" y="1196752"/>
            <a:ext cx="5760640" cy="4536504"/>
          </a:xfrm>
        </p:spPr>
        <p:txBody>
          <a:bodyPr>
            <a:noAutofit/>
          </a:bodyPr>
          <a:lstStyle/>
          <a:p>
            <a:pPr marL="0" indent="0">
              <a:buClr>
                <a:schemeClr val="accent3">
                  <a:lumMod val="75000"/>
                </a:schemeClr>
              </a:buClr>
              <a:buNone/>
            </a:pPr>
            <a:r>
              <a:rPr lang="en-GB" sz="2000" dirty="0" smtClean="0"/>
              <a:t>Projects </a:t>
            </a:r>
            <a:r>
              <a:rPr lang="en-GB" sz="2000" dirty="0"/>
              <a:t>for women who inject drugs in Pakistan, Nepal, Afghanistan and </a:t>
            </a:r>
            <a:r>
              <a:rPr lang="en-GB" sz="2000" dirty="0" smtClean="0"/>
              <a:t>Ukraine</a:t>
            </a:r>
          </a:p>
          <a:p>
            <a:pPr marL="0" indent="0">
              <a:buClr>
                <a:schemeClr val="accent3">
                  <a:lumMod val="75000"/>
                </a:schemeClr>
              </a:buClr>
              <a:buNone/>
            </a:pPr>
            <a:endParaRPr lang="en-GB" sz="2000" dirty="0" smtClean="0"/>
          </a:p>
          <a:p>
            <a:pPr marL="0" indent="0">
              <a:buClr>
                <a:schemeClr val="accent3">
                  <a:lumMod val="75000"/>
                </a:schemeClr>
              </a:buClr>
              <a:buNone/>
            </a:pPr>
            <a:r>
              <a:rPr lang="en-GB" sz="2000" dirty="0" smtClean="0"/>
              <a:t>Guidance on addressing </a:t>
            </a:r>
            <a:r>
              <a:rPr lang="en-GB" sz="2000" dirty="0"/>
              <a:t>the specific needs of women who inject drugs</a:t>
            </a:r>
          </a:p>
          <a:p>
            <a:pPr marL="0" indent="0">
              <a:buClr>
                <a:schemeClr val="accent3">
                  <a:lumMod val="75000"/>
                </a:schemeClr>
              </a:buClr>
              <a:buNone/>
            </a:pPr>
            <a:endParaRPr lang="en-GB" sz="2000" dirty="0"/>
          </a:p>
          <a:p>
            <a:pPr marL="0" indent="0">
              <a:buClr>
                <a:schemeClr val="accent3">
                  <a:lumMod val="75000"/>
                </a:schemeClr>
              </a:buClr>
              <a:buNone/>
            </a:pPr>
            <a:r>
              <a:rPr lang="en-GB" sz="2000" dirty="0" smtClean="0"/>
              <a:t>Capacity building activities: </a:t>
            </a:r>
            <a:endParaRPr lang="en-GB" sz="2000" dirty="0"/>
          </a:p>
          <a:p>
            <a:pPr>
              <a:buClr>
                <a:schemeClr val="accent3">
                  <a:lumMod val="75000"/>
                </a:schemeClr>
              </a:buClr>
              <a:buFontTx/>
              <a:buChar char="-"/>
            </a:pPr>
            <a:r>
              <a:rPr lang="en-GB" sz="2000" dirty="0" smtClean="0"/>
              <a:t>Community </a:t>
            </a:r>
            <a:r>
              <a:rPr lang="en-GB" sz="2000" dirty="0"/>
              <a:t>Workshop at AIDS </a:t>
            </a:r>
            <a:r>
              <a:rPr lang="en-GB" sz="2000" dirty="0" smtClean="0"/>
              <a:t>2016</a:t>
            </a:r>
            <a:endParaRPr lang="en-GB" sz="2000" dirty="0"/>
          </a:p>
          <a:p>
            <a:pPr>
              <a:buClr>
                <a:schemeClr val="accent3">
                  <a:lumMod val="75000"/>
                </a:schemeClr>
              </a:buClr>
              <a:buFontTx/>
              <a:buChar char="-"/>
            </a:pPr>
            <a:r>
              <a:rPr lang="en-GB" sz="2000" dirty="0" smtClean="0"/>
              <a:t>CSOs </a:t>
            </a:r>
            <a:r>
              <a:rPr lang="en-GB" sz="2000" dirty="0" smtClean="0"/>
              <a:t>trained </a:t>
            </a:r>
            <a:r>
              <a:rPr lang="en-GB" sz="2000" dirty="0"/>
              <a:t>on fundraising for women-specific HIV programmes (</a:t>
            </a:r>
            <a:r>
              <a:rPr lang="en-GB" sz="2000" dirty="0" smtClean="0"/>
              <a:t>Ukraine)</a:t>
            </a:r>
          </a:p>
          <a:p>
            <a:pPr>
              <a:buClr>
                <a:schemeClr val="accent3">
                  <a:lumMod val="75000"/>
                </a:schemeClr>
              </a:buClr>
              <a:buFontTx/>
              <a:buChar char="-"/>
            </a:pPr>
            <a:r>
              <a:rPr lang="en-GB" sz="2000" dirty="0" smtClean="0"/>
              <a:t>Gender </a:t>
            </a:r>
            <a:r>
              <a:rPr lang="en-GB" sz="2000" dirty="0" smtClean="0"/>
              <a:t>sensitive approach included in the country training for law enforcement officials on HIV services among PWID</a:t>
            </a:r>
            <a:endParaRPr lang="en-GB" sz="2000" dirty="0"/>
          </a:p>
          <a:p>
            <a:pPr>
              <a:buClr>
                <a:schemeClr val="accent3"/>
              </a:buClr>
            </a:pPr>
            <a:endParaRPr lang="en-GB" sz="2000" dirty="0"/>
          </a:p>
          <a:p>
            <a:pPr>
              <a:buClr>
                <a:schemeClr val="accent3"/>
              </a:buClr>
            </a:pPr>
            <a:endParaRPr lang="en-GB" sz="2000" dirty="0"/>
          </a:p>
        </p:txBody>
      </p:sp>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9332" y="3128331"/>
            <a:ext cx="2799131" cy="2577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61491" y="1844824"/>
            <a:ext cx="2924407" cy="13146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141940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0" y="1700808"/>
            <a:ext cx="3977563" cy="3769629"/>
          </a:xfrm>
          <a:prstGeom prst="rect">
            <a:avLst/>
          </a:prstGeom>
        </p:spPr>
      </p:pic>
      <p:sp>
        <p:nvSpPr>
          <p:cNvPr id="7" name="Rectangle 6"/>
          <p:cNvSpPr/>
          <p:nvPr/>
        </p:nvSpPr>
        <p:spPr>
          <a:xfrm>
            <a:off x="3999640" y="1619821"/>
            <a:ext cx="5144360" cy="3816429"/>
          </a:xfrm>
          <a:prstGeom prst="rect">
            <a:avLst/>
          </a:prstGeom>
        </p:spPr>
        <p:txBody>
          <a:bodyPr wrap="square">
            <a:spAutoFit/>
          </a:bodyPr>
          <a:lstStyle/>
          <a:p>
            <a:pPr lvl="0"/>
            <a:r>
              <a:rPr lang="en-GB" sz="2200" b="1" dirty="0" smtClean="0">
                <a:solidFill>
                  <a:srgbClr val="FF0000"/>
                </a:solidFill>
              </a:rPr>
              <a:t>HIV prevalence </a:t>
            </a:r>
            <a:r>
              <a:rPr lang="en-GB" sz="2200" b="1" dirty="0" smtClean="0"/>
              <a:t>among key populations.</a:t>
            </a:r>
          </a:p>
          <a:p>
            <a:pPr lvl="0"/>
            <a:endParaRPr lang="en-GB" sz="2200" b="1" dirty="0"/>
          </a:p>
          <a:p>
            <a:pPr lvl="0"/>
            <a:r>
              <a:rPr lang="en-GB" sz="2200" b="1" dirty="0" smtClean="0">
                <a:solidFill>
                  <a:srgbClr val="FF0000"/>
                </a:solidFill>
              </a:rPr>
              <a:t>Service coverage </a:t>
            </a:r>
            <a:r>
              <a:rPr lang="en-GB" sz="2200" b="1" dirty="0" smtClean="0"/>
              <a:t>indicators on:</a:t>
            </a:r>
          </a:p>
          <a:p>
            <a:pPr marL="285750" indent="-285750">
              <a:buFont typeface="Arial" panose="020B0604020202020204" pitchFamily="34" charset="0"/>
              <a:buChar char="•"/>
            </a:pPr>
            <a:r>
              <a:rPr lang="en-GB" sz="2200" b="1" dirty="0" smtClean="0"/>
              <a:t>Needle and Syringe Programmes (NSP)</a:t>
            </a:r>
            <a:endParaRPr lang="en-GB" sz="2200" b="1" dirty="0"/>
          </a:p>
          <a:p>
            <a:pPr marL="285750" indent="-285750">
              <a:buFont typeface="Arial" panose="020B0604020202020204" pitchFamily="34" charset="0"/>
              <a:buChar char="•"/>
            </a:pPr>
            <a:r>
              <a:rPr lang="en-GB" sz="2200" b="1" dirty="0" smtClean="0"/>
              <a:t>Opioid Substitution Therapy (OST)</a:t>
            </a:r>
            <a:endParaRPr lang="en-GB" sz="2200" b="1" dirty="0"/>
          </a:p>
          <a:p>
            <a:pPr marL="285750" indent="-285750">
              <a:buFont typeface="Arial" panose="020B0604020202020204" pitchFamily="34" charset="0"/>
              <a:buChar char="•"/>
            </a:pPr>
            <a:r>
              <a:rPr lang="en-GB" sz="2200" b="1" dirty="0" smtClean="0"/>
              <a:t>Antiretroviral Therapy </a:t>
            </a:r>
            <a:r>
              <a:rPr lang="en-GB" sz="2200" b="1" dirty="0"/>
              <a:t>(</a:t>
            </a:r>
            <a:r>
              <a:rPr lang="en-GB" sz="2200" b="1" dirty="0" smtClean="0"/>
              <a:t>ART) among PWID</a:t>
            </a:r>
          </a:p>
          <a:p>
            <a:pPr marL="285750" indent="-285750">
              <a:buFont typeface="Arial" panose="020B0604020202020204" pitchFamily="34" charset="0"/>
              <a:buChar char="•"/>
            </a:pPr>
            <a:r>
              <a:rPr lang="en-GB" sz="2200" b="1" dirty="0" smtClean="0"/>
              <a:t>Condom use among PWID</a:t>
            </a:r>
          </a:p>
          <a:p>
            <a:pPr lvl="0"/>
            <a:endParaRPr lang="en-GB" sz="2200" b="1" dirty="0" smtClean="0"/>
          </a:p>
          <a:p>
            <a:pPr marL="342900" lvl="0" indent="-342900">
              <a:buFont typeface="Wingdings" panose="05000000000000000000" pitchFamily="2" charset="2"/>
              <a:buChar char="Ø"/>
            </a:pPr>
            <a:r>
              <a:rPr lang="en-GB" sz="2200" b="1" dirty="0" smtClean="0">
                <a:solidFill>
                  <a:srgbClr val="FF0000"/>
                </a:solidFill>
              </a:rPr>
              <a:t>Requirement for disaggregated data by Gender (Female, Male, Transgender) !!</a:t>
            </a:r>
          </a:p>
        </p:txBody>
      </p:sp>
      <p:sp>
        <p:nvSpPr>
          <p:cNvPr id="8" name="Rectangle 7"/>
          <p:cNvSpPr/>
          <p:nvPr/>
        </p:nvSpPr>
        <p:spPr>
          <a:xfrm>
            <a:off x="179512" y="260648"/>
            <a:ext cx="8712968" cy="954107"/>
          </a:xfrm>
          <a:prstGeom prst="rect">
            <a:avLst/>
          </a:prstGeom>
        </p:spPr>
        <p:txBody>
          <a:bodyPr wrap="square">
            <a:spAutoFit/>
          </a:bodyPr>
          <a:lstStyle/>
          <a:p>
            <a:pPr algn="ctr"/>
            <a:r>
              <a:rPr lang="en-GB" sz="2800" b="1" i="1" dirty="0">
                <a:solidFill>
                  <a:srgbClr val="FF0000"/>
                </a:solidFill>
                <a:ea typeface="+mj-ea"/>
                <a:cs typeface="+mj-cs"/>
              </a:rPr>
              <a:t>Gender </a:t>
            </a:r>
            <a:r>
              <a:rPr lang="en-GB" sz="2800" b="1" i="1" dirty="0" smtClean="0">
                <a:solidFill>
                  <a:srgbClr val="FF0000"/>
                </a:solidFill>
                <a:ea typeface="+mj-ea"/>
                <a:cs typeface="+mj-cs"/>
              </a:rPr>
              <a:t>disaggregation </a:t>
            </a:r>
            <a:r>
              <a:rPr lang="en-GB" sz="2800" b="1" i="1" dirty="0" smtClean="0">
                <a:solidFill>
                  <a:schemeClr val="accent3">
                    <a:lumMod val="75000"/>
                  </a:schemeClr>
                </a:solidFill>
                <a:ea typeface="+mj-ea"/>
                <a:cs typeface="+mj-cs"/>
              </a:rPr>
              <a:t>in Global </a:t>
            </a:r>
            <a:r>
              <a:rPr lang="en-GB" sz="2800" b="1" i="1" dirty="0">
                <a:solidFill>
                  <a:srgbClr val="9BBB59">
                    <a:lumMod val="75000"/>
                  </a:srgbClr>
                </a:solidFill>
                <a:ea typeface="+mj-ea"/>
                <a:cs typeface="+mj-cs"/>
              </a:rPr>
              <a:t>AIDS Monitoring </a:t>
            </a:r>
            <a:r>
              <a:rPr lang="en-GB" sz="2800" b="1" dirty="0">
                <a:solidFill>
                  <a:srgbClr val="9BBB59">
                    <a:lumMod val="75000"/>
                  </a:srgbClr>
                </a:solidFill>
                <a:ea typeface="+mj-ea"/>
                <a:cs typeface="+mj-cs"/>
              </a:rPr>
              <a:t>for People Who Inject </a:t>
            </a:r>
            <a:r>
              <a:rPr lang="en-GB" sz="2800" b="1" dirty="0" smtClean="0">
                <a:solidFill>
                  <a:srgbClr val="9BBB59">
                    <a:lumMod val="75000"/>
                  </a:srgbClr>
                </a:solidFill>
                <a:ea typeface="+mj-ea"/>
                <a:cs typeface="+mj-cs"/>
              </a:rPr>
              <a:t>Drugs</a:t>
            </a:r>
            <a:endParaRPr lang="en-GB" sz="2800" i="1" dirty="0">
              <a:solidFill>
                <a:srgbClr val="FF0000"/>
              </a:solidFill>
            </a:endParaRPr>
          </a:p>
        </p:txBody>
      </p:sp>
    </p:spTree>
    <p:extLst>
      <p:ext uri="{BB962C8B-B14F-4D97-AF65-F5344CB8AC3E}">
        <p14:creationId xmlns:p14="http://schemas.microsoft.com/office/powerpoint/2010/main" val="30813524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1720" y="1322456"/>
            <a:ext cx="5040313" cy="14398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6500" dirty="0" smtClean="0">
                <a:solidFill>
                  <a:srgbClr val="0070C0"/>
                </a:solidFill>
                <a:latin typeface="Helvetica Neue"/>
              </a:rPr>
              <a:t>Thank You !</a:t>
            </a:r>
            <a:endParaRPr lang="en-GB" sz="6500" dirty="0">
              <a:solidFill>
                <a:srgbClr val="0070C0"/>
              </a:solidFill>
              <a:latin typeface="Helvetica Neue"/>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71800" y="2678518"/>
            <a:ext cx="1080120" cy="1078340"/>
          </a:xfrm>
          <a:prstGeom prst="rect">
            <a:avLst/>
          </a:prstGeom>
        </p:spPr>
      </p:pic>
      <p:sp>
        <p:nvSpPr>
          <p:cNvPr id="4" name="TextBox 3"/>
          <p:cNvSpPr txBox="1"/>
          <p:nvPr/>
        </p:nvSpPr>
        <p:spPr>
          <a:xfrm>
            <a:off x="3851920" y="2952924"/>
            <a:ext cx="2592288" cy="461665"/>
          </a:xfrm>
          <a:prstGeom prst="rect">
            <a:avLst/>
          </a:prstGeom>
          <a:noFill/>
        </p:spPr>
        <p:txBody>
          <a:bodyPr wrap="square" rtlCol="0">
            <a:spAutoFit/>
          </a:bodyPr>
          <a:lstStyle/>
          <a:p>
            <a:r>
              <a:rPr lang="en-GB" sz="2400" b="1" dirty="0" smtClean="0">
                <a:solidFill>
                  <a:srgbClr val="0070C0"/>
                </a:solidFill>
                <a:latin typeface="Helvetica Neue"/>
              </a:rPr>
              <a:t>@UNODC_HIV</a:t>
            </a:r>
            <a:endParaRPr lang="en-GB" sz="2400" b="1" dirty="0">
              <a:solidFill>
                <a:srgbClr val="0070C0"/>
              </a:solidFill>
              <a:latin typeface="Helvetica Neue"/>
            </a:endParaRPr>
          </a:p>
        </p:txBody>
      </p:sp>
      <p:sp>
        <p:nvSpPr>
          <p:cNvPr id="6" name="TextBox 5"/>
          <p:cNvSpPr txBox="1"/>
          <p:nvPr/>
        </p:nvSpPr>
        <p:spPr>
          <a:xfrm>
            <a:off x="3851920" y="4148810"/>
            <a:ext cx="2952328" cy="461665"/>
          </a:xfrm>
          <a:prstGeom prst="rect">
            <a:avLst/>
          </a:prstGeom>
          <a:noFill/>
        </p:spPr>
        <p:txBody>
          <a:bodyPr wrap="square" rtlCol="0">
            <a:spAutoFit/>
          </a:bodyPr>
          <a:lstStyle/>
          <a:p>
            <a:r>
              <a:rPr lang="en-GB" sz="2400" b="1" dirty="0" smtClean="0">
                <a:solidFill>
                  <a:srgbClr val="0070C0"/>
                </a:solidFill>
                <a:latin typeface="Helvetica Neue"/>
                <a:cs typeface="Aldhabi" panose="01000000000000000000" pitchFamily="2" charset="-78"/>
              </a:rPr>
              <a:t>@</a:t>
            </a:r>
            <a:r>
              <a:rPr lang="en-GB" sz="2400" b="1" dirty="0" err="1" smtClean="0">
                <a:solidFill>
                  <a:srgbClr val="0070C0"/>
                </a:solidFill>
                <a:latin typeface="Helvetica Neue"/>
                <a:cs typeface="Aldhabi" panose="01000000000000000000" pitchFamily="2" charset="-78"/>
              </a:rPr>
              <a:t>RikuLehtovuori</a:t>
            </a:r>
            <a:endParaRPr lang="en-GB" sz="2400" b="1" dirty="0">
              <a:solidFill>
                <a:srgbClr val="0070C0"/>
              </a:solidFill>
              <a:latin typeface="Helvetica Neue"/>
              <a:cs typeface="Aldhabi" panose="01000000000000000000" pitchFamily="2" charset="-78"/>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71800" y="3840472"/>
            <a:ext cx="1080120" cy="1078340"/>
          </a:xfrm>
          <a:prstGeom prst="rect">
            <a:avLst/>
          </a:prstGeom>
        </p:spPr>
      </p:pic>
    </p:spTree>
    <p:extLst>
      <p:ext uri="{BB962C8B-B14F-4D97-AF65-F5344CB8AC3E}">
        <p14:creationId xmlns:p14="http://schemas.microsoft.com/office/powerpoint/2010/main" val="9597752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95535" y="268958"/>
            <a:ext cx="8362255" cy="639762"/>
          </a:xfrm>
        </p:spPr>
        <p:txBody>
          <a:bodyPr>
            <a:noAutofit/>
          </a:bodyPr>
          <a:lstStyle/>
          <a:p>
            <a:pPr algn="ctr"/>
            <a:endParaRPr lang="en-GB" dirty="0" smtClean="0">
              <a:solidFill>
                <a:srgbClr val="1F497D"/>
              </a:solidFill>
            </a:endParaRPr>
          </a:p>
          <a:p>
            <a:pPr algn="ctr"/>
            <a:endParaRPr lang="en-GB" dirty="0">
              <a:solidFill>
                <a:srgbClr val="1F497D"/>
              </a:solidFill>
            </a:endParaRPr>
          </a:p>
          <a:p>
            <a:pPr algn="ctr"/>
            <a:endParaRPr lang="en-GB" dirty="0">
              <a:solidFill>
                <a:srgbClr val="1F497D"/>
              </a:solidFill>
            </a:endParaRPr>
          </a:p>
          <a:p>
            <a:pPr algn="ctr"/>
            <a:endParaRPr lang="en-GB" dirty="0" smtClean="0">
              <a:solidFill>
                <a:srgbClr val="1F497D"/>
              </a:solidFill>
            </a:endParaRPr>
          </a:p>
          <a:p>
            <a:pPr algn="ctr"/>
            <a:r>
              <a:rPr lang="en-GB" dirty="0" smtClean="0">
                <a:solidFill>
                  <a:schemeClr val="tx2"/>
                </a:solidFill>
              </a:rPr>
              <a:t>C</a:t>
            </a:r>
            <a:r>
              <a:rPr lang="en-US" dirty="0" smtClean="0">
                <a:solidFill>
                  <a:schemeClr val="tx2"/>
                </a:solidFill>
              </a:rPr>
              <a:t>overage </a:t>
            </a:r>
            <a:r>
              <a:rPr lang="en-US" dirty="0">
                <a:solidFill>
                  <a:schemeClr val="tx2"/>
                </a:solidFill>
              </a:rPr>
              <a:t>of interventions to </a:t>
            </a:r>
            <a:endParaRPr lang="en-US" dirty="0" smtClean="0">
              <a:solidFill>
                <a:schemeClr val="tx2"/>
              </a:solidFill>
            </a:endParaRPr>
          </a:p>
          <a:p>
            <a:pPr algn="ctr"/>
            <a:r>
              <a:rPr lang="en-US" dirty="0" smtClean="0">
                <a:solidFill>
                  <a:schemeClr val="tx2"/>
                </a:solidFill>
              </a:rPr>
              <a:t>prevent </a:t>
            </a:r>
            <a:r>
              <a:rPr lang="en-US" dirty="0">
                <a:solidFill>
                  <a:schemeClr val="tx2"/>
                </a:solidFill>
              </a:rPr>
              <a:t>and manage HIV and hepatitis C among PWID</a:t>
            </a:r>
            <a:endParaRPr lang="en-GB" dirty="0">
              <a:solidFill>
                <a:schemeClr val="tx2"/>
              </a:solidFill>
              <a:latin typeface="+mj-lt"/>
              <a:ea typeface="+mj-ea"/>
              <a:cs typeface="+mj-cs"/>
            </a:endParaRPr>
          </a:p>
        </p:txBody>
      </p:sp>
      <p:pic>
        <p:nvPicPr>
          <p:cNvPr id="7" name="Content Placeholder 6"/>
          <p:cNvPicPr>
            <a:picLocks noGrp="1" noChangeAspect="1"/>
          </p:cNvPicPr>
          <p:nvPr>
            <p:ph sz="half" idx="2"/>
          </p:nvPr>
        </p:nvPicPr>
        <p:blipFill>
          <a:blip r:embed="rId3"/>
          <a:stretch>
            <a:fillRect/>
          </a:stretch>
        </p:blipFill>
        <p:spPr>
          <a:xfrm>
            <a:off x="251520" y="1772816"/>
            <a:ext cx="6624736" cy="3600399"/>
          </a:xfrm>
          <a:prstGeom prst="rect">
            <a:avLst/>
          </a:prstGeom>
        </p:spPr>
      </p:pic>
      <p:sp>
        <p:nvSpPr>
          <p:cNvPr id="4" name="Content Placeholder 3"/>
          <p:cNvSpPr>
            <a:spLocks noGrp="1"/>
          </p:cNvSpPr>
          <p:nvPr>
            <p:ph sz="quarter" idx="4"/>
          </p:nvPr>
        </p:nvSpPr>
        <p:spPr>
          <a:xfrm>
            <a:off x="179512" y="1052736"/>
            <a:ext cx="8784976" cy="864096"/>
          </a:xfrm>
        </p:spPr>
        <p:txBody>
          <a:bodyPr>
            <a:normAutofit fontScale="92500"/>
          </a:bodyPr>
          <a:lstStyle/>
          <a:p>
            <a:r>
              <a:rPr lang="en-US" sz="2000" b="1" dirty="0" smtClean="0">
                <a:solidFill>
                  <a:srgbClr val="0070C0"/>
                </a:solidFill>
              </a:rPr>
              <a:t>Needle-syringe </a:t>
            </a:r>
            <a:r>
              <a:rPr lang="en-US" sz="2000" b="1" dirty="0" err="1" smtClean="0">
                <a:solidFill>
                  <a:srgbClr val="0070C0"/>
                </a:solidFill>
              </a:rPr>
              <a:t>programme</a:t>
            </a:r>
            <a:r>
              <a:rPr lang="en-US" sz="2000" b="1" dirty="0" smtClean="0">
                <a:solidFill>
                  <a:srgbClr val="0070C0"/>
                </a:solidFill>
              </a:rPr>
              <a:t> in </a:t>
            </a:r>
            <a:r>
              <a:rPr lang="en-US" sz="2000" b="1" dirty="0">
                <a:solidFill>
                  <a:srgbClr val="0070C0"/>
                </a:solidFill>
              </a:rPr>
              <a:t>93 of </a:t>
            </a:r>
            <a:r>
              <a:rPr lang="en-US" sz="2000" b="1" dirty="0" smtClean="0">
                <a:solidFill>
                  <a:srgbClr val="0070C0"/>
                </a:solidFill>
              </a:rPr>
              <a:t>179 countries/territories</a:t>
            </a:r>
          </a:p>
          <a:p>
            <a:r>
              <a:rPr lang="en-US" sz="2000" b="1" dirty="0" smtClean="0">
                <a:solidFill>
                  <a:srgbClr val="0070C0"/>
                </a:solidFill>
              </a:rPr>
              <a:t>Only </a:t>
            </a:r>
            <a:r>
              <a:rPr lang="en-GB" sz="2000" b="1" dirty="0" smtClean="0">
                <a:solidFill>
                  <a:srgbClr val="0070C0"/>
                </a:solidFill>
              </a:rPr>
              <a:t>33 needles-syringes per PWID per year, against </a:t>
            </a:r>
            <a:r>
              <a:rPr lang="en-GB" sz="2000" b="1" dirty="0">
                <a:solidFill>
                  <a:srgbClr val="0070C0"/>
                </a:solidFill>
              </a:rPr>
              <a:t>high coverage </a:t>
            </a:r>
            <a:r>
              <a:rPr lang="en-GB" sz="2000" b="1" dirty="0" smtClean="0">
                <a:solidFill>
                  <a:srgbClr val="0070C0"/>
                </a:solidFill>
              </a:rPr>
              <a:t>target of &gt;200</a:t>
            </a:r>
            <a:endParaRPr lang="en-GB" sz="2000" b="1" dirty="0">
              <a:solidFill>
                <a:srgbClr val="0070C0"/>
              </a:solidFill>
            </a:endParaRPr>
          </a:p>
        </p:txBody>
      </p:sp>
      <p:sp>
        <p:nvSpPr>
          <p:cNvPr id="2" name="TextBox 1"/>
          <p:cNvSpPr txBox="1"/>
          <p:nvPr/>
        </p:nvSpPr>
        <p:spPr>
          <a:xfrm>
            <a:off x="508211" y="5445224"/>
            <a:ext cx="8568952" cy="415498"/>
          </a:xfrm>
          <a:prstGeom prst="rect">
            <a:avLst/>
          </a:prstGeom>
          <a:noFill/>
        </p:spPr>
        <p:txBody>
          <a:bodyPr wrap="square" rtlCol="0">
            <a:spAutoFit/>
          </a:bodyPr>
          <a:lstStyle/>
          <a:p>
            <a:r>
              <a:rPr lang="en-US" sz="700" b="1" dirty="0"/>
              <a:t>Global, regional, and country-level coverage of interventions to prevent and manage HIV and hepatitis C among people who inject drugs: a systematic review </a:t>
            </a:r>
          </a:p>
          <a:p>
            <a:r>
              <a:rPr lang="en-GB" sz="700" i="1" dirty="0"/>
              <a:t>Sarah </a:t>
            </a:r>
            <a:r>
              <a:rPr lang="en-GB" sz="700" i="1" dirty="0" err="1"/>
              <a:t>Larney</a:t>
            </a:r>
            <a:r>
              <a:rPr lang="en-GB" sz="700" i="1" dirty="0"/>
              <a:t>, Amy Peacock, </a:t>
            </a:r>
            <a:r>
              <a:rPr lang="en-GB" sz="700" i="1" dirty="0" err="1"/>
              <a:t>Janni</a:t>
            </a:r>
            <a:r>
              <a:rPr lang="en-GB" sz="700" i="1" dirty="0"/>
              <a:t> Leung, Samantha </a:t>
            </a:r>
            <a:r>
              <a:rPr lang="en-GB" sz="700" i="1" dirty="0" err="1"/>
              <a:t>Colledge</a:t>
            </a:r>
            <a:r>
              <a:rPr lang="en-GB" sz="700" i="1" dirty="0"/>
              <a:t>, Matthew Hickman, Peter Vickerman, Jason </a:t>
            </a:r>
            <a:r>
              <a:rPr lang="en-GB" sz="700" i="1" dirty="0" err="1"/>
              <a:t>Grebely</a:t>
            </a:r>
            <a:r>
              <a:rPr lang="en-GB" sz="700" i="1" dirty="0"/>
              <a:t>, </a:t>
            </a:r>
            <a:r>
              <a:rPr lang="en-GB" sz="700" i="1" dirty="0" err="1"/>
              <a:t>Kostyantyn</a:t>
            </a:r>
            <a:r>
              <a:rPr lang="en-GB" sz="700" i="1" dirty="0"/>
              <a:t> V </a:t>
            </a:r>
            <a:r>
              <a:rPr lang="en-GB" sz="700" i="1" dirty="0" err="1"/>
              <a:t>Dumchev</a:t>
            </a:r>
            <a:r>
              <a:rPr lang="en-GB" sz="700" i="1" dirty="0"/>
              <a:t>, Paul Griffiths, Lindsey Hines, Evan B Cunningham, Richard P </a:t>
            </a:r>
            <a:r>
              <a:rPr lang="en-GB" sz="700" i="1" dirty="0" err="1"/>
              <a:t>Mattick</a:t>
            </a:r>
            <a:r>
              <a:rPr lang="en-GB" sz="700" i="1" dirty="0"/>
              <a:t>, Michael </a:t>
            </a:r>
            <a:r>
              <a:rPr lang="en-GB" sz="700" i="1" dirty="0" err="1"/>
              <a:t>Lynskey</a:t>
            </a:r>
            <a:r>
              <a:rPr lang="en-GB" sz="700" i="1" dirty="0"/>
              <a:t>, John Marsden, John </a:t>
            </a:r>
            <a:r>
              <a:rPr lang="en-GB" sz="700" i="1" dirty="0" err="1"/>
              <a:t>Strang</a:t>
            </a:r>
            <a:r>
              <a:rPr lang="en-GB" sz="700" i="1" dirty="0"/>
              <a:t>, Louisa </a:t>
            </a:r>
            <a:r>
              <a:rPr lang="en-GB" sz="700" i="1" dirty="0" err="1"/>
              <a:t>Degenhardt</a:t>
            </a:r>
            <a:endParaRPr lang="en-GB" sz="700" dirty="0"/>
          </a:p>
        </p:txBody>
      </p:sp>
    </p:spTree>
    <p:extLst>
      <p:ext uri="{BB962C8B-B14F-4D97-AF65-F5344CB8AC3E}">
        <p14:creationId xmlns:p14="http://schemas.microsoft.com/office/powerpoint/2010/main" val="40674914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23528" y="401915"/>
            <a:ext cx="8362255" cy="639762"/>
          </a:xfrm>
        </p:spPr>
        <p:txBody>
          <a:bodyPr>
            <a:noAutofit/>
          </a:bodyPr>
          <a:lstStyle/>
          <a:p>
            <a:pPr algn="ctr"/>
            <a:r>
              <a:rPr lang="en-GB" dirty="0">
                <a:solidFill>
                  <a:schemeClr val="tx2"/>
                </a:solidFill>
              </a:rPr>
              <a:t>C</a:t>
            </a:r>
            <a:r>
              <a:rPr lang="en-US" dirty="0">
                <a:solidFill>
                  <a:schemeClr val="tx2"/>
                </a:solidFill>
              </a:rPr>
              <a:t>overage of interventions to </a:t>
            </a:r>
          </a:p>
          <a:p>
            <a:pPr algn="ctr"/>
            <a:r>
              <a:rPr lang="en-US" dirty="0">
                <a:solidFill>
                  <a:schemeClr val="tx2"/>
                </a:solidFill>
              </a:rPr>
              <a:t>prevent and manage HIV and hepatitis C among PWID</a:t>
            </a:r>
            <a:endParaRPr lang="en-GB" dirty="0">
              <a:solidFill>
                <a:schemeClr val="tx2"/>
              </a:solidFill>
            </a:endParaRPr>
          </a:p>
        </p:txBody>
      </p:sp>
      <p:sp>
        <p:nvSpPr>
          <p:cNvPr id="4" name="Content Placeholder 3"/>
          <p:cNvSpPr>
            <a:spLocks noGrp="1"/>
          </p:cNvSpPr>
          <p:nvPr>
            <p:ph sz="quarter" idx="4"/>
          </p:nvPr>
        </p:nvSpPr>
        <p:spPr>
          <a:xfrm>
            <a:off x="611560" y="1210292"/>
            <a:ext cx="7931225" cy="936103"/>
          </a:xfrm>
        </p:spPr>
        <p:txBody>
          <a:bodyPr>
            <a:normAutofit fontScale="92500"/>
          </a:bodyPr>
          <a:lstStyle/>
          <a:p>
            <a:r>
              <a:rPr lang="en-US" sz="2000" b="1" dirty="0" smtClean="0">
                <a:solidFill>
                  <a:srgbClr val="0070C0"/>
                </a:solidFill>
              </a:rPr>
              <a:t>OST implemented in 86 </a:t>
            </a:r>
            <a:r>
              <a:rPr lang="en-US" sz="2000" b="1" dirty="0">
                <a:solidFill>
                  <a:srgbClr val="0070C0"/>
                </a:solidFill>
              </a:rPr>
              <a:t>of </a:t>
            </a:r>
            <a:r>
              <a:rPr lang="en-US" sz="2000" b="1" dirty="0" smtClean="0">
                <a:solidFill>
                  <a:srgbClr val="0070C0"/>
                </a:solidFill>
              </a:rPr>
              <a:t>179 countries/territories</a:t>
            </a:r>
          </a:p>
          <a:p>
            <a:r>
              <a:rPr lang="en-GB" sz="2000" b="1" dirty="0" smtClean="0">
                <a:solidFill>
                  <a:srgbClr val="0070C0"/>
                </a:solidFill>
              </a:rPr>
              <a:t>Only </a:t>
            </a:r>
            <a:r>
              <a:rPr lang="en-GB" sz="2000" b="1" dirty="0">
                <a:solidFill>
                  <a:srgbClr val="0070C0"/>
                </a:solidFill>
              </a:rPr>
              <a:t>16% </a:t>
            </a:r>
            <a:r>
              <a:rPr lang="en-GB" sz="2000" b="1" dirty="0" smtClean="0">
                <a:solidFill>
                  <a:srgbClr val="0070C0"/>
                </a:solidFill>
              </a:rPr>
              <a:t>PWID are </a:t>
            </a:r>
            <a:r>
              <a:rPr lang="en-GB" sz="2000" b="1" dirty="0">
                <a:solidFill>
                  <a:srgbClr val="0070C0"/>
                </a:solidFill>
              </a:rPr>
              <a:t>receiving OST,  against </a:t>
            </a:r>
            <a:r>
              <a:rPr lang="en-GB" sz="2000" b="1" dirty="0" smtClean="0">
                <a:solidFill>
                  <a:srgbClr val="0070C0"/>
                </a:solidFill>
              </a:rPr>
              <a:t>high coverage target of </a:t>
            </a:r>
            <a:r>
              <a:rPr lang="en-GB" sz="2000" b="1" dirty="0">
                <a:solidFill>
                  <a:srgbClr val="0070C0"/>
                </a:solidFill>
              </a:rPr>
              <a:t>&gt;40</a:t>
            </a:r>
            <a:r>
              <a:rPr lang="en-GB" sz="2000" b="1" dirty="0" smtClean="0">
                <a:solidFill>
                  <a:srgbClr val="0070C0"/>
                </a:solidFill>
              </a:rPr>
              <a:t>%</a:t>
            </a:r>
            <a:endParaRPr lang="en-GB" sz="2000" b="1" dirty="0">
              <a:solidFill>
                <a:srgbClr val="0070C0"/>
              </a:solidFill>
            </a:endParaRPr>
          </a:p>
          <a:p>
            <a:endParaRPr lang="en-GB" dirty="0">
              <a:solidFill>
                <a:srgbClr val="595959"/>
              </a:solidFill>
            </a:endParaRPr>
          </a:p>
        </p:txBody>
      </p:sp>
      <p:pic>
        <p:nvPicPr>
          <p:cNvPr id="3" name="Content Placeholder 2"/>
          <p:cNvPicPr>
            <a:picLocks noGrp="1" noChangeAspect="1"/>
          </p:cNvPicPr>
          <p:nvPr>
            <p:ph sz="half" idx="2"/>
          </p:nvPr>
        </p:nvPicPr>
        <p:blipFill>
          <a:blip r:embed="rId3"/>
          <a:stretch>
            <a:fillRect/>
          </a:stretch>
        </p:blipFill>
        <p:spPr>
          <a:xfrm>
            <a:off x="395536" y="2132857"/>
            <a:ext cx="6768752" cy="3168351"/>
          </a:xfrm>
          <a:prstGeom prst="rect">
            <a:avLst/>
          </a:prstGeom>
        </p:spPr>
      </p:pic>
      <p:sp>
        <p:nvSpPr>
          <p:cNvPr id="6" name="TextBox 5"/>
          <p:cNvSpPr txBox="1"/>
          <p:nvPr/>
        </p:nvSpPr>
        <p:spPr>
          <a:xfrm>
            <a:off x="323528" y="5445224"/>
            <a:ext cx="8568952" cy="415498"/>
          </a:xfrm>
          <a:prstGeom prst="rect">
            <a:avLst/>
          </a:prstGeom>
          <a:noFill/>
        </p:spPr>
        <p:txBody>
          <a:bodyPr wrap="square" rtlCol="0">
            <a:spAutoFit/>
          </a:bodyPr>
          <a:lstStyle/>
          <a:p>
            <a:r>
              <a:rPr lang="en-US" sz="700" b="1" dirty="0"/>
              <a:t>Global, regional, and country-level coverage of interventions to prevent and manage HIV and hepatitis C among people who inject drugs: a systematic review </a:t>
            </a:r>
          </a:p>
          <a:p>
            <a:r>
              <a:rPr lang="en-GB" sz="700" i="1" dirty="0"/>
              <a:t>Sarah </a:t>
            </a:r>
            <a:r>
              <a:rPr lang="en-GB" sz="700" i="1" dirty="0" err="1"/>
              <a:t>Larney</a:t>
            </a:r>
            <a:r>
              <a:rPr lang="en-GB" sz="700" i="1" dirty="0"/>
              <a:t>, Amy Peacock, </a:t>
            </a:r>
            <a:r>
              <a:rPr lang="en-GB" sz="700" i="1" dirty="0" err="1"/>
              <a:t>Janni</a:t>
            </a:r>
            <a:r>
              <a:rPr lang="en-GB" sz="700" i="1" dirty="0"/>
              <a:t> Leung, Samantha </a:t>
            </a:r>
            <a:r>
              <a:rPr lang="en-GB" sz="700" i="1" dirty="0" err="1"/>
              <a:t>Colledge</a:t>
            </a:r>
            <a:r>
              <a:rPr lang="en-GB" sz="700" i="1" dirty="0"/>
              <a:t>, Matthew Hickman, Peter Vickerman, Jason </a:t>
            </a:r>
            <a:r>
              <a:rPr lang="en-GB" sz="700" i="1" dirty="0" err="1"/>
              <a:t>Grebely</a:t>
            </a:r>
            <a:r>
              <a:rPr lang="en-GB" sz="700" i="1" dirty="0"/>
              <a:t>, </a:t>
            </a:r>
            <a:r>
              <a:rPr lang="en-GB" sz="700" i="1" dirty="0" err="1"/>
              <a:t>Kostyantyn</a:t>
            </a:r>
            <a:r>
              <a:rPr lang="en-GB" sz="700" i="1" dirty="0"/>
              <a:t> V </a:t>
            </a:r>
            <a:r>
              <a:rPr lang="en-GB" sz="700" i="1" dirty="0" err="1"/>
              <a:t>Dumchev</a:t>
            </a:r>
            <a:r>
              <a:rPr lang="en-GB" sz="700" i="1" dirty="0"/>
              <a:t>, Paul Griffiths, Lindsey Hines, Evan B Cunningham, Richard P </a:t>
            </a:r>
            <a:r>
              <a:rPr lang="en-GB" sz="700" i="1" dirty="0" err="1"/>
              <a:t>Mattick</a:t>
            </a:r>
            <a:r>
              <a:rPr lang="en-GB" sz="700" i="1" dirty="0"/>
              <a:t>, Michael </a:t>
            </a:r>
            <a:r>
              <a:rPr lang="en-GB" sz="700" i="1" dirty="0" err="1"/>
              <a:t>Lynskey</a:t>
            </a:r>
            <a:r>
              <a:rPr lang="en-GB" sz="700" i="1" dirty="0"/>
              <a:t>, John Marsden, John </a:t>
            </a:r>
            <a:r>
              <a:rPr lang="en-GB" sz="700" i="1" dirty="0" err="1"/>
              <a:t>Strang</a:t>
            </a:r>
            <a:r>
              <a:rPr lang="en-GB" sz="700" i="1" dirty="0"/>
              <a:t>, Louisa </a:t>
            </a:r>
            <a:r>
              <a:rPr lang="en-GB" sz="700" i="1" dirty="0" err="1"/>
              <a:t>Degenhardt</a:t>
            </a:r>
            <a:endParaRPr lang="en-GB" sz="700" dirty="0"/>
          </a:p>
        </p:txBody>
      </p:sp>
    </p:spTree>
    <p:extLst>
      <p:ext uri="{BB962C8B-B14F-4D97-AF65-F5344CB8AC3E}">
        <p14:creationId xmlns:p14="http://schemas.microsoft.com/office/powerpoint/2010/main" val="2260845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nip Single Corner Rectangle 2"/>
          <p:cNvSpPr/>
          <p:nvPr/>
        </p:nvSpPr>
        <p:spPr>
          <a:xfrm>
            <a:off x="827584" y="1412776"/>
            <a:ext cx="4680000" cy="1080120"/>
          </a:xfrm>
          <a:prstGeom prst="snip1Rect">
            <a:avLst/>
          </a:prstGeom>
        </p:spPr>
        <p:style>
          <a:lnRef idx="1">
            <a:schemeClr val="accent1"/>
          </a:lnRef>
          <a:fillRef idx="3">
            <a:schemeClr val="accent1"/>
          </a:fillRef>
          <a:effectRef idx="2">
            <a:schemeClr val="accent1"/>
          </a:effectRef>
          <a:fontRef idx="minor">
            <a:schemeClr val="lt1"/>
          </a:fontRef>
        </p:style>
        <p:txBody>
          <a:bodyPr rtlCol="0" anchor="ctr"/>
          <a:lstStyle/>
          <a:p>
            <a:pPr>
              <a:buClr>
                <a:schemeClr val="tx2">
                  <a:lumMod val="60000"/>
                  <a:lumOff val="40000"/>
                </a:schemeClr>
              </a:buClr>
            </a:pPr>
            <a:r>
              <a:rPr lang="en-US" dirty="0" smtClean="0"/>
              <a:t>HIV </a:t>
            </a:r>
            <a:r>
              <a:rPr lang="en-US" dirty="0"/>
              <a:t>test available for </a:t>
            </a:r>
            <a:r>
              <a:rPr lang="en-US" dirty="0" smtClean="0"/>
              <a:t>PWID: </a:t>
            </a:r>
            <a:r>
              <a:rPr lang="en-US" dirty="0"/>
              <a:t>41 countries </a:t>
            </a:r>
          </a:p>
        </p:txBody>
      </p:sp>
      <p:sp>
        <p:nvSpPr>
          <p:cNvPr id="2" name="Title 1"/>
          <p:cNvSpPr>
            <a:spLocks noGrp="1"/>
          </p:cNvSpPr>
          <p:nvPr>
            <p:ph type="title"/>
          </p:nvPr>
        </p:nvSpPr>
        <p:spPr>
          <a:xfrm>
            <a:off x="271468" y="332656"/>
            <a:ext cx="8404988" cy="794990"/>
          </a:xfrm>
        </p:spPr>
        <p:txBody>
          <a:bodyPr>
            <a:noAutofit/>
          </a:bodyPr>
          <a:lstStyle/>
          <a:p>
            <a:r>
              <a:rPr lang="en-GB" sz="2400" b="1" dirty="0" smtClean="0"/>
              <a:t>C</a:t>
            </a:r>
            <a:r>
              <a:rPr lang="en-US" sz="2400" b="1" dirty="0" smtClean="0"/>
              <a:t>overage of interventions to </a:t>
            </a:r>
            <a:br>
              <a:rPr lang="en-US" sz="2400" b="1" dirty="0" smtClean="0"/>
            </a:br>
            <a:r>
              <a:rPr lang="en-US" sz="2400" b="1" dirty="0" smtClean="0"/>
              <a:t>prevent and manage HIV and hepatitis C among PWID</a:t>
            </a:r>
            <a:endParaRPr lang="en-GB" sz="2400" b="1" dirty="0"/>
          </a:p>
        </p:txBody>
      </p:sp>
      <p:sp>
        <p:nvSpPr>
          <p:cNvPr id="5" name="Snip Single Corner Rectangle 4"/>
          <p:cNvSpPr/>
          <p:nvPr/>
        </p:nvSpPr>
        <p:spPr>
          <a:xfrm>
            <a:off x="839452" y="2674427"/>
            <a:ext cx="4680000" cy="1080000"/>
          </a:xfrm>
          <a:prstGeom prst="snip1Rect">
            <a:avLst/>
          </a:prstGeom>
          <a:solidFill>
            <a:schemeClr val="accent3">
              <a:lumMod val="75000"/>
              <a:alpha val="7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buClr>
                <a:schemeClr val="tx2">
                  <a:lumMod val="60000"/>
                  <a:lumOff val="40000"/>
                </a:schemeClr>
              </a:buClr>
            </a:pPr>
            <a:r>
              <a:rPr lang="en-US" dirty="0" smtClean="0"/>
              <a:t>ART </a:t>
            </a:r>
            <a:r>
              <a:rPr lang="en-US" dirty="0"/>
              <a:t>available for </a:t>
            </a:r>
            <a:r>
              <a:rPr lang="en-US" dirty="0" smtClean="0"/>
              <a:t>PWID: </a:t>
            </a:r>
            <a:r>
              <a:rPr lang="en-GB" dirty="0"/>
              <a:t>17 </a:t>
            </a:r>
            <a:r>
              <a:rPr lang="en-GB" dirty="0" smtClean="0"/>
              <a:t>countries</a:t>
            </a:r>
            <a:r>
              <a:rPr lang="en-US" dirty="0" smtClean="0"/>
              <a:t> </a:t>
            </a:r>
            <a:endParaRPr lang="en-US" dirty="0"/>
          </a:p>
        </p:txBody>
      </p:sp>
      <p:sp>
        <p:nvSpPr>
          <p:cNvPr id="6" name="Snip Single Corner Rectangle 5"/>
          <p:cNvSpPr/>
          <p:nvPr/>
        </p:nvSpPr>
        <p:spPr>
          <a:xfrm>
            <a:off x="827584" y="4221088"/>
            <a:ext cx="4680000" cy="1080120"/>
          </a:xfrm>
          <a:prstGeom prst="snip1Rect">
            <a:avLst/>
          </a:prstGeom>
          <a:solidFill>
            <a:schemeClr val="accent6">
              <a:lumMod val="75000"/>
              <a:alpha val="7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buClr>
                <a:schemeClr val="tx2">
                  <a:lumMod val="60000"/>
                  <a:lumOff val="40000"/>
                </a:schemeClr>
              </a:buClr>
            </a:pPr>
            <a:r>
              <a:rPr lang="en-US" dirty="0" smtClean="0"/>
              <a:t>Condoms </a:t>
            </a:r>
            <a:r>
              <a:rPr lang="en-US" dirty="0"/>
              <a:t>targeting PWID: 22 </a:t>
            </a:r>
            <a:r>
              <a:rPr lang="en-US" dirty="0" smtClean="0"/>
              <a:t>countries</a:t>
            </a:r>
            <a:endParaRPr lang="en-US" dirty="0"/>
          </a:p>
        </p:txBody>
      </p:sp>
      <p:sp>
        <p:nvSpPr>
          <p:cNvPr id="8" name="TextBox 7"/>
          <p:cNvSpPr txBox="1"/>
          <p:nvPr/>
        </p:nvSpPr>
        <p:spPr>
          <a:xfrm>
            <a:off x="812696" y="5471994"/>
            <a:ext cx="8208912" cy="415498"/>
          </a:xfrm>
          <a:prstGeom prst="rect">
            <a:avLst/>
          </a:prstGeom>
          <a:noFill/>
        </p:spPr>
        <p:txBody>
          <a:bodyPr wrap="square" rtlCol="0">
            <a:spAutoFit/>
          </a:bodyPr>
          <a:lstStyle/>
          <a:p>
            <a:r>
              <a:rPr lang="en-US" sz="700" b="1" dirty="0"/>
              <a:t>Global, regional, and country-level coverage of interventions to prevent and manage HIV and hepatitis C among people who inject drugs: a systematic review </a:t>
            </a:r>
          </a:p>
          <a:p>
            <a:r>
              <a:rPr lang="en-GB" sz="700" i="1" dirty="0"/>
              <a:t>Sarah </a:t>
            </a:r>
            <a:r>
              <a:rPr lang="en-GB" sz="700" i="1" dirty="0" err="1"/>
              <a:t>Larney</a:t>
            </a:r>
            <a:r>
              <a:rPr lang="en-GB" sz="700" i="1" dirty="0"/>
              <a:t>, Amy Peacock, </a:t>
            </a:r>
            <a:r>
              <a:rPr lang="en-GB" sz="700" i="1" dirty="0" err="1"/>
              <a:t>Janni</a:t>
            </a:r>
            <a:r>
              <a:rPr lang="en-GB" sz="700" i="1" dirty="0"/>
              <a:t> Leung, Samantha </a:t>
            </a:r>
            <a:r>
              <a:rPr lang="en-GB" sz="700" i="1" dirty="0" err="1"/>
              <a:t>Colledge</a:t>
            </a:r>
            <a:r>
              <a:rPr lang="en-GB" sz="700" i="1" dirty="0"/>
              <a:t>, Matthew Hickman, Peter Vickerman, Jason </a:t>
            </a:r>
            <a:r>
              <a:rPr lang="en-GB" sz="700" i="1" dirty="0" err="1"/>
              <a:t>Grebely</a:t>
            </a:r>
            <a:r>
              <a:rPr lang="en-GB" sz="700" i="1" dirty="0"/>
              <a:t>, </a:t>
            </a:r>
            <a:r>
              <a:rPr lang="en-GB" sz="700" i="1" dirty="0" err="1"/>
              <a:t>Kostyantyn</a:t>
            </a:r>
            <a:r>
              <a:rPr lang="en-GB" sz="700" i="1" dirty="0"/>
              <a:t> V </a:t>
            </a:r>
            <a:r>
              <a:rPr lang="en-GB" sz="700" i="1" dirty="0" err="1"/>
              <a:t>Dumchev</a:t>
            </a:r>
            <a:r>
              <a:rPr lang="en-GB" sz="700" i="1" dirty="0"/>
              <a:t>, Paul Griffiths, Lindsey Hines, Evan B Cunningham, Richard P </a:t>
            </a:r>
            <a:r>
              <a:rPr lang="en-GB" sz="700" i="1" dirty="0" err="1"/>
              <a:t>Mattick</a:t>
            </a:r>
            <a:r>
              <a:rPr lang="en-GB" sz="700" i="1" dirty="0"/>
              <a:t>, Michael </a:t>
            </a:r>
            <a:r>
              <a:rPr lang="en-GB" sz="700" i="1" dirty="0" err="1"/>
              <a:t>Lynskey</a:t>
            </a:r>
            <a:r>
              <a:rPr lang="en-GB" sz="700" i="1" dirty="0"/>
              <a:t>, John Marsden, John </a:t>
            </a:r>
            <a:r>
              <a:rPr lang="en-GB" sz="700" i="1" dirty="0" err="1"/>
              <a:t>Strang</a:t>
            </a:r>
            <a:r>
              <a:rPr lang="en-GB" sz="700" i="1" dirty="0"/>
              <a:t>, Louisa </a:t>
            </a:r>
            <a:r>
              <a:rPr lang="en-GB" sz="700" i="1" dirty="0" err="1"/>
              <a:t>Degenhardt</a:t>
            </a:r>
            <a:endParaRPr lang="en-GB" sz="700" dirty="0"/>
          </a:p>
        </p:txBody>
      </p:sp>
    </p:spTree>
    <p:extLst>
      <p:ext uri="{BB962C8B-B14F-4D97-AF65-F5344CB8AC3E}">
        <p14:creationId xmlns:p14="http://schemas.microsoft.com/office/powerpoint/2010/main" val="24239164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1660163" y="1340768"/>
            <a:ext cx="5349765" cy="4155036"/>
          </a:xfrm>
          <a:prstGeom prst="rect">
            <a:avLst/>
          </a:prstGeom>
        </p:spPr>
      </p:pic>
      <p:sp>
        <p:nvSpPr>
          <p:cNvPr id="9" name="TextBox 8"/>
          <p:cNvSpPr txBox="1"/>
          <p:nvPr/>
        </p:nvSpPr>
        <p:spPr>
          <a:xfrm>
            <a:off x="395536" y="5515718"/>
            <a:ext cx="8424936" cy="415498"/>
          </a:xfrm>
          <a:prstGeom prst="rect">
            <a:avLst/>
          </a:prstGeom>
          <a:noFill/>
        </p:spPr>
        <p:txBody>
          <a:bodyPr wrap="square" rtlCol="0">
            <a:spAutoFit/>
          </a:bodyPr>
          <a:lstStyle/>
          <a:p>
            <a:r>
              <a:rPr lang="en-US" sz="700" b="1" dirty="0"/>
              <a:t>Global, regional, and country-level coverage of interventions to prevent and manage HIV and hepatitis C among people who inject drugs: a systematic review </a:t>
            </a:r>
          </a:p>
          <a:p>
            <a:r>
              <a:rPr lang="en-GB" sz="700" i="1" dirty="0"/>
              <a:t>Sarah </a:t>
            </a:r>
            <a:r>
              <a:rPr lang="en-GB" sz="700" i="1" dirty="0" err="1"/>
              <a:t>Larney</a:t>
            </a:r>
            <a:r>
              <a:rPr lang="en-GB" sz="700" i="1" dirty="0"/>
              <a:t>, Amy Peacock, </a:t>
            </a:r>
            <a:r>
              <a:rPr lang="en-GB" sz="700" i="1" dirty="0" err="1"/>
              <a:t>Janni</a:t>
            </a:r>
            <a:r>
              <a:rPr lang="en-GB" sz="700" i="1" dirty="0"/>
              <a:t> Leung, Samantha </a:t>
            </a:r>
            <a:r>
              <a:rPr lang="en-GB" sz="700" i="1" dirty="0" err="1"/>
              <a:t>Colledge</a:t>
            </a:r>
            <a:r>
              <a:rPr lang="en-GB" sz="700" i="1" dirty="0"/>
              <a:t>, Matthew Hickman, Peter Vickerman, Jason </a:t>
            </a:r>
            <a:r>
              <a:rPr lang="en-GB" sz="700" i="1" dirty="0" err="1"/>
              <a:t>Grebely</a:t>
            </a:r>
            <a:r>
              <a:rPr lang="en-GB" sz="700" i="1" dirty="0"/>
              <a:t>, </a:t>
            </a:r>
            <a:r>
              <a:rPr lang="en-GB" sz="700" i="1" dirty="0" err="1"/>
              <a:t>Kostyantyn</a:t>
            </a:r>
            <a:r>
              <a:rPr lang="en-GB" sz="700" i="1" dirty="0"/>
              <a:t> V </a:t>
            </a:r>
            <a:r>
              <a:rPr lang="en-GB" sz="700" i="1" dirty="0" err="1"/>
              <a:t>Dumchev</a:t>
            </a:r>
            <a:r>
              <a:rPr lang="en-GB" sz="700" i="1" dirty="0"/>
              <a:t>, Paul Griffiths, Lindsey Hines, Evan B Cunningham, Richard P </a:t>
            </a:r>
            <a:r>
              <a:rPr lang="en-GB" sz="700" i="1" dirty="0" err="1"/>
              <a:t>Mattick</a:t>
            </a:r>
            <a:r>
              <a:rPr lang="en-GB" sz="700" i="1" dirty="0"/>
              <a:t>, Michael </a:t>
            </a:r>
            <a:r>
              <a:rPr lang="en-GB" sz="700" i="1" dirty="0" err="1"/>
              <a:t>Lynskey</a:t>
            </a:r>
            <a:r>
              <a:rPr lang="en-GB" sz="700" i="1" dirty="0"/>
              <a:t>, John Marsden, John </a:t>
            </a:r>
            <a:r>
              <a:rPr lang="en-GB" sz="700" i="1" dirty="0" err="1"/>
              <a:t>Strang</a:t>
            </a:r>
            <a:r>
              <a:rPr lang="en-GB" sz="700" i="1" dirty="0"/>
              <a:t>, Louisa </a:t>
            </a:r>
            <a:r>
              <a:rPr lang="en-GB" sz="700" i="1" dirty="0" err="1"/>
              <a:t>Degenhardt</a:t>
            </a:r>
            <a:endParaRPr lang="en-GB" sz="700" dirty="0"/>
          </a:p>
        </p:txBody>
      </p:sp>
      <p:sp>
        <p:nvSpPr>
          <p:cNvPr id="3" name="Title 2"/>
          <p:cNvSpPr>
            <a:spLocks noGrp="1"/>
          </p:cNvSpPr>
          <p:nvPr>
            <p:ph type="title"/>
          </p:nvPr>
        </p:nvSpPr>
        <p:spPr>
          <a:xfrm>
            <a:off x="395536" y="44624"/>
            <a:ext cx="8229600" cy="792088"/>
          </a:xfrm>
        </p:spPr>
        <p:txBody>
          <a:bodyPr>
            <a:normAutofit fontScale="90000"/>
          </a:bodyPr>
          <a:lstStyle/>
          <a:p>
            <a:r>
              <a:rPr lang="en-GB" sz="2400" b="1" dirty="0"/>
              <a:t>C</a:t>
            </a:r>
            <a:r>
              <a:rPr lang="en-US" sz="2400" b="1" dirty="0"/>
              <a:t>overage of interventions to </a:t>
            </a:r>
            <a:br>
              <a:rPr lang="en-US" sz="2400" b="1" dirty="0"/>
            </a:br>
            <a:r>
              <a:rPr lang="en-US" sz="2400" b="1" dirty="0"/>
              <a:t>prevent and manage HIV and hepatitis C among PWID</a:t>
            </a:r>
            <a:endParaRPr lang="en-GB" sz="2400" dirty="0"/>
          </a:p>
        </p:txBody>
      </p:sp>
      <p:sp>
        <p:nvSpPr>
          <p:cNvPr id="5" name="TextBox 4"/>
          <p:cNvSpPr txBox="1"/>
          <p:nvPr/>
        </p:nvSpPr>
        <p:spPr>
          <a:xfrm>
            <a:off x="683568" y="980728"/>
            <a:ext cx="8208912" cy="646331"/>
          </a:xfrm>
          <a:prstGeom prst="rect">
            <a:avLst/>
          </a:prstGeom>
          <a:noFill/>
        </p:spPr>
        <p:txBody>
          <a:bodyPr wrap="square" rtlCol="0">
            <a:spAutoFit/>
          </a:bodyPr>
          <a:lstStyle/>
          <a:p>
            <a:r>
              <a:rPr lang="en-US" b="1" spc="40" dirty="0">
                <a:solidFill>
                  <a:srgbClr val="0070C0"/>
                </a:solidFill>
              </a:rPr>
              <a:t>Less than 1% of </a:t>
            </a:r>
            <a:r>
              <a:rPr lang="en-US" b="1" spc="40" dirty="0" smtClean="0">
                <a:solidFill>
                  <a:srgbClr val="0070C0"/>
                </a:solidFill>
              </a:rPr>
              <a:t>PWID </a:t>
            </a:r>
            <a:r>
              <a:rPr lang="en-US" b="1" spc="40" dirty="0">
                <a:solidFill>
                  <a:srgbClr val="0070C0"/>
                </a:solidFill>
              </a:rPr>
              <a:t>live in countries with high coverage of both NSP </a:t>
            </a:r>
            <a:r>
              <a:rPr lang="en-US" b="1" spc="40" dirty="0" smtClean="0">
                <a:solidFill>
                  <a:srgbClr val="0070C0"/>
                </a:solidFill>
              </a:rPr>
              <a:t>&amp; OST </a:t>
            </a:r>
            <a:endParaRPr lang="en-GB" b="1" spc="40" dirty="0">
              <a:solidFill>
                <a:srgbClr val="0070C0"/>
              </a:solidFill>
            </a:endParaRPr>
          </a:p>
          <a:p>
            <a:endParaRPr lang="en-GB" dirty="0">
              <a:solidFill>
                <a:srgbClr val="0070C0"/>
              </a:solidFill>
            </a:endParaRPr>
          </a:p>
        </p:txBody>
      </p:sp>
    </p:spTree>
    <p:extLst>
      <p:ext uri="{BB962C8B-B14F-4D97-AF65-F5344CB8AC3E}">
        <p14:creationId xmlns:p14="http://schemas.microsoft.com/office/powerpoint/2010/main" val="34829445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980728"/>
          </a:xfrm>
        </p:spPr>
        <p:txBody>
          <a:bodyPr>
            <a:normAutofit/>
          </a:bodyPr>
          <a:lstStyle/>
          <a:p>
            <a:r>
              <a:rPr lang="en-GB" sz="2400" b="1" dirty="0" smtClean="0"/>
              <a:t>Policy and programming implications</a:t>
            </a:r>
            <a:br>
              <a:rPr lang="en-GB" sz="2400" b="1" dirty="0" smtClean="0"/>
            </a:br>
            <a:r>
              <a:rPr lang="en-GB" sz="2400" b="1" dirty="0" smtClean="0">
                <a:solidFill>
                  <a:srgbClr val="C00000"/>
                </a:solidFill>
              </a:rPr>
              <a:t>(#</a:t>
            </a:r>
            <a:r>
              <a:rPr lang="en-GB" sz="2400" b="1" dirty="0" err="1" smtClean="0">
                <a:solidFill>
                  <a:srgbClr val="C00000"/>
                </a:solidFill>
              </a:rPr>
              <a:t>EndAIDS</a:t>
            </a:r>
            <a:r>
              <a:rPr lang="en-GB" sz="2400" b="1" dirty="0" smtClean="0">
                <a:solidFill>
                  <a:srgbClr val="C00000"/>
                </a:solidFill>
              </a:rPr>
              <a:t> </a:t>
            </a:r>
            <a:r>
              <a:rPr lang="en-GB" sz="2400" b="1" dirty="0" smtClean="0"/>
              <a:t>= Prioritise, Invest &amp; </a:t>
            </a:r>
            <a:r>
              <a:rPr lang="en-GB" sz="2400" b="1" dirty="0"/>
              <a:t>Scale </a:t>
            </a:r>
            <a:r>
              <a:rPr lang="en-GB" sz="2400" b="1" dirty="0" smtClean="0"/>
              <a:t>up) </a:t>
            </a:r>
            <a:endParaRPr lang="en-GB" sz="2400" b="1" dirty="0"/>
          </a:p>
        </p:txBody>
      </p:sp>
      <p:sp>
        <p:nvSpPr>
          <p:cNvPr id="3" name="Content Placeholder 2"/>
          <p:cNvSpPr>
            <a:spLocks noGrp="1"/>
          </p:cNvSpPr>
          <p:nvPr>
            <p:ph idx="1"/>
          </p:nvPr>
        </p:nvSpPr>
        <p:spPr>
          <a:xfrm>
            <a:off x="755576" y="1772816"/>
            <a:ext cx="8229600" cy="4525963"/>
          </a:xfrm>
        </p:spPr>
        <p:txBody>
          <a:bodyPr>
            <a:normAutofit/>
          </a:bodyPr>
          <a:lstStyle/>
          <a:p>
            <a:r>
              <a:rPr lang="en-US" sz="2000" b="1" dirty="0" smtClean="0">
                <a:solidFill>
                  <a:srgbClr val="0070C0"/>
                </a:solidFill>
              </a:rPr>
              <a:t>Harmonize drug control, law enforcement, criminal justice &amp; health policies</a:t>
            </a:r>
          </a:p>
          <a:p>
            <a:endParaRPr lang="en-US" sz="2000" b="1" dirty="0" smtClean="0">
              <a:solidFill>
                <a:srgbClr val="0070C0"/>
              </a:solidFill>
            </a:endParaRPr>
          </a:p>
          <a:p>
            <a:r>
              <a:rPr lang="en-US" sz="2000" b="1" dirty="0" smtClean="0">
                <a:solidFill>
                  <a:srgbClr val="0070C0"/>
                </a:solidFill>
              </a:rPr>
              <a:t>Focus on priority populations, priority interventions, priority locations</a:t>
            </a:r>
          </a:p>
          <a:p>
            <a:endParaRPr lang="en-US" sz="2000" b="1" dirty="0">
              <a:solidFill>
                <a:srgbClr val="0070C0"/>
              </a:solidFill>
            </a:endParaRPr>
          </a:p>
          <a:p>
            <a:r>
              <a:rPr lang="en-US" sz="2000" b="1" dirty="0" smtClean="0">
                <a:solidFill>
                  <a:srgbClr val="0070C0"/>
                </a:solidFill>
              </a:rPr>
              <a:t>Harm reduction is value for money</a:t>
            </a:r>
            <a:endParaRPr lang="en-US" sz="2000" b="1" dirty="0">
              <a:solidFill>
                <a:srgbClr val="0070C0"/>
              </a:solidFill>
            </a:endParaRPr>
          </a:p>
          <a:p>
            <a:endParaRPr lang="en-US" sz="2000" b="1" dirty="0">
              <a:solidFill>
                <a:srgbClr val="0070C0"/>
              </a:solidFill>
            </a:endParaRPr>
          </a:p>
          <a:p>
            <a:r>
              <a:rPr lang="en-US" sz="2000" b="1" dirty="0" smtClean="0">
                <a:solidFill>
                  <a:srgbClr val="0070C0"/>
                </a:solidFill>
              </a:rPr>
              <a:t>Invest now to avoid paying a lot more later</a:t>
            </a:r>
          </a:p>
          <a:p>
            <a:pPr marL="0" indent="0">
              <a:buNone/>
            </a:pPr>
            <a:endParaRPr lang="en-US" sz="2000" b="1" dirty="0" smtClean="0">
              <a:solidFill>
                <a:srgbClr val="0070C0"/>
              </a:solidFill>
            </a:endParaRPr>
          </a:p>
          <a:p>
            <a:r>
              <a:rPr lang="en-US" b="1" dirty="0">
                <a:solidFill>
                  <a:srgbClr val="0070C0"/>
                </a:solidFill>
              </a:rPr>
              <a:t>Scale up, scale up, scale </a:t>
            </a:r>
            <a:r>
              <a:rPr lang="en-US" b="1" dirty="0" smtClean="0">
                <a:solidFill>
                  <a:srgbClr val="0070C0"/>
                </a:solidFill>
              </a:rPr>
              <a:t>up!</a:t>
            </a:r>
            <a:endParaRPr lang="en-US" b="1" dirty="0">
              <a:solidFill>
                <a:srgbClr val="0070C0"/>
              </a:solidFill>
            </a:endParaRPr>
          </a:p>
          <a:p>
            <a:endParaRPr lang="en-US" b="1" dirty="0">
              <a:solidFill>
                <a:srgbClr val="1F497D"/>
              </a:solidFill>
            </a:endParaRPr>
          </a:p>
          <a:p>
            <a:endParaRPr lang="en-GB" dirty="0"/>
          </a:p>
        </p:txBody>
      </p:sp>
    </p:spTree>
    <p:extLst>
      <p:ext uri="{BB962C8B-B14F-4D97-AF65-F5344CB8AC3E}">
        <p14:creationId xmlns:p14="http://schemas.microsoft.com/office/powerpoint/2010/main" val="18294441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3" descr="C:\Users\Zajec\Desktop\Figure woma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4300" y="2886075"/>
            <a:ext cx="1152525" cy="272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Callout 6"/>
          <p:cNvSpPr/>
          <p:nvPr/>
        </p:nvSpPr>
        <p:spPr>
          <a:xfrm>
            <a:off x="323850" y="4533900"/>
            <a:ext cx="2728913" cy="1487488"/>
          </a:xfrm>
          <a:prstGeom prst="wedgeEllipseCallout">
            <a:avLst>
              <a:gd name="adj1" fmla="val 79122"/>
              <a:gd name="adj2" fmla="val -59504"/>
            </a:avLst>
          </a:prstGeom>
          <a:ln/>
        </p:spPr>
        <p:style>
          <a:lnRef idx="2">
            <a:schemeClr val="accent3">
              <a:shade val="50000"/>
            </a:schemeClr>
          </a:lnRef>
          <a:fillRef idx="1">
            <a:schemeClr val="accent3"/>
          </a:fillRef>
          <a:effectRef idx="0">
            <a:schemeClr val="accent3"/>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a:solidFill>
                  <a:prstClr val="white"/>
                </a:solidFill>
              </a:rPr>
              <a:t>I am treated as a </a:t>
            </a:r>
            <a:r>
              <a:rPr lang="en-GB" sz="1600" b="1" dirty="0" smtClean="0">
                <a:solidFill>
                  <a:prstClr val="white"/>
                </a:solidFill>
              </a:rPr>
              <a:t>criminal - I </a:t>
            </a:r>
            <a:r>
              <a:rPr lang="en-GB" sz="1600" b="1" dirty="0">
                <a:solidFill>
                  <a:prstClr val="white"/>
                </a:solidFill>
              </a:rPr>
              <a:t>don’t feel safe going to </a:t>
            </a:r>
            <a:r>
              <a:rPr lang="en-GB" sz="1600" b="1" dirty="0" smtClean="0">
                <a:solidFill>
                  <a:prstClr val="white"/>
                </a:solidFill>
              </a:rPr>
              <a:t>health centres due </a:t>
            </a:r>
            <a:r>
              <a:rPr lang="en-GB" sz="1600" b="1" dirty="0">
                <a:solidFill>
                  <a:prstClr val="white"/>
                </a:solidFill>
              </a:rPr>
              <a:t>to fear of </a:t>
            </a:r>
            <a:r>
              <a:rPr lang="en-GB" sz="1600" b="1" dirty="0" smtClean="0">
                <a:solidFill>
                  <a:prstClr val="white"/>
                </a:solidFill>
              </a:rPr>
              <a:t>arrest</a:t>
            </a:r>
          </a:p>
        </p:txBody>
      </p:sp>
      <p:sp>
        <p:nvSpPr>
          <p:cNvPr id="9" name="Content Placeholder 8"/>
          <p:cNvSpPr>
            <a:spLocks noGrp="1"/>
          </p:cNvSpPr>
          <p:nvPr>
            <p:ph idx="1"/>
          </p:nvPr>
        </p:nvSpPr>
        <p:spPr>
          <a:xfrm>
            <a:off x="6199188" y="3114675"/>
            <a:ext cx="2736850" cy="1035050"/>
          </a:xfrm>
          <a:prstGeom prst="wedgeEllipseCallout">
            <a:avLst>
              <a:gd name="adj1" fmla="val -74262"/>
              <a:gd name="adj2" fmla="val 8513"/>
            </a:avLst>
          </a:prstGeom>
        </p:spPr>
        <p:style>
          <a:lnRef idx="2">
            <a:schemeClr val="accent5">
              <a:shade val="50000"/>
            </a:schemeClr>
          </a:lnRef>
          <a:fillRef idx="1">
            <a:schemeClr val="accent5"/>
          </a:fillRef>
          <a:effectRef idx="0">
            <a:schemeClr val="accent5"/>
          </a:effectRef>
          <a:fontRef idx="minor">
            <a:schemeClr val="lt1"/>
          </a:fontRef>
        </p:style>
        <p:txBody>
          <a:bodyPr rtlCol="0">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auto">
              <a:spcAft>
                <a:spcPts val="0"/>
              </a:spcAft>
              <a:buFont typeface="Arial" panose="020B0604020202020204" pitchFamily="34" charset="0"/>
              <a:buNone/>
              <a:defRPr/>
            </a:pPr>
            <a:r>
              <a:rPr lang="en-GB" sz="1600" b="1" dirty="0" smtClean="0"/>
              <a:t>Health-care workers do not trust me, as if I just want drugs</a:t>
            </a:r>
            <a:endParaRPr lang="en-GB" sz="1600" b="1" dirty="0"/>
          </a:p>
        </p:txBody>
      </p:sp>
      <p:sp>
        <p:nvSpPr>
          <p:cNvPr id="10" name="Oval Callout 9"/>
          <p:cNvSpPr/>
          <p:nvPr/>
        </p:nvSpPr>
        <p:spPr>
          <a:xfrm>
            <a:off x="4787900" y="939800"/>
            <a:ext cx="1911350" cy="1841500"/>
          </a:xfrm>
          <a:prstGeom prst="wedgeEllipseCallout">
            <a:avLst>
              <a:gd name="adj1" fmla="val -36382"/>
              <a:gd name="adj2" fmla="val 69759"/>
            </a:avLst>
          </a:prstGeom>
          <a:solidFill>
            <a:schemeClr val="bg1">
              <a:lumMod val="65000"/>
            </a:schemeClr>
          </a:solidFill>
          <a:ln>
            <a:solidFill>
              <a:schemeClr val="bg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smtClean="0">
                <a:solidFill>
                  <a:prstClr val="white"/>
                </a:solidFill>
              </a:rPr>
              <a:t>I don’t feel comfortable going to HIV service points run only by male staff</a:t>
            </a:r>
            <a:endParaRPr lang="en-GB" sz="1600" b="1" dirty="0">
              <a:solidFill>
                <a:prstClr val="white"/>
              </a:solidFill>
            </a:endParaRPr>
          </a:p>
        </p:txBody>
      </p:sp>
      <p:sp>
        <p:nvSpPr>
          <p:cNvPr id="11" name="Oval Callout 10"/>
          <p:cNvSpPr/>
          <p:nvPr/>
        </p:nvSpPr>
        <p:spPr>
          <a:xfrm>
            <a:off x="471488" y="1651000"/>
            <a:ext cx="2151062" cy="1136650"/>
          </a:xfrm>
          <a:prstGeom prst="wedgeEllipseCallout">
            <a:avLst>
              <a:gd name="adj1" fmla="val 89709"/>
              <a:gd name="adj2" fmla="val 60303"/>
            </a:avLst>
          </a:prstGeom>
          <a:ln/>
        </p:spPr>
        <p:style>
          <a:lnRef idx="2">
            <a:schemeClr val="accent5">
              <a:shade val="50000"/>
            </a:schemeClr>
          </a:lnRef>
          <a:fillRef idx="1">
            <a:schemeClr val="accent5"/>
          </a:fillRef>
          <a:effectRef idx="0">
            <a:schemeClr val="accent5"/>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smtClean="0">
                <a:solidFill>
                  <a:prstClr val="white"/>
                </a:solidFill>
              </a:rPr>
              <a:t>I fear losing custody of my child</a:t>
            </a:r>
            <a:endParaRPr lang="en-GB" sz="1600" b="1" dirty="0">
              <a:solidFill>
                <a:prstClr val="white"/>
              </a:solidFill>
            </a:endParaRPr>
          </a:p>
        </p:txBody>
      </p:sp>
      <p:sp>
        <p:nvSpPr>
          <p:cNvPr id="12" name="Oval Callout 11"/>
          <p:cNvSpPr/>
          <p:nvPr/>
        </p:nvSpPr>
        <p:spPr>
          <a:xfrm>
            <a:off x="2555875" y="971550"/>
            <a:ext cx="2066925" cy="1290638"/>
          </a:xfrm>
          <a:prstGeom prst="wedgeEllipseCallout">
            <a:avLst>
              <a:gd name="adj1" fmla="val 17318"/>
              <a:gd name="adj2" fmla="val 93167"/>
            </a:avLst>
          </a:prstGeom>
          <a:ln/>
        </p:spPr>
        <p:style>
          <a:lnRef idx="2">
            <a:schemeClr val="accent3">
              <a:shade val="50000"/>
            </a:schemeClr>
          </a:lnRef>
          <a:fillRef idx="1">
            <a:schemeClr val="accent3"/>
          </a:fillRef>
          <a:effectRef idx="0">
            <a:schemeClr val="accent3"/>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a:solidFill>
                  <a:prstClr val="white"/>
                </a:solidFill>
              </a:rPr>
              <a:t>I am subjected to forced sterilisation or abortion</a:t>
            </a:r>
          </a:p>
        </p:txBody>
      </p:sp>
      <p:sp>
        <p:nvSpPr>
          <p:cNvPr id="13" name="Oval Callout 12"/>
          <p:cNvSpPr/>
          <p:nvPr/>
        </p:nvSpPr>
        <p:spPr>
          <a:xfrm>
            <a:off x="107950" y="2886075"/>
            <a:ext cx="2730500" cy="1506538"/>
          </a:xfrm>
          <a:prstGeom prst="wedgeEllipseCallout">
            <a:avLst>
              <a:gd name="adj1" fmla="val 74408"/>
              <a:gd name="adj2" fmla="val 9696"/>
            </a:avLst>
          </a:prstGeom>
          <a:solidFill>
            <a:schemeClr val="bg1">
              <a:lumMod val="65000"/>
            </a:schemeClr>
          </a:solidFill>
          <a:ln>
            <a:solidFill>
              <a:schemeClr val="bg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smtClean="0">
                <a:solidFill>
                  <a:prstClr val="white"/>
                </a:solidFill>
              </a:rPr>
              <a:t>I have to get permission </a:t>
            </a:r>
            <a:r>
              <a:rPr lang="en-GB" sz="1600" b="1" dirty="0">
                <a:solidFill>
                  <a:prstClr val="white"/>
                </a:solidFill>
              </a:rPr>
              <a:t>from my </a:t>
            </a:r>
            <a:r>
              <a:rPr lang="en-GB" sz="1600" b="1" dirty="0" smtClean="0">
                <a:solidFill>
                  <a:prstClr val="white"/>
                </a:solidFill>
              </a:rPr>
              <a:t>family  members </a:t>
            </a:r>
            <a:r>
              <a:rPr lang="en-GB" sz="1600" b="1" dirty="0">
                <a:solidFill>
                  <a:prstClr val="white"/>
                </a:solidFill>
              </a:rPr>
              <a:t>or spouse to access services</a:t>
            </a:r>
          </a:p>
        </p:txBody>
      </p:sp>
      <p:sp>
        <p:nvSpPr>
          <p:cNvPr id="14" name="Oval Callout 13"/>
          <p:cNvSpPr/>
          <p:nvPr/>
        </p:nvSpPr>
        <p:spPr>
          <a:xfrm>
            <a:off x="6699250" y="1052513"/>
            <a:ext cx="2444750" cy="1944687"/>
          </a:xfrm>
          <a:prstGeom prst="wedgeEllipseCallout">
            <a:avLst>
              <a:gd name="adj1" fmla="val -111513"/>
              <a:gd name="adj2" fmla="val 71847"/>
            </a:avLst>
          </a:prstGeom>
          <a:ln/>
        </p:spPr>
        <p:style>
          <a:lnRef idx="2">
            <a:schemeClr val="accent3">
              <a:shade val="50000"/>
            </a:schemeClr>
          </a:lnRef>
          <a:fillRef idx="1">
            <a:schemeClr val="accent3"/>
          </a:fillRef>
          <a:effectRef idx="0">
            <a:schemeClr val="accent3"/>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smtClean="0">
                <a:solidFill>
                  <a:prstClr val="white"/>
                </a:solidFill>
              </a:rPr>
              <a:t>I often  have to sell  sex to get drugs and inject drugs with </a:t>
            </a:r>
            <a:r>
              <a:rPr lang="en-GB" sz="1600" b="1" dirty="0">
                <a:solidFill>
                  <a:prstClr val="white"/>
                </a:solidFill>
              </a:rPr>
              <a:t>the needle </a:t>
            </a:r>
            <a:r>
              <a:rPr lang="en-GB" sz="1600" b="1" dirty="0" smtClean="0">
                <a:solidFill>
                  <a:prstClr val="white"/>
                </a:solidFill>
              </a:rPr>
              <a:t>used by </a:t>
            </a:r>
            <a:r>
              <a:rPr lang="en-GB" sz="1600" b="1" dirty="0">
                <a:solidFill>
                  <a:prstClr val="white"/>
                </a:solidFill>
              </a:rPr>
              <a:t>my </a:t>
            </a:r>
            <a:r>
              <a:rPr lang="en-GB" sz="1600" b="1" dirty="0" smtClean="0">
                <a:solidFill>
                  <a:prstClr val="white"/>
                </a:solidFill>
              </a:rPr>
              <a:t>partner</a:t>
            </a:r>
            <a:endParaRPr lang="en-GB" sz="1600" b="1" dirty="0">
              <a:solidFill>
                <a:prstClr val="white"/>
              </a:solidFill>
            </a:endParaRPr>
          </a:p>
          <a:p>
            <a:pPr fontAlgn="auto">
              <a:spcBef>
                <a:spcPts val="0"/>
              </a:spcBef>
              <a:spcAft>
                <a:spcPts val="0"/>
              </a:spcAft>
              <a:defRPr/>
            </a:pPr>
            <a:endParaRPr lang="en-GB" sz="1200" b="1" dirty="0" smtClean="0">
              <a:solidFill>
                <a:prstClr val="white"/>
              </a:solidFill>
            </a:endParaRPr>
          </a:p>
        </p:txBody>
      </p:sp>
      <p:sp>
        <p:nvSpPr>
          <p:cNvPr id="15" name="Oval Callout 14"/>
          <p:cNvSpPr/>
          <p:nvPr/>
        </p:nvSpPr>
        <p:spPr>
          <a:xfrm>
            <a:off x="6215063" y="4143375"/>
            <a:ext cx="2520950" cy="2357438"/>
          </a:xfrm>
          <a:prstGeom prst="wedgeEllipseCallout">
            <a:avLst>
              <a:gd name="adj1" fmla="val -80210"/>
              <a:gd name="adj2" fmla="val -50290"/>
            </a:avLst>
          </a:prstGeom>
          <a:solidFill>
            <a:schemeClr val="bg1">
              <a:lumMod val="65000"/>
            </a:schemeClr>
          </a:solidFill>
          <a:ln>
            <a:solidFill>
              <a:schemeClr val="bg1">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smtClean="0">
                <a:solidFill>
                  <a:prstClr val="white"/>
                </a:solidFill>
              </a:rPr>
              <a:t>I often  face violence including sexual violence, even from people who should protect me</a:t>
            </a:r>
          </a:p>
        </p:txBody>
      </p:sp>
      <p:sp>
        <p:nvSpPr>
          <p:cNvPr id="16" name="Title 1"/>
          <p:cNvSpPr>
            <a:spLocks noGrp="1"/>
          </p:cNvSpPr>
          <p:nvPr>
            <p:ph type="title"/>
          </p:nvPr>
        </p:nvSpPr>
        <p:spPr>
          <a:xfrm>
            <a:off x="471488" y="115888"/>
            <a:ext cx="8229600" cy="706437"/>
          </a:xfrm>
        </p:spPr>
        <p:txBody>
          <a:bodyPr rtlCol="0">
            <a:normAutofit fontScale="90000"/>
          </a:bodyPr>
          <a:lstStyle/>
          <a:p>
            <a:pPr fontAlgn="auto">
              <a:spcAft>
                <a:spcPts val="0"/>
              </a:spcAft>
              <a:defRPr/>
            </a:pPr>
            <a:r>
              <a:rPr lang="en-GB" b="1" dirty="0" smtClean="0">
                <a:solidFill>
                  <a:schemeClr val="tx1"/>
                </a:solidFill>
              </a:rPr>
              <a:t>I am a</a:t>
            </a:r>
            <a:r>
              <a:rPr lang="en-GB" b="1" dirty="0" smtClean="0">
                <a:solidFill>
                  <a:srgbClr val="FF0000"/>
                </a:solidFill>
              </a:rPr>
              <a:t> woman </a:t>
            </a:r>
            <a:r>
              <a:rPr lang="en-GB" b="1" dirty="0" smtClean="0">
                <a:solidFill>
                  <a:schemeClr val="tx1"/>
                </a:solidFill>
              </a:rPr>
              <a:t>who use drugs and…</a:t>
            </a:r>
            <a:endParaRPr lang="en-GB" b="1" dirty="0">
              <a:solidFill>
                <a:schemeClr val="tx1"/>
              </a:solidFill>
            </a:endParaRPr>
          </a:p>
        </p:txBody>
      </p:sp>
    </p:spTree>
    <p:extLst>
      <p:ext uri="{BB962C8B-B14F-4D97-AF65-F5344CB8AC3E}">
        <p14:creationId xmlns:p14="http://schemas.microsoft.com/office/powerpoint/2010/main" val="15192311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bg/>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build="p" animBg="1"/>
      <p:bldP spid="10" grpId="0" animBg="1"/>
      <p:bldP spid="11" grpId="0" animBg="1"/>
      <p:bldP spid="12" grpId="0" animBg="1"/>
      <p:bldP spid="13" grpId="0" animBg="1"/>
      <p:bldP spid="14"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3" descr="C:\Users\Zajec\Desktop\Figure woma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738" y="2809875"/>
            <a:ext cx="1152525" cy="272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Callout 6"/>
          <p:cNvSpPr/>
          <p:nvPr/>
        </p:nvSpPr>
        <p:spPr>
          <a:xfrm>
            <a:off x="276225" y="4314825"/>
            <a:ext cx="2520950" cy="1193800"/>
          </a:xfrm>
          <a:prstGeom prst="wedgeEllipseCallout">
            <a:avLst>
              <a:gd name="adj1" fmla="val 76650"/>
              <a:gd name="adj2" fmla="val -47272"/>
            </a:avLst>
          </a:prstGeom>
          <a:ln/>
        </p:spPr>
        <p:style>
          <a:lnRef idx="2">
            <a:schemeClr val="accent3">
              <a:shade val="50000"/>
            </a:schemeClr>
          </a:lnRef>
          <a:fillRef idx="1">
            <a:schemeClr val="accent3"/>
          </a:fillRef>
          <a:effectRef idx="0">
            <a:schemeClr val="accent3"/>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smtClean="0">
                <a:solidFill>
                  <a:prstClr val="white"/>
                </a:solidFill>
              </a:rPr>
              <a:t>We don’t have access to sexual and reproductive health care services</a:t>
            </a:r>
            <a:endParaRPr lang="en-GB" sz="1600" b="1" dirty="0">
              <a:solidFill>
                <a:prstClr val="white"/>
              </a:solidFill>
            </a:endParaRPr>
          </a:p>
        </p:txBody>
      </p:sp>
      <p:sp>
        <p:nvSpPr>
          <p:cNvPr id="9" name="Content Placeholder 8"/>
          <p:cNvSpPr>
            <a:spLocks noGrp="1"/>
          </p:cNvSpPr>
          <p:nvPr>
            <p:ph idx="1"/>
          </p:nvPr>
        </p:nvSpPr>
        <p:spPr>
          <a:xfrm>
            <a:off x="5867400" y="765175"/>
            <a:ext cx="3016250" cy="1357313"/>
          </a:xfrm>
          <a:prstGeom prst="wedgeEllipseCallout">
            <a:avLst>
              <a:gd name="adj1" fmla="val -76324"/>
              <a:gd name="adj2" fmla="val 114501"/>
            </a:avLst>
          </a:prstGeom>
        </p:spPr>
        <p:style>
          <a:lnRef idx="2">
            <a:schemeClr val="accent5">
              <a:shade val="50000"/>
            </a:schemeClr>
          </a:lnRef>
          <a:fillRef idx="1">
            <a:schemeClr val="accent5"/>
          </a:fillRef>
          <a:effectRef idx="0">
            <a:schemeClr val="accent5"/>
          </a:effectRef>
          <a:fontRef idx="minor">
            <a:schemeClr val="lt1"/>
          </a:fontRef>
        </p:style>
        <p:txBody>
          <a:bodyPr rtlCol="0">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auto">
              <a:spcAft>
                <a:spcPts val="0"/>
              </a:spcAft>
              <a:buFont typeface="Arial" panose="020B0604020202020204" pitchFamily="34" charset="0"/>
              <a:buNone/>
              <a:defRPr/>
            </a:pPr>
            <a:r>
              <a:rPr lang="en-GB" sz="1600" b="1" dirty="0" smtClean="0"/>
              <a:t>We have no methadone here, so I started injecting drugs again </a:t>
            </a:r>
            <a:endParaRPr lang="en-GB" sz="1600" b="1" dirty="0"/>
          </a:p>
        </p:txBody>
      </p:sp>
      <p:sp>
        <p:nvSpPr>
          <p:cNvPr id="10" name="Oval Callout 9"/>
          <p:cNvSpPr/>
          <p:nvPr/>
        </p:nvSpPr>
        <p:spPr>
          <a:xfrm>
            <a:off x="6154738" y="4375150"/>
            <a:ext cx="2590800" cy="1285875"/>
          </a:xfrm>
          <a:prstGeom prst="wedgeEllipseCallout">
            <a:avLst>
              <a:gd name="adj1" fmla="val -73068"/>
              <a:gd name="adj2" fmla="val -27766"/>
            </a:avLst>
          </a:prstGeom>
          <a:ln/>
        </p:spPr>
        <p:style>
          <a:lnRef idx="2">
            <a:schemeClr val="accent5">
              <a:shade val="50000"/>
            </a:schemeClr>
          </a:lnRef>
          <a:fillRef idx="1">
            <a:schemeClr val="accent5"/>
          </a:fillRef>
          <a:effectRef idx="0">
            <a:schemeClr val="accent5"/>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smtClean="0">
                <a:solidFill>
                  <a:prstClr val="white"/>
                </a:solidFill>
              </a:rPr>
              <a:t>I</a:t>
            </a:r>
            <a:r>
              <a:rPr lang="en-GB" sz="1600" b="1" dirty="0">
                <a:solidFill>
                  <a:prstClr val="white"/>
                </a:solidFill>
              </a:rPr>
              <a:t> </a:t>
            </a:r>
            <a:r>
              <a:rPr lang="en-GB" sz="1600" b="1" dirty="0" smtClean="0">
                <a:solidFill>
                  <a:prstClr val="white"/>
                </a:solidFill>
              </a:rPr>
              <a:t>am forced to have sex to get  any incentive or earned privilege</a:t>
            </a:r>
            <a:endParaRPr lang="en-GB" sz="1600" b="1" dirty="0">
              <a:solidFill>
                <a:prstClr val="white"/>
              </a:solidFill>
            </a:endParaRPr>
          </a:p>
        </p:txBody>
      </p:sp>
      <p:sp>
        <p:nvSpPr>
          <p:cNvPr id="13" name="Oval Callout 12"/>
          <p:cNvSpPr/>
          <p:nvPr/>
        </p:nvSpPr>
        <p:spPr>
          <a:xfrm>
            <a:off x="276225" y="2565400"/>
            <a:ext cx="2668588" cy="1601788"/>
          </a:xfrm>
          <a:prstGeom prst="wedgeEllipseCallout">
            <a:avLst>
              <a:gd name="adj1" fmla="val 68518"/>
              <a:gd name="adj2" fmla="val -7958"/>
            </a:avLst>
          </a:prstGeom>
          <a:solidFill>
            <a:schemeClr val="bg1">
              <a:lumMod val="65000"/>
            </a:schemeClr>
          </a:solidFill>
          <a:ln>
            <a:solidFill>
              <a:schemeClr val="bg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smtClean="0">
                <a:solidFill>
                  <a:prstClr val="white"/>
                </a:solidFill>
              </a:rPr>
              <a:t>I also inject drugs with used syringe &amp; needle as we can’t get sterile needles-syringes here</a:t>
            </a:r>
          </a:p>
        </p:txBody>
      </p:sp>
      <p:sp>
        <p:nvSpPr>
          <p:cNvPr id="14" name="Oval Callout 13"/>
          <p:cNvSpPr/>
          <p:nvPr/>
        </p:nvSpPr>
        <p:spPr>
          <a:xfrm>
            <a:off x="5867400" y="2349500"/>
            <a:ext cx="3168650" cy="1817688"/>
          </a:xfrm>
          <a:prstGeom prst="wedgeEllipseCallout">
            <a:avLst>
              <a:gd name="adj1" fmla="val -76950"/>
              <a:gd name="adj2" fmla="val 60427"/>
            </a:avLst>
          </a:prstGeom>
          <a:ln/>
        </p:spPr>
        <p:style>
          <a:lnRef idx="2">
            <a:schemeClr val="accent3">
              <a:shade val="50000"/>
            </a:schemeClr>
          </a:lnRef>
          <a:fillRef idx="1">
            <a:schemeClr val="accent3"/>
          </a:fillRef>
          <a:effectRef idx="0">
            <a:schemeClr val="accent3"/>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smtClean="0">
                <a:solidFill>
                  <a:prstClr val="white"/>
                </a:solidFill>
              </a:rPr>
              <a:t>I</a:t>
            </a:r>
            <a:r>
              <a:rPr lang="en-GB" sz="1600" b="1" dirty="0">
                <a:solidFill>
                  <a:prstClr val="white"/>
                </a:solidFill>
              </a:rPr>
              <a:t> </a:t>
            </a:r>
            <a:r>
              <a:rPr lang="en-GB" sz="1600" b="1" dirty="0" smtClean="0">
                <a:solidFill>
                  <a:prstClr val="white"/>
                </a:solidFill>
              </a:rPr>
              <a:t>am pregnant &amp; living with HIV. My treatment stopped since I came here. I don’t want my child to be born with HIV</a:t>
            </a:r>
          </a:p>
        </p:txBody>
      </p:sp>
      <p:sp>
        <p:nvSpPr>
          <p:cNvPr id="16" name="Title 1"/>
          <p:cNvSpPr>
            <a:spLocks noGrp="1"/>
          </p:cNvSpPr>
          <p:nvPr>
            <p:ph type="title"/>
          </p:nvPr>
        </p:nvSpPr>
        <p:spPr>
          <a:xfrm>
            <a:off x="457200" y="115888"/>
            <a:ext cx="8229600" cy="706437"/>
          </a:xfrm>
        </p:spPr>
        <p:txBody>
          <a:bodyPr rtlCol="0">
            <a:normAutofit fontScale="90000"/>
          </a:bodyPr>
          <a:lstStyle/>
          <a:p>
            <a:pPr fontAlgn="auto">
              <a:spcAft>
                <a:spcPts val="0"/>
              </a:spcAft>
              <a:defRPr/>
            </a:pPr>
            <a:r>
              <a:rPr lang="en-GB" b="1" dirty="0" smtClean="0">
                <a:solidFill>
                  <a:schemeClr val="tx1"/>
                </a:solidFill>
              </a:rPr>
              <a:t>I am a </a:t>
            </a:r>
            <a:r>
              <a:rPr lang="en-GB" b="1" dirty="0" smtClean="0">
                <a:solidFill>
                  <a:srgbClr val="FF0000"/>
                </a:solidFill>
              </a:rPr>
              <a:t>woman</a:t>
            </a:r>
            <a:r>
              <a:rPr lang="en-GB" b="1" dirty="0" smtClean="0">
                <a:solidFill>
                  <a:schemeClr val="tx1"/>
                </a:solidFill>
              </a:rPr>
              <a:t> in prison and…</a:t>
            </a:r>
            <a:endParaRPr lang="en-GB" b="1" dirty="0">
              <a:solidFill>
                <a:schemeClr val="tx1"/>
              </a:solidFill>
            </a:endParaRPr>
          </a:p>
        </p:txBody>
      </p:sp>
      <p:sp>
        <p:nvSpPr>
          <p:cNvPr id="17" name="Oval Callout 16"/>
          <p:cNvSpPr/>
          <p:nvPr/>
        </p:nvSpPr>
        <p:spPr>
          <a:xfrm>
            <a:off x="684213" y="1268413"/>
            <a:ext cx="2714625" cy="1162050"/>
          </a:xfrm>
          <a:prstGeom prst="wedgeEllipseCallout">
            <a:avLst>
              <a:gd name="adj1" fmla="val 48915"/>
              <a:gd name="adj2" fmla="val 110549"/>
            </a:avLst>
          </a:prstGeom>
          <a:ln/>
        </p:spPr>
        <p:style>
          <a:lnRef idx="2">
            <a:schemeClr val="accent3">
              <a:shade val="50000"/>
            </a:schemeClr>
          </a:lnRef>
          <a:fillRef idx="1">
            <a:schemeClr val="accent3"/>
          </a:fillRef>
          <a:effectRef idx="0">
            <a:schemeClr val="accent3"/>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smtClean="0">
                <a:solidFill>
                  <a:prstClr val="white"/>
                </a:solidFill>
              </a:rPr>
              <a:t>I have been locked up without a trial for months </a:t>
            </a:r>
          </a:p>
        </p:txBody>
      </p:sp>
      <p:sp>
        <p:nvSpPr>
          <p:cNvPr id="18" name="Content Placeholder 8"/>
          <p:cNvSpPr txBox="1">
            <a:spLocks/>
          </p:cNvSpPr>
          <p:nvPr/>
        </p:nvSpPr>
        <p:spPr>
          <a:xfrm>
            <a:off x="3527425" y="765175"/>
            <a:ext cx="2089150" cy="1357313"/>
          </a:xfrm>
          <a:prstGeom prst="wedgeEllipseCallout">
            <a:avLst>
              <a:gd name="adj1" fmla="val -10170"/>
              <a:gd name="adj2" fmla="val 93648"/>
            </a:avLst>
          </a:prstGeom>
          <a:solidFill>
            <a:schemeClr val="bg1">
              <a:lumMod val="65000"/>
            </a:schemeClr>
          </a:solidFill>
          <a:ln w="25400" cap="flat" cmpd="sng" algn="ctr">
            <a:solidFill>
              <a:schemeClr val="bg1">
                <a:lumMod val="50000"/>
              </a:schemeClr>
            </a:solidFill>
            <a:prstDash val="solid"/>
          </a:ln>
        </p:spPr>
        <p:style>
          <a:lnRef idx="2">
            <a:schemeClr val="accent5">
              <a:shade val="50000"/>
            </a:schemeClr>
          </a:lnRef>
          <a:fillRef idx="1">
            <a:schemeClr val="accent5"/>
          </a:fillRef>
          <a:effectRef idx="0">
            <a:schemeClr val="accent5"/>
          </a:effectRef>
          <a:fontRef idx="minor">
            <a:schemeClr val="lt1"/>
          </a:fontRef>
        </p:style>
        <p:txBody>
          <a:bodyPr/>
          <a:lstStyle>
            <a:lvl1pPr marL="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9pPr>
          </a:lstStyle>
          <a:p>
            <a:pPr algn="ctr" fontAlgn="auto">
              <a:spcAft>
                <a:spcPts val="0"/>
              </a:spcAft>
              <a:buFont typeface="Arial" panose="020B0604020202020204" pitchFamily="34" charset="0"/>
              <a:buNone/>
              <a:defRPr/>
            </a:pPr>
            <a:r>
              <a:rPr lang="en-GB" sz="1600" b="1" dirty="0" smtClean="0">
                <a:solidFill>
                  <a:prstClr val="white"/>
                </a:solidFill>
              </a:rPr>
              <a:t>I was gang raped when I first arrived here</a:t>
            </a:r>
            <a:endParaRPr lang="en-GB" sz="1600" b="1" dirty="0">
              <a:solidFill>
                <a:prstClr val="white"/>
              </a:solidFill>
            </a:endParaRPr>
          </a:p>
        </p:txBody>
      </p:sp>
    </p:spTree>
    <p:extLst>
      <p:ext uri="{BB962C8B-B14F-4D97-AF65-F5344CB8AC3E}">
        <p14:creationId xmlns:p14="http://schemas.microsoft.com/office/powerpoint/2010/main" val="15240502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bg/>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build="p" animBg="1"/>
      <p:bldP spid="10" grpId="0" animBg="1"/>
      <p:bldP spid="13" grpId="0" animBg="1"/>
      <p:bldP spid="14" grpId="0" animBg="1"/>
      <p:bldP spid="17" grpId="0" animBg="1"/>
      <p:bldP spid="18" grpId="0" build="p" animBg="1"/>
    </p:bld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902</TotalTime>
  <Words>1442</Words>
  <Application>Microsoft Office PowerPoint</Application>
  <PresentationFormat>On-screen Show (4:3)</PresentationFormat>
  <Paragraphs>201</Paragraphs>
  <Slides>25</Slides>
  <Notes>23</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5" baseType="lpstr">
      <vt:lpstr>Arial Unicode MS</vt:lpstr>
      <vt:lpstr>Helvetica Neue</vt:lpstr>
      <vt:lpstr>ＭＳ Ｐゴシック</vt:lpstr>
      <vt:lpstr>Aldhabi</vt:lpstr>
      <vt:lpstr>Arial</vt:lpstr>
      <vt:lpstr>Calibri</vt:lpstr>
      <vt:lpstr>Times New Roman</vt:lpstr>
      <vt:lpstr>Wingdings</vt:lpstr>
      <vt:lpstr>Custom Design</vt:lpstr>
      <vt:lpstr>Microsoft Excel Chart</vt:lpstr>
      <vt:lpstr> Gender mainstreaming in UNODC HIV Programming, Monitoring &amp; Evaluation </vt:lpstr>
      <vt:lpstr>UNGASS 2016 Outcome Document  “We  reiterate  our  commitment  to  end  by  2030  the  epidemics  of  AIDS  and  tuberculosis,  as  well  as  combat  viral  hepatitis,  other  communicable  diseases,  inter  alia, among people who use drugs, including people who inject drugs”  [In line with SDG target 3.3]</vt:lpstr>
      <vt:lpstr>PowerPoint Presentation</vt:lpstr>
      <vt:lpstr>PowerPoint Presentation</vt:lpstr>
      <vt:lpstr>Coverage of interventions to  prevent and manage HIV and hepatitis C among PWID</vt:lpstr>
      <vt:lpstr>Coverage of interventions to  prevent and manage HIV and hepatitis C among PWID</vt:lpstr>
      <vt:lpstr>Policy and programming implications (#EndAIDS = Prioritise, Invest &amp; Scale up) </vt:lpstr>
      <vt:lpstr>I am a woman who use drugs and…</vt:lpstr>
      <vt:lpstr>I am a woman in prison and…</vt:lpstr>
      <vt:lpstr>HIV prevalence is higher among women who use drugs</vt:lpstr>
      <vt:lpstr> KEY FACTORS AND UNIQUE CHALLENGES  </vt:lpstr>
      <vt:lpstr>CRITICAL ENABLERS</vt:lpstr>
      <vt:lpstr> How do gender-responsive evaluations address these challenges?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 UNODC Project for Women Who Use Drugs  Cluster Evaluation (2015) - Key findings</vt:lpstr>
      <vt:lpstr>Examples of gender-responsive HIV programming by UNODC </vt:lpstr>
      <vt:lpstr>PowerPoint Presentation</vt:lpstr>
      <vt:lpstr>PowerPoint Presentation</vt:lpstr>
    </vt:vector>
  </TitlesOfParts>
  <Company>UNOV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Fabienne</dc:creator>
  <cp:lastModifiedBy>Riku Lehtovuori</cp:lastModifiedBy>
  <cp:revision>272</cp:revision>
  <cp:lastPrinted>2016-10-10T07:32:56Z</cp:lastPrinted>
  <dcterms:created xsi:type="dcterms:W3CDTF">2016-09-23T07:47:20Z</dcterms:created>
  <dcterms:modified xsi:type="dcterms:W3CDTF">2018-01-16T09:04:18Z</dcterms:modified>
</cp:coreProperties>
</file>