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00" autoAdjust="0"/>
    <p:restoredTop sz="82657" autoAdjust="0"/>
  </p:normalViewPr>
  <p:slideViewPr>
    <p:cSldViewPr snapToGrid="0">
      <p:cViewPr varScale="1">
        <p:scale>
          <a:sx n="60" d="100"/>
          <a:sy n="60" d="100"/>
        </p:scale>
        <p:origin x="1140" y="60"/>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57915E-B803-41E1-AAF9-FE1C7402FEF6}" type="doc">
      <dgm:prSet loTypeId="urn:microsoft.com/office/officeart/2016/7/layout/LinearBlockProcessNumbered" loCatId="process" qsTypeId="urn:microsoft.com/office/officeart/2005/8/quickstyle/simple1" qsCatId="simple" csTypeId="urn:microsoft.com/office/officeart/2005/8/colors/accent2_1" csCatId="accent2" phldr="1"/>
      <dgm:spPr/>
      <dgm:t>
        <a:bodyPr/>
        <a:lstStyle/>
        <a:p>
          <a:endParaRPr lang="en-US"/>
        </a:p>
      </dgm:t>
    </dgm:pt>
    <dgm:pt modelId="{AE8166B3-54AF-48EF-A503-25333BF4BF31}">
      <dgm:prSet/>
      <dgm:spPr/>
      <dgm:t>
        <a:bodyPr/>
        <a:lstStyle/>
        <a:p>
          <a:r>
            <a:rPr lang="en-US" dirty="0"/>
            <a:t>Collect sex-disaggregated data on drug use, HIV prevalence and coverage of harm reduction services components (as listed in Day 1 Handout), including in prisons.</a:t>
          </a:r>
        </a:p>
      </dgm:t>
    </dgm:pt>
    <dgm:pt modelId="{19796744-A56C-4F95-94D1-7F7762F2FB57}" type="parTrans" cxnId="{941910FA-33A9-4286-986B-8ACE40344A32}">
      <dgm:prSet/>
      <dgm:spPr/>
      <dgm:t>
        <a:bodyPr/>
        <a:lstStyle/>
        <a:p>
          <a:endParaRPr lang="en-US"/>
        </a:p>
      </dgm:t>
    </dgm:pt>
    <dgm:pt modelId="{6C78865C-DCA2-4A75-AF6B-CFA16209DADB}" type="sibTrans" cxnId="{941910FA-33A9-4286-986B-8ACE40344A32}">
      <dgm:prSet phldrT="01" phldr="0"/>
      <dgm:spPr/>
      <dgm:t>
        <a:bodyPr/>
        <a:lstStyle/>
        <a:p>
          <a:r>
            <a:rPr lang="en-US"/>
            <a:t>01</a:t>
          </a:r>
        </a:p>
      </dgm:t>
    </dgm:pt>
    <dgm:pt modelId="{96F04D89-BA46-4AA0-9904-510DF1B08924}">
      <dgm:prSet/>
      <dgm:spPr/>
      <dgm:t>
        <a:bodyPr/>
        <a:lstStyle/>
        <a:p>
          <a:r>
            <a:rPr lang="en-US"/>
            <a:t>Identify and fill research gaps to improve understanding of the needs of women who inject drugs. This is necessary to inform evidence-based service provision.</a:t>
          </a:r>
        </a:p>
      </dgm:t>
    </dgm:pt>
    <dgm:pt modelId="{20CE05EF-3B34-4366-93D9-FB9256B69260}" type="parTrans" cxnId="{17F7046E-A29E-4506-8743-C532F4C548AA}">
      <dgm:prSet/>
      <dgm:spPr/>
      <dgm:t>
        <a:bodyPr/>
        <a:lstStyle/>
        <a:p>
          <a:endParaRPr lang="en-US"/>
        </a:p>
      </dgm:t>
    </dgm:pt>
    <dgm:pt modelId="{8CBC0AF4-892B-446E-8808-9E045D77B82C}" type="sibTrans" cxnId="{17F7046E-A29E-4506-8743-C532F4C548AA}">
      <dgm:prSet phldrT="02" phldr="0"/>
      <dgm:spPr/>
      <dgm:t>
        <a:bodyPr/>
        <a:lstStyle/>
        <a:p>
          <a:r>
            <a:rPr lang="en-US"/>
            <a:t>02</a:t>
          </a:r>
        </a:p>
      </dgm:t>
    </dgm:pt>
    <dgm:pt modelId="{344F2F55-6A50-4D3C-806C-F56DE42E1D23}">
      <dgm:prSet/>
      <dgm:spPr/>
      <dgm:t>
        <a:bodyPr/>
        <a:lstStyle/>
        <a:p>
          <a:r>
            <a:rPr lang="en-US"/>
            <a:t>Data collection methodologies should be rigorous and transparent. A lack of data does not constitute a reason to delay implementation of gender-specific harm reduction interventions.</a:t>
          </a:r>
        </a:p>
      </dgm:t>
    </dgm:pt>
    <dgm:pt modelId="{7A5FAE67-914F-43E2-A6C7-389D1E6CF044}" type="parTrans" cxnId="{64E31234-BBE2-4300-A802-8A32D698A38B}">
      <dgm:prSet/>
      <dgm:spPr/>
      <dgm:t>
        <a:bodyPr/>
        <a:lstStyle/>
        <a:p>
          <a:endParaRPr lang="en-US"/>
        </a:p>
      </dgm:t>
    </dgm:pt>
    <dgm:pt modelId="{A26680A5-DC0A-4E37-9EF0-42F72B852CEB}" type="sibTrans" cxnId="{64E31234-BBE2-4300-A802-8A32D698A38B}">
      <dgm:prSet phldrT="03" phldr="0"/>
      <dgm:spPr/>
      <dgm:t>
        <a:bodyPr/>
        <a:lstStyle/>
        <a:p>
          <a:r>
            <a:rPr lang="en-US"/>
            <a:t>03</a:t>
          </a:r>
        </a:p>
      </dgm:t>
    </dgm:pt>
    <dgm:pt modelId="{E25577DF-9FF4-4258-981C-1C102BC06989}" type="pres">
      <dgm:prSet presAssocID="{3857915E-B803-41E1-AAF9-FE1C7402FEF6}" presName="Name0" presStyleCnt="0">
        <dgm:presLayoutVars>
          <dgm:animLvl val="lvl"/>
          <dgm:resizeHandles val="exact"/>
        </dgm:presLayoutVars>
      </dgm:prSet>
      <dgm:spPr/>
      <dgm:t>
        <a:bodyPr/>
        <a:lstStyle/>
        <a:p>
          <a:endParaRPr lang="en-US"/>
        </a:p>
      </dgm:t>
    </dgm:pt>
    <dgm:pt modelId="{E1080CB6-A011-4911-9CC9-528D308DFB85}" type="pres">
      <dgm:prSet presAssocID="{AE8166B3-54AF-48EF-A503-25333BF4BF31}" presName="compositeNode" presStyleCnt="0">
        <dgm:presLayoutVars>
          <dgm:bulletEnabled val="1"/>
        </dgm:presLayoutVars>
      </dgm:prSet>
      <dgm:spPr/>
    </dgm:pt>
    <dgm:pt modelId="{5FBE9D82-960D-4AD2-9BEA-80F17383AC6D}" type="pres">
      <dgm:prSet presAssocID="{AE8166B3-54AF-48EF-A503-25333BF4BF31}" presName="bgRect" presStyleLbl="alignNode1" presStyleIdx="0" presStyleCnt="3"/>
      <dgm:spPr/>
      <dgm:t>
        <a:bodyPr/>
        <a:lstStyle/>
        <a:p>
          <a:endParaRPr lang="en-US"/>
        </a:p>
      </dgm:t>
    </dgm:pt>
    <dgm:pt modelId="{18A5F59A-08FE-493E-A0B5-B8CADDACA9CE}" type="pres">
      <dgm:prSet presAssocID="{6C78865C-DCA2-4A75-AF6B-CFA16209DADB}" presName="sibTransNodeRect" presStyleLbl="alignNode1" presStyleIdx="0" presStyleCnt="3">
        <dgm:presLayoutVars>
          <dgm:chMax val="0"/>
          <dgm:bulletEnabled val="1"/>
        </dgm:presLayoutVars>
      </dgm:prSet>
      <dgm:spPr/>
      <dgm:t>
        <a:bodyPr/>
        <a:lstStyle/>
        <a:p>
          <a:endParaRPr lang="en-US"/>
        </a:p>
      </dgm:t>
    </dgm:pt>
    <dgm:pt modelId="{8A91611B-0DA2-44A3-852E-F71BB8EE0E33}" type="pres">
      <dgm:prSet presAssocID="{AE8166B3-54AF-48EF-A503-25333BF4BF31}" presName="nodeRect" presStyleLbl="alignNode1" presStyleIdx="0" presStyleCnt="3">
        <dgm:presLayoutVars>
          <dgm:bulletEnabled val="1"/>
        </dgm:presLayoutVars>
      </dgm:prSet>
      <dgm:spPr/>
      <dgm:t>
        <a:bodyPr/>
        <a:lstStyle/>
        <a:p>
          <a:endParaRPr lang="en-US"/>
        </a:p>
      </dgm:t>
    </dgm:pt>
    <dgm:pt modelId="{ACA7D0DB-6D44-4253-93AA-D8EA4B981147}" type="pres">
      <dgm:prSet presAssocID="{6C78865C-DCA2-4A75-AF6B-CFA16209DADB}" presName="sibTrans" presStyleCnt="0"/>
      <dgm:spPr/>
    </dgm:pt>
    <dgm:pt modelId="{86E5488D-8590-4D90-95CF-34F245E4BA1D}" type="pres">
      <dgm:prSet presAssocID="{96F04D89-BA46-4AA0-9904-510DF1B08924}" presName="compositeNode" presStyleCnt="0">
        <dgm:presLayoutVars>
          <dgm:bulletEnabled val="1"/>
        </dgm:presLayoutVars>
      </dgm:prSet>
      <dgm:spPr/>
    </dgm:pt>
    <dgm:pt modelId="{23C59D7F-93C8-44B5-A2D5-2D169A3C137B}" type="pres">
      <dgm:prSet presAssocID="{96F04D89-BA46-4AA0-9904-510DF1B08924}" presName="bgRect" presStyleLbl="alignNode1" presStyleIdx="1" presStyleCnt="3"/>
      <dgm:spPr/>
      <dgm:t>
        <a:bodyPr/>
        <a:lstStyle/>
        <a:p>
          <a:endParaRPr lang="en-US"/>
        </a:p>
      </dgm:t>
    </dgm:pt>
    <dgm:pt modelId="{4ABD85C8-C449-498D-83C0-A51C61065767}" type="pres">
      <dgm:prSet presAssocID="{8CBC0AF4-892B-446E-8808-9E045D77B82C}" presName="sibTransNodeRect" presStyleLbl="alignNode1" presStyleIdx="1" presStyleCnt="3">
        <dgm:presLayoutVars>
          <dgm:chMax val="0"/>
          <dgm:bulletEnabled val="1"/>
        </dgm:presLayoutVars>
      </dgm:prSet>
      <dgm:spPr/>
      <dgm:t>
        <a:bodyPr/>
        <a:lstStyle/>
        <a:p>
          <a:endParaRPr lang="en-US"/>
        </a:p>
      </dgm:t>
    </dgm:pt>
    <dgm:pt modelId="{A792D960-2534-4E86-89B2-1B54504AA44B}" type="pres">
      <dgm:prSet presAssocID="{96F04D89-BA46-4AA0-9904-510DF1B08924}" presName="nodeRect" presStyleLbl="alignNode1" presStyleIdx="1" presStyleCnt="3">
        <dgm:presLayoutVars>
          <dgm:bulletEnabled val="1"/>
        </dgm:presLayoutVars>
      </dgm:prSet>
      <dgm:spPr/>
      <dgm:t>
        <a:bodyPr/>
        <a:lstStyle/>
        <a:p>
          <a:endParaRPr lang="en-US"/>
        </a:p>
      </dgm:t>
    </dgm:pt>
    <dgm:pt modelId="{B8681D9A-3697-421B-9014-7EEBDCC76938}" type="pres">
      <dgm:prSet presAssocID="{8CBC0AF4-892B-446E-8808-9E045D77B82C}" presName="sibTrans" presStyleCnt="0"/>
      <dgm:spPr/>
    </dgm:pt>
    <dgm:pt modelId="{738A3484-3B52-4192-B5D4-30C55C55D75D}" type="pres">
      <dgm:prSet presAssocID="{344F2F55-6A50-4D3C-806C-F56DE42E1D23}" presName="compositeNode" presStyleCnt="0">
        <dgm:presLayoutVars>
          <dgm:bulletEnabled val="1"/>
        </dgm:presLayoutVars>
      </dgm:prSet>
      <dgm:spPr/>
    </dgm:pt>
    <dgm:pt modelId="{5167A135-A5A6-4D31-BFEA-A958C636ED57}" type="pres">
      <dgm:prSet presAssocID="{344F2F55-6A50-4D3C-806C-F56DE42E1D23}" presName="bgRect" presStyleLbl="alignNode1" presStyleIdx="2" presStyleCnt="3"/>
      <dgm:spPr/>
      <dgm:t>
        <a:bodyPr/>
        <a:lstStyle/>
        <a:p>
          <a:endParaRPr lang="en-US"/>
        </a:p>
      </dgm:t>
    </dgm:pt>
    <dgm:pt modelId="{7B06D3F8-4660-4A91-9779-0D68F7A70411}" type="pres">
      <dgm:prSet presAssocID="{A26680A5-DC0A-4E37-9EF0-42F72B852CEB}" presName="sibTransNodeRect" presStyleLbl="alignNode1" presStyleIdx="2" presStyleCnt="3">
        <dgm:presLayoutVars>
          <dgm:chMax val="0"/>
          <dgm:bulletEnabled val="1"/>
        </dgm:presLayoutVars>
      </dgm:prSet>
      <dgm:spPr/>
      <dgm:t>
        <a:bodyPr/>
        <a:lstStyle/>
        <a:p>
          <a:endParaRPr lang="en-US"/>
        </a:p>
      </dgm:t>
    </dgm:pt>
    <dgm:pt modelId="{85DB9B1E-D89A-4B09-A582-1FC33D8B8C22}" type="pres">
      <dgm:prSet presAssocID="{344F2F55-6A50-4D3C-806C-F56DE42E1D23}" presName="nodeRect" presStyleLbl="alignNode1" presStyleIdx="2" presStyleCnt="3">
        <dgm:presLayoutVars>
          <dgm:bulletEnabled val="1"/>
        </dgm:presLayoutVars>
      </dgm:prSet>
      <dgm:spPr/>
      <dgm:t>
        <a:bodyPr/>
        <a:lstStyle/>
        <a:p>
          <a:endParaRPr lang="en-US"/>
        </a:p>
      </dgm:t>
    </dgm:pt>
  </dgm:ptLst>
  <dgm:cxnLst>
    <dgm:cxn modelId="{B7727A86-B40E-4EB4-B294-B36CE6F7B14B}" type="presOf" srcId="{A26680A5-DC0A-4E37-9EF0-42F72B852CEB}" destId="{7B06D3F8-4660-4A91-9779-0D68F7A70411}" srcOrd="0" destOrd="0" presId="urn:microsoft.com/office/officeart/2016/7/layout/LinearBlockProcessNumbered"/>
    <dgm:cxn modelId="{C665C39A-D5D3-4DDB-B8E0-1079280601DF}" type="presOf" srcId="{344F2F55-6A50-4D3C-806C-F56DE42E1D23}" destId="{85DB9B1E-D89A-4B09-A582-1FC33D8B8C22}" srcOrd="1" destOrd="0" presId="urn:microsoft.com/office/officeart/2016/7/layout/LinearBlockProcessNumbered"/>
    <dgm:cxn modelId="{17F7046E-A29E-4506-8743-C532F4C548AA}" srcId="{3857915E-B803-41E1-AAF9-FE1C7402FEF6}" destId="{96F04D89-BA46-4AA0-9904-510DF1B08924}" srcOrd="1" destOrd="0" parTransId="{20CE05EF-3B34-4366-93D9-FB9256B69260}" sibTransId="{8CBC0AF4-892B-446E-8808-9E045D77B82C}"/>
    <dgm:cxn modelId="{381F9E60-9BE9-47AE-959A-ECCB13111A5C}" type="presOf" srcId="{AE8166B3-54AF-48EF-A503-25333BF4BF31}" destId="{8A91611B-0DA2-44A3-852E-F71BB8EE0E33}" srcOrd="1" destOrd="0" presId="urn:microsoft.com/office/officeart/2016/7/layout/LinearBlockProcessNumbered"/>
    <dgm:cxn modelId="{07BA5A6F-1545-4D1E-BF60-3168FD68B2C4}" type="presOf" srcId="{AE8166B3-54AF-48EF-A503-25333BF4BF31}" destId="{5FBE9D82-960D-4AD2-9BEA-80F17383AC6D}" srcOrd="0" destOrd="0" presId="urn:microsoft.com/office/officeart/2016/7/layout/LinearBlockProcessNumbered"/>
    <dgm:cxn modelId="{8495C663-E91B-4623-ACD2-00A4306A125D}" type="presOf" srcId="{6C78865C-DCA2-4A75-AF6B-CFA16209DADB}" destId="{18A5F59A-08FE-493E-A0B5-B8CADDACA9CE}" srcOrd="0" destOrd="0" presId="urn:microsoft.com/office/officeart/2016/7/layout/LinearBlockProcessNumbered"/>
    <dgm:cxn modelId="{494C3338-A087-4DFE-AD0B-907486B02C71}" type="presOf" srcId="{96F04D89-BA46-4AA0-9904-510DF1B08924}" destId="{23C59D7F-93C8-44B5-A2D5-2D169A3C137B}" srcOrd="0" destOrd="0" presId="urn:microsoft.com/office/officeart/2016/7/layout/LinearBlockProcessNumbered"/>
    <dgm:cxn modelId="{402DB79D-8416-4203-BCBC-50E18E7747A1}" type="presOf" srcId="{8CBC0AF4-892B-446E-8808-9E045D77B82C}" destId="{4ABD85C8-C449-498D-83C0-A51C61065767}" srcOrd="0" destOrd="0" presId="urn:microsoft.com/office/officeart/2016/7/layout/LinearBlockProcessNumbered"/>
    <dgm:cxn modelId="{51FC0A7C-AA1A-4050-AB5C-6003E06B3876}" type="presOf" srcId="{3857915E-B803-41E1-AAF9-FE1C7402FEF6}" destId="{E25577DF-9FF4-4258-981C-1C102BC06989}" srcOrd="0" destOrd="0" presId="urn:microsoft.com/office/officeart/2016/7/layout/LinearBlockProcessNumbered"/>
    <dgm:cxn modelId="{BC47B316-D4E8-4301-9428-39DDC90D93CA}" type="presOf" srcId="{344F2F55-6A50-4D3C-806C-F56DE42E1D23}" destId="{5167A135-A5A6-4D31-BFEA-A958C636ED57}" srcOrd="0" destOrd="0" presId="urn:microsoft.com/office/officeart/2016/7/layout/LinearBlockProcessNumbered"/>
    <dgm:cxn modelId="{941910FA-33A9-4286-986B-8ACE40344A32}" srcId="{3857915E-B803-41E1-AAF9-FE1C7402FEF6}" destId="{AE8166B3-54AF-48EF-A503-25333BF4BF31}" srcOrd="0" destOrd="0" parTransId="{19796744-A56C-4F95-94D1-7F7762F2FB57}" sibTransId="{6C78865C-DCA2-4A75-AF6B-CFA16209DADB}"/>
    <dgm:cxn modelId="{64E31234-BBE2-4300-A802-8A32D698A38B}" srcId="{3857915E-B803-41E1-AAF9-FE1C7402FEF6}" destId="{344F2F55-6A50-4D3C-806C-F56DE42E1D23}" srcOrd="2" destOrd="0" parTransId="{7A5FAE67-914F-43E2-A6C7-389D1E6CF044}" sibTransId="{A26680A5-DC0A-4E37-9EF0-42F72B852CEB}"/>
    <dgm:cxn modelId="{F2FD7B87-7DB3-4579-B889-9D6A070E2C40}" type="presOf" srcId="{96F04D89-BA46-4AA0-9904-510DF1B08924}" destId="{A792D960-2534-4E86-89B2-1B54504AA44B}" srcOrd="1" destOrd="0" presId="urn:microsoft.com/office/officeart/2016/7/layout/LinearBlockProcessNumbered"/>
    <dgm:cxn modelId="{3308AACD-746C-46C0-973A-AE95436AEB25}" type="presParOf" srcId="{E25577DF-9FF4-4258-981C-1C102BC06989}" destId="{E1080CB6-A011-4911-9CC9-528D308DFB85}" srcOrd="0" destOrd="0" presId="urn:microsoft.com/office/officeart/2016/7/layout/LinearBlockProcessNumbered"/>
    <dgm:cxn modelId="{462A3AF2-B06B-446E-B2FD-4BB811E5257C}" type="presParOf" srcId="{E1080CB6-A011-4911-9CC9-528D308DFB85}" destId="{5FBE9D82-960D-4AD2-9BEA-80F17383AC6D}" srcOrd="0" destOrd="0" presId="urn:microsoft.com/office/officeart/2016/7/layout/LinearBlockProcessNumbered"/>
    <dgm:cxn modelId="{90E97C20-2135-476D-8E68-E96484D86F08}" type="presParOf" srcId="{E1080CB6-A011-4911-9CC9-528D308DFB85}" destId="{18A5F59A-08FE-493E-A0B5-B8CADDACA9CE}" srcOrd="1" destOrd="0" presId="urn:microsoft.com/office/officeart/2016/7/layout/LinearBlockProcessNumbered"/>
    <dgm:cxn modelId="{DB305D6E-21E1-4108-8927-50EADF8602D8}" type="presParOf" srcId="{E1080CB6-A011-4911-9CC9-528D308DFB85}" destId="{8A91611B-0DA2-44A3-852E-F71BB8EE0E33}" srcOrd="2" destOrd="0" presId="urn:microsoft.com/office/officeart/2016/7/layout/LinearBlockProcessNumbered"/>
    <dgm:cxn modelId="{C76BFA70-FB8A-40E3-88ED-641A148B668D}" type="presParOf" srcId="{E25577DF-9FF4-4258-981C-1C102BC06989}" destId="{ACA7D0DB-6D44-4253-93AA-D8EA4B981147}" srcOrd="1" destOrd="0" presId="urn:microsoft.com/office/officeart/2016/7/layout/LinearBlockProcessNumbered"/>
    <dgm:cxn modelId="{6975D36E-7CF6-477D-BC1B-4890487AAEEE}" type="presParOf" srcId="{E25577DF-9FF4-4258-981C-1C102BC06989}" destId="{86E5488D-8590-4D90-95CF-34F245E4BA1D}" srcOrd="2" destOrd="0" presId="urn:microsoft.com/office/officeart/2016/7/layout/LinearBlockProcessNumbered"/>
    <dgm:cxn modelId="{53845CBA-BBBB-42E6-80AD-E0A6C2C17C90}" type="presParOf" srcId="{86E5488D-8590-4D90-95CF-34F245E4BA1D}" destId="{23C59D7F-93C8-44B5-A2D5-2D169A3C137B}" srcOrd="0" destOrd="0" presId="urn:microsoft.com/office/officeart/2016/7/layout/LinearBlockProcessNumbered"/>
    <dgm:cxn modelId="{050BB90C-00EE-4A23-B95F-AEDF6A3BE543}" type="presParOf" srcId="{86E5488D-8590-4D90-95CF-34F245E4BA1D}" destId="{4ABD85C8-C449-498D-83C0-A51C61065767}" srcOrd="1" destOrd="0" presId="urn:microsoft.com/office/officeart/2016/7/layout/LinearBlockProcessNumbered"/>
    <dgm:cxn modelId="{089C2AB7-71EB-44C6-AB7C-FC43812BD897}" type="presParOf" srcId="{86E5488D-8590-4D90-95CF-34F245E4BA1D}" destId="{A792D960-2534-4E86-89B2-1B54504AA44B}" srcOrd="2" destOrd="0" presId="urn:microsoft.com/office/officeart/2016/7/layout/LinearBlockProcessNumbered"/>
    <dgm:cxn modelId="{162F13DC-2BA6-45A1-923B-F8E93A32B645}" type="presParOf" srcId="{E25577DF-9FF4-4258-981C-1C102BC06989}" destId="{B8681D9A-3697-421B-9014-7EEBDCC76938}" srcOrd="3" destOrd="0" presId="urn:microsoft.com/office/officeart/2016/7/layout/LinearBlockProcessNumbered"/>
    <dgm:cxn modelId="{8B7FB04D-3312-4049-B110-DD804593812F}" type="presParOf" srcId="{E25577DF-9FF4-4258-981C-1C102BC06989}" destId="{738A3484-3B52-4192-B5D4-30C55C55D75D}" srcOrd="4" destOrd="0" presId="urn:microsoft.com/office/officeart/2016/7/layout/LinearBlockProcessNumbered"/>
    <dgm:cxn modelId="{54E73866-0FC0-4321-8005-59D429946A64}" type="presParOf" srcId="{738A3484-3B52-4192-B5D4-30C55C55D75D}" destId="{5167A135-A5A6-4D31-BFEA-A958C636ED57}" srcOrd="0" destOrd="0" presId="urn:microsoft.com/office/officeart/2016/7/layout/LinearBlockProcessNumbered"/>
    <dgm:cxn modelId="{1ADED1DE-998C-482B-BF12-2052C18934D8}" type="presParOf" srcId="{738A3484-3B52-4192-B5D4-30C55C55D75D}" destId="{7B06D3F8-4660-4A91-9779-0D68F7A70411}" srcOrd="1" destOrd="0" presId="urn:microsoft.com/office/officeart/2016/7/layout/LinearBlockProcessNumbered"/>
    <dgm:cxn modelId="{1B712739-5E21-4A97-ADB2-B8CACDB4C73C}" type="presParOf" srcId="{738A3484-3B52-4192-B5D4-30C55C55D75D}" destId="{85DB9B1E-D89A-4B09-A582-1FC33D8B8C22}"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E9D82-960D-4AD2-9BEA-80F17383AC6D}">
      <dsp:nvSpPr>
        <dsp:cNvPr id="0" name=""/>
        <dsp:cNvSpPr/>
      </dsp:nvSpPr>
      <dsp:spPr>
        <a:xfrm>
          <a:off x="821" y="44166"/>
          <a:ext cx="3327201" cy="399264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l" defTabSz="800100">
            <a:lnSpc>
              <a:spcPct val="90000"/>
            </a:lnSpc>
            <a:spcBef>
              <a:spcPct val="0"/>
            </a:spcBef>
            <a:spcAft>
              <a:spcPct val="35000"/>
            </a:spcAft>
          </a:pPr>
          <a:r>
            <a:rPr lang="en-US" sz="1800" kern="1200" dirty="0"/>
            <a:t>Collect sex-disaggregated data on drug use, HIV prevalence and coverage of harm reduction services components (as listed in Day 1 Handout), including in prisons.</a:t>
          </a:r>
        </a:p>
      </dsp:txBody>
      <dsp:txXfrm>
        <a:off x="821" y="1641222"/>
        <a:ext cx="3327201" cy="2395585"/>
      </dsp:txXfrm>
    </dsp:sp>
    <dsp:sp modelId="{18A5F59A-08FE-493E-A0B5-B8CADDACA9CE}">
      <dsp:nvSpPr>
        <dsp:cNvPr id="0" name=""/>
        <dsp:cNvSpPr/>
      </dsp:nvSpPr>
      <dsp:spPr>
        <a:xfrm>
          <a:off x="821" y="44166"/>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l" defTabSz="2933700">
            <a:lnSpc>
              <a:spcPct val="90000"/>
            </a:lnSpc>
            <a:spcBef>
              <a:spcPct val="0"/>
            </a:spcBef>
            <a:spcAft>
              <a:spcPct val="35000"/>
            </a:spcAft>
          </a:pPr>
          <a:r>
            <a:rPr lang="en-US" sz="6600" kern="1200"/>
            <a:t>01</a:t>
          </a:r>
        </a:p>
      </dsp:txBody>
      <dsp:txXfrm>
        <a:off x="821" y="44166"/>
        <a:ext cx="3327201" cy="1597056"/>
      </dsp:txXfrm>
    </dsp:sp>
    <dsp:sp modelId="{23C59D7F-93C8-44B5-A2D5-2D169A3C137B}">
      <dsp:nvSpPr>
        <dsp:cNvPr id="0" name=""/>
        <dsp:cNvSpPr/>
      </dsp:nvSpPr>
      <dsp:spPr>
        <a:xfrm>
          <a:off x="3594199" y="44166"/>
          <a:ext cx="3327201" cy="399264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l" defTabSz="800100">
            <a:lnSpc>
              <a:spcPct val="90000"/>
            </a:lnSpc>
            <a:spcBef>
              <a:spcPct val="0"/>
            </a:spcBef>
            <a:spcAft>
              <a:spcPct val="35000"/>
            </a:spcAft>
          </a:pPr>
          <a:r>
            <a:rPr lang="en-US" sz="1800" kern="1200"/>
            <a:t>Identify and fill research gaps to improve understanding of the needs of women who inject drugs. This is necessary to inform evidence-based service provision.</a:t>
          </a:r>
        </a:p>
      </dsp:txBody>
      <dsp:txXfrm>
        <a:off x="3594199" y="1641222"/>
        <a:ext cx="3327201" cy="2395585"/>
      </dsp:txXfrm>
    </dsp:sp>
    <dsp:sp modelId="{4ABD85C8-C449-498D-83C0-A51C61065767}">
      <dsp:nvSpPr>
        <dsp:cNvPr id="0" name=""/>
        <dsp:cNvSpPr/>
      </dsp:nvSpPr>
      <dsp:spPr>
        <a:xfrm>
          <a:off x="3594199" y="44166"/>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l" defTabSz="2933700">
            <a:lnSpc>
              <a:spcPct val="90000"/>
            </a:lnSpc>
            <a:spcBef>
              <a:spcPct val="0"/>
            </a:spcBef>
            <a:spcAft>
              <a:spcPct val="35000"/>
            </a:spcAft>
          </a:pPr>
          <a:r>
            <a:rPr lang="en-US" sz="6600" kern="1200"/>
            <a:t>02</a:t>
          </a:r>
        </a:p>
      </dsp:txBody>
      <dsp:txXfrm>
        <a:off x="3594199" y="44166"/>
        <a:ext cx="3327201" cy="1597056"/>
      </dsp:txXfrm>
    </dsp:sp>
    <dsp:sp modelId="{5167A135-A5A6-4D31-BFEA-A958C636ED57}">
      <dsp:nvSpPr>
        <dsp:cNvPr id="0" name=""/>
        <dsp:cNvSpPr/>
      </dsp:nvSpPr>
      <dsp:spPr>
        <a:xfrm>
          <a:off x="7187576" y="44166"/>
          <a:ext cx="3327201" cy="399264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l" defTabSz="800100">
            <a:lnSpc>
              <a:spcPct val="90000"/>
            </a:lnSpc>
            <a:spcBef>
              <a:spcPct val="0"/>
            </a:spcBef>
            <a:spcAft>
              <a:spcPct val="35000"/>
            </a:spcAft>
          </a:pPr>
          <a:r>
            <a:rPr lang="en-US" sz="1800" kern="1200"/>
            <a:t>Data collection methodologies should be rigorous and transparent. A lack of data does not constitute a reason to delay implementation of gender-specific harm reduction interventions.</a:t>
          </a:r>
        </a:p>
      </dsp:txBody>
      <dsp:txXfrm>
        <a:off x="7187576" y="1641222"/>
        <a:ext cx="3327201" cy="2395585"/>
      </dsp:txXfrm>
    </dsp:sp>
    <dsp:sp modelId="{7B06D3F8-4660-4A91-9779-0D68F7A70411}">
      <dsp:nvSpPr>
        <dsp:cNvPr id="0" name=""/>
        <dsp:cNvSpPr/>
      </dsp:nvSpPr>
      <dsp:spPr>
        <a:xfrm>
          <a:off x="7187576" y="44166"/>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l" defTabSz="2933700">
            <a:lnSpc>
              <a:spcPct val="90000"/>
            </a:lnSpc>
            <a:spcBef>
              <a:spcPct val="0"/>
            </a:spcBef>
            <a:spcAft>
              <a:spcPct val="35000"/>
            </a:spcAft>
          </a:pPr>
          <a:r>
            <a:rPr lang="en-US" sz="6600" kern="1200"/>
            <a:t>03</a:t>
          </a:r>
        </a:p>
      </dsp:txBody>
      <dsp:txXfrm>
        <a:off x="7187576" y="44166"/>
        <a:ext cx="3327201" cy="1597056"/>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3EA0AA-3D8C-4CB2-B94A-4D888CCF3E70}" type="datetimeFigureOut">
              <a:rPr lang="en-GB" smtClean="0"/>
              <a:t>03/01/2018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F18F6F-BF1D-4499-8A16-D3131285A335}" type="slidenum">
              <a:rPr lang="en-GB" smtClean="0"/>
              <a:t>‹#›</a:t>
            </a:fld>
            <a:endParaRPr lang="en-GB"/>
          </a:p>
        </p:txBody>
      </p:sp>
    </p:spTree>
    <p:extLst>
      <p:ext uri="{BB962C8B-B14F-4D97-AF65-F5344CB8AC3E}">
        <p14:creationId xmlns:p14="http://schemas.microsoft.com/office/powerpoint/2010/main" val="3454535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7484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94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Such partnerships should include the non-governmental sector as well, including community-based organizations that focus on gender equality, harm reduction services and women’s health.</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5203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2620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A96A4-A38A-4BC2-854B-CE6CB9E8CD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B4B5251-B115-4F23-8C06-468D271C8C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AF5091-3CF5-4960-8662-C11F62B792DE}"/>
              </a:ext>
            </a:extLst>
          </p:cNvPr>
          <p:cNvSpPr>
            <a:spLocks noGrp="1"/>
          </p:cNvSpPr>
          <p:nvPr>
            <p:ph type="dt" sz="half" idx="10"/>
          </p:nvPr>
        </p:nvSpPr>
        <p:spPr/>
        <p:txBody>
          <a:bodyPr/>
          <a:lstStyle/>
          <a:p>
            <a:fld id="{12AD0CC7-0C2E-4903-A4C8-71F30235D1E9}" type="datetime1">
              <a:rPr lang="en-GB" smtClean="0"/>
              <a:t>03/01/2018</a:t>
            </a:fld>
            <a:endParaRPr lang="en-GB"/>
          </a:p>
        </p:txBody>
      </p:sp>
      <p:sp>
        <p:nvSpPr>
          <p:cNvPr id="5" name="Footer Placeholder 4">
            <a:extLst>
              <a:ext uri="{FF2B5EF4-FFF2-40B4-BE49-F238E27FC236}">
                <a16:creationId xmlns:a16="http://schemas.microsoft.com/office/drawing/2014/main" id="{AC620A78-E49F-4736-92DB-92B2D765DD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6FC21A-F8ED-4F8D-A364-4B07539A7FC1}"/>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578902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992D9-E983-47CB-BB41-0C5D5DCD636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EC1ADD5-0F76-4C0A-AD4E-B7BC42366A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45AC9B-FAFD-4049-A91D-FA589B95F8CC}"/>
              </a:ext>
            </a:extLst>
          </p:cNvPr>
          <p:cNvSpPr>
            <a:spLocks noGrp="1"/>
          </p:cNvSpPr>
          <p:nvPr>
            <p:ph type="dt" sz="half" idx="10"/>
          </p:nvPr>
        </p:nvSpPr>
        <p:spPr/>
        <p:txBody>
          <a:bodyPr/>
          <a:lstStyle/>
          <a:p>
            <a:fld id="{5F9FD14A-25F5-4825-BF91-FFF93A8A813D}" type="datetime1">
              <a:rPr lang="en-GB" smtClean="0"/>
              <a:t>03/01/2018</a:t>
            </a:fld>
            <a:endParaRPr lang="en-GB"/>
          </a:p>
        </p:txBody>
      </p:sp>
      <p:sp>
        <p:nvSpPr>
          <p:cNvPr id="5" name="Footer Placeholder 4">
            <a:extLst>
              <a:ext uri="{FF2B5EF4-FFF2-40B4-BE49-F238E27FC236}">
                <a16:creationId xmlns:a16="http://schemas.microsoft.com/office/drawing/2014/main" id="{0016CB1E-A2D9-4285-8059-CC1AC87CF7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32E7E4-7EB2-4232-81C0-C7CE856D705A}"/>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2963269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55B40D-1799-44AE-9EEE-A053252982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422649-68D1-4ADC-9B97-4E129E31FE9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EA6175-E8D2-4A28-814A-CAD5EEAD8678}"/>
              </a:ext>
            </a:extLst>
          </p:cNvPr>
          <p:cNvSpPr>
            <a:spLocks noGrp="1"/>
          </p:cNvSpPr>
          <p:nvPr>
            <p:ph type="dt" sz="half" idx="10"/>
          </p:nvPr>
        </p:nvSpPr>
        <p:spPr/>
        <p:txBody>
          <a:bodyPr/>
          <a:lstStyle/>
          <a:p>
            <a:fld id="{C85742CB-7219-49A3-AA30-6E4EA3809B85}" type="datetime1">
              <a:rPr lang="en-GB" smtClean="0"/>
              <a:t>03/01/2018</a:t>
            </a:fld>
            <a:endParaRPr lang="en-GB"/>
          </a:p>
        </p:txBody>
      </p:sp>
      <p:sp>
        <p:nvSpPr>
          <p:cNvPr id="5" name="Footer Placeholder 4">
            <a:extLst>
              <a:ext uri="{FF2B5EF4-FFF2-40B4-BE49-F238E27FC236}">
                <a16:creationId xmlns:a16="http://schemas.microsoft.com/office/drawing/2014/main" id="{BC754C67-2ADC-4D78-93AF-AAFF8EB7E2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DB971C-F53F-4F82-B8F5-1AFF551AC666}"/>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2409597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7361B-652A-4017-A120-AEC805FC2A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50606E-4D13-4B0D-AE2C-D26E64ACF58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9C5385-CA68-4D08-BF33-16DCE0C39501}"/>
              </a:ext>
            </a:extLst>
          </p:cNvPr>
          <p:cNvSpPr>
            <a:spLocks noGrp="1"/>
          </p:cNvSpPr>
          <p:nvPr>
            <p:ph type="dt" sz="half" idx="10"/>
          </p:nvPr>
        </p:nvSpPr>
        <p:spPr/>
        <p:txBody>
          <a:bodyPr/>
          <a:lstStyle/>
          <a:p>
            <a:fld id="{D20BA8BD-3C22-4FFD-B478-A82984824AB8}" type="datetime1">
              <a:rPr lang="en-GB" smtClean="0"/>
              <a:t>03/01/2018</a:t>
            </a:fld>
            <a:endParaRPr lang="en-GB"/>
          </a:p>
        </p:txBody>
      </p:sp>
      <p:sp>
        <p:nvSpPr>
          <p:cNvPr id="5" name="Footer Placeholder 4">
            <a:extLst>
              <a:ext uri="{FF2B5EF4-FFF2-40B4-BE49-F238E27FC236}">
                <a16:creationId xmlns:a16="http://schemas.microsoft.com/office/drawing/2014/main" id="{D4307E2E-8D80-4390-BDA1-B8860425B2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A8BBE4-7742-4B3C-B8FA-1ABA31DA1273}"/>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12881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BC0DD-B2CD-4D03-81C2-3B5A0C42F8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1D9A4AC-9B87-4F12-9129-2D3029721B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F3B6C31-4ECB-4BDC-AA93-BE9D367E66C0}"/>
              </a:ext>
            </a:extLst>
          </p:cNvPr>
          <p:cNvSpPr>
            <a:spLocks noGrp="1"/>
          </p:cNvSpPr>
          <p:nvPr>
            <p:ph type="dt" sz="half" idx="10"/>
          </p:nvPr>
        </p:nvSpPr>
        <p:spPr/>
        <p:txBody>
          <a:bodyPr/>
          <a:lstStyle/>
          <a:p>
            <a:fld id="{0F8BDB7F-D93A-46F7-9AA8-58B0EA98EA3D}" type="datetime1">
              <a:rPr lang="en-GB" smtClean="0"/>
              <a:t>03/01/2018</a:t>
            </a:fld>
            <a:endParaRPr lang="en-GB"/>
          </a:p>
        </p:txBody>
      </p:sp>
      <p:sp>
        <p:nvSpPr>
          <p:cNvPr id="5" name="Footer Placeholder 4">
            <a:extLst>
              <a:ext uri="{FF2B5EF4-FFF2-40B4-BE49-F238E27FC236}">
                <a16:creationId xmlns:a16="http://schemas.microsoft.com/office/drawing/2014/main" id="{FB9F3958-45E0-46C7-B42B-4E4E66CD48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7EA3B2-962D-4B98-BF3F-AB2ACBE8976A}"/>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245358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FA559-AD7A-444B-A90D-D7CB27C039D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07AC5D-6857-4252-8AF0-C5B3DC4A7B3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78962C6-1ACA-4E7A-A7E5-B4450AB80CF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9858393-CF6D-4BFF-8868-7EBCDB2C18A1}"/>
              </a:ext>
            </a:extLst>
          </p:cNvPr>
          <p:cNvSpPr>
            <a:spLocks noGrp="1"/>
          </p:cNvSpPr>
          <p:nvPr>
            <p:ph type="dt" sz="half" idx="10"/>
          </p:nvPr>
        </p:nvSpPr>
        <p:spPr/>
        <p:txBody>
          <a:bodyPr/>
          <a:lstStyle/>
          <a:p>
            <a:fld id="{DF606D65-B6F4-4977-859B-7927F0613BD6}" type="datetime1">
              <a:rPr lang="en-GB" smtClean="0"/>
              <a:t>03/01/2018</a:t>
            </a:fld>
            <a:endParaRPr lang="en-GB"/>
          </a:p>
        </p:txBody>
      </p:sp>
      <p:sp>
        <p:nvSpPr>
          <p:cNvPr id="6" name="Footer Placeholder 5">
            <a:extLst>
              <a:ext uri="{FF2B5EF4-FFF2-40B4-BE49-F238E27FC236}">
                <a16:creationId xmlns:a16="http://schemas.microsoft.com/office/drawing/2014/main" id="{3FCD2DAC-13A1-4FCB-B667-41B06045E4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573AF6-8A47-4077-ABBF-F65A52B0D056}"/>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28242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8C4F-6D98-4B8D-AF35-A6184104E76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77E9E3-08CB-4984-B1FD-C804BFB2C0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603835E-0084-48DC-BC49-EB454E60C91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D70795-9BA6-4668-BE33-A349C403DF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4F959E8-4C05-49D1-B343-A0CBE6A2A2E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DBB9D77-BCC4-4A45-A891-A81265EEA893}"/>
              </a:ext>
            </a:extLst>
          </p:cNvPr>
          <p:cNvSpPr>
            <a:spLocks noGrp="1"/>
          </p:cNvSpPr>
          <p:nvPr>
            <p:ph type="dt" sz="half" idx="10"/>
          </p:nvPr>
        </p:nvSpPr>
        <p:spPr/>
        <p:txBody>
          <a:bodyPr/>
          <a:lstStyle/>
          <a:p>
            <a:fld id="{1A4DA029-2CD5-4198-8FAD-049BB9E397CC}" type="datetime1">
              <a:rPr lang="en-GB" smtClean="0"/>
              <a:t>03/01/2018</a:t>
            </a:fld>
            <a:endParaRPr lang="en-GB"/>
          </a:p>
        </p:txBody>
      </p:sp>
      <p:sp>
        <p:nvSpPr>
          <p:cNvPr id="8" name="Footer Placeholder 7">
            <a:extLst>
              <a:ext uri="{FF2B5EF4-FFF2-40B4-BE49-F238E27FC236}">
                <a16:creationId xmlns:a16="http://schemas.microsoft.com/office/drawing/2014/main" id="{6257348E-103F-40BE-AD35-01713D1B63E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F124B3-CF39-4029-A9DD-9D177BEA4C6C}"/>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14167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6D612-FC5D-4731-A852-C5276D2F5E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A9A09F0-7BFD-4F0F-9C04-55CAAE4878FE}"/>
              </a:ext>
            </a:extLst>
          </p:cNvPr>
          <p:cNvSpPr>
            <a:spLocks noGrp="1"/>
          </p:cNvSpPr>
          <p:nvPr>
            <p:ph type="dt" sz="half" idx="10"/>
          </p:nvPr>
        </p:nvSpPr>
        <p:spPr/>
        <p:txBody>
          <a:bodyPr/>
          <a:lstStyle/>
          <a:p>
            <a:fld id="{F38A04F3-B96B-4A99-9973-ABA09959B3BF}" type="datetime1">
              <a:rPr lang="en-GB" smtClean="0"/>
              <a:t>03/01/2018</a:t>
            </a:fld>
            <a:endParaRPr lang="en-GB"/>
          </a:p>
        </p:txBody>
      </p:sp>
      <p:sp>
        <p:nvSpPr>
          <p:cNvPr id="4" name="Footer Placeholder 3">
            <a:extLst>
              <a:ext uri="{FF2B5EF4-FFF2-40B4-BE49-F238E27FC236}">
                <a16:creationId xmlns:a16="http://schemas.microsoft.com/office/drawing/2014/main" id="{662407DE-C82E-4C56-B948-614787C467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02CC210-C9F5-41D4-B2EF-654467429FBB}"/>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60593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39279C-CFFF-4762-BFD1-0E70D2EBCB42}"/>
              </a:ext>
            </a:extLst>
          </p:cNvPr>
          <p:cNvSpPr>
            <a:spLocks noGrp="1"/>
          </p:cNvSpPr>
          <p:nvPr>
            <p:ph type="dt" sz="half" idx="10"/>
          </p:nvPr>
        </p:nvSpPr>
        <p:spPr/>
        <p:txBody>
          <a:bodyPr/>
          <a:lstStyle/>
          <a:p>
            <a:fld id="{1A78C6E0-7D89-4FAA-B3A9-569F3136061D}" type="datetime1">
              <a:rPr lang="en-GB" smtClean="0"/>
              <a:t>03/01/2018</a:t>
            </a:fld>
            <a:endParaRPr lang="en-GB"/>
          </a:p>
        </p:txBody>
      </p:sp>
      <p:sp>
        <p:nvSpPr>
          <p:cNvPr id="3" name="Footer Placeholder 2">
            <a:extLst>
              <a:ext uri="{FF2B5EF4-FFF2-40B4-BE49-F238E27FC236}">
                <a16:creationId xmlns:a16="http://schemas.microsoft.com/office/drawing/2014/main" id="{12BABC36-E426-4E28-B0BA-D1EA9D39C21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F9307E7-8778-46DB-A46F-164552E9740C}"/>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15829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BDD38-D87F-4A7E-B37F-DF0AE2A51D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306B6F-2BB8-4D98-A6F4-331C06FF47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91C21CC-3153-4F9C-A366-EA5D6EF42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435C348-D5B1-4F3C-99F4-6F54974943F4}"/>
              </a:ext>
            </a:extLst>
          </p:cNvPr>
          <p:cNvSpPr>
            <a:spLocks noGrp="1"/>
          </p:cNvSpPr>
          <p:nvPr>
            <p:ph type="dt" sz="half" idx="10"/>
          </p:nvPr>
        </p:nvSpPr>
        <p:spPr/>
        <p:txBody>
          <a:bodyPr/>
          <a:lstStyle/>
          <a:p>
            <a:fld id="{F878C3D2-780A-436D-B8D6-A03DCCC5C734}" type="datetime1">
              <a:rPr lang="en-GB" smtClean="0"/>
              <a:t>03/01/2018</a:t>
            </a:fld>
            <a:endParaRPr lang="en-GB"/>
          </a:p>
        </p:txBody>
      </p:sp>
      <p:sp>
        <p:nvSpPr>
          <p:cNvPr id="6" name="Footer Placeholder 5">
            <a:extLst>
              <a:ext uri="{FF2B5EF4-FFF2-40B4-BE49-F238E27FC236}">
                <a16:creationId xmlns:a16="http://schemas.microsoft.com/office/drawing/2014/main" id="{667E0A9E-6B9F-4DC6-8AFB-E1ABF96771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C584125-7BB0-49AE-A074-7C86099E3980}"/>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67820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07171-567B-4136-A1FD-DB30AEED0F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57F700F-54CB-4AD4-920D-63E4692C30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1A2E9B1-73BD-4502-84CF-7F34638306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A4C21B8-6352-407D-B425-3C30F9E81366}"/>
              </a:ext>
            </a:extLst>
          </p:cNvPr>
          <p:cNvSpPr>
            <a:spLocks noGrp="1"/>
          </p:cNvSpPr>
          <p:nvPr>
            <p:ph type="dt" sz="half" idx="10"/>
          </p:nvPr>
        </p:nvSpPr>
        <p:spPr/>
        <p:txBody>
          <a:bodyPr/>
          <a:lstStyle/>
          <a:p>
            <a:fld id="{A75DD26D-3B8F-4E13-8B75-003F3781436F}" type="datetime1">
              <a:rPr lang="en-GB" smtClean="0"/>
              <a:t>03/01/2018</a:t>
            </a:fld>
            <a:endParaRPr lang="en-GB"/>
          </a:p>
        </p:txBody>
      </p:sp>
      <p:sp>
        <p:nvSpPr>
          <p:cNvPr id="6" name="Footer Placeholder 5">
            <a:extLst>
              <a:ext uri="{FF2B5EF4-FFF2-40B4-BE49-F238E27FC236}">
                <a16:creationId xmlns:a16="http://schemas.microsoft.com/office/drawing/2014/main" id="{03CA1E27-D024-472A-A702-59A7C58789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E9172A-5A0D-438B-BEC0-92A2AE87D119}"/>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99238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EB8417-4D74-44C5-A778-57C1E1EA1E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2D29424-6FB5-4589-A889-F3F9E5F10D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B35828-DFB9-4927-9558-5436CF0ACB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EB122-2FF0-4392-A32D-6F582BD2F47B}" type="datetime1">
              <a:rPr lang="en-GB" smtClean="0"/>
              <a:t>03/01/2018</a:t>
            </a:fld>
            <a:endParaRPr lang="en-GB"/>
          </a:p>
        </p:txBody>
      </p:sp>
      <p:sp>
        <p:nvSpPr>
          <p:cNvPr id="5" name="Footer Placeholder 4">
            <a:extLst>
              <a:ext uri="{FF2B5EF4-FFF2-40B4-BE49-F238E27FC236}">
                <a16:creationId xmlns:a16="http://schemas.microsoft.com/office/drawing/2014/main" id="{017E5DFE-8432-4556-8ADC-86D9DEE19F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0BE0D24-9581-4D77-8185-7C7218727F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84137-082C-4595-97BC-CECF2ABE1E8B}" type="slidenum">
              <a:rPr lang="en-GB" smtClean="0"/>
              <a:t>‹#›</a:t>
            </a:fld>
            <a:endParaRPr lang="en-GB"/>
          </a:p>
        </p:txBody>
      </p:sp>
    </p:spTree>
    <p:extLst>
      <p:ext uri="{BB962C8B-B14F-4D97-AF65-F5344CB8AC3E}">
        <p14:creationId xmlns:p14="http://schemas.microsoft.com/office/powerpoint/2010/main" val="808243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C199069-28DA-47F8-B2BA-7E6CC4B258BC}"/>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kern="1200">
                <a:solidFill>
                  <a:schemeClr val="tx1"/>
                </a:solidFill>
                <a:latin typeface="+mj-lt"/>
                <a:ea typeface="+mj-ea"/>
                <a:cs typeface="+mj-cs"/>
              </a:rPr>
              <a:t>International Guidelines on Programmes for Women Who Inject Drugs </a:t>
            </a:r>
          </a:p>
        </p:txBody>
      </p:sp>
      <p:sp>
        <p:nvSpPr>
          <p:cNvPr id="5" name="Text Placeholder 4">
            <a:extLst>
              <a:ext uri="{FF2B5EF4-FFF2-40B4-BE49-F238E27FC236}">
                <a16:creationId xmlns:a16="http://schemas.microsoft.com/office/drawing/2014/main" id="{A02A314C-0DD9-42A5-BA1E-1A1CB7F4BF8A}"/>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a:solidFill>
                  <a:srgbClr val="FFFFFF"/>
                </a:solidFill>
                <a:latin typeface="+mn-lt"/>
                <a:ea typeface="+mn-ea"/>
                <a:cs typeface="+mn-cs"/>
              </a:rPr>
              <a:t>Module 5</a:t>
            </a:r>
          </a:p>
        </p:txBody>
      </p:sp>
      <p:sp>
        <p:nvSpPr>
          <p:cNvPr id="2" name="Slide Number Placeholder 1">
            <a:extLst>
              <a:ext uri="{FF2B5EF4-FFF2-40B4-BE49-F238E27FC236}">
                <a16:creationId xmlns:a16="http://schemas.microsoft.com/office/drawing/2014/main" id="{5EE68120-7099-4009-BCE2-3D5055E58A85}"/>
              </a:ext>
            </a:extLst>
          </p:cNvPr>
          <p:cNvSpPr>
            <a:spLocks noGrp="1"/>
          </p:cNvSpPr>
          <p:nvPr>
            <p:ph type="sldNum" sz="quarter" idx="12"/>
          </p:nvPr>
        </p:nvSpPr>
        <p:spPr/>
        <p:txBody>
          <a:bodyPr/>
          <a:lstStyle/>
          <a:p>
            <a:fld id="{38F84137-082C-4595-97BC-CECF2ABE1E8B}" type="slidenum">
              <a:rPr lang="en-GB" smtClean="0"/>
              <a:t>1</a:t>
            </a:fld>
            <a:endParaRPr lang="en-GB"/>
          </a:p>
        </p:txBody>
      </p:sp>
    </p:spTree>
    <p:extLst>
      <p:ext uri="{BB962C8B-B14F-4D97-AF65-F5344CB8AC3E}">
        <p14:creationId xmlns:p14="http://schemas.microsoft.com/office/powerpoint/2010/main" val="15953786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DA40F-0E66-44DA-82BA-28701469F40B}"/>
              </a:ext>
            </a:extLst>
          </p:cNvPr>
          <p:cNvSpPr>
            <a:spLocks noGrp="1"/>
          </p:cNvSpPr>
          <p:nvPr>
            <p:ph type="title"/>
          </p:nvPr>
        </p:nvSpPr>
        <p:spPr>
          <a:xfrm>
            <a:off x="838200" y="365125"/>
            <a:ext cx="10515600" cy="1325563"/>
          </a:xfrm>
        </p:spPr>
        <p:txBody>
          <a:bodyPr/>
          <a:lstStyle/>
          <a:p>
            <a:r>
              <a:rPr lang="en-US" dirty="0"/>
              <a:t>Create an Enabling Policy Environment (2) </a:t>
            </a:r>
            <a:endParaRPr lang="en-GB" dirty="0"/>
          </a:p>
        </p:txBody>
      </p:sp>
      <p:sp>
        <p:nvSpPr>
          <p:cNvPr id="3" name="Content Placeholder 2">
            <a:extLst>
              <a:ext uri="{FF2B5EF4-FFF2-40B4-BE49-F238E27FC236}">
                <a16:creationId xmlns:a16="http://schemas.microsoft.com/office/drawing/2014/main" id="{00708C9A-EB25-43D4-92DF-8FCD51139A4B}"/>
              </a:ext>
            </a:extLst>
          </p:cNvPr>
          <p:cNvSpPr>
            <a:spLocks noGrp="1"/>
          </p:cNvSpPr>
          <p:nvPr>
            <p:ph idx="1"/>
          </p:nvPr>
        </p:nvSpPr>
        <p:spPr/>
        <p:txBody>
          <a:bodyPr>
            <a:normAutofit/>
          </a:bodyPr>
          <a:lstStyle/>
          <a:p>
            <a:r>
              <a:rPr lang="en-US" dirty="0"/>
              <a:t>Involve and support organizations representing women who inject drugs in </a:t>
            </a:r>
            <a:r>
              <a:rPr lang="en-US" dirty="0" err="1"/>
              <a:t>programme</a:t>
            </a:r>
            <a:r>
              <a:rPr lang="en-US" dirty="0"/>
              <a:t> design, implementation, </a:t>
            </a:r>
            <a:r>
              <a:rPr lang="en-GB" dirty="0"/>
              <a:t>monitoring and evaluation.</a:t>
            </a:r>
          </a:p>
          <a:p>
            <a:r>
              <a:rPr lang="en-US" dirty="0"/>
              <a:t>Effective and humane approaches should be considered, including diversionary measures, sentencing substitutes and decriminalization of drug use.</a:t>
            </a:r>
          </a:p>
          <a:p>
            <a:r>
              <a:rPr lang="en-US" dirty="0"/>
              <a:t>Implement and enforce measures aimed at preventing violence and abuse, including sexual violence, both in society overall and within prisons specifically.</a:t>
            </a:r>
            <a:endParaRPr lang="en-GB" dirty="0"/>
          </a:p>
        </p:txBody>
      </p:sp>
      <p:sp>
        <p:nvSpPr>
          <p:cNvPr id="4" name="Slide Number Placeholder 3">
            <a:extLst>
              <a:ext uri="{FF2B5EF4-FFF2-40B4-BE49-F238E27FC236}">
                <a16:creationId xmlns:a16="http://schemas.microsoft.com/office/drawing/2014/main" id="{B07805EE-E964-41FF-A515-FAC8F4DC34A4}"/>
              </a:ext>
            </a:extLst>
          </p:cNvPr>
          <p:cNvSpPr>
            <a:spLocks noGrp="1"/>
          </p:cNvSpPr>
          <p:nvPr>
            <p:ph type="sldNum" sz="quarter" idx="12"/>
          </p:nvPr>
        </p:nvSpPr>
        <p:spPr/>
        <p:txBody>
          <a:bodyPr/>
          <a:lstStyle/>
          <a:p>
            <a:fld id="{38F84137-082C-4595-97BC-CECF2ABE1E8B}" type="slidenum">
              <a:rPr lang="en-GB" smtClean="0"/>
              <a:t>10</a:t>
            </a:fld>
            <a:endParaRPr lang="en-GB"/>
          </a:p>
        </p:txBody>
      </p:sp>
    </p:spTree>
    <p:extLst>
      <p:ext uri="{BB962C8B-B14F-4D97-AF65-F5344CB8AC3E}">
        <p14:creationId xmlns:p14="http://schemas.microsoft.com/office/powerpoint/2010/main" val="2229329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D05C8388-010F-4CED-BB9A-47387E566087}"/>
              </a:ext>
            </a:extLst>
          </p:cNvPr>
          <p:cNvPicPr>
            <a:picLocks noGrp="1" noChangeAspect="1"/>
          </p:cNvPicPr>
          <p:nvPr>
            <p:ph sz="half" idx="1"/>
          </p:nvPr>
        </p:nvPicPr>
        <p:blipFill>
          <a:blip r:embed="rId2"/>
          <a:stretch>
            <a:fillRect/>
          </a:stretch>
        </p:blipFill>
        <p:spPr>
          <a:xfrm>
            <a:off x="320040" y="553836"/>
            <a:ext cx="5455917" cy="3505426"/>
          </a:xfrm>
          <a:prstGeom prst="rect">
            <a:avLst/>
          </a:prstGeom>
        </p:spPr>
      </p:pic>
      <p:pic>
        <p:nvPicPr>
          <p:cNvPr id="10" name="Content Placeholder 9">
            <a:extLst>
              <a:ext uri="{FF2B5EF4-FFF2-40B4-BE49-F238E27FC236}">
                <a16:creationId xmlns:a16="http://schemas.microsoft.com/office/drawing/2014/main" id="{F088350F-02D4-4256-86F9-C7815D523BA0}"/>
              </a:ext>
            </a:extLst>
          </p:cNvPr>
          <p:cNvPicPr>
            <a:picLocks noGrp="1" noChangeAspect="1"/>
          </p:cNvPicPr>
          <p:nvPr>
            <p:ph sz="half" idx="2"/>
          </p:nvPr>
        </p:nvPicPr>
        <p:blipFill>
          <a:blip r:embed="rId3"/>
          <a:stretch>
            <a:fillRect/>
          </a:stretch>
        </p:blipFill>
        <p:spPr>
          <a:xfrm>
            <a:off x="6416043" y="935751"/>
            <a:ext cx="5455917" cy="2741597"/>
          </a:xfrm>
          <a:prstGeom prst="rect">
            <a:avLst/>
          </a:prstGeom>
        </p:spPr>
      </p:pic>
      <p:sp>
        <p:nvSpPr>
          <p:cNvPr id="2" name="Title 1">
            <a:extLst>
              <a:ext uri="{FF2B5EF4-FFF2-40B4-BE49-F238E27FC236}">
                <a16:creationId xmlns:a16="http://schemas.microsoft.com/office/drawing/2014/main" id="{CF6BD560-D51C-4D48-A260-BCCC06974EBD}"/>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2600" dirty="0">
                <a:solidFill>
                  <a:schemeClr val="bg1"/>
                </a:solidFill>
              </a:rPr>
              <a:t>Tools and Resources</a:t>
            </a:r>
            <a:br>
              <a:rPr lang="en-US" sz="2600" dirty="0">
                <a:solidFill>
                  <a:schemeClr val="bg1"/>
                </a:solidFill>
              </a:rPr>
            </a:br>
            <a:r>
              <a:rPr lang="en-US" sz="2600" dirty="0">
                <a:solidFill>
                  <a:schemeClr val="bg1"/>
                </a:solidFill>
              </a:rPr>
              <a:t>POLICY BRIEF on Women Who Inject Drugs and HIV: Addressing Specific Needs</a:t>
            </a:r>
          </a:p>
        </p:txBody>
      </p:sp>
      <p:sp>
        <p:nvSpPr>
          <p:cNvPr id="3" name="Slide Number Placeholder 2">
            <a:extLst>
              <a:ext uri="{FF2B5EF4-FFF2-40B4-BE49-F238E27FC236}">
                <a16:creationId xmlns:a16="http://schemas.microsoft.com/office/drawing/2014/main" id="{3D3CE83B-2A46-4FB5-BE04-65E1E4DDE48D}"/>
              </a:ext>
            </a:extLst>
          </p:cNvPr>
          <p:cNvSpPr>
            <a:spLocks noGrp="1"/>
          </p:cNvSpPr>
          <p:nvPr>
            <p:ph type="sldNum" sz="quarter" idx="12"/>
          </p:nvPr>
        </p:nvSpPr>
        <p:spPr/>
        <p:txBody>
          <a:bodyPr/>
          <a:lstStyle/>
          <a:p>
            <a:fld id="{38F84137-082C-4595-97BC-CECF2ABE1E8B}" type="slidenum">
              <a:rPr lang="en-GB" smtClean="0"/>
              <a:t>11</a:t>
            </a:fld>
            <a:endParaRPr lang="en-GB"/>
          </a:p>
        </p:txBody>
      </p:sp>
    </p:spTree>
    <p:extLst>
      <p:ext uri="{BB962C8B-B14F-4D97-AF65-F5344CB8AC3E}">
        <p14:creationId xmlns:p14="http://schemas.microsoft.com/office/powerpoint/2010/main" val="3463190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CAAEF-9F96-4A76-A19A-0BB746076975}"/>
              </a:ext>
            </a:extLst>
          </p:cNvPr>
          <p:cNvSpPr>
            <a:spLocks noGrp="1"/>
          </p:cNvSpPr>
          <p:nvPr>
            <p:ph type="title"/>
          </p:nvPr>
        </p:nvSpPr>
        <p:spPr/>
        <p:txBody>
          <a:bodyPr/>
          <a:lstStyle/>
          <a:p>
            <a:r>
              <a:rPr lang="en-GB" dirty="0"/>
              <a:t>Discussion </a:t>
            </a:r>
          </a:p>
        </p:txBody>
      </p:sp>
      <p:sp>
        <p:nvSpPr>
          <p:cNvPr id="3" name="Text Placeholder 2">
            <a:extLst>
              <a:ext uri="{FF2B5EF4-FFF2-40B4-BE49-F238E27FC236}">
                <a16:creationId xmlns:a16="http://schemas.microsoft.com/office/drawing/2014/main" id="{AE3AB37E-62E9-4819-ABE7-5528DC2D3719}"/>
              </a:ext>
            </a:extLst>
          </p:cNvPr>
          <p:cNvSpPr>
            <a:spLocks noGrp="1"/>
          </p:cNvSpPr>
          <p:nvPr>
            <p:ph type="body" idx="1"/>
          </p:nvPr>
        </p:nvSpPr>
        <p:spPr/>
        <p:txBody>
          <a:bodyPr/>
          <a:lstStyle/>
          <a:p>
            <a:r>
              <a:rPr lang="en-GB" dirty="0"/>
              <a:t>30 minutes</a:t>
            </a:r>
          </a:p>
        </p:txBody>
      </p:sp>
      <p:sp>
        <p:nvSpPr>
          <p:cNvPr id="4" name="Slide Number Placeholder 3">
            <a:extLst>
              <a:ext uri="{FF2B5EF4-FFF2-40B4-BE49-F238E27FC236}">
                <a16:creationId xmlns:a16="http://schemas.microsoft.com/office/drawing/2014/main" id="{65913F0C-057D-491F-970C-6FEF0B9EC18A}"/>
              </a:ext>
            </a:extLst>
          </p:cNvPr>
          <p:cNvSpPr>
            <a:spLocks noGrp="1"/>
          </p:cNvSpPr>
          <p:nvPr>
            <p:ph type="sldNum" sz="quarter" idx="12"/>
          </p:nvPr>
        </p:nvSpPr>
        <p:spPr/>
        <p:txBody>
          <a:bodyPr/>
          <a:lstStyle/>
          <a:p>
            <a:fld id="{38F84137-082C-4595-97BC-CECF2ABE1E8B}" type="slidenum">
              <a:rPr lang="en-GB" smtClean="0"/>
              <a:t>12</a:t>
            </a:fld>
            <a:endParaRPr lang="en-GB"/>
          </a:p>
        </p:txBody>
      </p:sp>
    </p:spTree>
    <p:extLst>
      <p:ext uri="{BB962C8B-B14F-4D97-AF65-F5344CB8AC3E}">
        <p14:creationId xmlns:p14="http://schemas.microsoft.com/office/powerpoint/2010/main" val="1150066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41E995-B6DF-4000-8E6B-33DD7AB2C46A}"/>
              </a:ext>
            </a:extLst>
          </p:cNvPr>
          <p:cNvSpPr>
            <a:spLocks noGrp="1"/>
          </p:cNvSpPr>
          <p:nvPr>
            <p:ph type="title"/>
          </p:nvPr>
        </p:nvSpPr>
        <p:spPr/>
        <p:txBody>
          <a:bodyPr>
            <a:noAutofit/>
          </a:bodyPr>
          <a:lstStyle/>
          <a:p>
            <a:r>
              <a:rPr lang="en-GB" sz="2800" b="1" dirty="0"/>
              <a:t>Selected international standards, </a:t>
            </a:r>
            <a:r>
              <a:rPr lang="en-US" sz="2800" b="1" dirty="0"/>
              <a:t>agreements and human rights mechanisms </a:t>
            </a:r>
            <a:r>
              <a:rPr lang="en-GB" sz="2800" b="1" dirty="0"/>
              <a:t>that support </a:t>
            </a:r>
            <a:r>
              <a:rPr lang="en-GB" sz="3200" b="1" dirty="0">
                <a:solidFill>
                  <a:schemeClr val="accent1"/>
                </a:solidFill>
              </a:rPr>
              <a:t>Gender-Sensitive Harm Reduction Policy and Services</a:t>
            </a:r>
            <a:endParaRPr lang="en-GB" sz="3200" dirty="0">
              <a:solidFill>
                <a:schemeClr val="accent1"/>
              </a:solidFill>
            </a:endParaRPr>
          </a:p>
        </p:txBody>
      </p:sp>
      <p:sp>
        <p:nvSpPr>
          <p:cNvPr id="5" name="Content Placeholder 4">
            <a:extLst>
              <a:ext uri="{FF2B5EF4-FFF2-40B4-BE49-F238E27FC236}">
                <a16:creationId xmlns:a16="http://schemas.microsoft.com/office/drawing/2014/main" id="{0163A6D8-EA3D-4274-AA1F-6258DC6C94EA}"/>
              </a:ext>
            </a:extLst>
          </p:cNvPr>
          <p:cNvSpPr>
            <a:spLocks noGrp="1"/>
          </p:cNvSpPr>
          <p:nvPr>
            <p:ph idx="1"/>
          </p:nvPr>
        </p:nvSpPr>
        <p:spPr/>
        <p:txBody>
          <a:bodyPr>
            <a:normAutofit fontScale="62500" lnSpcReduction="20000"/>
          </a:bodyPr>
          <a:lstStyle/>
          <a:p>
            <a:pPr marL="514350" indent="-514350">
              <a:buFont typeface="+mj-lt"/>
              <a:buAutoNum type="arabicPeriod"/>
            </a:pPr>
            <a:r>
              <a:rPr lang="en-GB" dirty="0"/>
              <a:t>UNAIDS, Programme Coordinating Board, 31</a:t>
            </a:r>
            <a:r>
              <a:rPr lang="en-GB" baseline="30000" dirty="0"/>
              <a:t>st</a:t>
            </a:r>
            <a:r>
              <a:rPr lang="en-GB" dirty="0"/>
              <a:t> Meeting, agenda item 2, UNAIDS Agenda for Accelerated Country Action for Women, Girls, Gender Equality and HIV Mid-term Review – Final report, 29 November 2012, UNAIDS/PCB(31)/12.20 (para. 95)</a:t>
            </a:r>
          </a:p>
          <a:p>
            <a:pPr marL="514350" indent="-514350">
              <a:buFont typeface="+mj-lt"/>
              <a:buAutoNum type="arabicPeriod"/>
            </a:pPr>
            <a:r>
              <a:rPr lang="en-US" dirty="0">
                <a:solidFill>
                  <a:schemeClr val="accent1"/>
                </a:solidFill>
              </a:rPr>
              <a:t>Women out loud: How women living with HIV will help the world end AIDS, Reaching the ten targets of the 2011 United Nations General Assembly Political declaration on HIV and AIDS, </a:t>
            </a:r>
            <a:r>
              <a:rPr lang="en-GB" dirty="0">
                <a:solidFill>
                  <a:schemeClr val="accent1"/>
                </a:solidFill>
              </a:rPr>
              <a:t>2012 (Target 2)</a:t>
            </a:r>
          </a:p>
          <a:p>
            <a:pPr marL="514350" indent="-514350">
              <a:buFont typeface="+mj-lt"/>
              <a:buAutoNum type="arabicPeriod"/>
            </a:pPr>
            <a:r>
              <a:rPr lang="en-US" dirty="0"/>
              <a:t>Agreed conclusions of the Commission on the Status of Women on thematic issues: Women, the girl child and human immunodeficiency virus/acquired immunodeficiency syndrome, 5th Session (6-16 March and 9-11 May 2001), E/2001/</a:t>
            </a:r>
            <a:r>
              <a:rPr lang="es-ES" dirty="0"/>
              <a:t>INF/2/Add.2 (para. 4 </a:t>
            </a:r>
            <a:r>
              <a:rPr lang="es-ES" i="1" dirty="0"/>
              <a:t>(j)</a:t>
            </a:r>
            <a:r>
              <a:rPr lang="es-ES" dirty="0"/>
              <a:t>)</a:t>
            </a:r>
          </a:p>
          <a:p>
            <a:pPr marL="514350" indent="-514350">
              <a:buFont typeface="+mj-lt"/>
              <a:buAutoNum type="arabicPeriod"/>
            </a:pPr>
            <a:r>
              <a:rPr lang="en-US" dirty="0">
                <a:solidFill>
                  <a:schemeClr val="accent1"/>
                </a:solidFill>
              </a:rPr>
              <a:t>Report to the Human Rights Council, Report of the Special Rapporteur on the right of everyone to the enjoyment of the highest attainable standard of physical and mental health, Anand Grover, Addendum, Mission to Viet Nam, 4 June 2012, </a:t>
            </a:r>
            <a:r>
              <a:rPr lang="en-GB" dirty="0">
                <a:solidFill>
                  <a:schemeClr val="accent1"/>
                </a:solidFill>
              </a:rPr>
              <a:t>A/HRC/20/15/Add.2 (para. 63 </a:t>
            </a:r>
            <a:r>
              <a:rPr lang="en-GB" i="1" dirty="0">
                <a:solidFill>
                  <a:schemeClr val="accent1"/>
                </a:solidFill>
              </a:rPr>
              <a:t>(b)</a:t>
            </a:r>
            <a:r>
              <a:rPr lang="en-GB" dirty="0">
                <a:solidFill>
                  <a:schemeClr val="accent1"/>
                </a:solidFill>
              </a:rPr>
              <a:t>)</a:t>
            </a:r>
          </a:p>
          <a:p>
            <a:pPr marL="514350" indent="-514350">
              <a:buFont typeface="+mj-lt"/>
              <a:buAutoNum type="arabicPeriod"/>
            </a:pPr>
            <a:r>
              <a:rPr lang="en-US" dirty="0"/>
              <a:t>Committee on the Elimination of Discrimination against Women, Concluding observations on the State report of Brazil, 23 March 2012, CEDAW/C/</a:t>
            </a:r>
            <a:r>
              <a:rPr lang="en-GB" dirty="0"/>
              <a:t>BRA/CO/7 (para. 32)</a:t>
            </a:r>
          </a:p>
          <a:p>
            <a:pPr marL="514350" indent="-514350">
              <a:buFont typeface="+mj-lt"/>
              <a:buAutoNum type="arabicPeriod"/>
            </a:pPr>
            <a:r>
              <a:rPr lang="en-US" dirty="0">
                <a:solidFill>
                  <a:schemeClr val="accent1"/>
                </a:solidFill>
              </a:rPr>
              <a:t>Committee on Discrimination against Women, Concluding observations on the State report of the United Kingdom of Great Britain and Northern Ireland, 10 June 1999, CEDAW/C/UK/3 and CEDAW/C/UK/4 (para. 313)</a:t>
            </a:r>
          </a:p>
          <a:p>
            <a:pPr marL="514350" indent="-514350">
              <a:buFont typeface="+mj-lt"/>
              <a:buAutoNum type="arabicPeriod"/>
            </a:pPr>
            <a:r>
              <a:rPr lang="en-US" dirty="0"/>
              <a:t>Promoting strategies and measures addressing specific needs of women in the context of comprehensive and integrated drug demand reduction </a:t>
            </a:r>
            <a:r>
              <a:rPr lang="en-US" dirty="0" err="1"/>
              <a:t>programmes</a:t>
            </a:r>
            <a:r>
              <a:rPr lang="en-US" dirty="0"/>
              <a:t> and strategies, 2012, CND Resolution </a:t>
            </a:r>
            <a:r>
              <a:rPr lang="en-GB" dirty="0"/>
              <a:t>55/5 (para. 4)</a:t>
            </a:r>
          </a:p>
        </p:txBody>
      </p:sp>
      <p:sp>
        <p:nvSpPr>
          <p:cNvPr id="2" name="Slide Number Placeholder 1">
            <a:extLst>
              <a:ext uri="{FF2B5EF4-FFF2-40B4-BE49-F238E27FC236}">
                <a16:creationId xmlns:a16="http://schemas.microsoft.com/office/drawing/2014/main" id="{42B83DBD-7B43-48D6-A9EF-420D6606B8E1}"/>
              </a:ext>
            </a:extLst>
          </p:cNvPr>
          <p:cNvSpPr>
            <a:spLocks noGrp="1"/>
          </p:cNvSpPr>
          <p:nvPr>
            <p:ph type="sldNum" sz="quarter" idx="12"/>
          </p:nvPr>
        </p:nvSpPr>
        <p:spPr/>
        <p:txBody>
          <a:bodyPr/>
          <a:lstStyle/>
          <a:p>
            <a:fld id="{38F84137-082C-4595-97BC-CECF2ABE1E8B}" type="slidenum">
              <a:rPr lang="en-GB" smtClean="0"/>
              <a:t>2</a:t>
            </a:fld>
            <a:endParaRPr lang="en-GB"/>
          </a:p>
        </p:txBody>
      </p:sp>
    </p:spTree>
    <p:extLst>
      <p:ext uri="{BB962C8B-B14F-4D97-AF65-F5344CB8AC3E}">
        <p14:creationId xmlns:p14="http://schemas.microsoft.com/office/powerpoint/2010/main" val="377829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49CD46-6DC6-450B-A2DA-C7D593076166}"/>
              </a:ext>
            </a:extLst>
          </p:cNvPr>
          <p:cNvSpPr>
            <a:spLocks noGrp="1"/>
          </p:cNvSpPr>
          <p:nvPr>
            <p:ph type="title"/>
          </p:nvPr>
        </p:nvSpPr>
        <p:spPr/>
        <p:txBody>
          <a:bodyPr>
            <a:noAutofit/>
          </a:bodyPr>
          <a:lstStyle/>
          <a:p>
            <a:r>
              <a:rPr lang="en-GB" sz="4800" dirty="0"/>
              <a:t>What does your local policies, national strategies and priorities say about gender sensitive programming? </a:t>
            </a:r>
          </a:p>
        </p:txBody>
      </p:sp>
      <p:sp>
        <p:nvSpPr>
          <p:cNvPr id="5" name="Text Placeholder 4">
            <a:extLst>
              <a:ext uri="{FF2B5EF4-FFF2-40B4-BE49-F238E27FC236}">
                <a16:creationId xmlns:a16="http://schemas.microsoft.com/office/drawing/2014/main" id="{C40031A0-2AF2-41B0-8514-BCFA71DE04F7}"/>
              </a:ext>
            </a:extLst>
          </p:cNvPr>
          <p:cNvSpPr>
            <a:spLocks noGrp="1"/>
          </p:cNvSpPr>
          <p:nvPr>
            <p:ph type="body" idx="1"/>
          </p:nvPr>
        </p:nvSpPr>
        <p:spPr/>
        <p:txBody>
          <a:bodyPr/>
          <a:lstStyle/>
          <a:p>
            <a:r>
              <a:rPr lang="en-GB" dirty="0"/>
              <a:t>DISCUSSION</a:t>
            </a:r>
          </a:p>
        </p:txBody>
      </p:sp>
      <p:sp>
        <p:nvSpPr>
          <p:cNvPr id="2" name="Slide Number Placeholder 1">
            <a:extLst>
              <a:ext uri="{FF2B5EF4-FFF2-40B4-BE49-F238E27FC236}">
                <a16:creationId xmlns:a16="http://schemas.microsoft.com/office/drawing/2014/main" id="{85D7E17F-6327-496E-94A4-AF244806F735}"/>
              </a:ext>
            </a:extLst>
          </p:cNvPr>
          <p:cNvSpPr>
            <a:spLocks noGrp="1"/>
          </p:cNvSpPr>
          <p:nvPr>
            <p:ph type="sldNum" sz="quarter" idx="12"/>
          </p:nvPr>
        </p:nvSpPr>
        <p:spPr/>
        <p:txBody>
          <a:bodyPr/>
          <a:lstStyle/>
          <a:p>
            <a:fld id="{38F84137-082C-4595-97BC-CECF2ABE1E8B}" type="slidenum">
              <a:rPr lang="en-GB" smtClean="0"/>
              <a:t>3</a:t>
            </a:fld>
            <a:endParaRPr lang="en-GB"/>
          </a:p>
        </p:txBody>
      </p:sp>
    </p:spTree>
    <p:extLst>
      <p:ext uri="{BB962C8B-B14F-4D97-AF65-F5344CB8AC3E}">
        <p14:creationId xmlns:p14="http://schemas.microsoft.com/office/powerpoint/2010/main" val="1338432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753DF3-4D94-4C2B-90F8-2BAC3C49874B}"/>
              </a:ext>
            </a:extLst>
          </p:cNvPr>
          <p:cNvPicPr>
            <a:picLocks noChangeAspect="1"/>
          </p:cNvPicPr>
          <p:nvPr/>
        </p:nvPicPr>
        <p:blipFill rotWithShape="1">
          <a:blip r:embed="rId3"/>
          <a:srcRect t="3120" b="36720"/>
          <a:stretch/>
        </p:blipFill>
        <p:spPr>
          <a:xfrm>
            <a:off x="20" y="10"/>
            <a:ext cx="12191980" cy="6857990"/>
          </a:xfrm>
          <a:prstGeom prst="rect">
            <a:avLst/>
          </a:prstGeom>
        </p:spPr>
      </p:pic>
      <p:sp>
        <p:nvSpPr>
          <p:cNvPr id="2" name="Slide Number Placeholder 1">
            <a:extLst>
              <a:ext uri="{FF2B5EF4-FFF2-40B4-BE49-F238E27FC236}">
                <a16:creationId xmlns:a16="http://schemas.microsoft.com/office/drawing/2014/main" id="{BD82E9FD-F6A9-4255-B3B6-5749DF79EB53}"/>
              </a:ext>
            </a:extLst>
          </p:cNvPr>
          <p:cNvSpPr>
            <a:spLocks noGrp="1"/>
          </p:cNvSpPr>
          <p:nvPr>
            <p:ph type="sldNum" sz="quarter" idx="12"/>
          </p:nvPr>
        </p:nvSpPr>
        <p:spPr/>
        <p:txBody>
          <a:bodyPr/>
          <a:lstStyle/>
          <a:p>
            <a:fld id="{38F84137-082C-4595-97BC-CECF2ABE1E8B}" type="slidenum">
              <a:rPr lang="en-GB" smtClean="0"/>
              <a:t>4</a:t>
            </a:fld>
            <a:endParaRPr lang="en-GB"/>
          </a:p>
        </p:txBody>
      </p:sp>
    </p:spTree>
    <p:extLst>
      <p:ext uri="{BB962C8B-B14F-4D97-AF65-F5344CB8AC3E}">
        <p14:creationId xmlns:p14="http://schemas.microsoft.com/office/powerpoint/2010/main" val="269552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B511C1-DF07-4742-8DBF-85195917533D}"/>
              </a:ext>
            </a:extLst>
          </p:cNvPr>
          <p:cNvSpPr>
            <a:spLocks noGrp="1"/>
          </p:cNvSpPr>
          <p:nvPr>
            <p:ph type="title"/>
          </p:nvPr>
        </p:nvSpPr>
        <p:spPr>
          <a:xfrm>
            <a:off x="838200" y="5529884"/>
            <a:ext cx="8078342" cy="1096331"/>
          </a:xfrm>
        </p:spPr>
        <p:txBody>
          <a:bodyPr>
            <a:normAutofit/>
          </a:bodyPr>
          <a:lstStyle/>
          <a:p>
            <a:r>
              <a:rPr lang="en-GB" sz="3400"/>
              <a:t>Collect gender-specific strategic information</a:t>
            </a:r>
          </a:p>
        </p:txBody>
      </p:sp>
      <p:graphicFrame>
        <p:nvGraphicFramePr>
          <p:cNvPr id="7" name="Content Placeholder 4"/>
          <p:cNvGraphicFramePr>
            <a:graphicFrameLocks noGrp="1"/>
          </p:cNvGraphicFramePr>
          <p:nvPr>
            <p:ph idx="1"/>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3D35CC21-65FB-461D-A51F-1935FA4CD917}"/>
              </a:ext>
            </a:extLst>
          </p:cNvPr>
          <p:cNvSpPr>
            <a:spLocks noGrp="1"/>
          </p:cNvSpPr>
          <p:nvPr>
            <p:ph type="sldNum" sz="quarter" idx="12"/>
          </p:nvPr>
        </p:nvSpPr>
        <p:spPr/>
        <p:txBody>
          <a:bodyPr/>
          <a:lstStyle/>
          <a:p>
            <a:fld id="{38F84137-082C-4595-97BC-CECF2ABE1E8B}" type="slidenum">
              <a:rPr lang="en-GB" smtClean="0"/>
              <a:t>5</a:t>
            </a:fld>
            <a:endParaRPr lang="en-GB"/>
          </a:p>
        </p:txBody>
      </p:sp>
    </p:spTree>
    <p:extLst>
      <p:ext uri="{BB962C8B-B14F-4D97-AF65-F5344CB8AC3E}">
        <p14:creationId xmlns:p14="http://schemas.microsoft.com/office/powerpoint/2010/main" val="1221953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79094-494D-4455-858F-F077711A15A1}"/>
              </a:ext>
            </a:extLst>
          </p:cNvPr>
          <p:cNvSpPr>
            <a:spLocks noGrp="1"/>
          </p:cNvSpPr>
          <p:nvPr>
            <p:ph type="title"/>
          </p:nvPr>
        </p:nvSpPr>
        <p:spPr/>
        <p:txBody>
          <a:bodyPr/>
          <a:lstStyle/>
          <a:p>
            <a:r>
              <a:rPr lang="en-US" dirty="0"/>
              <a:t>Mainstream Harm Reduction Interventions for Women Who Inject Drugs (1)</a:t>
            </a:r>
            <a:endParaRPr lang="en-GB" dirty="0"/>
          </a:p>
        </p:txBody>
      </p:sp>
      <p:sp>
        <p:nvSpPr>
          <p:cNvPr id="3" name="Content Placeholder 2">
            <a:extLst>
              <a:ext uri="{FF2B5EF4-FFF2-40B4-BE49-F238E27FC236}">
                <a16:creationId xmlns:a16="http://schemas.microsoft.com/office/drawing/2014/main" id="{D0E38206-B9AB-4ACA-B8FF-EA6CF4F6E3EC}"/>
              </a:ext>
            </a:extLst>
          </p:cNvPr>
          <p:cNvSpPr>
            <a:spLocks noGrp="1"/>
          </p:cNvSpPr>
          <p:nvPr>
            <p:ph idx="1"/>
          </p:nvPr>
        </p:nvSpPr>
        <p:spPr/>
        <p:txBody>
          <a:bodyPr>
            <a:normAutofit/>
          </a:bodyPr>
          <a:lstStyle/>
          <a:p>
            <a:r>
              <a:rPr lang="en-US" dirty="0"/>
              <a:t>Introduce or expand and integrate gender responsive elements (refer to Day 1 handout) within all harm reduction services, including in prisons and pre-trial detention </a:t>
            </a:r>
            <a:r>
              <a:rPr lang="en-US" dirty="0" err="1"/>
              <a:t>centres</a:t>
            </a:r>
            <a:r>
              <a:rPr lang="en-US" dirty="0"/>
              <a:t>.</a:t>
            </a:r>
          </a:p>
          <a:p>
            <a:r>
              <a:rPr lang="en-US" dirty="0"/>
              <a:t>Develop specific guidelines, indicators and targets that address the needs of women who inject drugs with regard to harm reduction services, sexual and reproductive health, pre-and post-natal care and other key interventions.</a:t>
            </a:r>
          </a:p>
        </p:txBody>
      </p:sp>
      <p:sp>
        <p:nvSpPr>
          <p:cNvPr id="4" name="Slide Number Placeholder 3">
            <a:extLst>
              <a:ext uri="{FF2B5EF4-FFF2-40B4-BE49-F238E27FC236}">
                <a16:creationId xmlns:a16="http://schemas.microsoft.com/office/drawing/2014/main" id="{2F003ACC-E618-4439-9918-1B4DB15E734F}"/>
              </a:ext>
            </a:extLst>
          </p:cNvPr>
          <p:cNvSpPr>
            <a:spLocks noGrp="1"/>
          </p:cNvSpPr>
          <p:nvPr>
            <p:ph type="sldNum" sz="quarter" idx="12"/>
          </p:nvPr>
        </p:nvSpPr>
        <p:spPr/>
        <p:txBody>
          <a:bodyPr/>
          <a:lstStyle/>
          <a:p>
            <a:fld id="{38F84137-082C-4595-97BC-CECF2ABE1E8B}" type="slidenum">
              <a:rPr lang="en-GB" smtClean="0"/>
              <a:t>6</a:t>
            </a:fld>
            <a:endParaRPr lang="en-GB"/>
          </a:p>
        </p:txBody>
      </p:sp>
    </p:spTree>
    <p:extLst>
      <p:ext uri="{BB962C8B-B14F-4D97-AF65-F5344CB8AC3E}">
        <p14:creationId xmlns:p14="http://schemas.microsoft.com/office/powerpoint/2010/main" val="358781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79094-494D-4455-858F-F077711A15A1}"/>
              </a:ext>
            </a:extLst>
          </p:cNvPr>
          <p:cNvSpPr>
            <a:spLocks noGrp="1"/>
          </p:cNvSpPr>
          <p:nvPr>
            <p:ph type="title"/>
          </p:nvPr>
        </p:nvSpPr>
        <p:spPr/>
        <p:txBody>
          <a:bodyPr/>
          <a:lstStyle/>
          <a:p>
            <a:r>
              <a:rPr lang="en-US" dirty="0"/>
              <a:t>Mainstream Harm Reduction Interventions for Women Who Inject Drugs (2)</a:t>
            </a:r>
            <a:endParaRPr lang="en-GB" dirty="0"/>
          </a:p>
        </p:txBody>
      </p:sp>
      <p:sp>
        <p:nvSpPr>
          <p:cNvPr id="3" name="Content Placeholder 2">
            <a:extLst>
              <a:ext uri="{FF2B5EF4-FFF2-40B4-BE49-F238E27FC236}">
                <a16:creationId xmlns:a16="http://schemas.microsoft.com/office/drawing/2014/main" id="{D0E38206-B9AB-4ACA-B8FF-EA6CF4F6E3EC}"/>
              </a:ext>
            </a:extLst>
          </p:cNvPr>
          <p:cNvSpPr>
            <a:spLocks noGrp="1"/>
          </p:cNvSpPr>
          <p:nvPr>
            <p:ph idx="1"/>
          </p:nvPr>
        </p:nvSpPr>
        <p:spPr/>
        <p:txBody>
          <a:bodyPr>
            <a:normAutofit/>
          </a:bodyPr>
          <a:lstStyle/>
          <a:p>
            <a:r>
              <a:rPr lang="en-US" dirty="0"/>
              <a:t>Prison systems should provide access to Comprehensive Package of harm reduction interventions and health services equivalent to those available in the community, including during pre-trial detention, and ensure that no interruptions of ART and OST occur in any settings associated with detention (including pre-sentencing).</a:t>
            </a:r>
          </a:p>
          <a:p>
            <a:r>
              <a:rPr lang="en-US" dirty="0"/>
              <a:t>Provide sexual and reproductive health care, psychosocial support and other forms of gender-sensitive care in women’s prisons and pre-trial detention </a:t>
            </a:r>
            <a:r>
              <a:rPr lang="en-GB" dirty="0"/>
              <a:t>centres</a:t>
            </a:r>
            <a:r>
              <a:rPr lang="en-US" dirty="0"/>
              <a:t>.</a:t>
            </a:r>
            <a:endParaRPr lang="en-GB" dirty="0"/>
          </a:p>
        </p:txBody>
      </p:sp>
      <p:sp>
        <p:nvSpPr>
          <p:cNvPr id="4" name="Slide Number Placeholder 3">
            <a:extLst>
              <a:ext uri="{FF2B5EF4-FFF2-40B4-BE49-F238E27FC236}">
                <a16:creationId xmlns:a16="http://schemas.microsoft.com/office/drawing/2014/main" id="{89FC0D80-C145-40FD-8DBE-7CBC308FBE43}"/>
              </a:ext>
            </a:extLst>
          </p:cNvPr>
          <p:cNvSpPr>
            <a:spLocks noGrp="1"/>
          </p:cNvSpPr>
          <p:nvPr>
            <p:ph type="sldNum" sz="quarter" idx="12"/>
          </p:nvPr>
        </p:nvSpPr>
        <p:spPr/>
        <p:txBody>
          <a:bodyPr/>
          <a:lstStyle/>
          <a:p>
            <a:fld id="{38F84137-082C-4595-97BC-CECF2ABE1E8B}" type="slidenum">
              <a:rPr lang="en-GB" smtClean="0"/>
              <a:t>7</a:t>
            </a:fld>
            <a:endParaRPr lang="en-GB"/>
          </a:p>
        </p:txBody>
      </p:sp>
    </p:spTree>
    <p:extLst>
      <p:ext uri="{BB962C8B-B14F-4D97-AF65-F5344CB8AC3E}">
        <p14:creationId xmlns:p14="http://schemas.microsoft.com/office/powerpoint/2010/main" val="1439344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16CAB-4580-40B5-87DF-7F8EB17CA948}"/>
              </a:ext>
            </a:extLst>
          </p:cNvPr>
          <p:cNvSpPr>
            <a:spLocks noGrp="1"/>
          </p:cNvSpPr>
          <p:nvPr>
            <p:ph type="title"/>
          </p:nvPr>
        </p:nvSpPr>
        <p:spPr/>
        <p:txBody>
          <a:bodyPr/>
          <a:lstStyle/>
          <a:p>
            <a:r>
              <a:rPr lang="en-US" dirty="0"/>
              <a:t>Strengthen Capacity and Increase Resources</a:t>
            </a:r>
            <a:endParaRPr lang="en-GB" dirty="0"/>
          </a:p>
        </p:txBody>
      </p:sp>
      <p:sp>
        <p:nvSpPr>
          <p:cNvPr id="3" name="Content Placeholder 2">
            <a:extLst>
              <a:ext uri="{FF2B5EF4-FFF2-40B4-BE49-F238E27FC236}">
                <a16:creationId xmlns:a16="http://schemas.microsoft.com/office/drawing/2014/main" id="{EC651FD9-78B2-4117-8BD4-53D79F0CCA2F}"/>
              </a:ext>
            </a:extLst>
          </p:cNvPr>
          <p:cNvSpPr>
            <a:spLocks noGrp="1"/>
          </p:cNvSpPr>
          <p:nvPr>
            <p:ph idx="1"/>
          </p:nvPr>
        </p:nvSpPr>
        <p:spPr/>
        <p:txBody>
          <a:bodyPr>
            <a:normAutofit fontScale="92500" lnSpcReduction="20000"/>
          </a:bodyPr>
          <a:lstStyle/>
          <a:p>
            <a:r>
              <a:rPr lang="en-US" dirty="0"/>
              <a:t>Establish functional working partnerships and policy harmonization across all relevant stakeholder ministries, including justice, corrections, health, women’s affairs and social welfare. </a:t>
            </a:r>
          </a:p>
          <a:p>
            <a:r>
              <a:rPr lang="en-US" dirty="0"/>
              <a:t>Train harm reduction service staff to deliver gender-specific services.</a:t>
            </a:r>
          </a:p>
          <a:p>
            <a:r>
              <a:rPr lang="en-US" dirty="0"/>
              <a:t>Ensure that law enforcement training and health-care staff training curricula include materials on the needs and rights of WID, stigma reduction and appropriate referrals to </a:t>
            </a:r>
            <a:r>
              <a:rPr lang="en-GB" dirty="0"/>
              <a:t>harm reduction services.</a:t>
            </a:r>
          </a:p>
          <a:p>
            <a:r>
              <a:rPr lang="en-US" dirty="0"/>
              <a:t>Allocate resources to introduce and expand gender-responsive harm reduction service provision for </a:t>
            </a:r>
            <a:r>
              <a:rPr lang="en-GB" dirty="0"/>
              <a:t>WID.</a:t>
            </a:r>
          </a:p>
          <a:p>
            <a:r>
              <a:rPr lang="en-US" dirty="0"/>
              <a:t>Integrate gender analysis into policy and </a:t>
            </a:r>
            <a:r>
              <a:rPr lang="en-US" dirty="0" err="1"/>
              <a:t>programme</a:t>
            </a:r>
            <a:r>
              <a:rPr lang="en-US" dirty="0"/>
              <a:t> planning and monitoring and evaluation frameworks, and build capacity to address gender inequalities faced by WID.</a:t>
            </a:r>
            <a:endParaRPr lang="en-GB" dirty="0"/>
          </a:p>
        </p:txBody>
      </p:sp>
      <p:sp>
        <p:nvSpPr>
          <p:cNvPr id="4" name="Slide Number Placeholder 3">
            <a:extLst>
              <a:ext uri="{FF2B5EF4-FFF2-40B4-BE49-F238E27FC236}">
                <a16:creationId xmlns:a16="http://schemas.microsoft.com/office/drawing/2014/main" id="{0D961BB7-6D9E-4B61-9EB0-05708330F94F}"/>
              </a:ext>
            </a:extLst>
          </p:cNvPr>
          <p:cNvSpPr>
            <a:spLocks noGrp="1"/>
          </p:cNvSpPr>
          <p:nvPr>
            <p:ph type="sldNum" sz="quarter" idx="12"/>
          </p:nvPr>
        </p:nvSpPr>
        <p:spPr/>
        <p:txBody>
          <a:bodyPr/>
          <a:lstStyle/>
          <a:p>
            <a:fld id="{38F84137-082C-4595-97BC-CECF2ABE1E8B}" type="slidenum">
              <a:rPr lang="en-GB" smtClean="0"/>
              <a:t>8</a:t>
            </a:fld>
            <a:endParaRPr lang="en-GB"/>
          </a:p>
        </p:txBody>
      </p:sp>
    </p:spTree>
    <p:extLst>
      <p:ext uri="{BB962C8B-B14F-4D97-AF65-F5344CB8AC3E}">
        <p14:creationId xmlns:p14="http://schemas.microsoft.com/office/powerpoint/2010/main" val="750314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DA40F-0E66-44DA-82BA-28701469F40B}"/>
              </a:ext>
            </a:extLst>
          </p:cNvPr>
          <p:cNvSpPr>
            <a:spLocks noGrp="1"/>
          </p:cNvSpPr>
          <p:nvPr>
            <p:ph type="title"/>
          </p:nvPr>
        </p:nvSpPr>
        <p:spPr>
          <a:xfrm>
            <a:off x="838200" y="365125"/>
            <a:ext cx="10515600" cy="1325563"/>
          </a:xfrm>
        </p:spPr>
        <p:txBody>
          <a:bodyPr/>
          <a:lstStyle/>
          <a:p>
            <a:r>
              <a:rPr lang="en-US" dirty="0"/>
              <a:t>Create an Enabling Policy Environment (1)</a:t>
            </a:r>
            <a:endParaRPr lang="en-GB" dirty="0"/>
          </a:p>
        </p:txBody>
      </p:sp>
      <p:sp>
        <p:nvSpPr>
          <p:cNvPr id="3" name="Content Placeholder 2">
            <a:extLst>
              <a:ext uri="{FF2B5EF4-FFF2-40B4-BE49-F238E27FC236}">
                <a16:creationId xmlns:a16="http://schemas.microsoft.com/office/drawing/2014/main" id="{00708C9A-EB25-43D4-92DF-8FCD51139A4B}"/>
              </a:ext>
            </a:extLst>
          </p:cNvPr>
          <p:cNvSpPr>
            <a:spLocks noGrp="1"/>
          </p:cNvSpPr>
          <p:nvPr>
            <p:ph idx="1"/>
          </p:nvPr>
        </p:nvSpPr>
        <p:spPr/>
        <p:txBody>
          <a:bodyPr>
            <a:normAutofit/>
          </a:bodyPr>
          <a:lstStyle/>
          <a:p>
            <a:r>
              <a:rPr lang="en-US" dirty="0"/>
              <a:t>Ensure that HIV policy and </a:t>
            </a:r>
            <a:r>
              <a:rPr lang="en-US" dirty="0" err="1"/>
              <a:t>programme</a:t>
            </a:r>
            <a:r>
              <a:rPr lang="en-US" dirty="0"/>
              <a:t> planning are in line with international guidance and protocols, including human rights mechanisms.</a:t>
            </a:r>
          </a:p>
          <a:p>
            <a:r>
              <a:rPr lang="en-US" dirty="0"/>
              <a:t>Legislation, procedures, policies and practices should be reviewed to determine if they have a negative impact on women. </a:t>
            </a:r>
          </a:p>
          <a:p>
            <a:pPr lvl="1"/>
            <a:r>
              <a:rPr lang="en-US" dirty="0"/>
              <a:t>Those found lacking should be modified in order to ensure that women are treated fairly by health, welfare, law enforcement and criminal justice systems. Example, drug use status should not be used as a criterion for loss of child custody or access to health and social services.</a:t>
            </a:r>
          </a:p>
        </p:txBody>
      </p:sp>
      <p:sp>
        <p:nvSpPr>
          <p:cNvPr id="4" name="Slide Number Placeholder 3">
            <a:extLst>
              <a:ext uri="{FF2B5EF4-FFF2-40B4-BE49-F238E27FC236}">
                <a16:creationId xmlns:a16="http://schemas.microsoft.com/office/drawing/2014/main" id="{64CBDA2E-3E39-486A-ACC0-C78A5D0DF1CD}"/>
              </a:ext>
            </a:extLst>
          </p:cNvPr>
          <p:cNvSpPr>
            <a:spLocks noGrp="1"/>
          </p:cNvSpPr>
          <p:nvPr>
            <p:ph type="sldNum" sz="quarter" idx="12"/>
          </p:nvPr>
        </p:nvSpPr>
        <p:spPr/>
        <p:txBody>
          <a:bodyPr/>
          <a:lstStyle/>
          <a:p>
            <a:fld id="{38F84137-082C-4595-97BC-CECF2ABE1E8B}" type="slidenum">
              <a:rPr lang="en-GB" smtClean="0"/>
              <a:t>9</a:t>
            </a:fld>
            <a:endParaRPr lang="en-GB"/>
          </a:p>
        </p:txBody>
      </p:sp>
    </p:spTree>
    <p:extLst>
      <p:ext uri="{BB962C8B-B14F-4D97-AF65-F5344CB8AC3E}">
        <p14:creationId xmlns:p14="http://schemas.microsoft.com/office/powerpoint/2010/main" val="1274543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904</Words>
  <Application>Microsoft Office PowerPoint</Application>
  <PresentationFormat>Widescreen</PresentationFormat>
  <Paragraphs>59</Paragraphs>
  <Slides>12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International Guidelines on Programmes for Women Who Inject Drugs </vt:lpstr>
      <vt:lpstr>Selected international standards, agreements and human rights mechanisms that support Gender-Sensitive Harm Reduction Policy and Services</vt:lpstr>
      <vt:lpstr>What does your local policies, national strategies and priorities say about gender sensitive programming? </vt:lpstr>
      <vt:lpstr>PowerPoint Presentation</vt:lpstr>
      <vt:lpstr>Collect gender-specific strategic information</vt:lpstr>
      <vt:lpstr>Mainstream Harm Reduction Interventions for Women Who Inject Drugs (1)</vt:lpstr>
      <vt:lpstr>Mainstream Harm Reduction Interventions for Women Who Inject Drugs (2)</vt:lpstr>
      <vt:lpstr>Strengthen Capacity and Increase Resources</vt:lpstr>
      <vt:lpstr>Create an Enabling Policy Environment (1)</vt:lpstr>
      <vt:lpstr>Create an Enabling Policy Environment (2) </vt:lpstr>
      <vt:lpstr>Tools and Resources POLICY BRIEF on Women Who Inject Drugs and HIV: Addressing Specific Needs</vt:lpstr>
      <vt:lpstr>Discussion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Mona Sheikh Mahmud</dc:creator>
  <cp:lastModifiedBy>ASUS</cp:lastModifiedBy>
  <cp:revision>6</cp:revision>
  <dcterms:created xsi:type="dcterms:W3CDTF">2017-10-29T09:34:55Z</dcterms:created>
  <dcterms:modified xsi:type="dcterms:W3CDTF">2018-01-03T10:06:10Z</dcterms:modified>
</cp:coreProperties>
</file>