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9"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301" r:id="rId24"/>
    <p:sldId id="283" r:id="rId25"/>
    <p:sldId id="284" r:id="rId26"/>
    <p:sldId id="304" r:id="rId27"/>
    <p:sldId id="292" r:id="rId28"/>
    <p:sldId id="303" r:id="rId29"/>
    <p:sldId id="297" r:id="rId30"/>
    <p:sldId id="298" r:id="rId31"/>
    <p:sldId id="30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9889" autoAdjust="0"/>
  </p:normalViewPr>
  <p:slideViewPr>
    <p:cSldViewPr snapToGrid="0">
      <p:cViewPr varScale="1">
        <p:scale>
          <a:sx n="81" d="100"/>
          <a:sy n="81" d="100"/>
        </p:scale>
        <p:origin x="120" y="192"/>
      </p:cViewPr>
      <p:guideLst/>
    </p:cSldViewPr>
  </p:slideViewPr>
  <p:notesTextViewPr>
    <p:cViewPr>
      <p:scale>
        <a:sx n="1" d="1"/>
        <a:sy n="1" d="1"/>
      </p:scale>
      <p:origin x="0" y="0"/>
    </p:cViewPr>
  </p:notesTextViewPr>
  <p:sorterViewPr>
    <p:cViewPr>
      <p:scale>
        <a:sx n="80" d="100"/>
        <a:sy n="80" d="100"/>
      </p:scale>
      <p:origin x="0" y="-58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E0E8E7-07E2-44B9-9C2E-2BF968849607}"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MY"/>
        </a:p>
      </dgm:t>
    </dgm:pt>
    <dgm:pt modelId="{ADEADD99-DCC5-4E88-B6C5-8541420DC1F5}">
      <dgm:prSet/>
      <dgm:spPr/>
      <dgm:t>
        <a:bodyPr/>
        <a:lstStyle/>
        <a:p>
          <a:pPr rtl="0"/>
          <a:r>
            <a:rPr lang="en-US" dirty="0"/>
            <a:t>Population size estimates (denominators)</a:t>
          </a:r>
          <a:endParaRPr lang="en-MY" dirty="0"/>
        </a:p>
      </dgm:t>
    </dgm:pt>
    <dgm:pt modelId="{E696B794-18A0-4591-AC64-CFB4305410AF}" type="parTrans" cxnId="{32FADD56-71B4-4429-80A8-4491EF3A3F69}">
      <dgm:prSet/>
      <dgm:spPr/>
      <dgm:t>
        <a:bodyPr/>
        <a:lstStyle/>
        <a:p>
          <a:endParaRPr lang="en-MY"/>
        </a:p>
      </dgm:t>
    </dgm:pt>
    <dgm:pt modelId="{BC1A26D5-6B04-4C8F-A04D-874FF0FF5498}" type="sibTrans" cxnId="{32FADD56-71B4-4429-80A8-4491EF3A3F69}">
      <dgm:prSet/>
      <dgm:spPr/>
      <dgm:t>
        <a:bodyPr/>
        <a:lstStyle/>
        <a:p>
          <a:endParaRPr lang="en-MY"/>
        </a:p>
      </dgm:t>
    </dgm:pt>
    <dgm:pt modelId="{A20FC19A-FBA4-498E-81C0-BD3E04C0A354}">
      <dgm:prSet/>
      <dgm:spPr/>
      <dgm:t>
        <a:bodyPr/>
        <a:lstStyle/>
        <a:p>
          <a:pPr rtl="0"/>
          <a:r>
            <a:rPr lang="en-US" dirty="0"/>
            <a:t>Identifying WUD at higher risk and their locations</a:t>
          </a:r>
          <a:endParaRPr lang="en-MY" dirty="0"/>
        </a:p>
      </dgm:t>
    </dgm:pt>
    <dgm:pt modelId="{7607E14F-F230-4776-A5AD-5A4F6A34F80E}" type="parTrans" cxnId="{46963DA5-6FC8-4A6A-8251-9AD1A21D96B0}">
      <dgm:prSet/>
      <dgm:spPr/>
      <dgm:t>
        <a:bodyPr/>
        <a:lstStyle/>
        <a:p>
          <a:endParaRPr lang="en-MY"/>
        </a:p>
      </dgm:t>
    </dgm:pt>
    <dgm:pt modelId="{C1650C8D-F920-45B2-8CF7-25F262033F1C}" type="sibTrans" cxnId="{46963DA5-6FC8-4A6A-8251-9AD1A21D96B0}">
      <dgm:prSet/>
      <dgm:spPr/>
      <dgm:t>
        <a:bodyPr/>
        <a:lstStyle/>
        <a:p>
          <a:endParaRPr lang="en-MY"/>
        </a:p>
      </dgm:t>
    </dgm:pt>
    <dgm:pt modelId="{3A235B59-3DB2-4BD5-8E3D-0F1D29705FB9}">
      <dgm:prSet/>
      <dgm:spPr/>
      <dgm:t>
        <a:bodyPr/>
        <a:lstStyle/>
        <a:p>
          <a:pPr rtl="0"/>
          <a:r>
            <a:rPr lang="en-US" dirty="0"/>
            <a:t>Service delivery locations most accessible to the WID</a:t>
          </a:r>
        </a:p>
      </dgm:t>
    </dgm:pt>
    <dgm:pt modelId="{11C3F247-EBDF-437E-9F2E-6B76B42022F7}" type="parTrans" cxnId="{D1882456-DCF7-4B84-90FB-8CD2E9EF9CFD}">
      <dgm:prSet/>
      <dgm:spPr/>
      <dgm:t>
        <a:bodyPr/>
        <a:lstStyle/>
        <a:p>
          <a:endParaRPr lang="en-MY"/>
        </a:p>
      </dgm:t>
    </dgm:pt>
    <dgm:pt modelId="{D2CE9BB0-AA6B-4984-BBF3-451A367A6B9D}" type="sibTrans" cxnId="{D1882456-DCF7-4B84-90FB-8CD2E9EF9CFD}">
      <dgm:prSet/>
      <dgm:spPr/>
      <dgm:t>
        <a:bodyPr/>
        <a:lstStyle/>
        <a:p>
          <a:endParaRPr lang="en-MY"/>
        </a:p>
      </dgm:t>
    </dgm:pt>
    <dgm:pt modelId="{E01EDE37-0BB3-41BB-B5F5-FDF65E666449}" type="pres">
      <dgm:prSet presAssocID="{7BE0E8E7-07E2-44B9-9C2E-2BF968849607}" presName="diagram" presStyleCnt="0">
        <dgm:presLayoutVars>
          <dgm:dir/>
          <dgm:resizeHandles val="exact"/>
        </dgm:presLayoutVars>
      </dgm:prSet>
      <dgm:spPr/>
      <dgm:t>
        <a:bodyPr/>
        <a:lstStyle/>
        <a:p>
          <a:endParaRPr lang="en-US"/>
        </a:p>
      </dgm:t>
    </dgm:pt>
    <dgm:pt modelId="{BFD5A94D-97F1-4548-8E2A-26679B13436C}" type="pres">
      <dgm:prSet presAssocID="{ADEADD99-DCC5-4E88-B6C5-8541420DC1F5}" presName="node" presStyleLbl="node1" presStyleIdx="0" presStyleCnt="3">
        <dgm:presLayoutVars>
          <dgm:bulletEnabled val="1"/>
        </dgm:presLayoutVars>
      </dgm:prSet>
      <dgm:spPr/>
      <dgm:t>
        <a:bodyPr/>
        <a:lstStyle/>
        <a:p>
          <a:endParaRPr lang="en-US"/>
        </a:p>
      </dgm:t>
    </dgm:pt>
    <dgm:pt modelId="{49B916B5-97E4-496C-9D73-042417749323}" type="pres">
      <dgm:prSet presAssocID="{BC1A26D5-6B04-4C8F-A04D-874FF0FF5498}" presName="sibTrans" presStyleCnt="0"/>
      <dgm:spPr/>
    </dgm:pt>
    <dgm:pt modelId="{75F3E258-9213-404C-8351-5E5F23B2795C}" type="pres">
      <dgm:prSet presAssocID="{A20FC19A-FBA4-498E-81C0-BD3E04C0A354}" presName="node" presStyleLbl="node1" presStyleIdx="1" presStyleCnt="3">
        <dgm:presLayoutVars>
          <dgm:bulletEnabled val="1"/>
        </dgm:presLayoutVars>
      </dgm:prSet>
      <dgm:spPr/>
      <dgm:t>
        <a:bodyPr/>
        <a:lstStyle/>
        <a:p>
          <a:endParaRPr lang="en-US"/>
        </a:p>
      </dgm:t>
    </dgm:pt>
    <dgm:pt modelId="{E2B2059E-F193-4350-A456-31FA0B733E78}" type="pres">
      <dgm:prSet presAssocID="{C1650C8D-F920-45B2-8CF7-25F262033F1C}" presName="sibTrans" presStyleCnt="0"/>
      <dgm:spPr/>
    </dgm:pt>
    <dgm:pt modelId="{4B5ACA1B-F0E5-4B17-AEB5-333A58ADCDB5}" type="pres">
      <dgm:prSet presAssocID="{3A235B59-3DB2-4BD5-8E3D-0F1D29705FB9}" presName="node" presStyleLbl="node1" presStyleIdx="2" presStyleCnt="3">
        <dgm:presLayoutVars>
          <dgm:bulletEnabled val="1"/>
        </dgm:presLayoutVars>
      </dgm:prSet>
      <dgm:spPr/>
      <dgm:t>
        <a:bodyPr/>
        <a:lstStyle/>
        <a:p>
          <a:endParaRPr lang="en-US"/>
        </a:p>
      </dgm:t>
    </dgm:pt>
  </dgm:ptLst>
  <dgm:cxnLst>
    <dgm:cxn modelId="{957E8A53-B145-4BF5-913A-18F983D0FABA}" type="presOf" srcId="{A20FC19A-FBA4-498E-81C0-BD3E04C0A354}" destId="{75F3E258-9213-404C-8351-5E5F23B2795C}" srcOrd="0" destOrd="0" presId="urn:microsoft.com/office/officeart/2005/8/layout/default"/>
    <dgm:cxn modelId="{32FADD56-71B4-4429-80A8-4491EF3A3F69}" srcId="{7BE0E8E7-07E2-44B9-9C2E-2BF968849607}" destId="{ADEADD99-DCC5-4E88-B6C5-8541420DC1F5}" srcOrd="0" destOrd="0" parTransId="{E696B794-18A0-4591-AC64-CFB4305410AF}" sibTransId="{BC1A26D5-6B04-4C8F-A04D-874FF0FF5498}"/>
    <dgm:cxn modelId="{79C3C823-D895-4832-8051-F8CC6A9B0273}" type="presOf" srcId="{7BE0E8E7-07E2-44B9-9C2E-2BF968849607}" destId="{E01EDE37-0BB3-41BB-B5F5-FDF65E666449}" srcOrd="0" destOrd="0" presId="urn:microsoft.com/office/officeart/2005/8/layout/default"/>
    <dgm:cxn modelId="{46963DA5-6FC8-4A6A-8251-9AD1A21D96B0}" srcId="{7BE0E8E7-07E2-44B9-9C2E-2BF968849607}" destId="{A20FC19A-FBA4-498E-81C0-BD3E04C0A354}" srcOrd="1" destOrd="0" parTransId="{7607E14F-F230-4776-A5AD-5A4F6A34F80E}" sibTransId="{C1650C8D-F920-45B2-8CF7-25F262033F1C}"/>
    <dgm:cxn modelId="{0953054A-BB51-4867-8CAF-B56448D8A467}" type="presOf" srcId="{3A235B59-3DB2-4BD5-8E3D-0F1D29705FB9}" destId="{4B5ACA1B-F0E5-4B17-AEB5-333A58ADCDB5}" srcOrd="0" destOrd="0" presId="urn:microsoft.com/office/officeart/2005/8/layout/default"/>
    <dgm:cxn modelId="{D1882456-DCF7-4B84-90FB-8CD2E9EF9CFD}" srcId="{7BE0E8E7-07E2-44B9-9C2E-2BF968849607}" destId="{3A235B59-3DB2-4BD5-8E3D-0F1D29705FB9}" srcOrd="2" destOrd="0" parTransId="{11C3F247-EBDF-437E-9F2E-6B76B42022F7}" sibTransId="{D2CE9BB0-AA6B-4984-BBF3-451A367A6B9D}"/>
    <dgm:cxn modelId="{6CFFB47C-ABE6-4D11-9E9F-D5141907F089}" type="presOf" srcId="{ADEADD99-DCC5-4E88-B6C5-8541420DC1F5}" destId="{BFD5A94D-97F1-4548-8E2A-26679B13436C}" srcOrd="0" destOrd="0" presId="urn:microsoft.com/office/officeart/2005/8/layout/default"/>
    <dgm:cxn modelId="{B8F51010-D741-4EF3-99F7-3C42051DE16E}" type="presParOf" srcId="{E01EDE37-0BB3-41BB-B5F5-FDF65E666449}" destId="{BFD5A94D-97F1-4548-8E2A-26679B13436C}" srcOrd="0" destOrd="0" presId="urn:microsoft.com/office/officeart/2005/8/layout/default"/>
    <dgm:cxn modelId="{FD658ACF-1487-4467-8103-4FE4C86B233A}" type="presParOf" srcId="{E01EDE37-0BB3-41BB-B5F5-FDF65E666449}" destId="{49B916B5-97E4-496C-9D73-042417749323}" srcOrd="1" destOrd="0" presId="urn:microsoft.com/office/officeart/2005/8/layout/default"/>
    <dgm:cxn modelId="{5E8EC283-2B0B-4810-8D6F-258307AEAF12}" type="presParOf" srcId="{E01EDE37-0BB3-41BB-B5F5-FDF65E666449}" destId="{75F3E258-9213-404C-8351-5E5F23B2795C}" srcOrd="2" destOrd="0" presId="urn:microsoft.com/office/officeart/2005/8/layout/default"/>
    <dgm:cxn modelId="{706215B5-E942-447F-8596-6EA3B52453FF}" type="presParOf" srcId="{E01EDE37-0BB3-41BB-B5F5-FDF65E666449}" destId="{E2B2059E-F193-4350-A456-31FA0B733E78}" srcOrd="3" destOrd="0" presId="urn:microsoft.com/office/officeart/2005/8/layout/default"/>
    <dgm:cxn modelId="{959832CF-F0A2-429A-A6A3-7088E57A6C5F}" type="presParOf" srcId="{E01EDE37-0BB3-41BB-B5F5-FDF65E666449}" destId="{4B5ACA1B-F0E5-4B17-AEB5-333A58ADCDB5}"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CC074A-64F1-49E7-843E-3405F3CE6878}" type="doc">
      <dgm:prSet loTypeId="urn:microsoft.com/office/officeart/2009/3/layout/HorizontalOrganizationChart" loCatId="hierarchy" qsTypeId="urn:microsoft.com/office/officeart/2005/8/quickstyle/simple1" qsCatId="simple" csTypeId="urn:microsoft.com/office/officeart/2005/8/colors/colorful2" csCatId="colorful" phldr="1"/>
      <dgm:spPr/>
      <dgm:t>
        <a:bodyPr/>
        <a:lstStyle/>
        <a:p>
          <a:endParaRPr lang="en-US"/>
        </a:p>
      </dgm:t>
    </dgm:pt>
    <dgm:pt modelId="{11165D68-E061-4BBB-ADD0-A2D9F5EE13A2}">
      <dgm:prSet/>
      <dgm:spPr/>
      <dgm:t>
        <a:bodyPr/>
        <a:lstStyle/>
        <a:p>
          <a:r>
            <a:rPr lang="en-MY"/>
            <a:t>National size estimates</a:t>
          </a:r>
          <a:endParaRPr lang="en-GB"/>
        </a:p>
      </dgm:t>
    </dgm:pt>
    <dgm:pt modelId="{84679515-953F-490D-94DD-646C054119FB}" type="parTrans" cxnId="{C5D201A0-98ED-4C05-9DFC-EF8DD673BA0E}">
      <dgm:prSet/>
      <dgm:spPr/>
      <dgm:t>
        <a:bodyPr/>
        <a:lstStyle/>
        <a:p>
          <a:endParaRPr lang="en-US"/>
        </a:p>
      </dgm:t>
    </dgm:pt>
    <dgm:pt modelId="{A4E681CB-298A-4FCD-83DC-383418BBE60C}" type="sibTrans" cxnId="{C5D201A0-98ED-4C05-9DFC-EF8DD673BA0E}">
      <dgm:prSet/>
      <dgm:spPr/>
      <dgm:t>
        <a:bodyPr/>
        <a:lstStyle/>
        <a:p>
          <a:endParaRPr lang="en-US"/>
        </a:p>
      </dgm:t>
    </dgm:pt>
    <dgm:pt modelId="{FB415223-C3B6-4BC8-9637-28D615494B42}">
      <dgm:prSet/>
      <dgm:spPr/>
      <dgm:t>
        <a:bodyPr/>
        <a:lstStyle/>
        <a:p>
          <a:r>
            <a:rPr lang="en-MY"/>
            <a:t>Community mapping </a:t>
          </a:r>
          <a:endParaRPr lang="en-GB"/>
        </a:p>
      </dgm:t>
    </dgm:pt>
    <dgm:pt modelId="{6FBEF500-11B2-459C-9248-2CA91DBED44D}" type="parTrans" cxnId="{222E7E22-F888-4CC7-96C1-FDECFEF47051}">
      <dgm:prSet/>
      <dgm:spPr/>
      <dgm:t>
        <a:bodyPr/>
        <a:lstStyle/>
        <a:p>
          <a:endParaRPr lang="en-US"/>
        </a:p>
      </dgm:t>
    </dgm:pt>
    <dgm:pt modelId="{A91C91AB-7212-44F4-B457-AF5DBE7C6F9D}" type="sibTrans" cxnId="{222E7E22-F888-4CC7-96C1-FDECFEF47051}">
      <dgm:prSet/>
      <dgm:spPr/>
      <dgm:t>
        <a:bodyPr/>
        <a:lstStyle/>
        <a:p>
          <a:endParaRPr lang="en-US"/>
        </a:p>
      </dgm:t>
    </dgm:pt>
    <dgm:pt modelId="{4CE22389-0FBC-41FF-8088-6071A4D7175B}">
      <dgm:prSet/>
      <dgm:spPr/>
      <dgm:t>
        <a:bodyPr/>
        <a:lstStyle/>
        <a:p>
          <a:r>
            <a:rPr lang="en-MY"/>
            <a:t>Geographical (localised)</a:t>
          </a:r>
          <a:endParaRPr lang="en-GB"/>
        </a:p>
      </dgm:t>
    </dgm:pt>
    <dgm:pt modelId="{1F03E1E8-688F-43F6-89A0-967696DD4991}" type="parTrans" cxnId="{80AFB11E-66E0-47BE-946A-FB1294A1384C}">
      <dgm:prSet/>
      <dgm:spPr/>
      <dgm:t>
        <a:bodyPr/>
        <a:lstStyle/>
        <a:p>
          <a:endParaRPr lang="en-US"/>
        </a:p>
      </dgm:t>
    </dgm:pt>
    <dgm:pt modelId="{24CFF635-A735-41A4-88CB-0F91A9DA48D7}" type="sibTrans" cxnId="{80AFB11E-66E0-47BE-946A-FB1294A1384C}">
      <dgm:prSet/>
      <dgm:spPr/>
      <dgm:t>
        <a:bodyPr/>
        <a:lstStyle/>
        <a:p>
          <a:endParaRPr lang="en-US"/>
        </a:p>
      </dgm:t>
    </dgm:pt>
    <dgm:pt modelId="{35910016-F0B5-478F-957E-18693045BCB2}">
      <dgm:prSet/>
      <dgm:spPr/>
      <dgm:t>
        <a:bodyPr/>
        <a:lstStyle/>
        <a:p>
          <a:r>
            <a:rPr lang="en-GB"/>
            <a:t>Available</a:t>
          </a:r>
        </a:p>
      </dgm:t>
    </dgm:pt>
    <dgm:pt modelId="{73C4CC3D-9193-4B20-9C17-E4F15B154E3C}" type="parTrans" cxnId="{866BCB4D-E425-4BA9-BB2B-B99E910A63CD}">
      <dgm:prSet/>
      <dgm:spPr/>
      <dgm:t>
        <a:bodyPr/>
        <a:lstStyle/>
        <a:p>
          <a:endParaRPr lang="en-US"/>
        </a:p>
      </dgm:t>
    </dgm:pt>
    <dgm:pt modelId="{A70529DB-1057-4F41-BBFA-BDA7CA345363}" type="sibTrans" cxnId="{866BCB4D-E425-4BA9-BB2B-B99E910A63CD}">
      <dgm:prSet/>
      <dgm:spPr/>
      <dgm:t>
        <a:bodyPr/>
        <a:lstStyle/>
        <a:p>
          <a:endParaRPr lang="en-US"/>
        </a:p>
      </dgm:t>
    </dgm:pt>
    <dgm:pt modelId="{9C43D942-FEDD-4EE0-9781-CBDF4436D0AA}">
      <dgm:prSet/>
      <dgm:spPr/>
      <dgm:t>
        <a:bodyPr/>
        <a:lstStyle/>
        <a:p>
          <a:r>
            <a:rPr lang="en-GB"/>
            <a:t>Not Available </a:t>
          </a:r>
        </a:p>
      </dgm:t>
    </dgm:pt>
    <dgm:pt modelId="{DA42D7C8-8534-49FD-B263-6F84C18484CC}" type="parTrans" cxnId="{60185D25-24EB-4CF4-B8F7-34143F5C2921}">
      <dgm:prSet/>
      <dgm:spPr/>
      <dgm:t>
        <a:bodyPr/>
        <a:lstStyle/>
        <a:p>
          <a:endParaRPr lang="en-US"/>
        </a:p>
      </dgm:t>
    </dgm:pt>
    <dgm:pt modelId="{11319173-53A8-4B10-9E55-E62550C10989}" type="sibTrans" cxnId="{60185D25-24EB-4CF4-B8F7-34143F5C2921}">
      <dgm:prSet/>
      <dgm:spPr/>
      <dgm:t>
        <a:bodyPr/>
        <a:lstStyle/>
        <a:p>
          <a:endParaRPr lang="en-US"/>
        </a:p>
      </dgm:t>
    </dgm:pt>
    <dgm:pt modelId="{2E012EFE-2E04-4F03-AEF5-B5D56EB1041D}">
      <dgm:prSet/>
      <dgm:spPr/>
      <dgm:t>
        <a:bodyPr/>
        <a:lstStyle/>
        <a:p>
          <a:r>
            <a:rPr lang="en-MY" dirty="0"/>
            <a:t>Networks of women who use drugs </a:t>
          </a:r>
          <a:endParaRPr lang="en-GB" dirty="0"/>
        </a:p>
      </dgm:t>
    </dgm:pt>
    <dgm:pt modelId="{88BACE3F-F34E-4179-883D-5F1333863345}" type="parTrans" cxnId="{0D8950A9-8EF8-4D56-AA1C-9CB22B73901C}">
      <dgm:prSet/>
      <dgm:spPr/>
      <dgm:t>
        <a:bodyPr/>
        <a:lstStyle/>
        <a:p>
          <a:endParaRPr lang="en-US"/>
        </a:p>
      </dgm:t>
    </dgm:pt>
    <dgm:pt modelId="{09CCCE6B-9447-49C3-B6C8-CB9DE1F4CBAF}" type="sibTrans" cxnId="{0D8950A9-8EF8-4D56-AA1C-9CB22B73901C}">
      <dgm:prSet/>
      <dgm:spPr/>
      <dgm:t>
        <a:bodyPr/>
        <a:lstStyle/>
        <a:p>
          <a:endParaRPr lang="en-US"/>
        </a:p>
      </dgm:t>
    </dgm:pt>
    <dgm:pt modelId="{E0CE5D34-1175-41F6-BD6A-76280CA2E6EB}">
      <dgm:prSet/>
      <dgm:spPr/>
      <dgm:t>
        <a:bodyPr/>
        <a:lstStyle/>
        <a:p>
          <a:r>
            <a:rPr lang="en-GB"/>
            <a:t>Provincial/ District </a:t>
          </a:r>
        </a:p>
      </dgm:t>
    </dgm:pt>
    <dgm:pt modelId="{16CE162C-1E53-4DF8-95F2-F46D9E787039}" type="parTrans" cxnId="{FEAFB467-E415-49C9-8299-8B2DE885F4DD}">
      <dgm:prSet/>
      <dgm:spPr/>
      <dgm:t>
        <a:bodyPr/>
        <a:lstStyle/>
        <a:p>
          <a:endParaRPr lang="en-US"/>
        </a:p>
      </dgm:t>
    </dgm:pt>
    <dgm:pt modelId="{3650949B-63A7-43A2-846A-57DC151AC318}" type="sibTrans" cxnId="{FEAFB467-E415-49C9-8299-8B2DE885F4DD}">
      <dgm:prSet/>
      <dgm:spPr/>
      <dgm:t>
        <a:bodyPr/>
        <a:lstStyle/>
        <a:p>
          <a:endParaRPr lang="en-US"/>
        </a:p>
      </dgm:t>
    </dgm:pt>
    <dgm:pt modelId="{614A2182-A317-4DDE-AFFF-316D50FB2273}">
      <dgm:prSet/>
      <dgm:spPr/>
      <dgm:t>
        <a:bodyPr/>
        <a:lstStyle/>
        <a:p>
          <a:r>
            <a:rPr lang="en-GB" dirty="0"/>
            <a:t>Use baseline for target setting </a:t>
          </a:r>
        </a:p>
      </dgm:t>
    </dgm:pt>
    <dgm:pt modelId="{56BBB8C3-5B33-46C2-8310-B2C339E1AE22}" type="parTrans" cxnId="{BE488640-2DDD-47F1-B70C-74274F1D21DF}">
      <dgm:prSet/>
      <dgm:spPr/>
      <dgm:t>
        <a:bodyPr/>
        <a:lstStyle/>
        <a:p>
          <a:endParaRPr lang="en-US"/>
        </a:p>
      </dgm:t>
    </dgm:pt>
    <dgm:pt modelId="{3A41EC8A-9AC2-4CAD-9274-0B818A67655F}" type="sibTrans" cxnId="{BE488640-2DDD-47F1-B70C-74274F1D21DF}">
      <dgm:prSet/>
      <dgm:spPr/>
      <dgm:t>
        <a:bodyPr/>
        <a:lstStyle/>
        <a:p>
          <a:endParaRPr lang="en-US"/>
        </a:p>
      </dgm:t>
    </dgm:pt>
    <dgm:pt modelId="{668793CC-3EE6-4096-A473-CA29B0A0D4C2}" type="pres">
      <dgm:prSet presAssocID="{A9CC074A-64F1-49E7-843E-3405F3CE6878}" presName="hierChild1" presStyleCnt="0">
        <dgm:presLayoutVars>
          <dgm:orgChart val="1"/>
          <dgm:chPref val="1"/>
          <dgm:dir/>
          <dgm:animOne val="branch"/>
          <dgm:animLvl val="lvl"/>
          <dgm:resizeHandles/>
        </dgm:presLayoutVars>
      </dgm:prSet>
      <dgm:spPr/>
      <dgm:t>
        <a:bodyPr/>
        <a:lstStyle/>
        <a:p>
          <a:endParaRPr lang="en-US"/>
        </a:p>
      </dgm:t>
    </dgm:pt>
    <dgm:pt modelId="{AEF74A47-6F22-4B94-B40B-4652AEF0138A}" type="pres">
      <dgm:prSet presAssocID="{11165D68-E061-4BBB-ADD0-A2D9F5EE13A2}" presName="hierRoot1" presStyleCnt="0">
        <dgm:presLayoutVars>
          <dgm:hierBranch val="init"/>
        </dgm:presLayoutVars>
      </dgm:prSet>
      <dgm:spPr/>
    </dgm:pt>
    <dgm:pt modelId="{67A361DB-C07B-4D3D-A20D-9FBB07251501}" type="pres">
      <dgm:prSet presAssocID="{11165D68-E061-4BBB-ADD0-A2D9F5EE13A2}" presName="rootComposite1" presStyleCnt="0"/>
      <dgm:spPr/>
    </dgm:pt>
    <dgm:pt modelId="{0566F293-2897-44BD-A550-DB159139EDB0}" type="pres">
      <dgm:prSet presAssocID="{11165D68-E061-4BBB-ADD0-A2D9F5EE13A2}" presName="rootText1" presStyleLbl="node0" presStyleIdx="0" presStyleCnt="1">
        <dgm:presLayoutVars>
          <dgm:chPref val="3"/>
        </dgm:presLayoutVars>
      </dgm:prSet>
      <dgm:spPr/>
      <dgm:t>
        <a:bodyPr/>
        <a:lstStyle/>
        <a:p>
          <a:endParaRPr lang="en-US"/>
        </a:p>
      </dgm:t>
    </dgm:pt>
    <dgm:pt modelId="{79CF2E51-DC76-45A1-94EE-808B8E350EFA}" type="pres">
      <dgm:prSet presAssocID="{11165D68-E061-4BBB-ADD0-A2D9F5EE13A2}" presName="rootConnector1" presStyleLbl="node1" presStyleIdx="0" presStyleCnt="0"/>
      <dgm:spPr/>
      <dgm:t>
        <a:bodyPr/>
        <a:lstStyle/>
        <a:p>
          <a:endParaRPr lang="en-US"/>
        </a:p>
      </dgm:t>
    </dgm:pt>
    <dgm:pt modelId="{16AF087E-EFC5-4B34-903E-1614B8899149}" type="pres">
      <dgm:prSet presAssocID="{11165D68-E061-4BBB-ADD0-A2D9F5EE13A2}" presName="hierChild2" presStyleCnt="0"/>
      <dgm:spPr/>
    </dgm:pt>
    <dgm:pt modelId="{467ECD98-EBA9-434F-8E2E-7FB3C5AA6D44}" type="pres">
      <dgm:prSet presAssocID="{73C4CC3D-9193-4B20-9C17-E4F15B154E3C}" presName="Name64" presStyleLbl="parChTrans1D2" presStyleIdx="0" presStyleCnt="2"/>
      <dgm:spPr/>
      <dgm:t>
        <a:bodyPr/>
        <a:lstStyle/>
        <a:p>
          <a:endParaRPr lang="en-US"/>
        </a:p>
      </dgm:t>
    </dgm:pt>
    <dgm:pt modelId="{B7BD8400-B772-4844-88A4-5897E50C1DA1}" type="pres">
      <dgm:prSet presAssocID="{35910016-F0B5-478F-957E-18693045BCB2}" presName="hierRoot2" presStyleCnt="0">
        <dgm:presLayoutVars>
          <dgm:hierBranch val="init"/>
        </dgm:presLayoutVars>
      </dgm:prSet>
      <dgm:spPr/>
    </dgm:pt>
    <dgm:pt modelId="{C17F0D28-AFA4-427A-9DD1-0F2883EF642A}" type="pres">
      <dgm:prSet presAssocID="{35910016-F0B5-478F-957E-18693045BCB2}" presName="rootComposite" presStyleCnt="0"/>
      <dgm:spPr/>
    </dgm:pt>
    <dgm:pt modelId="{E8BF9052-9B15-4E57-B06A-985E04F3EAE4}" type="pres">
      <dgm:prSet presAssocID="{35910016-F0B5-478F-957E-18693045BCB2}" presName="rootText" presStyleLbl="node2" presStyleIdx="0" presStyleCnt="2">
        <dgm:presLayoutVars>
          <dgm:chPref val="3"/>
        </dgm:presLayoutVars>
      </dgm:prSet>
      <dgm:spPr/>
      <dgm:t>
        <a:bodyPr/>
        <a:lstStyle/>
        <a:p>
          <a:endParaRPr lang="en-US"/>
        </a:p>
      </dgm:t>
    </dgm:pt>
    <dgm:pt modelId="{556AC618-8938-4B3D-A454-305F987BB43E}" type="pres">
      <dgm:prSet presAssocID="{35910016-F0B5-478F-957E-18693045BCB2}" presName="rootConnector" presStyleLbl="node2" presStyleIdx="0" presStyleCnt="2"/>
      <dgm:spPr/>
      <dgm:t>
        <a:bodyPr/>
        <a:lstStyle/>
        <a:p>
          <a:endParaRPr lang="en-US"/>
        </a:p>
      </dgm:t>
    </dgm:pt>
    <dgm:pt modelId="{7B36F99D-9197-40B6-981C-5BA540C8222A}" type="pres">
      <dgm:prSet presAssocID="{35910016-F0B5-478F-957E-18693045BCB2}" presName="hierChild4" presStyleCnt="0"/>
      <dgm:spPr/>
    </dgm:pt>
    <dgm:pt modelId="{89E28CB0-EFF3-47F6-B354-6E63215A2286}" type="pres">
      <dgm:prSet presAssocID="{16CE162C-1E53-4DF8-95F2-F46D9E787039}" presName="Name64" presStyleLbl="parChTrans1D3" presStyleIdx="0" presStyleCnt="2"/>
      <dgm:spPr/>
      <dgm:t>
        <a:bodyPr/>
        <a:lstStyle/>
        <a:p>
          <a:endParaRPr lang="en-US"/>
        </a:p>
      </dgm:t>
    </dgm:pt>
    <dgm:pt modelId="{336086C2-DAF7-42C9-84F0-CBDDFDF9A091}" type="pres">
      <dgm:prSet presAssocID="{E0CE5D34-1175-41F6-BD6A-76280CA2E6EB}" presName="hierRoot2" presStyleCnt="0">
        <dgm:presLayoutVars>
          <dgm:hierBranch val="init"/>
        </dgm:presLayoutVars>
      </dgm:prSet>
      <dgm:spPr/>
    </dgm:pt>
    <dgm:pt modelId="{6C990ADC-E5C1-4845-8028-3AD38E27F642}" type="pres">
      <dgm:prSet presAssocID="{E0CE5D34-1175-41F6-BD6A-76280CA2E6EB}" presName="rootComposite" presStyleCnt="0"/>
      <dgm:spPr/>
    </dgm:pt>
    <dgm:pt modelId="{94E41DB1-6BCA-414F-A1E2-911CBDFCF45D}" type="pres">
      <dgm:prSet presAssocID="{E0CE5D34-1175-41F6-BD6A-76280CA2E6EB}" presName="rootText" presStyleLbl="node3" presStyleIdx="0" presStyleCnt="2">
        <dgm:presLayoutVars>
          <dgm:chPref val="3"/>
        </dgm:presLayoutVars>
      </dgm:prSet>
      <dgm:spPr/>
      <dgm:t>
        <a:bodyPr/>
        <a:lstStyle/>
        <a:p>
          <a:endParaRPr lang="en-US"/>
        </a:p>
      </dgm:t>
    </dgm:pt>
    <dgm:pt modelId="{0A5AE3AE-16F2-4F98-BE23-0961EDDCFBA5}" type="pres">
      <dgm:prSet presAssocID="{E0CE5D34-1175-41F6-BD6A-76280CA2E6EB}" presName="rootConnector" presStyleLbl="node3" presStyleIdx="0" presStyleCnt="2"/>
      <dgm:spPr/>
      <dgm:t>
        <a:bodyPr/>
        <a:lstStyle/>
        <a:p>
          <a:endParaRPr lang="en-US"/>
        </a:p>
      </dgm:t>
    </dgm:pt>
    <dgm:pt modelId="{F7F1E75C-1F45-4E6B-9B56-2BC75F3FFE13}" type="pres">
      <dgm:prSet presAssocID="{E0CE5D34-1175-41F6-BD6A-76280CA2E6EB}" presName="hierChild4" presStyleCnt="0"/>
      <dgm:spPr/>
    </dgm:pt>
    <dgm:pt modelId="{2703F2DD-BDB8-49B0-B208-840914A4A17C}" type="pres">
      <dgm:prSet presAssocID="{56BBB8C3-5B33-46C2-8310-B2C339E1AE22}" presName="Name64" presStyleLbl="parChTrans1D4" presStyleIdx="0" presStyleCnt="3"/>
      <dgm:spPr/>
      <dgm:t>
        <a:bodyPr/>
        <a:lstStyle/>
        <a:p>
          <a:endParaRPr lang="en-US"/>
        </a:p>
      </dgm:t>
    </dgm:pt>
    <dgm:pt modelId="{E5594E77-97B1-4823-9DA3-64DD3460A441}" type="pres">
      <dgm:prSet presAssocID="{614A2182-A317-4DDE-AFFF-316D50FB2273}" presName="hierRoot2" presStyleCnt="0">
        <dgm:presLayoutVars>
          <dgm:hierBranch val="init"/>
        </dgm:presLayoutVars>
      </dgm:prSet>
      <dgm:spPr/>
    </dgm:pt>
    <dgm:pt modelId="{F83E70D9-ADB6-449A-B2F9-329F969E3960}" type="pres">
      <dgm:prSet presAssocID="{614A2182-A317-4DDE-AFFF-316D50FB2273}" presName="rootComposite" presStyleCnt="0"/>
      <dgm:spPr/>
    </dgm:pt>
    <dgm:pt modelId="{74051974-DE96-4B11-9304-990EFDBEB431}" type="pres">
      <dgm:prSet presAssocID="{614A2182-A317-4DDE-AFFF-316D50FB2273}" presName="rootText" presStyleLbl="node4" presStyleIdx="0" presStyleCnt="3">
        <dgm:presLayoutVars>
          <dgm:chPref val="3"/>
        </dgm:presLayoutVars>
      </dgm:prSet>
      <dgm:spPr/>
      <dgm:t>
        <a:bodyPr/>
        <a:lstStyle/>
        <a:p>
          <a:endParaRPr lang="en-US"/>
        </a:p>
      </dgm:t>
    </dgm:pt>
    <dgm:pt modelId="{6423B597-8943-4512-95EC-90F995164092}" type="pres">
      <dgm:prSet presAssocID="{614A2182-A317-4DDE-AFFF-316D50FB2273}" presName="rootConnector" presStyleLbl="node4" presStyleIdx="0" presStyleCnt="3"/>
      <dgm:spPr/>
      <dgm:t>
        <a:bodyPr/>
        <a:lstStyle/>
        <a:p>
          <a:endParaRPr lang="en-US"/>
        </a:p>
      </dgm:t>
    </dgm:pt>
    <dgm:pt modelId="{5B4A17CC-ED6C-4BA6-A2CD-C5EDE895409C}" type="pres">
      <dgm:prSet presAssocID="{614A2182-A317-4DDE-AFFF-316D50FB2273}" presName="hierChild4" presStyleCnt="0"/>
      <dgm:spPr/>
    </dgm:pt>
    <dgm:pt modelId="{080EB0D3-7CDA-49FD-B044-0FAD74100BC4}" type="pres">
      <dgm:prSet presAssocID="{614A2182-A317-4DDE-AFFF-316D50FB2273}" presName="hierChild5" presStyleCnt="0"/>
      <dgm:spPr/>
    </dgm:pt>
    <dgm:pt modelId="{1D2B6969-23E5-44A5-A758-B2714F06B74A}" type="pres">
      <dgm:prSet presAssocID="{E0CE5D34-1175-41F6-BD6A-76280CA2E6EB}" presName="hierChild5" presStyleCnt="0"/>
      <dgm:spPr/>
    </dgm:pt>
    <dgm:pt modelId="{A2192486-99EA-4F0E-9AB3-4907654244F0}" type="pres">
      <dgm:prSet presAssocID="{35910016-F0B5-478F-957E-18693045BCB2}" presName="hierChild5" presStyleCnt="0"/>
      <dgm:spPr/>
    </dgm:pt>
    <dgm:pt modelId="{A792925A-6265-415E-8368-10C9F3862E27}" type="pres">
      <dgm:prSet presAssocID="{DA42D7C8-8534-49FD-B263-6F84C18484CC}" presName="Name64" presStyleLbl="parChTrans1D2" presStyleIdx="1" presStyleCnt="2"/>
      <dgm:spPr/>
      <dgm:t>
        <a:bodyPr/>
        <a:lstStyle/>
        <a:p>
          <a:endParaRPr lang="en-US"/>
        </a:p>
      </dgm:t>
    </dgm:pt>
    <dgm:pt modelId="{14232ADD-8F1E-4B43-937B-4F4AC03DEB05}" type="pres">
      <dgm:prSet presAssocID="{9C43D942-FEDD-4EE0-9781-CBDF4436D0AA}" presName="hierRoot2" presStyleCnt="0">
        <dgm:presLayoutVars>
          <dgm:hierBranch val="init"/>
        </dgm:presLayoutVars>
      </dgm:prSet>
      <dgm:spPr/>
    </dgm:pt>
    <dgm:pt modelId="{4B2350F7-1A9D-46FF-8C07-D6A81585A40F}" type="pres">
      <dgm:prSet presAssocID="{9C43D942-FEDD-4EE0-9781-CBDF4436D0AA}" presName="rootComposite" presStyleCnt="0"/>
      <dgm:spPr/>
    </dgm:pt>
    <dgm:pt modelId="{58128911-1798-4B34-A67D-9C41EDDD1385}" type="pres">
      <dgm:prSet presAssocID="{9C43D942-FEDD-4EE0-9781-CBDF4436D0AA}" presName="rootText" presStyleLbl="node2" presStyleIdx="1" presStyleCnt="2">
        <dgm:presLayoutVars>
          <dgm:chPref val="3"/>
        </dgm:presLayoutVars>
      </dgm:prSet>
      <dgm:spPr/>
      <dgm:t>
        <a:bodyPr/>
        <a:lstStyle/>
        <a:p>
          <a:endParaRPr lang="en-US"/>
        </a:p>
      </dgm:t>
    </dgm:pt>
    <dgm:pt modelId="{866E1CF7-1F54-4C8C-838B-BD515CF38706}" type="pres">
      <dgm:prSet presAssocID="{9C43D942-FEDD-4EE0-9781-CBDF4436D0AA}" presName="rootConnector" presStyleLbl="node2" presStyleIdx="1" presStyleCnt="2"/>
      <dgm:spPr/>
      <dgm:t>
        <a:bodyPr/>
        <a:lstStyle/>
        <a:p>
          <a:endParaRPr lang="en-US"/>
        </a:p>
      </dgm:t>
    </dgm:pt>
    <dgm:pt modelId="{C66EA25C-635D-4BDD-A070-DEB6DDF8B0F1}" type="pres">
      <dgm:prSet presAssocID="{9C43D942-FEDD-4EE0-9781-CBDF4436D0AA}" presName="hierChild4" presStyleCnt="0"/>
      <dgm:spPr/>
    </dgm:pt>
    <dgm:pt modelId="{67E63FF5-E1A8-4685-A53C-BBD2A03E8E90}" type="pres">
      <dgm:prSet presAssocID="{6FBEF500-11B2-459C-9248-2CA91DBED44D}" presName="Name64" presStyleLbl="parChTrans1D3" presStyleIdx="1" presStyleCnt="2"/>
      <dgm:spPr/>
      <dgm:t>
        <a:bodyPr/>
        <a:lstStyle/>
        <a:p>
          <a:endParaRPr lang="en-US"/>
        </a:p>
      </dgm:t>
    </dgm:pt>
    <dgm:pt modelId="{CE50AA7C-B1B4-4135-B5FF-34C38A7C1BDB}" type="pres">
      <dgm:prSet presAssocID="{FB415223-C3B6-4BC8-9637-28D615494B42}" presName="hierRoot2" presStyleCnt="0">
        <dgm:presLayoutVars>
          <dgm:hierBranch val="init"/>
        </dgm:presLayoutVars>
      </dgm:prSet>
      <dgm:spPr/>
    </dgm:pt>
    <dgm:pt modelId="{97B1EAA6-AB5E-49BC-8663-BF330BF52241}" type="pres">
      <dgm:prSet presAssocID="{FB415223-C3B6-4BC8-9637-28D615494B42}" presName="rootComposite" presStyleCnt="0"/>
      <dgm:spPr/>
    </dgm:pt>
    <dgm:pt modelId="{4624D957-4117-4357-AA66-430F07C49745}" type="pres">
      <dgm:prSet presAssocID="{FB415223-C3B6-4BC8-9637-28D615494B42}" presName="rootText" presStyleLbl="node3" presStyleIdx="1" presStyleCnt="2">
        <dgm:presLayoutVars>
          <dgm:chPref val="3"/>
        </dgm:presLayoutVars>
      </dgm:prSet>
      <dgm:spPr/>
      <dgm:t>
        <a:bodyPr/>
        <a:lstStyle/>
        <a:p>
          <a:endParaRPr lang="en-US"/>
        </a:p>
      </dgm:t>
    </dgm:pt>
    <dgm:pt modelId="{52B446AE-B765-4653-A3AE-836D4413FA1F}" type="pres">
      <dgm:prSet presAssocID="{FB415223-C3B6-4BC8-9637-28D615494B42}" presName="rootConnector" presStyleLbl="node3" presStyleIdx="1" presStyleCnt="2"/>
      <dgm:spPr/>
      <dgm:t>
        <a:bodyPr/>
        <a:lstStyle/>
        <a:p>
          <a:endParaRPr lang="en-US"/>
        </a:p>
      </dgm:t>
    </dgm:pt>
    <dgm:pt modelId="{3FCE1868-E202-4559-9D3B-FA73FE07A6F2}" type="pres">
      <dgm:prSet presAssocID="{FB415223-C3B6-4BC8-9637-28D615494B42}" presName="hierChild4" presStyleCnt="0"/>
      <dgm:spPr/>
    </dgm:pt>
    <dgm:pt modelId="{D6157F78-1BF6-46F1-B290-B5D3E5D0F6CD}" type="pres">
      <dgm:prSet presAssocID="{1F03E1E8-688F-43F6-89A0-967696DD4991}" presName="Name64" presStyleLbl="parChTrans1D4" presStyleIdx="1" presStyleCnt="3"/>
      <dgm:spPr/>
      <dgm:t>
        <a:bodyPr/>
        <a:lstStyle/>
        <a:p>
          <a:endParaRPr lang="en-US"/>
        </a:p>
      </dgm:t>
    </dgm:pt>
    <dgm:pt modelId="{0F40A310-5E30-488E-B31D-40D0204B4B94}" type="pres">
      <dgm:prSet presAssocID="{4CE22389-0FBC-41FF-8088-6071A4D7175B}" presName="hierRoot2" presStyleCnt="0">
        <dgm:presLayoutVars>
          <dgm:hierBranch val="init"/>
        </dgm:presLayoutVars>
      </dgm:prSet>
      <dgm:spPr/>
    </dgm:pt>
    <dgm:pt modelId="{49D785A4-7EB6-4741-887A-776451F97C6A}" type="pres">
      <dgm:prSet presAssocID="{4CE22389-0FBC-41FF-8088-6071A4D7175B}" presName="rootComposite" presStyleCnt="0"/>
      <dgm:spPr/>
    </dgm:pt>
    <dgm:pt modelId="{79527E07-FD02-4C69-9D5E-C407C2BA6F64}" type="pres">
      <dgm:prSet presAssocID="{4CE22389-0FBC-41FF-8088-6071A4D7175B}" presName="rootText" presStyleLbl="node4" presStyleIdx="1" presStyleCnt="3">
        <dgm:presLayoutVars>
          <dgm:chPref val="3"/>
        </dgm:presLayoutVars>
      </dgm:prSet>
      <dgm:spPr/>
      <dgm:t>
        <a:bodyPr/>
        <a:lstStyle/>
        <a:p>
          <a:endParaRPr lang="en-US"/>
        </a:p>
      </dgm:t>
    </dgm:pt>
    <dgm:pt modelId="{74A093FD-09D5-4669-ACC2-79F9C7AABF29}" type="pres">
      <dgm:prSet presAssocID="{4CE22389-0FBC-41FF-8088-6071A4D7175B}" presName="rootConnector" presStyleLbl="node4" presStyleIdx="1" presStyleCnt="3"/>
      <dgm:spPr/>
      <dgm:t>
        <a:bodyPr/>
        <a:lstStyle/>
        <a:p>
          <a:endParaRPr lang="en-US"/>
        </a:p>
      </dgm:t>
    </dgm:pt>
    <dgm:pt modelId="{61E71E80-4498-42DB-899D-74A0D3C28709}" type="pres">
      <dgm:prSet presAssocID="{4CE22389-0FBC-41FF-8088-6071A4D7175B}" presName="hierChild4" presStyleCnt="0"/>
      <dgm:spPr/>
    </dgm:pt>
    <dgm:pt modelId="{C7104C8F-CDF0-4F20-8B43-7BCF9E399014}" type="pres">
      <dgm:prSet presAssocID="{4CE22389-0FBC-41FF-8088-6071A4D7175B}" presName="hierChild5" presStyleCnt="0"/>
      <dgm:spPr/>
    </dgm:pt>
    <dgm:pt modelId="{996372A2-9DE4-497B-B89E-363CB0E769C8}" type="pres">
      <dgm:prSet presAssocID="{88BACE3F-F34E-4179-883D-5F1333863345}" presName="Name64" presStyleLbl="parChTrans1D4" presStyleIdx="2" presStyleCnt="3"/>
      <dgm:spPr/>
      <dgm:t>
        <a:bodyPr/>
        <a:lstStyle/>
        <a:p>
          <a:endParaRPr lang="en-US"/>
        </a:p>
      </dgm:t>
    </dgm:pt>
    <dgm:pt modelId="{6EAC01B0-74D7-4D56-9E23-5D9F5C6B4B69}" type="pres">
      <dgm:prSet presAssocID="{2E012EFE-2E04-4F03-AEF5-B5D56EB1041D}" presName="hierRoot2" presStyleCnt="0">
        <dgm:presLayoutVars>
          <dgm:hierBranch val="init"/>
        </dgm:presLayoutVars>
      </dgm:prSet>
      <dgm:spPr/>
    </dgm:pt>
    <dgm:pt modelId="{6758DF25-D7EA-4143-AC1F-45F506BAB910}" type="pres">
      <dgm:prSet presAssocID="{2E012EFE-2E04-4F03-AEF5-B5D56EB1041D}" presName="rootComposite" presStyleCnt="0"/>
      <dgm:spPr/>
    </dgm:pt>
    <dgm:pt modelId="{776AB052-78E0-46F0-B0DC-D2C564936A06}" type="pres">
      <dgm:prSet presAssocID="{2E012EFE-2E04-4F03-AEF5-B5D56EB1041D}" presName="rootText" presStyleLbl="node4" presStyleIdx="2" presStyleCnt="3">
        <dgm:presLayoutVars>
          <dgm:chPref val="3"/>
        </dgm:presLayoutVars>
      </dgm:prSet>
      <dgm:spPr/>
      <dgm:t>
        <a:bodyPr/>
        <a:lstStyle/>
        <a:p>
          <a:endParaRPr lang="en-US"/>
        </a:p>
      </dgm:t>
    </dgm:pt>
    <dgm:pt modelId="{53879B95-A342-4390-A30B-6517DB84DC7B}" type="pres">
      <dgm:prSet presAssocID="{2E012EFE-2E04-4F03-AEF5-B5D56EB1041D}" presName="rootConnector" presStyleLbl="node4" presStyleIdx="2" presStyleCnt="3"/>
      <dgm:spPr/>
      <dgm:t>
        <a:bodyPr/>
        <a:lstStyle/>
        <a:p>
          <a:endParaRPr lang="en-US"/>
        </a:p>
      </dgm:t>
    </dgm:pt>
    <dgm:pt modelId="{1ED965A2-B1D5-4FAD-9143-A1F30FB23234}" type="pres">
      <dgm:prSet presAssocID="{2E012EFE-2E04-4F03-AEF5-B5D56EB1041D}" presName="hierChild4" presStyleCnt="0"/>
      <dgm:spPr/>
    </dgm:pt>
    <dgm:pt modelId="{D0741C54-08E4-4558-8B46-6D9B8423B5D3}" type="pres">
      <dgm:prSet presAssocID="{2E012EFE-2E04-4F03-AEF5-B5D56EB1041D}" presName="hierChild5" presStyleCnt="0"/>
      <dgm:spPr/>
    </dgm:pt>
    <dgm:pt modelId="{57CC491F-C3D1-4521-87EC-0BC8A9328781}" type="pres">
      <dgm:prSet presAssocID="{FB415223-C3B6-4BC8-9637-28D615494B42}" presName="hierChild5" presStyleCnt="0"/>
      <dgm:spPr/>
    </dgm:pt>
    <dgm:pt modelId="{D89E900E-CBF7-45C0-BF0A-BAC1A54B646A}" type="pres">
      <dgm:prSet presAssocID="{9C43D942-FEDD-4EE0-9781-CBDF4436D0AA}" presName="hierChild5" presStyleCnt="0"/>
      <dgm:spPr/>
    </dgm:pt>
    <dgm:pt modelId="{BE07E3E8-E2B8-4E50-B8B7-AB64713A5A14}" type="pres">
      <dgm:prSet presAssocID="{11165D68-E061-4BBB-ADD0-A2D9F5EE13A2}" presName="hierChild3" presStyleCnt="0"/>
      <dgm:spPr/>
    </dgm:pt>
  </dgm:ptLst>
  <dgm:cxnLst>
    <dgm:cxn modelId="{D196D2BC-3FCA-47E2-BC4B-80F7CE66E2AC}" type="presOf" srcId="{56BBB8C3-5B33-46C2-8310-B2C339E1AE22}" destId="{2703F2DD-BDB8-49B0-B208-840914A4A17C}" srcOrd="0" destOrd="0" presId="urn:microsoft.com/office/officeart/2009/3/layout/HorizontalOrganizationChart"/>
    <dgm:cxn modelId="{7E16F169-2D79-4EC2-A581-19B19B202582}" type="presOf" srcId="{11165D68-E061-4BBB-ADD0-A2D9F5EE13A2}" destId="{0566F293-2897-44BD-A550-DB159139EDB0}" srcOrd="0" destOrd="0" presId="urn:microsoft.com/office/officeart/2009/3/layout/HorizontalOrganizationChart"/>
    <dgm:cxn modelId="{FEAFB467-E415-49C9-8299-8B2DE885F4DD}" srcId="{35910016-F0B5-478F-957E-18693045BCB2}" destId="{E0CE5D34-1175-41F6-BD6A-76280CA2E6EB}" srcOrd="0" destOrd="0" parTransId="{16CE162C-1E53-4DF8-95F2-F46D9E787039}" sibTransId="{3650949B-63A7-43A2-846A-57DC151AC318}"/>
    <dgm:cxn modelId="{222E7E22-F888-4CC7-96C1-FDECFEF47051}" srcId="{9C43D942-FEDD-4EE0-9781-CBDF4436D0AA}" destId="{FB415223-C3B6-4BC8-9637-28D615494B42}" srcOrd="0" destOrd="0" parTransId="{6FBEF500-11B2-459C-9248-2CA91DBED44D}" sibTransId="{A91C91AB-7212-44F4-B457-AF5DBE7C6F9D}"/>
    <dgm:cxn modelId="{717EFF97-B1E3-41DF-A1FF-C00CC54D626B}" type="presOf" srcId="{4CE22389-0FBC-41FF-8088-6071A4D7175B}" destId="{74A093FD-09D5-4669-ACC2-79F9C7AABF29}" srcOrd="1" destOrd="0" presId="urn:microsoft.com/office/officeart/2009/3/layout/HorizontalOrganizationChart"/>
    <dgm:cxn modelId="{F51AC09C-3A3B-4B0C-86D0-4A0873C6EB82}" type="presOf" srcId="{1F03E1E8-688F-43F6-89A0-967696DD4991}" destId="{D6157F78-1BF6-46F1-B290-B5D3E5D0F6CD}" srcOrd="0" destOrd="0" presId="urn:microsoft.com/office/officeart/2009/3/layout/HorizontalOrganizationChart"/>
    <dgm:cxn modelId="{477AB11A-EE73-47F8-85D7-145EA4297B9E}" type="presOf" srcId="{73C4CC3D-9193-4B20-9C17-E4F15B154E3C}" destId="{467ECD98-EBA9-434F-8E2E-7FB3C5AA6D44}" srcOrd="0" destOrd="0" presId="urn:microsoft.com/office/officeart/2009/3/layout/HorizontalOrganizationChart"/>
    <dgm:cxn modelId="{BE488640-2DDD-47F1-B70C-74274F1D21DF}" srcId="{E0CE5D34-1175-41F6-BD6A-76280CA2E6EB}" destId="{614A2182-A317-4DDE-AFFF-316D50FB2273}" srcOrd="0" destOrd="0" parTransId="{56BBB8C3-5B33-46C2-8310-B2C339E1AE22}" sibTransId="{3A41EC8A-9AC2-4CAD-9274-0B818A67655F}"/>
    <dgm:cxn modelId="{6CB9D883-5D26-4029-B362-A1452A88EE9E}" type="presOf" srcId="{9C43D942-FEDD-4EE0-9781-CBDF4436D0AA}" destId="{58128911-1798-4B34-A67D-9C41EDDD1385}" srcOrd="0" destOrd="0" presId="urn:microsoft.com/office/officeart/2009/3/layout/HorizontalOrganizationChart"/>
    <dgm:cxn modelId="{AA3E15DC-1953-4DA3-BB92-B8BC624D0E04}" type="presOf" srcId="{16CE162C-1E53-4DF8-95F2-F46D9E787039}" destId="{89E28CB0-EFF3-47F6-B354-6E63215A2286}" srcOrd="0" destOrd="0" presId="urn:microsoft.com/office/officeart/2009/3/layout/HorizontalOrganizationChart"/>
    <dgm:cxn modelId="{88A58F0C-4B8D-460B-8766-8B8EA611FCCB}" type="presOf" srcId="{88BACE3F-F34E-4179-883D-5F1333863345}" destId="{996372A2-9DE4-497B-B89E-363CB0E769C8}" srcOrd="0" destOrd="0" presId="urn:microsoft.com/office/officeart/2009/3/layout/HorizontalOrganizationChart"/>
    <dgm:cxn modelId="{D86041FF-D979-4F58-BB6A-F77880E23D23}" type="presOf" srcId="{11165D68-E061-4BBB-ADD0-A2D9F5EE13A2}" destId="{79CF2E51-DC76-45A1-94EE-808B8E350EFA}" srcOrd="1" destOrd="0" presId="urn:microsoft.com/office/officeart/2009/3/layout/HorizontalOrganizationChart"/>
    <dgm:cxn modelId="{1A4F8220-EC9B-4041-B84D-3C632CDFC564}" type="presOf" srcId="{FB415223-C3B6-4BC8-9637-28D615494B42}" destId="{4624D957-4117-4357-AA66-430F07C49745}" srcOrd="0" destOrd="0" presId="urn:microsoft.com/office/officeart/2009/3/layout/HorizontalOrganizationChart"/>
    <dgm:cxn modelId="{80AFB11E-66E0-47BE-946A-FB1294A1384C}" srcId="{FB415223-C3B6-4BC8-9637-28D615494B42}" destId="{4CE22389-0FBC-41FF-8088-6071A4D7175B}" srcOrd="0" destOrd="0" parTransId="{1F03E1E8-688F-43F6-89A0-967696DD4991}" sibTransId="{24CFF635-A735-41A4-88CB-0F91A9DA48D7}"/>
    <dgm:cxn modelId="{B3EDA34C-5430-4284-AFD9-488E7118F17C}" type="presOf" srcId="{E0CE5D34-1175-41F6-BD6A-76280CA2E6EB}" destId="{94E41DB1-6BCA-414F-A1E2-911CBDFCF45D}" srcOrd="0" destOrd="0" presId="urn:microsoft.com/office/officeart/2009/3/layout/HorizontalOrganizationChart"/>
    <dgm:cxn modelId="{DCA4AB14-1AA1-4AE7-9A8E-4486D628B012}" type="presOf" srcId="{DA42D7C8-8534-49FD-B263-6F84C18484CC}" destId="{A792925A-6265-415E-8368-10C9F3862E27}" srcOrd="0" destOrd="0" presId="urn:microsoft.com/office/officeart/2009/3/layout/HorizontalOrganizationChart"/>
    <dgm:cxn modelId="{738BCA92-FDA1-4506-9DB3-2A118F97EE8C}" type="presOf" srcId="{4CE22389-0FBC-41FF-8088-6071A4D7175B}" destId="{79527E07-FD02-4C69-9D5E-C407C2BA6F64}" srcOrd="0" destOrd="0" presId="urn:microsoft.com/office/officeart/2009/3/layout/HorizontalOrganizationChart"/>
    <dgm:cxn modelId="{866BCB4D-E425-4BA9-BB2B-B99E910A63CD}" srcId="{11165D68-E061-4BBB-ADD0-A2D9F5EE13A2}" destId="{35910016-F0B5-478F-957E-18693045BCB2}" srcOrd="0" destOrd="0" parTransId="{73C4CC3D-9193-4B20-9C17-E4F15B154E3C}" sibTransId="{A70529DB-1057-4F41-BBFA-BDA7CA345363}"/>
    <dgm:cxn modelId="{10FDBF04-E989-48BC-A3CE-AD6ED716DCC3}" type="presOf" srcId="{614A2182-A317-4DDE-AFFF-316D50FB2273}" destId="{6423B597-8943-4512-95EC-90F995164092}" srcOrd="1" destOrd="0" presId="urn:microsoft.com/office/officeart/2009/3/layout/HorizontalOrganizationChart"/>
    <dgm:cxn modelId="{5AAC3C2C-0D81-4ABE-A797-2891B8C4865D}" type="presOf" srcId="{A9CC074A-64F1-49E7-843E-3405F3CE6878}" destId="{668793CC-3EE6-4096-A473-CA29B0A0D4C2}" srcOrd="0" destOrd="0" presId="urn:microsoft.com/office/officeart/2009/3/layout/HorizontalOrganizationChart"/>
    <dgm:cxn modelId="{131811AB-8F86-439F-B56C-DA2B7423E438}" type="presOf" srcId="{9C43D942-FEDD-4EE0-9781-CBDF4436D0AA}" destId="{866E1CF7-1F54-4C8C-838B-BD515CF38706}" srcOrd="1" destOrd="0" presId="urn:microsoft.com/office/officeart/2009/3/layout/HorizontalOrganizationChart"/>
    <dgm:cxn modelId="{D33CA286-C3FE-4B19-BC5C-BE7233511282}" type="presOf" srcId="{2E012EFE-2E04-4F03-AEF5-B5D56EB1041D}" destId="{776AB052-78E0-46F0-B0DC-D2C564936A06}" srcOrd="0" destOrd="0" presId="urn:microsoft.com/office/officeart/2009/3/layout/HorizontalOrganizationChart"/>
    <dgm:cxn modelId="{52B7EDDF-78D4-4890-A604-97B34C486567}" type="presOf" srcId="{E0CE5D34-1175-41F6-BD6A-76280CA2E6EB}" destId="{0A5AE3AE-16F2-4F98-BE23-0961EDDCFBA5}" srcOrd="1" destOrd="0" presId="urn:microsoft.com/office/officeart/2009/3/layout/HorizontalOrganizationChart"/>
    <dgm:cxn modelId="{6C989ADE-DF3F-476E-9E50-6210360B1522}" type="presOf" srcId="{FB415223-C3B6-4BC8-9637-28D615494B42}" destId="{52B446AE-B765-4653-A3AE-836D4413FA1F}" srcOrd="1" destOrd="0" presId="urn:microsoft.com/office/officeart/2009/3/layout/HorizontalOrganizationChart"/>
    <dgm:cxn modelId="{4878E645-B4CD-4FD3-B691-B2E6F89B6009}" type="presOf" srcId="{614A2182-A317-4DDE-AFFF-316D50FB2273}" destId="{74051974-DE96-4B11-9304-990EFDBEB431}" srcOrd="0" destOrd="0" presId="urn:microsoft.com/office/officeart/2009/3/layout/HorizontalOrganizationChart"/>
    <dgm:cxn modelId="{944CD673-0F32-4203-88FB-2694C672CADE}" type="presOf" srcId="{6FBEF500-11B2-459C-9248-2CA91DBED44D}" destId="{67E63FF5-E1A8-4685-A53C-BBD2A03E8E90}" srcOrd="0" destOrd="0" presId="urn:microsoft.com/office/officeart/2009/3/layout/HorizontalOrganizationChart"/>
    <dgm:cxn modelId="{C4A9C481-9008-4ADF-BFEE-34715E6B1707}" type="presOf" srcId="{2E012EFE-2E04-4F03-AEF5-B5D56EB1041D}" destId="{53879B95-A342-4390-A30B-6517DB84DC7B}" srcOrd="1" destOrd="0" presId="urn:microsoft.com/office/officeart/2009/3/layout/HorizontalOrganizationChart"/>
    <dgm:cxn modelId="{0D8950A9-8EF8-4D56-AA1C-9CB22B73901C}" srcId="{FB415223-C3B6-4BC8-9637-28D615494B42}" destId="{2E012EFE-2E04-4F03-AEF5-B5D56EB1041D}" srcOrd="1" destOrd="0" parTransId="{88BACE3F-F34E-4179-883D-5F1333863345}" sibTransId="{09CCCE6B-9447-49C3-B6C8-CB9DE1F4CBAF}"/>
    <dgm:cxn modelId="{689625BB-04F5-47D8-8FAB-928FF6DB9818}" type="presOf" srcId="{35910016-F0B5-478F-957E-18693045BCB2}" destId="{556AC618-8938-4B3D-A454-305F987BB43E}" srcOrd="1" destOrd="0" presId="urn:microsoft.com/office/officeart/2009/3/layout/HorizontalOrganizationChart"/>
    <dgm:cxn modelId="{C5D201A0-98ED-4C05-9DFC-EF8DD673BA0E}" srcId="{A9CC074A-64F1-49E7-843E-3405F3CE6878}" destId="{11165D68-E061-4BBB-ADD0-A2D9F5EE13A2}" srcOrd="0" destOrd="0" parTransId="{84679515-953F-490D-94DD-646C054119FB}" sibTransId="{A4E681CB-298A-4FCD-83DC-383418BBE60C}"/>
    <dgm:cxn modelId="{06DBDF39-95E4-4DC4-95E7-BF468B76E7A3}" type="presOf" srcId="{35910016-F0B5-478F-957E-18693045BCB2}" destId="{E8BF9052-9B15-4E57-B06A-985E04F3EAE4}" srcOrd="0" destOrd="0" presId="urn:microsoft.com/office/officeart/2009/3/layout/HorizontalOrganizationChart"/>
    <dgm:cxn modelId="{60185D25-24EB-4CF4-B8F7-34143F5C2921}" srcId="{11165D68-E061-4BBB-ADD0-A2D9F5EE13A2}" destId="{9C43D942-FEDD-4EE0-9781-CBDF4436D0AA}" srcOrd="1" destOrd="0" parTransId="{DA42D7C8-8534-49FD-B263-6F84C18484CC}" sibTransId="{11319173-53A8-4B10-9E55-E62550C10989}"/>
    <dgm:cxn modelId="{BBFDE430-17A8-468B-9020-095C9F9FE6A8}" type="presParOf" srcId="{668793CC-3EE6-4096-A473-CA29B0A0D4C2}" destId="{AEF74A47-6F22-4B94-B40B-4652AEF0138A}" srcOrd="0" destOrd="0" presId="urn:microsoft.com/office/officeart/2009/3/layout/HorizontalOrganizationChart"/>
    <dgm:cxn modelId="{D11A19A7-E4E5-4B83-B645-8A6C7B2E4D4B}" type="presParOf" srcId="{AEF74A47-6F22-4B94-B40B-4652AEF0138A}" destId="{67A361DB-C07B-4D3D-A20D-9FBB07251501}" srcOrd="0" destOrd="0" presId="urn:microsoft.com/office/officeart/2009/3/layout/HorizontalOrganizationChart"/>
    <dgm:cxn modelId="{D4B52C81-36CB-408E-95F8-2B29EA365343}" type="presParOf" srcId="{67A361DB-C07B-4D3D-A20D-9FBB07251501}" destId="{0566F293-2897-44BD-A550-DB159139EDB0}" srcOrd="0" destOrd="0" presId="urn:microsoft.com/office/officeart/2009/3/layout/HorizontalOrganizationChart"/>
    <dgm:cxn modelId="{E94C8663-73C8-4D26-B276-ADC14BFEA38B}" type="presParOf" srcId="{67A361DB-C07B-4D3D-A20D-9FBB07251501}" destId="{79CF2E51-DC76-45A1-94EE-808B8E350EFA}" srcOrd="1" destOrd="0" presId="urn:microsoft.com/office/officeart/2009/3/layout/HorizontalOrganizationChart"/>
    <dgm:cxn modelId="{66151F9E-85C7-462B-9241-9D0333892B33}" type="presParOf" srcId="{AEF74A47-6F22-4B94-B40B-4652AEF0138A}" destId="{16AF087E-EFC5-4B34-903E-1614B8899149}" srcOrd="1" destOrd="0" presId="urn:microsoft.com/office/officeart/2009/3/layout/HorizontalOrganizationChart"/>
    <dgm:cxn modelId="{B76D6844-8A2C-46D8-8063-1EBE7D696C0F}" type="presParOf" srcId="{16AF087E-EFC5-4B34-903E-1614B8899149}" destId="{467ECD98-EBA9-434F-8E2E-7FB3C5AA6D44}" srcOrd="0" destOrd="0" presId="urn:microsoft.com/office/officeart/2009/3/layout/HorizontalOrganizationChart"/>
    <dgm:cxn modelId="{30FD247B-08A6-4E9E-977D-F052A958CDCC}" type="presParOf" srcId="{16AF087E-EFC5-4B34-903E-1614B8899149}" destId="{B7BD8400-B772-4844-88A4-5897E50C1DA1}" srcOrd="1" destOrd="0" presId="urn:microsoft.com/office/officeart/2009/3/layout/HorizontalOrganizationChart"/>
    <dgm:cxn modelId="{5FD7ED5A-7BE1-4717-B001-93E7B4DB5547}" type="presParOf" srcId="{B7BD8400-B772-4844-88A4-5897E50C1DA1}" destId="{C17F0D28-AFA4-427A-9DD1-0F2883EF642A}" srcOrd="0" destOrd="0" presId="urn:microsoft.com/office/officeart/2009/3/layout/HorizontalOrganizationChart"/>
    <dgm:cxn modelId="{ECFFA6B5-7E20-4F6F-A5AF-0295C110D3D0}" type="presParOf" srcId="{C17F0D28-AFA4-427A-9DD1-0F2883EF642A}" destId="{E8BF9052-9B15-4E57-B06A-985E04F3EAE4}" srcOrd="0" destOrd="0" presId="urn:microsoft.com/office/officeart/2009/3/layout/HorizontalOrganizationChart"/>
    <dgm:cxn modelId="{7D6ED00D-75EE-47C8-977D-3408D48606E2}" type="presParOf" srcId="{C17F0D28-AFA4-427A-9DD1-0F2883EF642A}" destId="{556AC618-8938-4B3D-A454-305F987BB43E}" srcOrd="1" destOrd="0" presId="urn:microsoft.com/office/officeart/2009/3/layout/HorizontalOrganizationChart"/>
    <dgm:cxn modelId="{944C3533-185A-44FD-ACBD-7D9E632A2000}" type="presParOf" srcId="{B7BD8400-B772-4844-88A4-5897E50C1DA1}" destId="{7B36F99D-9197-40B6-981C-5BA540C8222A}" srcOrd="1" destOrd="0" presId="urn:microsoft.com/office/officeart/2009/3/layout/HorizontalOrganizationChart"/>
    <dgm:cxn modelId="{E639AADF-9484-428F-8AC2-06796DFD3769}" type="presParOf" srcId="{7B36F99D-9197-40B6-981C-5BA540C8222A}" destId="{89E28CB0-EFF3-47F6-B354-6E63215A2286}" srcOrd="0" destOrd="0" presId="urn:microsoft.com/office/officeart/2009/3/layout/HorizontalOrganizationChart"/>
    <dgm:cxn modelId="{7C29BF0C-E7CF-4F34-9F02-198F8258A38C}" type="presParOf" srcId="{7B36F99D-9197-40B6-981C-5BA540C8222A}" destId="{336086C2-DAF7-42C9-84F0-CBDDFDF9A091}" srcOrd="1" destOrd="0" presId="urn:microsoft.com/office/officeart/2009/3/layout/HorizontalOrganizationChart"/>
    <dgm:cxn modelId="{BF3718C9-CD19-4260-877C-7E55B5DD3372}" type="presParOf" srcId="{336086C2-DAF7-42C9-84F0-CBDDFDF9A091}" destId="{6C990ADC-E5C1-4845-8028-3AD38E27F642}" srcOrd="0" destOrd="0" presId="urn:microsoft.com/office/officeart/2009/3/layout/HorizontalOrganizationChart"/>
    <dgm:cxn modelId="{C0DC40B1-E93E-4267-9087-69DB5FDF6C53}" type="presParOf" srcId="{6C990ADC-E5C1-4845-8028-3AD38E27F642}" destId="{94E41DB1-6BCA-414F-A1E2-911CBDFCF45D}" srcOrd="0" destOrd="0" presId="urn:microsoft.com/office/officeart/2009/3/layout/HorizontalOrganizationChart"/>
    <dgm:cxn modelId="{89BB9BE9-074B-4F22-BDB1-73E72D5E1CF0}" type="presParOf" srcId="{6C990ADC-E5C1-4845-8028-3AD38E27F642}" destId="{0A5AE3AE-16F2-4F98-BE23-0961EDDCFBA5}" srcOrd="1" destOrd="0" presId="urn:microsoft.com/office/officeart/2009/3/layout/HorizontalOrganizationChart"/>
    <dgm:cxn modelId="{3F0D1B62-1EC8-4091-B10B-AFF8149930A8}" type="presParOf" srcId="{336086C2-DAF7-42C9-84F0-CBDDFDF9A091}" destId="{F7F1E75C-1F45-4E6B-9B56-2BC75F3FFE13}" srcOrd="1" destOrd="0" presId="urn:microsoft.com/office/officeart/2009/3/layout/HorizontalOrganizationChart"/>
    <dgm:cxn modelId="{AEEEDFE1-21CD-4D8A-92C5-43DC9D17F76F}" type="presParOf" srcId="{F7F1E75C-1F45-4E6B-9B56-2BC75F3FFE13}" destId="{2703F2DD-BDB8-49B0-B208-840914A4A17C}" srcOrd="0" destOrd="0" presId="urn:microsoft.com/office/officeart/2009/3/layout/HorizontalOrganizationChart"/>
    <dgm:cxn modelId="{5A3B8F45-69E5-4862-B637-7D3A90E265C2}" type="presParOf" srcId="{F7F1E75C-1F45-4E6B-9B56-2BC75F3FFE13}" destId="{E5594E77-97B1-4823-9DA3-64DD3460A441}" srcOrd="1" destOrd="0" presId="urn:microsoft.com/office/officeart/2009/3/layout/HorizontalOrganizationChart"/>
    <dgm:cxn modelId="{767F01B9-7A94-45EA-AB55-8AB8C70AD4AD}" type="presParOf" srcId="{E5594E77-97B1-4823-9DA3-64DD3460A441}" destId="{F83E70D9-ADB6-449A-B2F9-329F969E3960}" srcOrd="0" destOrd="0" presId="urn:microsoft.com/office/officeart/2009/3/layout/HorizontalOrganizationChart"/>
    <dgm:cxn modelId="{C1B82C63-67FA-459B-B19F-16CD35AF18A9}" type="presParOf" srcId="{F83E70D9-ADB6-449A-B2F9-329F969E3960}" destId="{74051974-DE96-4B11-9304-990EFDBEB431}" srcOrd="0" destOrd="0" presId="urn:microsoft.com/office/officeart/2009/3/layout/HorizontalOrganizationChart"/>
    <dgm:cxn modelId="{799D05BB-E6D2-477F-B4EC-990503758C2C}" type="presParOf" srcId="{F83E70D9-ADB6-449A-B2F9-329F969E3960}" destId="{6423B597-8943-4512-95EC-90F995164092}" srcOrd="1" destOrd="0" presId="urn:microsoft.com/office/officeart/2009/3/layout/HorizontalOrganizationChart"/>
    <dgm:cxn modelId="{A7B7F7AF-420C-48C2-95DB-90A6AC9FD44B}" type="presParOf" srcId="{E5594E77-97B1-4823-9DA3-64DD3460A441}" destId="{5B4A17CC-ED6C-4BA6-A2CD-C5EDE895409C}" srcOrd="1" destOrd="0" presId="urn:microsoft.com/office/officeart/2009/3/layout/HorizontalOrganizationChart"/>
    <dgm:cxn modelId="{21183642-045F-4E1D-A3CC-6BA6D74C62F9}" type="presParOf" srcId="{E5594E77-97B1-4823-9DA3-64DD3460A441}" destId="{080EB0D3-7CDA-49FD-B044-0FAD74100BC4}" srcOrd="2" destOrd="0" presId="urn:microsoft.com/office/officeart/2009/3/layout/HorizontalOrganizationChart"/>
    <dgm:cxn modelId="{17DB8801-784A-46A7-B7EA-CA8AB615BEBC}" type="presParOf" srcId="{336086C2-DAF7-42C9-84F0-CBDDFDF9A091}" destId="{1D2B6969-23E5-44A5-A758-B2714F06B74A}" srcOrd="2" destOrd="0" presId="urn:microsoft.com/office/officeart/2009/3/layout/HorizontalOrganizationChart"/>
    <dgm:cxn modelId="{EB1B5402-BC97-4830-A27F-033590B43FDB}" type="presParOf" srcId="{B7BD8400-B772-4844-88A4-5897E50C1DA1}" destId="{A2192486-99EA-4F0E-9AB3-4907654244F0}" srcOrd="2" destOrd="0" presId="urn:microsoft.com/office/officeart/2009/3/layout/HorizontalOrganizationChart"/>
    <dgm:cxn modelId="{509A9299-0302-478A-AE90-A4441BDB5F47}" type="presParOf" srcId="{16AF087E-EFC5-4B34-903E-1614B8899149}" destId="{A792925A-6265-415E-8368-10C9F3862E27}" srcOrd="2" destOrd="0" presId="urn:microsoft.com/office/officeart/2009/3/layout/HorizontalOrganizationChart"/>
    <dgm:cxn modelId="{912CA5CE-2B0A-49E5-8C01-7F5BF825E625}" type="presParOf" srcId="{16AF087E-EFC5-4B34-903E-1614B8899149}" destId="{14232ADD-8F1E-4B43-937B-4F4AC03DEB05}" srcOrd="3" destOrd="0" presId="urn:microsoft.com/office/officeart/2009/3/layout/HorizontalOrganizationChart"/>
    <dgm:cxn modelId="{76313AFB-C83D-4B56-AD05-3DD4107F160A}" type="presParOf" srcId="{14232ADD-8F1E-4B43-937B-4F4AC03DEB05}" destId="{4B2350F7-1A9D-46FF-8C07-D6A81585A40F}" srcOrd="0" destOrd="0" presId="urn:microsoft.com/office/officeart/2009/3/layout/HorizontalOrganizationChart"/>
    <dgm:cxn modelId="{F2B3ED7B-2D85-4554-A11E-C7A2B01A25CF}" type="presParOf" srcId="{4B2350F7-1A9D-46FF-8C07-D6A81585A40F}" destId="{58128911-1798-4B34-A67D-9C41EDDD1385}" srcOrd="0" destOrd="0" presId="urn:microsoft.com/office/officeart/2009/3/layout/HorizontalOrganizationChart"/>
    <dgm:cxn modelId="{449AA6DF-8E20-432C-9B81-32910E168FBB}" type="presParOf" srcId="{4B2350F7-1A9D-46FF-8C07-D6A81585A40F}" destId="{866E1CF7-1F54-4C8C-838B-BD515CF38706}" srcOrd="1" destOrd="0" presId="urn:microsoft.com/office/officeart/2009/3/layout/HorizontalOrganizationChart"/>
    <dgm:cxn modelId="{B635136A-E59A-4ED5-BECC-C1312AF69CC3}" type="presParOf" srcId="{14232ADD-8F1E-4B43-937B-4F4AC03DEB05}" destId="{C66EA25C-635D-4BDD-A070-DEB6DDF8B0F1}" srcOrd="1" destOrd="0" presId="urn:microsoft.com/office/officeart/2009/3/layout/HorizontalOrganizationChart"/>
    <dgm:cxn modelId="{60D8F329-F16C-4320-ABD4-7C9B2B3A161D}" type="presParOf" srcId="{C66EA25C-635D-4BDD-A070-DEB6DDF8B0F1}" destId="{67E63FF5-E1A8-4685-A53C-BBD2A03E8E90}" srcOrd="0" destOrd="0" presId="urn:microsoft.com/office/officeart/2009/3/layout/HorizontalOrganizationChart"/>
    <dgm:cxn modelId="{A30CB5DB-D989-49B5-871E-EC5FD7F00DF7}" type="presParOf" srcId="{C66EA25C-635D-4BDD-A070-DEB6DDF8B0F1}" destId="{CE50AA7C-B1B4-4135-B5FF-34C38A7C1BDB}" srcOrd="1" destOrd="0" presId="urn:microsoft.com/office/officeart/2009/3/layout/HorizontalOrganizationChart"/>
    <dgm:cxn modelId="{16F0A629-89C5-4FF1-A01E-BF1FC2296CEC}" type="presParOf" srcId="{CE50AA7C-B1B4-4135-B5FF-34C38A7C1BDB}" destId="{97B1EAA6-AB5E-49BC-8663-BF330BF52241}" srcOrd="0" destOrd="0" presId="urn:microsoft.com/office/officeart/2009/3/layout/HorizontalOrganizationChart"/>
    <dgm:cxn modelId="{34FE7A04-41B3-4BD1-AD24-3E98CAEF3C97}" type="presParOf" srcId="{97B1EAA6-AB5E-49BC-8663-BF330BF52241}" destId="{4624D957-4117-4357-AA66-430F07C49745}" srcOrd="0" destOrd="0" presId="urn:microsoft.com/office/officeart/2009/3/layout/HorizontalOrganizationChart"/>
    <dgm:cxn modelId="{DE7190EC-545C-4860-8D96-BF3567F75DF9}" type="presParOf" srcId="{97B1EAA6-AB5E-49BC-8663-BF330BF52241}" destId="{52B446AE-B765-4653-A3AE-836D4413FA1F}" srcOrd="1" destOrd="0" presId="urn:microsoft.com/office/officeart/2009/3/layout/HorizontalOrganizationChart"/>
    <dgm:cxn modelId="{48577698-0E81-4CEB-B423-5C4AF101AFE9}" type="presParOf" srcId="{CE50AA7C-B1B4-4135-B5FF-34C38A7C1BDB}" destId="{3FCE1868-E202-4559-9D3B-FA73FE07A6F2}" srcOrd="1" destOrd="0" presId="urn:microsoft.com/office/officeart/2009/3/layout/HorizontalOrganizationChart"/>
    <dgm:cxn modelId="{105AA94C-BA1E-4B7A-86E8-1E6432BEF7C5}" type="presParOf" srcId="{3FCE1868-E202-4559-9D3B-FA73FE07A6F2}" destId="{D6157F78-1BF6-46F1-B290-B5D3E5D0F6CD}" srcOrd="0" destOrd="0" presId="urn:microsoft.com/office/officeart/2009/3/layout/HorizontalOrganizationChart"/>
    <dgm:cxn modelId="{B325D8CB-3053-4235-8766-8F76B9A8B7AC}" type="presParOf" srcId="{3FCE1868-E202-4559-9D3B-FA73FE07A6F2}" destId="{0F40A310-5E30-488E-B31D-40D0204B4B94}" srcOrd="1" destOrd="0" presId="urn:microsoft.com/office/officeart/2009/3/layout/HorizontalOrganizationChart"/>
    <dgm:cxn modelId="{ED6868DE-CED1-47A4-8153-6A90CC658616}" type="presParOf" srcId="{0F40A310-5E30-488E-B31D-40D0204B4B94}" destId="{49D785A4-7EB6-4741-887A-776451F97C6A}" srcOrd="0" destOrd="0" presId="urn:microsoft.com/office/officeart/2009/3/layout/HorizontalOrganizationChart"/>
    <dgm:cxn modelId="{614343F9-95C9-45ED-8099-CDD52A7B5A28}" type="presParOf" srcId="{49D785A4-7EB6-4741-887A-776451F97C6A}" destId="{79527E07-FD02-4C69-9D5E-C407C2BA6F64}" srcOrd="0" destOrd="0" presId="urn:microsoft.com/office/officeart/2009/3/layout/HorizontalOrganizationChart"/>
    <dgm:cxn modelId="{7E9A2A02-5DF5-4950-98F8-1EE4DA647A70}" type="presParOf" srcId="{49D785A4-7EB6-4741-887A-776451F97C6A}" destId="{74A093FD-09D5-4669-ACC2-79F9C7AABF29}" srcOrd="1" destOrd="0" presId="urn:microsoft.com/office/officeart/2009/3/layout/HorizontalOrganizationChart"/>
    <dgm:cxn modelId="{16CC7C0B-024C-4C37-81F5-98801979CEDB}" type="presParOf" srcId="{0F40A310-5E30-488E-B31D-40D0204B4B94}" destId="{61E71E80-4498-42DB-899D-74A0D3C28709}" srcOrd="1" destOrd="0" presId="urn:microsoft.com/office/officeart/2009/3/layout/HorizontalOrganizationChart"/>
    <dgm:cxn modelId="{4C47033B-1BA1-4AF5-A620-0D93872D05AE}" type="presParOf" srcId="{0F40A310-5E30-488E-B31D-40D0204B4B94}" destId="{C7104C8F-CDF0-4F20-8B43-7BCF9E399014}" srcOrd="2" destOrd="0" presId="urn:microsoft.com/office/officeart/2009/3/layout/HorizontalOrganizationChart"/>
    <dgm:cxn modelId="{5BCE62C4-4881-4D9A-AEDF-CB62D9A57DF8}" type="presParOf" srcId="{3FCE1868-E202-4559-9D3B-FA73FE07A6F2}" destId="{996372A2-9DE4-497B-B89E-363CB0E769C8}" srcOrd="2" destOrd="0" presId="urn:microsoft.com/office/officeart/2009/3/layout/HorizontalOrganizationChart"/>
    <dgm:cxn modelId="{22245C4E-4A81-4F32-AF29-3D3D0F4A23DE}" type="presParOf" srcId="{3FCE1868-E202-4559-9D3B-FA73FE07A6F2}" destId="{6EAC01B0-74D7-4D56-9E23-5D9F5C6B4B69}" srcOrd="3" destOrd="0" presId="urn:microsoft.com/office/officeart/2009/3/layout/HorizontalOrganizationChart"/>
    <dgm:cxn modelId="{C4961436-E35D-4434-B913-89FB2746D654}" type="presParOf" srcId="{6EAC01B0-74D7-4D56-9E23-5D9F5C6B4B69}" destId="{6758DF25-D7EA-4143-AC1F-45F506BAB910}" srcOrd="0" destOrd="0" presId="urn:microsoft.com/office/officeart/2009/3/layout/HorizontalOrganizationChart"/>
    <dgm:cxn modelId="{FD285E13-5252-4B09-9DF7-FA3C82EB7F75}" type="presParOf" srcId="{6758DF25-D7EA-4143-AC1F-45F506BAB910}" destId="{776AB052-78E0-46F0-B0DC-D2C564936A06}" srcOrd="0" destOrd="0" presId="urn:microsoft.com/office/officeart/2009/3/layout/HorizontalOrganizationChart"/>
    <dgm:cxn modelId="{6D6AA5FA-885F-48C4-8D67-DA74F28055F9}" type="presParOf" srcId="{6758DF25-D7EA-4143-AC1F-45F506BAB910}" destId="{53879B95-A342-4390-A30B-6517DB84DC7B}" srcOrd="1" destOrd="0" presId="urn:microsoft.com/office/officeart/2009/3/layout/HorizontalOrganizationChart"/>
    <dgm:cxn modelId="{30287632-3741-4625-A844-C0943B892635}" type="presParOf" srcId="{6EAC01B0-74D7-4D56-9E23-5D9F5C6B4B69}" destId="{1ED965A2-B1D5-4FAD-9143-A1F30FB23234}" srcOrd="1" destOrd="0" presId="urn:microsoft.com/office/officeart/2009/3/layout/HorizontalOrganizationChart"/>
    <dgm:cxn modelId="{CBDAE202-BD96-437C-9898-3BE8C93EE6D4}" type="presParOf" srcId="{6EAC01B0-74D7-4D56-9E23-5D9F5C6B4B69}" destId="{D0741C54-08E4-4558-8B46-6D9B8423B5D3}" srcOrd="2" destOrd="0" presId="urn:microsoft.com/office/officeart/2009/3/layout/HorizontalOrganizationChart"/>
    <dgm:cxn modelId="{4ED6E13F-EC09-4CAB-99AC-291ED3F8DA7C}" type="presParOf" srcId="{CE50AA7C-B1B4-4135-B5FF-34C38A7C1BDB}" destId="{57CC491F-C3D1-4521-87EC-0BC8A9328781}" srcOrd="2" destOrd="0" presId="urn:microsoft.com/office/officeart/2009/3/layout/HorizontalOrganizationChart"/>
    <dgm:cxn modelId="{9D8E4096-97E3-4ACE-82EE-4ED6F3D2ABAF}" type="presParOf" srcId="{14232ADD-8F1E-4B43-937B-4F4AC03DEB05}" destId="{D89E900E-CBF7-45C0-BF0A-BAC1A54B646A}" srcOrd="2" destOrd="0" presId="urn:microsoft.com/office/officeart/2009/3/layout/HorizontalOrganizationChart"/>
    <dgm:cxn modelId="{F953720E-A307-411D-9BB0-8E5FEDF1B7D4}" type="presParOf" srcId="{AEF74A47-6F22-4B94-B40B-4652AEF0138A}" destId="{BE07E3E8-E2B8-4E50-B8B7-AB64713A5A14}"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460668-0292-49B1-9AF1-E73C7D625C22}" type="doc">
      <dgm:prSet loTypeId="urn:microsoft.com/office/officeart/2005/8/layout/chevron1" loCatId="Inbox" qsTypeId="urn:microsoft.com/office/officeart/2005/8/quickstyle/simple1" qsCatId="simple" csTypeId="urn:microsoft.com/office/officeart/2005/8/colors/colorful2" csCatId="colorful" phldr="1"/>
      <dgm:spPr/>
      <dgm:t>
        <a:bodyPr/>
        <a:lstStyle/>
        <a:p>
          <a:endParaRPr lang="en-MY"/>
        </a:p>
      </dgm:t>
    </dgm:pt>
    <dgm:pt modelId="{4685A9B7-C009-4E2D-AF9A-E09230924159}">
      <dgm:prSet phldrT="[Text]"/>
      <dgm:spPr/>
      <dgm:t>
        <a:bodyPr/>
        <a:lstStyle/>
        <a:p>
          <a:r>
            <a:rPr lang="en-MY" dirty="0"/>
            <a:t>Qualitative Data</a:t>
          </a:r>
        </a:p>
      </dgm:t>
    </dgm:pt>
    <dgm:pt modelId="{6259BF37-7138-4ECB-B732-CA1B7F0E9C00}" type="parTrans" cxnId="{77D60A32-7C76-4877-8BE8-067E2BD233EA}">
      <dgm:prSet/>
      <dgm:spPr/>
      <dgm:t>
        <a:bodyPr/>
        <a:lstStyle/>
        <a:p>
          <a:pPr algn="l"/>
          <a:endParaRPr lang="en-MY"/>
        </a:p>
      </dgm:t>
    </dgm:pt>
    <dgm:pt modelId="{126513E8-2F92-4C09-A87B-C359368B2FCB}" type="sibTrans" cxnId="{77D60A32-7C76-4877-8BE8-067E2BD233EA}">
      <dgm:prSet/>
      <dgm:spPr/>
      <dgm:t>
        <a:bodyPr/>
        <a:lstStyle/>
        <a:p>
          <a:endParaRPr lang="en-MY"/>
        </a:p>
      </dgm:t>
    </dgm:pt>
    <dgm:pt modelId="{E9C17B3C-2CA5-462D-810D-0F7B1A92EE5F}">
      <dgm:prSet phldrT="[Text]"/>
      <dgm:spPr/>
      <dgm:t>
        <a:bodyPr/>
        <a:lstStyle/>
        <a:p>
          <a:r>
            <a:rPr lang="en-MY" b="0" dirty="0"/>
            <a:t>Surveys</a:t>
          </a:r>
        </a:p>
      </dgm:t>
    </dgm:pt>
    <dgm:pt modelId="{88BF6697-E5E0-442C-81ED-D257F9AA2BD9}" type="parTrans" cxnId="{061C6DA8-8984-4253-95F2-D94626B1F009}">
      <dgm:prSet/>
      <dgm:spPr/>
      <dgm:t>
        <a:bodyPr/>
        <a:lstStyle/>
        <a:p>
          <a:pPr algn="l"/>
          <a:endParaRPr lang="en-MY"/>
        </a:p>
      </dgm:t>
    </dgm:pt>
    <dgm:pt modelId="{7ADAD523-5EEB-4416-8901-EF61463A2ABD}" type="sibTrans" cxnId="{061C6DA8-8984-4253-95F2-D94626B1F009}">
      <dgm:prSet/>
      <dgm:spPr/>
      <dgm:t>
        <a:bodyPr/>
        <a:lstStyle/>
        <a:p>
          <a:endParaRPr lang="en-MY"/>
        </a:p>
      </dgm:t>
    </dgm:pt>
    <dgm:pt modelId="{E6BC1B83-4156-4F6A-BFB8-FCA402013834}">
      <dgm:prSet phldrT="[Text]"/>
      <dgm:spPr/>
      <dgm:t>
        <a:bodyPr/>
        <a:lstStyle/>
        <a:p>
          <a:r>
            <a:rPr lang="en-MY" dirty="0"/>
            <a:t>Quantitative Data</a:t>
          </a:r>
        </a:p>
      </dgm:t>
    </dgm:pt>
    <dgm:pt modelId="{4E485FBF-5643-4F74-A0BE-64350E11D8AE}" type="parTrans" cxnId="{DAF5334B-2F3B-4553-BAC6-29C465A99733}">
      <dgm:prSet/>
      <dgm:spPr/>
      <dgm:t>
        <a:bodyPr/>
        <a:lstStyle/>
        <a:p>
          <a:pPr algn="l"/>
          <a:endParaRPr lang="en-MY"/>
        </a:p>
      </dgm:t>
    </dgm:pt>
    <dgm:pt modelId="{0F9AD761-5E22-4824-A76F-708F16DAE189}" type="sibTrans" cxnId="{DAF5334B-2F3B-4553-BAC6-29C465A99733}">
      <dgm:prSet/>
      <dgm:spPr/>
      <dgm:t>
        <a:bodyPr/>
        <a:lstStyle/>
        <a:p>
          <a:endParaRPr lang="en-MY"/>
        </a:p>
      </dgm:t>
    </dgm:pt>
    <dgm:pt modelId="{A95EBCC2-56B9-4C40-897B-3A3C1218B315}">
      <dgm:prSet/>
      <dgm:spPr/>
      <dgm:t>
        <a:bodyPr/>
        <a:lstStyle/>
        <a:p>
          <a:r>
            <a:rPr lang="en-MY" b="0"/>
            <a:t>Questionnaires</a:t>
          </a:r>
        </a:p>
      </dgm:t>
    </dgm:pt>
    <dgm:pt modelId="{E45D5BFD-C054-4C16-AA45-38DE31D85C52}" type="parTrans" cxnId="{775CA217-FE59-4501-9687-986E0393D015}">
      <dgm:prSet/>
      <dgm:spPr/>
      <dgm:t>
        <a:bodyPr/>
        <a:lstStyle/>
        <a:p>
          <a:pPr algn="l"/>
          <a:endParaRPr lang="en-MY"/>
        </a:p>
      </dgm:t>
    </dgm:pt>
    <dgm:pt modelId="{A6937D53-95BB-447B-9E8D-F96B75571277}" type="sibTrans" cxnId="{775CA217-FE59-4501-9687-986E0393D015}">
      <dgm:prSet/>
      <dgm:spPr/>
      <dgm:t>
        <a:bodyPr/>
        <a:lstStyle/>
        <a:p>
          <a:endParaRPr lang="en-MY"/>
        </a:p>
      </dgm:t>
    </dgm:pt>
    <dgm:pt modelId="{12E793B2-077D-4E33-989C-F417233EC3A4}">
      <dgm:prSet/>
      <dgm:spPr/>
      <dgm:t>
        <a:bodyPr/>
        <a:lstStyle/>
        <a:p>
          <a:r>
            <a:rPr lang="en-MY" b="0" dirty="0"/>
            <a:t>Focus Groups</a:t>
          </a:r>
        </a:p>
      </dgm:t>
    </dgm:pt>
    <dgm:pt modelId="{651BBA73-D3E3-4492-ADA0-3D4740869CA4}" type="parTrans" cxnId="{8A3AC19B-6873-41DD-B7FC-23D225BEF744}">
      <dgm:prSet/>
      <dgm:spPr/>
      <dgm:t>
        <a:bodyPr/>
        <a:lstStyle/>
        <a:p>
          <a:pPr algn="l"/>
          <a:endParaRPr lang="en-MY"/>
        </a:p>
      </dgm:t>
    </dgm:pt>
    <dgm:pt modelId="{ECE35BFB-399C-4E65-871A-1AFFDE0635E0}" type="sibTrans" cxnId="{8A3AC19B-6873-41DD-B7FC-23D225BEF744}">
      <dgm:prSet/>
      <dgm:spPr/>
      <dgm:t>
        <a:bodyPr/>
        <a:lstStyle/>
        <a:p>
          <a:endParaRPr lang="en-MY"/>
        </a:p>
      </dgm:t>
    </dgm:pt>
    <dgm:pt modelId="{E183374A-434B-4229-A689-995663676FF6}">
      <dgm:prSet/>
      <dgm:spPr/>
      <dgm:t>
        <a:bodyPr/>
        <a:lstStyle/>
        <a:p>
          <a:r>
            <a:rPr lang="en-MY" b="0"/>
            <a:t>Interviews</a:t>
          </a:r>
        </a:p>
      </dgm:t>
    </dgm:pt>
    <dgm:pt modelId="{51D9812B-3AD0-466E-B28E-97696AA40CBA}" type="parTrans" cxnId="{5FB2E276-D628-4951-AA4F-731802299268}">
      <dgm:prSet/>
      <dgm:spPr/>
      <dgm:t>
        <a:bodyPr/>
        <a:lstStyle/>
        <a:p>
          <a:pPr algn="l"/>
          <a:endParaRPr lang="en-MY"/>
        </a:p>
      </dgm:t>
    </dgm:pt>
    <dgm:pt modelId="{FC7E982F-3E1F-44B4-8621-DCD6C0723379}" type="sibTrans" cxnId="{5FB2E276-D628-4951-AA4F-731802299268}">
      <dgm:prSet/>
      <dgm:spPr/>
      <dgm:t>
        <a:bodyPr/>
        <a:lstStyle/>
        <a:p>
          <a:endParaRPr lang="en-MY"/>
        </a:p>
      </dgm:t>
    </dgm:pt>
    <dgm:pt modelId="{A5F0E920-15B4-4366-B505-BD2BAF33D59F}">
      <dgm:prSet/>
      <dgm:spPr/>
      <dgm:t>
        <a:bodyPr/>
        <a:lstStyle/>
        <a:p>
          <a:r>
            <a:rPr lang="en-MY" b="0" dirty="0"/>
            <a:t>Observation</a:t>
          </a:r>
        </a:p>
      </dgm:t>
    </dgm:pt>
    <dgm:pt modelId="{C4A85437-7DDC-407E-A7F4-3255D3308E64}" type="parTrans" cxnId="{2180B5A5-60EF-47EB-9F8D-DA79713D0C3E}">
      <dgm:prSet/>
      <dgm:spPr/>
      <dgm:t>
        <a:bodyPr/>
        <a:lstStyle/>
        <a:p>
          <a:pPr algn="l"/>
          <a:endParaRPr lang="en-MY"/>
        </a:p>
      </dgm:t>
    </dgm:pt>
    <dgm:pt modelId="{84C8E043-C2C4-4000-BC3A-3754F300E461}" type="sibTrans" cxnId="{2180B5A5-60EF-47EB-9F8D-DA79713D0C3E}">
      <dgm:prSet/>
      <dgm:spPr/>
      <dgm:t>
        <a:bodyPr/>
        <a:lstStyle/>
        <a:p>
          <a:endParaRPr lang="en-MY"/>
        </a:p>
      </dgm:t>
    </dgm:pt>
    <dgm:pt modelId="{88FCD636-C0FB-400F-8D8E-DFF944F4E91D}">
      <dgm:prSet phldrT="[Text]"/>
      <dgm:spPr/>
      <dgm:t>
        <a:bodyPr/>
        <a:lstStyle/>
        <a:p>
          <a:r>
            <a:rPr lang="en-MY" dirty="0"/>
            <a:t>Surveys</a:t>
          </a:r>
        </a:p>
      </dgm:t>
    </dgm:pt>
    <dgm:pt modelId="{E166EA72-FF4F-42DC-AE6F-17F97CD0C73D}" type="parTrans" cxnId="{EADBA9F5-7758-40E9-BB32-0AD6C8BD6394}">
      <dgm:prSet/>
      <dgm:spPr/>
      <dgm:t>
        <a:bodyPr/>
        <a:lstStyle/>
        <a:p>
          <a:pPr algn="l"/>
          <a:endParaRPr lang="en-MY"/>
        </a:p>
      </dgm:t>
    </dgm:pt>
    <dgm:pt modelId="{EE55100F-7DD0-4385-A780-5B0C55DA3B85}" type="sibTrans" cxnId="{EADBA9F5-7758-40E9-BB32-0AD6C8BD6394}">
      <dgm:prSet/>
      <dgm:spPr/>
      <dgm:t>
        <a:bodyPr/>
        <a:lstStyle/>
        <a:p>
          <a:endParaRPr lang="en-MY"/>
        </a:p>
      </dgm:t>
    </dgm:pt>
    <dgm:pt modelId="{08CAEC37-2935-48D7-BDD3-8CE085BE2BA6}">
      <dgm:prSet/>
      <dgm:spPr/>
      <dgm:t>
        <a:bodyPr/>
        <a:lstStyle/>
        <a:p>
          <a:r>
            <a:rPr lang="en-MY" dirty="0"/>
            <a:t>Questionnaires</a:t>
          </a:r>
        </a:p>
      </dgm:t>
    </dgm:pt>
    <dgm:pt modelId="{CA451B1C-8585-47FA-8C8D-455D81A3CF2E}" type="parTrans" cxnId="{25CF38F6-30A8-4B5B-81CA-A8FCF52E85FD}">
      <dgm:prSet/>
      <dgm:spPr/>
      <dgm:t>
        <a:bodyPr/>
        <a:lstStyle/>
        <a:p>
          <a:pPr algn="l"/>
          <a:endParaRPr lang="en-MY"/>
        </a:p>
      </dgm:t>
    </dgm:pt>
    <dgm:pt modelId="{26ED9F88-6DE6-4DC2-B1ED-B0F5EA49E517}" type="sibTrans" cxnId="{25CF38F6-30A8-4B5B-81CA-A8FCF52E85FD}">
      <dgm:prSet/>
      <dgm:spPr/>
      <dgm:t>
        <a:bodyPr/>
        <a:lstStyle/>
        <a:p>
          <a:endParaRPr lang="en-MY"/>
        </a:p>
      </dgm:t>
    </dgm:pt>
    <dgm:pt modelId="{B8DBA42A-32BA-4E77-AFDB-055EC5D4EC6E}">
      <dgm:prSet/>
      <dgm:spPr/>
      <dgm:t>
        <a:bodyPr/>
        <a:lstStyle/>
        <a:p>
          <a:r>
            <a:rPr lang="en-MY"/>
            <a:t>Census</a:t>
          </a:r>
        </a:p>
      </dgm:t>
    </dgm:pt>
    <dgm:pt modelId="{AD985E18-930F-43EE-8B37-F797D83D681C}" type="parTrans" cxnId="{A03955E5-17D3-4F8F-A654-F4EE4D741AEB}">
      <dgm:prSet/>
      <dgm:spPr/>
      <dgm:t>
        <a:bodyPr/>
        <a:lstStyle/>
        <a:p>
          <a:pPr algn="l"/>
          <a:endParaRPr lang="en-MY"/>
        </a:p>
      </dgm:t>
    </dgm:pt>
    <dgm:pt modelId="{A10199A8-B6C5-4138-91C0-3D34819FEF26}" type="sibTrans" cxnId="{A03955E5-17D3-4F8F-A654-F4EE4D741AEB}">
      <dgm:prSet/>
      <dgm:spPr/>
      <dgm:t>
        <a:bodyPr/>
        <a:lstStyle/>
        <a:p>
          <a:endParaRPr lang="en-MY"/>
        </a:p>
      </dgm:t>
    </dgm:pt>
    <dgm:pt modelId="{616F0BD5-4FCF-4107-BC66-1DB3A1396605}">
      <dgm:prSet/>
      <dgm:spPr/>
      <dgm:t>
        <a:bodyPr/>
        <a:lstStyle/>
        <a:p>
          <a:r>
            <a:rPr lang="en-MY" dirty="0"/>
            <a:t>Integrated Bio-Behavioural-Surveillance (IBBS)</a:t>
          </a:r>
        </a:p>
      </dgm:t>
    </dgm:pt>
    <dgm:pt modelId="{B8683E69-A497-4A53-9F95-11B0BBBF4A7F}" type="parTrans" cxnId="{5DA8FAC2-66BC-432C-B73E-6EF204F16300}">
      <dgm:prSet/>
      <dgm:spPr/>
      <dgm:t>
        <a:bodyPr/>
        <a:lstStyle/>
        <a:p>
          <a:pPr algn="l"/>
          <a:endParaRPr lang="en-MY"/>
        </a:p>
      </dgm:t>
    </dgm:pt>
    <dgm:pt modelId="{10C81EA8-F67B-4F24-9390-66AC458624DC}" type="sibTrans" cxnId="{5DA8FAC2-66BC-432C-B73E-6EF204F16300}">
      <dgm:prSet/>
      <dgm:spPr/>
      <dgm:t>
        <a:bodyPr/>
        <a:lstStyle/>
        <a:p>
          <a:endParaRPr lang="en-MY"/>
        </a:p>
      </dgm:t>
    </dgm:pt>
    <dgm:pt modelId="{A2DF226C-038C-4A97-868F-3F2C8B4E4008}">
      <dgm:prSet/>
      <dgm:spPr/>
      <dgm:t>
        <a:bodyPr/>
        <a:lstStyle/>
        <a:p>
          <a:r>
            <a:rPr lang="en-MY" dirty="0"/>
            <a:t>KAP (Knowledge, Attitude, Practice) </a:t>
          </a:r>
        </a:p>
      </dgm:t>
    </dgm:pt>
    <dgm:pt modelId="{B30F3F62-492C-488B-992C-B7AAAFC59E43}" type="parTrans" cxnId="{926433B4-1EEC-40C5-900B-ECA1CABC8747}">
      <dgm:prSet/>
      <dgm:spPr/>
      <dgm:t>
        <a:bodyPr/>
        <a:lstStyle/>
        <a:p>
          <a:pPr algn="l"/>
          <a:endParaRPr lang="en-MY"/>
        </a:p>
      </dgm:t>
    </dgm:pt>
    <dgm:pt modelId="{FC161F8B-4B82-4243-AA5D-2BCC30903EEE}" type="sibTrans" cxnId="{926433B4-1EEC-40C5-900B-ECA1CABC8747}">
      <dgm:prSet/>
      <dgm:spPr/>
      <dgm:t>
        <a:bodyPr/>
        <a:lstStyle/>
        <a:p>
          <a:endParaRPr lang="en-MY"/>
        </a:p>
      </dgm:t>
    </dgm:pt>
    <dgm:pt modelId="{D35141E0-110F-4617-9979-85C77ADF6C8B}">
      <dgm:prSet/>
      <dgm:spPr/>
      <dgm:t>
        <a:bodyPr/>
        <a:lstStyle/>
        <a:p>
          <a:r>
            <a:rPr lang="en-MY" dirty="0"/>
            <a:t>Behavioural Surveillance Survey</a:t>
          </a:r>
        </a:p>
      </dgm:t>
    </dgm:pt>
    <dgm:pt modelId="{591FE0B2-77C3-4270-A6DA-D4D41FD03A73}" type="parTrans" cxnId="{E3775DB0-9C27-407B-A505-02442812E0E5}">
      <dgm:prSet/>
      <dgm:spPr/>
      <dgm:t>
        <a:bodyPr/>
        <a:lstStyle/>
        <a:p>
          <a:pPr algn="l"/>
          <a:endParaRPr lang="en-MY"/>
        </a:p>
      </dgm:t>
    </dgm:pt>
    <dgm:pt modelId="{E62F0C9E-296B-4A43-9088-6B0692118AEE}" type="sibTrans" cxnId="{E3775DB0-9C27-407B-A505-02442812E0E5}">
      <dgm:prSet/>
      <dgm:spPr/>
      <dgm:t>
        <a:bodyPr/>
        <a:lstStyle/>
        <a:p>
          <a:endParaRPr lang="en-MY"/>
        </a:p>
      </dgm:t>
    </dgm:pt>
    <dgm:pt modelId="{1E4A3858-F82B-41E0-90E0-02DF45775C76}" type="pres">
      <dgm:prSet presAssocID="{96460668-0292-49B1-9AF1-E73C7D625C22}" presName="Name0" presStyleCnt="0">
        <dgm:presLayoutVars>
          <dgm:dir/>
          <dgm:animLvl val="lvl"/>
          <dgm:resizeHandles val="exact"/>
        </dgm:presLayoutVars>
      </dgm:prSet>
      <dgm:spPr/>
      <dgm:t>
        <a:bodyPr/>
        <a:lstStyle/>
        <a:p>
          <a:endParaRPr lang="en-US"/>
        </a:p>
      </dgm:t>
    </dgm:pt>
    <dgm:pt modelId="{CBD49A0D-ACFE-4627-B4E3-495F60A430BE}" type="pres">
      <dgm:prSet presAssocID="{4685A9B7-C009-4E2D-AF9A-E09230924159}" presName="composite" presStyleCnt="0"/>
      <dgm:spPr/>
    </dgm:pt>
    <dgm:pt modelId="{08FA245E-594E-4CC8-BF7C-E078B7CAFFBD}" type="pres">
      <dgm:prSet presAssocID="{4685A9B7-C009-4E2D-AF9A-E09230924159}" presName="parTx" presStyleLbl="node1" presStyleIdx="0" presStyleCnt="2">
        <dgm:presLayoutVars>
          <dgm:chMax val="0"/>
          <dgm:chPref val="0"/>
          <dgm:bulletEnabled val="1"/>
        </dgm:presLayoutVars>
      </dgm:prSet>
      <dgm:spPr/>
      <dgm:t>
        <a:bodyPr/>
        <a:lstStyle/>
        <a:p>
          <a:endParaRPr lang="en-US"/>
        </a:p>
      </dgm:t>
    </dgm:pt>
    <dgm:pt modelId="{B38B6ED9-D4A6-45E5-A38B-7B3F960EB519}" type="pres">
      <dgm:prSet presAssocID="{4685A9B7-C009-4E2D-AF9A-E09230924159}" presName="desTx" presStyleLbl="revTx" presStyleIdx="0" presStyleCnt="2">
        <dgm:presLayoutVars>
          <dgm:bulletEnabled val="1"/>
        </dgm:presLayoutVars>
      </dgm:prSet>
      <dgm:spPr/>
      <dgm:t>
        <a:bodyPr/>
        <a:lstStyle/>
        <a:p>
          <a:endParaRPr lang="en-US"/>
        </a:p>
      </dgm:t>
    </dgm:pt>
    <dgm:pt modelId="{00FA2571-7494-4B9F-98D4-A0A2C158D686}" type="pres">
      <dgm:prSet presAssocID="{126513E8-2F92-4C09-A87B-C359368B2FCB}" presName="space" presStyleCnt="0"/>
      <dgm:spPr/>
    </dgm:pt>
    <dgm:pt modelId="{4D4220E5-4795-439B-B5F1-E5555B29186A}" type="pres">
      <dgm:prSet presAssocID="{E6BC1B83-4156-4F6A-BFB8-FCA402013834}" presName="composite" presStyleCnt="0"/>
      <dgm:spPr/>
    </dgm:pt>
    <dgm:pt modelId="{695DF51D-9FE8-4C18-9D40-42C8F40F8041}" type="pres">
      <dgm:prSet presAssocID="{E6BC1B83-4156-4F6A-BFB8-FCA402013834}" presName="parTx" presStyleLbl="node1" presStyleIdx="1" presStyleCnt="2">
        <dgm:presLayoutVars>
          <dgm:chMax val="0"/>
          <dgm:chPref val="0"/>
          <dgm:bulletEnabled val="1"/>
        </dgm:presLayoutVars>
      </dgm:prSet>
      <dgm:spPr/>
      <dgm:t>
        <a:bodyPr/>
        <a:lstStyle/>
        <a:p>
          <a:endParaRPr lang="en-US"/>
        </a:p>
      </dgm:t>
    </dgm:pt>
    <dgm:pt modelId="{04C40B80-65B0-4A27-9CE6-1E11902E3895}" type="pres">
      <dgm:prSet presAssocID="{E6BC1B83-4156-4F6A-BFB8-FCA402013834}" presName="desTx" presStyleLbl="revTx" presStyleIdx="1" presStyleCnt="2">
        <dgm:presLayoutVars>
          <dgm:bulletEnabled val="1"/>
        </dgm:presLayoutVars>
      </dgm:prSet>
      <dgm:spPr/>
      <dgm:t>
        <a:bodyPr/>
        <a:lstStyle/>
        <a:p>
          <a:endParaRPr lang="en-US"/>
        </a:p>
      </dgm:t>
    </dgm:pt>
  </dgm:ptLst>
  <dgm:cxnLst>
    <dgm:cxn modelId="{D3FAA4C9-49A5-4CEF-BA3E-2CDDFDB3BB74}" type="presOf" srcId="{08CAEC37-2935-48D7-BDD3-8CE085BE2BA6}" destId="{04C40B80-65B0-4A27-9CE6-1E11902E3895}" srcOrd="0" destOrd="1" presId="urn:microsoft.com/office/officeart/2005/8/layout/chevron1"/>
    <dgm:cxn modelId="{ABC4B90B-B6D8-4333-97CA-8E7F4A57F9C7}" type="presOf" srcId="{96460668-0292-49B1-9AF1-E73C7D625C22}" destId="{1E4A3858-F82B-41E0-90E0-02DF45775C76}" srcOrd="0" destOrd="0" presId="urn:microsoft.com/office/officeart/2005/8/layout/chevron1"/>
    <dgm:cxn modelId="{5F236865-6C46-4353-95A6-C293CBF3B4D4}" type="presOf" srcId="{E183374A-434B-4229-A689-995663676FF6}" destId="{B38B6ED9-D4A6-45E5-A38B-7B3F960EB519}" srcOrd="0" destOrd="3" presId="urn:microsoft.com/office/officeart/2005/8/layout/chevron1"/>
    <dgm:cxn modelId="{5FB2E276-D628-4951-AA4F-731802299268}" srcId="{4685A9B7-C009-4E2D-AF9A-E09230924159}" destId="{E183374A-434B-4229-A689-995663676FF6}" srcOrd="3" destOrd="0" parTransId="{51D9812B-3AD0-466E-B28E-97696AA40CBA}" sibTransId="{FC7E982F-3E1F-44B4-8621-DCD6C0723379}"/>
    <dgm:cxn modelId="{C151EF1A-1D81-4E4C-AA8D-3658FB37C889}" type="presOf" srcId="{E6BC1B83-4156-4F6A-BFB8-FCA402013834}" destId="{695DF51D-9FE8-4C18-9D40-42C8F40F8041}" srcOrd="0" destOrd="0" presId="urn:microsoft.com/office/officeart/2005/8/layout/chevron1"/>
    <dgm:cxn modelId="{C7B4AE96-63AD-4630-969A-C25D68C0FBE7}" type="presOf" srcId="{E9C17B3C-2CA5-462D-810D-0F7B1A92EE5F}" destId="{B38B6ED9-D4A6-45E5-A38B-7B3F960EB519}" srcOrd="0" destOrd="0" presId="urn:microsoft.com/office/officeart/2005/8/layout/chevron1"/>
    <dgm:cxn modelId="{5936BE98-55C6-4C8C-A4A3-7084CCD6F5F0}" type="presOf" srcId="{D35141E0-110F-4617-9979-85C77ADF6C8B}" destId="{04C40B80-65B0-4A27-9CE6-1E11902E3895}" srcOrd="0" destOrd="4" presId="urn:microsoft.com/office/officeart/2005/8/layout/chevron1"/>
    <dgm:cxn modelId="{2180B5A5-60EF-47EB-9F8D-DA79713D0C3E}" srcId="{4685A9B7-C009-4E2D-AF9A-E09230924159}" destId="{A5F0E920-15B4-4366-B505-BD2BAF33D59F}" srcOrd="4" destOrd="0" parTransId="{C4A85437-7DDC-407E-A7F4-3255D3308E64}" sibTransId="{84C8E043-C2C4-4000-BC3A-3754F300E461}"/>
    <dgm:cxn modelId="{71C0E124-E6E2-4A32-BC62-40624CE67536}" type="presOf" srcId="{4685A9B7-C009-4E2D-AF9A-E09230924159}" destId="{08FA245E-594E-4CC8-BF7C-E078B7CAFFBD}" srcOrd="0" destOrd="0" presId="urn:microsoft.com/office/officeart/2005/8/layout/chevron1"/>
    <dgm:cxn modelId="{5DA8FAC2-66BC-432C-B73E-6EF204F16300}" srcId="{E6BC1B83-4156-4F6A-BFB8-FCA402013834}" destId="{616F0BD5-4FCF-4107-BC66-1DB3A1396605}" srcOrd="3" destOrd="0" parTransId="{B8683E69-A497-4A53-9F95-11B0BBBF4A7F}" sibTransId="{10C81EA8-F67B-4F24-9390-66AC458624DC}"/>
    <dgm:cxn modelId="{061C6DA8-8984-4253-95F2-D94626B1F009}" srcId="{4685A9B7-C009-4E2D-AF9A-E09230924159}" destId="{E9C17B3C-2CA5-462D-810D-0F7B1A92EE5F}" srcOrd="0" destOrd="0" parTransId="{88BF6697-E5E0-442C-81ED-D257F9AA2BD9}" sibTransId="{7ADAD523-5EEB-4416-8901-EF61463A2ABD}"/>
    <dgm:cxn modelId="{8A3AC19B-6873-41DD-B7FC-23D225BEF744}" srcId="{4685A9B7-C009-4E2D-AF9A-E09230924159}" destId="{12E793B2-077D-4E33-989C-F417233EC3A4}" srcOrd="2" destOrd="0" parTransId="{651BBA73-D3E3-4492-ADA0-3D4740869CA4}" sibTransId="{ECE35BFB-399C-4E65-871A-1AFFDE0635E0}"/>
    <dgm:cxn modelId="{775CA217-FE59-4501-9687-986E0393D015}" srcId="{4685A9B7-C009-4E2D-AF9A-E09230924159}" destId="{A95EBCC2-56B9-4C40-897B-3A3C1218B315}" srcOrd="1" destOrd="0" parTransId="{E45D5BFD-C054-4C16-AA45-38DE31D85C52}" sibTransId="{A6937D53-95BB-447B-9E8D-F96B75571277}"/>
    <dgm:cxn modelId="{B3097D4B-680B-4595-A3B3-46AB221B0D8D}" type="presOf" srcId="{B8DBA42A-32BA-4E77-AFDB-055EC5D4EC6E}" destId="{04C40B80-65B0-4A27-9CE6-1E11902E3895}" srcOrd="0" destOrd="2" presId="urn:microsoft.com/office/officeart/2005/8/layout/chevron1"/>
    <dgm:cxn modelId="{FAF1CDDB-3E6D-4FB0-AE94-BE35E0D19103}" type="presOf" srcId="{616F0BD5-4FCF-4107-BC66-1DB3A1396605}" destId="{04C40B80-65B0-4A27-9CE6-1E11902E3895}" srcOrd="0" destOrd="3" presId="urn:microsoft.com/office/officeart/2005/8/layout/chevron1"/>
    <dgm:cxn modelId="{77D60A32-7C76-4877-8BE8-067E2BD233EA}" srcId="{96460668-0292-49B1-9AF1-E73C7D625C22}" destId="{4685A9B7-C009-4E2D-AF9A-E09230924159}" srcOrd="0" destOrd="0" parTransId="{6259BF37-7138-4ECB-B732-CA1B7F0E9C00}" sibTransId="{126513E8-2F92-4C09-A87B-C359368B2FCB}"/>
    <dgm:cxn modelId="{DADA7F73-D1A6-4BC3-9435-A7D119EDA695}" type="presOf" srcId="{A95EBCC2-56B9-4C40-897B-3A3C1218B315}" destId="{B38B6ED9-D4A6-45E5-A38B-7B3F960EB519}" srcOrd="0" destOrd="1" presId="urn:microsoft.com/office/officeart/2005/8/layout/chevron1"/>
    <dgm:cxn modelId="{25CF38F6-30A8-4B5B-81CA-A8FCF52E85FD}" srcId="{E6BC1B83-4156-4F6A-BFB8-FCA402013834}" destId="{08CAEC37-2935-48D7-BDD3-8CE085BE2BA6}" srcOrd="1" destOrd="0" parTransId="{CA451B1C-8585-47FA-8C8D-455D81A3CF2E}" sibTransId="{26ED9F88-6DE6-4DC2-B1ED-B0F5EA49E517}"/>
    <dgm:cxn modelId="{F0F5E04D-E4E9-4137-9D92-E31B36E05904}" type="presOf" srcId="{A2DF226C-038C-4A97-868F-3F2C8B4E4008}" destId="{04C40B80-65B0-4A27-9CE6-1E11902E3895}" srcOrd="0" destOrd="5" presId="urn:microsoft.com/office/officeart/2005/8/layout/chevron1"/>
    <dgm:cxn modelId="{2402C3DC-1314-47A6-A5C0-FB4393E08751}" type="presOf" srcId="{12E793B2-077D-4E33-989C-F417233EC3A4}" destId="{B38B6ED9-D4A6-45E5-A38B-7B3F960EB519}" srcOrd="0" destOrd="2" presId="urn:microsoft.com/office/officeart/2005/8/layout/chevron1"/>
    <dgm:cxn modelId="{DAF5334B-2F3B-4553-BAC6-29C465A99733}" srcId="{96460668-0292-49B1-9AF1-E73C7D625C22}" destId="{E6BC1B83-4156-4F6A-BFB8-FCA402013834}" srcOrd="1" destOrd="0" parTransId="{4E485FBF-5643-4F74-A0BE-64350E11D8AE}" sibTransId="{0F9AD761-5E22-4824-A76F-708F16DAE189}"/>
    <dgm:cxn modelId="{E3775DB0-9C27-407B-A505-02442812E0E5}" srcId="{E6BC1B83-4156-4F6A-BFB8-FCA402013834}" destId="{D35141E0-110F-4617-9979-85C77ADF6C8B}" srcOrd="4" destOrd="0" parTransId="{591FE0B2-77C3-4270-A6DA-D4D41FD03A73}" sibTransId="{E62F0C9E-296B-4A43-9088-6B0692118AEE}"/>
    <dgm:cxn modelId="{EADBA9F5-7758-40E9-BB32-0AD6C8BD6394}" srcId="{E6BC1B83-4156-4F6A-BFB8-FCA402013834}" destId="{88FCD636-C0FB-400F-8D8E-DFF944F4E91D}" srcOrd="0" destOrd="0" parTransId="{E166EA72-FF4F-42DC-AE6F-17F97CD0C73D}" sibTransId="{EE55100F-7DD0-4385-A780-5B0C55DA3B85}"/>
    <dgm:cxn modelId="{1F21F21E-6585-4FC0-8D13-EBA8A2FEC609}" type="presOf" srcId="{A5F0E920-15B4-4366-B505-BD2BAF33D59F}" destId="{B38B6ED9-D4A6-45E5-A38B-7B3F960EB519}" srcOrd="0" destOrd="4" presId="urn:microsoft.com/office/officeart/2005/8/layout/chevron1"/>
    <dgm:cxn modelId="{A03955E5-17D3-4F8F-A654-F4EE4D741AEB}" srcId="{E6BC1B83-4156-4F6A-BFB8-FCA402013834}" destId="{B8DBA42A-32BA-4E77-AFDB-055EC5D4EC6E}" srcOrd="2" destOrd="0" parTransId="{AD985E18-930F-43EE-8B37-F797D83D681C}" sibTransId="{A10199A8-B6C5-4138-91C0-3D34819FEF26}"/>
    <dgm:cxn modelId="{926433B4-1EEC-40C5-900B-ECA1CABC8747}" srcId="{E6BC1B83-4156-4F6A-BFB8-FCA402013834}" destId="{A2DF226C-038C-4A97-868F-3F2C8B4E4008}" srcOrd="5" destOrd="0" parTransId="{B30F3F62-492C-488B-992C-B7AAAFC59E43}" sibTransId="{FC161F8B-4B82-4243-AA5D-2BCC30903EEE}"/>
    <dgm:cxn modelId="{E5CA9DDB-E0CF-45FE-B860-03FABB8D93D6}" type="presOf" srcId="{88FCD636-C0FB-400F-8D8E-DFF944F4E91D}" destId="{04C40B80-65B0-4A27-9CE6-1E11902E3895}" srcOrd="0" destOrd="0" presId="urn:microsoft.com/office/officeart/2005/8/layout/chevron1"/>
    <dgm:cxn modelId="{32309D22-CC1D-4312-B47D-0AC200F004F3}" type="presParOf" srcId="{1E4A3858-F82B-41E0-90E0-02DF45775C76}" destId="{CBD49A0D-ACFE-4627-B4E3-495F60A430BE}" srcOrd="0" destOrd="0" presId="urn:microsoft.com/office/officeart/2005/8/layout/chevron1"/>
    <dgm:cxn modelId="{3DC07242-099B-44BD-BE82-C43BB86E0043}" type="presParOf" srcId="{CBD49A0D-ACFE-4627-B4E3-495F60A430BE}" destId="{08FA245E-594E-4CC8-BF7C-E078B7CAFFBD}" srcOrd="0" destOrd="0" presId="urn:microsoft.com/office/officeart/2005/8/layout/chevron1"/>
    <dgm:cxn modelId="{93A8D9E7-8AC2-48F0-B0A2-FBFD43B6E894}" type="presParOf" srcId="{CBD49A0D-ACFE-4627-B4E3-495F60A430BE}" destId="{B38B6ED9-D4A6-45E5-A38B-7B3F960EB519}" srcOrd="1" destOrd="0" presId="urn:microsoft.com/office/officeart/2005/8/layout/chevron1"/>
    <dgm:cxn modelId="{9FDDE63E-5EA0-4358-B88F-374BD3B9D5E4}" type="presParOf" srcId="{1E4A3858-F82B-41E0-90E0-02DF45775C76}" destId="{00FA2571-7494-4B9F-98D4-A0A2C158D686}" srcOrd="1" destOrd="0" presId="urn:microsoft.com/office/officeart/2005/8/layout/chevron1"/>
    <dgm:cxn modelId="{67487FAF-6BA5-4BDD-AD40-99069698C18D}" type="presParOf" srcId="{1E4A3858-F82B-41E0-90E0-02DF45775C76}" destId="{4D4220E5-4795-439B-B5F1-E5555B29186A}" srcOrd="2" destOrd="0" presId="urn:microsoft.com/office/officeart/2005/8/layout/chevron1"/>
    <dgm:cxn modelId="{6E3634E1-D99B-460D-B035-783EF134E7E2}" type="presParOf" srcId="{4D4220E5-4795-439B-B5F1-E5555B29186A}" destId="{695DF51D-9FE8-4C18-9D40-42C8F40F8041}" srcOrd="0" destOrd="0" presId="urn:microsoft.com/office/officeart/2005/8/layout/chevron1"/>
    <dgm:cxn modelId="{740C7212-836D-4CBA-9961-E9F2CD0E8C1A}" type="presParOf" srcId="{4D4220E5-4795-439B-B5F1-E5555B29186A}" destId="{04C40B80-65B0-4A27-9CE6-1E11902E3895}" srcOrd="1"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875D7F-F9B1-4B23-9BF2-B1922FA99563}"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852EC8CF-D1A1-466F-900F-C3CCCD22718D}">
      <dgm:prSet/>
      <dgm:spPr/>
      <dgm:t>
        <a:bodyPr/>
        <a:lstStyle/>
        <a:p>
          <a:r>
            <a:rPr lang="en-US" dirty="0"/>
            <a:t>Quantitative indicators may seem easier to collect and measure.</a:t>
          </a:r>
        </a:p>
      </dgm:t>
    </dgm:pt>
    <dgm:pt modelId="{86A2C12D-6316-4AE6-8217-50204300B068}" type="parTrans" cxnId="{C9DE9755-5795-47A0-BBEB-AE9E57D89BF8}">
      <dgm:prSet/>
      <dgm:spPr/>
      <dgm:t>
        <a:bodyPr/>
        <a:lstStyle/>
        <a:p>
          <a:endParaRPr lang="en-US"/>
        </a:p>
      </dgm:t>
    </dgm:pt>
    <dgm:pt modelId="{69A24A0B-E8B5-40DF-B60B-C52A6EB188F1}" type="sibTrans" cxnId="{C9DE9755-5795-47A0-BBEB-AE9E57D89BF8}">
      <dgm:prSet/>
      <dgm:spPr/>
      <dgm:t>
        <a:bodyPr/>
        <a:lstStyle/>
        <a:p>
          <a:endParaRPr lang="en-US"/>
        </a:p>
      </dgm:t>
    </dgm:pt>
    <dgm:pt modelId="{2B93B730-A379-434A-976B-8C96B9AAED52}">
      <dgm:prSet/>
      <dgm:spPr/>
      <dgm:t>
        <a:bodyPr/>
        <a:lstStyle/>
        <a:p>
          <a:r>
            <a:rPr lang="en-US" dirty="0"/>
            <a:t>However, numbers can often </a:t>
          </a:r>
          <a:r>
            <a:rPr lang="en-US" dirty="0">
              <a:solidFill>
                <a:srgbClr val="0070C0"/>
              </a:solidFill>
            </a:rPr>
            <a:t>deflect attention from harder to measure, but equally essential program attributes </a:t>
          </a:r>
          <a:r>
            <a:rPr lang="en-US" dirty="0"/>
            <a:t>that might be </a:t>
          </a:r>
          <a:r>
            <a:rPr lang="en-US" dirty="0">
              <a:solidFill>
                <a:srgbClr val="0070C0"/>
              </a:solidFill>
            </a:rPr>
            <a:t>qualitative. </a:t>
          </a:r>
        </a:p>
      </dgm:t>
    </dgm:pt>
    <dgm:pt modelId="{738890C4-8581-4E6A-A040-69937C8BBB4E}" type="parTrans" cxnId="{89BAF8AF-AB8B-498E-BF0C-6E98A8E057FF}">
      <dgm:prSet/>
      <dgm:spPr/>
      <dgm:t>
        <a:bodyPr/>
        <a:lstStyle/>
        <a:p>
          <a:endParaRPr lang="en-US"/>
        </a:p>
      </dgm:t>
    </dgm:pt>
    <dgm:pt modelId="{83A0486A-FC05-432D-9CB7-A253A7982F47}" type="sibTrans" cxnId="{89BAF8AF-AB8B-498E-BF0C-6E98A8E057FF}">
      <dgm:prSet/>
      <dgm:spPr/>
      <dgm:t>
        <a:bodyPr/>
        <a:lstStyle/>
        <a:p>
          <a:endParaRPr lang="en-US"/>
        </a:p>
      </dgm:t>
    </dgm:pt>
    <dgm:pt modelId="{2BB89A7C-25AF-4E06-B275-3A9E949E9E4B}" type="pres">
      <dgm:prSet presAssocID="{31875D7F-F9B1-4B23-9BF2-B1922FA99563}" presName="vert0" presStyleCnt="0">
        <dgm:presLayoutVars>
          <dgm:dir/>
          <dgm:animOne val="branch"/>
          <dgm:animLvl val="lvl"/>
        </dgm:presLayoutVars>
      </dgm:prSet>
      <dgm:spPr/>
      <dgm:t>
        <a:bodyPr/>
        <a:lstStyle/>
        <a:p>
          <a:endParaRPr lang="en-US"/>
        </a:p>
      </dgm:t>
    </dgm:pt>
    <dgm:pt modelId="{6F6F89A4-396A-472E-AC29-23ED9661DADB}" type="pres">
      <dgm:prSet presAssocID="{852EC8CF-D1A1-466F-900F-C3CCCD22718D}" presName="thickLine" presStyleLbl="alignNode1" presStyleIdx="0" presStyleCnt="2"/>
      <dgm:spPr/>
    </dgm:pt>
    <dgm:pt modelId="{9A159BA5-F8E0-4A58-BF12-0EF601AC92E9}" type="pres">
      <dgm:prSet presAssocID="{852EC8CF-D1A1-466F-900F-C3CCCD22718D}" presName="horz1" presStyleCnt="0"/>
      <dgm:spPr/>
    </dgm:pt>
    <dgm:pt modelId="{F850E306-A244-4059-B121-964BF3260906}" type="pres">
      <dgm:prSet presAssocID="{852EC8CF-D1A1-466F-900F-C3CCCD22718D}" presName="tx1" presStyleLbl="revTx" presStyleIdx="0" presStyleCnt="2"/>
      <dgm:spPr/>
      <dgm:t>
        <a:bodyPr/>
        <a:lstStyle/>
        <a:p>
          <a:endParaRPr lang="en-US"/>
        </a:p>
      </dgm:t>
    </dgm:pt>
    <dgm:pt modelId="{B425A7C1-3468-4F8E-8017-7CEB4B44F417}" type="pres">
      <dgm:prSet presAssocID="{852EC8CF-D1A1-466F-900F-C3CCCD22718D}" presName="vert1" presStyleCnt="0"/>
      <dgm:spPr/>
    </dgm:pt>
    <dgm:pt modelId="{449C2FE6-57DB-44AE-94E3-092EE2E8B156}" type="pres">
      <dgm:prSet presAssocID="{2B93B730-A379-434A-976B-8C96B9AAED52}" presName="thickLine" presStyleLbl="alignNode1" presStyleIdx="1" presStyleCnt="2"/>
      <dgm:spPr/>
    </dgm:pt>
    <dgm:pt modelId="{892C96DB-C84D-4B91-A8AC-BEEEC3FB284F}" type="pres">
      <dgm:prSet presAssocID="{2B93B730-A379-434A-976B-8C96B9AAED52}" presName="horz1" presStyleCnt="0"/>
      <dgm:spPr/>
    </dgm:pt>
    <dgm:pt modelId="{977DC61E-9881-4D38-B635-B85522D41FA7}" type="pres">
      <dgm:prSet presAssocID="{2B93B730-A379-434A-976B-8C96B9AAED52}" presName="tx1" presStyleLbl="revTx" presStyleIdx="1" presStyleCnt="2"/>
      <dgm:spPr/>
      <dgm:t>
        <a:bodyPr/>
        <a:lstStyle/>
        <a:p>
          <a:endParaRPr lang="en-US"/>
        </a:p>
      </dgm:t>
    </dgm:pt>
    <dgm:pt modelId="{87B89F0D-D8B5-479F-9245-8DB02572761E}" type="pres">
      <dgm:prSet presAssocID="{2B93B730-A379-434A-976B-8C96B9AAED52}" presName="vert1" presStyleCnt="0"/>
      <dgm:spPr/>
    </dgm:pt>
  </dgm:ptLst>
  <dgm:cxnLst>
    <dgm:cxn modelId="{FBAB9CF5-5D46-4960-9E2A-BC49DDADA070}" type="presOf" srcId="{31875D7F-F9B1-4B23-9BF2-B1922FA99563}" destId="{2BB89A7C-25AF-4E06-B275-3A9E949E9E4B}" srcOrd="0" destOrd="0" presId="urn:microsoft.com/office/officeart/2008/layout/LinedList"/>
    <dgm:cxn modelId="{89BAF8AF-AB8B-498E-BF0C-6E98A8E057FF}" srcId="{31875D7F-F9B1-4B23-9BF2-B1922FA99563}" destId="{2B93B730-A379-434A-976B-8C96B9AAED52}" srcOrd="1" destOrd="0" parTransId="{738890C4-8581-4E6A-A040-69937C8BBB4E}" sibTransId="{83A0486A-FC05-432D-9CB7-A253A7982F47}"/>
    <dgm:cxn modelId="{5C4A91AD-C21B-457E-88C5-49442C4AF455}" type="presOf" srcId="{852EC8CF-D1A1-466F-900F-C3CCCD22718D}" destId="{F850E306-A244-4059-B121-964BF3260906}" srcOrd="0" destOrd="0" presId="urn:microsoft.com/office/officeart/2008/layout/LinedList"/>
    <dgm:cxn modelId="{F6C5C9A6-16CF-4D1A-B19F-A8F82FFC4D81}" type="presOf" srcId="{2B93B730-A379-434A-976B-8C96B9AAED52}" destId="{977DC61E-9881-4D38-B635-B85522D41FA7}" srcOrd="0" destOrd="0" presId="urn:microsoft.com/office/officeart/2008/layout/LinedList"/>
    <dgm:cxn modelId="{C9DE9755-5795-47A0-BBEB-AE9E57D89BF8}" srcId="{31875D7F-F9B1-4B23-9BF2-B1922FA99563}" destId="{852EC8CF-D1A1-466F-900F-C3CCCD22718D}" srcOrd="0" destOrd="0" parTransId="{86A2C12D-6316-4AE6-8217-50204300B068}" sibTransId="{69A24A0B-E8B5-40DF-B60B-C52A6EB188F1}"/>
    <dgm:cxn modelId="{6F66EBAD-638E-414B-92D3-20A8C3CB0B47}" type="presParOf" srcId="{2BB89A7C-25AF-4E06-B275-3A9E949E9E4B}" destId="{6F6F89A4-396A-472E-AC29-23ED9661DADB}" srcOrd="0" destOrd="0" presId="urn:microsoft.com/office/officeart/2008/layout/LinedList"/>
    <dgm:cxn modelId="{019F746F-AF62-4878-AD76-61D0314D3F7C}" type="presParOf" srcId="{2BB89A7C-25AF-4E06-B275-3A9E949E9E4B}" destId="{9A159BA5-F8E0-4A58-BF12-0EF601AC92E9}" srcOrd="1" destOrd="0" presId="urn:microsoft.com/office/officeart/2008/layout/LinedList"/>
    <dgm:cxn modelId="{C5F168B5-5E9A-46C6-8326-7ED40904CBDB}" type="presParOf" srcId="{9A159BA5-F8E0-4A58-BF12-0EF601AC92E9}" destId="{F850E306-A244-4059-B121-964BF3260906}" srcOrd="0" destOrd="0" presId="urn:microsoft.com/office/officeart/2008/layout/LinedList"/>
    <dgm:cxn modelId="{FDD9E4C1-84D8-4AFB-A938-5DE38811BC14}" type="presParOf" srcId="{9A159BA5-F8E0-4A58-BF12-0EF601AC92E9}" destId="{B425A7C1-3468-4F8E-8017-7CEB4B44F417}" srcOrd="1" destOrd="0" presId="urn:microsoft.com/office/officeart/2008/layout/LinedList"/>
    <dgm:cxn modelId="{4B82E0F7-8CC6-4B38-89A4-77EB70CAEB17}" type="presParOf" srcId="{2BB89A7C-25AF-4E06-B275-3A9E949E9E4B}" destId="{449C2FE6-57DB-44AE-94E3-092EE2E8B156}" srcOrd="2" destOrd="0" presId="urn:microsoft.com/office/officeart/2008/layout/LinedList"/>
    <dgm:cxn modelId="{C5116DDF-9448-4415-94EC-31C7178F0E2B}" type="presParOf" srcId="{2BB89A7C-25AF-4E06-B275-3A9E949E9E4B}" destId="{892C96DB-C84D-4B91-A8AC-BEEEC3FB284F}" srcOrd="3" destOrd="0" presId="urn:microsoft.com/office/officeart/2008/layout/LinedList"/>
    <dgm:cxn modelId="{033BFBCE-CEB0-4D6F-A568-B4ADCA53D13E}" type="presParOf" srcId="{892C96DB-C84D-4B91-A8AC-BEEEC3FB284F}" destId="{977DC61E-9881-4D38-B635-B85522D41FA7}" srcOrd="0" destOrd="0" presId="urn:microsoft.com/office/officeart/2008/layout/LinedList"/>
    <dgm:cxn modelId="{6949C77B-1BCD-411C-8D7D-7DE78A71BA19}" type="presParOf" srcId="{892C96DB-C84D-4B91-A8AC-BEEEC3FB284F}" destId="{87B89F0D-D8B5-479F-9245-8DB02572761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12419C-E980-437D-89B2-F277651898E4}" type="doc">
      <dgm:prSet loTypeId="urn:microsoft.com/office/officeart/2016/7/layout/BasicLinearProcessNumbered" loCatId="process" qsTypeId="urn:microsoft.com/office/officeart/2005/8/quickstyle/simple1" qsCatId="simple" csTypeId="urn:microsoft.com/office/officeart/2005/8/colors/colorful2" csCatId="colorful"/>
      <dgm:spPr/>
      <dgm:t>
        <a:bodyPr/>
        <a:lstStyle/>
        <a:p>
          <a:endParaRPr lang="en-US"/>
        </a:p>
      </dgm:t>
    </dgm:pt>
    <dgm:pt modelId="{5FD0AF06-8073-4BF2-8D08-65FD599FF992}">
      <dgm:prSet/>
      <dgm:spPr/>
      <dgm:t>
        <a:bodyPr/>
        <a:lstStyle/>
        <a:p>
          <a:r>
            <a:rPr lang="en-US"/>
            <a:t>Creates a time-bound plan for information-informed decision making</a:t>
          </a:r>
        </a:p>
      </dgm:t>
    </dgm:pt>
    <dgm:pt modelId="{F2BBA15C-6A6C-4762-8CC8-308D54BB769E}" type="parTrans" cxnId="{E8CF3A25-3831-4FB5-8D64-672FC3C08D8C}">
      <dgm:prSet/>
      <dgm:spPr/>
      <dgm:t>
        <a:bodyPr/>
        <a:lstStyle/>
        <a:p>
          <a:endParaRPr lang="en-US"/>
        </a:p>
      </dgm:t>
    </dgm:pt>
    <dgm:pt modelId="{3F905C46-5681-43E3-A9A1-4C991BA845E9}" type="sibTrans" cxnId="{E8CF3A25-3831-4FB5-8D64-672FC3C08D8C}">
      <dgm:prSet phldrT="1" phldr="0"/>
      <dgm:spPr/>
      <dgm:t>
        <a:bodyPr/>
        <a:lstStyle/>
        <a:p>
          <a:r>
            <a:rPr lang="en-US"/>
            <a:t>1</a:t>
          </a:r>
        </a:p>
      </dgm:t>
    </dgm:pt>
    <dgm:pt modelId="{EE33E0FB-3043-40F0-B38D-56D2FB58318B}">
      <dgm:prSet/>
      <dgm:spPr/>
      <dgm:t>
        <a:bodyPr/>
        <a:lstStyle/>
        <a:p>
          <a:r>
            <a:rPr lang="en-US"/>
            <a:t>Encourages greater use of existing information</a:t>
          </a:r>
        </a:p>
      </dgm:t>
    </dgm:pt>
    <dgm:pt modelId="{601F0E49-1CFB-4D3F-B247-A1F47256F287}" type="parTrans" cxnId="{D9639E35-F3A5-4E69-8F39-BFFB08EFE958}">
      <dgm:prSet/>
      <dgm:spPr/>
      <dgm:t>
        <a:bodyPr/>
        <a:lstStyle/>
        <a:p>
          <a:endParaRPr lang="en-US"/>
        </a:p>
      </dgm:t>
    </dgm:pt>
    <dgm:pt modelId="{1036F80A-F044-4933-8811-5516EE005C06}" type="sibTrans" cxnId="{D9639E35-F3A5-4E69-8F39-BFFB08EFE958}">
      <dgm:prSet phldrT="2" phldr="0"/>
      <dgm:spPr/>
      <dgm:t>
        <a:bodyPr/>
        <a:lstStyle/>
        <a:p>
          <a:r>
            <a:rPr lang="en-US"/>
            <a:t>2</a:t>
          </a:r>
        </a:p>
      </dgm:t>
    </dgm:pt>
    <dgm:pt modelId="{6D8E4D99-8A5F-4775-A20C-2776657A6268}">
      <dgm:prSet/>
      <dgm:spPr/>
      <dgm:t>
        <a:bodyPr/>
        <a:lstStyle/>
        <a:p>
          <a:r>
            <a:rPr lang="en-US"/>
            <a:t>Monitors the use of information in decision making</a:t>
          </a:r>
        </a:p>
      </dgm:t>
    </dgm:pt>
    <dgm:pt modelId="{B673975A-322B-42A0-A8A7-D777D70083BA}" type="parTrans" cxnId="{EFB2F8A1-3416-4CBB-8DDF-981D51FA30A3}">
      <dgm:prSet/>
      <dgm:spPr/>
      <dgm:t>
        <a:bodyPr/>
        <a:lstStyle/>
        <a:p>
          <a:endParaRPr lang="en-US"/>
        </a:p>
      </dgm:t>
    </dgm:pt>
    <dgm:pt modelId="{F1C7EBDB-2A8D-41AD-B946-A0B1975C6B26}" type="sibTrans" cxnId="{EFB2F8A1-3416-4CBB-8DDF-981D51FA30A3}">
      <dgm:prSet phldrT="3" phldr="0"/>
      <dgm:spPr/>
      <dgm:t>
        <a:bodyPr/>
        <a:lstStyle/>
        <a:p>
          <a:r>
            <a:rPr lang="en-US"/>
            <a:t>3</a:t>
          </a:r>
        </a:p>
      </dgm:t>
    </dgm:pt>
    <dgm:pt modelId="{09B85AD0-0E28-43B5-AFF9-4E0C2AD697B5}" type="pres">
      <dgm:prSet presAssocID="{1612419C-E980-437D-89B2-F277651898E4}" presName="Name0" presStyleCnt="0">
        <dgm:presLayoutVars>
          <dgm:animLvl val="lvl"/>
          <dgm:resizeHandles val="exact"/>
        </dgm:presLayoutVars>
      </dgm:prSet>
      <dgm:spPr/>
      <dgm:t>
        <a:bodyPr/>
        <a:lstStyle/>
        <a:p>
          <a:endParaRPr lang="en-US"/>
        </a:p>
      </dgm:t>
    </dgm:pt>
    <dgm:pt modelId="{12DEDEAB-C6CA-4B51-9FE0-EFD651F7717A}" type="pres">
      <dgm:prSet presAssocID="{5FD0AF06-8073-4BF2-8D08-65FD599FF992}" presName="compositeNode" presStyleCnt="0">
        <dgm:presLayoutVars>
          <dgm:bulletEnabled val="1"/>
        </dgm:presLayoutVars>
      </dgm:prSet>
      <dgm:spPr/>
    </dgm:pt>
    <dgm:pt modelId="{A967860C-C052-406D-A4EB-DBFF75A658FB}" type="pres">
      <dgm:prSet presAssocID="{5FD0AF06-8073-4BF2-8D08-65FD599FF992}" presName="bgRect" presStyleLbl="bgAccFollowNode1" presStyleIdx="0" presStyleCnt="3"/>
      <dgm:spPr/>
      <dgm:t>
        <a:bodyPr/>
        <a:lstStyle/>
        <a:p>
          <a:endParaRPr lang="en-US"/>
        </a:p>
      </dgm:t>
    </dgm:pt>
    <dgm:pt modelId="{1B423EA8-2F7F-46B9-9032-ACBD101EB904}" type="pres">
      <dgm:prSet presAssocID="{3F905C46-5681-43E3-A9A1-4C991BA845E9}" presName="sibTransNodeCircle" presStyleLbl="alignNode1" presStyleIdx="0" presStyleCnt="6">
        <dgm:presLayoutVars>
          <dgm:chMax val="0"/>
          <dgm:bulletEnabled/>
        </dgm:presLayoutVars>
      </dgm:prSet>
      <dgm:spPr/>
      <dgm:t>
        <a:bodyPr/>
        <a:lstStyle/>
        <a:p>
          <a:endParaRPr lang="en-US"/>
        </a:p>
      </dgm:t>
    </dgm:pt>
    <dgm:pt modelId="{096E915D-2E7C-436B-A5E4-A56E382C2BF4}" type="pres">
      <dgm:prSet presAssocID="{5FD0AF06-8073-4BF2-8D08-65FD599FF992}" presName="bottomLine" presStyleLbl="alignNode1" presStyleIdx="1" presStyleCnt="6">
        <dgm:presLayoutVars/>
      </dgm:prSet>
      <dgm:spPr/>
    </dgm:pt>
    <dgm:pt modelId="{24609397-6042-4928-A7AA-B5B0B8316D71}" type="pres">
      <dgm:prSet presAssocID="{5FD0AF06-8073-4BF2-8D08-65FD599FF992}" presName="nodeText" presStyleLbl="bgAccFollowNode1" presStyleIdx="0" presStyleCnt="3">
        <dgm:presLayoutVars>
          <dgm:bulletEnabled val="1"/>
        </dgm:presLayoutVars>
      </dgm:prSet>
      <dgm:spPr/>
      <dgm:t>
        <a:bodyPr/>
        <a:lstStyle/>
        <a:p>
          <a:endParaRPr lang="en-US"/>
        </a:p>
      </dgm:t>
    </dgm:pt>
    <dgm:pt modelId="{66E0845A-9398-40DB-897B-1726B2519587}" type="pres">
      <dgm:prSet presAssocID="{3F905C46-5681-43E3-A9A1-4C991BA845E9}" presName="sibTrans" presStyleCnt="0"/>
      <dgm:spPr/>
    </dgm:pt>
    <dgm:pt modelId="{45B23DCA-E632-4DD0-96DC-787B32B8AEF5}" type="pres">
      <dgm:prSet presAssocID="{EE33E0FB-3043-40F0-B38D-56D2FB58318B}" presName="compositeNode" presStyleCnt="0">
        <dgm:presLayoutVars>
          <dgm:bulletEnabled val="1"/>
        </dgm:presLayoutVars>
      </dgm:prSet>
      <dgm:spPr/>
    </dgm:pt>
    <dgm:pt modelId="{1E253605-8023-424D-BEA2-57829F55879D}" type="pres">
      <dgm:prSet presAssocID="{EE33E0FB-3043-40F0-B38D-56D2FB58318B}" presName="bgRect" presStyleLbl="bgAccFollowNode1" presStyleIdx="1" presStyleCnt="3"/>
      <dgm:spPr/>
      <dgm:t>
        <a:bodyPr/>
        <a:lstStyle/>
        <a:p>
          <a:endParaRPr lang="en-US"/>
        </a:p>
      </dgm:t>
    </dgm:pt>
    <dgm:pt modelId="{AEC4D6FD-EE49-4BB5-9BC7-9059FD148807}" type="pres">
      <dgm:prSet presAssocID="{1036F80A-F044-4933-8811-5516EE005C06}" presName="sibTransNodeCircle" presStyleLbl="alignNode1" presStyleIdx="2" presStyleCnt="6">
        <dgm:presLayoutVars>
          <dgm:chMax val="0"/>
          <dgm:bulletEnabled/>
        </dgm:presLayoutVars>
      </dgm:prSet>
      <dgm:spPr/>
      <dgm:t>
        <a:bodyPr/>
        <a:lstStyle/>
        <a:p>
          <a:endParaRPr lang="en-US"/>
        </a:p>
      </dgm:t>
    </dgm:pt>
    <dgm:pt modelId="{7379590F-F667-4E5E-ABD0-B962F3F0BFF8}" type="pres">
      <dgm:prSet presAssocID="{EE33E0FB-3043-40F0-B38D-56D2FB58318B}" presName="bottomLine" presStyleLbl="alignNode1" presStyleIdx="3" presStyleCnt="6">
        <dgm:presLayoutVars/>
      </dgm:prSet>
      <dgm:spPr/>
    </dgm:pt>
    <dgm:pt modelId="{0581E7CE-83C6-47D1-AC8C-1742992AE0C1}" type="pres">
      <dgm:prSet presAssocID="{EE33E0FB-3043-40F0-B38D-56D2FB58318B}" presName="nodeText" presStyleLbl="bgAccFollowNode1" presStyleIdx="1" presStyleCnt="3">
        <dgm:presLayoutVars>
          <dgm:bulletEnabled val="1"/>
        </dgm:presLayoutVars>
      </dgm:prSet>
      <dgm:spPr/>
      <dgm:t>
        <a:bodyPr/>
        <a:lstStyle/>
        <a:p>
          <a:endParaRPr lang="en-US"/>
        </a:p>
      </dgm:t>
    </dgm:pt>
    <dgm:pt modelId="{24AA5281-5E74-48A4-9E2E-87737F2E8A53}" type="pres">
      <dgm:prSet presAssocID="{1036F80A-F044-4933-8811-5516EE005C06}" presName="sibTrans" presStyleCnt="0"/>
      <dgm:spPr/>
    </dgm:pt>
    <dgm:pt modelId="{C42E6F5D-4156-45F1-8FAF-A770714C6EB2}" type="pres">
      <dgm:prSet presAssocID="{6D8E4D99-8A5F-4775-A20C-2776657A6268}" presName="compositeNode" presStyleCnt="0">
        <dgm:presLayoutVars>
          <dgm:bulletEnabled val="1"/>
        </dgm:presLayoutVars>
      </dgm:prSet>
      <dgm:spPr/>
    </dgm:pt>
    <dgm:pt modelId="{ED482717-447B-41AB-A5EA-3F9E24D78D17}" type="pres">
      <dgm:prSet presAssocID="{6D8E4D99-8A5F-4775-A20C-2776657A6268}" presName="bgRect" presStyleLbl="bgAccFollowNode1" presStyleIdx="2" presStyleCnt="3"/>
      <dgm:spPr/>
      <dgm:t>
        <a:bodyPr/>
        <a:lstStyle/>
        <a:p>
          <a:endParaRPr lang="en-US"/>
        </a:p>
      </dgm:t>
    </dgm:pt>
    <dgm:pt modelId="{158DADF1-8B6E-4B94-B86D-5EC38CDE5953}" type="pres">
      <dgm:prSet presAssocID="{F1C7EBDB-2A8D-41AD-B946-A0B1975C6B26}" presName="sibTransNodeCircle" presStyleLbl="alignNode1" presStyleIdx="4" presStyleCnt="6">
        <dgm:presLayoutVars>
          <dgm:chMax val="0"/>
          <dgm:bulletEnabled/>
        </dgm:presLayoutVars>
      </dgm:prSet>
      <dgm:spPr/>
      <dgm:t>
        <a:bodyPr/>
        <a:lstStyle/>
        <a:p>
          <a:endParaRPr lang="en-US"/>
        </a:p>
      </dgm:t>
    </dgm:pt>
    <dgm:pt modelId="{F6047AC1-D18B-4F28-9E43-EFD4F4F7C49E}" type="pres">
      <dgm:prSet presAssocID="{6D8E4D99-8A5F-4775-A20C-2776657A6268}" presName="bottomLine" presStyleLbl="alignNode1" presStyleIdx="5" presStyleCnt="6">
        <dgm:presLayoutVars/>
      </dgm:prSet>
      <dgm:spPr/>
    </dgm:pt>
    <dgm:pt modelId="{F764B584-225A-41C7-8C71-E87A25ED7962}" type="pres">
      <dgm:prSet presAssocID="{6D8E4D99-8A5F-4775-A20C-2776657A6268}" presName="nodeText" presStyleLbl="bgAccFollowNode1" presStyleIdx="2" presStyleCnt="3">
        <dgm:presLayoutVars>
          <dgm:bulletEnabled val="1"/>
        </dgm:presLayoutVars>
      </dgm:prSet>
      <dgm:spPr/>
      <dgm:t>
        <a:bodyPr/>
        <a:lstStyle/>
        <a:p>
          <a:endParaRPr lang="en-US"/>
        </a:p>
      </dgm:t>
    </dgm:pt>
  </dgm:ptLst>
  <dgm:cxnLst>
    <dgm:cxn modelId="{E8CF3A25-3831-4FB5-8D64-672FC3C08D8C}" srcId="{1612419C-E980-437D-89B2-F277651898E4}" destId="{5FD0AF06-8073-4BF2-8D08-65FD599FF992}" srcOrd="0" destOrd="0" parTransId="{F2BBA15C-6A6C-4762-8CC8-308D54BB769E}" sibTransId="{3F905C46-5681-43E3-A9A1-4C991BA845E9}"/>
    <dgm:cxn modelId="{B3F8C3EF-5A40-4687-95AD-3460F0D3D7C9}" type="presOf" srcId="{3F905C46-5681-43E3-A9A1-4C991BA845E9}" destId="{1B423EA8-2F7F-46B9-9032-ACBD101EB904}" srcOrd="0" destOrd="0" presId="urn:microsoft.com/office/officeart/2016/7/layout/BasicLinearProcessNumbered"/>
    <dgm:cxn modelId="{979810FA-9B4A-4CBD-95FD-9693508AEE2F}" type="presOf" srcId="{EE33E0FB-3043-40F0-B38D-56D2FB58318B}" destId="{1E253605-8023-424D-BEA2-57829F55879D}" srcOrd="0" destOrd="0" presId="urn:microsoft.com/office/officeart/2016/7/layout/BasicLinearProcessNumbered"/>
    <dgm:cxn modelId="{DBB431CE-5EF2-4498-860D-E77452F05143}" type="presOf" srcId="{5FD0AF06-8073-4BF2-8D08-65FD599FF992}" destId="{24609397-6042-4928-A7AA-B5B0B8316D71}" srcOrd="1" destOrd="0" presId="urn:microsoft.com/office/officeart/2016/7/layout/BasicLinearProcessNumbered"/>
    <dgm:cxn modelId="{0599D51F-5812-48E4-9F6D-7A7F8367E430}" type="presOf" srcId="{1612419C-E980-437D-89B2-F277651898E4}" destId="{09B85AD0-0E28-43B5-AFF9-4E0C2AD697B5}" srcOrd="0" destOrd="0" presId="urn:microsoft.com/office/officeart/2016/7/layout/BasicLinearProcessNumbered"/>
    <dgm:cxn modelId="{043375EB-6128-4C97-8149-A69AB302790B}" type="presOf" srcId="{F1C7EBDB-2A8D-41AD-B946-A0B1975C6B26}" destId="{158DADF1-8B6E-4B94-B86D-5EC38CDE5953}" srcOrd="0" destOrd="0" presId="urn:microsoft.com/office/officeart/2016/7/layout/BasicLinearProcessNumbered"/>
    <dgm:cxn modelId="{4544EB8B-6DFA-4A72-AF31-149110283593}" type="presOf" srcId="{5FD0AF06-8073-4BF2-8D08-65FD599FF992}" destId="{A967860C-C052-406D-A4EB-DBFF75A658FB}" srcOrd="0" destOrd="0" presId="urn:microsoft.com/office/officeart/2016/7/layout/BasicLinearProcessNumbered"/>
    <dgm:cxn modelId="{EFB2F8A1-3416-4CBB-8DDF-981D51FA30A3}" srcId="{1612419C-E980-437D-89B2-F277651898E4}" destId="{6D8E4D99-8A5F-4775-A20C-2776657A6268}" srcOrd="2" destOrd="0" parTransId="{B673975A-322B-42A0-A8A7-D777D70083BA}" sibTransId="{F1C7EBDB-2A8D-41AD-B946-A0B1975C6B26}"/>
    <dgm:cxn modelId="{D9639E35-F3A5-4E69-8F39-BFFB08EFE958}" srcId="{1612419C-E980-437D-89B2-F277651898E4}" destId="{EE33E0FB-3043-40F0-B38D-56D2FB58318B}" srcOrd="1" destOrd="0" parTransId="{601F0E49-1CFB-4D3F-B247-A1F47256F287}" sibTransId="{1036F80A-F044-4933-8811-5516EE005C06}"/>
    <dgm:cxn modelId="{9179FA61-781C-4AB8-95D4-C5CBFE19F505}" type="presOf" srcId="{6D8E4D99-8A5F-4775-A20C-2776657A6268}" destId="{F764B584-225A-41C7-8C71-E87A25ED7962}" srcOrd="1" destOrd="0" presId="urn:microsoft.com/office/officeart/2016/7/layout/BasicLinearProcessNumbered"/>
    <dgm:cxn modelId="{4BD013CA-26FF-4302-A0BD-967F43DAD55B}" type="presOf" srcId="{6D8E4D99-8A5F-4775-A20C-2776657A6268}" destId="{ED482717-447B-41AB-A5EA-3F9E24D78D17}" srcOrd="0" destOrd="0" presId="urn:microsoft.com/office/officeart/2016/7/layout/BasicLinearProcessNumbered"/>
    <dgm:cxn modelId="{0C97B3F2-459D-4CA8-AD8B-4016AE384BC3}" type="presOf" srcId="{EE33E0FB-3043-40F0-B38D-56D2FB58318B}" destId="{0581E7CE-83C6-47D1-AC8C-1742992AE0C1}" srcOrd="1" destOrd="0" presId="urn:microsoft.com/office/officeart/2016/7/layout/BasicLinearProcessNumbered"/>
    <dgm:cxn modelId="{FE30FA24-F439-4947-AE82-FFA4854C0C36}" type="presOf" srcId="{1036F80A-F044-4933-8811-5516EE005C06}" destId="{AEC4D6FD-EE49-4BB5-9BC7-9059FD148807}" srcOrd="0" destOrd="0" presId="urn:microsoft.com/office/officeart/2016/7/layout/BasicLinearProcessNumbered"/>
    <dgm:cxn modelId="{35CB5346-A9AB-43D3-AF28-5C7261FF571F}" type="presParOf" srcId="{09B85AD0-0E28-43B5-AFF9-4E0C2AD697B5}" destId="{12DEDEAB-C6CA-4B51-9FE0-EFD651F7717A}" srcOrd="0" destOrd="0" presId="urn:microsoft.com/office/officeart/2016/7/layout/BasicLinearProcessNumbered"/>
    <dgm:cxn modelId="{FA8D4001-D6DC-4444-8187-26159BA659D3}" type="presParOf" srcId="{12DEDEAB-C6CA-4B51-9FE0-EFD651F7717A}" destId="{A967860C-C052-406D-A4EB-DBFF75A658FB}" srcOrd="0" destOrd="0" presId="urn:microsoft.com/office/officeart/2016/7/layout/BasicLinearProcessNumbered"/>
    <dgm:cxn modelId="{A05CB243-1335-42EC-95BD-ADD8998C933D}" type="presParOf" srcId="{12DEDEAB-C6CA-4B51-9FE0-EFD651F7717A}" destId="{1B423EA8-2F7F-46B9-9032-ACBD101EB904}" srcOrd="1" destOrd="0" presId="urn:microsoft.com/office/officeart/2016/7/layout/BasicLinearProcessNumbered"/>
    <dgm:cxn modelId="{F42F4969-54CC-4EBE-8A36-16BC03A33CC8}" type="presParOf" srcId="{12DEDEAB-C6CA-4B51-9FE0-EFD651F7717A}" destId="{096E915D-2E7C-436B-A5E4-A56E382C2BF4}" srcOrd="2" destOrd="0" presId="urn:microsoft.com/office/officeart/2016/7/layout/BasicLinearProcessNumbered"/>
    <dgm:cxn modelId="{FAC97408-46BE-42C6-B533-A140EBE3731F}" type="presParOf" srcId="{12DEDEAB-C6CA-4B51-9FE0-EFD651F7717A}" destId="{24609397-6042-4928-A7AA-B5B0B8316D71}" srcOrd="3" destOrd="0" presId="urn:microsoft.com/office/officeart/2016/7/layout/BasicLinearProcessNumbered"/>
    <dgm:cxn modelId="{3E5CB3FD-7558-4373-8C36-6D6EE0EDE3B1}" type="presParOf" srcId="{09B85AD0-0E28-43B5-AFF9-4E0C2AD697B5}" destId="{66E0845A-9398-40DB-897B-1726B2519587}" srcOrd="1" destOrd="0" presId="urn:microsoft.com/office/officeart/2016/7/layout/BasicLinearProcessNumbered"/>
    <dgm:cxn modelId="{B3867965-8559-431A-9070-63CDECE4E7B2}" type="presParOf" srcId="{09B85AD0-0E28-43B5-AFF9-4E0C2AD697B5}" destId="{45B23DCA-E632-4DD0-96DC-787B32B8AEF5}" srcOrd="2" destOrd="0" presId="urn:microsoft.com/office/officeart/2016/7/layout/BasicLinearProcessNumbered"/>
    <dgm:cxn modelId="{8DE3CFAC-5277-414E-890D-646F271EB09E}" type="presParOf" srcId="{45B23DCA-E632-4DD0-96DC-787B32B8AEF5}" destId="{1E253605-8023-424D-BEA2-57829F55879D}" srcOrd="0" destOrd="0" presId="urn:microsoft.com/office/officeart/2016/7/layout/BasicLinearProcessNumbered"/>
    <dgm:cxn modelId="{CA2A5ADF-BA30-457F-9E51-7FA7AAE2952A}" type="presParOf" srcId="{45B23DCA-E632-4DD0-96DC-787B32B8AEF5}" destId="{AEC4D6FD-EE49-4BB5-9BC7-9059FD148807}" srcOrd="1" destOrd="0" presId="urn:microsoft.com/office/officeart/2016/7/layout/BasicLinearProcessNumbered"/>
    <dgm:cxn modelId="{A84E477C-50F7-4535-9EEA-0B783139DFCD}" type="presParOf" srcId="{45B23DCA-E632-4DD0-96DC-787B32B8AEF5}" destId="{7379590F-F667-4E5E-ABD0-B962F3F0BFF8}" srcOrd="2" destOrd="0" presId="urn:microsoft.com/office/officeart/2016/7/layout/BasicLinearProcessNumbered"/>
    <dgm:cxn modelId="{B6E4DDE6-30EE-4574-8664-5FB22BDEE8F5}" type="presParOf" srcId="{45B23DCA-E632-4DD0-96DC-787B32B8AEF5}" destId="{0581E7CE-83C6-47D1-AC8C-1742992AE0C1}" srcOrd="3" destOrd="0" presId="urn:microsoft.com/office/officeart/2016/7/layout/BasicLinearProcessNumbered"/>
    <dgm:cxn modelId="{68AC7D4A-9F77-4D9E-B800-576FFA9C5690}" type="presParOf" srcId="{09B85AD0-0E28-43B5-AFF9-4E0C2AD697B5}" destId="{24AA5281-5E74-48A4-9E2E-87737F2E8A53}" srcOrd="3" destOrd="0" presId="urn:microsoft.com/office/officeart/2016/7/layout/BasicLinearProcessNumbered"/>
    <dgm:cxn modelId="{0CD5F309-592A-4734-9021-77D4EA844725}" type="presParOf" srcId="{09B85AD0-0E28-43B5-AFF9-4E0C2AD697B5}" destId="{C42E6F5D-4156-45F1-8FAF-A770714C6EB2}" srcOrd="4" destOrd="0" presId="urn:microsoft.com/office/officeart/2016/7/layout/BasicLinearProcessNumbered"/>
    <dgm:cxn modelId="{879538D2-FFC3-40D8-A480-B3A1A4BAE60D}" type="presParOf" srcId="{C42E6F5D-4156-45F1-8FAF-A770714C6EB2}" destId="{ED482717-447B-41AB-A5EA-3F9E24D78D17}" srcOrd="0" destOrd="0" presId="urn:microsoft.com/office/officeart/2016/7/layout/BasicLinearProcessNumbered"/>
    <dgm:cxn modelId="{F56E8A37-C355-41E8-A3DB-3F61A3A410C6}" type="presParOf" srcId="{C42E6F5D-4156-45F1-8FAF-A770714C6EB2}" destId="{158DADF1-8B6E-4B94-B86D-5EC38CDE5953}" srcOrd="1" destOrd="0" presId="urn:microsoft.com/office/officeart/2016/7/layout/BasicLinearProcessNumbered"/>
    <dgm:cxn modelId="{AEDA1AA4-8844-4017-844D-5469CB03A3E6}" type="presParOf" srcId="{C42E6F5D-4156-45F1-8FAF-A770714C6EB2}" destId="{F6047AC1-D18B-4F28-9E43-EFD4F4F7C49E}" srcOrd="2" destOrd="0" presId="urn:microsoft.com/office/officeart/2016/7/layout/BasicLinearProcessNumbered"/>
    <dgm:cxn modelId="{350B4688-9089-4DCC-B893-458AAFC1A9E1}" type="presParOf" srcId="{C42E6F5D-4156-45F1-8FAF-A770714C6EB2}" destId="{F764B584-225A-41C7-8C71-E87A25ED7962}"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5A94D-97F1-4548-8E2A-26679B13436C}">
      <dsp:nvSpPr>
        <dsp:cNvPr id="0" name=""/>
        <dsp:cNvSpPr/>
      </dsp:nvSpPr>
      <dsp:spPr>
        <a:xfrm>
          <a:off x="1592764" y="1810"/>
          <a:ext cx="3615494" cy="216929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kern="1200" dirty="0"/>
            <a:t>Population size estimates (denominators)</a:t>
          </a:r>
          <a:endParaRPr lang="en-MY" sz="3400" kern="1200" dirty="0"/>
        </a:p>
      </dsp:txBody>
      <dsp:txXfrm>
        <a:off x="1592764" y="1810"/>
        <a:ext cx="3615494" cy="2169296"/>
      </dsp:txXfrm>
    </dsp:sp>
    <dsp:sp modelId="{75F3E258-9213-404C-8351-5E5F23B2795C}">
      <dsp:nvSpPr>
        <dsp:cNvPr id="0" name=""/>
        <dsp:cNvSpPr/>
      </dsp:nvSpPr>
      <dsp:spPr>
        <a:xfrm>
          <a:off x="5569808" y="1810"/>
          <a:ext cx="3615494" cy="2169296"/>
        </a:xfrm>
        <a:prstGeom prst="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kern="1200" dirty="0"/>
            <a:t>Identifying WUD at higher risk and their locations</a:t>
          </a:r>
          <a:endParaRPr lang="en-MY" sz="3400" kern="1200" dirty="0"/>
        </a:p>
      </dsp:txBody>
      <dsp:txXfrm>
        <a:off x="5569808" y="1810"/>
        <a:ext cx="3615494" cy="2169296"/>
      </dsp:txXfrm>
    </dsp:sp>
    <dsp:sp modelId="{4B5ACA1B-F0E5-4B17-AEB5-333A58ADCDB5}">
      <dsp:nvSpPr>
        <dsp:cNvPr id="0" name=""/>
        <dsp:cNvSpPr/>
      </dsp:nvSpPr>
      <dsp:spPr>
        <a:xfrm>
          <a:off x="3581286" y="2532656"/>
          <a:ext cx="3615494" cy="2169296"/>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kern="1200" dirty="0"/>
            <a:t>Service delivery locations most accessible to the WID</a:t>
          </a:r>
        </a:p>
      </dsp:txBody>
      <dsp:txXfrm>
        <a:off x="3581286" y="2532656"/>
        <a:ext cx="3615494" cy="21692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372A2-9DE4-497B-B89E-363CB0E769C8}">
      <dsp:nvSpPr>
        <dsp:cNvPr id="0" name=""/>
        <dsp:cNvSpPr/>
      </dsp:nvSpPr>
      <dsp:spPr>
        <a:xfrm>
          <a:off x="8567186" y="2946898"/>
          <a:ext cx="503785" cy="541569"/>
        </a:xfrm>
        <a:custGeom>
          <a:avLst/>
          <a:gdLst/>
          <a:ahLst/>
          <a:cxnLst/>
          <a:rect l="0" t="0" r="0" b="0"/>
          <a:pathLst>
            <a:path>
              <a:moveTo>
                <a:pt x="0" y="0"/>
              </a:moveTo>
              <a:lnTo>
                <a:pt x="251892" y="0"/>
              </a:lnTo>
              <a:lnTo>
                <a:pt x="251892" y="541569"/>
              </a:lnTo>
              <a:lnTo>
                <a:pt x="503785" y="541569"/>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6157F78-1BF6-46F1-B290-B5D3E5D0F6CD}">
      <dsp:nvSpPr>
        <dsp:cNvPr id="0" name=""/>
        <dsp:cNvSpPr/>
      </dsp:nvSpPr>
      <dsp:spPr>
        <a:xfrm>
          <a:off x="8567186" y="2405329"/>
          <a:ext cx="503785" cy="541569"/>
        </a:xfrm>
        <a:custGeom>
          <a:avLst/>
          <a:gdLst/>
          <a:ahLst/>
          <a:cxnLst/>
          <a:rect l="0" t="0" r="0" b="0"/>
          <a:pathLst>
            <a:path>
              <a:moveTo>
                <a:pt x="0" y="541569"/>
              </a:moveTo>
              <a:lnTo>
                <a:pt x="251892" y="541569"/>
              </a:lnTo>
              <a:lnTo>
                <a:pt x="251892" y="0"/>
              </a:lnTo>
              <a:lnTo>
                <a:pt x="503785"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E63FF5-E1A8-4685-A53C-BBD2A03E8E90}">
      <dsp:nvSpPr>
        <dsp:cNvPr id="0" name=""/>
        <dsp:cNvSpPr/>
      </dsp:nvSpPr>
      <dsp:spPr>
        <a:xfrm>
          <a:off x="5544472" y="2901178"/>
          <a:ext cx="503785" cy="91440"/>
        </a:xfrm>
        <a:custGeom>
          <a:avLst/>
          <a:gdLst/>
          <a:ahLst/>
          <a:cxnLst/>
          <a:rect l="0" t="0" r="0" b="0"/>
          <a:pathLst>
            <a:path>
              <a:moveTo>
                <a:pt x="0" y="45720"/>
              </a:moveTo>
              <a:lnTo>
                <a:pt x="503785"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92925A-6265-415E-8368-10C9F3862E27}">
      <dsp:nvSpPr>
        <dsp:cNvPr id="0" name=""/>
        <dsp:cNvSpPr/>
      </dsp:nvSpPr>
      <dsp:spPr>
        <a:xfrm>
          <a:off x="2521758" y="2134544"/>
          <a:ext cx="503785" cy="812354"/>
        </a:xfrm>
        <a:custGeom>
          <a:avLst/>
          <a:gdLst/>
          <a:ahLst/>
          <a:cxnLst/>
          <a:rect l="0" t="0" r="0" b="0"/>
          <a:pathLst>
            <a:path>
              <a:moveTo>
                <a:pt x="0" y="0"/>
              </a:moveTo>
              <a:lnTo>
                <a:pt x="251892" y="0"/>
              </a:lnTo>
              <a:lnTo>
                <a:pt x="251892" y="812354"/>
              </a:lnTo>
              <a:lnTo>
                <a:pt x="503785" y="81235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3F2DD-BDB8-49B0-B208-840914A4A17C}">
      <dsp:nvSpPr>
        <dsp:cNvPr id="0" name=""/>
        <dsp:cNvSpPr/>
      </dsp:nvSpPr>
      <dsp:spPr>
        <a:xfrm>
          <a:off x="8567186" y="1276469"/>
          <a:ext cx="503785" cy="91440"/>
        </a:xfrm>
        <a:custGeom>
          <a:avLst/>
          <a:gdLst/>
          <a:ahLst/>
          <a:cxnLst/>
          <a:rect l="0" t="0" r="0" b="0"/>
          <a:pathLst>
            <a:path>
              <a:moveTo>
                <a:pt x="0" y="45720"/>
              </a:moveTo>
              <a:lnTo>
                <a:pt x="503785" y="4572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E28CB0-EFF3-47F6-B354-6E63215A2286}">
      <dsp:nvSpPr>
        <dsp:cNvPr id="0" name=""/>
        <dsp:cNvSpPr/>
      </dsp:nvSpPr>
      <dsp:spPr>
        <a:xfrm>
          <a:off x="5544472" y="1276469"/>
          <a:ext cx="503785" cy="91440"/>
        </a:xfrm>
        <a:custGeom>
          <a:avLst/>
          <a:gdLst/>
          <a:ahLst/>
          <a:cxnLst/>
          <a:rect l="0" t="0" r="0" b="0"/>
          <a:pathLst>
            <a:path>
              <a:moveTo>
                <a:pt x="0" y="45720"/>
              </a:moveTo>
              <a:lnTo>
                <a:pt x="503785"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7ECD98-EBA9-434F-8E2E-7FB3C5AA6D44}">
      <dsp:nvSpPr>
        <dsp:cNvPr id="0" name=""/>
        <dsp:cNvSpPr/>
      </dsp:nvSpPr>
      <dsp:spPr>
        <a:xfrm>
          <a:off x="2521758" y="1322189"/>
          <a:ext cx="503785" cy="812354"/>
        </a:xfrm>
        <a:custGeom>
          <a:avLst/>
          <a:gdLst/>
          <a:ahLst/>
          <a:cxnLst/>
          <a:rect l="0" t="0" r="0" b="0"/>
          <a:pathLst>
            <a:path>
              <a:moveTo>
                <a:pt x="0" y="812354"/>
              </a:moveTo>
              <a:lnTo>
                <a:pt x="251892" y="812354"/>
              </a:lnTo>
              <a:lnTo>
                <a:pt x="251892" y="0"/>
              </a:lnTo>
              <a:lnTo>
                <a:pt x="503785"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566F293-2897-44BD-A550-DB159139EDB0}">
      <dsp:nvSpPr>
        <dsp:cNvPr id="0" name=""/>
        <dsp:cNvSpPr/>
      </dsp:nvSpPr>
      <dsp:spPr>
        <a:xfrm>
          <a:off x="2830" y="1750407"/>
          <a:ext cx="2518928" cy="76827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MY" sz="2300" kern="1200"/>
            <a:t>National size estimates</a:t>
          </a:r>
          <a:endParaRPr lang="en-GB" sz="2300" kern="1200"/>
        </a:p>
      </dsp:txBody>
      <dsp:txXfrm>
        <a:off x="2830" y="1750407"/>
        <a:ext cx="2518928" cy="768273"/>
      </dsp:txXfrm>
    </dsp:sp>
    <dsp:sp modelId="{E8BF9052-9B15-4E57-B06A-985E04F3EAE4}">
      <dsp:nvSpPr>
        <dsp:cNvPr id="0" name=""/>
        <dsp:cNvSpPr/>
      </dsp:nvSpPr>
      <dsp:spPr>
        <a:xfrm>
          <a:off x="3025544" y="938053"/>
          <a:ext cx="2518928" cy="76827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GB" sz="2300" kern="1200"/>
            <a:t>Available</a:t>
          </a:r>
        </a:p>
      </dsp:txBody>
      <dsp:txXfrm>
        <a:off x="3025544" y="938053"/>
        <a:ext cx="2518928" cy="768273"/>
      </dsp:txXfrm>
    </dsp:sp>
    <dsp:sp modelId="{94E41DB1-6BCA-414F-A1E2-911CBDFCF45D}">
      <dsp:nvSpPr>
        <dsp:cNvPr id="0" name=""/>
        <dsp:cNvSpPr/>
      </dsp:nvSpPr>
      <dsp:spPr>
        <a:xfrm>
          <a:off x="6048258" y="938053"/>
          <a:ext cx="2518928" cy="76827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GB" sz="2300" kern="1200"/>
            <a:t>Provincial/ District </a:t>
          </a:r>
        </a:p>
      </dsp:txBody>
      <dsp:txXfrm>
        <a:off x="6048258" y="938053"/>
        <a:ext cx="2518928" cy="768273"/>
      </dsp:txXfrm>
    </dsp:sp>
    <dsp:sp modelId="{74051974-DE96-4B11-9304-990EFDBEB431}">
      <dsp:nvSpPr>
        <dsp:cNvPr id="0" name=""/>
        <dsp:cNvSpPr/>
      </dsp:nvSpPr>
      <dsp:spPr>
        <a:xfrm>
          <a:off x="9070972" y="938053"/>
          <a:ext cx="2518928" cy="76827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GB" sz="2300" kern="1200" dirty="0"/>
            <a:t>Use baseline for target setting </a:t>
          </a:r>
        </a:p>
      </dsp:txBody>
      <dsp:txXfrm>
        <a:off x="9070972" y="938053"/>
        <a:ext cx="2518928" cy="768273"/>
      </dsp:txXfrm>
    </dsp:sp>
    <dsp:sp modelId="{58128911-1798-4B34-A67D-9C41EDDD1385}">
      <dsp:nvSpPr>
        <dsp:cNvPr id="0" name=""/>
        <dsp:cNvSpPr/>
      </dsp:nvSpPr>
      <dsp:spPr>
        <a:xfrm>
          <a:off x="3025544" y="2562762"/>
          <a:ext cx="2518928" cy="76827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GB" sz="2300" kern="1200"/>
            <a:t>Not Available </a:t>
          </a:r>
        </a:p>
      </dsp:txBody>
      <dsp:txXfrm>
        <a:off x="3025544" y="2562762"/>
        <a:ext cx="2518928" cy="768273"/>
      </dsp:txXfrm>
    </dsp:sp>
    <dsp:sp modelId="{4624D957-4117-4357-AA66-430F07C49745}">
      <dsp:nvSpPr>
        <dsp:cNvPr id="0" name=""/>
        <dsp:cNvSpPr/>
      </dsp:nvSpPr>
      <dsp:spPr>
        <a:xfrm>
          <a:off x="6048258" y="2562762"/>
          <a:ext cx="2518928" cy="76827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MY" sz="2300" kern="1200"/>
            <a:t>Community mapping </a:t>
          </a:r>
          <a:endParaRPr lang="en-GB" sz="2300" kern="1200"/>
        </a:p>
      </dsp:txBody>
      <dsp:txXfrm>
        <a:off x="6048258" y="2562762"/>
        <a:ext cx="2518928" cy="768273"/>
      </dsp:txXfrm>
    </dsp:sp>
    <dsp:sp modelId="{79527E07-FD02-4C69-9D5E-C407C2BA6F64}">
      <dsp:nvSpPr>
        <dsp:cNvPr id="0" name=""/>
        <dsp:cNvSpPr/>
      </dsp:nvSpPr>
      <dsp:spPr>
        <a:xfrm>
          <a:off x="9070972" y="2021192"/>
          <a:ext cx="2518928" cy="76827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MY" sz="2300" kern="1200"/>
            <a:t>Geographical (localised)</a:t>
          </a:r>
          <a:endParaRPr lang="en-GB" sz="2300" kern="1200"/>
        </a:p>
      </dsp:txBody>
      <dsp:txXfrm>
        <a:off x="9070972" y="2021192"/>
        <a:ext cx="2518928" cy="768273"/>
      </dsp:txXfrm>
    </dsp:sp>
    <dsp:sp modelId="{776AB052-78E0-46F0-B0DC-D2C564936A06}">
      <dsp:nvSpPr>
        <dsp:cNvPr id="0" name=""/>
        <dsp:cNvSpPr/>
      </dsp:nvSpPr>
      <dsp:spPr>
        <a:xfrm>
          <a:off x="9070972" y="3104331"/>
          <a:ext cx="2518928" cy="76827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MY" sz="2300" kern="1200" dirty="0"/>
            <a:t>Networks of women who use drugs </a:t>
          </a:r>
          <a:endParaRPr lang="en-GB" sz="2300" kern="1200" dirty="0"/>
        </a:p>
      </dsp:txBody>
      <dsp:txXfrm>
        <a:off x="9070972" y="3104331"/>
        <a:ext cx="2518928" cy="7682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A245E-594E-4CC8-BF7C-E078B7CAFFBD}">
      <dsp:nvSpPr>
        <dsp:cNvPr id="0" name=""/>
        <dsp:cNvSpPr/>
      </dsp:nvSpPr>
      <dsp:spPr>
        <a:xfrm>
          <a:off x="5308" y="147112"/>
          <a:ext cx="5360491" cy="1188000"/>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MY" sz="2200" kern="1200" dirty="0"/>
            <a:t>Qualitative Data</a:t>
          </a:r>
        </a:p>
      </dsp:txBody>
      <dsp:txXfrm>
        <a:off x="599308" y="147112"/>
        <a:ext cx="4172491" cy="1188000"/>
      </dsp:txXfrm>
    </dsp:sp>
    <dsp:sp modelId="{B38B6ED9-D4A6-45E5-A38B-7B3F960EB519}">
      <dsp:nvSpPr>
        <dsp:cNvPr id="0" name=""/>
        <dsp:cNvSpPr/>
      </dsp:nvSpPr>
      <dsp:spPr>
        <a:xfrm>
          <a:off x="5308" y="1483612"/>
          <a:ext cx="4288393" cy="2450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ct val="15000"/>
            </a:spcAft>
            <a:buChar char="••"/>
          </a:pPr>
          <a:r>
            <a:rPr lang="en-MY" sz="2200" b="0" kern="1200" dirty="0"/>
            <a:t>Surveys</a:t>
          </a:r>
        </a:p>
        <a:p>
          <a:pPr marL="228600" lvl="1" indent="-228600" algn="l" defTabSz="977900">
            <a:lnSpc>
              <a:spcPct val="90000"/>
            </a:lnSpc>
            <a:spcBef>
              <a:spcPct val="0"/>
            </a:spcBef>
            <a:spcAft>
              <a:spcPct val="15000"/>
            </a:spcAft>
            <a:buChar char="••"/>
          </a:pPr>
          <a:r>
            <a:rPr lang="en-MY" sz="2200" b="0" kern="1200"/>
            <a:t>Questionnaires</a:t>
          </a:r>
        </a:p>
        <a:p>
          <a:pPr marL="228600" lvl="1" indent="-228600" algn="l" defTabSz="977900">
            <a:lnSpc>
              <a:spcPct val="90000"/>
            </a:lnSpc>
            <a:spcBef>
              <a:spcPct val="0"/>
            </a:spcBef>
            <a:spcAft>
              <a:spcPct val="15000"/>
            </a:spcAft>
            <a:buChar char="••"/>
          </a:pPr>
          <a:r>
            <a:rPr lang="en-MY" sz="2200" b="0" kern="1200" dirty="0"/>
            <a:t>Focus Groups</a:t>
          </a:r>
        </a:p>
        <a:p>
          <a:pPr marL="228600" lvl="1" indent="-228600" algn="l" defTabSz="977900">
            <a:lnSpc>
              <a:spcPct val="90000"/>
            </a:lnSpc>
            <a:spcBef>
              <a:spcPct val="0"/>
            </a:spcBef>
            <a:spcAft>
              <a:spcPct val="15000"/>
            </a:spcAft>
            <a:buChar char="••"/>
          </a:pPr>
          <a:r>
            <a:rPr lang="en-MY" sz="2200" b="0" kern="1200"/>
            <a:t>Interviews</a:t>
          </a:r>
        </a:p>
        <a:p>
          <a:pPr marL="228600" lvl="1" indent="-228600" algn="l" defTabSz="977900">
            <a:lnSpc>
              <a:spcPct val="90000"/>
            </a:lnSpc>
            <a:spcBef>
              <a:spcPct val="0"/>
            </a:spcBef>
            <a:spcAft>
              <a:spcPct val="15000"/>
            </a:spcAft>
            <a:buChar char="••"/>
          </a:pPr>
          <a:r>
            <a:rPr lang="en-MY" sz="2200" b="0" kern="1200" dirty="0"/>
            <a:t>Observation</a:t>
          </a:r>
        </a:p>
      </dsp:txBody>
      <dsp:txXfrm>
        <a:off x="5308" y="1483612"/>
        <a:ext cx="4288393" cy="2450250"/>
      </dsp:txXfrm>
    </dsp:sp>
    <dsp:sp modelId="{695DF51D-9FE8-4C18-9D40-42C8F40F8041}">
      <dsp:nvSpPr>
        <dsp:cNvPr id="0" name=""/>
        <dsp:cNvSpPr/>
      </dsp:nvSpPr>
      <dsp:spPr>
        <a:xfrm>
          <a:off x="5149800" y="147112"/>
          <a:ext cx="5360491" cy="1188000"/>
        </a:xfrm>
        <a:prstGeom prst="chevron">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MY" sz="2200" kern="1200" dirty="0"/>
            <a:t>Quantitative Data</a:t>
          </a:r>
        </a:p>
      </dsp:txBody>
      <dsp:txXfrm>
        <a:off x="5743800" y="147112"/>
        <a:ext cx="4172491" cy="1188000"/>
      </dsp:txXfrm>
    </dsp:sp>
    <dsp:sp modelId="{04C40B80-65B0-4A27-9CE6-1E11902E3895}">
      <dsp:nvSpPr>
        <dsp:cNvPr id="0" name=""/>
        <dsp:cNvSpPr/>
      </dsp:nvSpPr>
      <dsp:spPr>
        <a:xfrm>
          <a:off x="5149800" y="1483612"/>
          <a:ext cx="4288393" cy="2450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ct val="15000"/>
            </a:spcAft>
            <a:buChar char="••"/>
          </a:pPr>
          <a:r>
            <a:rPr lang="en-MY" sz="2200" kern="1200" dirty="0"/>
            <a:t>Surveys</a:t>
          </a:r>
        </a:p>
        <a:p>
          <a:pPr marL="228600" lvl="1" indent="-228600" algn="l" defTabSz="977900">
            <a:lnSpc>
              <a:spcPct val="90000"/>
            </a:lnSpc>
            <a:spcBef>
              <a:spcPct val="0"/>
            </a:spcBef>
            <a:spcAft>
              <a:spcPct val="15000"/>
            </a:spcAft>
            <a:buChar char="••"/>
          </a:pPr>
          <a:r>
            <a:rPr lang="en-MY" sz="2200" kern="1200" dirty="0"/>
            <a:t>Questionnaires</a:t>
          </a:r>
        </a:p>
        <a:p>
          <a:pPr marL="228600" lvl="1" indent="-228600" algn="l" defTabSz="977900">
            <a:lnSpc>
              <a:spcPct val="90000"/>
            </a:lnSpc>
            <a:spcBef>
              <a:spcPct val="0"/>
            </a:spcBef>
            <a:spcAft>
              <a:spcPct val="15000"/>
            </a:spcAft>
            <a:buChar char="••"/>
          </a:pPr>
          <a:r>
            <a:rPr lang="en-MY" sz="2200" kern="1200"/>
            <a:t>Census</a:t>
          </a:r>
        </a:p>
        <a:p>
          <a:pPr marL="228600" lvl="1" indent="-228600" algn="l" defTabSz="977900">
            <a:lnSpc>
              <a:spcPct val="90000"/>
            </a:lnSpc>
            <a:spcBef>
              <a:spcPct val="0"/>
            </a:spcBef>
            <a:spcAft>
              <a:spcPct val="15000"/>
            </a:spcAft>
            <a:buChar char="••"/>
          </a:pPr>
          <a:r>
            <a:rPr lang="en-MY" sz="2200" kern="1200" dirty="0"/>
            <a:t>Integrated Bio-Behavioural-Surveillance (IBBS)</a:t>
          </a:r>
        </a:p>
        <a:p>
          <a:pPr marL="228600" lvl="1" indent="-228600" algn="l" defTabSz="977900">
            <a:lnSpc>
              <a:spcPct val="90000"/>
            </a:lnSpc>
            <a:spcBef>
              <a:spcPct val="0"/>
            </a:spcBef>
            <a:spcAft>
              <a:spcPct val="15000"/>
            </a:spcAft>
            <a:buChar char="••"/>
          </a:pPr>
          <a:r>
            <a:rPr lang="en-MY" sz="2200" kern="1200" dirty="0"/>
            <a:t>Behavioural Surveillance Survey</a:t>
          </a:r>
        </a:p>
        <a:p>
          <a:pPr marL="228600" lvl="1" indent="-228600" algn="l" defTabSz="977900">
            <a:lnSpc>
              <a:spcPct val="90000"/>
            </a:lnSpc>
            <a:spcBef>
              <a:spcPct val="0"/>
            </a:spcBef>
            <a:spcAft>
              <a:spcPct val="15000"/>
            </a:spcAft>
            <a:buChar char="••"/>
          </a:pPr>
          <a:r>
            <a:rPr lang="en-MY" sz="2200" kern="1200" dirty="0"/>
            <a:t>KAP (Knowledge, Attitude, Practice) </a:t>
          </a:r>
        </a:p>
      </dsp:txBody>
      <dsp:txXfrm>
        <a:off x="5149800" y="1483612"/>
        <a:ext cx="4288393" cy="24502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F89A4-396A-472E-AC29-23ED9661DADB}">
      <dsp:nvSpPr>
        <dsp:cNvPr id="0" name=""/>
        <dsp:cNvSpPr/>
      </dsp:nvSpPr>
      <dsp:spPr>
        <a:xfrm>
          <a:off x="0" y="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50E306-A244-4059-B121-964BF3260906}">
      <dsp:nvSpPr>
        <dsp:cNvPr id="0" name=""/>
        <dsp:cNvSpPr/>
      </dsp:nvSpPr>
      <dsp:spPr>
        <a:xfrm>
          <a:off x="0" y="0"/>
          <a:ext cx="10515600"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lvl="0" algn="l" defTabSz="1866900">
            <a:lnSpc>
              <a:spcPct val="90000"/>
            </a:lnSpc>
            <a:spcBef>
              <a:spcPct val="0"/>
            </a:spcBef>
            <a:spcAft>
              <a:spcPct val="35000"/>
            </a:spcAft>
          </a:pPr>
          <a:r>
            <a:rPr lang="en-US" sz="4200" kern="1200" dirty="0"/>
            <a:t>Quantitative indicators may seem easier to collect and measure.</a:t>
          </a:r>
        </a:p>
      </dsp:txBody>
      <dsp:txXfrm>
        <a:off x="0" y="0"/>
        <a:ext cx="10515600" cy="2175669"/>
      </dsp:txXfrm>
    </dsp:sp>
    <dsp:sp modelId="{449C2FE6-57DB-44AE-94E3-092EE2E8B156}">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7DC61E-9881-4D38-B635-B85522D41FA7}">
      <dsp:nvSpPr>
        <dsp:cNvPr id="0" name=""/>
        <dsp:cNvSpPr/>
      </dsp:nvSpPr>
      <dsp:spPr>
        <a:xfrm>
          <a:off x="0" y="2175669"/>
          <a:ext cx="10515600"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lvl="0" algn="l" defTabSz="1866900">
            <a:lnSpc>
              <a:spcPct val="90000"/>
            </a:lnSpc>
            <a:spcBef>
              <a:spcPct val="0"/>
            </a:spcBef>
            <a:spcAft>
              <a:spcPct val="35000"/>
            </a:spcAft>
          </a:pPr>
          <a:r>
            <a:rPr lang="en-US" sz="4200" kern="1200" dirty="0"/>
            <a:t>However, numbers can often </a:t>
          </a:r>
          <a:r>
            <a:rPr lang="en-US" sz="4200" kern="1200" dirty="0">
              <a:solidFill>
                <a:srgbClr val="0070C0"/>
              </a:solidFill>
            </a:rPr>
            <a:t>deflect attention from harder to measure, but equally essential program attributes </a:t>
          </a:r>
          <a:r>
            <a:rPr lang="en-US" sz="4200" kern="1200" dirty="0"/>
            <a:t>that might be </a:t>
          </a:r>
          <a:r>
            <a:rPr lang="en-US" sz="4200" kern="1200" dirty="0">
              <a:solidFill>
                <a:srgbClr val="0070C0"/>
              </a:solidFill>
            </a:rPr>
            <a:t>qualitative. </a:t>
          </a:r>
        </a:p>
      </dsp:txBody>
      <dsp:txXfrm>
        <a:off x="0" y="2175669"/>
        <a:ext cx="10515600" cy="21756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7860C-C052-406D-A4EB-DBFF75A658FB}">
      <dsp:nvSpPr>
        <dsp:cNvPr id="0" name=""/>
        <dsp:cNvSpPr/>
      </dsp:nvSpPr>
      <dsp:spPr>
        <a:xfrm>
          <a:off x="0" y="0"/>
          <a:ext cx="3286125" cy="408097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lvl="0" algn="l" defTabSz="1111250">
            <a:lnSpc>
              <a:spcPct val="90000"/>
            </a:lnSpc>
            <a:spcBef>
              <a:spcPct val="0"/>
            </a:spcBef>
            <a:spcAft>
              <a:spcPct val="35000"/>
            </a:spcAft>
          </a:pPr>
          <a:r>
            <a:rPr lang="en-US" sz="2500" kern="1200"/>
            <a:t>Creates a time-bound plan for information-informed decision making</a:t>
          </a:r>
        </a:p>
      </dsp:txBody>
      <dsp:txXfrm>
        <a:off x="0" y="1550770"/>
        <a:ext cx="3286125" cy="2448584"/>
      </dsp:txXfrm>
    </dsp:sp>
    <dsp:sp modelId="{1B423EA8-2F7F-46B9-9032-ACBD101EB904}">
      <dsp:nvSpPr>
        <dsp:cNvPr id="0" name=""/>
        <dsp:cNvSpPr/>
      </dsp:nvSpPr>
      <dsp:spPr>
        <a:xfrm>
          <a:off x="1030916" y="408097"/>
          <a:ext cx="1224292" cy="1224292"/>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451" tIns="12700" rIns="95451" bIns="12700" numCol="1" spcCol="1270" anchor="ctr" anchorCtr="0">
          <a:noAutofit/>
        </a:bodyPr>
        <a:lstStyle/>
        <a:p>
          <a:pPr lvl="0" algn="ctr" defTabSz="2133600">
            <a:lnSpc>
              <a:spcPct val="90000"/>
            </a:lnSpc>
            <a:spcBef>
              <a:spcPct val="0"/>
            </a:spcBef>
            <a:spcAft>
              <a:spcPct val="35000"/>
            </a:spcAft>
          </a:pPr>
          <a:r>
            <a:rPr lang="en-US" sz="4800" kern="1200"/>
            <a:t>1</a:t>
          </a:r>
        </a:p>
      </dsp:txBody>
      <dsp:txXfrm>
        <a:off x="1210209" y="587390"/>
        <a:ext cx="865706" cy="865706"/>
      </dsp:txXfrm>
    </dsp:sp>
    <dsp:sp modelId="{096E915D-2E7C-436B-A5E4-A56E382C2BF4}">
      <dsp:nvSpPr>
        <dsp:cNvPr id="0" name=""/>
        <dsp:cNvSpPr/>
      </dsp:nvSpPr>
      <dsp:spPr>
        <a:xfrm>
          <a:off x="0" y="4080902"/>
          <a:ext cx="3286125" cy="72"/>
        </a:xfrm>
        <a:prstGeom prst="rect">
          <a:avLst/>
        </a:prstGeom>
        <a:solidFill>
          <a:schemeClr val="accent2">
            <a:hueOff val="-291073"/>
            <a:satOff val="-16786"/>
            <a:lumOff val="1726"/>
            <a:alphaOff val="0"/>
          </a:schemeClr>
        </a:solidFill>
        <a:ln w="12700" cap="flat" cmpd="sng" algn="ctr">
          <a:solidFill>
            <a:schemeClr val="accent2">
              <a:hueOff val="-291073"/>
              <a:satOff val="-16786"/>
              <a:lumOff val="1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253605-8023-424D-BEA2-57829F55879D}">
      <dsp:nvSpPr>
        <dsp:cNvPr id="0" name=""/>
        <dsp:cNvSpPr/>
      </dsp:nvSpPr>
      <dsp:spPr>
        <a:xfrm>
          <a:off x="3614737" y="0"/>
          <a:ext cx="3286125" cy="4080974"/>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lvl="0" algn="l" defTabSz="1111250">
            <a:lnSpc>
              <a:spcPct val="90000"/>
            </a:lnSpc>
            <a:spcBef>
              <a:spcPct val="0"/>
            </a:spcBef>
            <a:spcAft>
              <a:spcPct val="35000"/>
            </a:spcAft>
          </a:pPr>
          <a:r>
            <a:rPr lang="en-US" sz="2500" kern="1200"/>
            <a:t>Encourages greater use of existing information</a:t>
          </a:r>
        </a:p>
      </dsp:txBody>
      <dsp:txXfrm>
        <a:off x="3614737" y="1550770"/>
        <a:ext cx="3286125" cy="2448584"/>
      </dsp:txXfrm>
    </dsp:sp>
    <dsp:sp modelId="{AEC4D6FD-EE49-4BB5-9BC7-9059FD148807}">
      <dsp:nvSpPr>
        <dsp:cNvPr id="0" name=""/>
        <dsp:cNvSpPr/>
      </dsp:nvSpPr>
      <dsp:spPr>
        <a:xfrm>
          <a:off x="4645653" y="408097"/>
          <a:ext cx="1224292" cy="1224292"/>
        </a:xfrm>
        <a:prstGeom prst="ellipse">
          <a:avLst/>
        </a:prstGeom>
        <a:solidFill>
          <a:schemeClr val="accent2">
            <a:hueOff val="-582145"/>
            <a:satOff val="-33571"/>
            <a:lumOff val="3451"/>
            <a:alphaOff val="0"/>
          </a:schemeClr>
        </a:solidFill>
        <a:ln w="12700" cap="flat" cmpd="sng" algn="ctr">
          <a:solidFill>
            <a:schemeClr val="accent2">
              <a:hueOff val="-582145"/>
              <a:satOff val="-33571"/>
              <a:lumOff val="345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451" tIns="12700" rIns="95451" bIns="12700" numCol="1" spcCol="1270" anchor="ctr" anchorCtr="0">
          <a:noAutofit/>
        </a:bodyPr>
        <a:lstStyle/>
        <a:p>
          <a:pPr lvl="0" algn="ctr" defTabSz="2133600">
            <a:lnSpc>
              <a:spcPct val="90000"/>
            </a:lnSpc>
            <a:spcBef>
              <a:spcPct val="0"/>
            </a:spcBef>
            <a:spcAft>
              <a:spcPct val="35000"/>
            </a:spcAft>
          </a:pPr>
          <a:r>
            <a:rPr lang="en-US" sz="4800" kern="1200"/>
            <a:t>2</a:t>
          </a:r>
        </a:p>
      </dsp:txBody>
      <dsp:txXfrm>
        <a:off x="4824946" y="587390"/>
        <a:ext cx="865706" cy="865706"/>
      </dsp:txXfrm>
    </dsp:sp>
    <dsp:sp modelId="{7379590F-F667-4E5E-ABD0-B962F3F0BFF8}">
      <dsp:nvSpPr>
        <dsp:cNvPr id="0" name=""/>
        <dsp:cNvSpPr/>
      </dsp:nvSpPr>
      <dsp:spPr>
        <a:xfrm>
          <a:off x="3614737" y="4080902"/>
          <a:ext cx="3286125" cy="72"/>
        </a:xfrm>
        <a:prstGeom prst="rect">
          <a:avLst/>
        </a:prstGeom>
        <a:solidFill>
          <a:schemeClr val="accent2">
            <a:hueOff val="-873218"/>
            <a:satOff val="-50357"/>
            <a:lumOff val="5177"/>
            <a:alphaOff val="0"/>
          </a:schemeClr>
        </a:solidFill>
        <a:ln w="12700" cap="flat" cmpd="sng" algn="ctr">
          <a:solidFill>
            <a:schemeClr val="accent2">
              <a:hueOff val="-873218"/>
              <a:satOff val="-50357"/>
              <a:lumOff val="5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482717-447B-41AB-A5EA-3F9E24D78D17}">
      <dsp:nvSpPr>
        <dsp:cNvPr id="0" name=""/>
        <dsp:cNvSpPr/>
      </dsp:nvSpPr>
      <dsp:spPr>
        <a:xfrm>
          <a:off x="7229475" y="0"/>
          <a:ext cx="3286125" cy="4080974"/>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lvl="0" algn="l" defTabSz="1111250">
            <a:lnSpc>
              <a:spcPct val="90000"/>
            </a:lnSpc>
            <a:spcBef>
              <a:spcPct val="0"/>
            </a:spcBef>
            <a:spcAft>
              <a:spcPct val="35000"/>
            </a:spcAft>
          </a:pPr>
          <a:r>
            <a:rPr lang="en-US" sz="2500" kern="1200"/>
            <a:t>Monitors the use of information in decision making</a:t>
          </a:r>
        </a:p>
      </dsp:txBody>
      <dsp:txXfrm>
        <a:off x="7229475" y="1550770"/>
        <a:ext cx="3286125" cy="2448584"/>
      </dsp:txXfrm>
    </dsp:sp>
    <dsp:sp modelId="{158DADF1-8B6E-4B94-B86D-5EC38CDE5953}">
      <dsp:nvSpPr>
        <dsp:cNvPr id="0" name=""/>
        <dsp:cNvSpPr/>
      </dsp:nvSpPr>
      <dsp:spPr>
        <a:xfrm>
          <a:off x="8260391" y="408097"/>
          <a:ext cx="1224292" cy="1224292"/>
        </a:xfrm>
        <a:prstGeom prst="ellipse">
          <a:avLst/>
        </a:prstGeom>
        <a:solidFill>
          <a:schemeClr val="accent2">
            <a:hueOff val="-1164290"/>
            <a:satOff val="-67142"/>
            <a:lumOff val="6902"/>
            <a:alphaOff val="0"/>
          </a:schemeClr>
        </a:solidFill>
        <a:ln w="12700" cap="flat" cmpd="sng" algn="ctr">
          <a:solidFill>
            <a:schemeClr val="accent2">
              <a:hueOff val="-1164290"/>
              <a:satOff val="-67142"/>
              <a:lumOff val="6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451" tIns="12700" rIns="95451" bIns="12700" numCol="1" spcCol="1270" anchor="ctr" anchorCtr="0">
          <a:noAutofit/>
        </a:bodyPr>
        <a:lstStyle/>
        <a:p>
          <a:pPr lvl="0" algn="ctr" defTabSz="2133600">
            <a:lnSpc>
              <a:spcPct val="90000"/>
            </a:lnSpc>
            <a:spcBef>
              <a:spcPct val="0"/>
            </a:spcBef>
            <a:spcAft>
              <a:spcPct val="35000"/>
            </a:spcAft>
          </a:pPr>
          <a:r>
            <a:rPr lang="en-US" sz="4800" kern="1200"/>
            <a:t>3</a:t>
          </a:r>
        </a:p>
      </dsp:txBody>
      <dsp:txXfrm>
        <a:off x="8439684" y="587390"/>
        <a:ext cx="865706" cy="865706"/>
      </dsp:txXfrm>
    </dsp:sp>
    <dsp:sp modelId="{F6047AC1-D18B-4F28-9E43-EFD4F4F7C49E}">
      <dsp:nvSpPr>
        <dsp:cNvPr id="0" name=""/>
        <dsp:cNvSpPr/>
      </dsp:nvSpPr>
      <dsp:spPr>
        <a:xfrm>
          <a:off x="7229475" y="4080902"/>
          <a:ext cx="3286125" cy="7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xmlns="">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57435B-9DF4-4E6B-9787-9635CF6FF905}" type="datetimeFigureOut">
              <a:rPr lang="en-GB" smtClean="0"/>
              <a:t>14/11/2017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D159A0-2F79-4CAF-A97D-96F36EA9427A}" type="slidenum">
              <a:rPr lang="en-GB" smtClean="0"/>
              <a:t>‹#›</a:t>
            </a:fld>
            <a:endParaRPr lang="en-GB"/>
          </a:p>
        </p:txBody>
      </p:sp>
    </p:spTree>
    <p:extLst>
      <p:ext uri="{BB962C8B-B14F-4D97-AF65-F5344CB8AC3E}">
        <p14:creationId xmlns:p14="http://schemas.microsoft.com/office/powerpoint/2010/main" val="1291252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NSP – IBBS, PSE, NASA (National AIDS Spending Assessment), 5 year National Plans </a:t>
            </a:r>
            <a:r>
              <a:rPr lang="en-US" dirty="0" err="1"/>
              <a:t>etc</a:t>
            </a:r>
            <a:r>
              <a:rPr lang="en-US" dirty="0"/>
              <a:t> </a:t>
            </a:r>
          </a:p>
          <a:p>
            <a:endParaRPr lang="en-US" dirty="0"/>
          </a:p>
          <a:p>
            <a:r>
              <a:rPr lang="en-US" dirty="0"/>
              <a:t>National strategic plans are country-owned and provide the overall strategic direction for a country over a period of time. The plans may be further supported by implementation plans (annual, bi-annual or three-year plans) and other operational documents, including a costed and prioritized budget. Disease strategic plans should be aligned with the overarching national health strategy in a country, and developed in a coordinated manner across the three diseases. </a:t>
            </a:r>
          </a:p>
          <a:p>
            <a:endParaRPr lang="en-US" dirty="0"/>
          </a:p>
          <a:p>
            <a:r>
              <a:rPr lang="en-US" dirty="0"/>
              <a:t>An investment case is a country-developed proposal for resource allocation, including an analysis of optimal allocation of existing resources, and a prioritized scale-up plan to reach national disease control goals for a specific program/set of interventions. It is based on an analysis of the epidemiology and state of the current response; identifies</a:t>
            </a:r>
          </a:p>
          <a:p>
            <a:r>
              <a:rPr lang="en-US" dirty="0"/>
              <a:t>vulnerabilities to infection, obstacles to uptake of services, and funding gaps related to opportunities to bring programs to optimal scale; and highlights potential efficiency and equity gains. An investment case can also provide the rationale for an optimized national response to the diseases based on a country’s national strategic plan. </a:t>
            </a:r>
          </a:p>
          <a:p>
            <a:endParaRPr lang="en-US" dirty="0"/>
          </a:p>
          <a:p>
            <a:r>
              <a:rPr lang="en-US" dirty="0"/>
              <a:t>Human rights, gender or community systems. Example: The Global Fund expects countries to also address these issues in its assessments, and countries can use alternate and/or additional tools, for instance the UNAIDS gender assessment tool.</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4013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a:ln/>
        </p:spPr>
      </p:sp>
      <p:sp>
        <p:nvSpPr>
          <p:cNvPr id="111618" name="Notes Placeholder 2"/>
          <p:cNvSpPr>
            <a:spLocks noGrp="1"/>
          </p:cNvSpPr>
          <p:nvPr>
            <p:ph type="body" idx="1"/>
          </p:nvPr>
        </p:nvSpPr>
        <p:spPr>
          <a:noFill/>
          <a:ln/>
        </p:spPr>
        <p:txBody>
          <a:bodyPr/>
          <a:lstStyle/>
          <a:p>
            <a:endParaRPr lang="en-US" dirty="0"/>
          </a:p>
        </p:txBody>
      </p:sp>
      <p:sp>
        <p:nvSpPr>
          <p:cNvPr id="111619"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A9E88-A3BB-426F-A29E-8A37CA1E33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1139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noTextEdit="1"/>
          </p:cNvSpPr>
          <p:nvPr>
            <p:ph type="sldImg"/>
          </p:nvPr>
        </p:nvSpPr>
        <p:spPr>
          <a:ln/>
        </p:spPr>
      </p:sp>
      <p:sp>
        <p:nvSpPr>
          <p:cNvPr id="117762" name="Notes Placeholder 2"/>
          <p:cNvSpPr>
            <a:spLocks noGrp="1"/>
          </p:cNvSpPr>
          <p:nvPr>
            <p:ph type="body" idx="1"/>
          </p:nvPr>
        </p:nvSpPr>
        <p:spPr>
          <a:noFill/>
          <a:ln/>
        </p:spPr>
        <p:txBody>
          <a:bodyPr/>
          <a:lstStyle/>
          <a:p>
            <a:r>
              <a:rPr lang="en-US" dirty="0"/>
              <a:t>The framework assists you in identifying:</a:t>
            </a:r>
          </a:p>
          <a:p>
            <a:endParaRPr lang="en-US" dirty="0"/>
          </a:p>
          <a:p>
            <a:r>
              <a:rPr lang="en-US" i="1" dirty="0"/>
              <a:t>NOTE to facilitator:  </a:t>
            </a:r>
            <a:r>
              <a:rPr lang="en-US" dirty="0"/>
              <a:t>Read slide.</a:t>
            </a:r>
          </a:p>
        </p:txBody>
      </p:sp>
      <p:sp>
        <p:nvSpPr>
          <p:cNvPr id="117763"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F6707E1-607D-4976-85A5-34EEAABA71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1257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noTextEdit="1"/>
          </p:cNvSpPr>
          <p:nvPr>
            <p:ph type="sldImg"/>
          </p:nvPr>
        </p:nvSpPr>
        <p:spPr>
          <a:ln/>
        </p:spPr>
      </p:sp>
      <p:sp>
        <p:nvSpPr>
          <p:cNvPr id="123906" name="Notes Placeholder 2"/>
          <p:cNvSpPr>
            <a:spLocks noGrp="1"/>
          </p:cNvSpPr>
          <p:nvPr>
            <p:ph type="body" idx="1"/>
          </p:nvPr>
        </p:nvSpPr>
        <p:spPr>
          <a:noFill/>
          <a:ln/>
        </p:spPr>
        <p:txBody>
          <a:bodyPr/>
          <a:lstStyle/>
          <a:p>
            <a:r>
              <a:rPr lang="en-US" dirty="0"/>
              <a:t>Template for the Framework for Linking Data with Action. </a:t>
            </a:r>
          </a:p>
        </p:txBody>
      </p:sp>
      <p:sp>
        <p:nvSpPr>
          <p:cNvPr id="123907"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CBA2A6-B495-41FD-844D-EE333BE1664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6635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r>
              <a:rPr lang="en-US" dirty="0"/>
              <a:t>It is important to note that there are two versions of the Framework for Linking Data with Action: Version 1 and Version 2. Version 1 is used when you are starting with the data. Version 2 is used when you start with the question. For this workshop, we will be using Version 2. The two different versions can be found on the MEASURE Evaluation website at: http://www.cpc.unc.edu/measure/tools.</a:t>
            </a:r>
          </a:p>
          <a:p>
            <a:endParaRPr lang="en-US" dirty="0"/>
          </a:p>
          <a:p>
            <a:r>
              <a:rPr lang="en-US" dirty="0"/>
              <a:t>Let’s talk first about the first two columns – the Decision/Action and Program/Policy columns.  </a:t>
            </a:r>
          </a:p>
          <a:p>
            <a:endParaRPr lang="en-US" dirty="0"/>
          </a:p>
          <a:p>
            <a:r>
              <a:rPr lang="en-US" dirty="0"/>
              <a:t>What would someone put in the first column – the Decision/Action column?  </a:t>
            </a:r>
          </a:p>
          <a:p>
            <a:endParaRPr lang="en-US" dirty="0"/>
          </a:p>
          <a:p>
            <a:r>
              <a:rPr lang="en-US" i="1" dirty="0"/>
              <a:t>NOTE to facilitator</a:t>
            </a:r>
            <a:r>
              <a:rPr lang="en-US" dirty="0"/>
              <a:t>:  In all of the slides </a:t>
            </a:r>
            <a:r>
              <a:rPr lang="en-US" dirty="0">
                <a:solidFill>
                  <a:srgbClr val="FF0000"/>
                </a:solidFill>
              </a:rPr>
              <a:t>with red circles, </a:t>
            </a:r>
            <a:r>
              <a:rPr lang="en-US" dirty="0"/>
              <a:t>it is important to orient participants as to which columns you are explaining. Red circles are animated into this presentation to assist with this. Click the mouse and the red circle will appear. Then you can indicate the column(s) to which you are referring.</a:t>
            </a:r>
          </a:p>
          <a:p>
            <a:r>
              <a:rPr lang="en-US" dirty="0"/>
              <a:t>Lets clarify what we mean by ‘decision’ ….</a:t>
            </a:r>
          </a:p>
          <a:p>
            <a:endParaRPr lang="en-US" dirty="0"/>
          </a:p>
          <a:p>
            <a:r>
              <a:rPr lang="en-US" dirty="0"/>
              <a:t>For example, every day you need to make a decision about what to wear out of the house. To make this decision, you may ask yourself some questions that will inform it.</a:t>
            </a:r>
          </a:p>
          <a:p>
            <a:endParaRPr lang="en-US" dirty="0"/>
          </a:p>
          <a:p>
            <a:pPr marL="171450" indent="-171450">
              <a:buFont typeface="Arial" pitchFamily="34" charset="0"/>
              <a:buChar char="•"/>
            </a:pPr>
            <a:r>
              <a:rPr lang="en-US" dirty="0"/>
              <a:t>What is the temperature?</a:t>
            </a:r>
          </a:p>
          <a:p>
            <a:pPr marL="171450" indent="-171450">
              <a:buFont typeface="Arial" pitchFamily="34" charset="0"/>
              <a:buChar char="•"/>
            </a:pPr>
            <a:r>
              <a:rPr lang="en-US" dirty="0"/>
              <a:t>Is it raining?</a:t>
            </a:r>
          </a:p>
          <a:p>
            <a:pPr marL="171450" indent="-171450">
              <a:buFont typeface="Arial" pitchFamily="34" charset="0"/>
              <a:buChar char="•"/>
            </a:pPr>
            <a:r>
              <a:rPr lang="en-US" dirty="0"/>
              <a:t>What events do I have planned for the day?</a:t>
            </a:r>
          </a:p>
          <a:p>
            <a:pPr>
              <a:buFontTx/>
              <a:buChar char="-"/>
            </a:pPr>
            <a:endParaRPr lang="en-US" dirty="0"/>
          </a:p>
          <a:p>
            <a:r>
              <a:rPr lang="en-US" dirty="0"/>
              <a:t>To answer these questions, you may consult the thermometer, the weather report, or your daily calendar.</a:t>
            </a:r>
          </a:p>
          <a:p>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1545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65716D-83B7-4A04-99FD-618E1BDE18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0050" name="Rectangle 2"/>
          <p:cNvSpPr>
            <a:spLocks noGrp="1" noRot="1" noChangeAspect="1" noChangeArrowheads="1" noTextEdit="1"/>
          </p:cNvSpPr>
          <p:nvPr>
            <p:ph type="sldImg"/>
          </p:nvPr>
        </p:nvSpPr>
        <p:spPr>
          <a:xfrm>
            <a:off x="404813" y="695325"/>
            <a:ext cx="6189662" cy="3482975"/>
          </a:xfrm>
          <a:ln/>
        </p:spPr>
      </p:sp>
      <p:sp>
        <p:nvSpPr>
          <p:cNvPr id="130051" name="Rectangle 3"/>
          <p:cNvSpPr>
            <a:spLocks noGrp="1" noChangeArrowheads="1"/>
          </p:cNvSpPr>
          <p:nvPr>
            <p:ph type="body" idx="1"/>
          </p:nvPr>
        </p:nvSpPr>
        <p:spPr>
          <a:xfrm>
            <a:off x="933450" y="4410075"/>
            <a:ext cx="5130800" cy="4178300"/>
          </a:xfrm>
          <a:noFill/>
          <a:ln/>
        </p:spPr>
        <p:txBody>
          <a:bodyPr/>
          <a:lstStyle/>
          <a:p>
            <a:pPr eaLnBrk="1" hangingPunct="1"/>
            <a:r>
              <a:rPr lang="en-US" dirty="0"/>
              <a:t>This slide provides examples of decisions that may be made at different levels of the health care system.  </a:t>
            </a:r>
          </a:p>
          <a:p>
            <a:pPr eaLnBrk="1" hangingPunct="1"/>
            <a:endParaRPr lang="en-US" dirty="0"/>
          </a:p>
        </p:txBody>
      </p:sp>
    </p:spTree>
    <p:extLst>
      <p:ext uri="{BB962C8B-B14F-4D97-AF65-F5344CB8AC3E}">
        <p14:creationId xmlns:p14="http://schemas.microsoft.com/office/powerpoint/2010/main" val="1572015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pPr eaLnBrk="1" hangingPunct="1"/>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8629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pPr eaLnBrk="1" hangingPunct="1"/>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2388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pPr defTabSz="930275"/>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3123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endParaRPr lang="en-US" dirty="0"/>
          </a:p>
          <a:p>
            <a:r>
              <a:rPr lang="en-US" dirty="0"/>
              <a:t>The question that interests</a:t>
            </a:r>
            <a:r>
              <a:rPr lang="en-US" baseline="0" dirty="0"/>
              <a:t> </a:t>
            </a:r>
            <a:r>
              <a:rPr lang="en-US" dirty="0"/>
              <a:t>the provider is one that requires regular monitoring. Because of this, the provider will review data every three months to determine if the facility is meeting the programmatic targets and if there are sufficient commodities to support program activities. </a:t>
            </a:r>
          </a:p>
          <a:p>
            <a:endParaRPr lang="en-US" dirty="0"/>
          </a:p>
          <a:p>
            <a:r>
              <a:rPr lang="en-US" dirty="0"/>
              <a:t>October 2017 is in bold because it is the date when the annual health plan will be drafted and funds determined for 2018 health program – it is when the key decision maker needs to take action on the findings of the analysis. </a:t>
            </a:r>
          </a:p>
          <a:p>
            <a:pPr defTabSz="930275"/>
            <a:endParaRPr lang="en-US" dirty="0"/>
          </a:p>
          <a:p>
            <a:pPr marL="0" marR="0" lvl="0" indent="0" algn="l" defTabSz="930275" rtl="0" eaLnBrk="1" fontAlgn="auto" latinLnBrk="0" hangingPunct="1">
              <a:lnSpc>
                <a:spcPct val="100000"/>
              </a:lnSpc>
              <a:spcBef>
                <a:spcPts val="0"/>
              </a:spcBef>
              <a:spcAft>
                <a:spcPts val="0"/>
              </a:spcAft>
              <a:buClrTx/>
              <a:buSzTx/>
              <a:buFontTx/>
              <a:buNone/>
              <a:tabLst/>
              <a:defRPr/>
            </a:pPr>
            <a:r>
              <a:rPr lang="en-US" dirty="0"/>
              <a:t>In the last column, you indicate how you will inform the decision maker and other stakeholders of the data-informed decision. When completing this column, think back to our session on feedback. What mechanism or format will you use to inform others?  </a:t>
            </a:r>
          </a:p>
          <a:p>
            <a:pPr defTabSz="930275"/>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6300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7857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3219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Slide Image Placeholder 1"/>
          <p:cNvSpPr>
            <a:spLocks noGrp="1" noRot="1" noChangeAspect="1" noTextEdit="1"/>
          </p:cNvSpPr>
          <p:nvPr>
            <p:ph type="sldImg"/>
          </p:nvPr>
        </p:nvSpPr>
        <p:spPr>
          <a:ln/>
        </p:spPr>
      </p:sp>
      <p:sp>
        <p:nvSpPr>
          <p:cNvPr id="152578" name="Notes Placeholder 2"/>
          <p:cNvSpPr>
            <a:spLocks noGrp="1"/>
          </p:cNvSpPr>
          <p:nvPr>
            <p:ph type="body" idx="1"/>
          </p:nvPr>
        </p:nvSpPr>
        <p:spPr>
          <a:noFill/>
          <a:ln/>
        </p:spPr>
        <p:txBody>
          <a:bodyPr/>
          <a:lstStyle/>
          <a:p>
            <a:endParaRPr lang="en-US" dirty="0"/>
          </a:p>
        </p:txBody>
      </p:sp>
      <p:sp>
        <p:nvSpPr>
          <p:cNvPr id="152579"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CCC219B-DF99-42E3-8E59-2D2B02B10E8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6448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71751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Slide Image Placeholder 1"/>
          <p:cNvSpPr>
            <a:spLocks noGrp="1" noRot="1" noChangeAspect="1" noTextEdit="1"/>
          </p:cNvSpPr>
          <p:nvPr>
            <p:ph type="sldImg"/>
          </p:nvPr>
        </p:nvSpPr>
        <p:spPr>
          <a:ln/>
        </p:spPr>
      </p:sp>
      <p:sp>
        <p:nvSpPr>
          <p:cNvPr id="154626" name="Notes Placeholder 2"/>
          <p:cNvSpPr>
            <a:spLocks noGrp="1"/>
          </p:cNvSpPr>
          <p:nvPr>
            <p:ph type="body" idx="1"/>
          </p:nvPr>
        </p:nvSpPr>
        <p:spPr>
          <a:noFill/>
          <a:ln/>
        </p:spPr>
        <p:txBody>
          <a:bodyPr/>
          <a:lstStyle/>
          <a:p>
            <a:r>
              <a:rPr lang="en-US" dirty="0"/>
              <a:t>Now we’re going to practice applying the Framework for Linking Data with Action.</a:t>
            </a:r>
          </a:p>
          <a:p>
            <a:endParaRPr lang="en-US" dirty="0"/>
          </a:p>
          <a:p>
            <a:r>
              <a:rPr lang="en-US" i="1" dirty="0"/>
              <a:t>NOTE to facilitator:  </a:t>
            </a:r>
            <a:r>
              <a:rPr lang="en-US" dirty="0"/>
              <a:t>Divide the group into small groups of six</a:t>
            </a:r>
            <a:r>
              <a:rPr lang="en-US" baseline="0" dirty="0"/>
              <a:t> to eight</a:t>
            </a:r>
            <a:r>
              <a:rPr lang="en-US" dirty="0"/>
              <a:t> people per group. Read slide.</a:t>
            </a:r>
          </a:p>
        </p:txBody>
      </p:sp>
      <p:sp>
        <p:nvSpPr>
          <p:cNvPr id="154627"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3C5419-4799-45C5-83BE-FB049D08A2E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3829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Slide Image Placeholder 1"/>
          <p:cNvSpPr>
            <a:spLocks noGrp="1" noRot="1" noChangeAspect="1" noTextEdit="1"/>
          </p:cNvSpPr>
          <p:nvPr>
            <p:ph type="sldImg"/>
          </p:nvPr>
        </p:nvSpPr>
        <p:spPr>
          <a:ln/>
        </p:spPr>
      </p:sp>
      <p:sp>
        <p:nvSpPr>
          <p:cNvPr id="156674" name="Notes Placeholder 2"/>
          <p:cNvSpPr>
            <a:spLocks noGrp="1"/>
          </p:cNvSpPr>
          <p:nvPr>
            <p:ph type="body" idx="1"/>
          </p:nvPr>
        </p:nvSpPr>
        <p:spPr>
          <a:noFill/>
          <a:ln/>
        </p:spPr>
        <p:txBody>
          <a:bodyPr/>
          <a:lstStyle/>
          <a:p>
            <a:r>
              <a:rPr lang="en-US" dirty="0"/>
              <a:t>Once you have completed the exercise, each break-out group will share its experiences with the larger group.  </a:t>
            </a:r>
          </a:p>
          <a:p>
            <a:endParaRPr lang="en-US" dirty="0"/>
          </a:p>
          <a:p>
            <a:r>
              <a:rPr lang="en-US" i="1" dirty="0"/>
              <a:t>NOTE to facilitator:  </a:t>
            </a:r>
            <a:r>
              <a:rPr lang="en-US" dirty="0"/>
              <a:t>Read slide. After each group has presented its work, encourage the large group to comment and ask questions about how the Framework can be improved. </a:t>
            </a:r>
          </a:p>
        </p:txBody>
      </p:sp>
      <p:sp>
        <p:nvSpPr>
          <p:cNvPr id="15667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E2180C-7D02-4908-900B-54E49D540A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3048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6967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1719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3408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560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8186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5537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961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5292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9475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D5F58-2144-4FD1-82DC-DFF1D34ABF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4D8A5F3-744A-4EA5-A355-FD9A1BF523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A6D6CB3-694E-47FD-B01F-5756D7C8958F}"/>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5" name="Footer Placeholder 4">
            <a:extLst>
              <a:ext uri="{FF2B5EF4-FFF2-40B4-BE49-F238E27FC236}">
                <a16:creationId xmlns:a16="http://schemas.microsoft.com/office/drawing/2014/main" id="{3C1922DF-89FC-4109-B169-631838525D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34E7A5-919A-4596-A087-9C25A533CD7D}"/>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780149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36AAC-32EE-40FD-BC90-2EB25078B6C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48AC80-CB8C-446B-BDDA-AC5BF618CB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8DA1C3-141B-49A4-BEA3-EEAF73E1CE68}"/>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5" name="Footer Placeholder 4">
            <a:extLst>
              <a:ext uri="{FF2B5EF4-FFF2-40B4-BE49-F238E27FC236}">
                <a16:creationId xmlns:a16="http://schemas.microsoft.com/office/drawing/2014/main" id="{24197524-6190-4E75-8249-0491CCC156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AB95E7-039D-4814-8727-9B9BA03EF45C}"/>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544498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656DDB-AD89-493E-BDDC-B6D97D8F683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12BBB6-5747-4D71-8371-7CFBCC3CB0C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DE0E45-E0E0-4589-9B78-FA6EFAB3806B}"/>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5" name="Footer Placeholder 4">
            <a:extLst>
              <a:ext uri="{FF2B5EF4-FFF2-40B4-BE49-F238E27FC236}">
                <a16:creationId xmlns:a16="http://schemas.microsoft.com/office/drawing/2014/main" id="{E7F9FEB6-9569-4BF4-B1F2-CE98A5B543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60EF43-7CF7-46B8-B942-AE03C582952C}"/>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459593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1B3A1-176F-4486-A9C1-8F216834A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2697E4F-F477-42FB-B9F6-A7FB1DC09ED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1A7E29-F3D5-4949-A83F-D2600D031DE7}"/>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5" name="Footer Placeholder 4">
            <a:extLst>
              <a:ext uri="{FF2B5EF4-FFF2-40B4-BE49-F238E27FC236}">
                <a16:creationId xmlns:a16="http://schemas.microsoft.com/office/drawing/2014/main" id="{78F255DB-A963-4EF4-BAEF-E03864F462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86AEA9-30AF-46D2-82F3-0760970DF8C6}"/>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417331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FE7FC-1984-4DCC-8B39-0AB9541432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596C4A-6487-4F9C-B0AD-B204F6A452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6AA7DA5-81C2-49C2-99A7-6D3FC3B847C6}"/>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5" name="Footer Placeholder 4">
            <a:extLst>
              <a:ext uri="{FF2B5EF4-FFF2-40B4-BE49-F238E27FC236}">
                <a16:creationId xmlns:a16="http://schemas.microsoft.com/office/drawing/2014/main" id="{F170D564-B1C4-4FA3-8C6D-6D859BC64A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A5989A-9C99-42DB-96B7-521B2189E4D0}"/>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75734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47BF1-B40F-4BA6-8FA6-616FC56884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C54F87C-B7C0-4A43-9F46-443AC92D6ED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DBB095A-29FE-49CA-9D7F-18D6A4413F5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1DD95BF-3598-4AAD-9877-2402A7129DF4}"/>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6" name="Footer Placeholder 5">
            <a:extLst>
              <a:ext uri="{FF2B5EF4-FFF2-40B4-BE49-F238E27FC236}">
                <a16:creationId xmlns:a16="http://schemas.microsoft.com/office/drawing/2014/main" id="{55D955A9-510A-46FD-B76E-6B3B39F8984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CCFC65-08AF-4535-999A-FD7D0E1068BB}"/>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623244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8345-1B76-4FAB-BCBE-2C840254E12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9BB6D60-30BB-4125-B8E5-89042EEAC5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27272C-95C8-48C1-93C0-73BF58AD17C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3356506-53D7-4F42-8F52-1FF37C36A7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B21310D-22B7-4F34-99B9-CEEA5E02535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7BED3EA-D43A-4580-89E8-B2E81060CEA0}"/>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8" name="Footer Placeholder 7">
            <a:extLst>
              <a:ext uri="{FF2B5EF4-FFF2-40B4-BE49-F238E27FC236}">
                <a16:creationId xmlns:a16="http://schemas.microsoft.com/office/drawing/2014/main" id="{EA87F6F2-8722-4FA8-8CF3-3DA32413BAA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40E5D2F-73C6-4505-853E-119ACA297C0C}"/>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2901563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5596E-B2F0-4C3A-8961-9520D8594BB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4AC851-D606-456E-8505-9646C708F4D0}"/>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4" name="Footer Placeholder 3">
            <a:extLst>
              <a:ext uri="{FF2B5EF4-FFF2-40B4-BE49-F238E27FC236}">
                <a16:creationId xmlns:a16="http://schemas.microsoft.com/office/drawing/2014/main" id="{DA10A540-B3B0-4E03-A1BB-DC2490F3680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1498AA0-13CB-4DFB-B92E-72293FDD8D98}"/>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2122381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E09864-B460-433A-B5FA-464212FDDBA9}"/>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3" name="Footer Placeholder 2">
            <a:extLst>
              <a:ext uri="{FF2B5EF4-FFF2-40B4-BE49-F238E27FC236}">
                <a16:creationId xmlns:a16="http://schemas.microsoft.com/office/drawing/2014/main" id="{24226030-D924-405F-AEF9-D12876039B6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A0D5F52-1F2E-4297-92BE-DCD9F5E95929}"/>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4112433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653C4-84D6-4387-8A54-9833752DF2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31EE2E-BD62-4C5C-A0FB-BF7AE6D461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ECE881-F092-473E-BB8E-9DEAA89717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EB7359B-C3F1-4207-A79D-92743F2AC38E}"/>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6" name="Footer Placeholder 5">
            <a:extLst>
              <a:ext uri="{FF2B5EF4-FFF2-40B4-BE49-F238E27FC236}">
                <a16:creationId xmlns:a16="http://schemas.microsoft.com/office/drawing/2014/main" id="{CF6BFD6C-41DE-4EA6-8441-F64F64E4945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2CEB46-E085-4389-8636-35EDD2775ABB}"/>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807235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0B569-8C53-4FD5-A7AA-B62F7EC5E6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10DA871-97A0-45B4-B698-370DC6527C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4D448EB-C96B-490E-8468-A1F31F1AF5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0EA4A5-D2AD-4752-84FE-2CC83E82B04D}"/>
              </a:ext>
            </a:extLst>
          </p:cNvPr>
          <p:cNvSpPr>
            <a:spLocks noGrp="1"/>
          </p:cNvSpPr>
          <p:nvPr>
            <p:ph type="dt" sz="half" idx="10"/>
          </p:nvPr>
        </p:nvSpPr>
        <p:spPr/>
        <p:txBody>
          <a:bodyPr/>
          <a:lstStyle/>
          <a:p>
            <a:fld id="{B20EFAB0-F8FE-4DE0-BDEA-D35D9872F29D}" type="datetimeFigureOut">
              <a:rPr lang="en-GB" smtClean="0"/>
              <a:t>14/11/2017</a:t>
            </a:fld>
            <a:endParaRPr lang="en-GB"/>
          </a:p>
        </p:txBody>
      </p:sp>
      <p:sp>
        <p:nvSpPr>
          <p:cNvPr id="6" name="Footer Placeholder 5">
            <a:extLst>
              <a:ext uri="{FF2B5EF4-FFF2-40B4-BE49-F238E27FC236}">
                <a16:creationId xmlns:a16="http://schemas.microsoft.com/office/drawing/2014/main" id="{473CCF2A-B952-48A3-86C4-A01535B79F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7A5311-6586-46AC-961D-79FB822985D1}"/>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380624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55F978-9402-4956-B6B8-CF335E4901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E627FC-8DD7-4926-88BD-AB1F229769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9A5ADD-2B14-48B6-A5B9-860EDBB094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0EFAB0-F8FE-4DE0-BDEA-D35D9872F29D}" type="datetimeFigureOut">
              <a:rPr lang="en-GB" smtClean="0"/>
              <a:t>14/11/2017</a:t>
            </a:fld>
            <a:endParaRPr lang="en-GB"/>
          </a:p>
        </p:txBody>
      </p:sp>
      <p:sp>
        <p:nvSpPr>
          <p:cNvPr id="5" name="Footer Placeholder 4">
            <a:extLst>
              <a:ext uri="{FF2B5EF4-FFF2-40B4-BE49-F238E27FC236}">
                <a16:creationId xmlns:a16="http://schemas.microsoft.com/office/drawing/2014/main" id="{A2045DD1-7036-4008-BD01-3932642635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EB9407F-195D-4C81-84E8-05DBBF9C5B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A08AD5-6B8D-4D57-B46F-275FE95FC416}" type="slidenum">
              <a:rPr lang="en-GB" smtClean="0"/>
              <a:t>‹#›</a:t>
            </a:fld>
            <a:endParaRPr lang="en-GB"/>
          </a:p>
        </p:txBody>
      </p:sp>
    </p:spTree>
    <p:extLst>
      <p:ext uri="{BB962C8B-B14F-4D97-AF65-F5344CB8AC3E}">
        <p14:creationId xmlns:p14="http://schemas.microsoft.com/office/powerpoint/2010/main" val="485486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A397AFE-D144-49BF-A80A-EB592CE1F7B7}"/>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sz="5400" kern="1200" dirty="0">
                <a:solidFill>
                  <a:schemeClr val="tx1"/>
                </a:solidFill>
                <a:latin typeface="+mj-lt"/>
                <a:ea typeface="+mj-ea"/>
                <a:cs typeface="+mj-cs"/>
              </a:rPr>
              <a:t>M&amp;E Systems and Tools </a:t>
            </a:r>
          </a:p>
        </p:txBody>
      </p:sp>
      <p:sp>
        <p:nvSpPr>
          <p:cNvPr id="5" name="Text Placeholder 4">
            <a:extLst>
              <a:ext uri="{FF2B5EF4-FFF2-40B4-BE49-F238E27FC236}">
                <a16:creationId xmlns:a16="http://schemas.microsoft.com/office/drawing/2014/main" id="{58B55FBD-9927-467B-9FC3-F7ECB36C8DEC}"/>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kern="1200" dirty="0">
                <a:solidFill>
                  <a:srgbClr val="FFFFFF"/>
                </a:solidFill>
                <a:latin typeface="+mn-lt"/>
                <a:ea typeface="+mn-ea"/>
                <a:cs typeface="+mn-cs"/>
              </a:rPr>
              <a:t>Module 6</a:t>
            </a:r>
          </a:p>
        </p:txBody>
      </p:sp>
    </p:spTree>
    <p:extLst>
      <p:ext uri="{BB962C8B-B14F-4D97-AF65-F5344CB8AC3E}">
        <p14:creationId xmlns:p14="http://schemas.microsoft.com/office/powerpoint/2010/main" val="49727468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2050" name="Picture 2"/>
          <p:cNvPicPr>
            <a:picLocks noChangeAspect="1" noChangeArrowheads="1"/>
          </p:cNvPicPr>
          <p:nvPr/>
        </p:nvPicPr>
        <p:blipFill>
          <a:blip r:embed="rId3"/>
          <a:srcRect/>
          <a:stretch>
            <a:fillRect/>
          </a:stretch>
        </p:blipFill>
        <p:spPr bwMode="auto">
          <a:xfrm>
            <a:off x="765500" y="568438"/>
            <a:ext cx="9585589" cy="5932397"/>
          </a:xfrm>
          <a:prstGeom prst="rect">
            <a:avLst/>
          </a:prstGeom>
          <a:noFill/>
          <a:ln w="9525">
            <a:noFill/>
            <a:miter lim="800000"/>
            <a:headEnd/>
            <a:tailEnd/>
          </a:ln>
          <a:effectLst/>
        </p:spPr>
      </p:pic>
      <p:sp>
        <p:nvSpPr>
          <p:cNvPr id="5" name="Rectangle 4"/>
          <p:cNvSpPr/>
          <p:nvPr/>
        </p:nvSpPr>
        <p:spPr>
          <a:xfrm>
            <a:off x="2952760" y="6500835"/>
            <a:ext cx="4572000" cy="276999"/>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MY" sz="1200" b="1" i="1" u="none" strike="noStrike" kern="1200" cap="none" spc="0" normalizeH="0" baseline="0" noProof="0" dirty="0">
                <a:ln>
                  <a:noFill/>
                </a:ln>
                <a:solidFill>
                  <a:prstClr val="black"/>
                </a:solidFill>
                <a:effectLst/>
                <a:uLnTx/>
                <a:uFillTx/>
                <a:latin typeface="Calibri" panose="020F0502020204030204"/>
                <a:ea typeface="+mn-ea"/>
                <a:cs typeface="+mn-cs"/>
              </a:rPr>
              <a:t>Source: Family Health International, Mumbai, India</a:t>
            </a:r>
            <a:endParaRPr kumimoji="0" lang="en-MY"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Line Callout 1 10"/>
          <p:cNvSpPr/>
          <p:nvPr/>
        </p:nvSpPr>
        <p:spPr>
          <a:xfrm>
            <a:off x="10105132" y="387192"/>
            <a:ext cx="1636125" cy="599611"/>
          </a:xfrm>
          <a:prstGeom prst="borderCallout1">
            <a:avLst>
              <a:gd name="adj1" fmla="val 18750"/>
              <a:gd name="adj2" fmla="val -8333"/>
              <a:gd name="adj3" fmla="val 186294"/>
              <a:gd name="adj4" fmla="val -34308"/>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400" b="0" i="0" u="none" strike="noStrike" kern="1200" cap="none" spc="0" normalizeH="0" baseline="0" noProof="0" dirty="0">
                <a:ln>
                  <a:noFill/>
                </a:ln>
                <a:solidFill>
                  <a:srgbClr val="C00000"/>
                </a:solidFill>
                <a:effectLst/>
                <a:uLnTx/>
                <a:uFillTx/>
                <a:latin typeface="Calibri" panose="020F0502020204030204"/>
                <a:ea typeface="+mn-ea"/>
                <a:cs typeface="+mn-cs"/>
              </a:rPr>
              <a:t>Client Code</a:t>
            </a:r>
          </a:p>
        </p:txBody>
      </p:sp>
      <p:sp>
        <p:nvSpPr>
          <p:cNvPr id="14" name="Line Callout 2 13"/>
          <p:cNvSpPr/>
          <p:nvPr/>
        </p:nvSpPr>
        <p:spPr>
          <a:xfrm>
            <a:off x="10351089" y="3949635"/>
            <a:ext cx="1797649" cy="785818"/>
          </a:xfrm>
          <a:prstGeom prst="borderCallout2">
            <a:avLst>
              <a:gd name="adj1" fmla="val 18750"/>
              <a:gd name="adj2" fmla="val -8333"/>
              <a:gd name="adj3" fmla="val 18750"/>
              <a:gd name="adj4" fmla="val -16667"/>
              <a:gd name="adj5" fmla="val -78694"/>
              <a:gd name="adj6" fmla="val -96478"/>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400" b="0" i="0" u="none" strike="noStrike" kern="1200" cap="none" spc="0" normalizeH="0" baseline="0" noProof="0" dirty="0">
                <a:ln>
                  <a:noFill/>
                </a:ln>
                <a:solidFill>
                  <a:srgbClr val="C00000"/>
                </a:solidFill>
                <a:effectLst/>
                <a:uLnTx/>
                <a:uFillTx/>
                <a:latin typeface="Calibri" panose="020F0502020204030204"/>
                <a:ea typeface="+mn-ea"/>
                <a:cs typeface="+mn-cs"/>
              </a:rPr>
              <a:t>Condom Distribution</a:t>
            </a:r>
          </a:p>
        </p:txBody>
      </p:sp>
      <p:sp>
        <p:nvSpPr>
          <p:cNvPr id="16" name="Line Callout 2 15"/>
          <p:cNvSpPr/>
          <p:nvPr/>
        </p:nvSpPr>
        <p:spPr>
          <a:xfrm>
            <a:off x="5729903" y="66816"/>
            <a:ext cx="1605929" cy="408543"/>
          </a:xfrm>
          <a:prstGeom prst="borderCallout2">
            <a:avLst>
              <a:gd name="adj1" fmla="val 18750"/>
              <a:gd name="adj2" fmla="val -8333"/>
              <a:gd name="adj3" fmla="val 18750"/>
              <a:gd name="adj4" fmla="val -16667"/>
              <a:gd name="adj5" fmla="val 625813"/>
              <a:gd name="adj6" fmla="val -58401"/>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800" b="0" i="0" u="none" strike="noStrike" kern="1200" cap="none" spc="0" normalizeH="0" baseline="0" noProof="0" dirty="0">
                <a:ln>
                  <a:noFill/>
                </a:ln>
                <a:solidFill>
                  <a:srgbClr val="C00000"/>
                </a:solidFill>
                <a:effectLst/>
                <a:uLnTx/>
                <a:uFillTx/>
                <a:latin typeface="Calibri" panose="020F0502020204030204"/>
                <a:ea typeface="+mn-ea"/>
                <a:cs typeface="+mn-cs"/>
              </a:rPr>
              <a:t>Contact</a:t>
            </a:r>
          </a:p>
        </p:txBody>
      </p:sp>
    </p:spTree>
    <p:extLst>
      <p:ext uri="{BB962C8B-B14F-4D97-AF65-F5344CB8AC3E}">
        <p14:creationId xmlns:p14="http://schemas.microsoft.com/office/powerpoint/2010/main" val="879494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a:t>Benefits of Using Micro-Planning Tools</a:t>
            </a:r>
            <a:endParaRPr lang="en-MY" dirty="0"/>
          </a:p>
        </p:txBody>
      </p:sp>
      <p:sp>
        <p:nvSpPr>
          <p:cNvPr id="3" name="Content Placeholder 2"/>
          <p:cNvSpPr>
            <a:spLocks noGrp="1"/>
          </p:cNvSpPr>
          <p:nvPr>
            <p:ph idx="1"/>
          </p:nvPr>
        </p:nvSpPr>
        <p:spPr/>
        <p:txBody>
          <a:bodyPr>
            <a:normAutofit fontScale="92500" lnSpcReduction="10000"/>
          </a:bodyPr>
          <a:lstStyle/>
          <a:p>
            <a:r>
              <a:rPr lang="en-US" i="1" dirty="0"/>
              <a:t>Data Quality Audit </a:t>
            </a:r>
            <a:r>
              <a:rPr lang="en-US" dirty="0"/>
              <a:t>- allow supervisors to conduct follow-up field visits to assess the quality and timeliness of record-keeping</a:t>
            </a:r>
          </a:p>
          <a:p>
            <a:r>
              <a:rPr lang="en-US" i="1" dirty="0"/>
              <a:t>Aggregation of data </a:t>
            </a:r>
            <a:r>
              <a:rPr lang="en-US" dirty="0"/>
              <a:t>-  info from tracking systems fed into routine monitoring systems to generate summary reports of program data at the NGO level</a:t>
            </a:r>
          </a:p>
          <a:p>
            <a:r>
              <a:rPr lang="en-US" i="1" dirty="0"/>
              <a:t>Community friendly tools </a:t>
            </a:r>
            <a:r>
              <a:rPr lang="en-US" dirty="0"/>
              <a:t>- Low-literacy pictorial tools, use of symbols; captures different outreach transactions—services offered and utilized, and reminders for follow-ups and action</a:t>
            </a:r>
          </a:p>
          <a:p>
            <a:r>
              <a:rPr lang="en-US" dirty="0" err="1"/>
              <a:t>Maximise</a:t>
            </a:r>
            <a:r>
              <a:rPr lang="en-US" dirty="0"/>
              <a:t> coverage and enhanced depth of service utilization</a:t>
            </a:r>
          </a:p>
          <a:p>
            <a:r>
              <a:rPr lang="en-US" dirty="0"/>
              <a:t>Helps PE understand critical characteristics of individuals in their networks and customize their outreach plan accordingly</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1029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Linking Decisions/Questions with Potential Data Sources</a:t>
            </a:r>
          </a:p>
        </p:txBody>
      </p:sp>
      <p:sp>
        <p:nvSpPr>
          <p:cNvPr id="6" name="Text Placeholder 5">
            <a:extLst>
              <a:ext uri="{FF2B5EF4-FFF2-40B4-BE49-F238E27FC236}">
                <a16:creationId xmlns:a16="http://schemas.microsoft.com/office/drawing/2014/main" id="{2138BF14-C3B0-48AA-A7CF-927DE3108996}"/>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423626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p:txBody>
          <a:bodyPr/>
          <a:lstStyle/>
          <a:p>
            <a:r>
              <a:rPr lang="en-US"/>
              <a:t>Elements of the Framework</a:t>
            </a:r>
          </a:p>
        </p:txBody>
      </p:sp>
      <p:sp>
        <p:nvSpPr>
          <p:cNvPr id="116738" name="Content Placeholder 2"/>
          <p:cNvSpPr>
            <a:spLocks noGrp="1"/>
          </p:cNvSpPr>
          <p:nvPr>
            <p:ph idx="1"/>
          </p:nvPr>
        </p:nvSpPr>
        <p:spPr/>
        <p:txBody>
          <a:bodyPr/>
          <a:lstStyle/>
          <a:p>
            <a:r>
              <a:rPr lang="en-US" dirty="0"/>
              <a:t>Decision makers and stakeholders with potential interest in your data</a:t>
            </a:r>
          </a:p>
          <a:p>
            <a:r>
              <a:rPr lang="en-US" dirty="0"/>
              <a:t>Decisions / actions that the stakeholder makes (possible uses of data)</a:t>
            </a:r>
          </a:p>
          <a:p>
            <a:r>
              <a:rPr lang="en-US" dirty="0"/>
              <a:t>Questions to which the stakeholder requires answers </a:t>
            </a:r>
          </a:p>
          <a:p>
            <a:r>
              <a:rPr lang="en-US" dirty="0"/>
              <a:t>When the decision will be made</a:t>
            </a:r>
          </a:p>
          <a:p>
            <a:r>
              <a:rPr lang="en-US" dirty="0"/>
              <a:t>Indicators and/or data of interest (to respond to stakeholder need)</a:t>
            </a:r>
          </a:p>
          <a:p>
            <a:r>
              <a:rPr lang="en-US" dirty="0"/>
              <a:t>Source of data</a:t>
            </a:r>
          </a:p>
          <a:p>
            <a:r>
              <a:rPr lang="en-US" dirty="0"/>
              <a:t>How will data be presented (what types of analyses, graphs, formats)?</a:t>
            </a:r>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242943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p:txBody>
          <a:bodyPr/>
          <a:lstStyle/>
          <a:p>
            <a:r>
              <a:rPr lang="en-US"/>
              <a:t>Framework for Linking Data with Action</a:t>
            </a:r>
            <a:endParaRPr lang="en-US" dirty="0"/>
          </a:p>
        </p:txBody>
      </p:sp>
      <p:graphicFrame>
        <p:nvGraphicFramePr>
          <p:cNvPr id="4" name="Content Placeholder 3"/>
          <p:cNvGraphicFramePr>
            <a:graphicFrameLocks noGrp="1"/>
          </p:cNvGraphicFramePr>
          <p:nvPr>
            <p:ph idx="1"/>
            <p:extLst/>
          </p:nvPr>
        </p:nvGraphicFramePr>
        <p:xfrm>
          <a:off x="136902" y="1890791"/>
          <a:ext cx="11918196" cy="2545252"/>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dirty="0"/>
                        <a:t>Decision/ Action</a:t>
                      </a:r>
                    </a:p>
                  </a:txBody>
                  <a:tcPr marL="91428" marR="91428" marT="45703" marB="45703" anchor="ctr"/>
                </a:tc>
                <a:tc>
                  <a:txBody>
                    <a:bodyPr/>
                    <a:lstStyle/>
                    <a:p>
                      <a:pPr algn="ctr"/>
                      <a:r>
                        <a:rPr lang="en-US" sz="1800" dirty="0"/>
                        <a:t>Program/</a:t>
                      </a:r>
                    </a:p>
                    <a:p>
                      <a:pPr algn="ctr"/>
                      <a:r>
                        <a:rPr lang="en-US" sz="1800" dirty="0"/>
                        <a:t>Policy  Question</a:t>
                      </a:r>
                    </a:p>
                  </a:txBody>
                  <a:tcPr marL="91428" marR="91428" marT="45703" marB="45703" anchor="ctr"/>
                </a:tc>
                <a:tc>
                  <a:txBody>
                    <a:bodyPr/>
                    <a:lstStyle/>
                    <a:p>
                      <a:pPr algn="ctr"/>
                      <a:r>
                        <a:rPr lang="en-US" sz="1800" dirty="0"/>
                        <a:t>Decision Maker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Other Stakeholders (OS)</a:t>
                      </a:r>
                      <a:endParaRPr lang="en-US" sz="1800" dirty="0"/>
                    </a:p>
                  </a:txBody>
                  <a:tcPr marL="91428" marR="91428" marT="45703" marB="45703" anchor="ctr"/>
                </a:tc>
                <a:tc>
                  <a:txBody>
                    <a:bodyPr/>
                    <a:lstStyle/>
                    <a:p>
                      <a:pPr algn="ctr"/>
                      <a:r>
                        <a:rPr lang="en-US" sz="1800" dirty="0"/>
                        <a:t>Indicator/Data</a:t>
                      </a:r>
                    </a:p>
                  </a:txBody>
                  <a:tcPr marL="91428" marR="91428" marT="45703" marB="45703" anchor="ctr"/>
                </a:tc>
                <a:tc>
                  <a:txBody>
                    <a:bodyPr/>
                    <a:lstStyle/>
                    <a:p>
                      <a:pPr algn="ctr"/>
                      <a:r>
                        <a:rPr lang="en-US" sz="1800" dirty="0"/>
                        <a:t>Data Source</a:t>
                      </a:r>
                    </a:p>
                  </a:txBody>
                  <a:tcPr marL="91428" marR="91428" marT="45703" marB="45703" anchor="ctr"/>
                </a:tc>
                <a:tc>
                  <a:txBody>
                    <a:bodyPr/>
                    <a:lstStyle/>
                    <a:p>
                      <a:pPr algn="ctr"/>
                      <a:r>
                        <a:rPr lang="en-US" sz="1800" dirty="0"/>
                        <a:t>Timeline</a:t>
                      </a:r>
                    </a:p>
                    <a:p>
                      <a:pPr algn="ctr"/>
                      <a:r>
                        <a:rPr lang="en-US" sz="1800" dirty="0"/>
                        <a:t>(Analysis)</a:t>
                      </a:r>
                      <a:r>
                        <a:rPr lang="en-US" sz="1800" baseline="0" dirty="0"/>
                        <a:t> (Decision)</a:t>
                      </a:r>
                      <a:endParaRPr lang="en-US" sz="1800" dirty="0"/>
                    </a:p>
                  </a:txBody>
                  <a:tcPr marL="91428" marR="91428" marT="45703" marB="45703" anchor="ctr"/>
                </a:tc>
                <a:tc>
                  <a:txBody>
                    <a:bodyPr/>
                    <a:lstStyle/>
                    <a:p>
                      <a:pPr algn="ctr"/>
                      <a:r>
                        <a:rPr lang="en-US" sz="1800" dirty="0"/>
                        <a:t>Communication Channel</a:t>
                      </a: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822590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a:t>Framework for Linking Data with Action</a:t>
            </a:r>
            <a:endParaRPr lang="en-US" dirty="0"/>
          </a:p>
        </p:txBody>
      </p:sp>
      <p:sp>
        <p:nvSpPr>
          <p:cNvPr id="3" name="Oval 2"/>
          <p:cNvSpPr/>
          <p:nvPr/>
        </p:nvSpPr>
        <p:spPr>
          <a:xfrm rot="5400000">
            <a:off x="-8356" y="1835946"/>
            <a:ext cx="1765437" cy="1474922"/>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nvPr>
        </p:nvGraphicFramePr>
        <p:xfrm>
          <a:off x="136902" y="1890791"/>
          <a:ext cx="11918196" cy="2545252"/>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1" dirty="0">
                          <a:solidFill>
                            <a:srgbClr val="FF0000"/>
                          </a:solidFill>
                        </a:rPr>
                        <a:t>Decision/ Action</a:t>
                      </a:r>
                    </a:p>
                  </a:txBody>
                  <a:tcPr marL="91428" marR="91428" marT="45703" marB="45703" anchor="ctr"/>
                </a:tc>
                <a:tc>
                  <a:txBody>
                    <a:bodyPr/>
                    <a:lstStyle/>
                    <a:p>
                      <a:pPr algn="ctr"/>
                      <a:r>
                        <a:rPr lang="en-US" sz="1800" dirty="0"/>
                        <a:t>Program/</a:t>
                      </a:r>
                    </a:p>
                    <a:p>
                      <a:pPr algn="ctr"/>
                      <a:r>
                        <a:rPr lang="en-US" sz="1800" dirty="0"/>
                        <a:t>Policy  Question</a:t>
                      </a:r>
                    </a:p>
                  </a:txBody>
                  <a:tcPr marL="91428" marR="91428" marT="45703" marB="45703" anchor="ctr"/>
                </a:tc>
                <a:tc>
                  <a:txBody>
                    <a:bodyPr/>
                    <a:lstStyle/>
                    <a:p>
                      <a:pPr algn="ctr"/>
                      <a:r>
                        <a:rPr lang="en-US" sz="1800" dirty="0"/>
                        <a:t>Decision Maker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Other Stakeholders (OS)</a:t>
                      </a:r>
                      <a:endParaRPr lang="en-US" sz="1800" dirty="0"/>
                    </a:p>
                  </a:txBody>
                  <a:tcPr marL="91428" marR="91428" marT="45703" marB="45703" anchor="ctr"/>
                </a:tc>
                <a:tc>
                  <a:txBody>
                    <a:bodyPr/>
                    <a:lstStyle/>
                    <a:p>
                      <a:pPr algn="ctr"/>
                      <a:r>
                        <a:rPr lang="en-US" sz="1800" dirty="0"/>
                        <a:t>Indicator/Data</a:t>
                      </a:r>
                    </a:p>
                  </a:txBody>
                  <a:tcPr marL="91428" marR="91428" marT="45703" marB="45703" anchor="ctr"/>
                </a:tc>
                <a:tc>
                  <a:txBody>
                    <a:bodyPr/>
                    <a:lstStyle/>
                    <a:p>
                      <a:pPr algn="ctr"/>
                      <a:r>
                        <a:rPr lang="en-US" sz="1800" dirty="0"/>
                        <a:t>Data Source</a:t>
                      </a:r>
                    </a:p>
                  </a:txBody>
                  <a:tcPr marL="91428" marR="91428" marT="45703" marB="45703" anchor="ctr"/>
                </a:tc>
                <a:tc>
                  <a:txBody>
                    <a:bodyPr/>
                    <a:lstStyle/>
                    <a:p>
                      <a:pPr algn="ctr"/>
                      <a:r>
                        <a:rPr lang="en-US" sz="1800" dirty="0"/>
                        <a:t>Timeline</a:t>
                      </a:r>
                    </a:p>
                    <a:p>
                      <a:pPr algn="ctr"/>
                      <a:r>
                        <a:rPr lang="en-US" sz="1800" dirty="0"/>
                        <a:t>(Analysis)</a:t>
                      </a:r>
                      <a:r>
                        <a:rPr lang="en-US" sz="1800" baseline="0" dirty="0"/>
                        <a:t> (Decision)</a:t>
                      </a:r>
                      <a:endParaRPr lang="en-US" sz="1800" dirty="0"/>
                    </a:p>
                  </a:txBody>
                  <a:tcPr marL="91428" marR="91428" marT="45703" marB="45703" anchor="ctr"/>
                </a:tc>
                <a:tc>
                  <a:txBody>
                    <a:bodyPr/>
                    <a:lstStyle/>
                    <a:p>
                      <a:pPr algn="ctr"/>
                      <a:r>
                        <a:rPr lang="en-US" sz="1800" dirty="0"/>
                        <a:t>Communication Channel</a:t>
                      </a: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
        <p:nvSpPr>
          <p:cNvPr id="9" name="TextBox 8">
            <a:extLst>
              <a:ext uri="{FF2B5EF4-FFF2-40B4-BE49-F238E27FC236}">
                <a16:creationId xmlns:a16="http://schemas.microsoft.com/office/drawing/2014/main" id="{983A33B0-8E77-4A8B-895D-5DA863313376}"/>
              </a:ext>
            </a:extLst>
          </p:cNvPr>
          <p:cNvSpPr txBox="1"/>
          <p:nvPr/>
        </p:nvSpPr>
        <p:spPr>
          <a:xfrm>
            <a:off x="247973" y="4788976"/>
            <a:ext cx="11685722"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What sort of Decisions/Actions?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Choices that lead to action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All decisions are informed by questions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All questions should be based on data</a:t>
            </a:r>
          </a:p>
        </p:txBody>
      </p:sp>
    </p:spTree>
    <p:extLst>
      <p:ext uri="{BB962C8B-B14F-4D97-AF65-F5344CB8AC3E}">
        <p14:creationId xmlns:p14="http://schemas.microsoft.com/office/powerpoint/2010/main" val="3649688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ChangeArrowheads="1"/>
          </p:cNvSpPr>
          <p:nvPr>
            <p:ph type="title"/>
          </p:nvPr>
        </p:nvSpPr>
        <p:spPr/>
        <p:txBody>
          <a:bodyPr/>
          <a:lstStyle/>
          <a:p>
            <a:r>
              <a:rPr lang="en-US" dirty="0"/>
              <a:t>Example of Decisions</a:t>
            </a:r>
          </a:p>
        </p:txBody>
      </p:sp>
      <p:sp>
        <p:nvSpPr>
          <p:cNvPr id="129026" name="Rectangle 3"/>
          <p:cNvSpPr>
            <a:spLocks noGrp="1" noChangeArrowheads="1"/>
          </p:cNvSpPr>
          <p:nvPr>
            <p:ph idx="1"/>
          </p:nvPr>
        </p:nvSpPr>
        <p:spPr/>
        <p:txBody>
          <a:bodyPr/>
          <a:lstStyle/>
          <a:p>
            <a:r>
              <a:rPr lang="en-US" dirty="0"/>
              <a:t>Allocation of resources across Implementing Partners/states  or provinces/ districts/facilities. </a:t>
            </a:r>
          </a:p>
          <a:p>
            <a:r>
              <a:rPr lang="en-US" dirty="0"/>
              <a:t>Identifying health facilities which can provide integrated services under one roof for Harm Reduction services including HIV, STI, TB and Hepatitis testing and treatment.  </a:t>
            </a:r>
          </a:p>
          <a:p>
            <a:r>
              <a:rPr lang="en-US" dirty="0"/>
              <a:t> Revising harm reduction program approaches to emphasize on enrolling and retaining WID in prevention, treatment and care.</a:t>
            </a:r>
          </a:p>
          <a:p>
            <a:r>
              <a:rPr lang="en-US" dirty="0"/>
              <a:t>Capacity building needs for community mobilization activities – to encourage women who use drugs to participate in </a:t>
            </a:r>
            <a:r>
              <a:rPr lang="en-US" dirty="0" err="1"/>
              <a:t>programme</a:t>
            </a:r>
            <a:r>
              <a:rPr lang="en-US" dirty="0"/>
              <a:t> planning and implementation.</a:t>
            </a:r>
          </a:p>
          <a:p>
            <a:endParaRPr lang="en-US" dirty="0"/>
          </a:p>
          <a:p>
            <a:endParaRPr lang="en-US" dirty="0"/>
          </a:p>
        </p:txBody>
      </p:sp>
    </p:spTree>
    <p:extLst>
      <p:ext uri="{BB962C8B-B14F-4D97-AF65-F5344CB8AC3E}">
        <p14:creationId xmlns:p14="http://schemas.microsoft.com/office/powerpoint/2010/main" val="219423150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a:t>Framework for Linking Data with Action</a:t>
            </a:r>
            <a:endParaRPr lang="en-US" dirty="0"/>
          </a:p>
        </p:txBody>
      </p:sp>
      <p:sp>
        <p:nvSpPr>
          <p:cNvPr id="3" name="Oval 2"/>
          <p:cNvSpPr/>
          <p:nvPr/>
        </p:nvSpPr>
        <p:spPr>
          <a:xfrm rot="5400000">
            <a:off x="1736494" y="1705503"/>
            <a:ext cx="1765437" cy="1735810"/>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nvPr>
        </p:nvGraphicFramePr>
        <p:xfrm>
          <a:off x="136902" y="1890791"/>
          <a:ext cx="11918196" cy="2545252"/>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a:solidFill>
                            <a:schemeClr val="tx1"/>
                          </a:solidFill>
                        </a:rPr>
                        <a:t>Decision/ Action</a:t>
                      </a:r>
                    </a:p>
                  </a:txBody>
                  <a:tcPr marL="91428" marR="91428" marT="45703" marB="45703" anchor="ctr"/>
                </a:tc>
                <a:tc>
                  <a:txBody>
                    <a:bodyPr/>
                    <a:lstStyle/>
                    <a:p>
                      <a:pPr algn="ctr"/>
                      <a:r>
                        <a:rPr lang="en-US" sz="1800" b="1" dirty="0">
                          <a:solidFill>
                            <a:srgbClr val="FF0000"/>
                          </a:solidFill>
                        </a:rPr>
                        <a:t>Program/</a:t>
                      </a:r>
                    </a:p>
                    <a:p>
                      <a:pPr algn="ctr"/>
                      <a:r>
                        <a:rPr lang="en-US" sz="1800" b="1" dirty="0">
                          <a:solidFill>
                            <a:srgbClr val="FF0000"/>
                          </a:solidFill>
                        </a:rPr>
                        <a:t>Policy  Question</a:t>
                      </a:r>
                    </a:p>
                  </a:txBody>
                  <a:tcPr marL="91428" marR="91428" marT="45703" marB="45703" anchor="ctr"/>
                </a:tc>
                <a:tc>
                  <a:txBody>
                    <a:bodyPr/>
                    <a:lstStyle/>
                    <a:p>
                      <a:pPr algn="ctr"/>
                      <a:r>
                        <a:rPr lang="en-US" sz="1800" dirty="0"/>
                        <a:t>Decision Maker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Other Stakeholders (OS)</a:t>
                      </a:r>
                      <a:endParaRPr lang="en-US" sz="1800" dirty="0"/>
                    </a:p>
                  </a:txBody>
                  <a:tcPr marL="91428" marR="91428" marT="45703" marB="45703" anchor="ctr"/>
                </a:tc>
                <a:tc>
                  <a:txBody>
                    <a:bodyPr/>
                    <a:lstStyle/>
                    <a:p>
                      <a:pPr algn="ctr"/>
                      <a:r>
                        <a:rPr lang="en-US" sz="1800" dirty="0"/>
                        <a:t>Indicator/Data</a:t>
                      </a:r>
                    </a:p>
                  </a:txBody>
                  <a:tcPr marL="91428" marR="91428" marT="45703" marB="45703" anchor="ctr"/>
                </a:tc>
                <a:tc>
                  <a:txBody>
                    <a:bodyPr/>
                    <a:lstStyle/>
                    <a:p>
                      <a:pPr algn="ctr"/>
                      <a:r>
                        <a:rPr lang="en-US" sz="1800" dirty="0"/>
                        <a:t>Data Source</a:t>
                      </a:r>
                    </a:p>
                  </a:txBody>
                  <a:tcPr marL="91428" marR="91428" marT="45703" marB="45703" anchor="ctr"/>
                </a:tc>
                <a:tc>
                  <a:txBody>
                    <a:bodyPr/>
                    <a:lstStyle/>
                    <a:p>
                      <a:pPr algn="ctr"/>
                      <a:r>
                        <a:rPr lang="en-US" sz="1800" dirty="0"/>
                        <a:t>Timeline</a:t>
                      </a:r>
                    </a:p>
                    <a:p>
                      <a:pPr algn="ctr"/>
                      <a:r>
                        <a:rPr lang="en-US" sz="1800" dirty="0"/>
                        <a:t>(Analysis)</a:t>
                      </a:r>
                      <a:r>
                        <a:rPr lang="en-US" sz="1800" baseline="0" dirty="0"/>
                        <a:t> (Decision)</a:t>
                      </a:r>
                      <a:endParaRPr lang="en-US" sz="1800" dirty="0"/>
                    </a:p>
                  </a:txBody>
                  <a:tcPr marL="91428" marR="91428" marT="45703" marB="45703" anchor="ctr"/>
                </a:tc>
                <a:tc>
                  <a:txBody>
                    <a:bodyPr/>
                    <a:lstStyle/>
                    <a:p>
                      <a:pPr algn="ctr"/>
                      <a:r>
                        <a:rPr lang="en-US" sz="1800" dirty="0"/>
                        <a:t>Communication Channel</a:t>
                      </a: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
        <p:nvSpPr>
          <p:cNvPr id="9" name="TextBox 8">
            <a:extLst>
              <a:ext uri="{FF2B5EF4-FFF2-40B4-BE49-F238E27FC236}">
                <a16:creationId xmlns:a16="http://schemas.microsoft.com/office/drawing/2014/main" id="{983A33B0-8E77-4A8B-895D-5DA863313376}"/>
              </a:ext>
            </a:extLst>
          </p:cNvPr>
          <p:cNvSpPr txBox="1"/>
          <p:nvPr/>
        </p:nvSpPr>
        <p:spPr>
          <a:xfrm>
            <a:off x="136902" y="4436043"/>
            <a:ext cx="11685722"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Programmatic Questions</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What percentage of WID are accessing OST in health facilities?</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What percentage of clients starting ART are lost to follow-up?</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What percentage of pregnant WID are accessing ante-natal care and are they on OST? </a:t>
            </a:r>
          </a:p>
        </p:txBody>
      </p:sp>
    </p:spTree>
    <p:extLst>
      <p:ext uri="{BB962C8B-B14F-4D97-AF65-F5344CB8AC3E}">
        <p14:creationId xmlns:p14="http://schemas.microsoft.com/office/powerpoint/2010/main" val="2377368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a:t>Framework for Linking Data with Action</a:t>
            </a:r>
            <a:endParaRPr lang="en-US" dirty="0"/>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nvPr>
        </p:nvGraphicFramePr>
        <p:xfrm>
          <a:off x="136902" y="1890791"/>
          <a:ext cx="11918196" cy="3674228"/>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a:solidFill>
                            <a:schemeClr val="tx1"/>
                          </a:solidFill>
                        </a:rPr>
                        <a:t>Decision/ Action</a:t>
                      </a:r>
                    </a:p>
                  </a:txBody>
                  <a:tcPr marL="91428" marR="91428" marT="45703" marB="45703" anchor="ctr"/>
                </a:tc>
                <a:tc>
                  <a:txBody>
                    <a:bodyPr/>
                    <a:lstStyle/>
                    <a:p>
                      <a:pPr algn="ctr"/>
                      <a:r>
                        <a:rPr lang="en-US" sz="1800" b="1" dirty="0">
                          <a:solidFill>
                            <a:srgbClr val="FF0000"/>
                          </a:solidFill>
                        </a:rPr>
                        <a:t>Program/</a:t>
                      </a:r>
                    </a:p>
                    <a:p>
                      <a:pPr algn="ctr"/>
                      <a:r>
                        <a:rPr lang="en-US" sz="1800" b="1" dirty="0">
                          <a:solidFill>
                            <a:srgbClr val="FF0000"/>
                          </a:solidFill>
                        </a:rPr>
                        <a:t>Policy  Question</a:t>
                      </a:r>
                    </a:p>
                  </a:txBody>
                  <a:tcPr marL="91428" marR="91428" marT="45703" marB="45703" anchor="ctr"/>
                </a:tc>
                <a:tc>
                  <a:txBody>
                    <a:bodyPr/>
                    <a:lstStyle/>
                    <a:p>
                      <a:pPr algn="ctr"/>
                      <a:r>
                        <a:rPr lang="en-US" sz="1800" dirty="0"/>
                        <a:t>Decision Maker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Other Stakeholders (OS)</a:t>
                      </a:r>
                      <a:endParaRPr lang="en-US" sz="1800" dirty="0"/>
                    </a:p>
                  </a:txBody>
                  <a:tcPr marL="91428" marR="91428" marT="45703" marB="45703" anchor="ctr"/>
                </a:tc>
                <a:tc>
                  <a:txBody>
                    <a:bodyPr/>
                    <a:lstStyle/>
                    <a:p>
                      <a:pPr algn="ctr"/>
                      <a:r>
                        <a:rPr lang="en-US" sz="1800" dirty="0"/>
                        <a:t>Indicator/Data</a:t>
                      </a:r>
                    </a:p>
                  </a:txBody>
                  <a:tcPr marL="91428" marR="91428" marT="45703" marB="45703" anchor="ctr"/>
                </a:tc>
                <a:tc>
                  <a:txBody>
                    <a:bodyPr/>
                    <a:lstStyle/>
                    <a:p>
                      <a:pPr algn="ctr"/>
                      <a:r>
                        <a:rPr lang="en-US" sz="1800" dirty="0"/>
                        <a:t>Data Source</a:t>
                      </a:r>
                    </a:p>
                  </a:txBody>
                  <a:tcPr marL="91428" marR="91428" marT="45703" marB="45703" anchor="ctr"/>
                </a:tc>
                <a:tc>
                  <a:txBody>
                    <a:bodyPr/>
                    <a:lstStyle/>
                    <a:p>
                      <a:pPr algn="ctr"/>
                      <a:r>
                        <a:rPr lang="en-US" sz="1800" dirty="0"/>
                        <a:t>Timeline</a:t>
                      </a:r>
                    </a:p>
                    <a:p>
                      <a:pPr algn="ctr"/>
                      <a:r>
                        <a:rPr lang="en-US" sz="1800" dirty="0"/>
                        <a:t>(Analysis)</a:t>
                      </a:r>
                      <a:r>
                        <a:rPr lang="en-US" sz="1800" baseline="0" dirty="0"/>
                        <a:t> (Decision)</a:t>
                      </a:r>
                      <a:endParaRPr lang="en-US" sz="1800" dirty="0"/>
                    </a:p>
                  </a:txBody>
                  <a:tcPr marL="91428" marR="91428" marT="45703" marB="45703" anchor="ctr"/>
                </a:tc>
                <a:tc>
                  <a:txBody>
                    <a:bodyPr/>
                    <a:lstStyle/>
                    <a:p>
                      <a:pPr algn="ctr"/>
                      <a:r>
                        <a:rPr lang="en-US" sz="1800" dirty="0"/>
                        <a:t>Communication Channel</a:t>
                      </a: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What percentage of WID are accessing OST in health facilities?</a:t>
                      </a:r>
                    </a:p>
                    <a:p>
                      <a:endParaRPr lang="en-US" sz="1800" dirty="0"/>
                    </a:p>
                  </a:txBody>
                  <a:tcPr marL="91428" marR="91428" marT="45703" marB="45703"/>
                </a:tc>
                <a:tc>
                  <a:txBody>
                    <a:bodyPr/>
                    <a:lstStyle/>
                    <a:p>
                      <a:r>
                        <a:rPr lang="en-US" sz="1800" dirty="0"/>
                        <a:t>District health facility, NGOs providing outreach in the locality</a:t>
                      </a:r>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30280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nvPr>
        </p:nvGraphicFramePr>
        <p:xfrm>
          <a:off x="77490" y="1839735"/>
          <a:ext cx="11918196" cy="3399908"/>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a:solidFill>
                            <a:schemeClr val="tx1"/>
                          </a:solidFill>
                        </a:rPr>
                        <a:t>Decision/ Action</a:t>
                      </a:r>
                    </a:p>
                  </a:txBody>
                  <a:tcPr marL="91428" marR="91428" marT="45703" marB="45703" anchor="ctr"/>
                </a:tc>
                <a:tc>
                  <a:txBody>
                    <a:bodyPr/>
                    <a:lstStyle/>
                    <a:p>
                      <a:pPr algn="ctr"/>
                      <a:r>
                        <a:rPr lang="en-US" sz="1800" b="0" dirty="0">
                          <a:solidFill>
                            <a:schemeClr val="tx1"/>
                          </a:solidFill>
                        </a:rPr>
                        <a:t>Program/</a:t>
                      </a:r>
                    </a:p>
                    <a:p>
                      <a:pPr algn="ctr"/>
                      <a:r>
                        <a:rPr lang="en-US" sz="1800" b="0" dirty="0">
                          <a:solidFill>
                            <a:schemeClr val="tx1"/>
                          </a:solidFill>
                        </a:rPr>
                        <a:t>Policy  Question</a:t>
                      </a:r>
                    </a:p>
                  </a:txBody>
                  <a:tcPr marL="91428" marR="91428" marT="45703" marB="45703" anchor="ctr"/>
                </a:tc>
                <a:tc>
                  <a:txBody>
                    <a:bodyPr/>
                    <a:lstStyle/>
                    <a:p>
                      <a:pPr algn="ctr"/>
                      <a:r>
                        <a:rPr lang="en-US" sz="1800" dirty="0"/>
                        <a:t>Decision Maker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Other Stakeholders (OS)</a:t>
                      </a:r>
                      <a:endParaRPr lang="en-US" sz="1800" dirty="0"/>
                    </a:p>
                  </a:txBody>
                  <a:tcPr marL="91428" marR="91428" marT="45703" marB="45703" anchor="ctr"/>
                </a:tc>
                <a:tc>
                  <a:txBody>
                    <a:bodyPr/>
                    <a:lstStyle/>
                    <a:p>
                      <a:pPr algn="ctr"/>
                      <a:r>
                        <a:rPr lang="en-US" sz="1800" b="1" dirty="0">
                          <a:solidFill>
                            <a:srgbClr val="FF0000"/>
                          </a:solidFill>
                        </a:rPr>
                        <a:t>Indicator/Data</a:t>
                      </a:r>
                    </a:p>
                  </a:txBody>
                  <a:tcPr marL="91428" marR="91428" marT="45703" marB="45703" anchor="ctr"/>
                </a:tc>
                <a:tc>
                  <a:txBody>
                    <a:bodyPr/>
                    <a:lstStyle/>
                    <a:p>
                      <a:pPr algn="ctr"/>
                      <a:r>
                        <a:rPr lang="en-US" sz="1800" b="1" dirty="0">
                          <a:solidFill>
                            <a:srgbClr val="FF0000"/>
                          </a:solidFill>
                        </a:rPr>
                        <a:t>Data Source</a:t>
                      </a:r>
                    </a:p>
                  </a:txBody>
                  <a:tcPr marL="91428" marR="91428" marT="45703" marB="45703" anchor="ctr"/>
                </a:tc>
                <a:tc>
                  <a:txBody>
                    <a:bodyPr/>
                    <a:lstStyle/>
                    <a:p>
                      <a:pPr algn="ctr"/>
                      <a:r>
                        <a:rPr lang="en-US" sz="1800" dirty="0"/>
                        <a:t>Timeline</a:t>
                      </a:r>
                    </a:p>
                    <a:p>
                      <a:pPr algn="ctr"/>
                      <a:r>
                        <a:rPr lang="en-US" sz="1800" dirty="0"/>
                        <a:t>(Analysis)</a:t>
                      </a:r>
                      <a:r>
                        <a:rPr lang="en-US" sz="1800" baseline="0" dirty="0"/>
                        <a:t> (Decision)</a:t>
                      </a:r>
                      <a:endParaRPr lang="en-US" sz="1800" dirty="0"/>
                    </a:p>
                  </a:txBody>
                  <a:tcPr marL="91428" marR="91428" marT="45703" marB="45703" anchor="ctr"/>
                </a:tc>
                <a:tc>
                  <a:txBody>
                    <a:bodyPr/>
                    <a:lstStyle/>
                    <a:p>
                      <a:pPr algn="ctr"/>
                      <a:r>
                        <a:rPr lang="en-US" sz="1800" dirty="0"/>
                        <a:t>Communication Channel</a:t>
                      </a: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What percentage of WID are accessing OST in health facilities?</a:t>
                      </a:r>
                    </a:p>
                  </a:txBody>
                  <a:tcPr marL="91428" marR="91428" marT="45703" marB="45703"/>
                </a:tc>
                <a:tc>
                  <a:txBody>
                    <a:bodyPr/>
                    <a:lstStyle/>
                    <a:p>
                      <a:r>
                        <a:rPr lang="en-US" sz="1800" dirty="0"/>
                        <a:t>District health facility, NGOs providing outreach in the locality</a:t>
                      </a:r>
                    </a:p>
                  </a:txBody>
                  <a:tcPr marL="91428" marR="91428" marT="45703" marB="45703"/>
                </a:tc>
                <a:tc>
                  <a:txBody>
                    <a:bodyPr/>
                    <a:lstStyle/>
                    <a:p>
                      <a:r>
                        <a:rPr lang="en-US" sz="1800" dirty="0"/>
                        <a:t>Refer to your national </a:t>
                      </a:r>
                      <a:r>
                        <a:rPr lang="en-US" sz="1800" dirty="0" err="1"/>
                        <a:t>programme</a:t>
                      </a:r>
                      <a:r>
                        <a:rPr lang="en-US" sz="1800" dirty="0"/>
                        <a:t> indicator list </a:t>
                      </a:r>
                    </a:p>
                  </a:txBody>
                  <a:tcPr marL="91428" marR="91428" marT="45703" marB="45703"/>
                </a:tc>
                <a:tc>
                  <a:txBody>
                    <a:bodyPr/>
                    <a:lstStyle/>
                    <a:p>
                      <a:pPr marL="285750" indent="-285750">
                        <a:buFont typeface="Arial" panose="020B0604020202020204" pitchFamily="34" charset="0"/>
                        <a:buChar char="•"/>
                      </a:pPr>
                      <a:r>
                        <a:rPr lang="en-US" sz="1800" dirty="0"/>
                        <a:t>Clinical data</a:t>
                      </a:r>
                    </a:p>
                    <a:p>
                      <a:pPr marL="285750" indent="-285750">
                        <a:buFont typeface="Arial" panose="020B0604020202020204" pitchFamily="34" charset="0"/>
                        <a:buChar char="•"/>
                      </a:pPr>
                      <a:r>
                        <a:rPr lang="en-US" sz="1800" dirty="0"/>
                        <a:t>NGO referral data</a:t>
                      </a:r>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
        <p:nvSpPr>
          <p:cNvPr id="124929" name="Title 1"/>
          <p:cNvSpPr>
            <a:spLocks noGrp="1"/>
          </p:cNvSpPr>
          <p:nvPr>
            <p:ph type="title"/>
          </p:nvPr>
        </p:nvSpPr>
        <p:spPr/>
        <p:txBody>
          <a:bodyPr/>
          <a:lstStyle/>
          <a:p>
            <a:r>
              <a:rPr lang="en-US" dirty="0"/>
              <a:t>Framework for Linking Data with Action</a:t>
            </a:r>
          </a:p>
        </p:txBody>
      </p:sp>
      <p:sp>
        <p:nvSpPr>
          <p:cNvPr id="3" name="Oval 2"/>
          <p:cNvSpPr/>
          <p:nvPr/>
        </p:nvSpPr>
        <p:spPr>
          <a:xfrm rot="5400000">
            <a:off x="6199622" y="930199"/>
            <a:ext cx="1151437" cy="3125491"/>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769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C0A3A-0F13-4C3F-8211-B1A2C7A6394B}"/>
              </a:ext>
            </a:extLst>
          </p:cNvPr>
          <p:cNvSpPr>
            <a:spLocks noGrp="1"/>
          </p:cNvSpPr>
          <p:nvPr>
            <p:ph type="title"/>
          </p:nvPr>
        </p:nvSpPr>
        <p:spPr/>
        <p:txBody>
          <a:bodyPr/>
          <a:lstStyle/>
          <a:p>
            <a:r>
              <a:rPr lang="en-GB" dirty="0"/>
              <a:t>MACRO PLANNING - National Data </a:t>
            </a:r>
          </a:p>
        </p:txBody>
      </p:sp>
      <p:sp>
        <p:nvSpPr>
          <p:cNvPr id="3" name="Content Placeholder 2">
            <a:extLst>
              <a:ext uri="{FF2B5EF4-FFF2-40B4-BE49-F238E27FC236}">
                <a16:creationId xmlns:a16="http://schemas.microsoft.com/office/drawing/2014/main" id="{A00D63FE-5380-47EF-A322-B0B681F67FF9}"/>
              </a:ext>
            </a:extLst>
          </p:cNvPr>
          <p:cNvSpPr>
            <a:spLocks noGrp="1"/>
          </p:cNvSpPr>
          <p:nvPr>
            <p:ph idx="1"/>
          </p:nvPr>
        </p:nvSpPr>
        <p:spPr/>
        <p:txBody>
          <a:bodyPr/>
          <a:lstStyle/>
          <a:p>
            <a:r>
              <a:rPr lang="en-GB" dirty="0"/>
              <a:t>National Strategic Plan – give examples of data to support NSP? </a:t>
            </a:r>
          </a:p>
          <a:p>
            <a:r>
              <a:rPr lang="en-GB" dirty="0"/>
              <a:t>Investment Case Study </a:t>
            </a:r>
          </a:p>
          <a:p>
            <a:r>
              <a:rPr lang="en-GB" dirty="0"/>
              <a:t>Human Rights – </a:t>
            </a:r>
            <a:r>
              <a:rPr lang="en-GB" dirty="0" err="1"/>
              <a:t>eg</a:t>
            </a:r>
            <a:r>
              <a:rPr lang="en-GB" dirty="0"/>
              <a:t>. HIV and the Law </a:t>
            </a:r>
          </a:p>
          <a:p>
            <a:r>
              <a:rPr lang="en-GB" dirty="0"/>
              <a:t>Gender – Gender Assessment </a:t>
            </a:r>
          </a:p>
          <a:p>
            <a:r>
              <a:rPr lang="en-GB" dirty="0"/>
              <a:t>Community Systems Assessments </a:t>
            </a:r>
          </a:p>
          <a:p>
            <a:r>
              <a:rPr lang="en-US" dirty="0"/>
              <a:t>Needs assessment and gap analysis of the health system – (</a:t>
            </a:r>
            <a:r>
              <a:rPr lang="en-US" dirty="0" err="1"/>
              <a:t>eg</a:t>
            </a:r>
            <a:r>
              <a:rPr lang="en-US" dirty="0"/>
              <a:t> to justify Resilient and Sustainable Systems for Health (RSSH) investment under the Global Fund grant)</a:t>
            </a:r>
          </a:p>
          <a:p>
            <a:endParaRPr lang="en-GB" dirty="0"/>
          </a:p>
        </p:txBody>
      </p:sp>
    </p:spTree>
    <p:extLst>
      <p:ext uri="{BB962C8B-B14F-4D97-AF65-F5344CB8AC3E}">
        <p14:creationId xmlns:p14="http://schemas.microsoft.com/office/powerpoint/2010/main" val="1627087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nvPr>
        </p:nvGraphicFramePr>
        <p:xfrm>
          <a:off x="77490" y="1839735"/>
          <a:ext cx="11918196" cy="3948548"/>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a:solidFill>
                            <a:schemeClr val="tx1"/>
                          </a:solidFill>
                        </a:rPr>
                        <a:t>Decision/ Action</a:t>
                      </a:r>
                    </a:p>
                  </a:txBody>
                  <a:tcPr marL="91428" marR="91428" marT="45703" marB="45703" anchor="ctr"/>
                </a:tc>
                <a:tc>
                  <a:txBody>
                    <a:bodyPr/>
                    <a:lstStyle/>
                    <a:p>
                      <a:pPr algn="ctr"/>
                      <a:r>
                        <a:rPr lang="en-US" sz="1800" b="0" dirty="0">
                          <a:solidFill>
                            <a:schemeClr val="tx1"/>
                          </a:solidFill>
                        </a:rPr>
                        <a:t>Program/</a:t>
                      </a:r>
                    </a:p>
                    <a:p>
                      <a:pPr algn="ctr"/>
                      <a:r>
                        <a:rPr lang="en-US" sz="1800" b="0" dirty="0">
                          <a:solidFill>
                            <a:schemeClr val="tx1"/>
                          </a:solidFill>
                        </a:rPr>
                        <a:t>Policy  Question</a:t>
                      </a:r>
                    </a:p>
                  </a:txBody>
                  <a:tcPr marL="91428" marR="91428" marT="45703" marB="45703" anchor="ctr"/>
                </a:tc>
                <a:tc>
                  <a:txBody>
                    <a:bodyPr/>
                    <a:lstStyle/>
                    <a:p>
                      <a:pPr algn="ctr"/>
                      <a:r>
                        <a:rPr lang="en-US" sz="1800" dirty="0"/>
                        <a:t>Decision Maker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Other Stakeholders (OS)</a:t>
                      </a:r>
                      <a:endParaRPr lang="en-US" sz="1800" dirty="0"/>
                    </a:p>
                  </a:txBody>
                  <a:tcPr marL="91428" marR="91428" marT="45703" marB="45703" anchor="ctr"/>
                </a:tc>
                <a:tc>
                  <a:txBody>
                    <a:bodyPr/>
                    <a:lstStyle/>
                    <a:p>
                      <a:pPr algn="ctr"/>
                      <a:r>
                        <a:rPr lang="en-US" sz="1800" b="0" dirty="0">
                          <a:solidFill>
                            <a:schemeClr val="tx1"/>
                          </a:solidFill>
                        </a:rPr>
                        <a:t>Indicator/Data</a:t>
                      </a:r>
                    </a:p>
                  </a:txBody>
                  <a:tcPr marL="91428" marR="91428" marT="45703" marB="45703" anchor="ctr"/>
                </a:tc>
                <a:tc>
                  <a:txBody>
                    <a:bodyPr/>
                    <a:lstStyle/>
                    <a:p>
                      <a:pPr algn="ctr"/>
                      <a:r>
                        <a:rPr lang="en-US" sz="1800" b="0" dirty="0">
                          <a:solidFill>
                            <a:schemeClr val="tx1"/>
                          </a:solidFill>
                        </a:rPr>
                        <a:t>Data Source</a:t>
                      </a:r>
                    </a:p>
                  </a:txBody>
                  <a:tcPr marL="91428" marR="91428" marT="45703" marB="45703" anchor="ctr"/>
                </a:tc>
                <a:tc>
                  <a:txBody>
                    <a:bodyPr/>
                    <a:lstStyle/>
                    <a:p>
                      <a:pPr algn="ctr"/>
                      <a:r>
                        <a:rPr lang="en-US" sz="1800" b="1" dirty="0">
                          <a:solidFill>
                            <a:srgbClr val="FF0000"/>
                          </a:solidFill>
                        </a:rPr>
                        <a:t>Timeline</a:t>
                      </a:r>
                    </a:p>
                    <a:p>
                      <a:pPr algn="ctr"/>
                      <a:r>
                        <a:rPr lang="en-US" sz="1800" b="1" dirty="0">
                          <a:solidFill>
                            <a:srgbClr val="FF0000"/>
                          </a:solidFill>
                        </a:rPr>
                        <a:t>(Analysis)</a:t>
                      </a:r>
                      <a:r>
                        <a:rPr lang="en-US" sz="1800" b="1" baseline="0" dirty="0">
                          <a:solidFill>
                            <a:srgbClr val="FF0000"/>
                          </a:solidFill>
                        </a:rPr>
                        <a:t> (Decision)</a:t>
                      </a:r>
                      <a:endParaRPr lang="en-US" sz="1800" b="1" dirty="0">
                        <a:solidFill>
                          <a:srgbClr val="FF0000"/>
                        </a:solidFill>
                      </a:endParaRPr>
                    </a:p>
                  </a:txBody>
                  <a:tcPr marL="91428" marR="91428" marT="45703" marB="45703" anchor="ctr"/>
                </a:tc>
                <a:tc>
                  <a:txBody>
                    <a:bodyPr/>
                    <a:lstStyle/>
                    <a:p>
                      <a:pPr algn="ctr"/>
                      <a:r>
                        <a:rPr lang="en-US" sz="1800" b="1" dirty="0">
                          <a:solidFill>
                            <a:srgbClr val="FF0000"/>
                          </a:solidFill>
                        </a:rPr>
                        <a:t>Communication Channel</a:t>
                      </a: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What percentage of WID are accessing OST in health facilities?</a:t>
                      </a:r>
                    </a:p>
                  </a:txBody>
                  <a:tcPr marL="91428" marR="91428" marT="45703" marB="45703"/>
                </a:tc>
                <a:tc>
                  <a:txBody>
                    <a:bodyPr/>
                    <a:lstStyle/>
                    <a:p>
                      <a:r>
                        <a:rPr lang="en-US" sz="1800" dirty="0"/>
                        <a:t>District health department (DO), NGOs providing outreach in the locality (OS) and district clinics (OS) </a:t>
                      </a:r>
                    </a:p>
                  </a:txBody>
                  <a:tcPr marL="91428" marR="91428" marT="45703" marB="45703"/>
                </a:tc>
                <a:tc>
                  <a:txBody>
                    <a:bodyPr/>
                    <a:lstStyle/>
                    <a:p>
                      <a:r>
                        <a:rPr lang="en-US" sz="1800" dirty="0"/>
                        <a:t>Refer to your national </a:t>
                      </a:r>
                      <a:r>
                        <a:rPr lang="en-US" sz="1800" dirty="0" err="1"/>
                        <a:t>programme</a:t>
                      </a:r>
                      <a:r>
                        <a:rPr lang="en-US" sz="1800" dirty="0"/>
                        <a:t> indicator list </a:t>
                      </a:r>
                    </a:p>
                  </a:txBody>
                  <a:tcPr marL="91428" marR="91428" marT="45703" marB="45703"/>
                </a:tc>
                <a:tc>
                  <a:txBody>
                    <a:bodyPr/>
                    <a:lstStyle/>
                    <a:p>
                      <a:pPr marL="285750" indent="-285750">
                        <a:buFont typeface="Arial" panose="020B0604020202020204" pitchFamily="34" charset="0"/>
                        <a:buChar char="•"/>
                      </a:pPr>
                      <a:r>
                        <a:rPr lang="en-US" sz="1800" dirty="0"/>
                        <a:t>Clinical data</a:t>
                      </a:r>
                    </a:p>
                    <a:p>
                      <a:pPr marL="285750" indent="-285750">
                        <a:buFont typeface="Arial" panose="020B0604020202020204" pitchFamily="34" charset="0"/>
                        <a:buChar char="•"/>
                      </a:pPr>
                      <a:r>
                        <a:rPr lang="en-US" sz="1800" dirty="0"/>
                        <a:t>NGO referral data</a:t>
                      </a:r>
                    </a:p>
                  </a:txBody>
                  <a:tcPr marL="91428" marR="91428" marT="45703" marB="45703"/>
                </a:tc>
                <a:tc>
                  <a:txBody>
                    <a:bodyPr/>
                    <a:lstStyle/>
                    <a:p>
                      <a:r>
                        <a:rPr lang="en-US" sz="1800" dirty="0"/>
                        <a:t>October 2017 in preparation for 2018 </a:t>
                      </a:r>
                      <a:r>
                        <a:rPr lang="en-US" sz="1800" dirty="0" err="1"/>
                        <a:t>programmes</a:t>
                      </a:r>
                      <a:endParaRPr lang="en-US" sz="1800" dirty="0"/>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Combined health clinics and NGO data </a:t>
                      </a:r>
                      <a:r>
                        <a:rPr lang="en-US" sz="1800" dirty="0" err="1"/>
                        <a:t>pesented</a:t>
                      </a:r>
                      <a:r>
                        <a:rPr lang="en-US" sz="1800" dirty="0"/>
                        <a:t> to district health department </a:t>
                      </a:r>
                    </a:p>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
        <p:nvSpPr>
          <p:cNvPr id="124929" name="Title 1"/>
          <p:cNvSpPr>
            <a:spLocks noGrp="1"/>
          </p:cNvSpPr>
          <p:nvPr>
            <p:ph type="title"/>
          </p:nvPr>
        </p:nvSpPr>
        <p:spPr/>
        <p:txBody>
          <a:bodyPr/>
          <a:lstStyle/>
          <a:p>
            <a:r>
              <a:rPr lang="en-US" dirty="0"/>
              <a:t>Framework for Linking Data with Action</a:t>
            </a:r>
          </a:p>
        </p:txBody>
      </p:sp>
      <p:sp>
        <p:nvSpPr>
          <p:cNvPr id="3" name="Oval 2"/>
          <p:cNvSpPr/>
          <p:nvPr/>
        </p:nvSpPr>
        <p:spPr>
          <a:xfrm rot="5400000">
            <a:off x="9482678" y="679645"/>
            <a:ext cx="1476902" cy="3673097"/>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28712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a:t>Framework for Linking Data with Action</a:t>
            </a:r>
            <a:endParaRPr lang="en-US" dirty="0"/>
          </a:p>
        </p:txBody>
      </p:sp>
      <p:sp>
        <p:nvSpPr>
          <p:cNvPr id="3" name="Oval 2"/>
          <p:cNvSpPr/>
          <p:nvPr/>
        </p:nvSpPr>
        <p:spPr>
          <a:xfrm rot="5400000">
            <a:off x="-8356" y="1835946"/>
            <a:ext cx="1765437" cy="1474922"/>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nvPr>
        </p:nvGraphicFramePr>
        <p:xfrm>
          <a:off x="136902" y="1890791"/>
          <a:ext cx="11918196" cy="4222868"/>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1" dirty="0">
                          <a:solidFill>
                            <a:srgbClr val="FF0000"/>
                          </a:solidFill>
                        </a:rPr>
                        <a:t>Decision/ Action</a:t>
                      </a:r>
                    </a:p>
                  </a:txBody>
                  <a:tcPr marL="91428" marR="91428" marT="45703" marB="45703" anchor="ctr"/>
                </a:tc>
                <a:tc>
                  <a:txBody>
                    <a:bodyPr/>
                    <a:lstStyle/>
                    <a:p>
                      <a:pPr algn="ctr"/>
                      <a:r>
                        <a:rPr lang="en-US" sz="1800" dirty="0"/>
                        <a:t>Program/</a:t>
                      </a:r>
                    </a:p>
                    <a:p>
                      <a:pPr algn="ctr"/>
                      <a:r>
                        <a:rPr lang="en-US" sz="1800" dirty="0"/>
                        <a:t>Policy  Question</a:t>
                      </a:r>
                    </a:p>
                  </a:txBody>
                  <a:tcPr marL="91428" marR="91428" marT="45703" marB="45703" anchor="ctr"/>
                </a:tc>
                <a:tc>
                  <a:txBody>
                    <a:bodyPr/>
                    <a:lstStyle/>
                    <a:p>
                      <a:pPr algn="ctr"/>
                      <a:r>
                        <a:rPr lang="en-US" sz="1800" dirty="0"/>
                        <a:t>Decision Maker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Other Stakeholders (OS)</a:t>
                      </a:r>
                      <a:endParaRPr lang="en-US" sz="1800" dirty="0"/>
                    </a:p>
                  </a:txBody>
                  <a:tcPr marL="91428" marR="91428" marT="45703" marB="45703" anchor="ctr"/>
                </a:tc>
                <a:tc>
                  <a:txBody>
                    <a:bodyPr/>
                    <a:lstStyle/>
                    <a:p>
                      <a:pPr algn="ctr"/>
                      <a:r>
                        <a:rPr lang="en-US" sz="1800" dirty="0"/>
                        <a:t>Indicator/Data</a:t>
                      </a:r>
                    </a:p>
                  </a:txBody>
                  <a:tcPr marL="91428" marR="91428" marT="45703" marB="45703" anchor="ctr"/>
                </a:tc>
                <a:tc>
                  <a:txBody>
                    <a:bodyPr/>
                    <a:lstStyle/>
                    <a:p>
                      <a:pPr algn="ctr"/>
                      <a:r>
                        <a:rPr lang="en-US" sz="1800" dirty="0"/>
                        <a:t>Data Source</a:t>
                      </a:r>
                    </a:p>
                  </a:txBody>
                  <a:tcPr marL="91428" marR="91428" marT="45703" marB="45703" anchor="ctr"/>
                </a:tc>
                <a:tc>
                  <a:txBody>
                    <a:bodyPr/>
                    <a:lstStyle/>
                    <a:p>
                      <a:pPr algn="ctr"/>
                      <a:r>
                        <a:rPr lang="en-US" sz="1800" dirty="0"/>
                        <a:t>Timeline</a:t>
                      </a:r>
                    </a:p>
                    <a:p>
                      <a:pPr algn="ctr"/>
                      <a:r>
                        <a:rPr lang="en-US" sz="1800" dirty="0"/>
                        <a:t>(Analysis)</a:t>
                      </a:r>
                      <a:r>
                        <a:rPr lang="en-US" sz="1800" baseline="0" dirty="0"/>
                        <a:t> (Decision)</a:t>
                      </a:r>
                      <a:endParaRPr lang="en-US" sz="1800" dirty="0"/>
                    </a:p>
                  </a:txBody>
                  <a:tcPr marL="91428" marR="91428" marT="45703" marB="45703" anchor="ctr"/>
                </a:tc>
                <a:tc>
                  <a:txBody>
                    <a:bodyPr/>
                    <a:lstStyle/>
                    <a:p>
                      <a:pPr algn="ctr"/>
                      <a:r>
                        <a:rPr lang="en-US" sz="1800" dirty="0"/>
                        <a:t>Communication Channel</a:t>
                      </a:r>
                    </a:p>
                  </a:txBody>
                  <a:tcPr marL="91428" marR="91428" marT="45703" marB="45703" anchor="ctr"/>
                </a:tc>
                <a:extLst>
                  <a:ext uri="{0D108BD9-81ED-4DB2-BD59-A6C34878D82A}">
                    <a16:rowId xmlns:a16="http://schemas.microsoft.com/office/drawing/2014/main" val="10000"/>
                  </a:ext>
                </a:extLst>
              </a:tr>
              <a:tr h="608350">
                <a:tc>
                  <a:txBody>
                    <a:bodyPr/>
                    <a:lstStyle/>
                    <a:p>
                      <a:pPr marL="342900" indent="-342900">
                        <a:buAutoNum type="arabicPeriod"/>
                      </a:pPr>
                      <a:r>
                        <a:rPr lang="en-US" dirty="0"/>
                        <a:t>additional OST counselors </a:t>
                      </a:r>
                    </a:p>
                    <a:p>
                      <a:pPr marL="342900" indent="-342900">
                        <a:buAutoNum type="arabicPeriod"/>
                      </a:pPr>
                      <a:r>
                        <a:rPr lang="en-US" sz="1800" dirty="0"/>
                        <a:t>Capacity building of NGO workers on OST – PE </a:t>
                      </a:r>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What percentage of WID are accessing OST in health facilities?</a:t>
                      </a:r>
                    </a:p>
                  </a:txBody>
                  <a:tcPr marL="91428" marR="91428" marT="45703" marB="45703"/>
                </a:tc>
                <a:tc>
                  <a:txBody>
                    <a:bodyPr/>
                    <a:lstStyle/>
                    <a:p>
                      <a:r>
                        <a:rPr lang="en-US" sz="1800" dirty="0"/>
                        <a:t>District health department (DO), NGOs providing outreach in the locality (OS) and district clinics (OS) </a:t>
                      </a:r>
                    </a:p>
                  </a:txBody>
                  <a:tcPr marL="91428" marR="91428" marT="45703" marB="45703"/>
                </a:tc>
                <a:tc>
                  <a:txBody>
                    <a:bodyPr/>
                    <a:lstStyle/>
                    <a:p>
                      <a:r>
                        <a:rPr lang="en-US" sz="1800" dirty="0"/>
                        <a:t>Refer to your national </a:t>
                      </a:r>
                      <a:r>
                        <a:rPr lang="en-US" sz="1800" dirty="0" err="1"/>
                        <a:t>programme</a:t>
                      </a:r>
                      <a:r>
                        <a:rPr lang="en-US" sz="1800" dirty="0"/>
                        <a:t> indicator list </a:t>
                      </a:r>
                    </a:p>
                  </a:txBody>
                  <a:tcPr marL="91428" marR="91428" marT="45703" marB="45703"/>
                </a:tc>
                <a:tc>
                  <a:txBody>
                    <a:bodyPr/>
                    <a:lstStyle/>
                    <a:p>
                      <a:pPr marL="285750" indent="-285750">
                        <a:buFont typeface="Arial" panose="020B0604020202020204" pitchFamily="34" charset="0"/>
                        <a:buChar char="•"/>
                      </a:pPr>
                      <a:r>
                        <a:rPr lang="en-US" sz="1800" dirty="0"/>
                        <a:t>Clinical data</a:t>
                      </a:r>
                    </a:p>
                    <a:p>
                      <a:pPr marL="285750" indent="-285750">
                        <a:buFont typeface="Arial" panose="020B0604020202020204" pitchFamily="34" charset="0"/>
                        <a:buChar char="•"/>
                      </a:pPr>
                      <a:r>
                        <a:rPr lang="en-US" sz="1800" dirty="0"/>
                        <a:t>NGO referral data</a:t>
                      </a:r>
                    </a:p>
                  </a:txBody>
                  <a:tcPr marL="91428" marR="91428" marT="45703" marB="45703"/>
                </a:tc>
                <a:tc>
                  <a:txBody>
                    <a:bodyPr/>
                    <a:lstStyle/>
                    <a:p>
                      <a:r>
                        <a:rPr lang="en-US" sz="1800" dirty="0"/>
                        <a:t>October 2017 in preparation for 2018 </a:t>
                      </a:r>
                      <a:r>
                        <a:rPr lang="en-US" sz="1800" dirty="0" err="1"/>
                        <a:t>programmes</a:t>
                      </a:r>
                      <a:endParaRPr lang="en-US" sz="1800" dirty="0"/>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Combined health clinics and NGO data </a:t>
                      </a:r>
                      <a:r>
                        <a:rPr lang="en-US" sz="1800" dirty="0" err="1"/>
                        <a:t>pesented</a:t>
                      </a:r>
                      <a:r>
                        <a:rPr lang="en-US" sz="1800" dirty="0"/>
                        <a:t> to district health department </a:t>
                      </a:r>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82144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a:xfrm>
            <a:off x="838200" y="5529884"/>
            <a:ext cx="8078342" cy="1096331"/>
          </a:xfrm>
        </p:spPr>
        <p:txBody>
          <a:bodyPr>
            <a:normAutofit/>
          </a:bodyPr>
          <a:lstStyle/>
          <a:p>
            <a:r>
              <a:rPr lang="en-US" sz="3700"/>
              <a:t>Framework for Linking Data with Action</a:t>
            </a:r>
          </a:p>
        </p:txBody>
      </p:sp>
      <p:graphicFrame>
        <p:nvGraphicFramePr>
          <p:cNvPr id="151561" name="Content Placeholder 2"/>
          <p:cNvGraphicFramePr>
            <a:graphicFrameLocks noGrp="1"/>
          </p:cNvGraphicFramePr>
          <p:nvPr>
            <p:ph idx="1"/>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638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Picture 1">
            <a:extLst>
              <a:ext uri="{FF2B5EF4-FFF2-40B4-BE49-F238E27FC236}">
                <a16:creationId xmlns:a16="http://schemas.microsoft.com/office/drawing/2014/main" id="{1806B1D9-FD29-4DE8-9AA8-935E2976EA37}"/>
              </a:ext>
            </a:extLst>
          </p:cNvPr>
          <p:cNvPicPr>
            <a:picLocks noChangeAspect="1"/>
          </p:cNvPicPr>
          <p:nvPr/>
        </p:nvPicPr>
        <p:blipFill rotWithShape="1">
          <a:blip r:embed="rId3">
            <a:alphaModFix amt="50000"/>
            <a:extLst/>
          </a:blip>
          <a:srcRect/>
          <a:stretch/>
        </p:blipFill>
        <p:spPr>
          <a:xfrm>
            <a:off x="0" y="0"/>
            <a:ext cx="12192000" cy="6858000"/>
          </a:xfrm>
          <a:prstGeom prst="rect">
            <a:avLst/>
          </a:prstGeom>
        </p:spPr>
      </p:pic>
      <p:sp>
        <p:nvSpPr>
          <p:cNvPr id="4" name="Title 3">
            <a:extLst>
              <a:ext uri="{FF2B5EF4-FFF2-40B4-BE49-F238E27FC236}">
                <a16:creationId xmlns:a16="http://schemas.microsoft.com/office/drawing/2014/main" id="{F351ED84-8ED1-454A-950D-D5014E8B8209}"/>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dirty="0">
                <a:solidFill>
                  <a:srgbClr val="FFFFFF"/>
                </a:solidFill>
              </a:rPr>
              <a:t>Linking Data </a:t>
            </a:r>
            <a:br>
              <a:rPr lang="en-US" dirty="0">
                <a:solidFill>
                  <a:srgbClr val="FFFFFF"/>
                </a:solidFill>
              </a:rPr>
            </a:br>
            <a:r>
              <a:rPr lang="en-US" dirty="0">
                <a:solidFill>
                  <a:srgbClr val="FFFFFF"/>
                </a:solidFill>
              </a:rPr>
              <a:t>with Action</a:t>
            </a:r>
          </a:p>
        </p:txBody>
      </p:sp>
      <p:sp>
        <p:nvSpPr>
          <p:cNvPr id="6" name="Text Placeholder 5">
            <a:extLst>
              <a:ext uri="{FF2B5EF4-FFF2-40B4-BE49-F238E27FC236}">
                <a16:creationId xmlns:a16="http://schemas.microsoft.com/office/drawing/2014/main" id="{DF384D89-8664-4EBB-B9AB-B554C4D7490E}"/>
              </a:ext>
            </a:extLst>
          </p:cNvPr>
          <p:cNvSpPr>
            <a:spLocks noGrp="1"/>
          </p:cNvSpPr>
          <p:nvPr>
            <p:ph type="body" idx="1"/>
          </p:nvPr>
        </p:nvSpPr>
        <p:spPr>
          <a:xfrm>
            <a:off x="838200" y="4022880"/>
            <a:ext cx="10515600" cy="555779"/>
          </a:xfrm>
        </p:spPr>
        <p:txBody>
          <a:bodyPr/>
          <a:lstStyle/>
          <a:p>
            <a:pPr algn="ctr"/>
            <a:r>
              <a:rPr lang="en-GB" dirty="0"/>
              <a:t>Group Work </a:t>
            </a:r>
          </a:p>
        </p:txBody>
      </p:sp>
    </p:spTree>
    <p:extLst>
      <p:ext uri="{BB962C8B-B14F-4D97-AF65-F5344CB8AC3E}">
        <p14:creationId xmlns:p14="http://schemas.microsoft.com/office/powerpoint/2010/main" val="1912858322"/>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Title 1"/>
          <p:cNvSpPr>
            <a:spLocks noGrp="1"/>
          </p:cNvSpPr>
          <p:nvPr>
            <p:ph type="title"/>
          </p:nvPr>
        </p:nvSpPr>
        <p:spPr/>
        <p:txBody>
          <a:bodyPr/>
          <a:lstStyle/>
          <a:p>
            <a:r>
              <a:rPr lang="en-US" dirty="0"/>
              <a:t>Group Work</a:t>
            </a:r>
          </a:p>
        </p:txBody>
      </p:sp>
      <p:sp>
        <p:nvSpPr>
          <p:cNvPr id="25603" name="Content Placeholder 2"/>
          <p:cNvSpPr>
            <a:spLocks noGrp="1"/>
          </p:cNvSpPr>
          <p:nvPr>
            <p:ph idx="1"/>
          </p:nvPr>
        </p:nvSpPr>
        <p:spPr/>
        <p:txBody>
          <a:bodyPr>
            <a:normAutofit/>
          </a:bodyPr>
          <a:lstStyle/>
          <a:p>
            <a:r>
              <a:rPr lang="en-US" sz="3200" dirty="0"/>
              <a:t>Instructions </a:t>
            </a:r>
          </a:p>
          <a:p>
            <a:pPr lvl="1"/>
            <a:r>
              <a:rPr lang="en-US" sz="2800" dirty="0"/>
              <a:t>Select a note taker</a:t>
            </a:r>
          </a:p>
          <a:p>
            <a:pPr lvl="1"/>
            <a:r>
              <a:rPr lang="en-US" sz="2800" dirty="0"/>
              <a:t>On flip chart paper, create the Framework table</a:t>
            </a:r>
          </a:p>
          <a:p>
            <a:pPr lvl="1"/>
            <a:r>
              <a:rPr lang="en-US" sz="2800" dirty="0"/>
              <a:t>Brainstorm three decisions or questions in columns 1 &amp; 2 </a:t>
            </a:r>
          </a:p>
          <a:p>
            <a:pPr lvl="1"/>
            <a:r>
              <a:rPr lang="en-US" sz="2800" dirty="0"/>
              <a:t>Complete the remaining columns</a:t>
            </a:r>
          </a:p>
          <a:p>
            <a:pPr lvl="1"/>
            <a:r>
              <a:rPr lang="en-US" sz="2800" dirty="0"/>
              <a:t>Time: 1 hour</a:t>
            </a:r>
          </a:p>
        </p:txBody>
      </p:sp>
    </p:spTree>
    <p:extLst>
      <p:ext uri="{BB962C8B-B14F-4D97-AF65-F5344CB8AC3E}">
        <p14:creationId xmlns:p14="http://schemas.microsoft.com/office/powerpoint/2010/main" val="1517309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Title 1"/>
          <p:cNvSpPr>
            <a:spLocks noGrp="1"/>
          </p:cNvSpPr>
          <p:nvPr>
            <p:ph type="title"/>
          </p:nvPr>
        </p:nvSpPr>
        <p:spPr/>
        <p:txBody>
          <a:bodyPr/>
          <a:lstStyle/>
          <a:p>
            <a:r>
              <a:rPr lang="en-US"/>
              <a:t>Small Group Activity – Report Back</a:t>
            </a:r>
            <a:endParaRPr lang="en-US" dirty="0"/>
          </a:p>
        </p:txBody>
      </p:sp>
      <p:sp>
        <p:nvSpPr>
          <p:cNvPr id="155650" name="Content Placeholder 2"/>
          <p:cNvSpPr>
            <a:spLocks noGrp="1"/>
          </p:cNvSpPr>
          <p:nvPr>
            <p:ph idx="1"/>
          </p:nvPr>
        </p:nvSpPr>
        <p:spPr/>
        <p:txBody>
          <a:bodyPr>
            <a:normAutofit/>
          </a:bodyPr>
          <a:lstStyle/>
          <a:p>
            <a:r>
              <a:rPr lang="en-US" sz="3200" dirty="0"/>
              <a:t>Each group will have 10 minutes to present its completed Framework</a:t>
            </a:r>
          </a:p>
          <a:p>
            <a:r>
              <a:rPr lang="en-US" sz="3200" dirty="0"/>
              <a:t>Group discussion </a:t>
            </a:r>
          </a:p>
          <a:p>
            <a:pPr lvl="1"/>
            <a:r>
              <a:rPr lang="en-US" sz="2800" dirty="0"/>
              <a:t>are there other data sources that might have been used in this decision? </a:t>
            </a:r>
          </a:p>
          <a:p>
            <a:pPr lvl="1"/>
            <a:r>
              <a:rPr lang="en-US" sz="2800" dirty="0"/>
              <a:t>Were there other stakeholders who should have been considered? (10 minutes)</a:t>
            </a:r>
          </a:p>
        </p:txBody>
      </p:sp>
    </p:spTree>
    <p:extLst>
      <p:ext uri="{BB962C8B-B14F-4D97-AF65-F5344CB8AC3E}">
        <p14:creationId xmlns:p14="http://schemas.microsoft.com/office/powerpoint/2010/main" val="3291189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06B1D9-FD29-4DE8-9AA8-935E2976EA37}"/>
              </a:ext>
            </a:extLst>
          </p:cNvPr>
          <p:cNvPicPr>
            <a:picLocks noChangeAspect="1"/>
          </p:cNvPicPr>
          <p:nvPr/>
        </p:nvPicPr>
        <p:blipFill rotWithShape="1">
          <a:blip r:embed="rId3">
            <a:alphaModFix amt="50000"/>
            <a:extLst/>
          </a:blip>
          <a:srcRect/>
          <a:stretch/>
        </p:blipFill>
        <p:spPr>
          <a:xfrm>
            <a:off x="0" y="0"/>
            <a:ext cx="12192000" cy="6858000"/>
          </a:xfrm>
          <a:prstGeom prst="rect">
            <a:avLst/>
          </a:prstGeom>
        </p:spPr>
      </p:pic>
      <p:sp>
        <p:nvSpPr>
          <p:cNvPr id="4" name="Title 3">
            <a:extLst>
              <a:ext uri="{FF2B5EF4-FFF2-40B4-BE49-F238E27FC236}">
                <a16:creationId xmlns:a16="http://schemas.microsoft.com/office/drawing/2014/main" id="{F351ED84-8ED1-454A-950D-D5014E8B8209}"/>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dirty="0"/>
              <a:t>Identify Capacity </a:t>
            </a:r>
            <a:br>
              <a:rPr lang="en-US" dirty="0"/>
            </a:br>
            <a:r>
              <a:rPr lang="en-US" dirty="0"/>
              <a:t>Building Needs</a:t>
            </a:r>
            <a:endParaRPr lang="en-US" b="1" dirty="0">
              <a:solidFill>
                <a:srgbClr val="FFFFFF"/>
              </a:solidFill>
            </a:endParaRPr>
          </a:p>
        </p:txBody>
      </p:sp>
      <p:sp>
        <p:nvSpPr>
          <p:cNvPr id="6" name="Text Placeholder 5">
            <a:extLst>
              <a:ext uri="{FF2B5EF4-FFF2-40B4-BE49-F238E27FC236}">
                <a16:creationId xmlns:a16="http://schemas.microsoft.com/office/drawing/2014/main" id="{DF384D89-8664-4EBB-B9AB-B554C4D7490E}"/>
              </a:ext>
            </a:extLst>
          </p:cNvPr>
          <p:cNvSpPr>
            <a:spLocks noGrp="1"/>
          </p:cNvSpPr>
          <p:nvPr>
            <p:ph type="body" idx="1"/>
          </p:nvPr>
        </p:nvSpPr>
        <p:spPr>
          <a:xfrm>
            <a:off x="886326" y="3931737"/>
            <a:ext cx="10515600" cy="555779"/>
          </a:xfrm>
        </p:spPr>
        <p:txBody>
          <a:bodyPr/>
          <a:lstStyle/>
          <a:p>
            <a:pPr algn="ctr"/>
            <a:r>
              <a:rPr lang="en-US" dirty="0">
                <a:solidFill>
                  <a:schemeClr val="tx1"/>
                </a:solidFill>
              </a:rPr>
              <a:t>Group Work: 30 minutes</a:t>
            </a:r>
            <a:endParaRPr lang="en-MY" dirty="0">
              <a:solidFill>
                <a:schemeClr val="tx1"/>
              </a:solidFill>
            </a:endParaRPr>
          </a:p>
        </p:txBody>
      </p:sp>
    </p:spTree>
    <p:extLst>
      <p:ext uri="{BB962C8B-B14F-4D97-AF65-F5344CB8AC3E}">
        <p14:creationId xmlns:p14="http://schemas.microsoft.com/office/powerpoint/2010/main" val="1853218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31C2EC-EA4C-414E-AD24-9D1C3A4323A6}"/>
              </a:ext>
            </a:extLst>
          </p:cNvPr>
          <p:cNvSpPr>
            <a:spLocks noGrp="1"/>
          </p:cNvSpPr>
          <p:nvPr>
            <p:ph type="title"/>
          </p:nvPr>
        </p:nvSpPr>
        <p:spPr/>
        <p:txBody>
          <a:bodyPr/>
          <a:lstStyle/>
          <a:p>
            <a:r>
              <a:rPr lang="en-US" dirty="0"/>
              <a:t>Instructions</a:t>
            </a:r>
            <a:endParaRPr lang="en-GB" dirty="0"/>
          </a:p>
        </p:txBody>
      </p:sp>
      <p:sp>
        <p:nvSpPr>
          <p:cNvPr id="5" name="Content Placeholder 4">
            <a:extLst>
              <a:ext uri="{FF2B5EF4-FFF2-40B4-BE49-F238E27FC236}">
                <a16:creationId xmlns:a16="http://schemas.microsoft.com/office/drawing/2014/main" id="{9B00AD58-C3B4-4C90-97C1-31617B9D801A}"/>
              </a:ext>
            </a:extLst>
          </p:cNvPr>
          <p:cNvSpPr>
            <a:spLocks noGrp="1"/>
          </p:cNvSpPr>
          <p:nvPr>
            <p:ph idx="1"/>
          </p:nvPr>
        </p:nvSpPr>
        <p:spPr>
          <a:xfrm>
            <a:off x="838200" y="1825625"/>
            <a:ext cx="10515600" cy="4735596"/>
          </a:xfrm>
        </p:spPr>
        <p:txBody>
          <a:bodyPr>
            <a:normAutofit fontScale="85000" lnSpcReduction="20000"/>
          </a:bodyPr>
          <a:lstStyle/>
          <a:p>
            <a:r>
              <a:rPr lang="en-US" sz="3200" dirty="0"/>
              <a:t>Refer to previous group work (2 areas of strategic information strengthening)</a:t>
            </a:r>
          </a:p>
          <a:p>
            <a:r>
              <a:rPr lang="en-US" sz="3200" dirty="0"/>
              <a:t>When thinking of capacity building needs, consider applying a combination of: </a:t>
            </a:r>
          </a:p>
          <a:p>
            <a:pPr lvl="1"/>
            <a:r>
              <a:rPr lang="en-US" sz="2800" dirty="0"/>
              <a:t>Assessment of current data use/utility </a:t>
            </a:r>
          </a:p>
          <a:p>
            <a:pPr lvl="1"/>
            <a:r>
              <a:rPr lang="en-US" sz="2800" dirty="0"/>
              <a:t>Barriers to data use</a:t>
            </a:r>
          </a:p>
          <a:p>
            <a:pPr lvl="1"/>
            <a:r>
              <a:rPr lang="en-US" sz="2800" dirty="0"/>
              <a:t>Barriers to communicating data</a:t>
            </a:r>
          </a:p>
          <a:p>
            <a:pPr lvl="1"/>
            <a:r>
              <a:rPr lang="en-US" sz="2800" dirty="0"/>
              <a:t>Identify capacity building initiatives around data use concepts, use of tools, data analysis</a:t>
            </a:r>
          </a:p>
          <a:p>
            <a:pPr lvl="1"/>
            <a:r>
              <a:rPr lang="en-US" sz="2800" dirty="0"/>
              <a:t>Tool application</a:t>
            </a:r>
          </a:p>
          <a:p>
            <a:pPr lvl="1"/>
            <a:r>
              <a:rPr lang="en-US" sz="2800" dirty="0"/>
              <a:t>Organization development (e.g., leadership, systems improvement)</a:t>
            </a:r>
          </a:p>
          <a:p>
            <a:pPr lvl="1"/>
            <a:r>
              <a:rPr lang="en-US" sz="2800" dirty="0"/>
              <a:t>Collaborative efforts between data users and producers</a:t>
            </a:r>
          </a:p>
          <a:p>
            <a:r>
              <a:rPr lang="en-US" sz="3200" dirty="0"/>
              <a:t>Present/Plenary discussion</a:t>
            </a:r>
          </a:p>
          <a:p>
            <a:r>
              <a:rPr lang="en-US" dirty="0"/>
              <a:t>Time: 45 minutes</a:t>
            </a:r>
          </a:p>
        </p:txBody>
      </p:sp>
    </p:spTree>
    <p:extLst>
      <p:ext uri="{BB962C8B-B14F-4D97-AF65-F5344CB8AC3E}">
        <p14:creationId xmlns:p14="http://schemas.microsoft.com/office/powerpoint/2010/main" val="220989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Picture 1">
            <a:extLst>
              <a:ext uri="{FF2B5EF4-FFF2-40B4-BE49-F238E27FC236}">
                <a16:creationId xmlns:a16="http://schemas.microsoft.com/office/drawing/2014/main" id="{1806B1D9-FD29-4DE8-9AA8-935E2976EA37}"/>
              </a:ext>
            </a:extLst>
          </p:cNvPr>
          <p:cNvPicPr>
            <a:picLocks noChangeAspect="1"/>
          </p:cNvPicPr>
          <p:nvPr/>
        </p:nvPicPr>
        <p:blipFill rotWithShape="1">
          <a:blip r:embed="rId3">
            <a:alphaModFix amt="50000"/>
            <a:extLst/>
          </a:blip>
          <a:srcRect/>
          <a:stretch/>
        </p:blipFill>
        <p:spPr>
          <a:xfrm>
            <a:off x="0" y="0"/>
            <a:ext cx="12192000" cy="6858000"/>
          </a:xfrm>
          <a:prstGeom prst="rect">
            <a:avLst/>
          </a:prstGeom>
        </p:spPr>
      </p:pic>
      <p:sp>
        <p:nvSpPr>
          <p:cNvPr id="4" name="Title 3">
            <a:extLst>
              <a:ext uri="{FF2B5EF4-FFF2-40B4-BE49-F238E27FC236}">
                <a16:creationId xmlns:a16="http://schemas.microsoft.com/office/drawing/2014/main" id="{F351ED84-8ED1-454A-950D-D5014E8B8209}"/>
              </a:ext>
            </a:extLst>
          </p:cNvPr>
          <p:cNvSpPr>
            <a:spLocks noGrp="1"/>
          </p:cNvSpPr>
          <p:nvPr>
            <p:ph type="title"/>
          </p:nvPr>
        </p:nvSpPr>
        <p:spPr>
          <a:xfrm>
            <a:off x="1524000" y="1122362"/>
            <a:ext cx="9144000" cy="2663575"/>
          </a:xfrm>
        </p:spPr>
        <p:txBody>
          <a:bodyPr vert="horz" lIns="91440" tIns="45720" rIns="91440" bIns="45720" rtlCol="0" anchor="b">
            <a:normAutofit/>
          </a:bodyPr>
          <a:lstStyle/>
          <a:p>
            <a:pPr algn="ctr"/>
            <a:r>
              <a:rPr lang="en-US" dirty="0">
                <a:solidFill>
                  <a:srgbClr val="FFFFFF"/>
                </a:solidFill>
              </a:rPr>
              <a:t>Action Planning</a:t>
            </a:r>
          </a:p>
        </p:txBody>
      </p:sp>
      <p:sp>
        <p:nvSpPr>
          <p:cNvPr id="7" name="Text Placeholder 5">
            <a:extLst>
              <a:ext uri="{FF2B5EF4-FFF2-40B4-BE49-F238E27FC236}">
                <a16:creationId xmlns:a16="http://schemas.microsoft.com/office/drawing/2014/main" id="{51880CAA-0D3D-4959-8589-68C986ED8114}"/>
              </a:ext>
            </a:extLst>
          </p:cNvPr>
          <p:cNvSpPr txBox="1">
            <a:spLocks/>
          </p:cNvSpPr>
          <p:nvPr/>
        </p:nvSpPr>
        <p:spPr>
          <a:xfrm>
            <a:off x="838200" y="3878502"/>
            <a:ext cx="10515600" cy="5557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en-GB" dirty="0"/>
              <a:t>Group Work </a:t>
            </a:r>
          </a:p>
        </p:txBody>
      </p:sp>
    </p:spTree>
    <p:extLst>
      <p:ext uri="{BB962C8B-B14F-4D97-AF65-F5344CB8AC3E}">
        <p14:creationId xmlns:p14="http://schemas.microsoft.com/office/powerpoint/2010/main" val="3649110569"/>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9906"/>
          <a:stretch/>
        </p:blipFill>
        <p:spPr>
          <a:xfrm>
            <a:off x="6090612" y="10"/>
            <a:ext cx="6101387" cy="6857990"/>
          </a:xfrm>
          <a:prstGeom prst="rect">
            <a:avLst/>
          </a:prstGeom>
          <a:effectLst/>
        </p:spPr>
      </p:pic>
      <p:sp>
        <p:nvSpPr>
          <p:cNvPr id="5" name="TextBox 4"/>
          <p:cNvSpPr txBox="1"/>
          <p:nvPr/>
        </p:nvSpPr>
        <p:spPr>
          <a:xfrm>
            <a:off x="359371" y="1171592"/>
            <a:ext cx="5127029" cy="3785419"/>
          </a:xfrm>
          <a:prstGeom prst="rect">
            <a:avLst/>
          </a:prstGeom>
        </p:spPr>
        <p:txBody>
          <a:bodyPr vert="horz" lIns="91440" tIns="45720" rIns="91440" bIns="45720" rtlCol="0">
            <a:normAutofit/>
          </a:bodyPr>
          <a:lstStyle/>
          <a:p>
            <a:pPr algn="ctr">
              <a:lnSpc>
                <a:spcPct val="90000"/>
              </a:lnSpc>
              <a:spcAft>
                <a:spcPts val="600"/>
              </a:spcAft>
              <a:defRPr/>
            </a:pPr>
            <a:r>
              <a:rPr lang="en-US" sz="3600" dirty="0"/>
              <a:t>Now that you have completed the training on M&amp;E, let’s work on an Action Plan to help us solidify our ideas, plans and timeline for follow up and next steps</a:t>
            </a:r>
          </a:p>
          <a:p>
            <a:pPr marR="0" lvl="0" indent="-228600" algn="ctr" fontAlgn="auto">
              <a:lnSpc>
                <a:spcPct val="90000"/>
              </a:lnSpc>
              <a:spcBef>
                <a:spcPts val="0"/>
              </a:spcBef>
              <a:spcAft>
                <a:spcPts val="600"/>
              </a:spcAft>
              <a:buClrTx/>
              <a:buSzTx/>
              <a:buFont typeface="Arial" panose="020B0604020202020204" pitchFamily="34" charset="0"/>
              <a:buChar char="•"/>
              <a:tabLst/>
              <a:defRPr/>
            </a:pPr>
            <a:endParaRPr kumimoji="0" lang="en-US" sz="3600" b="0" i="1" u="none" strike="noStrike" cap="none" spc="0" normalizeH="0" baseline="0" noProof="0" dirty="0">
              <a:ln>
                <a:noFill/>
              </a:ln>
              <a:effectLst/>
              <a:uLnTx/>
              <a:uFillTx/>
            </a:endParaRPr>
          </a:p>
        </p:txBody>
      </p:sp>
      <p:sp>
        <p:nvSpPr>
          <p:cNvPr id="2" name="TextBox 1">
            <a:extLst>
              <a:ext uri="{FF2B5EF4-FFF2-40B4-BE49-F238E27FC236}">
                <a16:creationId xmlns:a16="http://schemas.microsoft.com/office/drawing/2014/main" id="{75069977-0953-4348-8217-B1052F691D3A}"/>
              </a:ext>
            </a:extLst>
          </p:cNvPr>
          <p:cNvSpPr txBox="1"/>
          <p:nvPr/>
        </p:nvSpPr>
        <p:spPr>
          <a:xfrm>
            <a:off x="5486400" y="6533663"/>
            <a:ext cx="6705600" cy="307777"/>
          </a:xfrm>
          <a:prstGeom prst="rect">
            <a:avLst/>
          </a:prstGeom>
          <a:noFill/>
        </p:spPr>
        <p:txBody>
          <a:bodyPr wrap="square" rtlCol="0">
            <a:spAutoFit/>
          </a:bodyPr>
          <a:lstStyle/>
          <a:p>
            <a:r>
              <a:rPr kumimoji="0" lang="en-US" sz="1400" b="0" i="1" u="none" strike="noStrike" cap="none" spc="0" normalizeH="0" baseline="0" noProof="0" dirty="0">
                <a:ln>
                  <a:noFill/>
                </a:ln>
                <a:effectLst/>
                <a:uLnTx/>
                <a:uFillTx/>
              </a:rPr>
              <a:t>http://www.melanoandassociates.com/services/group-facilitation-and-strategic-planning</a:t>
            </a:r>
          </a:p>
        </p:txBody>
      </p:sp>
    </p:spTree>
    <p:extLst>
      <p:ext uri="{BB962C8B-B14F-4D97-AF65-F5344CB8AC3E}">
        <p14:creationId xmlns:p14="http://schemas.microsoft.com/office/powerpoint/2010/main" val="4232603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28688"/>
          </a:xfrm>
        </p:spPr>
        <p:txBody>
          <a:bodyPr>
            <a:normAutofit/>
          </a:bodyPr>
          <a:lstStyle/>
          <a:p>
            <a:r>
              <a:rPr lang="en-MY" dirty="0"/>
              <a:t>MICRO-PLANNING - Programme Data</a:t>
            </a:r>
          </a:p>
        </p:txBody>
      </p:sp>
      <p:graphicFrame>
        <p:nvGraphicFramePr>
          <p:cNvPr id="4" name="Content Placeholder 3"/>
          <p:cNvGraphicFramePr>
            <a:graphicFrameLocks noGrp="1"/>
          </p:cNvGraphicFramePr>
          <p:nvPr>
            <p:ph idx="1"/>
            <p:extLst/>
          </p:nvPr>
        </p:nvGraphicFramePr>
        <p:xfrm>
          <a:off x="575733" y="1473200"/>
          <a:ext cx="10778067" cy="4703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5707941-4234-457D-B517-18BE08998D18}" type="slidenum">
              <a:rPr kumimoji="0" lang="en-MY" sz="1200" b="0" i="0" u="none" strike="noStrike" kern="1200" cap="none" spc="0" normalizeH="0" baseline="0" noProof="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a:t>
            </a:fld>
            <a:endParaRPr kumimoji="0" lang="en-MY"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52072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C2C4F-CFB7-4FBE-8320-05FF2794FC3F}"/>
              </a:ext>
            </a:extLst>
          </p:cNvPr>
          <p:cNvSpPr>
            <a:spLocks noGrp="1"/>
          </p:cNvSpPr>
          <p:nvPr>
            <p:ph type="title"/>
          </p:nvPr>
        </p:nvSpPr>
        <p:spPr/>
        <p:txBody>
          <a:bodyPr/>
          <a:lstStyle/>
          <a:p>
            <a:r>
              <a:rPr lang="en-GB" dirty="0"/>
              <a:t>Action Planning Matrix (example)</a:t>
            </a:r>
          </a:p>
        </p:txBody>
      </p:sp>
      <p:graphicFrame>
        <p:nvGraphicFramePr>
          <p:cNvPr id="4" name="Content Placeholder 3">
            <a:extLst>
              <a:ext uri="{FF2B5EF4-FFF2-40B4-BE49-F238E27FC236}">
                <a16:creationId xmlns:a16="http://schemas.microsoft.com/office/drawing/2014/main" id="{282E5E28-D0B0-4780-8164-973C01EED8F0}"/>
              </a:ext>
            </a:extLst>
          </p:cNvPr>
          <p:cNvGraphicFramePr>
            <a:graphicFrameLocks noGrp="1"/>
          </p:cNvGraphicFramePr>
          <p:nvPr>
            <p:ph idx="1"/>
            <p:extLst/>
          </p:nvPr>
        </p:nvGraphicFramePr>
        <p:xfrm>
          <a:off x="263471" y="1906291"/>
          <a:ext cx="11654726" cy="3684981"/>
        </p:xfrm>
        <a:graphic>
          <a:graphicData uri="http://schemas.openxmlformats.org/drawingml/2006/table">
            <a:tbl>
              <a:tblPr firstRow="1" bandRow="1">
                <a:tableStyleId>{5940675A-B579-460E-94D1-54222C63F5DA}</a:tableStyleId>
              </a:tblPr>
              <a:tblGrid>
                <a:gridCol w="2324746">
                  <a:extLst>
                    <a:ext uri="{9D8B030D-6E8A-4147-A177-3AD203B41FA5}">
                      <a16:colId xmlns:a16="http://schemas.microsoft.com/office/drawing/2014/main" val="822887834"/>
                    </a:ext>
                  </a:extLst>
                </a:gridCol>
                <a:gridCol w="1580827">
                  <a:extLst>
                    <a:ext uri="{9D8B030D-6E8A-4147-A177-3AD203B41FA5}">
                      <a16:colId xmlns:a16="http://schemas.microsoft.com/office/drawing/2014/main" val="2610622012"/>
                    </a:ext>
                  </a:extLst>
                </a:gridCol>
                <a:gridCol w="2030278">
                  <a:extLst>
                    <a:ext uri="{9D8B030D-6E8A-4147-A177-3AD203B41FA5}">
                      <a16:colId xmlns:a16="http://schemas.microsoft.com/office/drawing/2014/main" val="1082314803"/>
                    </a:ext>
                  </a:extLst>
                </a:gridCol>
                <a:gridCol w="1986883">
                  <a:extLst>
                    <a:ext uri="{9D8B030D-6E8A-4147-A177-3AD203B41FA5}">
                      <a16:colId xmlns:a16="http://schemas.microsoft.com/office/drawing/2014/main" val="1891901319"/>
                    </a:ext>
                  </a:extLst>
                </a:gridCol>
                <a:gridCol w="1865996">
                  <a:extLst>
                    <a:ext uri="{9D8B030D-6E8A-4147-A177-3AD203B41FA5}">
                      <a16:colId xmlns:a16="http://schemas.microsoft.com/office/drawing/2014/main" val="3976838472"/>
                    </a:ext>
                  </a:extLst>
                </a:gridCol>
                <a:gridCol w="1865996">
                  <a:extLst>
                    <a:ext uri="{9D8B030D-6E8A-4147-A177-3AD203B41FA5}">
                      <a16:colId xmlns:a16="http://schemas.microsoft.com/office/drawing/2014/main" val="2385255597"/>
                    </a:ext>
                  </a:extLst>
                </a:gridCol>
              </a:tblGrid>
              <a:tr h="423621">
                <a:tc>
                  <a:txBody>
                    <a:bodyPr/>
                    <a:lstStyle/>
                    <a:p>
                      <a:r>
                        <a:rPr lang="en-GB" sz="1800" dirty="0"/>
                        <a:t>ACTIVITY</a:t>
                      </a:r>
                    </a:p>
                  </a:txBody>
                  <a:tcPr anchor="ctr">
                    <a:solidFill>
                      <a:schemeClr val="bg2"/>
                    </a:solidFill>
                  </a:tcPr>
                </a:tc>
                <a:tc>
                  <a:txBody>
                    <a:bodyPr/>
                    <a:lstStyle/>
                    <a:p>
                      <a:r>
                        <a:rPr lang="en-GB" sz="1800" dirty="0"/>
                        <a:t>PRIORITY</a:t>
                      </a:r>
                    </a:p>
                    <a:p>
                      <a:pPr marL="285750" indent="-285750">
                        <a:buFontTx/>
                        <a:buChar char="-"/>
                      </a:pPr>
                      <a:r>
                        <a:rPr lang="en-GB" sz="1600" dirty="0"/>
                        <a:t>High</a:t>
                      </a:r>
                    </a:p>
                    <a:p>
                      <a:pPr marL="285750" indent="-285750">
                        <a:buFontTx/>
                        <a:buChar char="-"/>
                      </a:pPr>
                      <a:r>
                        <a:rPr lang="en-GB" sz="1600" dirty="0"/>
                        <a:t>Medium</a:t>
                      </a:r>
                    </a:p>
                    <a:p>
                      <a:pPr marL="285750" indent="-285750">
                        <a:buFontTx/>
                        <a:buChar char="-"/>
                      </a:pPr>
                      <a:r>
                        <a:rPr lang="en-GB" sz="1600" dirty="0"/>
                        <a:t>Low </a:t>
                      </a:r>
                      <a:endParaRPr lang="en-GB" sz="1800" dirty="0"/>
                    </a:p>
                  </a:txBody>
                  <a:tcPr anchor="ctr">
                    <a:solidFill>
                      <a:schemeClr val="bg2"/>
                    </a:solidFill>
                  </a:tcPr>
                </a:tc>
                <a:tc>
                  <a:txBody>
                    <a:bodyPr/>
                    <a:lstStyle/>
                    <a:p>
                      <a:r>
                        <a:rPr lang="en-GB" sz="1800" dirty="0"/>
                        <a:t>FEASIBILITY/ SUPPORT</a:t>
                      </a:r>
                    </a:p>
                    <a:p>
                      <a:pPr marL="285750" indent="-285750">
                        <a:buFontTx/>
                        <a:buChar char="-"/>
                      </a:pPr>
                      <a:r>
                        <a:rPr lang="en-GB" sz="1600" dirty="0"/>
                        <a:t>High</a:t>
                      </a:r>
                    </a:p>
                    <a:p>
                      <a:pPr marL="285750" indent="-285750">
                        <a:buFontTx/>
                        <a:buChar char="-"/>
                      </a:pPr>
                      <a:r>
                        <a:rPr lang="en-GB" sz="1600" dirty="0"/>
                        <a:t>Medium</a:t>
                      </a:r>
                    </a:p>
                    <a:p>
                      <a:pPr marL="285750" indent="-285750">
                        <a:buFontTx/>
                        <a:buChar char="-"/>
                      </a:pPr>
                      <a:r>
                        <a:rPr lang="en-GB" sz="1600" dirty="0"/>
                        <a:t>Low</a:t>
                      </a:r>
                      <a:endParaRPr lang="en-GB" sz="1800" dirty="0"/>
                    </a:p>
                  </a:txBody>
                  <a:tcPr anchor="ctr">
                    <a:solidFill>
                      <a:schemeClr val="bg2"/>
                    </a:solidFill>
                  </a:tcPr>
                </a:tc>
                <a:tc>
                  <a:txBody>
                    <a:bodyPr/>
                    <a:lstStyle/>
                    <a:p>
                      <a:r>
                        <a:rPr lang="en-GB" sz="1800" dirty="0"/>
                        <a:t>CHANGE IN COSTS</a:t>
                      </a:r>
                    </a:p>
                    <a:p>
                      <a:pPr marL="285750" indent="-285750">
                        <a:buFontTx/>
                        <a:buChar char="-"/>
                      </a:pPr>
                      <a:r>
                        <a:rPr lang="en-GB" sz="1600" dirty="0"/>
                        <a:t>High</a:t>
                      </a:r>
                    </a:p>
                    <a:p>
                      <a:pPr marL="285750" indent="-285750">
                        <a:buFontTx/>
                        <a:buChar char="-"/>
                      </a:pPr>
                      <a:r>
                        <a:rPr lang="en-GB" sz="1600" dirty="0"/>
                        <a:t>Medium</a:t>
                      </a:r>
                    </a:p>
                    <a:p>
                      <a:pPr marL="285750" indent="-285750">
                        <a:buFontTx/>
                        <a:buChar char="-"/>
                      </a:pPr>
                      <a:r>
                        <a:rPr lang="en-GB" sz="1600" dirty="0"/>
                        <a:t>Low</a:t>
                      </a:r>
                    </a:p>
                    <a:p>
                      <a:pPr marL="285750" indent="-285750">
                        <a:buFontTx/>
                        <a:buChar char="-"/>
                      </a:pPr>
                      <a:r>
                        <a:rPr lang="en-GB" sz="1600" dirty="0"/>
                        <a:t>Nil </a:t>
                      </a:r>
                      <a:endParaRPr lang="en-GB" sz="1800" dirty="0"/>
                    </a:p>
                  </a:txBody>
                  <a:tcPr anchor="ctr">
                    <a:solidFill>
                      <a:schemeClr val="bg2"/>
                    </a:solidFill>
                  </a:tcPr>
                </a:tc>
                <a:tc>
                  <a:txBody>
                    <a:bodyPr/>
                    <a:lstStyle/>
                    <a:p>
                      <a:r>
                        <a:rPr lang="en-GB" sz="1800" dirty="0"/>
                        <a:t>OTHER RESOURCES NEEDED</a:t>
                      </a:r>
                    </a:p>
                    <a:p>
                      <a:pPr marL="285750" indent="-285750">
                        <a:buFontTx/>
                        <a:buChar char="-"/>
                      </a:pPr>
                      <a:r>
                        <a:rPr lang="en-GB" sz="1600" dirty="0"/>
                        <a:t>Significant</a:t>
                      </a:r>
                    </a:p>
                    <a:p>
                      <a:pPr marL="285750" indent="-285750">
                        <a:buFontTx/>
                        <a:buChar char="-"/>
                      </a:pPr>
                      <a:r>
                        <a:rPr lang="en-GB" sz="1600" dirty="0"/>
                        <a:t>Few</a:t>
                      </a:r>
                    </a:p>
                    <a:p>
                      <a:pPr marL="285750" indent="-285750">
                        <a:buFontTx/>
                        <a:buChar char="-"/>
                      </a:pPr>
                      <a:r>
                        <a:rPr lang="en-GB" sz="1600" dirty="0"/>
                        <a:t>None </a:t>
                      </a:r>
                      <a:endParaRPr lang="en-GB" sz="1800" dirty="0"/>
                    </a:p>
                  </a:txBody>
                  <a:tcPr anchor="ctr">
                    <a:solidFill>
                      <a:schemeClr val="bg2"/>
                    </a:solidFill>
                  </a:tcPr>
                </a:tc>
                <a:tc>
                  <a:txBody>
                    <a:bodyPr/>
                    <a:lstStyle/>
                    <a:p>
                      <a:r>
                        <a:rPr lang="en-GB" sz="1800" dirty="0"/>
                        <a:t>CAPACITY</a:t>
                      </a:r>
                    </a:p>
                    <a:p>
                      <a:pPr marL="285750" indent="-285750">
                        <a:buFontTx/>
                        <a:buChar char="-"/>
                      </a:pPr>
                      <a:r>
                        <a:rPr lang="en-GB" sz="1600" dirty="0"/>
                        <a:t>Excellent</a:t>
                      </a:r>
                    </a:p>
                    <a:p>
                      <a:pPr marL="285750" indent="-285750">
                        <a:buFontTx/>
                        <a:buChar char="-"/>
                      </a:pPr>
                      <a:r>
                        <a:rPr lang="en-GB" sz="1600" dirty="0"/>
                        <a:t>Good</a:t>
                      </a:r>
                    </a:p>
                    <a:p>
                      <a:pPr marL="285750" indent="-285750">
                        <a:buFontTx/>
                        <a:buChar char="-"/>
                      </a:pPr>
                      <a:r>
                        <a:rPr lang="en-GB" sz="1600" dirty="0"/>
                        <a:t>Fair</a:t>
                      </a:r>
                    </a:p>
                    <a:p>
                      <a:pPr marL="285750" indent="-285750">
                        <a:buFontTx/>
                        <a:buChar char="-"/>
                      </a:pPr>
                      <a:r>
                        <a:rPr lang="en-GB" sz="1600" dirty="0"/>
                        <a:t>Little/None</a:t>
                      </a:r>
                    </a:p>
                    <a:p>
                      <a:pPr marL="285750" indent="-285750">
                        <a:buFontTx/>
                        <a:buChar char="-"/>
                      </a:pPr>
                      <a:endParaRPr lang="en-GB" sz="1800" dirty="0"/>
                    </a:p>
                  </a:txBody>
                  <a:tcPr anchor="ctr">
                    <a:solidFill>
                      <a:schemeClr val="bg2"/>
                    </a:solidFill>
                  </a:tcPr>
                </a:tc>
                <a:extLst>
                  <a:ext uri="{0D108BD9-81ED-4DB2-BD59-A6C34878D82A}">
                    <a16:rowId xmlns:a16="http://schemas.microsoft.com/office/drawing/2014/main" val="2811398047"/>
                  </a:ext>
                </a:extLst>
              </a:tr>
              <a:tr h="4236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kern="1200" dirty="0">
                          <a:solidFill>
                            <a:schemeClr val="tx1"/>
                          </a:solidFill>
                          <a:effectLst/>
                          <a:latin typeface="+mn-lt"/>
                          <a:ea typeface="+mn-ea"/>
                          <a:cs typeface="+mn-cs"/>
                        </a:rPr>
                        <a:t>Gender-based violence-related services</a:t>
                      </a:r>
                    </a:p>
                  </a:txBody>
                  <a:tcPr/>
                </a:tc>
                <a:tc>
                  <a:txBody>
                    <a:bodyPr/>
                    <a:lstStyle/>
                    <a:p>
                      <a:r>
                        <a:rPr lang="en-GB" sz="2000" dirty="0"/>
                        <a:t>High</a:t>
                      </a:r>
                    </a:p>
                    <a:p>
                      <a:endParaRPr lang="en-GB" sz="2000" dirty="0"/>
                    </a:p>
                    <a:p>
                      <a:r>
                        <a:rPr lang="en-GB" sz="2000" dirty="0"/>
                        <a:t>Timeline: Jan 2018</a:t>
                      </a:r>
                    </a:p>
                  </a:txBody>
                  <a:tcPr/>
                </a:tc>
                <a:tc>
                  <a:txBody>
                    <a:bodyPr/>
                    <a:lstStyle/>
                    <a:p>
                      <a:r>
                        <a:rPr lang="en-GB" sz="2000" dirty="0"/>
                        <a:t>Medium </a:t>
                      </a:r>
                    </a:p>
                    <a:p>
                      <a:endParaRPr lang="en-GB" sz="2000" dirty="0"/>
                    </a:p>
                    <a:p>
                      <a:r>
                        <a:rPr lang="en-GB" sz="2000" dirty="0"/>
                        <a:t>TA Partner: UNFPA? </a:t>
                      </a:r>
                    </a:p>
                    <a:p>
                      <a:r>
                        <a:rPr lang="en-GB" sz="2000" dirty="0"/>
                        <a:t>Funding: GF CRG? </a:t>
                      </a:r>
                    </a:p>
                  </a:txBody>
                  <a:tcPr/>
                </a:tc>
                <a:tc>
                  <a:txBody>
                    <a:bodyPr/>
                    <a:lstStyle/>
                    <a:p>
                      <a:r>
                        <a:rPr lang="en-GB" sz="2000" dirty="0"/>
                        <a:t>High </a:t>
                      </a:r>
                    </a:p>
                    <a:p>
                      <a:r>
                        <a:rPr lang="en-GB" sz="2000" dirty="0"/>
                        <a:t>(no intervention in place at present)</a:t>
                      </a:r>
                    </a:p>
                  </a:txBody>
                  <a:tcPr/>
                </a:tc>
                <a:tc>
                  <a:txBody>
                    <a:bodyPr/>
                    <a:lstStyle/>
                    <a:p>
                      <a:r>
                        <a:rPr lang="en-GB" sz="2000" dirty="0"/>
                        <a:t>Significant </a:t>
                      </a:r>
                    </a:p>
                    <a:p>
                      <a:r>
                        <a:rPr lang="en-GB" sz="2000" dirty="0"/>
                        <a:t>(technical assistance required) </a:t>
                      </a:r>
                    </a:p>
                  </a:txBody>
                  <a:tcPr/>
                </a:tc>
                <a:tc>
                  <a:txBody>
                    <a:bodyPr/>
                    <a:lstStyle/>
                    <a:p>
                      <a:r>
                        <a:rPr lang="en-GB" sz="2000" dirty="0"/>
                        <a:t>Little </a:t>
                      </a:r>
                    </a:p>
                  </a:txBody>
                  <a:tcPr/>
                </a:tc>
                <a:extLst>
                  <a:ext uri="{0D108BD9-81ED-4DB2-BD59-A6C34878D82A}">
                    <a16:rowId xmlns:a16="http://schemas.microsoft.com/office/drawing/2014/main" val="3263796585"/>
                  </a:ext>
                </a:extLst>
              </a:tr>
              <a:tr h="423621">
                <a:tc>
                  <a:txBody>
                    <a:bodyPr/>
                    <a:lstStyle/>
                    <a:p>
                      <a:endParaRPr lang="en-GB" sz="2000"/>
                    </a:p>
                  </a:txBody>
                  <a:tcPr/>
                </a:tc>
                <a:tc>
                  <a:txBody>
                    <a:bodyPr/>
                    <a:lstStyle/>
                    <a:p>
                      <a:endParaRPr lang="en-GB" sz="2000"/>
                    </a:p>
                  </a:txBody>
                  <a:tcPr/>
                </a:tc>
                <a:tc>
                  <a:txBody>
                    <a:bodyPr/>
                    <a:lstStyle/>
                    <a:p>
                      <a:endParaRPr lang="en-GB" sz="2000"/>
                    </a:p>
                  </a:txBody>
                  <a:tcPr/>
                </a:tc>
                <a:tc>
                  <a:txBody>
                    <a:bodyPr/>
                    <a:lstStyle/>
                    <a:p>
                      <a:endParaRPr lang="en-GB" sz="2000"/>
                    </a:p>
                  </a:txBody>
                  <a:tcPr/>
                </a:tc>
                <a:tc>
                  <a:txBody>
                    <a:bodyPr/>
                    <a:lstStyle/>
                    <a:p>
                      <a:endParaRPr lang="en-GB" sz="2000" dirty="0"/>
                    </a:p>
                  </a:txBody>
                  <a:tcPr/>
                </a:tc>
                <a:tc>
                  <a:txBody>
                    <a:bodyPr/>
                    <a:lstStyle/>
                    <a:p>
                      <a:endParaRPr lang="en-GB" sz="2000" dirty="0"/>
                    </a:p>
                  </a:txBody>
                  <a:tcPr/>
                </a:tc>
                <a:extLst>
                  <a:ext uri="{0D108BD9-81ED-4DB2-BD59-A6C34878D82A}">
                    <a16:rowId xmlns:a16="http://schemas.microsoft.com/office/drawing/2014/main" val="4290300555"/>
                  </a:ext>
                </a:extLst>
              </a:tr>
            </a:tbl>
          </a:graphicData>
        </a:graphic>
      </p:graphicFrame>
    </p:spTree>
    <p:extLst>
      <p:ext uri="{BB962C8B-B14F-4D97-AF65-F5344CB8AC3E}">
        <p14:creationId xmlns:p14="http://schemas.microsoft.com/office/powerpoint/2010/main" val="3097528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Moving Forward</a:t>
            </a:r>
            <a:endParaRPr lang="en-MY" dirty="0"/>
          </a:p>
        </p:txBody>
      </p:sp>
      <p:sp>
        <p:nvSpPr>
          <p:cNvPr id="5" name="Subtitle 4"/>
          <p:cNvSpPr>
            <a:spLocks noGrp="1"/>
          </p:cNvSpPr>
          <p:nvPr>
            <p:ph type="body" idx="1"/>
          </p:nvPr>
        </p:nvSpPr>
        <p:spPr/>
        <p:txBody>
          <a:bodyPr/>
          <a:lstStyle/>
          <a:p>
            <a:r>
              <a:rPr lang="en-MY" dirty="0"/>
              <a:t>Plenary Discussion </a:t>
            </a:r>
          </a:p>
        </p:txBody>
      </p:sp>
    </p:spTree>
    <p:extLst>
      <p:ext uri="{BB962C8B-B14F-4D97-AF65-F5344CB8AC3E}">
        <p14:creationId xmlns:p14="http://schemas.microsoft.com/office/powerpoint/2010/main" val="3351796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6F2CB37-E127-4BAA-BFEF-6F4F84F816B3}"/>
              </a:ext>
            </a:extLst>
          </p:cNvPr>
          <p:cNvSpPr>
            <a:spLocks noGrp="1"/>
          </p:cNvSpPr>
          <p:nvPr>
            <p:ph type="title"/>
          </p:nvPr>
        </p:nvSpPr>
        <p:spPr>
          <a:xfrm>
            <a:off x="838200" y="5529884"/>
            <a:ext cx="8078342" cy="1096331"/>
          </a:xfrm>
        </p:spPr>
        <p:txBody>
          <a:bodyPr>
            <a:normAutofit/>
          </a:bodyPr>
          <a:lstStyle/>
          <a:p>
            <a:r>
              <a:rPr lang="en-GB" dirty="0"/>
              <a:t>Revisiting Sources of Data </a:t>
            </a:r>
          </a:p>
        </p:txBody>
      </p:sp>
      <p:graphicFrame>
        <p:nvGraphicFramePr>
          <p:cNvPr id="7" name="Content Placeholder 6">
            <a:extLst>
              <a:ext uri="{FF2B5EF4-FFF2-40B4-BE49-F238E27FC236}">
                <a16:creationId xmlns:a16="http://schemas.microsoft.com/office/drawing/2014/main" id="{A23FA7C1-B0D1-4286-B018-BD933B5B7124}"/>
              </a:ext>
            </a:extLst>
          </p:cNvPr>
          <p:cNvGraphicFramePr>
            <a:graphicFrameLocks noGrp="1"/>
          </p:cNvGraphicFramePr>
          <p:nvPr>
            <p:ph idx="1"/>
            <p:extLst/>
          </p:nvPr>
        </p:nvGraphicFramePr>
        <p:xfrm>
          <a:off x="263471" y="325464"/>
          <a:ext cx="11592731" cy="4810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7239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529884"/>
            <a:ext cx="8078342" cy="1096331"/>
          </a:xfrm>
        </p:spPr>
        <p:txBody>
          <a:bodyPr>
            <a:normAutofit/>
          </a:bodyPr>
          <a:lstStyle/>
          <a:p>
            <a:r>
              <a:rPr lang="en-MY" sz="3400" dirty="0"/>
              <a:t>Qualitative vs Quantitative Data</a:t>
            </a:r>
          </a:p>
        </p:txBody>
      </p:sp>
      <p:graphicFrame>
        <p:nvGraphicFramePr>
          <p:cNvPr id="4" name="Content Placeholder 3"/>
          <p:cNvGraphicFramePr>
            <a:graphicFrameLocks noGrp="1"/>
          </p:cNvGraphicFramePr>
          <p:nvPr>
            <p:ph idx="1"/>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a:xfrm>
            <a:off x="10198279" y="6261090"/>
            <a:ext cx="1344477"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5707941-4234-457D-B517-18BE08998D18}" type="slidenum">
              <a:rPr kumimoji="0" lang="en-MY" sz="1200" b="0" i="0" u="none" strike="noStrike" kern="1200" cap="none" spc="0" normalizeH="0" baseline="0" noProof="0">
                <a:ln>
                  <a:noFill/>
                </a:ln>
                <a:solidFill>
                  <a:prstClr val="black">
                    <a:alpha val="80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MY" sz="1200" b="0" i="0" u="none" strike="noStrike" kern="1200" cap="none" spc="0" normalizeH="0" baseline="0" noProof="0">
              <a:ln>
                <a:noFill/>
              </a:ln>
              <a:solidFill>
                <a:prstClr val="black">
                  <a:alpha val="80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5199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4000" dirty="0"/>
              <a:t>Qualitative Data Gives Depth to Quantitative Data </a:t>
            </a:r>
          </a:p>
        </p:txBody>
      </p:sp>
      <p:graphicFrame>
        <p:nvGraphicFramePr>
          <p:cNvPr id="24" name="Content Placeholder 2"/>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5707941-4234-457D-B517-18BE08998D18}" type="slidenum">
              <a:rPr kumimoji="0" lang="en-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6</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0370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D8A5A-DA08-422D-9C4B-C9CDC93CFAEA}"/>
              </a:ext>
            </a:extLst>
          </p:cNvPr>
          <p:cNvSpPr>
            <a:spLocks noGrp="1"/>
          </p:cNvSpPr>
          <p:nvPr>
            <p:ph type="title"/>
          </p:nvPr>
        </p:nvSpPr>
        <p:spPr/>
        <p:txBody>
          <a:bodyPr/>
          <a:lstStyle/>
          <a:p>
            <a:r>
              <a:rPr lang="en-GB" sz="2800" dirty="0"/>
              <a:t>Micro-Planning Tools</a:t>
            </a:r>
            <a:r>
              <a:rPr lang="en-GB" dirty="0"/>
              <a:t> </a:t>
            </a:r>
            <a:br>
              <a:rPr lang="en-GB" dirty="0"/>
            </a:br>
            <a:r>
              <a:rPr lang="en-US" dirty="0"/>
              <a:t>Pictorial Mapping</a:t>
            </a:r>
            <a:endParaRPr lang="en-GB" dirty="0"/>
          </a:p>
        </p:txBody>
      </p:sp>
      <p:sp>
        <p:nvSpPr>
          <p:cNvPr id="3" name="Content Placeholder 2">
            <a:extLst>
              <a:ext uri="{FF2B5EF4-FFF2-40B4-BE49-F238E27FC236}">
                <a16:creationId xmlns:a16="http://schemas.microsoft.com/office/drawing/2014/main" id="{A322671B-808E-4076-BA02-8BA553BA2ED1}"/>
              </a:ext>
            </a:extLst>
          </p:cNvPr>
          <p:cNvSpPr>
            <a:spLocks noGrp="1"/>
          </p:cNvSpPr>
          <p:nvPr>
            <p:ph idx="1"/>
          </p:nvPr>
        </p:nvSpPr>
        <p:spPr/>
        <p:txBody>
          <a:bodyPr>
            <a:normAutofit/>
          </a:bodyPr>
          <a:lstStyle/>
          <a:p>
            <a:r>
              <a:rPr lang="en-MY" dirty="0"/>
              <a:t>Helps to identify:</a:t>
            </a:r>
          </a:p>
          <a:p>
            <a:pPr lvl="1"/>
            <a:r>
              <a:rPr lang="en-MY" dirty="0"/>
              <a:t>geographical boundaries</a:t>
            </a:r>
          </a:p>
          <a:p>
            <a:pPr lvl="1"/>
            <a:r>
              <a:rPr lang="en-MY" dirty="0"/>
              <a:t>size estimations of targeted populations </a:t>
            </a:r>
          </a:p>
          <a:p>
            <a:pPr lvl="1"/>
            <a:r>
              <a:rPr lang="en-MY" dirty="0"/>
              <a:t>mobility of target groups</a:t>
            </a:r>
          </a:p>
          <a:p>
            <a:pPr lvl="1"/>
            <a:r>
              <a:rPr lang="en-MY" dirty="0"/>
              <a:t>social and sexual culture within the groups</a:t>
            </a:r>
          </a:p>
          <a:p>
            <a:pPr lvl="1"/>
            <a:r>
              <a:rPr lang="en-MY" dirty="0"/>
              <a:t>health facilities</a:t>
            </a:r>
          </a:p>
          <a:p>
            <a:pPr lvl="1"/>
            <a:r>
              <a:rPr lang="en-MY" dirty="0"/>
              <a:t>security and presence other CSOs working with the same target groups </a:t>
            </a:r>
          </a:p>
          <a:p>
            <a:r>
              <a:rPr lang="en-MY" dirty="0"/>
              <a:t>Understand the environment in which women who inject drugs operate and live in; design and develop interventions. </a:t>
            </a:r>
          </a:p>
        </p:txBody>
      </p:sp>
    </p:spTree>
    <p:extLst>
      <p:ext uri="{BB962C8B-B14F-4D97-AF65-F5344CB8AC3E}">
        <p14:creationId xmlns:p14="http://schemas.microsoft.com/office/powerpoint/2010/main" val="1794461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9460" name="Rectangle 4"/>
          <p:cNvSpPr>
            <a:spLocks noChangeArrowheads="1"/>
          </p:cNvSpPr>
          <p:nvPr/>
        </p:nvSpPr>
        <p:spPr bwMode="auto">
          <a:xfrm>
            <a:off x="152400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9457" name="Group 1"/>
          <p:cNvGrpSpPr>
            <a:grpSpLocks noChangeAspect="1"/>
          </p:cNvGrpSpPr>
          <p:nvPr/>
        </p:nvGrpSpPr>
        <p:grpSpPr bwMode="auto">
          <a:xfrm>
            <a:off x="397790" y="0"/>
            <a:ext cx="8900126" cy="6586780"/>
            <a:chOff x="0" y="0"/>
            <a:chExt cx="6233" cy="4417"/>
          </a:xfrm>
        </p:grpSpPr>
        <p:sp>
          <p:nvSpPr>
            <p:cNvPr id="19459" name="AutoShape 3"/>
            <p:cNvSpPr>
              <a:spLocks noChangeAspect="1" noChangeArrowheads="1" noTextEdit="1"/>
            </p:cNvSpPr>
            <p:nvPr/>
          </p:nvSpPr>
          <p:spPr bwMode="auto">
            <a:xfrm>
              <a:off x="0" y="0"/>
              <a:ext cx="6233" cy="4417"/>
            </a:xfrm>
            <a:prstGeom prst="rect">
              <a:avLst/>
            </a:prstGeom>
            <a:noFill/>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9458" name="Picture 2"/>
            <p:cNvPicPr>
              <a:picLocks noChangeAspect="1" noChangeArrowheads="1"/>
            </p:cNvPicPr>
            <p:nvPr/>
          </p:nvPicPr>
          <p:blipFill>
            <a:blip r:embed="rId3"/>
            <a:srcRect/>
            <a:stretch>
              <a:fillRect/>
            </a:stretch>
          </p:blipFill>
          <p:spPr bwMode="auto">
            <a:xfrm>
              <a:off x="0" y="0"/>
              <a:ext cx="6240" cy="4424"/>
            </a:xfrm>
            <a:prstGeom prst="rect">
              <a:avLst/>
            </a:prstGeom>
            <a:noFill/>
          </p:spPr>
        </p:pic>
      </p:grpSp>
      <p:sp>
        <p:nvSpPr>
          <p:cNvPr id="10" name="Rectangle 9"/>
          <p:cNvSpPr/>
          <p:nvPr/>
        </p:nvSpPr>
        <p:spPr>
          <a:xfrm>
            <a:off x="7344826" y="6341131"/>
            <a:ext cx="4143372"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dirty="0">
                <a:ln>
                  <a:noFill/>
                </a:ln>
                <a:solidFill>
                  <a:prstClr val="black"/>
                </a:solidFill>
                <a:effectLst/>
                <a:uLnTx/>
                <a:uFillTx/>
                <a:latin typeface="Calibri" panose="020F0502020204030204"/>
                <a:ea typeface="+mn-ea"/>
                <a:cs typeface="+mn-cs"/>
              </a:rPr>
              <a:t>A product of a community mapping exercise</a:t>
            </a:r>
          </a:p>
        </p:txBody>
      </p:sp>
    </p:spTree>
    <p:extLst>
      <p:ext uri="{BB962C8B-B14F-4D97-AF65-F5344CB8AC3E}">
        <p14:creationId xmlns:p14="http://schemas.microsoft.com/office/powerpoint/2010/main" val="3755226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Individual Tracking Tool</a:t>
            </a:r>
          </a:p>
        </p:txBody>
      </p:sp>
      <p:sp>
        <p:nvSpPr>
          <p:cNvPr id="3" name="Content Placeholder 2"/>
          <p:cNvSpPr>
            <a:spLocks noGrp="1"/>
          </p:cNvSpPr>
          <p:nvPr>
            <p:ph idx="1"/>
          </p:nvPr>
        </p:nvSpPr>
        <p:spPr/>
        <p:txBody>
          <a:bodyPr/>
          <a:lstStyle/>
          <a:p>
            <a:r>
              <a:rPr lang="en-US" dirty="0"/>
              <a:t>Micro-planning with individual tracking tools help peer educators (PE) track individuals in their outreach networks to target </a:t>
            </a:r>
            <a:r>
              <a:rPr lang="en-US" u="sng" dirty="0"/>
              <a:t>the most at-risk </a:t>
            </a:r>
            <a:r>
              <a:rPr lang="en-US" dirty="0"/>
              <a:t>and </a:t>
            </a:r>
            <a:r>
              <a:rPr lang="en-US" u="sng" dirty="0"/>
              <a:t>least reached </a:t>
            </a:r>
            <a:r>
              <a:rPr lang="en-US" dirty="0"/>
              <a:t> women who inject drugs (WID) with appropriate services. </a:t>
            </a:r>
          </a:p>
          <a:p>
            <a:r>
              <a:rPr lang="en-US" i="1" dirty="0"/>
              <a:t>Individual Tracking Cards </a:t>
            </a:r>
            <a:r>
              <a:rPr lang="en-US" dirty="0"/>
              <a:t>allow PE capture information from their interactions with the client (</a:t>
            </a:r>
            <a:r>
              <a:rPr lang="en-US" dirty="0" err="1"/>
              <a:t>ie</a:t>
            </a:r>
            <a:r>
              <a:rPr lang="en-US" dirty="0"/>
              <a:t>. WID) . </a:t>
            </a:r>
          </a:p>
          <a:p>
            <a:r>
              <a:rPr lang="en-US" dirty="0"/>
              <a:t>PE can then review these records (weekly), with supervisors/ managers, take decisions on next week’s peer outreach or next steps for specific clients in their network.</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08870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1199</TotalTime>
  <Words>2231</Words>
  <Application>Microsoft Office PowerPoint</Application>
  <PresentationFormat>Widescreen</PresentationFormat>
  <Paragraphs>340</Paragraphs>
  <Slides>31</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M&amp;E Systems and Tools </vt:lpstr>
      <vt:lpstr>MACRO PLANNING - National Data </vt:lpstr>
      <vt:lpstr>MICRO-PLANNING - Programme Data</vt:lpstr>
      <vt:lpstr>Revisiting Sources of Data </vt:lpstr>
      <vt:lpstr>Qualitative vs Quantitative Data</vt:lpstr>
      <vt:lpstr>Qualitative Data Gives Depth to Quantitative Data </vt:lpstr>
      <vt:lpstr>Micro-Planning Tools  Pictorial Mapping</vt:lpstr>
      <vt:lpstr>PowerPoint Presentation</vt:lpstr>
      <vt:lpstr>Individual Tracking Tool</vt:lpstr>
      <vt:lpstr>PowerPoint Presentation</vt:lpstr>
      <vt:lpstr>Benefits of Using Micro-Planning Tools</vt:lpstr>
      <vt:lpstr>Linking Decisions/Questions with Potential Data Sources</vt:lpstr>
      <vt:lpstr>Elements of the Framework</vt:lpstr>
      <vt:lpstr>Framework for Linking Data with Action</vt:lpstr>
      <vt:lpstr>Framework for Linking Data with Action</vt:lpstr>
      <vt:lpstr>Example of Decisions</vt:lpstr>
      <vt:lpstr>Framework for Linking Data with Action</vt:lpstr>
      <vt:lpstr>Framework for Linking Data with Action</vt:lpstr>
      <vt:lpstr>Framework for Linking Data with Action</vt:lpstr>
      <vt:lpstr>Framework for Linking Data with Action</vt:lpstr>
      <vt:lpstr>Framework for Linking Data with Action</vt:lpstr>
      <vt:lpstr>Framework for Linking Data with Action</vt:lpstr>
      <vt:lpstr>Linking Data  with Action</vt:lpstr>
      <vt:lpstr>Group Work</vt:lpstr>
      <vt:lpstr>Small Group Activity – Report Back</vt:lpstr>
      <vt:lpstr>Identify Capacity  Building Needs</vt:lpstr>
      <vt:lpstr>Instructions</vt:lpstr>
      <vt:lpstr>Action Planning</vt:lpstr>
      <vt:lpstr>PowerPoint Presentation</vt:lpstr>
      <vt:lpstr>Action Planning Matrix (example)</vt:lpstr>
      <vt:lpstr>Moving Forward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M&amp;E Systems and Tools</dc:title>
  <dc:creator>Mona Sheikh Mahmud</dc:creator>
  <cp:lastModifiedBy>Riku Lehtovuori</cp:lastModifiedBy>
  <cp:revision>17</cp:revision>
  <dcterms:created xsi:type="dcterms:W3CDTF">2017-10-29T09:50:16Z</dcterms:created>
  <dcterms:modified xsi:type="dcterms:W3CDTF">2017-11-14T08:06:10Z</dcterms:modified>
</cp:coreProperties>
</file>