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00" autoAdjust="0"/>
    <p:restoredTop sz="83395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EFB4D-3E7D-4675-9098-858472DA86D6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B85EE-83AD-4703-BC0C-56C6E82DA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877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72C36-5467-4394-9BEB-5CB18FBD16D6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673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7F7AB5-351C-4151-8FAF-688859EB68B9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080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11DD23-F001-487E-B1CD-8AFE1E32E4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92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74D61F-DF67-4C15-8849-4738F600BB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8204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MY" dirty="0"/>
              <a:t>Building and Maintaining Stakeholder Relationship at the State Level</a:t>
            </a:r>
          </a:p>
          <a:p>
            <a:pPr lvl="1"/>
            <a:r>
              <a:rPr lang="en-MY" dirty="0"/>
              <a:t>Continuous advocacy and engagement work with identified stakeholders</a:t>
            </a:r>
          </a:p>
          <a:p>
            <a:pPr lvl="1"/>
            <a:r>
              <a:rPr lang="en-MY" dirty="0"/>
              <a:t>Develop a communication strategy, </a:t>
            </a:r>
            <a:r>
              <a:rPr lang="en-MY" dirty="0" err="1"/>
              <a:t>eg</a:t>
            </a:r>
            <a:r>
              <a:rPr lang="en-MY" dirty="0"/>
              <a:t>. setting up a committee/advisory board, email-list to discuss implementation issues, promotes awareness, accountability and transparency</a:t>
            </a:r>
          </a:p>
          <a:p>
            <a:pPr lvl="1"/>
            <a:r>
              <a:rPr lang="en-MY" dirty="0"/>
              <a:t>State level reporting mechanism </a:t>
            </a:r>
          </a:p>
          <a:p>
            <a:pPr lvl="0"/>
            <a:r>
              <a:rPr lang="en-MY" dirty="0"/>
              <a:t>Community Mobilisation with the view to encourage community organisation</a:t>
            </a:r>
          </a:p>
          <a:p>
            <a:pPr lvl="1"/>
            <a:r>
              <a:rPr lang="en-MY" dirty="0"/>
              <a:t>Identification of  focal points from the community who are willing to support and participate in the programme</a:t>
            </a:r>
          </a:p>
          <a:p>
            <a:pPr lvl="1"/>
            <a:r>
              <a:rPr lang="en-MY" dirty="0"/>
              <a:t>Linking them to groups at the national level via social networks</a:t>
            </a:r>
          </a:p>
          <a:p>
            <a:pPr lvl="1"/>
            <a:r>
              <a:rPr lang="en-MY" dirty="0"/>
              <a:t>Grooming community champions and role models</a:t>
            </a:r>
          </a:p>
          <a:p>
            <a:pPr lvl="0"/>
            <a:r>
              <a:rPr lang="en-MY" dirty="0"/>
              <a:t>Initiate Peer Support System</a:t>
            </a:r>
          </a:p>
          <a:p>
            <a:pPr lvl="1"/>
            <a:r>
              <a:rPr lang="en-MY" dirty="0"/>
              <a:t>There’s no resource allocation for this activity at the moment but may be able to obtain support from the state health department</a:t>
            </a:r>
          </a:p>
          <a:p>
            <a:pPr lvl="1"/>
            <a:r>
              <a:rPr lang="en-MY" dirty="0"/>
              <a:t>Linkages with ID clinic for referrals </a:t>
            </a:r>
          </a:p>
          <a:p>
            <a:pPr lvl="0"/>
            <a:r>
              <a:rPr lang="en-MY" dirty="0"/>
              <a:t>Ongoing fact-finding/data collection </a:t>
            </a:r>
          </a:p>
          <a:p>
            <a:pPr lvl="1"/>
            <a:r>
              <a:rPr lang="en-MY" dirty="0"/>
              <a:t>Continuous efforts to break into networks of sex workers at the local level and preferably conducted by community representatives</a:t>
            </a:r>
          </a:p>
          <a:p>
            <a:pPr lvl="1"/>
            <a:r>
              <a:rPr lang="en-MY" dirty="0"/>
              <a:t>Identify places of work and key informants, extracting information from pimps/</a:t>
            </a:r>
            <a:r>
              <a:rPr lang="en-MY" dirty="0" err="1"/>
              <a:t>mamasans</a:t>
            </a:r>
            <a:endParaRPr lang="en-MY" dirty="0"/>
          </a:p>
          <a:p>
            <a:pPr lvl="0"/>
            <a:r>
              <a:rPr lang="en-MY" dirty="0"/>
              <a:t>Programme Implementation</a:t>
            </a:r>
          </a:p>
          <a:p>
            <a:pPr lvl="1"/>
            <a:r>
              <a:rPr lang="en-MY" dirty="0"/>
              <a:t>Possible to start implementation on a small scale</a:t>
            </a:r>
          </a:p>
          <a:p>
            <a:pPr lvl="1"/>
            <a:r>
              <a:rPr lang="en-MY" dirty="0"/>
              <a:t>Consider use of funds for community mobilisation activities and peer support initiatives</a:t>
            </a:r>
          </a:p>
          <a:p>
            <a:pPr lvl="1"/>
            <a:r>
              <a:rPr lang="en-MY" dirty="0"/>
              <a:t>Training on safe sex, legal rights etc</a:t>
            </a:r>
          </a:p>
          <a:p>
            <a:pPr lvl="1"/>
            <a:r>
              <a:rPr lang="en-MY" dirty="0"/>
              <a:t>Sex work programme in Kelantan needs a different and more creative approach due to the hidden nature of sex work in this state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72C36-5467-4394-9BEB-5CB18FBD16D6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09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AF1F5-A6F8-440D-B3BC-A2FD0719E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21658-0D49-4A7D-9A4F-E07096220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BEA69-98DF-4566-B683-0E97C79E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9E169-E9CA-4E48-9B85-8652E2F24EA7}" type="datetime1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4944-08AB-4196-8B68-0631433B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3398C-D1E3-4E24-9297-513E5A56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34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409CA-905B-4990-9147-B01E24E9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410BD4-821E-41EF-BFB0-CA0A18300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47142-4F3C-49BC-BE11-8C69F781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40B5-4E5C-4DCF-9477-A9749397F0EB}" type="datetime1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9F0F8-3289-4738-8E3E-BDF49DC80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2804D-ED1F-4898-B5B8-96F710152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73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D0A06F-DB58-4D87-83D0-DD795C848C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15BBE-1000-4A79-B567-22872BB9E0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1265C-3CAE-4497-9246-21DFA7B91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5E9-80E7-4AF1-BC00-1CAC79CADAAA}" type="datetime1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DF391-6734-4A7E-A536-DA8751C9B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6390C-5154-4621-948B-E718C384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49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AA8A4-72AE-4C4F-8DD5-9A54DF21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0DA4B-775A-4A81-95B2-F145A6775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A9A6C-FFDE-4C0B-8870-705353790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12D6-7319-442A-A1E5-875D20322BF3}" type="datetime1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37FE0-5F33-4FF6-A932-9644153BE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98064-377C-4E26-ACBA-53704F83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38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8BA77-9E8D-4462-9BD9-CB414BC9A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F085A-B009-48DC-8C08-0ACF90F9C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BBAAB-BA20-4E91-9225-B1C210846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6E30-3596-48F9-A061-31CD69A614C5}" type="datetime1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3F23C-0F0F-4F49-86E9-DF0AC3AD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6D27-ABFF-45AC-BBC3-F71B09AA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55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8113-532B-458C-8C42-BA8ADBCDF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A02A8-BCDD-4551-9DEB-71D2ECCCB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D5FB26-4C33-45E9-950B-959445582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AF547D-964F-4FBD-BB6A-F5ACCA343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64D9A-B32A-4517-BAB9-748F57E5F28B}" type="datetime1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14A1-1B57-4869-BC65-1446796F0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E3145-142B-4A9B-BBEE-449471A6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28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DD27F-FF07-4BAF-AD27-90989C257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511D38-D7EA-4AAF-99A1-6DF15AEAD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1DE83-8C25-4FE0-AD31-F2541CC6C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E15317-4DE3-413F-A2E5-7F794F09A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78DA72-3B0A-4AEA-89AC-96CCB0DF92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E99B5F-D9D6-49B9-8B7D-2AC27BDDA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974-81B6-4829-BF11-9C07109BC449}" type="datetime1">
              <a:rPr lang="en-GB" smtClean="0"/>
              <a:t>14/11/2017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F5BDE4-5CFD-44C8-B030-F931CF3A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6FB3D-143B-4AD8-B779-27A06FFA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9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E2E4-AC71-4D3E-94E0-81206D0D0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3CC979-566C-430C-871C-543BDF4D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CCA0-2F9C-4CF8-8D53-4571FE8AEC6D}" type="datetime1">
              <a:rPr lang="en-GB" smtClean="0"/>
              <a:t>14/11/2017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B9B8F-97F3-423D-9CF1-0A12ED27B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1DE9A-C68E-44D1-AF94-379B883C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2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4C8DB2-F29B-4EC8-BFF5-189494245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0196B-CF0F-4991-B624-9F94900B2DBD}" type="datetime1">
              <a:rPr lang="en-GB" smtClean="0"/>
              <a:t>14/11/2017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4238D-A027-4FFB-B475-5EC71ACD8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8EEEF-7FF4-4086-BC5D-0900346C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19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7E5B5-06CC-4316-9E33-DC82422CC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B3668-9201-4DF9-8969-F22052E84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FE51D8-9863-44B2-99F6-7B24496292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24639-4C4A-4188-BE2F-3C8873CC4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3107F-9132-47AE-B539-E1BFAD819023}" type="datetime1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9DC87-3D85-433F-A358-7B9E6A01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19534-D955-45CD-B6D4-0553C087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88C21-B8D9-4868-9699-92D4D3D0C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436B4D-0E24-4A49-AD3E-8DA8472FD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60846-463B-490B-82CE-1C471234A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83356-538B-4CC0-87BB-866CB043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A9E3A-B986-40D8-813D-29D02A5C3537}" type="datetime1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6A46B-6E58-4050-88E6-F9270DDD5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853CA-786E-4FB8-9B24-A18CAA41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08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81FB3F-2FEF-4397-95F8-C98535F24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38B66-436A-4B9A-B164-DF0AC3649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A023A-AC7B-45DF-85DA-445F6732D4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9D107-BC1C-4A98-947A-2D3AC6886908}" type="datetime1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34F20-4187-4410-BB5F-5E4E57E58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F4174-31C0-4DE5-ABAF-8F5EF71B2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5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tint val="95000"/>
              <a:satMod val="170000"/>
            </a:schemeClr>
          </a:solidFill>
          <a:ln>
            <a:noFill/>
          </a:ln>
          <a:effectLst/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3EF0C2-EE57-40DD-B754-BF1477FABA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0"/>
            <a:ext cx="407213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553D2F-8470-4B61-AF7E-E0BCDF8FE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257" y="965198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Using M&amp;E Data for Quality Improvement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FFD8D-2696-4E19-B1CF-A256C6F28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4570" y="965199"/>
            <a:ext cx="3093963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Module 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1ED8AD-5FF8-47BB-8450-B5E5853A6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793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848379" y="643467"/>
            <a:ext cx="7403410" cy="5571066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E1E2E7-4B92-4AF3-9492-50ABFDAC4471}"/>
              </a:ext>
            </a:extLst>
          </p:cNvPr>
          <p:cNvSpPr/>
          <p:nvPr/>
        </p:nvSpPr>
        <p:spPr>
          <a:xfrm>
            <a:off x="6096000" y="712922"/>
            <a:ext cx="2428068" cy="11623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BA6DF9-666B-479C-95E6-0F9E41F20DA7}"/>
              </a:ext>
            </a:extLst>
          </p:cNvPr>
          <p:cNvSpPr/>
          <p:nvPr/>
        </p:nvSpPr>
        <p:spPr>
          <a:xfrm>
            <a:off x="8415580" y="2399653"/>
            <a:ext cx="3146155" cy="28232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Female SW 1,134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Transgender SW 498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TOTAL: 1,632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HIV cases 9,891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FECE4B7-9A9C-4FA8-97E6-A65FF2DCEA23}"/>
              </a:ext>
            </a:extLst>
          </p:cNvPr>
          <p:cNvCxnSpPr>
            <a:stCxn id="2" idx="3"/>
            <a:endCxn id="15" idx="0"/>
          </p:cNvCxnSpPr>
          <p:nvPr/>
        </p:nvCxnSpPr>
        <p:spPr>
          <a:xfrm>
            <a:off x="8524068" y="1294109"/>
            <a:ext cx="1464590" cy="1105544"/>
          </a:xfrm>
          <a:prstGeom prst="bent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0CEE09-7BA4-4A99-A589-35914F2E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90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Statement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Global Fund approved sufficient budget allocation for a state level sex worker </a:t>
            </a:r>
            <a:r>
              <a:rPr lang="en-US" dirty="0" err="1"/>
              <a:t>programme</a:t>
            </a:r>
            <a:r>
              <a:rPr lang="en-US" dirty="0"/>
              <a:t>.</a:t>
            </a:r>
          </a:p>
          <a:p>
            <a:r>
              <a:rPr lang="en-US" dirty="0"/>
              <a:t>The State now has the money, human resource, health commodities and access to other services.</a:t>
            </a:r>
          </a:p>
          <a:p>
            <a:r>
              <a:rPr lang="en-US" dirty="0"/>
              <a:t>The selected sub-recipient rejected GF grant because the mapping exercise failed. </a:t>
            </a:r>
          </a:p>
          <a:p>
            <a:r>
              <a:rPr lang="en-US" b="1" dirty="0">
                <a:solidFill>
                  <a:srgbClr val="FF0000"/>
                </a:solidFill>
              </a:rPr>
              <a:t>So… where are the 1,632 sex workers located?</a:t>
            </a:r>
          </a:p>
          <a:p>
            <a:r>
              <a:rPr lang="en-US" dirty="0"/>
              <a:t>Note: Cultural, Religious and Political context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DA2A0-A383-45DD-BBE6-17D590F4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594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MY" dirty="0"/>
              <a:t>Kelantan has one of the highest incidence of HIV in Malaysia.</a:t>
            </a:r>
          </a:p>
          <a:p>
            <a:r>
              <a:rPr lang="en-MY" dirty="0"/>
              <a:t>It is connected to Thailand by a small river with 7 informal entry points. </a:t>
            </a:r>
          </a:p>
          <a:p>
            <a:r>
              <a:rPr lang="en-MY" dirty="0"/>
              <a:t>It is difficult to locate sex workers as they are mostly homed based and solicit via telephone bookings. </a:t>
            </a:r>
          </a:p>
          <a:p>
            <a:r>
              <a:rPr lang="en-MY" dirty="0"/>
              <a:t>Key issues identified include:</a:t>
            </a:r>
          </a:p>
          <a:p>
            <a:pPr lvl="1"/>
            <a:r>
              <a:rPr lang="en-MY" dirty="0"/>
              <a:t>mobility of sex workers (active movement from state to state)</a:t>
            </a:r>
          </a:p>
          <a:p>
            <a:pPr lvl="1"/>
            <a:r>
              <a:rPr lang="en-MY" dirty="0"/>
              <a:t>a different modus operandi in which sex work is conducted at home, rented rooms, across the border, through networks, phone bookings and controlled by pimps (Malaysian and Thai)</a:t>
            </a:r>
          </a:p>
          <a:p>
            <a:pPr lvl="1"/>
            <a:r>
              <a:rPr lang="en-MY" dirty="0"/>
              <a:t>raids and arrest by law enforcers</a:t>
            </a:r>
          </a:p>
          <a:p>
            <a:pPr lvl="1"/>
            <a:r>
              <a:rPr lang="en-MY" dirty="0"/>
              <a:t>loss to follow up by healthcare providers</a:t>
            </a:r>
          </a:p>
          <a:p>
            <a:pPr lvl="1"/>
            <a:r>
              <a:rPr lang="en-MY" dirty="0"/>
              <a:t>poverty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EAD20-301A-4118-8F73-83391663E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958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Combining Data Collection and Advocacy</a:t>
            </a:r>
            <a:endParaRPr lang="en-MY" sz="3600" dirty="0"/>
          </a:p>
        </p:txBody>
      </p:sp>
      <p:pic>
        <p:nvPicPr>
          <p:cNvPr id="9" name="Content Placeholder 8" descr="PC131025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55840" y="1700809"/>
            <a:ext cx="2573338" cy="1931987"/>
          </a:xfrm>
          <a:prstGeom prst="rect">
            <a:avLst/>
          </a:prstGeom>
        </p:spPr>
      </p:pic>
      <p:pic>
        <p:nvPicPr>
          <p:cNvPr id="10" name="Picture 9" descr="PC131037.JPG"/>
          <p:cNvPicPr/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7896200" y="4509120"/>
            <a:ext cx="2627346" cy="1970656"/>
          </a:xfrm>
          <a:prstGeom prst="rect">
            <a:avLst/>
          </a:prstGeom>
        </p:spPr>
      </p:pic>
      <p:pic>
        <p:nvPicPr>
          <p:cNvPr id="11" name="Picture 10" descr="PC13104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99856" y="4491186"/>
            <a:ext cx="2616006" cy="1962150"/>
          </a:xfrm>
          <a:prstGeom prst="rect">
            <a:avLst/>
          </a:prstGeom>
        </p:spPr>
      </p:pic>
      <p:pic>
        <p:nvPicPr>
          <p:cNvPr id="13" name="Picture 12" descr="PC131047.JPG"/>
          <p:cNvPicPr/>
          <p:nvPr/>
        </p:nvPicPr>
        <p:blipFill>
          <a:blip r:embed="rId5" cstate="print">
            <a:lum bright="10000" contrast="30000"/>
          </a:blip>
          <a:stretch>
            <a:fillRect/>
          </a:stretch>
        </p:blipFill>
        <p:spPr>
          <a:xfrm>
            <a:off x="1631505" y="4517802"/>
            <a:ext cx="2676525" cy="2007542"/>
          </a:xfrm>
          <a:prstGeom prst="rect">
            <a:avLst/>
          </a:prstGeom>
        </p:spPr>
      </p:pic>
      <p:pic>
        <p:nvPicPr>
          <p:cNvPr id="15" name="Picture 14" descr="PC131028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52184" y="1628800"/>
            <a:ext cx="2614422" cy="1960962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7392144" y="2564904"/>
            <a:ext cx="288032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904312" y="4077072"/>
            <a:ext cx="504056" cy="3600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7536160" y="5085184"/>
            <a:ext cx="288032" cy="43204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Left Arrow 15"/>
          <p:cNvSpPr/>
          <p:nvPr/>
        </p:nvSpPr>
        <p:spPr>
          <a:xfrm>
            <a:off x="4367808" y="5085184"/>
            <a:ext cx="360040" cy="43204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83832" y="3645025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Meeting with the Leader of Political Party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80176" y="3645025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Working with local key contacts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68208" y="64533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Crossing the boarder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9856" y="64533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Observation 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96008" y="6525344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Gathering evidence 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31504" y="1772816"/>
            <a:ext cx="29878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Know your population and epidemic…..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7DD79F-2357-4E9B-A239-7E3F1B72D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3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Home Based Sex Work</a:t>
            </a:r>
            <a:endParaRPr lang="en-MY" dirty="0"/>
          </a:p>
        </p:txBody>
      </p:sp>
      <p:pic>
        <p:nvPicPr>
          <p:cNvPr id="5" name="Content Placeholder 4" descr="PC141056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0380" y="1348353"/>
            <a:ext cx="4510006" cy="5238427"/>
          </a:xfrm>
        </p:spPr>
      </p:pic>
      <p:pic>
        <p:nvPicPr>
          <p:cNvPr id="6" name="Content Placeholder 5" descr="PC141071.JPG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5302" y="1348354"/>
            <a:ext cx="4602996" cy="5238426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82A951-268C-40B7-8D2E-D48C35AB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49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</a:t>
            </a:r>
            <a:endParaRPr lang="en-MY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87458" y="1480252"/>
          <a:ext cx="11608230" cy="5047488"/>
        </p:xfrm>
        <a:graphic>
          <a:graphicData uri="http://schemas.openxmlformats.org/drawingml/2006/table">
            <a:tbl>
              <a:tblPr/>
              <a:tblGrid>
                <a:gridCol w="5804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4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400" b="1">
                          <a:latin typeface="Calibri"/>
                          <a:ea typeface="Calibri"/>
                          <a:cs typeface="Times New Roman"/>
                        </a:rPr>
                        <a:t>STRENGTHS</a:t>
                      </a:r>
                      <a:endParaRPr lang="en-MY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400" b="1">
                          <a:latin typeface="Calibri"/>
                          <a:ea typeface="Calibri"/>
                          <a:cs typeface="Times New Roman"/>
                        </a:rPr>
                        <a:t>WEAKNESSES</a:t>
                      </a:r>
                      <a:endParaRPr lang="en-MY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218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>
                          <a:latin typeface="Calibri"/>
                          <a:ea typeface="Calibri"/>
                          <a:cs typeface="Times New Roman"/>
                        </a:rPr>
                        <a:t>Support from local government and health department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>
                          <a:latin typeface="Calibri"/>
                          <a:ea typeface="Calibri"/>
                          <a:cs typeface="Times New Roman"/>
                        </a:rPr>
                        <a:t>Existing NGO already working with sex worker community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>
                          <a:latin typeface="Calibri"/>
                          <a:ea typeface="Calibri"/>
                          <a:cs typeface="Times New Roman"/>
                        </a:rPr>
                        <a:t>Skills and capacity of community workers and local NGO on sex work programming strategies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400" b="1" dirty="0">
                          <a:latin typeface="Calibri"/>
                          <a:ea typeface="Calibri"/>
                          <a:cs typeface="Times New Roman"/>
                        </a:rPr>
                        <a:t>OPPORTUNITIES</a:t>
                      </a:r>
                      <a:endParaRPr lang="en-MY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400" b="1">
                          <a:latin typeface="Calibri"/>
                          <a:ea typeface="Calibri"/>
                          <a:cs typeface="Times New Roman"/>
                        </a:rPr>
                        <a:t>THREATS</a:t>
                      </a:r>
                      <a:endParaRPr lang="en-MY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27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>
                          <a:latin typeface="Calibri"/>
                          <a:ea typeface="Calibri"/>
                          <a:cs typeface="Times New Roman"/>
                        </a:rPr>
                        <a:t>Identified persons from the community willing to work with the programme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>
                          <a:latin typeface="Calibri"/>
                          <a:ea typeface="Calibri"/>
                          <a:cs typeface="Times New Roman"/>
                        </a:rPr>
                        <a:t>Strengthen linkages with hospitals and other healthcare providers for referrals and information sharing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 dirty="0">
                          <a:latin typeface="Calibri"/>
                          <a:ea typeface="Calibri"/>
                          <a:cs typeface="Times New Roman"/>
                        </a:rPr>
                        <a:t>Mobility of sex workers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 dirty="0">
                          <a:latin typeface="Calibri"/>
                          <a:ea typeface="Calibri"/>
                          <a:cs typeface="Times New Roman"/>
                        </a:rPr>
                        <a:t>Difficulty in identifying and breaking through networks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 dirty="0">
                          <a:latin typeface="Calibri"/>
                          <a:ea typeface="Calibri"/>
                          <a:cs typeface="Times New Roman"/>
                        </a:rPr>
                        <a:t>Law enforcement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400" dirty="0">
                          <a:latin typeface="Calibri"/>
                          <a:ea typeface="Calibri"/>
                          <a:cs typeface="Times New Roman"/>
                        </a:rPr>
                        <a:t>Border issues – movement of sex workers and clients into South Thailand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98AA2D-2C48-4C10-A9DF-7375867F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492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Opportunities Identified in 2</a:t>
            </a:r>
            <a:r>
              <a:rPr lang="en-US" sz="4000" baseline="30000" dirty="0"/>
              <a:t>nd</a:t>
            </a:r>
            <a:r>
              <a:rPr lang="en-US" sz="4000" dirty="0"/>
              <a:t> Mapping Exercise</a:t>
            </a:r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MY" sz="3200" dirty="0"/>
              <a:t>Support from state government and health department.</a:t>
            </a:r>
          </a:p>
          <a:p>
            <a:pPr lvl="0"/>
            <a:r>
              <a:rPr lang="en-MY" sz="3200" dirty="0"/>
              <a:t>Strong linkages between service providers, </a:t>
            </a:r>
            <a:r>
              <a:rPr lang="en-MY" sz="3200" dirty="0" err="1"/>
              <a:t>ie</a:t>
            </a:r>
            <a:r>
              <a:rPr lang="en-MY" sz="3200" dirty="0"/>
              <a:t>. NGO and healthcare providers.</a:t>
            </a:r>
          </a:p>
          <a:p>
            <a:pPr lvl="0"/>
            <a:r>
              <a:rPr lang="en-MY" sz="3200" dirty="0"/>
              <a:t>Good existing programme coverage by the Reproductive Health Association Kelantan (funded by the Ministry of Health) which indicates a certain level of success in building rapport with the community.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B902D-900F-4AE5-A296-27EC87E6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949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Strategising</a:t>
            </a:r>
            <a:r>
              <a:rPr lang="en-US" dirty="0"/>
              <a:t> for Quality Improvement 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MY" sz="3200" dirty="0"/>
              <a:t>Building and maintaining stakeholder relationship at the State level.</a:t>
            </a:r>
          </a:p>
          <a:p>
            <a:pPr lvl="0"/>
            <a:r>
              <a:rPr lang="en-MY" sz="3200" dirty="0"/>
              <a:t>Community mobilisation with the view to encourage community organisation.</a:t>
            </a:r>
          </a:p>
          <a:p>
            <a:pPr lvl="0"/>
            <a:r>
              <a:rPr lang="en-MY" sz="3200" dirty="0"/>
              <a:t>Initiate Peer Support System.</a:t>
            </a:r>
          </a:p>
          <a:p>
            <a:pPr lvl="0"/>
            <a:r>
              <a:rPr lang="en-MY" sz="3200" dirty="0"/>
              <a:t>Ongoing fact-finding/data collection.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C8E2E-9F3F-4408-BE4B-A5EEAC68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63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Define Quality Improvement</a:t>
            </a:r>
            <a:endParaRPr lang="en-MY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Plenary Discussion</a:t>
            </a:r>
            <a:endParaRPr lang="en-MY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6AE4B9-7C04-41E8-BD3F-74404F6A2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3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3C71-6BD9-4F0E-B096-91F3C514D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Quality Improvement (QI)</a:t>
            </a:r>
            <a:br>
              <a:rPr lang="en-GB" dirty="0"/>
            </a:br>
            <a:r>
              <a:rPr lang="en-GB" sz="2800" dirty="0"/>
              <a:t>WHO Collaborating Centre for Strategic Information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4DE44-FC87-4D46-A965-54EBB21A7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QI is a fundamental component of HIV </a:t>
            </a:r>
            <a:r>
              <a:rPr lang="en-US" dirty="0" err="1"/>
              <a:t>programme</a:t>
            </a:r>
            <a:r>
              <a:rPr lang="en-US" dirty="0"/>
              <a:t> delivery.</a:t>
            </a:r>
          </a:p>
          <a:p>
            <a:pPr fontAlgn="base"/>
            <a:r>
              <a:rPr lang="en-US" dirty="0"/>
              <a:t>Aims to provide in-depth evaluation of services and a pathway for improvements.</a:t>
            </a:r>
          </a:p>
          <a:p>
            <a:pPr fontAlgn="base"/>
            <a:r>
              <a:rPr lang="en-US" dirty="0"/>
              <a:t>Includes regular measurement of processes and outcomes to analyze performance of the system. </a:t>
            </a:r>
          </a:p>
          <a:p>
            <a:pPr fontAlgn="base"/>
            <a:r>
              <a:rPr lang="en-US" dirty="0"/>
              <a:t>Ultimate goal of reducing variation in service delivery by implementation of the most effective solutions. 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8FB37-3DE9-4FBA-9BD1-70FC53CE7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87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CB38-8DB1-4D26-9583-7D615F557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QI in HIV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BCBE1-F010-46A0-891E-A4E99A193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dirty="0"/>
              <a:t>Directed toward achieving better health outcomes (such as effective linkage to care after diagnosis, retention in care, and HIV viral load suppression). </a:t>
            </a:r>
          </a:p>
          <a:p>
            <a:pPr fontAlgn="base"/>
            <a:r>
              <a:rPr lang="en-US" dirty="0"/>
              <a:t>Data quality assessment (DQA) is often embedded in quality improvement and used to guide the data quality improvement process. </a:t>
            </a:r>
          </a:p>
          <a:p>
            <a:pPr fontAlgn="base"/>
            <a:r>
              <a:rPr lang="en-US" dirty="0"/>
              <a:t>DQA determines which types of data need improvement and what the priorities are, and thus supports the accurate measurement of </a:t>
            </a:r>
            <a:r>
              <a:rPr lang="en-US" dirty="0" err="1"/>
              <a:t>programme</a:t>
            </a:r>
            <a:r>
              <a:rPr lang="en-US" dirty="0"/>
              <a:t> performance. </a:t>
            </a:r>
          </a:p>
          <a:p>
            <a:pPr fontAlgn="base"/>
            <a:r>
              <a:rPr lang="en-US" dirty="0"/>
              <a:t>High quality data are critical for monitoring </a:t>
            </a:r>
            <a:r>
              <a:rPr lang="en-US" dirty="0" err="1"/>
              <a:t>programme</a:t>
            </a:r>
            <a:r>
              <a:rPr lang="en-US" dirty="0"/>
              <a:t> effectiveness and making programmatic decisions as well as for ensuring a high quality of services.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99251-7195-4D0D-B848-A8A980CA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32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Conflicting Data?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 </a:t>
            </a:r>
            <a:r>
              <a:rPr lang="en-US" dirty="0" err="1"/>
              <a:t>programme</a:t>
            </a:r>
            <a:r>
              <a:rPr lang="en-US" dirty="0"/>
              <a:t> data may look as though it does not support National Surveillance data, </a:t>
            </a:r>
            <a:r>
              <a:rPr lang="en-US" dirty="0" err="1"/>
              <a:t>eg</a:t>
            </a:r>
            <a:r>
              <a:rPr lang="en-US" dirty="0"/>
              <a:t>.:</a:t>
            </a:r>
          </a:p>
          <a:p>
            <a:pPr lvl="1"/>
            <a:r>
              <a:rPr lang="en-US" dirty="0"/>
              <a:t>High </a:t>
            </a:r>
            <a:r>
              <a:rPr lang="en-US" dirty="0" err="1"/>
              <a:t>programme</a:t>
            </a:r>
            <a:r>
              <a:rPr lang="en-US" dirty="0"/>
              <a:t> coverage but no change/increase in new incidences of HIV and STI</a:t>
            </a:r>
          </a:p>
          <a:p>
            <a:pPr lvl="1"/>
            <a:r>
              <a:rPr lang="en-US" dirty="0"/>
              <a:t>Prevalence of HIV in one locality is far above national estimates</a:t>
            </a:r>
          </a:p>
          <a:p>
            <a:r>
              <a:rPr lang="en-US" dirty="0"/>
              <a:t>Is there a problem with data collection?</a:t>
            </a:r>
          </a:p>
          <a:p>
            <a:r>
              <a:rPr lang="en-US" dirty="0"/>
              <a:t>How are clients recorded? Are we using unique identifiers?</a:t>
            </a:r>
          </a:p>
          <a:p>
            <a:r>
              <a:rPr lang="en-US" dirty="0"/>
              <a:t>Is there an issue with quality of services? </a:t>
            </a:r>
          </a:p>
          <a:p>
            <a:r>
              <a:rPr lang="en-US" dirty="0"/>
              <a:t>Is there bias in data collection?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84B8B-163E-446F-B0BA-F7A59A35B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to Service Coverage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Questions to ask</a:t>
            </a:r>
          </a:p>
          <a:p>
            <a:pPr lvl="1"/>
            <a:r>
              <a:rPr lang="en-US" dirty="0"/>
              <a:t>Are services accessible to women who inject drugs? If not why?</a:t>
            </a:r>
          </a:p>
          <a:p>
            <a:pPr lvl="1"/>
            <a:r>
              <a:rPr lang="en-US" dirty="0"/>
              <a:t>What are the barriers to service access?</a:t>
            </a:r>
          </a:p>
          <a:p>
            <a:pPr lvl="1"/>
            <a:r>
              <a:rPr lang="en-US" dirty="0"/>
              <a:t>Are law enforcement agencies increasing enforcement activities? </a:t>
            </a:r>
          </a:p>
          <a:p>
            <a:pPr lvl="1"/>
            <a:r>
              <a:rPr lang="en-US" dirty="0"/>
              <a:t>Are NGO workers doing outreach in the right locations?</a:t>
            </a:r>
          </a:p>
          <a:p>
            <a:pPr lvl="1"/>
            <a:r>
              <a:rPr lang="en-US" dirty="0"/>
              <a:t>Do we need to review outreach </a:t>
            </a:r>
            <a:r>
              <a:rPr lang="en-US" dirty="0" err="1"/>
              <a:t>methodolody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Do we have sufficient resources allocated to the </a:t>
            </a:r>
            <a:r>
              <a:rPr lang="en-US" dirty="0" err="1"/>
              <a:t>programme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Do we have enough trained personnel at both government and NGO service points?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76CF5-70F4-4B31-9618-4EF855CE1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296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Use of Qualitative Data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Adds depth to your understanding of what is actually happening at the implementation level.</a:t>
            </a:r>
          </a:p>
          <a:p>
            <a:r>
              <a:rPr lang="en-US" dirty="0"/>
              <a:t>Regular but informal discussions with beneficiaries will provide you with a wealth of information. </a:t>
            </a:r>
          </a:p>
          <a:p>
            <a:r>
              <a:rPr lang="en-US" dirty="0"/>
              <a:t>These informal discussions need to be properly documented</a:t>
            </a:r>
            <a:r>
              <a:rPr lang="en-MY" dirty="0"/>
              <a:t> as well.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0319" y="1898392"/>
            <a:ext cx="5563890" cy="392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978165-5A9A-4FA1-99DA-BF4DD535A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505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look at an example:</a:t>
            </a:r>
            <a:endParaRPr lang="en-MY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Sex Work in Kelantan, MALAYSIA</a:t>
            </a:r>
            <a:endParaRPr lang="en-MY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F3C92A-04F3-435F-877A-B483CB95E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24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Epidemiological Profile of People Who  Injecting Drugs, Female and Transgender Sex Workers in Malaysia</a:t>
            </a:r>
            <a:endParaRPr lang="en-MY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690688"/>
          <a:ext cx="9669651" cy="4989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8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7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6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3055">
                <a:tc>
                  <a:txBody>
                    <a:bodyPr/>
                    <a:lstStyle/>
                    <a:p>
                      <a:r>
                        <a:rPr lang="en-US" sz="2000" dirty="0"/>
                        <a:t>Target Group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Estimated Population Size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HIV Prevalence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Source</a:t>
                      </a:r>
                      <a:r>
                        <a:rPr lang="en-US" sz="2000" baseline="0" dirty="0"/>
                        <a:t> </a:t>
                      </a:r>
                      <a:endParaRPr lang="en-MY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5342">
                <a:tc>
                  <a:txBody>
                    <a:bodyPr/>
                    <a:lstStyle/>
                    <a:p>
                      <a:r>
                        <a:rPr lang="en-US" sz="2800" dirty="0"/>
                        <a:t>People who Inject Drugs</a:t>
                      </a:r>
                      <a:endParaRPr lang="en-MY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170,000</a:t>
                      </a:r>
                      <a:endParaRPr lang="en-MY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b="1" dirty="0"/>
                        <a:t>22.1%</a:t>
                      </a:r>
                    </a:p>
                    <a:p>
                      <a:pPr algn="ctr"/>
                      <a:r>
                        <a:rPr lang="en-MY" sz="2000" b="0" dirty="0"/>
                        <a:t>(with one site reporting 47.1%)</a:t>
                      </a:r>
                    </a:p>
                    <a:p>
                      <a:pPr algn="ctr"/>
                      <a:endParaRPr lang="en-MY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Integrated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algn="ctr"/>
                      <a:r>
                        <a:rPr lang="en-US" sz="1600" baseline="0" dirty="0"/>
                        <a:t>Bio-</a:t>
                      </a:r>
                      <a:r>
                        <a:rPr lang="en-US" sz="1600" baseline="0" dirty="0" err="1"/>
                        <a:t>Behavioural</a:t>
                      </a:r>
                      <a:r>
                        <a:rPr lang="en-US" sz="1600" baseline="0" dirty="0"/>
                        <a:t> Surveillance (IBBS) 2009</a:t>
                      </a:r>
                      <a:endParaRPr lang="en-MY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5342">
                <a:tc>
                  <a:txBody>
                    <a:bodyPr/>
                    <a:lstStyle/>
                    <a:p>
                      <a:r>
                        <a:rPr lang="en-US" sz="2800" dirty="0"/>
                        <a:t>Female</a:t>
                      </a:r>
                      <a:r>
                        <a:rPr lang="en-US" sz="2800" baseline="0" dirty="0"/>
                        <a:t> </a:t>
                      </a:r>
                      <a:r>
                        <a:rPr lang="en-US" sz="2800" dirty="0"/>
                        <a:t>Sex Workers</a:t>
                      </a:r>
                      <a:endParaRPr lang="en-MY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60,000</a:t>
                      </a:r>
                    </a:p>
                    <a:p>
                      <a:pPr algn="ctr"/>
                      <a:r>
                        <a:rPr lang="en-US" sz="2800" dirty="0"/>
                        <a:t>(combined</a:t>
                      </a:r>
                      <a:r>
                        <a:rPr lang="en-US" sz="2800" baseline="0" dirty="0"/>
                        <a:t> estimate)</a:t>
                      </a:r>
                      <a:endParaRPr lang="en-MY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/>
                        <a:t>10.5%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0" dirty="0"/>
                        <a:t>(with one site reporting 12.6%)</a:t>
                      </a:r>
                    </a:p>
                    <a:p>
                      <a:pPr algn="ctr"/>
                      <a:endParaRPr lang="en-MY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Integrated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algn="ctr"/>
                      <a:r>
                        <a:rPr lang="en-US" sz="1600" baseline="0" dirty="0"/>
                        <a:t>Bio-</a:t>
                      </a:r>
                      <a:r>
                        <a:rPr lang="en-US" sz="1600" baseline="0" dirty="0" err="1"/>
                        <a:t>Behavioural</a:t>
                      </a:r>
                      <a:r>
                        <a:rPr lang="en-US" sz="1600" baseline="0" dirty="0"/>
                        <a:t> Surveillance (IBBS) 2009</a:t>
                      </a:r>
                      <a:endParaRPr lang="en-MY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5342">
                <a:tc>
                  <a:txBody>
                    <a:bodyPr/>
                    <a:lstStyle/>
                    <a:p>
                      <a:r>
                        <a:rPr lang="en-US" sz="2800" dirty="0"/>
                        <a:t>Transgender Sex Workers</a:t>
                      </a:r>
                      <a:endParaRPr lang="en-MY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b="1" dirty="0"/>
                        <a:t>9.7%</a:t>
                      </a:r>
                    </a:p>
                    <a:p>
                      <a:pPr algn="ctr"/>
                      <a:r>
                        <a:rPr lang="en-MY" sz="2000" b="0" dirty="0"/>
                        <a:t>(with one site reporting 19.3%) </a:t>
                      </a:r>
                    </a:p>
                    <a:p>
                      <a:pPr algn="ctr"/>
                      <a:endParaRPr lang="en-MY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Integrated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Bio-</a:t>
                      </a:r>
                      <a:r>
                        <a:rPr lang="en-US" sz="1600" baseline="0" dirty="0" err="1"/>
                        <a:t>Behavioural</a:t>
                      </a:r>
                      <a:r>
                        <a:rPr lang="en-US" sz="1600" baseline="0" dirty="0"/>
                        <a:t> Surveillance (IBBS) 2009</a:t>
                      </a:r>
                      <a:endParaRPr lang="en-MY" sz="1600" dirty="0"/>
                    </a:p>
                    <a:p>
                      <a:pPr algn="ctr"/>
                      <a:endParaRPr lang="en-MY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E6CCD9-FDCE-45ED-844E-A58EB07D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612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1102</Words>
  <Application>Microsoft Office PowerPoint</Application>
  <PresentationFormat>Widescreen</PresentationFormat>
  <Paragraphs>154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Using M&amp;E Data for Quality Improvement</vt:lpstr>
      <vt:lpstr>Define Quality Improvement</vt:lpstr>
      <vt:lpstr>Quality Improvement (QI) WHO Collaborating Centre for Strategic Information</vt:lpstr>
      <vt:lpstr>QI in HIV Programming</vt:lpstr>
      <vt:lpstr>Conflicting Data?</vt:lpstr>
      <vt:lpstr>Challenges to Service Coverage</vt:lpstr>
      <vt:lpstr>The Use of Qualitative Data</vt:lpstr>
      <vt:lpstr>Let’s look at an example:</vt:lpstr>
      <vt:lpstr>Epidemiological Profile of People Who  Injecting Drugs, Female and Transgender Sex Workers in Malaysia</vt:lpstr>
      <vt:lpstr>PowerPoint Presentation</vt:lpstr>
      <vt:lpstr>Problem Statement</vt:lpstr>
      <vt:lpstr>Background</vt:lpstr>
      <vt:lpstr>Combining Data Collection and Advocacy</vt:lpstr>
      <vt:lpstr>Home Based Sex Work</vt:lpstr>
      <vt:lpstr>SWOT Analysis </vt:lpstr>
      <vt:lpstr>Opportunities Identified in 2nd Mapping Exercise</vt:lpstr>
      <vt:lpstr>Strategising for Quality Improvement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Mona Sheikh Mahmud</dc:creator>
  <cp:lastModifiedBy>Riku Lehtovuori</cp:lastModifiedBy>
  <cp:revision>9</cp:revision>
  <dcterms:created xsi:type="dcterms:W3CDTF">2017-10-29T08:23:27Z</dcterms:created>
  <dcterms:modified xsi:type="dcterms:W3CDTF">2017-11-14T08:04:39Z</dcterms:modified>
</cp:coreProperties>
</file>