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9483" autoAdjust="0"/>
  </p:normalViewPr>
  <p:slideViewPr>
    <p:cSldViewPr snapToGrid="0">
      <p:cViewPr varScale="1">
        <p:scale>
          <a:sx n="81" d="100"/>
          <a:sy n="81" d="100"/>
        </p:scale>
        <p:origin x="120" y="42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97BB91-1665-43FF-9E9B-9AFE710F6E8D}"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n-US"/>
        </a:p>
      </dgm:t>
    </dgm:pt>
    <dgm:pt modelId="{B39CF053-0324-452E-906E-6463CC81006F}">
      <dgm:prSet/>
      <dgm:spPr/>
      <dgm:t>
        <a:bodyPr/>
        <a:lstStyle/>
        <a:p>
          <a:r>
            <a:rPr lang="en-US"/>
            <a:t>Population Size Estimate </a:t>
          </a:r>
          <a:endParaRPr lang="en-GB"/>
        </a:p>
      </dgm:t>
    </dgm:pt>
    <dgm:pt modelId="{70D3224A-C7A8-4973-9311-2094EBED4139}" type="parTrans" cxnId="{15844E6F-AF5F-4427-BD1F-B53A05745288}">
      <dgm:prSet/>
      <dgm:spPr/>
      <dgm:t>
        <a:bodyPr/>
        <a:lstStyle/>
        <a:p>
          <a:endParaRPr lang="en-US"/>
        </a:p>
      </dgm:t>
    </dgm:pt>
    <dgm:pt modelId="{B3DD9CFC-F800-4AA2-BBD6-3CD00DA87164}" type="sibTrans" cxnId="{15844E6F-AF5F-4427-BD1F-B53A05745288}">
      <dgm:prSet/>
      <dgm:spPr/>
      <dgm:t>
        <a:bodyPr/>
        <a:lstStyle/>
        <a:p>
          <a:endParaRPr lang="en-US"/>
        </a:p>
      </dgm:t>
    </dgm:pt>
    <dgm:pt modelId="{2334949D-0CCA-4579-BD49-D186D3BAA4B0}">
      <dgm:prSet/>
      <dgm:spPr/>
      <dgm:t>
        <a:bodyPr/>
        <a:lstStyle/>
        <a:p>
          <a:r>
            <a:rPr lang="en-US"/>
            <a:t>Based on reports from 107 countries</a:t>
          </a:r>
          <a:endParaRPr lang="en-GB"/>
        </a:p>
      </dgm:t>
    </dgm:pt>
    <dgm:pt modelId="{7D55F9C0-33F3-41E1-BE54-C38909CDC7A1}" type="parTrans" cxnId="{16200D05-4C38-4145-8A74-4B6630B134AF}">
      <dgm:prSet/>
      <dgm:spPr/>
      <dgm:t>
        <a:bodyPr/>
        <a:lstStyle/>
        <a:p>
          <a:endParaRPr lang="en-US"/>
        </a:p>
      </dgm:t>
    </dgm:pt>
    <dgm:pt modelId="{E197208C-6479-48C4-A683-989562502D5E}" type="sibTrans" cxnId="{16200D05-4C38-4145-8A74-4B6630B134AF}">
      <dgm:prSet/>
      <dgm:spPr/>
      <dgm:t>
        <a:bodyPr/>
        <a:lstStyle/>
        <a:p>
          <a:endParaRPr lang="en-US"/>
        </a:p>
      </dgm:t>
    </dgm:pt>
    <dgm:pt modelId="{7609E17B-A9F2-4764-AC4B-27B612984FD5}">
      <dgm:prSet/>
      <dgm:spPr/>
      <dgm:t>
        <a:bodyPr/>
        <a:lstStyle/>
        <a:p>
          <a:r>
            <a:rPr lang="en-US"/>
            <a:t>Estimates of New HIV Infections </a:t>
          </a:r>
          <a:endParaRPr lang="en-GB"/>
        </a:p>
      </dgm:t>
    </dgm:pt>
    <dgm:pt modelId="{09FBB3C8-10EE-427A-BF45-37690B1D4D5D}" type="parTrans" cxnId="{7480ABFB-3D48-48BF-BA4A-63B30F1AFE11}">
      <dgm:prSet/>
      <dgm:spPr/>
      <dgm:t>
        <a:bodyPr/>
        <a:lstStyle/>
        <a:p>
          <a:endParaRPr lang="en-US"/>
        </a:p>
      </dgm:t>
    </dgm:pt>
    <dgm:pt modelId="{402E72D6-726E-43B6-B64D-7BC753487E7C}" type="sibTrans" cxnId="{7480ABFB-3D48-48BF-BA4A-63B30F1AFE11}">
      <dgm:prSet/>
      <dgm:spPr/>
      <dgm:t>
        <a:bodyPr/>
        <a:lstStyle/>
        <a:p>
          <a:endParaRPr lang="en-US"/>
        </a:p>
      </dgm:t>
    </dgm:pt>
    <dgm:pt modelId="{30A47FF6-2FCA-4322-9768-8FEE6F6C65DE}">
      <dgm:prSet/>
      <dgm:spPr/>
      <dgm:t>
        <a:bodyPr/>
        <a:lstStyle/>
        <a:p>
          <a:r>
            <a:rPr lang="en-US" dirty="0"/>
            <a:t>114,000 (2011) </a:t>
          </a:r>
          <a:r>
            <a:rPr lang="en-US" dirty="0">
              <a:solidFill>
                <a:srgbClr val="FF0000"/>
              </a:solidFill>
              <a:sym typeface="Wingdings" panose="05000000000000000000" pitchFamily="2" charset="2"/>
            </a:rPr>
            <a:t></a:t>
          </a:r>
          <a:r>
            <a:rPr lang="en-US" dirty="0"/>
            <a:t> </a:t>
          </a:r>
          <a:r>
            <a:rPr lang="en-US" b="1" dirty="0"/>
            <a:t>152,000 </a:t>
          </a:r>
          <a:r>
            <a:rPr lang="en-US" dirty="0"/>
            <a:t>(2015) </a:t>
          </a:r>
          <a:endParaRPr lang="en-GB" dirty="0"/>
        </a:p>
      </dgm:t>
    </dgm:pt>
    <dgm:pt modelId="{C59A2CB8-61D0-42F9-85EE-025CAF8FE179}" type="parTrans" cxnId="{4D9DE9FA-3A80-4767-B0C8-19F8B7EA5EDF}">
      <dgm:prSet/>
      <dgm:spPr/>
      <dgm:t>
        <a:bodyPr/>
        <a:lstStyle/>
        <a:p>
          <a:endParaRPr lang="en-US"/>
        </a:p>
      </dgm:t>
    </dgm:pt>
    <dgm:pt modelId="{C76AF084-4530-46C4-B052-19A895907771}" type="sibTrans" cxnId="{4D9DE9FA-3A80-4767-B0C8-19F8B7EA5EDF}">
      <dgm:prSet/>
      <dgm:spPr/>
      <dgm:t>
        <a:bodyPr/>
        <a:lstStyle/>
        <a:p>
          <a:endParaRPr lang="en-US"/>
        </a:p>
      </dgm:t>
    </dgm:pt>
    <dgm:pt modelId="{7FB1CE73-DBA4-4850-AADC-D21AC8C8E1E7}">
      <dgm:prSet/>
      <dgm:spPr/>
      <dgm:t>
        <a:bodyPr/>
        <a:lstStyle/>
        <a:p>
          <a:r>
            <a:rPr lang="en-US" dirty="0"/>
            <a:t>Prevalence </a:t>
          </a:r>
          <a:r>
            <a:rPr lang="en-US" b="1" dirty="0"/>
            <a:t>13.1%</a:t>
          </a:r>
          <a:r>
            <a:rPr lang="en-US" dirty="0"/>
            <a:t> </a:t>
          </a:r>
          <a:endParaRPr lang="en-GB" dirty="0"/>
        </a:p>
      </dgm:t>
    </dgm:pt>
    <dgm:pt modelId="{805564A0-40B0-4EE8-9332-D22024BE89A0}" type="parTrans" cxnId="{42266E4D-E528-4FB0-81B0-847F359099B9}">
      <dgm:prSet/>
      <dgm:spPr/>
      <dgm:t>
        <a:bodyPr/>
        <a:lstStyle/>
        <a:p>
          <a:endParaRPr lang="en-US"/>
        </a:p>
      </dgm:t>
    </dgm:pt>
    <dgm:pt modelId="{F573E25B-7A86-4191-9F75-98CF937D4A79}" type="sibTrans" cxnId="{42266E4D-E528-4FB0-81B0-847F359099B9}">
      <dgm:prSet/>
      <dgm:spPr/>
      <dgm:t>
        <a:bodyPr/>
        <a:lstStyle/>
        <a:p>
          <a:endParaRPr lang="en-US"/>
        </a:p>
      </dgm:t>
    </dgm:pt>
    <dgm:pt modelId="{1E72C7FF-A19A-4F9C-B74F-A03CE81CE4A7}">
      <dgm:prSet/>
      <dgm:spPr/>
      <dgm:t>
        <a:bodyPr/>
        <a:lstStyle/>
        <a:p>
          <a:r>
            <a:rPr lang="en-US"/>
            <a:t>1 in 8 PWID = 1.55 million PWID infected with HIV worldwide. </a:t>
          </a:r>
          <a:endParaRPr lang="en-GB"/>
        </a:p>
      </dgm:t>
    </dgm:pt>
    <dgm:pt modelId="{1B51FF94-583E-4587-8BCE-4C10C84D59C9}" type="parTrans" cxnId="{38B0B397-5DE0-4829-97B1-3D483C04FDBE}">
      <dgm:prSet/>
      <dgm:spPr/>
      <dgm:t>
        <a:bodyPr/>
        <a:lstStyle/>
        <a:p>
          <a:endParaRPr lang="en-US"/>
        </a:p>
      </dgm:t>
    </dgm:pt>
    <dgm:pt modelId="{4DA626A1-B8C8-4D0B-A8FF-8BAF6CB91525}" type="sibTrans" cxnId="{38B0B397-5DE0-4829-97B1-3D483C04FDBE}">
      <dgm:prSet/>
      <dgm:spPr/>
      <dgm:t>
        <a:bodyPr/>
        <a:lstStyle/>
        <a:p>
          <a:endParaRPr lang="en-US"/>
        </a:p>
      </dgm:t>
    </dgm:pt>
    <dgm:pt modelId="{22A105F3-7B85-4135-A281-1C4EB94E0B89}">
      <dgm:prSet/>
      <dgm:spPr/>
      <dgm:t>
        <a:bodyPr/>
        <a:lstStyle/>
        <a:p>
          <a:r>
            <a:rPr lang="en-US"/>
            <a:t>Based on reports from 118 countries</a:t>
          </a:r>
          <a:endParaRPr lang="en-GB"/>
        </a:p>
      </dgm:t>
    </dgm:pt>
    <dgm:pt modelId="{7AEBACAF-3B80-4F1B-8559-9DCC8C959E94}" type="parTrans" cxnId="{C58D8C35-58A9-439C-BF60-D5E8EAC2BE81}">
      <dgm:prSet/>
      <dgm:spPr/>
      <dgm:t>
        <a:bodyPr/>
        <a:lstStyle/>
        <a:p>
          <a:endParaRPr lang="en-US"/>
        </a:p>
      </dgm:t>
    </dgm:pt>
    <dgm:pt modelId="{1B22AF44-56C7-4B77-9850-B50C9ADBF90C}" type="sibTrans" cxnId="{C58D8C35-58A9-439C-BF60-D5E8EAC2BE81}">
      <dgm:prSet/>
      <dgm:spPr/>
      <dgm:t>
        <a:bodyPr/>
        <a:lstStyle/>
        <a:p>
          <a:endParaRPr lang="en-US"/>
        </a:p>
      </dgm:t>
    </dgm:pt>
    <dgm:pt modelId="{D8B09501-A40E-404C-83E8-6CAF2279582B}">
      <dgm:prSet/>
      <dgm:spPr/>
      <dgm:t>
        <a:bodyPr/>
        <a:lstStyle/>
        <a:p>
          <a:r>
            <a:rPr lang="en-US"/>
            <a:t>11.8 million (range: 8.6 to 17.4 million)</a:t>
          </a:r>
          <a:endParaRPr lang="en-GB"/>
        </a:p>
      </dgm:t>
    </dgm:pt>
    <dgm:pt modelId="{865FE08C-F23D-4703-88A6-44D8D9346163}" type="sibTrans" cxnId="{350D1907-591C-4BFF-B6C8-41FD0E86EA47}">
      <dgm:prSet/>
      <dgm:spPr/>
      <dgm:t>
        <a:bodyPr/>
        <a:lstStyle/>
        <a:p>
          <a:endParaRPr lang="en-US"/>
        </a:p>
      </dgm:t>
    </dgm:pt>
    <dgm:pt modelId="{255A123C-1D3D-4B0B-A29C-73F94F1540A6}" type="parTrans" cxnId="{350D1907-591C-4BFF-B6C8-41FD0E86EA47}">
      <dgm:prSet/>
      <dgm:spPr/>
      <dgm:t>
        <a:bodyPr/>
        <a:lstStyle/>
        <a:p>
          <a:endParaRPr lang="en-US"/>
        </a:p>
      </dgm:t>
    </dgm:pt>
    <dgm:pt modelId="{E500E8E8-0A2B-4631-BDE2-9388B2A44C64}">
      <dgm:prSet/>
      <dgm:spPr/>
      <dgm:t>
        <a:bodyPr/>
        <a:lstStyle/>
        <a:p>
          <a:r>
            <a:rPr lang="en-US"/>
            <a:t>Aged 15-64 years. </a:t>
          </a:r>
          <a:endParaRPr lang="en-GB"/>
        </a:p>
      </dgm:t>
    </dgm:pt>
    <dgm:pt modelId="{F326FB06-57EA-4AA7-BDBC-CF9158008B65}" type="parTrans" cxnId="{B0833DAD-AA83-466B-868A-EE4B7E22B7A7}">
      <dgm:prSet/>
      <dgm:spPr/>
      <dgm:t>
        <a:bodyPr/>
        <a:lstStyle/>
        <a:p>
          <a:endParaRPr lang="en-US"/>
        </a:p>
      </dgm:t>
    </dgm:pt>
    <dgm:pt modelId="{3CB345D3-5B00-4FC2-9B75-C53C708D82A5}" type="sibTrans" cxnId="{B0833DAD-AA83-466B-868A-EE4B7E22B7A7}">
      <dgm:prSet/>
      <dgm:spPr/>
      <dgm:t>
        <a:bodyPr/>
        <a:lstStyle/>
        <a:p>
          <a:endParaRPr lang="en-US"/>
        </a:p>
      </dgm:t>
    </dgm:pt>
    <dgm:pt modelId="{0485C68B-56AC-403C-ABA3-17D246262BF3}" type="pres">
      <dgm:prSet presAssocID="{9097BB91-1665-43FF-9E9B-9AFE710F6E8D}" presName="linear" presStyleCnt="0">
        <dgm:presLayoutVars>
          <dgm:dir/>
          <dgm:animLvl val="lvl"/>
          <dgm:resizeHandles val="exact"/>
        </dgm:presLayoutVars>
      </dgm:prSet>
      <dgm:spPr/>
      <dgm:t>
        <a:bodyPr/>
        <a:lstStyle/>
        <a:p>
          <a:endParaRPr lang="en-US"/>
        </a:p>
      </dgm:t>
    </dgm:pt>
    <dgm:pt modelId="{EB6E8B1F-ECA0-4BE2-B87A-82EC115F24B1}" type="pres">
      <dgm:prSet presAssocID="{B39CF053-0324-452E-906E-6463CC81006F}" presName="parentLin" presStyleCnt="0"/>
      <dgm:spPr/>
    </dgm:pt>
    <dgm:pt modelId="{B714EEFA-069B-41A7-B475-99623AF47905}" type="pres">
      <dgm:prSet presAssocID="{B39CF053-0324-452E-906E-6463CC81006F}" presName="parentLeftMargin" presStyleLbl="node1" presStyleIdx="0" presStyleCnt="2"/>
      <dgm:spPr/>
      <dgm:t>
        <a:bodyPr/>
        <a:lstStyle/>
        <a:p>
          <a:endParaRPr lang="en-US"/>
        </a:p>
      </dgm:t>
    </dgm:pt>
    <dgm:pt modelId="{29E8CE73-F988-42F1-A16B-2D7DCD2F8CE5}" type="pres">
      <dgm:prSet presAssocID="{B39CF053-0324-452E-906E-6463CC81006F}" presName="parentText" presStyleLbl="node1" presStyleIdx="0" presStyleCnt="2">
        <dgm:presLayoutVars>
          <dgm:chMax val="0"/>
          <dgm:bulletEnabled val="1"/>
        </dgm:presLayoutVars>
      </dgm:prSet>
      <dgm:spPr/>
      <dgm:t>
        <a:bodyPr/>
        <a:lstStyle/>
        <a:p>
          <a:endParaRPr lang="en-US"/>
        </a:p>
      </dgm:t>
    </dgm:pt>
    <dgm:pt modelId="{8B2B2284-9385-4F73-BB07-290ABF1C3699}" type="pres">
      <dgm:prSet presAssocID="{B39CF053-0324-452E-906E-6463CC81006F}" presName="negativeSpace" presStyleCnt="0"/>
      <dgm:spPr/>
    </dgm:pt>
    <dgm:pt modelId="{C35A781B-45BC-4777-A2CD-1C7E779BDD98}" type="pres">
      <dgm:prSet presAssocID="{B39CF053-0324-452E-906E-6463CC81006F}" presName="childText" presStyleLbl="conFgAcc1" presStyleIdx="0" presStyleCnt="2">
        <dgm:presLayoutVars>
          <dgm:bulletEnabled val="1"/>
        </dgm:presLayoutVars>
      </dgm:prSet>
      <dgm:spPr/>
      <dgm:t>
        <a:bodyPr/>
        <a:lstStyle/>
        <a:p>
          <a:endParaRPr lang="en-US"/>
        </a:p>
      </dgm:t>
    </dgm:pt>
    <dgm:pt modelId="{C901F618-F91D-414A-8078-6288474BCB2F}" type="pres">
      <dgm:prSet presAssocID="{B3DD9CFC-F800-4AA2-BBD6-3CD00DA87164}" presName="spaceBetweenRectangles" presStyleCnt="0"/>
      <dgm:spPr/>
    </dgm:pt>
    <dgm:pt modelId="{4393E755-F935-4B5F-BC69-EA4E8F202CE6}" type="pres">
      <dgm:prSet presAssocID="{7609E17B-A9F2-4764-AC4B-27B612984FD5}" presName="parentLin" presStyleCnt="0"/>
      <dgm:spPr/>
    </dgm:pt>
    <dgm:pt modelId="{D6EB40D3-BF2C-4453-83F7-1EDA22B1D2E8}" type="pres">
      <dgm:prSet presAssocID="{7609E17B-A9F2-4764-AC4B-27B612984FD5}" presName="parentLeftMargin" presStyleLbl="node1" presStyleIdx="0" presStyleCnt="2"/>
      <dgm:spPr/>
      <dgm:t>
        <a:bodyPr/>
        <a:lstStyle/>
        <a:p>
          <a:endParaRPr lang="en-US"/>
        </a:p>
      </dgm:t>
    </dgm:pt>
    <dgm:pt modelId="{3EABA49B-9412-4753-90F1-C44F5B6D5B41}" type="pres">
      <dgm:prSet presAssocID="{7609E17B-A9F2-4764-AC4B-27B612984FD5}" presName="parentText" presStyleLbl="node1" presStyleIdx="1" presStyleCnt="2">
        <dgm:presLayoutVars>
          <dgm:chMax val="0"/>
          <dgm:bulletEnabled val="1"/>
        </dgm:presLayoutVars>
      </dgm:prSet>
      <dgm:spPr/>
      <dgm:t>
        <a:bodyPr/>
        <a:lstStyle/>
        <a:p>
          <a:endParaRPr lang="en-US"/>
        </a:p>
      </dgm:t>
    </dgm:pt>
    <dgm:pt modelId="{FB46837B-C898-48B2-8AE8-459E813696FA}" type="pres">
      <dgm:prSet presAssocID="{7609E17B-A9F2-4764-AC4B-27B612984FD5}" presName="negativeSpace" presStyleCnt="0"/>
      <dgm:spPr/>
    </dgm:pt>
    <dgm:pt modelId="{14AAF7CF-9804-42ED-9FFB-EE3E0751F8C6}" type="pres">
      <dgm:prSet presAssocID="{7609E17B-A9F2-4764-AC4B-27B612984FD5}" presName="childText" presStyleLbl="conFgAcc1" presStyleIdx="1" presStyleCnt="2">
        <dgm:presLayoutVars>
          <dgm:bulletEnabled val="1"/>
        </dgm:presLayoutVars>
      </dgm:prSet>
      <dgm:spPr/>
      <dgm:t>
        <a:bodyPr/>
        <a:lstStyle/>
        <a:p>
          <a:endParaRPr lang="en-US"/>
        </a:p>
      </dgm:t>
    </dgm:pt>
  </dgm:ptLst>
  <dgm:cxnLst>
    <dgm:cxn modelId="{5A29B15F-E216-4A5F-B9A7-8C4EADA5BA77}" type="presOf" srcId="{7609E17B-A9F2-4764-AC4B-27B612984FD5}" destId="{3EABA49B-9412-4753-90F1-C44F5B6D5B41}" srcOrd="1" destOrd="0" presId="urn:microsoft.com/office/officeart/2005/8/layout/list1"/>
    <dgm:cxn modelId="{3C811C16-16F0-42C4-B1E1-25C3F8E4B0A3}" type="presOf" srcId="{1E72C7FF-A19A-4F9C-B74F-A03CE81CE4A7}" destId="{14AAF7CF-9804-42ED-9FFB-EE3E0751F8C6}" srcOrd="0" destOrd="2" presId="urn:microsoft.com/office/officeart/2005/8/layout/list1"/>
    <dgm:cxn modelId="{38B0B397-5DE0-4829-97B1-3D483C04FDBE}" srcId="{7609E17B-A9F2-4764-AC4B-27B612984FD5}" destId="{1E72C7FF-A19A-4F9C-B74F-A03CE81CE4A7}" srcOrd="2" destOrd="0" parTransId="{1B51FF94-583E-4587-8BCE-4C10C84D59C9}" sibTransId="{4DA626A1-B8C8-4D0B-A8FF-8BAF6CB91525}"/>
    <dgm:cxn modelId="{52E72FDB-2A9C-420F-8510-A29EB85AE4A4}" type="presOf" srcId="{22A105F3-7B85-4135-A281-1C4EB94E0B89}" destId="{14AAF7CF-9804-42ED-9FFB-EE3E0751F8C6}" srcOrd="0" destOrd="3" presId="urn:microsoft.com/office/officeart/2005/8/layout/list1"/>
    <dgm:cxn modelId="{C70EA3BF-0E26-4BC6-94EB-93C7BEC2B6E6}" type="presOf" srcId="{B39CF053-0324-452E-906E-6463CC81006F}" destId="{29E8CE73-F988-42F1-A16B-2D7DCD2F8CE5}" srcOrd="1" destOrd="0" presId="urn:microsoft.com/office/officeart/2005/8/layout/list1"/>
    <dgm:cxn modelId="{C58D8C35-58A9-439C-BF60-D5E8EAC2BE81}" srcId="{7609E17B-A9F2-4764-AC4B-27B612984FD5}" destId="{22A105F3-7B85-4135-A281-1C4EB94E0B89}" srcOrd="3" destOrd="0" parTransId="{7AEBACAF-3B80-4F1B-8559-9DCC8C959E94}" sibTransId="{1B22AF44-56C7-4B77-9850-B50C9ADBF90C}"/>
    <dgm:cxn modelId="{7480ABFB-3D48-48BF-BA4A-63B30F1AFE11}" srcId="{9097BB91-1665-43FF-9E9B-9AFE710F6E8D}" destId="{7609E17B-A9F2-4764-AC4B-27B612984FD5}" srcOrd="1" destOrd="0" parTransId="{09FBB3C8-10EE-427A-BF45-37690B1D4D5D}" sibTransId="{402E72D6-726E-43B6-B64D-7BC753487E7C}"/>
    <dgm:cxn modelId="{8E25759D-8AEE-48BD-81D4-DC3C2CFC9988}" type="presOf" srcId="{9097BB91-1665-43FF-9E9B-9AFE710F6E8D}" destId="{0485C68B-56AC-403C-ABA3-17D246262BF3}" srcOrd="0" destOrd="0" presId="urn:microsoft.com/office/officeart/2005/8/layout/list1"/>
    <dgm:cxn modelId="{4D9DE9FA-3A80-4767-B0C8-19F8B7EA5EDF}" srcId="{7609E17B-A9F2-4764-AC4B-27B612984FD5}" destId="{30A47FF6-2FCA-4322-9768-8FEE6F6C65DE}" srcOrd="0" destOrd="0" parTransId="{C59A2CB8-61D0-42F9-85EE-025CAF8FE179}" sibTransId="{C76AF084-4530-46C4-B052-19A895907771}"/>
    <dgm:cxn modelId="{2B6312FE-B75A-4098-B7B5-DCBDBCB5B175}" type="presOf" srcId="{30A47FF6-2FCA-4322-9768-8FEE6F6C65DE}" destId="{14AAF7CF-9804-42ED-9FFB-EE3E0751F8C6}" srcOrd="0" destOrd="0" presId="urn:microsoft.com/office/officeart/2005/8/layout/list1"/>
    <dgm:cxn modelId="{15844E6F-AF5F-4427-BD1F-B53A05745288}" srcId="{9097BB91-1665-43FF-9E9B-9AFE710F6E8D}" destId="{B39CF053-0324-452E-906E-6463CC81006F}" srcOrd="0" destOrd="0" parTransId="{70D3224A-C7A8-4973-9311-2094EBED4139}" sibTransId="{B3DD9CFC-F800-4AA2-BBD6-3CD00DA87164}"/>
    <dgm:cxn modelId="{350D1907-591C-4BFF-B6C8-41FD0E86EA47}" srcId="{B39CF053-0324-452E-906E-6463CC81006F}" destId="{D8B09501-A40E-404C-83E8-6CAF2279582B}" srcOrd="0" destOrd="0" parTransId="{255A123C-1D3D-4B0B-A29C-73F94F1540A6}" sibTransId="{865FE08C-F23D-4703-88A6-44D8D9346163}"/>
    <dgm:cxn modelId="{16200D05-4C38-4145-8A74-4B6630B134AF}" srcId="{B39CF053-0324-452E-906E-6463CC81006F}" destId="{2334949D-0CCA-4579-BD49-D186D3BAA4B0}" srcOrd="2" destOrd="0" parTransId="{7D55F9C0-33F3-41E1-BE54-C38909CDC7A1}" sibTransId="{E197208C-6479-48C4-A683-989562502D5E}"/>
    <dgm:cxn modelId="{7BCEE54D-07DB-4F17-AC30-7A1CF13C0DD1}" type="presOf" srcId="{7609E17B-A9F2-4764-AC4B-27B612984FD5}" destId="{D6EB40D3-BF2C-4453-83F7-1EDA22B1D2E8}" srcOrd="0" destOrd="0" presId="urn:microsoft.com/office/officeart/2005/8/layout/list1"/>
    <dgm:cxn modelId="{DE28DE0E-9804-4736-A499-6257659B94D0}" type="presOf" srcId="{E500E8E8-0A2B-4631-BDE2-9388B2A44C64}" destId="{C35A781B-45BC-4777-A2CD-1C7E779BDD98}" srcOrd="0" destOrd="1" presId="urn:microsoft.com/office/officeart/2005/8/layout/list1"/>
    <dgm:cxn modelId="{33F528D9-0C6D-461F-A336-046590685B97}" type="presOf" srcId="{2334949D-0CCA-4579-BD49-D186D3BAA4B0}" destId="{C35A781B-45BC-4777-A2CD-1C7E779BDD98}" srcOrd="0" destOrd="2" presId="urn:microsoft.com/office/officeart/2005/8/layout/list1"/>
    <dgm:cxn modelId="{6133B792-95D1-45EC-9DB6-876E6BF2504B}" type="presOf" srcId="{B39CF053-0324-452E-906E-6463CC81006F}" destId="{B714EEFA-069B-41A7-B475-99623AF47905}" srcOrd="0" destOrd="0" presId="urn:microsoft.com/office/officeart/2005/8/layout/list1"/>
    <dgm:cxn modelId="{B0833DAD-AA83-466B-868A-EE4B7E22B7A7}" srcId="{B39CF053-0324-452E-906E-6463CC81006F}" destId="{E500E8E8-0A2B-4631-BDE2-9388B2A44C64}" srcOrd="1" destOrd="0" parTransId="{F326FB06-57EA-4AA7-BDBC-CF9158008B65}" sibTransId="{3CB345D3-5B00-4FC2-9B75-C53C708D82A5}"/>
    <dgm:cxn modelId="{DEB910EC-CA67-4BC7-B60A-2168CBD73498}" type="presOf" srcId="{7FB1CE73-DBA4-4850-AADC-D21AC8C8E1E7}" destId="{14AAF7CF-9804-42ED-9FFB-EE3E0751F8C6}" srcOrd="0" destOrd="1" presId="urn:microsoft.com/office/officeart/2005/8/layout/list1"/>
    <dgm:cxn modelId="{D5C81044-E6A8-4834-9EB5-5CD7AE9D08EB}" type="presOf" srcId="{D8B09501-A40E-404C-83E8-6CAF2279582B}" destId="{C35A781B-45BC-4777-A2CD-1C7E779BDD98}" srcOrd="0" destOrd="0" presId="urn:microsoft.com/office/officeart/2005/8/layout/list1"/>
    <dgm:cxn modelId="{42266E4D-E528-4FB0-81B0-847F359099B9}" srcId="{7609E17B-A9F2-4764-AC4B-27B612984FD5}" destId="{7FB1CE73-DBA4-4850-AADC-D21AC8C8E1E7}" srcOrd="1" destOrd="0" parTransId="{805564A0-40B0-4EE8-9332-D22024BE89A0}" sibTransId="{F573E25B-7A86-4191-9F75-98CF937D4A79}"/>
    <dgm:cxn modelId="{A2FA87F9-0AE1-4603-8E70-9DFC3A7D8044}" type="presParOf" srcId="{0485C68B-56AC-403C-ABA3-17D246262BF3}" destId="{EB6E8B1F-ECA0-4BE2-B87A-82EC115F24B1}" srcOrd="0" destOrd="0" presId="urn:microsoft.com/office/officeart/2005/8/layout/list1"/>
    <dgm:cxn modelId="{37B5F9E1-494D-4FC5-931C-AEB20A4DFA82}" type="presParOf" srcId="{EB6E8B1F-ECA0-4BE2-B87A-82EC115F24B1}" destId="{B714EEFA-069B-41A7-B475-99623AF47905}" srcOrd="0" destOrd="0" presId="urn:microsoft.com/office/officeart/2005/8/layout/list1"/>
    <dgm:cxn modelId="{7BC1F05D-51B8-40DC-BE4C-C476E2B62DAF}" type="presParOf" srcId="{EB6E8B1F-ECA0-4BE2-B87A-82EC115F24B1}" destId="{29E8CE73-F988-42F1-A16B-2D7DCD2F8CE5}" srcOrd="1" destOrd="0" presId="urn:microsoft.com/office/officeart/2005/8/layout/list1"/>
    <dgm:cxn modelId="{690D7EF7-89AD-4BE9-AA0E-A2060B0D36A5}" type="presParOf" srcId="{0485C68B-56AC-403C-ABA3-17D246262BF3}" destId="{8B2B2284-9385-4F73-BB07-290ABF1C3699}" srcOrd="1" destOrd="0" presId="urn:microsoft.com/office/officeart/2005/8/layout/list1"/>
    <dgm:cxn modelId="{4B32B76E-6436-4CA5-8D22-D88850DBAC43}" type="presParOf" srcId="{0485C68B-56AC-403C-ABA3-17D246262BF3}" destId="{C35A781B-45BC-4777-A2CD-1C7E779BDD98}" srcOrd="2" destOrd="0" presId="urn:microsoft.com/office/officeart/2005/8/layout/list1"/>
    <dgm:cxn modelId="{6E3B7B3A-E3E3-440C-AA4F-B28F6652239B}" type="presParOf" srcId="{0485C68B-56AC-403C-ABA3-17D246262BF3}" destId="{C901F618-F91D-414A-8078-6288474BCB2F}" srcOrd="3" destOrd="0" presId="urn:microsoft.com/office/officeart/2005/8/layout/list1"/>
    <dgm:cxn modelId="{F71A2348-99A1-422E-B856-D8618A06E007}" type="presParOf" srcId="{0485C68B-56AC-403C-ABA3-17D246262BF3}" destId="{4393E755-F935-4B5F-BC69-EA4E8F202CE6}" srcOrd="4" destOrd="0" presId="urn:microsoft.com/office/officeart/2005/8/layout/list1"/>
    <dgm:cxn modelId="{389A7DFD-DFB1-4131-A4E9-CC225557DAB5}" type="presParOf" srcId="{4393E755-F935-4B5F-BC69-EA4E8F202CE6}" destId="{D6EB40D3-BF2C-4453-83F7-1EDA22B1D2E8}" srcOrd="0" destOrd="0" presId="urn:microsoft.com/office/officeart/2005/8/layout/list1"/>
    <dgm:cxn modelId="{9C355FCD-09C5-4DCC-A0B0-96C4C077F576}" type="presParOf" srcId="{4393E755-F935-4B5F-BC69-EA4E8F202CE6}" destId="{3EABA49B-9412-4753-90F1-C44F5B6D5B41}" srcOrd="1" destOrd="0" presId="urn:microsoft.com/office/officeart/2005/8/layout/list1"/>
    <dgm:cxn modelId="{0F179DE1-0E32-4F4A-A684-E2C558BE90AB}" type="presParOf" srcId="{0485C68B-56AC-403C-ABA3-17D246262BF3}" destId="{FB46837B-C898-48B2-8AE8-459E813696FA}" srcOrd="5" destOrd="0" presId="urn:microsoft.com/office/officeart/2005/8/layout/list1"/>
    <dgm:cxn modelId="{B6479A1B-7020-47C1-8589-F1413AF83E1A}" type="presParOf" srcId="{0485C68B-56AC-403C-ABA3-17D246262BF3}" destId="{14AAF7CF-9804-42ED-9FFB-EE3E0751F8C6}"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118ABBC-10D5-412F-A849-E46BDF67A6D9}" type="doc">
      <dgm:prSet loTypeId="urn:microsoft.com/office/officeart/2008/layout/LinedList" loCatId="Inbox" qsTypeId="urn:microsoft.com/office/officeart/2005/8/quickstyle/simple1" qsCatId="simple" csTypeId="urn:microsoft.com/office/officeart/2005/8/colors/ColorSchemeForSuggestions" csCatId="other" phldr="1"/>
      <dgm:spPr/>
      <dgm:t>
        <a:bodyPr/>
        <a:lstStyle/>
        <a:p>
          <a:endParaRPr lang="en-US"/>
        </a:p>
      </dgm:t>
    </dgm:pt>
    <dgm:pt modelId="{6649A239-84A9-41A1-A221-BB978E940EF4}">
      <dgm:prSet/>
      <dgm:spPr/>
      <dgm:t>
        <a:bodyPr/>
        <a:lstStyle/>
        <a:p>
          <a:r>
            <a:rPr lang="en-GB"/>
            <a:t>Data derived from a meta-analysis conducted in 2012 </a:t>
          </a:r>
          <a:endParaRPr lang="en-US"/>
        </a:p>
      </dgm:t>
    </dgm:pt>
    <dgm:pt modelId="{611D9121-3680-44D4-BDA3-4EC11D011B96}" type="parTrans" cxnId="{A70729BD-224D-4556-8C3C-5146458C61E9}">
      <dgm:prSet/>
      <dgm:spPr/>
      <dgm:t>
        <a:bodyPr/>
        <a:lstStyle/>
        <a:p>
          <a:endParaRPr lang="en-US"/>
        </a:p>
      </dgm:t>
    </dgm:pt>
    <dgm:pt modelId="{508C13BC-1770-425C-A659-69F44387232F}" type="sibTrans" cxnId="{A70729BD-224D-4556-8C3C-5146458C61E9}">
      <dgm:prSet/>
      <dgm:spPr/>
      <dgm:t>
        <a:bodyPr/>
        <a:lstStyle/>
        <a:p>
          <a:endParaRPr lang="en-US"/>
        </a:p>
      </dgm:t>
    </dgm:pt>
    <dgm:pt modelId="{A7C87599-0507-4417-8F27-E644A627E50A}">
      <dgm:prSet/>
      <dgm:spPr/>
      <dgm:t>
        <a:bodyPr/>
        <a:lstStyle/>
        <a:p>
          <a:r>
            <a:rPr lang="en-GB" dirty="0"/>
            <a:t>Total number of studies (n=135) conducted between 1982 and 2009</a:t>
          </a:r>
          <a:endParaRPr lang="en-US" dirty="0"/>
        </a:p>
      </dgm:t>
    </dgm:pt>
    <dgm:pt modelId="{55A52B0F-93E8-40B9-8A70-94F52CAE3DCA}" type="parTrans" cxnId="{4A631280-E261-4F97-88C2-A5E856044502}">
      <dgm:prSet/>
      <dgm:spPr/>
      <dgm:t>
        <a:bodyPr/>
        <a:lstStyle/>
        <a:p>
          <a:endParaRPr lang="en-US"/>
        </a:p>
      </dgm:t>
    </dgm:pt>
    <dgm:pt modelId="{1E97F80F-39AD-427D-B759-3C9FC34EE049}" type="sibTrans" cxnId="{4A631280-E261-4F97-88C2-A5E856044502}">
      <dgm:prSet/>
      <dgm:spPr/>
      <dgm:t>
        <a:bodyPr/>
        <a:lstStyle/>
        <a:p>
          <a:endParaRPr lang="en-US"/>
        </a:p>
      </dgm:t>
    </dgm:pt>
    <dgm:pt modelId="{5FE8B3D5-A437-4FE3-AD09-2896A839D15D}">
      <dgm:prSet/>
      <dgm:spPr/>
      <dgm:t>
        <a:bodyPr/>
        <a:lstStyle/>
        <a:p>
          <a:r>
            <a:rPr lang="en-US" dirty="0"/>
            <a:t>Total number of PWID respondents (n= </a:t>
          </a:r>
          <a:r>
            <a:rPr lang="en-GB" dirty="0"/>
            <a:t>125,000) from 4 continents</a:t>
          </a:r>
          <a:endParaRPr lang="en-US" dirty="0"/>
        </a:p>
      </dgm:t>
    </dgm:pt>
    <dgm:pt modelId="{D9AD5320-5268-4B57-9414-AC94B78BE63F}" type="parTrans" cxnId="{13D89EFF-AFF9-4CDB-82D5-21614317CF55}">
      <dgm:prSet/>
      <dgm:spPr/>
      <dgm:t>
        <a:bodyPr/>
        <a:lstStyle/>
        <a:p>
          <a:endParaRPr lang="en-US"/>
        </a:p>
      </dgm:t>
    </dgm:pt>
    <dgm:pt modelId="{54D47F20-4415-45DC-B7A2-7099160CD912}" type="sibTrans" cxnId="{13D89EFF-AFF9-4CDB-82D5-21614317CF55}">
      <dgm:prSet/>
      <dgm:spPr/>
      <dgm:t>
        <a:bodyPr/>
        <a:lstStyle/>
        <a:p>
          <a:endParaRPr lang="en-US"/>
        </a:p>
      </dgm:t>
    </dgm:pt>
    <dgm:pt modelId="{24DD6D50-E128-46F1-8D2D-1CA8186034FC}">
      <dgm:prSet/>
      <dgm:spPr/>
      <dgm:t>
        <a:bodyPr/>
        <a:lstStyle/>
        <a:p>
          <a:r>
            <a:rPr lang="en-US" dirty="0"/>
            <a:t>Percentage of women who inject drugs = </a:t>
          </a:r>
          <a:r>
            <a:rPr lang="en-GB" b="1" dirty="0">
              <a:solidFill>
                <a:srgbClr val="FF0000"/>
              </a:solidFill>
            </a:rPr>
            <a:t>21.5% </a:t>
          </a:r>
          <a:endParaRPr lang="en-US" b="1" dirty="0">
            <a:solidFill>
              <a:srgbClr val="FF0000"/>
            </a:solidFill>
          </a:endParaRPr>
        </a:p>
      </dgm:t>
    </dgm:pt>
    <dgm:pt modelId="{EB7E88E8-EF04-4706-BF32-0E94B02BB366}" type="parTrans" cxnId="{EC7D90AB-F4E4-4524-8D24-E2519B3AC6D3}">
      <dgm:prSet/>
      <dgm:spPr/>
      <dgm:t>
        <a:bodyPr/>
        <a:lstStyle/>
        <a:p>
          <a:endParaRPr lang="en-US"/>
        </a:p>
      </dgm:t>
    </dgm:pt>
    <dgm:pt modelId="{D1DD8776-E89E-4553-84FC-C426D2E43C7F}" type="sibTrans" cxnId="{EC7D90AB-F4E4-4524-8D24-E2519B3AC6D3}">
      <dgm:prSet/>
      <dgm:spPr/>
      <dgm:t>
        <a:bodyPr/>
        <a:lstStyle/>
        <a:p>
          <a:endParaRPr lang="en-US"/>
        </a:p>
      </dgm:t>
    </dgm:pt>
    <dgm:pt modelId="{FB108F41-7D12-4B37-98AB-DB5BCA0761BC}">
      <dgm:prSet/>
      <dgm:spPr/>
      <dgm:t>
        <a:bodyPr/>
        <a:lstStyle/>
        <a:p>
          <a:r>
            <a:rPr lang="en-GB" dirty="0"/>
            <a:t>HIV prevalence: overall odds ratio of </a:t>
          </a:r>
          <a:r>
            <a:rPr lang="en-GB" b="1" dirty="0">
              <a:solidFill>
                <a:srgbClr val="FF0000"/>
              </a:solidFill>
            </a:rPr>
            <a:t>1.18</a:t>
          </a:r>
          <a:endParaRPr lang="en-US" b="1" dirty="0">
            <a:solidFill>
              <a:srgbClr val="FF0000"/>
            </a:solidFill>
          </a:endParaRPr>
        </a:p>
      </dgm:t>
    </dgm:pt>
    <dgm:pt modelId="{3FDAD7AD-1173-478D-A0CF-E0A9E69BDC65}" type="parTrans" cxnId="{AF5440EA-7DD6-40A4-93B8-AB50E61E11B8}">
      <dgm:prSet/>
      <dgm:spPr/>
      <dgm:t>
        <a:bodyPr/>
        <a:lstStyle/>
        <a:p>
          <a:endParaRPr lang="en-US"/>
        </a:p>
      </dgm:t>
    </dgm:pt>
    <dgm:pt modelId="{533ADFC7-1349-45DD-8DFE-451A1855F3BE}" type="sibTrans" cxnId="{AF5440EA-7DD6-40A4-93B8-AB50E61E11B8}">
      <dgm:prSet/>
      <dgm:spPr/>
      <dgm:t>
        <a:bodyPr/>
        <a:lstStyle/>
        <a:p>
          <a:endParaRPr lang="en-US"/>
        </a:p>
      </dgm:t>
    </dgm:pt>
    <dgm:pt modelId="{E0E2FD28-AB42-4D58-8F11-2951F4E5591D}" type="pres">
      <dgm:prSet presAssocID="{8118ABBC-10D5-412F-A849-E46BDF67A6D9}" presName="vert0" presStyleCnt="0">
        <dgm:presLayoutVars>
          <dgm:dir/>
          <dgm:animOne val="branch"/>
          <dgm:animLvl val="lvl"/>
        </dgm:presLayoutVars>
      </dgm:prSet>
      <dgm:spPr/>
      <dgm:t>
        <a:bodyPr/>
        <a:lstStyle/>
        <a:p>
          <a:endParaRPr lang="en-US"/>
        </a:p>
      </dgm:t>
    </dgm:pt>
    <dgm:pt modelId="{384EE526-252F-4648-9B39-E9A23128BC9B}" type="pres">
      <dgm:prSet presAssocID="{6649A239-84A9-41A1-A221-BB978E940EF4}" presName="thickLine" presStyleLbl="alignNode1" presStyleIdx="0" presStyleCnt="5"/>
      <dgm:spPr/>
    </dgm:pt>
    <dgm:pt modelId="{A4E6F217-501F-43A2-B022-1739E1C95E47}" type="pres">
      <dgm:prSet presAssocID="{6649A239-84A9-41A1-A221-BB978E940EF4}" presName="horz1" presStyleCnt="0"/>
      <dgm:spPr/>
    </dgm:pt>
    <dgm:pt modelId="{3847FC19-CFBC-4D83-935E-BD71482F575C}" type="pres">
      <dgm:prSet presAssocID="{6649A239-84A9-41A1-A221-BB978E940EF4}" presName="tx1" presStyleLbl="revTx" presStyleIdx="0" presStyleCnt="5"/>
      <dgm:spPr/>
      <dgm:t>
        <a:bodyPr/>
        <a:lstStyle/>
        <a:p>
          <a:endParaRPr lang="en-US"/>
        </a:p>
      </dgm:t>
    </dgm:pt>
    <dgm:pt modelId="{AFC823A2-CDA1-4260-B15C-2C46F68307A5}" type="pres">
      <dgm:prSet presAssocID="{6649A239-84A9-41A1-A221-BB978E940EF4}" presName="vert1" presStyleCnt="0"/>
      <dgm:spPr/>
    </dgm:pt>
    <dgm:pt modelId="{AE72B543-B17D-4194-BC78-AD31BD41AE93}" type="pres">
      <dgm:prSet presAssocID="{A7C87599-0507-4417-8F27-E644A627E50A}" presName="thickLine" presStyleLbl="alignNode1" presStyleIdx="1" presStyleCnt="5"/>
      <dgm:spPr/>
    </dgm:pt>
    <dgm:pt modelId="{79CBB927-C295-4B0E-B477-360F32EBCAA9}" type="pres">
      <dgm:prSet presAssocID="{A7C87599-0507-4417-8F27-E644A627E50A}" presName="horz1" presStyleCnt="0"/>
      <dgm:spPr/>
    </dgm:pt>
    <dgm:pt modelId="{6C6637D6-CD4D-481E-84C2-EBEDF5319CED}" type="pres">
      <dgm:prSet presAssocID="{A7C87599-0507-4417-8F27-E644A627E50A}" presName="tx1" presStyleLbl="revTx" presStyleIdx="1" presStyleCnt="5"/>
      <dgm:spPr/>
      <dgm:t>
        <a:bodyPr/>
        <a:lstStyle/>
        <a:p>
          <a:endParaRPr lang="en-US"/>
        </a:p>
      </dgm:t>
    </dgm:pt>
    <dgm:pt modelId="{C2C2688B-207B-46DC-89AB-7E6C84B02A90}" type="pres">
      <dgm:prSet presAssocID="{A7C87599-0507-4417-8F27-E644A627E50A}" presName="vert1" presStyleCnt="0"/>
      <dgm:spPr/>
    </dgm:pt>
    <dgm:pt modelId="{6E7C104E-2D96-4F48-9C37-E79F8B8BC534}" type="pres">
      <dgm:prSet presAssocID="{5FE8B3D5-A437-4FE3-AD09-2896A839D15D}" presName="thickLine" presStyleLbl="alignNode1" presStyleIdx="2" presStyleCnt="5"/>
      <dgm:spPr/>
    </dgm:pt>
    <dgm:pt modelId="{A9C2683F-358C-4F44-9245-C15C63F7DBF9}" type="pres">
      <dgm:prSet presAssocID="{5FE8B3D5-A437-4FE3-AD09-2896A839D15D}" presName="horz1" presStyleCnt="0"/>
      <dgm:spPr/>
    </dgm:pt>
    <dgm:pt modelId="{9FAB853E-441A-4DCE-913D-0B83E8523BCB}" type="pres">
      <dgm:prSet presAssocID="{5FE8B3D5-A437-4FE3-AD09-2896A839D15D}" presName="tx1" presStyleLbl="revTx" presStyleIdx="2" presStyleCnt="5"/>
      <dgm:spPr/>
      <dgm:t>
        <a:bodyPr/>
        <a:lstStyle/>
        <a:p>
          <a:endParaRPr lang="en-US"/>
        </a:p>
      </dgm:t>
    </dgm:pt>
    <dgm:pt modelId="{F83705C9-C694-4570-9CC0-6A8BA26E6ACE}" type="pres">
      <dgm:prSet presAssocID="{5FE8B3D5-A437-4FE3-AD09-2896A839D15D}" presName="vert1" presStyleCnt="0"/>
      <dgm:spPr/>
    </dgm:pt>
    <dgm:pt modelId="{1311F33D-830F-4948-A07F-F8BAD8F5A9DD}" type="pres">
      <dgm:prSet presAssocID="{24DD6D50-E128-46F1-8D2D-1CA8186034FC}" presName="thickLine" presStyleLbl="alignNode1" presStyleIdx="3" presStyleCnt="5"/>
      <dgm:spPr/>
    </dgm:pt>
    <dgm:pt modelId="{A3ABA314-C293-4F75-A2CC-B9F62E11467F}" type="pres">
      <dgm:prSet presAssocID="{24DD6D50-E128-46F1-8D2D-1CA8186034FC}" presName="horz1" presStyleCnt="0"/>
      <dgm:spPr/>
    </dgm:pt>
    <dgm:pt modelId="{09B346DD-A1A1-4DAF-A5FF-4CE0DE2661DC}" type="pres">
      <dgm:prSet presAssocID="{24DD6D50-E128-46F1-8D2D-1CA8186034FC}" presName="tx1" presStyleLbl="revTx" presStyleIdx="3" presStyleCnt="5"/>
      <dgm:spPr/>
      <dgm:t>
        <a:bodyPr/>
        <a:lstStyle/>
        <a:p>
          <a:endParaRPr lang="en-US"/>
        </a:p>
      </dgm:t>
    </dgm:pt>
    <dgm:pt modelId="{469EDD1D-1D11-40CE-A468-CB5AA55F022C}" type="pres">
      <dgm:prSet presAssocID="{24DD6D50-E128-46F1-8D2D-1CA8186034FC}" presName="vert1" presStyleCnt="0"/>
      <dgm:spPr/>
    </dgm:pt>
    <dgm:pt modelId="{A5FF4377-B949-4714-BBFC-0BE562A25C3C}" type="pres">
      <dgm:prSet presAssocID="{FB108F41-7D12-4B37-98AB-DB5BCA0761BC}" presName="thickLine" presStyleLbl="alignNode1" presStyleIdx="4" presStyleCnt="5"/>
      <dgm:spPr/>
    </dgm:pt>
    <dgm:pt modelId="{E29EB493-F817-4C1E-B527-D44F6D39DB3E}" type="pres">
      <dgm:prSet presAssocID="{FB108F41-7D12-4B37-98AB-DB5BCA0761BC}" presName="horz1" presStyleCnt="0"/>
      <dgm:spPr/>
    </dgm:pt>
    <dgm:pt modelId="{E6BBEF70-008B-4C80-A379-D3AE9DA5EF4E}" type="pres">
      <dgm:prSet presAssocID="{FB108F41-7D12-4B37-98AB-DB5BCA0761BC}" presName="tx1" presStyleLbl="revTx" presStyleIdx="4" presStyleCnt="5"/>
      <dgm:spPr/>
      <dgm:t>
        <a:bodyPr/>
        <a:lstStyle/>
        <a:p>
          <a:endParaRPr lang="en-US"/>
        </a:p>
      </dgm:t>
    </dgm:pt>
    <dgm:pt modelId="{EA6C21F6-9174-4BA3-8614-CE219EEA17B2}" type="pres">
      <dgm:prSet presAssocID="{FB108F41-7D12-4B37-98AB-DB5BCA0761BC}" presName="vert1" presStyleCnt="0"/>
      <dgm:spPr/>
    </dgm:pt>
  </dgm:ptLst>
  <dgm:cxnLst>
    <dgm:cxn modelId="{EC7D90AB-F4E4-4524-8D24-E2519B3AC6D3}" srcId="{8118ABBC-10D5-412F-A849-E46BDF67A6D9}" destId="{24DD6D50-E128-46F1-8D2D-1CA8186034FC}" srcOrd="3" destOrd="0" parTransId="{EB7E88E8-EF04-4706-BF32-0E94B02BB366}" sibTransId="{D1DD8776-E89E-4553-84FC-C426D2E43C7F}"/>
    <dgm:cxn modelId="{A70729BD-224D-4556-8C3C-5146458C61E9}" srcId="{8118ABBC-10D5-412F-A849-E46BDF67A6D9}" destId="{6649A239-84A9-41A1-A221-BB978E940EF4}" srcOrd="0" destOrd="0" parTransId="{611D9121-3680-44D4-BDA3-4EC11D011B96}" sibTransId="{508C13BC-1770-425C-A659-69F44387232F}"/>
    <dgm:cxn modelId="{04E10660-FBE1-4610-8900-1424FDE9968F}" type="presOf" srcId="{FB108F41-7D12-4B37-98AB-DB5BCA0761BC}" destId="{E6BBEF70-008B-4C80-A379-D3AE9DA5EF4E}" srcOrd="0" destOrd="0" presId="urn:microsoft.com/office/officeart/2008/layout/LinedList"/>
    <dgm:cxn modelId="{13D89EFF-AFF9-4CDB-82D5-21614317CF55}" srcId="{8118ABBC-10D5-412F-A849-E46BDF67A6D9}" destId="{5FE8B3D5-A437-4FE3-AD09-2896A839D15D}" srcOrd="2" destOrd="0" parTransId="{D9AD5320-5268-4B57-9414-AC94B78BE63F}" sibTransId="{54D47F20-4415-45DC-B7A2-7099160CD912}"/>
    <dgm:cxn modelId="{B1155AC4-D2B2-444D-AC57-A09ECDE4E2DB}" type="presOf" srcId="{8118ABBC-10D5-412F-A849-E46BDF67A6D9}" destId="{E0E2FD28-AB42-4D58-8F11-2951F4E5591D}" srcOrd="0" destOrd="0" presId="urn:microsoft.com/office/officeart/2008/layout/LinedList"/>
    <dgm:cxn modelId="{CDCEC8CA-E330-4884-BEE4-42C9914F04D0}" type="presOf" srcId="{24DD6D50-E128-46F1-8D2D-1CA8186034FC}" destId="{09B346DD-A1A1-4DAF-A5FF-4CE0DE2661DC}" srcOrd="0" destOrd="0" presId="urn:microsoft.com/office/officeart/2008/layout/LinedList"/>
    <dgm:cxn modelId="{FA94BF85-BCAF-4678-8448-9D511C41DDE7}" type="presOf" srcId="{5FE8B3D5-A437-4FE3-AD09-2896A839D15D}" destId="{9FAB853E-441A-4DCE-913D-0B83E8523BCB}" srcOrd="0" destOrd="0" presId="urn:microsoft.com/office/officeart/2008/layout/LinedList"/>
    <dgm:cxn modelId="{585CF116-357F-4153-B0A2-19C6661476F8}" type="presOf" srcId="{A7C87599-0507-4417-8F27-E644A627E50A}" destId="{6C6637D6-CD4D-481E-84C2-EBEDF5319CED}" srcOrd="0" destOrd="0" presId="urn:microsoft.com/office/officeart/2008/layout/LinedList"/>
    <dgm:cxn modelId="{4A631280-E261-4F97-88C2-A5E856044502}" srcId="{8118ABBC-10D5-412F-A849-E46BDF67A6D9}" destId="{A7C87599-0507-4417-8F27-E644A627E50A}" srcOrd="1" destOrd="0" parTransId="{55A52B0F-93E8-40B9-8A70-94F52CAE3DCA}" sibTransId="{1E97F80F-39AD-427D-B759-3C9FC34EE049}"/>
    <dgm:cxn modelId="{AF5440EA-7DD6-40A4-93B8-AB50E61E11B8}" srcId="{8118ABBC-10D5-412F-A849-E46BDF67A6D9}" destId="{FB108F41-7D12-4B37-98AB-DB5BCA0761BC}" srcOrd="4" destOrd="0" parTransId="{3FDAD7AD-1173-478D-A0CF-E0A9E69BDC65}" sibTransId="{533ADFC7-1349-45DD-8DFE-451A1855F3BE}"/>
    <dgm:cxn modelId="{8030C63E-1AC4-4698-945E-432EBB262416}" type="presOf" srcId="{6649A239-84A9-41A1-A221-BB978E940EF4}" destId="{3847FC19-CFBC-4D83-935E-BD71482F575C}" srcOrd="0" destOrd="0" presId="urn:microsoft.com/office/officeart/2008/layout/LinedList"/>
    <dgm:cxn modelId="{E28BCAF0-280A-4532-960A-C51E1DCA8FCA}" type="presParOf" srcId="{E0E2FD28-AB42-4D58-8F11-2951F4E5591D}" destId="{384EE526-252F-4648-9B39-E9A23128BC9B}" srcOrd="0" destOrd="0" presId="urn:microsoft.com/office/officeart/2008/layout/LinedList"/>
    <dgm:cxn modelId="{CD41FF1F-BF7E-4EB5-90AC-6EE75E8BF54A}" type="presParOf" srcId="{E0E2FD28-AB42-4D58-8F11-2951F4E5591D}" destId="{A4E6F217-501F-43A2-B022-1739E1C95E47}" srcOrd="1" destOrd="0" presId="urn:microsoft.com/office/officeart/2008/layout/LinedList"/>
    <dgm:cxn modelId="{DB0174E8-F3A1-4A82-B496-0AB1B703A63B}" type="presParOf" srcId="{A4E6F217-501F-43A2-B022-1739E1C95E47}" destId="{3847FC19-CFBC-4D83-935E-BD71482F575C}" srcOrd="0" destOrd="0" presId="urn:microsoft.com/office/officeart/2008/layout/LinedList"/>
    <dgm:cxn modelId="{C0582288-E093-46CC-B25D-93C51690CE22}" type="presParOf" srcId="{A4E6F217-501F-43A2-B022-1739E1C95E47}" destId="{AFC823A2-CDA1-4260-B15C-2C46F68307A5}" srcOrd="1" destOrd="0" presId="urn:microsoft.com/office/officeart/2008/layout/LinedList"/>
    <dgm:cxn modelId="{A8A08EBA-101B-4CD1-8647-6717DF012C31}" type="presParOf" srcId="{E0E2FD28-AB42-4D58-8F11-2951F4E5591D}" destId="{AE72B543-B17D-4194-BC78-AD31BD41AE93}" srcOrd="2" destOrd="0" presId="urn:microsoft.com/office/officeart/2008/layout/LinedList"/>
    <dgm:cxn modelId="{9116E05D-7A8F-4BAA-A7B7-8548A36981AB}" type="presParOf" srcId="{E0E2FD28-AB42-4D58-8F11-2951F4E5591D}" destId="{79CBB927-C295-4B0E-B477-360F32EBCAA9}" srcOrd="3" destOrd="0" presId="urn:microsoft.com/office/officeart/2008/layout/LinedList"/>
    <dgm:cxn modelId="{2379721F-CAFC-4EA1-8EB9-B4AA42B7D757}" type="presParOf" srcId="{79CBB927-C295-4B0E-B477-360F32EBCAA9}" destId="{6C6637D6-CD4D-481E-84C2-EBEDF5319CED}" srcOrd="0" destOrd="0" presId="urn:microsoft.com/office/officeart/2008/layout/LinedList"/>
    <dgm:cxn modelId="{A602D713-18D3-4DA8-8E79-323C853D7847}" type="presParOf" srcId="{79CBB927-C295-4B0E-B477-360F32EBCAA9}" destId="{C2C2688B-207B-46DC-89AB-7E6C84B02A90}" srcOrd="1" destOrd="0" presId="urn:microsoft.com/office/officeart/2008/layout/LinedList"/>
    <dgm:cxn modelId="{E034DA20-C59A-42CD-A1FC-4071F690C767}" type="presParOf" srcId="{E0E2FD28-AB42-4D58-8F11-2951F4E5591D}" destId="{6E7C104E-2D96-4F48-9C37-E79F8B8BC534}" srcOrd="4" destOrd="0" presId="urn:microsoft.com/office/officeart/2008/layout/LinedList"/>
    <dgm:cxn modelId="{6D2705C7-643C-4779-BBB7-D943199B2EAD}" type="presParOf" srcId="{E0E2FD28-AB42-4D58-8F11-2951F4E5591D}" destId="{A9C2683F-358C-4F44-9245-C15C63F7DBF9}" srcOrd="5" destOrd="0" presId="urn:microsoft.com/office/officeart/2008/layout/LinedList"/>
    <dgm:cxn modelId="{8EEF2DEF-DDFD-4FE8-B90A-D23DC9D965E4}" type="presParOf" srcId="{A9C2683F-358C-4F44-9245-C15C63F7DBF9}" destId="{9FAB853E-441A-4DCE-913D-0B83E8523BCB}" srcOrd="0" destOrd="0" presId="urn:microsoft.com/office/officeart/2008/layout/LinedList"/>
    <dgm:cxn modelId="{52B70ECA-5232-4910-A836-706E2BFA8A0A}" type="presParOf" srcId="{A9C2683F-358C-4F44-9245-C15C63F7DBF9}" destId="{F83705C9-C694-4570-9CC0-6A8BA26E6ACE}" srcOrd="1" destOrd="0" presId="urn:microsoft.com/office/officeart/2008/layout/LinedList"/>
    <dgm:cxn modelId="{D1C69C31-7208-4133-98BF-D815FCC14F64}" type="presParOf" srcId="{E0E2FD28-AB42-4D58-8F11-2951F4E5591D}" destId="{1311F33D-830F-4948-A07F-F8BAD8F5A9DD}" srcOrd="6" destOrd="0" presId="urn:microsoft.com/office/officeart/2008/layout/LinedList"/>
    <dgm:cxn modelId="{B9A94D38-FAFA-4A2E-9241-07C63EBBA7E3}" type="presParOf" srcId="{E0E2FD28-AB42-4D58-8F11-2951F4E5591D}" destId="{A3ABA314-C293-4F75-A2CC-B9F62E11467F}" srcOrd="7" destOrd="0" presId="urn:microsoft.com/office/officeart/2008/layout/LinedList"/>
    <dgm:cxn modelId="{4D57194A-96F8-4087-96CD-4EB8C937DFF6}" type="presParOf" srcId="{A3ABA314-C293-4F75-A2CC-B9F62E11467F}" destId="{09B346DD-A1A1-4DAF-A5FF-4CE0DE2661DC}" srcOrd="0" destOrd="0" presId="urn:microsoft.com/office/officeart/2008/layout/LinedList"/>
    <dgm:cxn modelId="{1638986B-F871-4477-B7A9-73330A0F333E}" type="presParOf" srcId="{A3ABA314-C293-4F75-A2CC-B9F62E11467F}" destId="{469EDD1D-1D11-40CE-A468-CB5AA55F022C}" srcOrd="1" destOrd="0" presId="urn:microsoft.com/office/officeart/2008/layout/LinedList"/>
    <dgm:cxn modelId="{710A86CF-F511-4D4D-8AEE-68F95589CEEF}" type="presParOf" srcId="{E0E2FD28-AB42-4D58-8F11-2951F4E5591D}" destId="{A5FF4377-B949-4714-BBFC-0BE562A25C3C}" srcOrd="8" destOrd="0" presId="urn:microsoft.com/office/officeart/2008/layout/LinedList"/>
    <dgm:cxn modelId="{24CFFD98-97A8-4C1E-9F2A-0BBD7944D973}" type="presParOf" srcId="{E0E2FD28-AB42-4D58-8F11-2951F4E5591D}" destId="{E29EB493-F817-4C1E-B527-D44F6D39DB3E}" srcOrd="9" destOrd="0" presId="urn:microsoft.com/office/officeart/2008/layout/LinedList"/>
    <dgm:cxn modelId="{F7213FCE-AF6D-4B35-A36A-19C67EC811D2}" type="presParOf" srcId="{E29EB493-F817-4C1E-B527-D44F6D39DB3E}" destId="{E6BBEF70-008B-4C80-A379-D3AE9DA5EF4E}" srcOrd="0" destOrd="0" presId="urn:microsoft.com/office/officeart/2008/layout/LinedList"/>
    <dgm:cxn modelId="{6AB7E300-6C12-4BC3-9116-1A9CE133FB53}" type="presParOf" srcId="{E29EB493-F817-4C1E-B527-D44F6D39DB3E}" destId="{EA6C21F6-9174-4BA3-8614-CE219EEA17B2}"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321EF0E-E0EA-4D2F-895B-DDE7281B53AE}" type="doc">
      <dgm:prSet loTypeId="urn:microsoft.com/office/officeart/2005/8/layout/list1" loCatId="Inbox" qsTypeId="urn:microsoft.com/office/officeart/2005/8/quickstyle/simple1" qsCatId="simple" csTypeId="urn:microsoft.com/office/officeart/2005/8/colors/colorful2" csCatId="colorful"/>
      <dgm:spPr/>
      <dgm:t>
        <a:bodyPr/>
        <a:lstStyle/>
        <a:p>
          <a:endParaRPr lang="en-US"/>
        </a:p>
      </dgm:t>
    </dgm:pt>
    <dgm:pt modelId="{72761362-746B-4D99-BAEB-985B2E79BBDA}">
      <dgm:prSet/>
      <dgm:spPr/>
      <dgm:t>
        <a:bodyPr/>
        <a:lstStyle/>
        <a:p>
          <a:r>
            <a:rPr lang="en-US"/>
            <a:t>% of program technical staff who are women. </a:t>
          </a:r>
        </a:p>
      </dgm:t>
    </dgm:pt>
    <dgm:pt modelId="{5DB6B4F2-BE59-4485-A980-DC3777D464C6}" type="parTrans" cxnId="{FEA952C0-3614-484A-8692-D1F04371FDB8}">
      <dgm:prSet/>
      <dgm:spPr/>
      <dgm:t>
        <a:bodyPr/>
        <a:lstStyle/>
        <a:p>
          <a:endParaRPr lang="en-US"/>
        </a:p>
      </dgm:t>
    </dgm:pt>
    <dgm:pt modelId="{5FFBD210-09D9-4CA5-80D3-4F40AB9C5494}" type="sibTrans" cxnId="{FEA952C0-3614-484A-8692-D1F04371FDB8}">
      <dgm:prSet/>
      <dgm:spPr/>
      <dgm:t>
        <a:bodyPr/>
        <a:lstStyle/>
        <a:p>
          <a:endParaRPr lang="en-US"/>
        </a:p>
      </dgm:t>
    </dgm:pt>
    <dgm:pt modelId="{C3237387-3F82-4340-AF30-B1ECF257361A}">
      <dgm:prSet/>
      <dgm:spPr/>
      <dgm:t>
        <a:bodyPr/>
        <a:lstStyle/>
        <a:p>
          <a:r>
            <a:rPr lang="en-US"/>
            <a:t>Technical staff means staff who work directly with clients to offer services. </a:t>
          </a:r>
        </a:p>
      </dgm:t>
    </dgm:pt>
    <dgm:pt modelId="{F8C8CA5B-A5E9-418E-A73E-3E61E18A5BEF}" type="parTrans" cxnId="{3C89C99F-2AEB-4854-BE6D-7249933D35FB}">
      <dgm:prSet/>
      <dgm:spPr/>
      <dgm:t>
        <a:bodyPr/>
        <a:lstStyle/>
        <a:p>
          <a:endParaRPr lang="en-US"/>
        </a:p>
      </dgm:t>
    </dgm:pt>
    <dgm:pt modelId="{3DD5265C-2A6E-4522-B69D-284F8CB6E8EE}" type="sibTrans" cxnId="{3C89C99F-2AEB-4854-BE6D-7249933D35FB}">
      <dgm:prSet/>
      <dgm:spPr/>
      <dgm:t>
        <a:bodyPr/>
        <a:lstStyle/>
        <a:p>
          <a:endParaRPr lang="en-US"/>
        </a:p>
      </dgm:t>
    </dgm:pt>
    <dgm:pt modelId="{995562D9-18E4-49F6-8C34-A21A4EDF5310}">
      <dgm:prSet/>
      <dgm:spPr/>
      <dgm:t>
        <a:bodyPr/>
        <a:lstStyle/>
        <a:p>
          <a:r>
            <a:rPr lang="en-US"/>
            <a:t>% of on-site or referral services that are gender-responsive</a:t>
          </a:r>
        </a:p>
      </dgm:t>
    </dgm:pt>
    <dgm:pt modelId="{8940BFBC-33BF-4C4F-A109-9478BC4493B4}" type="parTrans" cxnId="{3AA8006A-904E-4CAD-9A94-0F1D3E11D3A8}">
      <dgm:prSet/>
      <dgm:spPr/>
      <dgm:t>
        <a:bodyPr/>
        <a:lstStyle/>
        <a:p>
          <a:endParaRPr lang="en-US"/>
        </a:p>
      </dgm:t>
    </dgm:pt>
    <dgm:pt modelId="{6470E404-17F5-49C3-8118-C0F2158BEE08}" type="sibTrans" cxnId="{3AA8006A-904E-4CAD-9A94-0F1D3E11D3A8}">
      <dgm:prSet/>
      <dgm:spPr/>
      <dgm:t>
        <a:bodyPr/>
        <a:lstStyle/>
        <a:p>
          <a:endParaRPr lang="en-US"/>
        </a:p>
      </dgm:t>
    </dgm:pt>
    <dgm:pt modelId="{0FF39514-3919-4211-874F-26A3BF6359B1}">
      <dgm:prSet/>
      <dgm:spPr/>
      <dgm:t>
        <a:bodyPr/>
        <a:lstStyle/>
        <a:p>
          <a:r>
            <a:rPr lang="en-US"/>
            <a:t>reproductive health services such as antenatal care, gender-based violence services, and child care services. </a:t>
          </a:r>
        </a:p>
      </dgm:t>
    </dgm:pt>
    <dgm:pt modelId="{FAEC63CA-2F1C-4B9B-B53D-A96A32F758AA}" type="parTrans" cxnId="{5870A312-D6A1-46AC-89AB-36847686C192}">
      <dgm:prSet/>
      <dgm:spPr/>
      <dgm:t>
        <a:bodyPr/>
        <a:lstStyle/>
        <a:p>
          <a:endParaRPr lang="en-US"/>
        </a:p>
      </dgm:t>
    </dgm:pt>
    <dgm:pt modelId="{BA753553-C89A-47BC-9071-4756C931468E}" type="sibTrans" cxnId="{5870A312-D6A1-46AC-89AB-36847686C192}">
      <dgm:prSet/>
      <dgm:spPr/>
      <dgm:t>
        <a:bodyPr/>
        <a:lstStyle/>
        <a:p>
          <a:endParaRPr lang="en-US"/>
        </a:p>
      </dgm:t>
    </dgm:pt>
    <dgm:pt modelId="{0496BA23-8BC8-46E0-B6CC-4022DAD0B28D}">
      <dgm:prSet/>
      <dgm:spPr/>
      <dgm:t>
        <a:bodyPr/>
        <a:lstStyle/>
        <a:p>
          <a:r>
            <a:rPr lang="en-US"/>
            <a:t>% of referral services that are gender-specific. </a:t>
          </a:r>
        </a:p>
      </dgm:t>
    </dgm:pt>
    <dgm:pt modelId="{F80A601B-EE92-4BBF-A2C7-DE2782B92009}" type="parTrans" cxnId="{0777AF99-D32B-49B4-93BF-2BD0773E685E}">
      <dgm:prSet/>
      <dgm:spPr/>
      <dgm:t>
        <a:bodyPr/>
        <a:lstStyle/>
        <a:p>
          <a:endParaRPr lang="en-US"/>
        </a:p>
      </dgm:t>
    </dgm:pt>
    <dgm:pt modelId="{284DE5EE-C33E-41D3-8896-88D88653B687}" type="sibTrans" cxnId="{0777AF99-D32B-49B4-93BF-2BD0773E685E}">
      <dgm:prSet/>
      <dgm:spPr/>
      <dgm:t>
        <a:bodyPr/>
        <a:lstStyle/>
        <a:p>
          <a:endParaRPr lang="en-US"/>
        </a:p>
      </dgm:t>
    </dgm:pt>
    <dgm:pt modelId="{09AC51C4-6FB4-41DC-939E-7B3B68B74713}">
      <dgm:prSet/>
      <dgm:spPr/>
      <dgm:t>
        <a:bodyPr/>
        <a:lstStyle/>
        <a:p>
          <a:r>
            <a:rPr lang="en-US"/>
            <a:t>gynecologist, STI diagnosis and treatment, services for children. </a:t>
          </a:r>
        </a:p>
      </dgm:t>
    </dgm:pt>
    <dgm:pt modelId="{DA730049-A3CC-4EA2-AE3A-6CF3A9200276}" type="parTrans" cxnId="{7EE9AE5F-0FD5-48D9-8C91-C6447334C10B}">
      <dgm:prSet/>
      <dgm:spPr/>
      <dgm:t>
        <a:bodyPr/>
        <a:lstStyle/>
        <a:p>
          <a:endParaRPr lang="en-US"/>
        </a:p>
      </dgm:t>
    </dgm:pt>
    <dgm:pt modelId="{7554F7E9-0E8F-4256-A2DF-580D367E9B8D}" type="sibTrans" cxnId="{7EE9AE5F-0FD5-48D9-8C91-C6447334C10B}">
      <dgm:prSet/>
      <dgm:spPr/>
      <dgm:t>
        <a:bodyPr/>
        <a:lstStyle/>
        <a:p>
          <a:endParaRPr lang="en-US"/>
        </a:p>
      </dgm:t>
    </dgm:pt>
    <dgm:pt modelId="{E3DE0489-CBEA-437D-B024-B25CF3F1F381}" type="pres">
      <dgm:prSet presAssocID="{6321EF0E-E0EA-4D2F-895B-DDE7281B53AE}" presName="linear" presStyleCnt="0">
        <dgm:presLayoutVars>
          <dgm:dir/>
          <dgm:animLvl val="lvl"/>
          <dgm:resizeHandles val="exact"/>
        </dgm:presLayoutVars>
      </dgm:prSet>
      <dgm:spPr/>
      <dgm:t>
        <a:bodyPr/>
        <a:lstStyle/>
        <a:p>
          <a:endParaRPr lang="en-US"/>
        </a:p>
      </dgm:t>
    </dgm:pt>
    <dgm:pt modelId="{24C9907F-0195-4941-A720-9CDA1184A733}" type="pres">
      <dgm:prSet presAssocID="{72761362-746B-4D99-BAEB-985B2E79BBDA}" presName="parentLin" presStyleCnt="0"/>
      <dgm:spPr/>
    </dgm:pt>
    <dgm:pt modelId="{AEC82653-FDDF-4884-B91F-FB2842E7B4DB}" type="pres">
      <dgm:prSet presAssocID="{72761362-746B-4D99-BAEB-985B2E79BBDA}" presName="parentLeftMargin" presStyleLbl="node1" presStyleIdx="0" presStyleCnt="3"/>
      <dgm:spPr/>
      <dgm:t>
        <a:bodyPr/>
        <a:lstStyle/>
        <a:p>
          <a:endParaRPr lang="en-US"/>
        </a:p>
      </dgm:t>
    </dgm:pt>
    <dgm:pt modelId="{C2FA32A7-75A4-4BDC-BB47-8809EA156612}" type="pres">
      <dgm:prSet presAssocID="{72761362-746B-4D99-BAEB-985B2E79BBDA}" presName="parentText" presStyleLbl="node1" presStyleIdx="0" presStyleCnt="3">
        <dgm:presLayoutVars>
          <dgm:chMax val="0"/>
          <dgm:bulletEnabled val="1"/>
        </dgm:presLayoutVars>
      </dgm:prSet>
      <dgm:spPr/>
      <dgm:t>
        <a:bodyPr/>
        <a:lstStyle/>
        <a:p>
          <a:endParaRPr lang="en-US"/>
        </a:p>
      </dgm:t>
    </dgm:pt>
    <dgm:pt modelId="{0FD2FDF0-E811-4386-88AA-4ECFCCF14195}" type="pres">
      <dgm:prSet presAssocID="{72761362-746B-4D99-BAEB-985B2E79BBDA}" presName="negativeSpace" presStyleCnt="0"/>
      <dgm:spPr/>
    </dgm:pt>
    <dgm:pt modelId="{CD69087E-DD15-44EB-93F6-1BBB699FCC7F}" type="pres">
      <dgm:prSet presAssocID="{72761362-746B-4D99-BAEB-985B2E79BBDA}" presName="childText" presStyleLbl="conFgAcc1" presStyleIdx="0" presStyleCnt="3">
        <dgm:presLayoutVars>
          <dgm:bulletEnabled val="1"/>
        </dgm:presLayoutVars>
      </dgm:prSet>
      <dgm:spPr/>
      <dgm:t>
        <a:bodyPr/>
        <a:lstStyle/>
        <a:p>
          <a:endParaRPr lang="en-US"/>
        </a:p>
      </dgm:t>
    </dgm:pt>
    <dgm:pt modelId="{FD4EF2B5-BD99-4A4F-B4BC-6EB952691F27}" type="pres">
      <dgm:prSet presAssocID="{5FFBD210-09D9-4CA5-80D3-4F40AB9C5494}" presName="spaceBetweenRectangles" presStyleCnt="0"/>
      <dgm:spPr/>
    </dgm:pt>
    <dgm:pt modelId="{BE667963-5761-4F70-A9E8-AA29CF5BFC4C}" type="pres">
      <dgm:prSet presAssocID="{995562D9-18E4-49F6-8C34-A21A4EDF5310}" presName="parentLin" presStyleCnt="0"/>
      <dgm:spPr/>
    </dgm:pt>
    <dgm:pt modelId="{A4CCD1E4-2414-45F6-80A4-89C98459BBFF}" type="pres">
      <dgm:prSet presAssocID="{995562D9-18E4-49F6-8C34-A21A4EDF5310}" presName="parentLeftMargin" presStyleLbl="node1" presStyleIdx="0" presStyleCnt="3"/>
      <dgm:spPr/>
      <dgm:t>
        <a:bodyPr/>
        <a:lstStyle/>
        <a:p>
          <a:endParaRPr lang="en-US"/>
        </a:p>
      </dgm:t>
    </dgm:pt>
    <dgm:pt modelId="{1A9715AD-D4C9-49A2-B542-45076AB957D5}" type="pres">
      <dgm:prSet presAssocID="{995562D9-18E4-49F6-8C34-A21A4EDF5310}" presName="parentText" presStyleLbl="node1" presStyleIdx="1" presStyleCnt="3">
        <dgm:presLayoutVars>
          <dgm:chMax val="0"/>
          <dgm:bulletEnabled val="1"/>
        </dgm:presLayoutVars>
      </dgm:prSet>
      <dgm:spPr/>
      <dgm:t>
        <a:bodyPr/>
        <a:lstStyle/>
        <a:p>
          <a:endParaRPr lang="en-US"/>
        </a:p>
      </dgm:t>
    </dgm:pt>
    <dgm:pt modelId="{337D3313-7E91-4502-97DC-C9C564E124F8}" type="pres">
      <dgm:prSet presAssocID="{995562D9-18E4-49F6-8C34-A21A4EDF5310}" presName="negativeSpace" presStyleCnt="0"/>
      <dgm:spPr/>
    </dgm:pt>
    <dgm:pt modelId="{E104E50F-C5AD-4EDF-A275-4694605E85D6}" type="pres">
      <dgm:prSet presAssocID="{995562D9-18E4-49F6-8C34-A21A4EDF5310}" presName="childText" presStyleLbl="conFgAcc1" presStyleIdx="1" presStyleCnt="3">
        <dgm:presLayoutVars>
          <dgm:bulletEnabled val="1"/>
        </dgm:presLayoutVars>
      </dgm:prSet>
      <dgm:spPr/>
      <dgm:t>
        <a:bodyPr/>
        <a:lstStyle/>
        <a:p>
          <a:endParaRPr lang="en-US"/>
        </a:p>
      </dgm:t>
    </dgm:pt>
    <dgm:pt modelId="{047DBBE9-54DF-49AB-A36E-A6A6E2A1E23B}" type="pres">
      <dgm:prSet presAssocID="{6470E404-17F5-49C3-8118-C0F2158BEE08}" presName="spaceBetweenRectangles" presStyleCnt="0"/>
      <dgm:spPr/>
    </dgm:pt>
    <dgm:pt modelId="{C9A469D2-A166-41D7-8E7D-CE3007D3B6AB}" type="pres">
      <dgm:prSet presAssocID="{0496BA23-8BC8-46E0-B6CC-4022DAD0B28D}" presName="parentLin" presStyleCnt="0"/>
      <dgm:spPr/>
    </dgm:pt>
    <dgm:pt modelId="{56FC4360-F470-42F9-863B-F53A556AAF55}" type="pres">
      <dgm:prSet presAssocID="{0496BA23-8BC8-46E0-B6CC-4022DAD0B28D}" presName="parentLeftMargin" presStyleLbl="node1" presStyleIdx="1" presStyleCnt="3"/>
      <dgm:spPr/>
      <dgm:t>
        <a:bodyPr/>
        <a:lstStyle/>
        <a:p>
          <a:endParaRPr lang="en-US"/>
        </a:p>
      </dgm:t>
    </dgm:pt>
    <dgm:pt modelId="{C2842275-9A2A-45EE-B617-4AF4997DE0EE}" type="pres">
      <dgm:prSet presAssocID="{0496BA23-8BC8-46E0-B6CC-4022DAD0B28D}" presName="parentText" presStyleLbl="node1" presStyleIdx="2" presStyleCnt="3">
        <dgm:presLayoutVars>
          <dgm:chMax val="0"/>
          <dgm:bulletEnabled val="1"/>
        </dgm:presLayoutVars>
      </dgm:prSet>
      <dgm:spPr/>
      <dgm:t>
        <a:bodyPr/>
        <a:lstStyle/>
        <a:p>
          <a:endParaRPr lang="en-US"/>
        </a:p>
      </dgm:t>
    </dgm:pt>
    <dgm:pt modelId="{7E4E22AF-611F-4F41-A6A4-6D6EE0ED2AF4}" type="pres">
      <dgm:prSet presAssocID="{0496BA23-8BC8-46E0-B6CC-4022DAD0B28D}" presName="negativeSpace" presStyleCnt="0"/>
      <dgm:spPr/>
    </dgm:pt>
    <dgm:pt modelId="{8686EB28-7F9E-4529-9D56-52F807D94B32}" type="pres">
      <dgm:prSet presAssocID="{0496BA23-8BC8-46E0-B6CC-4022DAD0B28D}" presName="childText" presStyleLbl="conFgAcc1" presStyleIdx="2" presStyleCnt="3">
        <dgm:presLayoutVars>
          <dgm:bulletEnabled val="1"/>
        </dgm:presLayoutVars>
      </dgm:prSet>
      <dgm:spPr/>
      <dgm:t>
        <a:bodyPr/>
        <a:lstStyle/>
        <a:p>
          <a:endParaRPr lang="en-US"/>
        </a:p>
      </dgm:t>
    </dgm:pt>
  </dgm:ptLst>
  <dgm:cxnLst>
    <dgm:cxn modelId="{F96EE6FA-438C-4C72-BBCC-141ACC67AA1D}" type="presOf" srcId="{72761362-746B-4D99-BAEB-985B2E79BBDA}" destId="{C2FA32A7-75A4-4BDC-BB47-8809EA156612}" srcOrd="1" destOrd="0" presId="urn:microsoft.com/office/officeart/2005/8/layout/list1"/>
    <dgm:cxn modelId="{EF64A858-4080-43BC-BDAD-5DC751BD3BC2}" type="presOf" srcId="{0496BA23-8BC8-46E0-B6CC-4022DAD0B28D}" destId="{56FC4360-F470-42F9-863B-F53A556AAF55}" srcOrd="0" destOrd="0" presId="urn:microsoft.com/office/officeart/2005/8/layout/list1"/>
    <dgm:cxn modelId="{FEA952C0-3614-484A-8692-D1F04371FDB8}" srcId="{6321EF0E-E0EA-4D2F-895B-DDE7281B53AE}" destId="{72761362-746B-4D99-BAEB-985B2E79BBDA}" srcOrd="0" destOrd="0" parTransId="{5DB6B4F2-BE59-4485-A980-DC3777D464C6}" sibTransId="{5FFBD210-09D9-4CA5-80D3-4F40AB9C5494}"/>
    <dgm:cxn modelId="{0777AF99-D32B-49B4-93BF-2BD0773E685E}" srcId="{6321EF0E-E0EA-4D2F-895B-DDE7281B53AE}" destId="{0496BA23-8BC8-46E0-B6CC-4022DAD0B28D}" srcOrd="2" destOrd="0" parTransId="{F80A601B-EE92-4BBF-A2C7-DE2782B92009}" sibTransId="{284DE5EE-C33E-41D3-8896-88D88653B687}"/>
    <dgm:cxn modelId="{6EE41B1F-BB92-4A38-975E-08D212A2BE66}" type="presOf" srcId="{995562D9-18E4-49F6-8C34-A21A4EDF5310}" destId="{A4CCD1E4-2414-45F6-80A4-89C98459BBFF}" srcOrd="0" destOrd="0" presId="urn:microsoft.com/office/officeart/2005/8/layout/list1"/>
    <dgm:cxn modelId="{3AA8006A-904E-4CAD-9A94-0F1D3E11D3A8}" srcId="{6321EF0E-E0EA-4D2F-895B-DDE7281B53AE}" destId="{995562D9-18E4-49F6-8C34-A21A4EDF5310}" srcOrd="1" destOrd="0" parTransId="{8940BFBC-33BF-4C4F-A109-9478BC4493B4}" sibTransId="{6470E404-17F5-49C3-8118-C0F2158BEE08}"/>
    <dgm:cxn modelId="{7EE9AE5F-0FD5-48D9-8C91-C6447334C10B}" srcId="{0496BA23-8BC8-46E0-B6CC-4022DAD0B28D}" destId="{09AC51C4-6FB4-41DC-939E-7B3B68B74713}" srcOrd="0" destOrd="0" parTransId="{DA730049-A3CC-4EA2-AE3A-6CF3A9200276}" sibTransId="{7554F7E9-0E8F-4256-A2DF-580D367E9B8D}"/>
    <dgm:cxn modelId="{15828166-55F4-47D8-83E5-C2C1FA0E2CCF}" type="presOf" srcId="{72761362-746B-4D99-BAEB-985B2E79BBDA}" destId="{AEC82653-FDDF-4884-B91F-FB2842E7B4DB}" srcOrd="0" destOrd="0" presId="urn:microsoft.com/office/officeart/2005/8/layout/list1"/>
    <dgm:cxn modelId="{68944FD4-61EE-4403-A6B9-2A201B55E66C}" type="presOf" srcId="{C3237387-3F82-4340-AF30-B1ECF257361A}" destId="{CD69087E-DD15-44EB-93F6-1BBB699FCC7F}" srcOrd="0" destOrd="0" presId="urn:microsoft.com/office/officeart/2005/8/layout/list1"/>
    <dgm:cxn modelId="{8014D340-50B8-4E81-B36F-764B8EAA6879}" type="presOf" srcId="{0FF39514-3919-4211-874F-26A3BF6359B1}" destId="{E104E50F-C5AD-4EDF-A275-4694605E85D6}" srcOrd="0" destOrd="0" presId="urn:microsoft.com/office/officeart/2005/8/layout/list1"/>
    <dgm:cxn modelId="{C119D663-5B01-41B5-9230-31FE88FB30C9}" type="presOf" srcId="{995562D9-18E4-49F6-8C34-A21A4EDF5310}" destId="{1A9715AD-D4C9-49A2-B542-45076AB957D5}" srcOrd="1" destOrd="0" presId="urn:microsoft.com/office/officeart/2005/8/layout/list1"/>
    <dgm:cxn modelId="{40034925-52D4-4B7B-B61F-18FD305B3222}" type="presOf" srcId="{6321EF0E-E0EA-4D2F-895B-DDE7281B53AE}" destId="{E3DE0489-CBEA-437D-B024-B25CF3F1F381}" srcOrd="0" destOrd="0" presId="urn:microsoft.com/office/officeart/2005/8/layout/list1"/>
    <dgm:cxn modelId="{5870A312-D6A1-46AC-89AB-36847686C192}" srcId="{995562D9-18E4-49F6-8C34-A21A4EDF5310}" destId="{0FF39514-3919-4211-874F-26A3BF6359B1}" srcOrd="0" destOrd="0" parTransId="{FAEC63CA-2F1C-4B9B-B53D-A96A32F758AA}" sibTransId="{BA753553-C89A-47BC-9071-4756C931468E}"/>
    <dgm:cxn modelId="{3C89C99F-2AEB-4854-BE6D-7249933D35FB}" srcId="{72761362-746B-4D99-BAEB-985B2E79BBDA}" destId="{C3237387-3F82-4340-AF30-B1ECF257361A}" srcOrd="0" destOrd="0" parTransId="{F8C8CA5B-A5E9-418E-A73E-3E61E18A5BEF}" sibTransId="{3DD5265C-2A6E-4522-B69D-284F8CB6E8EE}"/>
    <dgm:cxn modelId="{DF4B367F-9CF1-40F2-8ED3-D04E20FE639D}" type="presOf" srcId="{0496BA23-8BC8-46E0-B6CC-4022DAD0B28D}" destId="{C2842275-9A2A-45EE-B617-4AF4997DE0EE}" srcOrd="1" destOrd="0" presId="urn:microsoft.com/office/officeart/2005/8/layout/list1"/>
    <dgm:cxn modelId="{08C188A4-5C74-4910-B1C1-AF75CF25EA9A}" type="presOf" srcId="{09AC51C4-6FB4-41DC-939E-7B3B68B74713}" destId="{8686EB28-7F9E-4529-9D56-52F807D94B32}" srcOrd="0" destOrd="0" presId="urn:microsoft.com/office/officeart/2005/8/layout/list1"/>
    <dgm:cxn modelId="{EC88BEC2-6208-41F3-86AA-6F3805E80D29}" type="presParOf" srcId="{E3DE0489-CBEA-437D-B024-B25CF3F1F381}" destId="{24C9907F-0195-4941-A720-9CDA1184A733}" srcOrd="0" destOrd="0" presId="urn:microsoft.com/office/officeart/2005/8/layout/list1"/>
    <dgm:cxn modelId="{E8A5C204-5A28-4C07-99B5-E6E8B1C0F6E4}" type="presParOf" srcId="{24C9907F-0195-4941-A720-9CDA1184A733}" destId="{AEC82653-FDDF-4884-B91F-FB2842E7B4DB}" srcOrd="0" destOrd="0" presId="urn:microsoft.com/office/officeart/2005/8/layout/list1"/>
    <dgm:cxn modelId="{7AC60319-A160-4C13-A0E0-15648FAEE7D1}" type="presParOf" srcId="{24C9907F-0195-4941-A720-9CDA1184A733}" destId="{C2FA32A7-75A4-4BDC-BB47-8809EA156612}" srcOrd="1" destOrd="0" presId="urn:microsoft.com/office/officeart/2005/8/layout/list1"/>
    <dgm:cxn modelId="{49A01EF3-709A-400B-AA40-DBCAB49F9C3E}" type="presParOf" srcId="{E3DE0489-CBEA-437D-B024-B25CF3F1F381}" destId="{0FD2FDF0-E811-4386-88AA-4ECFCCF14195}" srcOrd="1" destOrd="0" presId="urn:microsoft.com/office/officeart/2005/8/layout/list1"/>
    <dgm:cxn modelId="{58D4D1D1-8719-46D9-97E7-B85EB2BA9954}" type="presParOf" srcId="{E3DE0489-CBEA-437D-B024-B25CF3F1F381}" destId="{CD69087E-DD15-44EB-93F6-1BBB699FCC7F}" srcOrd="2" destOrd="0" presId="urn:microsoft.com/office/officeart/2005/8/layout/list1"/>
    <dgm:cxn modelId="{3C9B9E05-A518-409A-BE9C-7D4EC91D73BD}" type="presParOf" srcId="{E3DE0489-CBEA-437D-B024-B25CF3F1F381}" destId="{FD4EF2B5-BD99-4A4F-B4BC-6EB952691F27}" srcOrd="3" destOrd="0" presId="urn:microsoft.com/office/officeart/2005/8/layout/list1"/>
    <dgm:cxn modelId="{69D31CA3-6255-42A8-9084-9B1F8ECE448E}" type="presParOf" srcId="{E3DE0489-CBEA-437D-B024-B25CF3F1F381}" destId="{BE667963-5761-4F70-A9E8-AA29CF5BFC4C}" srcOrd="4" destOrd="0" presId="urn:microsoft.com/office/officeart/2005/8/layout/list1"/>
    <dgm:cxn modelId="{01EC32BA-501A-4587-B616-C12C703F05E5}" type="presParOf" srcId="{BE667963-5761-4F70-A9E8-AA29CF5BFC4C}" destId="{A4CCD1E4-2414-45F6-80A4-89C98459BBFF}" srcOrd="0" destOrd="0" presId="urn:microsoft.com/office/officeart/2005/8/layout/list1"/>
    <dgm:cxn modelId="{B1F44781-1242-41E6-848C-D30A08A22B6C}" type="presParOf" srcId="{BE667963-5761-4F70-A9E8-AA29CF5BFC4C}" destId="{1A9715AD-D4C9-49A2-B542-45076AB957D5}" srcOrd="1" destOrd="0" presId="urn:microsoft.com/office/officeart/2005/8/layout/list1"/>
    <dgm:cxn modelId="{4B69649C-E676-48E9-9557-A8DB14B7E256}" type="presParOf" srcId="{E3DE0489-CBEA-437D-B024-B25CF3F1F381}" destId="{337D3313-7E91-4502-97DC-C9C564E124F8}" srcOrd="5" destOrd="0" presId="urn:microsoft.com/office/officeart/2005/8/layout/list1"/>
    <dgm:cxn modelId="{D2D678CB-6817-4BBC-9C7B-7B60BFF2E979}" type="presParOf" srcId="{E3DE0489-CBEA-437D-B024-B25CF3F1F381}" destId="{E104E50F-C5AD-4EDF-A275-4694605E85D6}" srcOrd="6" destOrd="0" presId="urn:microsoft.com/office/officeart/2005/8/layout/list1"/>
    <dgm:cxn modelId="{39D6FCEF-2762-4248-80D7-79E93B5F08DC}" type="presParOf" srcId="{E3DE0489-CBEA-437D-B024-B25CF3F1F381}" destId="{047DBBE9-54DF-49AB-A36E-A6A6E2A1E23B}" srcOrd="7" destOrd="0" presId="urn:microsoft.com/office/officeart/2005/8/layout/list1"/>
    <dgm:cxn modelId="{F7B3421B-83FF-4B2E-9830-92A94F9C3681}" type="presParOf" srcId="{E3DE0489-CBEA-437D-B024-B25CF3F1F381}" destId="{C9A469D2-A166-41D7-8E7D-CE3007D3B6AB}" srcOrd="8" destOrd="0" presId="urn:microsoft.com/office/officeart/2005/8/layout/list1"/>
    <dgm:cxn modelId="{2F1B176F-3429-46DF-A95D-7FFC912C2026}" type="presParOf" srcId="{C9A469D2-A166-41D7-8E7D-CE3007D3B6AB}" destId="{56FC4360-F470-42F9-863B-F53A556AAF55}" srcOrd="0" destOrd="0" presId="urn:microsoft.com/office/officeart/2005/8/layout/list1"/>
    <dgm:cxn modelId="{4BDE753E-13F6-4542-B0C1-894ABD3991A4}" type="presParOf" srcId="{C9A469D2-A166-41D7-8E7D-CE3007D3B6AB}" destId="{C2842275-9A2A-45EE-B617-4AF4997DE0EE}" srcOrd="1" destOrd="0" presId="urn:microsoft.com/office/officeart/2005/8/layout/list1"/>
    <dgm:cxn modelId="{61A19467-BF4B-488A-9262-324783765727}" type="presParOf" srcId="{E3DE0489-CBEA-437D-B024-B25CF3F1F381}" destId="{7E4E22AF-611F-4F41-A6A4-6D6EE0ED2AF4}" srcOrd="9" destOrd="0" presId="urn:microsoft.com/office/officeart/2005/8/layout/list1"/>
    <dgm:cxn modelId="{AA7A0BA2-ED2E-453E-B36F-4A8AA9EB6C19}" type="presParOf" srcId="{E3DE0489-CBEA-437D-B024-B25CF3F1F381}" destId="{8686EB28-7F9E-4529-9D56-52F807D94B32}"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5A781B-45BC-4777-A2CD-1C7E779BDD98}">
      <dsp:nvSpPr>
        <dsp:cNvPr id="0" name=""/>
        <dsp:cNvSpPr/>
      </dsp:nvSpPr>
      <dsp:spPr>
        <a:xfrm>
          <a:off x="0" y="528862"/>
          <a:ext cx="6269037" cy="18144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547" tIns="499872" rIns="486547"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a:t>11.8 million (range: 8.6 to 17.4 million)</a:t>
          </a:r>
          <a:endParaRPr lang="en-GB" sz="2400" kern="1200"/>
        </a:p>
        <a:p>
          <a:pPr marL="228600" lvl="1" indent="-228600" algn="l" defTabSz="1066800">
            <a:lnSpc>
              <a:spcPct val="90000"/>
            </a:lnSpc>
            <a:spcBef>
              <a:spcPct val="0"/>
            </a:spcBef>
            <a:spcAft>
              <a:spcPct val="15000"/>
            </a:spcAft>
            <a:buChar char="••"/>
          </a:pPr>
          <a:r>
            <a:rPr lang="en-US" sz="2400" kern="1200"/>
            <a:t>Aged 15-64 years. </a:t>
          </a:r>
          <a:endParaRPr lang="en-GB" sz="2400" kern="1200"/>
        </a:p>
        <a:p>
          <a:pPr marL="228600" lvl="1" indent="-228600" algn="l" defTabSz="1066800">
            <a:lnSpc>
              <a:spcPct val="90000"/>
            </a:lnSpc>
            <a:spcBef>
              <a:spcPct val="0"/>
            </a:spcBef>
            <a:spcAft>
              <a:spcPct val="15000"/>
            </a:spcAft>
            <a:buChar char="••"/>
          </a:pPr>
          <a:r>
            <a:rPr lang="en-US" sz="2400" kern="1200"/>
            <a:t>Based on reports from 107 countries</a:t>
          </a:r>
          <a:endParaRPr lang="en-GB" sz="2400" kern="1200"/>
        </a:p>
      </dsp:txBody>
      <dsp:txXfrm>
        <a:off x="0" y="528862"/>
        <a:ext cx="6269037" cy="1814400"/>
      </dsp:txXfrm>
    </dsp:sp>
    <dsp:sp modelId="{29E8CE73-F988-42F1-A16B-2D7DCD2F8CE5}">
      <dsp:nvSpPr>
        <dsp:cNvPr id="0" name=""/>
        <dsp:cNvSpPr/>
      </dsp:nvSpPr>
      <dsp:spPr>
        <a:xfrm>
          <a:off x="313451" y="174622"/>
          <a:ext cx="4388325" cy="70848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868" tIns="0" rIns="165868" bIns="0" numCol="1" spcCol="1270" anchor="ctr" anchorCtr="0">
          <a:noAutofit/>
        </a:bodyPr>
        <a:lstStyle/>
        <a:p>
          <a:pPr lvl="0" algn="l" defTabSz="1066800">
            <a:lnSpc>
              <a:spcPct val="90000"/>
            </a:lnSpc>
            <a:spcBef>
              <a:spcPct val="0"/>
            </a:spcBef>
            <a:spcAft>
              <a:spcPct val="35000"/>
            </a:spcAft>
          </a:pPr>
          <a:r>
            <a:rPr lang="en-US" sz="2400" kern="1200"/>
            <a:t>Population Size Estimate </a:t>
          </a:r>
          <a:endParaRPr lang="en-GB" sz="2400" kern="1200"/>
        </a:p>
      </dsp:txBody>
      <dsp:txXfrm>
        <a:off x="348036" y="209207"/>
        <a:ext cx="4319155" cy="639310"/>
      </dsp:txXfrm>
    </dsp:sp>
    <dsp:sp modelId="{14AAF7CF-9804-42ED-9FFB-EE3E0751F8C6}">
      <dsp:nvSpPr>
        <dsp:cNvPr id="0" name=""/>
        <dsp:cNvSpPr/>
      </dsp:nvSpPr>
      <dsp:spPr>
        <a:xfrm>
          <a:off x="0" y="2827102"/>
          <a:ext cx="6269037" cy="2570400"/>
        </a:xfrm>
        <a:prstGeom prst="rect">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547" tIns="499872" rIns="486547"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114,000 (2011) </a:t>
          </a:r>
          <a:r>
            <a:rPr lang="en-US" sz="2400" kern="1200" dirty="0">
              <a:solidFill>
                <a:srgbClr val="FF0000"/>
              </a:solidFill>
              <a:sym typeface="Wingdings" panose="05000000000000000000" pitchFamily="2" charset="2"/>
            </a:rPr>
            <a:t></a:t>
          </a:r>
          <a:r>
            <a:rPr lang="en-US" sz="2400" kern="1200" dirty="0"/>
            <a:t> </a:t>
          </a:r>
          <a:r>
            <a:rPr lang="en-US" sz="2400" b="1" kern="1200" dirty="0"/>
            <a:t>152,000 </a:t>
          </a:r>
          <a:r>
            <a:rPr lang="en-US" sz="2400" kern="1200" dirty="0"/>
            <a:t>(2015) </a:t>
          </a:r>
          <a:endParaRPr lang="en-GB" sz="2400" kern="1200" dirty="0"/>
        </a:p>
        <a:p>
          <a:pPr marL="228600" lvl="1" indent="-228600" algn="l" defTabSz="1066800">
            <a:lnSpc>
              <a:spcPct val="90000"/>
            </a:lnSpc>
            <a:spcBef>
              <a:spcPct val="0"/>
            </a:spcBef>
            <a:spcAft>
              <a:spcPct val="15000"/>
            </a:spcAft>
            <a:buChar char="••"/>
          </a:pPr>
          <a:r>
            <a:rPr lang="en-US" sz="2400" kern="1200" dirty="0"/>
            <a:t>Prevalence </a:t>
          </a:r>
          <a:r>
            <a:rPr lang="en-US" sz="2400" b="1" kern="1200" dirty="0"/>
            <a:t>13.1%</a:t>
          </a:r>
          <a:r>
            <a:rPr lang="en-US" sz="2400" kern="1200" dirty="0"/>
            <a:t> </a:t>
          </a:r>
          <a:endParaRPr lang="en-GB" sz="2400" kern="1200" dirty="0"/>
        </a:p>
        <a:p>
          <a:pPr marL="228600" lvl="1" indent="-228600" algn="l" defTabSz="1066800">
            <a:lnSpc>
              <a:spcPct val="90000"/>
            </a:lnSpc>
            <a:spcBef>
              <a:spcPct val="0"/>
            </a:spcBef>
            <a:spcAft>
              <a:spcPct val="15000"/>
            </a:spcAft>
            <a:buChar char="••"/>
          </a:pPr>
          <a:r>
            <a:rPr lang="en-US" sz="2400" kern="1200"/>
            <a:t>1 in 8 PWID = 1.55 million PWID infected with HIV worldwide. </a:t>
          </a:r>
          <a:endParaRPr lang="en-GB" sz="2400" kern="1200"/>
        </a:p>
        <a:p>
          <a:pPr marL="228600" lvl="1" indent="-228600" algn="l" defTabSz="1066800">
            <a:lnSpc>
              <a:spcPct val="90000"/>
            </a:lnSpc>
            <a:spcBef>
              <a:spcPct val="0"/>
            </a:spcBef>
            <a:spcAft>
              <a:spcPct val="15000"/>
            </a:spcAft>
            <a:buChar char="••"/>
          </a:pPr>
          <a:r>
            <a:rPr lang="en-US" sz="2400" kern="1200"/>
            <a:t>Based on reports from 118 countries</a:t>
          </a:r>
          <a:endParaRPr lang="en-GB" sz="2400" kern="1200"/>
        </a:p>
      </dsp:txBody>
      <dsp:txXfrm>
        <a:off x="0" y="2827102"/>
        <a:ext cx="6269037" cy="2570400"/>
      </dsp:txXfrm>
    </dsp:sp>
    <dsp:sp modelId="{3EABA49B-9412-4753-90F1-C44F5B6D5B41}">
      <dsp:nvSpPr>
        <dsp:cNvPr id="0" name=""/>
        <dsp:cNvSpPr/>
      </dsp:nvSpPr>
      <dsp:spPr>
        <a:xfrm>
          <a:off x="313451" y="2472862"/>
          <a:ext cx="4388325" cy="70848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868" tIns="0" rIns="165868" bIns="0" numCol="1" spcCol="1270" anchor="ctr" anchorCtr="0">
          <a:noAutofit/>
        </a:bodyPr>
        <a:lstStyle/>
        <a:p>
          <a:pPr lvl="0" algn="l" defTabSz="1066800">
            <a:lnSpc>
              <a:spcPct val="90000"/>
            </a:lnSpc>
            <a:spcBef>
              <a:spcPct val="0"/>
            </a:spcBef>
            <a:spcAft>
              <a:spcPct val="35000"/>
            </a:spcAft>
          </a:pPr>
          <a:r>
            <a:rPr lang="en-US" sz="2400" kern="1200"/>
            <a:t>Estimates of New HIV Infections </a:t>
          </a:r>
          <a:endParaRPr lang="en-GB" sz="2400" kern="1200"/>
        </a:p>
      </dsp:txBody>
      <dsp:txXfrm>
        <a:off x="348036" y="2507447"/>
        <a:ext cx="4319155" cy="6393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4EE526-252F-4648-9B39-E9A23128BC9B}">
      <dsp:nvSpPr>
        <dsp:cNvPr id="0" name=""/>
        <dsp:cNvSpPr/>
      </dsp:nvSpPr>
      <dsp:spPr>
        <a:xfrm>
          <a:off x="0" y="680"/>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847FC19-CFBC-4D83-935E-BD71482F575C}">
      <dsp:nvSpPr>
        <dsp:cNvPr id="0" name=""/>
        <dsp:cNvSpPr/>
      </dsp:nvSpPr>
      <dsp:spPr>
        <a:xfrm>
          <a:off x="0" y="680"/>
          <a:ext cx="626903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a:lnSpc>
              <a:spcPct val="90000"/>
            </a:lnSpc>
            <a:spcBef>
              <a:spcPct val="0"/>
            </a:spcBef>
            <a:spcAft>
              <a:spcPct val="35000"/>
            </a:spcAft>
          </a:pPr>
          <a:r>
            <a:rPr lang="en-GB" sz="3100" kern="1200"/>
            <a:t>Data derived from a meta-analysis conducted in 2012 </a:t>
          </a:r>
          <a:endParaRPr lang="en-US" sz="3100" kern="1200"/>
        </a:p>
      </dsp:txBody>
      <dsp:txXfrm>
        <a:off x="0" y="680"/>
        <a:ext cx="6269038" cy="1114152"/>
      </dsp:txXfrm>
    </dsp:sp>
    <dsp:sp modelId="{AE72B543-B17D-4194-BC78-AD31BD41AE93}">
      <dsp:nvSpPr>
        <dsp:cNvPr id="0" name=""/>
        <dsp:cNvSpPr/>
      </dsp:nvSpPr>
      <dsp:spPr>
        <a:xfrm>
          <a:off x="0" y="1114833"/>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C6637D6-CD4D-481E-84C2-EBEDF5319CED}">
      <dsp:nvSpPr>
        <dsp:cNvPr id="0" name=""/>
        <dsp:cNvSpPr/>
      </dsp:nvSpPr>
      <dsp:spPr>
        <a:xfrm>
          <a:off x="0" y="1114833"/>
          <a:ext cx="626903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a:lnSpc>
              <a:spcPct val="90000"/>
            </a:lnSpc>
            <a:spcBef>
              <a:spcPct val="0"/>
            </a:spcBef>
            <a:spcAft>
              <a:spcPct val="35000"/>
            </a:spcAft>
          </a:pPr>
          <a:r>
            <a:rPr lang="en-GB" sz="3100" kern="1200" dirty="0"/>
            <a:t>Total number of studies (n=135) conducted between 1982 and 2009</a:t>
          </a:r>
          <a:endParaRPr lang="en-US" sz="3100" kern="1200" dirty="0"/>
        </a:p>
      </dsp:txBody>
      <dsp:txXfrm>
        <a:off x="0" y="1114833"/>
        <a:ext cx="6269038" cy="1114152"/>
      </dsp:txXfrm>
    </dsp:sp>
    <dsp:sp modelId="{6E7C104E-2D96-4F48-9C37-E79F8B8BC534}">
      <dsp:nvSpPr>
        <dsp:cNvPr id="0" name=""/>
        <dsp:cNvSpPr/>
      </dsp:nvSpPr>
      <dsp:spPr>
        <a:xfrm>
          <a:off x="0" y="2228986"/>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AB853E-441A-4DCE-913D-0B83E8523BCB}">
      <dsp:nvSpPr>
        <dsp:cNvPr id="0" name=""/>
        <dsp:cNvSpPr/>
      </dsp:nvSpPr>
      <dsp:spPr>
        <a:xfrm>
          <a:off x="0" y="2228986"/>
          <a:ext cx="626903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a:lnSpc>
              <a:spcPct val="90000"/>
            </a:lnSpc>
            <a:spcBef>
              <a:spcPct val="0"/>
            </a:spcBef>
            <a:spcAft>
              <a:spcPct val="35000"/>
            </a:spcAft>
          </a:pPr>
          <a:r>
            <a:rPr lang="en-US" sz="3100" kern="1200" dirty="0"/>
            <a:t>Total number of PWID respondents (n= </a:t>
          </a:r>
          <a:r>
            <a:rPr lang="en-GB" sz="3100" kern="1200" dirty="0"/>
            <a:t>125,000) from 4 continents</a:t>
          </a:r>
          <a:endParaRPr lang="en-US" sz="3100" kern="1200" dirty="0"/>
        </a:p>
      </dsp:txBody>
      <dsp:txXfrm>
        <a:off x="0" y="2228986"/>
        <a:ext cx="6269038" cy="1114152"/>
      </dsp:txXfrm>
    </dsp:sp>
    <dsp:sp modelId="{1311F33D-830F-4948-A07F-F8BAD8F5A9DD}">
      <dsp:nvSpPr>
        <dsp:cNvPr id="0" name=""/>
        <dsp:cNvSpPr/>
      </dsp:nvSpPr>
      <dsp:spPr>
        <a:xfrm>
          <a:off x="0" y="3343138"/>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9B346DD-A1A1-4DAF-A5FF-4CE0DE2661DC}">
      <dsp:nvSpPr>
        <dsp:cNvPr id="0" name=""/>
        <dsp:cNvSpPr/>
      </dsp:nvSpPr>
      <dsp:spPr>
        <a:xfrm>
          <a:off x="0" y="3343138"/>
          <a:ext cx="626903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a:lnSpc>
              <a:spcPct val="90000"/>
            </a:lnSpc>
            <a:spcBef>
              <a:spcPct val="0"/>
            </a:spcBef>
            <a:spcAft>
              <a:spcPct val="35000"/>
            </a:spcAft>
          </a:pPr>
          <a:r>
            <a:rPr lang="en-US" sz="3100" kern="1200" dirty="0"/>
            <a:t>Percentage of women who inject drugs = </a:t>
          </a:r>
          <a:r>
            <a:rPr lang="en-GB" sz="3100" b="1" kern="1200" dirty="0">
              <a:solidFill>
                <a:srgbClr val="FF0000"/>
              </a:solidFill>
            </a:rPr>
            <a:t>21.5% </a:t>
          </a:r>
          <a:endParaRPr lang="en-US" sz="3100" b="1" kern="1200" dirty="0">
            <a:solidFill>
              <a:srgbClr val="FF0000"/>
            </a:solidFill>
          </a:endParaRPr>
        </a:p>
      </dsp:txBody>
      <dsp:txXfrm>
        <a:off x="0" y="3343138"/>
        <a:ext cx="6269038" cy="1114152"/>
      </dsp:txXfrm>
    </dsp:sp>
    <dsp:sp modelId="{A5FF4377-B949-4714-BBFC-0BE562A25C3C}">
      <dsp:nvSpPr>
        <dsp:cNvPr id="0" name=""/>
        <dsp:cNvSpPr/>
      </dsp:nvSpPr>
      <dsp:spPr>
        <a:xfrm>
          <a:off x="0" y="4457291"/>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BBEF70-008B-4C80-A379-D3AE9DA5EF4E}">
      <dsp:nvSpPr>
        <dsp:cNvPr id="0" name=""/>
        <dsp:cNvSpPr/>
      </dsp:nvSpPr>
      <dsp:spPr>
        <a:xfrm>
          <a:off x="0" y="4457291"/>
          <a:ext cx="626903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a:lnSpc>
              <a:spcPct val="90000"/>
            </a:lnSpc>
            <a:spcBef>
              <a:spcPct val="0"/>
            </a:spcBef>
            <a:spcAft>
              <a:spcPct val="35000"/>
            </a:spcAft>
          </a:pPr>
          <a:r>
            <a:rPr lang="en-GB" sz="3100" kern="1200" dirty="0"/>
            <a:t>HIV prevalence: overall odds ratio of </a:t>
          </a:r>
          <a:r>
            <a:rPr lang="en-GB" sz="3100" b="1" kern="1200" dirty="0">
              <a:solidFill>
                <a:srgbClr val="FF0000"/>
              </a:solidFill>
            </a:rPr>
            <a:t>1.18</a:t>
          </a:r>
          <a:endParaRPr lang="en-US" sz="3100" b="1" kern="1200" dirty="0">
            <a:solidFill>
              <a:srgbClr val="FF0000"/>
            </a:solidFill>
          </a:endParaRPr>
        </a:p>
      </dsp:txBody>
      <dsp:txXfrm>
        <a:off x="0" y="4457291"/>
        <a:ext cx="6269038" cy="11141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69087E-DD15-44EB-93F6-1BBB699FCC7F}">
      <dsp:nvSpPr>
        <dsp:cNvPr id="0" name=""/>
        <dsp:cNvSpPr/>
      </dsp:nvSpPr>
      <dsp:spPr>
        <a:xfrm>
          <a:off x="0" y="440419"/>
          <a:ext cx="11452484" cy="10206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88840" tIns="499872" rIns="888840"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a:t>Technical staff means staff who work directly with clients to offer services. </a:t>
          </a:r>
        </a:p>
      </dsp:txBody>
      <dsp:txXfrm>
        <a:off x="0" y="440419"/>
        <a:ext cx="11452484" cy="1020600"/>
      </dsp:txXfrm>
    </dsp:sp>
    <dsp:sp modelId="{C2FA32A7-75A4-4BDC-BB47-8809EA156612}">
      <dsp:nvSpPr>
        <dsp:cNvPr id="0" name=""/>
        <dsp:cNvSpPr/>
      </dsp:nvSpPr>
      <dsp:spPr>
        <a:xfrm>
          <a:off x="572624" y="86179"/>
          <a:ext cx="8016739" cy="70848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014" tIns="0" rIns="303014" bIns="0" numCol="1" spcCol="1270" anchor="ctr" anchorCtr="0">
          <a:noAutofit/>
        </a:bodyPr>
        <a:lstStyle/>
        <a:p>
          <a:pPr lvl="0" algn="l" defTabSz="1066800">
            <a:lnSpc>
              <a:spcPct val="90000"/>
            </a:lnSpc>
            <a:spcBef>
              <a:spcPct val="0"/>
            </a:spcBef>
            <a:spcAft>
              <a:spcPct val="35000"/>
            </a:spcAft>
          </a:pPr>
          <a:r>
            <a:rPr lang="en-US" sz="2400" kern="1200"/>
            <a:t>% of program technical staff who are women. </a:t>
          </a:r>
        </a:p>
      </dsp:txBody>
      <dsp:txXfrm>
        <a:off x="607209" y="120764"/>
        <a:ext cx="7947569" cy="639310"/>
      </dsp:txXfrm>
    </dsp:sp>
    <dsp:sp modelId="{E104E50F-C5AD-4EDF-A275-4694605E85D6}">
      <dsp:nvSpPr>
        <dsp:cNvPr id="0" name=""/>
        <dsp:cNvSpPr/>
      </dsp:nvSpPr>
      <dsp:spPr>
        <a:xfrm>
          <a:off x="0" y="1944859"/>
          <a:ext cx="11452484" cy="1360800"/>
        </a:xfrm>
        <a:prstGeom prst="rect">
          <a:avLst/>
        </a:prstGeom>
        <a:solidFill>
          <a:schemeClr val="lt1">
            <a:alpha val="90000"/>
            <a:hueOff val="0"/>
            <a:satOff val="0"/>
            <a:lumOff val="0"/>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88840" tIns="499872" rIns="888840"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a:t>reproductive health services such as antenatal care, gender-based violence services, and child care services. </a:t>
          </a:r>
        </a:p>
      </dsp:txBody>
      <dsp:txXfrm>
        <a:off x="0" y="1944859"/>
        <a:ext cx="11452484" cy="1360800"/>
      </dsp:txXfrm>
    </dsp:sp>
    <dsp:sp modelId="{1A9715AD-D4C9-49A2-B542-45076AB957D5}">
      <dsp:nvSpPr>
        <dsp:cNvPr id="0" name=""/>
        <dsp:cNvSpPr/>
      </dsp:nvSpPr>
      <dsp:spPr>
        <a:xfrm>
          <a:off x="572624" y="1590619"/>
          <a:ext cx="8016739" cy="708480"/>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014" tIns="0" rIns="303014" bIns="0" numCol="1" spcCol="1270" anchor="ctr" anchorCtr="0">
          <a:noAutofit/>
        </a:bodyPr>
        <a:lstStyle/>
        <a:p>
          <a:pPr lvl="0" algn="l" defTabSz="1066800">
            <a:lnSpc>
              <a:spcPct val="90000"/>
            </a:lnSpc>
            <a:spcBef>
              <a:spcPct val="0"/>
            </a:spcBef>
            <a:spcAft>
              <a:spcPct val="35000"/>
            </a:spcAft>
          </a:pPr>
          <a:r>
            <a:rPr lang="en-US" sz="2400" kern="1200"/>
            <a:t>% of on-site or referral services that are gender-responsive</a:t>
          </a:r>
        </a:p>
      </dsp:txBody>
      <dsp:txXfrm>
        <a:off x="607209" y="1625204"/>
        <a:ext cx="7947569" cy="639310"/>
      </dsp:txXfrm>
    </dsp:sp>
    <dsp:sp modelId="{8686EB28-7F9E-4529-9D56-52F807D94B32}">
      <dsp:nvSpPr>
        <dsp:cNvPr id="0" name=""/>
        <dsp:cNvSpPr/>
      </dsp:nvSpPr>
      <dsp:spPr>
        <a:xfrm>
          <a:off x="0" y="3789499"/>
          <a:ext cx="11452484" cy="1020600"/>
        </a:xfrm>
        <a:prstGeom prst="rect">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88840" tIns="499872" rIns="888840"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a:t>gynecologist, STI diagnosis and treatment, services for children. </a:t>
          </a:r>
        </a:p>
      </dsp:txBody>
      <dsp:txXfrm>
        <a:off x="0" y="3789499"/>
        <a:ext cx="11452484" cy="1020600"/>
      </dsp:txXfrm>
    </dsp:sp>
    <dsp:sp modelId="{C2842275-9A2A-45EE-B617-4AF4997DE0EE}">
      <dsp:nvSpPr>
        <dsp:cNvPr id="0" name=""/>
        <dsp:cNvSpPr/>
      </dsp:nvSpPr>
      <dsp:spPr>
        <a:xfrm>
          <a:off x="572624" y="3435259"/>
          <a:ext cx="8016739" cy="70848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014" tIns="0" rIns="303014" bIns="0" numCol="1" spcCol="1270" anchor="ctr" anchorCtr="0">
          <a:noAutofit/>
        </a:bodyPr>
        <a:lstStyle/>
        <a:p>
          <a:pPr lvl="0" algn="l" defTabSz="1066800">
            <a:lnSpc>
              <a:spcPct val="90000"/>
            </a:lnSpc>
            <a:spcBef>
              <a:spcPct val="0"/>
            </a:spcBef>
            <a:spcAft>
              <a:spcPct val="35000"/>
            </a:spcAft>
          </a:pPr>
          <a:r>
            <a:rPr lang="en-US" sz="2400" kern="1200"/>
            <a:t>% of referral services that are gender-specific. </a:t>
          </a:r>
        </a:p>
      </dsp:txBody>
      <dsp:txXfrm>
        <a:off x="607209" y="3469844"/>
        <a:ext cx="7947569" cy="63931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A89F45-17DD-4709-931E-A45798A3E650}" type="datetimeFigureOut">
              <a:rPr lang="en-GB" smtClean="0"/>
              <a:t>14/11/2017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17FA34-B3F8-4769-BE2D-297442AD76C9}" type="slidenum">
              <a:rPr lang="en-GB" smtClean="0"/>
              <a:t>‹#›</a:t>
            </a:fld>
            <a:endParaRPr lang="en-GB"/>
          </a:p>
        </p:txBody>
      </p:sp>
    </p:spTree>
    <p:extLst>
      <p:ext uri="{BB962C8B-B14F-4D97-AF65-F5344CB8AC3E}">
        <p14:creationId xmlns:p14="http://schemas.microsoft.com/office/powerpoint/2010/main" val="3198550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Source: </a:t>
            </a:r>
            <a:r>
              <a:rPr lang="en-US" dirty="0"/>
              <a:t>GLOBAL OVERVIEW OF DRUG DEMAND AND SUPPLY Latest trends, cross-cutting issues, UNODC, 2017 </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6718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 odds ratio (OR) is a measure of association between an exposure and an outcome. The OR represents the odds that an outcome will occur given a particular exposure, compared to the odds of the outcome occurring in the absence of that exposure. So in this instance, the odds of a female acquiring HIV from injecting drug use is 1.18 times higher than a man (based on global average), however, note data limitations. </a:t>
            </a:r>
          </a:p>
          <a:p>
            <a:endParaRPr lang="en-GB" dirty="0"/>
          </a:p>
          <a:p>
            <a:r>
              <a:rPr lang="en-GB" dirty="0"/>
              <a:t>Ref: Commentary on “</a:t>
            </a:r>
            <a:r>
              <a:rPr lang="en-GB" sz="1200" b="0" i="0" u="none" strike="noStrike" kern="1200" baseline="0" dirty="0">
                <a:solidFill>
                  <a:schemeClr val="tx1"/>
                </a:solidFill>
                <a:latin typeface="+mn-lt"/>
                <a:ea typeface="+mn-ea"/>
                <a:cs typeface="+mn-cs"/>
              </a:rPr>
              <a:t>Women, drugs and HIV”, Tasnim </a:t>
            </a:r>
            <a:r>
              <a:rPr lang="en-GB" sz="1200" b="0" i="0" u="none" strike="noStrike" kern="1200" baseline="0" dirty="0" err="1">
                <a:solidFill>
                  <a:schemeClr val="tx1"/>
                </a:solidFill>
                <a:latin typeface="+mn-lt"/>
                <a:ea typeface="+mn-ea"/>
                <a:cs typeface="+mn-cs"/>
              </a:rPr>
              <a:t>Azima</a:t>
            </a:r>
            <a:r>
              <a:rPr lang="en-GB" sz="1200" b="0" i="0" u="none" strike="noStrike" kern="1200" baseline="0" dirty="0">
                <a:solidFill>
                  <a:schemeClr val="tx1"/>
                </a:solidFill>
                <a:latin typeface="+mn-lt"/>
                <a:ea typeface="+mn-ea"/>
                <a:cs typeface="+mn-cs"/>
              </a:rPr>
              <a:t>,∗, Irene </a:t>
            </a:r>
            <a:r>
              <a:rPr lang="en-GB" sz="1200" b="0" i="0" u="none" strike="noStrike" kern="1200" baseline="0" dirty="0" err="1">
                <a:solidFill>
                  <a:schemeClr val="tx1"/>
                </a:solidFill>
                <a:latin typeface="+mn-lt"/>
                <a:ea typeface="+mn-ea"/>
                <a:cs typeface="+mn-cs"/>
              </a:rPr>
              <a:t>Bontella,c</a:t>
            </a:r>
            <a:r>
              <a:rPr lang="en-GB" sz="1200" b="0" i="0" u="none" strike="noStrike" kern="1200" baseline="0" dirty="0">
                <a:solidFill>
                  <a:schemeClr val="tx1"/>
                </a:solidFill>
                <a:latin typeface="+mn-lt"/>
                <a:ea typeface="+mn-ea"/>
                <a:cs typeface="+mn-cs"/>
              </a:rPr>
              <a:t>, Steffanie A. </a:t>
            </a:r>
            <a:r>
              <a:rPr lang="en-GB" sz="1200" b="0" i="0" u="none" strike="noStrike" kern="1200" baseline="0" dirty="0" err="1">
                <a:solidFill>
                  <a:schemeClr val="tx1"/>
                </a:solidFill>
                <a:latin typeface="+mn-lt"/>
                <a:ea typeface="+mn-ea"/>
                <a:cs typeface="+mn-cs"/>
              </a:rPr>
              <a:t>Strathdeeb</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1315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Ref: Commentary on “</a:t>
            </a:r>
            <a:r>
              <a:rPr lang="en-GB" sz="1200" b="0" i="0" u="none" strike="noStrike" kern="1200" baseline="0" dirty="0">
                <a:solidFill>
                  <a:schemeClr val="tx1"/>
                </a:solidFill>
                <a:latin typeface="+mn-lt"/>
                <a:ea typeface="+mn-ea"/>
                <a:cs typeface="+mn-cs"/>
              </a:rPr>
              <a:t>Women, drugs and HIV”, Tasnim </a:t>
            </a:r>
            <a:r>
              <a:rPr lang="en-GB" sz="1200" b="0" i="0" u="none" strike="noStrike" kern="1200" baseline="0" dirty="0" err="1">
                <a:solidFill>
                  <a:schemeClr val="tx1"/>
                </a:solidFill>
                <a:latin typeface="+mn-lt"/>
                <a:ea typeface="+mn-ea"/>
                <a:cs typeface="+mn-cs"/>
              </a:rPr>
              <a:t>Azima</a:t>
            </a:r>
            <a:r>
              <a:rPr lang="en-GB" sz="1200" b="0" i="0" u="none" strike="noStrike" kern="1200" baseline="0" dirty="0">
                <a:solidFill>
                  <a:schemeClr val="tx1"/>
                </a:solidFill>
                <a:latin typeface="+mn-lt"/>
                <a:ea typeface="+mn-ea"/>
                <a:cs typeface="+mn-cs"/>
              </a:rPr>
              <a:t>,∗, Irene </a:t>
            </a:r>
            <a:r>
              <a:rPr lang="en-GB" sz="1200" b="0" i="0" u="none" strike="noStrike" kern="1200" baseline="0" dirty="0" err="1">
                <a:solidFill>
                  <a:schemeClr val="tx1"/>
                </a:solidFill>
                <a:latin typeface="+mn-lt"/>
                <a:ea typeface="+mn-ea"/>
                <a:cs typeface="+mn-cs"/>
              </a:rPr>
              <a:t>Bontella,c</a:t>
            </a:r>
            <a:r>
              <a:rPr lang="en-GB" sz="1200" b="0" i="0" u="none" strike="noStrike" kern="1200" baseline="0" dirty="0">
                <a:solidFill>
                  <a:schemeClr val="tx1"/>
                </a:solidFill>
                <a:latin typeface="+mn-lt"/>
                <a:ea typeface="+mn-ea"/>
                <a:cs typeface="+mn-cs"/>
              </a:rPr>
              <a:t>, Steffanie A. </a:t>
            </a:r>
            <a:r>
              <a:rPr lang="en-GB" sz="1200" b="0" i="0" u="none" strike="noStrike" kern="1200" baseline="0" dirty="0" err="1">
                <a:solidFill>
                  <a:schemeClr val="tx1"/>
                </a:solidFill>
                <a:latin typeface="+mn-lt"/>
                <a:ea typeface="+mn-ea"/>
                <a:cs typeface="+mn-cs"/>
              </a:rPr>
              <a:t>Strathdeeb</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10580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kern="1200" dirty="0">
                <a:solidFill>
                  <a:schemeClr val="tx1"/>
                </a:solidFill>
                <a:effectLst/>
                <a:latin typeface="+mn-lt"/>
                <a:ea typeface="+mn-ea"/>
                <a:cs typeface="+mn-cs"/>
              </a:rPr>
              <a:t>This is because of the dual risk women face from unsafe injection practices and unprotected sex. </a:t>
            </a:r>
            <a:r>
              <a:rPr lang="en-US" sz="1200" b="0" i="0" u="none" strike="noStrike" kern="1200" baseline="0" dirty="0">
                <a:solidFill>
                  <a:schemeClr val="tx1"/>
                </a:solidFill>
                <a:latin typeface="+mn-lt"/>
                <a:ea typeface="+mn-ea"/>
                <a:cs typeface="+mn-cs"/>
              </a:rPr>
              <a:t>No global population size estimates of women who inject drugs available, and data gaps exist in nearly all countries. According to one recent estimate, women’s share of people who inject drugs ranges from at least 10 per cent to over 30 per cent in some parts of Europe, and is around 20 per cent in Eastern Europe, Central Asia and Latin America; 10-20 per cent in parts of Africa; 20 per cent in China and Viet Nam, and at least 10 per cent in other parts of Asia. Recent surveys suggest that the proportion of women who use </a:t>
            </a:r>
            <a:r>
              <a:rPr lang="en-GB" sz="1200" b="0" i="0" u="none" strike="noStrike" kern="1200" baseline="0" dirty="0">
                <a:solidFill>
                  <a:schemeClr val="tx1"/>
                </a:solidFill>
                <a:latin typeface="+mn-lt"/>
                <a:ea typeface="+mn-ea"/>
                <a:cs typeface="+mn-cs"/>
              </a:rPr>
              <a:t>drugs in general is growing.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Women who inject drugs often have limited or no access to harm reduction or general health services. This situation is especially acute in many countries with concentrated HIV epidemics among people who inject drugs. Harm reduction coverage in most low and middle-income countries remains insufficient to reduce the prevalence of HIV and viral hepatitis epidemics among all people who inject drugs.</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Violence against women is a critical issue that deserves special attention when considering barriers and obstacles to adequate services and support. Women who inject drugs experience high rates of intimate partner violence, which negatively affects their ability to practice safe sex and safer drug use. Punitive policies are frequently associated with police abuses, including physical and sexual violence against women who inject drugs. Gender-related violence of this kind makes women reluctant to access harm reduction services even if they are available, often because they fear being harassed or abused simply for trying to enter facilities.</a:t>
            </a:r>
            <a:endParaRPr lang="en-GB"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Numerous policy-related barriers directly and indirectly affect the health of women who inject drugs and further violate their basic human rights. Collectively, they represent major obstacles to their ability to obtain essential services to protect their own health and the health of others in their lives. The criminalization of drug use heavily influences the accessibility of harm reduction services. Similarly, legal frameworks can obstruct the provision of services for all people who inject drugs, such as where police arrest health workers supplying sterile injecting equipment and individuals who possess the equipment. However, some policies, practices or laws have different, and often more profound and debilitating, impacts on women. For example, women who inject drugs who are also sex workers are further stigmatized due to the additional negative impact of the criminalization of sex work. In such contexts, they are even more restricted in their access to HIV-related services and their capacity to negotiate condom use. Other laws and policies that affect women include those indicating drug use as criteria for loss of child custody, for forced or coerced sterilization, or for abortion. Policies such as drug user registration further discourage women from accessing services, because their registration can lead to a loss of child custody and other forms of enduring discrimination. In some countries, laws and policies require women to have permission from family members or spouses to access health services.</a:t>
            </a:r>
          </a:p>
          <a:p>
            <a:pPr marL="171450" indent="-171450">
              <a:buFont typeface="Arial" panose="020B0604020202020204" pitchFamily="34" charset="0"/>
              <a:buChar char="•"/>
            </a:pPr>
            <a:endParaRPr lang="en-US"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i="1" u="none" strike="noStrike" kern="1200" baseline="0" dirty="0">
                <a:solidFill>
                  <a:schemeClr val="tx1"/>
                </a:solidFill>
                <a:latin typeface="+mn-lt"/>
                <a:ea typeface="+mn-ea"/>
                <a:cs typeface="+mn-cs"/>
              </a:rPr>
              <a:t>Ref: UNODC Policy Brief and </a:t>
            </a:r>
            <a:r>
              <a:rPr lang="en-GB" i="1" dirty="0"/>
              <a:t>Ref: Commentary on “</a:t>
            </a:r>
            <a:r>
              <a:rPr lang="en-GB" sz="1200" b="0" i="1" u="none" strike="noStrike" kern="1200" baseline="0" dirty="0">
                <a:solidFill>
                  <a:schemeClr val="tx1"/>
                </a:solidFill>
                <a:latin typeface="+mn-lt"/>
                <a:ea typeface="+mn-ea"/>
                <a:cs typeface="+mn-cs"/>
              </a:rPr>
              <a:t>Women, drugs and HIV”, Tasnim </a:t>
            </a:r>
            <a:r>
              <a:rPr lang="en-GB" sz="1200" b="0" i="1" u="none" strike="noStrike" kern="1200" baseline="0" dirty="0" err="1">
                <a:solidFill>
                  <a:schemeClr val="tx1"/>
                </a:solidFill>
                <a:latin typeface="+mn-lt"/>
                <a:ea typeface="+mn-ea"/>
                <a:cs typeface="+mn-cs"/>
              </a:rPr>
              <a:t>Azima</a:t>
            </a:r>
            <a:r>
              <a:rPr lang="en-GB" sz="1200" b="0" i="1" u="none" strike="noStrike" kern="1200" baseline="0" dirty="0">
                <a:solidFill>
                  <a:schemeClr val="tx1"/>
                </a:solidFill>
                <a:latin typeface="+mn-lt"/>
                <a:ea typeface="+mn-ea"/>
                <a:cs typeface="+mn-cs"/>
              </a:rPr>
              <a:t>,∗, Irene </a:t>
            </a:r>
            <a:r>
              <a:rPr lang="en-GB" sz="1200" b="0" i="1" u="none" strike="noStrike" kern="1200" baseline="0" dirty="0" err="1">
                <a:solidFill>
                  <a:schemeClr val="tx1"/>
                </a:solidFill>
                <a:latin typeface="+mn-lt"/>
                <a:ea typeface="+mn-ea"/>
                <a:cs typeface="+mn-cs"/>
              </a:rPr>
              <a:t>Bontella,c</a:t>
            </a:r>
            <a:r>
              <a:rPr lang="en-GB" sz="1200" b="0" i="1" u="none" strike="noStrike" kern="1200" baseline="0" dirty="0">
                <a:solidFill>
                  <a:schemeClr val="tx1"/>
                </a:solidFill>
                <a:latin typeface="+mn-lt"/>
                <a:ea typeface="+mn-ea"/>
                <a:cs typeface="+mn-cs"/>
              </a:rPr>
              <a:t>, Steffanie A. </a:t>
            </a:r>
            <a:r>
              <a:rPr lang="en-GB" sz="1200" b="0" i="1" u="none" strike="noStrike" kern="1200" baseline="0" dirty="0" err="1">
                <a:solidFill>
                  <a:schemeClr val="tx1"/>
                </a:solidFill>
                <a:latin typeface="+mn-lt"/>
                <a:ea typeface="+mn-ea"/>
                <a:cs typeface="+mn-cs"/>
              </a:rPr>
              <a:t>Strathdeeb</a:t>
            </a:r>
            <a:endParaRPr lang="en-GB" i="1" dirty="0"/>
          </a:p>
          <a:p>
            <a:pPr marL="0" indent="0">
              <a:buFont typeface="Arial" panose="020B0604020202020204" pitchFamily="34" charset="0"/>
              <a:buNone/>
            </a:pPr>
            <a:endParaRPr lang="en-GB" sz="1200" b="0" i="0" u="none" strike="noStrike" kern="1200" baseline="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6996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Ref: UNODC Policy Brief </a:t>
            </a:r>
            <a:endParaRPr lang="en-GB" sz="1200" b="0" i="0" u="none" strike="noStrike" kern="1200" baseline="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3314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F29B00B3-F648-40FA-84AB-E3C5B4F08FF8}"/>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F9D0FB79-0E9B-4025-BDAE-65A810010C7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a:t>By WHO guidelines, "reached regularly" means " number of IDUs who accessed NSP once per month or more in the past 12 months.</a:t>
            </a:r>
            <a:r>
              <a:rPr lang="en-US" altLang="en-US"/>
              <a:t> </a:t>
            </a:r>
          </a:p>
        </p:txBody>
      </p:sp>
      <p:sp>
        <p:nvSpPr>
          <p:cNvPr id="24580" name="Slide Number Placeholder 3">
            <a:extLst>
              <a:ext uri="{FF2B5EF4-FFF2-40B4-BE49-F238E27FC236}">
                <a16:creationId xmlns:a16="http://schemas.microsoft.com/office/drawing/2014/main" id="{67670DF5-28A4-4049-8E0E-5DF25B777A5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5A24ECB-C695-4EB7-89BA-7472A02BA236}"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710622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Slide Image Placeholder 1"/>
          <p:cNvSpPr>
            <a:spLocks noGrp="1" noRot="1" noChangeAspect="1" noTextEdit="1"/>
          </p:cNvSpPr>
          <p:nvPr>
            <p:ph type="sldImg"/>
          </p:nvPr>
        </p:nvSpPr>
        <p:spPr>
          <a:ln/>
        </p:spPr>
      </p:sp>
      <p:sp>
        <p:nvSpPr>
          <p:cNvPr id="167938" name="Notes Placeholder 2"/>
          <p:cNvSpPr>
            <a:spLocks noGrp="1"/>
          </p:cNvSpPr>
          <p:nvPr>
            <p:ph type="body" idx="1"/>
          </p:nvPr>
        </p:nvSpPr>
        <p:spPr>
          <a:noFill/>
          <a:ln/>
        </p:spPr>
        <p:txBody>
          <a:bodyPr/>
          <a:lstStyle/>
          <a:p>
            <a:r>
              <a:rPr lang="en-US" dirty="0">
                <a:latin typeface="Arial" charset="0"/>
              </a:rPr>
              <a:t>In summary:</a:t>
            </a:r>
          </a:p>
          <a:p>
            <a:endParaRPr lang="en-US" dirty="0">
              <a:latin typeface="Arial" charset="0"/>
            </a:endParaRPr>
          </a:p>
          <a:p>
            <a:r>
              <a:rPr lang="en-US" i="1" dirty="0">
                <a:latin typeface="Arial" charset="0"/>
              </a:rPr>
              <a:t>NOTE to facilitator</a:t>
            </a:r>
            <a:r>
              <a:rPr lang="en-US" dirty="0">
                <a:latin typeface="Arial" charset="0"/>
              </a:rPr>
              <a:t>:  Read slide.</a:t>
            </a:r>
          </a:p>
          <a:p>
            <a:endParaRPr lang="en-US" dirty="0">
              <a:latin typeface="Arial" charset="0"/>
            </a:endParaRPr>
          </a:p>
        </p:txBody>
      </p:sp>
      <p:sp>
        <p:nvSpPr>
          <p:cNvPr id="167939"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413A5F-9635-411D-AE10-268BF8C7F6B1}" type="slidenum">
              <a:rPr kumimoji="0" lang="en-U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539277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F0CE7-3A2D-489B-A959-64AB74E0636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0A68513-9AF0-420F-96CB-55B630848C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44EF193-99F8-4511-B519-24108578ED8A}"/>
              </a:ext>
            </a:extLst>
          </p:cNvPr>
          <p:cNvSpPr>
            <a:spLocks noGrp="1"/>
          </p:cNvSpPr>
          <p:nvPr>
            <p:ph type="dt" sz="half" idx="10"/>
          </p:nvPr>
        </p:nvSpPr>
        <p:spPr/>
        <p:txBody>
          <a:bodyPr/>
          <a:lstStyle/>
          <a:p>
            <a:fld id="{5C3BB60A-A80D-4FA8-938F-BBAF3F88A055}" type="datetime1">
              <a:rPr lang="en-GB" smtClean="0"/>
              <a:t>14/11/2017</a:t>
            </a:fld>
            <a:endParaRPr lang="en-GB"/>
          </a:p>
        </p:txBody>
      </p:sp>
      <p:sp>
        <p:nvSpPr>
          <p:cNvPr id="5" name="Footer Placeholder 4">
            <a:extLst>
              <a:ext uri="{FF2B5EF4-FFF2-40B4-BE49-F238E27FC236}">
                <a16:creationId xmlns:a16="http://schemas.microsoft.com/office/drawing/2014/main" id="{EF02A46F-1A38-4EE7-B285-E5632142B4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2215CD-3E59-42C7-87B5-6EA73E162837}"/>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2745029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E945A-9687-4A70-91ED-FCBFB9377DF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7A8BEF8-4CB0-43B0-8AA4-04ABA6AF875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14A6F5D-AA7E-4D7F-85AD-38262DF62AB1}"/>
              </a:ext>
            </a:extLst>
          </p:cNvPr>
          <p:cNvSpPr>
            <a:spLocks noGrp="1"/>
          </p:cNvSpPr>
          <p:nvPr>
            <p:ph type="dt" sz="half" idx="10"/>
          </p:nvPr>
        </p:nvSpPr>
        <p:spPr/>
        <p:txBody>
          <a:bodyPr/>
          <a:lstStyle/>
          <a:p>
            <a:fld id="{B630ABC4-0A32-40BD-AE2D-FD04078C857D}" type="datetime1">
              <a:rPr lang="en-GB" smtClean="0"/>
              <a:t>14/11/2017</a:t>
            </a:fld>
            <a:endParaRPr lang="en-GB"/>
          </a:p>
        </p:txBody>
      </p:sp>
      <p:sp>
        <p:nvSpPr>
          <p:cNvPr id="5" name="Footer Placeholder 4">
            <a:extLst>
              <a:ext uri="{FF2B5EF4-FFF2-40B4-BE49-F238E27FC236}">
                <a16:creationId xmlns:a16="http://schemas.microsoft.com/office/drawing/2014/main" id="{AAAED85D-F282-4014-879A-813FB871E9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521A97-BBC2-4846-A7A8-9C59C49FD0B5}"/>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3606030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889933-44A6-4F18-8022-DC300DA11B0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E37B49C-9F6D-456A-BC24-39C8849282B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C6ED112-FCF2-41DB-87A2-C5018502A637}"/>
              </a:ext>
            </a:extLst>
          </p:cNvPr>
          <p:cNvSpPr>
            <a:spLocks noGrp="1"/>
          </p:cNvSpPr>
          <p:nvPr>
            <p:ph type="dt" sz="half" idx="10"/>
          </p:nvPr>
        </p:nvSpPr>
        <p:spPr/>
        <p:txBody>
          <a:bodyPr/>
          <a:lstStyle/>
          <a:p>
            <a:fld id="{DCF4DA03-2D30-4681-A1FF-598CDAB6428D}" type="datetime1">
              <a:rPr lang="en-GB" smtClean="0"/>
              <a:t>14/11/2017</a:t>
            </a:fld>
            <a:endParaRPr lang="en-GB"/>
          </a:p>
        </p:txBody>
      </p:sp>
      <p:sp>
        <p:nvSpPr>
          <p:cNvPr id="5" name="Footer Placeholder 4">
            <a:extLst>
              <a:ext uri="{FF2B5EF4-FFF2-40B4-BE49-F238E27FC236}">
                <a16:creationId xmlns:a16="http://schemas.microsoft.com/office/drawing/2014/main" id="{983B8DBB-9317-4A9E-93F8-F7C9B29181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DCBD6CB-466C-4442-A561-EEE127D0A572}"/>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316109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CDC3D-9B8B-4E70-9BAE-C3CFD98382D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DF0ED22-25A0-42C0-8F14-80FDCE0B643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78ADD6-08BC-4034-A173-ECBF69015EFF}"/>
              </a:ext>
            </a:extLst>
          </p:cNvPr>
          <p:cNvSpPr>
            <a:spLocks noGrp="1"/>
          </p:cNvSpPr>
          <p:nvPr>
            <p:ph type="dt" sz="half" idx="10"/>
          </p:nvPr>
        </p:nvSpPr>
        <p:spPr/>
        <p:txBody>
          <a:bodyPr/>
          <a:lstStyle/>
          <a:p>
            <a:fld id="{C61B10FD-B975-43D4-B81C-DD2D4B1C8BA6}" type="datetime1">
              <a:rPr lang="en-GB" smtClean="0"/>
              <a:t>14/11/2017</a:t>
            </a:fld>
            <a:endParaRPr lang="en-GB"/>
          </a:p>
        </p:txBody>
      </p:sp>
      <p:sp>
        <p:nvSpPr>
          <p:cNvPr id="5" name="Footer Placeholder 4">
            <a:extLst>
              <a:ext uri="{FF2B5EF4-FFF2-40B4-BE49-F238E27FC236}">
                <a16:creationId xmlns:a16="http://schemas.microsoft.com/office/drawing/2014/main" id="{FD140DCE-DF30-492C-8E80-53ECFDB4F3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9ECFAB-0421-4EF5-8B3E-732F7763D589}"/>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4045555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48C1A-0CA3-42C3-9BD0-034E7A85C36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F8CE9B6-7945-427D-9F98-32983B34F1C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770BCC0-A012-4D65-A2D7-A1F84B088409}"/>
              </a:ext>
            </a:extLst>
          </p:cNvPr>
          <p:cNvSpPr>
            <a:spLocks noGrp="1"/>
          </p:cNvSpPr>
          <p:nvPr>
            <p:ph type="dt" sz="half" idx="10"/>
          </p:nvPr>
        </p:nvSpPr>
        <p:spPr/>
        <p:txBody>
          <a:bodyPr/>
          <a:lstStyle/>
          <a:p>
            <a:fld id="{415C37C5-7E1C-4CB4-8966-972C491EF0FF}" type="datetime1">
              <a:rPr lang="en-GB" smtClean="0"/>
              <a:t>14/11/2017</a:t>
            </a:fld>
            <a:endParaRPr lang="en-GB"/>
          </a:p>
        </p:txBody>
      </p:sp>
      <p:sp>
        <p:nvSpPr>
          <p:cNvPr id="5" name="Footer Placeholder 4">
            <a:extLst>
              <a:ext uri="{FF2B5EF4-FFF2-40B4-BE49-F238E27FC236}">
                <a16:creationId xmlns:a16="http://schemas.microsoft.com/office/drawing/2014/main" id="{C3F6AB48-1585-4ABC-8E4F-725A35AF05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B6297D-EA41-4B16-854C-3D7E3E7722F1}"/>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201838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0F871-64F4-4DCC-954C-48A7201B43E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5A46002-50AA-46A3-82C7-A7EECD8F711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BE9DB6B-8C73-44DC-B7F7-D8A4002FB39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6BD2B0A-E47A-4160-B0C4-E94D21329319}"/>
              </a:ext>
            </a:extLst>
          </p:cNvPr>
          <p:cNvSpPr>
            <a:spLocks noGrp="1"/>
          </p:cNvSpPr>
          <p:nvPr>
            <p:ph type="dt" sz="half" idx="10"/>
          </p:nvPr>
        </p:nvSpPr>
        <p:spPr/>
        <p:txBody>
          <a:bodyPr/>
          <a:lstStyle/>
          <a:p>
            <a:fld id="{2715F3BA-BF78-4B5F-AC00-EBAB7042954A}" type="datetime1">
              <a:rPr lang="en-GB" smtClean="0"/>
              <a:t>14/11/2017</a:t>
            </a:fld>
            <a:endParaRPr lang="en-GB"/>
          </a:p>
        </p:txBody>
      </p:sp>
      <p:sp>
        <p:nvSpPr>
          <p:cNvPr id="6" name="Footer Placeholder 5">
            <a:extLst>
              <a:ext uri="{FF2B5EF4-FFF2-40B4-BE49-F238E27FC236}">
                <a16:creationId xmlns:a16="http://schemas.microsoft.com/office/drawing/2014/main" id="{51F2F0CD-740F-4530-8B0D-66207D4A638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85797CF-6CF1-42F6-8ADD-BF716CB5AC1C}"/>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2683344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AF322-4B1C-49FD-B6D2-018894C0B49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68AA65D-5D31-42D9-9296-DC15B245B1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7E3EB74-5B64-47FC-BC0C-C7BC5CB5B66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90A7DB-5858-4A48-9811-0FDD6C70E7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73765C7-1DC6-4384-873A-52EC0C0F221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F6FC48D-B233-4B6E-AE2F-E25A5FDA8EF0}"/>
              </a:ext>
            </a:extLst>
          </p:cNvPr>
          <p:cNvSpPr>
            <a:spLocks noGrp="1"/>
          </p:cNvSpPr>
          <p:nvPr>
            <p:ph type="dt" sz="half" idx="10"/>
          </p:nvPr>
        </p:nvSpPr>
        <p:spPr/>
        <p:txBody>
          <a:bodyPr/>
          <a:lstStyle/>
          <a:p>
            <a:fld id="{6F90329A-1077-4395-BF82-F44ED0EC277A}" type="datetime1">
              <a:rPr lang="en-GB" smtClean="0"/>
              <a:t>14/11/2017</a:t>
            </a:fld>
            <a:endParaRPr lang="en-GB"/>
          </a:p>
        </p:txBody>
      </p:sp>
      <p:sp>
        <p:nvSpPr>
          <p:cNvPr id="8" name="Footer Placeholder 7">
            <a:extLst>
              <a:ext uri="{FF2B5EF4-FFF2-40B4-BE49-F238E27FC236}">
                <a16:creationId xmlns:a16="http://schemas.microsoft.com/office/drawing/2014/main" id="{79074E4A-CB4C-4AF6-A745-3542E672180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E861B3F-4712-49A8-8A2A-655B69D52C52}"/>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789111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6BCD4-583C-4E98-9CBF-E569C67D3ED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58AFB44-31B8-4BC7-99D2-924207BDD65C}"/>
              </a:ext>
            </a:extLst>
          </p:cNvPr>
          <p:cNvSpPr>
            <a:spLocks noGrp="1"/>
          </p:cNvSpPr>
          <p:nvPr>
            <p:ph type="dt" sz="half" idx="10"/>
          </p:nvPr>
        </p:nvSpPr>
        <p:spPr/>
        <p:txBody>
          <a:bodyPr/>
          <a:lstStyle/>
          <a:p>
            <a:fld id="{AF7E0071-B565-41FF-BF46-30C5DB498E6A}" type="datetime1">
              <a:rPr lang="en-GB" smtClean="0"/>
              <a:t>14/11/2017</a:t>
            </a:fld>
            <a:endParaRPr lang="en-GB"/>
          </a:p>
        </p:txBody>
      </p:sp>
      <p:sp>
        <p:nvSpPr>
          <p:cNvPr id="4" name="Footer Placeholder 3">
            <a:extLst>
              <a:ext uri="{FF2B5EF4-FFF2-40B4-BE49-F238E27FC236}">
                <a16:creationId xmlns:a16="http://schemas.microsoft.com/office/drawing/2014/main" id="{BD8AD35E-4221-412E-928F-173E4A4D99F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ABC1277-62DA-483B-9CC6-D918F19432CA}"/>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784817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1478E3-CF54-4F98-A08C-52F893A4CE35}"/>
              </a:ext>
            </a:extLst>
          </p:cNvPr>
          <p:cNvSpPr>
            <a:spLocks noGrp="1"/>
          </p:cNvSpPr>
          <p:nvPr>
            <p:ph type="dt" sz="half" idx="10"/>
          </p:nvPr>
        </p:nvSpPr>
        <p:spPr/>
        <p:txBody>
          <a:bodyPr/>
          <a:lstStyle/>
          <a:p>
            <a:fld id="{33707E63-2626-4566-B070-FAEEF7F87F30}" type="datetime1">
              <a:rPr lang="en-GB" smtClean="0"/>
              <a:t>14/11/2017</a:t>
            </a:fld>
            <a:endParaRPr lang="en-GB"/>
          </a:p>
        </p:txBody>
      </p:sp>
      <p:sp>
        <p:nvSpPr>
          <p:cNvPr id="3" name="Footer Placeholder 2">
            <a:extLst>
              <a:ext uri="{FF2B5EF4-FFF2-40B4-BE49-F238E27FC236}">
                <a16:creationId xmlns:a16="http://schemas.microsoft.com/office/drawing/2014/main" id="{779FECAB-FDB2-47A5-9D1F-7E801CB6C53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D799F7A-4539-4953-9BC6-C9B098F765E3}"/>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1216727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A9312-B449-44E8-8F80-EE56E17C61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D3B763E-CC24-40F0-9644-EF4BD78999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D4B3A5B-DD93-488A-8467-C0069236C3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CE13950-68FB-4C32-9561-5C64DA639991}"/>
              </a:ext>
            </a:extLst>
          </p:cNvPr>
          <p:cNvSpPr>
            <a:spLocks noGrp="1"/>
          </p:cNvSpPr>
          <p:nvPr>
            <p:ph type="dt" sz="half" idx="10"/>
          </p:nvPr>
        </p:nvSpPr>
        <p:spPr/>
        <p:txBody>
          <a:bodyPr/>
          <a:lstStyle/>
          <a:p>
            <a:fld id="{665A5C8F-C77E-4BD6-AF5B-053D9114DB66}" type="datetime1">
              <a:rPr lang="en-GB" smtClean="0"/>
              <a:t>14/11/2017</a:t>
            </a:fld>
            <a:endParaRPr lang="en-GB"/>
          </a:p>
        </p:txBody>
      </p:sp>
      <p:sp>
        <p:nvSpPr>
          <p:cNvPr id="6" name="Footer Placeholder 5">
            <a:extLst>
              <a:ext uri="{FF2B5EF4-FFF2-40B4-BE49-F238E27FC236}">
                <a16:creationId xmlns:a16="http://schemas.microsoft.com/office/drawing/2014/main" id="{95203EC3-2E27-4A53-B743-3EFB9542208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BF265F-68A5-4E69-9338-DC0C7077FDC0}"/>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672080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325EC-6129-49BB-87DF-707D4962B4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7F737D9-9948-458E-A0C3-8095362000E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4C21922-4713-4B96-96A3-671F480AC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93B0C3D-9D9C-4EE8-9208-ADB7EEFFB8DC}"/>
              </a:ext>
            </a:extLst>
          </p:cNvPr>
          <p:cNvSpPr>
            <a:spLocks noGrp="1"/>
          </p:cNvSpPr>
          <p:nvPr>
            <p:ph type="dt" sz="half" idx="10"/>
          </p:nvPr>
        </p:nvSpPr>
        <p:spPr/>
        <p:txBody>
          <a:bodyPr/>
          <a:lstStyle/>
          <a:p>
            <a:fld id="{0707B82E-D0F2-4C0B-8CE6-1A3CE128CF1C}" type="datetime1">
              <a:rPr lang="en-GB" smtClean="0"/>
              <a:t>14/11/2017</a:t>
            </a:fld>
            <a:endParaRPr lang="en-GB"/>
          </a:p>
        </p:txBody>
      </p:sp>
      <p:sp>
        <p:nvSpPr>
          <p:cNvPr id="6" name="Footer Placeholder 5">
            <a:extLst>
              <a:ext uri="{FF2B5EF4-FFF2-40B4-BE49-F238E27FC236}">
                <a16:creationId xmlns:a16="http://schemas.microsoft.com/office/drawing/2014/main" id="{69A98FC2-B48C-47C0-A7CD-7A850717598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BA724DB-5F6B-47FE-AE2C-8E0F65C94DF3}"/>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2750382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C4AD25-002A-4D66-B124-473BB60F2F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4A2FAC3-09DB-482F-A696-300D352FB5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5DCC171-0C2B-4B7B-A80D-5A327744562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6CE001-20E8-4CC3-B5A7-6DC8509E58A9}" type="datetime1">
              <a:rPr lang="en-GB" smtClean="0"/>
              <a:t>14/11/2017</a:t>
            </a:fld>
            <a:endParaRPr lang="en-GB"/>
          </a:p>
        </p:txBody>
      </p:sp>
      <p:sp>
        <p:nvSpPr>
          <p:cNvPr id="5" name="Footer Placeholder 4">
            <a:extLst>
              <a:ext uri="{FF2B5EF4-FFF2-40B4-BE49-F238E27FC236}">
                <a16:creationId xmlns:a16="http://schemas.microsoft.com/office/drawing/2014/main" id="{92D91C39-1510-49BD-BAFA-45E4D4F7F3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61A50BA-00AD-4F18-8B27-571B8D5796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1B64B8-3647-4764-9824-EF903DEB9630}" type="slidenum">
              <a:rPr lang="en-GB" smtClean="0"/>
              <a:t>‹#›</a:t>
            </a:fld>
            <a:endParaRPr lang="en-GB"/>
          </a:p>
        </p:txBody>
      </p:sp>
    </p:spTree>
    <p:extLst>
      <p:ext uri="{BB962C8B-B14F-4D97-AF65-F5344CB8AC3E}">
        <p14:creationId xmlns:p14="http://schemas.microsoft.com/office/powerpoint/2010/main" val="9368466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6CF29CD-38B8-4924-BA11-6D60517487E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42816"/>
            <a:ext cx="12192000" cy="261518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E2396E31-8D4E-414E-A1DE-33BBDA15E2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7858" y="643464"/>
            <a:ext cx="7846653" cy="3275978"/>
          </a:xfrm>
          <a:prstGeom prst="rect">
            <a:avLst/>
          </a:prstGeom>
        </p:spPr>
      </p:pic>
      <p:sp>
        <p:nvSpPr>
          <p:cNvPr id="2" name="Title 1">
            <a:extLst>
              <a:ext uri="{FF2B5EF4-FFF2-40B4-BE49-F238E27FC236}">
                <a16:creationId xmlns:a16="http://schemas.microsoft.com/office/drawing/2014/main" id="{B8D91851-FA21-425F-9644-9BFBF478A2AC}"/>
              </a:ext>
            </a:extLst>
          </p:cNvPr>
          <p:cNvSpPr>
            <a:spLocks noGrp="1"/>
          </p:cNvSpPr>
          <p:nvPr>
            <p:ph type="ctrTitle"/>
          </p:nvPr>
        </p:nvSpPr>
        <p:spPr>
          <a:xfrm>
            <a:off x="707011" y="4502330"/>
            <a:ext cx="10765410" cy="1207269"/>
          </a:xfrm>
        </p:spPr>
        <p:txBody>
          <a:bodyPr>
            <a:normAutofit fontScale="90000"/>
          </a:bodyPr>
          <a:lstStyle/>
          <a:p>
            <a:r>
              <a:rPr lang="en-US" altLang="en-US" sz="3100" dirty="0">
                <a:solidFill>
                  <a:schemeClr val="bg1"/>
                </a:solidFill>
              </a:rPr>
              <a:t>Module 2</a:t>
            </a:r>
            <a:r>
              <a:rPr lang="en-US" altLang="en-US" sz="5100" dirty="0">
                <a:solidFill>
                  <a:schemeClr val="bg1"/>
                </a:solidFill>
              </a:rPr>
              <a:t/>
            </a:r>
            <a:br>
              <a:rPr lang="en-US" altLang="en-US" sz="5100" dirty="0">
                <a:solidFill>
                  <a:schemeClr val="bg1"/>
                </a:solidFill>
              </a:rPr>
            </a:br>
            <a:r>
              <a:rPr lang="en-US" altLang="en-US" sz="5100" dirty="0">
                <a:solidFill>
                  <a:schemeClr val="bg1"/>
                </a:solidFill>
              </a:rPr>
              <a:t>Mainstreaming Gender in M&amp;E Systems</a:t>
            </a:r>
            <a:endParaRPr lang="en-GB" sz="5100" dirty="0">
              <a:solidFill>
                <a:schemeClr val="bg1"/>
              </a:solidFill>
            </a:endParaRPr>
          </a:p>
        </p:txBody>
      </p:sp>
      <p:sp>
        <p:nvSpPr>
          <p:cNvPr id="4" name="Subtitle 3">
            <a:extLst>
              <a:ext uri="{FF2B5EF4-FFF2-40B4-BE49-F238E27FC236}">
                <a16:creationId xmlns:a16="http://schemas.microsoft.com/office/drawing/2014/main" id="{619F238C-D7E3-4D0A-ACA1-821AB25608DF}"/>
              </a:ext>
            </a:extLst>
          </p:cNvPr>
          <p:cNvSpPr>
            <a:spLocks noGrp="1"/>
          </p:cNvSpPr>
          <p:nvPr>
            <p:ph type="subTitle" idx="1"/>
          </p:nvPr>
        </p:nvSpPr>
        <p:spPr>
          <a:xfrm>
            <a:off x="1376313" y="5665510"/>
            <a:ext cx="9426806" cy="719122"/>
          </a:xfrm>
        </p:spPr>
        <p:txBody>
          <a:bodyPr>
            <a:normAutofit fontScale="92500"/>
          </a:bodyPr>
          <a:lstStyle/>
          <a:p>
            <a:r>
              <a:rPr lang="en-GB" sz="3200" dirty="0">
                <a:solidFill>
                  <a:schemeClr val="bg2"/>
                </a:solidFill>
              </a:rPr>
              <a:t>Why do we need a Gender Responsive M&amp;E framework? </a:t>
            </a:r>
          </a:p>
        </p:txBody>
      </p:sp>
    </p:spTree>
    <p:extLst>
      <p:ext uri="{BB962C8B-B14F-4D97-AF65-F5344CB8AC3E}">
        <p14:creationId xmlns:p14="http://schemas.microsoft.com/office/powerpoint/2010/main" val="3323508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5A17A-1CD3-4EF8-9D91-A5E56C1F42C4}"/>
              </a:ext>
            </a:extLst>
          </p:cNvPr>
          <p:cNvSpPr>
            <a:spLocks noGrp="1"/>
          </p:cNvSpPr>
          <p:nvPr>
            <p:ph type="title"/>
          </p:nvPr>
        </p:nvSpPr>
        <p:spPr/>
        <p:txBody>
          <a:bodyPr/>
          <a:lstStyle/>
          <a:p>
            <a:r>
              <a:rPr lang="en-US" dirty="0"/>
              <a:t>Linkages with Other </a:t>
            </a:r>
            <a:r>
              <a:rPr lang="en-US" dirty="0" err="1"/>
              <a:t>Programmes</a:t>
            </a:r>
            <a:endParaRPr lang="en-US" dirty="0"/>
          </a:p>
        </p:txBody>
      </p:sp>
      <p:sp>
        <p:nvSpPr>
          <p:cNvPr id="5" name="Text Placeholder 4">
            <a:extLst>
              <a:ext uri="{FF2B5EF4-FFF2-40B4-BE49-F238E27FC236}">
                <a16:creationId xmlns:a16="http://schemas.microsoft.com/office/drawing/2014/main" id="{A4641FEB-F4DC-4ADA-A96C-5E82BBB8A9A8}"/>
              </a:ext>
            </a:extLst>
          </p:cNvPr>
          <p:cNvSpPr>
            <a:spLocks noGrp="1"/>
          </p:cNvSpPr>
          <p:nvPr>
            <p:ph type="body" idx="1"/>
          </p:nvPr>
        </p:nvSpPr>
        <p:spPr/>
        <p:style>
          <a:lnRef idx="2">
            <a:schemeClr val="accent1"/>
          </a:lnRef>
          <a:fillRef idx="1">
            <a:schemeClr val="lt1"/>
          </a:fillRef>
          <a:effectRef idx="0">
            <a:schemeClr val="accent1"/>
          </a:effectRef>
          <a:fontRef idx="minor">
            <a:schemeClr val="dk1"/>
          </a:fontRef>
        </p:style>
        <p:txBody>
          <a:bodyPr/>
          <a:lstStyle/>
          <a:p>
            <a:r>
              <a:rPr lang="en-GB" dirty="0"/>
              <a:t>Sex Workers Programme </a:t>
            </a:r>
          </a:p>
        </p:txBody>
      </p:sp>
      <p:sp>
        <p:nvSpPr>
          <p:cNvPr id="21507" name="Content Placeholder 2">
            <a:extLst>
              <a:ext uri="{FF2B5EF4-FFF2-40B4-BE49-F238E27FC236}">
                <a16:creationId xmlns:a16="http://schemas.microsoft.com/office/drawing/2014/main" id="{6C641A10-E470-4F4A-BC6A-F5898ECA15DE}"/>
              </a:ext>
            </a:extLst>
          </p:cNvPr>
          <p:cNvSpPr>
            <a:spLocks noGrp="1"/>
          </p:cNvSpPr>
          <p:nvPr>
            <p:ph sz="half" idx="2"/>
          </p:nvPr>
        </p:nvSpPr>
        <p:spPr/>
        <p:style>
          <a:lnRef idx="2">
            <a:schemeClr val="accent1"/>
          </a:lnRef>
          <a:fillRef idx="1">
            <a:schemeClr val="lt1"/>
          </a:fillRef>
          <a:effectRef idx="0">
            <a:schemeClr val="accent1"/>
          </a:effectRef>
          <a:fontRef idx="minor">
            <a:schemeClr val="dk1"/>
          </a:fontRef>
        </p:style>
        <p:txBody>
          <a:bodyPr/>
          <a:lstStyle/>
          <a:p>
            <a:r>
              <a:rPr lang="en-US" altLang="en-US" dirty="0"/>
              <a:t># referrals made to SW </a:t>
            </a:r>
            <a:r>
              <a:rPr lang="en-US" altLang="en-US" dirty="0" err="1"/>
              <a:t>programmes</a:t>
            </a:r>
            <a:r>
              <a:rPr lang="en-US" altLang="en-US" dirty="0"/>
              <a:t>? </a:t>
            </a:r>
          </a:p>
          <a:p>
            <a:r>
              <a:rPr lang="en-US" altLang="en-US" dirty="0"/>
              <a:t># joint activities held with SW </a:t>
            </a:r>
            <a:r>
              <a:rPr lang="en-US" altLang="en-US" dirty="0" err="1"/>
              <a:t>programmes</a:t>
            </a:r>
            <a:r>
              <a:rPr lang="en-US" altLang="en-US" dirty="0"/>
              <a:t>?</a:t>
            </a:r>
          </a:p>
          <a:p>
            <a:r>
              <a:rPr lang="en-US" altLang="en-US" dirty="0"/>
              <a:t># SW/WID accessed? </a:t>
            </a:r>
          </a:p>
          <a:p>
            <a:endParaRPr lang="en-US" altLang="en-US" dirty="0"/>
          </a:p>
        </p:txBody>
      </p:sp>
      <p:sp>
        <p:nvSpPr>
          <p:cNvPr id="6" name="Text Placeholder 5">
            <a:extLst>
              <a:ext uri="{FF2B5EF4-FFF2-40B4-BE49-F238E27FC236}">
                <a16:creationId xmlns:a16="http://schemas.microsoft.com/office/drawing/2014/main" id="{D6D84C1F-0FE2-4C6F-8F88-B24AC08CD545}"/>
              </a:ext>
            </a:extLst>
          </p:cNvPr>
          <p:cNvSpPr>
            <a:spLocks noGrp="1"/>
          </p:cNvSpPr>
          <p:nvPr>
            <p:ph type="body" sz="quarter" idx="3"/>
          </p:nvPr>
        </p:nvSpPr>
        <p:spPr/>
        <p:style>
          <a:lnRef idx="2">
            <a:schemeClr val="accent2"/>
          </a:lnRef>
          <a:fillRef idx="1">
            <a:schemeClr val="lt1"/>
          </a:fillRef>
          <a:effectRef idx="0">
            <a:schemeClr val="accent2"/>
          </a:effectRef>
          <a:fontRef idx="minor">
            <a:schemeClr val="dk1"/>
          </a:fontRef>
        </p:style>
        <p:txBody>
          <a:bodyPr/>
          <a:lstStyle/>
          <a:p>
            <a:r>
              <a:rPr lang="en-GB" dirty="0"/>
              <a:t>Reproductive Health Programme </a:t>
            </a:r>
          </a:p>
        </p:txBody>
      </p:sp>
      <p:sp>
        <p:nvSpPr>
          <p:cNvPr id="7" name="Content Placeholder 6">
            <a:extLst>
              <a:ext uri="{FF2B5EF4-FFF2-40B4-BE49-F238E27FC236}">
                <a16:creationId xmlns:a16="http://schemas.microsoft.com/office/drawing/2014/main" id="{45BFE12C-9EF7-4C47-A73F-A2A815B5EC61}"/>
              </a:ext>
            </a:extLst>
          </p:cNvPr>
          <p:cNvSpPr>
            <a:spLocks noGrp="1"/>
          </p:cNvSpPr>
          <p:nvPr>
            <p:ph sz="quarter" idx="4"/>
          </p:nvPr>
        </p:nvSpPr>
        <p:spPr/>
        <p:style>
          <a:lnRef idx="2">
            <a:schemeClr val="accent2"/>
          </a:lnRef>
          <a:fillRef idx="1">
            <a:schemeClr val="lt1"/>
          </a:fillRef>
          <a:effectRef idx="0">
            <a:schemeClr val="accent2"/>
          </a:effectRef>
          <a:fontRef idx="minor">
            <a:schemeClr val="dk1"/>
          </a:fontRef>
        </p:style>
        <p:txBody>
          <a:bodyPr/>
          <a:lstStyle/>
          <a:p>
            <a:r>
              <a:rPr lang="en-US" altLang="en-US" dirty="0"/>
              <a:t># WID referred to reproductive health services</a:t>
            </a:r>
          </a:p>
          <a:p>
            <a:r>
              <a:rPr lang="en-US" altLang="en-US" dirty="0"/>
              <a:t># WID who received antenatal care during pregnancy</a:t>
            </a:r>
          </a:p>
          <a:p>
            <a:r>
              <a:rPr lang="en-US" altLang="en-US" dirty="0"/>
              <a:t># WID tested and treated for STI </a:t>
            </a:r>
          </a:p>
          <a:p>
            <a:r>
              <a:rPr lang="en-US" altLang="en-US" dirty="0"/>
              <a:t># WID referred to family planning services </a:t>
            </a:r>
          </a:p>
          <a:p>
            <a:endParaRPr lang="en-GB" dirty="0"/>
          </a:p>
        </p:txBody>
      </p:sp>
      <p:sp>
        <p:nvSpPr>
          <p:cNvPr id="3" name="Slide Number Placeholder 2">
            <a:extLst>
              <a:ext uri="{FF2B5EF4-FFF2-40B4-BE49-F238E27FC236}">
                <a16:creationId xmlns:a16="http://schemas.microsoft.com/office/drawing/2014/main" id="{621E8F35-19FB-41A9-9153-D9CA2683039F}"/>
              </a:ext>
            </a:extLst>
          </p:cNvPr>
          <p:cNvSpPr>
            <a:spLocks noGrp="1"/>
          </p:cNvSpPr>
          <p:nvPr>
            <p:ph type="sldNum" sz="quarter" idx="12"/>
          </p:nvPr>
        </p:nvSpPr>
        <p:spPr/>
        <p:txBody>
          <a:bodyPr/>
          <a:lstStyle/>
          <a:p>
            <a:fld id="{361B64B8-3647-4764-9824-EF903DEB9630}" type="slidenum">
              <a:rPr lang="en-GB" smtClean="0"/>
              <a:t>10</a:t>
            </a:fld>
            <a:endParaRPr lang="en-GB"/>
          </a:p>
        </p:txBody>
      </p:sp>
    </p:spTree>
    <p:extLst>
      <p:ext uri="{BB962C8B-B14F-4D97-AF65-F5344CB8AC3E}">
        <p14:creationId xmlns:p14="http://schemas.microsoft.com/office/powerpoint/2010/main" val="1768494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CB46F-BA38-4868-8E28-2AF19613D3E1}"/>
              </a:ext>
            </a:extLst>
          </p:cNvPr>
          <p:cNvSpPr>
            <a:spLocks noGrp="1"/>
          </p:cNvSpPr>
          <p:nvPr>
            <p:ph type="title"/>
          </p:nvPr>
        </p:nvSpPr>
        <p:spPr/>
        <p:txBody>
          <a:bodyPr/>
          <a:lstStyle/>
          <a:p>
            <a:r>
              <a:rPr lang="en-GB" dirty="0"/>
              <a:t>How do We Bridge These Gaps? </a:t>
            </a:r>
          </a:p>
        </p:txBody>
      </p:sp>
      <p:sp>
        <p:nvSpPr>
          <p:cNvPr id="3" name="Content Placeholder 2">
            <a:extLst>
              <a:ext uri="{FF2B5EF4-FFF2-40B4-BE49-F238E27FC236}">
                <a16:creationId xmlns:a16="http://schemas.microsoft.com/office/drawing/2014/main" id="{585834F1-244B-4300-9941-C05FDEEDF737}"/>
              </a:ext>
            </a:extLst>
          </p:cNvPr>
          <p:cNvSpPr>
            <a:spLocks noGrp="1"/>
          </p:cNvSpPr>
          <p:nvPr>
            <p:ph idx="1"/>
          </p:nvPr>
        </p:nvSpPr>
        <p:spPr>
          <a:xfrm>
            <a:off x="838200" y="1825625"/>
            <a:ext cx="10515600" cy="3083259"/>
          </a:xfrm>
        </p:spPr>
        <p:txBody>
          <a:bodyPr>
            <a:normAutofit/>
          </a:bodyPr>
          <a:lstStyle/>
          <a:p>
            <a:r>
              <a:rPr lang="en-GB" dirty="0"/>
              <a:t>Ethnographic and epidemiological research in various locations, including rural communities, partners of men who inject drugs. </a:t>
            </a:r>
          </a:p>
          <a:p>
            <a:r>
              <a:rPr lang="en-GB" dirty="0"/>
              <a:t>Build capacities of community outreach workers in data collection and documentation. </a:t>
            </a:r>
          </a:p>
          <a:p>
            <a:r>
              <a:rPr lang="en-GB" dirty="0"/>
              <a:t>Establish community based monitoring and feedback mechanisms, </a:t>
            </a:r>
          </a:p>
          <a:p>
            <a:r>
              <a:rPr lang="en-GB" dirty="0"/>
              <a:t>Regular mapping of WID</a:t>
            </a:r>
          </a:p>
          <a:p>
            <a:pPr marL="0" indent="0">
              <a:buNone/>
            </a:pPr>
            <a:endParaRPr lang="en-GB" b="1" dirty="0"/>
          </a:p>
        </p:txBody>
      </p:sp>
      <p:sp>
        <p:nvSpPr>
          <p:cNvPr id="4" name="TextBox 3">
            <a:extLst>
              <a:ext uri="{FF2B5EF4-FFF2-40B4-BE49-F238E27FC236}">
                <a16:creationId xmlns:a16="http://schemas.microsoft.com/office/drawing/2014/main" id="{86A58145-C40D-4909-929C-01F49FAFCD80}"/>
              </a:ext>
            </a:extLst>
          </p:cNvPr>
          <p:cNvSpPr txBox="1"/>
          <p:nvPr/>
        </p:nvSpPr>
        <p:spPr>
          <a:xfrm>
            <a:off x="393032" y="5043821"/>
            <a:ext cx="1140593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dirty="0">
                <a:ln>
                  <a:noFill/>
                </a:ln>
                <a:solidFill>
                  <a:srgbClr val="FF0000"/>
                </a:solidFill>
                <a:effectLst/>
                <a:uLnTx/>
                <a:uFillTx/>
                <a:latin typeface="Calibri" panose="020F0502020204030204"/>
                <a:ea typeface="+mn-ea"/>
                <a:cs typeface="+mn-cs"/>
              </a:rPr>
              <a:t>In short, improved monitoring and evaluation systems! </a:t>
            </a:r>
          </a:p>
        </p:txBody>
      </p:sp>
      <p:sp>
        <p:nvSpPr>
          <p:cNvPr id="5" name="Slide Number Placeholder 4">
            <a:extLst>
              <a:ext uri="{FF2B5EF4-FFF2-40B4-BE49-F238E27FC236}">
                <a16:creationId xmlns:a16="http://schemas.microsoft.com/office/drawing/2014/main" id="{8C70BECD-0A63-4CAB-9375-45BC4FBAEC9B}"/>
              </a:ext>
            </a:extLst>
          </p:cNvPr>
          <p:cNvSpPr>
            <a:spLocks noGrp="1"/>
          </p:cNvSpPr>
          <p:nvPr>
            <p:ph type="sldNum" sz="quarter" idx="12"/>
          </p:nvPr>
        </p:nvSpPr>
        <p:spPr/>
        <p:txBody>
          <a:bodyPr/>
          <a:lstStyle/>
          <a:p>
            <a:fld id="{361B64B8-3647-4764-9824-EF903DEB9630}" type="slidenum">
              <a:rPr lang="en-GB" smtClean="0"/>
              <a:t>11</a:t>
            </a:fld>
            <a:endParaRPr lang="en-GB"/>
          </a:p>
        </p:txBody>
      </p:sp>
    </p:spTree>
    <p:extLst>
      <p:ext uri="{BB962C8B-B14F-4D97-AF65-F5344CB8AC3E}">
        <p14:creationId xmlns:p14="http://schemas.microsoft.com/office/powerpoint/2010/main" val="3261855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Title 1"/>
          <p:cNvSpPr>
            <a:spLocks noGrp="1"/>
          </p:cNvSpPr>
          <p:nvPr>
            <p:ph type="title"/>
          </p:nvPr>
        </p:nvSpPr>
        <p:spPr/>
        <p:txBody>
          <a:bodyPr/>
          <a:lstStyle/>
          <a:p>
            <a:r>
              <a:rPr lang="en-US"/>
              <a:t>Key Messages</a:t>
            </a:r>
          </a:p>
        </p:txBody>
      </p:sp>
      <p:sp>
        <p:nvSpPr>
          <p:cNvPr id="166914" name="Content Placeholder 2"/>
          <p:cNvSpPr>
            <a:spLocks noGrp="1"/>
          </p:cNvSpPr>
          <p:nvPr>
            <p:ph idx="1"/>
          </p:nvPr>
        </p:nvSpPr>
        <p:spPr/>
        <p:txBody>
          <a:bodyPr>
            <a:normAutofit/>
          </a:bodyPr>
          <a:lstStyle/>
          <a:p>
            <a:r>
              <a:rPr lang="en-US" sz="3200" dirty="0"/>
              <a:t>Decisions based on evidence achieve better health outcomes </a:t>
            </a:r>
          </a:p>
          <a:p>
            <a:r>
              <a:rPr lang="en-US" sz="3200" dirty="0"/>
              <a:t>We all have a role in M&amp;E – </a:t>
            </a:r>
            <a:r>
              <a:rPr lang="en-US" sz="3200" dirty="0" err="1"/>
              <a:t>ie</a:t>
            </a:r>
            <a:r>
              <a:rPr lang="en-US" sz="3200" dirty="0"/>
              <a:t>. M&amp;E is a joint responsibility, each stakeholder in harm reduction </a:t>
            </a:r>
            <a:r>
              <a:rPr lang="en-US" sz="3200" dirty="0" err="1"/>
              <a:t>programme</a:t>
            </a:r>
            <a:r>
              <a:rPr lang="en-US" sz="3200" dirty="0"/>
              <a:t> offers different types of data and information</a:t>
            </a:r>
          </a:p>
          <a:p>
            <a:r>
              <a:rPr lang="en-US" sz="3200" dirty="0"/>
              <a:t>High-quality information is needed for decision making at policy, planning, program and organizational levels</a:t>
            </a:r>
          </a:p>
          <a:p>
            <a:r>
              <a:rPr lang="en-US" sz="3200" dirty="0"/>
              <a:t>Purpose of M&amp;E is not just to produce more information but to inform action</a:t>
            </a:r>
          </a:p>
        </p:txBody>
      </p:sp>
      <p:sp>
        <p:nvSpPr>
          <p:cNvPr id="2" name="Slide Number Placeholder 1">
            <a:extLst>
              <a:ext uri="{FF2B5EF4-FFF2-40B4-BE49-F238E27FC236}">
                <a16:creationId xmlns:a16="http://schemas.microsoft.com/office/drawing/2014/main" id="{CEAE819D-497C-4BE2-B092-43FF09B56994}"/>
              </a:ext>
            </a:extLst>
          </p:cNvPr>
          <p:cNvSpPr>
            <a:spLocks noGrp="1"/>
          </p:cNvSpPr>
          <p:nvPr>
            <p:ph type="sldNum" sz="quarter" idx="12"/>
          </p:nvPr>
        </p:nvSpPr>
        <p:spPr/>
        <p:txBody>
          <a:bodyPr/>
          <a:lstStyle/>
          <a:p>
            <a:fld id="{361B64B8-3647-4764-9824-EF903DEB9630}" type="slidenum">
              <a:rPr lang="en-GB" smtClean="0"/>
              <a:t>12</a:t>
            </a:fld>
            <a:endParaRPr lang="en-GB"/>
          </a:p>
        </p:txBody>
      </p:sp>
    </p:spTree>
    <p:extLst>
      <p:ext uri="{BB962C8B-B14F-4D97-AF65-F5344CB8AC3E}">
        <p14:creationId xmlns:p14="http://schemas.microsoft.com/office/powerpoint/2010/main" val="125749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9">
            <a:extLst>
              <a:ext uri="{FF2B5EF4-FFF2-40B4-BE49-F238E27FC236}">
                <a16:creationId xmlns:a16="http://schemas.microsoft.com/office/drawing/2014/main" id="{D7481200-3BB2-4CA3-9D54-1077F6F7653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EC83A16-7F66-4D4A-91F5-CA1939ABD65F}"/>
              </a:ext>
            </a:extLst>
          </p:cNvPr>
          <p:cNvSpPr>
            <a:spLocks noGrp="1"/>
          </p:cNvSpPr>
          <p:nvPr>
            <p:ph type="title"/>
          </p:nvPr>
        </p:nvSpPr>
        <p:spPr>
          <a:xfrm>
            <a:off x="8199459" y="642938"/>
            <a:ext cx="3670808" cy="5502264"/>
          </a:xfrm>
        </p:spPr>
        <p:txBody>
          <a:bodyPr>
            <a:normAutofit/>
          </a:bodyPr>
          <a:lstStyle/>
          <a:p>
            <a:r>
              <a:rPr lang="en-GB">
                <a:solidFill>
                  <a:srgbClr val="FFFFFF"/>
                </a:solidFill>
              </a:rPr>
              <a:t>Global Data on People who Inject Drugs (2015)</a:t>
            </a:r>
          </a:p>
        </p:txBody>
      </p:sp>
      <p:graphicFrame>
        <p:nvGraphicFramePr>
          <p:cNvPr id="5" name="Content Placeholder 4">
            <a:extLst>
              <a:ext uri="{FF2B5EF4-FFF2-40B4-BE49-F238E27FC236}">
                <a16:creationId xmlns:a16="http://schemas.microsoft.com/office/drawing/2014/main" id="{73FB5A36-238B-4645-AB30-AA05427A36D3}"/>
              </a:ext>
            </a:extLst>
          </p:cNvPr>
          <p:cNvGraphicFramePr>
            <a:graphicFrameLocks noGrp="1"/>
          </p:cNvGraphicFramePr>
          <p:nvPr>
            <p:ph idx="1"/>
            <p:extLst/>
          </p:nvPr>
        </p:nvGraphicFramePr>
        <p:xfrm>
          <a:off x="642938" y="642938"/>
          <a:ext cx="6269037" cy="557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6A15CA4A-9558-46DA-8825-F546400CA449}"/>
              </a:ext>
            </a:extLst>
          </p:cNvPr>
          <p:cNvSpPr txBox="1"/>
          <p:nvPr/>
        </p:nvSpPr>
        <p:spPr>
          <a:xfrm>
            <a:off x="642938" y="6215063"/>
            <a:ext cx="6269037"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prstClr val="black"/>
                </a:solidFill>
                <a:effectLst/>
                <a:uLnTx/>
                <a:uFillTx/>
                <a:latin typeface="Calibri" panose="020F0502020204030204"/>
                <a:ea typeface="+mn-ea"/>
                <a:cs typeface="+mn-cs"/>
              </a:rPr>
              <a:t>Source: UNODC, World Drug Report, 2017</a:t>
            </a:r>
          </a:p>
        </p:txBody>
      </p:sp>
      <p:sp>
        <p:nvSpPr>
          <p:cNvPr id="3" name="Slide Number Placeholder 2">
            <a:extLst>
              <a:ext uri="{FF2B5EF4-FFF2-40B4-BE49-F238E27FC236}">
                <a16:creationId xmlns:a16="http://schemas.microsoft.com/office/drawing/2014/main" id="{F8B80C77-543C-46F8-963F-F9608C7593C2}"/>
              </a:ext>
            </a:extLst>
          </p:cNvPr>
          <p:cNvSpPr>
            <a:spLocks noGrp="1"/>
          </p:cNvSpPr>
          <p:nvPr>
            <p:ph type="sldNum" sz="quarter" idx="12"/>
          </p:nvPr>
        </p:nvSpPr>
        <p:spPr/>
        <p:txBody>
          <a:bodyPr/>
          <a:lstStyle/>
          <a:p>
            <a:fld id="{361B64B8-3647-4764-9824-EF903DEB9630}" type="slidenum">
              <a:rPr lang="en-GB" smtClean="0"/>
              <a:t>2</a:t>
            </a:fld>
            <a:endParaRPr lang="en-GB"/>
          </a:p>
        </p:txBody>
      </p:sp>
    </p:spTree>
    <p:extLst>
      <p:ext uri="{BB962C8B-B14F-4D97-AF65-F5344CB8AC3E}">
        <p14:creationId xmlns:p14="http://schemas.microsoft.com/office/powerpoint/2010/main" val="3909444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4">
            <a:extLst>
              <a:ext uri="{FF2B5EF4-FFF2-40B4-BE49-F238E27FC236}">
                <a16:creationId xmlns:a16="http://schemas.microsoft.com/office/drawing/2014/main" id="{08E89D5E-1885-4160-AC77-CC471DD1D0D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7" name="Straight Connector 16">
            <a:extLst>
              <a:ext uri="{FF2B5EF4-FFF2-40B4-BE49-F238E27FC236}">
                <a16:creationId xmlns:a16="http://schemas.microsoft.com/office/drawing/2014/main" id="{550D2BD1-98F9-412D-905B-3A843EF4078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49106B9-B14B-43EE-BA59-557471C28110}"/>
              </a:ext>
            </a:extLst>
          </p:cNvPr>
          <p:cNvSpPr>
            <a:spLocks noGrp="1"/>
          </p:cNvSpPr>
          <p:nvPr>
            <p:ph type="title"/>
          </p:nvPr>
        </p:nvSpPr>
        <p:spPr>
          <a:xfrm>
            <a:off x="943277" y="712269"/>
            <a:ext cx="3370998" cy="5502264"/>
          </a:xfrm>
        </p:spPr>
        <p:txBody>
          <a:bodyPr>
            <a:normAutofit/>
          </a:bodyPr>
          <a:lstStyle/>
          <a:p>
            <a:r>
              <a:rPr lang="en-GB">
                <a:solidFill>
                  <a:srgbClr val="FFFFFF"/>
                </a:solidFill>
              </a:rPr>
              <a:t>Data on Women Who Inject Drugs </a:t>
            </a:r>
          </a:p>
        </p:txBody>
      </p:sp>
      <p:graphicFrame>
        <p:nvGraphicFramePr>
          <p:cNvPr id="19" name="Content Placeholder 7"/>
          <p:cNvGraphicFramePr>
            <a:graphicFrameLocks noGrp="1"/>
          </p:cNvGraphicFramePr>
          <p:nvPr>
            <p:ph idx="1"/>
            <p:extLst/>
          </p:nvPr>
        </p:nvGraphicFramePr>
        <p:xfrm>
          <a:off x="5280025" y="642938"/>
          <a:ext cx="6269038" cy="557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5E3F085B-CF2B-4A22-9714-4602986C17C5}"/>
              </a:ext>
            </a:extLst>
          </p:cNvPr>
          <p:cNvSpPr txBox="1"/>
          <p:nvPr/>
        </p:nvSpPr>
        <p:spPr>
          <a:xfrm>
            <a:off x="5432198" y="6335485"/>
            <a:ext cx="596469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rPr>
              <a:t>Source: Des </a:t>
            </a:r>
            <a:r>
              <a:rPr kumimoji="0" lang="en-GB" sz="1800" b="0" i="1" u="none" strike="noStrike" kern="1200" cap="none" spc="0" normalizeH="0" baseline="0" noProof="0" dirty="0" err="1">
                <a:ln>
                  <a:noFill/>
                </a:ln>
                <a:solidFill>
                  <a:prstClr val="black"/>
                </a:solidFill>
                <a:effectLst/>
                <a:uLnTx/>
                <a:uFillTx/>
                <a:latin typeface="Calibri" panose="020F0502020204030204"/>
                <a:ea typeface="+mn-ea"/>
                <a:cs typeface="+mn-cs"/>
              </a:rPr>
              <a:t>Jarlais</a:t>
            </a:r>
            <a:r>
              <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rPr>
              <a:t> et al. 2012</a:t>
            </a:r>
          </a:p>
        </p:txBody>
      </p:sp>
      <p:sp>
        <p:nvSpPr>
          <p:cNvPr id="4" name="Slide Number Placeholder 3">
            <a:extLst>
              <a:ext uri="{FF2B5EF4-FFF2-40B4-BE49-F238E27FC236}">
                <a16:creationId xmlns:a16="http://schemas.microsoft.com/office/drawing/2014/main" id="{667FBB33-E37B-432B-9588-27B33B1CA87D}"/>
              </a:ext>
            </a:extLst>
          </p:cNvPr>
          <p:cNvSpPr>
            <a:spLocks noGrp="1"/>
          </p:cNvSpPr>
          <p:nvPr>
            <p:ph type="sldNum" sz="quarter" idx="12"/>
          </p:nvPr>
        </p:nvSpPr>
        <p:spPr/>
        <p:txBody>
          <a:bodyPr/>
          <a:lstStyle/>
          <a:p>
            <a:fld id="{361B64B8-3647-4764-9824-EF903DEB9630}" type="slidenum">
              <a:rPr lang="en-GB" smtClean="0"/>
              <a:t>3</a:t>
            </a:fld>
            <a:endParaRPr lang="en-GB"/>
          </a:p>
        </p:txBody>
      </p:sp>
    </p:spTree>
    <p:extLst>
      <p:ext uri="{BB962C8B-B14F-4D97-AF65-F5344CB8AC3E}">
        <p14:creationId xmlns:p14="http://schemas.microsoft.com/office/powerpoint/2010/main" val="3902195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7692F-5E32-4BFC-8B67-3AE1B23EC3F6}"/>
              </a:ext>
            </a:extLst>
          </p:cNvPr>
          <p:cNvSpPr>
            <a:spLocks noGrp="1"/>
          </p:cNvSpPr>
          <p:nvPr>
            <p:ph type="title"/>
          </p:nvPr>
        </p:nvSpPr>
        <p:spPr/>
        <p:txBody>
          <a:bodyPr/>
          <a:lstStyle/>
          <a:p>
            <a:r>
              <a:rPr lang="en-GB" dirty="0"/>
              <a:t>Increased Vulnerability and Multiple Risks </a:t>
            </a:r>
          </a:p>
        </p:txBody>
      </p:sp>
      <p:sp>
        <p:nvSpPr>
          <p:cNvPr id="3" name="Content Placeholder 2">
            <a:extLst>
              <a:ext uri="{FF2B5EF4-FFF2-40B4-BE49-F238E27FC236}">
                <a16:creationId xmlns:a16="http://schemas.microsoft.com/office/drawing/2014/main" id="{2DC4CED9-FA9E-471C-AC76-D0E58E97EF07}"/>
              </a:ext>
            </a:extLst>
          </p:cNvPr>
          <p:cNvSpPr>
            <a:spLocks noGrp="1"/>
          </p:cNvSpPr>
          <p:nvPr>
            <p:ph idx="1"/>
          </p:nvPr>
        </p:nvSpPr>
        <p:spPr/>
        <p:txBody>
          <a:bodyPr>
            <a:normAutofit/>
          </a:bodyPr>
          <a:lstStyle/>
          <a:p>
            <a:pPr lvl="0"/>
            <a:r>
              <a:rPr lang="en-GB" dirty="0"/>
              <a:t>Women who use drugs (injecting or non-injecting) faced multiple issues which increases their vulnerability to HIV: </a:t>
            </a:r>
          </a:p>
          <a:p>
            <a:pPr lvl="1"/>
            <a:r>
              <a:rPr lang="en-GB" dirty="0"/>
              <a:t>Associated sex work, sexually transmitted infections (STIs), viral hepatitis, mental health problems, reproductive health issues, child care, stigma, violence and lack of access to health services including for HIV prevention, care and treatment. </a:t>
            </a:r>
          </a:p>
          <a:p>
            <a:pPr lvl="1"/>
            <a:r>
              <a:rPr lang="en-GB" dirty="0"/>
              <a:t>WID-SW more likely engage in street-level sex work, which is associated with higher levels of violence and high risk sex due to a different type of clientele and lack of safe places to take clients.</a:t>
            </a:r>
          </a:p>
          <a:p>
            <a:endParaRPr lang="en-GB" dirty="0"/>
          </a:p>
        </p:txBody>
      </p:sp>
      <p:sp>
        <p:nvSpPr>
          <p:cNvPr id="4" name="Slide Number Placeholder 3">
            <a:extLst>
              <a:ext uri="{FF2B5EF4-FFF2-40B4-BE49-F238E27FC236}">
                <a16:creationId xmlns:a16="http://schemas.microsoft.com/office/drawing/2014/main" id="{6760514C-1395-4351-9978-7557CF172741}"/>
              </a:ext>
            </a:extLst>
          </p:cNvPr>
          <p:cNvSpPr>
            <a:spLocks noGrp="1"/>
          </p:cNvSpPr>
          <p:nvPr>
            <p:ph type="sldNum" sz="quarter" idx="12"/>
          </p:nvPr>
        </p:nvSpPr>
        <p:spPr/>
        <p:txBody>
          <a:bodyPr/>
          <a:lstStyle/>
          <a:p>
            <a:fld id="{361B64B8-3647-4764-9824-EF903DEB9630}" type="slidenum">
              <a:rPr lang="en-GB" smtClean="0"/>
              <a:t>4</a:t>
            </a:fld>
            <a:endParaRPr lang="en-GB"/>
          </a:p>
        </p:txBody>
      </p:sp>
    </p:spTree>
    <p:extLst>
      <p:ext uri="{BB962C8B-B14F-4D97-AF65-F5344CB8AC3E}">
        <p14:creationId xmlns:p14="http://schemas.microsoft.com/office/powerpoint/2010/main" val="275953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AEAB8-E883-427A-AC3A-9DC7AEEA47B6}"/>
              </a:ext>
            </a:extLst>
          </p:cNvPr>
          <p:cNvSpPr>
            <a:spLocks noGrp="1"/>
          </p:cNvSpPr>
          <p:nvPr>
            <p:ph type="title"/>
          </p:nvPr>
        </p:nvSpPr>
        <p:spPr/>
        <p:txBody>
          <a:bodyPr>
            <a:normAutofit/>
          </a:bodyPr>
          <a:lstStyle/>
          <a:p>
            <a:r>
              <a:rPr lang="en-US" dirty="0"/>
              <a:t>Women, Injecting Drug Use and HIV </a:t>
            </a:r>
            <a:r>
              <a:rPr lang="en-GB" dirty="0"/>
              <a:t>(1)</a:t>
            </a:r>
          </a:p>
        </p:txBody>
      </p:sp>
      <p:sp>
        <p:nvSpPr>
          <p:cNvPr id="3" name="Content Placeholder 2">
            <a:extLst>
              <a:ext uri="{FF2B5EF4-FFF2-40B4-BE49-F238E27FC236}">
                <a16:creationId xmlns:a16="http://schemas.microsoft.com/office/drawing/2014/main" id="{E44386A3-4D15-43A1-B5E8-F8CCD821BA1D}"/>
              </a:ext>
            </a:extLst>
          </p:cNvPr>
          <p:cNvSpPr>
            <a:spLocks noGrp="1"/>
          </p:cNvSpPr>
          <p:nvPr>
            <p:ph idx="1"/>
          </p:nvPr>
        </p:nvSpPr>
        <p:spPr/>
        <p:txBody>
          <a:bodyPr>
            <a:normAutofit/>
          </a:bodyPr>
          <a:lstStyle/>
          <a:p>
            <a:r>
              <a:rPr lang="en-US" sz="3200" dirty="0"/>
              <a:t>Women who inject drugs often have higher rates of HIV than males using drugs</a:t>
            </a:r>
          </a:p>
          <a:p>
            <a:pPr lvl="1"/>
            <a:r>
              <a:rPr lang="en-GB" sz="2800" dirty="0"/>
              <a:t>In Nepal, </a:t>
            </a:r>
            <a:r>
              <a:rPr lang="en-GB" sz="2800" b="1" dirty="0"/>
              <a:t>over 50% of women who inject drugs and sell sex </a:t>
            </a:r>
            <a:r>
              <a:rPr lang="en-GB" sz="2800" dirty="0"/>
              <a:t>and their </a:t>
            </a:r>
            <a:r>
              <a:rPr lang="en-GB" sz="2800" b="1" dirty="0"/>
              <a:t>HIV prevalence is 33%</a:t>
            </a:r>
            <a:r>
              <a:rPr lang="en-GB" sz="2800" dirty="0"/>
              <a:t>, </a:t>
            </a:r>
            <a:r>
              <a:rPr lang="en-GB" sz="2800" b="1" dirty="0"/>
              <a:t>compared to 6.3% among men who inject drugs </a:t>
            </a:r>
            <a:r>
              <a:rPr lang="en-GB" sz="2000" i="1" dirty="0"/>
              <a:t>(Ghimire, </a:t>
            </a:r>
            <a:r>
              <a:rPr lang="en-GB" sz="2000" i="1" dirty="0" err="1"/>
              <a:t>Suguimoto</a:t>
            </a:r>
            <a:r>
              <a:rPr lang="en-GB" sz="2000" i="1" dirty="0"/>
              <a:t>, </a:t>
            </a:r>
            <a:r>
              <a:rPr lang="en-GB" sz="2000" i="1" dirty="0" err="1"/>
              <a:t>Zamani</a:t>
            </a:r>
            <a:r>
              <a:rPr lang="en-GB" sz="2000" i="1" dirty="0"/>
              <a:t>, Ono-</a:t>
            </a:r>
            <a:r>
              <a:rPr lang="en-GB" sz="2000" i="1" dirty="0" err="1"/>
              <a:t>Kihara</a:t>
            </a:r>
            <a:r>
              <a:rPr lang="en-GB" sz="2000" i="1" dirty="0"/>
              <a:t>, &amp; </a:t>
            </a:r>
            <a:r>
              <a:rPr lang="en-GB" sz="2000" i="1" dirty="0" err="1"/>
              <a:t>Kihara</a:t>
            </a:r>
            <a:r>
              <a:rPr lang="en-GB" sz="2000" i="1" dirty="0"/>
              <a:t>, 2013)</a:t>
            </a:r>
            <a:endParaRPr lang="en-GB" sz="2800" i="1" dirty="0">
              <a:highlight>
                <a:srgbClr val="FFFF00"/>
              </a:highlight>
            </a:endParaRPr>
          </a:p>
          <a:p>
            <a:r>
              <a:rPr lang="en-US" sz="3200" dirty="0"/>
              <a:t>Many do not access appropriate services </a:t>
            </a:r>
          </a:p>
          <a:p>
            <a:r>
              <a:rPr lang="en-US" sz="3200" dirty="0"/>
              <a:t>Women have </a:t>
            </a:r>
            <a:r>
              <a:rPr lang="en-US" sz="3200" b="1" dirty="0"/>
              <a:t>more (and different types of </a:t>
            </a:r>
            <a:r>
              <a:rPr lang="en-GB" sz="3200" b="1" dirty="0"/>
              <a:t>barriers)</a:t>
            </a:r>
            <a:r>
              <a:rPr lang="en-GB" sz="3200" dirty="0"/>
              <a:t> to accessing services, including legal and policy-related barriers</a:t>
            </a:r>
          </a:p>
          <a:p>
            <a:r>
              <a:rPr lang="en-GB" sz="3200" dirty="0"/>
              <a:t>Women who inject drugs often experience violence</a:t>
            </a:r>
          </a:p>
        </p:txBody>
      </p:sp>
      <p:sp>
        <p:nvSpPr>
          <p:cNvPr id="4" name="Slide Number Placeholder 3">
            <a:extLst>
              <a:ext uri="{FF2B5EF4-FFF2-40B4-BE49-F238E27FC236}">
                <a16:creationId xmlns:a16="http://schemas.microsoft.com/office/drawing/2014/main" id="{39A55082-C43C-494E-952B-1BE215631739}"/>
              </a:ext>
            </a:extLst>
          </p:cNvPr>
          <p:cNvSpPr>
            <a:spLocks noGrp="1"/>
          </p:cNvSpPr>
          <p:nvPr>
            <p:ph type="sldNum" sz="quarter" idx="12"/>
          </p:nvPr>
        </p:nvSpPr>
        <p:spPr/>
        <p:txBody>
          <a:bodyPr/>
          <a:lstStyle/>
          <a:p>
            <a:fld id="{361B64B8-3647-4764-9824-EF903DEB9630}" type="slidenum">
              <a:rPr lang="en-GB" smtClean="0"/>
              <a:t>5</a:t>
            </a:fld>
            <a:endParaRPr lang="en-GB"/>
          </a:p>
        </p:txBody>
      </p:sp>
    </p:spTree>
    <p:extLst>
      <p:ext uri="{BB962C8B-B14F-4D97-AF65-F5344CB8AC3E}">
        <p14:creationId xmlns:p14="http://schemas.microsoft.com/office/powerpoint/2010/main" val="15360392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AEAB8-E883-427A-AC3A-9DC7AEEA47B6}"/>
              </a:ext>
            </a:extLst>
          </p:cNvPr>
          <p:cNvSpPr>
            <a:spLocks noGrp="1"/>
          </p:cNvSpPr>
          <p:nvPr>
            <p:ph type="title"/>
          </p:nvPr>
        </p:nvSpPr>
        <p:spPr/>
        <p:txBody>
          <a:bodyPr>
            <a:normAutofit/>
          </a:bodyPr>
          <a:lstStyle/>
          <a:p>
            <a:r>
              <a:rPr lang="en-GB" dirty="0"/>
              <a:t>Gaps in Strategic Information</a:t>
            </a:r>
          </a:p>
        </p:txBody>
      </p:sp>
      <p:sp>
        <p:nvSpPr>
          <p:cNvPr id="3" name="Content Placeholder 2">
            <a:extLst>
              <a:ext uri="{FF2B5EF4-FFF2-40B4-BE49-F238E27FC236}">
                <a16:creationId xmlns:a16="http://schemas.microsoft.com/office/drawing/2014/main" id="{E44386A3-4D15-43A1-B5E8-F8CCD821BA1D}"/>
              </a:ext>
            </a:extLst>
          </p:cNvPr>
          <p:cNvSpPr>
            <a:spLocks noGrp="1"/>
          </p:cNvSpPr>
          <p:nvPr>
            <p:ph idx="1"/>
          </p:nvPr>
        </p:nvSpPr>
        <p:spPr/>
        <p:txBody>
          <a:bodyPr>
            <a:normAutofit/>
          </a:bodyPr>
          <a:lstStyle/>
          <a:p>
            <a:r>
              <a:rPr lang="en-GB" sz="3600" dirty="0"/>
              <a:t>On women, transgender and sex workers who inject drugs, and those in incarcerated settings</a:t>
            </a:r>
          </a:p>
          <a:p>
            <a:r>
              <a:rPr lang="en-US" sz="3600" dirty="0"/>
              <a:t>Lack of sex-disaggregated data on drug use, HIV prevalence and coverage of harm reduction services components, including in prisons.</a:t>
            </a:r>
          </a:p>
          <a:p>
            <a:endParaRPr lang="en-US" sz="3200" dirty="0"/>
          </a:p>
        </p:txBody>
      </p:sp>
      <p:sp>
        <p:nvSpPr>
          <p:cNvPr id="4" name="Slide Number Placeholder 3">
            <a:extLst>
              <a:ext uri="{FF2B5EF4-FFF2-40B4-BE49-F238E27FC236}">
                <a16:creationId xmlns:a16="http://schemas.microsoft.com/office/drawing/2014/main" id="{6CD06E13-9C08-4A63-9C5E-36A0E594B91B}"/>
              </a:ext>
            </a:extLst>
          </p:cNvPr>
          <p:cNvSpPr>
            <a:spLocks noGrp="1"/>
          </p:cNvSpPr>
          <p:nvPr>
            <p:ph type="sldNum" sz="quarter" idx="12"/>
          </p:nvPr>
        </p:nvSpPr>
        <p:spPr/>
        <p:txBody>
          <a:bodyPr/>
          <a:lstStyle/>
          <a:p>
            <a:fld id="{361B64B8-3647-4764-9824-EF903DEB9630}" type="slidenum">
              <a:rPr lang="en-GB" smtClean="0"/>
              <a:t>6</a:t>
            </a:fld>
            <a:endParaRPr lang="en-GB"/>
          </a:p>
        </p:txBody>
      </p:sp>
    </p:spTree>
    <p:extLst>
      <p:ext uri="{BB962C8B-B14F-4D97-AF65-F5344CB8AC3E}">
        <p14:creationId xmlns:p14="http://schemas.microsoft.com/office/powerpoint/2010/main" val="3152022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66EB2-F429-408C-BDAE-CB119D19A407}"/>
              </a:ext>
            </a:extLst>
          </p:cNvPr>
          <p:cNvSpPr>
            <a:spLocks noGrp="1"/>
          </p:cNvSpPr>
          <p:nvPr>
            <p:ph type="title"/>
          </p:nvPr>
        </p:nvSpPr>
        <p:spPr/>
        <p:txBody>
          <a:bodyPr>
            <a:noAutofit/>
          </a:bodyPr>
          <a:lstStyle/>
          <a:p>
            <a:r>
              <a:rPr lang="en-US" altLang="en-US" sz="3600" dirty="0"/>
              <a:t>Key Question : have we been effective at enrolling and retaining women who inject drugs in services and care? </a:t>
            </a:r>
          </a:p>
        </p:txBody>
      </p:sp>
      <p:sp>
        <p:nvSpPr>
          <p:cNvPr id="23555" name="Content Placeholder 2">
            <a:extLst>
              <a:ext uri="{FF2B5EF4-FFF2-40B4-BE49-F238E27FC236}">
                <a16:creationId xmlns:a16="http://schemas.microsoft.com/office/drawing/2014/main" id="{D4F49383-F3F6-4CAE-B553-CF3613AC80FF}"/>
              </a:ext>
            </a:extLst>
          </p:cNvPr>
          <p:cNvSpPr>
            <a:spLocks noGrp="1"/>
          </p:cNvSpPr>
          <p:nvPr>
            <p:ph sz="quarter" idx="1"/>
          </p:nvPr>
        </p:nvSpPr>
        <p:spPr>
          <a:xfrm>
            <a:off x="838200" y="1825625"/>
            <a:ext cx="10515600" cy="4783722"/>
          </a:xfrm>
        </p:spPr>
        <p:txBody>
          <a:bodyPr>
            <a:normAutofit/>
          </a:bodyPr>
          <a:lstStyle/>
          <a:p>
            <a:r>
              <a:rPr lang="en-US" altLang="en-US" sz="3200" dirty="0"/>
              <a:t>Do we have these data available to us? </a:t>
            </a:r>
          </a:p>
          <a:p>
            <a:pPr lvl="1"/>
            <a:r>
              <a:rPr lang="en-US" altLang="en-US" sz="2800" dirty="0"/>
              <a:t>% of regular WID accessing Needle Syringe </a:t>
            </a:r>
            <a:r>
              <a:rPr lang="en-US" altLang="en-US" sz="2800" dirty="0" err="1"/>
              <a:t>Programme</a:t>
            </a:r>
            <a:r>
              <a:rPr lang="en-US" altLang="en-US" sz="2800" dirty="0"/>
              <a:t> (NSP) </a:t>
            </a:r>
          </a:p>
          <a:p>
            <a:pPr lvl="1"/>
            <a:r>
              <a:rPr lang="en-US" altLang="en-US" sz="2800" dirty="0"/>
              <a:t>% of WID accessing HCT (compare to % of male clients)</a:t>
            </a:r>
          </a:p>
          <a:p>
            <a:pPr lvl="1"/>
            <a:r>
              <a:rPr lang="en-US" altLang="en-US" sz="2800" dirty="0"/>
              <a:t>% of WID referred to and accessed OST (compare to % of male clients)</a:t>
            </a:r>
          </a:p>
          <a:p>
            <a:r>
              <a:rPr lang="en-US" altLang="en-US" sz="3200" dirty="0"/>
              <a:t>Do we know….</a:t>
            </a:r>
          </a:p>
          <a:p>
            <a:pPr lvl="1"/>
            <a:r>
              <a:rPr lang="en-US" altLang="en-US" sz="2800" dirty="0"/>
              <a:t>Why women are not accessing services? </a:t>
            </a:r>
          </a:p>
          <a:p>
            <a:pPr lvl="1"/>
            <a:r>
              <a:rPr lang="en-US" altLang="en-US" sz="2800" dirty="0"/>
              <a:t>Where they are located? </a:t>
            </a:r>
          </a:p>
          <a:p>
            <a:pPr lvl="1"/>
            <a:r>
              <a:rPr lang="en-US" altLang="en-US" sz="2800" dirty="0"/>
              <a:t>Where and how are they procuring drugs?</a:t>
            </a:r>
          </a:p>
          <a:p>
            <a:pPr lvl="1"/>
            <a:r>
              <a:rPr lang="en-US" altLang="en-US" sz="2800" dirty="0"/>
              <a:t>What is the nature of their support system? </a:t>
            </a:r>
          </a:p>
          <a:p>
            <a:pPr lvl="1"/>
            <a:endParaRPr lang="en-US" altLang="en-US" sz="2800" dirty="0"/>
          </a:p>
        </p:txBody>
      </p:sp>
      <p:sp>
        <p:nvSpPr>
          <p:cNvPr id="3" name="Slide Number Placeholder 2">
            <a:extLst>
              <a:ext uri="{FF2B5EF4-FFF2-40B4-BE49-F238E27FC236}">
                <a16:creationId xmlns:a16="http://schemas.microsoft.com/office/drawing/2014/main" id="{56B2A316-44E6-4672-9B48-0E47791FC534}"/>
              </a:ext>
            </a:extLst>
          </p:cNvPr>
          <p:cNvSpPr>
            <a:spLocks noGrp="1"/>
          </p:cNvSpPr>
          <p:nvPr>
            <p:ph type="sldNum" sz="quarter" idx="12"/>
          </p:nvPr>
        </p:nvSpPr>
        <p:spPr/>
        <p:txBody>
          <a:bodyPr/>
          <a:lstStyle/>
          <a:p>
            <a:fld id="{361B64B8-3647-4764-9824-EF903DEB9630}" type="slidenum">
              <a:rPr lang="en-GB" smtClean="0"/>
              <a:t>7</a:t>
            </a:fld>
            <a:endParaRPr lang="en-GB"/>
          </a:p>
        </p:txBody>
      </p:sp>
    </p:spTree>
    <p:extLst>
      <p:ext uri="{BB962C8B-B14F-4D97-AF65-F5344CB8AC3E}">
        <p14:creationId xmlns:p14="http://schemas.microsoft.com/office/powerpoint/2010/main" val="4066939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Shape 73">
            <a:extLst>
              <a:ext uri="{FF2B5EF4-FFF2-40B4-BE49-F238E27FC236}">
                <a16:creationId xmlns:a16="http://schemas.microsoft.com/office/drawing/2014/main" id="{DB66F6E8-4D4A-4907-940A-774703A2D0F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9016005" y="5367908"/>
            <a:ext cx="3175996" cy="1490093"/>
          </a:xfrm>
          <a:custGeom>
            <a:avLst/>
            <a:gdLst>
              <a:gd name="connsiteX0" fmla="*/ 2485888 w 3175996"/>
              <a:gd name="connsiteY0" fmla="*/ 1490093 h 1490093"/>
              <a:gd name="connsiteX1" fmla="*/ 0 w 3175996"/>
              <a:gd name="connsiteY1" fmla="*/ 1490093 h 1490093"/>
              <a:gd name="connsiteX2" fmla="*/ 0 w 3175996"/>
              <a:gd name="connsiteY2" fmla="*/ 0 h 1490093"/>
              <a:gd name="connsiteX3" fmla="*/ 3175996 w 3175996"/>
              <a:gd name="connsiteY3" fmla="*/ 0 h 1490093"/>
            </a:gdLst>
            <a:ahLst/>
            <a:cxnLst>
              <a:cxn ang="0">
                <a:pos x="connsiteX0" y="connsiteY0"/>
              </a:cxn>
              <a:cxn ang="0">
                <a:pos x="connsiteX1" y="connsiteY1"/>
              </a:cxn>
              <a:cxn ang="0">
                <a:pos x="connsiteX2" y="connsiteY2"/>
              </a:cxn>
              <a:cxn ang="0">
                <a:pos x="connsiteX3" y="connsiteY3"/>
              </a:cxn>
            </a:cxnLst>
            <a:rect l="l" t="t" r="r" b="b"/>
            <a:pathLst>
              <a:path w="3175996" h="1490093">
                <a:moveTo>
                  <a:pt x="2485888" y="1490093"/>
                </a:moveTo>
                <a:lnTo>
                  <a:pt x="0" y="1490093"/>
                </a:lnTo>
                <a:lnTo>
                  <a:pt x="0" y="0"/>
                </a:lnTo>
                <a:lnTo>
                  <a:pt x="3175996"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6" name="Freeform: Shape 75">
            <a:extLst>
              <a:ext uri="{FF2B5EF4-FFF2-40B4-BE49-F238E27FC236}">
                <a16:creationId xmlns:a16="http://schemas.microsoft.com/office/drawing/2014/main" id="{8F1F5A56-E82B-4FD5-9025-B72896FFBB6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62" y="5367908"/>
            <a:ext cx="9566296" cy="1490093"/>
          </a:xfrm>
          <a:custGeom>
            <a:avLst/>
            <a:gdLst>
              <a:gd name="connsiteX0" fmla="*/ 0 w 9566296"/>
              <a:gd name="connsiteY0" fmla="*/ 0 h 1490093"/>
              <a:gd name="connsiteX1" fmla="*/ 405267 w 9566296"/>
              <a:gd name="connsiteY1" fmla="*/ 0 h 1490093"/>
              <a:gd name="connsiteX2" fmla="*/ 631857 w 9566296"/>
              <a:gd name="connsiteY2" fmla="*/ 0 h 1490093"/>
              <a:gd name="connsiteX3" fmla="*/ 2451761 w 9566296"/>
              <a:gd name="connsiteY3" fmla="*/ 0 h 1490093"/>
              <a:gd name="connsiteX4" fmla="*/ 2901880 w 9566296"/>
              <a:gd name="connsiteY4" fmla="*/ 0 h 1490093"/>
              <a:gd name="connsiteX5" fmla="*/ 3641106 w 9566296"/>
              <a:gd name="connsiteY5" fmla="*/ 0 h 1490093"/>
              <a:gd name="connsiteX6" fmla="*/ 9566296 w 9566296"/>
              <a:gd name="connsiteY6" fmla="*/ 0 h 1490093"/>
              <a:gd name="connsiteX7" fmla="*/ 8876188 w 9566296"/>
              <a:gd name="connsiteY7" fmla="*/ 1490093 h 1490093"/>
              <a:gd name="connsiteX8" fmla="*/ 631857 w 9566296"/>
              <a:gd name="connsiteY8" fmla="*/ 1490093 h 1490093"/>
              <a:gd name="connsiteX9" fmla="*/ 405267 w 9566296"/>
              <a:gd name="connsiteY9" fmla="*/ 1490093 h 1490093"/>
              <a:gd name="connsiteX10" fmla="*/ 0 w 9566296"/>
              <a:gd name="connsiteY10"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66296" h="1490093">
                <a:moveTo>
                  <a:pt x="0" y="0"/>
                </a:moveTo>
                <a:lnTo>
                  <a:pt x="405267" y="0"/>
                </a:lnTo>
                <a:lnTo>
                  <a:pt x="631857" y="0"/>
                </a:lnTo>
                <a:lnTo>
                  <a:pt x="2451761" y="0"/>
                </a:lnTo>
                <a:lnTo>
                  <a:pt x="2901880" y="0"/>
                </a:lnTo>
                <a:lnTo>
                  <a:pt x="3641106" y="0"/>
                </a:lnTo>
                <a:lnTo>
                  <a:pt x="9566296" y="0"/>
                </a:lnTo>
                <a:lnTo>
                  <a:pt x="8876188" y="1490093"/>
                </a:lnTo>
                <a:lnTo>
                  <a:pt x="631857" y="1490093"/>
                </a:lnTo>
                <a:lnTo>
                  <a:pt x="405267" y="1490093"/>
                </a:lnTo>
                <a:lnTo>
                  <a:pt x="0" y="14900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D52E3EE-347B-4130-B749-C2102F232A58}"/>
              </a:ext>
            </a:extLst>
          </p:cNvPr>
          <p:cNvSpPr>
            <a:spLocks noGrp="1"/>
          </p:cNvSpPr>
          <p:nvPr>
            <p:ph type="title"/>
          </p:nvPr>
        </p:nvSpPr>
        <p:spPr>
          <a:xfrm>
            <a:off x="838200" y="5529884"/>
            <a:ext cx="8078342" cy="1096331"/>
          </a:xfrm>
        </p:spPr>
        <p:txBody>
          <a:bodyPr>
            <a:normAutofit/>
          </a:bodyPr>
          <a:lstStyle/>
          <a:p>
            <a:r>
              <a:rPr lang="en-US" altLang="en-US" sz="3400"/>
              <a:t>Examples of Gender Responsive M&amp;E Output Indicators </a:t>
            </a:r>
          </a:p>
        </p:txBody>
      </p:sp>
      <p:graphicFrame>
        <p:nvGraphicFramePr>
          <p:cNvPr id="17413" name="Content Placeholder 2"/>
          <p:cNvGraphicFramePr>
            <a:graphicFrameLocks noGrp="1"/>
          </p:cNvGraphicFramePr>
          <p:nvPr>
            <p:ph idx="1"/>
            <p:extLst/>
          </p:nvPr>
        </p:nvGraphicFramePr>
        <p:xfrm>
          <a:off x="449705" y="239842"/>
          <a:ext cx="11452485" cy="48962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id="{C0149DF4-6ED7-40EC-84DA-0862BE26A0CE}"/>
              </a:ext>
            </a:extLst>
          </p:cNvPr>
          <p:cNvSpPr>
            <a:spLocks noGrp="1"/>
          </p:cNvSpPr>
          <p:nvPr>
            <p:ph type="sldNum" sz="quarter" idx="12"/>
          </p:nvPr>
        </p:nvSpPr>
        <p:spPr/>
        <p:txBody>
          <a:bodyPr/>
          <a:lstStyle/>
          <a:p>
            <a:fld id="{361B64B8-3647-4764-9824-EF903DEB9630}" type="slidenum">
              <a:rPr lang="en-GB" smtClean="0"/>
              <a:t>8</a:t>
            </a:fld>
            <a:endParaRPr lang="en-GB"/>
          </a:p>
        </p:txBody>
      </p:sp>
    </p:spTree>
    <p:extLst>
      <p:ext uri="{BB962C8B-B14F-4D97-AF65-F5344CB8AC3E}">
        <p14:creationId xmlns:p14="http://schemas.microsoft.com/office/powerpoint/2010/main" val="12631261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8FCC7-0660-4D2F-9145-71F22A50B6AC}"/>
              </a:ext>
            </a:extLst>
          </p:cNvPr>
          <p:cNvSpPr>
            <a:spLocks noGrp="1"/>
          </p:cNvSpPr>
          <p:nvPr>
            <p:ph type="title"/>
          </p:nvPr>
        </p:nvSpPr>
        <p:spPr/>
        <p:txBody>
          <a:bodyPr/>
          <a:lstStyle/>
          <a:p>
            <a:r>
              <a:rPr lang="en-US" dirty="0"/>
              <a:t>Access to Gender Responsive Services</a:t>
            </a:r>
          </a:p>
        </p:txBody>
      </p:sp>
      <p:sp>
        <p:nvSpPr>
          <p:cNvPr id="25603" name="Content Placeholder 2">
            <a:extLst>
              <a:ext uri="{FF2B5EF4-FFF2-40B4-BE49-F238E27FC236}">
                <a16:creationId xmlns:a16="http://schemas.microsoft.com/office/drawing/2014/main" id="{F30AE5E2-0F3F-4930-83A5-A35EFEDDDE3D}"/>
              </a:ext>
            </a:extLst>
          </p:cNvPr>
          <p:cNvSpPr>
            <a:spLocks noGrp="1"/>
          </p:cNvSpPr>
          <p:nvPr>
            <p:ph sz="quarter" idx="1"/>
          </p:nvPr>
        </p:nvSpPr>
        <p:spPr/>
        <p:txBody>
          <a:bodyPr>
            <a:normAutofit/>
          </a:bodyPr>
          <a:lstStyle/>
          <a:p>
            <a:r>
              <a:rPr lang="en-US" altLang="en-US" sz="3200" dirty="0"/>
              <a:t>% of WID who received gender-responsive harm reduction services (including SRH, OST, HCT, ART, response to violence) </a:t>
            </a:r>
          </a:p>
          <a:p>
            <a:r>
              <a:rPr lang="en-US" altLang="en-US" sz="3200" dirty="0"/>
              <a:t>% of men who inject drugs whose partners have been accessed with gender-specific services.</a:t>
            </a:r>
          </a:p>
          <a:p>
            <a:r>
              <a:rPr lang="en-US" altLang="en-US" sz="3200" dirty="0"/>
              <a:t>% of HIV-positive pregnant women who are partners of men who inject drugs who received PMTCT during pregnancy. </a:t>
            </a:r>
          </a:p>
          <a:p>
            <a:pPr marL="0" indent="0">
              <a:buNone/>
            </a:pPr>
            <a:endParaRPr lang="en-US" altLang="en-US" sz="3200" dirty="0"/>
          </a:p>
        </p:txBody>
      </p:sp>
      <p:sp>
        <p:nvSpPr>
          <p:cNvPr id="3" name="Slide Number Placeholder 2">
            <a:extLst>
              <a:ext uri="{FF2B5EF4-FFF2-40B4-BE49-F238E27FC236}">
                <a16:creationId xmlns:a16="http://schemas.microsoft.com/office/drawing/2014/main" id="{F2C2C8F9-570C-410C-A151-3AC2F181CF3F}"/>
              </a:ext>
            </a:extLst>
          </p:cNvPr>
          <p:cNvSpPr>
            <a:spLocks noGrp="1"/>
          </p:cNvSpPr>
          <p:nvPr>
            <p:ph type="sldNum" sz="quarter" idx="12"/>
          </p:nvPr>
        </p:nvSpPr>
        <p:spPr/>
        <p:txBody>
          <a:bodyPr/>
          <a:lstStyle/>
          <a:p>
            <a:fld id="{361B64B8-3647-4764-9824-EF903DEB9630}" type="slidenum">
              <a:rPr lang="en-GB" smtClean="0"/>
              <a:t>9</a:t>
            </a:fld>
            <a:endParaRPr lang="en-GB"/>
          </a:p>
        </p:txBody>
      </p:sp>
    </p:spTree>
    <p:extLst>
      <p:ext uri="{BB962C8B-B14F-4D97-AF65-F5344CB8AC3E}">
        <p14:creationId xmlns:p14="http://schemas.microsoft.com/office/powerpoint/2010/main" val="13031063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1610</Words>
  <Application>Microsoft Office PowerPoint</Application>
  <PresentationFormat>Widescreen</PresentationFormat>
  <Paragraphs>110</Paragraphs>
  <Slides>12</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ＭＳ Ｐゴシック</vt:lpstr>
      <vt:lpstr>Arial</vt:lpstr>
      <vt:lpstr>Calibri</vt:lpstr>
      <vt:lpstr>Calibri Light</vt:lpstr>
      <vt:lpstr>Wingdings</vt:lpstr>
      <vt:lpstr>Office Theme</vt:lpstr>
      <vt:lpstr>Module 2 Mainstreaming Gender in M&amp;E Systems</vt:lpstr>
      <vt:lpstr>Global Data on People who Inject Drugs (2015)</vt:lpstr>
      <vt:lpstr>Data on Women Who Inject Drugs </vt:lpstr>
      <vt:lpstr>Increased Vulnerability and Multiple Risks </vt:lpstr>
      <vt:lpstr>Women, Injecting Drug Use and HIV (1)</vt:lpstr>
      <vt:lpstr>Gaps in Strategic Information</vt:lpstr>
      <vt:lpstr>Key Question : have we been effective at enrolling and retaining women who inject drugs in services and care? </vt:lpstr>
      <vt:lpstr>Examples of Gender Responsive M&amp;E Output Indicators </vt:lpstr>
      <vt:lpstr>Access to Gender Responsive Services</vt:lpstr>
      <vt:lpstr>Linkages with Other Programmes</vt:lpstr>
      <vt:lpstr>How do We Bridge These Gaps? </vt:lpstr>
      <vt:lpstr>Key Messages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2 Mainstreaming Gender in M&amp;E Systems</dc:title>
  <dc:creator>Mona Sheikh Mahmud</dc:creator>
  <cp:lastModifiedBy>Riku Lehtovuori</cp:lastModifiedBy>
  <cp:revision>3</cp:revision>
  <dcterms:created xsi:type="dcterms:W3CDTF">2017-10-28T05:30:31Z</dcterms:created>
  <dcterms:modified xsi:type="dcterms:W3CDTF">2017-11-14T08:02:43Z</dcterms:modified>
</cp:coreProperties>
</file>