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96" r:id="rId3"/>
    <p:sldId id="297" r:id="rId4"/>
    <p:sldId id="303" r:id="rId5"/>
    <p:sldId id="304" r:id="rId6"/>
    <p:sldId id="307" r:id="rId7"/>
    <p:sldId id="288" r:id="rId8"/>
    <p:sldId id="301" r:id="rId9"/>
    <p:sldId id="265" r:id="rId10"/>
    <p:sldId id="306" r:id="rId11"/>
    <p:sldId id="290" r:id="rId12"/>
    <p:sldId id="298" r:id="rId13"/>
    <p:sldId id="308" r:id="rId14"/>
    <p:sldId id="294" r:id="rId15"/>
    <p:sldId id="300" r:id="rId16"/>
    <p:sldId id="267" r:id="rId17"/>
    <p:sldId id="280" r:id="rId18"/>
    <p:sldId id="275" r:id="rId19"/>
    <p:sldId id="260" r:id="rId20"/>
    <p:sldId id="283" r:id="rId21"/>
    <p:sldId id="289" r:id="rId22"/>
    <p:sldId id="272" r:id="rId23"/>
  </p:sldIdLst>
  <p:sldSz cx="9144000" cy="6858000" type="screen4x3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827" autoAdjust="0"/>
  </p:normalViewPr>
  <p:slideViewPr>
    <p:cSldViewPr>
      <p:cViewPr varScale="1">
        <p:scale>
          <a:sx n="100" d="100"/>
          <a:sy n="100" d="100"/>
        </p:scale>
        <p:origin x="191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712" y="63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2F6E4-D4F0-49B5-8E07-5F1FF21BDD76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30E3F-43BB-433D-A7F6-687F39A06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994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735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trò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nhóm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hệ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đồng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tính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dẫn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từ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cứu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định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tính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ở Malaysia.</a:t>
            </a: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Một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MSM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mô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lý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tại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động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gây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phục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vụ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hệ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30E3F-43BB-433D-A7F6-687F39A060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389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887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5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Vũ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cộng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sự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(2015)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một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đánh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giá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hệ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thống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cứu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nhằm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khảo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sát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mối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hệ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giữa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lây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nhóm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hệ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đồng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tính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Tổng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số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35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bài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báo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bố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phù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hợp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lựa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chọn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việc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phân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dữ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liệu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phân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tổng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hợp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Chỉ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số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35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cứu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ở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Châu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Á (2 ở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Thái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Lan, 1 ở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Việt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Nam, 1 ở Indonesia,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ở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Trung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Quốc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Phần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lớn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cứu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ở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Mỹ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A02EC-7CB9-461C-941E-A9D21912C1FA}" type="slidenum">
              <a:rPr lang="en-MY" smtClean="0"/>
              <a:pPr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6269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3834" indent="-286092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4362" indent="-22887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2107" indent="-22887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9851" indent="-22887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7596" indent="-22887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5341" indent="-22887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33087" indent="-22887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90830" indent="-22887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250BE0C-5E2F-440A-A6F0-EDD0F6855D50}" type="slidenum">
              <a:rPr lang="en-GB" alt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GB" altLang="en-US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S</a:t>
            </a:r>
            <a:r>
              <a:rPr lang="en-US" baseline="0" dirty="0"/>
              <a:t>ử </a:t>
            </a:r>
            <a:r>
              <a:rPr lang="en-US" baseline="0" dirty="0" err="1"/>
              <a:t>dụng</a:t>
            </a:r>
            <a:r>
              <a:rPr lang="en-US" baseline="0" dirty="0"/>
              <a:t> </a:t>
            </a:r>
            <a:r>
              <a:rPr lang="en-US" baseline="0" dirty="0" err="1"/>
              <a:t>chất</a:t>
            </a:r>
            <a:r>
              <a:rPr lang="en-US" baseline="0" dirty="0"/>
              <a:t> </a:t>
            </a:r>
            <a:r>
              <a:rPr lang="en-US" baseline="0" dirty="0" err="1"/>
              <a:t>gây</a:t>
            </a:r>
            <a:r>
              <a:rPr lang="en-US" baseline="0" dirty="0"/>
              <a:t> </a:t>
            </a:r>
            <a:r>
              <a:rPr lang="en-US" baseline="0" dirty="0" err="1"/>
              <a:t>nghiện</a:t>
            </a:r>
            <a:r>
              <a:rPr lang="en-US" baseline="0" dirty="0"/>
              <a:t> </a:t>
            </a:r>
            <a:r>
              <a:rPr lang="en-US" baseline="0" dirty="0" err="1"/>
              <a:t>kích</a:t>
            </a:r>
            <a:r>
              <a:rPr lang="en-US" baseline="0" dirty="0"/>
              <a:t> </a:t>
            </a:r>
            <a:r>
              <a:rPr lang="en-US" baseline="0" dirty="0" err="1"/>
              <a:t>thích</a:t>
            </a:r>
            <a:r>
              <a:rPr lang="en-US" baseline="0" dirty="0"/>
              <a:t> </a:t>
            </a:r>
            <a:r>
              <a:rPr lang="en-US" baseline="0" dirty="0" err="1"/>
              <a:t>là</a:t>
            </a:r>
            <a:r>
              <a:rPr lang="en-US" baseline="0" dirty="0"/>
              <a:t> </a:t>
            </a:r>
            <a:r>
              <a:rPr lang="en-US" baseline="0" dirty="0" err="1"/>
              <a:t>một</a:t>
            </a:r>
            <a:r>
              <a:rPr lang="en-US" baseline="0" dirty="0"/>
              <a:t> </a:t>
            </a:r>
            <a:r>
              <a:rPr lang="en-US" baseline="0" dirty="0" err="1"/>
              <a:t>vấn</a:t>
            </a:r>
            <a:r>
              <a:rPr lang="en-US" baseline="0" dirty="0"/>
              <a:t> </a:t>
            </a:r>
            <a:r>
              <a:rPr lang="en-US" baseline="0" dirty="0" err="1"/>
              <a:t>đề</a:t>
            </a:r>
            <a:r>
              <a:rPr lang="en-US" baseline="0" dirty="0"/>
              <a:t> nan </a:t>
            </a:r>
            <a:r>
              <a:rPr lang="en-US" baseline="0" dirty="0" err="1"/>
              <a:t>giải</a:t>
            </a:r>
            <a:r>
              <a:rPr lang="en-US" baseline="0" dirty="0"/>
              <a:t> </a:t>
            </a:r>
            <a:r>
              <a:rPr lang="en-US" baseline="0" dirty="0" err="1"/>
              <a:t>với</a:t>
            </a:r>
            <a:r>
              <a:rPr lang="en-US" baseline="0" dirty="0"/>
              <a:t> </a:t>
            </a:r>
            <a:r>
              <a:rPr lang="en-US" baseline="0" dirty="0" err="1"/>
              <a:t>nhiều</a:t>
            </a:r>
            <a:r>
              <a:rPr lang="en-US" baseline="0" dirty="0"/>
              <a:t> </a:t>
            </a:r>
            <a:r>
              <a:rPr lang="en-US" baseline="0" dirty="0" err="1"/>
              <a:t>khía</a:t>
            </a:r>
            <a:r>
              <a:rPr lang="en-US" baseline="0" dirty="0"/>
              <a:t> </a:t>
            </a:r>
            <a:r>
              <a:rPr lang="en-US" baseline="0" dirty="0" err="1"/>
              <a:t>cạnh</a:t>
            </a:r>
            <a:r>
              <a:rPr lang="en-US" baseline="0" dirty="0"/>
              <a:t> </a:t>
            </a:r>
            <a:r>
              <a:rPr lang="en-US" baseline="0" dirty="0" err="1"/>
              <a:t>khác</a:t>
            </a:r>
            <a:r>
              <a:rPr lang="en-US" baseline="0" dirty="0"/>
              <a:t> </a:t>
            </a:r>
            <a:r>
              <a:rPr lang="en-US" baseline="0" dirty="0" err="1"/>
              <a:t>nhau</a:t>
            </a:r>
            <a:r>
              <a:rPr lang="en-US" baseline="0" dirty="0"/>
              <a:t> – </a:t>
            </a:r>
            <a:r>
              <a:rPr lang="en-US" baseline="0" dirty="0" err="1"/>
              <a:t>và</a:t>
            </a:r>
            <a:r>
              <a:rPr lang="en-US" baseline="0" dirty="0"/>
              <a:t> </a:t>
            </a:r>
            <a:r>
              <a:rPr lang="en-US" baseline="0" dirty="0" err="1"/>
              <a:t>không</a:t>
            </a:r>
            <a:r>
              <a:rPr lang="en-US" baseline="0" dirty="0"/>
              <a:t> </a:t>
            </a:r>
            <a:r>
              <a:rPr lang="en-US" baseline="0" dirty="0" err="1"/>
              <a:t>phải</a:t>
            </a:r>
            <a:r>
              <a:rPr lang="en-US" baseline="0" dirty="0"/>
              <a:t> </a:t>
            </a:r>
            <a:r>
              <a:rPr lang="en-US" baseline="0" dirty="0" err="1"/>
              <a:t>mọi</a:t>
            </a:r>
            <a:r>
              <a:rPr lang="en-US" baseline="0" dirty="0"/>
              <a:t> </a:t>
            </a:r>
            <a:r>
              <a:rPr lang="en-US" baseline="0" dirty="0" err="1"/>
              <a:t>việc</a:t>
            </a:r>
            <a:r>
              <a:rPr lang="en-US" baseline="0" dirty="0"/>
              <a:t> </a:t>
            </a:r>
            <a:r>
              <a:rPr lang="en-US" baseline="0" dirty="0" err="1"/>
              <a:t>dùng</a:t>
            </a:r>
            <a:r>
              <a:rPr lang="en-US" baseline="0" dirty="0"/>
              <a:t> </a:t>
            </a:r>
            <a:r>
              <a:rPr lang="en-US" baseline="0" dirty="0" err="1"/>
              <a:t>chất</a:t>
            </a:r>
            <a:r>
              <a:rPr lang="en-US" baseline="0" dirty="0"/>
              <a:t> </a:t>
            </a:r>
            <a:r>
              <a:rPr lang="en-US" baseline="0" dirty="0" err="1"/>
              <a:t>kích</a:t>
            </a:r>
            <a:r>
              <a:rPr lang="en-US" baseline="0" dirty="0"/>
              <a:t> </a:t>
            </a:r>
            <a:r>
              <a:rPr lang="en-US" baseline="0" dirty="0" err="1"/>
              <a:t>thích</a:t>
            </a:r>
            <a:r>
              <a:rPr lang="en-US" baseline="0" dirty="0"/>
              <a:t> </a:t>
            </a:r>
            <a:r>
              <a:rPr lang="en-US" baseline="0" dirty="0" err="1"/>
              <a:t>đều</a:t>
            </a:r>
            <a:r>
              <a:rPr lang="en-US" baseline="0" dirty="0"/>
              <a:t> </a:t>
            </a:r>
            <a:r>
              <a:rPr lang="en-US" baseline="0" dirty="0" err="1"/>
              <a:t>có</a:t>
            </a:r>
            <a:r>
              <a:rPr lang="en-US" baseline="0" dirty="0"/>
              <a:t> </a:t>
            </a:r>
            <a:r>
              <a:rPr lang="en-US" baseline="0" dirty="0" err="1"/>
              <a:t>liên</a:t>
            </a:r>
            <a:r>
              <a:rPr lang="en-US" baseline="0" dirty="0"/>
              <a:t> </a:t>
            </a:r>
            <a:r>
              <a:rPr lang="en-US" baseline="0" dirty="0" err="1"/>
              <a:t>hệ</a:t>
            </a:r>
            <a:r>
              <a:rPr lang="en-US" baseline="0" dirty="0"/>
              <a:t> </a:t>
            </a:r>
            <a:r>
              <a:rPr lang="en-US" baseline="0" dirty="0" err="1"/>
              <a:t>với</a:t>
            </a:r>
            <a:r>
              <a:rPr lang="en-US" baseline="0" dirty="0"/>
              <a:t> </a:t>
            </a:r>
            <a:r>
              <a:rPr lang="en-US" baseline="0" dirty="0" err="1"/>
              <a:t>nguy</a:t>
            </a:r>
            <a:r>
              <a:rPr lang="en-US" baseline="0" dirty="0"/>
              <a:t> c</a:t>
            </a:r>
            <a:r>
              <a:rPr lang="vi-VN" baseline="0" dirty="0"/>
              <a:t>ơ</a:t>
            </a:r>
            <a:r>
              <a:rPr lang="en-US" baseline="0" dirty="0"/>
              <a:t> </a:t>
            </a:r>
            <a:r>
              <a:rPr lang="en-US" baseline="0" dirty="0" err="1"/>
              <a:t>cao</a:t>
            </a:r>
            <a:r>
              <a:rPr lang="en-US" baseline="0" dirty="0"/>
              <a:t> h</a:t>
            </a:r>
            <a:r>
              <a:rPr lang="vi-VN" baseline="0" dirty="0"/>
              <a:t>ơ</a:t>
            </a:r>
            <a:r>
              <a:rPr lang="en-US" baseline="0" dirty="0"/>
              <a:t>n </a:t>
            </a:r>
            <a:r>
              <a:rPr lang="en-US" baseline="0" dirty="0" err="1"/>
              <a:t>bị</a:t>
            </a:r>
            <a:r>
              <a:rPr lang="en-US" baseline="0" dirty="0"/>
              <a:t> </a:t>
            </a:r>
            <a:r>
              <a:rPr lang="en-US" baseline="0" dirty="0" err="1"/>
              <a:t>lây</a:t>
            </a:r>
            <a:r>
              <a:rPr lang="en-US" baseline="0" dirty="0"/>
              <a:t> </a:t>
            </a:r>
            <a:r>
              <a:rPr lang="en-US" baseline="0" dirty="0" err="1"/>
              <a:t>nhiễm</a:t>
            </a:r>
            <a:r>
              <a:rPr lang="en-US" baseline="0" dirty="0"/>
              <a:t> HIV</a:t>
            </a:r>
            <a:endParaRPr lang="en-GB" baseline="0" dirty="0"/>
          </a:p>
          <a:p>
            <a:endParaRPr lang="en-GB" baseline="0" dirty="0"/>
          </a:p>
          <a:p>
            <a:r>
              <a:rPr lang="en-GB" dirty="0" err="1"/>
              <a:t>Nh</a:t>
            </a:r>
            <a:r>
              <a:rPr lang="vi-VN" dirty="0"/>
              <a:t>ư</a:t>
            </a:r>
            <a:r>
              <a:rPr lang="en-US" dirty="0"/>
              <a:t>ng </a:t>
            </a:r>
            <a:r>
              <a:rPr lang="en-US" dirty="0" err="1"/>
              <a:t>chúng</a:t>
            </a:r>
            <a:r>
              <a:rPr lang="en-US" dirty="0"/>
              <a:t> ta </a:t>
            </a:r>
            <a:r>
              <a:rPr lang="en-US" dirty="0" err="1"/>
              <a:t>đều</a:t>
            </a:r>
            <a:r>
              <a:rPr lang="en-US" dirty="0"/>
              <a:t> </a:t>
            </a:r>
            <a:r>
              <a:rPr lang="en-US" dirty="0" err="1"/>
              <a:t>biết</a:t>
            </a:r>
            <a:r>
              <a:rPr lang="en-US" dirty="0"/>
              <a:t> </a:t>
            </a:r>
            <a:r>
              <a:rPr lang="en-US" dirty="0" err="1"/>
              <a:t>rằng</a:t>
            </a:r>
            <a:r>
              <a:rPr lang="en-GB" baseline="0" dirty="0"/>
              <a:t>: </a:t>
            </a:r>
          </a:p>
          <a:p>
            <a:pPr marL="171450" indent="-171450">
              <a:buFontTx/>
              <a:buChar char="-"/>
            </a:pPr>
            <a:r>
              <a:rPr lang="en-GB" baseline="0" dirty="0" err="1"/>
              <a:t>Đại</a:t>
            </a:r>
            <a:r>
              <a:rPr lang="en-GB" baseline="0" dirty="0"/>
              <a:t> </a:t>
            </a:r>
            <a:r>
              <a:rPr lang="en-GB" baseline="0" dirty="0" err="1"/>
              <a:t>dịch</a:t>
            </a:r>
            <a:r>
              <a:rPr lang="en-GB" baseline="0" dirty="0"/>
              <a:t> HIV m</a:t>
            </a:r>
            <a:r>
              <a:rPr lang="en-US" baseline="0" dirty="0" err="1"/>
              <a:t>ới</a:t>
            </a:r>
            <a:r>
              <a:rPr lang="en-US" baseline="0" dirty="0"/>
              <a:t> </a:t>
            </a:r>
            <a:r>
              <a:rPr lang="en-US" baseline="0" dirty="0" err="1"/>
              <a:t>đã</a:t>
            </a:r>
            <a:r>
              <a:rPr lang="en-US" baseline="0" dirty="0"/>
              <a:t> </a:t>
            </a:r>
            <a:r>
              <a:rPr lang="en-US" baseline="0" dirty="0" err="1"/>
              <a:t>nổi</a:t>
            </a:r>
            <a:r>
              <a:rPr lang="en-US" baseline="0" dirty="0"/>
              <a:t> </a:t>
            </a:r>
            <a:r>
              <a:rPr lang="en-US" baseline="0" dirty="0" err="1"/>
              <a:t>lên</a:t>
            </a:r>
            <a:r>
              <a:rPr lang="en-US" baseline="0" dirty="0"/>
              <a:t> </a:t>
            </a:r>
            <a:r>
              <a:rPr lang="en-US" baseline="0" dirty="0" err="1"/>
              <a:t>trong</a:t>
            </a:r>
            <a:r>
              <a:rPr lang="en-US" baseline="0" dirty="0"/>
              <a:t> </a:t>
            </a:r>
            <a:r>
              <a:rPr lang="en-US" baseline="0" dirty="0" err="1"/>
              <a:t>nhóm</a:t>
            </a:r>
            <a:r>
              <a:rPr lang="en-US" baseline="0" dirty="0"/>
              <a:t> </a:t>
            </a:r>
            <a:r>
              <a:rPr lang="en-US" baseline="0" dirty="0" err="1"/>
              <a:t>những</a:t>
            </a:r>
            <a:r>
              <a:rPr lang="en-US" baseline="0" dirty="0"/>
              <a:t> ng</a:t>
            </a:r>
            <a:r>
              <a:rPr lang="vi-VN" baseline="0" dirty="0"/>
              <a:t>ư</a:t>
            </a:r>
            <a:r>
              <a:rPr lang="en-US" baseline="0" dirty="0" err="1"/>
              <a:t>ời</a:t>
            </a:r>
            <a:r>
              <a:rPr lang="en-US" baseline="0" dirty="0"/>
              <a:t> </a:t>
            </a:r>
            <a:r>
              <a:rPr lang="en-US" baseline="0" dirty="0" err="1"/>
              <a:t>tiêm</a:t>
            </a:r>
            <a:r>
              <a:rPr lang="en-US" baseline="0" dirty="0"/>
              <a:t> </a:t>
            </a:r>
            <a:r>
              <a:rPr lang="en-US" baseline="0" dirty="0" err="1"/>
              <a:t>chích</a:t>
            </a:r>
            <a:r>
              <a:rPr lang="en-US" baseline="0" dirty="0"/>
              <a:t> ma </a:t>
            </a:r>
            <a:r>
              <a:rPr lang="en-US" baseline="0" dirty="0" err="1"/>
              <a:t>túy</a:t>
            </a:r>
            <a:r>
              <a:rPr lang="en-US" baseline="0" dirty="0"/>
              <a:t> </a:t>
            </a:r>
            <a:r>
              <a:rPr lang="en-US" baseline="0" dirty="0" err="1"/>
              <a:t>và</a:t>
            </a:r>
            <a:r>
              <a:rPr lang="en-US" baseline="0" dirty="0"/>
              <a:t> </a:t>
            </a:r>
            <a:r>
              <a:rPr lang="en-US" baseline="0" dirty="0" err="1"/>
              <a:t>có</a:t>
            </a:r>
            <a:r>
              <a:rPr lang="en-US" baseline="0" dirty="0"/>
              <a:t> </a:t>
            </a:r>
            <a:r>
              <a:rPr lang="en-US" baseline="0" dirty="0" err="1"/>
              <a:t>liên</a:t>
            </a:r>
            <a:r>
              <a:rPr lang="en-US" baseline="0" dirty="0"/>
              <a:t> </a:t>
            </a:r>
            <a:r>
              <a:rPr lang="en-US" baseline="0" dirty="0" err="1"/>
              <a:t>hệ</a:t>
            </a:r>
            <a:r>
              <a:rPr lang="en-US" baseline="0" dirty="0"/>
              <a:t> </a:t>
            </a:r>
            <a:r>
              <a:rPr lang="en-US" baseline="0" dirty="0" err="1"/>
              <a:t>với</a:t>
            </a:r>
            <a:r>
              <a:rPr lang="en-US" baseline="0" dirty="0"/>
              <a:t> </a:t>
            </a:r>
            <a:r>
              <a:rPr lang="en-US" baseline="0" dirty="0" err="1"/>
              <a:t>việc</a:t>
            </a:r>
            <a:r>
              <a:rPr lang="en-US" baseline="0" dirty="0"/>
              <a:t> </a:t>
            </a:r>
            <a:r>
              <a:rPr lang="en-US" baseline="0" dirty="0" err="1"/>
              <a:t>sử</a:t>
            </a:r>
            <a:r>
              <a:rPr lang="en-US" baseline="0" dirty="0"/>
              <a:t> </a:t>
            </a:r>
            <a:r>
              <a:rPr lang="en-US" baseline="0" dirty="0" err="1"/>
              <a:t>dụng</a:t>
            </a:r>
            <a:r>
              <a:rPr lang="en-US" baseline="0" dirty="0"/>
              <a:t> </a:t>
            </a:r>
            <a:r>
              <a:rPr lang="en-US" baseline="0" dirty="0" err="1"/>
              <a:t>các</a:t>
            </a:r>
            <a:r>
              <a:rPr lang="en-US" baseline="0" dirty="0"/>
              <a:t> </a:t>
            </a:r>
            <a:r>
              <a:rPr lang="en-US" baseline="0" dirty="0" err="1"/>
              <a:t>chất</a:t>
            </a:r>
            <a:r>
              <a:rPr lang="en-US" baseline="0" dirty="0"/>
              <a:t> h</a:t>
            </a:r>
            <a:r>
              <a:rPr lang="vi-VN" baseline="0" dirty="0"/>
              <a:t>ư</a:t>
            </a:r>
            <a:r>
              <a:rPr lang="en-US" baseline="0" dirty="0" err="1"/>
              <a:t>ớng</a:t>
            </a:r>
            <a:r>
              <a:rPr lang="en-US" baseline="0" dirty="0"/>
              <a:t> </a:t>
            </a:r>
            <a:r>
              <a:rPr lang="en-US" baseline="0" dirty="0" err="1"/>
              <a:t>thần</a:t>
            </a:r>
            <a:r>
              <a:rPr lang="en-US" baseline="0" dirty="0"/>
              <a:t> </a:t>
            </a:r>
            <a:r>
              <a:rPr lang="en-US" baseline="0" dirty="0" err="1"/>
              <a:t>mới</a:t>
            </a:r>
            <a:r>
              <a:rPr lang="en-US" baseline="0" dirty="0"/>
              <a:t> (</a:t>
            </a:r>
            <a:r>
              <a:rPr lang="en-US" baseline="0" dirty="0" err="1"/>
              <a:t>ví</a:t>
            </a:r>
            <a:r>
              <a:rPr lang="en-US" baseline="0" dirty="0"/>
              <a:t> </a:t>
            </a:r>
            <a:r>
              <a:rPr lang="en-US" baseline="0" dirty="0" err="1"/>
              <a:t>dụ</a:t>
            </a:r>
            <a:r>
              <a:rPr lang="en-US" baseline="0" dirty="0"/>
              <a:t>: Hungary, Hi </a:t>
            </a:r>
            <a:r>
              <a:rPr lang="en-US" baseline="0" dirty="0" err="1"/>
              <a:t>Lạp</a:t>
            </a:r>
            <a:r>
              <a:rPr lang="en-US" baseline="0" dirty="0"/>
              <a:t>, Ru-ma-</a:t>
            </a:r>
            <a:r>
              <a:rPr lang="en-US" baseline="0" dirty="0" err="1"/>
              <a:t>ni</a:t>
            </a:r>
            <a:r>
              <a:rPr lang="en-US" baseline="0" dirty="0"/>
              <a:t>…)</a:t>
            </a:r>
            <a:r>
              <a:rPr lang="en-GB" dirty="0"/>
              <a:t> </a:t>
            </a:r>
          </a:p>
          <a:p>
            <a:pPr marL="171450" indent="-171450">
              <a:buFontTx/>
              <a:buChar char="-"/>
            </a:pPr>
            <a:r>
              <a:rPr lang="en-GB" dirty="0" err="1"/>
              <a:t>Đại</a:t>
            </a:r>
            <a:r>
              <a:rPr lang="en-GB" dirty="0"/>
              <a:t> </a:t>
            </a:r>
            <a:r>
              <a:rPr lang="en-GB" dirty="0" err="1"/>
              <a:t>dịch</a:t>
            </a:r>
            <a:r>
              <a:rPr lang="en-GB" dirty="0"/>
              <a:t> HIV m</a:t>
            </a:r>
            <a:r>
              <a:rPr lang="en-US" dirty="0" err="1"/>
              <a:t>ới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những</a:t>
            </a:r>
            <a:r>
              <a:rPr lang="en-US" dirty="0"/>
              <a:t> ng</a:t>
            </a:r>
            <a:r>
              <a:rPr lang="vi-VN" dirty="0"/>
              <a:t>ư</a:t>
            </a:r>
            <a:r>
              <a:rPr lang="en-US" dirty="0" err="1"/>
              <a:t>ời</a:t>
            </a:r>
            <a:r>
              <a:rPr lang="en-US" dirty="0"/>
              <a:t> </a:t>
            </a:r>
            <a:r>
              <a:rPr lang="en-US" dirty="0" err="1"/>
              <a:t>nam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dục</a:t>
            </a:r>
            <a:r>
              <a:rPr lang="en-US" dirty="0"/>
              <a:t> </a:t>
            </a:r>
            <a:r>
              <a:rPr lang="en-US" dirty="0" err="1"/>
              <a:t>đồng</a:t>
            </a:r>
            <a:r>
              <a:rPr lang="en-US" dirty="0"/>
              <a:t> </a:t>
            </a:r>
            <a:r>
              <a:rPr lang="en-US" dirty="0" err="1"/>
              <a:t>tính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NPS/ATS </a:t>
            </a:r>
            <a:r>
              <a:rPr lang="en-GB" dirty="0"/>
              <a:t>(</a:t>
            </a:r>
            <a:r>
              <a:rPr lang="en-GB" dirty="0" err="1"/>
              <a:t>quan</a:t>
            </a:r>
            <a:r>
              <a:rPr lang="en-GB" dirty="0"/>
              <a:t> </a:t>
            </a:r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tình</a:t>
            </a:r>
            <a:r>
              <a:rPr lang="en-GB" dirty="0"/>
              <a:t> </a:t>
            </a:r>
            <a:r>
              <a:rPr lang="en-GB" dirty="0" err="1"/>
              <a:t>dục</a:t>
            </a:r>
            <a:r>
              <a:rPr lang="en-GB" dirty="0"/>
              <a:t> </a:t>
            </a:r>
            <a:r>
              <a:rPr lang="en-GB" dirty="0" err="1"/>
              <a:t>khi</a:t>
            </a:r>
            <a:r>
              <a:rPr lang="en-GB" dirty="0"/>
              <a:t> </a:t>
            </a:r>
            <a:r>
              <a:rPr lang="en-GB" dirty="0" err="1"/>
              <a:t>đang</a:t>
            </a:r>
            <a:r>
              <a:rPr lang="en-GB" dirty="0"/>
              <a:t> s</a:t>
            </a:r>
            <a:r>
              <a:rPr lang="en-US" dirty="0"/>
              <a:t>ử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kích</a:t>
            </a:r>
            <a:r>
              <a:rPr lang="en-US" dirty="0"/>
              <a:t> </a:t>
            </a:r>
            <a:r>
              <a:rPr lang="en-US" dirty="0" err="1"/>
              <a:t>thích</a:t>
            </a:r>
            <a:r>
              <a:rPr lang="en-US" dirty="0"/>
              <a:t> </a:t>
            </a:r>
            <a:r>
              <a:rPr lang="en-GB" dirty="0" err="1"/>
              <a:t>Chemsex</a:t>
            </a:r>
            <a:r>
              <a:rPr lang="en-GB" dirty="0"/>
              <a:t>) </a:t>
            </a:r>
            <a:r>
              <a:rPr lang="en-GB" dirty="0" err="1"/>
              <a:t>nh</a:t>
            </a:r>
            <a:r>
              <a:rPr lang="vi-VN" dirty="0"/>
              <a:t>ư</a:t>
            </a:r>
            <a:r>
              <a:rPr lang="en-US" dirty="0"/>
              <a:t> ở V</a:t>
            </a:r>
            <a:r>
              <a:rPr lang="vi-VN" dirty="0"/>
              <a:t>ư</a:t>
            </a:r>
            <a:r>
              <a:rPr lang="en-US" dirty="0" err="1"/>
              <a:t>ơng</a:t>
            </a:r>
            <a:r>
              <a:rPr lang="en-US" dirty="0"/>
              <a:t> </a:t>
            </a:r>
            <a:r>
              <a:rPr lang="en-US" dirty="0" err="1"/>
              <a:t>quốc</a:t>
            </a:r>
            <a:r>
              <a:rPr lang="en-US" dirty="0"/>
              <a:t> Anh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UNODC</a:t>
            </a:r>
            <a:r>
              <a:rPr lang="en-GB" baseline="0" dirty="0"/>
              <a:t> </a:t>
            </a:r>
            <a:r>
              <a:rPr lang="en-GB" baseline="0" dirty="0" err="1"/>
              <a:t>đang</a:t>
            </a:r>
            <a:r>
              <a:rPr lang="en-GB" baseline="0" dirty="0"/>
              <a:t> </a:t>
            </a:r>
            <a:r>
              <a:rPr lang="en-GB" baseline="0" dirty="0" err="1"/>
              <a:t>xây</a:t>
            </a:r>
            <a:r>
              <a:rPr lang="en-GB" baseline="0" dirty="0"/>
              <a:t> d</a:t>
            </a:r>
            <a:r>
              <a:rPr lang="en-US" baseline="0" dirty="0" err="1"/>
              <a:t>ựng</a:t>
            </a:r>
            <a:r>
              <a:rPr lang="en-US" baseline="0" dirty="0"/>
              <a:t> </a:t>
            </a:r>
            <a:r>
              <a:rPr lang="en-US" baseline="0" dirty="0" err="1"/>
              <a:t>một</a:t>
            </a:r>
            <a:r>
              <a:rPr lang="en-US" baseline="0" dirty="0"/>
              <a:t> h</a:t>
            </a:r>
            <a:r>
              <a:rPr lang="vi-VN" baseline="0" dirty="0"/>
              <a:t>ư</a:t>
            </a:r>
            <a:r>
              <a:rPr lang="en-US" baseline="0" dirty="0" err="1"/>
              <a:t>ớng</a:t>
            </a:r>
            <a:r>
              <a:rPr lang="en-US" baseline="0" dirty="0"/>
              <a:t> </a:t>
            </a:r>
            <a:r>
              <a:rPr lang="en-US" baseline="0" dirty="0" err="1"/>
              <a:t>dẫn</a:t>
            </a:r>
            <a:r>
              <a:rPr lang="en-US" baseline="0" dirty="0"/>
              <a:t> </a:t>
            </a:r>
            <a:r>
              <a:rPr lang="en-US" baseline="0" dirty="0" err="1"/>
              <a:t>thực</a:t>
            </a:r>
            <a:r>
              <a:rPr lang="en-US" baseline="0" dirty="0"/>
              <a:t> </a:t>
            </a:r>
            <a:r>
              <a:rPr lang="en-US" baseline="0" dirty="0" err="1"/>
              <a:t>hiện</a:t>
            </a:r>
            <a:r>
              <a:rPr lang="en-US" baseline="0" dirty="0"/>
              <a:t>  </a:t>
            </a:r>
            <a:r>
              <a:rPr lang="en-US" baseline="0" dirty="0" err="1"/>
              <a:t>dịch</a:t>
            </a:r>
            <a:r>
              <a:rPr lang="en-US" baseline="0" dirty="0"/>
              <a:t> </a:t>
            </a:r>
            <a:r>
              <a:rPr lang="en-US" baseline="0" dirty="0" err="1"/>
              <a:t>vụ</a:t>
            </a:r>
            <a:r>
              <a:rPr lang="en-US" baseline="0" dirty="0"/>
              <a:t> </a:t>
            </a:r>
            <a:r>
              <a:rPr lang="en-US" baseline="0" dirty="0" err="1"/>
              <a:t>dự</a:t>
            </a:r>
            <a:r>
              <a:rPr lang="en-US" baseline="0" dirty="0"/>
              <a:t> </a:t>
            </a:r>
            <a:r>
              <a:rPr lang="en-US" baseline="0" dirty="0" err="1"/>
              <a:t>phòng</a:t>
            </a:r>
            <a:r>
              <a:rPr lang="en-US" baseline="0" dirty="0"/>
              <a:t> HIV/</a:t>
            </a:r>
            <a:r>
              <a:rPr lang="en-US" baseline="0" dirty="0" err="1"/>
              <a:t>viêm</a:t>
            </a:r>
            <a:r>
              <a:rPr lang="en-US" baseline="0" dirty="0"/>
              <a:t> </a:t>
            </a:r>
            <a:r>
              <a:rPr lang="en-US" baseline="0" dirty="0" err="1"/>
              <a:t>gan</a:t>
            </a:r>
            <a:r>
              <a:rPr lang="en-US" baseline="0" dirty="0"/>
              <a:t> </a:t>
            </a:r>
            <a:r>
              <a:rPr lang="en-US" baseline="0" dirty="0" err="1"/>
              <a:t>cho</a:t>
            </a:r>
            <a:r>
              <a:rPr lang="en-US" baseline="0" dirty="0"/>
              <a:t> </a:t>
            </a:r>
            <a:r>
              <a:rPr lang="en-US" baseline="0" dirty="0" err="1"/>
              <a:t>những</a:t>
            </a:r>
            <a:r>
              <a:rPr lang="en-US" baseline="0" dirty="0"/>
              <a:t> ng</a:t>
            </a:r>
            <a:r>
              <a:rPr lang="vi-VN" baseline="0" dirty="0"/>
              <a:t>ư</a:t>
            </a:r>
            <a:r>
              <a:rPr lang="en-US" baseline="0" dirty="0" err="1"/>
              <a:t>ời</a:t>
            </a:r>
            <a:r>
              <a:rPr lang="en-US" baseline="0" dirty="0"/>
              <a:t> </a:t>
            </a:r>
            <a:r>
              <a:rPr lang="en-US" baseline="0" dirty="0" err="1"/>
              <a:t>sử</a:t>
            </a:r>
            <a:r>
              <a:rPr lang="en-US" baseline="0" dirty="0"/>
              <a:t> </a:t>
            </a:r>
            <a:r>
              <a:rPr lang="en-US" baseline="0" dirty="0" err="1"/>
              <a:t>dụng</a:t>
            </a:r>
            <a:r>
              <a:rPr lang="en-US" baseline="0" dirty="0"/>
              <a:t> </a:t>
            </a:r>
            <a:r>
              <a:rPr lang="en-US" baseline="0" dirty="0" err="1"/>
              <a:t>chất</a:t>
            </a:r>
            <a:r>
              <a:rPr lang="en-US" baseline="0" dirty="0"/>
              <a:t> </a:t>
            </a:r>
            <a:r>
              <a:rPr lang="en-US" baseline="0" dirty="0" err="1"/>
              <a:t>gây</a:t>
            </a:r>
            <a:r>
              <a:rPr lang="en-US" baseline="0" dirty="0"/>
              <a:t> </a:t>
            </a:r>
            <a:r>
              <a:rPr lang="en-US" baseline="0" dirty="0" err="1"/>
              <a:t>nghiện</a:t>
            </a:r>
            <a:r>
              <a:rPr lang="en-US" baseline="0" dirty="0"/>
              <a:t> </a:t>
            </a:r>
            <a:r>
              <a:rPr lang="en-US" baseline="0" dirty="0" err="1"/>
              <a:t>kích</a:t>
            </a:r>
            <a:r>
              <a:rPr lang="en-US" baseline="0" dirty="0"/>
              <a:t> </a:t>
            </a:r>
            <a:r>
              <a:rPr lang="en-US" baseline="0" dirty="0" err="1"/>
              <a:t>thích</a:t>
            </a:r>
            <a:r>
              <a:rPr lang="en-GB" baseline="0" dirty="0"/>
              <a:t>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305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Tỷ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lệ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(%)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nhóm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ng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sử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chất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bằng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đ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hình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màu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xanh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ng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chish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vòng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tròn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màu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đỏ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khoảng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cậy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95%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nếu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dựa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trên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một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đánh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tổng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nghiên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cứu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UNODC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ủy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nhiệm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nguồn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Báo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hình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túy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Thế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giới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dựa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trên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tổng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tài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liệu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UNODC)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ứu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đã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phát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rằng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ng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chất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nhiều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hành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ng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phiện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ng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chất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bỏ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đ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ợc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phát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nhiều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bạn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xuyên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hợp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bạn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ngẫu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nhiên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bạn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thức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Ngoài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đánh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hệ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thống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cũng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nhận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thấy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sánh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ng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cocaine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thì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ng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cocaine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mắc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 3,6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lần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đối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ng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ATS,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 3.0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lần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Do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tác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ngắn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nhiều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loại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chất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đặc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biệt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NPS),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ng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sử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chất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đ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ợc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ghi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nhận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tần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xuất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tần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suất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ỡng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ng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báo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caáoeề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việc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họ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dùng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chung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hoặc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dùng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lại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xi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đã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bị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bẩn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nhóm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ng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ời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loại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túy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khác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nhau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khách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nhau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sự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khác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biệt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này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ý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nghĩa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thống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kê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nhằm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ngăn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ngừa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sự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tăng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lên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rõ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rệt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</a:t>
            </a:r>
            <a:r>
              <a:rPr lang="vi-V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lây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lây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truyền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khác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baseline="300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Việc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meth/amphetamines)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tăng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cường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kéo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dài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hoạt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động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nhận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đầy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đủ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phần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tổng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tài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liệu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cụ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nhóm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hệ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đồng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giới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bằng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chứng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rõ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ràng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về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hành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cơ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tang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cơ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hơn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</a:t>
            </a:r>
            <a:r>
              <a:rPr lang="en-GB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nhóm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MSM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đang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meth/amphetamine.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hành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cơ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bao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gồm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toàn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hoặc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bao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phù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hợp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đổi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lấy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tiền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hoặc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túy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cũng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như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tần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hoạt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động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số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lượng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nhiều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bạn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4.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bằng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chứng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đáng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về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nguy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cơ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nhóm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hoạt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động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mại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dâm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386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Xanh</a:t>
            </a:r>
            <a:r>
              <a:rPr lang="fr-FR" dirty="0"/>
              <a:t> da tr</a:t>
            </a:r>
            <a:r>
              <a:rPr lang="en-US" dirty="0" err="1"/>
              <a:t>ời</a:t>
            </a:r>
            <a:r>
              <a:rPr lang="en-US" dirty="0"/>
              <a:t>: </a:t>
            </a:r>
            <a:r>
              <a:rPr lang="en-US" dirty="0" err="1"/>
              <a:t>Tiêm</a:t>
            </a:r>
            <a:r>
              <a:rPr lang="en-US" dirty="0"/>
              <a:t> </a:t>
            </a:r>
            <a:r>
              <a:rPr lang="en-US" dirty="0" err="1"/>
              <a:t>chích</a:t>
            </a:r>
            <a:r>
              <a:rPr lang="en-US" dirty="0"/>
              <a:t> ATS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tiêm</a:t>
            </a:r>
            <a:r>
              <a:rPr lang="en-US" dirty="0"/>
              <a:t> </a:t>
            </a:r>
            <a:r>
              <a:rPr lang="en-US" dirty="0" err="1"/>
              <a:t>chích</a:t>
            </a:r>
            <a:r>
              <a:rPr lang="en-US" dirty="0"/>
              <a:t>; </a:t>
            </a:r>
            <a:r>
              <a:rPr lang="en-US" dirty="0" err="1"/>
              <a:t>Tiêm</a:t>
            </a:r>
            <a:r>
              <a:rPr lang="en-US" dirty="0"/>
              <a:t> </a:t>
            </a:r>
            <a:r>
              <a:rPr lang="en-US" dirty="0" err="1"/>
              <a:t>chích</a:t>
            </a:r>
            <a:r>
              <a:rPr lang="en-US" dirty="0"/>
              <a:t> ATS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tiêm</a:t>
            </a:r>
            <a:r>
              <a:rPr lang="en-US" dirty="0"/>
              <a:t> </a:t>
            </a:r>
            <a:r>
              <a:rPr lang="en-US" dirty="0" err="1"/>
              <a:t>chích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khác</a:t>
            </a:r>
            <a:endParaRPr lang="fr-FR" dirty="0"/>
          </a:p>
          <a:p>
            <a:r>
              <a:rPr lang="fr-FR" dirty="0" err="1"/>
              <a:t>Xanh</a:t>
            </a:r>
            <a:r>
              <a:rPr lang="fr-FR" dirty="0"/>
              <a:t> </a:t>
            </a:r>
            <a:r>
              <a:rPr lang="fr-FR" dirty="0" err="1"/>
              <a:t>lá</a:t>
            </a:r>
            <a:r>
              <a:rPr lang="fr-FR" dirty="0"/>
              <a:t>:  ATS NIDU v</a:t>
            </a:r>
            <a:r>
              <a:rPr lang="en-US" dirty="0" err="1"/>
              <a:t>ới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fr-FR" dirty="0"/>
              <a:t> ATS</a:t>
            </a:r>
          </a:p>
          <a:p>
            <a:r>
              <a:rPr lang="fr-FR" dirty="0" err="1"/>
              <a:t>Đỏ</a:t>
            </a:r>
            <a:r>
              <a:rPr lang="fr-FR" dirty="0"/>
              <a:t>: </a:t>
            </a:r>
            <a:r>
              <a:rPr lang="fr-FR" dirty="0" err="1"/>
              <a:t>Tiêm</a:t>
            </a:r>
            <a:r>
              <a:rPr lang="fr-FR" dirty="0"/>
              <a:t> </a:t>
            </a:r>
            <a:r>
              <a:rPr lang="fr-FR" dirty="0" err="1"/>
              <a:t>chích</a:t>
            </a:r>
            <a:r>
              <a:rPr lang="fr-FR" dirty="0"/>
              <a:t> </a:t>
            </a:r>
            <a:r>
              <a:rPr lang="fr-FR" dirty="0" err="1"/>
              <a:t>cocaine</a:t>
            </a:r>
            <a:r>
              <a:rPr lang="fr-FR" dirty="0"/>
              <a:t> v</a:t>
            </a:r>
            <a:r>
              <a:rPr lang="en-US" dirty="0" err="1"/>
              <a:t>ới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tiêm</a:t>
            </a:r>
            <a:r>
              <a:rPr lang="en-US" dirty="0"/>
              <a:t> </a:t>
            </a:r>
            <a:r>
              <a:rPr lang="en-US" dirty="0" err="1"/>
              <a:t>chích</a:t>
            </a:r>
            <a:r>
              <a:rPr lang="en-US" dirty="0"/>
              <a:t> </a:t>
            </a:r>
            <a:r>
              <a:rPr lang="fr-FR" dirty="0" err="1"/>
              <a:t>cocaine</a:t>
            </a:r>
            <a:endParaRPr lang="fr-FR" dirty="0"/>
          </a:p>
          <a:p>
            <a:r>
              <a:rPr lang="fr-FR" dirty="0"/>
              <a:t>Cam:  </a:t>
            </a:r>
            <a:r>
              <a:rPr lang="fr-FR" dirty="0" err="1"/>
              <a:t>Hút</a:t>
            </a:r>
            <a:r>
              <a:rPr lang="fr-FR" dirty="0"/>
              <a:t> (crack) v</a:t>
            </a:r>
            <a:r>
              <a:rPr lang="en-US" dirty="0" err="1"/>
              <a:t>ới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hút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30E3F-43BB-433D-A7F6-687F39A060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130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Xanh</a:t>
            </a:r>
            <a:r>
              <a:rPr lang="fr-FR" dirty="0"/>
              <a:t> da tr</a:t>
            </a:r>
            <a:r>
              <a:rPr lang="en-US" dirty="0" err="1"/>
              <a:t>ời</a:t>
            </a:r>
            <a:r>
              <a:rPr lang="fr-FR" dirty="0"/>
              <a:t>: PWI ATS v</a:t>
            </a:r>
            <a:r>
              <a:rPr lang="en-US" dirty="0" err="1"/>
              <a:t>ới</a:t>
            </a:r>
            <a:r>
              <a:rPr lang="en-US" dirty="0"/>
              <a:t> </a:t>
            </a:r>
            <a:r>
              <a:rPr lang="en-US" dirty="0" err="1"/>
              <a:t>những</a:t>
            </a:r>
            <a:r>
              <a:rPr lang="en-US" dirty="0"/>
              <a:t> ng</a:t>
            </a:r>
            <a:r>
              <a:rPr lang="vi-VN" dirty="0"/>
              <a:t>ư</a:t>
            </a:r>
            <a:r>
              <a:rPr lang="en-US" dirty="0" err="1"/>
              <a:t>ời</a:t>
            </a:r>
            <a:r>
              <a:rPr lang="en-US" dirty="0"/>
              <a:t> </a:t>
            </a:r>
            <a:r>
              <a:rPr lang="en-US" dirty="0" err="1"/>
              <a:t>chích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 </a:t>
            </a:r>
            <a:r>
              <a:rPr lang="en-US" dirty="0" err="1"/>
              <a:t>phiện</a:t>
            </a:r>
            <a:endParaRPr lang="fr-FR" dirty="0"/>
          </a:p>
          <a:p>
            <a:r>
              <a:rPr lang="fr-FR" dirty="0" err="1"/>
              <a:t>Xanh</a:t>
            </a:r>
            <a:r>
              <a:rPr lang="fr-FR" dirty="0"/>
              <a:t> </a:t>
            </a:r>
            <a:r>
              <a:rPr lang="fr-FR" dirty="0" err="1"/>
              <a:t>lá</a:t>
            </a:r>
            <a:r>
              <a:rPr lang="fr-FR" dirty="0"/>
              <a:t>: ATS v</a:t>
            </a:r>
            <a:r>
              <a:rPr lang="en-US" dirty="0" err="1"/>
              <a:t>ới</a:t>
            </a:r>
            <a:r>
              <a:rPr lang="en-US" dirty="0"/>
              <a:t> </a:t>
            </a:r>
            <a:r>
              <a:rPr lang="fr-FR" dirty="0" err="1"/>
              <a:t>không</a:t>
            </a:r>
            <a:r>
              <a:rPr lang="fr-FR" dirty="0"/>
              <a:t> </a:t>
            </a:r>
            <a:r>
              <a:rPr lang="fr-FR" dirty="0" err="1"/>
              <a:t>dùng</a:t>
            </a:r>
            <a:r>
              <a:rPr lang="fr-FR" dirty="0"/>
              <a:t> ATS: </a:t>
            </a:r>
            <a:r>
              <a:rPr lang="fr-FR" dirty="0" err="1"/>
              <a:t>nh</a:t>
            </a:r>
            <a:r>
              <a:rPr lang="en-US" dirty="0" err="1"/>
              <a:t>ững</a:t>
            </a:r>
            <a:r>
              <a:rPr lang="en-US" dirty="0"/>
              <a:t> ng</a:t>
            </a:r>
            <a:r>
              <a:rPr lang="vi-VN" dirty="0"/>
              <a:t>ư</a:t>
            </a:r>
            <a:r>
              <a:rPr lang="en-US" dirty="0" err="1"/>
              <a:t>ời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mại</a:t>
            </a:r>
            <a:r>
              <a:rPr lang="en-US" dirty="0"/>
              <a:t> </a:t>
            </a:r>
            <a:r>
              <a:rPr lang="en-US" dirty="0" err="1"/>
              <a:t>dâm</a:t>
            </a:r>
            <a:r>
              <a:rPr lang="en-US" dirty="0"/>
              <a:t>; </a:t>
            </a:r>
            <a:r>
              <a:rPr lang="en-US" dirty="0" err="1"/>
              <a:t>những</a:t>
            </a:r>
            <a:r>
              <a:rPr lang="en-US" dirty="0"/>
              <a:t> </a:t>
            </a:r>
            <a:r>
              <a:rPr lang="en-US" dirty="0" err="1"/>
              <a:t>cặp</a:t>
            </a:r>
            <a:r>
              <a:rPr lang="en-US" dirty="0"/>
              <a:t> </a:t>
            </a:r>
            <a:r>
              <a:rPr lang="en-US" dirty="0" err="1"/>
              <a:t>đôi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ng</a:t>
            </a:r>
            <a:r>
              <a:rPr lang="vi-VN" dirty="0"/>
              <a:t>ư</a:t>
            </a:r>
            <a:r>
              <a:rPr lang="en-US" dirty="0" err="1"/>
              <a:t>ời</a:t>
            </a:r>
            <a:r>
              <a:rPr lang="en-US" dirty="0"/>
              <a:t> d</a:t>
            </a:r>
            <a:r>
              <a:rPr lang="vi-VN" dirty="0"/>
              <a:t>ư</a:t>
            </a:r>
            <a:r>
              <a:rPr lang="en-US" dirty="0" err="1"/>
              <a:t>ơng</a:t>
            </a:r>
            <a:r>
              <a:rPr lang="en-US" dirty="0"/>
              <a:t> </a:t>
            </a:r>
            <a:r>
              <a:rPr lang="en-US" dirty="0" err="1"/>
              <a:t>tính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HIV</a:t>
            </a:r>
          </a:p>
          <a:p>
            <a:r>
              <a:rPr lang="en-US" dirty="0"/>
              <a:t>Cam: </a:t>
            </a:r>
            <a:r>
              <a:rPr lang="fr-FR" dirty="0" err="1"/>
              <a:t>cocaine</a:t>
            </a:r>
            <a:r>
              <a:rPr lang="fr-FR" dirty="0"/>
              <a:t> </a:t>
            </a:r>
            <a:r>
              <a:rPr lang="fr-FR" dirty="0" err="1"/>
              <a:t>và</a:t>
            </a:r>
            <a:r>
              <a:rPr lang="fr-FR" dirty="0"/>
              <a:t> crack </a:t>
            </a:r>
            <a:endParaRPr lang="en-GB" dirty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30E3F-43BB-433D-A7F6-687F39A060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358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 </a:t>
            </a:r>
            <a:r>
              <a:rPr lang="en-GB" altLang="en-US" dirty="0" err="1"/>
              <a:t>Tổng</a:t>
            </a:r>
            <a:r>
              <a:rPr lang="en-GB" altLang="en-US" dirty="0"/>
              <a:t> </a:t>
            </a:r>
            <a:r>
              <a:rPr lang="en-GB" altLang="en-US" dirty="0" err="1"/>
              <a:t>số</a:t>
            </a:r>
            <a:r>
              <a:rPr lang="en-GB" altLang="en-US" dirty="0"/>
              <a:t> </a:t>
            </a:r>
            <a:r>
              <a:rPr lang="en-GB" altLang="en-US" dirty="0" err="1"/>
              <a:t>bắt</a:t>
            </a:r>
            <a:r>
              <a:rPr lang="en-GB" altLang="en-US" dirty="0"/>
              <a:t> </a:t>
            </a:r>
            <a:r>
              <a:rPr lang="en-GB" altLang="en-US" dirty="0" err="1"/>
              <a:t>gi</a:t>
            </a:r>
            <a:r>
              <a:rPr lang="en-US" altLang="en-US" dirty="0"/>
              <a:t>ữ </a:t>
            </a:r>
            <a:r>
              <a:rPr lang="en-GB" altLang="en-US" dirty="0"/>
              <a:t>ATS: Cao </a:t>
            </a:r>
            <a:r>
              <a:rPr lang="en-GB" altLang="en-US" dirty="0" err="1"/>
              <a:t>nhất</a:t>
            </a:r>
            <a:r>
              <a:rPr lang="en-GB" altLang="en-US" dirty="0"/>
              <a:t> t</a:t>
            </a:r>
            <a:r>
              <a:rPr lang="en-US" altLang="en-US" dirty="0"/>
              <a:t>ừ </a:t>
            </a:r>
            <a:r>
              <a:rPr lang="en-US" altLang="en-US" dirty="0" err="1"/>
              <a:t>tr</a:t>
            </a:r>
            <a:r>
              <a:rPr lang="vi-VN" altLang="en-US" dirty="0"/>
              <a:t>ư</a:t>
            </a:r>
            <a:r>
              <a:rPr lang="en-US" altLang="en-US" dirty="0" err="1"/>
              <a:t>ớc</a:t>
            </a:r>
            <a:r>
              <a:rPr lang="en-US" altLang="en-US" dirty="0"/>
              <a:t> </a:t>
            </a:r>
            <a:r>
              <a:rPr lang="en-US" altLang="en-US" dirty="0" err="1"/>
              <a:t>tới</a:t>
            </a:r>
            <a:r>
              <a:rPr lang="en-US" altLang="en-US" dirty="0"/>
              <a:t> nay</a:t>
            </a:r>
            <a:endParaRPr lang="en-GB" altLang="en-US" dirty="0"/>
          </a:p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Amphetamine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methamphetamine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chiếm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tỷ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lệ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đáng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việc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gây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gánh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nặng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tật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đứng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thứ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chỉ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dạng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altLang="en-US" dirty="0"/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dirty="0"/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Số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lượng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amphetamine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tăng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tới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37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triệu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toàn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cầu</a:t>
            </a:r>
            <a:endParaRPr lang="en-GB" altLang="en-US" dirty="0"/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dirty="0"/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Số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vụ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bắt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giữ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Methamphetamine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tăng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ở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Nam Á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vượt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Bắc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Mỹ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Số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vụ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bắt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giữ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“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lắc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Ecstasy”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vẫn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như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cũ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nhưng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sản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phẩm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lắc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thị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trường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vô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cùng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dạng</a:t>
            </a:r>
            <a:endParaRPr lang="en-GB" altLang="en-US" dirty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30E3F-43BB-433D-A7F6-687F39A060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880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Minh </a:t>
            </a:r>
            <a:r>
              <a:rPr lang="en-GB" dirty="0" err="1"/>
              <a:t>họa</a:t>
            </a:r>
            <a:r>
              <a:rPr lang="en-GB" dirty="0"/>
              <a:t>:</a:t>
            </a:r>
          </a:p>
          <a:p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Dùng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cocaine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cơ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lây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ở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Châu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Âu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Châu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Mỹ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trái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0" indent="0">
              <a:buNone/>
            </a:pPr>
            <a:endParaRPr lang="en-GB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Kết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từ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cứu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nhau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ở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Châu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Mỹ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Châu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Âu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en-GB" baseline="0" dirty="0"/>
              <a:t>a)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Dùng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cocaine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bằng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đường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trái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GB" baseline="0" dirty="0"/>
          </a:p>
          <a:p>
            <a:endParaRPr lang="en-GB" baseline="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Ở LAC,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tỷ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lệ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nhóm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dùng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túy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hơn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nhiều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nhóm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dân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số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chung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nhưng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thường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thấp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10%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Ở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Mỹ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tỷ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lệ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hơn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nhiều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từ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10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đến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20%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aseline="0" dirty="0"/>
              <a:t>b)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cocaine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phải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GB" baseline="0" dirty="0"/>
          </a:p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cứu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chỉ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rằng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tỷ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lệ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lây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chú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ý: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hầu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hết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dữ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liệu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đều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khá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cũ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531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Cung </a:t>
            </a:r>
            <a:r>
              <a:rPr lang="fr-FR" dirty="0" err="1"/>
              <a:t>ứng</a:t>
            </a:r>
            <a:r>
              <a:rPr lang="fr-FR" dirty="0"/>
              <a:t> </a:t>
            </a:r>
            <a:r>
              <a:rPr lang="fr-FR" dirty="0" err="1"/>
              <a:t>Cathinones</a:t>
            </a:r>
            <a:r>
              <a:rPr lang="fr-FR" dirty="0"/>
              <a:t> (ex </a:t>
            </a:r>
            <a:r>
              <a:rPr lang="fr-FR" dirty="0" err="1"/>
              <a:t>mephedrone</a:t>
            </a:r>
            <a:r>
              <a:rPr lang="fr-FR" dirty="0"/>
              <a:t>), </a:t>
            </a:r>
            <a:r>
              <a:rPr lang="fr-FR" dirty="0" err="1"/>
              <a:t>một</a:t>
            </a:r>
            <a:r>
              <a:rPr lang="fr-FR" dirty="0"/>
              <a:t> </a:t>
            </a:r>
            <a:r>
              <a:rPr lang="fr-FR" dirty="0" err="1"/>
              <a:t>chất</a:t>
            </a:r>
            <a:r>
              <a:rPr lang="fr-FR" dirty="0"/>
              <a:t> </a:t>
            </a:r>
            <a:r>
              <a:rPr lang="fr-FR" dirty="0" err="1"/>
              <a:t>kích</a:t>
            </a:r>
            <a:r>
              <a:rPr lang="fr-FR" dirty="0"/>
              <a:t> </a:t>
            </a:r>
            <a:r>
              <a:rPr lang="fr-FR" dirty="0" err="1"/>
              <a:t>thích</a:t>
            </a:r>
            <a:r>
              <a:rPr lang="fr-FR" dirty="0"/>
              <a:t> NPS, </a:t>
            </a:r>
            <a:r>
              <a:rPr lang="fr-FR" dirty="0" err="1"/>
              <a:t>tăng</a:t>
            </a:r>
            <a:r>
              <a:rPr lang="fr-FR" dirty="0"/>
              <a:t> </a:t>
            </a:r>
            <a:r>
              <a:rPr lang="fr-FR" dirty="0" err="1"/>
              <a:t>lên</a:t>
            </a:r>
            <a:endParaRPr lang="fr-FR" dirty="0"/>
          </a:p>
          <a:p>
            <a:r>
              <a:rPr lang="fr-FR" dirty="0" err="1"/>
              <a:t>Aminoindane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30E3F-43BB-433D-A7F6-687F39A060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585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Minh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họa</a:t>
            </a:r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về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sự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chuyển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đổi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từ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sang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NPS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Dữ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liệu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từ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NSP ở Hungary)</a:t>
            </a:r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Ở Hungary,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đoạn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2009-2012,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việc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thiếu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heroin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sự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tăng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cathinones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tổng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hợp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tại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địa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phương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góp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phần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việc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dùng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túy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cơ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chuyển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sang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NPS,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chủ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yếu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cathinones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tổng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hợp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Sự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đổi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tương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ứng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mô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thức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báo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nhóm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nhân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chương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cấp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phát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bơm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miễn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(NSP)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năm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2009,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phần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lớn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nhân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chương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NSP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dung heroin;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năm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2012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phần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lớn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nhân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NPS.</a:t>
            </a:r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302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98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105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934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723944"/>
            <a:ext cx="5508104" cy="116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24221"/>
            <a:ext cx="30305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5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232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806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49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723944"/>
            <a:ext cx="5508104" cy="116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24221"/>
            <a:ext cx="30305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85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723944"/>
            <a:ext cx="5508104" cy="116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24221"/>
            <a:ext cx="30305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973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02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80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78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52128"/>
          </a:xfrm>
        </p:spPr>
        <p:txBody>
          <a:bodyPr>
            <a:normAutofit fontScale="90000"/>
          </a:bodyPr>
          <a:lstStyle/>
          <a:p>
            <a:pPr algn="r">
              <a:tabLst>
                <a:tab pos="1168400" algn="l"/>
                <a:tab pos="1255713" algn="l"/>
              </a:tabLst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GB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b="1" dirty="0"/>
              <a:t/>
            </a:r>
            <a:br>
              <a:rPr lang="en-GB" b="1" dirty="0"/>
            </a:b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ử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dụng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chất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kích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thích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và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HIV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br>
              <a:rPr lang="en-GB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ực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trạng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toàn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cầu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sz="2700" b="1" i="1" dirty="0">
                <a:solidFill>
                  <a:schemeClr val="accent3">
                    <a:lumMod val="50000"/>
                  </a:schemeClr>
                </a:solidFill>
              </a:rPr>
              <a:t>Fabienne Hariga, MD MPH </a:t>
            </a:r>
            <a:br>
              <a:rPr lang="en-GB" sz="2700" b="1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2700" b="1" i="1" dirty="0" err="1">
                <a:solidFill>
                  <a:schemeClr val="accent3">
                    <a:lumMod val="50000"/>
                  </a:schemeClr>
                </a:solidFill>
              </a:rPr>
              <a:t>Cố</a:t>
            </a:r>
            <a:r>
              <a:rPr lang="en-GB" sz="2700" b="1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700" b="1" i="1" dirty="0" err="1">
                <a:solidFill>
                  <a:schemeClr val="accent3">
                    <a:lumMod val="50000"/>
                  </a:schemeClr>
                </a:solidFill>
              </a:rPr>
              <a:t>vấn</a:t>
            </a:r>
            <a:r>
              <a:rPr lang="en-GB" sz="2700" b="1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700" b="1" i="1" dirty="0" err="1">
                <a:solidFill>
                  <a:schemeClr val="accent3">
                    <a:lumMod val="50000"/>
                  </a:schemeClr>
                </a:solidFill>
              </a:rPr>
              <a:t>cấp</a:t>
            </a:r>
            <a:r>
              <a:rPr lang="en-GB" sz="2700" b="1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700" b="1" i="1" dirty="0" err="1">
                <a:solidFill>
                  <a:schemeClr val="accent3">
                    <a:lumMod val="50000"/>
                  </a:schemeClr>
                </a:solidFill>
              </a:rPr>
              <a:t>cao</a:t>
            </a:r>
            <a:r>
              <a:rPr lang="en-GB" sz="2700" b="1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2700" b="1" i="1" dirty="0" err="1">
                <a:solidFill>
                  <a:schemeClr val="accent3">
                    <a:lumMod val="50000"/>
                  </a:schemeClr>
                </a:solidFill>
              </a:rPr>
              <a:t>về</a:t>
            </a:r>
            <a:r>
              <a:rPr lang="en-GB" sz="2700" b="1" i="1" dirty="0">
                <a:solidFill>
                  <a:schemeClr val="accent3">
                    <a:lumMod val="50000"/>
                  </a:schemeClr>
                </a:solidFill>
              </a:rPr>
              <a:t> HIV</a:t>
            </a:r>
            <a: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  <a:t>, UNODC, </a:t>
            </a:r>
            <a:r>
              <a:rPr lang="en-GB" sz="2200" b="1" dirty="0" err="1">
                <a:solidFill>
                  <a:schemeClr val="accent3">
                    <a:lumMod val="50000"/>
                  </a:schemeClr>
                </a:solidFill>
              </a:rPr>
              <a:t>Viên</a:t>
            </a:r>
            <a: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  <a:t> - </a:t>
            </a:r>
            <a:r>
              <a:rPr lang="en-GB" sz="2200" b="1" dirty="0" err="1">
                <a:solidFill>
                  <a:schemeClr val="accent3">
                    <a:lumMod val="50000"/>
                  </a:schemeClr>
                </a:solidFill>
              </a:rPr>
              <a:t>Áo</a:t>
            </a:r>
            <a: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2200" b="1" dirty="0" err="1">
                <a:solidFill>
                  <a:schemeClr val="accent3">
                    <a:lumMod val="50000"/>
                  </a:schemeClr>
                </a:solidFill>
              </a:rPr>
              <a:t>Tháng</a:t>
            </a:r>
            <a: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  <a:t> 12 </a:t>
            </a:r>
            <a:r>
              <a:rPr lang="en-GB" sz="2200" b="1" dirty="0" err="1">
                <a:solidFill>
                  <a:schemeClr val="accent3">
                    <a:lumMod val="50000"/>
                  </a:schemeClr>
                </a:solidFill>
              </a:rPr>
              <a:t>năm</a:t>
            </a:r>
            <a: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  <a:t> 2017</a:t>
            </a:r>
            <a:b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GB" sz="27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2808312" cy="325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993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18756AFF-331E-448D-82AD-E71874BA924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2656"/>
            <a:ext cx="6775648" cy="5328592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9B9E6650-AF2D-40C6-AA2A-8318928EB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204864"/>
            <a:ext cx="1452373" cy="19530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8AD386-6EDC-4FF3-8DC8-8663AD32F29A}"/>
              </a:ext>
            </a:extLst>
          </p:cNvPr>
          <p:cNvSpPr txBox="1"/>
          <p:nvPr/>
        </p:nvSpPr>
        <p:spPr>
          <a:xfrm>
            <a:off x="1176219" y="404664"/>
            <a:ext cx="7128791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/>
              <a:t>Mối</a:t>
            </a:r>
            <a:r>
              <a:rPr lang="en-US" sz="2800" b="1" dirty="0"/>
              <a:t> </a:t>
            </a:r>
            <a:r>
              <a:rPr lang="en-US" sz="2800" b="1" dirty="0" err="1"/>
              <a:t>liên</a:t>
            </a:r>
            <a:r>
              <a:rPr lang="en-US" sz="2800" b="1" dirty="0"/>
              <a:t> </a:t>
            </a:r>
            <a:r>
              <a:rPr lang="en-US" sz="2800" b="1" dirty="0" err="1"/>
              <a:t>hệ</a:t>
            </a:r>
            <a:r>
              <a:rPr lang="en-US" sz="2800" b="1" dirty="0"/>
              <a:t> </a:t>
            </a:r>
            <a:r>
              <a:rPr lang="en-US" sz="2800" b="1" dirty="0" err="1"/>
              <a:t>giữa</a:t>
            </a:r>
            <a:r>
              <a:rPr lang="en-US" sz="2800" b="1" dirty="0"/>
              <a:t> </a:t>
            </a:r>
            <a:r>
              <a:rPr lang="en-US" sz="2800" b="1" dirty="0" err="1"/>
              <a:t>hành</a:t>
            </a:r>
            <a:r>
              <a:rPr lang="en-US" sz="2800" b="1" dirty="0"/>
              <a:t> vi </a:t>
            </a:r>
            <a:r>
              <a:rPr lang="en-US" sz="2800" b="1" dirty="0" err="1"/>
              <a:t>nguy</a:t>
            </a:r>
            <a:r>
              <a:rPr lang="en-US" sz="2800" b="1" dirty="0"/>
              <a:t> </a:t>
            </a:r>
            <a:r>
              <a:rPr lang="en-US" sz="2800" b="1" dirty="0" err="1"/>
              <a:t>cơ</a:t>
            </a:r>
            <a:r>
              <a:rPr lang="en-US" sz="2800" b="1" dirty="0"/>
              <a:t> </a:t>
            </a:r>
            <a:r>
              <a:rPr lang="en-US" sz="2800" b="1" dirty="0" err="1"/>
              <a:t>tiêm</a:t>
            </a:r>
            <a:r>
              <a:rPr lang="en-US" sz="2800" b="1" dirty="0"/>
              <a:t> </a:t>
            </a:r>
            <a:r>
              <a:rPr lang="en-US" sz="2800" b="1" dirty="0" err="1"/>
              <a:t>chích</a:t>
            </a:r>
            <a:r>
              <a:rPr lang="en-US" sz="2800" b="1" dirty="0"/>
              <a:t> </a:t>
            </a:r>
            <a:r>
              <a:rPr lang="en-US" sz="2800" b="1" dirty="0" err="1"/>
              <a:t>và</a:t>
            </a:r>
            <a:r>
              <a:rPr lang="en-US" sz="2800" b="1" dirty="0"/>
              <a:t> </a:t>
            </a:r>
            <a:r>
              <a:rPr lang="en-US" sz="2800" b="1" dirty="0" err="1"/>
              <a:t>tiêm</a:t>
            </a:r>
            <a:r>
              <a:rPr lang="en-US" sz="2800" b="1" dirty="0"/>
              <a:t> </a:t>
            </a:r>
            <a:r>
              <a:rPr lang="en-US" sz="2800" b="1" dirty="0" err="1"/>
              <a:t>chích</a:t>
            </a:r>
            <a:r>
              <a:rPr lang="en-US" sz="2800" b="1" dirty="0"/>
              <a:t> ATS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867771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chemeClr val="accent3">
                    <a:lumMod val="75000"/>
                  </a:schemeClr>
                </a:solidFill>
              </a:rPr>
              <a:t>S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ử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dụng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3200" dirty="0">
                <a:solidFill>
                  <a:schemeClr val="accent3">
                    <a:lumMod val="75000"/>
                  </a:schemeClr>
                </a:solidFill>
              </a:rPr>
              <a:t>Cocaine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683922" cy="4032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59362" y="5217249"/>
            <a:ext cx="34760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/>
              <a:t>Báo</a:t>
            </a:r>
            <a:r>
              <a:rPr lang="en-GB" sz="1600" dirty="0"/>
              <a:t> </a:t>
            </a:r>
            <a:r>
              <a:rPr lang="en-GB" sz="1600" dirty="0" err="1"/>
              <a:t>cáo</a:t>
            </a:r>
            <a:r>
              <a:rPr lang="en-GB" sz="1600" dirty="0"/>
              <a:t> </a:t>
            </a:r>
            <a:r>
              <a:rPr lang="en-GB" sz="1600" dirty="0" err="1"/>
              <a:t>Tình</a:t>
            </a:r>
            <a:r>
              <a:rPr lang="en-GB" sz="1600" dirty="0"/>
              <a:t> </a:t>
            </a:r>
            <a:r>
              <a:rPr lang="en-GB" sz="1600" dirty="0" err="1"/>
              <a:t>hình</a:t>
            </a:r>
            <a:r>
              <a:rPr lang="en-GB" sz="1600" dirty="0"/>
              <a:t> Ma </a:t>
            </a:r>
            <a:r>
              <a:rPr lang="en-GB" sz="1600" dirty="0" err="1"/>
              <a:t>túy</a:t>
            </a:r>
            <a:r>
              <a:rPr lang="en-GB" sz="1600" dirty="0"/>
              <a:t> </a:t>
            </a:r>
            <a:r>
              <a:rPr lang="en-GB" sz="1600" dirty="0" err="1"/>
              <a:t>Thế</a:t>
            </a:r>
            <a:r>
              <a:rPr lang="en-GB" sz="1600" dirty="0"/>
              <a:t> </a:t>
            </a:r>
            <a:r>
              <a:rPr lang="en-GB" sz="1600" dirty="0" err="1"/>
              <a:t>gi</a:t>
            </a:r>
            <a:r>
              <a:rPr lang="en-US" sz="1600" dirty="0" err="1"/>
              <a:t>ới</a:t>
            </a:r>
            <a:r>
              <a:rPr lang="en-US" sz="1600" dirty="0"/>
              <a:t> 2016</a:t>
            </a:r>
          </a:p>
          <a:p>
            <a:r>
              <a:rPr lang="en-US" sz="1600" dirty="0" err="1"/>
              <a:t>của</a:t>
            </a:r>
            <a:r>
              <a:rPr lang="en-US" sz="1600" dirty="0"/>
              <a:t> </a:t>
            </a:r>
            <a:r>
              <a:rPr lang="en-GB" sz="1600" dirty="0"/>
              <a:t>UNODC</a:t>
            </a:r>
          </a:p>
        </p:txBody>
      </p:sp>
      <p:sp>
        <p:nvSpPr>
          <p:cNvPr id="5" name="Rectangle 4"/>
          <p:cNvSpPr/>
          <p:nvPr/>
        </p:nvSpPr>
        <p:spPr>
          <a:xfrm>
            <a:off x="683568" y="5219561"/>
            <a:ext cx="1468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Gồm</a:t>
            </a:r>
            <a:r>
              <a:rPr lang="en-GB" dirty="0"/>
              <a:t> 83 n</a:t>
            </a:r>
            <a:r>
              <a:rPr lang="en-US" dirty="0" err="1"/>
              <a:t>ước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333516-B743-4917-BEC6-504504C856FE}"/>
              </a:ext>
            </a:extLst>
          </p:cNvPr>
          <p:cNvSpPr txBox="1"/>
          <p:nvPr/>
        </p:nvSpPr>
        <p:spPr>
          <a:xfrm>
            <a:off x="1722474" y="1308111"/>
            <a:ext cx="525658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00B0F0"/>
                </a:solidFill>
              </a:rPr>
              <a:t>Tình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hình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sử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dụng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các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loại</a:t>
            </a:r>
            <a:r>
              <a:rPr lang="en-US" b="1" dirty="0">
                <a:solidFill>
                  <a:srgbClr val="00B0F0"/>
                </a:solidFill>
              </a:rPr>
              <a:t> ma </a:t>
            </a:r>
            <a:r>
              <a:rPr lang="en-US" b="1" dirty="0" err="1">
                <a:solidFill>
                  <a:srgbClr val="00B0F0"/>
                </a:solidFill>
              </a:rPr>
              <a:t>túy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trong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năm</a:t>
            </a:r>
            <a:r>
              <a:rPr lang="en-US" b="1" dirty="0">
                <a:solidFill>
                  <a:srgbClr val="00B0F0"/>
                </a:solidFill>
              </a:rPr>
              <a:t> 2014 (</a:t>
            </a:r>
            <a:r>
              <a:rPr lang="en-US" b="1" dirty="0" err="1">
                <a:solidFill>
                  <a:srgbClr val="00B0F0"/>
                </a:solidFill>
              </a:rPr>
              <a:t>hoặc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thông</a:t>
            </a:r>
            <a:r>
              <a:rPr lang="en-US" b="1" dirty="0">
                <a:solidFill>
                  <a:srgbClr val="00B0F0"/>
                </a:solidFill>
              </a:rPr>
              <a:t> tin </a:t>
            </a:r>
            <a:r>
              <a:rPr lang="en-US" b="1" dirty="0" err="1">
                <a:solidFill>
                  <a:srgbClr val="00B0F0"/>
                </a:solidFill>
              </a:rPr>
              <a:t>có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sẵn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trong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năm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gần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nhất</a:t>
            </a:r>
            <a:r>
              <a:rPr lang="en-US" b="1" dirty="0">
                <a:solidFill>
                  <a:srgbClr val="00B0F0"/>
                </a:solidFill>
              </a:rPr>
              <a:t>)</a:t>
            </a:r>
            <a:endParaRPr lang="en-GB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135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8" y="95806"/>
            <a:ext cx="3682752" cy="1143000"/>
          </a:xfrm>
        </p:spPr>
        <p:txBody>
          <a:bodyPr>
            <a:noAutofit/>
          </a:bodyPr>
          <a:lstStyle/>
          <a:p>
            <a:r>
              <a:rPr lang="en-GB" sz="1800" b="1" dirty="0" err="1">
                <a:solidFill>
                  <a:schemeClr val="accent3">
                    <a:lumMod val="75000"/>
                  </a:schemeClr>
                </a:solidFill>
              </a:rPr>
              <a:t>Tỷ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b="1" dirty="0" err="1">
                <a:solidFill>
                  <a:schemeClr val="accent3">
                    <a:lumMod val="75000"/>
                  </a:schemeClr>
                </a:solidFill>
              </a:rPr>
              <a:t>lệ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 (%) </a:t>
            </a:r>
            <a:r>
              <a:rPr lang="en-GB" sz="1800" b="1" dirty="0" err="1">
                <a:solidFill>
                  <a:schemeClr val="accent3">
                    <a:lumMod val="75000"/>
                  </a:schemeClr>
                </a:solidFill>
              </a:rPr>
              <a:t>nhiễm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 HIV </a:t>
            </a:r>
            <a:r>
              <a:rPr lang="en-GB" sz="1800" b="1" dirty="0" err="1">
                <a:solidFill>
                  <a:schemeClr val="accent3">
                    <a:lumMod val="75000"/>
                  </a:schemeClr>
                </a:solidFill>
              </a:rPr>
              <a:t>trong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b="1" dirty="0" err="1">
                <a:solidFill>
                  <a:schemeClr val="accent3">
                    <a:lumMod val="75000"/>
                  </a:schemeClr>
                </a:solidFill>
              </a:rPr>
              <a:t>nhóm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b="1" u="sng" dirty="0" err="1">
                <a:solidFill>
                  <a:schemeClr val="accent3">
                    <a:lumMod val="75000"/>
                  </a:schemeClr>
                </a:solidFill>
              </a:rPr>
              <a:t>dùng</a:t>
            </a:r>
            <a:r>
              <a:rPr lang="en-GB" sz="1800" b="1" u="sng" dirty="0">
                <a:solidFill>
                  <a:schemeClr val="accent3">
                    <a:lumMod val="75000"/>
                  </a:schemeClr>
                </a:solidFill>
              </a:rPr>
              <a:t> cocaine </a:t>
            </a:r>
            <a:r>
              <a:rPr lang="en-GB" sz="1800" b="1" u="sng" dirty="0" err="1">
                <a:solidFill>
                  <a:schemeClr val="accent3">
                    <a:lumMod val="75000"/>
                  </a:schemeClr>
                </a:solidFill>
              </a:rPr>
              <a:t>không</a:t>
            </a:r>
            <a:r>
              <a:rPr lang="en-GB" sz="1800" b="1" u="sng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b="1" u="sng" dirty="0" err="1">
                <a:solidFill>
                  <a:schemeClr val="accent3">
                    <a:lumMod val="75000"/>
                  </a:schemeClr>
                </a:solidFill>
              </a:rPr>
              <a:t>tiêm</a:t>
            </a:r>
            <a:r>
              <a:rPr lang="en-GB" sz="1800" b="1" u="sng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b="1" u="sng" dirty="0" err="1">
                <a:solidFill>
                  <a:schemeClr val="accent3">
                    <a:lumMod val="75000"/>
                  </a:schemeClr>
                </a:solidFill>
              </a:rPr>
              <a:t>chích</a:t>
            </a:r>
            <a:r>
              <a:rPr lang="en-GB" sz="1800" b="1" u="sng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6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GB" sz="1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GB" sz="1600" dirty="0"/>
              <a:t>(Nam </a:t>
            </a:r>
            <a:r>
              <a:rPr lang="en-GB" sz="1600" dirty="0" err="1"/>
              <a:t>Mỹ</a:t>
            </a:r>
            <a:r>
              <a:rPr lang="en-GB" sz="1600" dirty="0"/>
              <a:t>, </a:t>
            </a:r>
            <a:r>
              <a:rPr lang="en-GB" sz="1600" dirty="0" err="1"/>
              <a:t>Trung</a:t>
            </a:r>
            <a:r>
              <a:rPr lang="en-GB" sz="1600" dirty="0"/>
              <a:t> </a:t>
            </a:r>
            <a:r>
              <a:rPr lang="en-GB" sz="1600" dirty="0" err="1"/>
              <a:t>Mỹ</a:t>
            </a:r>
            <a:r>
              <a:rPr lang="en-GB" sz="1600" dirty="0"/>
              <a:t>, </a:t>
            </a:r>
            <a:r>
              <a:rPr lang="en-GB" sz="1600" dirty="0" err="1"/>
              <a:t>Bắc</a:t>
            </a:r>
            <a:r>
              <a:rPr lang="en-GB" sz="1600" dirty="0"/>
              <a:t> </a:t>
            </a:r>
            <a:r>
              <a:rPr lang="en-GB" sz="1600" dirty="0" err="1"/>
              <a:t>Mỹ</a:t>
            </a:r>
            <a:r>
              <a:rPr lang="en-GB" sz="1600" dirty="0"/>
              <a:t>, </a:t>
            </a:r>
            <a:r>
              <a:rPr lang="en-GB" sz="1600" dirty="0" err="1"/>
              <a:t>và</a:t>
            </a:r>
            <a:r>
              <a:rPr lang="en-GB" sz="1600" dirty="0"/>
              <a:t> </a:t>
            </a:r>
            <a:r>
              <a:rPr lang="en-GB" sz="1600" dirty="0" err="1"/>
              <a:t>Châu</a:t>
            </a:r>
            <a:r>
              <a:rPr lang="en-GB" sz="1600" dirty="0"/>
              <a:t> </a:t>
            </a:r>
            <a:r>
              <a:rPr lang="en-GB" sz="1600" dirty="0" err="1"/>
              <a:t>Âu</a:t>
            </a:r>
            <a:r>
              <a:rPr lang="en-GB" sz="1600" dirty="0"/>
              <a:t>)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38806"/>
            <a:ext cx="4320480" cy="5430554"/>
          </a:xfrm>
          <a:prstGeom prst="rect">
            <a:avLst/>
          </a:prstGeom>
          <a:noFill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189782" y="0"/>
            <a:ext cx="361248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 err="1">
                <a:solidFill>
                  <a:schemeClr val="accent3">
                    <a:lumMod val="75000"/>
                  </a:schemeClr>
                </a:solidFill>
              </a:rPr>
              <a:t>Tỷ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b="1" dirty="0" err="1">
                <a:solidFill>
                  <a:schemeClr val="accent3">
                    <a:lumMod val="75000"/>
                  </a:schemeClr>
                </a:solidFill>
              </a:rPr>
              <a:t>lệ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 (%) </a:t>
            </a:r>
            <a:r>
              <a:rPr lang="en-GB" sz="1800" b="1" dirty="0" err="1">
                <a:solidFill>
                  <a:schemeClr val="accent3">
                    <a:lumMod val="75000"/>
                  </a:schemeClr>
                </a:solidFill>
              </a:rPr>
              <a:t>nhiễm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 HIV </a:t>
            </a:r>
            <a:r>
              <a:rPr lang="en-GB" sz="1800" b="1" dirty="0" err="1">
                <a:solidFill>
                  <a:schemeClr val="accent3">
                    <a:lumMod val="75000"/>
                  </a:schemeClr>
                </a:solidFill>
              </a:rPr>
              <a:t>trong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b="1" dirty="0" err="1">
                <a:solidFill>
                  <a:schemeClr val="accent3">
                    <a:lumMod val="75000"/>
                  </a:schemeClr>
                </a:solidFill>
              </a:rPr>
              <a:t>nhóm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b="1" u="sng" dirty="0" err="1">
                <a:solidFill>
                  <a:schemeClr val="accent3">
                    <a:lumMod val="75000"/>
                  </a:schemeClr>
                </a:solidFill>
              </a:rPr>
              <a:t>dùng</a:t>
            </a:r>
            <a:r>
              <a:rPr lang="en-GB" sz="1800" b="1" u="sng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b="1" u="sng" dirty="0" err="1">
                <a:solidFill>
                  <a:schemeClr val="accent3">
                    <a:lumMod val="75000"/>
                  </a:schemeClr>
                </a:solidFill>
              </a:rPr>
              <a:t>cocain</a:t>
            </a:r>
            <a:r>
              <a:rPr lang="en-GB" sz="1800" b="1" u="sng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b="1" u="sng" dirty="0" err="1">
                <a:solidFill>
                  <a:schemeClr val="accent3">
                    <a:lumMod val="75000"/>
                  </a:schemeClr>
                </a:solidFill>
              </a:rPr>
              <a:t>bằng</a:t>
            </a:r>
            <a:r>
              <a:rPr lang="en-GB" sz="1800" b="1" u="sng" dirty="0">
                <a:solidFill>
                  <a:schemeClr val="accent3">
                    <a:lumMod val="75000"/>
                  </a:schemeClr>
                </a:solidFill>
              </a:rPr>
              <a:t> đ</a:t>
            </a:r>
            <a:r>
              <a:rPr lang="en-US" sz="1800" b="1" u="sng" dirty="0" err="1">
                <a:solidFill>
                  <a:schemeClr val="accent3">
                    <a:lumMod val="75000"/>
                  </a:schemeClr>
                </a:solidFill>
              </a:rPr>
              <a:t>ường</a:t>
            </a:r>
            <a:r>
              <a:rPr lang="en-US" sz="1800" b="1" u="sng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800" b="1" u="sng" dirty="0" err="1">
                <a:solidFill>
                  <a:schemeClr val="accent3">
                    <a:lumMod val="75000"/>
                  </a:schemeClr>
                </a:solidFill>
              </a:rPr>
              <a:t>tiêm</a:t>
            </a:r>
            <a:r>
              <a:rPr lang="en-US" sz="1800" b="1" u="sng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800" b="1" u="sng" dirty="0" err="1">
                <a:solidFill>
                  <a:schemeClr val="accent3">
                    <a:lumMod val="75000"/>
                  </a:schemeClr>
                </a:solidFill>
              </a:rPr>
              <a:t>chích</a:t>
            </a:r>
            <a:r>
              <a:rPr lang="en-GB" sz="1800" b="1" u="sng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r>
              <a:rPr lang="en-GB" sz="1800" dirty="0"/>
              <a:t>(Nam </a:t>
            </a:r>
            <a:r>
              <a:rPr lang="en-GB" sz="1800" dirty="0" err="1"/>
              <a:t>Mỹ</a:t>
            </a:r>
            <a:r>
              <a:rPr lang="en-GB" sz="1800" dirty="0"/>
              <a:t>, </a:t>
            </a:r>
            <a:r>
              <a:rPr lang="en-GB" sz="1800" dirty="0" err="1"/>
              <a:t>Bắc</a:t>
            </a:r>
            <a:r>
              <a:rPr lang="en-GB" sz="1800" dirty="0"/>
              <a:t> </a:t>
            </a:r>
            <a:r>
              <a:rPr lang="en-GB" sz="1800" dirty="0" err="1"/>
              <a:t>Mỹ</a:t>
            </a:r>
            <a:r>
              <a:rPr lang="en-GB" sz="1800" dirty="0"/>
              <a:t>)</a:t>
            </a: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277" y="1190703"/>
            <a:ext cx="3817195" cy="44705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5032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F2DD7F7-6F39-45C5-8FFC-D1B1D4C1961D}"/>
              </a:ext>
            </a:extLst>
          </p:cNvPr>
          <p:cNvSpPr/>
          <p:nvPr/>
        </p:nvSpPr>
        <p:spPr>
          <a:xfrm>
            <a:off x="4127344" y="1268760"/>
            <a:ext cx="49095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T</a:t>
            </a:r>
            <a:r>
              <a:rPr lang="en-US" dirty="0"/>
              <a:t>ừ </a:t>
            </a:r>
            <a:r>
              <a:rPr lang="en-US" dirty="0" err="1"/>
              <a:t>năm</a:t>
            </a:r>
            <a:r>
              <a:rPr lang="en-US" dirty="0"/>
              <a:t> 2009 </a:t>
            </a:r>
            <a:r>
              <a:rPr lang="en-US" dirty="0" err="1"/>
              <a:t>đến</a:t>
            </a:r>
            <a:r>
              <a:rPr lang="en-US" dirty="0"/>
              <a:t> 2016,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739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thần</a:t>
            </a:r>
            <a:r>
              <a:rPr lang="en-US" dirty="0"/>
              <a:t> </a:t>
            </a:r>
            <a:r>
              <a:rPr lang="en-US" dirty="0" err="1"/>
              <a:t>mới</a:t>
            </a:r>
            <a:r>
              <a:rPr lang="en-US" dirty="0"/>
              <a:t> </a:t>
            </a:r>
            <a:r>
              <a:rPr lang="en-US" dirty="0" err="1"/>
              <a:t>khác</a:t>
            </a:r>
            <a:r>
              <a:rPr lang="en-US" dirty="0"/>
              <a:t> </a:t>
            </a:r>
            <a:r>
              <a:rPr lang="en-US" dirty="0" err="1"/>
              <a:t>nhau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err="1"/>
              <a:t>Chỉ</a:t>
            </a:r>
            <a:r>
              <a:rPr lang="en-GB" dirty="0"/>
              <a:t> </a:t>
            </a:r>
            <a:r>
              <a:rPr lang="en-GB" dirty="0" err="1"/>
              <a:t>trong</a:t>
            </a:r>
            <a:r>
              <a:rPr lang="en-GB" dirty="0"/>
              <a:t> </a:t>
            </a:r>
            <a:r>
              <a:rPr lang="en-GB" dirty="0" err="1"/>
              <a:t>năm</a:t>
            </a:r>
            <a:r>
              <a:rPr lang="en-GB" dirty="0"/>
              <a:t> 2015, </a:t>
            </a:r>
            <a:r>
              <a:rPr lang="en-GB" dirty="0" err="1"/>
              <a:t>gần</a:t>
            </a:r>
            <a:r>
              <a:rPr lang="en-GB" dirty="0"/>
              <a:t> 500 </a:t>
            </a:r>
            <a:r>
              <a:rPr lang="en-GB" dirty="0" err="1"/>
              <a:t>loại</a:t>
            </a:r>
            <a:r>
              <a:rPr lang="en-GB" dirty="0"/>
              <a:t> </a:t>
            </a:r>
            <a:r>
              <a:rPr lang="en-GB" dirty="0" err="1"/>
              <a:t>chất</a:t>
            </a:r>
            <a:r>
              <a:rPr lang="en-GB" dirty="0"/>
              <a:t> h</a:t>
            </a:r>
            <a:r>
              <a:rPr lang="en-US" dirty="0" err="1"/>
              <a:t>ướng</a:t>
            </a:r>
            <a:r>
              <a:rPr lang="en-US" dirty="0"/>
              <a:t> </a:t>
            </a:r>
            <a:r>
              <a:rPr lang="en-US" dirty="0" err="1"/>
              <a:t>thần</a:t>
            </a:r>
            <a:r>
              <a:rPr lang="en-US" dirty="0"/>
              <a:t> </a:t>
            </a:r>
            <a:r>
              <a:rPr lang="en-US" dirty="0" err="1"/>
              <a:t>mới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bán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</a:t>
            </a:r>
            <a:r>
              <a:rPr lang="en-US" dirty="0" err="1"/>
              <a:t>thị</a:t>
            </a:r>
            <a:r>
              <a:rPr lang="en-US" dirty="0"/>
              <a:t> </a:t>
            </a:r>
            <a:r>
              <a:rPr lang="en-US" dirty="0" err="1"/>
              <a:t>trường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</a:t>
            </a:r>
            <a:r>
              <a:rPr lang="en-US" dirty="0" err="1"/>
              <a:t>toàn</a:t>
            </a:r>
            <a:r>
              <a:rPr lang="en-US" dirty="0"/>
              <a:t> </a:t>
            </a:r>
            <a:r>
              <a:rPr lang="en-US" dirty="0" err="1"/>
              <a:t>thế</a:t>
            </a:r>
            <a:r>
              <a:rPr lang="en-US" dirty="0"/>
              <a:t> </a:t>
            </a:r>
            <a:r>
              <a:rPr lang="en-US" dirty="0" err="1"/>
              <a:t>giới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NPS v</a:t>
            </a:r>
            <a:r>
              <a:rPr lang="en-US" dirty="0" err="1"/>
              <a:t>ới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đặc</a:t>
            </a:r>
            <a:r>
              <a:rPr lang="en-US" dirty="0"/>
              <a:t> </a:t>
            </a:r>
            <a:r>
              <a:rPr lang="en-US" dirty="0" err="1"/>
              <a:t>tính</a:t>
            </a:r>
            <a:r>
              <a:rPr lang="en-US" dirty="0"/>
              <a:t> </a:t>
            </a:r>
            <a:r>
              <a:rPr lang="en-US" dirty="0" err="1"/>
              <a:t>kích</a:t>
            </a:r>
            <a:r>
              <a:rPr lang="en-US" dirty="0"/>
              <a:t> </a:t>
            </a:r>
            <a:r>
              <a:rPr lang="en-US" dirty="0" err="1"/>
              <a:t>thích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triển</a:t>
            </a:r>
            <a:r>
              <a:rPr lang="en-US" dirty="0"/>
              <a:t> </a:t>
            </a:r>
            <a:r>
              <a:rPr lang="en-US" dirty="0" err="1"/>
              <a:t>cả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lượng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fr-FR" dirty="0" err="1"/>
              <a:t>Ví</a:t>
            </a:r>
            <a:r>
              <a:rPr lang="fr-FR" dirty="0"/>
              <a:t> </a:t>
            </a:r>
            <a:r>
              <a:rPr lang="fr-FR" dirty="0" err="1"/>
              <a:t>dụ</a:t>
            </a:r>
            <a:r>
              <a:rPr lang="en-GB" dirty="0"/>
              <a:t>: </a:t>
            </a:r>
            <a:r>
              <a:rPr lang="en-GB" dirty="0" err="1"/>
              <a:t>cathinones</a:t>
            </a:r>
            <a:r>
              <a:rPr lang="en-GB" dirty="0"/>
              <a:t> (mephedrone), </a:t>
            </a:r>
            <a:r>
              <a:rPr lang="fr-FR" dirty="0"/>
              <a:t>A</a:t>
            </a:r>
            <a:r>
              <a:rPr lang="en-GB" dirty="0" err="1"/>
              <a:t>minoindane</a:t>
            </a:r>
            <a:r>
              <a:rPr lang="en-GB" dirty="0"/>
              <a:t>, piperazines, ketamine </a:t>
            </a:r>
            <a:r>
              <a:rPr lang="en-GB" dirty="0" err="1"/>
              <a:t>v.v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57705D-C6F2-44BD-8FBF-EA3631FEA687}"/>
              </a:ext>
            </a:extLst>
          </p:cNvPr>
          <p:cNvSpPr/>
          <p:nvPr/>
        </p:nvSpPr>
        <p:spPr>
          <a:xfrm>
            <a:off x="4244732" y="3356992"/>
            <a:ext cx="49095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601CD130-B94B-42D9-AF9A-3E4C0A887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56" y="173930"/>
            <a:ext cx="8229600" cy="778098"/>
          </a:xfrm>
        </p:spPr>
        <p:txBody>
          <a:bodyPr>
            <a:normAutofit/>
          </a:bodyPr>
          <a:lstStyle/>
          <a:p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Các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chất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h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ướng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thần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mới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(NPS)</a:t>
            </a:r>
            <a:endParaRPr lang="en-GB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8248228-E001-4156-A4FB-5DF1F29B808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018"/>
            <a:ext cx="338647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CEC5540-1919-427C-A099-E1230F893E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829" y="5369161"/>
            <a:ext cx="1154911" cy="150986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BE1049C-C41D-431B-8DB6-BF65A2A3E9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736" y="3861048"/>
            <a:ext cx="3081500" cy="244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585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err="1">
                <a:solidFill>
                  <a:schemeClr val="accent3">
                    <a:lumMod val="75000"/>
                  </a:schemeClr>
                </a:solidFill>
              </a:rPr>
              <a:t>Rất</a:t>
            </a:r>
            <a:r>
              <a:rPr lang="en-GB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400" dirty="0" err="1">
                <a:solidFill>
                  <a:schemeClr val="accent3">
                    <a:lumMod val="75000"/>
                  </a:schemeClr>
                </a:solidFill>
              </a:rPr>
              <a:t>ít</a:t>
            </a:r>
            <a:r>
              <a:rPr lang="en-GB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400" dirty="0" err="1">
                <a:solidFill>
                  <a:schemeClr val="accent3">
                    <a:lumMod val="75000"/>
                  </a:schemeClr>
                </a:solidFill>
              </a:rPr>
              <a:t>nghiên</a:t>
            </a:r>
            <a:r>
              <a:rPr lang="en-GB" sz="2400" dirty="0">
                <a:solidFill>
                  <a:schemeClr val="accent3">
                    <a:lumMod val="75000"/>
                  </a:schemeClr>
                </a:solidFill>
              </a:rPr>
              <a:t> c</a:t>
            </a:r>
            <a:r>
              <a:rPr lang="en-US" sz="2400" dirty="0" err="1">
                <a:solidFill>
                  <a:schemeClr val="accent3">
                    <a:lumMod val="75000"/>
                  </a:schemeClr>
                </a:solidFill>
              </a:rPr>
              <a:t>ứu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3">
                    <a:lumMod val="75000"/>
                  </a:schemeClr>
                </a:solidFill>
              </a:rPr>
              <a:t>về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3">
                    <a:lumMod val="75000"/>
                  </a:schemeClr>
                </a:solidFill>
              </a:rPr>
              <a:t>các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3">
                    <a:lumMod val="75000"/>
                  </a:schemeClr>
                </a:solidFill>
              </a:rPr>
              <a:t>chất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3">
                    <a:lumMod val="75000"/>
                  </a:schemeClr>
                </a:solidFill>
              </a:rPr>
              <a:t>hướng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3">
                    <a:lumMod val="75000"/>
                  </a:schemeClr>
                </a:solidFill>
              </a:rPr>
              <a:t>thần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3">
                    <a:lumMod val="75000"/>
                  </a:schemeClr>
                </a:solidFill>
              </a:rPr>
              <a:t>kích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3">
                    <a:lumMod val="75000"/>
                  </a:schemeClr>
                </a:solidFill>
              </a:rPr>
              <a:t>thích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 HIV</a:t>
            </a:r>
            <a:br>
              <a:rPr lang="en-US" sz="24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GB" sz="2400" dirty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GB" sz="2400" dirty="0" err="1">
                <a:solidFill>
                  <a:schemeClr val="accent3">
                    <a:lumMod val="75000"/>
                  </a:schemeClr>
                </a:solidFill>
              </a:rPr>
              <a:t>canniboid</a:t>
            </a:r>
            <a:r>
              <a:rPr lang="en-GB" sz="2400" dirty="0">
                <a:solidFill>
                  <a:schemeClr val="accent3">
                    <a:lumMod val="75000"/>
                  </a:schemeClr>
                </a:solidFill>
              </a:rPr>
              <a:t>, cathinone, </a:t>
            </a:r>
            <a:r>
              <a:rPr lang="en-GB" sz="2400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GB" sz="2400" dirty="0">
                <a:solidFill>
                  <a:schemeClr val="accent3">
                    <a:lumMod val="75000"/>
                  </a:schemeClr>
                </a:solidFill>
              </a:rPr>
              <a:t> mephedrone </a:t>
            </a:r>
            <a:r>
              <a:rPr lang="en-GB" sz="2400" dirty="0" err="1">
                <a:solidFill>
                  <a:schemeClr val="accent3">
                    <a:lumMod val="75000"/>
                  </a:schemeClr>
                </a:solidFill>
              </a:rPr>
              <a:t>tổng</a:t>
            </a:r>
            <a:r>
              <a:rPr lang="en-GB" sz="2400" dirty="0">
                <a:solidFill>
                  <a:schemeClr val="accent3">
                    <a:lumMod val="75000"/>
                  </a:schemeClr>
                </a:solidFill>
              </a:rPr>
              <a:t> h</a:t>
            </a:r>
            <a:r>
              <a:rPr lang="en-US" sz="2400" dirty="0" err="1">
                <a:solidFill>
                  <a:schemeClr val="accent3">
                    <a:lumMod val="75000"/>
                  </a:schemeClr>
                </a:solidFill>
              </a:rPr>
              <a:t>ợp</a:t>
            </a:r>
            <a:r>
              <a:rPr lang="en-GB" sz="2400" dirty="0">
                <a:solidFill>
                  <a:schemeClr val="accent3">
                    <a:lumMod val="75000"/>
                  </a:schemeClr>
                </a:solidFill>
              </a:rPr>
              <a:t>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0152" y="1772817"/>
            <a:ext cx="3024335" cy="3456384"/>
          </a:xfrm>
        </p:spPr>
        <p:txBody>
          <a:bodyPr>
            <a:normAutofit/>
          </a:bodyPr>
          <a:lstStyle/>
          <a:p>
            <a:endParaRPr lang="fr-FR" sz="2800" dirty="0"/>
          </a:p>
          <a:p>
            <a:r>
              <a:rPr lang="fr-FR" sz="2800" dirty="0" err="1"/>
              <a:t>Tiêm</a:t>
            </a:r>
            <a:r>
              <a:rPr lang="fr-FR" sz="2800" dirty="0"/>
              <a:t> </a:t>
            </a:r>
            <a:r>
              <a:rPr lang="fr-FR" sz="2800" dirty="0" err="1"/>
              <a:t>chích</a:t>
            </a:r>
            <a:r>
              <a:rPr lang="fr-FR" sz="2800" dirty="0"/>
              <a:t> NPS</a:t>
            </a:r>
          </a:p>
          <a:p>
            <a:r>
              <a:rPr lang="fr-FR" sz="2800" dirty="0"/>
              <a:t>Quan </a:t>
            </a:r>
            <a:r>
              <a:rPr lang="fr-FR" sz="2800" dirty="0" err="1"/>
              <a:t>hệ</a:t>
            </a:r>
            <a:r>
              <a:rPr lang="fr-FR" sz="2800" dirty="0"/>
              <a:t> </a:t>
            </a:r>
            <a:r>
              <a:rPr lang="fr-FR" sz="2800" dirty="0" err="1"/>
              <a:t>tình</a:t>
            </a:r>
            <a:r>
              <a:rPr lang="fr-FR" sz="2800" dirty="0"/>
              <a:t> </a:t>
            </a:r>
            <a:r>
              <a:rPr lang="fr-FR" sz="2800" dirty="0" err="1"/>
              <a:t>dục</a:t>
            </a:r>
            <a:r>
              <a:rPr lang="fr-FR" sz="2800" dirty="0"/>
              <a:t> </a:t>
            </a:r>
            <a:r>
              <a:rPr lang="fr-FR" sz="2800" dirty="0" err="1"/>
              <a:t>đồng</a:t>
            </a:r>
            <a:r>
              <a:rPr lang="fr-FR" sz="2800" dirty="0"/>
              <a:t> gi</a:t>
            </a:r>
            <a:r>
              <a:rPr lang="en-US" sz="2800" dirty="0" err="1"/>
              <a:t>ới</a:t>
            </a:r>
            <a:r>
              <a:rPr lang="en-US" sz="2800" dirty="0"/>
              <a:t> </a:t>
            </a:r>
            <a:r>
              <a:rPr lang="en-US" sz="2800" dirty="0" err="1"/>
              <a:t>khi</a:t>
            </a:r>
            <a:r>
              <a:rPr lang="en-US" sz="2800" dirty="0"/>
              <a:t> </a:t>
            </a:r>
            <a:r>
              <a:rPr lang="en-US" sz="2800" dirty="0" err="1"/>
              <a:t>sử</a:t>
            </a:r>
            <a:r>
              <a:rPr lang="en-US" sz="2800" dirty="0"/>
              <a:t> </a:t>
            </a:r>
            <a:r>
              <a:rPr lang="en-US" sz="2800" dirty="0" err="1"/>
              <a:t>dụng</a:t>
            </a:r>
            <a:r>
              <a:rPr lang="en-US" sz="2800" dirty="0"/>
              <a:t> </a:t>
            </a:r>
            <a:r>
              <a:rPr lang="en-US" sz="2800" dirty="0" err="1"/>
              <a:t>chất</a:t>
            </a:r>
            <a:r>
              <a:rPr lang="en-US" sz="2800" dirty="0"/>
              <a:t> </a:t>
            </a:r>
            <a:r>
              <a:rPr lang="en-US" sz="2800" dirty="0" err="1"/>
              <a:t>kích</a:t>
            </a:r>
            <a:r>
              <a:rPr lang="en-US" sz="2800" dirty="0"/>
              <a:t> </a:t>
            </a:r>
            <a:r>
              <a:rPr lang="en-US" sz="2800" dirty="0" err="1"/>
              <a:t>thích</a:t>
            </a:r>
            <a:r>
              <a:rPr lang="en-US" sz="2800" dirty="0"/>
              <a:t> (</a:t>
            </a:r>
            <a:r>
              <a:rPr lang="en-US" sz="2800" dirty="0" err="1"/>
              <a:t>chemsex</a:t>
            </a:r>
            <a:r>
              <a:rPr lang="en-US" sz="2800" dirty="0"/>
              <a:t>)</a:t>
            </a:r>
            <a:endParaRPr lang="en-GB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85" y="1700808"/>
            <a:ext cx="560752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27584" y="5365959"/>
            <a:ext cx="1609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</a:t>
            </a:r>
            <a:r>
              <a:rPr lang="en-GB" dirty="0" err="1"/>
              <a:t>Gồm</a:t>
            </a:r>
            <a:r>
              <a:rPr lang="en-GB" dirty="0"/>
              <a:t> 15 n</a:t>
            </a:r>
            <a:r>
              <a:rPr lang="en-US" dirty="0" err="1"/>
              <a:t>ước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98863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683568" y="277480"/>
            <a:ext cx="8193740" cy="639762"/>
          </a:xfr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en-GB" sz="3100" b="0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Chuyển</a:t>
            </a:r>
            <a:r>
              <a:rPr lang="en-GB" sz="31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t</a:t>
            </a:r>
            <a:r>
              <a:rPr lang="en-US" sz="31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ừ </a:t>
            </a:r>
            <a:r>
              <a:rPr lang="en-US" sz="3100" b="0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tiêm</a:t>
            </a:r>
            <a:r>
              <a:rPr lang="en-US" sz="31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b="0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chích</a:t>
            </a:r>
            <a:r>
              <a:rPr lang="en-US" sz="31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ma </a:t>
            </a:r>
            <a:r>
              <a:rPr lang="en-US" sz="3100" b="0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túy</a:t>
            </a:r>
            <a:r>
              <a:rPr lang="en-US" sz="31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sang </a:t>
            </a:r>
            <a:r>
              <a:rPr lang="en-US" sz="3100" b="0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tiêm</a:t>
            </a:r>
            <a:r>
              <a:rPr lang="en-US" sz="31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b="0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chích</a:t>
            </a:r>
            <a:r>
              <a:rPr lang="en-US" sz="31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N</a:t>
            </a:r>
            <a:r>
              <a:rPr lang="en-GB" sz="31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950705"/>
            <a:ext cx="4058248" cy="49048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342080E-2FDB-43BE-93E8-F890D659B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3" y="4389274"/>
            <a:ext cx="1622434" cy="231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462E45D5-6321-494A-889F-36CB508F9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038" y="1430203"/>
            <a:ext cx="1634270" cy="23133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6156A1-7B7E-44BB-8092-41B2DB22FAF2}"/>
              </a:ext>
            </a:extLst>
          </p:cNvPr>
          <p:cNvSpPr txBox="1"/>
          <p:nvPr/>
        </p:nvSpPr>
        <p:spPr>
          <a:xfrm rot="10800000">
            <a:off x="1383120" y="1628800"/>
            <a:ext cx="384721" cy="2592288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lang="en-US" sz="1300" b="1" dirty="0" err="1"/>
              <a:t>Tỷ</a:t>
            </a:r>
            <a:r>
              <a:rPr lang="en-US" sz="1300" b="1" dirty="0"/>
              <a:t> </a:t>
            </a:r>
            <a:r>
              <a:rPr lang="en-US" sz="1300" b="1" dirty="0" err="1"/>
              <a:t>lệ</a:t>
            </a:r>
            <a:r>
              <a:rPr lang="en-US" sz="1300" b="1" dirty="0"/>
              <a:t> % </a:t>
            </a:r>
            <a:r>
              <a:rPr lang="en-US" sz="1300" b="1" dirty="0" err="1"/>
              <a:t>số</a:t>
            </a:r>
            <a:r>
              <a:rPr lang="en-US" sz="1300" b="1" dirty="0"/>
              <a:t> </a:t>
            </a:r>
            <a:r>
              <a:rPr lang="en-US" sz="1300" b="1" dirty="0" err="1"/>
              <a:t>người</a:t>
            </a:r>
            <a:r>
              <a:rPr lang="en-US" sz="1300" b="1" dirty="0"/>
              <a:t> </a:t>
            </a:r>
            <a:r>
              <a:rPr lang="en-US" sz="1300" b="1" dirty="0" err="1"/>
              <a:t>tiêm</a:t>
            </a:r>
            <a:r>
              <a:rPr lang="en-US" sz="1300" b="1" dirty="0"/>
              <a:t> </a:t>
            </a:r>
            <a:r>
              <a:rPr lang="en-US" sz="1300" b="1" dirty="0" err="1"/>
              <a:t>chích</a:t>
            </a:r>
            <a:r>
              <a:rPr lang="en-US" sz="1300" b="1" dirty="0"/>
              <a:t> ma </a:t>
            </a:r>
            <a:r>
              <a:rPr lang="en-US" sz="1300" b="1" dirty="0" err="1"/>
              <a:t>túy</a:t>
            </a:r>
            <a:endParaRPr lang="en-GB" sz="13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06CC35-9119-438A-909F-090409A23CAC}"/>
              </a:ext>
            </a:extLst>
          </p:cNvPr>
          <p:cNvSpPr txBox="1"/>
          <p:nvPr/>
        </p:nvSpPr>
        <p:spPr>
          <a:xfrm>
            <a:off x="2079342" y="950705"/>
            <a:ext cx="3096344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00" dirty="0"/>
              <a:t>Xu </a:t>
            </a:r>
            <a:r>
              <a:rPr lang="en-US" sz="1300" dirty="0" err="1"/>
              <a:t>hướng</a:t>
            </a:r>
            <a:r>
              <a:rPr lang="en-US" sz="1300" dirty="0"/>
              <a:t> </a:t>
            </a:r>
            <a:r>
              <a:rPr lang="en-US" sz="1300" dirty="0" err="1"/>
              <a:t>tiêm</a:t>
            </a:r>
            <a:r>
              <a:rPr lang="en-US" sz="1300" dirty="0"/>
              <a:t> </a:t>
            </a:r>
            <a:r>
              <a:rPr lang="en-US" sz="1300" dirty="0" err="1"/>
              <a:t>chích</a:t>
            </a:r>
            <a:r>
              <a:rPr lang="en-US" sz="1300" dirty="0"/>
              <a:t> ma </a:t>
            </a:r>
            <a:r>
              <a:rPr lang="en-US" sz="1300" dirty="0" err="1"/>
              <a:t>túy</a:t>
            </a:r>
            <a:r>
              <a:rPr lang="en-US" sz="1300" dirty="0"/>
              <a:t> </a:t>
            </a:r>
            <a:r>
              <a:rPr lang="en-US" sz="1300" dirty="0" err="1"/>
              <a:t>trong</a:t>
            </a:r>
            <a:r>
              <a:rPr lang="en-US" sz="1300" dirty="0"/>
              <a:t> </a:t>
            </a:r>
            <a:r>
              <a:rPr lang="en-US" sz="1300" dirty="0" err="1"/>
              <a:t>nhóm</a:t>
            </a:r>
            <a:r>
              <a:rPr lang="en-US" sz="1300" dirty="0"/>
              <a:t> </a:t>
            </a:r>
            <a:r>
              <a:rPr lang="en-US" sz="1300" dirty="0" err="1"/>
              <a:t>bệnh</a:t>
            </a:r>
            <a:r>
              <a:rPr lang="en-US" sz="1300" dirty="0"/>
              <a:t> </a:t>
            </a:r>
            <a:r>
              <a:rPr lang="en-US" sz="1300" dirty="0" err="1"/>
              <a:t>nhân</a:t>
            </a:r>
            <a:r>
              <a:rPr lang="en-US" sz="1300" dirty="0"/>
              <a:t> </a:t>
            </a:r>
            <a:r>
              <a:rPr lang="en-US" sz="1300" dirty="0" err="1"/>
              <a:t>trong</a:t>
            </a:r>
            <a:r>
              <a:rPr lang="en-US" sz="1300" dirty="0"/>
              <a:t> </a:t>
            </a:r>
            <a:r>
              <a:rPr lang="en-US" sz="1300" dirty="0" err="1"/>
              <a:t>các</a:t>
            </a:r>
            <a:r>
              <a:rPr lang="en-US" sz="1300" dirty="0"/>
              <a:t> </a:t>
            </a:r>
            <a:r>
              <a:rPr lang="en-US" sz="1300" dirty="0" err="1"/>
              <a:t>chuơng</a:t>
            </a:r>
            <a:r>
              <a:rPr lang="en-US" sz="1300" dirty="0"/>
              <a:t> </a:t>
            </a:r>
            <a:r>
              <a:rPr lang="en-US" sz="1300" dirty="0" err="1"/>
              <a:t>trình</a:t>
            </a:r>
            <a:r>
              <a:rPr lang="en-US" sz="1300" dirty="0"/>
              <a:t> </a:t>
            </a:r>
            <a:r>
              <a:rPr lang="en-US" sz="1300" dirty="0" err="1"/>
              <a:t>cấp</a:t>
            </a:r>
            <a:r>
              <a:rPr lang="en-US" sz="1300" dirty="0"/>
              <a:t> </a:t>
            </a:r>
            <a:r>
              <a:rPr lang="en-US" sz="1300" dirty="0" err="1"/>
              <a:t>phát</a:t>
            </a:r>
            <a:r>
              <a:rPr lang="en-US" sz="1300" dirty="0"/>
              <a:t> </a:t>
            </a:r>
            <a:r>
              <a:rPr lang="en-US" sz="1300" dirty="0" err="1"/>
              <a:t>bơm</a:t>
            </a:r>
            <a:r>
              <a:rPr lang="en-US" sz="1300" dirty="0"/>
              <a:t> </a:t>
            </a:r>
            <a:r>
              <a:rPr lang="en-US" sz="1300" dirty="0" err="1"/>
              <a:t>kim</a:t>
            </a:r>
            <a:r>
              <a:rPr lang="en-US" sz="1300" dirty="0"/>
              <a:t> </a:t>
            </a:r>
            <a:r>
              <a:rPr lang="en-US" sz="1300" dirty="0" err="1"/>
              <a:t>tiêm</a:t>
            </a:r>
            <a:r>
              <a:rPr lang="en-US" sz="1300" dirty="0"/>
              <a:t> </a:t>
            </a:r>
            <a:r>
              <a:rPr lang="en-US" sz="1300" dirty="0" err="1"/>
              <a:t>miễn</a:t>
            </a:r>
            <a:r>
              <a:rPr lang="en-US" sz="1300" dirty="0"/>
              <a:t> </a:t>
            </a:r>
            <a:r>
              <a:rPr lang="en-US" sz="1300" dirty="0" err="1"/>
              <a:t>phí</a:t>
            </a:r>
            <a:r>
              <a:rPr lang="en-US" sz="1300" dirty="0"/>
              <a:t> ở Hungary, 2009-2012</a:t>
            </a:r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2395187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4297389" cy="2398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>
                <a:solidFill>
                  <a:schemeClr val="accent3">
                    <a:lumMod val="75000"/>
                  </a:schemeClr>
                </a:solidFill>
              </a:rPr>
              <a:t>S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ử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dụng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chất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kích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thích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nguy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cơ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lây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nhiễm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HIV</a:t>
            </a:r>
            <a:br>
              <a:rPr lang="en-US" sz="3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Các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nhóm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đối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tượng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chính</a:t>
            </a:r>
            <a:endParaRPr lang="en-GB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7788" y="1544704"/>
            <a:ext cx="4040188" cy="639762"/>
          </a:xfrm>
          <a:ln>
            <a:solidFill>
              <a:schemeClr val="accent3">
                <a:lumMod val="75000"/>
              </a:schemeClr>
            </a:solidFill>
          </a:ln>
        </p:spPr>
        <p:txBody>
          <a:bodyPr anchor="ctr">
            <a:normAutofit fontScale="25000" lnSpcReduction="20000"/>
          </a:bodyPr>
          <a:lstStyle/>
          <a:p>
            <a:pPr algn="ctr"/>
            <a:endParaRPr lang="en-GB" sz="4500" i="1" dirty="0">
              <a:solidFill>
                <a:srgbClr val="C00000"/>
              </a:solidFill>
            </a:endParaRPr>
          </a:p>
          <a:p>
            <a:pPr algn="ctr"/>
            <a:r>
              <a:rPr lang="en-GB" sz="7200" i="1" dirty="0">
                <a:solidFill>
                  <a:srgbClr val="C00000"/>
                </a:solidFill>
              </a:rPr>
              <a:t>ATS </a:t>
            </a:r>
            <a:r>
              <a:rPr lang="en-GB" sz="7200" i="1" dirty="0" err="1">
                <a:solidFill>
                  <a:srgbClr val="C00000"/>
                </a:solidFill>
              </a:rPr>
              <a:t>và</a:t>
            </a:r>
            <a:r>
              <a:rPr lang="en-GB" sz="7200" i="1" dirty="0">
                <a:solidFill>
                  <a:srgbClr val="C00000"/>
                </a:solidFill>
              </a:rPr>
              <a:t> </a:t>
            </a:r>
            <a:r>
              <a:rPr lang="en-GB" sz="7200" i="1" dirty="0" err="1">
                <a:solidFill>
                  <a:srgbClr val="C00000"/>
                </a:solidFill>
              </a:rPr>
              <a:t>nhóm</a:t>
            </a:r>
            <a:r>
              <a:rPr lang="en-GB" sz="7200" i="1" dirty="0">
                <a:solidFill>
                  <a:srgbClr val="C00000"/>
                </a:solidFill>
              </a:rPr>
              <a:t> </a:t>
            </a:r>
            <a:r>
              <a:rPr lang="en-GB" sz="7200" i="1" dirty="0" err="1">
                <a:solidFill>
                  <a:srgbClr val="C00000"/>
                </a:solidFill>
              </a:rPr>
              <a:t>nam</a:t>
            </a:r>
            <a:r>
              <a:rPr lang="en-GB" sz="7200" i="1" dirty="0">
                <a:solidFill>
                  <a:srgbClr val="C00000"/>
                </a:solidFill>
              </a:rPr>
              <a:t> </a:t>
            </a:r>
            <a:r>
              <a:rPr lang="en-GB" sz="7200" i="1" dirty="0" err="1">
                <a:solidFill>
                  <a:srgbClr val="C00000"/>
                </a:solidFill>
              </a:rPr>
              <a:t>tình</a:t>
            </a:r>
            <a:r>
              <a:rPr lang="en-GB" sz="7200" i="1" dirty="0">
                <a:solidFill>
                  <a:srgbClr val="C00000"/>
                </a:solidFill>
              </a:rPr>
              <a:t> </a:t>
            </a:r>
            <a:r>
              <a:rPr lang="en-GB" sz="7200" i="1" dirty="0" err="1">
                <a:solidFill>
                  <a:srgbClr val="C00000"/>
                </a:solidFill>
              </a:rPr>
              <a:t>dục</a:t>
            </a:r>
            <a:r>
              <a:rPr lang="en-GB" sz="7200" i="1" dirty="0">
                <a:solidFill>
                  <a:srgbClr val="C00000"/>
                </a:solidFill>
              </a:rPr>
              <a:t> </a:t>
            </a:r>
            <a:r>
              <a:rPr lang="en-GB" sz="7200" i="1" dirty="0" err="1">
                <a:solidFill>
                  <a:srgbClr val="C00000"/>
                </a:solidFill>
              </a:rPr>
              <a:t>đồng</a:t>
            </a:r>
            <a:r>
              <a:rPr lang="en-GB" sz="7200" i="1" dirty="0">
                <a:solidFill>
                  <a:srgbClr val="C00000"/>
                </a:solidFill>
              </a:rPr>
              <a:t> </a:t>
            </a:r>
            <a:r>
              <a:rPr lang="en-GB" sz="7200" i="1" dirty="0" err="1">
                <a:solidFill>
                  <a:srgbClr val="C00000"/>
                </a:solidFill>
              </a:rPr>
              <a:t>gi</a:t>
            </a:r>
            <a:r>
              <a:rPr lang="en-US" sz="7200" i="1" dirty="0" err="1">
                <a:solidFill>
                  <a:srgbClr val="C00000"/>
                </a:solidFill>
              </a:rPr>
              <a:t>ới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77788" y="2174875"/>
            <a:ext cx="4040188" cy="4450756"/>
          </a:xfrm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en-GB" sz="2000" dirty="0" err="1"/>
              <a:t>Úc</a:t>
            </a:r>
            <a:r>
              <a:rPr lang="en-GB" sz="2000" dirty="0"/>
              <a:t> 17% (Lyons 2013) </a:t>
            </a:r>
          </a:p>
          <a:p>
            <a:r>
              <a:rPr lang="en-GB" sz="2000" dirty="0" err="1"/>
              <a:t>Mỹ</a:t>
            </a:r>
            <a:r>
              <a:rPr lang="en-GB" sz="2000" dirty="0"/>
              <a:t> 38% (</a:t>
            </a:r>
            <a:r>
              <a:rPr lang="en-GB" sz="2000" dirty="0" err="1"/>
              <a:t>Halkitis</a:t>
            </a:r>
            <a:r>
              <a:rPr lang="en-GB" sz="2000" dirty="0"/>
              <a:t> 2005 )</a:t>
            </a:r>
          </a:p>
          <a:p>
            <a:r>
              <a:rPr lang="en-GB" sz="2000" dirty="0" err="1"/>
              <a:t>Mỹ</a:t>
            </a:r>
            <a:r>
              <a:rPr lang="en-GB" sz="2000" dirty="0"/>
              <a:t> 61% (Peck 2005) </a:t>
            </a:r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922712" y="1567822"/>
            <a:ext cx="4041775" cy="639762"/>
          </a:xfrm>
          <a:ln>
            <a:solidFill>
              <a:schemeClr val="accent3">
                <a:lumMod val="75000"/>
              </a:schemeClr>
            </a:solidFill>
          </a:ln>
        </p:spPr>
        <p:txBody>
          <a:bodyPr anchor="ctr">
            <a:normAutofit fontScale="32500" lnSpcReduction="20000"/>
          </a:bodyPr>
          <a:lstStyle/>
          <a:p>
            <a:pPr algn="ctr"/>
            <a:r>
              <a:rPr lang="en-GB" sz="8000" i="1" dirty="0">
                <a:solidFill>
                  <a:srgbClr val="C00000"/>
                </a:solidFill>
              </a:rPr>
              <a:t>Ng</a:t>
            </a:r>
            <a:r>
              <a:rPr lang="en-US" sz="8000" i="1" dirty="0" err="1">
                <a:solidFill>
                  <a:srgbClr val="C00000"/>
                </a:solidFill>
              </a:rPr>
              <a:t>ười</a:t>
            </a:r>
            <a:r>
              <a:rPr lang="en-US" sz="8000" i="1" dirty="0">
                <a:solidFill>
                  <a:srgbClr val="C00000"/>
                </a:solidFill>
              </a:rPr>
              <a:t> </a:t>
            </a:r>
            <a:r>
              <a:rPr lang="en-US" sz="8000" i="1" dirty="0" err="1">
                <a:solidFill>
                  <a:srgbClr val="C00000"/>
                </a:solidFill>
              </a:rPr>
              <a:t>hoạt</a:t>
            </a:r>
            <a:r>
              <a:rPr lang="en-US" sz="8000" i="1" dirty="0">
                <a:solidFill>
                  <a:srgbClr val="C00000"/>
                </a:solidFill>
              </a:rPr>
              <a:t> </a:t>
            </a:r>
            <a:r>
              <a:rPr lang="en-US" sz="8000" i="1" dirty="0" err="1">
                <a:solidFill>
                  <a:srgbClr val="C00000"/>
                </a:solidFill>
              </a:rPr>
              <a:t>động</a:t>
            </a:r>
            <a:r>
              <a:rPr lang="en-US" sz="8000" i="1" dirty="0">
                <a:solidFill>
                  <a:srgbClr val="C00000"/>
                </a:solidFill>
              </a:rPr>
              <a:t> </a:t>
            </a:r>
            <a:r>
              <a:rPr lang="en-US" sz="8000" i="1" dirty="0" err="1">
                <a:solidFill>
                  <a:srgbClr val="C00000"/>
                </a:solidFill>
              </a:rPr>
              <a:t>mại</a:t>
            </a:r>
            <a:r>
              <a:rPr lang="en-US" sz="8000" i="1" dirty="0">
                <a:solidFill>
                  <a:srgbClr val="C00000"/>
                </a:solidFill>
              </a:rPr>
              <a:t> </a:t>
            </a:r>
            <a:r>
              <a:rPr lang="en-US" sz="8000" i="1" dirty="0" err="1">
                <a:solidFill>
                  <a:srgbClr val="C00000"/>
                </a:solidFill>
              </a:rPr>
              <a:t>dâm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903035" y="2310075"/>
            <a:ext cx="4240965" cy="3952153"/>
          </a:xfrm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endParaRPr lang="fr-FR" sz="2000" b="1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fr-FR" sz="2000" i="1" dirty="0">
                <a:solidFill>
                  <a:srgbClr val="C00000"/>
                </a:solidFill>
              </a:rPr>
              <a:t>ATS </a:t>
            </a:r>
            <a:r>
              <a:rPr lang="fr-FR" sz="2000" i="1" dirty="0" err="1">
                <a:solidFill>
                  <a:srgbClr val="C00000"/>
                </a:solidFill>
              </a:rPr>
              <a:t>và</a:t>
            </a:r>
            <a:r>
              <a:rPr lang="fr-FR" sz="2000" i="1" dirty="0">
                <a:solidFill>
                  <a:srgbClr val="C00000"/>
                </a:solidFill>
              </a:rPr>
              <a:t> </a:t>
            </a:r>
            <a:r>
              <a:rPr lang="fr-FR" sz="2000" i="1" dirty="0" err="1">
                <a:solidFill>
                  <a:srgbClr val="C00000"/>
                </a:solidFill>
              </a:rPr>
              <a:t>ng</a:t>
            </a:r>
            <a:r>
              <a:rPr lang="en-US" sz="2000" i="1" dirty="0" err="1">
                <a:solidFill>
                  <a:srgbClr val="C00000"/>
                </a:solidFill>
              </a:rPr>
              <a:t>ười</a:t>
            </a:r>
            <a:r>
              <a:rPr lang="en-US" sz="2000" i="1" dirty="0">
                <a:solidFill>
                  <a:srgbClr val="C00000"/>
                </a:solidFill>
              </a:rPr>
              <a:t> </a:t>
            </a:r>
            <a:r>
              <a:rPr lang="en-US" sz="2000" i="1" dirty="0" err="1">
                <a:solidFill>
                  <a:srgbClr val="C00000"/>
                </a:solidFill>
              </a:rPr>
              <a:t>hoạt</a:t>
            </a:r>
            <a:r>
              <a:rPr lang="en-US" sz="2000" i="1" dirty="0">
                <a:solidFill>
                  <a:srgbClr val="C00000"/>
                </a:solidFill>
              </a:rPr>
              <a:t> </a:t>
            </a:r>
            <a:r>
              <a:rPr lang="en-US" sz="2000" i="1" dirty="0" err="1">
                <a:solidFill>
                  <a:srgbClr val="C00000"/>
                </a:solidFill>
              </a:rPr>
              <a:t>động</a:t>
            </a:r>
            <a:r>
              <a:rPr lang="en-US" sz="2000" i="1" dirty="0">
                <a:solidFill>
                  <a:srgbClr val="C00000"/>
                </a:solidFill>
              </a:rPr>
              <a:t> </a:t>
            </a:r>
            <a:r>
              <a:rPr lang="en-US" sz="2000" i="1" dirty="0" err="1">
                <a:solidFill>
                  <a:srgbClr val="C00000"/>
                </a:solidFill>
              </a:rPr>
              <a:t>mại</a:t>
            </a:r>
            <a:r>
              <a:rPr lang="en-US" sz="2000" i="1" dirty="0">
                <a:solidFill>
                  <a:srgbClr val="C00000"/>
                </a:solidFill>
              </a:rPr>
              <a:t> </a:t>
            </a:r>
            <a:r>
              <a:rPr lang="en-US" sz="2000" i="1" dirty="0" err="1">
                <a:solidFill>
                  <a:srgbClr val="C00000"/>
                </a:solidFill>
              </a:rPr>
              <a:t>dâm</a:t>
            </a:r>
            <a:endParaRPr lang="en-GB" sz="2000" i="1" dirty="0">
              <a:solidFill>
                <a:srgbClr val="C00000"/>
              </a:solidFill>
            </a:endParaRPr>
          </a:p>
          <a:p>
            <a:r>
              <a:rPr lang="en-GB" dirty="0"/>
              <a:t>Canada 23</a:t>
            </a:r>
            <a:r>
              <a:rPr lang="en-GB" sz="2000" dirty="0"/>
              <a:t>% </a:t>
            </a:r>
            <a:r>
              <a:rPr lang="en-GB" sz="1800" dirty="0"/>
              <a:t>(Shannon 2011) </a:t>
            </a:r>
          </a:p>
          <a:p>
            <a:r>
              <a:rPr lang="en-GB" dirty="0"/>
              <a:t>Cam-</a:t>
            </a:r>
            <a:r>
              <a:rPr lang="en-GB" dirty="0" err="1"/>
              <a:t>pu</a:t>
            </a:r>
            <a:r>
              <a:rPr lang="en-GB" dirty="0"/>
              <a:t>-chia 28% </a:t>
            </a:r>
            <a:r>
              <a:rPr lang="en-GB" sz="1800" dirty="0"/>
              <a:t>(Couture 2012</a:t>
            </a:r>
            <a:r>
              <a:rPr lang="en-GB" sz="2000" dirty="0"/>
              <a:t>)</a:t>
            </a:r>
          </a:p>
          <a:p>
            <a:endParaRPr lang="fr-FR" sz="2000" dirty="0"/>
          </a:p>
          <a:p>
            <a:pPr marL="0" indent="0">
              <a:buNone/>
            </a:pPr>
            <a:r>
              <a:rPr lang="en-GB" sz="2000" i="1" dirty="0">
                <a:solidFill>
                  <a:srgbClr val="C00000"/>
                </a:solidFill>
              </a:rPr>
              <a:t>Cocaine </a:t>
            </a:r>
            <a:r>
              <a:rPr lang="en-GB" sz="2000" i="1" dirty="0" err="1">
                <a:solidFill>
                  <a:srgbClr val="C00000"/>
                </a:solidFill>
              </a:rPr>
              <a:t>và</a:t>
            </a:r>
            <a:r>
              <a:rPr lang="en-GB" sz="2000" i="1" dirty="0">
                <a:solidFill>
                  <a:srgbClr val="C00000"/>
                </a:solidFill>
              </a:rPr>
              <a:t> ng</a:t>
            </a:r>
            <a:r>
              <a:rPr lang="en-US" sz="2000" i="1" dirty="0" err="1">
                <a:solidFill>
                  <a:srgbClr val="C00000"/>
                </a:solidFill>
              </a:rPr>
              <a:t>ười</a:t>
            </a:r>
            <a:r>
              <a:rPr lang="en-US" sz="2000" i="1" dirty="0">
                <a:solidFill>
                  <a:srgbClr val="C00000"/>
                </a:solidFill>
              </a:rPr>
              <a:t> </a:t>
            </a:r>
            <a:r>
              <a:rPr lang="en-US" sz="2000" i="1" dirty="0" err="1">
                <a:solidFill>
                  <a:srgbClr val="C00000"/>
                </a:solidFill>
              </a:rPr>
              <a:t>hoạt</a:t>
            </a:r>
            <a:r>
              <a:rPr lang="en-US" sz="2000" i="1" dirty="0">
                <a:solidFill>
                  <a:srgbClr val="C00000"/>
                </a:solidFill>
              </a:rPr>
              <a:t> </a:t>
            </a:r>
            <a:r>
              <a:rPr lang="en-US" sz="2000" i="1" dirty="0" err="1">
                <a:solidFill>
                  <a:srgbClr val="C00000"/>
                </a:solidFill>
              </a:rPr>
              <a:t>động</a:t>
            </a:r>
            <a:r>
              <a:rPr lang="en-US" sz="2000" i="1" dirty="0">
                <a:solidFill>
                  <a:srgbClr val="C00000"/>
                </a:solidFill>
              </a:rPr>
              <a:t> </a:t>
            </a:r>
            <a:r>
              <a:rPr lang="en-US" sz="2000" i="1" dirty="0" err="1">
                <a:solidFill>
                  <a:srgbClr val="C00000"/>
                </a:solidFill>
              </a:rPr>
              <a:t>mại</a:t>
            </a:r>
            <a:r>
              <a:rPr lang="en-US" sz="2000" i="1" dirty="0">
                <a:solidFill>
                  <a:srgbClr val="C00000"/>
                </a:solidFill>
              </a:rPr>
              <a:t> </a:t>
            </a:r>
            <a:r>
              <a:rPr lang="en-US" sz="2000" i="1" dirty="0" err="1">
                <a:solidFill>
                  <a:srgbClr val="C00000"/>
                </a:solidFill>
              </a:rPr>
              <a:t>dâm</a:t>
            </a:r>
            <a:endParaRPr lang="en-GB" sz="2000" i="1" dirty="0">
              <a:solidFill>
                <a:srgbClr val="C00000"/>
              </a:solidFill>
            </a:endParaRPr>
          </a:p>
          <a:p>
            <a:pPr fontAlgn="b"/>
            <a:r>
              <a:rPr lang="en-GB" sz="2000" dirty="0" err="1"/>
              <a:t>Mỹ</a:t>
            </a:r>
            <a:r>
              <a:rPr lang="en-GB" sz="2000" dirty="0"/>
              <a:t>		               21.90%</a:t>
            </a:r>
          </a:p>
          <a:p>
            <a:pPr fontAlgn="b"/>
            <a:r>
              <a:rPr lang="en-GB" sz="2000" dirty="0"/>
              <a:t>Mexico (Tijuana) 	   4.8%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4571999" y="3587082"/>
            <a:ext cx="4041775" cy="699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4792299" y="4347166"/>
            <a:ext cx="3837113" cy="18001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274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52928" cy="1143000"/>
          </a:xfrm>
        </p:spPr>
        <p:txBody>
          <a:bodyPr>
            <a:noAutofit/>
          </a:bodyPr>
          <a:lstStyle/>
          <a:p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S</a:t>
            </a:r>
            <a:r>
              <a:rPr lang="en-US" altLang="ja-JP" sz="3200" dirty="0">
                <a:solidFill>
                  <a:schemeClr val="accent3">
                    <a:lumMod val="75000"/>
                  </a:schemeClr>
                </a:solidFill>
              </a:rPr>
              <a:t>ử </a:t>
            </a:r>
            <a:r>
              <a:rPr lang="en-US" altLang="ja-JP" sz="3200" dirty="0" err="1">
                <a:solidFill>
                  <a:schemeClr val="accent3">
                    <a:lumMod val="75000"/>
                  </a:schemeClr>
                </a:solidFill>
              </a:rPr>
              <a:t>dụng</a:t>
            </a:r>
            <a:r>
              <a:rPr lang="en-US" altLang="ja-JP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ATS </a:t>
            </a:r>
            <a:r>
              <a:rPr lang="en-GB" altLang="ja-JP" sz="3200" dirty="0" err="1">
                <a:solidFill>
                  <a:schemeClr val="accent3">
                    <a:lumMod val="75000"/>
                  </a:schemeClr>
                </a:solidFill>
              </a:rPr>
              <a:t>trong</a:t>
            </a:r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altLang="ja-JP" sz="3200" dirty="0" err="1">
                <a:solidFill>
                  <a:schemeClr val="accent3">
                    <a:lumMod val="75000"/>
                  </a:schemeClr>
                </a:solidFill>
              </a:rPr>
              <a:t>nhóm</a:t>
            </a:r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altLang="ja-JP" sz="3200" dirty="0" err="1">
                <a:solidFill>
                  <a:schemeClr val="accent3">
                    <a:lumMod val="75000"/>
                  </a:schemeClr>
                </a:solidFill>
              </a:rPr>
              <a:t>nam</a:t>
            </a:r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altLang="ja-JP" sz="3200" dirty="0" err="1">
                <a:solidFill>
                  <a:schemeClr val="accent3">
                    <a:lumMod val="75000"/>
                  </a:schemeClr>
                </a:solidFill>
              </a:rPr>
              <a:t>tình</a:t>
            </a:r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altLang="ja-JP" sz="3200" dirty="0" err="1">
                <a:solidFill>
                  <a:schemeClr val="accent3">
                    <a:lumMod val="75000"/>
                  </a:schemeClr>
                </a:solidFill>
              </a:rPr>
              <a:t>dục</a:t>
            </a:r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altLang="ja-JP" sz="3200" dirty="0" err="1">
                <a:solidFill>
                  <a:schemeClr val="accent3">
                    <a:lumMod val="75000"/>
                  </a:schemeClr>
                </a:solidFill>
              </a:rPr>
              <a:t>đồng</a:t>
            </a:r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altLang="ja-JP" sz="3200" dirty="0" err="1">
                <a:solidFill>
                  <a:schemeClr val="accent3">
                    <a:lumMod val="75000"/>
                  </a:schemeClr>
                </a:solidFill>
              </a:rPr>
              <a:t>gi</a:t>
            </a:r>
            <a:r>
              <a:rPr lang="en-US" altLang="ja-JP" sz="3200" dirty="0" err="1">
                <a:solidFill>
                  <a:schemeClr val="accent3">
                    <a:lumMod val="75000"/>
                  </a:schemeClr>
                </a:solidFill>
              </a:rPr>
              <a:t>ới</a:t>
            </a:r>
            <a:r>
              <a:rPr lang="en-US" altLang="ja-JP" sz="32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altLang="ja-JP" sz="3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GB" altLang="ja-JP" sz="3200" dirty="0" err="1">
                <a:solidFill>
                  <a:schemeClr val="accent3">
                    <a:lumMod val="75000"/>
                  </a:schemeClr>
                </a:solidFill>
              </a:rPr>
              <a:t>chemsex</a:t>
            </a:r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en-US" alt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36150" y="1873604"/>
            <a:ext cx="4662726" cy="300145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marL="0" indent="0">
              <a:buFont typeface="Arial" pitchFamily="34" charset="0"/>
              <a:buNone/>
            </a:pPr>
            <a:r>
              <a:rPr lang="en-GB" altLang="ja-JP" sz="3600" dirty="0"/>
              <a:t>”</a:t>
            </a:r>
            <a:r>
              <a:rPr lang="en-GB" altLang="ja-JP" sz="3600" i="1" dirty="0" err="1"/>
              <a:t>Khi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tỉnh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táo</a:t>
            </a:r>
            <a:r>
              <a:rPr lang="en-GB" altLang="ja-JP" sz="3600" i="1" dirty="0"/>
              <a:t>, </a:t>
            </a:r>
            <a:r>
              <a:rPr lang="en-GB" altLang="ja-JP" sz="3600" i="1" dirty="0" err="1"/>
              <a:t>khi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tôi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tránh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xa</a:t>
            </a:r>
            <a:r>
              <a:rPr lang="en-GB" altLang="ja-JP" sz="3600" i="1" dirty="0"/>
              <a:t> ĐÁ, </a:t>
            </a:r>
            <a:r>
              <a:rPr lang="en-GB" altLang="ja-JP" sz="3600" i="1" dirty="0" err="1"/>
              <a:t>tôi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sẽ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cảm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thấy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xấu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hổ</a:t>
            </a:r>
            <a:r>
              <a:rPr lang="en-GB" altLang="ja-JP" sz="3600" i="1" dirty="0"/>
              <a:t>, </a:t>
            </a:r>
            <a:r>
              <a:rPr lang="en-GB" altLang="ja-JP" sz="3600" i="1" dirty="0" err="1"/>
              <a:t>vì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vậy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tôi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sẽ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bắt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đầu</a:t>
            </a:r>
            <a:r>
              <a:rPr lang="en-GB" altLang="ja-JP" sz="3600" i="1" dirty="0"/>
              <a:t> v</a:t>
            </a:r>
            <a:r>
              <a:rPr lang="en-US" altLang="ja-JP" sz="3600" i="1" dirty="0" err="1"/>
              <a:t>ới</a:t>
            </a:r>
            <a:r>
              <a:rPr lang="en-US" altLang="ja-JP" sz="3600" i="1" dirty="0"/>
              <a:t> ĐÁ </a:t>
            </a:r>
            <a:r>
              <a:rPr lang="en-US" altLang="ja-JP" sz="3600" i="1" dirty="0" err="1"/>
              <a:t>trước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tiên</a:t>
            </a:r>
            <a:r>
              <a:rPr lang="en-US" altLang="ja-JP" sz="3600" i="1" dirty="0"/>
              <a:t>, </a:t>
            </a:r>
            <a:r>
              <a:rPr lang="en-US" altLang="ja-JP" sz="3600" i="1" dirty="0" err="1"/>
              <a:t>vì</a:t>
            </a:r>
            <a:r>
              <a:rPr lang="en-US" altLang="ja-JP" sz="3600" i="1" dirty="0"/>
              <a:t> ĐÁ </a:t>
            </a:r>
            <a:r>
              <a:rPr lang="en-US" altLang="ja-JP" sz="3600" i="1" dirty="0" err="1"/>
              <a:t>mang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lại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cho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tôi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sự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dũng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cảm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để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thử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những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cái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mới</a:t>
            </a:r>
            <a:r>
              <a:rPr lang="en-US" altLang="ja-JP" sz="3600" i="1" dirty="0"/>
              <a:t>,</a:t>
            </a:r>
            <a:r>
              <a:rPr lang="en-GB" altLang="ja-JP" sz="3600" i="1" dirty="0"/>
              <a:t>… </a:t>
            </a:r>
          </a:p>
          <a:p>
            <a:pPr marL="0" indent="0">
              <a:buFont typeface="Arial" pitchFamily="34" charset="0"/>
              <a:buNone/>
            </a:pPr>
            <a:endParaRPr lang="en-GB" altLang="ja-JP" sz="3600" i="1" dirty="0"/>
          </a:p>
          <a:p>
            <a:pPr marL="0" indent="0">
              <a:buFont typeface="Arial" pitchFamily="34" charset="0"/>
              <a:buNone/>
            </a:pPr>
            <a:r>
              <a:rPr lang="en-GB" altLang="ja-JP" sz="3600" i="1" dirty="0" err="1"/>
              <a:t>Cảm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xúc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sục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sôi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bên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trong</a:t>
            </a:r>
            <a:r>
              <a:rPr lang="en-GB" altLang="ja-JP" sz="3600" i="1" dirty="0"/>
              <a:t>. Ok, </a:t>
            </a:r>
            <a:r>
              <a:rPr lang="en-GB" altLang="ja-JP" sz="3600" i="1" dirty="0" err="1"/>
              <a:t>sao</a:t>
            </a:r>
            <a:r>
              <a:rPr lang="en-GB" altLang="ja-JP" sz="3600" i="1" dirty="0"/>
              <a:t> ta </a:t>
            </a:r>
            <a:r>
              <a:rPr lang="en-GB" altLang="ja-JP" sz="3600" i="1" dirty="0" err="1"/>
              <a:t>không</a:t>
            </a:r>
            <a:r>
              <a:rPr lang="en-GB" altLang="ja-JP" sz="3600" i="1" dirty="0"/>
              <a:t> </a:t>
            </a:r>
            <a:r>
              <a:rPr lang="en-GB" altLang="ja-JP" sz="3600" i="1" dirty="0" err="1"/>
              <a:t>th</a:t>
            </a:r>
            <a:r>
              <a:rPr lang="en-US" altLang="ja-JP" sz="3600" i="1" dirty="0"/>
              <a:t>ử </a:t>
            </a:r>
            <a:r>
              <a:rPr lang="en-US" altLang="ja-JP" sz="3600" i="1" dirty="0" err="1"/>
              <a:t>quan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hệ</a:t>
            </a:r>
            <a:r>
              <a:rPr lang="en-US" altLang="ja-JP" sz="3600" i="1" dirty="0"/>
              <a:t> 3 </a:t>
            </a:r>
            <a:r>
              <a:rPr lang="en-US" altLang="ja-JP" sz="3600" i="1" dirty="0" err="1"/>
              <a:t>người</a:t>
            </a:r>
            <a:r>
              <a:rPr lang="en-US" altLang="ja-JP" sz="3600" i="1" dirty="0"/>
              <a:t>, 4 </a:t>
            </a:r>
            <a:r>
              <a:rPr lang="en-US" altLang="ja-JP" sz="3600" i="1" dirty="0" err="1"/>
              <a:t>người</a:t>
            </a:r>
            <a:r>
              <a:rPr lang="en-US" altLang="ja-JP" sz="3600" i="1" dirty="0"/>
              <a:t>, </a:t>
            </a:r>
            <a:r>
              <a:rPr lang="en-US" altLang="ja-JP" sz="3600" i="1" dirty="0" err="1"/>
              <a:t>tập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thể</a:t>
            </a:r>
            <a:r>
              <a:rPr lang="en-US" altLang="ja-JP" sz="3600" i="1" dirty="0"/>
              <a:t> hay </a:t>
            </a:r>
            <a:r>
              <a:rPr lang="en-US" altLang="ja-JP" sz="3600" i="1" dirty="0" err="1"/>
              <a:t>hơn</a:t>
            </a:r>
            <a:r>
              <a:rPr lang="en-US" altLang="ja-JP" sz="3600" i="1" dirty="0"/>
              <a:t> </a:t>
            </a:r>
            <a:r>
              <a:rPr lang="en-US" altLang="ja-JP" sz="3600" i="1" dirty="0" err="1"/>
              <a:t>thế</a:t>
            </a:r>
            <a:r>
              <a:rPr lang="en-GB" altLang="ja-JP" sz="3600" dirty="0"/>
              <a:t>…”</a:t>
            </a:r>
            <a:endParaRPr lang="en-US" alt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288661" y="5099613"/>
            <a:ext cx="597666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Nguồn</a:t>
            </a:r>
            <a:r>
              <a:rPr lang="en-US" sz="1400" dirty="0"/>
              <a:t>: “</a:t>
            </a:r>
            <a:r>
              <a:rPr lang="en-US" sz="1400" dirty="0" err="1"/>
              <a:t>Nghiên</a:t>
            </a:r>
            <a:r>
              <a:rPr lang="en-US" sz="1400" dirty="0"/>
              <a:t> </a:t>
            </a:r>
            <a:r>
              <a:rPr lang="en-US" sz="1400" dirty="0" err="1"/>
              <a:t>cứu</a:t>
            </a:r>
            <a:r>
              <a:rPr lang="en-US" sz="1400" dirty="0"/>
              <a:t> </a:t>
            </a:r>
            <a:r>
              <a:rPr lang="en-US" sz="1400" dirty="0" err="1"/>
              <a:t>về</a:t>
            </a:r>
            <a:r>
              <a:rPr lang="en-US" sz="1400" dirty="0"/>
              <a:t> </a:t>
            </a:r>
            <a:r>
              <a:rPr lang="en-US" sz="1400" dirty="0" err="1"/>
              <a:t>chemsex</a:t>
            </a:r>
            <a:r>
              <a:rPr lang="en-US" sz="1400"/>
              <a:t> ở Malaysia”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1200" dirty="0"/>
              <a:t>Sin How Lim, Mohammad Abdul Akbar Halim, Adeeba Kamarulzaman, Frederick L. Altice</a:t>
            </a:r>
            <a:r>
              <a:rPr lang="en-US" sz="2000" dirty="0"/>
              <a:t/>
            </a:r>
            <a:br>
              <a:rPr lang="en-US" sz="2000" dirty="0"/>
            </a:br>
            <a:endParaRPr lang="en-GB" sz="12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E64F2A9-B8E8-4AC6-A986-C4326D7989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132856"/>
            <a:ext cx="3168352" cy="144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615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5" y="-845425"/>
            <a:ext cx="8067675" cy="1143000"/>
          </a:xfrm>
        </p:spPr>
        <p:txBody>
          <a:bodyPr/>
          <a:lstStyle/>
          <a:p>
            <a:endParaRPr lang="en-MY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54100"/>
            <a:ext cx="8134350" cy="5041900"/>
          </a:xfrm>
        </p:spPr>
        <p:txBody>
          <a:bodyPr>
            <a:normAutofit/>
          </a:bodyPr>
          <a:lstStyle/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r>
              <a:rPr lang="en-MY" sz="2000" dirty="0"/>
              <a:t>35 </a:t>
            </a:r>
            <a:r>
              <a:rPr lang="en-MY" sz="2000" dirty="0" err="1"/>
              <a:t>nghiên</a:t>
            </a:r>
            <a:r>
              <a:rPr lang="en-MY" sz="2000" dirty="0"/>
              <a:t> c</a:t>
            </a:r>
            <a:r>
              <a:rPr lang="en-US" sz="2000" dirty="0" err="1"/>
              <a:t>ứu</a:t>
            </a:r>
            <a:endParaRPr lang="en-MY" sz="2000" dirty="0"/>
          </a:p>
          <a:p>
            <a:r>
              <a:rPr lang="en-MY" sz="2000" dirty="0" err="1"/>
              <a:t>Nhìn</a:t>
            </a:r>
            <a:r>
              <a:rPr lang="en-MY" sz="2000" dirty="0"/>
              <a:t> </a:t>
            </a:r>
            <a:r>
              <a:rPr lang="en-MY" sz="2000" dirty="0" err="1"/>
              <a:t>chung</a:t>
            </a:r>
            <a:r>
              <a:rPr lang="en-MY" sz="2000" dirty="0"/>
              <a:t>, </a:t>
            </a:r>
            <a:r>
              <a:rPr lang="en-MY" sz="2000" dirty="0" err="1"/>
              <a:t>mối</a:t>
            </a:r>
            <a:r>
              <a:rPr lang="en-MY" sz="2000" dirty="0"/>
              <a:t> </a:t>
            </a:r>
            <a:r>
              <a:rPr lang="en-MY" sz="2000" dirty="0" err="1"/>
              <a:t>liên</a:t>
            </a:r>
            <a:r>
              <a:rPr lang="en-MY" sz="2000" dirty="0"/>
              <a:t> </a:t>
            </a:r>
            <a:r>
              <a:rPr lang="en-MY" sz="2000" dirty="0" err="1"/>
              <a:t>hệ</a:t>
            </a:r>
            <a:r>
              <a:rPr lang="en-MY" sz="2000" dirty="0"/>
              <a:t> </a:t>
            </a:r>
            <a:r>
              <a:rPr lang="en-MY" sz="2000" dirty="0" err="1"/>
              <a:t>gi</a:t>
            </a:r>
            <a:r>
              <a:rPr lang="en-US" sz="2000" dirty="0" err="1"/>
              <a:t>ữa</a:t>
            </a:r>
            <a:r>
              <a:rPr lang="en-US" sz="2000" dirty="0"/>
              <a:t> </a:t>
            </a:r>
            <a:r>
              <a:rPr lang="en-US" sz="2000" dirty="0" err="1"/>
              <a:t>việc</a:t>
            </a:r>
            <a:r>
              <a:rPr lang="en-US" sz="2000" dirty="0"/>
              <a:t> </a:t>
            </a:r>
            <a:r>
              <a:rPr lang="en-US" sz="2000" dirty="0" err="1"/>
              <a:t>sử</a:t>
            </a:r>
            <a:r>
              <a:rPr lang="en-US" sz="2000" dirty="0"/>
              <a:t> </a:t>
            </a:r>
            <a:r>
              <a:rPr lang="en-US" sz="2000" dirty="0" err="1"/>
              <a:t>dụng</a:t>
            </a:r>
            <a:r>
              <a:rPr lang="en-US" sz="2000" dirty="0"/>
              <a:t> meth</a:t>
            </a:r>
            <a:r>
              <a:rPr lang="en-MY" sz="2000" dirty="0"/>
              <a:t>/amphetamine </a:t>
            </a:r>
            <a:r>
              <a:rPr lang="en-MY" sz="2000" dirty="0" err="1"/>
              <a:t>và</a:t>
            </a:r>
            <a:r>
              <a:rPr lang="en-MY" sz="2000" dirty="0"/>
              <a:t> </a:t>
            </a:r>
            <a:r>
              <a:rPr lang="en-MY" sz="2000" dirty="0" err="1"/>
              <a:t>lây</a:t>
            </a:r>
            <a:r>
              <a:rPr lang="en-MY" sz="2000" dirty="0"/>
              <a:t> </a:t>
            </a:r>
            <a:r>
              <a:rPr lang="en-MY" sz="2000" dirty="0" err="1"/>
              <a:t>nhiễm</a:t>
            </a:r>
            <a:r>
              <a:rPr lang="en-MY" sz="2000" dirty="0"/>
              <a:t> HIV </a:t>
            </a:r>
            <a:r>
              <a:rPr lang="en-MY" sz="2000" dirty="0" err="1"/>
              <a:t>là</a:t>
            </a:r>
            <a:r>
              <a:rPr lang="en-MY" sz="2000" dirty="0"/>
              <a:t> </a:t>
            </a:r>
            <a:r>
              <a:rPr lang="en-MY" sz="2000" dirty="0" err="1"/>
              <a:t>có</a:t>
            </a:r>
            <a:r>
              <a:rPr lang="en-MY" sz="2000" dirty="0"/>
              <a:t> ý </a:t>
            </a:r>
            <a:r>
              <a:rPr lang="en-MY" sz="2000" dirty="0" err="1"/>
              <a:t>nghĩa</a:t>
            </a:r>
            <a:r>
              <a:rPr lang="en-MY" sz="2000" dirty="0"/>
              <a:t> </a:t>
            </a:r>
            <a:r>
              <a:rPr lang="en-MY" sz="2000" dirty="0" err="1"/>
              <a:t>thống</a:t>
            </a:r>
            <a:r>
              <a:rPr lang="en-MY" sz="2000" dirty="0"/>
              <a:t> </a:t>
            </a:r>
            <a:r>
              <a:rPr lang="en-MY" sz="2000" dirty="0" err="1"/>
              <a:t>kê</a:t>
            </a:r>
            <a:r>
              <a:rPr lang="en-MY" sz="2000" dirty="0"/>
              <a:t> </a:t>
            </a:r>
            <a:r>
              <a:rPr lang="en-MY" sz="2000" dirty="0" err="1"/>
              <a:t>trong</a:t>
            </a:r>
            <a:r>
              <a:rPr lang="en-MY" sz="2000" dirty="0"/>
              <a:t> </a:t>
            </a:r>
            <a:r>
              <a:rPr lang="en-MY" sz="2000" dirty="0" err="1"/>
              <a:t>tất</a:t>
            </a:r>
            <a:r>
              <a:rPr lang="en-MY" sz="2000" dirty="0"/>
              <a:t> </a:t>
            </a:r>
            <a:r>
              <a:rPr lang="en-MY" sz="2000" dirty="0" err="1"/>
              <a:t>cả</a:t>
            </a:r>
            <a:r>
              <a:rPr lang="en-MY" sz="2000" dirty="0"/>
              <a:t> </a:t>
            </a:r>
            <a:r>
              <a:rPr lang="en-MY" sz="2000" dirty="0" err="1"/>
              <a:t>các</a:t>
            </a:r>
            <a:r>
              <a:rPr lang="en-MY" sz="2000" dirty="0"/>
              <a:t> </a:t>
            </a:r>
            <a:r>
              <a:rPr lang="en-MY" sz="2000" dirty="0" err="1"/>
              <a:t>thiết</a:t>
            </a:r>
            <a:r>
              <a:rPr lang="en-MY" sz="2000" dirty="0"/>
              <a:t> </a:t>
            </a:r>
            <a:r>
              <a:rPr lang="en-MY" sz="2000" dirty="0" err="1"/>
              <a:t>kế</a:t>
            </a:r>
            <a:r>
              <a:rPr lang="en-MY" sz="2000" dirty="0"/>
              <a:t> </a:t>
            </a:r>
            <a:r>
              <a:rPr lang="en-MY" sz="2000" dirty="0" err="1"/>
              <a:t>nghiên</a:t>
            </a:r>
            <a:r>
              <a:rPr lang="en-MY" sz="2000" dirty="0"/>
              <a:t> c</a:t>
            </a:r>
            <a:r>
              <a:rPr lang="en-US" sz="2000" dirty="0" err="1"/>
              <a:t>ứu</a:t>
            </a:r>
            <a:r>
              <a:rPr lang="en-MY" sz="2000" dirty="0"/>
              <a:t>; </a:t>
            </a:r>
          </a:p>
          <a:p>
            <a:r>
              <a:rPr lang="en-MY" sz="2000" dirty="0" err="1"/>
              <a:t>Mối</a:t>
            </a:r>
            <a:r>
              <a:rPr lang="en-MY" sz="2000" dirty="0"/>
              <a:t> </a:t>
            </a:r>
            <a:r>
              <a:rPr lang="en-MY" sz="2000" dirty="0" err="1"/>
              <a:t>liên</a:t>
            </a:r>
            <a:r>
              <a:rPr lang="en-MY" sz="2000" dirty="0"/>
              <a:t> </a:t>
            </a:r>
            <a:r>
              <a:rPr lang="en-MY" sz="2000" dirty="0" err="1"/>
              <a:t>hệ</a:t>
            </a:r>
            <a:r>
              <a:rPr lang="en-MY" sz="2000" dirty="0"/>
              <a:t> </a:t>
            </a:r>
            <a:r>
              <a:rPr lang="en-MY" sz="2000" dirty="0" err="1"/>
              <a:t>gi</a:t>
            </a:r>
            <a:r>
              <a:rPr lang="en-US" sz="2000" dirty="0" err="1"/>
              <a:t>ữa</a:t>
            </a:r>
            <a:r>
              <a:rPr lang="en-US" sz="2000" dirty="0"/>
              <a:t> </a:t>
            </a:r>
            <a:r>
              <a:rPr lang="en-US" sz="2000" dirty="0" err="1"/>
              <a:t>thuốc</a:t>
            </a:r>
            <a:r>
              <a:rPr lang="en-US" sz="2000" dirty="0"/>
              <a:t> </a:t>
            </a:r>
            <a:r>
              <a:rPr lang="en-US" sz="2000" dirty="0" err="1"/>
              <a:t>lắc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lây</a:t>
            </a:r>
            <a:r>
              <a:rPr lang="en-US" sz="2000" dirty="0"/>
              <a:t> </a:t>
            </a:r>
            <a:r>
              <a:rPr lang="en-US" sz="2000" dirty="0" err="1"/>
              <a:t>nhiễm</a:t>
            </a:r>
            <a:r>
              <a:rPr lang="en-US" sz="2000" dirty="0"/>
              <a:t> HIV </a:t>
            </a:r>
            <a:r>
              <a:rPr lang="en-US" sz="2000" dirty="0" err="1"/>
              <a:t>là</a:t>
            </a:r>
            <a:r>
              <a:rPr lang="en-US" sz="2000" dirty="0"/>
              <a:t> </a:t>
            </a:r>
            <a:r>
              <a:rPr lang="en-US" sz="2000" dirty="0" err="1"/>
              <a:t>không</a:t>
            </a:r>
            <a:r>
              <a:rPr lang="en-US" sz="2000" dirty="0"/>
              <a:t> </a:t>
            </a:r>
            <a:r>
              <a:rPr lang="en-US" sz="2000" dirty="0" err="1"/>
              <a:t>đáng</a:t>
            </a:r>
            <a:r>
              <a:rPr lang="en-US" sz="2000" dirty="0"/>
              <a:t> </a:t>
            </a:r>
            <a:r>
              <a:rPr lang="en-US" sz="2000" dirty="0" err="1"/>
              <a:t>kể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nghiên</a:t>
            </a:r>
            <a:r>
              <a:rPr lang="en-US" sz="2000" dirty="0"/>
              <a:t> </a:t>
            </a:r>
            <a:r>
              <a:rPr lang="en-US" sz="2000" dirty="0" err="1"/>
              <a:t>cứu</a:t>
            </a:r>
            <a:r>
              <a:rPr lang="en-US" sz="2000" dirty="0"/>
              <a:t> </a:t>
            </a:r>
            <a:r>
              <a:rPr lang="en-US" sz="2000" dirty="0" err="1"/>
              <a:t>mô</a:t>
            </a:r>
            <a:r>
              <a:rPr lang="en-US" sz="2000" dirty="0"/>
              <a:t> </a:t>
            </a:r>
            <a:r>
              <a:rPr lang="en-US" sz="2000" dirty="0" err="1"/>
              <a:t>tả</a:t>
            </a:r>
            <a:r>
              <a:rPr lang="en-US" sz="2000" dirty="0"/>
              <a:t> </a:t>
            </a:r>
            <a:r>
              <a:rPr lang="en-US" sz="2000" dirty="0" err="1"/>
              <a:t>cắt</a:t>
            </a:r>
            <a:r>
              <a:rPr lang="en-US" sz="2000" dirty="0"/>
              <a:t> </a:t>
            </a:r>
            <a:r>
              <a:rPr lang="en-US" sz="2000" dirty="0" err="1"/>
              <a:t>ngang</a:t>
            </a:r>
            <a:r>
              <a:rPr lang="en-US" sz="2000" dirty="0"/>
              <a:t> </a:t>
            </a:r>
            <a:r>
              <a:rPr lang="en-US" sz="2000" dirty="0" err="1"/>
              <a:t>tại</a:t>
            </a:r>
            <a:r>
              <a:rPr lang="en-US" sz="2000" dirty="0"/>
              <a:t> </a:t>
            </a:r>
            <a:r>
              <a:rPr lang="en-US" sz="2000" dirty="0" err="1"/>
              <a:t>cùng</a:t>
            </a:r>
            <a:r>
              <a:rPr lang="en-US" sz="2000" dirty="0"/>
              <a:t> </a:t>
            </a:r>
            <a:r>
              <a:rPr lang="en-US" sz="2000" dirty="0" err="1"/>
              <a:t>một</a:t>
            </a:r>
            <a:r>
              <a:rPr lang="en-US" sz="2000" dirty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điểm</a:t>
            </a:r>
            <a:endParaRPr lang="en-MY" sz="2000" dirty="0"/>
          </a:p>
          <a:p>
            <a:endParaRPr lang="en-MY" sz="2400" dirty="0"/>
          </a:p>
          <a:p>
            <a:endParaRPr lang="en-MY" sz="2800" dirty="0"/>
          </a:p>
          <a:p>
            <a:endParaRPr lang="en-MY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25" y="0"/>
            <a:ext cx="6972300" cy="39497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C0F669-784C-48F6-8330-880A24C818EB}"/>
              </a:ext>
            </a:extLst>
          </p:cNvPr>
          <p:cNvSpPr txBox="1"/>
          <p:nvPr/>
        </p:nvSpPr>
        <p:spPr>
          <a:xfrm>
            <a:off x="955787" y="1844824"/>
            <a:ext cx="6984776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100" b="1" dirty="0" err="1"/>
              <a:t>Các</a:t>
            </a:r>
            <a:r>
              <a:rPr lang="en-US" sz="2100" b="1" dirty="0"/>
              <a:t> </a:t>
            </a:r>
            <a:r>
              <a:rPr lang="en-US" sz="2100" b="1" dirty="0" err="1"/>
              <a:t>chất</a:t>
            </a:r>
            <a:r>
              <a:rPr lang="en-US" sz="2100" b="1" dirty="0"/>
              <a:t> </a:t>
            </a:r>
            <a:r>
              <a:rPr lang="en-US" sz="2100" b="1" dirty="0" err="1"/>
              <a:t>kích</a:t>
            </a:r>
            <a:r>
              <a:rPr lang="en-US" sz="2100" b="1" dirty="0"/>
              <a:t> </a:t>
            </a:r>
            <a:r>
              <a:rPr lang="en-US" sz="2100" b="1" dirty="0" err="1"/>
              <a:t>thích</a:t>
            </a:r>
            <a:r>
              <a:rPr lang="en-US" sz="2100" b="1" dirty="0"/>
              <a:t> </a:t>
            </a:r>
            <a:r>
              <a:rPr lang="en-US" sz="2100" b="1" dirty="0" err="1"/>
              <a:t>dạng</a:t>
            </a:r>
            <a:r>
              <a:rPr lang="en-US" sz="2100" b="1" dirty="0"/>
              <a:t> amphetamine </a:t>
            </a:r>
            <a:r>
              <a:rPr lang="en-US" sz="2100" b="1" dirty="0" err="1"/>
              <a:t>và</a:t>
            </a:r>
            <a:r>
              <a:rPr lang="en-US" sz="2100" b="1" dirty="0"/>
              <a:t> </a:t>
            </a:r>
            <a:r>
              <a:rPr lang="en-US" sz="2100" b="1" dirty="0" err="1"/>
              <a:t>lây</a:t>
            </a:r>
            <a:r>
              <a:rPr lang="en-US" sz="2100" b="1" dirty="0"/>
              <a:t> </a:t>
            </a:r>
            <a:r>
              <a:rPr lang="en-US" sz="2100" b="1" dirty="0" err="1"/>
              <a:t>nhiễm</a:t>
            </a:r>
            <a:r>
              <a:rPr lang="en-US" sz="2100" b="1" dirty="0"/>
              <a:t> HIV </a:t>
            </a:r>
            <a:r>
              <a:rPr lang="en-US" sz="2100" b="1" dirty="0" err="1"/>
              <a:t>trong</a:t>
            </a:r>
            <a:r>
              <a:rPr lang="en-US" sz="2100" b="1" dirty="0"/>
              <a:t> </a:t>
            </a:r>
            <a:r>
              <a:rPr lang="en-US" sz="2100" b="1" dirty="0" err="1"/>
              <a:t>nhóm</a:t>
            </a:r>
            <a:r>
              <a:rPr lang="en-US" sz="2100" b="1" dirty="0"/>
              <a:t> </a:t>
            </a:r>
            <a:r>
              <a:rPr lang="en-US" sz="2100" b="1" dirty="0" err="1"/>
              <a:t>nam</a:t>
            </a:r>
            <a:r>
              <a:rPr lang="en-US" sz="2100" b="1" dirty="0"/>
              <a:t> </a:t>
            </a:r>
            <a:r>
              <a:rPr lang="en-US" sz="2100" b="1" dirty="0" err="1"/>
              <a:t>quan</a:t>
            </a:r>
            <a:r>
              <a:rPr lang="en-US" sz="2100" b="1" dirty="0"/>
              <a:t> </a:t>
            </a:r>
            <a:r>
              <a:rPr lang="en-US" sz="2100" b="1" dirty="0" err="1"/>
              <a:t>hệ</a:t>
            </a:r>
            <a:r>
              <a:rPr lang="en-US" sz="2100" b="1" dirty="0"/>
              <a:t> </a:t>
            </a:r>
            <a:r>
              <a:rPr lang="en-US" sz="2100" b="1" dirty="0" err="1"/>
              <a:t>tình</a:t>
            </a:r>
            <a:r>
              <a:rPr lang="en-US" sz="2100" b="1" dirty="0"/>
              <a:t> </a:t>
            </a:r>
            <a:r>
              <a:rPr lang="en-US" sz="2100" b="1" dirty="0" err="1"/>
              <a:t>dục</a:t>
            </a:r>
            <a:r>
              <a:rPr lang="en-US" sz="2100" b="1" dirty="0"/>
              <a:t> </a:t>
            </a:r>
            <a:r>
              <a:rPr lang="en-US" sz="2100" b="1" dirty="0" err="1"/>
              <a:t>đồng</a:t>
            </a:r>
            <a:r>
              <a:rPr lang="en-US" sz="2100" b="1" dirty="0"/>
              <a:t> </a:t>
            </a:r>
            <a:r>
              <a:rPr lang="en-US" sz="2100" b="1" dirty="0" err="1"/>
              <a:t>giới</a:t>
            </a:r>
            <a:r>
              <a:rPr lang="en-US" sz="2100" b="1" dirty="0"/>
              <a:t>: Ý </a:t>
            </a:r>
            <a:r>
              <a:rPr lang="en-US" sz="2100" b="1" dirty="0" err="1"/>
              <a:t>nghĩa</a:t>
            </a:r>
            <a:r>
              <a:rPr lang="en-US" sz="2100" b="1" dirty="0"/>
              <a:t> </a:t>
            </a:r>
            <a:r>
              <a:rPr lang="en-US" sz="2100" b="1" dirty="0" err="1"/>
              <a:t>đối</a:t>
            </a:r>
            <a:r>
              <a:rPr lang="en-US" sz="2100" b="1" dirty="0"/>
              <a:t> </a:t>
            </a:r>
            <a:r>
              <a:rPr lang="en-US" sz="2100" b="1" dirty="0" err="1"/>
              <a:t>với</a:t>
            </a:r>
            <a:r>
              <a:rPr lang="en-US" sz="2100" b="1" dirty="0"/>
              <a:t> </a:t>
            </a:r>
            <a:r>
              <a:rPr lang="en-US" sz="2100" b="1" dirty="0" err="1"/>
              <a:t>nghiên</a:t>
            </a:r>
            <a:r>
              <a:rPr lang="en-US" sz="2100" b="1" dirty="0"/>
              <a:t> </a:t>
            </a:r>
            <a:r>
              <a:rPr lang="en-US" sz="2100" b="1" dirty="0" err="1"/>
              <a:t>cứu</a:t>
            </a:r>
            <a:r>
              <a:rPr lang="en-US" sz="2100" b="1" dirty="0"/>
              <a:t> </a:t>
            </a:r>
            <a:r>
              <a:rPr lang="en-US" sz="2100" b="1" dirty="0" err="1"/>
              <a:t>và</a:t>
            </a:r>
            <a:r>
              <a:rPr lang="en-US" sz="2100" b="1" dirty="0"/>
              <a:t> </a:t>
            </a:r>
            <a:r>
              <a:rPr lang="en-US" sz="2100" b="1" dirty="0" err="1"/>
              <a:t>dự</a:t>
            </a:r>
            <a:r>
              <a:rPr lang="en-US" sz="2100" b="1" dirty="0"/>
              <a:t> </a:t>
            </a:r>
            <a:r>
              <a:rPr lang="en-US" sz="2100" b="1" dirty="0" err="1"/>
              <a:t>phòng</a:t>
            </a:r>
            <a:r>
              <a:rPr lang="en-US" sz="2100" b="1" dirty="0"/>
              <a:t> </a:t>
            </a:r>
            <a:r>
              <a:rPr lang="en-US" sz="2100" b="1" dirty="0" err="1"/>
              <a:t>lây</a:t>
            </a:r>
            <a:r>
              <a:rPr lang="en-US" sz="2100" b="1" dirty="0"/>
              <a:t> </a:t>
            </a:r>
            <a:r>
              <a:rPr lang="en-US" sz="2100" b="1" dirty="0" err="1"/>
              <a:t>nhiễm</a:t>
            </a:r>
            <a:r>
              <a:rPr lang="en-US" sz="2100" b="1" dirty="0"/>
              <a:t> HIV </a:t>
            </a:r>
            <a:r>
              <a:rPr lang="en-US" sz="2100" b="1" dirty="0" err="1"/>
              <a:t>từ</a:t>
            </a:r>
            <a:r>
              <a:rPr lang="en-US" sz="2100" b="1" dirty="0"/>
              <a:t> </a:t>
            </a:r>
            <a:r>
              <a:rPr lang="en-US" sz="2100" b="1" dirty="0" err="1"/>
              <a:t>một</a:t>
            </a:r>
            <a:r>
              <a:rPr lang="en-US" sz="2100" b="1" dirty="0"/>
              <a:t> </a:t>
            </a:r>
            <a:r>
              <a:rPr lang="en-US" sz="2100" b="1" dirty="0" err="1"/>
              <a:t>đánh</a:t>
            </a:r>
            <a:r>
              <a:rPr lang="en-US" sz="2100" b="1" dirty="0"/>
              <a:t> </a:t>
            </a:r>
            <a:r>
              <a:rPr lang="en-US" sz="2100" b="1" dirty="0" err="1"/>
              <a:t>giá</a:t>
            </a:r>
            <a:r>
              <a:rPr lang="en-US" sz="2100" b="1" dirty="0"/>
              <a:t> </a:t>
            </a:r>
            <a:r>
              <a:rPr lang="en-US" sz="2100" b="1" dirty="0" err="1"/>
              <a:t>hệ</a:t>
            </a:r>
            <a:r>
              <a:rPr lang="en-US" sz="2100" b="1" dirty="0"/>
              <a:t> </a:t>
            </a:r>
            <a:r>
              <a:rPr lang="en-US" sz="2100" b="1" dirty="0" err="1"/>
              <a:t>thống</a:t>
            </a:r>
            <a:r>
              <a:rPr lang="en-US" sz="2100" b="1" dirty="0"/>
              <a:t> </a:t>
            </a:r>
            <a:r>
              <a:rPr lang="en-US" sz="2100" b="1" dirty="0" err="1"/>
              <a:t>và</a:t>
            </a:r>
            <a:r>
              <a:rPr lang="en-US" sz="2100" b="1" dirty="0"/>
              <a:t> </a:t>
            </a:r>
            <a:r>
              <a:rPr lang="en-US" sz="2100" b="1" dirty="0" err="1"/>
              <a:t>phân</a:t>
            </a:r>
            <a:r>
              <a:rPr lang="en-US" sz="2100" b="1" dirty="0"/>
              <a:t> </a:t>
            </a:r>
            <a:r>
              <a:rPr lang="en-US" sz="2100" b="1" dirty="0" err="1"/>
              <a:t>tích</a:t>
            </a:r>
            <a:r>
              <a:rPr lang="en-US" sz="2100" b="1" dirty="0"/>
              <a:t> </a:t>
            </a:r>
            <a:r>
              <a:rPr lang="en-US" sz="2100" b="1" dirty="0" err="1"/>
              <a:t>tổng</a:t>
            </a:r>
            <a:r>
              <a:rPr lang="en-US" sz="2100" b="1" dirty="0"/>
              <a:t> </a:t>
            </a:r>
            <a:r>
              <a:rPr lang="en-US" sz="2100" b="1" dirty="0" err="1"/>
              <a:t>hợp</a:t>
            </a:r>
            <a:endParaRPr lang="en-GB" sz="2100" b="1" dirty="0"/>
          </a:p>
        </p:txBody>
      </p:sp>
    </p:spTree>
    <p:extLst>
      <p:ext uri="{BB962C8B-B14F-4D97-AF65-F5344CB8AC3E}">
        <p14:creationId xmlns:p14="http://schemas.microsoft.com/office/powerpoint/2010/main" val="4231570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Tóm</a:t>
            </a:r>
            <a:r>
              <a:rPr lang="en-GB" dirty="0"/>
              <a:t> </a:t>
            </a:r>
            <a:r>
              <a:rPr lang="en-GB" dirty="0" err="1"/>
              <a:t>tắt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9"/>
            <a:ext cx="8229600" cy="4248472"/>
          </a:xfrm>
        </p:spPr>
        <p:txBody>
          <a:bodyPr>
            <a:normAutofit fontScale="77500" lnSpcReduction="20000"/>
          </a:bodyPr>
          <a:lstStyle/>
          <a:p>
            <a:r>
              <a:rPr lang="en-GB" dirty="0" err="1"/>
              <a:t>Có</a:t>
            </a:r>
            <a:r>
              <a:rPr lang="en-GB" dirty="0"/>
              <a:t> </a:t>
            </a:r>
            <a:r>
              <a:rPr lang="en-GB" dirty="0" err="1"/>
              <a:t>mối</a:t>
            </a:r>
            <a:r>
              <a:rPr lang="en-GB" dirty="0"/>
              <a:t> </a:t>
            </a:r>
            <a:r>
              <a:rPr lang="en-GB" dirty="0" err="1"/>
              <a:t>liên</a:t>
            </a:r>
            <a:r>
              <a:rPr lang="en-GB" dirty="0"/>
              <a:t> </a:t>
            </a:r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gi</a:t>
            </a:r>
            <a:r>
              <a:rPr lang="en-US" dirty="0" err="1"/>
              <a:t>ữa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gây</a:t>
            </a:r>
            <a:r>
              <a:rPr lang="en-US" dirty="0"/>
              <a:t> </a:t>
            </a:r>
            <a:r>
              <a:rPr lang="en-US" dirty="0" err="1"/>
              <a:t>nghiện</a:t>
            </a:r>
            <a:r>
              <a:rPr lang="en-US" dirty="0"/>
              <a:t> </a:t>
            </a:r>
            <a:r>
              <a:rPr lang="en-US" dirty="0" err="1"/>
              <a:t>kích</a:t>
            </a:r>
            <a:r>
              <a:rPr lang="en-US" dirty="0"/>
              <a:t> </a:t>
            </a:r>
            <a:r>
              <a:rPr lang="en-US" dirty="0" err="1"/>
              <a:t>thích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HIV </a:t>
            </a:r>
            <a:r>
              <a:rPr lang="en-US" dirty="0" err="1"/>
              <a:t>nhưng</a:t>
            </a:r>
            <a:r>
              <a:rPr lang="en-US" dirty="0"/>
              <a:t> </a:t>
            </a:r>
            <a:r>
              <a:rPr lang="en-US" dirty="0" err="1"/>
              <a:t>chưa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lượng</a:t>
            </a:r>
            <a:endParaRPr lang="en-GB" dirty="0"/>
          </a:p>
          <a:p>
            <a:r>
              <a:rPr lang="en-GB" dirty="0" err="1"/>
              <a:t>Lây</a:t>
            </a:r>
            <a:r>
              <a:rPr lang="en-GB" dirty="0"/>
              <a:t> </a:t>
            </a:r>
            <a:r>
              <a:rPr lang="en-GB" dirty="0" err="1"/>
              <a:t>nhiễm</a:t>
            </a:r>
            <a:r>
              <a:rPr lang="en-GB" dirty="0"/>
              <a:t> qua đ</a:t>
            </a:r>
            <a:r>
              <a:rPr lang="en-US" dirty="0" err="1"/>
              <a:t>ường</a:t>
            </a:r>
            <a:r>
              <a:rPr lang="en-US" dirty="0"/>
              <a:t> </a:t>
            </a:r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dục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/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dùng</a:t>
            </a:r>
            <a:r>
              <a:rPr lang="en-US" dirty="0"/>
              <a:t> </a:t>
            </a:r>
            <a:r>
              <a:rPr lang="en-US" dirty="0" err="1"/>
              <a:t>chung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cụ</a:t>
            </a:r>
            <a:r>
              <a:rPr lang="en-US" dirty="0"/>
              <a:t> </a:t>
            </a:r>
            <a:r>
              <a:rPr lang="en-US" dirty="0" err="1"/>
              <a:t>tiêm</a:t>
            </a:r>
            <a:r>
              <a:rPr lang="en-US" dirty="0"/>
              <a:t> </a:t>
            </a:r>
            <a:r>
              <a:rPr lang="en-US" dirty="0" err="1"/>
              <a:t>chích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tượng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GB" dirty="0"/>
              <a:t> </a:t>
            </a:r>
          </a:p>
          <a:p>
            <a:r>
              <a:rPr lang="en-GB" dirty="0" err="1"/>
              <a:t>Viêm</a:t>
            </a:r>
            <a:r>
              <a:rPr lang="en-GB" dirty="0"/>
              <a:t> </a:t>
            </a:r>
            <a:r>
              <a:rPr lang="en-GB" dirty="0" err="1"/>
              <a:t>gan</a:t>
            </a:r>
            <a:r>
              <a:rPr lang="en-GB" dirty="0"/>
              <a:t> C</a:t>
            </a:r>
          </a:p>
          <a:p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thống</a:t>
            </a:r>
            <a:r>
              <a:rPr lang="en-GB" dirty="0"/>
              <a:t> </a:t>
            </a:r>
            <a:r>
              <a:rPr lang="en-GB" dirty="0" err="1"/>
              <a:t>miễn</a:t>
            </a:r>
            <a:r>
              <a:rPr lang="en-GB" dirty="0"/>
              <a:t> </a:t>
            </a:r>
            <a:r>
              <a:rPr lang="en-GB" dirty="0" err="1"/>
              <a:t>dịch</a:t>
            </a:r>
            <a:r>
              <a:rPr lang="en-GB" dirty="0"/>
              <a:t> </a:t>
            </a:r>
            <a:r>
              <a:rPr lang="en-GB" dirty="0" err="1"/>
              <a:t>suy</a:t>
            </a:r>
            <a:r>
              <a:rPr lang="en-GB" dirty="0"/>
              <a:t> </a:t>
            </a:r>
            <a:r>
              <a:rPr lang="en-GB" dirty="0" err="1"/>
              <a:t>giảm</a:t>
            </a:r>
            <a:endParaRPr lang="en-GB" dirty="0"/>
          </a:p>
          <a:p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hành</a:t>
            </a:r>
            <a:r>
              <a:rPr lang="en-GB" dirty="0"/>
              <a:t> vi </a:t>
            </a:r>
            <a:r>
              <a:rPr lang="en-GB" dirty="0" err="1"/>
              <a:t>tiêm</a:t>
            </a:r>
            <a:r>
              <a:rPr lang="en-GB" dirty="0"/>
              <a:t> </a:t>
            </a:r>
            <a:r>
              <a:rPr lang="en-GB" dirty="0" err="1"/>
              <a:t>chích</a:t>
            </a:r>
            <a:r>
              <a:rPr lang="en-GB" dirty="0"/>
              <a:t> c</a:t>
            </a:r>
            <a:r>
              <a:rPr lang="en-US" dirty="0" err="1"/>
              <a:t>ưỡng</a:t>
            </a:r>
            <a:r>
              <a:rPr lang="en-US" dirty="0"/>
              <a:t> </a:t>
            </a:r>
            <a:r>
              <a:rPr lang="en-US" dirty="0" err="1"/>
              <a:t>ép</a:t>
            </a:r>
            <a:r>
              <a:rPr lang="en-US" dirty="0"/>
              <a:t> (c</a:t>
            </a:r>
            <a:r>
              <a:rPr lang="en-GB" dirty="0" err="1"/>
              <a:t>ocaine</a:t>
            </a:r>
            <a:r>
              <a:rPr lang="en-GB" dirty="0"/>
              <a:t>)</a:t>
            </a:r>
          </a:p>
          <a:p>
            <a:r>
              <a:rPr lang="en-GB" dirty="0" err="1"/>
              <a:t>Gi</a:t>
            </a:r>
            <a:r>
              <a:rPr lang="en-US" dirty="0" err="1"/>
              <a:t>ữa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tượng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–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nguy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tích</a:t>
            </a:r>
            <a:r>
              <a:rPr lang="en-US" dirty="0"/>
              <a:t> </a:t>
            </a:r>
            <a:r>
              <a:rPr lang="en-US" dirty="0" err="1"/>
              <a:t>lũy</a:t>
            </a:r>
            <a:r>
              <a:rPr lang="en-GB" dirty="0"/>
              <a:t> (</a:t>
            </a:r>
            <a:r>
              <a:rPr lang="en-GB" dirty="0" err="1">
                <a:solidFill>
                  <a:srgbClr val="FF0000"/>
                </a:solidFill>
              </a:rPr>
              <a:t>Nhóm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nam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tình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dục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đồng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gi</a:t>
            </a:r>
            <a:r>
              <a:rPr lang="en-US" dirty="0" err="1">
                <a:solidFill>
                  <a:srgbClr val="FF0000"/>
                </a:solidFill>
              </a:rPr>
              <a:t>ới</a:t>
            </a:r>
            <a:r>
              <a:rPr lang="en-GB" dirty="0"/>
              <a:t>; ng</a:t>
            </a:r>
            <a:r>
              <a:rPr lang="en-US" dirty="0" err="1"/>
              <a:t>ười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mại</a:t>
            </a:r>
            <a:r>
              <a:rPr lang="en-US" dirty="0"/>
              <a:t> </a:t>
            </a:r>
            <a:r>
              <a:rPr lang="en-US" dirty="0" err="1"/>
              <a:t>dâm</a:t>
            </a:r>
            <a:r>
              <a:rPr lang="en-GB" dirty="0"/>
              <a:t>)</a:t>
            </a:r>
          </a:p>
          <a:p>
            <a:r>
              <a:rPr lang="en-GB" dirty="0" err="1"/>
              <a:t>Mối</a:t>
            </a:r>
            <a:r>
              <a:rPr lang="en-GB" dirty="0"/>
              <a:t> </a:t>
            </a:r>
            <a:r>
              <a:rPr lang="en-GB" dirty="0" err="1"/>
              <a:t>liên</a:t>
            </a:r>
            <a:r>
              <a:rPr lang="en-GB" dirty="0"/>
              <a:t> </a:t>
            </a:r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ch</a:t>
            </a:r>
            <a:r>
              <a:rPr lang="en-US" dirty="0" err="1"/>
              <a:t>ưa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chứng</a:t>
            </a:r>
            <a:r>
              <a:rPr lang="en-US" dirty="0"/>
              <a:t> </a:t>
            </a:r>
            <a:r>
              <a:rPr lang="en-US" dirty="0" err="1"/>
              <a:t>minh</a:t>
            </a:r>
            <a:r>
              <a:rPr lang="en-US" dirty="0"/>
              <a:t> ở </a:t>
            </a:r>
            <a:r>
              <a:rPr lang="en-US" dirty="0" err="1"/>
              <a:t>tất</a:t>
            </a:r>
            <a:r>
              <a:rPr lang="en-US" dirty="0"/>
              <a:t> </a:t>
            </a:r>
            <a:r>
              <a:rPr lang="en-US" dirty="0" err="1"/>
              <a:t>cả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GB" dirty="0"/>
              <a:t>(</a:t>
            </a:r>
            <a:r>
              <a:rPr lang="en-GB" dirty="0" err="1"/>
              <a:t>ví</a:t>
            </a:r>
            <a:r>
              <a:rPr lang="en-GB" dirty="0"/>
              <a:t> </a:t>
            </a:r>
            <a:r>
              <a:rPr lang="en-GB" dirty="0" err="1"/>
              <a:t>dụ</a:t>
            </a:r>
            <a:r>
              <a:rPr lang="en-GB" dirty="0"/>
              <a:t>: MDMA)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2587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97768"/>
            <a:ext cx="8820472" cy="1143000"/>
          </a:xfrm>
        </p:spPr>
        <p:txBody>
          <a:bodyPr>
            <a:noAutofit/>
          </a:bodyPr>
          <a:lstStyle/>
          <a:p>
            <a:r>
              <a:rPr lang="en-GB" sz="3000" dirty="0">
                <a:solidFill>
                  <a:schemeClr val="accent3">
                    <a:lumMod val="75000"/>
                  </a:schemeClr>
                </a:solidFill>
              </a:rPr>
              <a:t>S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ử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dụng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chất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gây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nghiện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kích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thích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nguy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cơ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lây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nhiễm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HIV: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Mô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hình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khối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mosaic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về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các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chất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gây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nghiện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các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nhân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tố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nhóm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đối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tượng</a:t>
            </a:r>
            <a:endParaRPr lang="en-GB" sz="3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71992" y="1772816"/>
            <a:ext cx="6880187" cy="4060034"/>
            <a:chOff x="1947224" y="1472438"/>
            <a:chExt cx="6880187" cy="3512252"/>
          </a:xfrm>
        </p:grpSpPr>
        <p:sp>
          <p:nvSpPr>
            <p:cNvPr id="6" name="Freeform 5"/>
            <p:cNvSpPr/>
            <p:nvPr/>
          </p:nvSpPr>
          <p:spPr>
            <a:xfrm>
              <a:off x="3283606" y="2944234"/>
              <a:ext cx="1552102" cy="1332766"/>
            </a:xfrm>
            <a:custGeom>
              <a:avLst/>
              <a:gdLst>
                <a:gd name="connsiteX0" fmla="*/ 0 w 1552102"/>
                <a:gd name="connsiteY0" fmla="*/ 666383 h 1332766"/>
                <a:gd name="connsiteX1" fmla="*/ 333192 w 1552102"/>
                <a:gd name="connsiteY1" fmla="*/ 0 h 1332766"/>
                <a:gd name="connsiteX2" fmla="*/ 1218911 w 1552102"/>
                <a:gd name="connsiteY2" fmla="*/ 0 h 1332766"/>
                <a:gd name="connsiteX3" fmla="*/ 1552102 w 1552102"/>
                <a:gd name="connsiteY3" fmla="*/ 666383 h 1332766"/>
                <a:gd name="connsiteX4" fmla="*/ 1218911 w 1552102"/>
                <a:gd name="connsiteY4" fmla="*/ 1332766 h 1332766"/>
                <a:gd name="connsiteX5" fmla="*/ 333192 w 1552102"/>
                <a:gd name="connsiteY5" fmla="*/ 1332766 h 1332766"/>
                <a:gd name="connsiteX6" fmla="*/ 0 w 1552102"/>
                <a:gd name="connsiteY6" fmla="*/ 666383 h 133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2102" h="1332766">
                  <a:moveTo>
                    <a:pt x="0" y="666383"/>
                  </a:moveTo>
                  <a:lnTo>
                    <a:pt x="333192" y="0"/>
                  </a:lnTo>
                  <a:lnTo>
                    <a:pt x="1218911" y="0"/>
                  </a:lnTo>
                  <a:lnTo>
                    <a:pt x="1552102" y="666383"/>
                  </a:lnTo>
                  <a:lnTo>
                    <a:pt x="1218911" y="1332766"/>
                  </a:lnTo>
                  <a:lnTo>
                    <a:pt x="333192" y="1332766"/>
                  </a:lnTo>
                  <a:lnTo>
                    <a:pt x="0" y="666383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0406" tIns="226753" rIns="240406" bIns="22675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err="1"/>
                <a:t>Tiêm</a:t>
              </a:r>
              <a:r>
                <a:rPr lang="en-GB" sz="1600" kern="1200" dirty="0"/>
                <a:t> </a:t>
              </a:r>
              <a:r>
                <a:rPr lang="en-GB" sz="1600" kern="1200" dirty="0" err="1"/>
                <a:t>chích</a:t>
              </a:r>
              <a:r>
                <a:rPr lang="en-GB" sz="1600" kern="1200" dirty="0"/>
                <a:t> </a:t>
              </a:r>
              <a:r>
                <a:rPr lang="en-GB" sz="1600" kern="1200" dirty="0" err="1"/>
                <a:t>không</a:t>
              </a:r>
              <a:r>
                <a:rPr lang="en-GB" sz="1600" kern="1200" dirty="0"/>
                <a:t> an </a:t>
              </a:r>
              <a:r>
                <a:rPr lang="en-GB" sz="1600" kern="1200" dirty="0" err="1"/>
                <a:t>toàn</a:t>
              </a:r>
              <a:endParaRPr lang="en-GB" sz="1600" kern="1200" dirty="0"/>
            </a:p>
          </p:txBody>
        </p:sp>
        <p:sp>
          <p:nvSpPr>
            <p:cNvPr id="8" name="Hexagon 7"/>
            <p:cNvSpPr/>
            <p:nvPr/>
          </p:nvSpPr>
          <p:spPr>
            <a:xfrm>
              <a:off x="1947819" y="3644937"/>
              <a:ext cx="1552102" cy="133276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Hexagon 10"/>
            <p:cNvSpPr/>
            <p:nvPr/>
          </p:nvSpPr>
          <p:spPr>
            <a:xfrm>
              <a:off x="4351090" y="4084335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Hexagon 12"/>
            <p:cNvSpPr/>
            <p:nvPr/>
          </p:nvSpPr>
          <p:spPr>
            <a:xfrm>
              <a:off x="4655585" y="4262838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1947224" y="2199323"/>
              <a:ext cx="1552102" cy="1332766"/>
            </a:xfrm>
            <a:custGeom>
              <a:avLst/>
              <a:gdLst>
                <a:gd name="connsiteX0" fmla="*/ 0 w 1552102"/>
                <a:gd name="connsiteY0" fmla="*/ 666383 h 1332766"/>
                <a:gd name="connsiteX1" fmla="*/ 333192 w 1552102"/>
                <a:gd name="connsiteY1" fmla="*/ 0 h 1332766"/>
                <a:gd name="connsiteX2" fmla="*/ 1218911 w 1552102"/>
                <a:gd name="connsiteY2" fmla="*/ 0 h 1332766"/>
                <a:gd name="connsiteX3" fmla="*/ 1552102 w 1552102"/>
                <a:gd name="connsiteY3" fmla="*/ 666383 h 1332766"/>
                <a:gd name="connsiteX4" fmla="*/ 1218911 w 1552102"/>
                <a:gd name="connsiteY4" fmla="*/ 1332766 h 1332766"/>
                <a:gd name="connsiteX5" fmla="*/ 333192 w 1552102"/>
                <a:gd name="connsiteY5" fmla="*/ 1332766 h 1332766"/>
                <a:gd name="connsiteX6" fmla="*/ 0 w 1552102"/>
                <a:gd name="connsiteY6" fmla="*/ 666383 h 133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2102" h="1332766">
                  <a:moveTo>
                    <a:pt x="0" y="666383"/>
                  </a:moveTo>
                  <a:lnTo>
                    <a:pt x="333192" y="0"/>
                  </a:lnTo>
                  <a:lnTo>
                    <a:pt x="1218911" y="0"/>
                  </a:lnTo>
                  <a:lnTo>
                    <a:pt x="1552102" y="666383"/>
                  </a:lnTo>
                  <a:lnTo>
                    <a:pt x="1218911" y="1332766"/>
                  </a:lnTo>
                  <a:lnTo>
                    <a:pt x="333192" y="1332766"/>
                  </a:lnTo>
                  <a:lnTo>
                    <a:pt x="0" y="666383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0406" tIns="226753" rIns="240406" bIns="22675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Cocaine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ATS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NPS</a:t>
              </a:r>
            </a:p>
          </p:txBody>
        </p:sp>
        <p:sp>
          <p:nvSpPr>
            <p:cNvPr id="15" name="Hexagon 14"/>
            <p:cNvSpPr/>
            <p:nvPr/>
          </p:nvSpPr>
          <p:spPr>
            <a:xfrm>
              <a:off x="3010488" y="2224640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Hexagon 16"/>
            <p:cNvSpPr/>
            <p:nvPr/>
          </p:nvSpPr>
          <p:spPr>
            <a:xfrm>
              <a:off x="3326505" y="2048711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4617729" y="2196320"/>
              <a:ext cx="1552102" cy="1332766"/>
            </a:xfrm>
            <a:custGeom>
              <a:avLst/>
              <a:gdLst>
                <a:gd name="connsiteX0" fmla="*/ 0 w 1552102"/>
                <a:gd name="connsiteY0" fmla="*/ 666383 h 1332766"/>
                <a:gd name="connsiteX1" fmla="*/ 333192 w 1552102"/>
                <a:gd name="connsiteY1" fmla="*/ 0 h 1332766"/>
                <a:gd name="connsiteX2" fmla="*/ 1218911 w 1552102"/>
                <a:gd name="connsiteY2" fmla="*/ 0 h 1332766"/>
                <a:gd name="connsiteX3" fmla="*/ 1552102 w 1552102"/>
                <a:gd name="connsiteY3" fmla="*/ 666383 h 1332766"/>
                <a:gd name="connsiteX4" fmla="*/ 1218911 w 1552102"/>
                <a:gd name="connsiteY4" fmla="*/ 1332766 h 1332766"/>
                <a:gd name="connsiteX5" fmla="*/ 333192 w 1552102"/>
                <a:gd name="connsiteY5" fmla="*/ 1332766 h 1332766"/>
                <a:gd name="connsiteX6" fmla="*/ 0 w 1552102"/>
                <a:gd name="connsiteY6" fmla="*/ 666383 h 133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2102" h="1332766">
                  <a:moveTo>
                    <a:pt x="0" y="666383"/>
                  </a:moveTo>
                  <a:lnTo>
                    <a:pt x="333192" y="0"/>
                  </a:lnTo>
                  <a:lnTo>
                    <a:pt x="1218911" y="0"/>
                  </a:lnTo>
                  <a:lnTo>
                    <a:pt x="1552102" y="666383"/>
                  </a:lnTo>
                  <a:lnTo>
                    <a:pt x="1218911" y="1332766"/>
                  </a:lnTo>
                  <a:lnTo>
                    <a:pt x="333192" y="1332766"/>
                  </a:lnTo>
                  <a:lnTo>
                    <a:pt x="0" y="6663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0406" tIns="226753" rIns="240406" bIns="22675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Ng</a:t>
              </a:r>
              <a:r>
                <a:rPr lang="en-US" sz="1600" dirty="0" err="1"/>
                <a:t>ười</a:t>
              </a:r>
              <a:r>
                <a:rPr lang="en-US" sz="1600" dirty="0"/>
                <a:t> </a:t>
              </a:r>
              <a:r>
                <a:rPr lang="en-US" sz="1600" dirty="0" err="1"/>
                <a:t>hoạt</a:t>
              </a:r>
              <a:r>
                <a:rPr lang="en-US" sz="1600" dirty="0"/>
                <a:t> </a:t>
              </a:r>
              <a:r>
                <a:rPr lang="en-US" sz="1600" dirty="0" err="1"/>
                <a:t>động</a:t>
              </a:r>
              <a:r>
                <a:rPr lang="en-US" sz="1600" dirty="0"/>
                <a:t> </a:t>
              </a:r>
              <a:r>
                <a:rPr lang="en-US" sz="1600" dirty="0" err="1"/>
                <a:t>mại</a:t>
              </a:r>
              <a:r>
                <a:rPr lang="en-US" sz="1600" dirty="0"/>
                <a:t> </a:t>
              </a:r>
              <a:r>
                <a:rPr lang="en-US" sz="1600" dirty="0" err="1"/>
                <a:t>dâm</a:t>
              </a:r>
              <a:endParaRPr lang="en-GB" sz="1600" kern="1200" dirty="0"/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dirty="0"/>
                <a:t>(SW)</a:t>
              </a:r>
              <a:endParaRPr lang="en-GB" sz="1600" kern="1200" dirty="0"/>
            </a:p>
          </p:txBody>
        </p:sp>
        <p:sp>
          <p:nvSpPr>
            <p:cNvPr id="19" name="Hexagon 18"/>
            <p:cNvSpPr/>
            <p:nvPr/>
          </p:nvSpPr>
          <p:spPr>
            <a:xfrm>
              <a:off x="5960800" y="2786753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Hexagon 20"/>
            <p:cNvSpPr/>
            <p:nvPr/>
          </p:nvSpPr>
          <p:spPr>
            <a:xfrm>
              <a:off x="6256242" y="2969548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5953393" y="1472438"/>
              <a:ext cx="1552102" cy="1332766"/>
            </a:xfrm>
            <a:custGeom>
              <a:avLst/>
              <a:gdLst>
                <a:gd name="connsiteX0" fmla="*/ 0 w 1552102"/>
                <a:gd name="connsiteY0" fmla="*/ 666383 h 1332766"/>
                <a:gd name="connsiteX1" fmla="*/ 333192 w 1552102"/>
                <a:gd name="connsiteY1" fmla="*/ 0 h 1332766"/>
                <a:gd name="connsiteX2" fmla="*/ 1218911 w 1552102"/>
                <a:gd name="connsiteY2" fmla="*/ 0 h 1332766"/>
                <a:gd name="connsiteX3" fmla="*/ 1552102 w 1552102"/>
                <a:gd name="connsiteY3" fmla="*/ 666383 h 1332766"/>
                <a:gd name="connsiteX4" fmla="*/ 1218911 w 1552102"/>
                <a:gd name="connsiteY4" fmla="*/ 1332766 h 1332766"/>
                <a:gd name="connsiteX5" fmla="*/ 333192 w 1552102"/>
                <a:gd name="connsiteY5" fmla="*/ 1332766 h 1332766"/>
                <a:gd name="connsiteX6" fmla="*/ 0 w 1552102"/>
                <a:gd name="connsiteY6" fmla="*/ 666383 h 133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2102" h="1332766">
                  <a:moveTo>
                    <a:pt x="0" y="666383"/>
                  </a:moveTo>
                  <a:lnTo>
                    <a:pt x="333192" y="0"/>
                  </a:lnTo>
                  <a:lnTo>
                    <a:pt x="1218911" y="0"/>
                  </a:lnTo>
                  <a:lnTo>
                    <a:pt x="1552102" y="666383"/>
                  </a:lnTo>
                  <a:lnTo>
                    <a:pt x="1218911" y="1332766"/>
                  </a:lnTo>
                  <a:lnTo>
                    <a:pt x="333192" y="1332766"/>
                  </a:lnTo>
                  <a:lnTo>
                    <a:pt x="0" y="6663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0406" tIns="226753" rIns="240406" bIns="226753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Nam </a:t>
              </a:r>
              <a:r>
                <a:rPr lang="en-GB" sz="1600" kern="1200" dirty="0" err="1"/>
                <a:t>tình</a:t>
              </a:r>
              <a:r>
                <a:rPr lang="en-GB" sz="1600" kern="1200" dirty="0"/>
                <a:t> </a:t>
              </a:r>
              <a:r>
                <a:rPr lang="en-GB" sz="1600" kern="1200" dirty="0" err="1"/>
                <a:t>dục</a:t>
              </a:r>
              <a:r>
                <a:rPr lang="en-GB" sz="1600" kern="1200" dirty="0"/>
                <a:t> </a:t>
              </a:r>
              <a:r>
                <a:rPr lang="en-GB" sz="1600" kern="1200" dirty="0" err="1"/>
                <a:t>đồng</a:t>
              </a:r>
              <a:r>
                <a:rPr lang="en-GB" sz="1600" kern="1200" dirty="0"/>
                <a:t> </a:t>
              </a:r>
              <a:r>
                <a:rPr lang="en-GB" sz="1600" kern="1200" dirty="0" err="1"/>
                <a:t>tính</a:t>
              </a:r>
              <a:endParaRPr lang="en-GB" sz="1600" kern="1200" dirty="0"/>
            </a:p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dirty="0"/>
                <a:t>(MSM)</a:t>
              </a:r>
              <a:endParaRPr lang="en-GB" sz="1600" kern="1200" dirty="0"/>
            </a:p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600" kern="1200" dirty="0">
                <a:solidFill>
                  <a:srgbClr val="C00000"/>
                </a:solidFill>
              </a:endParaRPr>
            </a:p>
          </p:txBody>
        </p:sp>
        <p:sp>
          <p:nvSpPr>
            <p:cNvPr id="23" name="Hexagon 22"/>
            <p:cNvSpPr/>
            <p:nvPr/>
          </p:nvSpPr>
          <p:spPr>
            <a:xfrm>
              <a:off x="7296464" y="2069737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Hexagon 23"/>
            <p:cNvSpPr/>
            <p:nvPr/>
          </p:nvSpPr>
          <p:spPr>
            <a:xfrm>
              <a:off x="7278148" y="2229247"/>
              <a:ext cx="1549263" cy="133276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Hexagon 24"/>
            <p:cNvSpPr/>
            <p:nvPr/>
          </p:nvSpPr>
          <p:spPr>
            <a:xfrm>
              <a:off x="7598490" y="2245665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Freeform 25"/>
            <p:cNvSpPr/>
            <p:nvPr/>
          </p:nvSpPr>
          <p:spPr>
            <a:xfrm>
              <a:off x="4617729" y="3651924"/>
              <a:ext cx="1552102" cy="1332766"/>
            </a:xfrm>
            <a:custGeom>
              <a:avLst/>
              <a:gdLst>
                <a:gd name="connsiteX0" fmla="*/ 0 w 1552102"/>
                <a:gd name="connsiteY0" fmla="*/ 666383 h 1332766"/>
                <a:gd name="connsiteX1" fmla="*/ 333192 w 1552102"/>
                <a:gd name="connsiteY1" fmla="*/ 0 h 1332766"/>
                <a:gd name="connsiteX2" fmla="*/ 1218911 w 1552102"/>
                <a:gd name="connsiteY2" fmla="*/ 0 h 1332766"/>
                <a:gd name="connsiteX3" fmla="*/ 1552102 w 1552102"/>
                <a:gd name="connsiteY3" fmla="*/ 666383 h 1332766"/>
                <a:gd name="connsiteX4" fmla="*/ 1218911 w 1552102"/>
                <a:gd name="connsiteY4" fmla="*/ 1332766 h 1332766"/>
                <a:gd name="connsiteX5" fmla="*/ 333192 w 1552102"/>
                <a:gd name="connsiteY5" fmla="*/ 1332766 h 1332766"/>
                <a:gd name="connsiteX6" fmla="*/ 0 w 1552102"/>
                <a:gd name="connsiteY6" fmla="*/ 666383 h 133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2102" h="1332766">
                  <a:moveTo>
                    <a:pt x="0" y="666383"/>
                  </a:moveTo>
                  <a:lnTo>
                    <a:pt x="333192" y="0"/>
                  </a:lnTo>
                  <a:lnTo>
                    <a:pt x="1218911" y="0"/>
                  </a:lnTo>
                  <a:lnTo>
                    <a:pt x="1552102" y="666383"/>
                  </a:lnTo>
                  <a:lnTo>
                    <a:pt x="1218911" y="1332766"/>
                  </a:lnTo>
                  <a:lnTo>
                    <a:pt x="333192" y="1332766"/>
                  </a:lnTo>
                  <a:lnTo>
                    <a:pt x="0" y="6663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0406" tIns="226753" rIns="240406" bIns="22675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err="1"/>
                <a:t>Nh</a:t>
              </a:r>
              <a:r>
                <a:rPr lang="en-US" sz="1600" dirty="0" err="1"/>
                <a:t>ững</a:t>
              </a:r>
              <a:r>
                <a:rPr lang="en-US" sz="1600" dirty="0"/>
                <a:t> </a:t>
              </a:r>
              <a:r>
                <a:rPr lang="en-US" sz="1600" dirty="0" err="1"/>
                <a:t>người</a:t>
              </a:r>
              <a:r>
                <a:rPr lang="en-US" sz="1600" dirty="0"/>
                <a:t> </a:t>
              </a:r>
              <a:r>
                <a:rPr lang="en-US" sz="1600" dirty="0" err="1"/>
                <a:t>trẻ</a:t>
              </a:r>
              <a:r>
                <a:rPr lang="en-US" sz="1600" dirty="0"/>
                <a:t> </a:t>
              </a:r>
              <a:r>
                <a:rPr lang="en-US" sz="1600" dirty="0" err="1"/>
                <a:t>tuổi</a:t>
              </a:r>
              <a:endParaRPr lang="en-GB" sz="1600" kern="1200" dirty="0"/>
            </a:p>
          </p:txBody>
        </p:sp>
      </p:grpSp>
      <p:sp>
        <p:nvSpPr>
          <p:cNvPr id="31" name="Freeform 30"/>
          <p:cNvSpPr/>
          <p:nvPr/>
        </p:nvSpPr>
        <p:spPr>
          <a:xfrm>
            <a:off x="5194132" y="3469193"/>
            <a:ext cx="1552102" cy="1540629"/>
          </a:xfrm>
          <a:custGeom>
            <a:avLst/>
            <a:gdLst>
              <a:gd name="connsiteX0" fmla="*/ 0 w 1552102"/>
              <a:gd name="connsiteY0" fmla="*/ 666383 h 1332766"/>
              <a:gd name="connsiteX1" fmla="*/ 333192 w 1552102"/>
              <a:gd name="connsiteY1" fmla="*/ 0 h 1332766"/>
              <a:gd name="connsiteX2" fmla="*/ 1218911 w 1552102"/>
              <a:gd name="connsiteY2" fmla="*/ 0 h 1332766"/>
              <a:gd name="connsiteX3" fmla="*/ 1552102 w 1552102"/>
              <a:gd name="connsiteY3" fmla="*/ 666383 h 1332766"/>
              <a:gd name="connsiteX4" fmla="*/ 1218911 w 1552102"/>
              <a:gd name="connsiteY4" fmla="*/ 1332766 h 1332766"/>
              <a:gd name="connsiteX5" fmla="*/ 333192 w 1552102"/>
              <a:gd name="connsiteY5" fmla="*/ 1332766 h 1332766"/>
              <a:gd name="connsiteX6" fmla="*/ 0 w 1552102"/>
              <a:gd name="connsiteY6" fmla="*/ 666383 h 133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2102" h="1332766">
                <a:moveTo>
                  <a:pt x="0" y="666383"/>
                </a:moveTo>
                <a:lnTo>
                  <a:pt x="333192" y="0"/>
                </a:lnTo>
                <a:lnTo>
                  <a:pt x="1218911" y="0"/>
                </a:lnTo>
                <a:lnTo>
                  <a:pt x="1552102" y="666383"/>
                </a:lnTo>
                <a:lnTo>
                  <a:pt x="1218911" y="1332766"/>
                </a:lnTo>
                <a:lnTo>
                  <a:pt x="333192" y="1332766"/>
                </a:lnTo>
                <a:lnTo>
                  <a:pt x="0" y="666383"/>
                </a:lnTo>
                <a:close/>
              </a:path>
            </a:pathLst>
          </a:cu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0406" tIns="226753" rIns="240406" bIns="22675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kern="1200" dirty="0" err="1"/>
              <a:t>Tình</a:t>
            </a:r>
            <a:r>
              <a:rPr lang="en-GB" sz="1600" kern="1200" dirty="0"/>
              <a:t> </a:t>
            </a:r>
            <a:r>
              <a:rPr lang="en-GB" sz="1600" kern="1200" dirty="0" err="1"/>
              <a:t>dục</a:t>
            </a:r>
            <a:r>
              <a:rPr lang="en-GB" sz="1600" kern="1200" dirty="0"/>
              <a:t> </a:t>
            </a:r>
            <a:r>
              <a:rPr lang="en-GB" sz="1600" kern="1200" dirty="0" err="1"/>
              <a:t>không</a:t>
            </a:r>
            <a:r>
              <a:rPr lang="en-GB" sz="1600" kern="1200" dirty="0"/>
              <a:t> an </a:t>
            </a:r>
            <a:r>
              <a:rPr lang="en-GB" sz="1600" kern="1200" dirty="0" err="1"/>
              <a:t>toàn</a:t>
            </a:r>
            <a:endParaRPr lang="en-GB" sz="1600" kern="1200" dirty="0"/>
          </a:p>
        </p:txBody>
      </p:sp>
      <p:sp>
        <p:nvSpPr>
          <p:cNvPr id="32" name="Freeform 31"/>
          <p:cNvSpPr/>
          <p:nvPr/>
        </p:nvSpPr>
        <p:spPr>
          <a:xfrm>
            <a:off x="2514240" y="1783233"/>
            <a:ext cx="1552102" cy="1540628"/>
          </a:xfrm>
          <a:custGeom>
            <a:avLst/>
            <a:gdLst>
              <a:gd name="connsiteX0" fmla="*/ 0 w 1552102"/>
              <a:gd name="connsiteY0" fmla="*/ 666383 h 1332766"/>
              <a:gd name="connsiteX1" fmla="*/ 333192 w 1552102"/>
              <a:gd name="connsiteY1" fmla="*/ 0 h 1332766"/>
              <a:gd name="connsiteX2" fmla="*/ 1218911 w 1552102"/>
              <a:gd name="connsiteY2" fmla="*/ 0 h 1332766"/>
              <a:gd name="connsiteX3" fmla="*/ 1552102 w 1552102"/>
              <a:gd name="connsiteY3" fmla="*/ 666383 h 1332766"/>
              <a:gd name="connsiteX4" fmla="*/ 1218911 w 1552102"/>
              <a:gd name="connsiteY4" fmla="*/ 1332766 h 1332766"/>
              <a:gd name="connsiteX5" fmla="*/ 333192 w 1552102"/>
              <a:gd name="connsiteY5" fmla="*/ 1332766 h 1332766"/>
              <a:gd name="connsiteX6" fmla="*/ 0 w 1552102"/>
              <a:gd name="connsiteY6" fmla="*/ 666383 h 133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2102" h="1332766">
                <a:moveTo>
                  <a:pt x="0" y="666383"/>
                </a:moveTo>
                <a:lnTo>
                  <a:pt x="333192" y="0"/>
                </a:lnTo>
                <a:lnTo>
                  <a:pt x="1218911" y="0"/>
                </a:lnTo>
                <a:lnTo>
                  <a:pt x="1552102" y="666383"/>
                </a:lnTo>
                <a:lnTo>
                  <a:pt x="1218911" y="1332766"/>
                </a:lnTo>
                <a:lnTo>
                  <a:pt x="333192" y="1332766"/>
                </a:lnTo>
                <a:lnTo>
                  <a:pt x="0" y="666383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0406" tIns="226753" rIns="240406" bIns="22675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600" kern="1200" dirty="0"/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kern="1200" dirty="0" err="1"/>
              <a:t>Hít</a:t>
            </a:r>
            <a:endParaRPr lang="en-GB" sz="1400" kern="1200" dirty="0"/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/>
              <a:t>Đ</a:t>
            </a:r>
            <a:r>
              <a:rPr lang="en-US" sz="1400" dirty="0" err="1"/>
              <a:t>ường</a:t>
            </a:r>
            <a:r>
              <a:rPr lang="en-US" sz="1400" dirty="0"/>
              <a:t> </a:t>
            </a:r>
            <a:r>
              <a:rPr lang="en-US" sz="1400" dirty="0" err="1"/>
              <a:t>miệng</a:t>
            </a:r>
            <a:endParaRPr lang="en-GB" sz="1400" kern="1200" dirty="0"/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 err="1"/>
              <a:t>Hút</a:t>
            </a:r>
            <a:endParaRPr lang="en-GB" sz="1400" kern="1200" dirty="0"/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err="1"/>
              <a:t>Tiêm</a:t>
            </a:r>
            <a:r>
              <a:rPr lang="en-GB" sz="1400" dirty="0"/>
              <a:t> </a:t>
            </a:r>
            <a:r>
              <a:rPr lang="en-GB" sz="1400" dirty="0" err="1"/>
              <a:t>chích</a:t>
            </a:r>
            <a:endParaRPr lang="en-GB" sz="1400" kern="1200" dirty="0"/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600" kern="1200" dirty="0"/>
          </a:p>
        </p:txBody>
      </p:sp>
    </p:spTree>
    <p:extLst>
      <p:ext uri="{BB962C8B-B14F-4D97-AF65-F5344CB8AC3E}">
        <p14:creationId xmlns:p14="http://schemas.microsoft.com/office/powerpoint/2010/main" val="3340888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 err="1"/>
              <a:t>Mô</a:t>
            </a:r>
            <a:r>
              <a:rPr lang="en-US" sz="3000" dirty="0"/>
              <a:t> </a:t>
            </a:r>
            <a:r>
              <a:rPr lang="en-US" sz="3000" dirty="0" err="1"/>
              <a:t>hình</a:t>
            </a:r>
            <a:r>
              <a:rPr lang="en-US" sz="3000" dirty="0"/>
              <a:t> </a:t>
            </a:r>
            <a:r>
              <a:rPr lang="en-US" sz="3000" dirty="0" err="1"/>
              <a:t>khái</a:t>
            </a:r>
            <a:r>
              <a:rPr lang="en-US" sz="3000" dirty="0"/>
              <a:t> </a:t>
            </a:r>
            <a:r>
              <a:rPr lang="en-US" sz="3000" dirty="0" err="1"/>
              <a:t>niệm</a:t>
            </a:r>
            <a:r>
              <a:rPr lang="en-US" sz="3000" dirty="0"/>
              <a:t> </a:t>
            </a:r>
            <a:r>
              <a:rPr lang="en-US" sz="3000" dirty="0" err="1"/>
              <a:t>của</a:t>
            </a:r>
            <a:r>
              <a:rPr lang="en-US" sz="3000" dirty="0"/>
              <a:t> </a:t>
            </a:r>
            <a:r>
              <a:rPr lang="en-US" sz="3000" dirty="0" err="1"/>
              <a:t>dự</a:t>
            </a:r>
            <a:r>
              <a:rPr lang="en-US" sz="3000" dirty="0"/>
              <a:t> </a:t>
            </a:r>
            <a:r>
              <a:rPr lang="en-US" sz="3000" dirty="0" err="1"/>
              <a:t>phòng</a:t>
            </a:r>
            <a:r>
              <a:rPr lang="en-US" sz="3000" dirty="0"/>
              <a:t> </a:t>
            </a:r>
            <a:r>
              <a:rPr lang="en-US" sz="3000" dirty="0" err="1"/>
              <a:t>lây</a:t>
            </a:r>
            <a:r>
              <a:rPr lang="en-US" sz="3000" dirty="0"/>
              <a:t> </a:t>
            </a:r>
            <a:r>
              <a:rPr lang="en-US" sz="3000" dirty="0" err="1"/>
              <a:t>nhiễm</a:t>
            </a:r>
            <a:r>
              <a:rPr lang="en-US" sz="3000" dirty="0"/>
              <a:t> HIV </a:t>
            </a:r>
            <a:r>
              <a:rPr lang="en-US" sz="3000" dirty="0" err="1"/>
              <a:t>lồng</a:t>
            </a:r>
            <a:r>
              <a:rPr lang="en-US" sz="3000" dirty="0"/>
              <a:t> </a:t>
            </a:r>
            <a:r>
              <a:rPr lang="en-US" sz="3000" dirty="0" err="1"/>
              <a:t>ghép</a:t>
            </a:r>
            <a:r>
              <a:rPr lang="en-US" sz="3000" dirty="0"/>
              <a:t> </a:t>
            </a:r>
            <a:r>
              <a:rPr lang="en-US" sz="3000" dirty="0" err="1"/>
              <a:t>dành</a:t>
            </a:r>
            <a:r>
              <a:rPr lang="en-US" sz="3000" dirty="0"/>
              <a:t> </a:t>
            </a:r>
            <a:r>
              <a:rPr lang="en-US" sz="3000" dirty="0" err="1"/>
              <a:t>cho</a:t>
            </a:r>
            <a:r>
              <a:rPr lang="en-US" sz="3000" dirty="0"/>
              <a:t> </a:t>
            </a:r>
            <a:r>
              <a:rPr lang="en-US" sz="3000" dirty="0" err="1"/>
              <a:t>người</a:t>
            </a:r>
            <a:r>
              <a:rPr lang="en-US" sz="3000" dirty="0"/>
              <a:t> </a:t>
            </a:r>
            <a:r>
              <a:rPr lang="en-US" sz="3000" dirty="0" err="1"/>
              <a:t>nghiện</a:t>
            </a:r>
            <a:r>
              <a:rPr lang="en-US" sz="3000" dirty="0"/>
              <a:t> </a:t>
            </a:r>
            <a:r>
              <a:rPr lang="en-US" sz="3000" dirty="0" err="1"/>
              <a:t>chất</a:t>
            </a:r>
            <a:r>
              <a:rPr lang="en-US" sz="3000" dirty="0"/>
              <a:t/>
            </a:r>
            <a:br>
              <a:rPr lang="en-US" sz="3000" dirty="0"/>
            </a:br>
            <a:r>
              <a:rPr lang="en-US" sz="3000" dirty="0"/>
              <a:t>(</a:t>
            </a:r>
            <a:r>
              <a:rPr lang="en-US" sz="3000" dirty="0" err="1"/>
              <a:t>S.Shoptaw</a:t>
            </a:r>
            <a:r>
              <a:rPr lang="en-US" sz="3000" dirty="0"/>
              <a:t>)</a:t>
            </a:r>
          </a:p>
        </p:txBody>
      </p:sp>
      <p:sp>
        <p:nvSpPr>
          <p:cNvPr id="4" name="Oval 3"/>
          <p:cNvSpPr/>
          <p:nvPr/>
        </p:nvSpPr>
        <p:spPr>
          <a:xfrm>
            <a:off x="4033202" y="3705390"/>
            <a:ext cx="5049519" cy="2358136"/>
          </a:xfrm>
          <a:prstGeom prst="ellipse">
            <a:avLst/>
          </a:prstGeom>
          <a:solidFill>
            <a:schemeClr val="bg1"/>
          </a:solidFill>
          <a:effectLst>
            <a:glow rad="101600">
              <a:schemeClr val="tx2">
                <a:lumMod val="20000"/>
                <a:lumOff val="80000"/>
                <a:alpha val="40000"/>
              </a:schemeClr>
            </a:glo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algn="ctr" defTabSz="914400"/>
            <a:r>
              <a:rPr lang="en-US" sz="1400" b="1" dirty="0" err="1">
                <a:solidFill>
                  <a:srgbClr val="000000"/>
                </a:solidFill>
                <a:ea typeface="Calibri"/>
                <a:cs typeface="Times New Roman"/>
              </a:rPr>
              <a:t>Giảm</a:t>
            </a:r>
            <a:r>
              <a:rPr lang="en-US" sz="14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ea typeface="Calibri"/>
                <a:cs typeface="Times New Roman"/>
              </a:rPr>
              <a:t>tỷ</a:t>
            </a:r>
            <a:r>
              <a:rPr lang="en-US" sz="14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ea typeface="Calibri"/>
                <a:cs typeface="Times New Roman"/>
              </a:rPr>
              <a:t>lệ</a:t>
            </a:r>
            <a:r>
              <a:rPr lang="en-US" sz="14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ea typeface="Calibri"/>
                <a:cs typeface="Times New Roman"/>
              </a:rPr>
              <a:t>nhiễm</a:t>
            </a:r>
            <a:r>
              <a:rPr lang="en-US" sz="1400" b="1" dirty="0">
                <a:solidFill>
                  <a:srgbClr val="000000"/>
                </a:solidFill>
                <a:ea typeface="Calibri"/>
                <a:cs typeface="Times New Roman"/>
              </a:rPr>
              <a:t> HIV</a:t>
            </a:r>
          </a:p>
          <a:p>
            <a:pPr marL="457200" algn="ctr" defTabSz="914400"/>
            <a:endParaRPr lang="en-US" sz="14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Điều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trị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thay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thế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chất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dạng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thuốc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phiện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OST</a:t>
            </a:r>
          </a:p>
          <a:p>
            <a:pPr marL="342900" indent="-342900" defTabSz="914400">
              <a:buFont typeface="Symbol"/>
              <a:buChar char=""/>
            </a:pP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Chương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trình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cấp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phát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bơm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kim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tiêm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miễn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phí</a:t>
            </a:r>
            <a:endParaRPr lang="en-US" sz="14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MI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với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FSW+IDUs</a:t>
            </a:r>
          </a:p>
          <a:p>
            <a:pPr marL="342900" indent="-342900" defTabSz="914400">
              <a:buFont typeface="Symbol"/>
              <a:buChar char=""/>
            </a:pP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Điều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trị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như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một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biện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pháp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dự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phòng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(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TasP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)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đối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với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IDUs? (HPTN 074)</a:t>
            </a:r>
          </a:p>
        </p:txBody>
      </p:sp>
      <p:sp>
        <p:nvSpPr>
          <p:cNvPr id="5" name="Oval 4"/>
          <p:cNvSpPr/>
          <p:nvPr/>
        </p:nvSpPr>
        <p:spPr>
          <a:xfrm>
            <a:off x="152400" y="3705390"/>
            <a:ext cx="4419600" cy="2390610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sz="1400" b="1" dirty="0" err="1">
                <a:solidFill>
                  <a:srgbClr val="000000"/>
                </a:solidFill>
                <a:ea typeface="Calibri"/>
                <a:cs typeface="Times New Roman"/>
              </a:rPr>
              <a:t>Giảm</a:t>
            </a:r>
            <a:r>
              <a:rPr lang="en-US" sz="14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ea typeface="Calibri"/>
                <a:cs typeface="Times New Roman"/>
              </a:rPr>
              <a:t>hành</a:t>
            </a:r>
            <a:r>
              <a:rPr lang="en-US" sz="1400" b="1" dirty="0">
                <a:solidFill>
                  <a:srgbClr val="000000"/>
                </a:solidFill>
                <a:ea typeface="Calibri"/>
                <a:cs typeface="Times New Roman"/>
              </a:rPr>
              <a:t> vi </a:t>
            </a:r>
            <a:r>
              <a:rPr lang="en-US" sz="1400" b="1" dirty="0" err="1">
                <a:solidFill>
                  <a:srgbClr val="000000"/>
                </a:solidFill>
                <a:ea typeface="Calibri"/>
                <a:cs typeface="Times New Roman"/>
              </a:rPr>
              <a:t>nguy</a:t>
            </a:r>
            <a:r>
              <a:rPr lang="en-US" sz="14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ea typeface="Calibri"/>
                <a:cs typeface="Times New Roman"/>
              </a:rPr>
              <a:t>cơ</a:t>
            </a:r>
            <a:r>
              <a:rPr lang="en-US" sz="14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ea typeface="Calibri"/>
                <a:cs typeface="Times New Roman"/>
              </a:rPr>
              <a:t>lây</a:t>
            </a:r>
            <a:r>
              <a:rPr lang="en-US" sz="14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ea typeface="Calibri"/>
                <a:cs typeface="Times New Roman"/>
              </a:rPr>
              <a:t>nhiễm</a:t>
            </a:r>
            <a:r>
              <a:rPr lang="en-US" sz="1400" b="1" dirty="0">
                <a:solidFill>
                  <a:srgbClr val="000000"/>
                </a:solidFill>
                <a:ea typeface="Calibri"/>
                <a:cs typeface="Times New Roman"/>
              </a:rPr>
              <a:t> HIV</a:t>
            </a:r>
          </a:p>
          <a:p>
            <a:pPr algn="ctr" defTabSz="914400"/>
            <a:endParaRPr lang="en-US" sz="14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Arial"/>
              <a:buChar char="•"/>
              <a:tabLst>
                <a:tab pos="457200" algn="l"/>
              </a:tabLst>
            </a:pP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Điều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trị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người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dùng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chất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kích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thích</a:t>
            </a:r>
            <a:endParaRPr lang="en-US" sz="14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Arial"/>
              <a:buChar char="•"/>
              <a:tabLst>
                <a:tab pos="457200" algn="l"/>
              </a:tabLst>
            </a:pP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Lây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nhiễm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HIV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trong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nhóm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những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người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dùng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chất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kích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thích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chủ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động</a:t>
            </a:r>
            <a:endParaRPr lang="en-US" sz="14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Arial"/>
              <a:buChar char="•"/>
              <a:tabLst>
                <a:tab pos="457200" algn="l"/>
              </a:tabLst>
            </a:pP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Dự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phòng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lây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nhiễm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HIV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đối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với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các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cặp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đôi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WID</a:t>
            </a:r>
            <a:endParaRPr lang="en-US" sz="14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Arial"/>
              <a:buChar char="•"/>
              <a:tabLst>
                <a:tab pos="457200" algn="l"/>
              </a:tabLst>
            </a:pP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Kết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hợp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Prev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– 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Times New Roman"/>
              </a:rPr>
              <a:t>PrEP</a:t>
            </a:r>
            <a:r>
              <a:rPr lang="en-US" sz="1400" dirty="0">
                <a:solidFill>
                  <a:srgbClr val="000000"/>
                </a:solidFill>
                <a:ea typeface="Calibri"/>
                <a:cs typeface="Times New Roman"/>
              </a:rPr>
              <a:t> + SU Rx</a:t>
            </a:r>
            <a:endParaRPr lang="en-US" sz="1400" dirty="0">
              <a:solidFill>
                <a:prstClr val="white"/>
              </a:solidFill>
              <a:ea typeface="Calibri"/>
              <a:cs typeface="Times New Roman"/>
            </a:endParaRPr>
          </a:p>
        </p:txBody>
      </p:sp>
      <p:sp>
        <p:nvSpPr>
          <p:cNvPr id="6" name="Oval 5"/>
          <p:cNvSpPr/>
          <p:nvPr/>
        </p:nvSpPr>
        <p:spPr>
          <a:xfrm>
            <a:off x="539552" y="1510478"/>
            <a:ext cx="7813040" cy="2451183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/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sz="1500" b="1" dirty="0" err="1">
                <a:solidFill>
                  <a:srgbClr val="000000"/>
                </a:solidFill>
                <a:ea typeface="Calibri"/>
                <a:cs typeface="Times New Roman"/>
              </a:rPr>
              <a:t>Dự</a:t>
            </a:r>
            <a:r>
              <a:rPr lang="en-US" sz="15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500" b="1" dirty="0" err="1">
                <a:solidFill>
                  <a:srgbClr val="000000"/>
                </a:solidFill>
                <a:ea typeface="Calibri"/>
                <a:cs typeface="Times New Roman"/>
              </a:rPr>
              <a:t>phòng</a:t>
            </a:r>
            <a:r>
              <a:rPr lang="en-US" sz="15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500" b="1" dirty="0" err="1">
                <a:solidFill>
                  <a:srgbClr val="000000"/>
                </a:solidFill>
                <a:ea typeface="Calibri"/>
                <a:cs typeface="Times New Roman"/>
              </a:rPr>
              <a:t>lây</a:t>
            </a:r>
            <a:r>
              <a:rPr lang="en-US" sz="15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500" b="1" dirty="0" err="1">
                <a:solidFill>
                  <a:srgbClr val="000000"/>
                </a:solidFill>
                <a:ea typeface="Calibri"/>
                <a:cs typeface="Times New Roman"/>
              </a:rPr>
              <a:t>nhiễm</a:t>
            </a:r>
            <a:r>
              <a:rPr lang="en-US" sz="1500" b="1" dirty="0">
                <a:solidFill>
                  <a:srgbClr val="000000"/>
                </a:solidFill>
                <a:ea typeface="Calibri"/>
                <a:cs typeface="Times New Roman"/>
              </a:rPr>
              <a:t> HIV </a:t>
            </a:r>
            <a:r>
              <a:rPr lang="en-US" sz="1500" b="1" dirty="0" err="1">
                <a:solidFill>
                  <a:srgbClr val="000000"/>
                </a:solidFill>
                <a:ea typeface="Calibri"/>
                <a:cs typeface="Times New Roman"/>
              </a:rPr>
              <a:t>hoạt</a:t>
            </a:r>
            <a:r>
              <a:rPr lang="en-US" sz="15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500" b="1" dirty="0" err="1">
                <a:solidFill>
                  <a:srgbClr val="000000"/>
                </a:solidFill>
                <a:ea typeface="Calibri"/>
                <a:cs typeface="Times New Roman"/>
              </a:rPr>
              <a:t>tính</a:t>
            </a:r>
            <a:r>
              <a:rPr lang="en-US" sz="15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500" b="1" dirty="0" err="1">
                <a:solidFill>
                  <a:srgbClr val="000000"/>
                </a:solidFill>
                <a:ea typeface="Calibri"/>
                <a:cs typeface="Times New Roman"/>
              </a:rPr>
              <a:t>cao</a:t>
            </a:r>
            <a:r>
              <a:rPr lang="en-US" sz="15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500" b="1" dirty="0" err="1">
                <a:solidFill>
                  <a:srgbClr val="000000"/>
                </a:solidFill>
                <a:ea typeface="Calibri"/>
                <a:cs typeface="Times New Roman"/>
              </a:rPr>
              <a:t>đối</a:t>
            </a:r>
            <a:r>
              <a:rPr lang="en-US" sz="15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500" b="1" dirty="0" err="1">
                <a:solidFill>
                  <a:srgbClr val="000000"/>
                </a:solidFill>
                <a:ea typeface="Calibri"/>
                <a:cs typeface="Times New Roman"/>
              </a:rPr>
              <a:t>với</a:t>
            </a:r>
            <a:r>
              <a:rPr lang="en-US" sz="15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500" b="1" dirty="0" err="1">
                <a:solidFill>
                  <a:srgbClr val="000000"/>
                </a:solidFill>
                <a:ea typeface="Calibri"/>
                <a:cs typeface="Times New Roman"/>
              </a:rPr>
              <a:t>người</a:t>
            </a:r>
            <a:r>
              <a:rPr lang="en-US" sz="15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500" b="1" dirty="0" err="1">
                <a:solidFill>
                  <a:srgbClr val="000000"/>
                </a:solidFill>
                <a:ea typeface="Calibri"/>
                <a:cs typeface="Times New Roman"/>
              </a:rPr>
              <a:t>nghiện</a:t>
            </a:r>
            <a:r>
              <a:rPr lang="en-US" sz="150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sz="1500" b="1" dirty="0" err="1">
                <a:solidFill>
                  <a:srgbClr val="000000"/>
                </a:solidFill>
                <a:ea typeface="Calibri"/>
                <a:cs typeface="Times New Roman"/>
              </a:rPr>
              <a:t>chất</a:t>
            </a:r>
            <a:endParaRPr lang="en-US" sz="15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Cơ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sở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dự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phòng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lây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nhiễm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HIV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lồng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ghép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(HCT, PEP,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PrEP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)</a:t>
            </a:r>
            <a:endParaRPr lang="en-US" sz="16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Can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thiệp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có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cấu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trúc</a:t>
            </a:r>
            <a:endParaRPr lang="en-US" sz="16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Mối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quan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hệ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nhạy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cảm</a:t>
            </a:r>
            <a:endParaRPr lang="en-US" sz="16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Tiếp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cận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điều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trị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ART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đối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với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những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người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nhiễm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HIV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đang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sử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dụng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chất</a:t>
            </a:r>
            <a:endParaRPr lang="en-US" sz="1600" dirty="0">
              <a:solidFill>
                <a:prstClr val="white"/>
              </a:solidFill>
              <a:ea typeface="Calibri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1925" y="6096000"/>
            <a:ext cx="5172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lời</a:t>
            </a:r>
            <a:r>
              <a:rPr lang="en-US" dirty="0"/>
              <a:t> </a:t>
            </a:r>
            <a:r>
              <a:rPr lang="en-US" dirty="0" err="1"/>
              <a:t>xin</a:t>
            </a:r>
            <a:r>
              <a:rPr lang="en-US" dirty="0"/>
              <a:t> </a:t>
            </a:r>
            <a:r>
              <a:rPr lang="en-US" dirty="0" err="1"/>
              <a:t>lỗi</a:t>
            </a:r>
            <a:r>
              <a:rPr lang="en-US" dirty="0"/>
              <a:t> </a:t>
            </a:r>
            <a:r>
              <a:rPr lang="en-US" dirty="0" err="1"/>
              <a:t>chân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đến</a:t>
            </a:r>
            <a:r>
              <a:rPr lang="en-US" dirty="0"/>
              <a:t> T. Coates </a:t>
            </a:r>
            <a:r>
              <a:rPr lang="en-US" dirty="0" err="1"/>
              <a:t>và</a:t>
            </a:r>
            <a:r>
              <a:rPr lang="en-US" dirty="0"/>
              <a:t> K. Holmes</a:t>
            </a:r>
          </a:p>
        </p:txBody>
      </p:sp>
    </p:spTree>
    <p:extLst>
      <p:ext uri="{BB962C8B-B14F-4D97-AF65-F5344CB8AC3E}">
        <p14:creationId xmlns:p14="http://schemas.microsoft.com/office/powerpoint/2010/main" val="7739237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</a:t>
            </a:r>
            <a:r>
              <a:rPr lang="en-US" dirty="0" err="1"/>
              <a:t>ời</a:t>
            </a:r>
            <a:r>
              <a:rPr lang="en-US" dirty="0"/>
              <a:t> </a:t>
            </a:r>
            <a:r>
              <a:rPr lang="en-US" dirty="0" err="1"/>
              <a:t>cảm</a:t>
            </a:r>
            <a:r>
              <a:rPr lang="en-US" dirty="0"/>
              <a:t> </a:t>
            </a:r>
            <a:r>
              <a:rPr lang="en-US" dirty="0" err="1"/>
              <a:t>ơn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Tất</a:t>
            </a:r>
            <a:r>
              <a:rPr lang="en-GB" dirty="0"/>
              <a:t> </a:t>
            </a:r>
            <a:r>
              <a:rPr lang="en-GB" dirty="0" err="1"/>
              <a:t>cả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nhà</a:t>
            </a:r>
            <a:r>
              <a:rPr lang="en-GB" dirty="0"/>
              <a:t> </a:t>
            </a:r>
            <a:r>
              <a:rPr lang="en-GB" dirty="0" err="1"/>
              <a:t>nghiên</a:t>
            </a:r>
            <a:r>
              <a:rPr lang="en-GB" dirty="0"/>
              <a:t> c</a:t>
            </a:r>
            <a:r>
              <a:rPr lang="en-US" dirty="0" err="1"/>
              <a:t>ứu</a:t>
            </a:r>
            <a:r>
              <a:rPr lang="en-US" dirty="0"/>
              <a:t>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đóng</a:t>
            </a:r>
            <a:r>
              <a:rPr lang="en-US" dirty="0"/>
              <a:t> </a:t>
            </a:r>
            <a:r>
              <a:rPr lang="en-US" dirty="0" err="1"/>
              <a:t>góp</a:t>
            </a:r>
            <a:r>
              <a:rPr lang="en-US" dirty="0"/>
              <a:t> </a:t>
            </a:r>
            <a:r>
              <a:rPr lang="en-US" dirty="0" err="1"/>
              <a:t>vào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khoa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HIV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kích</a:t>
            </a:r>
            <a:r>
              <a:rPr lang="en-US" dirty="0"/>
              <a:t> </a:t>
            </a:r>
            <a:r>
              <a:rPr lang="en-US" dirty="0" err="1"/>
              <a:t>thích</a:t>
            </a:r>
            <a:endParaRPr lang="en-GB" dirty="0"/>
          </a:p>
          <a:p>
            <a:pPr lvl="1"/>
            <a:r>
              <a:rPr lang="en-US" dirty="0"/>
              <a:t>Anna Williams,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phần</a:t>
            </a:r>
            <a:r>
              <a:rPr lang="en-US" dirty="0"/>
              <a:t> </a:t>
            </a:r>
            <a:r>
              <a:rPr lang="en-US" dirty="0" err="1"/>
              <a:t>tổng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liệu</a:t>
            </a:r>
            <a:endParaRPr lang="en-US" dirty="0"/>
          </a:p>
          <a:p>
            <a:pPr lvl="1"/>
            <a:r>
              <a:rPr lang="en-GB" dirty="0"/>
              <a:t>Don Des </a:t>
            </a:r>
            <a:r>
              <a:rPr lang="en-GB" dirty="0" err="1"/>
              <a:t>Jarlais</a:t>
            </a:r>
            <a:r>
              <a:rPr lang="en-GB" dirty="0"/>
              <a:t>, </a:t>
            </a:r>
            <a:r>
              <a:rPr lang="en-US" dirty="0"/>
              <a:t>Sin How Lim, Steve Shoptaw, Francisco Bastos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6703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33526" y="344646"/>
            <a:ext cx="5400476" cy="1439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800" i="1" dirty="0" err="1">
                <a:solidFill>
                  <a:srgbClr val="0070C0"/>
                </a:solidFill>
                <a:latin typeface="Helvetica Neue"/>
              </a:rPr>
              <a:t>Trân</a:t>
            </a:r>
            <a:r>
              <a:rPr lang="en-GB" sz="4800" i="1" dirty="0">
                <a:solidFill>
                  <a:srgbClr val="0070C0"/>
                </a:solidFill>
                <a:latin typeface="Helvetica Neue"/>
              </a:rPr>
              <a:t> </a:t>
            </a:r>
            <a:r>
              <a:rPr lang="en-GB" sz="4800" i="1" dirty="0" err="1">
                <a:solidFill>
                  <a:srgbClr val="0070C0"/>
                </a:solidFill>
                <a:latin typeface="Helvetica Neue"/>
              </a:rPr>
              <a:t>trọng</a:t>
            </a:r>
            <a:r>
              <a:rPr lang="en-GB" sz="4800" i="1" dirty="0">
                <a:solidFill>
                  <a:srgbClr val="0070C0"/>
                </a:solidFill>
                <a:latin typeface="Helvetica Neue"/>
              </a:rPr>
              <a:t> </a:t>
            </a:r>
            <a:r>
              <a:rPr lang="en-GB" sz="4800" i="1" dirty="0" err="1">
                <a:solidFill>
                  <a:srgbClr val="0070C0"/>
                </a:solidFill>
                <a:latin typeface="Helvetica Neue"/>
              </a:rPr>
              <a:t>cảm</a:t>
            </a:r>
            <a:r>
              <a:rPr lang="en-GB" sz="4800" i="1" dirty="0">
                <a:solidFill>
                  <a:srgbClr val="0070C0"/>
                </a:solidFill>
                <a:latin typeface="Helvetica Neue"/>
              </a:rPr>
              <a:t> </a:t>
            </a:r>
            <a:r>
              <a:rPr lang="vi-VN" sz="4800" i="1" dirty="0">
                <a:solidFill>
                  <a:srgbClr val="0070C0"/>
                </a:solidFill>
                <a:latin typeface="Helvetica Neue"/>
              </a:rPr>
              <a:t>ơ</a:t>
            </a:r>
            <a:r>
              <a:rPr lang="en-US" sz="4800" i="1" dirty="0">
                <a:solidFill>
                  <a:srgbClr val="0070C0"/>
                </a:solidFill>
                <a:latin typeface="Helvetica Neue"/>
              </a:rPr>
              <a:t>n</a:t>
            </a:r>
            <a:r>
              <a:rPr lang="en-GB" sz="4800" i="1" dirty="0">
                <a:solidFill>
                  <a:srgbClr val="0070C0"/>
                </a:solidFill>
                <a:latin typeface="Helvetica Neue"/>
              </a:rPr>
              <a:t>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990" y="1533418"/>
            <a:ext cx="1080120" cy="10783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3928" y="1691112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  <a:latin typeface="Helvetica Neue"/>
              </a:rPr>
              <a:t>@UNODC_HIV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F06FC3-1EB0-4FBB-B274-E1CF4C3C8521}"/>
              </a:ext>
            </a:extLst>
          </p:cNvPr>
          <p:cNvSpPr/>
          <p:nvPr/>
        </p:nvSpPr>
        <p:spPr>
          <a:xfrm>
            <a:off x="971600" y="4280242"/>
            <a:ext cx="7524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http://www.unodc.org/unodc/en/hiv-aids/new/index.html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DED2395-3BA9-4E72-A1B4-B2C67E2CFD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750" y="5507155"/>
            <a:ext cx="696278" cy="695131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FE35DD51-AEC6-4BCE-BC53-8427B9D9A53B}"/>
              </a:ext>
            </a:extLst>
          </p:cNvPr>
          <p:cNvSpPr txBox="1"/>
          <p:nvPr/>
        </p:nvSpPr>
        <p:spPr>
          <a:xfrm>
            <a:off x="4886908" y="5523554"/>
            <a:ext cx="3258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  <a:latin typeface="Helvetica Neue"/>
              </a:rPr>
              <a:t>@</a:t>
            </a:r>
            <a:r>
              <a:rPr lang="en-GB" sz="2400" b="1" dirty="0" err="1">
                <a:solidFill>
                  <a:srgbClr val="0070C0"/>
                </a:solidFill>
                <a:latin typeface="Helvetica Neue"/>
              </a:rPr>
              <a:t>fabiennehariga</a:t>
            </a:r>
            <a:endParaRPr lang="en-GB" sz="2400" b="1" dirty="0">
              <a:solidFill>
                <a:srgbClr val="0070C0"/>
              </a:solidFill>
              <a:latin typeface="Helvetica Neue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40D590D5-53CD-4F69-AC88-737DD6FA75E6}"/>
              </a:ext>
            </a:extLst>
          </p:cNvPr>
          <p:cNvGrpSpPr/>
          <p:nvPr/>
        </p:nvGrpSpPr>
        <p:grpSpPr>
          <a:xfrm>
            <a:off x="3131840" y="2763288"/>
            <a:ext cx="3444883" cy="1351956"/>
            <a:chOff x="1055109" y="1356964"/>
            <a:chExt cx="4838805" cy="2335428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58F8489D-7404-4B96-8744-58D1E2915E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56272">
              <a:off x="1055109" y="1490653"/>
              <a:ext cx="1526418" cy="19777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EFE55D13-4EC6-4C0E-A05E-847ADBCA01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62948">
              <a:off x="1907658" y="1374059"/>
              <a:ext cx="1452373" cy="195302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DCA37966-C338-439A-BE39-D537E8C6BA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0791">
              <a:off x="2764258" y="1356964"/>
              <a:ext cx="1428130" cy="19645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2" name="Picture 5">
              <a:extLst>
                <a:ext uri="{FF2B5EF4-FFF2-40B4-BE49-F238E27FC236}">
                  <a16:creationId xmlns:a16="http://schemas.microsoft.com/office/drawing/2014/main" id="{2A3D26BE-647A-4877-9258-D9D187199B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25423">
              <a:off x="3546508" y="1453106"/>
              <a:ext cx="1379695" cy="19530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1A9B7793-C5E5-4322-A63D-106E68B83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50158">
              <a:off x="4398205" y="1739358"/>
              <a:ext cx="1495709" cy="19530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4877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" y="171400"/>
            <a:ext cx="4633736" cy="68580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84783"/>
            <a:ext cx="4041775" cy="639762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GB" sz="3200" b="0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Các</a:t>
            </a:r>
            <a:r>
              <a:rPr lang="en-GB" sz="32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3200" b="0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phát</a:t>
            </a:r>
            <a:r>
              <a:rPr lang="en-GB" sz="32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3200" b="0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hiện</a:t>
            </a:r>
            <a:r>
              <a:rPr lang="en-GB" sz="32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3200" b="0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chính</a:t>
            </a:r>
            <a:endParaRPr lang="en-GB" sz="3200" b="0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72606" y="848601"/>
            <a:ext cx="4032448" cy="4968552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 err="1">
                <a:solidFill>
                  <a:schemeClr val="tx2"/>
                </a:solidFill>
              </a:rPr>
              <a:t>Nh</a:t>
            </a:r>
            <a:r>
              <a:rPr lang="en-US" dirty="0" err="1">
                <a:solidFill>
                  <a:schemeClr val="tx2"/>
                </a:solidFill>
              </a:rPr>
              <a:t>ững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người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tiêm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tham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nhiều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hành</a:t>
            </a:r>
            <a:r>
              <a:rPr lang="en-US" b="1" dirty="0">
                <a:solidFill>
                  <a:schemeClr val="tx2"/>
                </a:solidFill>
              </a:rPr>
              <a:t> vi </a:t>
            </a:r>
            <a:r>
              <a:rPr lang="en-US" b="1" dirty="0" err="1">
                <a:solidFill>
                  <a:schemeClr val="tx2"/>
                </a:solidFill>
              </a:rPr>
              <a:t>tình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dục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nguy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cơ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hơn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nguy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cơ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lây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nhiễm</a:t>
            </a:r>
            <a:r>
              <a:rPr lang="en-US" b="1" dirty="0">
                <a:solidFill>
                  <a:schemeClr val="tx2"/>
                </a:solidFill>
              </a:rPr>
              <a:t> HIV </a:t>
            </a:r>
            <a:r>
              <a:rPr lang="en-US" b="1" dirty="0" err="1">
                <a:solidFill>
                  <a:schemeClr val="tx2"/>
                </a:solidFill>
              </a:rPr>
              <a:t>cao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hơn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những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người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tiêm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thuốc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phiện</a:t>
            </a:r>
            <a:r>
              <a:rPr lang="en-GB" dirty="0">
                <a:solidFill>
                  <a:schemeClr val="tx2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 err="1">
                <a:solidFill>
                  <a:schemeClr val="tx2"/>
                </a:solidFill>
              </a:rPr>
              <a:t>Tần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 err="1">
                <a:solidFill>
                  <a:schemeClr val="tx2"/>
                </a:solidFill>
              </a:rPr>
              <a:t>suất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 err="1">
                <a:solidFill>
                  <a:schemeClr val="tx2"/>
                </a:solidFill>
              </a:rPr>
              <a:t>tiêm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 err="1">
                <a:solidFill>
                  <a:schemeClr val="tx2"/>
                </a:solidFill>
              </a:rPr>
              <a:t>chích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 err="1">
                <a:solidFill>
                  <a:schemeClr val="tx2"/>
                </a:solidFill>
              </a:rPr>
              <a:t>cao</a:t>
            </a:r>
            <a:r>
              <a:rPr lang="en-GB" b="1" dirty="0">
                <a:solidFill>
                  <a:schemeClr val="tx2"/>
                </a:solidFill>
              </a:rPr>
              <a:t> h</a:t>
            </a:r>
            <a:r>
              <a:rPr lang="en-US" b="1" dirty="0" err="1">
                <a:solidFill>
                  <a:schemeClr val="tx2"/>
                </a:solidFill>
              </a:rPr>
              <a:t>ơn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ở </a:t>
            </a:r>
            <a:r>
              <a:rPr lang="en-US" dirty="0" err="1">
                <a:solidFill>
                  <a:schemeClr val="tx2"/>
                </a:solidFill>
              </a:rPr>
              <a:t>nhóm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những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người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tiêm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thích</a:t>
            </a:r>
            <a:r>
              <a:rPr lang="en-US" dirty="0">
                <a:solidFill>
                  <a:schemeClr val="tx2"/>
                </a:solidFill>
              </a:rPr>
              <a:t> so </a:t>
            </a:r>
            <a:r>
              <a:rPr lang="en-US" dirty="0" err="1">
                <a:solidFill>
                  <a:schemeClr val="tx2"/>
                </a:solidFill>
              </a:rPr>
              <a:t>với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nhóm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thuốc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phiện</a:t>
            </a:r>
            <a:r>
              <a:rPr lang="en-GB" dirty="0">
                <a:solidFill>
                  <a:schemeClr val="tx2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err="1">
                <a:solidFill>
                  <a:schemeClr val="tx2"/>
                </a:solidFill>
              </a:rPr>
              <a:t>Có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bằng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ch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rõ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ràng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hành</a:t>
            </a:r>
            <a:r>
              <a:rPr lang="en-US" dirty="0">
                <a:solidFill>
                  <a:schemeClr val="tx2"/>
                </a:solidFill>
              </a:rPr>
              <a:t> vi </a:t>
            </a:r>
            <a:r>
              <a:rPr lang="en-US" dirty="0" err="1">
                <a:solidFill>
                  <a:schemeClr val="tx2"/>
                </a:solidFill>
              </a:rPr>
              <a:t>tình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nhiễm</a:t>
            </a:r>
            <a:r>
              <a:rPr lang="en-US" dirty="0">
                <a:solidFill>
                  <a:schemeClr val="tx2"/>
                </a:solidFill>
              </a:rPr>
              <a:t> HIV </a:t>
            </a:r>
            <a:r>
              <a:rPr lang="en-US" dirty="0" err="1">
                <a:solidFill>
                  <a:schemeClr val="tx2"/>
                </a:solidFill>
              </a:rPr>
              <a:t>trong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nhóm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nam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tình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dục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đồng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giới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đang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dùng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chất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kích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thích</a:t>
            </a:r>
            <a:endParaRPr lang="en-GB" b="1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 err="1">
                <a:solidFill>
                  <a:schemeClr val="tx2"/>
                </a:solidFill>
              </a:rPr>
              <a:t>Có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bằng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ch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nhiễm</a:t>
            </a:r>
            <a:r>
              <a:rPr lang="en-US" dirty="0">
                <a:solidFill>
                  <a:schemeClr val="tx2"/>
                </a:solidFill>
              </a:rPr>
              <a:t> HIV </a:t>
            </a:r>
            <a:r>
              <a:rPr lang="en-US" dirty="0" err="1">
                <a:solidFill>
                  <a:schemeClr val="tx2"/>
                </a:solidFill>
              </a:rPr>
              <a:t>trong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nhóm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mại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dâm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đang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dùng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chất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kích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thích</a:t>
            </a:r>
            <a:endParaRPr lang="en-GB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6D7D7A8-4909-4429-A761-528CCC62A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274655"/>
            <a:ext cx="1209405" cy="15670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253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E72F84B3-D41F-42F1-977F-16C35D38D16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064896" cy="51845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39844E-1703-4F3A-A8E2-BA6D8DD6DBD9}"/>
              </a:ext>
            </a:extLst>
          </p:cNvPr>
          <p:cNvSpPr txBox="1"/>
          <p:nvPr/>
        </p:nvSpPr>
        <p:spPr>
          <a:xfrm>
            <a:off x="483940" y="188640"/>
            <a:ext cx="763284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/>
              <a:t>Mối</a:t>
            </a:r>
            <a:r>
              <a:rPr lang="en-US" sz="3200" dirty="0"/>
              <a:t> </a:t>
            </a:r>
            <a:r>
              <a:rPr lang="en-US" sz="3200" dirty="0" err="1"/>
              <a:t>liên</a:t>
            </a:r>
            <a:r>
              <a:rPr lang="en-US" sz="3200" dirty="0"/>
              <a:t> </a:t>
            </a:r>
            <a:r>
              <a:rPr lang="en-US" sz="3200" dirty="0" err="1"/>
              <a:t>hệ</a:t>
            </a:r>
            <a:r>
              <a:rPr lang="en-US" sz="3200" dirty="0"/>
              <a:t> </a:t>
            </a:r>
            <a:r>
              <a:rPr lang="en-US" sz="3200" dirty="0" err="1"/>
              <a:t>giữa</a:t>
            </a:r>
            <a:r>
              <a:rPr lang="en-US" sz="3200" dirty="0"/>
              <a:t> </a:t>
            </a:r>
            <a:r>
              <a:rPr lang="en-US" sz="3200" dirty="0" err="1"/>
              <a:t>lây</a:t>
            </a:r>
            <a:r>
              <a:rPr lang="en-US" sz="3200" dirty="0"/>
              <a:t> </a:t>
            </a:r>
            <a:r>
              <a:rPr lang="en-US" sz="3200" dirty="0" err="1"/>
              <a:t>nhiễm</a:t>
            </a:r>
            <a:r>
              <a:rPr lang="en-US" sz="3200" dirty="0"/>
              <a:t> HIV </a:t>
            </a:r>
            <a:r>
              <a:rPr lang="en-US" sz="3200" dirty="0" err="1"/>
              <a:t>và</a:t>
            </a:r>
            <a:r>
              <a:rPr lang="en-US" sz="3200" dirty="0"/>
              <a:t> </a:t>
            </a:r>
            <a:r>
              <a:rPr lang="en-US" sz="3200" dirty="0" err="1"/>
              <a:t>sử</a:t>
            </a:r>
            <a:r>
              <a:rPr lang="en-US" sz="3200" dirty="0"/>
              <a:t> </a:t>
            </a:r>
            <a:r>
              <a:rPr lang="en-US" sz="3200" dirty="0" err="1"/>
              <a:t>dụng</a:t>
            </a:r>
            <a:r>
              <a:rPr lang="en-US" sz="3200" dirty="0"/>
              <a:t> </a:t>
            </a:r>
            <a:r>
              <a:rPr lang="en-US" sz="3200" dirty="0" err="1"/>
              <a:t>chất</a:t>
            </a:r>
            <a:r>
              <a:rPr lang="en-US" sz="3200" dirty="0"/>
              <a:t> </a:t>
            </a:r>
            <a:r>
              <a:rPr lang="en-US" sz="3200" dirty="0" err="1"/>
              <a:t>kích</a:t>
            </a:r>
            <a:r>
              <a:rPr lang="en-US" sz="3200" dirty="0"/>
              <a:t> </a:t>
            </a:r>
            <a:r>
              <a:rPr lang="en-US" sz="3200" dirty="0" err="1"/>
              <a:t>thích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862876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9E0D80-406C-41D7-9A3C-F4CFC6EB9F9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7272808" cy="51845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1FBE28-FC85-40F5-B19D-AE45351FED1C}"/>
              </a:ext>
            </a:extLst>
          </p:cNvPr>
          <p:cNvSpPr txBox="1"/>
          <p:nvPr/>
        </p:nvSpPr>
        <p:spPr>
          <a:xfrm>
            <a:off x="1044377" y="476672"/>
            <a:ext cx="712879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/>
              <a:t>Tỷ</a:t>
            </a:r>
            <a:r>
              <a:rPr lang="en-US" sz="2800" b="1" dirty="0"/>
              <a:t> </a:t>
            </a:r>
            <a:r>
              <a:rPr lang="en-US" sz="2800" b="1" dirty="0" err="1"/>
              <a:t>lệ</a:t>
            </a:r>
            <a:r>
              <a:rPr lang="en-US" sz="2800" b="1" dirty="0"/>
              <a:t> </a:t>
            </a:r>
            <a:r>
              <a:rPr lang="en-US" sz="2800" b="1" dirty="0" err="1"/>
              <a:t>nhiễm</a:t>
            </a:r>
            <a:r>
              <a:rPr lang="en-US" sz="2800" b="1" dirty="0"/>
              <a:t> HIV </a:t>
            </a:r>
            <a:r>
              <a:rPr lang="en-US" sz="2800" b="1" dirty="0" err="1"/>
              <a:t>trong</a:t>
            </a:r>
            <a:r>
              <a:rPr lang="en-US" sz="2800" b="1" dirty="0"/>
              <a:t> </a:t>
            </a:r>
            <a:r>
              <a:rPr lang="en-US" sz="2800" b="1" dirty="0" err="1"/>
              <a:t>nhóm</a:t>
            </a:r>
            <a:r>
              <a:rPr lang="en-US" sz="2800" b="1" dirty="0"/>
              <a:t> </a:t>
            </a:r>
            <a:r>
              <a:rPr lang="en-US" sz="2800" b="1" dirty="0" err="1"/>
              <a:t>những</a:t>
            </a:r>
            <a:r>
              <a:rPr lang="en-US" sz="2800" b="1" dirty="0"/>
              <a:t> </a:t>
            </a:r>
            <a:r>
              <a:rPr lang="en-US" sz="2800" b="1" dirty="0" err="1"/>
              <a:t>người</a:t>
            </a:r>
            <a:r>
              <a:rPr lang="en-US" sz="2800" b="1" dirty="0"/>
              <a:t> </a:t>
            </a:r>
            <a:r>
              <a:rPr lang="en-US" sz="2800" b="1" dirty="0" err="1"/>
              <a:t>dùng</a:t>
            </a:r>
            <a:r>
              <a:rPr lang="en-US" sz="2800" b="1" dirty="0"/>
              <a:t> </a:t>
            </a:r>
            <a:r>
              <a:rPr lang="en-US" sz="2800" b="1" dirty="0" err="1"/>
              <a:t>chất</a:t>
            </a:r>
            <a:r>
              <a:rPr lang="en-US" sz="2800" b="1" dirty="0"/>
              <a:t> </a:t>
            </a:r>
            <a:r>
              <a:rPr lang="en-US" sz="2800" b="1" dirty="0" err="1"/>
              <a:t>kích</a:t>
            </a:r>
            <a:r>
              <a:rPr lang="en-US" sz="2800" b="1" dirty="0"/>
              <a:t> </a:t>
            </a:r>
            <a:r>
              <a:rPr lang="en-US" sz="2800" b="1" dirty="0" err="1"/>
              <a:t>thích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475731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id="{C45F4C1E-2A00-4425-AFC4-75A46D5262D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8680"/>
            <a:ext cx="6991672" cy="48965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588D24-ADE0-49FE-BD8A-6CEDE61F926F}"/>
              </a:ext>
            </a:extLst>
          </p:cNvPr>
          <p:cNvSpPr txBox="1"/>
          <p:nvPr/>
        </p:nvSpPr>
        <p:spPr>
          <a:xfrm>
            <a:off x="1526729" y="71626"/>
            <a:ext cx="63436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/>
              <a:t>Hành</a:t>
            </a:r>
            <a:r>
              <a:rPr lang="en-US" sz="2800" b="1" dirty="0"/>
              <a:t> vi </a:t>
            </a:r>
            <a:r>
              <a:rPr lang="en-US" sz="2800" b="1" dirty="0" err="1"/>
              <a:t>tình</a:t>
            </a:r>
            <a:r>
              <a:rPr lang="en-US" sz="2800" b="1" dirty="0"/>
              <a:t> </a:t>
            </a:r>
            <a:r>
              <a:rPr lang="en-US" sz="2800" b="1" dirty="0" err="1"/>
              <a:t>dục</a:t>
            </a:r>
            <a:r>
              <a:rPr lang="en-US" sz="2800" b="1" dirty="0"/>
              <a:t> </a:t>
            </a:r>
            <a:r>
              <a:rPr lang="en-US" sz="2800" b="1" dirty="0" err="1"/>
              <a:t>nguy</a:t>
            </a:r>
            <a:r>
              <a:rPr lang="en-US" sz="2800" b="1" dirty="0"/>
              <a:t> </a:t>
            </a:r>
            <a:r>
              <a:rPr lang="en-US" sz="2800" b="1" dirty="0" err="1"/>
              <a:t>cơ</a:t>
            </a:r>
            <a:r>
              <a:rPr lang="en-US" sz="2800" b="1" dirty="0"/>
              <a:t> </a:t>
            </a:r>
            <a:r>
              <a:rPr lang="en-US" sz="2800" b="1" dirty="0" err="1"/>
              <a:t>trong</a:t>
            </a:r>
            <a:r>
              <a:rPr lang="en-US" sz="2800" b="1" dirty="0"/>
              <a:t> </a:t>
            </a:r>
            <a:r>
              <a:rPr lang="en-US" sz="2800" b="1" dirty="0" err="1"/>
              <a:t>nhóm</a:t>
            </a:r>
            <a:r>
              <a:rPr lang="en-US" sz="2800" b="1" dirty="0"/>
              <a:t> </a:t>
            </a:r>
            <a:r>
              <a:rPr lang="en-US" sz="2800" b="1" dirty="0" err="1"/>
              <a:t>những</a:t>
            </a:r>
            <a:r>
              <a:rPr lang="en-US" sz="2800" b="1" dirty="0"/>
              <a:t> </a:t>
            </a:r>
            <a:r>
              <a:rPr lang="en-US" sz="2800" b="1" dirty="0" err="1"/>
              <a:t>người</a:t>
            </a:r>
            <a:r>
              <a:rPr lang="en-US" sz="2800" b="1" dirty="0"/>
              <a:t> </a:t>
            </a:r>
            <a:r>
              <a:rPr lang="en-US" sz="2800" b="1" dirty="0" err="1"/>
              <a:t>dùng</a:t>
            </a:r>
            <a:r>
              <a:rPr lang="en-US" sz="2800" b="1" dirty="0"/>
              <a:t> </a:t>
            </a:r>
            <a:r>
              <a:rPr lang="en-US" sz="2800" b="1" dirty="0" err="1"/>
              <a:t>chất</a:t>
            </a:r>
            <a:r>
              <a:rPr lang="en-US" sz="2800" b="1" dirty="0"/>
              <a:t> </a:t>
            </a:r>
            <a:r>
              <a:rPr lang="en-US" sz="2800" b="1" dirty="0" err="1"/>
              <a:t>kích</a:t>
            </a:r>
            <a:r>
              <a:rPr lang="en-US" sz="2800" b="1" dirty="0"/>
              <a:t> </a:t>
            </a:r>
            <a:r>
              <a:rPr lang="en-US" sz="2800" b="1" dirty="0" err="1"/>
              <a:t>thích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049037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3261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dirty="0" err="1">
                <a:solidFill>
                  <a:schemeClr val="accent2">
                    <a:lumMod val="50000"/>
                  </a:schemeClr>
                </a:solidFill>
              </a:rPr>
              <a:t>Ảnh</a:t>
            </a:r>
            <a:r>
              <a:rPr lang="en-GB" sz="3200" dirty="0">
                <a:solidFill>
                  <a:schemeClr val="accent2">
                    <a:lumMod val="50000"/>
                  </a:schemeClr>
                </a:solidFill>
              </a:rPr>
              <a:t> h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</a:rPr>
              <a:t>ưởng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</a:rPr>
              <a:t>đến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</a:rPr>
              <a:t>mọi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</a:rPr>
              <a:t>nơi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</a:rPr>
              <a:t>trên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</a:rPr>
              <a:t>thế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</a:rPr>
              <a:t>giới</a:t>
            </a:r>
            <a:r>
              <a:rPr lang="en-GB" sz="3200" dirty="0">
                <a:solidFill>
                  <a:schemeClr val="accent2">
                    <a:lumMod val="50000"/>
                  </a:schemeClr>
                </a:solidFill>
              </a:rPr>
              <a:t>: ATS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99903" cy="400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5536" y="5301208"/>
            <a:ext cx="1726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ighlight>
                  <a:srgbClr val="FF0000"/>
                </a:highlight>
              </a:rPr>
              <a:t>(</a:t>
            </a:r>
            <a:r>
              <a:rPr lang="en-GB" dirty="0" err="1">
                <a:highlight>
                  <a:srgbClr val="FF0000"/>
                </a:highlight>
              </a:rPr>
              <a:t>Gồm</a:t>
            </a:r>
            <a:r>
              <a:rPr lang="en-GB" dirty="0">
                <a:highlight>
                  <a:srgbClr val="FF0000"/>
                </a:highlight>
              </a:rPr>
              <a:t> 110 n</a:t>
            </a:r>
            <a:r>
              <a:rPr lang="en-US" dirty="0" err="1">
                <a:highlight>
                  <a:srgbClr val="FF0000"/>
                </a:highlight>
              </a:rPr>
              <a:t>ước</a:t>
            </a:r>
            <a:r>
              <a:rPr lang="en-GB" dirty="0">
                <a:highlight>
                  <a:srgbClr val="FF0000"/>
                </a:highlight>
              </a:rPr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5741734" y="5193486"/>
            <a:ext cx="34456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/>
              <a:t>Báo</a:t>
            </a:r>
            <a:r>
              <a:rPr lang="en-GB" sz="1600" dirty="0"/>
              <a:t> </a:t>
            </a:r>
            <a:r>
              <a:rPr lang="en-GB" sz="1600" dirty="0" err="1"/>
              <a:t>cáo</a:t>
            </a:r>
            <a:r>
              <a:rPr lang="en-GB" sz="1600" dirty="0"/>
              <a:t> </a:t>
            </a:r>
            <a:r>
              <a:rPr lang="en-GB" sz="1600" dirty="0" err="1"/>
              <a:t>Tình</a:t>
            </a:r>
            <a:r>
              <a:rPr lang="en-GB" sz="1600" dirty="0"/>
              <a:t> </a:t>
            </a:r>
            <a:r>
              <a:rPr lang="en-GB" sz="1600" dirty="0" err="1"/>
              <a:t>hình</a:t>
            </a:r>
            <a:r>
              <a:rPr lang="en-GB" sz="1600" dirty="0"/>
              <a:t> Ma </a:t>
            </a:r>
            <a:r>
              <a:rPr lang="en-GB" sz="1600" dirty="0" err="1"/>
              <a:t>túy</a:t>
            </a:r>
            <a:r>
              <a:rPr lang="en-GB" sz="1600" dirty="0"/>
              <a:t> </a:t>
            </a:r>
            <a:r>
              <a:rPr lang="en-GB" sz="1600" dirty="0" err="1"/>
              <a:t>Thế</a:t>
            </a:r>
            <a:r>
              <a:rPr lang="en-GB" sz="1600" dirty="0"/>
              <a:t> </a:t>
            </a:r>
            <a:r>
              <a:rPr lang="en-GB" sz="1600" dirty="0" err="1"/>
              <a:t>gi</a:t>
            </a:r>
            <a:r>
              <a:rPr lang="en-US" sz="1600" dirty="0" err="1"/>
              <a:t>ới</a:t>
            </a:r>
            <a:r>
              <a:rPr lang="en-US" sz="1600" dirty="0"/>
              <a:t> 2016</a:t>
            </a:r>
          </a:p>
          <a:p>
            <a:r>
              <a:rPr lang="en-US" sz="1600" dirty="0" err="1"/>
              <a:t>của</a:t>
            </a:r>
            <a:r>
              <a:rPr lang="en-US" sz="1600" dirty="0"/>
              <a:t> </a:t>
            </a:r>
            <a:r>
              <a:rPr lang="en-GB" sz="1600" dirty="0"/>
              <a:t>UNODC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6AC24D-6706-48EF-922F-3558E749EEB4}"/>
              </a:ext>
            </a:extLst>
          </p:cNvPr>
          <p:cNvSpPr txBox="1"/>
          <p:nvPr/>
        </p:nvSpPr>
        <p:spPr>
          <a:xfrm>
            <a:off x="1763688" y="864294"/>
            <a:ext cx="525658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Tình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hình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sử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dụng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các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loại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ma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túy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trong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năm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2014 (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hoặc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thông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tin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có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sẵn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trong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năm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gần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nhất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en-GB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637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5CBFF6-913B-4D7C-BD53-8CD93C0C4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X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u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hướng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sử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dụng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Methamphetamine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fr-FR" sz="3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Nhu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cầu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điều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trị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ma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túy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thị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tr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ường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ma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túy</a:t>
            </a:r>
            <a:endParaRPr lang="en-GB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F9917B2-1BC3-4093-B161-9A1244E7E0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7638"/>
            <a:ext cx="3600401" cy="401691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F171327-E9DB-4AF6-BDBC-0E788DE2F5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5085184"/>
            <a:ext cx="1161977" cy="1518804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78987526-0605-445B-BDCC-52B513DCE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3240359" cy="298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A14E42-55E8-4403-ABFE-79EDB822AE0E}"/>
              </a:ext>
            </a:extLst>
          </p:cNvPr>
          <p:cNvSpPr txBox="1"/>
          <p:nvPr/>
        </p:nvSpPr>
        <p:spPr>
          <a:xfrm rot="10800000">
            <a:off x="518451" y="2060848"/>
            <a:ext cx="384721" cy="2556787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lang="en-US" sz="1300" b="1" dirty="0" err="1"/>
              <a:t>Số</a:t>
            </a:r>
            <a:r>
              <a:rPr lang="en-US" sz="1300" b="1" dirty="0"/>
              <a:t> </a:t>
            </a:r>
            <a:r>
              <a:rPr lang="en-US" sz="1300" b="1" dirty="0" err="1"/>
              <a:t>người</a:t>
            </a:r>
            <a:r>
              <a:rPr lang="en-US" sz="1300" b="1" dirty="0"/>
              <a:t> </a:t>
            </a:r>
            <a:r>
              <a:rPr lang="en-US" sz="1300" b="1" dirty="0" err="1"/>
              <a:t>dùng</a:t>
            </a:r>
            <a:r>
              <a:rPr lang="en-US" sz="1300" b="1" dirty="0"/>
              <a:t> meth </a:t>
            </a:r>
            <a:r>
              <a:rPr lang="en-US" sz="1300" b="1" dirty="0" err="1"/>
              <a:t>được</a:t>
            </a:r>
            <a:r>
              <a:rPr lang="en-US" sz="1300" b="1" dirty="0"/>
              <a:t> </a:t>
            </a:r>
            <a:r>
              <a:rPr lang="en-US" sz="1300" b="1" dirty="0" err="1"/>
              <a:t>điều</a:t>
            </a:r>
            <a:r>
              <a:rPr lang="en-US" sz="1300" b="1" dirty="0"/>
              <a:t> </a:t>
            </a:r>
            <a:r>
              <a:rPr lang="en-US" sz="1300" b="1" dirty="0" err="1"/>
              <a:t>trị</a:t>
            </a:r>
            <a:endParaRPr lang="en-GB" sz="13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C90B9F-37C7-4A2F-949E-E32D23C569A1}"/>
              </a:ext>
            </a:extLst>
          </p:cNvPr>
          <p:cNvSpPr txBox="1"/>
          <p:nvPr/>
        </p:nvSpPr>
        <p:spPr>
          <a:xfrm>
            <a:off x="1011183" y="1615019"/>
            <a:ext cx="2664297" cy="6924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00" dirty="0" err="1"/>
              <a:t>Số</a:t>
            </a:r>
            <a:r>
              <a:rPr lang="en-US" sz="1300" dirty="0"/>
              <a:t> </a:t>
            </a:r>
            <a:r>
              <a:rPr lang="en-US" sz="1300" dirty="0" err="1"/>
              <a:t>người</a:t>
            </a:r>
            <a:r>
              <a:rPr lang="en-US" sz="1300" dirty="0"/>
              <a:t> </a:t>
            </a:r>
            <a:r>
              <a:rPr lang="en-US" sz="1300" dirty="0" err="1"/>
              <a:t>dùng</a:t>
            </a:r>
            <a:r>
              <a:rPr lang="en-US" sz="1300" dirty="0"/>
              <a:t> meth </a:t>
            </a:r>
            <a:r>
              <a:rPr lang="en-US" sz="1300" dirty="0" err="1"/>
              <a:t>được</a:t>
            </a:r>
            <a:r>
              <a:rPr lang="en-US" sz="1300" dirty="0"/>
              <a:t> </a:t>
            </a:r>
            <a:r>
              <a:rPr lang="en-US" sz="1300" dirty="0" err="1"/>
              <a:t>điều</a:t>
            </a:r>
            <a:r>
              <a:rPr lang="en-US" sz="1300" dirty="0"/>
              <a:t> </a:t>
            </a:r>
            <a:r>
              <a:rPr lang="en-US" sz="1300" dirty="0" err="1"/>
              <a:t>trị</a:t>
            </a:r>
            <a:r>
              <a:rPr lang="en-US" sz="1300" dirty="0"/>
              <a:t> ở Phi-lip-pin (2010-2015) </a:t>
            </a:r>
            <a:r>
              <a:rPr lang="en-US" sz="1300" dirty="0" err="1"/>
              <a:t>và</a:t>
            </a:r>
            <a:r>
              <a:rPr lang="en-US" sz="1300" dirty="0"/>
              <a:t> ở </a:t>
            </a:r>
            <a:r>
              <a:rPr lang="en-US" sz="1300" dirty="0" err="1"/>
              <a:t>Hồng</a:t>
            </a:r>
            <a:r>
              <a:rPr lang="en-US" sz="1300" dirty="0"/>
              <a:t> </a:t>
            </a:r>
            <a:r>
              <a:rPr lang="en-US" sz="1300" dirty="0" err="1"/>
              <a:t>Kông</a:t>
            </a:r>
            <a:r>
              <a:rPr lang="en-US" sz="1300" dirty="0"/>
              <a:t>, </a:t>
            </a:r>
            <a:r>
              <a:rPr lang="en-US" sz="1300" dirty="0" err="1"/>
              <a:t>Trung</a:t>
            </a:r>
            <a:r>
              <a:rPr lang="en-US" sz="1300" dirty="0"/>
              <a:t> </a:t>
            </a:r>
            <a:r>
              <a:rPr lang="en-US" sz="1300" dirty="0" err="1"/>
              <a:t>Quốc</a:t>
            </a:r>
            <a:r>
              <a:rPr lang="en-US" sz="1300" dirty="0"/>
              <a:t> (2013-2015)</a:t>
            </a:r>
            <a:endParaRPr lang="en-GB" sz="13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10806F-E162-4B0A-8AF7-1101343A52AA}"/>
              </a:ext>
            </a:extLst>
          </p:cNvPr>
          <p:cNvSpPr txBox="1"/>
          <p:nvPr/>
        </p:nvSpPr>
        <p:spPr>
          <a:xfrm rot="10800000">
            <a:off x="5283741" y="1660092"/>
            <a:ext cx="384721" cy="1872208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lang="en-US" sz="1300" b="1" dirty="0" err="1"/>
              <a:t>Số</a:t>
            </a:r>
            <a:r>
              <a:rPr lang="en-US" sz="1300" b="1" dirty="0"/>
              <a:t> </a:t>
            </a:r>
            <a:r>
              <a:rPr lang="en-US" sz="1300" b="1" dirty="0" err="1"/>
              <a:t>lượng</a:t>
            </a:r>
            <a:r>
              <a:rPr lang="en-US" sz="1300" b="1" dirty="0"/>
              <a:t> </a:t>
            </a:r>
            <a:r>
              <a:rPr lang="en-US" sz="1300" b="1" dirty="0" err="1"/>
              <a:t>thu</a:t>
            </a:r>
            <a:r>
              <a:rPr lang="en-US" sz="1300" b="1" dirty="0"/>
              <a:t> </a:t>
            </a:r>
            <a:r>
              <a:rPr lang="en-US" sz="1300" b="1" dirty="0" err="1"/>
              <a:t>giữ</a:t>
            </a:r>
            <a:r>
              <a:rPr lang="en-US" sz="1300" b="1" dirty="0"/>
              <a:t> (</a:t>
            </a:r>
            <a:r>
              <a:rPr lang="en-US" sz="1300" b="1" dirty="0" err="1"/>
              <a:t>tấn</a:t>
            </a:r>
            <a:r>
              <a:rPr lang="en-US" sz="1300" b="1" dirty="0"/>
              <a:t>)</a:t>
            </a:r>
            <a:endParaRPr lang="en-GB" sz="1300" b="1" dirty="0"/>
          </a:p>
        </p:txBody>
      </p:sp>
    </p:spTree>
    <p:extLst>
      <p:ext uri="{BB962C8B-B14F-4D97-AF65-F5344CB8AC3E}">
        <p14:creationId xmlns:p14="http://schemas.microsoft.com/office/powerpoint/2010/main" val="368452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0EF964B-78DD-42BE-8D89-CE371636A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2454"/>
          </a:xfrm>
        </p:spPr>
        <p:txBody>
          <a:bodyPr/>
          <a:lstStyle/>
          <a:p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Tỷ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lệ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nhiễm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HIV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và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s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ử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</a:rPr>
              <a:t>dụng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ATS</a:t>
            </a:r>
            <a:endParaRPr lang="en-GB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4294967295"/>
          </p:nvPr>
        </p:nvSpPr>
        <p:spPr>
          <a:xfrm>
            <a:off x="0" y="1484313"/>
            <a:ext cx="3743325" cy="720725"/>
          </a:xfrm>
        </p:spPr>
        <p:txBody>
          <a:bodyPr>
            <a:normAutofit fontScale="25000" lnSpcReduction="20000"/>
          </a:bodyPr>
          <a:lstStyle/>
          <a:p>
            <a:endParaRPr lang="en-GB" sz="1800" dirty="0"/>
          </a:p>
          <a:p>
            <a:endParaRPr lang="en-GB" sz="1800" dirty="0"/>
          </a:p>
          <a:p>
            <a:pPr algn="ctr"/>
            <a:r>
              <a:rPr lang="en-GB" sz="7200" dirty="0" err="1">
                <a:solidFill>
                  <a:srgbClr val="C00000"/>
                </a:solidFill>
              </a:rPr>
              <a:t>Nhiễm</a:t>
            </a:r>
            <a:r>
              <a:rPr lang="en-GB" sz="7200" dirty="0">
                <a:solidFill>
                  <a:srgbClr val="C00000"/>
                </a:solidFill>
              </a:rPr>
              <a:t> HIV </a:t>
            </a:r>
            <a:r>
              <a:rPr lang="en-GB" sz="7200" dirty="0" err="1">
                <a:solidFill>
                  <a:srgbClr val="C00000"/>
                </a:solidFill>
              </a:rPr>
              <a:t>trong</a:t>
            </a:r>
            <a:r>
              <a:rPr lang="en-GB" sz="7200" dirty="0">
                <a:solidFill>
                  <a:srgbClr val="C00000"/>
                </a:solidFill>
              </a:rPr>
              <a:t> </a:t>
            </a:r>
            <a:r>
              <a:rPr lang="en-GB" sz="7200" dirty="0" err="1">
                <a:solidFill>
                  <a:srgbClr val="C00000"/>
                </a:solidFill>
              </a:rPr>
              <a:t>nhóm</a:t>
            </a:r>
            <a:r>
              <a:rPr lang="en-GB" sz="7200" dirty="0">
                <a:solidFill>
                  <a:srgbClr val="C00000"/>
                </a:solidFill>
              </a:rPr>
              <a:t> </a:t>
            </a:r>
            <a:r>
              <a:rPr lang="en-GB" sz="7200" dirty="0" err="1">
                <a:solidFill>
                  <a:srgbClr val="C00000"/>
                </a:solidFill>
              </a:rPr>
              <a:t>nh</a:t>
            </a:r>
            <a:r>
              <a:rPr lang="en-US" sz="7200" dirty="0" err="1">
                <a:solidFill>
                  <a:srgbClr val="C00000"/>
                </a:solidFill>
              </a:rPr>
              <a:t>ững</a:t>
            </a:r>
            <a:r>
              <a:rPr lang="en-US" sz="7200" dirty="0">
                <a:solidFill>
                  <a:srgbClr val="C00000"/>
                </a:solidFill>
              </a:rPr>
              <a:t> </a:t>
            </a:r>
            <a:r>
              <a:rPr lang="en-US" sz="7200" dirty="0" err="1">
                <a:solidFill>
                  <a:srgbClr val="C00000"/>
                </a:solidFill>
              </a:rPr>
              <a:t>người</a:t>
            </a:r>
            <a:r>
              <a:rPr lang="en-US" sz="7200" dirty="0">
                <a:solidFill>
                  <a:srgbClr val="C00000"/>
                </a:solidFill>
              </a:rPr>
              <a:t> </a:t>
            </a:r>
            <a:r>
              <a:rPr lang="en-US" sz="7200" dirty="0" err="1">
                <a:solidFill>
                  <a:srgbClr val="C00000"/>
                </a:solidFill>
              </a:rPr>
              <a:t>dùng</a:t>
            </a:r>
            <a:r>
              <a:rPr lang="en-US" sz="7200" dirty="0">
                <a:solidFill>
                  <a:srgbClr val="C00000"/>
                </a:solidFill>
              </a:rPr>
              <a:t> ATS </a:t>
            </a:r>
            <a:r>
              <a:rPr lang="en-US" sz="7200" dirty="0" err="1">
                <a:solidFill>
                  <a:srgbClr val="C00000"/>
                </a:solidFill>
              </a:rPr>
              <a:t>không</a:t>
            </a:r>
            <a:r>
              <a:rPr lang="en-US" sz="7200" dirty="0">
                <a:solidFill>
                  <a:srgbClr val="C00000"/>
                </a:solidFill>
              </a:rPr>
              <a:t> </a:t>
            </a:r>
            <a:r>
              <a:rPr lang="en-US" sz="7200" dirty="0" err="1">
                <a:solidFill>
                  <a:srgbClr val="C00000"/>
                </a:solidFill>
              </a:rPr>
              <a:t>tiêm</a:t>
            </a:r>
            <a:r>
              <a:rPr lang="en-US" sz="7200" dirty="0">
                <a:solidFill>
                  <a:srgbClr val="C00000"/>
                </a:solidFill>
              </a:rPr>
              <a:t> </a:t>
            </a:r>
            <a:r>
              <a:rPr lang="en-US" sz="7200" dirty="0" err="1">
                <a:solidFill>
                  <a:srgbClr val="C00000"/>
                </a:solidFill>
              </a:rPr>
              <a:t>chích</a:t>
            </a:r>
            <a:endParaRPr lang="en-GB" sz="7200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GB" sz="1900" dirty="0" err="1">
                <a:solidFill>
                  <a:srgbClr val="C00000"/>
                </a:solidFill>
              </a:rPr>
              <a:t>Nhiễm</a:t>
            </a:r>
            <a:r>
              <a:rPr lang="en-GB" sz="1900" dirty="0">
                <a:solidFill>
                  <a:srgbClr val="C00000"/>
                </a:solidFill>
              </a:rPr>
              <a:t> HIV </a:t>
            </a:r>
            <a:r>
              <a:rPr lang="en-GB" sz="1900" dirty="0" err="1">
                <a:solidFill>
                  <a:srgbClr val="C00000"/>
                </a:solidFill>
              </a:rPr>
              <a:t>trong</a:t>
            </a:r>
            <a:r>
              <a:rPr lang="en-GB" sz="1900" dirty="0">
                <a:solidFill>
                  <a:srgbClr val="C00000"/>
                </a:solidFill>
              </a:rPr>
              <a:t> </a:t>
            </a:r>
            <a:r>
              <a:rPr lang="en-GB" sz="1900" dirty="0" err="1">
                <a:solidFill>
                  <a:srgbClr val="C00000"/>
                </a:solidFill>
              </a:rPr>
              <a:t>nhóm</a:t>
            </a:r>
            <a:r>
              <a:rPr lang="en-GB" sz="1900" dirty="0">
                <a:solidFill>
                  <a:srgbClr val="C00000"/>
                </a:solidFill>
              </a:rPr>
              <a:t> </a:t>
            </a:r>
            <a:r>
              <a:rPr lang="en-GB" sz="1900" dirty="0" err="1">
                <a:solidFill>
                  <a:srgbClr val="C00000"/>
                </a:solidFill>
              </a:rPr>
              <a:t>nh</a:t>
            </a:r>
            <a:r>
              <a:rPr lang="en-US" sz="1900" dirty="0" err="1">
                <a:solidFill>
                  <a:srgbClr val="C00000"/>
                </a:solidFill>
              </a:rPr>
              <a:t>ững</a:t>
            </a:r>
            <a:r>
              <a:rPr lang="en-US" sz="1900" dirty="0">
                <a:solidFill>
                  <a:srgbClr val="C00000"/>
                </a:solidFill>
              </a:rPr>
              <a:t> ng</a:t>
            </a:r>
            <a:r>
              <a:rPr lang="vi-VN" sz="1900" dirty="0">
                <a:solidFill>
                  <a:srgbClr val="C00000"/>
                </a:solidFill>
              </a:rPr>
              <a:t>ư</a:t>
            </a:r>
            <a:r>
              <a:rPr lang="en-US" sz="1900" dirty="0" err="1">
                <a:solidFill>
                  <a:srgbClr val="C00000"/>
                </a:solidFill>
              </a:rPr>
              <a:t>ời</a:t>
            </a:r>
            <a:r>
              <a:rPr lang="en-US" sz="1900" dirty="0">
                <a:solidFill>
                  <a:srgbClr val="C00000"/>
                </a:solidFill>
              </a:rPr>
              <a:t> </a:t>
            </a:r>
            <a:r>
              <a:rPr lang="en-US" sz="1900" dirty="0" err="1">
                <a:solidFill>
                  <a:srgbClr val="C00000"/>
                </a:solidFill>
              </a:rPr>
              <a:t>dùng</a:t>
            </a:r>
            <a:r>
              <a:rPr lang="en-US" sz="1900" dirty="0">
                <a:solidFill>
                  <a:srgbClr val="C00000"/>
                </a:solidFill>
              </a:rPr>
              <a:t> ATS </a:t>
            </a:r>
            <a:r>
              <a:rPr lang="en-US" sz="1900" dirty="0" err="1">
                <a:solidFill>
                  <a:srgbClr val="C00000"/>
                </a:solidFill>
              </a:rPr>
              <a:t>bằng</a:t>
            </a:r>
            <a:r>
              <a:rPr lang="en-US" sz="1900" dirty="0">
                <a:solidFill>
                  <a:srgbClr val="C00000"/>
                </a:solidFill>
              </a:rPr>
              <a:t> </a:t>
            </a:r>
            <a:r>
              <a:rPr lang="en-US" sz="1900" dirty="0" err="1">
                <a:solidFill>
                  <a:srgbClr val="C00000"/>
                </a:solidFill>
              </a:rPr>
              <a:t>đường</a:t>
            </a:r>
            <a:r>
              <a:rPr lang="en-US" sz="1900" dirty="0">
                <a:solidFill>
                  <a:srgbClr val="C00000"/>
                </a:solidFill>
              </a:rPr>
              <a:t> </a:t>
            </a:r>
            <a:r>
              <a:rPr lang="en-US" sz="1900" dirty="0" err="1">
                <a:solidFill>
                  <a:srgbClr val="C00000"/>
                </a:solidFill>
              </a:rPr>
              <a:t>tiêm</a:t>
            </a:r>
            <a:r>
              <a:rPr lang="en-US" sz="1900" dirty="0">
                <a:solidFill>
                  <a:srgbClr val="C00000"/>
                </a:solidFill>
              </a:rPr>
              <a:t> </a:t>
            </a:r>
            <a:r>
              <a:rPr lang="en-US" sz="1900" dirty="0" err="1">
                <a:solidFill>
                  <a:srgbClr val="C00000"/>
                </a:solidFill>
              </a:rPr>
              <a:t>chích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09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92896"/>
            <a:ext cx="481633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4455952" cy="2192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83309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1665</TotalTime>
  <Words>2352</Words>
  <Application>Microsoft Office PowerPoint</Application>
  <PresentationFormat>On-screen Show (4:3)</PresentationFormat>
  <Paragraphs>205</Paragraphs>
  <Slides>22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ＭＳ Ｐゴシック</vt:lpstr>
      <vt:lpstr>Arial</vt:lpstr>
      <vt:lpstr>Calibri</vt:lpstr>
      <vt:lpstr>Helvetica Neue</vt:lpstr>
      <vt:lpstr>Symbol</vt:lpstr>
      <vt:lpstr>Times New Roman</vt:lpstr>
      <vt:lpstr>Default Theme</vt:lpstr>
      <vt:lpstr>       Sử dụng chất kích thích và HIV:  Thực trạng toàn cầu     Fabienne Hariga, MD MPH  Cố vấn cấp cao về HIV, UNODC, Viên - Áo Tháng 12 năm 2017  </vt:lpstr>
      <vt:lpstr>Sử dụng chất gây nghiện kích thích và nguy cơ lây nhiễm HIV: Mô hình khối mosaic về các chất gây nghiện, các nhân tố, và nhóm đối tượng</vt:lpstr>
      <vt:lpstr>PowerPoint Presentation</vt:lpstr>
      <vt:lpstr>PowerPoint Presentation</vt:lpstr>
      <vt:lpstr>PowerPoint Presentation</vt:lpstr>
      <vt:lpstr>PowerPoint Presentation</vt:lpstr>
      <vt:lpstr>Ảnh hưởng đến mọi nơi trên thế giới: ATS</vt:lpstr>
      <vt:lpstr>Xu hướng sử dụng Methamphetamine Nhu cầu điều trị ma túy và thị trường ma túy</vt:lpstr>
      <vt:lpstr>Tỷ lệ nhiễm HIV và sử dụng ATS</vt:lpstr>
      <vt:lpstr>PowerPoint Presentation</vt:lpstr>
      <vt:lpstr>Sử dụng Cocaine</vt:lpstr>
      <vt:lpstr>Tỷ lệ (%) nhiễm HIV trong nhóm dùng cocaine không tiêm chích  (Nam Mỹ, Trung Mỹ, Bắc Mỹ, và Châu Âu)</vt:lpstr>
      <vt:lpstr>Các chất hướng thần mới (NPS)</vt:lpstr>
      <vt:lpstr>Rất ít nghiên cứu về các chất hướng thần kích thích và HIV (canniboid, cathinone, và mephedrone tổng hợp) </vt:lpstr>
      <vt:lpstr>PowerPoint Presentation</vt:lpstr>
      <vt:lpstr>Sử dụng chất kích thích và nguy cơ lây nhiễm HIV Các nhóm đối tượng chính</vt:lpstr>
      <vt:lpstr>Sử dụng ATS trong nhóm nam tình dục đồng giới (chemsex)</vt:lpstr>
      <vt:lpstr>PowerPoint Presentation</vt:lpstr>
      <vt:lpstr>Tóm tắt</vt:lpstr>
      <vt:lpstr>Mô hình khái niệm của dự phòng lây nhiễm HIV lồng ghép dành cho người nghiện chất (S.Shoptaw)</vt:lpstr>
      <vt:lpstr>Lời cảm ơn</vt:lpstr>
      <vt:lpstr>PowerPoint Presentation</vt:lpstr>
    </vt:vector>
  </TitlesOfParts>
  <Company>UNOV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Stimulant use and HIV   Fabienne Hariga, Senior HIV Adviser,     CND Side Event,  Vienna , 14 March 201</dc:title>
  <dc:creator>Fabienne Hariga</dc:creator>
  <cp:lastModifiedBy>Windows User</cp:lastModifiedBy>
  <cp:revision>214</cp:revision>
  <cp:lastPrinted>2017-03-10T15:39:21Z</cp:lastPrinted>
  <dcterms:created xsi:type="dcterms:W3CDTF">2017-03-13T19:58:15Z</dcterms:created>
  <dcterms:modified xsi:type="dcterms:W3CDTF">2017-12-04T02:24:04Z</dcterms:modified>
</cp:coreProperties>
</file>