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85" r:id="rId3"/>
    <p:sldId id="286" r:id="rId4"/>
    <p:sldId id="288" r:id="rId5"/>
    <p:sldId id="300" r:id="rId6"/>
    <p:sldId id="294" r:id="rId7"/>
    <p:sldId id="303" r:id="rId8"/>
    <p:sldId id="299" r:id="rId9"/>
    <p:sldId id="298" r:id="rId10"/>
    <p:sldId id="302" r:id="rId11"/>
    <p:sldId id="322" r:id="rId12"/>
    <p:sldId id="296" r:id="rId13"/>
    <p:sldId id="310" r:id="rId14"/>
    <p:sldId id="306" r:id="rId15"/>
    <p:sldId id="307" r:id="rId16"/>
    <p:sldId id="311" r:id="rId17"/>
    <p:sldId id="312" r:id="rId18"/>
    <p:sldId id="313" r:id="rId19"/>
    <p:sldId id="317" r:id="rId20"/>
    <p:sldId id="318" r:id="rId21"/>
    <p:sldId id="319" r:id="rId22"/>
    <p:sldId id="316" r:id="rId23"/>
    <p:sldId id="321" r:id="rId24"/>
  </p:sldIdLst>
  <p:sldSz cx="9144000" cy="6858000" type="screen4x3"/>
  <p:notesSz cx="6810375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e" initials="f" lastIdx="3" clrIdx="0">
    <p:extLst>
      <p:ext uri="{19B8F6BF-5375-455C-9EA6-DF929625EA0E}">
        <p15:presenceInfo xmlns:p15="http://schemas.microsoft.com/office/powerpoint/2012/main" userId="fabi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6" autoAdjust="0"/>
    <p:restoredTop sz="96980" autoAdjust="0"/>
  </p:normalViewPr>
  <p:slideViewPr>
    <p:cSldViewPr>
      <p:cViewPr varScale="1">
        <p:scale>
          <a:sx n="68" d="100"/>
          <a:sy n="68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2958" y="-108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2F6E4-D4F0-49B5-8E07-5F1FF21BDD76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30E3F-43BB-433D-A7F6-687F39A06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994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F25B1-9033-4B17-B5F4-B65326A9161B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1735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/>
              <a:t>The need to develop a technical guide on a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ddressing HIV prevention, treatment, care and support for people who use stimulant drugs become evident more that 6 years ago</a:t>
            </a:r>
          </a:p>
          <a:p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However, the first attempt to launch the guide didn’t receive the full support from the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community and some UN Agencies, mainly because at that point in time there was a lot of concern that focusing on stimulants will divert the attention from injecting drug use</a:t>
            </a:r>
          </a:p>
          <a:p>
            <a:endParaRPr lang="en-GB" sz="1200" b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Since 2013 the community started to recognize the need and people who use stimulants got  involved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development of guidance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F25B1-9033-4B17-B5F4-B65326A9161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015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2015 UNODC  supported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literature review on Stimulant and HIV/HCV risks</a:t>
            </a:r>
          </a:p>
          <a:p>
            <a:pPr marL="685800" lvl="1" indent="-228600">
              <a:buFontTx/>
              <a:buAutoNum type="arabicPeriod"/>
            </a:pP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ATS </a:t>
            </a:r>
          </a:p>
          <a:p>
            <a:pPr marL="685800" lvl="1" indent="-228600">
              <a:buFontTx/>
              <a:buAutoNum type="arabicPeriod"/>
            </a:pP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Cocaine</a:t>
            </a:r>
          </a:p>
          <a:p>
            <a:pPr marL="685800" lvl="1" indent="-228600">
              <a:buFontTx/>
              <a:buAutoNum type="arabicPeriod"/>
            </a:pP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NPS </a:t>
            </a:r>
          </a:p>
          <a:p>
            <a:pPr marL="685800" lvl="1" indent="-228600">
              <a:buFontTx/>
              <a:buAutoNum type="arabicPeriod"/>
            </a:pP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Reponses</a:t>
            </a:r>
          </a:p>
          <a:p>
            <a:pPr marL="685800" lvl="1" indent="-228600">
              <a:buFontTx/>
              <a:buAutoNum type="arabicPeriod"/>
            </a:pP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Tx/>
              <a:buAutoNum type="arabicPeriod"/>
            </a:pP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2016, organised a scientific consultation that looked at the results of the literature review and looked more in depth at the issues of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Cocaine America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MSM and ATS in Asia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ARV and stimulant use</a:t>
            </a:r>
          </a:p>
          <a:p>
            <a:pPr marL="0" lvl="0" indent="0">
              <a:buFontTx/>
              <a:buNone/>
            </a:pP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Tx/>
              <a:buNone/>
            </a:pP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F25B1-9033-4B17-B5F4-B65326A9161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6757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98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105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934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723944"/>
            <a:ext cx="5508104" cy="1160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24221"/>
            <a:ext cx="3030537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95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232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806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949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723944"/>
            <a:ext cx="5508104" cy="1160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24221"/>
            <a:ext cx="3030537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4851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723944"/>
            <a:ext cx="5508104" cy="1160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24221"/>
            <a:ext cx="3030537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973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02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808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1B261-D77D-4513-A162-A8524AAF836F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78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1840" y="692696"/>
            <a:ext cx="5565304" cy="1152128"/>
          </a:xfrm>
        </p:spPr>
        <p:txBody>
          <a:bodyPr>
            <a:normAutofit fontScale="90000"/>
          </a:bodyPr>
          <a:lstStyle/>
          <a:p>
            <a:pPr algn="r">
              <a:tabLst>
                <a:tab pos="1168400" algn="l"/>
                <a:tab pos="1255713" algn="l"/>
              </a:tabLst>
            </a:pP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b="1" dirty="0">
                <a:solidFill>
                  <a:schemeClr val="accent3">
                    <a:lumMod val="50000"/>
                  </a:schemeClr>
                </a:solidFill>
              </a:rPr>
            </a:br>
            <a:br>
              <a:rPr lang="en-GB" b="1" dirty="0"/>
            </a:b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ử </a:t>
            </a:r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dụng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chất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kích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thích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HIV:</a:t>
            </a:r>
            <a:br>
              <a:rPr lang="en-US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Bản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thảo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Hướng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dẫn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của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UNODC</a:t>
            </a:r>
            <a:br>
              <a:rPr lang="en-GB" b="1" dirty="0"/>
            </a:br>
            <a:br>
              <a:rPr lang="en-GB" b="1" dirty="0"/>
            </a:br>
            <a:r>
              <a:rPr lang="en-GB" b="1" dirty="0"/>
              <a:t>T</a:t>
            </a:r>
            <a:r>
              <a:rPr lang="vi-VN" b="1" dirty="0"/>
              <a:t>ư</a:t>
            </a:r>
            <a:r>
              <a:rPr lang="en-US" b="1" dirty="0"/>
              <a:t> </a:t>
            </a:r>
            <a:r>
              <a:rPr lang="en-US" b="1" dirty="0" err="1"/>
              <a:t>vấn</a:t>
            </a:r>
            <a:r>
              <a:rPr lang="en-US" b="1" dirty="0"/>
              <a:t> </a:t>
            </a:r>
            <a:r>
              <a:rPr lang="en-US" b="1" dirty="0" err="1"/>
              <a:t>quốc</a:t>
            </a:r>
            <a:r>
              <a:rPr lang="en-US" b="1" dirty="0"/>
              <a:t> </a:t>
            </a:r>
            <a:r>
              <a:rPr lang="en-US" b="1" dirty="0" err="1"/>
              <a:t>gia</a:t>
            </a:r>
            <a:br>
              <a:rPr lang="en-GB" b="1" dirty="0"/>
            </a:br>
            <a:r>
              <a:rPr lang="en-GB" sz="3100" b="1" dirty="0" err="1"/>
              <a:t>Tháng</a:t>
            </a:r>
            <a:r>
              <a:rPr lang="en-GB" sz="3100" b="1" dirty="0"/>
              <a:t> 12 </a:t>
            </a:r>
            <a:r>
              <a:rPr lang="en-GB" sz="3100" b="1" dirty="0" err="1"/>
              <a:t>năm</a:t>
            </a:r>
            <a:r>
              <a:rPr lang="en-GB" sz="3100" b="1" dirty="0"/>
              <a:t> 2017</a:t>
            </a:r>
            <a:br>
              <a:rPr lang="en-GB" b="1" dirty="0"/>
            </a:br>
            <a:br>
              <a:rPr lang="en-GB" b="1" dirty="0"/>
            </a:br>
            <a:r>
              <a:rPr lang="en-GB" sz="2700" b="1" i="1" dirty="0">
                <a:solidFill>
                  <a:schemeClr val="accent3">
                    <a:lumMod val="50000"/>
                  </a:schemeClr>
                </a:solidFill>
              </a:rPr>
              <a:t>Fabienne Hariga, MD, MPH.</a:t>
            </a:r>
            <a:br>
              <a:rPr lang="en-GB" sz="2700" b="1" i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sz="2200" b="1" dirty="0">
                <a:solidFill>
                  <a:schemeClr val="accent3">
                    <a:lumMod val="50000"/>
                  </a:schemeClr>
                </a:solidFill>
              </a:rPr>
              <a:t>UNODC, </a:t>
            </a:r>
            <a:r>
              <a:rPr lang="en-GB" sz="2200" b="1" dirty="0" err="1">
                <a:solidFill>
                  <a:schemeClr val="accent3">
                    <a:lumMod val="50000"/>
                  </a:schemeClr>
                </a:solidFill>
              </a:rPr>
              <a:t>Viên</a:t>
            </a:r>
            <a:r>
              <a:rPr lang="en-GB" sz="2200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GB" sz="2200" b="1" dirty="0" err="1">
                <a:solidFill>
                  <a:schemeClr val="accent3">
                    <a:lumMod val="50000"/>
                  </a:schemeClr>
                </a:solidFill>
              </a:rPr>
              <a:t>Áo</a:t>
            </a:r>
            <a:r>
              <a:rPr lang="en-GB" sz="22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GB" sz="27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2808312" cy="325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993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34D5519-322E-4CFB-B78C-B24FF2478E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1404153"/>
            <a:ext cx="2273213" cy="3230355"/>
          </a:xfrm>
          <a:prstGeom prst="rect">
            <a:avLst/>
          </a:prstGeom>
        </p:spPr>
      </p:pic>
      <p:sp>
        <p:nvSpPr>
          <p:cNvPr id="6" name="Titre 5">
            <a:extLst>
              <a:ext uri="{FF2B5EF4-FFF2-40B4-BE49-F238E27FC236}">
                <a16:creationId xmlns:a16="http://schemas.microsoft.com/office/drawing/2014/main" id="{E3682999-BB0F-4592-83A9-5EF03B7EE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>
                <a:solidFill>
                  <a:schemeClr val="accent3">
                    <a:lumMod val="75000"/>
                  </a:schemeClr>
                </a:solidFill>
              </a:rPr>
              <a:t>H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ướng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dẫn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dự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phòng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lây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nhiễm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HIV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và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chất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gây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nghiện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kích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thích</a:t>
            </a:r>
            <a:endParaRPr lang="en-GB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5F1304A8-2E0E-41F2-90E1-636EBAE1C1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775284"/>
              </p:ext>
            </p:extLst>
          </p:nvPr>
        </p:nvGraphicFramePr>
        <p:xfrm>
          <a:off x="2483768" y="1700808"/>
          <a:ext cx="6660740" cy="367852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514258">
                  <a:extLst>
                    <a:ext uri="{9D8B030D-6E8A-4147-A177-3AD203B41FA5}">
                      <a16:colId xmlns:a16="http://schemas.microsoft.com/office/drawing/2014/main" val="2357834156"/>
                    </a:ext>
                  </a:extLst>
                </a:gridCol>
                <a:gridCol w="5146482">
                  <a:extLst>
                    <a:ext uri="{9D8B030D-6E8A-4147-A177-3AD203B41FA5}">
                      <a16:colId xmlns:a16="http://schemas.microsoft.com/office/drawing/2014/main" val="3972705343"/>
                    </a:ext>
                  </a:extLst>
                </a:gridCol>
              </a:tblGrid>
              <a:tr h="1483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Mục</a:t>
                      </a:r>
                      <a:r>
                        <a:rPr lang="en-GB" sz="16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GB" sz="16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tiêu</a:t>
                      </a: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 err="1">
                          <a:solidFill>
                            <a:schemeClr val="tx1"/>
                          </a:solidFill>
                          <a:effectLst/>
                        </a:rPr>
                        <a:t>Cung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600" dirty="0" err="1">
                          <a:solidFill>
                            <a:schemeClr val="tx1"/>
                          </a:solidFill>
                          <a:effectLst/>
                        </a:rPr>
                        <a:t>cấp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 h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ướng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dẫn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thực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hành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cho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các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quốc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gia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trong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việc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thực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hiện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một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chương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trình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toàn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diện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về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dự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phòng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lây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nhiễm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HIV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đối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với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những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người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sử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dụng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chất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gây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nghiện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kích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thích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dễ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bị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tổn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thương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với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HIV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dựa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trên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các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văn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bản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hướng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dẫn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hiện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có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của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LHQ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0299961"/>
                  </a:ext>
                </a:extLst>
              </a:tr>
              <a:tr h="19724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Nhóm</a:t>
                      </a:r>
                      <a:r>
                        <a:rPr lang="en-GB" sz="16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GB" sz="16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đối</a:t>
                      </a:r>
                      <a:r>
                        <a:rPr lang="en-GB" sz="16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 t</a:t>
                      </a:r>
                      <a:r>
                        <a:rPr lang="en-US" sz="16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ượng</a:t>
                      </a:r>
                      <a:r>
                        <a:rPr lang="en-US" sz="16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đích</a:t>
                      </a:r>
                      <a:endParaRPr lang="en-GB" sz="16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 err="1">
                          <a:effectLst/>
                        </a:rPr>
                        <a:t>Cán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bộ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quản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lý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ch</a:t>
                      </a:r>
                      <a:r>
                        <a:rPr lang="en-US" sz="1600" dirty="0" err="1">
                          <a:effectLst/>
                        </a:rPr>
                        <a:t>ương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trình</a:t>
                      </a:r>
                      <a:r>
                        <a:rPr lang="en-US" sz="1600" dirty="0">
                          <a:effectLst/>
                        </a:rPr>
                        <a:t> ở </a:t>
                      </a:r>
                      <a:r>
                        <a:rPr lang="en-US" sz="1600" dirty="0" err="1">
                          <a:effectLst/>
                        </a:rPr>
                        <a:t>cấp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trung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ương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và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địa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phương</a:t>
                      </a:r>
                      <a:endParaRPr lang="en-GB" sz="1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 err="1">
                          <a:effectLst/>
                        </a:rPr>
                        <a:t>Nh</a:t>
                      </a:r>
                      <a:r>
                        <a:rPr lang="en-US" sz="1600" dirty="0" err="1">
                          <a:effectLst/>
                        </a:rPr>
                        <a:t>ững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người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đang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lập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kế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hoạch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hoặc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đang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thực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hiện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các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chương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trình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dự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phòng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lây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nhiễm</a:t>
                      </a:r>
                      <a:r>
                        <a:rPr lang="en-US" sz="1600" dirty="0">
                          <a:effectLst/>
                        </a:rPr>
                        <a:t> HIV/</a:t>
                      </a:r>
                      <a:r>
                        <a:rPr lang="en-US" sz="1600" dirty="0" err="1">
                          <a:effectLst/>
                        </a:rPr>
                        <a:t>Viêm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gan</a:t>
                      </a:r>
                      <a:r>
                        <a:rPr lang="en-US" sz="1600" dirty="0">
                          <a:effectLst/>
                        </a:rPr>
                        <a:t> C </a:t>
                      </a:r>
                      <a:r>
                        <a:rPr lang="en-US" sz="1600" dirty="0" err="1">
                          <a:effectLst/>
                        </a:rPr>
                        <a:t>dành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cho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đối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tượng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sử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dụng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chất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gây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nghiện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kích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thích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 err="1">
                          <a:effectLst/>
                        </a:rPr>
                        <a:t>Gồm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các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tổ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chức</a:t>
                      </a:r>
                      <a:r>
                        <a:rPr lang="en-US" sz="1600" dirty="0">
                          <a:effectLst/>
                        </a:rPr>
                        <a:t> NGO </a:t>
                      </a:r>
                      <a:r>
                        <a:rPr lang="en-US" sz="1600" dirty="0" err="1">
                          <a:effectLst/>
                        </a:rPr>
                        <a:t>và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tổ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chức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cộng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đồng</a:t>
                      </a:r>
                      <a:r>
                        <a:rPr lang="en-US" sz="1600" dirty="0">
                          <a:effectLst/>
                        </a:rPr>
                        <a:t> CBO </a:t>
                      </a:r>
                      <a:r>
                        <a:rPr lang="en-US" sz="1600" dirty="0" err="1">
                          <a:effectLst/>
                        </a:rPr>
                        <a:t>đang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đại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diện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và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làm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việc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với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những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người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sử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dụng</a:t>
                      </a:r>
                      <a:r>
                        <a:rPr lang="en-US" sz="1600" dirty="0">
                          <a:effectLst/>
                        </a:rPr>
                        <a:t> ma </a:t>
                      </a:r>
                      <a:r>
                        <a:rPr lang="en-US" sz="1600" dirty="0" err="1">
                          <a:effectLst/>
                        </a:rPr>
                        <a:t>túy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trong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đó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có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nhóm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nam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tình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dục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đồng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giới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và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người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hành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nghề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mại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dâm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3114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5110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D14A193-B2D6-4517-981B-4C933F9F2DA7}"/>
              </a:ext>
            </a:extLst>
          </p:cNvPr>
          <p:cNvSpPr/>
          <p:nvPr/>
        </p:nvSpPr>
        <p:spPr>
          <a:xfrm>
            <a:off x="2415694" y="188640"/>
            <a:ext cx="6408712" cy="8063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L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ời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giới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thiệu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	</a:t>
            </a:r>
          </a:p>
          <a:p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Ch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ương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1.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Nguy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c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ơ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lây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nhiễm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HIV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sử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dụng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chất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kích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thích</a:t>
            </a:r>
            <a:r>
              <a:rPr lang="en-GB" dirty="0"/>
              <a:t>		</a:t>
            </a:r>
          </a:p>
          <a:p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Ch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ương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2.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Các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can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thiệp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cốt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lõi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GB" sz="1600" dirty="0" err="1"/>
              <a:t>Các</a:t>
            </a:r>
            <a:r>
              <a:rPr lang="en-GB" sz="1600" dirty="0"/>
              <a:t> </a:t>
            </a:r>
            <a:r>
              <a:rPr lang="en-GB" sz="1600" dirty="0" err="1"/>
              <a:t>ch</a:t>
            </a:r>
            <a:r>
              <a:rPr lang="en-US" sz="1600" dirty="0" err="1"/>
              <a:t>ương</a:t>
            </a:r>
            <a:r>
              <a:rPr lang="en-US" sz="1600" dirty="0"/>
              <a:t> </a:t>
            </a:r>
            <a:r>
              <a:rPr lang="en-US" sz="1600" dirty="0" err="1"/>
              <a:t>trình</a:t>
            </a:r>
            <a:r>
              <a:rPr lang="en-US" sz="1600" dirty="0"/>
              <a:t> </a:t>
            </a:r>
            <a:r>
              <a:rPr lang="en-US" sz="1600" dirty="0" err="1"/>
              <a:t>cấp</a:t>
            </a:r>
            <a:r>
              <a:rPr lang="en-US" sz="1600" dirty="0"/>
              <a:t> </a:t>
            </a:r>
            <a:r>
              <a:rPr lang="en-US" sz="1600" dirty="0" err="1"/>
              <a:t>phát</a:t>
            </a:r>
            <a:r>
              <a:rPr lang="en-US" sz="1600" dirty="0"/>
              <a:t> bao </a:t>
            </a:r>
            <a:r>
              <a:rPr lang="en-US" sz="1600" dirty="0" err="1"/>
              <a:t>cao</a:t>
            </a:r>
            <a:r>
              <a:rPr lang="en-US" sz="1600" dirty="0"/>
              <a:t> </a:t>
            </a:r>
            <a:r>
              <a:rPr lang="en-US" sz="1600" dirty="0" err="1"/>
              <a:t>su</a:t>
            </a:r>
            <a:r>
              <a:rPr lang="en-US" sz="1600" dirty="0"/>
              <a:t> </a:t>
            </a:r>
            <a:r>
              <a:rPr lang="en-US" sz="1600" dirty="0" err="1"/>
              <a:t>miễn</a:t>
            </a:r>
            <a:r>
              <a:rPr lang="en-US" sz="1600" dirty="0"/>
              <a:t> </a:t>
            </a:r>
            <a:r>
              <a:rPr lang="en-US" sz="1600" dirty="0" err="1"/>
              <a:t>phí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hướng</a:t>
            </a:r>
            <a:r>
              <a:rPr lang="en-US" sz="1600" dirty="0"/>
              <a:t> </a:t>
            </a:r>
            <a:r>
              <a:rPr lang="en-US" sz="1600" dirty="0" err="1"/>
              <a:t>dẫn</a:t>
            </a:r>
            <a:r>
              <a:rPr lang="en-US" sz="1600" dirty="0"/>
              <a:t> </a:t>
            </a:r>
            <a:r>
              <a:rPr lang="en-US" sz="1600" dirty="0" err="1"/>
              <a:t>tình</a:t>
            </a:r>
            <a:r>
              <a:rPr lang="en-US" sz="1600" dirty="0"/>
              <a:t> </a:t>
            </a:r>
            <a:r>
              <a:rPr lang="en-US" sz="1600" dirty="0" err="1"/>
              <a:t>dục</a:t>
            </a:r>
            <a:r>
              <a:rPr lang="en-US" sz="1600" dirty="0"/>
              <a:t> an </a:t>
            </a:r>
            <a:r>
              <a:rPr lang="en-US" sz="1600" dirty="0" err="1"/>
              <a:t>toàn</a:t>
            </a:r>
            <a:r>
              <a:rPr lang="en-GB" sz="1600" dirty="0"/>
              <a:t> </a:t>
            </a:r>
            <a:r>
              <a:rPr lang="en-GB" sz="1600" dirty="0" err="1"/>
              <a:t>hơn</a:t>
            </a:r>
            <a:r>
              <a:rPr lang="en-GB" sz="1600" dirty="0"/>
              <a:t>	</a:t>
            </a:r>
          </a:p>
          <a:p>
            <a:pPr marL="800100" lvl="1" indent="-342900">
              <a:buAutoNum type="arabicPeriod" startAt="2"/>
            </a:pPr>
            <a:r>
              <a:rPr lang="en-GB" sz="1600" dirty="0"/>
              <a:t>Ch</a:t>
            </a:r>
            <a:r>
              <a:rPr lang="en-US" sz="1600" dirty="0" err="1"/>
              <a:t>ương</a:t>
            </a:r>
            <a:r>
              <a:rPr lang="en-US" sz="1600" dirty="0"/>
              <a:t> </a:t>
            </a:r>
            <a:r>
              <a:rPr lang="en-US" sz="1600" dirty="0" err="1"/>
              <a:t>trình</a:t>
            </a:r>
            <a:r>
              <a:rPr lang="en-US" sz="1600" dirty="0"/>
              <a:t> </a:t>
            </a:r>
            <a:r>
              <a:rPr lang="en-US" sz="1600" dirty="0" err="1"/>
              <a:t>cấp</a:t>
            </a:r>
            <a:r>
              <a:rPr lang="en-US" sz="1600" dirty="0"/>
              <a:t> </a:t>
            </a:r>
            <a:r>
              <a:rPr lang="en-US" sz="1600" dirty="0" err="1"/>
              <a:t>phát</a:t>
            </a:r>
            <a:r>
              <a:rPr lang="en-US" sz="1600" dirty="0"/>
              <a:t> </a:t>
            </a:r>
            <a:r>
              <a:rPr lang="en-US" sz="1600" dirty="0" err="1"/>
              <a:t>bơm</a:t>
            </a:r>
            <a:r>
              <a:rPr lang="en-US" sz="1600" dirty="0"/>
              <a:t> </a:t>
            </a:r>
            <a:r>
              <a:rPr lang="en-US" sz="1600" dirty="0" err="1"/>
              <a:t>kim</a:t>
            </a:r>
            <a:r>
              <a:rPr lang="en-US" sz="1600" dirty="0"/>
              <a:t> </a:t>
            </a:r>
            <a:r>
              <a:rPr lang="en-US" sz="1600" dirty="0" err="1"/>
              <a:t>tiêm</a:t>
            </a:r>
            <a:r>
              <a:rPr lang="en-US" sz="1600" dirty="0"/>
              <a:t> </a:t>
            </a:r>
            <a:r>
              <a:rPr lang="en-US" sz="1600" dirty="0" err="1"/>
              <a:t>miễn</a:t>
            </a:r>
            <a:r>
              <a:rPr lang="en-US" sz="1600" dirty="0"/>
              <a:t> </a:t>
            </a:r>
            <a:r>
              <a:rPr lang="en-US" sz="1600" dirty="0" err="1"/>
              <a:t>phí</a:t>
            </a:r>
            <a:r>
              <a:rPr lang="en-US" sz="1600" dirty="0"/>
              <a:t> (NSP)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sản</a:t>
            </a:r>
            <a:r>
              <a:rPr lang="en-US" sz="1600" dirty="0"/>
              <a:t> </a:t>
            </a:r>
            <a:r>
              <a:rPr lang="en-US" sz="1600" dirty="0" err="1"/>
              <a:t>phẩm</a:t>
            </a:r>
            <a:r>
              <a:rPr lang="en-US" sz="1600" dirty="0"/>
              <a:t> </a:t>
            </a:r>
            <a:r>
              <a:rPr lang="en-US" sz="1600" dirty="0" err="1"/>
              <a:t>khác</a:t>
            </a:r>
            <a:endParaRPr lang="en-GB" sz="1600" dirty="0"/>
          </a:p>
          <a:p>
            <a:pPr marL="800100" lvl="1" indent="-342900">
              <a:buAutoNum type="arabicPeriod" startAt="2"/>
            </a:pPr>
            <a:r>
              <a:rPr lang="en-GB" sz="1600" dirty="0" err="1"/>
              <a:t>Xét</a:t>
            </a:r>
            <a:r>
              <a:rPr lang="en-GB" sz="1600" dirty="0"/>
              <a:t> </a:t>
            </a:r>
            <a:r>
              <a:rPr lang="en-GB" sz="1600" dirty="0" err="1"/>
              <a:t>nghiệm</a:t>
            </a:r>
            <a:r>
              <a:rPr lang="en-GB" sz="1600" dirty="0"/>
              <a:t> </a:t>
            </a:r>
            <a:r>
              <a:rPr lang="en-GB" sz="1600" dirty="0" err="1"/>
              <a:t>và</a:t>
            </a:r>
            <a:r>
              <a:rPr lang="en-GB" sz="1600" dirty="0"/>
              <a:t> t</a:t>
            </a:r>
            <a:r>
              <a:rPr lang="en-US" sz="1600" dirty="0"/>
              <a:t>ư </a:t>
            </a:r>
            <a:r>
              <a:rPr lang="en-US" sz="1600" dirty="0" err="1"/>
              <a:t>vấn</a:t>
            </a:r>
            <a:r>
              <a:rPr lang="en-US" sz="1600" dirty="0"/>
              <a:t> </a:t>
            </a:r>
            <a:r>
              <a:rPr lang="en-GB" sz="1600" dirty="0"/>
              <a:t>HIV (HTC)	</a:t>
            </a:r>
          </a:p>
          <a:p>
            <a:pPr marL="800100" lvl="1" indent="-342900">
              <a:buAutoNum type="arabicPeriod" startAt="3"/>
            </a:pPr>
            <a:r>
              <a:rPr lang="en-GB" sz="1600" dirty="0" err="1"/>
              <a:t>Điều</a:t>
            </a:r>
            <a:r>
              <a:rPr lang="en-GB" sz="1600" dirty="0"/>
              <a:t> </a:t>
            </a:r>
            <a:r>
              <a:rPr lang="en-GB" sz="1600" dirty="0" err="1"/>
              <a:t>trị</a:t>
            </a:r>
            <a:r>
              <a:rPr lang="en-GB" sz="1600" dirty="0"/>
              <a:t> ARV	</a:t>
            </a:r>
          </a:p>
          <a:p>
            <a:pPr marL="800100" lvl="1" indent="-342900">
              <a:buAutoNum type="arabicPeriod" startAt="5"/>
            </a:pPr>
            <a:r>
              <a:rPr lang="en-GB" sz="1600" dirty="0" err="1"/>
              <a:t>Điều</a:t>
            </a:r>
            <a:r>
              <a:rPr lang="en-GB" sz="1600" dirty="0"/>
              <a:t> </a:t>
            </a:r>
            <a:r>
              <a:rPr lang="en-GB" sz="1600" dirty="0" err="1"/>
              <a:t>trị</a:t>
            </a:r>
            <a:r>
              <a:rPr lang="en-GB" sz="1600" dirty="0"/>
              <a:t> </a:t>
            </a:r>
            <a:r>
              <a:rPr lang="en-GB" sz="1600" dirty="0" err="1"/>
              <a:t>lệ</a:t>
            </a:r>
            <a:r>
              <a:rPr lang="en-GB" sz="1600" dirty="0"/>
              <a:t> </a:t>
            </a:r>
            <a:r>
              <a:rPr lang="en-GB" sz="1600" dirty="0" err="1"/>
              <a:t>thuộc</a:t>
            </a:r>
            <a:r>
              <a:rPr lang="en-GB" sz="1600" dirty="0"/>
              <a:t> </a:t>
            </a:r>
            <a:r>
              <a:rPr lang="en-GB" sz="1600" dirty="0" err="1"/>
              <a:t>vào</a:t>
            </a:r>
            <a:r>
              <a:rPr lang="en-GB" sz="1600" dirty="0"/>
              <a:t> ma </a:t>
            </a:r>
            <a:r>
              <a:rPr lang="en-GB" sz="1600" dirty="0" err="1"/>
              <a:t>túy</a:t>
            </a:r>
            <a:r>
              <a:rPr lang="en-GB" sz="1600" dirty="0"/>
              <a:t> </a:t>
            </a:r>
            <a:r>
              <a:rPr lang="en-GB" sz="1600" dirty="0" err="1"/>
              <a:t>và</a:t>
            </a:r>
            <a:r>
              <a:rPr lang="en-GB" sz="1600" dirty="0"/>
              <a:t> </a:t>
            </a:r>
            <a:r>
              <a:rPr lang="en-GB" sz="1600" dirty="0" err="1"/>
              <a:t>các</a:t>
            </a:r>
            <a:r>
              <a:rPr lang="en-GB" sz="1600" dirty="0"/>
              <a:t> </a:t>
            </a:r>
            <a:r>
              <a:rPr lang="en-GB" sz="1600" dirty="0" err="1"/>
              <a:t>liệu</a:t>
            </a:r>
            <a:r>
              <a:rPr lang="en-GB" sz="1600" dirty="0"/>
              <a:t> </a:t>
            </a:r>
            <a:r>
              <a:rPr lang="en-GB" sz="1600" dirty="0" err="1"/>
              <a:t>pháp</a:t>
            </a:r>
            <a:r>
              <a:rPr lang="en-GB" sz="1600" dirty="0"/>
              <a:t> </a:t>
            </a:r>
            <a:r>
              <a:rPr lang="en-GB" sz="1600" dirty="0" err="1"/>
              <a:t>hành</a:t>
            </a:r>
            <a:r>
              <a:rPr lang="en-GB" sz="1600" dirty="0"/>
              <a:t> vi</a:t>
            </a:r>
          </a:p>
          <a:p>
            <a:pPr marL="800100" lvl="1" indent="-342900">
              <a:buAutoNum type="arabicPeriod" startAt="5"/>
            </a:pPr>
            <a:r>
              <a:rPr lang="en-GB" sz="1600" dirty="0" err="1"/>
              <a:t>Phòng</a:t>
            </a:r>
            <a:r>
              <a:rPr lang="en-GB" sz="1600" dirty="0"/>
              <a:t> ng</a:t>
            </a:r>
            <a:r>
              <a:rPr lang="en-US" sz="1600" dirty="0" err="1"/>
              <a:t>ừa</a:t>
            </a:r>
            <a:r>
              <a:rPr lang="en-US" sz="1600" dirty="0"/>
              <a:t>, </a:t>
            </a:r>
            <a:r>
              <a:rPr lang="en-US" sz="1600" dirty="0" err="1"/>
              <a:t>chẩn</a:t>
            </a:r>
            <a:r>
              <a:rPr lang="en-US" sz="1600" dirty="0"/>
              <a:t> </a:t>
            </a:r>
            <a:r>
              <a:rPr lang="en-US" sz="1600" dirty="0" err="1"/>
              <a:t>đoán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điều</a:t>
            </a:r>
            <a:r>
              <a:rPr lang="en-US" sz="1600" dirty="0"/>
              <a:t> </a:t>
            </a:r>
            <a:r>
              <a:rPr lang="en-US" sz="1600" dirty="0" err="1"/>
              <a:t>trị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bệnh</a:t>
            </a:r>
            <a:r>
              <a:rPr lang="en-US" sz="1600" dirty="0"/>
              <a:t> </a:t>
            </a:r>
            <a:r>
              <a:rPr lang="en-US" sz="1600" dirty="0" err="1"/>
              <a:t>lây</a:t>
            </a:r>
            <a:r>
              <a:rPr lang="en-US" sz="1600" dirty="0"/>
              <a:t> qua đ</a:t>
            </a:r>
            <a:r>
              <a:rPr lang="vi-VN" sz="1600" dirty="0"/>
              <a:t>ư</a:t>
            </a:r>
            <a:r>
              <a:rPr lang="en-US" sz="1600" dirty="0" err="1"/>
              <a:t>ờng</a:t>
            </a:r>
            <a:r>
              <a:rPr lang="en-US" sz="1600" dirty="0"/>
              <a:t> </a:t>
            </a:r>
            <a:r>
              <a:rPr lang="en-US" sz="1600" dirty="0" err="1"/>
              <a:t>tình</a:t>
            </a:r>
            <a:r>
              <a:rPr lang="en-US" sz="1600" dirty="0"/>
              <a:t> </a:t>
            </a:r>
            <a:r>
              <a:rPr lang="en-US" sz="1600" dirty="0" err="1"/>
              <a:t>dục</a:t>
            </a:r>
            <a:r>
              <a:rPr lang="en-US" sz="1600" dirty="0"/>
              <a:t>, </a:t>
            </a:r>
            <a:r>
              <a:rPr lang="en-US" sz="1600" dirty="0" err="1"/>
              <a:t>viêm</a:t>
            </a:r>
            <a:r>
              <a:rPr lang="en-US" sz="1600" dirty="0"/>
              <a:t> </a:t>
            </a:r>
            <a:r>
              <a:rPr lang="en-US" sz="1600" dirty="0" err="1"/>
              <a:t>gan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lao</a:t>
            </a:r>
            <a:endParaRPr lang="en-GB" sz="1600" dirty="0"/>
          </a:p>
          <a:p>
            <a:pPr marL="800100" lvl="1" indent="-342900">
              <a:buAutoNum type="arabicPeriod" startAt="7"/>
            </a:pPr>
            <a:r>
              <a:rPr lang="en-GB" sz="1600" dirty="0" err="1"/>
              <a:t>Các</a:t>
            </a:r>
            <a:r>
              <a:rPr lang="en-GB" sz="1600" dirty="0"/>
              <a:t> </a:t>
            </a:r>
            <a:r>
              <a:rPr lang="en-GB" sz="1600" dirty="0" err="1"/>
              <a:t>tài</a:t>
            </a:r>
            <a:r>
              <a:rPr lang="en-GB" sz="1600" dirty="0"/>
              <a:t> </a:t>
            </a:r>
            <a:r>
              <a:rPr lang="en-GB" sz="1600" dirty="0" err="1"/>
              <a:t>liệu</a:t>
            </a:r>
            <a:r>
              <a:rPr lang="en-GB" sz="1600" dirty="0"/>
              <a:t> </a:t>
            </a:r>
            <a:r>
              <a:rPr lang="en-GB" sz="1600" dirty="0" err="1"/>
              <a:t>thông</a:t>
            </a:r>
            <a:r>
              <a:rPr lang="en-GB" sz="1600" dirty="0"/>
              <a:t> tin, </a:t>
            </a:r>
            <a:r>
              <a:rPr lang="en-GB" sz="1600" dirty="0" err="1"/>
              <a:t>giáo</a:t>
            </a:r>
            <a:r>
              <a:rPr lang="en-GB" sz="1600" dirty="0"/>
              <a:t> </a:t>
            </a:r>
            <a:r>
              <a:rPr lang="en-GB" sz="1600" dirty="0" err="1"/>
              <a:t>dục</a:t>
            </a:r>
            <a:r>
              <a:rPr lang="en-GB" sz="1600" dirty="0"/>
              <a:t>, </a:t>
            </a:r>
            <a:r>
              <a:rPr lang="en-GB" sz="1600" dirty="0" err="1"/>
              <a:t>và</a:t>
            </a:r>
            <a:r>
              <a:rPr lang="en-GB" sz="1600" dirty="0"/>
              <a:t> </a:t>
            </a:r>
            <a:r>
              <a:rPr lang="en-GB" sz="1600" dirty="0" err="1"/>
              <a:t>truyền</a:t>
            </a:r>
            <a:r>
              <a:rPr lang="en-GB" sz="1600" dirty="0"/>
              <a:t> </a:t>
            </a:r>
            <a:r>
              <a:rPr lang="en-GB" sz="1600" dirty="0" err="1"/>
              <a:t>thông</a:t>
            </a:r>
            <a:r>
              <a:rPr lang="en-GB" sz="1600" dirty="0"/>
              <a:t> (IEC)</a:t>
            </a:r>
          </a:p>
          <a:p>
            <a:pPr marL="800100" lvl="1" indent="-342900">
              <a:buAutoNum type="arabicPeriod" startAt="7"/>
            </a:pPr>
            <a:r>
              <a:rPr lang="en-GB" sz="1600" dirty="0"/>
              <a:t>D</a:t>
            </a:r>
            <a:r>
              <a:rPr lang="en-US" sz="1600" dirty="0"/>
              <a:t>ự </a:t>
            </a:r>
            <a:r>
              <a:rPr lang="en-US" sz="1600" dirty="0" err="1"/>
              <a:t>phòng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quản</a:t>
            </a:r>
            <a:r>
              <a:rPr lang="en-US" sz="1600" dirty="0"/>
              <a:t> </a:t>
            </a:r>
            <a:r>
              <a:rPr lang="en-US" sz="1600" dirty="0" err="1"/>
              <a:t>lý</a:t>
            </a:r>
            <a:r>
              <a:rPr lang="en-US" sz="1600" dirty="0"/>
              <a:t> </a:t>
            </a:r>
            <a:r>
              <a:rPr lang="en-US" sz="1600" dirty="0" err="1"/>
              <a:t>sốc</a:t>
            </a:r>
            <a:r>
              <a:rPr lang="en-US" sz="1600" dirty="0"/>
              <a:t> </a:t>
            </a:r>
            <a:r>
              <a:rPr lang="en-US" sz="1600" dirty="0" err="1"/>
              <a:t>quá</a:t>
            </a:r>
            <a:r>
              <a:rPr lang="en-US" sz="1600" dirty="0"/>
              <a:t> </a:t>
            </a:r>
            <a:r>
              <a:rPr lang="en-US" sz="1600" dirty="0" err="1"/>
              <a:t>liều</a:t>
            </a:r>
            <a:endParaRPr lang="en-GB" sz="1600" dirty="0"/>
          </a:p>
          <a:p>
            <a:endParaRPr lang="en-GB" sz="1600" dirty="0"/>
          </a:p>
          <a:p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Ch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ương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3.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Chăm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sóc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hỗ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tr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ợ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đối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với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những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người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nhiễm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HIV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đang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sử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dụng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chất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gây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nghiện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kích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thích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Ch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ương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4.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Các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yếu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tố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hỗ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tr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ợ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quan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trọng</a:t>
            </a:r>
            <a:r>
              <a:rPr lang="en-GB" dirty="0"/>
              <a:t>	</a:t>
            </a:r>
          </a:p>
          <a:p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Ch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ương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5.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Nh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ững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lưu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ý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trong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quá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trình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ực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hiện</a:t>
            </a:r>
            <a:r>
              <a:rPr lang="en-GB" sz="1600" dirty="0"/>
              <a:t>	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 err="1"/>
              <a:t>Dùng</a:t>
            </a:r>
            <a:r>
              <a:rPr lang="en-GB" sz="1600" dirty="0"/>
              <a:t> </a:t>
            </a:r>
            <a:r>
              <a:rPr lang="en-GB" sz="1600" dirty="0" err="1"/>
              <a:t>chất</a:t>
            </a:r>
            <a:r>
              <a:rPr lang="en-GB" sz="1600" dirty="0"/>
              <a:t> </a:t>
            </a:r>
            <a:r>
              <a:rPr lang="en-US" sz="1600" dirty="0" err="1"/>
              <a:t>kích</a:t>
            </a:r>
            <a:r>
              <a:rPr lang="en-US" sz="1600" dirty="0"/>
              <a:t> </a:t>
            </a:r>
            <a:r>
              <a:rPr lang="en-US" sz="1600" dirty="0" err="1"/>
              <a:t>thích</a:t>
            </a:r>
            <a:r>
              <a:rPr lang="en-US" sz="1600" dirty="0"/>
              <a:t> </a:t>
            </a:r>
            <a:r>
              <a:rPr lang="en-US" sz="1600" dirty="0" err="1"/>
              <a:t>theo</a:t>
            </a:r>
            <a:r>
              <a:rPr lang="en-US" sz="1600" dirty="0"/>
              <a:t> </a:t>
            </a:r>
            <a:r>
              <a:rPr lang="en-US" sz="1600" dirty="0" err="1"/>
              <a:t>nhóm</a:t>
            </a:r>
            <a:r>
              <a:rPr lang="en-GB" sz="1600" dirty="0"/>
              <a:t>	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Quan </a:t>
            </a:r>
            <a:r>
              <a:rPr lang="en-GB" sz="1600" dirty="0" err="1"/>
              <a:t>hệ</a:t>
            </a:r>
            <a:r>
              <a:rPr lang="en-GB" sz="1600" dirty="0"/>
              <a:t> </a:t>
            </a:r>
            <a:r>
              <a:rPr lang="en-GB" sz="1600" dirty="0" err="1"/>
              <a:t>tình</a:t>
            </a:r>
            <a:r>
              <a:rPr lang="en-GB" sz="1600" dirty="0"/>
              <a:t> </a:t>
            </a:r>
            <a:r>
              <a:rPr lang="en-GB" sz="1600" dirty="0" err="1"/>
              <a:t>dục</a:t>
            </a:r>
            <a:r>
              <a:rPr lang="en-GB" sz="1600" dirty="0"/>
              <a:t> </a:t>
            </a:r>
            <a:r>
              <a:rPr lang="en-GB" sz="1600" dirty="0" err="1"/>
              <a:t>đồng</a:t>
            </a:r>
            <a:r>
              <a:rPr lang="en-GB" sz="1600" dirty="0"/>
              <a:t> </a:t>
            </a:r>
            <a:r>
              <a:rPr lang="en-GB" sz="1600" dirty="0" err="1"/>
              <a:t>tính</a:t>
            </a:r>
            <a:r>
              <a:rPr lang="en-GB" sz="1600" dirty="0"/>
              <a:t> </a:t>
            </a:r>
            <a:r>
              <a:rPr lang="en-GB" sz="1600" dirty="0" err="1"/>
              <a:t>khi</a:t>
            </a:r>
            <a:r>
              <a:rPr lang="en-GB" sz="1600" dirty="0"/>
              <a:t> s</a:t>
            </a:r>
            <a:r>
              <a:rPr lang="en-US" sz="1600" dirty="0"/>
              <a:t>ử </a:t>
            </a:r>
            <a:r>
              <a:rPr lang="en-US" sz="1600" dirty="0" err="1"/>
              <a:t>dụng</a:t>
            </a:r>
            <a:r>
              <a:rPr lang="en-US" sz="1600" dirty="0"/>
              <a:t> </a:t>
            </a:r>
            <a:r>
              <a:rPr lang="en-US" sz="1600" dirty="0" err="1"/>
              <a:t>chất</a:t>
            </a:r>
            <a:r>
              <a:rPr lang="en-US" sz="1600" dirty="0"/>
              <a:t> </a:t>
            </a:r>
            <a:r>
              <a:rPr lang="en-US" sz="1600" dirty="0" err="1"/>
              <a:t>kích</a:t>
            </a:r>
            <a:r>
              <a:rPr lang="en-US" sz="1600" dirty="0"/>
              <a:t> </a:t>
            </a:r>
            <a:r>
              <a:rPr lang="en-US" sz="1600" dirty="0" err="1"/>
              <a:t>thích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biện</a:t>
            </a:r>
            <a:r>
              <a:rPr lang="en-US" sz="1600" dirty="0"/>
              <a:t> </a:t>
            </a:r>
            <a:r>
              <a:rPr lang="en-US" sz="1600" dirty="0" err="1"/>
              <a:t>pháp</a:t>
            </a:r>
            <a:r>
              <a:rPr lang="en-US" sz="1600" dirty="0"/>
              <a:t> </a:t>
            </a:r>
            <a:r>
              <a:rPr lang="en-US" sz="1600" dirty="0" err="1"/>
              <a:t>giảm</a:t>
            </a:r>
            <a:r>
              <a:rPr lang="en-US" sz="1600" dirty="0"/>
              <a:t> </a:t>
            </a:r>
            <a:r>
              <a:rPr lang="en-US" sz="1600" dirty="0" err="1"/>
              <a:t>hại</a:t>
            </a:r>
            <a:r>
              <a:rPr lang="en-GB" sz="1600" dirty="0"/>
              <a:t>	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 err="1"/>
              <a:t>Các</a:t>
            </a:r>
            <a:r>
              <a:rPr lang="en-GB" sz="1600" dirty="0"/>
              <a:t> </a:t>
            </a:r>
            <a:r>
              <a:rPr lang="en-GB" sz="1600" dirty="0" err="1"/>
              <a:t>dịch</a:t>
            </a:r>
            <a:r>
              <a:rPr lang="en-GB" sz="1600" dirty="0"/>
              <a:t> </a:t>
            </a:r>
            <a:r>
              <a:rPr lang="en-GB" sz="1600" dirty="0" err="1"/>
              <a:t>vụ</a:t>
            </a:r>
            <a:r>
              <a:rPr lang="en-GB" sz="1600" dirty="0"/>
              <a:t> </a:t>
            </a:r>
            <a:r>
              <a:rPr lang="en-GB" sz="1600" dirty="0" err="1"/>
              <a:t>đáp</a:t>
            </a:r>
            <a:r>
              <a:rPr lang="en-GB" sz="1600" dirty="0"/>
              <a:t> </a:t>
            </a:r>
            <a:r>
              <a:rPr lang="en-GB" sz="1600" dirty="0" err="1"/>
              <a:t>ứng</a:t>
            </a:r>
            <a:r>
              <a:rPr lang="en-GB" sz="1600" dirty="0"/>
              <a:t> </a:t>
            </a:r>
            <a:r>
              <a:rPr lang="en-GB" sz="1600" dirty="0" err="1"/>
              <a:t>nhu</a:t>
            </a:r>
            <a:r>
              <a:rPr lang="en-GB" sz="1600" dirty="0"/>
              <a:t> </a:t>
            </a:r>
            <a:r>
              <a:rPr lang="en-GB" sz="1600" dirty="0" err="1"/>
              <a:t>cầu</a:t>
            </a:r>
            <a:r>
              <a:rPr lang="en-GB" sz="1600" dirty="0"/>
              <a:t> </a:t>
            </a:r>
            <a:r>
              <a:rPr lang="en-GB" sz="1600" dirty="0" err="1"/>
              <a:t>khác</a:t>
            </a:r>
            <a:r>
              <a:rPr lang="en-GB" sz="1600" dirty="0"/>
              <a:t> </a:t>
            </a:r>
            <a:r>
              <a:rPr lang="en-GB" sz="1600" dirty="0" err="1"/>
              <a:t>nhau</a:t>
            </a:r>
            <a:r>
              <a:rPr lang="en-GB" sz="1600" dirty="0"/>
              <a:t> </a:t>
            </a:r>
            <a:r>
              <a:rPr lang="en-GB" sz="1600" dirty="0" err="1"/>
              <a:t>về</a:t>
            </a:r>
            <a:r>
              <a:rPr lang="en-GB" sz="1600" dirty="0"/>
              <a:t> </a:t>
            </a:r>
            <a:r>
              <a:rPr lang="en-GB" sz="1600" dirty="0" err="1"/>
              <a:t>gi</a:t>
            </a:r>
            <a:r>
              <a:rPr lang="en-US" sz="1600" dirty="0" err="1"/>
              <a:t>ới</a:t>
            </a:r>
            <a:endParaRPr lang="en-GB" sz="1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 err="1"/>
              <a:t>Các</a:t>
            </a:r>
            <a:r>
              <a:rPr lang="en-GB" sz="1600" dirty="0"/>
              <a:t> can </a:t>
            </a:r>
            <a:r>
              <a:rPr lang="en-GB" sz="1600" dirty="0" err="1"/>
              <a:t>thiệp</a:t>
            </a:r>
            <a:r>
              <a:rPr lang="en-GB" sz="1600" dirty="0"/>
              <a:t> </a:t>
            </a:r>
            <a:r>
              <a:rPr lang="en-GB" sz="1600" dirty="0" err="1"/>
              <a:t>dựa</a:t>
            </a:r>
            <a:r>
              <a:rPr lang="en-GB" sz="1600" dirty="0"/>
              <a:t> </a:t>
            </a:r>
            <a:r>
              <a:rPr lang="en-GB" sz="1600" dirty="0" err="1"/>
              <a:t>vào</a:t>
            </a:r>
            <a:r>
              <a:rPr lang="en-GB" sz="1600" dirty="0"/>
              <a:t> </a:t>
            </a:r>
            <a:r>
              <a:rPr lang="en-GB" sz="1600" dirty="0" err="1"/>
              <a:t>cộng</a:t>
            </a:r>
            <a:r>
              <a:rPr lang="en-GB" sz="1600" dirty="0"/>
              <a:t> </a:t>
            </a:r>
            <a:r>
              <a:rPr lang="en-GB" sz="1600" dirty="0" err="1"/>
              <a:t>đồng</a:t>
            </a:r>
            <a:r>
              <a:rPr lang="en-GB" sz="1600" dirty="0"/>
              <a:t>	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H</a:t>
            </a:r>
            <a:r>
              <a:rPr lang="en-GB" sz="1600" dirty="0"/>
              <a:t>ỗ </a:t>
            </a:r>
            <a:r>
              <a:rPr lang="en-GB" sz="1600" dirty="0" err="1"/>
              <a:t>trợ</a:t>
            </a:r>
            <a:r>
              <a:rPr lang="en-GB" sz="1600" dirty="0"/>
              <a:t> </a:t>
            </a:r>
            <a:r>
              <a:rPr lang="en-GB" sz="1600" dirty="0" err="1"/>
              <a:t>xã</a:t>
            </a:r>
            <a:r>
              <a:rPr lang="en-GB" sz="1600" dirty="0"/>
              <a:t> </a:t>
            </a:r>
            <a:r>
              <a:rPr lang="en-GB" sz="1600" dirty="0" err="1"/>
              <a:t>hội</a:t>
            </a:r>
            <a:endParaRPr lang="en-GB" sz="1600" dirty="0"/>
          </a:p>
          <a:p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Ch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ương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6.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Giám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sát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đánh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giá</a:t>
            </a:r>
            <a:r>
              <a:rPr lang="en-GB" dirty="0"/>
              <a:t>	</a:t>
            </a:r>
          </a:p>
          <a:p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Các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nguồn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thông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tin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bổ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sung</a:t>
            </a:r>
          </a:p>
          <a:p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Phụ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lục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Bảng</a:t>
            </a:r>
            <a:r>
              <a:rPr lang="en-GB" sz="1600" dirty="0"/>
              <a:t> </a:t>
            </a:r>
            <a:r>
              <a:rPr lang="en-GB" sz="1600" dirty="0" err="1"/>
              <a:t>kê</a:t>
            </a:r>
            <a:r>
              <a:rPr lang="en-GB" sz="1600" dirty="0"/>
              <a:t> </a:t>
            </a:r>
            <a:r>
              <a:rPr lang="en-GB" sz="1600" dirty="0" err="1"/>
              <a:t>và</a:t>
            </a:r>
            <a:r>
              <a:rPr lang="en-GB" sz="1600" dirty="0"/>
              <a:t> </a:t>
            </a:r>
            <a:r>
              <a:rPr lang="en-GB" sz="1600" dirty="0" err="1"/>
              <a:t>các</a:t>
            </a:r>
            <a:r>
              <a:rPr lang="en-GB" sz="1600" dirty="0"/>
              <a:t> </a:t>
            </a:r>
            <a:r>
              <a:rPr lang="en-GB" sz="1600" dirty="0" err="1"/>
              <a:t>nghiên</a:t>
            </a:r>
            <a:r>
              <a:rPr lang="en-GB" sz="1600" dirty="0"/>
              <a:t> </a:t>
            </a:r>
            <a:r>
              <a:rPr lang="en-GB" sz="1600" dirty="0" err="1"/>
              <a:t>cứu</a:t>
            </a:r>
            <a:r>
              <a:rPr lang="en-GB" sz="1600" dirty="0"/>
              <a:t> </a:t>
            </a:r>
            <a:r>
              <a:rPr lang="en-GB" sz="1600" dirty="0" err="1"/>
              <a:t>tr</a:t>
            </a:r>
            <a:r>
              <a:rPr lang="en-US" sz="1600" dirty="0" err="1"/>
              <a:t>ường</a:t>
            </a:r>
            <a:r>
              <a:rPr lang="en-US" sz="1600" dirty="0"/>
              <a:t> </a:t>
            </a:r>
            <a:r>
              <a:rPr lang="en-US" sz="1600" dirty="0" err="1"/>
              <a:t>hợp</a:t>
            </a:r>
            <a:r>
              <a:rPr lang="en-US" sz="1600" dirty="0"/>
              <a:t> (</a:t>
            </a:r>
            <a:r>
              <a:rPr lang="en-US" sz="1600" dirty="0" err="1"/>
              <a:t>ví</a:t>
            </a:r>
            <a:r>
              <a:rPr lang="en-US" sz="1600" dirty="0"/>
              <a:t> </a:t>
            </a:r>
            <a:r>
              <a:rPr lang="en-US" sz="1600" dirty="0" err="1"/>
              <a:t>dụ</a:t>
            </a:r>
            <a:r>
              <a:rPr lang="en-US" sz="1600" dirty="0"/>
              <a:t> </a:t>
            </a:r>
            <a:r>
              <a:rPr lang="en-US" sz="1600" dirty="0" err="1"/>
              <a:t>Braxin</a:t>
            </a:r>
            <a:r>
              <a:rPr lang="en-US" sz="1600" dirty="0"/>
              <a:t>)</a:t>
            </a:r>
            <a:endParaRPr lang="en-GB" sz="2000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8C7388DF-1623-4C43-9A61-C10377214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3">
                    <a:lumMod val="50000"/>
                  </a:schemeClr>
                </a:solidFill>
              </a:rPr>
              <a:t>CẤU TRÚC 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9CCE59B-441E-4B2B-81DE-3A5911A397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988840"/>
            <a:ext cx="1969179" cy="27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46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703547-7AA4-4279-AB59-BEB46AAE8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42203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dirty="0" err="1"/>
              <a:t>Câu</a:t>
            </a:r>
            <a:r>
              <a:rPr lang="fr-FR" sz="4000" dirty="0"/>
              <a:t> </a:t>
            </a:r>
            <a:r>
              <a:rPr lang="fr-FR" sz="4000" dirty="0" err="1"/>
              <a:t>hỏi</a:t>
            </a:r>
            <a:r>
              <a:rPr lang="fr-FR" sz="4000" dirty="0"/>
              <a:t> th</a:t>
            </a:r>
            <a:r>
              <a:rPr lang="en-US" sz="4000" dirty="0" err="1"/>
              <a:t>ường</a:t>
            </a:r>
            <a:r>
              <a:rPr lang="en-US" sz="4000" dirty="0"/>
              <a:t> </a:t>
            </a:r>
            <a:r>
              <a:rPr lang="en-US" sz="4000" dirty="0" err="1"/>
              <a:t>gặp</a:t>
            </a:r>
            <a:r>
              <a:rPr lang="en-US" sz="4000" dirty="0"/>
              <a:t> </a:t>
            </a:r>
            <a:r>
              <a:rPr lang="en-US" sz="4000" dirty="0" err="1"/>
              <a:t>về</a:t>
            </a:r>
            <a:r>
              <a:rPr lang="en-US" sz="4000" dirty="0"/>
              <a:t> </a:t>
            </a:r>
            <a:r>
              <a:rPr lang="en-US" sz="4000" dirty="0" err="1"/>
              <a:t>tài</a:t>
            </a:r>
            <a:r>
              <a:rPr lang="en-US" sz="4000" dirty="0"/>
              <a:t> </a:t>
            </a:r>
            <a:r>
              <a:rPr lang="en-US" sz="4000" dirty="0" err="1"/>
              <a:t>liệu</a:t>
            </a:r>
            <a:endParaRPr lang="en-GB" sz="4000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7DBFA58-8C41-4203-8E6B-241CF250B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033976"/>
            <a:ext cx="8229600" cy="40610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b="1" dirty="0"/>
              <a:t>1. </a:t>
            </a:r>
            <a:r>
              <a:rPr lang="en-GB" sz="1600" b="1" dirty="0" err="1"/>
              <a:t>Tính</a:t>
            </a:r>
            <a:r>
              <a:rPr lang="en-GB" sz="1600" b="1" dirty="0"/>
              <a:t> h</a:t>
            </a:r>
            <a:r>
              <a:rPr lang="en-US" sz="1600" b="1" dirty="0" err="1"/>
              <a:t>ữu</a:t>
            </a:r>
            <a:r>
              <a:rPr lang="en-US" sz="1600" b="1" dirty="0"/>
              <a:t> </a:t>
            </a:r>
            <a:r>
              <a:rPr lang="en-US" sz="1600" b="1" dirty="0" err="1"/>
              <a:t>ích</a:t>
            </a:r>
            <a:r>
              <a:rPr lang="en-GB" sz="1600" b="1" dirty="0"/>
              <a:t> </a:t>
            </a:r>
            <a:endParaRPr lang="en-GB" sz="1600" dirty="0"/>
          </a:p>
          <a:p>
            <a:pPr marL="0" indent="0">
              <a:buNone/>
            </a:pPr>
            <a:r>
              <a:rPr lang="en-GB" sz="1600" i="1" dirty="0" err="1"/>
              <a:t>Công</a:t>
            </a:r>
            <a:r>
              <a:rPr lang="en-GB" sz="1600" i="1" dirty="0"/>
              <a:t> </a:t>
            </a:r>
            <a:r>
              <a:rPr lang="en-GB" sz="1600" i="1" dirty="0" err="1"/>
              <a:t>cụ</a:t>
            </a:r>
            <a:r>
              <a:rPr lang="en-GB" sz="1600" i="1" dirty="0"/>
              <a:t> </a:t>
            </a:r>
            <a:r>
              <a:rPr lang="en-GB" sz="1600" i="1" dirty="0" err="1"/>
              <a:t>thực</a:t>
            </a:r>
            <a:r>
              <a:rPr lang="en-GB" sz="1600" i="1" dirty="0"/>
              <a:t> </a:t>
            </a:r>
            <a:r>
              <a:rPr lang="en-GB" sz="1600" i="1" dirty="0" err="1"/>
              <a:t>tiễn</a:t>
            </a:r>
            <a:r>
              <a:rPr lang="en-GB" sz="1600" i="1" dirty="0"/>
              <a:t> </a:t>
            </a:r>
            <a:r>
              <a:rPr lang="en-GB" sz="1600" i="1" dirty="0" err="1"/>
              <a:t>ra</a:t>
            </a:r>
            <a:r>
              <a:rPr lang="en-GB" sz="1600" i="1" dirty="0"/>
              <a:t> </a:t>
            </a:r>
            <a:r>
              <a:rPr lang="en-GB" sz="1600" i="1" dirty="0" err="1"/>
              <a:t>sao</a:t>
            </a:r>
            <a:r>
              <a:rPr lang="en-GB" sz="1600" i="1" dirty="0"/>
              <a:t>? </a:t>
            </a:r>
            <a:r>
              <a:rPr lang="en-GB" sz="1600" i="1" dirty="0" err="1"/>
              <a:t>Liệu</a:t>
            </a:r>
            <a:r>
              <a:rPr lang="en-GB" sz="1600" i="1" dirty="0"/>
              <a:t> </a:t>
            </a:r>
            <a:r>
              <a:rPr lang="en-GB" sz="1600" i="1" dirty="0" err="1"/>
              <a:t>cán</a:t>
            </a:r>
            <a:r>
              <a:rPr lang="en-GB" sz="1600" i="1" dirty="0"/>
              <a:t> </a:t>
            </a:r>
            <a:r>
              <a:rPr lang="en-GB" sz="1600" i="1" dirty="0" err="1"/>
              <a:t>bộ</a:t>
            </a:r>
            <a:r>
              <a:rPr lang="en-GB" sz="1600" i="1" dirty="0"/>
              <a:t> </a:t>
            </a:r>
            <a:r>
              <a:rPr lang="en-GB" sz="1600" i="1" dirty="0" err="1"/>
              <a:t>quản</a:t>
            </a:r>
            <a:r>
              <a:rPr lang="en-GB" sz="1600" i="1" dirty="0"/>
              <a:t> </a:t>
            </a:r>
            <a:r>
              <a:rPr lang="en-GB" sz="1600" i="1" dirty="0" err="1"/>
              <a:t>lý</a:t>
            </a:r>
            <a:r>
              <a:rPr lang="en-GB" sz="1600" i="1" dirty="0"/>
              <a:t> </a:t>
            </a:r>
            <a:r>
              <a:rPr lang="en-GB" sz="1600" i="1" dirty="0" err="1"/>
              <a:t>và</a:t>
            </a:r>
            <a:r>
              <a:rPr lang="en-GB" sz="1600" i="1" dirty="0"/>
              <a:t> </a:t>
            </a:r>
            <a:r>
              <a:rPr lang="en-GB" sz="1600" i="1" dirty="0" err="1"/>
              <a:t>lập</a:t>
            </a:r>
            <a:r>
              <a:rPr lang="en-GB" sz="1600" i="1" dirty="0"/>
              <a:t> </a:t>
            </a:r>
            <a:r>
              <a:rPr lang="en-GB" sz="1600" i="1" dirty="0" err="1"/>
              <a:t>kế</a:t>
            </a:r>
            <a:r>
              <a:rPr lang="en-GB" sz="1600" i="1" dirty="0"/>
              <a:t> </a:t>
            </a:r>
            <a:r>
              <a:rPr lang="en-GB" sz="1600" i="1" dirty="0" err="1"/>
              <a:t>hoạch</a:t>
            </a:r>
            <a:r>
              <a:rPr lang="en-GB" sz="1600" i="1" dirty="0"/>
              <a:t> </a:t>
            </a:r>
            <a:r>
              <a:rPr lang="en-GB" sz="1600" i="1" dirty="0" err="1"/>
              <a:t>ch</a:t>
            </a:r>
            <a:r>
              <a:rPr lang="en-US" sz="1600" i="1" dirty="0" err="1"/>
              <a:t>ương</a:t>
            </a:r>
            <a:r>
              <a:rPr lang="en-US" sz="1600" i="1" dirty="0"/>
              <a:t> </a:t>
            </a:r>
            <a:r>
              <a:rPr lang="en-US" sz="1600" i="1" dirty="0" err="1"/>
              <a:t>trình</a:t>
            </a:r>
            <a:r>
              <a:rPr lang="en-US" sz="1600" i="1" dirty="0"/>
              <a:t> </a:t>
            </a:r>
            <a:r>
              <a:rPr lang="en-US" sz="1600" i="1" dirty="0" err="1"/>
              <a:t>có</a:t>
            </a:r>
            <a:r>
              <a:rPr lang="en-US" sz="1600" i="1" dirty="0"/>
              <a:t> </a:t>
            </a:r>
            <a:r>
              <a:rPr lang="en-US" sz="1600" i="1" dirty="0" err="1"/>
              <a:t>thể</a:t>
            </a:r>
            <a:r>
              <a:rPr lang="en-US" sz="1600" i="1" dirty="0"/>
              <a:t>  </a:t>
            </a:r>
            <a:r>
              <a:rPr lang="en-US" sz="1600" i="1" dirty="0" err="1"/>
              <a:t>theo</a:t>
            </a:r>
            <a:r>
              <a:rPr lang="en-US" sz="1600" i="1" dirty="0"/>
              <a:t> </a:t>
            </a:r>
            <a:r>
              <a:rPr lang="en-US" sz="1600" i="1" dirty="0" err="1"/>
              <a:t>kịp</a:t>
            </a:r>
            <a:r>
              <a:rPr lang="en-US" sz="1600" i="1" dirty="0"/>
              <a:t>, </a:t>
            </a:r>
            <a:r>
              <a:rPr lang="en-US" sz="1600" i="1" dirty="0" err="1"/>
              <a:t>hiểu</a:t>
            </a:r>
            <a:r>
              <a:rPr lang="en-US" sz="1600" i="1" dirty="0"/>
              <a:t> </a:t>
            </a:r>
            <a:r>
              <a:rPr lang="en-US" sz="1600" i="1" dirty="0" err="1"/>
              <a:t>rõ</a:t>
            </a:r>
            <a:r>
              <a:rPr lang="en-US" sz="1600" i="1" dirty="0"/>
              <a:t> </a:t>
            </a:r>
            <a:r>
              <a:rPr lang="en-US" sz="1600" i="1" dirty="0" err="1"/>
              <a:t>công</a:t>
            </a:r>
            <a:r>
              <a:rPr lang="en-US" sz="1600" i="1" dirty="0"/>
              <a:t> </a:t>
            </a:r>
            <a:r>
              <a:rPr lang="en-US" sz="1600" i="1" dirty="0" err="1"/>
              <a:t>cụ</a:t>
            </a:r>
            <a:r>
              <a:rPr lang="en-US" sz="1600" i="1" dirty="0"/>
              <a:t> </a:t>
            </a:r>
            <a:r>
              <a:rPr lang="en-US" sz="1600" i="1" dirty="0" err="1"/>
              <a:t>và</a:t>
            </a:r>
            <a:r>
              <a:rPr lang="en-US" sz="1600" i="1" dirty="0"/>
              <a:t> </a:t>
            </a:r>
            <a:r>
              <a:rPr lang="en-US" sz="1600" i="1" dirty="0" err="1"/>
              <a:t>đưa</a:t>
            </a:r>
            <a:r>
              <a:rPr lang="en-US" sz="1600" i="1" dirty="0"/>
              <a:t> </a:t>
            </a:r>
            <a:r>
              <a:rPr lang="en-US" sz="1600" i="1" dirty="0" err="1"/>
              <a:t>công</a:t>
            </a:r>
            <a:r>
              <a:rPr lang="en-US" sz="1600" i="1" dirty="0"/>
              <a:t> </a:t>
            </a:r>
            <a:r>
              <a:rPr lang="en-US" sz="1600" i="1" dirty="0" err="1"/>
              <a:t>cụ</a:t>
            </a:r>
            <a:r>
              <a:rPr lang="en-US" sz="1600" i="1" dirty="0"/>
              <a:t> </a:t>
            </a:r>
            <a:r>
              <a:rPr lang="en-US" sz="1600" i="1" dirty="0" err="1"/>
              <a:t>vào</a:t>
            </a:r>
            <a:r>
              <a:rPr lang="en-US" sz="1600" i="1" dirty="0"/>
              <a:t> </a:t>
            </a:r>
            <a:r>
              <a:rPr lang="en-US" sz="1600" i="1" dirty="0" err="1"/>
              <a:t>hành</a:t>
            </a:r>
            <a:r>
              <a:rPr lang="en-US" sz="1600" i="1" dirty="0"/>
              <a:t> </a:t>
            </a:r>
            <a:r>
              <a:rPr lang="en-US" sz="1600" i="1" dirty="0" err="1"/>
              <a:t>động</a:t>
            </a:r>
            <a:r>
              <a:rPr lang="en-US" sz="1600" i="1" dirty="0"/>
              <a:t>?</a:t>
            </a:r>
          </a:p>
          <a:p>
            <a:pPr marL="0" indent="0">
              <a:buNone/>
            </a:pPr>
            <a:r>
              <a:rPr lang="en-GB" sz="1600" dirty="0"/>
              <a:t> </a:t>
            </a:r>
            <a:r>
              <a:rPr lang="en-GB" sz="1600" b="1" dirty="0"/>
              <a:t> </a:t>
            </a: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2. </a:t>
            </a:r>
            <a:r>
              <a:rPr lang="en-GB" sz="1600" b="1" dirty="0" err="1"/>
              <a:t>Nội</a:t>
            </a:r>
            <a:r>
              <a:rPr lang="en-GB" sz="1600" b="1" dirty="0"/>
              <a:t> dung/</a:t>
            </a:r>
            <a:r>
              <a:rPr lang="en-GB" sz="1600" b="1" dirty="0" err="1"/>
              <a:t>Tính</a:t>
            </a:r>
            <a:r>
              <a:rPr lang="en-GB" sz="1600" b="1" dirty="0"/>
              <a:t> </a:t>
            </a:r>
            <a:r>
              <a:rPr lang="en-GB" sz="1600" b="1" dirty="0" err="1"/>
              <a:t>toàn</a:t>
            </a:r>
            <a:r>
              <a:rPr lang="en-GB" sz="1600" b="1" dirty="0"/>
              <a:t> </a:t>
            </a:r>
            <a:r>
              <a:rPr lang="en-GB" sz="1600" b="1" dirty="0" err="1"/>
              <a:t>diện</a:t>
            </a:r>
            <a:endParaRPr lang="en-GB" sz="1600" dirty="0"/>
          </a:p>
          <a:p>
            <a:pPr marL="0" indent="0">
              <a:buNone/>
            </a:pPr>
            <a:r>
              <a:rPr lang="en-GB" sz="1600" i="1" dirty="0" err="1"/>
              <a:t>Công</a:t>
            </a:r>
            <a:r>
              <a:rPr lang="en-GB" sz="1600" i="1" dirty="0"/>
              <a:t> </a:t>
            </a:r>
            <a:r>
              <a:rPr lang="en-GB" sz="1600" i="1" dirty="0" err="1"/>
              <a:t>cụ</a:t>
            </a:r>
            <a:r>
              <a:rPr lang="en-GB" sz="1600" i="1" dirty="0"/>
              <a:t> </a:t>
            </a:r>
            <a:r>
              <a:rPr lang="en-GB" sz="1600" i="1" dirty="0" err="1"/>
              <a:t>có</a:t>
            </a:r>
            <a:r>
              <a:rPr lang="en-GB" sz="1600" i="1" dirty="0"/>
              <a:t> </a:t>
            </a:r>
            <a:r>
              <a:rPr lang="en-GB" sz="1600" i="1" dirty="0" err="1"/>
              <a:t>nhất</a:t>
            </a:r>
            <a:r>
              <a:rPr lang="en-GB" sz="1600" i="1" dirty="0"/>
              <a:t> </a:t>
            </a:r>
            <a:r>
              <a:rPr lang="en-GB" sz="1600" i="1" dirty="0" err="1"/>
              <a:t>quán</a:t>
            </a:r>
            <a:r>
              <a:rPr lang="en-GB" sz="1600" i="1" dirty="0"/>
              <a:t> </a:t>
            </a:r>
            <a:r>
              <a:rPr lang="en-GB" sz="1600" i="1" dirty="0" err="1"/>
              <a:t>và</a:t>
            </a:r>
            <a:r>
              <a:rPr lang="en-GB" sz="1600" i="1" dirty="0"/>
              <a:t> </a:t>
            </a:r>
            <a:r>
              <a:rPr lang="en-GB" sz="1600" i="1" dirty="0" err="1"/>
              <a:t>các</a:t>
            </a:r>
            <a:r>
              <a:rPr lang="en-GB" sz="1600" i="1" dirty="0"/>
              <a:t> </a:t>
            </a:r>
            <a:r>
              <a:rPr lang="en-GB" sz="1600" i="1" dirty="0" err="1"/>
              <a:t>điểm</a:t>
            </a:r>
            <a:r>
              <a:rPr lang="en-GB" sz="1600" i="1" dirty="0"/>
              <a:t> </a:t>
            </a:r>
            <a:r>
              <a:rPr lang="en-GB" sz="1600" i="1" dirty="0" err="1"/>
              <a:t>chính</a:t>
            </a:r>
            <a:r>
              <a:rPr lang="en-GB" sz="1600" i="1" dirty="0"/>
              <a:t> </a:t>
            </a:r>
            <a:r>
              <a:rPr lang="en-GB" sz="1600" i="1" dirty="0" err="1"/>
              <a:t>có</a:t>
            </a:r>
            <a:r>
              <a:rPr lang="en-GB" sz="1600" i="1" dirty="0"/>
              <a:t> đ</a:t>
            </a:r>
            <a:r>
              <a:rPr lang="en-US" sz="1600" i="1" dirty="0" err="1"/>
              <a:t>ược</a:t>
            </a:r>
            <a:r>
              <a:rPr lang="en-US" sz="1600" i="1" dirty="0"/>
              <a:t> </a:t>
            </a:r>
            <a:r>
              <a:rPr lang="en-US" sz="1600" i="1" dirty="0" err="1"/>
              <a:t>trình</a:t>
            </a:r>
            <a:r>
              <a:rPr lang="en-US" sz="1600" i="1" dirty="0"/>
              <a:t> </a:t>
            </a:r>
            <a:r>
              <a:rPr lang="en-US" sz="1600" i="1" dirty="0" err="1"/>
              <a:t>bày</a:t>
            </a:r>
            <a:r>
              <a:rPr lang="en-US" sz="1600" i="1" dirty="0"/>
              <a:t> </a:t>
            </a:r>
            <a:r>
              <a:rPr lang="en-US" sz="1600" i="1" dirty="0" err="1"/>
              <a:t>rõ</a:t>
            </a:r>
            <a:r>
              <a:rPr lang="en-US" sz="1600" i="1" dirty="0"/>
              <a:t> </a:t>
            </a:r>
            <a:r>
              <a:rPr lang="en-US" sz="1600" i="1" dirty="0" err="1"/>
              <a:t>ràng</a:t>
            </a:r>
            <a:r>
              <a:rPr lang="en-US" sz="1600" i="1" dirty="0"/>
              <a:t>? </a:t>
            </a:r>
            <a:r>
              <a:rPr lang="en-US" sz="1600" i="1" dirty="0" err="1"/>
              <a:t>Các</a:t>
            </a:r>
            <a:r>
              <a:rPr lang="en-US" sz="1600" i="1" dirty="0"/>
              <a:t> </a:t>
            </a:r>
            <a:r>
              <a:rPr lang="en-US" sz="1600" i="1" dirty="0" err="1"/>
              <a:t>chương</a:t>
            </a:r>
            <a:r>
              <a:rPr lang="en-US" sz="1600" i="1" dirty="0"/>
              <a:t> </a:t>
            </a:r>
            <a:r>
              <a:rPr lang="en-US" sz="1600" i="1" dirty="0" err="1"/>
              <a:t>khác</a:t>
            </a:r>
            <a:r>
              <a:rPr lang="en-US" sz="1600" i="1" dirty="0"/>
              <a:t> </a:t>
            </a:r>
            <a:r>
              <a:rPr lang="en-US" sz="1600" i="1" dirty="0" err="1"/>
              <a:t>nhau</a:t>
            </a:r>
            <a:r>
              <a:rPr lang="en-US" sz="1600" i="1" dirty="0"/>
              <a:t> </a:t>
            </a:r>
            <a:r>
              <a:rPr lang="en-US" sz="1600" i="1" dirty="0" err="1"/>
              <a:t>có</a:t>
            </a:r>
            <a:r>
              <a:rPr lang="en-US" sz="1600" i="1" dirty="0"/>
              <a:t> </a:t>
            </a:r>
            <a:r>
              <a:rPr lang="en-US" sz="1600" i="1" dirty="0" err="1"/>
              <a:t>liên</a:t>
            </a:r>
            <a:r>
              <a:rPr lang="en-US" sz="1600" i="1" dirty="0"/>
              <a:t> </a:t>
            </a:r>
            <a:r>
              <a:rPr lang="en-US" sz="1600" i="1" dirty="0" err="1"/>
              <a:t>quan</a:t>
            </a:r>
            <a:r>
              <a:rPr lang="en-US" sz="1600" i="1" dirty="0"/>
              <a:t> </a:t>
            </a:r>
            <a:r>
              <a:rPr lang="en-US" sz="1600" i="1" dirty="0" err="1"/>
              <a:t>đến</a:t>
            </a:r>
            <a:r>
              <a:rPr lang="en-US" sz="1600" i="1" dirty="0"/>
              <a:t> </a:t>
            </a:r>
            <a:r>
              <a:rPr lang="en-US" sz="1600" i="1" dirty="0" err="1"/>
              <a:t>nhau</a:t>
            </a:r>
            <a:r>
              <a:rPr lang="en-US" sz="1600" i="1" dirty="0"/>
              <a:t> </a:t>
            </a:r>
            <a:r>
              <a:rPr lang="en-US" sz="1600" i="1" dirty="0" err="1"/>
              <a:t>không</a:t>
            </a:r>
            <a:r>
              <a:rPr lang="en-GB" sz="1600" i="1" dirty="0"/>
              <a:t>? </a:t>
            </a:r>
            <a:r>
              <a:rPr lang="en-GB" sz="1600" i="1" dirty="0" err="1"/>
              <a:t>Có</a:t>
            </a:r>
            <a:r>
              <a:rPr lang="en-GB" sz="1600" i="1" dirty="0"/>
              <a:t> </a:t>
            </a:r>
            <a:r>
              <a:rPr lang="en-GB" sz="1600" i="1" dirty="0" err="1"/>
              <a:t>nh</a:t>
            </a:r>
            <a:r>
              <a:rPr lang="en-US" sz="1600" i="1" dirty="0" err="1"/>
              <a:t>ững</a:t>
            </a:r>
            <a:r>
              <a:rPr lang="en-US" sz="1600" i="1" dirty="0"/>
              <a:t> </a:t>
            </a:r>
            <a:r>
              <a:rPr lang="en-US" sz="1600" i="1" dirty="0" err="1"/>
              <a:t>phạm</a:t>
            </a:r>
            <a:r>
              <a:rPr lang="en-US" sz="1600" i="1" dirty="0"/>
              <a:t> vi </a:t>
            </a:r>
            <a:r>
              <a:rPr lang="en-US" sz="1600" i="1" dirty="0" err="1"/>
              <a:t>nào</a:t>
            </a:r>
            <a:r>
              <a:rPr lang="en-US" sz="1600" i="1" dirty="0"/>
              <a:t> </a:t>
            </a:r>
            <a:r>
              <a:rPr lang="en-US" sz="1600" i="1" dirty="0" err="1"/>
              <a:t>bạn</a:t>
            </a:r>
            <a:r>
              <a:rPr lang="en-US" sz="1600" i="1" dirty="0"/>
              <a:t> </a:t>
            </a:r>
            <a:r>
              <a:rPr lang="en-US" sz="1600" i="1" dirty="0" err="1"/>
              <a:t>muốn</a:t>
            </a:r>
            <a:r>
              <a:rPr lang="en-US" sz="1600" i="1" dirty="0"/>
              <a:t> </a:t>
            </a:r>
            <a:r>
              <a:rPr lang="en-US" sz="1600" i="1" dirty="0" err="1"/>
              <a:t>được</a:t>
            </a:r>
            <a:r>
              <a:rPr lang="en-US" sz="1600" i="1" dirty="0"/>
              <a:t> </a:t>
            </a:r>
            <a:r>
              <a:rPr lang="en-US" sz="1600" i="1" dirty="0" err="1"/>
              <a:t>nêu</a:t>
            </a:r>
            <a:r>
              <a:rPr lang="en-US" sz="1600" i="1" dirty="0"/>
              <a:t> </a:t>
            </a:r>
            <a:r>
              <a:rPr lang="en-US" sz="1600" i="1" dirty="0" err="1"/>
              <a:t>trong</a:t>
            </a:r>
            <a:r>
              <a:rPr lang="en-US" sz="1600" i="1" dirty="0"/>
              <a:t>  </a:t>
            </a:r>
            <a:r>
              <a:rPr lang="en-US" sz="1600" i="1" dirty="0" err="1"/>
              <a:t>bộ</a:t>
            </a:r>
            <a:r>
              <a:rPr lang="en-US" sz="1600" i="1" dirty="0"/>
              <a:t> </a:t>
            </a:r>
            <a:r>
              <a:rPr lang="en-US" sz="1600" i="1" dirty="0" err="1"/>
              <a:t>công</a:t>
            </a:r>
            <a:r>
              <a:rPr lang="en-US" sz="1600" i="1" dirty="0"/>
              <a:t> </a:t>
            </a:r>
            <a:r>
              <a:rPr lang="en-US" sz="1600" i="1" dirty="0" err="1"/>
              <a:t>cụ</a:t>
            </a:r>
            <a:r>
              <a:rPr lang="en-US" sz="1600" i="1" dirty="0"/>
              <a:t> </a:t>
            </a:r>
            <a:r>
              <a:rPr lang="en-US" sz="1600" i="1" dirty="0" err="1"/>
              <a:t>nhưng</a:t>
            </a:r>
            <a:r>
              <a:rPr lang="en-US" sz="1600" i="1" dirty="0"/>
              <a:t> </a:t>
            </a:r>
            <a:r>
              <a:rPr lang="en-US" sz="1600" i="1" dirty="0" err="1"/>
              <a:t>lại</a:t>
            </a:r>
            <a:r>
              <a:rPr lang="en-US" sz="1600" i="1" dirty="0"/>
              <a:t> </a:t>
            </a:r>
            <a:r>
              <a:rPr lang="en-US" sz="1600" i="1" dirty="0" err="1"/>
              <a:t>không</a:t>
            </a:r>
            <a:r>
              <a:rPr lang="en-US" sz="1600" i="1" dirty="0"/>
              <a:t> </a:t>
            </a:r>
            <a:r>
              <a:rPr lang="en-US" sz="1600" i="1" dirty="0" err="1"/>
              <a:t>có</a:t>
            </a:r>
            <a:r>
              <a:rPr lang="en-US" sz="1600" i="1" dirty="0"/>
              <a:t>?</a:t>
            </a:r>
            <a:r>
              <a:rPr lang="en-GB" sz="1600" i="1" dirty="0"/>
              <a:t> </a:t>
            </a: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 </a:t>
            </a: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3. </a:t>
            </a:r>
            <a:r>
              <a:rPr lang="en-GB" sz="1600" b="1" dirty="0" err="1"/>
              <a:t>Độ</a:t>
            </a:r>
            <a:r>
              <a:rPr lang="en-GB" sz="1600" b="1" dirty="0"/>
              <a:t> </a:t>
            </a:r>
            <a:r>
              <a:rPr lang="en-GB" sz="1600" b="1" dirty="0" err="1"/>
              <a:t>dài</a:t>
            </a:r>
            <a:r>
              <a:rPr lang="en-GB" sz="1600" b="1" dirty="0"/>
              <a:t> (</a:t>
            </a:r>
            <a:r>
              <a:rPr lang="en-GB" sz="1600" b="1" dirty="0" err="1"/>
              <a:t>khoảng</a:t>
            </a:r>
            <a:r>
              <a:rPr lang="en-GB" sz="1600" b="1" dirty="0"/>
              <a:t> 40 </a:t>
            </a:r>
            <a:r>
              <a:rPr lang="en-GB" sz="1600" b="1" dirty="0" err="1"/>
              <a:t>trang</a:t>
            </a:r>
            <a:r>
              <a:rPr lang="en-GB" sz="1600" b="1" dirty="0"/>
              <a:t>)</a:t>
            </a:r>
            <a:endParaRPr lang="en-GB" sz="1600" dirty="0"/>
          </a:p>
          <a:p>
            <a:pPr marL="0" indent="0">
              <a:buNone/>
            </a:pPr>
            <a:r>
              <a:rPr lang="en-GB" sz="1600" i="1" dirty="0" err="1"/>
              <a:t>Bộ</a:t>
            </a:r>
            <a:r>
              <a:rPr lang="en-GB" sz="1600" i="1" dirty="0"/>
              <a:t> </a:t>
            </a:r>
            <a:r>
              <a:rPr lang="en-GB" sz="1600" i="1" dirty="0" err="1"/>
              <a:t>công</a:t>
            </a:r>
            <a:r>
              <a:rPr lang="en-GB" sz="1600" i="1" dirty="0"/>
              <a:t> </a:t>
            </a:r>
            <a:r>
              <a:rPr lang="en-GB" sz="1600" i="1" dirty="0" err="1"/>
              <a:t>cụ</a:t>
            </a:r>
            <a:r>
              <a:rPr lang="en-GB" sz="1600" i="1" dirty="0"/>
              <a:t> </a:t>
            </a:r>
            <a:r>
              <a:rPr lang="en-GB" sz="1600" i="1" dirty="0" err="1"/>
              <a:t>có</a:t>
            </a:r>
            <a:r>
              <a:rPr lang="en-GB" sz="1600" i="1" dirty="0"/>
              <a:t> </a:t>
            </a:r>
            <a:r>
              <a:rPr lang="en-GB" sz="1600" i="1" dirty="0" err="1"/>
              <a:t>đủ</a:t>
            </a:r>
            <a:r>
              <a:rPr lang="en-GB" sz="1600" i="1" dirty="0"/>
              <a:t> </a:t>
            </a:r>
            <a:r>
              <a:rPr lang="en-GB" sz="1600" i="1" dirty="0" err="1"/>
              <a:t>các</a:t>
            </a:r>
            <a:r>
              <a:rPr lang="en-GB" sz="1600" i="1" dirty="0"/>
              <a:t> chi </a:t>
            </a:r>
            <a:r>
              <a:rPr lang="en-GB" sz="1600" i="1" dirty="0" err="1"/>
              <a:t>tiết</a:t>
            </a:r>
            <a:r>
              <a:rPr lang="en-GB" sz="1600" i="1" dirty="0"/>
              <a:t> h</a:t>
            </a:r>
            <a:r>
              <a:rPr lang="en-US" sz="1600" i="1" dirty="0" err="1"/>
              <a:t>ữu</a:t>
            </a:r>
            <a:r>
              <a:rPr lang="en-US" sz="1600" i="1" dirty="0"/>
              <a:t> </a:t>
            </a:r>
            <a:r>
              <a:rPr lang="en-US" sz="1600" i="1" dirty="0" err="1"/>
              <a:t>ích</a:t>
            </a:r>
            <a:r>
              <a:rPr lang="en-US" sz="1600" i="1" dirty="0"/>
              <a:t> </a:t>
            </a:r>
            <a:r>
              <a:rPr lang="en-US" sz="1600" i="1" dirty="0" err="1"/>
              <a:t>không</a:t>
            </a:r>
            <a:r>
              <a:rPr lang="en-US" sz="1600" i="1" dirty="0"/>
              <a:t>? </a:t>
            </a:r>
            <a:r>
              <a:rPr lang="en-US" sz="1600" i="1" dirty="0" err="1"/>
              <a:t>Bộ</a:t>
            </a:r>
            <a:r>
              <a:rPr lang="en-US" sz="1600" i="1" dirty="0"/>
              <a:t> </a:t>
            </a:r>
            <a:r>
              <a:rPr lang="en-US" sz="1600" i="1" dirty="0" err="1"/>
              <a:t>công</a:t>
            </a:r>
            <a:r>
              <a:rPr lang="en-US" sz="1600" i="1" dirty="0"/>
              <a:t> </a:t>
            </a:r>
            <a:r>
              <a:rPr lang="en-US" sz="1600" i="1" dirty="0" err="1"/>
              <a:t>cụ</a:t>
            </a:r>
            <a:r>
              <a:rPr lang="en-US" sz="1600" i="1" dirty="0"/>
              <a:t> </a:t>
            </a:r>
            <a:r>
              <a:rPr lang="en-US" sz="1600" i="1" dirty="0" err="1"/>
              <a:t>có</a:t>
            </a:r>
            <a:r>
              <a:rPr lang="en-US" sz="1600" i="1" dirty="0"/>
              <a:t> </a:t>
            </a:r>
            <a:r>
              <a:rPr lang="en-US" sz="1600" i="1" dirty="0" err="1"/>
              <a:t>quá</a:t>
            </a:r>
            <a:r>
              <a:rPr lang="en-US" sz="1600" i="1" dirty="0"/>
              <a:t> </a:t>
            </a:r>
            <a:r>
              <a:rPr lang="en-US" sz="1600" i="1" dirty="0" err="1"/>
              <a:t>nhiều</a:t>
            </a:r>
            <a:r>
              <a:rPr lang="en-US" sz="1600" i="1" dirty="0"/>
              <a:t> chi </a:t>
            </a:r>
            <a:r>
              <a:rPr lang="en-US" sz="1600" i="1" dirty="0" err="1"/>
              <a:t>tiết</a:t>
            </a:r>
            <a:r>
              <a:rPr lang="en-US" sz="1600" i="1" dirty="0"/>
              <a:t> </a:t>
            </a:r>
            <a:r>
              <a:rPr lang="en-US" sz="1600" i="1" dirty="0" err="1"/>
              <a:t>không</a:t>
            </a:r>
            <a:r>
              <a:rPr lang="en-US" sz="1600" i="1" dirty="0"/>
              <a:t>? </a:t>
            </a:r>
            <a:r>
              <a:rPr lang="en-US" sz="1600" i="1" dirty="0" err="1"/>
              <a:t>Bạn</a:t>
            </a:r>
            <a:r>
              <a:rPr lang="en-US" sz="1600" i="1" dirty="0"/>
              <a:t> </a:t>
            </a:r>
            <a:r>
              <a:rPr lang="en-US" sz="1600" i="1" dirty="0" err="1"/>
              <a:t>có</a:t>
            </a:r>
            <a:r>
              <a:rPr lang="en-US" sz="1600" i="1" dirty="0"/>
              <a:t> </a:t>
            </a:r>
            <a:r>
              <a:rPr lang="en-US" sz="1600" i="1" dirty="0" err="1"/>
              <a:t>nghĩ</a:t>
            </a:r>
            <a:r>
              <a:rPr lang="en-US" sz="1600" i="1" dirty="0"/>
              <a:t> </a:t>
            </a:r>
            <a:r>
              <a:rPr lang="en-US" sz="1600" i="1" dirty="0" err="1"/>
              <a:t>độ</a:t>
            </a:r>
            <a:r>
              <a:rPr lang="en-US" sz="1600" i="1" dirty="0"/>
              <a:t> </a:t>
            </a:r>
            <a:r>
              <a:rPr lang="en-US" sz="1600" i="1" dirty="0" err="1"/>
              <a:t>dài</a:t>
            </a:r>
            <a:r>
              <a:rPr lang="en-US" sz="1600" i="1" dirty="0"/>
              <a:t> 40 </a:t>
            </a:r>
            <a:r>
              <a:rPr lang="en-US" sz="1600" i="1" dirty="0" err="1"/>
              <a:t>trang</a:t>
            </a:r>
            <a:r>
              <a:rPr lang="en-US" sz="1600" i="1" dirty="0"/>
              <a:t> </a:t>
            </a:r>
            <a:r>
              <a:rPr lang="en-US" sz="1600" i="1" dirty="0" err="1"/>
              <a:t>này</a:t>
            </a:r>
            <a:r>
              <a:rPr lang="en-US" sz="1600" i="1" dirty="0"/>
              <a:t> </a:t>
            </a:r>
            <a:r>
              <a:rPr lang="en-US" sz="1600" i="1" dirty="0" err="1"/>
              <a:t>có</a:t>
            </a:r>
            <a:r>
              <a:rPr lang="en-US" sz="1600" i="1" dirty="0"/>
              <a:t> </a:t>
            </a:r>
            <a:r>
              <a:rPr lang="en-US" sz="1600" i="1" dirty="0" err="1"/>
              <a:t>làm</a:t>
            </a:r>
            <a:r>
              <a:rPr lang="en-US" sz="1600" i="1" dirty="0"/>
              <a:t> </a:t>
            </a:r>
            <a:r>
              <a:rPr lang="en-US" sz="1600" i="1" dirty="0" err="1"/>
              <a:t>cho</a:t>
            </a:r>
            <a:r>
              <a:rPr lang="en-US" sz="1600" i="1" dirty="0"/>
              <a:t> </a:t>
            </a:r>
            <a:r>
              <a:rPr lang="en-US" sz="1600" i="1" dirty="0" err="1"/>
              <a:t>mọi</a:t>
            </a:r>
            <a:r>
              <a:rPr lang="en-US" sz="1600" i="1" dirty="0"/>
              <a:t> ng</a:t>
            </a:r>
            <a:r>
              <a:rPr lang="vi-VN" sz="1600" i="1" dirty="0"/>
              <a:t>ư</a:t>
            </a:r>
            <a:r>
              <a:rPr lang="en-US" sz="1600" i="1" dirty="0" err="1"/>
              <a:t>ời</a:t>
            </a:r>
            <a:r>
              <a:rPr lang="en-US" sz="1600" i="1" dirty="0"/>
              <a:t> </a:t>
            </a:r>
            <a:r>
              <a:rPr lang="en-US" sz="1600" i="1" dirty="0" err="1"/>
              <a:t>ngại</a:t>
            </a:r>
            <a:r>
              <a:rPr lang="en-US" sz="1600" i="1" dirty="0"/>
              <a:t> </a:t>
            </a:r>
            <a:r>
              <a:rPr lang="en-US" sz="1600" i="1" dirty="0" err="1"/>
              <a:t>đọc</a:t>
            </a:r>
            <a:r>
              <a:rPr lang="en-US" sz="1600" i="1" dirty="0"/>
              <a:t>?</a:t>
            </a:r>
          </a:p>
          <a:p>
            <a:pPr marL="0" indent="0">
              <a:buNone/>
            </a:pPr>
            <a:r>
              <a:rPr lang="en-GB" sz="1600" b="1" dirty="0"/>
              <a:t> </a:t>
            </a: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4. </a:t>
            </a:r>
            <a:r>
              <a:rPr lang="en-GB" sz="1600" b="1" dirty="0" err="1"/>
              <a:t>Cấu</a:t>
            </a:r>
            <a:r>
              <a:rPr lang="en-GB" sz="1600" b="1" dirty="0"/>
              <a:t> </a:t>
            </a:r>
            <a:r>
              <a:rPr lang="en-GB" sz="1600" b="1" dirty="0" err="1"/>
              <a:t>trúc</a:t>
            </a:r>
            <a:endParaRPr lang="en-GB" sz="1600" dirty="0"/>
          </a:p>
          <a:p>
            <a:pPr marL="0" indent="0">
              <a:buNone/>
            </a:pPr>
            <a:r>
              <a:rPr lang="en-GB" sz="1600" i="1" dirty="0" err="1"/>
              <a:t>Trật</a:t>
            </a:r>
            <a:r>
              <a:rPr lang="en-GB" sz="1600" i="1" dirty="0"/>
              <a:t> t</a:t>
            </a:r>
            <a:r>
              <a:rPr lang="en-US" sz="1600" i="1" dirty="0"/>
              <a:t>ự </a:t>
            </a:r>
            <a:r>
              <a:rPr lang="en-US" sz="1600" i="1" dirty="0" err="1"/>
              <a:t>các</a:t>
            </a:r>
            <a:r>
              <a:rPr lang="en-US" sz="1600" i="1" dirty="0"/>
              <a:t> </a:t>
            </a:r>
            <a:r>
              <a:rPr lang="en-US" sz="1600" i="1" dirty="0" err="1"/>
              <a:t>chương</a:t>
            </a:r>
            <a:r>
              <a:rPr lang="en-US" sz="1600" i="1" dirty="0"/>
              <a:t> </a:t>
            </a:r>
            <a:r>
              <a:rPr lang="en-US" sz="1600" i="1" dirty="0" err="1"/>
              <a:t>và</a:t>
            </a:r>
            <a:r>
              <a:rPr lang="en-US" sz="1600" i="1" dirty="0"/>
              <a:t> </a:t>
            </a:r>
            <a:r>
              <a:rPr lang="en-US" sz="1600" i="1" dirty="0" err="1"/>
              <a:t>cấu</a:t>
            </a:r>
            <a:r>
              <a:rPr lang="en-US" sz="1600" i="1" dirty="0"/>
              <a:t> </a:t>
            </a:r>
            <a:r>
              <a:rPr lang="en-US" sz="1600" i="1" dirty="0" err="1"/>
              <a:t>trúc</a:t>
            </a:r>
            <a:r>
              <a:rPr lang="en-US" sz="1600" i="1" dirty="0"/>
              <a:t> </a:t>
            </a:r>
            <a:r>
              <a:rPr lang="en-US" sz="1600" i="1" dirty="0" err="1"/>
              <a:t>của</a:t>
            </a:r>
            <a:r>
              <a:rPr lang="en-US" sz="1600" i="1" dirty="0"/>
              <a:t> </a:t>
            </a:r>
            <a:r>
              <a:rPr lang="en-US" sz="1600" i="1" dirty="0" err="1"/>
              <a:t>từng</a:t>
            </a:r>
            <a:r>
              <a:rPr lang="en-US" sz="1600" i="1" dirty="0"/>
              <a:t> </a:t>
            </a:r>
            <a:r>
              <a:rPr lang="en-US" sz="1600" i="1" dirty="0" err="1"/>
              <a:t>chương</a:t>
            </a:r>
            <a:r>
              <a:rPr lang="en-US" sz="1600" i="1" dirty="0"/>
              <a:t> </a:t>
            </a:r>
            <a:r>
              <a:rPr lang="en-US" sz="1600" i="1" dirty="0" err="1"/>
              <a:t>nói</a:t>
            </a:r>
            <a:r>
              <a:rPr lang="en-US" sz="1600" i="1" dirty="0"/>
              <a:t> </a:t>
            </a:r>
            <a:r>
              <a:rPr lang="en-US" sz="1600" i="1" dirty="0" err="1"/>
              <a:t>chung</a:t>
            </a:r>
            <a:r>
              <a:rPr lang="en-US" sz="1600" i="1" dirty="0"/>
              <a:t> </a:t>
            </a:r>
            <a:r>
              <a:rPr lang="en-US" sz="1600" i="1" dirty="0" err="1"/>
              <a:t>có</a:t>
            </a:r>
            <a:r>
              <a:rPr lang="en-US" sz="1600" i="1" dirty="0"/>
              <a:t> </a:t>
            </a:r>
            <a:r>
              <a:rPr lang="en-US" sz="1600" i="1" dirty="0" err="1"/>
              <a:t>hợp</a:t>
            </a:r>
            <a:r>
              <a:rPr lang="en-US" sz="1600" i="1" dirty="0"/>
              <a:t> </a:t>
            </a:r>
            <a:r>
              <a:rPr lang="en-US" sz="1600" i="1" dirty="0" err="1"/>
              <a:t>lý</a:t>
            </a:r>
            <a:r>
              <a:rPr lang="en-US" sz="1600" i="1" dirty="0"/>
              <a:t> </a:t>
            </a:r>
            <a:r>
              <a:rPr lang="en-US" sz="1600" i="1" dirty="0" err="1"/>
              <a:t>không</a:t>
            </a:r>
            <a:r>
              <a:rPr lang="en-GB" sz="1600" i="1" dirty="0"/>
              <a:t>? </a:t>
            </a:r>
          </a:p>
          <a:p>
            <a:pPr marL="0" indent="0">
              <a:buNone/>
            </a:pPr>
            <a:endParaRPr lang="fr-FR" sz="1600" i="1" dirty="0"/>
          </a:p>
          <a:p>
            <a:pPr marL="0" indent="0">
              <a:buNone/>
            </a:pPr>
            <a:r>
              <a:rPr lang="fr-FR" sz="1600" b="1" dirty="0"/>
              <a:t>5</a:t>
            </a:r>
            <a:r>
              <a:rPr lang="en-GB" sz="1600" b="1" dirty="0"/>
              <a:t>. </a:t>
            </a:r>
            <a:r>
              <a:rPr lang="en-GB" sz="1600" b="1" dirty="0" err="1"/>
              <a:t>Cách</a:t>
            </a:r>
            <a:r>
              <a:rPr lang="en-GB" sz="1600" b="1" dirty="0"/>
              <a:t> </a:t>
            </a:r>
            <a:r>
              <a:rPr lang="en-GB" sz="1600" b="1" dirty="0" err="1"/>
              <a:t>trình</a:t>
            </a:r>
            <a:r>
              <a:rPr lang="en-GB" sz="1600" b="1" dirty="0"/>
              <a:t> </a:t>
            </a:r>
            <a:r>
              <a:rPr lang="en-GB" sz="1600" b="1" dirty="0" err="1"/>
              <a:t>bày</a:t>
            </a:r>
            <a:endParaRPr lang="en-GB" sz="1600" b="1" dirty="0"/>
          </a:p>
          <a:p>
            <a:pPr marL="0" indent="0">
              <a:buNone/>
            </a:pPr>
            <a:r>
              <a:rPr lang="en-GB" sz="1600" b="1" dirty="0"/>
              <a:t> </a:t>
            </a: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 </a:t>
            </a: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 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142358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D54CB941-09E4-4CCF-8397-9FA0EABA193D}"/>
              </a:ext>
            </a:extLst>
          </p:cNvPr>
          <p:cNvSpPr txBox="1">
            <a:spLocks/>
          </p:cNvSpPr>
          <p:nvPr/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>
                <a:solidFill>
                  <a:schemeClr val="accent3">
                    <a:lumMod val="75000"/>
                  </a:schemeClr>
                </a:solidFill>
              </a:rPr>
              <a:t>L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ỜI GIỚI THIỆU</a:t>
            </a:r>
            <a:endParaRPr lang="fr-FR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Espace réservé du contenu 2">
            <a:extLst>
              <a:ext uri="{FF2B5EF4-FFF2-40B4-BE49-F238E27FC236}">
                <a16:creationId xmlns:a16="http://schemas.microsoft.com/office/drawing/2014/main" id="{175E11D9-D5DF-4D72-B386-243F7D1A5B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7852277"/>
              </p:ext>
            </p:extLst>
          </p:nvPr>
        </p:nvGraphicFramePr>
        <p:xfrm>
          <a:off x="3923928" y="1844824"/>
          <a:ext cx="5111918" cy="374441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5111918">
                  <a:extLst>
                    <a:ext uri="{9D8B030D-6E8A-4147-A177-3AD203B41FA5}">
                      <a16:colId xmlns:a16="http://schemas.microsoft.com/office/drawing/2014/main" val="221311401"/>
                    </a:ext>
                  </a:extLst>
                </a:gridCol>
              </a:tblGrid>
              <a:tr h="4118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CÂU HỎI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7756" marR="77756" marT="0" marB="0"/>
                </a:tc>
                <a:extLst>
                  <a:ext uri="{0D108BD9-81ED-4DB2-BD59-A6C34878D82A}">
                    <a16:rowId xmlns:a16="http://schemas.microsoft.com/office/drawing/2014/main" val="981109210"/>
                  </a:ext>
                </a:extLst>
              </a:tr>
              <a:tr h="4118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Có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thông</a:t>
                      </a:r>
                      <a:r>
                        <a:rPr lang="en-GB" sz="1600" dirty="0">
                          <a:effectLst/>
                        </a:rPr>
                        <a:t> tin </a:t>
                      </a:r>
                      <a:r>
                        <a:rPr lang="en-GB" sz="1600" dirty="0" err="1">
                          <a:effectLst/>
                        </a:rPr>
                        <a:t>nào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bị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thiếu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trong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ch</a:t>
                      </a:r>
                      <a:r>
                        <a:rPr lang="en-US" sz="1600" dirty="0" err="1">
                          <a:effectLst/>
                        </a:rPr>
                        <a:t>ương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này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không</a:t>
                      </a:r>
                      <a:r>
                        <a:rPr lang="en-US" sz="1600" dirty="0">
                          <a:effectLst/>
                        </a:rPr>
                        <a:t>?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7756" marR="77756" marT="0" marB="0"/>
                </a:tc>
                <a:extLst>
                  <a:ext uri="{0D108BD9-81ED-4DB2-BD59-A6C34878D82A}">
                    <a16:rowId xmlns:a16="http://schemas.microsoft.com/office/drawing/2014/main" val="3634287244"/>
                  </a:ext>
                </a:extLst>
              </a:tr>
              <a:tr h="8237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Có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phần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nào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không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rõ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ràng</a:t>
                      </a:r>
                      <a:r>
                        <a:rPr lang="en-GB" sz="1600" dirty="0">
                          <a:effectLst/>
                        </a:rPr>
                        <a:t>, m</a:t>
                      </a:r>
                      <a:r>
                        <a:rPr lang="vi-VN" sz="1600" dirty="0">
                          <a:effectLst/>
                        </a:rPr>
                        <a:t>ơ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hồ</a:t>
                      </a:r>
                      <a:r>
                        <a:rPr lang="en-US" sz="1600" dirty="0">
                          <a:effectLst/>
                        </a:rPr>
                        <a:t>, </a:t>
                      </a:r>
                      <a:r>
                        <a:rPr lang="en-US" sz="1600" dirty="0" err="1">
                          <a:effectLst/>
                        </a:rPr>
                        <a:t>khó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hiểu</a:t>
                      </a:r>
                      <a:r>
                        <a:rPr lang="en-US" sz="1600" dirty="0">
                          <a:effectLst/>
                        </a:rPr>
                        <a:t>, </a:t>
                      </a:r>
                      <a:r>
                        <a:rPr lang="en-US" sz="1600" dirty="0" err="1">
                          <a:effectLst/>
                        </a:rPr>
                        <a:t>hoặc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thiếu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các</a:t>
                      </a:r>
                      <a:r>
                        <a:rPr lang="en-US" sz="1600" dirty="0">
                          <a:effectLst/>
                        </a:rPr>
                        <a:t> chi </a:t>
                      </a:r>
                      <a:r>
                        <a:rPr lang="en-US" sz="1600" dirty="0" err="1">
                          <a:effectLst/>
                        </a:rPr>
                        <a:t>tiết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cần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thiết</a:t>
                      </a:r>
                      <a:r>
                        <a:rPr lang="en-US" sz="1600" dirty="0">
                          <a:effectLst/>
                        </a:rPr>
                        <a:t>?</a:t>
                      </a: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7756" marR="77756" marT="0" marB="0"/>
                </a:tc>
                <a:extLst>
                  <a:ext uri="{0D108BD9-81ED-4DB2-BD59-A6C34878D82A}">
                    <a16:rowId xmlns:a16="http://schemas.microsoft.com/office/drawing/2014/main" val="2887694049"/>
                  </a:ext>
                </a:extLst>
              </a:tr>
              <a:tr h="4118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Có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các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sai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sót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th</a:t>
                      </a:r>
                      <a:r>
                        <a:rPr lang="en-US" sz="1600" dirty="0" err="1">
                          <a:effectLst/>
                        </a:rPr>
                        <a:t>ực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tế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nào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hoặc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không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nhất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quán</a:t>
                      </a:r>
                      <a:r>
                        <a:rPr lang="en-GB" sz="1600" dirty="0">
                          <a:effectLst/>
                        </a:rPr>
                        <a:t>?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7756" marR="77756" marT="0" marB="0"/>
                </a:tc>
                <a:extLst>
                  <a:ext uri="{0D108BD9-81ED-4DB2-BD59-A6C34878D82A}">
                    <a16:rowId xmlns:a16="http://schemas.microsoft.com/office/drawing/2014/main" val="103482861"/>
                  </a:ext>
                </a:extLst>
              </a:tr>
              <a:tr h="4118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Thông</a:t>
                      </a:r>
                      <a:r>
                        <a:rPr lang="en-GB" sz="1600" dirty="0">
                          <a:effectLst/>
                        </a:rPr>
                        <a:t> tin </a:t>
                      </a:r>
                      <a:r>
                        <a:rPr lang="en-GB" sz="1600" dirty="0" err="1">
                          <a:effectLst/>
                        </a:rPr>
                        <a:t>có</a:t>
                      </a:r>
                      <a:r>
                        <a:rPr lang="en-GB" sz="1600" dirty="0">
                          <a:effectLst/>
                        </a:rPr>
                        <a:t> h</a:t>
                      </a:r>
                      <a:r>
                        <a:rPr lang="en-US" sz="1600" dirty="0" err="1">
                          <a:effectLst/>
                        </a:rPr>
                        <a:t>ữu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ích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không</a:t>
                      </a:r>
                      <a:r>
                        <a:rPr lang="en-US" sz="1600" dirty="0">
                          <a:effectLst/>
                        </a:rPr>
                        <a:t> ?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7756" marR="77756" marT="0" marB="0"/>
                </a:tc>
                <a:extLst>
                  <a:ext uri="{0D108BD9-81ED-4DB2-BD59-A6C34878D82A}">
                    <a16:rowId xmlns:a16="http://schemas.microsoft.com/office/drawing/2014/main" val="1608231543"/>
                  </a:ext>
                </a:extLst>
              </a:tr>
              <a:tr h="12731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u="sng" dirty="0" err="1">
                          <a:effectLst/>
                        </a:rPr>
                        <a:t>Bình</a:t>
                      </a:r>
                      <a:r>
                        <a:rPr lang="en-GB" sz="1600" u="sng" dirty="0">
                          <a:effectLst/>
                        </a:rPr>
                        <a:t> </a:t>
                      </a:r>
                      <a:r>
                        <a:rPr lang="en-GB" sz="1600" u="sng" dirty="0" err="1">
                          <a:effectLst/>
                        </a:rPr>
                        <a:t>luận</a:t>
                      </a:r>
                      <a:r>
                        <a:rPr lang="en-GB" sz="1600" u="sng" dirty="0">
                          <a:effectLst/>
                        </a:rPr>
                        <a:t> </a:t>
                      </a:r>
                      <a:r>
                        <a:rPr lang="en-GB" sz="1600" u="sng" dirty="0" err="1">
                          <a:effectLst/>
                        </a:rPr>
                        <a:t>cụ</a:t>
                      </a:r>
                      <a:r>
                        <a:rPr lang="en-GB" sz="1600" u="sng" dirty="0">
                          <a:effectLst/>
                        </a:rPr>
                        <a:t> </a:t>
                      </a:r>
                      <a:r>
                        <a:rPr lang="en-GB" sz="1600" u="sng" dirty="0" err="1">
                          <a:effectLst/>
                        </a:rPr>
                        <a:t>thể</a:t>
                      </a:r>
                      <a:r>
                        <a:rPr lang="en-GB" sz="1600" u="sng" dirty="0">
                          <a:effectLst/>
                        </a:rPr>
                        <a:t>:</a:t>
                      </a:r>
                      <a:r>
                        <a:rPr lang="en-GB" sz="1600" u="none" dirty="0">
                          <a:effectLst/>
                        </a:rPr>
                        <a:t> </a:t>
                      </a:r>
                      <a:r>
                        <a:rPr lang="en-GB" sz="1600" u="none" dirty="0" err="1">
                          <a:effectLst/>
                        </a:rPr>
                        <a:t>Hãy</a:t>
                      </a:r>
                      <a:r>
                        <a:rPr lang="en-GB" sz="1600" u="none" dirty="0">
                          <a:effectLst/>
                        </a:rPr>
                        <a:t> </a:t>
                      </a:r>
                      <a:r>
                        <a:rPr lang="en-GB" sz="1600" u="none" dirty="0" err="1">
                          <a:effectLst/>
                        </a:rPr>
                        <a:t>chỉ</a:t>
                      </a:r>
                      <a:r>
                        <a:rPr lang="en-GB" sz="1600" u="none" dirty="0">
                          <a:effectLst/>
                        </a:rPr>
                        <a:t> </a:t>
                      </a:r>
                      <a:r>
                        <a:rPr lang="en-GB" sz="1600" u="none" dirty="0" err="1">
                          <a:effectLst/>
                        </a:rPr>
                        <a:t>rõ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số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chương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và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số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trang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hoặc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số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phần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hoặc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số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dòng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7756" marR="77756" marT="0" marB="0"/>
                </a:tc>
                <a:extLst>
                  <a:ext uri="{0D108BD9-81ED-4DB2-BD59-A6C34878D82A}">
                    <a16:rowId xmlns:a16="http://schemas.microsoft.com/office/drawing/2014/main" val="1090825961"/>
                  </a:ext>
                </a:extLst>
              </a:tr>
            </a:tbl>
          </a:graphicData>
        </a:graphic>
      </p:graphicFrame>
      <p:sp>
        <p:nvSpPr>
          <p:cNvPr id="5" name="Espace réservé du texte 3">
            <a:extLst>
              <a:ext uri="{FF2B5EF4-FFF2-40B4-BE49-F238E27FC236}">
                <a16:creationId xmlns:a16="http://schemas.microsoft.com/office/drawing/2014/main" id="{5F79EE49-4163-482C-B4CC-CD15E72AB579}"/>
              </a:ext>
            </a:extLst>
          </p:cNvPr>
          <p:cNvSpPr txBox="1">
            <a:spLocks/>
          </p:cNvSpPr>
          <p:nvPr/>
        </p:nvSpPr>
        <p:spPr>
          <a:xfrm>
            <a:off x="457200" y="1435101"/>
            <a:ext cx="3008313" cy="4226148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endParaRPr lang="fr-FR" sz="1600" dirty="0"/>
          </a:p>
          <a:p>
            <a:pPr marL="285750" indent="-285750"/>
            <a:endParaRPr lang="fr-FR" sz="1600" dirty="0"/>
          </a:p>
          <a:p>
            <a:pPr marL="285750" indent="-285750"/>
            <a:endParaRPr lang="fr-FR" sz="1600" dirty="0"/>
          </a:p>
          <a:p>
            <a:pPr marL="285750" indent="-285750"/>
            <a:endParaRPr lang="fr-FR" sz="1600" dirty="0"/>
          </a:p>
          <a:p>
            <a:pPr marL="285750" indent="-285750"/>
            <a:endParaRPr lang="fr-FR" sz="1600" dirty="0"/>
          </a:p>
          <a:p>
            <a:pPr marL="285750" indent="-285750"/>
            <a:r>
              <a:rPr lang="fr-FR" sz="1600" dirty="0" err="1"/>
              <a:t>Mô</a:t>
            </a:r>
            <a:r>
              <a:rPr lang="fr-FR" sz="1600" dirty="0"/>
              <a:t> </a:t>
            </a:r>
            <a:r>
              <a:rPr lang="fr-FR" sz="1600" dirty="0" err="1"/>
              <a:t>tả</a:t>
            </a:r>
            <a:r>
              <a:rPr lang="fr-FR" sz="1600" dirty="0"/>
              <a:t> </a:t>
            </a:r>
            <a:r>
              <a:rPr lang="fr-FR" sz="1600" dirty="0" err="1"/>
              <a:t>bối</a:t>
            </a:r>
            <a:r>
              <a:rPr lang="fr-FR" sz="1600" dirty="0"/>
              <a:t> </a:t>
            </a:r>
            <a:r>
              <a:rPr lang="fr-FR" sz="1600" dirty="0" err="1"/>
              <a:t>cảnh</a:t>
            </a:r>
            <a:r>
              <a:rPr lang="fr-FR" sz="1600" dirty="0"/>
              <a:t> </a:t>
            </a:r>
            <a:r>
              <a:rPr lang="fr-FR" sz="1600" dirty="0" err="1"/>
              <a:t>chung</a:t>
            </a:r>
            <a:r>
              <a:rPr lang="fr-FR" sz="1600" dirty="0"/>
              <a:t> </a:t>
            </a:r>
            <a:r>
              <a:rPr lang="fr-FR" sz="1600" dirty="0" err="1"/>
              <a:t>liên</a:t>
            </a:r>
            <a:r>
              <a:rPr lang="fr-FR" sz="1600" dirty="0"/>
              <a:t> </a:t>
            </a:r>
            <a:r>
              <a:rPr lang="fr-FR" sz="1600" dirty="0" err="1"/>
              <a:t>quan</a:t>
            </a:r>
            <a:r>
              <a:rPr lang="fr-FR" sz="1600" dirty="0"/>
              <a:t> </a:t>
            </a:r>
            <a:r>
              <a:rPr lang="fr-FR" sz="1600" dirty="0" err="1"/>
              <a:t>đến</a:t>
            </a:r>
            <a:r>
              <a:rPr lang="fr-FR" sz="1600" dirty="0"/>
              <a:t> HIV </a:t>
            </a:r>
            <a:r>
              <a:rPr lang="fr-FR" sz="1600" dirty="0" err="1"/>
              <a:t>và</a:t>
            </a:r>
            <a:r>
              <a:rPr lang="fr-FR" sz="1600" dirty="0"/>
              <a:t> </a:t>
            </a:r>
            <a:r>
              <a:rPr lang="fr-FR" sz="1600" dirty="0" err="1"/>
              <a:t>các</a:t>
            </a:r>
            <a:r>
              <a:rPr lang="fr-FR" sz="1600" dirty="0"/>
              <a:t> </a:t>
            </a:r>
            <a:r>
              <a:rPr lang="fr-FR" sz="1600" dirty="0" err="1"/>
              <a:t>nhóm</a:t>
            </a:r>
            <a:r>
              <a:rPr lang="fr-FR" sz="1600" dirty="0"/>
              <a:t> </a:t>
            </a:r>
            <a:r>
              <a:rPr lang="fr-FR" sz="1600" dirty="0" err="1"/>
              <a:t>đối</a:t>
            </a:r>
            <a:r>
              <a:rPr lang="fr-FR" sz="1600" dirty="0"/>
              <a:t> t</a:t>
            </a:r>
            <a:r>
              <a:rPr lang="en-US" sz="1600" dirty="0" err="1"/>
              <a:t>ượng</a:t>
            </a:r>
            <a:r>
              <a:rPr lang="en-US" sz="1600" dirty="0"/>
              <a:t> </a:t>
            </a:r>
            <a:r>
              <a:rPr lang="en-US" sz="1600" dirty="0" err="1"/>
              <a:t>chính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ứng</a:t>
            </a:r>
            <a:r>
              <a:rPr lang="en-US" sz="1600" dirty="0"/>
              <a:t> </a:t>
            </a:r>
            <a:r>
              <a:rPr lang="en-US" sz="1600" dirty="0" err="1"/>
              <a:t>phó</a:t>
            </a:r>
            <a:r>
              <a:rPr lang="en-US" sz="1600" dirty="0"/>
              <a:t> </a:t>
            </a:r>
            <a:r>
              <a:rPr lang="en-US" sz="1600" dirty="0" err="1"/>
              <a:t>mang</a:t>
            </a:r>
            <a:r>
              <a:rPr lang="en-US" sz="1600" dirty="0"/>
              <a:t> </a:t>
            </a:r>
            <a:r>
              <a:rPr lang="en-US" sz="1600" dirty="0" err="1"/>
              <a:t>tính</a:t>
            </a:r>
            <a:r>
              <a:rPr lang="en-US" sz="1600" dirty="0"/>
              <a:t> </a:t>
            </a:r>
            <a:r>
              <a:rPr lang="en-US" sz="1600" dirty="0" err="1"/>
              <a:t>toàn</a:t>
            </a:r>
            <a:r>
              <a:rPr lang="en-US" sz="1600" dirty="0"/>
              <a:t> </a:t>
            </a:r>
            <a:r>
              <a:rPr lang="en-US" sz="1600" dirty="0" err="1"/>
              <a:t>cầu</a:t>
            </a:r>
            <a:r>
              <a:rPr lang="fr-FR" sz="1600" dirty="0"/>
              <a:t>.</a:t>
            </a:r>
          </a:p>
          <a:p>
            <a:pPr marL="285750" indent="-285750"/>
            <a:r>
              <a:rPr lang="fr-FR" sz="1600" dirty="0" err="1"/>
              <a:t>Mô</a:t>
            </a:r>
            <a:r>
              <a:rPr lang="fr-FR" sz="1600" dirty="0"/>
              <a:t> </a:t>
            </a:r>
            <a:r>
              <a:rPr lang="fr-FR" sz="1600" dirty="0" err="1"/>
              <a:t>tả</a:t>
            </a:r>
            <a:r>
              <a:rPr lang="fr-FR" sz="1600" dirty="0"/>
              <a:t> </a:t>
            </a:r>
            <a:r>
              <a:rPr lang="fr-FR" sz="1600" dirty="0" err="1"/>
              <a:t>mục</a:t>
            </a:r>
            <a:r>
              <a:rPr lang="fr-FR" sz="1600" dirty="0"/>
              <a:t> </a:t>
            </a:r>
            <a:r>
              <a:rPr lang="fr-FR" sz="1600" dirty="0" err="1"/>
              <a:t>tiêu</a:t>
            </a:r>
            <a:r>
              <a:rPr lang="fr-FR" sz="1600" dirty="0"/>
              <a:t> </a:t>
            </a:r>
            <a:r>
              <a:rPr lang="fr-FR" sz="1600" dirty="0" err="1"/>
              <a:t>và</a:t>
            </a:r>
            <a:r>
              <a:rPr lang="fr-FR" sz="1600" dirty="0"/>
              <a:t> </a:t>
            </a:r>
            <a:r>
              <a:rPr lang="fr-FR" sz="1600" dirty="0" err="1"/>
              <a:t>đối</a:t>
            </a:r>
            <a:r>
              <a:rPr lang="fr-FR" sz="1600" dirty="0"/>
              <a:t> t</a:t>
            </a:r>
            <a:r>
              <a:rPr lang="en-US" sz="1600" dirty="0" err="1"/>
              <a:t>ượng</a:t>
            </a:r>
            <a:r>
              <a:rPr lang="en-US" sz="1600" dirty="0"/>
              <a:t> </a:t>
            </a:r>
            <a:r>
              <a:rPr lang="en-US" sz="1600" dirty="0" err="1"/>
              <a:t>đích</a:t>
            </a:r>
            <a:r>
              <a:rPr lang="en-US" sz="1600" dirty="0"/>
              <a:t> </a:t>
            </a:r>
            <a:r>
              <a:rPr lang="en-US" sz="1600" dirty="0" err="1"/>
              <a:t>của</a:t>
            </a:r>
            <a:r>
              <a:rPr lang="en-US" sz="1600" dirty="0"/>
              <a:t> </a:t>
            </a:r>
            <a:r>
              <a:rPr lang="en-US" sz="1600" dirty="0" err="1"/>
              <a:t>công</a:t>
            </a:r>
            <a:r>
              <a:rPr lang="en-US" sz="1600" dirty="0"/>
              <a:t> </a:t>
            </a:r>
            <a:r>
              <a:rPr lang="en-US" sz="1600" dirty="0" err="1"/>
              <a:t>cụ</a:t>
            </a:r>
            <a:endParaRPr lang="fr-FR" sz="1600" dirty="0"/>
          </a:p>
          <a:p>
            <a:pPr marL="285750" indent="-285750"/>
            <a:r>
              <a:rPr lang="fr-FR" sz="1600" dirty="0" err="1"/>
              <a:t>Trình</a:t>
            </a:r>
            <a:r>
              <a:rPr lang="fr-FR" sz="1600" dirty="0"/>
              <a:t> </a:t>
            </a:r>
            <a:r>
              <a:rPr lang="fr-FR" sz="1600" dirty="0" err="1"/>
              <a:t>bày</a:t>
            </a:r>
            <a:r>
              <a:rPr lang="fr-FR" sz="1600" dirty="0"/>
              <a:t> </a:t>
            </a:r>
            <a:r>
              <a:rPr lang="fr-FR" sz="1600" dirty="0" err="1"/>
              <a:t>trong</a:t>
            </a:r>
            <a:r>
              <a:rPr lang="fr-FR" sz="1600" dirty="0"/>
              <a:t> </a:t>
            </a:r>
            <a:r>
              <a:rPr lang="fr-FR" sz="1600" dirty="0" err="1"/>
              <a:t>phạm</a:t>
            </a:r>
            <a:r>
              <a:rPr lang="fr-FR" sz="1600" dirty="0"/>
              <a:t> vi </a:t>
            </a:r>
            <a:r>
              <a:rPr lang="fr-FR" sz="1600" dirty="0" err="1"/>
              <a:t>một</a:t>
            </a:r>
            <a:r>
              <a:rPr lang="fr-FR" sz="1600" dirty="0"/>
              <a:t> </a:t>
            </a:r>
            <a:r>
              <a:rPr lang="fr-FR" sz="1600" dirty="0" err="1"/>
              <a:t>trang</a:t>
            </a:r>
            <a:r>
              <a:rPr lang="fr-FR" sz="1600" dirty="0"/>
              <a:t> </a:t>
            </a:r>
            <a:r>
              <a:rPr lang="fr-FR" sz="1600" dirty="0" err="1"/>
              <a:t>ngắn</a:t>
            </a:r>
            <a:endParaRPr lang="fr-FR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745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92E24E-9993-434A-A2CA-D3E28FEF2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74638"/>
            <a:ext cx="8820472" cy="1143000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CHƯƠNG 1: NGUY CƠ LÂY NHIỄM HIV VÀ SỬ DỤNG CHẤT KÍCH THÍCH</a:t>
            </a:r>
            <a:b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GB" sz="240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E299830-379D-4F41-8AFF-539E3DE30598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323528" y="1417638"/>
            <a:ext cx="4043363" cy="4104456"/>
          </a:xfrm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 err="1"/>
              <a:t>Mô</a:t>
            </a:r>
            <a:r>
              <a:rPr lang="fr-FR" sz="1800" dirty="0"/>
              <a:t> </a:t>
            </a:r>
            <a:r>
              <a:rPr lang="fr-FR" sz="1800" dirty="0" err="1"/>
              <a:t>tả</a:t>
            </a:r>
            <a:r>
              <a:rPr lang="fr-FR" sz="1800" dirty="0"/>
              <a:t> </a:t>
            </a:r>
            <a:r>
              <a:rPr lang="fr-FR" sz="1800" dirty="0" err="1"/>
              <a:t>bối</a:t>
            </a:r>
            <a:r>
              <a:rPr lang="fr-FR" sz="1800" dirty="0"/>
              <a:t> </a:t>
            </a:r>
            <a:r>
              <a:rPr lang="fr-FR" sz="1800" dirty="0" err="1"/>
              <a:t>cảnh</a:t>
            </a:r>
            <a:r>
              <a:rPr lang="fr-FR" sz="1800" dirty="0"/>
              <a:t> </a:t>
            </a:r>
            <a:r>
              <a:rPr lang="fr-FR" sz="1800" dirty="0" err="1"/>
              <a:t>nh</a:t>
            </a:r>
            <a:r>
              <a:rPr lang="en-US" sz="1800" dirty="0" err="1"/>
              <a:t>ững</a:t>
            </a:r>
            <a:r>
              <a:rPr lang="en-US" sz="1800" dirty="0"/>
              <a:t> </a:t>
            </a:r>
            <a:r>
              <a:rPr lang="en-US" sz="1800" dirty="0" err="1"/>
              <a:t>nguy</a:t>
            </a:r>
            <a:r>
              <a:rPr lang="en-US" sz="1800" dirty="0"/>
              <a:t> </a:t>
            </a:r>
            <a:r>
              <a:rPr lang="en-US" sz="1800" dirty="0" err="1"/>
              <a:t>cơ</a:t>
            </a:r>
            <a:r>
              <a:rPr lang="en-US" sz="1800" dirty="0"/>
              <a:t> </a:t>
            </a:r>
            <a:r>
              <a:rPr lang="en-US" sz="1800" dirty="0" err="1"/>
              <a:t>liên</a:t>
            </a:r>
            <a:r>
              <a:rPr lang="en-US" sz="1800" dirty="0"/>
              <a:t> </a:t>
            </a:r>
            <a:r>
              <a:rPr lang="en-US" sz="1800" dirty="0" err="1"/>
              <a:t>quan</a:t>
            </a:r>
            <a:r>
              <a:rPr lang="en-US" sz="1800" dirty="0"/>
              <a:t> </a:t>
            </a:r>
            <a:r>
              <a:rPr lang="en-US" sz="1800" dirty="0" err="1"/>
              <a:t>đến</a:t>
            </a:r>
            <a:r>
              <a:rPr lang="en-US" sz="1800" dirty="0"/>
              <a:t> </a:t>
            </a:r>
            <a:r>
              <a:rPr lang="en-US" sz="1800" dirty="0" err="1"/>
              <a:t>sử</a:t>
            </a:r>
            <a:r>
              <a:rPr lang="en-US" sz="1800" dirty="0"/>
              <a:t> </a:t>
            </a:r>
            <a:r>
              <a:rPr lang="en-US" sz="1800" dirty="0" err="1"/>
              <a:t>dụng</a:t>
            </a:r>
            <a:r>
              <a:rPr lang="en-US" sz="1800" dirty="0"/>
              <a:t> </a:t>
            </a:r>
            <a:r>
              <a:rPr lang="en-US" sz="1800" dirty="0" err="1"/>
              <a:t>chất</a:t>
            </a:r>
            <a:r>
              <a:rPr lang="en-US" sz="1800" dirty="0"/>
              <a:t> </a:t>
            </a:r>
            <a:r>
              <a:rPr lang="en-US" sz="1800" dirty="0" err="1"/>
              <a:t>gây</a:t>
            </a:r>
            <a:r>
              <a:rPr lang="en-US" sz="1800" dirty="0"/>
              <a:t> </a:t>
            </a:r>
            <a:r>
              <a:rPr lang="en-US" sz="1800" dirty="0" err="1"/>
              <a:t>nghiện</a:t>
            </a:r>
            <a:r>
              <a:rPr lang="en-US" sz="1800" dirty="0"/>
              <a:t> </a:t>
            </a:r>
            <a:r>
              <a:rPr lang="en-US" sz="1800" dirty="0" err="1"/>
              <a:t>kích</a:t>
            </a:r>
            <a:r>
              <a:rPr lang="en-US" sz="1800" dirty="0"/>
              <a:t> </a:t>
            </a:r>
            <a:r>
              <a:rPr lang="en-US" sz="1800" dirty="0" err="1"/>
              <a:t>thích</a:t>
            </a:r>
            <a:endParaRPr lang="fr-FR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 err="1"/>
              <a:t>Bốn</a:t>
            </a:r>
            <a:r>
              <a:rPr lang="fr-FR" sz="1800" dirty="0"/>
              <a:t> </a:t>
            </a:r>
            <a:r>
              <a:rPr lang="fr-FR" sz="1800" dirty="0" err="1"/>
              <a:t>phần</a:t>
            </a:r>
            <a:r>
              <a:rPr lang="fr-FR" sz="1800" dirty="0"/>
              <a:t>:</a:t>
            </a:r>
            <a:endParaRPr lang="en-GB" sz="1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Cocaine, amphetamines </a:t>
            </a:r>
            <a:r>
              <a:rPr lang="en-GB" sz="1600" dirty="0" err="1"/>
              <a:t>và</a:t>
            </a:r>
            <a:r>
              <a:rPr lang="en-GB" sz="1600" dirty="0"/>
              <a:t> NPS 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Nguy</a:t>
            </a:r>
            <a:r>
              <a:rPr lang="en-GB" sz="1600" dirty="0"/>
              <a:t> c</a:t>
            </a:r>
            <a:r>
              <a:rPr lang="en-US" sz="1600" dirty="0"/>
              <a:t>ơ </a:t>
            </a:r>
            <a:r>
              <a:rPr lang="en-US" sz="1600" dirty="0" err="1"/>
              <a:t>lây</a:t>
            </a:r>
            <a:r>
              <a:rPr lang="en-US" sz="1600" dirty="0"/>
              <a:t> </a:t>
            </a:r>
            <a:r>
              <a:rPr lang="en-US" sz="1600" dirty="0" err="1"/>
              <a:t>nhiễm</a:t>
            </a:r>
            <a:r>
              <a:rPr lang="en-US" sz="1600" dirty="0"/>
              <a:t> </a:t>
            </a:r>
            <a:r>
              <a:rPr lang="en-GB" sz="1600" dirty="0"/>
              <a:t>HIV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Nhóm</a:t>
            </a:r>
            <a:r>
              <a:rPr lang="en-GB" sz="1600" dirty="0"/>
              <a:t> s</a:t>
            </a:r>
            <a:r>
              <a:rPr lang="en-US" sz="1600" dirty="0"/>
              <a:t>ử </a:t>
            </a:r>
            <a:r>
              <a:rPr lang="en-US" sz="1600" dirty="0" err="1"/>
              <a:t>dụng</a:t>
            </a:r>
            <a:r>
              <a:rPr lang="en-US" sz="1600" dirty="0"/>
              <a:t> </a:t>
            </a:r>
            <a:r>
              <a:rPr lang="en-US" sz="1600" dirty="0" err="1"/>
              <a:t>chất</a:t>
            </a:r>
            <a:r>
              <a:rPr lang="en-US" sz="1600" dirty="0"/>
              <a:t> </a:t>
            </a:r>
            <a:r>
              <a:rPr lang="en-US" sz="1600" dirty="0" err="1"/>
              <a:t>kích</a:t>
            </a:r>
            <a:r>
              <a:rPr lang="en-US" sz="1600" dirty="0"/>
              <a:t> </a:t>
            </a:r>
            <a:r>
              <a:rPr lang="en-US" sz="1600" dirty="0" err="1"/>
              <a:t>thích</a:t>
            </a:r>
            <a:r>
              <a:rPr lang="en-US" sz="1600" dirty="0"/>
              <a:t> </a:t>
            </a:r>
            <a:r>
              <a:rPr lang="en-US" sz="1600" dirty="0" err="1"/>
              <a:t>cụ</a:t>
            </a:r>
            <a:r>
              <a:rPr lang="en-US" sz="1600" dirty="0"/>
              <a:t> </a:t>
            </a:r>
            <a:r>
              <a:rPr lang="en-US" sz="1600" dirty="0" err="1"/>
              <a:t>thể</a:t>
            </a:r>
            <a:r>
              <a:rPr lang="en-US" sz="1600" dirty="0"/>
              <a:t> </a:t>
            </a:r>
            <a:r>
              <a:rPr lang="en-US" sz="1600" dirty="0" err="1"/>
              <a:t>dễ</a:t>
            </a:r>
            <a:r>
              <a:rPr lang="en-US" sz="1600" dirty="0"/>
              <a:t> </a:t>
            </a:r>
            <a:r>
              <a:rPr lang="en-US" sz="1600" dirty="0" err="1"/>
              <a:t>bị</a:t>
            </a:r>
            <a:r>
              <a:rPr lang="en-US" sz="1600" dirty="0"/>
              <a:t> </a:t>
            </a:r>
            <a:r>
              <a:rPr lang="en-US" sz="1600" dirty="0" err="1"/>
              <a:t>tổn</a:t>
            </a:r>
            <a:r>
              <a:rPr lang="en-US" sz="1600" dirty="0"/>
              <a:t> </a:t>
            </a:r>
            <a:r>
              <a:rPr lang="en-US" sz="1600" dirty="0" err="1"/>
              <a:t>thương</a:t>
            </a:r>
            <a:r>
              <a:rPr lang="en-US" sz="1600" dirty="0"/>
              <a:t> </a:t>
            </a:r>
            <a:r>
              <a:rPr lang="en-US" sz="1600" dirty="0" err="1"/>
              <a:t>với</a:t>
            </a:r>
            <a:r>
              <a:rPr lang="en-US" sz="1600" dirty="0"/>
              <a:t> HIV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Tác</a:t>
            </a:r>
            <a:r>
              <a:rPr lang="en-GB" sz="1600" dirty="0"/>
              <a:t> </a:t>
            </a:r>
            <a:r>
              <a:rPr lang="en-GB" sz="1600" dirty="0" err="1"/>
              <a:t>động</a:t>
            </a:r>
            <a:r>
              <a:rPr lang="en-GB" sz="1600" dirty="0"/>
              <a:t> </a:t>
            </a:r>
            <a:r>
              <a:rPr lang="en-GB" sz="1600" dirty="0" err="1"/>
              <a:t>của</a:t>
            </a:r>
            <a:r>
              <a:rPr lang="en-GB" sz="1600" dirty="0"/>
              <a:t> </a:t>
            </a:r>
            <a:r>
              <a:rPr lang="en-GB" sz="1600" dirty="0" err="1"/>
              <a:t>việc</a:t>
            </a:r>
            <a:r>
              <a:rPr lang="en-GB" sz="1600" dirty="0"/>
              <a:t> </a:t>
            </a:r>
            <a:r>
              <a:rPr lang="en-GB" sz="1600" dirty="0" err="1"/>
              <a:t>hình</a:t>
            </a:r>
            <a:r>
              <a:rPr lang="en-GB" sz="1600" dirty="0"/>
              <a:t> s</a:t>
            </a:r>
            <a:r>
              <a:rPr lang="en-US" sz="1600" dirty="0"/>
              <a:t>ự </a:t>
            </a:r>
            <a:r>
              <a:rPr lang="en-US" sz="1600" dirty="0" err="1"/>
              <a:t>hóa</a:t>
            </a:r>
            <a:r>
              <a:rPr lang="en-US" sz="1600" dirty="0"/>
              <a:t> </a:t>
            </a:r>
            <a:r>
              <a:rPr lang="en-US" sz="1600" dirty="0" err="1"/>
              <a:t>những</a:t>
            </a:r>
            <a:r>
              <a:rPr lang="en-US" sz="1600" dirty="0"/>
              <a:t> </a:t>
            </a:r>
            <a:r>
              <a:rPr lang="en-US" sz="1600" dirty="0" err="1"/>
              <a:t>nhóm</a:t>
            </a:r>
            <a:r>
              <a:rPr lang="en-US" sz="1600" dirty="0"/>
              <a:t> </a:t>
            </a:r>
            <a:r>
              <a:rPr lang="en-US" sz="1600" dirty="0" err="1"/>
              <a:t>đối</a:t>
            </a:r>
            <a:r>
              <a:rPr lang="en-US" sz="1600" dirty="0"/>
              <a:t> t</a:t>
            </a:r>
            <a:r>
              <a:rPr lang="vi-VN" sz="1600" dirty="0"/>
              <a:t>ư</a:t>
            </a:r>
            <a:r>
              <a:rPr lang="en-US" sz="1600" dirty="0" err="1"/>
              <a:t>ợng</a:t>
            </a:r>
            <a:r>
              <a:rPr lang="en-US" sz="1600" dirty="0"/>
              <a:t> </a:t>
            </a:r>
            <a:r>
              <a:rPr lang="en-US" sz="1600" dirty="0" err="1"/>
              <a:t>chính</a:t>
            </a:r>
            <a:r>
              <a:rPr lang="en-US" sz="1600" dirty="0"/>
              <a:t> </a:t>
            </a:r>
            <a:r>
              <a:rPr lang="en-US" sz="1600" dirty="0" err="1"/>
              <a:t>trước</a:t>
            </a:r>
            <a:r>
              <a:rPr lang="en-US" sz="1600" dirty="0"/>
              <a:t> </a:t>
            </a:r>
            <a:r>
              <a:rPr lang="en-US" sz="1600" dirty="0" err="1"/>
              <a:t>nguy</a:t>
            </a:r>
            <a:r>
              <a:rPr lang="en-US" sz="1600" dirty="0"/>
              <a:t> </a:t>
            </a:r>
            <a:r>
              <a:rPr lang="en-US" sz="1600" dirty="0" err="1"/>
              <a:t>cơ</a:t>
            </a:r>
            <a:r>
              <a:rPr lang="en-US" sz="1600" dirty="0"/>
              <a:t> </a:t>
            </a:r>
            <a:r>
              <a:rPr lang="en-US" sz="1600" dirty="0" err="1"/>
              <a:t>lây</a:t>
            </a:r>
            <a:r>
              <a:rPr lang="en-US" sz="1600" dirty="0"/>
              <a:t> </a:t>
            </a:r>
            <a:r>
              <a:rPr lang="en-US" sz="1600" dirty="0" err="1"/>
              <a:t>nhiễm</a:t>
            </a:r>
            <a:r>
              <a:rPr lang="en-US" sz="1600" dirty="0"/>
              <a:t> HIV</a:t>
            </a:r>
            <a:endParaRPr lang="en-GB" sz="1600" dirty="0"/>
          </a:p>
          <a:p>
            <a:pPr lvl="1"/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 err="1"/>
              <a:t>Độ</a:t>
            </a:r>
            <a:r>
              <a:rPr lang="fr-FR" sz="1800" dirty="0"/>
              <a:t> </a:t>
            </a:r>
            <a:r>
              <a:rPr lang="fr-FR" sz="1800" dirty="0" err="1"/>
              <a:t>dài</a:t>
            </a:r>
            <a:r>
              <a:rPr lang="fr-FR" sz="1800" dirty="0"/>
              <a:t>: 5 </a:t>
            </a:r>
            <a:r>
              <a:rPr lang="fr-FR" sz="1800" dirty="0" err="1"/>
              <a:t>trang</a:t>
            </a:r>
            <a:endParaRPr lang="en-GB" sz="1800" dirty="0"/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1DB3AF5B-A49C-491B-8441-9915265275DD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067321656"/>
              </p:ext>
            </p:extLst>
          </p:nvPr>
        </p:nvGraphicFramePr>
        <p:xfrm>
          <a:off x="4679950" y="1557338"/>
          <a:ext cx="4464496" cy="3925899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2518040764"/>
                    </a:ext>
                  </a:extLst>
                </a:gridCol>
              </a:tblGrid>
              <a:tr h="3782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Chương</a:t>
                      </a:r>
                      <a:r>
                        <a:rPr lang="en-US" sz="1600" dirty="0">
                          <a:effectLst/>
                        </a:rPr>
                        <a:t> 1  CÂU HỎI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904667"/>
                  </a:ext>
                </a:extLst>
              </a:tr>
              <a:tr h="3782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Có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thông</a:t>
                      </a:r>
                      <a:r>
                        <a:rPr lang="en-GB" sz="1600" dirty="0">
                          <a:effectLst/>
                        </a:rPr>
                        <a:t> tin </a:t>
                      </a:r>
                      <a:r>
                        <a:rPr lang="en-GB" sz="1600" dirty="0" err="1">
                          <a:effectLst/>
                        </a:rPr>
                        <a:t>nào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bị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thiếu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trong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ch</a:t>
                      </a:r>
                      <a:r>
                        <a:rPr lang="en-US" sz="1600" dirty="0" err="1">
                          <a:effectLst/>
                        </a:rPr>
                        <a:t>ương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này</a:t>
                      </a:r>
                      <a:r>
                        <a:rPr lang="en-GB" sz="1600" dirty="0">
                          <a:effectLst/>
                        </a:rPr>
                        <a:t>?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9699960"/>
                  </a:ext>
                </a:extLst>
              </a:tr>
              <a:tr h="756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Có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phần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nào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không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rõ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ràng</a:t>
                      </a:r>
                      <a:r>
                        <a:rPr lang="en-GB" sz="1600" dirty="0">
                          <a:effectLst/>
                        </a:rPr>
                        <a:t>, m</a:t>
                      </a:r>
                      <a:r>
                        <a:rPr lang="en-US" sz="1600" dirty="0">
                          <a:effectLst/>
                        </a:rPr>
                        <a:t>ơ </a:t>
                      </a:r>
                      <a:r>
                        <a:rPr lang="en-US" sz="1600" dirty="0" err="1">
                          <a:effectLst/>
                        </a:rPr>
                        <a:t>hồ</a:t>
                      </a:r>
                      <a:r>
                        <a:rPr lang="en-US" sz="1600" dirty="0">
                          <a:effectLst/>
                        </a:rPr>
                        <a:t>, </a:t>
                      </a:r>
                      <a:r>
                        <a:rPr lang="en-US" sz="1600" dirty="0" err="1">
                          <a:effectLst/>
                        </a:rPr>
                        <a:t>khó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hiểu</a:t>
                      </a:r>
                      <a:r>
                        <a:rPr lang="en-US" sz="1600" dirty="0">
                          <a:effectLst/>
                        </a:rPr>
                        <a:t> hay </a:t>
                      </a:r>
                      <a:r>
                        <a:rPr lang="en-US" sz="1600" dirty="0" err="1">
                          <a:effectLst/>
                        </a:rPr>
                        <a:t>thiếu</a:t>
                      </a:r>
                      <a:r>
                        <a:rPr lang="en-US" sz="1600" dirty="0">
                          <a:effectLst/>
                        </a:rPr>
                        <a:t> chi </a:t>
                      </a:r>
                      <a:r>
                        <a:rPr lang="en-US" sz="1600" dirty="0" err="1">
                          <a:effectLst/>
                        </a:rPr>
                        <a:t>tiết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cần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thiết</a:t>
                      </a:r>
                      <a:r>
                        <a:rPr lang="en-US" sz="1600" dirty="0">
                          <a:effectLst/>
                        </a:rPr>
                        <a:t>?</a:t>
                      </a: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8744773"/>
                  </a:ext>
                </a:extLst>
              </a:tr>
              <a:tr h="3782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Có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nh</a:t>
                      </a:r>
                      <a:r>
                        <a:rPr lang="en-US" sz="1600" dirty="0" err="1">
                          <a:effectLst/>
                        </a:rPr>
                        <a:t>ững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sai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sót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th</a:t>
                      </a:r>
                      <a:r>
                        <a:rPr lang="en-US" sz="1600" dirty="0" err="1">
                          <a:effectLst/>
                        </a:rPr>
                        <a:t>ực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tế</a:t>
                      </a:r>
                      <a:r>
                        <a:rPr lang="en-US" sz="1600" dirty="0">
                          <a:effectLst/>
                        </a:rPr>
                        <a:t> hay </a:t>
                      </a:r>
                      <a:r>
                        <a:rPr lang="en-US" sz="1600" dirty="0" err="1">
                          <a:effectLst/>
                        </a:rPr>
                        <a:t>không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nhất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quán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nào</a:t>
                      </a:r>
                      <a:r>
                        <a:rPr lang="en-GB" sz="1600" dirty="0">
                          <a:effectLst/>
                        </a:rPr>
                        <a:t>?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7879405"/>
                  </a:ext>
                </a:extLst>
              </a:tr>
              <a:tr h="3782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Thông</a:t>
                      </a:r>
                      <a:r>
                        <a:rPr lang="en-GB" sz="1600" dirty="0">
                          <a:effectLst/>
                        </a:rPr>
                        <a:t> tin </a:t>
                      </a:r>
                      <a:r>
                        <a:rPr lang="en-GB" sz="1600" dirty="0" err="1">
                          <a:effectLst/>
                        </a:rPr>
                        <a:t>có</a:t>
                      </a:r>
                      <a:r>
                        <a:rPr lang="en-GB" sz="1600" dirty="0">
                          <a:effectLst/>
                        </a:rPr>
                        <a:t> h</a:t>
                      </a:r>
                      <a:r>
                        <a:rPr lang="en-US" sz="1600" dirty="0" err="1">
                          <a:effectLst/>
                        </a:rPr>
                        <a:t>ữu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ích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không</a:t>
                      </a:r>
                      <a:r>
                        <a:rPr lang="en-US" sz="1600" dirty="0">
                          <a:effectLst/>
                        </a:rPr>
                        <a:t> ?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4651507"/>
                  </a:ext>
                </a:extLst>
              </a:tr>
              <a:tr h="1547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u="sng" dirty="0" err="1">
                          <a:effectLst/>
                        </a:rPr>
                        <a:t>Bình</a:t>
                      </a:r>
                      <a:r>
                        <a:rPr lang="en-GB" sz="1600" u="sng" dirty="0">
                          <a:effectLst/>
                        </a:rPr>
                        <a:t> </a:t>
                      </a:r>
                      <a:r>
                        <a:rPr lang="en-GB" sz="1600" u="sng" dirty="0" err="1">
                          <a:effectLst/>
                        </a:rPr>
                        <a:t>luận</a:t>
                      </a:r>
                      <a:r>
                        <a:rPr lang="en-GB" sz="1600" u="sng" dirty="0">
                          <a:effectLst/>
                        </a:rPr>
                        <a:t> </a:t>
                      </a:r>
                      <a:r>
                        <a:rPr lang="en-GB" sz="1600" u="sng" dirty="0" err="1">
                          <a:effectLst/>
                        </a:rPr>
                        <a:t>cụ</a:t>
                      </a:r>
                      <a:r>
                        <a:rPr lang="en-GB" sz="1600" u="sng" dirty="0">
                          <a:effectLst/>
                        </a:rPr>
                        <a:t> </a:t>
                      </a:r>
                      <a:r>
                        <a:rPr lang="en-GB" sz="1600" u="sng" dirty="0" err="1">
                          <a:effectLst/>
                        </a:rPr>
                        <a:t>thể</a:t>
                      </a:r>
                      <a:r>
                        <a:rPr lang="en-GB" sz="1600" u="sng" dirty="0">
                          <a:effectLst/>
                        </a:rPr>
                        <a:t>: </a:t>
                      </a:r>
                      <a:r>
                        <a:rPr lang="en-GB" sz="1600" u="none" dirty="0">
                          <a:effectLst/>
                        </a:rPr>
                        <a:t> </a:t>
                      </a:r>
                      <a:r>
                        <a:rPr lang="en-GB" sz="1600" u="none" dirty="0" err="1">
                          <a:effectLst/>
                        </a:rPr>
                        <a:t>Hãy</a:t>
                      </a:r>
                      <a:r>
                        <a:rPr lang="en-GB" sz="1600" u="none" dirty="0">
                          <a:effectLst/>
                        </a:rPr>
                        <a:t> </a:t>
                      </a:r>
                      <a:r>
                        <a:rPr lang="en-GB" sz="1600" u="none" dirty="0" err="1">
                          <a:effectLst/>
                        </a:rPr>
                        <a:t>chỉ</a:t>
                      </a:r>
                      <a:r>
                        <a:rPr lang="en-GB" sz="1600" u="none" dirty="0">
                          <a:effectLst/>
                        </a:rPr>
                        <a:t> </a:t>
                      </a:r>
                      <a:r>
                        <a:rPr lang="en-GB" sz="1600" u="none" dirty="0" err="1">
                          <a:effectLst/>
                        </a:rPr>
                        <a:t>rõ</a:t>
                      </a:r>
                      <a:r>
                        <a:rPr lang="en-GB" sz="1600" u="none" dirty="0">
                          <a:effectLst/>
                        </a:rPr>
                        <a:t> </a:t>
                      </a:r>
                      <a:r>
                        <a:rPr lang="en-GB" sz="1600" u="none" dirty="0" err="1">
                          <a:effectLst/>
                        </a:rPr>
                        <a:t>số</a:t>
                      </a:r>
                      <a:r>
                        <a:rPr lang="en-GB" sz="1600" u="none" dirty="0">
                          <a:effectLst/>
                        </a:rPr>
                        <a:t> </a:t>
                      </a:r>
                      <a:r>
                        <a:rPr lang="en-GB" sz="1600" u="none" dirty="0" err="1">
                          <a:effectLst/>
                        </a:rPr>
                        <a:t>ch</a:t>
                      </a:r>
                      <a:r>
                        <a:rPr lang="en-US" sz="1600" u="none" dirty="0" err="1">
                          <a:effectLst/>
                        </a:rPr>
                        <a:t>ương</a:t>
                      </a:r>
                      <a:r>
                        <a:rPr lang="en-US" sz="1600" u="none" dirty="0">
                          <a:effectLst/>
                        </a:rPr>
                        <a:t>, </a:t>
                      </a:r>
                      <a:r>
                        <a:rPr lang="en-US" sz="1600" u="none" dirty="0" err="1">
                          <a:effectLst/>
                        </a:rPr>
                        <a:t>số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trang</a:t>
                      </a:r>
                      <a:r>
                        <a:rPr lang="en-US" sz="1600" u="none" dirty="0">
                          <a:effectLst/>
                        </a:rPr>
                        <a:t>, </a:t>
                      </a:r>
                      <a:r>
                        <a:rPr lang="en-US" sz="1600" u="none" dirty="0" err="1">
                          <a:effectLst/>
                        </a:rPr>
                        <a:t>số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phần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hoặc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số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dòng</a:t>
                      </a:r>
                      <a:endParaRPr lang="en-GB" sz="16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597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3133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167688-E778-4060-AAA5-CB023CF324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36512" y="0"/>
            <a:ext cx="6480720" cy="836712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CHƯƠNG 2: CÁC CAN THIỆP CỐT LÕI</a:t>
            </a:r>
            <a:endParaRPr lang="en-GB" sz="320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87D387F-157A-4322-9E3F-1BA7735A6A23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395536" y="836712"/>
            <a:ext cx="4896544" cy="4896544"/>
          </a:xfrm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32500" lnSpcReduction="20000"/>
          </a:bodyPr>
          <a:lstStyle/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r>
              <a:rPr lang="fr-FR" sz="4900" i="1" dirty="0"/>
              <a:t>Theo H</a:t>
            </a:r>
            <a:r>
              <a:rPr lang="en-US" sz="4900" i="1" dirty="0" err="1"/>
              <a:t>ướng</a:t>
            </a:r>
            <a:r>
              <a:rPr lang="en-US" sz="4900" i="1" dirty="0"/>
              <a:t> </a:t>
            </a:r>
            <a:r>
              <a:rPr lang="en-US" sz="4900" i="1" dirty="0" err="1"/>
              <a:t>dẫn</a:t>
            </a:r>
            <a:r>
              <a:rPr lang="en-US" sz="4900" i="1" dirty="0"/>
              <a:t> </a:t>
            </a:r>
            <a:r>
              <a:rPr lang="en-US" sz="4900" i="1" dirty="0" err="1"/>
              <a:t>kỹ</a:t>
            </a:r>
            <a:r>
              <a:rPr lang="en-US" sz="4900" i="1" dirty="0"/>
              <a:t> </a:t>
            </a:r>
            <a:r>
              <a:rPr lang="en-US" sz="4900" i="1" dirty="0" err="1"/>
              <a:t>thuật</a:t>
            </a:r>
            <a:r>
              <a:rPr lang="en-US" sz="4900" i="1" dirty="0"/>
              <a:t> </a:t>
            </a:r>
            <a:r>
              <a:rPr lang="en-US" sz="4900" i="1" dirty="0" err="1"/>
              <a:t>của</a:t>
            </a:r>
            <a:r>
              <a:rPr lang="en-US" sz="4900" i="1" dirty="0"/>
              <a:t> WHO UNODC UNAIDS </a:t>
            </a:r>
            <a:r>
              <a:rPr lang="en-US" sz="4900" i="1" dirty="0" err="1"/>
              <a:t>về</a:t>
            </a:r>
            <a:r>
              <a:rPr lang="en-US" sz="4900" i="1" dirty="0"/>
              <a:t> </a:t>
            </a:r>
            <a:r>
              <a:rPr lang="en-US" sz="4900" i="1" dirty="0" err="1"/>
              <a:t>dự</a:t>
            </a:r>
            <a:r>
              <a:rPr lang="en-US" sz="4900" i="1" dirty="0"/>
              <a:t> </a:t>
            </a:r>
            <a:r>
              <a:rPr lang="en-US" sz="4900" i="1" dirty="0" err="1"/>
              <a:t>phòng</a:t>
            </a:r>
            <a:r>
              <a:rPr lang="en-US" sz="4900" i="1" dirty="0"/>
              <a:t> </a:t>
            </a:r>
            <a:r>
              <a:rPr lang="en-US" sz="4900" i="1" dirty="0" err="1"/>
              <a:t>lây</a:t>
            </a:r>
            <a:r>
              <a:rPr lang="en-US" sz="4900" i="1" dirty="0"/>
              <a:t> </a:t>
            </a:r>
            <a:r>
              <a:rPr lang="en-US" sz="4900" i="1" dirty="0" err="1"/>
              <a:t>nhiễm</a:t>
            </a:r>
            <a:r>
              <a:rPr lang="en-US" sz="4900" i="1" dirty="0"/>
              <a:t> HIV </a:t>
            </a:r>
            <a:r>
              <a:rPr lang="en-US" sz="4900" i="1" dirty="0" err="1"/>
              <a:t>và</a:t>
            </a:r>
            <a:r>
              <a:rPr lang="en-US" sz="4900" i="1" dirty="0"/>
              <a:t> </a:t>
            </a:r>
            <a:r>
              <a:rPr lang="en-US" sz="4900" i="1" dirty="0" err="1"/>
              <a:t>tiêm</a:t>
            </a:r>
            <a:r>
              <a:rPr lang="en-US" sz="4900" i="1" dirty="0"/>
              <a:t> </a:t>
            </a:r>
            <a:r>
              <a:rPr lang="en-US" sz="4900" i="1" dirty="0" err="1"/>
              <a:t>chích</a:t>
            </a:r>
            <a:r>
              <a:rPr lang="en-US" sz="4900" i="1" dirty="0"/>
              <a:t> ma </a:t>
            </a:r>
            <a:r>
              <a:rPr lang="en-US" sz="4900" i="1" dirty="0" err="1"/>
              <a:t>túy</a:t>
            </a:r>
            <a:r>
              <a:rPr lang="en-US" sz="4900" i="1" dirty="0"/>
              <a:t> </a:t>
            </a:r>
            <a:r>
              <a:rPr lang="en-US" sz="4900" i="1" dirty="0" err="1"/>
              <a:t>và</a:t>
            </a:r>
            <a:r>
              <a:rPr lang="en-US" sz="4900" i="1" dirty="0"/>
              <a:t> H</a:t>
            </a:r>
            <a:r>
              <a:rPr lang="vi-VN" sz="4900" i="1" dirty="0"/>
              <a:t>ư</a:t>
            </a:r>
            <a:r>
              <a:rPr lang="en-US" sz="4900" i="1" dirty="0" err="1"/>
              <a:t>ớng</a:t>
            </a:r>
            <a:r>
              <a:rPr lang="en-US" sz="4900" i="1" dirty="0"/>
              <a:t> </a:t>
            </a:r>
            <a:r>
              <a:rPr lang="en-US" sz="4900" i="1" dirty="0" err="1"/>
              <a:t>dẫn</a:t>
            </a:r>
            <a:r>
              <a:rPr lang="en-US" sz="4900" i="1" dirty="0"/>
              <a:t> </a:t>
            </a:r>
            <a:r>
              <a:rPr lang="en-US" sz="4900" i="1" dirty="0" err="1"/>
              <a:t>thống</a:t>
            </a:r>
            <a:r>
              <a:rPr lang="en-US" sz="4900" i="1" dirty="0"/>
              <a:t> </a:t>
            </a:r>
            <a:r>
              <a:rPr lang="en-US" sz="4900" i="1" dirty="0" err="1"/>
              <a:t>nhất</a:t>
            </a:r>
            <a:r>
              <a:rPr lang="en-US" sz="4900" i="1" dirty="0"/>
              <a:t> </a:t>
            </a:r>
            <a:r>
              <a:rPr lang="en-US" sz="4900" i="1" dirty="0" err="1"/>
              <a:t>của</a:t>
            </a:r>
            <a:r>
              <a:rPr lang="en-US" sz="4900" i="1" dirty="0"/>
              <a:t> WHO </a:t>
            </a:r>
            <a:r>
              <a:rPr lang="en-US" sz="4900" i="1" dirty="0" err="1"/>
              <a:t>về</a:t>
            </a:r>
            <a:r>
              <a:rPr lang="en-US" sz="4900" i="1" dirty="0"/>
              <a:t> HIV </a:t>
            </a:r>
            <a:r>
              <a:rPr lang="en-US" sz="4900" i="1" dirty="0" err="1"/>
              <a:t>đối</a:t>
            </a:r>
            <a:r>
              <a:rPr lang="en-US" sz="4900" i="1" dirty="0"/>
              <a:t> </a:t>
            </a:r>
            <a:r>
              <a:rPr lang="en-US" sz="4900" i="1" dirty="0" err="1"/>
              <a:t>với</a:t>
            </a:r>
            <a:r>
              <a:rPr lang="en-US" sz="4900" i="1" dirty="0"/>
              <a:t> </a:t>
            </a:r>
            <a:r>
              <a:rPr lang="en-US" sz="4900" i="1" dirty="0" err="1"/>
              <a:t>các</a:t>
            </a:r>
            <a:r>
              <a:rPr lang="en-US" sz="4900" i="1" dirty="0"/>
              <a:t> </a:t>
            </a:r>
            <a:r>
              <a:rPr lang="en-US" sz="4900" i="1" dirty="0" err="1"/>
              <a:t>nhóm</a:t>
            </a:r>
            <a:r>
              <a:rPr lang="en-US" sz="4900" i="1" dirty="0"/>
              <a:t> </a:t>
            </a:r>
            <a:r>
              <a:rPr lang="en-US" sz="4900" i="1" dirty="0" err="1"/>
              <a:t>đối</a:t>
            </a:r>
            <a:r>
              <a:rPr lang="en-US" sz="4900" i="1" dirty="0"/>
              <a:t> </a:t>
            </a:r>
            <a:r>
              <a:rPr lang="en-US" sz="4900" i="1" dirty="0" err="1"/>
              <a:t>tượng</a:t>
            </a:r>
            <a:r>
              <a:rPr lang="en-US" sz="4900" i="1" dirty="0"/>
              <a:t> </a:t>
            </a:r>
            <a:r>
              <a:rPr lang="en-US" sz="4900" i="1" dirty="0" err="1"/>
              <a:t>chính</a:t>
            </a:r>
            <a:endParaRPr lang="fr-FR" sz="4900" i="1" dirty="0"/>
          </a:p>
          <a:p>
            <a:r>
              <a:rPr lang="fr-FR" sz="4900" i="1" dirty="0" err="1"/>
              <a:t>Mô</a:t>
            </a:r>
            <a:r>
              <a:rPr lang="fr-FR" sz="4900" i="1" dirty="0"/>
              <a:t> </a:t>
            </a:r>
            <a:r>
              <a:rPr lang="fr-FR" sz="4900" i="1" dirty="0" err="1"/>
              <a:t>tả</a:t>
            </a:r>
            <a:r>
              <a:rPr lang="fr-FR" sz="4900" i="1" dirty="0"/>
              <a:t> </a:t>
            </a:r>
            <a:r>
              <a:rPr lang="fr-FR" sz="4900" i="1" dirty="0" err="1"/>
              <a:t>gói</a:t>
            </a:r>
            <a:r>
              <a:rPr lang="fr-FR" sz="4900" i="1" dirty="0"/>
              <a:t> </a:t>
            </a:r>
            <a:r>
              <a:rPr lang="fr-FR" sz="4900" i="1" dirty="0" err="1"/>
              <a:t>dịch</a:t>
            </a:r>
            <a:r>
              <a:rPr lang="fr-FR" sz="4900" i="1" dirty="0"/>
              <a:t> </a:t>
            </a:r>
            <a:r>
              <a:rPr lang="fr-FR" sz="4900" i="1" dirty="0" err="1"/>
              <a:t>vụ</a:t>
            </a:r>
            <a:r>
              <a:rPr lang="fr-FR" sz="4900" i="1" dirty="0"/>
              <a:t> </a:t>
            </a:r>
            <a:r>
              <a:rPr lang="fr-FR" sz="4900" i="1" dirty="0" err="1"/>
              <a:t>gồm</a:t>
            </a:r>
            <a:r>
              <a:rPr lang="fr-FR" sz="4900" i="1" dirty="0"/>
              <a:t> </a:t>
            </a:r>
            <a:r>
              <a:rPr lang="fr-FR" sz="4900" b="1" i="1" dirty="0">
                <a:solidFill>
                  <a:schemeClr val="accent3">
                    <a:lumMod val="50000"/>
                  </a:schemeClr>
                </a:solidFill>
              </a:rPr>
              <a:t>8 can </a:t>
            </a:r>
            <a:r>
              <a:rPr lang="fr-FR" sz="4900" b="1" i="1" dirty="0" err="1">
                <a:solidFill>
                  <a:schemeClr val="accent3">
                    <a:lumMod val="50000"/>
                  </a:schemeClr>
                </a:solidFill>
              </a:rPr>
              <a:t>thiệp</a:t>
            </a:r>
            <a:r>
              <a:rPr lang="fr-FR" sz="4900" b="1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4900" i="1" dirty="0"/>
              <a:t>(vs 9 +1 </a:t>
            </a:r>
            <a:r>
              <a:rPr lang="fr-FR" sz="4900" i="1" dirty="0" err="1"/>
              <a:t>trong</a:t>
            </a:r>
            <a:r>
              <a:rPr lang="fr-FR" sz="4900" i="1" dirty="0"/>
              <a:t> </a:t>
            </a:r>
            <a:r>
              <a:rPr lang="fr-FR" sz="4900" i="1" dirty="0" err="1"/>
              <a:t>gói</a:t>
            </a:r>
            <a:r>
              <a:rPr lang="fr-FR" sz="4900" i="1" dirty="0"/>
              <a:t> </a:t>
            </a:r>
            <a:r>
              <a:rPr lang="fr-FR" sz="4900" i="1" dirty="0" err="1"/>
              <a:t>dành</a:t>
            </a:r>
            <a:r>
              <a:rPr lang="fr-FR" sz="4900" i="1" dirty="0"/>
              <a:t> </a:t>
            </a:r>
            <a:r>
              <a:rPr lang="fr-FR" sz="4900" i="1" dirty="0" err="1"/>
              <a:t>cho</a:t>
            </a:r>
            <a:r>
              <a:rPr lang="fr-FR" sz="4900" i="1" dirty="0"/>
              <a:t> </a:t>
            </a:r>
            <a:r>
              <a:rPr lang="fr-FR" sz="4900" i="1" dirty="0" err="1"/>
              <a:t>ng</a:t>
            </a:r>
            <a:r>
              <a:rPr lang="en-US" sz="4900" i="1" dirty="0" err="1"/>
              <a:t>ười</a:t>
            </a:r>
            <a:r>
              <a:rPr lang="en-US" sz="4900" i="1" dirty="0"/>
              <a:t> </a:t>
            </a:r>
            <a:r>
              <a:rPr lang="en-US" sz="4900" i="1" dirty="0" err="1"/>
              <a:t>tiêm</a:t>
            </a:r>
            <a:r>
              <a:rPr lang="en-US" sz="4900" i="1" dirty="0"/>
              <a:t> </a:t>
            </a:r>
            <a:r>
              <a:rPr lang="en-US" sz="4900" i="1" dirty="0" err="1"/>
              <a:t>chích</a:t>
            </a:r>
            <a:r>
              <a:rPr lang="en-US" sz="4900" i="1" dirty="0"/>
              <a:t> ma </a:t>
            </a:r>
            <a:r>
              <a:rPr lang="en-US" sz="4900" i="1" dirty="0" err="1"/>
              <a:t>túy</a:t>
            </a:r>
            <a:r>
              <a:rPr lang="fr-FR" sz="4900" i="1" dirty="0"/>
              <a:t>)</a:t>
            </a:r>
          </a:p>
          <a:p>
            <a:r>
              <a:rPr lang="fr-FR" sz="4900" i="1" dirty="0"/>
              <a:t>12 </a:t>
            </a:r>
            <a:r>
              <a:rPr lang="fr-FR" sz="4900" i="1" dirty="0" err="1"/>
              <a:t>trang</a:t>
            </a:r>
            <a:endParaRPr lang="fr-FR" sz="4900" i="1" dirty="0"/>
          </a:p>
          <a:p>
            <a:endParaRPr lang="fr-FR" dirty="0"/>
          </a:p>
          <a:p>
            <a:pPr marL="0" indent="0">
              <a:buNone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Ch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ương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trình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cấp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phát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bao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cao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su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miễn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phí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tình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dục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an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toàn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hơn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	</a:t>
            </a:r>
          </a:p>
          <a:p>
            <a:pPr marL="342900" indent="-342900">
              <a:buAutoNum type="arabicPeriod" startAt="2"/>
            </a:pP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Ch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ương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trình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cấp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phát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bơm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kim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tiêm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miễn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phí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các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sản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phẩm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khác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	</a:t>
            </a:r>
          </a:p>
          <a:p>
            <a:pPr marL="342900" indent="-342900">
              <a:buAutoNum type="arabicPeriod" startAt="2"/>
            </a:pP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Xét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nghiệm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t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ư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vấn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HIV	</a:t>
            </a:r>
          </a:p>
          <a:p>
            <a:pPr marL="342900" indent="-342900">
              <a:buAutoNum type="arabicPeriod" startAt="3"/>
            </a:pP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Điều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trị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thuốc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kháng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HIV	</a:t>
            </a:r>
          </a:p>
          <a:p>
            <a:pPr marL="342900" indent="-342900">
              <a:buAutoNum type="arabicPeriod" startAt="5"/>
            </a:pP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Điều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trị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lệ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thuộc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ma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túy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các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liệu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pháp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hành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vi</a:t>
            </a:r>
          </a:p>
          <a:p>
            <a:pPr marL="342900" indent="-342900">
              <a:buAutoNum type="arabicPeriod" startAt="5"/>
            </a:pP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ự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phòng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chẩn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đoán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điều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trị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bệnh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lây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qua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đường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tình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dục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viêm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gan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lao</a:t>
            </a:r>
            <a:endParaRPr lang="en-GB" sz="49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AutoNum type="arabicPeriod" startAt="7"/>
            </a:pP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Các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tài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liệu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Thông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tin,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giáo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dục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truyền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4900" b="1" dirty="0" err="1">
                <a:solidFill>
                  <a:schemeClr val="accent3">
                    <a:lumMod val="50000"/>
                  </a:schemeClr>
                </a:solidFill>
              </a:rPr>
              <a:t>thông</a:t>
            </a:r>
            <a:endParaRPr lang="en-GB" sz="49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AutoNum type="arabicPeriod" startAt="7"/>
            </a:pP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ự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phòng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quản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lý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sốc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quá</a:t>
            </a:r>
            <a:r>
              <a:rPr lang="en-US" sz="49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900" b="1" dirty="0" err="1">
                <a:solidFill>
                  <a:schemeClr val="accent3">
                    <a:lumMod val="50000"/>
                  </a:schemeClr>
                </a:solidFill>
              </a:rPr>
              <a:t>liều</a:t>
            </a:r>
            <a:endParaRPr lang="en-GB" sz="4900" b="1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en-GB" dirty="0"/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DBC4A686-5F27-4B20-9FE8-BCD1CA6DBFB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54444384"/>
              </p:ext>
            </p:extLst>
          </p:nvPr>
        </p:nvGraphicFramePr>
        <p:xfrm>
          <a:off x="5364088" y="908720"/>
          <a:ext cx="3672408" cy="217986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672408">
                  <a:extLst>
                    <a:ext uri="{9D8B030D-6E8A-4147-A177-3AD203B41FA5}">
                      <a16:colId xmlns:a16="http://schemas.microsoft.com/office/drawing/2014/main" val="11260833"/>
                    </a:ext>
                  </a:extLst>
                </a:gridCol>
              </a:tblGrid>
              <a:tr h="2640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Câu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hỏi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chung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2437177"/>
                  </a:ext>
                </a:extLst>
              </a:tr>
              <a:tr h="372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Có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nh</a:t>
                      </a:r>
                      <a:r>
                        <a:rPr lang="en-US" sz="1600" dirty="0" err="1">
                          <a:effectLst/>
                        </a:rPr>
                        <a:t>ững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thông</a:t>
                      </a:r>
                      <a:r>
                        <a:rPr lang="en-US" sz="1600" dirty="0">
                          <a:effectLst/>
                        </a:rPr>
                        <a:t> tin/can </a:t>
                      </a:r>
                      <a:r>
                        <a:rPr lang="en-US" sz="1600" dirty="0" err="1">
                          <a:effectLst/>
                        </a:rPr>
                        <a:t>thiệp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nào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còn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thiếu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trong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chương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này</a:t>
                      </a:r>
                      <a:r>
                        <a:rPr lang="en-GB" sz="1600" dirty="0">
                          <a:effectLst/>
                        </a:rPr>
                        <a:t>?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89209630"/>
                  </a:ext>
                </a:extLst>
              </a:tr>
              <a:tr h="5280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Bạn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có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đồng</a:t>
                      </a:r>
                      <a:r>
                        <a:rPr lang="en-GB" sz="1600" dirty="0">
                          <a:effectLst/>
                        </a:rPr>
                        <a:t> ý v</a:t>
                      </a:r>
                      <a:r>
                        <a:rPr lang="en-US" sz="1600" dirty="0" err="1">
                          <a:effectLst/>
                        </a:rPr>
                        <a:t>ới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danh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mục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và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cách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trình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bày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danh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mục</a:t>
                      </a:r>
                      <a:r>
                        <a:rPr lang="en-GB" sz="1600" dirty="0">
                          <a:effectLst/>
                        </a:rPr>
                        <a:t>?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2128693"/>
                  </a:ext>
                </a:extLst>
              </a:tr>
              <a:tr h="2640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 err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Bạn</a:t>
                      </a:r>
                      <a:r>
                        <a:rPr lang="fr-FR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có</a:t>
                      </a:r>
                      <a:r>
                        <a:rPr lang="fr-FR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g</a:t>
                      </a:r>
                      <a:r>
                        <a:rPr lang="en-US" sz="1600" dirty="0" err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ợi</a:t>
                      </a: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ý </a:t>
                      </a:r>
                      <a:r>
                        <a:rPr lang="en-US" sz="1600" dirty="0" err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một</a:t>
                      </a: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trật</a:t>
                      </a: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tự</a:t>
                      </a: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trình</a:t>
                      </a: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bày</a:t>
                      </a: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khác</a:t>
                      </a:r>
                      <a:r>
                        <a:rPr lang="fr-FR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?</a:t>
                      </a:r>
                      <a:endParaRPr lang="en-GB" sz="16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7527053"/>
                  </a:ext>
                </a:extLst>
              </a:tr>
              <a:tr h="3720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>
                          <a:effectLst/>
                        </a:rPr>
                        <a:t>Có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phần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nội</a:t>
                      </a:r>
                      <a:r>
                        <a:rPr lang="en-GB" sz="1600" dirty="0">
                          <a:effectLst/>
                        </a:rPr>
                        <a:t> dung </a:t>
                      </a:r>
                      <a:r>
                        <a:rPr lang="en-GB" sz="1600" dirty="0" err="1">
                          <a:effectLst/>
                        </a:rPr>
                        <a:t>nào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không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cần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thiết</a:t>
                      </a:r>
                      <a:r>
                        <a:rPr lang="en-GB" sz="1600" dirty="0">
                          <a:effectLst/>
                        </a:rPr>
                        <a:t>?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2867792"/>
                  </a:ext>
                </a:extLst>
              </a:tr>
              <a:tr h="2640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 err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Nhận</a:t>
                      </a:r>
                      <a:r>
                        <a:rPr lang="fr-FR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xét</a:t>
                      </a:r>
                      <a:r>
                        <a:rPr lang="fr-FR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về</a:t>
                      </a:r>
                      <a:r>
                        <a:rPr lang="fr-FR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độ</a:t>
                      </a:r>
                      <a:r>
                        <a:rPr lang="fr-FR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dài</a:t>
                      </a:r>
                      <a:r>
                        <a:rPr lang="fr-FR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của</a:t>
                      </a:r>
                      <a:r>
                        <a:rPr lang="fr-FR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ch</a:t>
                      </a:r>
                      <a:r>
                        <a:rPr lang="vi-VN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ư</a:t>
                      </a:r>
                      <a:r>
                        <a:rPr lang="en-US" sz="1600" dirty="0" err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ơng</a:t>
                      </a:r>
                      <a:r>
                        <a:rPr lang="fr-FR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?</a:t>
                      </a:r>
                      <a:endParaRPr lang="en-GB" sz="16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405626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DE384EB1-1123-42DE-A82B-5097D9926C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834451"/>
              </p:ext>
            </p:extLst>
          </p:nvPr>
        </p:nvGraphicFramePr>
        <p:xfrm>
          <a:off x="5436096" y="3861048"/>
          <a:ext cx="3600400" cy="300507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600400">
                  <a:extLst>
                    <a:ext uri="{9D8B030D-6E8A-4147-A177-3AD203B41FA5}">
                      <a16:colId xmlns:a16="http://schemas.microsoft.com/office/drawing/2014/main" val="2541129657"/>
                    </a:ext>
                  </a:extLst>
                </a:gridCol>
              </a:tblGrid>
              <a:tr h="2504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Đối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với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từng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can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thiệp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cốt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lõi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6877527"/>
                  </a:ext>
                </a:extLst>
              </a:tr>
              <a:tr h="250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Có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thông</a:t>
                      </a:r>
                      <a:r>
                        <a:rPr lang="en-GB" sz="1600" dirty="0">
                          <a:effectLst/>
                        </a:rPr>
                        <a:t> tin </a:t>
                      </a:r>
                      <a:r>
                        <a:rPr lang="en-GB" sz="1600" dirty="0" err="1">
                          <a:effectLst/>
                        </a:rPr>
                        <a:t>nào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bị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thiếu</a:t>
                      </a:r>
                      <a:r>
                        <a:rPr lang="en-GB" sz="1600" dirty="0">
                          <a:effectLst/>
                        </a:rPr>
                        <a:t>?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3686241"/>
                  </a:ext>
                </a:extLst>
              </a:tr>
              <a:tr h="5008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Có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phần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nào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không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rõ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ràng</a:t>
                      </a:r>
                      <a:r>
                        <a:rPr lang="en-GB" sz="1600" dirty="0">
                          <a:effectLst/>
                        </a:rPr>
                        <a:t>, m</a:t>
                      </a:r>
                      <a:r>
                        <a:rPr lang="en-US" sz="1600" dirty="0">
                          <a:effectLst/>
                        </a:rPr>
                        <a:t>ơ </a:t>
                      </a:r>
                      <a:r>
                        <a:rPr lang="en-US" sz="1600" dirty="0" err="1">
                          <a:effectLst/>
                        </a:rPr>
                        <a:t>hồ</a:t>
                      </a:r>
                      <a:r>
                        <a:rPr lang="en-US" sz="1600" dirty="0">
                          <a:effectLst/>
                        </a:rPr>
                        <a:t>, </a:t>
                      </a:r>
                      <a:r>
                        <a:rPr lang="en-US" sz="1600" dirty="0" err="1">
                          <a:effectLst/>
                        </a:rPr>
                        <a:t>khó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hiểu</a:t>
                      </a:r>
                      <a:r>
                        <a:rPr lang="en-US" sz="1600" dirty="0">
                          <a:effectLst/>
                        </a:rPr>
                        <a:t>, </a:t>
                      </a:r>
                      <a:r>
                        <a:rPr lang="en-US" sz="1600" dirty="0" err="1">
                          <a:effectLst/>
                        </a:rPr>
                        <a:t>hoặc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thiếu</a:t>
                      </a:r>
                      <a:r>
                        <a:rPr lang="en-US" sz="1600" dirty="0">
                          <a:effectLst/>
                        </a:rPr>
                        <a:t> chi </a:t>
                      </a:r>
                      <a:r>
                        <a:rPr lang="en-US" sz="1600" dirty="0" err="1">
                          <a:effectLst/>
                        </a:rPr>
                        <a:t>tiết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cần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thiết</a:t>
                      </a:r>
                      <a:r>
                        <a:rPr lang="en-GB" sz="1600" dirty="0">
                          <a:effectLst/>
                        </a:rPr>
                        <a:t>? 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3885085"/>
                  </a:ext>
                </a:extLst>
              </a:tr>
              <a:tr h="250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Có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phần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nào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không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cần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thiết</a:t>
                      </a:r>
                      <a:r>
                        <a:rPr lang="en-GB" sz="1600" dirty="0">
                          <a:effectLst/>
                        </a:rPr>
                        <a:t>?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1591600"/>
                  </a:ext>
                </a:extLst>
              </a:tr>
              <a:tr h="5008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Có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nh</a:t>
                      </a:r>
                      <a:r>
                        <a:rPr lang="en-US" sz="1600" dirty="0" err="1">
                          <a:effectLst/>
                        </a:rPr>
                        <a:t>ững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sai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sót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thực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tế</a:t>
                      </a:r>
                      <a:r>
                        <a:rPr lang="en-US" sz="1600" dirty="0">
                          <a:effectLst/>
                        </a:rPr>
                        <a:t> hay </a:t>
                      </a:r>
                      <a:r>
                        <a:rPr lang="en-US" sz="1600" dirty="0" err="1">
                          <a:effectLst/>
                        </a:rPr>
                        <a:t>không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nhất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quán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nào</a:t>
                      </a:r>
                      <a:r>
                        <a:rPr lang="en-GB" sz="1600" dirty="0">
                          <a:effectLst/>
                        </a:rPr>
                        <a:t>?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3417694"/>
                  </a:ext>
                </a:extLst>
              </a:tr>
              <a:tr h="250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Thông</a:t>
                      </a:r>
                      <a:r>
                        <a:rPr lang="en-GB" sz="1600" dirty="0">
                          <a:effectLst/>
                        </a:rPr>
                        <a:t> tin </a:t>
                      </a:r>
                      <a:r>
                        <a:rPr lang="en-GB" sz="1600" dirty="0" err="1">
                          <a:effectLst/>
                        </a:rPr>
                        <a:t>có</a:t>
                      </a:r>
                      <a:r>
                        <a:rPr lang="en-GB" sz="1600" dirty="0">
                          <a:effectLst/>
                        </a:rPr>
                        <a:t> h</a:t>
                      </a:r>
                      <a:r>
                        <a:rPr lang="en-US" sz="1600" dirty="0" err="1">
                          <a:effectLst/>
                        </a:rPr>
                        <a:t>ữu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ích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không</a:t>
                      </a:r>
                      <a:r>
                        <a:rPr lang="en-US" sz="1600" dirty="0">
                          <a:effectLst/>
                        </a:rPr>
                        <a:t> ?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57929872"/>
                  </a:ext>
                </a:extLst>
              </a:tr>
              <a:tr h="10016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u="sng" dirty="0" err="1">
                          <a:effectLst/>
                        </a:rPr>
                        <a:t>Bình</a:t>
                      </a:r>
                      <a:r>
                        <a:rPr lang="en-GB" sz="1600" u="sng" dirty="0">
                          <a:effectLst/>
                        </a:rPr>
                        <a:t> </a:t>
                      </a:r>
                      <a:r>
                        <a:rPr lang="en-GB" sz="1600" u="sng" dirty="0" err="1">
                          <a:effectLst/>
                        </a:rPr>
                        <a:t>luận</a:t>
                      </a:r>
                      <a:r>
                        <a:rPr lang="en-GB" sz="1600" u="sng" dirty="0">
                          <a:effectLst/>
                        </a:rPr>
                        <a:t> </a:t>
                      </a:r>
                      <a:r>
                        <a:rPr lang="en-GB" sz="1600" u="sng" dirty="0" err="1">
                          <a:effectLst/>
                        </a:rPr>
                        <a:t>cụ</a:t>
                      </a:r>
                      <a:r>
                        <a:rPr lang="en-GB" sz="1600" u="sng" dirty="0">
                          <a:effectLst/>
                        </a:rPr>
                        <a:t> </a:t>
                      </a:r>
                      <a:r>
                        <a:rPr lang="en-GB" sz="1600" u="sng" dirty="0" err="1">
                          <a:effectLst/>
                        </a:rPr>
                        <a:t>thể</a:t>
                      </a:r>
                      <a:r>
                        <a:rPr lang="en-GB" sz="1600" u="sng" dirty="0">
                          <a:effectLst/>
                        </a:rPr>
                        <a:t>:</a:t>
                      </a:r>
                      <a:r>
                        <a:rPr lang="en-GB" sz="1600" u="none" dirty="0">
                          <a:effectLst/>
                        </a:rPr>
                        <a:t> </a:t>
                      </a:r>
                      <a:r>
                        <a:rPr lang="en-GB" sz="1600" u="none" dirty="0" err="1">
                          <a:effectLst/>
                        </a:rPr>
                        <a:t>Hãy</a:t>
                      </a:r>
                      <a:r>
                        <a:rPr lang="en-GB" sz="1600" u="none" dirty="0">
                          <a:effectLst/>
                        </a:rPr>
                        <a:t> </a:t>
                      </a:r>
                      <a:r>
                        <a:rPr lang="en-GB" sz="1600" u="none" dirty="0" err="1">
                          <a:effectLst/>
                        </a:rPr>
                        <a:t>chỉ</a:t>
                      </a:r>
                      <a:r>
                        <a:rPr lang="en-GB" sz="1600" u="none" dirty="0">
                          <a:effectLst/>
                        </a:rPr>
                        <a:t> </a:t>
                      </a:r>
                      <a:r>
                        <a:rPr lang="en-GB" sz="1600" u="none" dirty="0" err="1">
                          <a:effectLst/>
                        </a:rPr>
                        <a:t>rõ</a:t>
                      </a:r>
                      <a:r>
                        <a:rPr lang="en-GB" sz="1600" u="none" dirty="0">
                          <a:effectLst/>
                        </a:rPr>
                        <a:t> </a:t>
                      </a:r>
                      <a:r>
                        <a:rPr lang="en-GB" sz="1600" u="none" dirty="0" err="1">
                          <a:effectLst/>
                        </a:rPr>
                        <a:t>số</a:t>
                      </a:r>
                      <a:r>
                        <a:rPr lang="en-GB" sz="1600" u="none" dirty="0">
                          <a:effectLst/>
                        </a:rPr>
                        <a:t> </a:t>
                      </a:r>
                      <a:r>
                        <a:rPr lang="en-GB" sz="1600" u="none" dirty="0" err="1">
                          <a:effectLst/>
                        </a:rPr>
                        <a:t>ch</a:t>
                      </a:r>
                      <a:r>
                        <a:rPr lang="en-US" sz="1600" u="none" dirty="0" err="1">
                          <a:effectLst/>
                        </a:rPr>
                        <a:t>ương</a:t>
                      </a:r>
                      <a:r>
                        <a:rPr lang="en-US" sz="1600" u="none" dirty="0">
                          <a:effectLst/>
                        </a:rPr>
                        <a:t>, </a:t>
                      </a:r>
                      <a:r>
                        <a:rPr lang="en-US" sz="1600" u="none" dirty="0" err="1">
                          <a:effectLst/>
                        </a:rPr>
                        <a:t>số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trang</a:t>
                      </a:r>
                      <a:r>
                        <a:rPr lang="en-US" sz="1600" u="none" dirty="0">
                          <a:effectLst/>
                        </a:rPr>
                        <a:t>, </a:t>
                      </a:r>
                      <a:r>
                        <a:rPr lang="en-US" sz="1600" u="none" dirty="0" err="1">
                          <a:effectLst/>
                        </a:rPr>
                        <a:t>số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phần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hoặc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số</a:t>
                      </a:r>
                      <a:r>
                        <a:rPr lang="en-US" sz="1600" u="none" dirty="0">
                          <a:effectLst/>
                        </a:rPr>
                        <a:t> </a:t>
                      </a:r>
                      <a:r>
                        <a:rPr lang="en-US" sz="1600" u="none" dirty="0" err="1">
                          <a:effectLst/>
                        </a:rPr>
                        <a:t>dòng</a:t>
                      </a:r>
                      <a:endParaRPr lang="en-GB" sz="16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7541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707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167688-E778-4060-AAA5-CB023CF324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99592" y="-243408"/>
            <a:ext cx="6804248" cy="116205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CHƯƠNG 2: CÁC CAN THIỆP CỐT LÕI</a:t>
            </a:r>
            <a:endParaRPr lang="en-GB" sz="3200"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32477DB9-C23D-40FF-AF83-1BDB6192EE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10493"/>
              </p:ext>
            </p:extLst>
          </p:nvPr>
        </p:nvGraphicFramePr>
        <p:xfrm>
          <a:off x="893333" y="697980"/>
          <a:ext cx="7272808" cy="61332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>
                  <a:extLst>
                    <a:ext uri="{9D8B030D-6E8A-4147-A177-3AD203B41FA5}">
                      <a16:colId xmlns:a16="http://schemas.microsoft.com/office/drawing/2014/main" val="2927783282"/>
                    </a:ext>
                  </a:extLst>
                </a:gridCol>
                <a:gridCol w="3960440">
                  <a:extLst>
                    <a:ext uri="{9D8B030D-6E8A-4147-A177-3AD203B41FA5}">
                      <a16:colId xmlns:a16="http://schemas.microsoft.com/office/drawing/2014/main" val="3417389249"/>
                    </a:ext>
                  </a:extLst>
                </a:gridCol>
              </a:tblGrid>
              <a:tr h="1363177">
                <a:tc>
                  <a:txBody>
                    <a:bodyPr/>
                    <a:lstStyle/>
                    <a:p>
                      <a:pPr algn="l"/>
                      <a:r>
                        <a:rPr lang="en-GB" b="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1. 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Ch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ương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trình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cấp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phát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bao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cao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su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miễn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phí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và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chương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trình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tình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dục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an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toàn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hơn</a:t>
                      </a:r>
                      <a:endParaRPr lang="en-GB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Nam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và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N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ữ,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chất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bôi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trơn</a:t>
                      </a:r>
                      <a:endParaRPr lang="en-GB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659085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. Ch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ương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trình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cấp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phát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bơm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kim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tiêm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miễn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phí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và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các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sản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phẩm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khác</a:t>
                      </a:r>
                      <a:endParaRPr lang="en-GB" b="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Các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ch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ương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trình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cấp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phát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bơm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kim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tiêm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miễn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phí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được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điều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chỉnh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tùy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theo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mô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hình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sử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dụng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chất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gây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nghiện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kích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thích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(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Số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l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ượng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,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loại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bơm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kim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tiêm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có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khoảng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chết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thấp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,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phân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phối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thứ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cấp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,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địa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điểm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)</a:t>
                      </a:r>
                      <a:endParaRPr lang="en-GB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76446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Can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thiệp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vào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giai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đoạn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chuyển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giao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đ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ường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dùng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,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ống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hút</a:t>
                      </a:r>
                      <a:endParaRPr lang="fr-FR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416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3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.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Xét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nghiệm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và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t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ư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vấn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HIV</a:t>
                      </a:r>
                      <a:endParaRPr lang="en-GB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Xét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nghiệm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và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t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ư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vấn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HIV,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xét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nghiệm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nhanh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,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tự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xét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nghiệm</a:t>
                      </a:r>
                      <a:endParaRPr lang="en-GB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917765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4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.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Điều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trị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thuốc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kháng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HIV</a:t>
                      </a:r>
                      <a:endParaRPr lang="en-GB" b="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Điều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trị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kháng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virut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hàng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ngày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ART – can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thiệp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và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thách</a:t>
                      </a:r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th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ức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(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tuân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thủ</a:t>
                      </a:r>
                      <a:r>
                        <a:rPr lang="en-US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)</a:t>
                      </a:r>
                      <a:endParaRPr lang="en-GB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08060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PreP</a:t>
                      </a:r>
                      <a:endParaRPr lang="en-GB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311052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TasP</a:t>
                      </a:r>
                      <a:endParaRPr lang="en-GB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25746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PEP</a:t>
                      </a:r>
                      <a:endParaRPr lang="en-GB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5313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5506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46A17DC1-7CD2-4A00-A921-CAC160CF5D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818393"/>
              </p:ext>
            </p:extLst>
          </p:nvPr>
        </p:nvGraphicFramePr>
        <p:xfrm>
          <a:off x="539552" y="1124744"/>
          <a:ext cx="7560840" cy="523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3550">
                  <a:extLst>
                    <a:ext uri="{9D8B030D-6E8A-4147-A177-3AD203B41FA5}">
                      <a16:colId xmlns:a16="http://schemas.microsoft.com/office/drawing/2014/main" val="2621464614"/>
                    </a:ext>
                  </a:extLst>
                </a:gridCol>
                <a:gridCol w="4117290">
                  <a:extLst>
                    <a:ext uri="{9D8B030D-6E8A-4147-A177-3AD203B41FA5}">
                      <a16:colId xmlns:a16="http://schemas.microsoft.com/office/drawing/2014/main" val="295753217"/>
                    </a:ext>
                  </a:extLst>
                </a:gridCol>
              </a:tblGrid>
              <a:tr h="370840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5.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Điều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trị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ma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túy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và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các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liệu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pháp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hành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vi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Phỏng</a:t>
                      </a:r>
                      <a:r>
                        <a:rPr lang="en-GB" b="0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b="0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vấn</a:t>
                      </a:r>
                      <a:r>
                        <a:rPr lang="en-GB" b="0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b="0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tạo</a:t>
                      </a:r>
                      <a:r>
                        <a:rPr lang="en-GB" b="0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b="0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động</a:t>
                      </a:r>
                      <a:r>
                        <a:rPr lang="en-GB" b="0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l</a:t>
                      </a:r>
                      <a:r>
                        <a:rPr lang="en-US" b="0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ực</a:t>
                      </a:r>
                      <a:endParaRPr lang="en-GB" b="0" noProof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77982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an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thiệp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ngắn</a:t>
                      </a:r>
                      <a:endParaRPr lang="en-GB" noProof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88455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Liệu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pháp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nhận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th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ức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hành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vi</a:t>
                      </a:r>
                      <a:endParaRPr lang="en-GB" noProof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63931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ử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dụng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chất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gây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nghiện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kích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thích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và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điều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trị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nghiện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chất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dạng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thuốc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phiện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OST</a:t>
                      </a:r>
                      <a:endParaRPr lang="en-GB" noProof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9503827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6. D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ự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phòng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chẩn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đoán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và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điều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trị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bệnh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lây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truyền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qua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đường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tình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dục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viêm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gan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US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và</a:t>
                      </a:r>
                      <a:r>
                        <a:rPr lang="en-US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lao</a:t>
                      </a:r>
                      <a:endParaRPr lang="en-GB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D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ự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phòng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,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chẩn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đoán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và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điều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trị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bệnh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lây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truyền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qua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đường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tình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dục</a:t>
                      </a:r>
                      <a:endParaRPr lang="en-GB" noProof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662717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Tiêm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vắc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xin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viêm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gan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B, d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ự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phòng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viêm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gan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và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tiếp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cận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điều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trị</a:t>
                      </a:r>
                      <a:endParaRPr lang="en-GB" noProof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38951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Chẩn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đoản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và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điều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trị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lao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04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7. </a:t>
                      </a:r>
                      <a:r>
                        <a:rPr lang="en-GB" sz="1800" b="1" kern="12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GB" sz="18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1" kern="12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tài</a:t>
                      </a:r>
                      <a:r>
                        <a:rPr lang="en-GB" sz="18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1" kern="12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liệu</a:t>
                      </a:r>
                      <a:r>
                        <a:rPr lang="en-GB" sz="18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1" kern="12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Thông</a:t>
                      </a:r>
                      <a:r>
                        <a:rPr lang="en-GB" sz="18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tin, </a:t>
                      </a:r>
                      <a:r>
                        <a:rPr lang="en-GB" sz="1800" b="1" kern="12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Giáo</a:t>
                      </a:r>
                      <a:r>
                        <a:rPr lang="en-GB" sz="18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1" kern="12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dục</a:t>
                      </a:r>
                      <a:r>
                        <a:rPr lang="en-GB" sz="18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800" b="1" kern="12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Truyền</a:t>
                      </a:r>
                      <a:r>
                        <a:rPr lang="en-GB" sz="18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1" kern="12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thông</a:t>
                      </a:r>
                      <a:r>
                        <a:rPr lang="en-GB" sz="18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(IEC)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Nội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dung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nào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và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làm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cách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nào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để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xây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d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ựng</a:t>
                      </a:r>
                      <a:endParaRPr lang="en-GB" noProof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  <a:p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Cách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phổ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biến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tài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liệu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-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công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GB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nghệ</a:t>
                      </a:r>
                      <a:r>
                        <a:rPr lang="en-GB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m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ới</a:t>
                      </a:r>
                      <a:endParaRPr lang="en-GB" noProof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014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8. </a:t>
                      </a:r>
                      <a:r>
                        <a:rPr lang="fr-FR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Quản</a:t>
                      </a:r>
                      <a:r>
                        <a:rPr lang="fr-FR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lý</a:t>
                      </a:r>
                      <a:r>
                        <a:rPr lang="fr-FR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sốc</a:t>
                      </a:r>
                      <a:r>
                        <a:rPr lang="fr-FR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quá</a:t>
                      </a:r>
                      <a:r>
                        <a:rPr lang="fr-FR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liều</a:t>
                      </a:r>
                      <a:endParaRPr lang="en-GB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Quản</a:t>
                      </a:r>
                      <a:r>
                        <a:rPr lang="fr-FR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lý</a:t>
                      </a:r>
                      <a:r>
                        <a:rPr lang="fr-FR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sốc</a:t>
                      </a:r>
                      <a:r>
                        <a:rPr lang="fr-FR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quá</a:t>
                      </a:r>
                      <a:r>
                        <a:rPr lang="fr-FR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liều</a:t>
                      </a:r>
                      <a:endParaRPr lang="fr-FR" noProof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  <a:p>
                      <a:r>
                        <a:rPr lang="fr-FR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Hội</a:t>
                      </a:r>
                      <a:r>
                        <a:rPr lang="fr-FR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ch</a:t>
                      </a:r>
                      <a:r>
                        <a:rPr lang="en-US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ứng</a:t>
                      </a:r>
                      <a:r>
                        <a:rPr lang="en-US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Serotonic</a:t>
                      </a:r>
                      <a:endParaRPr lang="fr-FR" noProof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  <a:p>
                      <a:r>
                        <a:rPr lang="fr-FR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Rối</a:t>
                      </a:r>
                      <a:r>
                        <a:rPr lang="fr-FR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loạn</a:t>
                      </a:r>
                      <a:r>
                        <a:rPr lang="fr-FR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tâm</a:t>
                      </a:r>
                      <a:r>
                        <a:rPr lang="fr-FR" noProof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fr-FR" noProof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thần</a:t>
                      </a:r>
                      <a:endParaRPr lang="en-GB" noProof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6713730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6ED2E24D-9B0B-414B-8279-CC87C58DC18F}"/>
              </a:ext>
            </a:extLst>
          </p:cNvPr>
          <p:cNvSpPr/>
          <p:nvPr/>
        </p:nvSpPr>
        <p:spPr>
          <a:xfrm>
            <a:off x="1115616" y="404664"/>
            <a:ext cx="65527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CHƯƠNG 2: CÁC CAN THIỆP CỐT LÕI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1551771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C30B968-C394-42E7-B5B1-D5CE060CE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altLang="en-US" sz="2800" dirty="0">
                <a:solidFill>
                  <a:schemeClr val="accent3">
                    <a:lumMod val="75000"/>
                  </a:schemeClr>
                </a:solidFill>
              </a:rPr>
              <a:t>CH</a:t>
            </a:r>
            <a:r>
              <a:rPr lang="en-US" altLang="en-US" sz="2800" dirty="0">
                <a:solidFill>
                  <a:schemeClr val="accent3">
                    <a:lumMod val="75000"/>
                  </a:schemeClr>
                </a:solidFill>
              </a:rPr>
              <a:t>ƯƠNG</a:t>
            </a:r>
            <a:r>
              <a:rPr lang="en-GB" altLang="en-US" sz="2800" dirty="0">
                <a:solidFill>
                  <a:schemeClr val="accent3">
                    <a:lumMod val="75000"/>
                  </a:schemeClr>
                </a:solidFill>
              </a:rPr>
              <a:t> 3. CHĂM SÓC VÀ HỖ TR</a:t>
            </a:r>
            <a:r>
              <a:rPr lang="en-US" altLang="en-US" sz="2800" dirty="0">
                <a:solidFill>
                  <a:schemeClr val="accent3">
                    <a:lumMod val="75000"/>
                  </a:schemeClr>
                </a:solidFill>
              </a:rPr>
              <a:t>Ợ ĐỐI VỚI NGƯỜI NHIỄM HIV ĐANG SỬ DỤNG CHẤT KÍCH THÍCH</a:t>
            </a:r>
            <a:endParaRPr lang="en-GB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288DC84-3C71-4DCD-97CE-AB6901396E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7504" y="1484784"/>
            <a:ext cx="4608512" cy="4525963"/>
          </a:xfrm>
        </p:spPr>
        <p:txBody>
          <a:bodyPr/>
          <a:lstStyle/>
          <a:p>
            <a:r>
              <a:rPr lang="en-GB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Mô</a:t>
            </a:r>
            <a:r>
              <a:rPr lang="en-GB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tả</a:t>
            </a:r>
            <a:r>
              <a:rPr lang="en-GB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nh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ững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nhu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cầu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cần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hỗ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trợ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của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người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nhiễm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HIV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đang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dùng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chất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kích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thích</a:t>
            </a:r>
            <a:endParaRPr lang="en-GB" sz="1600" i="1" dirty="0"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fr-FR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2</a:t>
            </a:r>
            <a:r>
              <a:rPr lang="en-GB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trang</a:t>
            </a:r>
            <a:endParaRPr lang="en-GB" sz="2400" u="sng" dirty="0">
              <a:solidFill>
                <a:srgbClr val="0563C1"/>
              </a:solidFill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400" u="sng" dirty="0">
              <a:solidFill>
                <a:srgbClr val="0563C1"/>
              </a:solidFill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Nh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ững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hệ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lụy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về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mặt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sinh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học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hành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vi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và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xã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hội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do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sử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dụng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chất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kích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thích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gây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ra</a:t>
            </a:r>
            <a:endParaRPr lang="en-GB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Bảo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vệ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s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ức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khỏe</a:t>
            </a:r>
            <a:endParaRPr lang="en-GB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Đăng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ký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và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tuân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thủ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điều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trị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ARV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Nh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ững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hành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vi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có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nguy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cơ</a:t>
            </a:r>
            <a:endParaRPr lang="en-GB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1B446611-25AF-400D-8FBC-AF150FBDD2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193011"/>
              </p:ext>
            </p:extLst>
          </p:nvPr>
        </p:nvGraphicFramePr>
        <p:xfrm>
          <a:off x="4860033" y="1183521"/>
          <a:ext cx="3826768" cy="500287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826768">
                  <a:extLst>
                    <a:ext uri="{9D8B030D-6E8A-4147-A177-3AD203B41FA5}">
                      <a16:colId xmlns:a16="http://schemas.microsoft.com/office/drawing/2014/main" val="1283218544"/>
                    </a:ext>
                  </a:extLst>
                </a:gridCol>
              </a:tblGrid>
              <a:tr h="6240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+mn-lt"/>
                        </a:rPr>
                        <a:t>Câu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hỏi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về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Chương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3: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Chăm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sóc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và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hỗ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trợ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ng</a:t>
                      </a:r>
                      <a:r>
                        <a:rPr lang="vi-VN" sz="1600" dirty="0">
                          <a:effectLst/>
                          <a:latin typeface="+mn-lt"/>
                        </a:rPr>
                        <a:t>ư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ời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nhiễm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HIV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đang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sử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dụng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chất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gây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nghiện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kích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thích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059773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thông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tin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nào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thiếu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trong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ch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ương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này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?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7973373"/>
                  </a:ext>
                </a:extLst>
              </a:tr>
              <a:tr h="6240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phần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nào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không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rõ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ràng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, m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ơ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hồ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,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khó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hiểu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hay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thiếu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chi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tiết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cần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thiết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? 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385431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nh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ững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sai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sót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th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ực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tế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hay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không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nhất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quán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nào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941332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Theo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bạn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tất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cả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các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phần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đều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liên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quan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trong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ch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ương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này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hay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cần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thay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đổi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?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Chỗ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nào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?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3716309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Thông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tin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h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ữu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ích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không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?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2566789"/>
                  </a:ext>
                </a:extLst>
              </a:tr>
              <a:tr h="6240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Bạn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biết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các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nguồn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thông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tin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khác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mà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bạn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muốn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bổ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sung?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136861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u="sng" dirty="0" err="1">
                          <a:effectLst/>
                          <a:latin typeface="+mn-lt"/>
                        </a:rPr>
                        <a:t>Bình</a:t>
                      </a:r>
                      <a:r>
                        <a:rPr lang="en-GB" sz="1600" u="sng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sng" dirty="0" err="1">
                          <a:effectLst/>
                          <a:latin typeface="+mn-lt"/>
                        </a:rPr>
                        <a:t>luận</a:t>
                      </a:r>
                      <a:r>
                        <a:rPr lang="en-GB" sz="1600" u="sng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sng" dirty="0" err="1">
                          <a:effectLst/>
                          <a:latin typeface="+mn-lt"/>
                        </a:rPr>
                        <a:t>cụ</a:t>
                      </a:r>
                      <a:r>
                        <a:rPr lang="en-GB" sz="1600" u="sng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sng" dirty="0" err="1">
                          <a:effectLst/>
                          <a:latin typeface="+mn-lt"/>
                        </a:rPr>
                        <a:t>thể</a:t>
                      </a:r>
                      <a:r>
                        <a:rPr lang="en-GB" sz="1200" u="sng" dirty="0">
                          <a:effectLst/>
                          <a:latin typeface="+mn-lt"/>
                        </a:rPr>
                        <a:t>:</a:t>
                      </a:r>
                      <a:r>
                        <a:rPr lang="en-GB" sz="12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b="1" u="non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Hãy</a:t>
                      </a:r>
                      <a:r>
                        <a:rPr lang="en-GB" sz="1600" b="1" u="non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1" u="non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chỉ</a:t>
                      </a:r>
                      <a:r>
                        <a:rPr lang="en-GB" sz="1600" b="1" u="non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1" u="non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rõ</a:t>
                      </a:r>
                      <a:r>
                        <a:rPr lang="en-GB" sz="1600" b="1" u="non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1" u="non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số</a:t>
                      </a:r>
                      <a:r>
                        <a:rPr lang="en-GB" sz="1600" b="1" u="non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1" u="non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</a:t>
                      </a:r>
                      <a:r>
                        <a:rPr lang="en-US" sz="1600" b="1" u="non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ương</a:t>
                      </a:r>
                      <a:r>
                        <a:rPr lang="en-US" sz="1600" b="1" u="non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b="1" u="non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số</a:t>
                      </a:r>
                      <a:r>
                        <a:rPr lang="en-US" sz="1600" b="1" u="non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trang</a:t>
                      </a:r>
                      <a:r>
                        <a:rPr lang="en-US" sz="1600" b="1" u="non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b="1" u="non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số</a:t>
                      </a:r>
                      <a:r>
                        <a:rPr lang="en-US" sz="1600" b="1" u="non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phần</a:t>
                      </a:r>
                      <a:r>
                        <a:rPr lang="en-US" sz="1600" b="1" u="non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hoặc</a:t>
                      </a:r>
                      <a:r>
                        <a:rPr lang="en-US" sz="1600" b="1" u="non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số</a:t>
                      </a:r>
                      <a:r>
                        <a:rPr lang="en-US" sz="1600" b="1" u="non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dòng</a:t>
                      </a:r>
                      <a:endParaRPr lang="en-GB" sz="1600" b="1" u="non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38456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94793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C30B968-C394-42E7-B5B1-D5CE060CE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accent3">
                    <a:lumMod val="75000"/>
                  </a:schemeClr>
                </a:solidFill>
              </a:rPr>
              <a:t>CH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</a:rPr>
              <a:t>ƯƠNG</a:t>
            </a:r>
            <a:r>
              <a:rPr lang="en-GB" sz="2800" dirty="0">
                <a:solidFill>
                  <a:schemeClr val="accent3">
                    <a:lumMod val="75000"/>
                  </a:schemeClr>
                </a:solidFill>
              </a:rPr>
              <a:t> 4.	NH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</a:rPr>
              <a:t>ỮNG YẾU TỐ HỖ TRỢ QUAN TRỌNG</a:t>
            </a:r>
            <a:endParaRPr lang="en-GB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288DC84-3C71-4DCD-97CE-AB6901396E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7504" y="1484784"/>
            <a:ext cx="4608512" cy="4525963"/>
          </a:xfrm>
        </p:spPr>
        <p:txBody>
          <a:bodyPr>
            <a:normAutofit/>
          </a:bodyPr>
          <a:lstStyle/>
          <a:p>
            <a:r>
              <a:rPr lang="en-GB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Mô</a:t>
            </a:r>
            <a:r>
              <a:rPr lang="en-GB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tả</a:t>
            </a:r>
            <a:r>
              <a:rPr lang="en-GB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nh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ững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rào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cản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về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mặt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cấu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trúc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cần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phải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loại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bỏ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nhằm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tào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điều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kiện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tiếp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cận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các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dịch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vụ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HIV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đối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với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ng</a:t>
            </a:r>
            <a:r>
              <a:rPr lang="vi-VN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ư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ời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sử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dụng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chất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kích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thích</a:t>
            </a:r>
            <a:endParaRPr lang="en-GB" sz="1600" i="1" dirty="0"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fr-FR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2</a:t>
            </a:r>
            <a:r>
              <a:rPr lang="en-GB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trang</a:t>
            </a:r>
            <a:endParaRPr lang="en-GB" sz="1600" i="1" dirty="0"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fr-FR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Bao </a:t>
            </a:r>
            <a:r>
              <a:rPr lang="fr-FR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gồm</a:t>
            </a:r>
            <a:r>
              <a:rPr lang="fr-FR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fr-FR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nh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ững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nội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dung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sau</a:t>
            </a:r>
            <a:r>
              <a:rPr lang="fr-FR" sz="1600" dirty="0">
                <a:ea typeface="Yu Mincho" panose="02020400000000000000" pitchFamily="18" charset="-128"/>
                <a:cs typeface="Times New Roman" panose="02020603050405020304" pitchFamily="18" charset="0"/>
              </a:rPr>
              <a:t>:</a:t>
            </a:r>
            <a:endParaRPr lang="en-GB" sz="2400" u="sng" dirty="0">
              <a:solidFill>
                <a:srgbClr val="0563C1"/>
              </a:solidFill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400" u="sng" dirty="0">
              <a:solidFill>
                <a:srgbClr val="0563C1"/>
              </a:solidFill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Kỳ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thị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và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phân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biệt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đối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x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ử</a:t>
            </a:r>
            <a:endParaRPr lang="en-GB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Khung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pháp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lý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và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chính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sách</a:t>
            </a:r>
            <a:endParaRPr lang="en-GB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S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ự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tham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gia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của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cộng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đồng</a:t>
            </a:r>
            <a:endParaRPr lang="en-GB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Th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ực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tiễn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thực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thi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pháp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luật</a:t>
            </a:r>
            <a:endParaRPr lang="en-GB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Đóng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cửa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các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trung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tâm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giam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gi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ữ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cưỡng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chế</a:t>
            </a:r>
            <a:endParaRPr lang="en-GB" sz="2000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en-GB" dirty="0"/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1B446611-25AF-400D-8FBC-AF150FBDD2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619273"/>
              </p:ext>
            </p:extLst>
          </p:nvPr>
        </p:nvGraphicFramePr>
        <p:xfrm>
          <a:off x="5004048" y="1196752"/>
          <a:ext cx="3616697" cy="507106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616697">
                  <a:extLst>
                    <a:ext uri="{9D8B030D-6E8A-4147-A177-3AD203B41FA5}">
                      <a16:colId xmlns:a16="http://schemas.microsoft.com/office/drawing/2014/main" val="1283218544"/>
                    </a:ext>
                  </a:extLst>
                </a:gridCol>
              </a:tblGrid>
              <a:tr h="6240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Câu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hỏi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về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Chương</a:t>
                      </a:r>
                      <a:r>
                        <a:rPr lang="en-US" sz="1600" dirty="0">
                          <a:effectLst/>
                        </a:rPr>
                        <a:t> 4: </a:t>
                      </a:r>
                      <a:r>
                        <a:rPr lang="en-US" sz="1600" dirty="0" err="1">
                          <a:effectLst/>
                        </a:rPr>
                        <a:t>Các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yếu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tố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hỗ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trợ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quan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trọng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059773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thông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tin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nào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bị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thiếu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trong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ch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ương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này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không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?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7973373"/>
                  </a:ext>
                </a:extLst>
              </a:tr>
              <a:tr h="6240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phần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nào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không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rõ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ràng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, m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ơ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hồ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,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khó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hiểu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,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hoặc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thiếu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các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chi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tiết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cần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thiết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?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385431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nh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ững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sai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sót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thực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tế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hay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không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nhất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quán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nào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941332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Theo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bạn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tất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cả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các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phần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đều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liên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quan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đến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ch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ương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này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hay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phải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thay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đổi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?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Chỗ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nào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?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3716309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Thông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tin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h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ữu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ích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không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?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2566789"/>
                  </a:ext>
                </a:extLst>
              </a:tr>
              <a:tr h="6240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Bạn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biết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nh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ững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nguồn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khác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mà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bạn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muốn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bổ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sung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136861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u="sng" dirty="0" err="1">
                          <a:effectLst/>
                          <a:latin typeface="+mn-lt"/>
                        </a:rPr>
                        <a:t>Bình</a:t>
                      </a:r>
                      <a:r>
                        <a:rPr lang="en-GB" sz="1600" u="sng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sng" dirty="0" err="1">
                          <a:effectLst/>
                          <a:latin typeface="+mn-lt"/>
                        </a:rPr>
                        <a:t>luận</a:t>
                      </a:r>
                      <a:r>
                        <a:rPr lang="en-GB" sz="1600" u="sng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sng" dirty="0" err="1">
                          <a:effectLst/>
                          <a:latin typeface="+mn-lt"/>
                        </a:rPr>
                        <a:t>cụ</a:t>
                      </a:r>
                      <a:r>
                        <a:rPr lang="en-GB" sz="1600" u="sng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sng" dirty="0" err="1">
                          <a:effectLst/>
                          <a:latin typeface="+mn-lt"/>
                        </a:rPr>
                        <a:t>thể</a:t>
                      </a:r>
                      <a:r>
                        <a:rPr lang="en-GB" sz="1600" u="sng" dirty="0">
                          <a:effectLst/>
                          <a:latin typeface="+mn-lt"/>
                        </a:rPr>
                        <a:t>: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Hãy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chỉ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rõ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số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ch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ương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,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số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trang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,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số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phần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hoặc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số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dòng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38456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0854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 err="1">
                <a:solidFill>
                  <a:schemeClr val="accent3">
                    <a:lumMod val="75000"/>
                  </a:schemeClr>
                </a:solidFill>
              </a:rPr>
              <a:t>Các</a:t>
            </a:r>
            <a:r>
              <a:rPr lang="en-GB" sz="3200" b="1" dirty="0">
                <a:solidFill>
                  <a:schemeClr val="accent3">
                    <a:lumMod val="75000"/>
                  </a:schemeClr>
                </a:solidFill>
              </a:rPr>
              <a:t> b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ước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xây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dựng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Hướng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dẫn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của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UNODC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về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Sử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dụng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chất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gây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nghiện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kích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thích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và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HIV</a:t>
            </a:r>
            <a:endParaRPr lang="en-GB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392307" y="4136889"/>
            <a:ext cx="1560186" cy="2217106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0245" y="5296070"/>
            <a:ext cx="4691854" cy="82199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GB" sz="2000" b="1" dirty="0" err="1">
                <a:solidFill>
                  <a:schemeClr val="accent3">
                    <a:lumMod val="50000"/>
                  </a:schemeClr>
                </a:solidFill>
              </a:rPr>
              <a:t>Các</a:t>
            </a:r>
            <a:r>
              <a:rPr lang="en-GB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accent3">
                    <a:lumMod val="50000"/>
                  </a:schemeClr>
                </a:solidFill>
              </a:rPr>
              <a:t>tổ</a:t>
            </a:r>
            <a:r>
              <a:rPr lang="en-GB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accent3">
                    <a:lumMod val="50000"/>
                  </a:schemeClr>
                </a:solidFill>
              </a:rPr>
              <a:t>ch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ức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xã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hội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dân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sự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000" b="1" dirty="0">
                <a:solidFill>
                  <a:schemeClr val="accent3">
                    <a:lumMod val="50000"/>
                  </a:schemeClr>
                </a:solidFill>
              </a:rPr>
              <a:t>UNODC </a:t>
            </a:r>
            <a:r>
              <a:rPr lang="en-GB" sz="2000" b="1" dirty="0" err="1">
                <a:solidFill>
                  <a:schemeClr val="accent3">
                    <a:lumMod val="50000"/>
                  </a:schemeClr>
                </a:solidFill>
              </a:rPr>
              <a:t>thành</a:t>
            </a:r>
            <a:r>
              <a:rPr lang="en-GB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accent3">
                    <a:lumMod val="50000"/>
                  </a:schemeClr>
                </a:solidFill>
              </a:rPr>
              <a:t>lập</a:t>
            </a:r>
            <a:r>
              <a:rPr lang="en-GB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accent3">
                    <a:lumMod val="50000"/>
                  </a:schemeClr>
                </a:solidFill>
              </a:rPr>
              <a:t>một</a:t>
            </a:r>
            <a:r>
              <a:rPr lang="en-GB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accent3">
                    <a:lumMod val="50000"/>
                  </a:schemeClr>
                </a:solidFill>
              </a:rPr>
              <a:t>nhóm</a:t>
            </a:r>
            <a:r>
              <a:rPr lang="en-GB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accent3">
                    <a:lumMod val="50000"/>
                  </a:schemeClr>
                </a:solidFill>
              </a:rPr>
              <a:t>nghiên</a:t>
            </a:r>
            <a:r>
              <a:rPr lang="en-GB" sz="2000" b="1" dirty="0">
                <a:solidFill>
                  <a:schemeClr val="accent3">
                    <a:lumMod val="50000"/>
                  </a:schemeClr>
                </a:solidFill>
              </a:rPr>
              <a:t> c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ứu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về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Chất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kích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thích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HIV</a:t>
            </a:r>
            <a:endParaRPr lang="en-GB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898640" y="5285682"/>
            <a:ext cx="944488" cy="5397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2013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847635" y="3059735"/>
            <a:ext cx="4969683" cy="1034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Hội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nghị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Chuyên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môn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Toàn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cầu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về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Sử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dụng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chất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gây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nghiện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kích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thích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HIV,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tổ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chức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tại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Sao Paulo, Bra-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xin</a:t>
            </a:r>
            <a:endParaRPr lang="en-US" sz="20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825684" y="1769474"/>
            <a:ext cx="1090403" cy="504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2012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1847635" y="1849798"/>
            <a:ext cx="4907642" cy="99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 err="1">
                <a:solidFill>
                  <a:schemeClr val="accent3">
                    <a:lumMod val="50000"/>
                  </a:schemeClr>
                </a:solidFill>
              </a:rPr>
              <a:t>Bản</a:t>
            </a:r>
            <a:r>
              <a:rPr lang="en-GB" sz="2000" b="1" dirty="0">
                <a:solidFill>
                  <a:schemeClr val="accent3">
                    <a:lumMod val="50000"/>
                  </a:schemeClr>
                </a:solidFill>
              </a:rPr>
              <a:t> d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ự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thảo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đầu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tiên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về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Hướng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dẫn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Kỹ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thuật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(GS. </a:t>
            </a:r>
            <a:r>
              <a:rPr lang="en-GB" sz="2000" b="1" dirty="0">
                <a:solidFill>
                  <a:schemeClr val="accent3">
                    <a:lumMod val="50000"/>
                  </a:schemeClr>
                </a:solidFill>
              </a:rPr>
              <a:t>Steven </a:t>
            </a:r>
            <a:r>
              <a:rPr lang="en-GB" sz="2000" b="1" dirty="0" err="1">
                <a:solidFill>
                  <a:schemeClr val="accent3">
                    <a:lumMod val="50000"/>
                  </a:schemeClr>
                </a:solidFill>
              </a:rPr>
              <a:t>Shoptaw</a:t>
            </a:r>
            <a:r>
              <a:rPr lang="en-GB" sz="2000" b="1" dirty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pPr marL="0" indent="0" algn="ctr">
              <a:buNone/>
            </a:pPr>
            <a:endParaRPr lang="en-GB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855451" y="3059735"/>
            <a:ext cx="1090403" cy="504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2012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1128570" y="2357264"/>
            <a:ext cx="484632" cy="4948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own Arrow 13"/>
          <p:cNvSpPr/>
          <p:nvPr/>
        </p:nvSpPr>
        <p:spPr>
          <a:xfrm>
            <a:off x="1133234" y="3685643"/>
            <a:ext cx="484632" cy="4512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Content Placeholder 4">
            <a:extLst>
              <a:ext uri="{FF2B5EF4-FFF2-40B4-BE49-F238E27FC236}">
                <a16:creationId xmlns:a16="http://schemas.microsoft.com/office/drawing/2014/main" id="{A8658ACD-436C-4280-B6D8-AC0B019C7A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11551" y="1668119"/>
            <a:ext cx="2322290" cy="1895671"/>
          </a:xfrm>
          <a:prstGeom prst="rect">
            <a:avLst/>
          </a:prstGeom>
        </p:spPr>
      </p:pic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000D3DDA-DCE3-45DC-80B1-8EC0BC9C3820}"/>
              </a:ext>
            </a:extLst>
          </p:cNvPr>
          <p:cNvSpPr txBox="1">
            <a:spLocks/>
          </p:cNvSpPr>
          <p:nvPr/>
        </p:nvSpPr>
        <p:spPr>
          <a:xfrm>
            <a:off x="825683" y="4258742"/>
            <a:ext cx="1090403" cy="504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2012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5CA8CCAA-4EDC-4D13-85D1-530FC346FDDB}"/>
              </a:ext>
            </a:extLst>
          </p:cNvPr>
          <p:cNvSpPr txBox="1">
            <a:spLocks/>
          </p:cNvSpPr>
          <p:nvPr/>
        </p:nvSpPr>
        <p:spPr>
          <a:xfrm>
            <a:off x="2020245" y="4277685"/>
            <a:ext cx="4969683" cy="8219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Bài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Thuyết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trình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Dự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thảo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được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trình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bày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tại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Hội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nghị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Quốc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tế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về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 AIDS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năm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2012</a:t>
            </a:r>
          </a:p>
        </p:txBody>
      </p:sp>
      <p:sp>
        <p:nvSpPr>
          <p:cNvPr id="19" name="Down Arrow 13">
            <a:extLst>
              <a:ext uri="{FF2B5EF4-FFF2-40B4-BE49-F238E27FC236}">
                <a16:creationId xmlns:a16="http://schemas.microsoft.com/office/drawing/2014/main" id="{8AEECB53-37EB-49B0-95CA-67141AA7F0C0}"/>
              </a:ext>
            </a:extLst>
          </p:cNvPr>
          <p:cNvSpPr/>
          <p:nvPr/>
        </p:nvSpPr>
        <p:spPr>
          <a:xfrm>
            <a:off x="1115389" y="4784903"/>
            <a:ext cx="484632" cy="4512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4655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C30B968-C394-42E7-B5B1-D5CE060CE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274638"/>
            <a:ext cx="8712968" cy="778098"/>
          </a:xfrm>
        </p:spPr>
        <p:txBody>
          <a:bodyPr>
            <a:normAutofit fontScale="90000"/>
          </a:bodyPr>
          <a:lstStyle/>
          <a:p>
            <a:br>
              <a:rPr lang="en-GB" sz="3200" i="1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</a:br>
            <a:br>
              <a:rPr lang="en-GB" sz="3200" i="1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</a:br>
            <a:r>
              <a:rPr lang="en-GB" sz="31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CH</a:t>
            </a:r>
            <a:r>
              <a:rPr lang="en-US" sz="31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ƯƠNG </a:t>
            </a:r>
            <a:r>
              <a:rPr lang="en-GB" sz="31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5  NH</a:t>
            </a:r>
            <a:r>
              <a:rPr lang="en-US" sz="31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ỮNG LƯU Ý TRONG QUÁ TRÌNH THỰC HIỆN</a:t>
            </a:r>
            <a:br>
              <a:rPr lang="en-GB" sz="3200" i="1" dirty="0">
                <a:ea typeface="Yu Mincho" panose="02020400000000000000" pitchFamily="18" charset="-128"/>
                <a:cs typeface="Times New Roman" panose="02020603050405020304" pitchFamily="18" charset="0"/>
              </a:rPr>
            </a:br>
            <a:br>
              <a:rPr lang="en-GB" sz="3200" dirty="0">
                <a:solidFill>
                  <a:schemeClr val="accent3">
                    <a:lumMod val="75000"/>
                  </a:schemeClr>
                </a:solidFill>
              </a:rPr>
            </a:br>
            <a:br>
              <a:rPr lang="en-GB" altLang="en-US" sz="800" dirty="0"/>
            </a:br>
            <a:endParaRPr lang="en-GB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288DC84-3C71-4DCD-97CE-AB6901396E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7504" y="1484784"/>
            <a:ext cx="4608512" cy="4525963"/>
          </a:xfrm>
        </p:spPr>
        <p:txBody>
          <a:bodyPr>
            <a:normAutofit fontScale="92500" lnSpcReduction="10000"/>
          </a:bodyPr>
          <a:lstStyle/>
          <a:p>
            <a:r>
              <a:rPr lang="fr-FR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Mục</a:t>
            </a:r>
            <a:r>
              <a:rPr lang="fr-FR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fr-FR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đích</a:t>
            </a:r>
            <a:r>
              <a:rPr lang="fr-FR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fr-FR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của</a:t>
            </a:r>
            <a:r>
              <a:rPr lang="fr-FR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fr-FR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ch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ương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này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là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cung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cấp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thông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tin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và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hướng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dẫn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nhằm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giải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quyết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những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thách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thức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trong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việc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thực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hiện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dịch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vụ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dự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phòng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lây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nhiễm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HIV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đối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với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những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ng</a:t>
            </a:r>
            <a:r>
              <a:rPr lang="vi-VN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ư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ời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sử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dụng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chất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kích</a:t>
            </a:r>
            <a:r>
              <a:rPr lang="en-US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thích</a:t>
            </a:r>
            <a:r>
              <a:rPr lang="fr-FR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.</a:t>
            </a:r>
          </a:p>
          <a:p>
            <a:r>
              <a:rPr lang="fr-FR" sz="1600" i="1" dirty="0">
                <a:ea typeface="Yu Mincho" panose="02020400000000000000" pitchFamily="18" charset="-128"/>
                <a:cs typeface="Times New Roman" panose="02020603050405020304" pitchFamily="18" charset="0"/>
              </a:rPr>
              <a:t>3 </a:t>
            </a:r>
            <a:r>
              <a:rPr lang="fr-FR" sz="1600" i="1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trang</a:t>
            </a:r>
            <a:endParaRPr lang="en-GB" sz="1600" i="1" dirty="0"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en-GB" sz="1600" dirty="0"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1600" dirty="0">
                <a:ea typeface="Yu Mincho" panose="02020400000000000000" pitchFamily="18" charset="-128"/>
                <a:cs typeface="Times New Roman" panose="02020603050405020304" pitchFamily="18" charset="0"/>
              </a:rPr>
              <a:t>Bao </a:t>
            </a:r>
            <a:r>
              <a:rPr lang="fr-FR" sz="1600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gồm</a:t>
            </a:r>
            <a:r>
              <a:rPr lang="fr-FR" sz="1600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nh</a:t>
            </a:r>
            <a:r>
              <a:rPr lang="en-US" sz="1600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ững</a:t>
            </a:r>
            <a:r>
              <a:rPr lang="en-US" sz="1600" dirty="0"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nội</a:t>
            </a:r>
            <a:r>
              <a:rPr lang="en-US" sz="1600" dirty="0">
                <a:ea typeface="Yu Mincho" panose="02020400000000000000" pitchFamily="18" charset="-128"/>
                <a:cs typeface="Times New Roman" panose="02020603050405020304" pitchFamily="18" charset="0"/>
              </a:rPr>
              <a:t> dung </a:t>
            </a:r>
            <a:r>
              <a:rPr lang="en-US" sz="1600" dirty="0" err="1">
                <a:ea typeface="Yu Mincho" panose="02020400000000000000" pitchFamily="18" charset="-128"/>
                <a:cs typeface="Times New Roman" panose="02020603050405020304" pitchFamily="18" charset="0"/>
              </a:rPr>
              <a:t>sau</a:t>
            </a:r>
            <a:r>
              <a:rPr lang="fr-FR" sz="1600" dirty="0">
                <a:ea typeface="Yu Mincho" panose="02020400000000000000" pitchFamily="18" charset="-128"/>
                <a:cs typeface="Times New Roman" panose="02020603050405020304" pitchFamily="18" charset="0"/>
              </a:rPr>
              <a:t>:</a:t>
            </a:r>
            <a:endParaRPr lang="en-GB" sz="1600" dirty="0"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en-GB" sz="1600" dirty="0">
              <a:solidFill>
                <a:schemeClr val="accent3">
                  <a:lumMod val="50000"/>
                </a:schemeClr>
              </a:solidFill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Điểm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chung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gi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ữa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nhóm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nh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ững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người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sử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dụng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ma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túy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nhóm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nam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tình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dục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đồng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giới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và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nhóm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hành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nghề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mại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dâm</a:t>
            </a:r>
            <a:endParaRPr lang="en-GB" sz="1600" dirty="0">
              <a:solidFill>
                <a:schemeClr val="accent3">
                  <a:lumMod val="50000"/>
                </a:schemeClr>
              </a:solidFill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Can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thiệp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hành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vi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nhằm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giảm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thiểu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nguy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c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ơ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lây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truyền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HIV</a:t>
            </a:r>
            <a:endParaRPr lang="en-GB" sz="1600" dirty="0">
              <a:solidFill>
                <a:schemeClr val="accent3">
                  <a:lumMod val="50000"/>
                </a:schemeClr>
              </a:solidFill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S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ử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dụng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chất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kích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thích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theo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nhóm</a:t>
            </a:r>
            <a:endParaRPr lang="en-GB" sz="1600" dirty="0">
              <a:solidFill>
                <a:schemeClr val="accent3">
                  <a:lumMod val="50000"/>
                </a:schemeClr>
              </a:solidFill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Quan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hệ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tình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dục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khi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s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ử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dụng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chất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kích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thích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và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giảm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hại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Các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dịch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vụ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đáp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ứng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nhu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cầu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khác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biệt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về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gi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ới</a:t>
            </a:r>
            <a:endParaRPr lang="en-GB" sz="1600" dirty="0">
              <a:solidFill>
                <a:schemeClr val="accent3">
                  <a:lumMod val="50000"/>
                </a:schemeClr>
              </a:solidFill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Can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thiệp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d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ựa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vào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cộng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đồng</a:t>
            </a:r>
            <a:endParaRPr lang="en-GB" sz="1600" dirty="0">
              <a:solidFill>
                <a:schemeClr val="accent3">
                  <a:lumMod val="50000"/>
                </a:schemeClr>
              </a:solidFill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Hỗ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tr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ợ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xã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hội</a:t>
            </a:r>
            <a:endParaRPr lang="en-GB" sz="1600" dirty="0">
              <a:solidFill>
                <a:schemeClr val="accent3">
                  <a:lumMod val="50000"/>
                </a:schemeClr>
              </a:solidFill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1B446611-25AF-400D-8FBC-AF150FBDD2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797724"/>
              </p:ext>
            </p:extLst>
          </p:nvPr>
        </p:nvGraphicFramePr>
        <p:xfrm>
          <a:off x="5004048" y="980728"/>
          <a:ext cx="3816424" cy="526526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816424">
                  <a:extLst>
                    <a:ext uri="{9D8B030D-6E8A-4147-A177-3AD203B41FA5}">
                      <a16:colId xmlns:a16="http://schemas.microsoft.com/office/drawing/2014/main" val="1283218544"/>
                    </a:ext>
                  </a:extLst>
                </a:gridCol>
              </a:tblGrid>
              <a:tr h="6519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Câu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hỏi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về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Chương</a:t>
                      </a:r>
                      <a:r>
                        <a:rPr lang="en-US" sz="1600" dirty="0">
                          <a:effectLst/>
                        </a:rPr>
                        <a:t> 5: </a:t>
                      </a:r>
                      <a:r>
                        <a:rPr lang="en-US" sz="1600" dirty="0" err="1">
                          <a:effectLst/>
                        </a:rPr>
                        <a:t>Những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lưu</a:t>
                      </a:r>
                      <a:r>
                        <a:rPr lang="en-US" sz="1600" dirty="0">
                          <a:effectLst/>
                        </a:rPr>
                        <a:t> ý </a:t>
                      </a:r>
                      <a:r>
                        <a:rPr lang="en-US" sz="1600" dirty="0" err="1">
                          <a:effectLst/>
                        </a:rPr>
                        <a:t>trong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quá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trình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thực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hiện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0597733"/>
                  </a:ext>
                </a:extLst>
              </a:tr>
              <a:tr h="5095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thông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tin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nào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bị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thiếu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trong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ch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ương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này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?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7973373"/>
                  </a:ext>
                </a:extLst>
              </a:tr>
              <a:tr h="6519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phần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nào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không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rõ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ràng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, m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ơ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hồ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,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khó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hiểu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,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hoặc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thiếu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chi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tiết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cần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thiết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? 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3854315"/>
                  </a:ext>
                </a:extLst>
              </a:tr>
              <a:tr h="7642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nh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ững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sai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sót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thực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tiễn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hay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không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nhất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quán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nào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9413323"/>
                  </a:ext>
                </a:extLst>
              </a:tr>
              <a:tr h="5095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Theo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bạn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tất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cả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các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phần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đều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liên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quan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đến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ch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ương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này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, hay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cần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phải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thay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đổi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?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Chỗ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nào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?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3716309"/>
                  </a:ext>
                </a:extLst>
              </a:tr>
              <a:tr h="3259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Thông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tin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h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ữu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ích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không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?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2566789"/>
                  </a:ext>
                </a:extLst>
              </a:tr>
              <a:tr h="6519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Bạn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biết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nh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ững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nguồn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thông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tin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nào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mà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bạn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muốn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bổ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sung?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136861"/>
                  </a:ext>
                </a:extLst>
              </a:tr>
              <a:tr h="9779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u="sng" dirty="0" err="1">
                          <a:effectLst/>
                          <a:latin typeface="+mn-lt"/>
                        </a:rPr>
                        <a:t>Bình</a:t>
                      </a:r>
                      <a:r>
                        <a:rPr lang="en-GB" sz="1600" u="sng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sng" dirty="0" err="1">
                          <a:effectLst/>
                          <a:latin typeface="+mn-lt"/>
                        </a:rPr>
                        <a:t>luận</a:t>
                      </a:r>
                      <a:r>
                        <a:rPr lang="en-GB" sz="1600" u="sng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sng" dirty="0" err="1">
                          <a:effectLst/>
                          <a:latin typeface="+mn-lt"/>
                        </a:rPr>
                        <a:t>cụ</a:t>
                      </a:r>
                      <a:r>
                        <a:rPr lang="en-GB" sz="1600" u="sng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sng" dirty="0" err="1">
                          <a:effectLst/>
                          <a:latin typeface="+mn-lt"/>
                        </a:rPr>
                        <a:t>thể</a:t>
                      </a:r>
                      <a:r>
                        <a:rPr lang="en-GB" sz="1600" u="sng" dirty="0">
                          <a:effectLst/>
                          <a:latin typeface="+mn-lt"/>
                        </a:rPr>
                        <a:t>: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Hãy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chỉ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rõ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số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ch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ương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,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số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trang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,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số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phần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hoặc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số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dòng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38456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63957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C30B968-C394-42E7-B5B1-D5CE060CE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3">
                    <a:lumMod val="50000"/>
                  </a:schemeClr>
                </a:solidFill>
              </a:rPr>
              <a:t>Ch</a:t>
            </a:r>
            <a:r>
              <a:rPr lang="en-US" sz="3600" dirty="0" err="1">
                <a:solidFill>
                  <a:schemeClr val="accent3">
                    <a:lumMod val="50000"/>
                  </a:schemeClr>
                </a:solidFill>
              </a:rPr>
              <a:t>ương</a:t>
            </a:r>
            <a:r>
              <a:rPr lang="en-GB" sz="3600" dirty="0">
                <a:solidFill>
                  <a:schemeClr val="accent3">
                    <a:lumMod val="50000"/>
                  </a:schemeClr>
                </a:solidFill>
              </a:rPr>
              <a:t> 6.	</a:t>
            </a:r>
            <a:r>
              <a:rPr lang="en-GB" sz="3600" dirty="0" err="1">
                <a:solidFill>
                  <a:schemeClr val="accent3">
                    <a:lumMod val="50000"/>
                  </a:schemeClr>
                </a:solidFill>
              </a:rPr>
              <a:t>Giám</a:t>
            </a:r>
            <a:r>
              <a:rPr lang="en-GB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3600" dirty="0" err="1">
                <a:solidFill>
                  <a:schemeClr val="accent3">
                    <a:lumMod val="50000"/>
                  </a:schemeClr>
                </a:solidFill>
              </a:rPr>
              <a:t>sát</a:t>
            </a:r>
            <a:r>
              <a:rPr lang="en-GB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3600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GB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3600" dirty="0" err="1">
                <a:solidFill>
                  <a:schemeClr val="accent3">
                    <a:lumMod val="50000"/>
                  </a:schemeClr>
                </a:solidFill>
              </a:rPr>
              <a:t>đánh</a:t>
            </a:r>
            <a:r>
              <a:rPr lang="en-GB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3600" dirty="0" err="1">
                <a:solidFill>
                  <a:schemeClr val="accent3">
                    <a:lumMod val="50000"/>
                  </a:schemeClr>
                </a:solidFill>
              </a:rPr>
              <a:t>giá</a:t>
            </a:r>
            <a:endParaRPr lang="en-GB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288DC84-3C71-4DCD-97CE-AB6901396E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7504" y="1484784"/>
            <a:ext cx="4608512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sz="1800" dirty="0" err="1"/>
              <a:t>Ch</a:t>
            </a:r>
            <a:r>
              <a:rPr lang="en-US" sz="1800" dirty="0" err="1"/>
              <a:t>ương</a:t>
            </a:r>
            <a:r>
              <a:rPr lang="en-US" sz="1800" dirty="0"/>
              <a:t> </a:t>
            </a:r>
            <a:r>
              <a:rPr lang="en-US" sz="1800" dirty="0" err="1"/>
              <a:t>này</a:t>
            </a:r>
            <a:r>
              <a:rPr lang="en-US" sz="1800" dirty="0"/>
              <a:t> </a:t>
            </a:r>
            <a:r>
              <a:rPr lang="en-US" sz="1800" dirty="0" err="1"/>
              <a:t>không</a:t>
            </a:r>
            <a:r>
              <a:rPr lang="en-US" sz="1800" dirty="0"/>
              <a:t> </a:t>
            </a:r>
            <a:r>
              <a:rPr lang="en-US" sz="1800" dirty="0" err="1"/>
              <a:t>có</a:t>
            </a:r>
            <a:r>
              <a:rPr lang="en-US" sz="1800" dirty="0"/>
              <a:t> </a:t>
            </a:r>
            <a:r>
              <a:rPr lang="en-US" sz="1800" dirty="0" err="1"/>
              <a:t>phần</a:t>
            </a:r>
            <a:r>
              <a:rPr lang="en-US" sz="1800" dirty="0"/>
              <a:t> </a:t>
            </a:r>
            <a:r>
              <a:rPr lang="en-US" sz="1800" dirty="0" err="1"/>
              <a:t>mô</a:t>
            </a:r>
            <a:r>
              <a:rPr lang="en-US" sz="1800" dirty="0"/>
              <a:t> </a:t>
            </a:r>
            <a:r>
              <a:rPr lang="en-US" sz="1800" dirty="0" err="1"/>
              <a:t>tả</a:t>
            </a:r>
            <a:r>
              <a:rPr lang="en-US" sz="1800" dirty="0"/>
              <a:t> </a:t>
            </a:r>
            <a:r>
              <a:rPr lang="en-US" sz="1800" dirty="0" err="1"/>
              <a:t>về</a:t>
            </a:r>
            <a:r>
              <a:rPr lang="en-US" sz="1800" dirty="0"/>
              <a:t> </a:t>
            </a:r>
            <a:r>
              <a:rPr lang="en-US" sz="1800" dirty="0" err="1"/>
              <a:t>Giám</a:t>
            </a:r>
            <a:r>
              <a:rPr lang="en-US" sz="1800" dirty="0"/>
              <a:t> </a:t>
            </a:r>
            <a:r>
              <a:rPr lang="en-US" sz="1800" dirty="0" err="1"/>
              <a:t>sát</a:t>
            </a:r>
            <a:r>
              <a:rPr lang="en-US" sz="1800" dirty="0"/>
              <a:t> </a:t>
            </a:r>
            <a:r>
              <a:rPr lang="en-US" sz="1800" dirty="0" err="1"/>
              <a:t>và</a:t>
            </a:r>
            <a:r>
              <a:rPr lang="en-US" sz="1800" dirty="0"/>
              <a:t> </a:t>
            </a:r>
            <a:r>
              <a:rPr lang="en-US" sz="1800" dirty="0" err="1"/>
              <a:t>Đánh</a:t>
            </a:r>
            <a:r>
              <a:rPr lang="en-US" sz="1800" dirty="0"/>
              <a:t> </a:t>
            </a:r>
            <a:r>
              <a:rPr lang="en-US" sz="1800" dirty="0" err="1"/>
              <a:t>giá</a:t>
            </a:r>
            <a:r>
              <a:rPr lang="en-US" sz="1800" dirty="0"/>
              <a:t>, </a:t>
            </a:r>
            <a:r>
              <a:rPr lang="en-US" sz="1800" dirty="0" err="1"/>
              <a:t>mà</a:t>
            </a:r>
            <a:r>
              <a:rPr lang="en-US" sz="1800" dirty="0"/>
              <a:t> </a:t>
            </a:r>
            <a:r>
              <a:rPr lang="en-US" sz="1800" dirty="0" err="1"/>
              <a:t>đề</a:t>
            </a:r>
            <a:r>
              <a:rPr lang="en-US" sz="1800" dirty="0"/>
              <a:t> </a:t>
            </a:r>
            <a:r>
              <a:rPr lang="en-US" sz="1800" dirty="0" err="1"/>
              <a:t>cập</a:t>
            </a:r>
            <a:r>
              <a:rPr lang="en-US" sz="1800" dirty="0"/>
              <a:t> </a:t>
            </a:r>
            <a:r>
              <a:rPr lang="en-US" sz="1800" dirty="0" err="1"/>
              <a:t>đến</a:t>
            </a:r>
            <a:r>
              <a:rPr lang="en-US" sz="1800" dirty="0"/>
              <a:t> </a:t>
            </a:r>
            <a:r>
              <a:rPr lang="en-US" sz="1800" dirty="0" err="1"/>
              <a:t>những</a:t>
            </a:r>
            <a:r>
              <a:rPr lang="en-US" sz="1800" dirty="0"/>
              <a:t> </a:t>
            </a:r>
            <a:r>
              <a:rPr lang="en-US" sz="1800" dirty="0" err="1"/>
              <a:t>công</a:t>
            </a:r>
            <a:r>
              <a:rPr lang="en-US" sz="1800" dirty="0"/>
              <a:t> </a:t>
            </a:r>
            <a:r>
              <a:rPr lang="en-US" sz="1800" dirty="0" err="1"/>
              <a:t>cụ</a:t>
            </a:r>
            <a:r>
              <a:rPr lang="en-US" sz="1800" dirty="0"/>
              <a:t> M&amp;E </a:t>
            </a:r>
            <a:r>
              <a:rPr lang="en-US" sz="1800" dirty="0" err="1"/>
              <a:t>hiện</a:t>
            </a:r>
            <a:r>
              <a:rPr lang="en-US" sz="1800" dirty="0"/>
              <a:t> </a:t>
            </a:r>
            <a:r>
              <a:rPr lang="en-US" sz="1800" dirty="0" err="1"/>
              <a:t>có</a:t>
            </a:r>
            <a:r>
              <a:rPr lang="en-US" sz="1800" dirty="0"/>
              <a:t>.</a:t>
            </a:r>
            <a:endParaRPr lang="fr-FR" sz="1800" dirty="0"/>
          </a:p>
          <a:p>
            <a:pPr lvl="1"/>
            <a:r>
              <a:rPr lang="en-GB" sz="1600" dirty="0"/>
              <a:t>H</a:t>
            </a:r>
            <a:r>
              <a:rPr lang="en-US" sz="1600" dirty="0" err="1"/>
              <a:t>ướng</a:t>
            </a:r>
            <a:r>
              <a:rPr lang="en-US" sz="1600" dirty="0"/>
              <a:t> </a:t>
            </a:r>
            <a:r>
              <a:rPr lang="en-US" sz="1600" dirty="0" err="1"/>
              <a:t>dẫn</a:t>
            </a:r>
            <a:r>
              <a:rPr lang="en-US" sz="1600" dirty="0"/>
              <a:t> </a:t>
            </a:r>
            <a:r>
              <a:rPr lang="en-US" sz="1600" dirty="0" err="1"/>
              <a:t>kỹ</a:t>
            </a:r>
            <a:r>
              <a:rPr lang="en-US" sz="1600" dirty="0"/>
              <a:t> </a:t>
            </a:r>
            <a:r>
              <a:rPr lang="en-US" sz="1600" dirty="0" err="1"/>
              <a:t>thuật</a:t>
            </a:r>
            <a:r>
              <a:rPr lang="en-US" sz="1600" dirty="0"/>
              <a:t> </a:t>
            </a:r>
            <a:r>
              <a:rPr lang="en-US" sz="1600" dirty="0" err="1"/>
              <a:t>của</a:t>
            </a:r>
            <a:r>
              <a:rPr lang="en-US" sz="1600" dirty="0"/>
              <a:t> </a:t>
            </a:r>
            <a:r>
              <a:rPr lang="en-GB" sz="1600" dirty="0"/>
              <a:t>WHO, UNODC,  UNAIDS </a:t>
            </a:r>
            <a:r>
              <a:rPr lang="en-GB" sz="1600" dirty="0" err="1"/>
              <a:t>cho</a:t>
            </a:r>
            <a:r>
              <a:rPr lang="en-GB" sz="1600" dirty="0"/>
              <a:t> </a:t>
            </a:r>
            <a:r>
              <a:rPr lang="en-GB" sz="1600" dirty="0" err="1"/>
              <a:t>Các</a:t>
            </a:r>
            <a:r>
              <a:rPr lang="en-GB" sz="1600" dirty="0"/>
              <a:t> </a:t>
            </a:r>
            <a:r>
              <a:rPr lang="en-GB" sz="1600" dirty="0" err="1"/>
              <a:t>quốc</a:t>
            </a:r>
            <a:r>
              <a:rPr lang="en-GB" sz="1600" dirty="0"/>
              <a:t> </a:t>
            </a:r>
            <a:r>
              <a:rPr lang="en-GB" sz="1600" dirty="0" err="1"/>
              <a:t>gia</a:t>
            </a:r>
            <a:r>
              <a:rPr lang="en-GB" sz="1600" dirty="0"/>
              <a:t> </a:t>
            </a:r>
            <a:r>
              <a:rPr lang="en-GB" sz="1600" dirty="0" err="1"/>
              <a:t>nhằm</a:t>
            </a:r>
            <a:r>
              <a:rPr lang="en-GB" sz="1600" dirty="0"/>
              <a:t> </a:t>
            </a:r>
            <a:r>
              <a:rPr lang="en-GB" sz="1600" dirty="0" err="1"/>
              <a:t>Thiết</a:t>
            </a:r>
            <a:r>
              <a:rPr lang="en-GB" sz="1600" dirty="0"/>
              <a:t> </a:t>
            </a:r>
            <a:r>
              <a:rPr lang="en-GB" sz="1600" dirty="0" err="1"/>
              <a:t>lập</a:t>
            </a:r>
            <a:r>
              <a:rPr lang="en-GB" sz="1600" dirty="0"/>
              <a:t> </a:t>
            </a:r>
            <a:r>
              <a:rPr lang="en-GB" sz="1600" dirty="0" err="1"/>
              <a:t>mục</a:t>
            </a:r>
            <a:r>
              <a:rPr lang="en-GB" sz="1600" dirty="0"/>
              <a:t> </a:t>
            </a:r>
            <a:r>
              <a:rPr lang="en-GB" sz="1600" dirty="0" err="1"/>
              <a:t>tiêu</a:t>
            </a:r>
            <a:r>
              <a:rPr lang="en-GB" sz="1600" dirty="0"/>
              <a:t> </a:t>
            </a:r>
            <a:r>
              <a:rPr lang="en-GB" sz="1600" dirty="0" err="1"/>
              <a:t>đối</a:t>
            </a:r>
            <a:r>
              <a:rPr lang="en-GB" sz="1600" dirty="0"/>
              <a:t> v</a:t>
            </a:r>
            <a:r>
              <a:rPr lang="en-US" sz="1600" dirty="0" err="1"/>
              <a:t>ới</a:t>
            </a:r>
            <a:r>
              <a:rPr lang="en-US" sz="1600" dirty="0"/>
              <a:t> </a:t>
            </a:r>
            <a:r>
              <a:rPr lang="en-US" sz="1600" dirty="0" err="1"/>
              <a:t>tiếp</a:t>
            </a:r>
            <a:r>
              <a:rPr lang="en-US" sz="1600" dirty="0"/>
              <a:t> </a:t>
            </a:r>
            <a:r>
              <a:rPr lang="en-US" sz="1600" dirty="0" err="1"/>
              <a:t>cận</a:t>
            </a:r>
            <a:r>
              <a:rPr lang="en-US" sz="1600" dirty="0"/>
              <a:t> </a:t>
            </a:r>
            <a:r>
              <a:rPr lang="en-US" sz="1600" dirty="0" err="1"/>
              <a:t>phổ</a:t>
            </a:r>
            <a:r>
              <a:rPr lang="en-US" sz="1600" dirty="0"/>
              <a:t> </a:t>
            </a:r>
            <a:r>
              <a:rPr lang="en-US" sz="1600" dirty="0" err="1"/>
              <a:t>biến</a:t>
            </a:r>
            <a:r>
              <a:rPr lang="en-US" sz="1600" dirty="0"/>
              <a:t> </a:t>
            </a:r>
            <a:r>
              <a:rPr lang="en-US" sz="1600" dirty="0" err="1"/>
              <a:t>trong</a:t>
            </a:r>
            <a:r>
              <a:rPr lang="en-US" sz="1600" dirty="0"/>
              <a:t> </a:t>
            </a:r>
            <a:r>
              <a:rPr lang="en-US" sz="1600" dirty="0" err="1"/>
              <a:t>dự</a:t>
            </a:r>
            <a:r>
              <a:rPr lang="en-US" sz="1600" dirty="0"/>
              <a:t> </a:t>
            </a:r>
            <a:r>
              <a:rPr lang="en-US" sz="1600" dirty="0" err="1"/>
              <a:t>phòng</a:t>
            </a:r>
            <a:r>
              <a:rPr lang="en-US" sz="1600" dirty="0"/>
              <a:t> </a:t>
            </a:r>
            <a:r>
              <a:rPr lang="en-US" sz="1600" dirty="0" err="1"/>
              <a:t>lây</a:t>
            </a:r>
            <a:r>
              <a:rPr lang="en-US" sz="1600" dirty="0"/>
              <a:t> </a:t>
            </a:r>
            <a:r>
              <a:rPr lang="en-US" sz="1600" dirty="0" err="1"/>
              <a:t>nhiễm</a:t>
            </a:r>
            <a:r>
              <a:rPr lang="en-US" sz="1600" dirty="0"/>
              <a:t> HIV, </a:t>
            </a:r>
            <a:r>
              <a:rPr lang="en-US" sz="1600" dirty="0" err="1"/>
              <a:t>điều</a:t>
            </a:r>
            <a:r>
              <a:rPr lang="en-US" sz="1600" dirty="0"/>
              <a:t> </a:t>
            </a:r>
            <a:r>
              <a:rPr lang="en-US" sz="1600" dirty="0" err="1"/>
              <a:t>trị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chăm</a:t>
            </a:r>
            <a:r>
              <a:rPr lang="en-US" sz="1600" dirty="0"/>
              <a:t> </a:t>
            </a:r>
            <a:r>
              <a:rPr lang="en-US" sz="1600" dirty="0" err="1"/>
              <a:t>sóc</a:t>
            </a:r>
            <a:r>
              <a:rPr lang="en-US" sz="1600" dirty="0"/>
              <a:t> ng</a:t>
            </a:r>
            <a:r>
              <a:rPr lang="vi-VN" sz="1600" dirty="0"/>
              <a:t>ư</a:t>
            </a:r>
            <a:r>
              <a:rPr lang="en-US" sz="1600" dirty="0" err="1"/>
              <a:t>ời</a:t>
            </a:r>
            <a:r>
              <a:rPr lang="en-US" sz="1600" dirty="0"/>
              <a:t> </a:t>
            </a:r>
            <a:r>
              <a:rPr lang="en-US" sz="1600" dirty="0" err="1"/>
              <a:t>tiêm</a:t>
            </a:r>
            <a:r>
              <a:rPr lang="en-US" sz="1600" dirty="0"/>
              <a:t> </a:t>
            </a:r>
            <a:r>
              <a:rPr lang="en-US" sz="1600" dirty="0" err="1"/>
              <a:t>chích</a:t>
            </a:r>
            <a:r>
              <a:rPr lang="en-US" sz="1600" dirty="0"/>
              <a:t> ma </a:t>
            </a:r>
            <a:r>
              <a:rPr lang="en-US" sz="1600" dirty="0" err="1"/>
              <a:t>túy</a:t>
            </a:r>
            <a:r>
              <a:rPr lang="en-US" sz="1600" dirty="0"/>
              <a:t> - 2012</a:t>
            </a:r>
            <a:endParaRPr lang="en-GB" sz="1600" dirty="0"/>
          </a:p>
          <a:p>
            <a:pPr lvl="1"/>
            <a:r>
              <a:rPr lang="en-GB" sz="1600" dirty="0" err="1"/>
              <a:t>Bộ</a:t>
            </a:r>
            <a:r>
              <a:rPr lang="en-GB" sz="1600" dirty="0"/>
              <a:t> </a:t>
            </a:r>
            <a:r>
              <a:rPr lang="en-GB" sz="1600" dirty="0" err="1"/>
              <a:t>công</a:t>
            </a:r>
            <a:r>
              <a:rPr lang="en-GB" sz="1600" dirty="0"/>
              <a:t> </a:t>
            </a:r>
            <a:r>
              <a:rPr lang="en-GB" sz="1600" dirty="0" err="1"/>
              <a:t>cụ</a:t>
            </a:r>
            <a:r>
              <a:rPr lang="en-GB" sz="1600" dirty="0"/>
              <a:t> </a:t>
            </a:r>
            <a:r>
              <a:rPr lang="en-GB" sz="1600" dirty="0" err="1"/>
              <a:t>của</a:t>
            </a:r>
            <a:r>
              <a:rPr lang="en-GB" sz="1600" dirty="0"/>
              <a:t> </a:t>
            </a:r>
            <a:r>
              <a:rPr lang="en-US" sz="1600" dirty="0"/>
              <a:t>WHO </a:t>
            </a:r>
            <a:r>
              <a:rPr lang="en-US" sz="1600" dirty="0" err="1"/>
              <a:t>trong</a:t>
            </a:r>
            <a:r>
              <a:rPr lang="en-US" sz="1600" dirty="0"/>
              <a:t> </a:t>
            </a:r>
            <a:r>
              <a:rPr lang="en-US" sz="1600" dirty="0" err="1"/>
              <a:t>việc</a:t>
            </a:r>
            <a:r>
              <a:rPr lang="en-US" sz="1600" dirty="0"/>
              <a:t> </a:t>
            </a:r>
            <a:r>
              <a:rPr lang="en-US" sz="1600" dirty="0" err="1"/>
              <a:t>thiết</a:t>
            </a:r>
            <a:r>
              <a:rPr lang="en-US" sz="1600" dirty="0"/>
              <a:t> </a:t>
            </a:r>
            <a:r>
              <a:rPr lang="en-US" sz="1600" dirty="0" err="1"/>
              <a:t>lập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giám</a:t>
            </a:r>
            <a:r>
              <a:rPr lang="en-US" sz="1600" dirty="0"/>
              <a:t> </a:t>
            </a:r>
            <a:r>
              <a:rPr lang="en-US" sz="1600" dirty="0" err="1"/>
              <a:t>sát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mục</a:t>
            </a:r>
            <a:r>
              <a:rPr lang="en-US" sz="1600" dirty="0"/>
              <a:t> </a:t>
            </a:r>
            <a:r>
              <a:rPr lang="en-US" sz="1600" dirty="0" err="1"/>
              <a:t>tiêu</a:t>
            </a:r>
            <a:r>
              <a:rPr lang="en-US" sz="1600" dirty="0"/>
              <a:t> </a:t>
            </a:r>
            <a:r>
              <a:rPr lang="en-US" sz="1600" dirty="0" err="1"/>
              <a:t>trong</a:t>
            </a:r>
            <a:r>
              <a:rPr lang="en-US" sz="1600" dirty="0"/>
              <a:t> </a:t>
            </a:r>
            <a:r>
              <a:rPr lang="en-US" sz="1600" dirty="0" err="1"/>
              <a:t>dự</a:t>
            </a:r>
            <a:r>
              <a:rPr lang="en-US" sz="1600" dirty="0"/>
              <a:t> </a:t>
            </a:r>
            <a:r>
              <a:rPr lang="en-US" sz="1600" dirty="0" err="1"/>
              <a:t>phòng</a:t>
            </a:r>
            <a:r>
              <a:rPr lang="en-US" sz="1600" dirty="0"/>
              <a:t>, </a:t>
            </a:r>
            <a:r>
              <a:rPr lang="en-US" sz="1600" dirty="0" err="1"/>
              <a:t>chẩn</a:t>
            </a:r>
            <a:r>
              <a:rPr lang="en-US" sz="1600" dirty="0"/>
              <a:t> </a:t>
            </a:r>
            <a:r>
              <a:rPr lang="en-US" sz="1600" dirty="0" err="1"/>
              <a:t>đoán</a:t>
            </a:r>
            <a:r>
              <a:rPr lang="en-US" sz="1600" dirty="0"/>
              <a:t>,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điều</a:t>
            </a:r>
            <a:r>
              <a:rPr lang="en-US" sz="1600" dirty="0"/>
              <a:t> </a:t>
            </a:r>
            <a:r>
              <a:rPr lang="en-US" sz="1600" dirty="0" err="1"/>
              <a:t>trị</a:t>
            </a:r>
            <a:r>
              <a:rPr lang="en-US" sz="1600" dirty="0"/>
              <a:t> </a:t>
            </a:r>
            <a:r>
              <a:rPr lang="en-US" sz="1600" dirty="0" err="1"/>
              <a:t>lây</a:t>
            </a:r>
            <a:r>
              <a:rPr lang="en-US" sz="1600" dirty="0"/>
              <a:t> </a:t>
            </a:r>
            <a:r>
              <a:rPr lang="en-US" sz="1600" dirty="0" err="1"/>
              <a:t>nhiễm</a:t>
            </a:r>
            <a:r>
              <a:rPr lang="en-US" sz="1600" dirty="0"/>
              <a:t> HIV,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chăm</a:t>
            </a:r>
            <a:r>
              <a:rPr lang="en-US" sz="1600" dirty="0"/>
              <a:t> </a:t>
            </a:r>
            <a:r>
              <a:rPr lang="en-US" sz="1600" dirty="0" err="1"/>
              <a:t>sóc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nhóm</a:t>
            </a:r>
            <a:r>
              <a:rPr lang="en-US" sz="1600" dirty="0"/>
              <a:t> </a:t>
            </a:r>
            <a:r>
              <a:rPr lang="en-US" sz="1600" dirty="0" err="1"/>
              <a:t>đối</a:t>
            </a:r>
            <a:r>
              <a:rPr lang="en-US" sz="1600" dirty="0"/>
              <a:t> </a:t>
            </a:r>
            <a:r>
              <a:rPr lang="en-US" sz="1600" dirty="0" err="1"/>
              <a:t>tượng</a:t>
            </a:r>
            <a:r>
              <a:rPr lang="en-US" sz="1600" dirty="0"/>
              <a:t> </a:t>
            </a:r>
            <a:r>
              <a:rPr lang="en-US" sz="1600" dirty="0" err="1"/>
              <a:t>chính</a:t>
            </a:r>
            <a:endParaRPr lang="en-GB" sz="1600" dirty="0"/>
          </a:p>
          <a:p>
            <a:pPr lvl="1"/>
            <a:endParaRPr lang="fr-FR" sz="1200" dirty="0"/>
          </a:p>
          <a:p>
            <a:pPr marL="0" indent="0">
              <a:buNone/>
            </a:pPr>
            <a:r>
              <a:rPr lang="fr-FR" sz="1800" dirty="0" err="1"/>
              <a:t>Đề</a:t>
            </a:r>
            <a:r>
              <a:rPr lang="fr-FR" sz="1800" dirty="0"/>
              <a:t> </a:t>
            </a:r>
            <a:r>
              <a:rPr lang="fr-FR" sz="1800" dirty="0" err="1"/>
              <a:t>xuất</a:t>
            </a:r>
            <a:r>
              <a:rPr lang="fr-FR" sz="1800" dirty="0"/>
              <a:t> 4 </a:t>
            </a:r>
            <a:r>
              <a:rPr lang="fr-FR" sz="1800" dirty="0" err="1"/>
              <a:t>ch</a:t>
            </a:r>
            <a:r>
              <a:rPr lang="en-US" sz="1800" dirty="0" err="1"/>
              <a:t>ương</a:t>
            </a:r>
            <a:r>
              <a:rPr lang="en-US" sz="1800" dirty="0"/>
              <a:t> </a:t>
            </a:r>
            <a:r>
              <a:rPr lang="en-US" sz="1800" dirty="0" err="1"/>
              <a:t>trình</a:t>
            </a:r>
            <a:r>
              <a:rPr lang="en-US" sz="1800" dirty="0"/>
              <a:t> </a:t>
            </a:r>
            <a:r>
              <a:rPr lang="en-US" sz="1800" dirty="0" err="1"/>
              <a:t>ưu</a:t>
            </a:r>
            <a:r>
              <a:rPr lang="en-US" sz="1800" dirty="0"/>
              <a:t> </a:t>
            </a:r>
            <a:r>
              <a:rPr lang="en-US" sz="1800" dirty="0" err="1"/>
              <a:t>tiên</a:t>
            </a:r>
            <a:r>
              <a:rPr lang="fr-FR" sz="1800" dirty="0"/>
              <a:t>:</a:t>
            </a:r>
          </a:p>
          <a:p>
            <a:pPr lvl="0"/>
            <a:r>
              <a:rPr lang="en-GB" sz="1800" dirty="0">
                <a:solidFill>
                  <a:schemeClr val="accent3">
                    <a:lumMod val="50000"/>
                  </a:schemeClr>
                </a:solidFill>
              </a:rPr>
              <a:t>Ch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ương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trình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cấp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phát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bao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cao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su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miễn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phí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chương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trình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tình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dục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an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toàn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hơn</a:t>
            </a:r>
            <a:endParaRPr lang="en-GB" sz="1800" dirty="0">
              <a:solidFill>
                <a:schemeClr val="accent3">
                  <a:lumMod val="50000"/>
                </a:schemeClr>
              </a:solidFill>
            </a:endParaRPr>
          </a:p>
          <a:p>
            <a:pPr lvl="0"/>
            <a:r>
              <a:rPr lang="en-GB" sz="1800" dirty="0">
                <a:solidFill>
                  <a:schemeClr val="accent3">
                    <a:lumMod val="50000"/>
                  </a:schemeClr>
                </a:solidFill>
              </a:rPr>
              <a:t>Ch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ương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trình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cấp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phát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bơm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kim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tiêm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miễn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phí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các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sản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phẩm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khác</a:t>
            </a:r>
            <a:endParaRPr lang="en-GB" sz="1800" dirty="0">
              <a:solidFill>
                <a:schemeClr val="accent3">
                  <a:lumMod val="50000"/>
                </a:schemeClr>
              </a:solidFill>
            </a:endParaRPr>
          </a:p>
          <a:p>
            <a:pPr lvl="0"/>
            <a:r>
              <a:rPr lang="en-GB" sz="1800" dirty="0" err="1">
                <a:solidFill>
                  <a:schemeClr val="accent3">
                    <a:lumMod val="50000"/>
                  </a:schemeClr>
                </a:solidFill>
              </a:rPr>
              <a:t>Xét</a:t>
            </a:r>
            <a:r>
              <a:rPr lang="en-GB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accent3">
                    <a:lumMod val="50000"/>
                  </a:schemeClr>
                </a:solidFill>
              </a:rPr>
              <a:t>nghiệm</a:t>
            </a:r>
            <a:r>
              <a:rPr lang="en-GB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GB" sz="1800" dirty="0">
                <a:solidFill>
                  <a:schemeClr val="accent3">
                    <a:lumMod val="50000"/>
                  </a:schemeClr>
                </a:solidFill>
              </a:rPr>
              <a:t> t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ư </a:t>
            </a:r>
            <a:r>
              <a:rPr lang="en-US" sz="1800" dirty="0" err="1">
                <a:solidFill>
                  <a:schemeClr val="accent3">
                    <a:lumMod val="50000"/>
                  </a:schemeClr>
                </a:solidFill>
              </a:rPr>
              <a:t>vấn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1800" dirty="0">
                <a:solidFill>
                  <a:schemeClr val="accent3">
                    <a:lumMod val="50000"/>
                  </a:schemeClr>
                </a:solidFill>
              </a:rPr>
              <a:t>HIV (HTC) </a:t>
            </a:r>
          </a:p>
          <a:p>
            <a:pPr lvl="0"/>
            <a:r>
              <a:rPr lang="en-GB" sz="1800" dirty="0">
                <a:solidFill>
                  <a:schemeClr val="accent3">
                    <a:lumMod val="50000"/>
                  </a:schemeClr>
                </a:solidFill>
              </a:rPr>
              <a:t>ART/PEP/</a:t>
            </a:r>
            <a:r>
              <a:rPr lang="en-GB" sz="1800" dirty="0" err="1">
                <a:solidFill>
                  <a:schemeClr val="accent3">
                    <a:lumMod val="50000"/>
                  </a:schemeClr>
                </a:solidFill>
              </a:rPr>
              <a:t>PrEP</a:t>
            </a:r>
            <a:r>
              <a:rPr lang="en-GB" sz="1800" dirty="0">
                <a:solidFill>
                  <a:schemeClr val="accent3">
                    <a:lumMod val="50000"/>
                  </a:schemeClr>
                </a:solidFill>
              </a:rPr>
              <a:t>/</a:t>
            </a:r>
            <a:r>
              <a:rPr lang="en-GB" sz="1800" dirty="0" err="1">
                <a:solidFill>
                  <a:schemeClr val="accent3">
                    <a:lumMod val="50000"/>
                  </a:schemeClr>
                </a:solidFill>
              </a:rPr>
              <a:t>TasP</a:t>
            </a:r>
            <a:r>
              <a:rPr lang="en-GB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endParaRPr lang="en-GB" sz="1800" dirty="0"/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1B446611-25AF-400D-8FBC-AF150FBDD2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375636"/>
              </p:ext>
            </p:extLst>
          </p:nvPr>
        </p:nvGraphicFramePr>
        <p:xfrm>
          <a:off x="5148064" y="1858882"/>
          <a:ext cx="3816424" cy="377776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816424">
                  <a:extLst>
                    <a:ext uri="{9D8B030D-6E8A-4147-A177-3AD203B41FA5}">
                      <a16:colId xmlns:a16="http://schemas.microsoft.com/office/drawing/2014/main" val="1283218544"/>
                    </a:ext>
                  </a:extLst>
                </a:gridCol>
              </a:tblGrid>
              <a:tr h="6519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Câu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hỏi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về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Chương</a:t>
                      </a:r>
                      <a:r>
                        <a:rPr lang="en-US" sz="1600" dirty="0">
                          <a:effectLst/>
                        </a:rPr>
                        <a:t> 6: </a:t>
                      </a:r>
                      <a:r>
                        <a:rPr lang="en-US" sz="1600" dirty="0" err="1">
                          <a:effectLst/>
                        </a:rPr>
                        <a:t>Giám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sát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và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đánh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giá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50597733"/>
                  </a:ext>
                </a:extLst>
              </a:tr>
              <a:tr h="5095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Theo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bạn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,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cách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tiếp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cận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ở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đây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phù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hợp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không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hoặc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bạn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cho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rằng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nên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tìm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thông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tin chi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tiết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theo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từng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mục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tiêu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?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17973373"/>
                  </a:ext>
                </a:extLst>
              </a:tr>
              <a:tr h="6519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Bạn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có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đồng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ý v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ới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các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mục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ưu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tiên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được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đưa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ra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?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63854315"/>
                  </a:ext>
                </a:extLst>
              </a:tr>
              <a:tr h="764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Thông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tin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ch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ương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này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hữu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ích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không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69413323"/>
                  </a:ext>
                </a:extLst>
              </a:tr>
              <a:tr h="9779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u="sng" dirty="0" err="1">
                          <a:effectLst/>
                          <a:latin typeface="+mn-lt"/>
                        </a:rPr>
                        <a:t>Bình</a:t>
                      </a:r>
                      <a:r>
                        <a:rPr lang="en-GB" sz="1600" u="sng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sng" dirty="0" err="1">
                          <a:effectLst/>
                          <a:latin typeface="+mn-lt"/>
                        </a:rPr>
                        <a:t>luận</a:t>
                      </a:r>
                      <a:r>
                        <a:rPr lang="en-GB" sz="1600" u="sng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sng" dirty="0" err="1">
                          <a:effectLst/>
                          <a:latin typeface="+mn-lt"/>
                        </a:rPr>
                        <a:t>cụ</a:t>
                      </a:r>
                      <a:r>
                        <a:rPr lang="en-GB" sz="1600" u="sng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sng" dirty="0" err="1">
                          <a:effectLst/>
                          <a:latin typeface="+mn-lt"/>
                        </a:rPr>
                        <a:t>thể</a:t>
                      </a:r>
                      <a:r>
                        <a:rPr lang="en-GB" sz="1600" u="sng" dirty="0">
                          <a:effectLst/>
                          <a:latin typeface="+mn-lt"/>
                        </a:rPr>
                        <a:t>: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Hãy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chỉ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rõ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số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ch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ương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,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số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trang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,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số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phần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hoặc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số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dòng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38456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0301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437856-5E63-4778-890B-037BEE642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z="3200" i="1" dirty="0">
                <a:solidFill>
                  <a:schemeClr val="accent3">
                    <a:lumMod val="50000"/>
                  </a:schemeClr>
                </a:solidFill>
                <a:ea typeface="Yu Mincho" panose="02020400000000000000" pitchFamily="18" charset="-128"/>
                <a:cs typeface="Times New Roman" panose="02020603050405020304" pitchFamily="18" charset="0"/>
              </a:rPr>
              <a:t>PHỤ LỤC</a:t>
            </a:r>
            <a:endParaRPr lang="en-GB" sz="3200" i="1" dirty="0">
              <a:solidFill>
                <a:schemeClr val="accent3">
                  <a:lumMod val="50000"/>
                </a:schemeClr>
              </a:solidFill>
              <a:ea typeface="Yu Mincho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C4C0C0-107A-4360-B1E5-19B5E16F8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556793"/>
            <a:ext cx="4906888" cy="424847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000" dirty="0" err="1"/>
              <a:t>Các</a:t>
            </a:r>
            <a:r>
              <a:rPr lang="en-GB" sz="2000" dirty="0"/>
              <a:t> </a:t>
            </a:r>
            <a:r>
              <a:rPr lang="en-GB" sz="2000" dirty="0" err="1"/>
              <a:t>thông</a:t>
            </a:r>
            <a:r>
              <a:rPr lang="en-GB" sz="2000" dirty="0"/>
              <a:t> tin </a:t>
            </a:r>
            <a:r>
              <a:rPr lang="en-GB" sz="2000" dirty="0" err="1"/>
              <a:t>bổ</a:t>
            </a:r>
            <a:r>
              <a:rPr lang="en-GB" sz="2000" dirty="0"/>
              <a:t> sung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 err="1"/>
              <a:t>Các</a:t>
            </a:r>
            <a:r>
              <a:rPr lang="en-GB" sz="2000" dirty="0"/>
              <a:t> </a:t>
            </a:r>
            <a:r>
              <a:rPr lang="en-GB" sz="2000" dirty="0" err="1"/>
              <a:t>bảng</a:t>
            </a:r>
            <a:r>
              <a:rPr lang="en-GB" sz="2000" dirty="0"/>
              <a:t> </a:t>
            </a:r>
            <a:r>
              <a:rPr lang="en-GB" sz="2000" dirty="0" err="1"/>
              <a:t>kê</a:t>
            </a:r>
            <a:r>
              <a:rPr lang="en-GB" sz="2000" dirty="0"/>
              <a:t>	</a:t>
            </a:r>
          </a:p>
          <a:p>
            <a:pPr lvl="1"/>
            <a:r>
              <a:rPr lang="en-GB" sz="1800" dirty="0" err="1"/>
              <a:t>Danh</a:t>
            </a:r>
            <a:r>
              <a:rPr lang="en-GB" sz="1800" dirty="0"/>
              <a:t> </a:t>
            </a:r>
            <a:r>
              <a:rPr lang="en-GB" sz="1800" dirty="0" err="1"/>
              <a:t>sách</a:t>
            </a:r>
            <a:r>
              <a:rPr lang="en-GB" sz="1800" dirty="0"/>
              <a:t> </a:t>
            </a:r>
            <a:r>
              <a:rPr lang="en-GB" sz="1800" dirty="0" err="1"/>
              <a:t>giảm</a:t>
            </a:r>
            <a:r>
              <a:rPr lang="en-GB" sz="1800" dirty="0"/>
              <a:t> </a:t>
            </a:r>
            <a:r>
              <a:rPr lang="en-GB" sz="1800" dirty="0" err="1"/>
              <a:t>hại</a:t>
            </a:r>
            <a:r>
              <a:rPr lang="en-GB" sz="1800" dirty="0"/>
              <a:t> </a:t>
            </a:r>
            <a:r>
              <a:rPr lang="en-GB" sz="1800" dirty="0" err="1"/>
              <a:t>đối</a:t>
            </a:r>
            <a:r>
              <a:rPr lang="en-GB" sz="1800" dirty="0"/>
              <a:t> v</a:t>
            </a:r>
            <a:r>
              <a:rPr lang="en-US" sz="1800" dirty="0" err="1"/>
              <a:t>ới</a:t>
            </a:r>
            <a:r>
              <a:rPr lang="en-US" sz="1800" dirty="0"/>
              <a:t> </a:t>
            </a:r>
            <a:r>
              <a:rPr lang="en-US" sz="1800" dirty="0" err="1"/>
              <a:t>các</a:t>
            </a:r>
            <a:r>
              <a:rPr lang="en-US" sz="1800" dirty="0"/>
              <a:t> </a:t>
            </a:r>
            <a:r>
              <a:rPr lang="en-US" sz="1800" dirty="0" err="1"/>
              <a:t>nhà</a:t>
            </a:r>
            <a:r>
              <a:rPr lang="en-US" sz="1800" dirty="0"/>
              <a:t> </a:t>
            </a:r>
            <a:r>
              <a:rPr lang="en-US" sz="1800" dirty="0" err="1"/>
              <a:t>hoạch</a:t>
            </a:r>
            <a:r>
              <a:rPr lang="en-US" sz="1800" dirty="0"/>
              <a:t> </a:t>
            </a:r>
            <a:r>
              <a:rPr lang="en-US" sz="1800" dirty="0" err="1"/>
              <a:t>định</a:t>
            </a:r>
            <a:r>
              <a:rPr lang="en-US" sz="1800" dirty="0"/>
              <a:t> </a:t>
            </a:r>
            <a:r>
              <a:rPr lang="en-US" sz="1800" dirty="0" err="1"/>
              <a:t>chính</a:t>
            </a:r>
            <a:r>
              <a:rPr lang="en-US" sz="1800" dirty="0"/>
              <a:t> </a:t>
            </a:r>
            <a:r>
              <a:rPr lang="en-US" sz="1800" dirty="0" err="1"/>
              <a:t>sách</a:t>
            </a:r>
            <a:r>
              <a:rPr lang="en-US" sz="1800" dirty="0"/>
              <a:t> </a:t>
            </a:r>
            <a:r>
              <a:rPr lang="en-US" sz="1800" dirty="0" err="1"/>
              <a:t>và</a:t>
            </a:r>
            <a:r>
              <a:rPr lang="en-US" sz="1800" dirty="0"/>
              <a:t> </a:t>
            </a:r>
            <a:r>
              <a:rPr lang="en-US" sz="1800" dirty="0" err="1"/>
              <a:t>các</a:t>
            </a:r>
            <a:r>
              <a:rPr lang="en-US" sz="1800" dirty="0"/>
              <a:t> </a:t>
            </a:r>
            <a:r>
              <a:rPr lang="en-US" sz="1800" dirty="0" err="1"/>
              <a:t>nhà</a:t>
            </a:r>
            <a:r>
              <a:rPr lang="en-US" sz="1800" dirty="0"/>
              <a:t> </a:t>
            </a:r>
            <a:r>
              <a:rPr lang="en-US" sz="1800" dirty="0" err="1"/>
              <a:t>quản</a:t>
            </a:r>
            <a:r>
              <a:rPr lang="en-US" sz="1800" dirty="0"/>
              <a:t> </a:t>
            </a:r>
            <a:r>
              <a:rPr lang="en-US" sz="1800" dirty="0" err="1"/>
              <a:t>lý</a:t>
            </a:r>
            <a:endParaRPr lang="en-GB" sz="1800" dirty="0"/>
          </a:p>
          <a:p>
            <a:pPr lvl="1"/>
            <a:r>
              <a:rPr lang="en-GB" sz="1800" dirty="0" err="1"/>
              <a:t>Thông</a:t>
            </a:r>
            <a:r>
              <a:rPr lang="en-GB" sz="1800" dirty="0"/>
              <a:t> tin </a:t>
            </a:r>
            <a:r>
              <a:rPr lang="en-GB" sz="1800" dirty="0" err="1"/>
              <a:t>giảm</a:t>
            </a:r>
            <a:r>
              <a:rPr lang="en-GB" sz="1800" dirty="0"/>
              <a:t> </a:t>
            </a:r>
            <a:r>
              <a:rPr lang="en-GB" sz="1800" dirty="0" err="1"/>
              <a:t>hại</a:t>
            </a:r>
            <a:r>
              <a:rPr lang="en-GB" sz="1800" dirty="0"/>
              <a:t> </a:t>
            </a:r>
            <a:r>
              <a:rPr lang="en-GB" sz="1800" dirty="0" err="1"/>
              <a:t>đối</a:t>
            </a:r>
            <a:r>
              <a:rPr lang="en-GB" sz="1800" dirty="0"/>
              <a:t> v</a:t>
            </a:r>
            <a:r>
              <a:rPr lang="en-US" sz="1800" dirty="0" err="1"/>
              <a:t>ới</a:t>
            </a:r>
            <a:r>
              <a:rPr lang="en-US" sz="1800" dirty="0"/>
              <a:t> </a:t>
            </a:r>
            <a:r>
              <a:rPr lang="en-US" sz="1800" dirty="0" err="1"/>
              <a:t>người</a:t>
            </a:r>
            <a:r>
              <a:rPr lang="en-US" sz="1800" dirty="0"/>
              <a:t> </a:t>
            </a:r>
            <a:r>
              <a:rPr lang="en-US" sz="1800" dirty="0" err="1"/>
              <a:t>tiêm</a:t>
            </a:r>
            <a:r>
              <a:rPr lang="en-US" sz="1800" dirty="0"/>
              <a:t> </a:t>
            </a:r>
            <a:r>
              <a:rPr lang="en-US" sz="1800" dirty="0" err="1"/>
              <a:t>chích</a:t>
            </a:r>
            <a:r>
              <a:rPr lang="en-US" sz="1800" dirty="0"/>
              <a:t> </a:t>
            </a:r>
            <a:r>
              <a:rPr lang="en-US" sz="1800" dirty="0" err="1"/>
              <a:t>chất</a:t>
            </a:r>
            <a:r>
              <a:rPr lang="en-US" sz="1800" dirty="0"/>
              <a:t> </a:t>
            </a:r>
            <a:r>
              <a:rPr lang="en-US" sz="1800" dirty="0" err="1"/>
              <a:t>gây</a:t>
            </a:r>
            <a:r>
              <a:rPr lang="en-US" sz="1800" dirty="0"/>
              <a:t> </a:t>
            </a:r>
            <a:r>
              <a:rPr lang="en-US" sz="1800" dirty="0" err="1"/>
              <a:t>nghiện</a:t>
            </a:r>
            <a:r>
              <a:rPr lang="en-US" sz="1800" dirty="0"/>
              <a:t> </a:t>
            </a:r>
            <a:r>
              <a:rPr lang="en-US" sz="1800" dirty="0" err="1"/>
              <a:t>kích</a:t>
            </a:r>
            <a:r>
              <a:rPr lang="en-US" sz="1800" dirty="0"/>
              <a:t> </a:t>
            </a:r>
            <a:r>
              <a:rPr lang="en-US" sz="1800" dirty="0" err="1"/>
              <a:t>thích</a:t>
            </a:r>
            <a:endParaRPr lang="en-GB" sz="1800" dirty="0"/>
          </a:p>
          <a:p>
            <a:pPr lvl="1"/>
            <a:r>
              <a:rPr lang="en-GB" sz="1800" dirty="0" err="1"/>
              <a:t>Thông</a:t>
            </a:r>
            <a:r>
              <a:rPr lang="en-GB" sz="1800" dirty="0"/>
              <a:t> tin </a:t>
            </a:r>
            <a:r>
              <a:rPr lang="en-GB" sz="1800" dirty="0" err="1"/>
              <a:t>giảm</a:t>
            </a:r>
            <a:r>
              <a:rPr lang="en-GB" sz="1800" dirty="0"/>
              <a:t> </a:t>
            </a:r>
            <a:r>
              <a:rPr lang="en-GB" sz="1800" dirty="0" err="1"/>
              <a:t>hại</a:t>
            </a:r>
            <a:r>
              <a:rPr lang="en-GB" sz="1800" dirty="0"/>
              <a:t> </a:t>
            </a:r>
            <a:r>
              <a:rPr lang="en-GB" sz="1800" dirty="0" err="1"/>
              <a:t>đối</a:t>
            </a:r>
            <a:r>
              <a:rPr lang="en-GB" sz="1800" dirty="0"/>
              <a:t> v</a:t>
            </a:r>
            <a:r>
              <a:rPr lang="en-US" sz="1800" dirty="0" err="1"/>
              <a:t>ới</a:t>
            </a:r>
            <a:r>
              <a:rPr lang="en-US" sz="1800" dirty="0"/>
              <a:t> </a:t>
            </a:r>
            <a:r>
              <a:rPr lang="en-US" sz="1800" dirty="0" err="1"/>
              <a:t>người</a:t>
            </a:r>
            <a:r>
              <a:rPr lang="en-US" sz="1800" dirty="0"/>
              <a:t> </a:t>
            </a:r>
            <a:r>
              <a:rPr lang="en-US" sz="1800" dirty="0" err="1"/>
              <a:t>sử</a:t>
            </a:r>
            <a:r>
              <a:rPr lang="en-US" sz="1800" dirty="0"/>
              <a:t> </a:t>
            </a:r>
            <a:r>
              <a:rPr lang="en-US" sz="1800" dirty="0" err="1"/>
              <a:t>dụng</a:t>
            </a:r>
            <a:r>
              <a:rPr lang="en-US" sz="1800" dirty="0"/>
              <a:t> </a:t>
            </a:r>
            <a:r>
              <a:rPr lang="en-US" sz="1800" dirty="0" err="1"/>
              <a:t>chất</a:t>
            </a:r>
            <a:r>
              <a:rPr lang="en-US" sz="1800" dirty="0"/>
              <a:t> </a:t>
            </a:r>
            <a:r>
              <a:rPr lang="en-US" sz="1800" dirty="0" err="1"/>
              <a:t>gây</a:t>
            </a:r>
            <a:r>
              <a:rPr lang="en-US" sz="1800" dirty="0"/>
              <a:t> </a:t>
            </a:r>
            <a:r>
              <a:rPr lang="en-US" sz="1800" dirty="0" err="1"/>
              <a:t>nghiện</a:t>
            </a:r>
            <a:r>
              <a:rPr lang="en-US" sz="1800" dirty="0"/>
              <a:t> </a:t>
            </a:r>
            <a:r>
              <a:rPr lang="en-US" sz="1800" dirty="0" err="1"/>
              <a:t>kích</a:t>
            </a:r>
            <a:r>
              <a:rPr lang="en-US" sz="1800" dirty="0"/>
              <a:t> </a:t>
            </a:r>
            <a:r>
              <a:rPr lang="en-US" sz="1800" dirty="0" err="1"/>
              <a:t>thích</a:t>
            </a:r>
            <a:r>
              <a:rPr lang="en-US" sz="1800" dirty="0"/>
              <a:t> </a:t>
            </a:r>
            <a:r>
              <a:rPr lang="en-US" sz="1800" dirty="0" err="1"/>
              <a:t>không</a:t>
            </a:r>
            <a:r>
              <a:rPr lang="en-US" sz="1800" dirty="0"/>
              <a:t> qua </a:t>
            </a:r>
            <a:r>
              <a:rPr lang="en-US" sz="1800" dirty="0" err="1"/>
              <a:t>đường</a:t>
            </a:r>
            <a:r>
              <a:rPr lang="en-US" sz="1800" dirty="0"/>
              <a:t> </a:t>
            </a:r>
            <a:r>
              <a:rPr lang="en-US" sz="1800" dirty="0" err="1"/>
              <a:t>tiêm</a:t>
            </a:r>
            <a:r>
              <a:rPr lang="en-US" sz="1800" dirty="0"/>
              <a:t> </a:t>
            </a:r>
            <a:r>
              <a:rPr lang="en-US" sz="1800" dirty="0" err="1"/>
              <a:t>chích</a:t>
            </a:r>
            <a:r>
              <a:rPr lang="en-GB" sz="1800" dirty="0"/>
              <a:t>	</a:t>
            </a:r>
          </a:p>
          <a:p>
            <a:pPr lvl="1"/>
            <a:r>
              <a:rPr lang="en-GB" sz="1800" dirty="0" err="1"/>
              <a:t>Thông</a:t>
            </a:r>
            <a:r>
              <a:rPr lang="en-GB" sz="1800" dirty="0"/>
              <a:t> tin </a:t>
            </a:r>
            <a:r>
              <a:rPr lang="en-GB" sz="1800" dirty="0" err="1"/>
              <a:t>giảm</a:t>
            </a:r>
            <a:r>
              <a:rPr lang="en-GB" sz="1800" dirty="0"/>
              <a:t> </a:t>
            </a:r>
            <a:r>
              <a:rPr lang="en-GB" sz="1800" dirty="0" err="1"/>
              <a:t>hại</a:t>
            </a:r>
            <a:r>
              <a:rPr lang="en-GB" sz="1800" dirty="0"/>
              <a:t> </a:t>
            </a:r>
            <a:r>
              <a:rPr lang="en-GB" sz="1800" dirty="0" err="1"/>
              <a:t>đối</a:t>
            </a:r>
            <a:r>
              <a:rPr lang="en-GB" sz="1800" dirty="0"/>
              <a:t> v</a:t>
            </a:r>
            <a:r>
              <a:rPr lang="en-US" sz="1800" dirty="0" err="1"/>
              <a:t>ới</a:t>
            </a:r>
            <a:r>
              <a:rPr lang="en-US" sz="1800" dirty="0"/>
              <a:t> </a:t>
            </a:r>
            <a:r>
              <a:rPr lang="en-US" sz="1800" dirty="0" err="1"/>
              <a:t>tự</a:t>
            </a:r>
            <a:r>
              <a:rPr lang="en-US" sz="1800" dirty="0"/>
              <a:t> </a:t>
            </a:r>
            <a:r>
              <a:rPr lang="en-US" sz="1800" dirty="0" err="1"/>
              <a:t>chăm</a:t>
            </a:r>
            <a:r>
              <a:rPr lang="en-US" sz="1800" dirty="0"/>
              <a:t> </a:t>
            </a:r>
            <a:r>
              <a:rPr lang="en-US" sz="1800" dirty="0" err="1"/>
              <a:t>sóc</a:t>
            </a:r>
            <a:r>
              <a:rPr lang="en-US" sz="1800" dirty="0"/>
              <a:t> </a:t>
            </a:r>
            <a:r>
              <a:rPr lang="en-US" sz="1800" dirty="0" err="1"/>
              <a:t>và</a:t>
            </a:r>
            <a:r>
              <a:rPr lang="en-US" sz="1800" dirty="0"/>
              <a:t> </a:t>
            </a:r>
            <a:r>
              <a:rPr lang="en-US" sz="1800" dirty="0" err="1"/>
              <a:t>chất</a:t>
            </a:r>
            <a:r>
              <a:rPr lang="en-US" sz="1800" dirty="0"/>
              <a:t> </a:t>
            </a:r>
            <a:r>
              <a:rPr lang="en-US" sz="1800" dirty="0" err="1"/>
              <a:t>gây</a:t>
            </a:r>
            <a:r>
              <a:rPr lang="en-US" sz="1800" dirty="0"/>
              <a:t> </a:t>
            </a:r>
            <a:r>
              <a:rPr lang="en-US" sz="1800" dirty="0" err="1"/>
              <a:t>nghiện</a:t>
            </a:r>
            <a:r>
              <a:rPr lang="en-US" sz="1800" dirty="0"/>
              <a:t> </a:t>
            </a:r>
            <a:r>
              <a:rPr lang="en-US" sz="1800" dirty="0" err="1"/>
              <a:t>kích</a:t>
            </a:r>
            <a:r>
              <a:rPr lang="en-US" sz="1800" dirty="0"/>
              <a:t> </a:t>
            </a:r>
            <a:r>
              <a:rPr lang="en-US" sz="1800" dirty="0" err="1"/>
              <a:t>thích</a:t>
            </a:r>
            <a:endParaRPr lang="en-GB" sz="1800" dirty="0"/>
          </a:p>
          <a:p>
            <a:pPr lvl="1"/>
            <a:r>
              <a:rPr lang="en-GB" sz="1800" dirty="0" err="1"/>
              <a:t>Công</a:t>
            </a:r>
            <a:r>
              <a:rPr lang="en-GB" sz="1800" dirty="0"/>
              <a:t> </a:t>
            </a:r>
            <a:r>
              <a:rPr lang="en-GB" sz="1800" dirty="0" err="1"/>
              <a:t>cụ</a:t>
            </a:r>
            <a:r>
              <a:rPr lang="en-GB" sz="1800" dirty="0"/>
              <a:t> </a:t>
            </a:r>
            <a:r>
              <a:rPr lang="en-GB" sz="1800" dirty="0" err="1"/>
              <a:t>sàng</a:t>
            </a:r>
            <a:r>
              <a:rPr lang="en-GB" sz="1800" dirty="0"/>
              <a:t> </a:t>
            </a:r>
            <a:r>
              <a:rPr lang="en-GB" sz="1800" dirty="0" err="1"/>
              <a:t>lọc</a:t>
            </a:r>
            <a:r>
              <a:rPr lang="en-GB" sz="1800" dirty="0"/>
              <a:t> </a:t>
            </a:r>
            <a:r>
              <a:rPr lang="en-GB" sz="1800" dirty="0" err="1"/>
              <a:t>kiểm</a:t>
            </a:r>
            <a:r>
              <a:rPr lang="en-GB" sz="1800" dirty="0"/>
              <a:t> </a:t>
            </a:r>
            <a:r>
              <a:rPr lang="en-GB" sz="1800" dirty="0" err="1"/>
              <a:t>tra</a:t>
            </a:r>
            <a:r>
              <a:rPr lang="en-GB" sz="1800" dirty="0"/>
              <a:t> s</a:t>
            </a:r>
            <a:r>
              <a:rPr lang="en-US" sz="1800" dirty="0" err="1"/>
              <a:t>ức</a:t>
            </a:r>
            <a:r>
              <a:rPr lang="en-US" sz="1800" dirty="0"/>
              <a:t> </a:t>
            </a:r>
            <a:r>
              <a:rPr lang="en-US" sz="1800" dirty="0" err="1"/>
              <a:t>khỏe</a:t>
            </a:r>
            <a:r>
              <a:rPr lang="en-US" sz="1800" dirty="0"/>
              <a:t> (</a:t>
            </a:r>
            <a:r>
              <a:rPr lang="en-US" sz="1800" dirty="0" err="1"/>
              <a:t>công</a:t>
            </a:r>
            <a:r>
              <a:rPr lang="en-US" sz="1800" dirty="0"/>
              <a:t> </a:t>
            </a:r>
            <a:r>
              <a:rPr lang="en-US" sz="1800" dirty="0" err="1"/>
              <a:t>cụ</a:t>
            </a:r>
            <a:r>
              <a:rPr lang="en-US" sz="1800" dirty="0"/>
              <a:t> on</a:t>
            </a:r>
            <a:r>
              <a:rPr lang="en-GB" sz="1800" dirty="0"/>
              <a:t>-line)	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000" dirty="0" err="1"/>
              <a:t>Các</a:t>
            </a:r>
            <a:r>
              <a:rPr lang="fr-FR" sz="2000" dirty="0"/>
              <a:t> </a:t>
            </a:r>
            <a:r>
              <a:rPr lang="fr-FR" sz="2000" dirty="0" err="1"/>
              <a:t>nghiên</a:t>
            </a:r>
            <a:r>
              <a:rPr lang="fr-FR" sz="2000" dirty="0"/>
              <a:t> c</a:t>
            </a:r>
            <a:r>
              <a:rPr lang="en-US" sz="2000" dirty="0" err="1"/>
              <a:t>ứu</a:t>
            </a:r>
            <a:r>
              <a:rPr lang="en-US" sz="2000" dirty="0"/>
              <a:t> </a:t>
            </a:r>
            <a:r>
              <a:rPr lang="en-US" sz="2000" dirty="0" err="1"/>
              <a:t>trường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endParaRPr lang="en-GB" sz="2000" dirty="0"/>
          </a:p>
          <a:p>
            <a:pPr lvl="1"/>
            <a:r>
              <a:rPr lang="en-GB" sz="1800" dirty="0" err="1"/>
              <a:t>Nghiên</a:t>
            </a:r>
            <a:r>
              <a:rPr lang="en-GB" sz="1800" dirty="0"/>
              <a:t> c</a:t>
            </a:r>
            <a:r>
              <a:rPr lang="en-US" sz="1800" dirty="0" err="1"/>
              <a:t>ứu</a:t>
            </a:r>
            <a:r>
              <a:rPr lang="en-US" sz="1800" dirty="0"/>
              <a:t> </a:t>
            </a:r>
            <a:r>
              <a:rPr lang="en-US" sz="1800" dirty="0" err="1"/>
              <a:t>trường</a:t>
            </a:r>
            <a:r>
              <a:rPr lang="en-US" sz="1800" dirty="0"/>
              <a:t> </a:t>
            </a:r>
            <a:r>
              <a:rPr lang="en-US" sz="1800" dirty="0" err="1"/>
              <a:t>hợp</a:t>
            </a:r>
            <a:r>
              <a:rPr lang="en-US" sz="1800" dirty="0"/>
              <a:t> </a:t>
            </a:r>
            <a:r>
              <a:rPr lang="en-US" sz="1800" dirty="0" err="1"/>
              <a:t>Braxin</a:t>
            </a:r>
            <a:r>
              <a:rPr lang="en-US" sz="1800" dirty="0"/>
              <a:t> (</a:t>
            </a:r>
            <a:r>
              <a:rPr lang="en-US" sz="1800" dirty="0" err="1"/>
              <a:t>tóm</a:t>
            </a:r>
            <a:r>
              <a:rPr lang="en-US" sz="1800" dirty="0"/>
              <a:t> </a:t>
            </a:r>
            <a:r>
              <a:rPr lang="en-US" sz="1800" dirty="0" err="1"/>
              <a:t>tắt</a:t>
            </a:r>
            <a:r>
              <a:rPr lang="en-US" sz="1800" dirty="0"/>
              <a:t>)</a:t>
            </a:r>
            <a:endParaRPr lang="en-GB" dirty="0"/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9B5520E3-75D6-4844-9707-B6DEAF2B9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896227"/>
              </p:ext>
            </p:extLst>
          </p:nvPr>
        </p:nvGraphicFramePr>
        <p:xfrm>
          <a:off x="5210220" y="1903154"/>
          <a:ext cx="3816424" cy="355575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816424">
                  <a:extLst>
                    <a:ext uri="{9D8B030D-6E8A-4147-A177-3AD203B41FA5}">
                      <a16:colId xmlns:a16="http://schemas.microsoft.com/office/drawing/2014/main" val="1283218544"/>
                    </a:ext>
                  </a:extLst>
                </a:gridCol>
              </a:tblGrid>
              <a:tr h="6519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Câu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hỏi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về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phần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Phụ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lục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50597733"/>
                  </a:ext>
                </a:extLst>
              </a:tr>
              <a:tr h="5095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Các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thông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tin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phù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h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ợp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không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?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Bạn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muốn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bổ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sung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thông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tin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gì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?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17973373"/>
                  </a:ext>
                </a:extLst>
              </a:tr>
              <a:tr h="6519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Các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bảng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kê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có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phù</a:t>
                      </a:r>
                      <a:r>
                        <a:rPr lang="fr-FR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h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ợp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không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?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Hữu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ích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?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Có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đúng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không</a:t>
                      </a: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?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63854315"/>
                  </a:ext>
                </a:extLst>
              </a:tr>
              <a:tr h="764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Các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nghiên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c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ứu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trường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hợp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hữu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ích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không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effectLst/>
                          <a:latin typeface="+mn-lt"/>
                        </a:rPr>
                        <a:t>Bạn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có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ví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dụ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khác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để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đưa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ra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không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?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69413323"/>
                  </a:ext>
                </a:extLst>
              </a:tr>
              <a:tr h="9779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u="sng" dirty="0" err="1">
                          <a:effectLst/>
                          <a:latin typeface="+mn-lt"/>
                        </a:rPr>
                        <a:t>Bình</a:t>
                      </a:r>
                      <a:r>
                        <a:rPr lang="en-GB" sz="1600" u="sng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sng" dirty="0" err="1">
                          <a:effectLst/>
                          <a:latin typeface="+mn-lt"/>
                        </a:rPr>
                        <a:t>luận</a:t>
                      </a:r>
                      <a:r>
                        <a:rPr lang="en-GB" sz="1600" u="sng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sng" dirty="0" err="1">
                          <a:effectLst/>
                          <a:latin typeface="+mn-lt"/>
                        </a:rPr>
                        <a:t>cụ</a:t>
                      </a:r>
                      <a:r>
                        <a:rPr lang="en-GB" sz="1600" u="sng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sng" dirty="0" err="1">
                          <a:effectLst/>
                          <a:latin typeface="+mn-lt"/>
                        </a:rPr>
                        <a:t>thể</a:t>
                      </a:r>
                      <a:r>
                        <a:rPr lang="en-GB" sz="1600" u="sng" dirty="0">
                          <a:effectLst/>
                          <a:latin typeface="+mn-lt"/>
                        </a:rPr>
                        <a:t>: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Hãy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chỉ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rõ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số</a:t>
                      </a:r>
                      <a:r>
                        <a:rPr lang="en-GB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dirty="0" err="1">
                          <a:effectLst/>
                          <a:latin typeface="+mn-lt"/>
                        </a:rPr>
                        <a:t>ch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ương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,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số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trang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,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số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phần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,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hoặc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số</a:t>
                      </a:r>
                      <a:r>
                        <a:rPr lang="en-US" sz="160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dirty="0" err="1">
                          <a:effectLst/>
                          <a:latin typeface="+mn-lt"/>
                        </a:rPr>
                        <a:t>dòng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38456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3463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9223372-C6DC-4CBB-B767-D0169CD97FB0}"/>
              </a:ext>
            </a:extLst>
          </p:cNvPr>
          <p:cNvSpPr/>
          <p:nvPr/>
        </p:nvSpPr>
        <p:spPr>
          <a:xfrm>
            <a:off x="2267744" y="1502428"/>
            <a:ext cx="5040313" cy="14398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 err="1">
                <a:solidFill>
                  <a:srgbClr val="0070C0"/>
                </a:solidFill>
                <a:latin typeface="Helvetica Neue"/>
              </a:rPr>
              <a:t>Trân</a:t>
            </a:r>
            <a:r>
              <a:rPr lang="en-GB" sz="3600" dirty="0">
                <a:solidFill>
                  <a:srgbClr val="0070C0"/>
                </a:solidFill>
                <a:latin typeface="Helvetica Neue"/>
              </a:rPr>
              <a:t> </a:t>
            </a:r>
            <a:r>
              <a:rPr lang="en-GB" sz="3600" dirty="0" err="1">
                <a:solidFill>
                  <a:srgbClr val="0070C0"/>
                </a:solidFill>
                <a:latin typeface="Helvetica Neue"/>
              </a:rPr>
              <a:t>trọng</a:t>
            </a:r>
            <a:r>
              <a:rPr lang="en-GB" sz="3600" dirty="0">
                <a:solidFill>
                  <a:srgbClr val="0070C0"/>
                </a:solidFill>
                <a:latin typeface="Helvetica Neue"/>
              </a:rPr>
              <a:t> </a:t>
            </a:r>
            <a:r>
              <a:rPr lang="en-GB" sz="3600" dirty="0" err="1">
                <a:solidFill>
                  <a:srgbClr val="0070C0"/>
                </a:solidFill>
                <a:latin typeface="Helvetica Neue"/>
              </a:rPr>
              <a:t>cảm</a:t>
            </a:r>
            <a:r>
              <a:rPr lang="en-GB" sz="3600" dirty="0">
                <a:solidFill>
                  <a:srgbClr val="0070C0"/>
                </a:solidFill>
                <a:latin typeface="Helvetica Neue"/>
              </a:rPr>
              <a:t> </a:t>
            </a:r>
            <a:r>
              <a:rPr lang="vi-VN" sz="3600" dirty="0">
                <a:solidFill>
                  <a:srgbClr val="0070C0"/>
                </a:solidFill>
                <a:latin typeface="Helvetica Neue"/>
              </a:rPr>
              <a:t>ơ</a:t>
            </a:r>
            <a:r>
              <a:rPr lang="en-US" sz="3600" dirty="0">
                <a:solidFill>
                  <a:srgbClr val="0070C0"/>
                </a:solidFill>
                <a:latin typeface="Helvetica Neue"/>
              </a:rPr>
              <a:t>n</a:t>
            </a:r>
            <a:r>
              <a:rPr lang="en-GB" sz="3600" dirty="0">
                <a:solidFill>
                  <a:srgbClr val="0070C0"/>
                </a:solidFill>
                <a:latin typeface="Helvetica Neue"/>
              </a:rPr>
              <a:t>!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35E3D629-11A5-42EC-8724-02626A2FDB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39" y="2604799"/>
            <a:ext cx="1080120" cy="1078340"/>
          </a:xfrm>
          <a:prstGeom prst="rect">
            <a:avLst/>
          </a:prstGeom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id="{2C2DD798-8C5F-41B2-8F44-E2F6090BA3E1}"/>
              </a:ext>
            </a:extLst>
          </p:cNvPr>
          <p:cNvSpPr txBox="1"/>
          <p:nvPr/>
        </p:nvSpPr>
        <p:spPr>
          <a:xfrm>
            <a:off x="3707904" y="2913137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  <a:latin typeface="Helvetica Neue"/>
              </a:rPr>
              <a:t>@UNODC_HIV</a:t>
            </a: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E82F03F0-D82D-4267-B62B-E2EF24A0DFA0}"/>
              </a:ext>
            </a:extLst>
          </p:cNvPr>
          <p:cNvSpPr txBox="1"/>
          <p:nvPr/>
        </p:nvSpPr>
        <p:spPr>
          <a:xfrm>
            <a:off x="3700502" y="4622056"/>
            <a:ext cx="3384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  <a:latin typeface="Helvetica Neue"/>
              </a:rPr>
              <a:t>@</a:t>
            </a:r>
            <a:r>
              <a:rPr lang="en-GB" sz="2400" b="1" dirty="0" err="1">
                <a:solidFill>
                  <a:srgbClr val="0070C0"/>
                </a:solidFill>
                <a:latin typeface="Helvetica Neue"/>
              </a:rPr>
              <a:t>Fabiennehariga</a:t>
            </a:r>
            <a:endParaRPr lang="en-GB" sz="2400" b="1" dirty="0">
              <a:solidFill>
                <a:srgbClr val="0070C0"/>
              </a:solidFill>
              <a:latin typeface="Helvetica Neue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4C56B062-8D1A-4D77-8E74-203F3718E9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056" y="4456868"/>
            <a:ext cx="771824" cy="770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726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68" y="221682"/>
            <a:ext cx="7542058" cy="1130726"/>
          </a:xfrm>
        </p:spPr>
        <p:txBody>
          <a:bodyPr>
            <a:normAutofit/>
          </a:bodyPr>
          <a:lstStyle/>
          <a:p>
            <a:r>
              <a:rPr lang="en-GB" sz="2800" b="1" dirty="0" err="1">
                <a:solidFill>
                  <a:schemeClr val="accent3">
                    <a:lumMod val="75000"/>
                  </a:schemeClr>
                </a:solidFill>
              </a:rPr>
              <a:t>Các</a:t>
            </a:r>
            <a:r>
              <a:rPr lang="en-GB" sz="2800" b="1" dirty="0">
                <a:solidFill>
                  <a:schemeClr val="accent3">
                    <a:lumMod val="75000"/>
                  </a:schemeClr>
                </a:solidFill>
              </a:rPr>
              <a:t> b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ước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xây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dựng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Hướng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dẫn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của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UNODC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về</a:t>
            </a:r>
            <a:b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Sử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dụng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chất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gây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nghiện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kích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thích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và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HIV</a:t>
            </a:r>
            <a:endParaRPr lang="en-GB" sz="29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22" y="1462443"/>
            <a:ext cx="1526418" cy="19777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265" y="1490653"/>
            <a:ext cx="1452373" cy="19530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663" y="1462443"/>
            <a:ext cx="1428130" cy="19645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958" y="1412776"/>
            <a:ext cx="1495709" cy="19530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818" y="1426599"/>
            <a:ext cx="1379695" cy="19530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Content Placeholder 5"/>
          <p:cNvSpPr txBox="1">
            <a:spLocks/>
          </p:cNvSpPr>
          <p:nvPr/>
        </p:nvSpPr>
        <p:spPr>
          <a:xfrm>
            <a:off x="755576" y="4065958"/>
            <a:ext cx="1082019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2015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2072179" y="3984270"/>
            <a:ext cx="5886904" cy="105748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b="1" dirty="0" err="1">
                <a:solidFill>
                  <a:schemeClr val="accent3">
                    <a:lumMod val="50000"/>
                  </a:schemeClr>
                </a:solidFill>
              </a:rPr>
              <a:t>Tổng</a:t>
            </a:r>
            <a:r>
              <a:rPr lang="en-GB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accent3">
                    <a:lumMod val="50000"/>
                  </a:schemeClr>
                </a:solidFill>
              </a:rPr>
              <a:t>quan</a:t>
            </a:r>
            <a:r>
              <a:rPr lang="en-GB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accent3">
                    <a:lumMod val="50000"/>
                  </a:schemeClr>
                </a:solidFill>
              </a:rPr>
              <a:t>tài</a:t>
            </a:r>
            <a:r>
              <a:rPr lang="en-GB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accent3">
                    <a:lumMod val="50000"/>
                  </a:schemeClr>
                </a:solidFill>
              </a:rPr>
              <a:t>liệu</a:t>
            </a:r>
            <a:r>
              <a:rPr lang="en-GB" sz="2000" b="1" dirty="0">
                <a:solidFill>
                  <a:schemeClr val="accent3">
                    <a:lumMod val="50000"/>
                  </a:schemeClr>
                </a:solidFill>
              </a:rPr>
              <a:t> m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ới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đề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xuất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bởi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Nhóm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Tư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vấn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Chiến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lược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của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LHQ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về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HIV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những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người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tiêm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chích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ma </a:t>
            </a:r>
            <a:r>
              <a:rPr lang="en-US" sz="2000" b="1" dirty="0" err="1">
                <a:solidFill>
                  <a:schemeClr val="accent3">
                    <a:lumMod val="50000"/>
                  </a:schemeClr>
                </a:solidFill>
              </a:rPr>
              <a:t>túy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en-GB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971600" y="4869160"/>
            <a:ext cx="484632" cy="4948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432DAF1-8A4D-4311-B3B6-184378985F9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2042" r="1912"/>
          <a:stretch/>
        </p:blipFill>
        <p:spPr>
          <a:xfrm>
            <a:off x="3734663" y="5233166"/>
            <a:ext cx="5409337" cy="149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24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23845" y="126872"/>
            <a:ext cx="8229600" cy="1143000"/>
          </a:xfrm>
        </p:spPr>
        <p:txBody>
          <a:bodyPr>
            <a:noAutofit/>
          </a:bodyPr>
          <a:lstStyle/>
          <a:p>
            <a:r>
              <a:rPr lang="en-GB" sz="2800" b="1" dirty="0" err="1">
                <a:solidFill>
                  <a:schemeClr val="accent3">
                    <a:lumMod val="75000"/>
                  </a:schemeClr>
                </a:solidFill>
              </a:rPr>
              <a:t>Các</a:t>
            </a:r>
            <a:r>
              <a:rPr lang="en-GB" sz="2800" b="1" dirty="0">
                <a:solidFill>
                  <a:schemeClr val="accent3">
                    <a:lumMod val="75000"/>
                  </a:schemeClr>
                </a:solidFill>
              </a:rPr>
              <a:t> b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ước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xây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dựng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Hướng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dẫn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của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UNODC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về</a:t>
            </a:r>
            <a:b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Sử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dụng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chất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gây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nghiện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kích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thích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và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 HIV</a:t>
            </a:r>
            <a:endParaRPr lang="en-GB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2160960" y="2708920"/>
            <a:ext cx="6494462" cy="12414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600" b="1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677547" y="2887437"/>
            <a:ext cx="6460406" cy="2253532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 err="1">
                <a:solidFill>
                  <a:schemeClr val="accent3">
                    <a:lumMod val="50000"/>
                  </a:schemeClr>
                </a:solidFill>
              </a:rPr>
              <a:t>Nhóm</a:t>
            </a:r>
            <a:r>
              <a:rPr lang="en-GB" sz="1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1800" b="1" dirty="0" err="1">
                <a:solidFill>
                  <a:schemeClr val="accent3">
                    <a:lumMod val="50000"/>
                  </a:schemeClr>
                </a:solidFill>
              </a:rPr>
              <a:t>nghiên</a:t>
            </a:r>
            <a:r>
              <a:rPr lang="en-GB" sz="1800" b="1" dirty="0">
                <a:solidFill>
                  <a:schemeClr val="accent3">
                    <a:lumMod val="50000"/>
                  </a:schemeClr>
                </a:solidFill>
              </a:rPr>
              <a:t> c</a:t>
            </a:r>
            <a:r>
              <a:rPr lang="en-US" sz="1800" b="1" dirty="0" err="1">
                <a:solidFill>
                  <a:schemeClr val="accent3">
                    <a:lumMod val="50000"/>
                  </a:schemeClr>
                </a:solidFill>
              </a:rPr>
              <a:t>ứu</a:t>
            </a:r>
            <a:r>
              <a:rPr lang="en-US" sz="1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b="1" dirty="0" err="1">
                <a:solidFill>
                  <a:schemeClr val="accent3">
                    <a:lumMod val="50000"/>
                  </a:schemeClr>
                </a:solidFill>
              </a:rPr>
              <a:t>về</a:t>
            </a:r>
            <a:r>
              <a:rPr lang="en-US" sz="1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b="1" dirty="0" err="1">
                <a:solidFill>
                  <a:schemeClr val="accent3">
                    <a:lumMod val="50000"/>
                  </a:schemeClr>
                </a:solidFill>
              </a:rPr>
              <a:t>Chất</a:t>
            </a:r>
            <a:r>
              <a:rPr lang="en-US" sz="1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b="1" dirty="0" err="1">
                <a:solidFill>
                  <a:schemeClr val="accent3">
                    <a:lumMod val="50000"/>
                  </a:schemeClr>
                </a:solidFill>
              </a:rPr>
              <a:t>kích</a:t>
            </a:r>
            <a:r>
              <a:rPr lang="en-US" sz="1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b="1" dirty="0" err="1">
                <a:solidFill>
                  <a:schemeClr val="accent3">
                    <a:lumMod val="50000"/>
                  </a:schemeClr>
                </a:solidFill>
              </a:rPr>
              <a:t>thích</a:t>
            </a:r>
            <a:r>
              <a:rPr lang="en-US" sz="1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b="1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sz="1800" b="1" dirty="0">
                <a:solidFill>
                  <a:schemeClr val="accent3">
                    <a:lumMod val="50000"/>
                  </a:schemeClr>
                </a:solidFill>
              </a:rPr>
              <a:t> HIV </a:t>
            </a:r>
            <a:r>
              <a:rPr lang="en-US" sz="1800" b="1" dirty="0" err="1">
                <a:solidFill>
                  <a:schemeClr val="accent3">
                    <a:lumMod val="50000"/>
                  </a:schemeClr>
                </a:solidFill>
              </a:rPr>
              <a:t>xây</a:t>
            </a:r>
            <a:r>
              <a:rPr lang="en-US" sz="1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b="1" dirty="0" err="1">
                <a:solidFill>
                  <a:schemeClr val="accent3">
                    <a:lumMod val="50000"/>
                  </a:schemeClr>
                </a:solidFill>
              </a:rPr>
              <a:t>dựng</a:t>
            </a:r>
            <a:r>
              <a:rPr lang="en-US" sz="1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b="1" dirty="0" err="1">
                <a:solidFill>
                  <a:schemeClr val="accent3">
                    <a:lumMod val="50000"/>
                  </a:schemeClr>
                </a:solidFill>
              </a:rPr>
              <a:t>bản</a:t>
            </a:r>
            <a:r>
              <a:rPr lang="en-US" sz="1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b="1" dirty="0" err="1">
                <a:solidFill>
                  <a:schemeClr val="accent3">
                    <a:lumMod val="50000"/>
                  </a:schemeClr>
                </a:solidFill>
              </a:rPr>
              <a:t>thảo</a:t>
            </a:r>
            <a:r>
              <a:rPr lang="en-US" sz="1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b="1" dirty="0" err="1">
                <a:solidFill>
                  <a:schemeClr val="accent3">
                    <a:lumMod val="50000"/>
                  </a:schemeClr>
                </a:solidFill>
              </a:rPr>
              <a:t>lần</a:t>
            </a:r>
            <a:r>
              <a:rPr lang="en-US" sz="1800" b="1" dirty="0">
                <a:solidFill>
                  <a:schemeClr val="accent3">
                    <a:lumMod val="50000"/>
                  </a:schemeClr>
                </a:solidFill>
              </a:rPr>
              <a:t> 2 </a:t>
            </a:r>
            <a:r>
              <a:rPr lang="en-US" sz="1800" b="1" dirty="0" err="1">
                <a:solidFill>
                  <a:schemeClr val="accent3">
                    <a:lumMod val="50000"/>
                  </a:schemeClr>
                </a:solidFill>
              </a:rPr>
              <a:t>dựa</a:t>
            </a:r>
            <a:r>
              <a:rPr lang="en-US" sz="1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b="1" dirty="0" err="1">
                <a:solidFill>
                  <a:schemeClr val="accent3">
                    <a:lumMod val="50000"/>
                  </a:schemeClr>
                </a:solidFill>
              </a:rPr>
              <a:t>trên</a:t>
            </a:r>
            <a:r>
              <a:rPr lang="fr-FR" sz="1800" b="1" dirty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r>
              <a:rPr lang="fr-FR" sz="1800" dirty="0" err="1">
                <a:solidFill>
                  <a:schemeClr val="tx2"/>
                </a:solidFill>
              </a:rPr>
              <a:t>Bài</a:t>
            </a:r>
            <a:r>
              <a:rPr lang="fr-FR" sz="1800" dirty="0">
                <a:solidFill>
                  <a:schemeClr val="tx2"/>
                </a:solidFill>
              </a:rPr>
              <a:t> </a:t>
            </a:r>
            <a:r>
              <a:rPr lang="fr-FR" sz="1800" dirty="0" err="1">
                <a:solidFill>
                  <a:schemeClr val="tx2"/>
                </a:solidFill>
              </a:rPr>
              <a:t>trình</a:t>
            </a:r>
            <a:r>
              <a:rPr lang="fr-FR" sz="1800" dirty="0">
                <a:solidFill>
                  <a:schemeClr val="tx2"/>
                </a:solidFill>
              </a:rPr>
              <a:t> </a:t>
            </a:r>
            <a:r>
              <a:rPr lang="fr-FR" sz="1800" dirty="0" err="1">
                <a:solidFill>
                  <a:schemeClr val="tx2"/>
                </a:solidFill>
              </a:rPr>
              <a:t>bày</a:t>
            </a:r>
            <a:r>
              <a:rPr lang="fr-FR" sz="1800" dirty="0">
                <a:solidFill>
                  <a:schemeClr val="tx2"/>
                </a:solidFill>
              </a:rPr>
              <a:t> </a:t>
            </a:r>
            <a:r>
              <a:rPr lang="fr-FR" sz="1800" dirty="0" err="1">
                <a:solidFill>
                  <a:schemeClr val="tx2"/>
                </a:solidFill>
              </a:rPr>
              <a:t>thảo</a:t>
            </a:r>
            <a:r>
              <a:rPr lang="fr-FR" sz="1800" dirty="0">
                <a:solidFill>
                  <a:schemeClr val="tx2"/>
                </a:solidFill>
              </a:rPr>
              <a:t> </a:t>
            </a:r>
            <a:r>
              <a:rPr lang="fr-FR" sz="1800" dirty="0" err="1">
                <a:solidFill>
                  <a:schemeClr val="tx2"/>
                </a:solidFill>
              </a:rPr>
              <a:t>luận</a:t>
            </a:r>
            <a:r>
              <a:rPr lang="fr-FR" sz="1800" dirty="0">
                <a:solidFill>
                  <a:schemeClr val="tx2"/>
                </a:solidFill>
              </a:rPr>
              <a:t> </a:t>
            </a:r>
            <a:r>
              <a:rPr lang="fr-FR" sz="1800" dirty="0" err="1">
                <a:solidFill>
                  <a:schemeClr val="tx2"/>
                </a:solidFill>
              </a:rPr>
              <a:t>năm</a:t>
            </a:r>
            <a:r>
              <a:rPr lang="fr-FR" sz="1800" dirty="0">
                <a:solidFill>
                  <a:schemeClr val="tx2"/>
                </a:solidFill>
              </a:rPr>
              <a:t> 2012</a:t>
            </a:r>
          </a:p>
          <a:p>
            <a:r>
              <a:rPr lang="fr-FR" sz="1800" dirty="0" err="1">
                <a:solidFill>
                  <a:schemeClr val="tx2"/>
                </a:solidFill>
              </a:rPr>
              <a:t>Tổng</a:t>
            </a:r>
            <a:r>
              <a:rPr lang="fr-FR" sz="1800" dirty="0">
                <a:solidFill>
                  <a:schemeClr val="tx2"/>
                </a:solidFill>
              </a:rPr>
              <a:t> </a:t>
            </a:r>
            <a:r>
              <a:rPr lang="fr-FR" sz="1800" dirty="0" err="1">
                <a:solidFill>
                  <a:schemeClr val="tx2"/>
                </a:solidFill>
              </a:rPr>
              <a:t>quan</a:t>
            </a:r>
            <a:r>
              <a:rPr lang="fr-FR" sz="1800" dirty="0">
                <a:solidFill>
                  <a:schemeClr val="tx2"/>
                </a:solidFill>
              </a:rPr>
              <a:t> </a:t>
            </a:r>
            <a:r>
              <a:rPr lang="fr-FR" sz="1800" dirty="0" err="1">
                <a:solidFill>
                  <a:schemeClr val="tx2"/>
                </a:solidFill>
              </a:rPr>
              <a:t>tài</a:t>
            </a:r>
            <a:r>
              <a:rPr lang="fr-FR" sz="1800" dirty="0">
                <a:solidFill>
                  <a:schemeClr val="tx2"/>
                </a:solidFill>
              </a:rPr>
              <a:t> </a:t>
            </a:r>
            <a:r>
              <a:rPr lang="fr-FR" sz="1800" dirty="0" err="1">
                <a:solidFill>
                  <a:schemeClr val="tx2"/>
                </a:solidFill>
              </a:rPr>
              <a:t>liệu</a:t>
            </a:r>
            <a:r>
              <a:rPr lang="fr-FR" sz="1800" dirty="0">
                <a:solidFill>
                  <a:schemeClr val="tx2"/>
                </a:solidFill>
              </a:rPr>
              <a:t> </a:t>
            </a:r>
            <a:r>
              <a:rPr lang="fr-FR" sz="1800" dirty="0" err="1">
                <a:solidFill>
                  <a:schemeClr val="tx2"/>
                </a:solidFill>
              </a:rPr>
              <a:t>và</a:t>
            </a:r>
            <a:r>
              <a:rPr lang="fr-FR" sz="1800" dirty="0">
                <a:solidFill>
                  <a:schemeClr val="tx2"/>
                </a:solidFill>
              </a:rPr>
              <a:t> t</a:t>
            </a:r>
            <a:r>
              <a:rPr lang="en-US" sz="1800" dirty="0">
                <a:solidFill>
                  <a:schemeClr val="tx2"/>
                </a:solidFill>
              </a:rPr>
              <a:t>ư </a:t>
            </a:r>
            <a:r>
              <a:rPr lang="en-US" sz="1800" dirty="0" err="1">
                <a:solidFill>
                  <a:schemeClr val="tx2"/>
                </a:solidFill>
              </a:rPr>
              <a:t>vấn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khoa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học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năm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fr-FR" sz="1800" dirty="0">
                <a:solidFill>
                  <a:schemeClr val="tx2"/>
                </a:solidFill>
              </a:rPr>
              <a:t>2015 </a:t>
            </a:r>
            <a:r>
              <a:rPr lang="fr-FR" sz="1800" dirty="0" err="1">
                <a:solidFill>
                  <a:schemeClr val="tx2"/>
                </a:solidFill>
              </a:rPr>
              <a:t>và</a:t>
            </a:r>
            <a:r>
              <a:rPr lang="fr-FR" sz="1800" dirty="0">
                <a:solidFill>
                  <a:schemeClr val="tx2"/>
                </a:solidFill>
              </a:rPr>
              <a:t> 2016 </a:t>
            </a:r>
          </a:p>
          <a:p>
            <a:r>
              <a:rPr lang="fr-FR" sz="1800" dirty="0" err="1">
                <a:solidFill>
                  <a:schemeClr val="tx2"/>
                </a:solidFill>
              </a:rPr>
              <a:t>Chuyên</a:t>
            </a:r>
            <a:r>
              <a:rPr lang="fr-FR" sz="1800" dirty="0">
                <a:solidFill>
                  <a:schemeClr val="tx2"/>
                </a:solidFill>
              </a:rPr>
              <a:t> môn </a:t>
            </a:r>
            <a:r>
              <a:rPr lang="fr-FR" sz="1800" dirty="0" err="1">
                <a:solidFill>
                  <a:schemeClr val="tx2"/>
                </a:solidFill>
              </a:rPr>
              <a:t>về</a:t>
            </a:r>
            <a:r>
              <a:rPr lang="fr-FR" sz="1800" dirty="0">
                <a:solidFill>
                  <a:schemeClr val="tx2"/>
                </a:solidFill>
              </a:rPr>
              <a:t> </a:t>
            </a:r>
            <a:r>
              <a:rPr lang="fr-FR" sz="1800" dirty="0" err="1">
                <a:solidFill>
                  <a:schemeClr val="tx2"/>
                </a:solidFill>
              </a:rPr>
              <a:t>cộng</a:t>
            </a:r>
            <a:r>
              <a:rPr lang="fr-FR" sz="1800" dirty="0">
                <a:solidFill>
                  <a:schemeClr val="tx2"/>
                </a:solidFill>
              </a:rPr>
              <a:t> </a:t>
            </a:r>
            <a:r>
              <a:rPr lang="fr-FR" sz="1800" dirty="0" err="1">
                <a:solidFill>
                  <a:schemeClr val="tx2"/>
                </a:solidFill>
              </a:rPr>
              <a:t>đồng</a:t>
            </a:r>
            <a:endParaRPr lang="fr-FR" sz="1800" dirty="0">
              <a:solidFill>
                <a:schemeClr val="tx2"/>
              </a:solidFill>
            </a:endParaRPr>
          </a:p>
          <a:p>
            <a:r>
              <a:rPr lang="fr-FR" sz="1800" b="1" dirty="0">
                <a:solidFill>
                  <a:srgbClr val="FF0000"/>
                </a:solidFill>
              </a:rPr>
              <a:t>T</a:t>
            </a:r>
            <a:r>
              <a:rPr lang="en-US" sz="1800" b="1" dirty="0">
                <a:solidFill>
                  <a:srgbClr val="FF0000"/>
                </a:solidFill>
              </a:rPr>
              <a:t>ư </a:t>
            </a:r>
            <a:r>
              <a:rPr lang="en-US" sz="1800" b="1" dirty="0" err="1">
                <a:solidFill>
                  <a:srgbClr val="FF0000"/>
                </a:solidFill>
              </a:rPr>
              <a:t>vấn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b="1" dirty="0" err="1">
                <a:solidFill>
                  <a:srgbClr val="FF0000"/>
                </a:solidFill>
              </a:rPr>
              <a:t>Quốc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b="1" dirty="0" err="1">
                <a:solidFill>
                  <a:srgbClr val="FF0000"/>
                </a:solidFill>
              </a:rPr>
              <a:t>gia</a:t>
            </a:r>
            <a:r>
              <a:rPr lang="en-US" sz="1800" b="1" dirty="0">
                <a:solidFill>
                  <a:srgbClr val="FF0000"/>
                </a:solidFill>
              </a:rPr>
              <a:t> (Bra-</a:t>
            </a:r>
            <a:r>
              <a:rPr lang="en-US" sz="1800" b="1" dirty="0" err="1">
                <a:solidFill>
                  <a:srgbClr val="FF0000"/>
                </a:solidFill>
              </a:rPr>
              <a:t>xin</a:t>
            </a:r>
            <a:r>
              <a:rPr lang="en-US" sz="1800" b="1" dirty="0">
                <a:solidFill>
                  <a:srgbClr val="FF0000"/>
                </a:solidFill>
              </a:rPr>
              <a:t>, </a:t>
            </a:r>
            <a:r>
              <a:rPr lang="en-US" sz="1800" b="1" dirty="0" err="1">
                <a:solidFill>
                  <a:srgbClr val="FF0000"/>
                </a:solidFill>
              </a:rPr>
              <a:t>Việt</a:t>
            </a:r>
            <a:r>
              <a:rPr lang="en-US" sz="1800" b="1" dirty="0">
                <a:solidFill>
                  <a:srgbClr val="FF0000"/>
                </a:solidFill>
              </a:rPr>
              <a:t> Nam, </a:t>
            </a:r>
            <a:r>
              <a:rPr lang="en-US" sz="1800" b="1" dirty="0" err="1">
                <a:solidFill>
                  <a:srgbClr val="FF0000"/>
                </a:solidFill>
              </a:rPr>
              <a:t>và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b="1" dirty="0" err="1">
                <a:solidFill>
                  <a:srgbClr val="FF0000"/>
                </a:solidFill>
              </a:rPr>
              <a:t>Ukrai-na</a:t>
            </a:r>
            <a:r>
              <a:rPr lang="en-US" sz="1800" b="1" dirty="0">
                <a:solidFill>
                  <a:srgbClr val="FF0000"/>
                </a:solidFill>
              </a:rPr>
              <a:t>)</a:t>
            </a:r>
            <a:endParaRPr lang="fr-FR" sz="1800" b="1" dirty="0">
              <a:solidFill>
                <a:srgbClr val="FF0000"/>
              </a:solidFill>
            </a:endParaRPr>
          </a:p>
          <a:p>
            <a:r>
              <a:rPr lang="fr-FR" sz="1800" b="1" dirty="0" err="1">
                <a:solidFill>
                  <a:srgbClr val="FF0000"/>
                </a:solidFill>
              </a:rPr>
              <a:t>Bình</a:t>
            </a:r>
            <a:r>
              <a:rPr lang="fr-FR" sz="1800" b="1" dirty="0">
                <a:solidFill>
                  <a:srgbClr val="FF0000"/>
                </a:solidFill>
              </a:rPr>
              <a:t> </a:t>
            </a:r>
            <a:r>
              <a:rPr lang="fr-FR" sz="1800" b="1" dirty="0" err="1">
                <a:solidFill>
                  <a:srgbClr val="FF0000"/>
                </a:solidFill>
              </a:rPr>
              <a:t>duyệt</a:t>
            </a:r>
            <a:r>
              <a:rPr lang="fr-FR" sz="1800" b="1" dirty="0">
                <a:solidFill>
                  <a:srgbClr val="FF0000"/>
                </a:solidFill>
              </a:rPr>
              <a:t> qua </a:t>
            </a:r>
            <a:r>
              <a:rPr lang="fr-FR" sz="1800" b="1" dirty="0" err="1">
                <a:solidFill>
                  <a:srgbClr val="FF0000"/>
                </a:solidFill>
              </a:rPr>
              <a:t>điện</a:t>
            </a:r>
            <a:r>
              <a:rPr lang="fr-FR" sz="1800" b="1" dirty="0">
                <a:solidFill>
                  <a:srgbClr val="FF0000"/>
                </a:solidFill>
              </a:rPr>
              <a:t> t</a:t>
            </a:r>
            <a:r>
              <a:rPr lang="en-US" sz="1800" b="1" dirty="0">
                <a:solidFill>
                  <a:srgbClr val="FF0000"/>
                </a:solidFill>
              </a:rPr>
              <a:t>ử</a:t>
            </a:r>
            <a:endParaRPr lang="en-GB" sz="1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530044" y="1486737"/>
            <a:ext cx="1090403" cy="504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2016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2191544" y="2989620"/>
            <a:ext cx="4907642" cy="99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540648" y="3554696"/>
            <a:ext cx="1090403" cy="504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2017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843533" y="2091274"/>
            <a:ext cx="484632" cy="494830"/>
          </a:xfrm>
          <a:prstGeom prst="downArrow">
            <a:avLst>
              <a:gd name="adj1" fmla="val 43494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own Arrow 12">
            <a:extLst>
              <a:ext uri="{FF2B5EF4-FFF2-40B4-BE49-F238E27FC236}">
                <a16:creationId xmlns:a16="http://schemas.microsoft.com/office/drawing/2014/main" id="{96C1B7B9-A1A3-467F-A69D-FE542D0ED62F}"/>
              </a:ext>
            </a:extLst>
          </p:cNvPr>
          <p:cNvSpPr/>
          <p:nvPr/>
        </p:nvSpPr>
        <p:spPr>
          <a:xfrm>
            <a:off x="832930" y="4725144"/>
            <a:ext cx="484632" cy="4948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679F1A5-FD0A-4B1C-BB00-705380C8AFEF}"/>
              </a:ext>
            </a:extLst>
          </p:cNvPr>
          <p:cNvSpPr txBox="1">
            <a:spLocks/>
          </p:cNvSpPr>
          <p:nvPr/>
        </p:nvSpPr>
        <p:spPr>
          <a:xfrm>
            <a:off x="609362" y="5249375"/>
            <a:ext cx="1090403" cy="504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2018</a:t>
            </a:r>
            <a:endParaRPr lang="en-GB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F1D8F076-8BC6-401C-999C-D9CC909140FB}"/>
              </a:ext>
            </a:extLst>
          </p:cNvPr>
          <p:cNvSpPr txBox="1">
            <a:spLocks/>
          </p:cNvSpPr>
          <p:nvPr/>
        </p:nvSpPr>
        <p:spPr>
          <a:xfrm>
            <a:off x="1677547" y="5219974"/>
            <a:ext cx="6495256" cy="87939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i="1" dirty="0" err="1">
                <a:solidFill>
                  <a:schemeClr val="accent3">
                    <a:lumMod val="75000"/>
                  </a:schemeClr>
                </a:solidFill>
              </a:rPr>
              <a:t>Hoàn</a:t>
            </a:r>
            <a:r>
              <a:rPr lang="en-GB" sz="20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b="1" i="1" dirty="0" err="1">
                <a:solidFill>
                  <a:schemeClr val="accent3">
                    <a:lumMod val="75000"/>
                  </a:schemeClr>
                </a:solidFill>
              </a:rPr>
              <a:t>thiện</a:t>
            </a:r>
            <a:r>
              <a:rPr lang="en-GB" sz="20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b="1" i="1" dirty="0" err="1">
                <a:solidFill>
                  <a:schemeClr val="accent3">
                    <a:lumMod val="75000"/>
                  </a:schemeClr>
                </a:solidFill>
              </a:rPr>
              <a:t>Văn</a:t>
            </a:r>
            <a:r>
              <a:rPr lang="en-GB" sz="20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b="1" i="1" dirty="0" err="1">
                <a:solidFill>
                  <a:schemeClr val="accent3">
                    <a:lumMod val="75000"/>
                  </a:schemeClr>
                </a:solidFill>
              </a:rPr>
              <a:t>bản</a:t>
            </a:r>
            <a:r>
              <a:rPr lang="en-GB" sz="2000" b="1" i="1" dirty="0">
                <a:solidFill>
                  <a:schemeClr val="accent3">
                    <a:lumMod val="75000"/>
                  </a:schemeClr>
                </a:solidFill>
              </a:rPr>
              <a:t> h</a:t>
            </a:r>
            <a:r>
              <a:rPr lang="en-US" sz="2000" b="1" i="1" dirty="0" err="1">
                <a:solidFill>
                  <a:schemeClr val="accent3">
                    <a:lumMod val="75000"/>
                  </a:schemeClr>
                </a:solidFill>
              </a:rPr>
              <a:t>ướng</a:t>
            </a:r>
            <a:r>
              <a:rPr lang="en-US" sz="20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b="1" i="1" dirty="0" err="1">
                <a:solidFill>
                  <a:schemeClr val="accent3">
                    <a:lumMod val="75000"/>
                  </a:schemeClr>
                </a:solidFill>
              </a:rPr>
              <a:t>dẫn</a:t>
            </a:r>
            <a:r>
              <a:rPr lang="en-US" sz="2000" b="1" i="1" dirty="0">
                <a:solidFill>
                  <a:schemeClr val="accent3">
                    <a:lumMod val="75000"/>
                  </a:schemeClr>
                </a:solidFill>
              </a:rPr>
              <a:t> (</a:t>
            </a:r>
            <a:r>
              <a:rPr lang="en-US" sz="2000" b="1" i="1" dirty="0" err="1">
                <a:solidFill>
                  <a:schemeClr val="accent3">
                    <a:lumMod val="75000"/>
                  </a:schemeClr>
                </a:solidFill>
              </a:rPr>
              <a:t>tháng</a:t>
            </a:r>
            <a:r>
              <a:rPr lang="en-US" sz="2000" b="1" i="1" dirty="0">
                <a:solidFill>
                  <a:schemeClr val="accent3">
                    <a:lumMod val="75000"/>
                  </a:schemeClr>
                </a:solidFill>
              </a:rPr>
              <a:t> 3 </a:t>
            </a:r>
            <a:r>
              <a:rPr lang="en-US" sz="2000" b="1" i="1" dirty="0" err="1">
                <a:solidFill>
                  <a:schemeClr val="accent3">
                    <a:lumMod val="75000"/>
                  </a:schemeClr>
                </a:solidFill>
              </a:rPr>
              <a:t>năm</a:t>
            </a:r>
            <a:r>
              <a:rPr lang="en-GB" sz="2000" b="1" i="1" dirty="0">
                <a:solidFill>
                  <a:schemeClr val="accent3">
                    <a:lumMod val="75000"/>
                  </a:schemeClr>
                </a:solidFill>
              </a:rPr>
              <a:t> 2018)</a:t>
            </a:r>
          </a:p>
          <a:p>
            <a:r>
              <a:rPr lang="en-GB" sz="2000" b="1" i="1" dirty="0" err="1">
                <a:solidFill>
                  <a:schemeClr val="accent3">
                    <a:lumMod val="75000"/>
                  </a:schemeClr>
                </a:solidFill>
              </a:rPr>
              <a:t>Xây</a:t>
            </a:r>
            <a:r>
              <a:rPr lang="en-GB" sz="2000" b="1" i="1" dirty="0">
                <a:solidFill>
                  <a:schemeClr val="accent3">
                    <a:lumMod val="75000"/>
                  </a:schemeClr>
                </a:solidFill>
              </a:rPr>
              <a:t> d</a:t>
            </a:r>
            <a:r>
              <a:rPr lang="en-US" sz="2000" b="1" i="1" dirty="0" err="1">
                <a:solidFill>
                  <a:schemeClr val="accent3">
                    <a:lumMod val="75000"/>
                  </a:schemeClr>
                </a:solidFill>
              </a:rPr>
              <a:t>ựng</a:t>
            </a:r>
            <a:r>
              <a:rPr lang="en-US" sz="20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b="1" i="1" dirty="0" err="1">
                <a:solidFill>
                  <a:schemeClr val="accent3">
                    <a:lumMod val="75000"/>
                  </a:schemeClr>
                </a:solidFill>
              </a:rPr>
              <a:t>hướng</a:t>
            </a:r>
            <a:r>
              <a:rPr lang="en-US" sz="20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b="1" i="1" dirty="0" err="1">
                <a:solidFill>
                  <a:schemeClr val="accent3">
                    <a:lumMod val="75000"/>
                  </a:schemeClr>
                </a:solidFill>
              </a:rPr>
              <a:t>dẫn</a:t>
            </a:r>
            <a:r>
              <a:rPr lang="en-US" sz="20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b="1" i="1" dirty="0" err="1">
                <a:solidFill>
                  <a:schemeClr val="accent3">
                    <a:lumMod val="75000"/>
                  </a:schemeClr>
                </a:solidFill>
              </a:rPr>
              <a:t>đào</a:t>
            </a:r>
            <a:r>
              <a:rPr lang="en-US" sz="20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b="1" i="1" dirty="0" err="1">
                <a:solidFill>
                  <a:schemeClr val="accent3">
                    <a:lumMod val="75000"/>
                  </a:schemeClr>
                </a:solidFill>
              </a:rPr>
              <a:t>tạo</a:t>
            </a:r>
            <a:r>
              <a:rPr lang="en-US" sz="20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b="1" i="1" dirty="0" err="1">
                <a:solidFill>
                  <a:schemeClr val="accent3">
                    <a:lumMod val="75000"/>
                  </a:schemeClr>
                </a:solidFill>
              </a:rPr>
              <a:t>để</a:t>
            </a:r>
            <a:r>
              <a:rPr lang="en-US" sz="20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b="1" i="1" dirty="0" err="1">
                <a:solidFill>
                  <a:schemeClr val="accent3">
                    <a:lumMod val="75000"/>
                  </a:schemeClr>
                </a:solidFill>
              </a:rPr>
              <a:t>hỗ</a:t>
            </a:r>
            <a:r>
              <a:rPr lang="en-US" sz="20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b="1" i="1" dirty="0" err="1">
                <a:solidFill>
                  <a:schemeClr val="accent3">
                    <a:lumMod val="75000"/>
                  </a:schemeClr>
                </a:solidFill>
              </a:rPr>
              <a:t>trợ</a:t>
            </a:r>
            <a:r>
              <a:rPr lang="en-US" sz="20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b="1" i="1" dirty="0" err="1">
                <a:solidFill>
                  <a:schemeClr val="accent3">
                    <a:lumMod val="75000"/>
                  </a:schemeClr>
                </a:solidFill>
              </a:rPr>
              <a:t>hoạt</a:t>
            </a:r>
            <a:r>
              <a:rPr lang="en-US" sz="20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b="1" i="1" dirty="0" err="1">
                <a:solidFill>
                  <a:schemeClr val="accent3">
                    <a:lumMod val="75000"/>
                  </a:schemeClr>
                </a:solidFill>
              </a:rPr>
              <a:t>động</a:t>
            </a:r>
            <a:r>
              <a:rPr lang="en-US" sz="20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b="1" i="1" dirty="0" err="1">
                <a:solidFill>
                  <a:schemeClr val="accent3">
                    <a:lumMod val="75000"/>
                  </a:schemeClr>
                </a:solidFill>
              </a:rPr>
              <a:t>lần</a:t>
            </a:r>
            <a:r>
              <a:rPr lang="en-US" sz="20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b="1" i="1" dirty="0" err="1">
                <a:solidFill>
                  <a:schemeClr val="accent3">
                    <a:lumMod val="75000"/>
                  </a:schemeClr>
                </a:solidFill>
              </a:rPr>
              <a:t>đầu</a:t>
            </a:r>
            <a:endParaRPr lang="en-GB" sz="20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C978C817-DA88-428B-830A-F201C919A0F2}"/>
              </a:ext>
            </a:extLst>
          </p:cNvPr>
          <p:cNvSpPr txBox="1">
            <a:spLocks/>
          </p:cNvSpPr>
          <p:nvPr/>
        </p:nvSpPr>
        <p:spPr>
          <a:xfrm>
            <a:off x="1699764" y="1297695"/>
            <a:ext cx="4775901" cy="147176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>
                <a:solidFill>
                  <a:schemeClr val="accent3">
                    <a:lumMod val="50000"/>
                  </a:schemeClr>
                </a:solidFill>
              </a:rPr>
              <a:t>UNGASS2016/</a:t>
            </a:r>
            <a:r>
              <a:rPr lang="en-GB" sz="1600" b="1" dirty="0" err="1">
                <a:solidFill>
                  <a:schemeClr val="accent3">
                    <a:lumMod val="50000"/>
                  </a:schemeClr>
                </a:solidFill>
              </a:rPr>
              <a:t>Hội</a:t>
            </a:r>
            <a:r>
              <a:rPr lang="en-GB" sz="16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1600" b="1" dirty="0" err="1">
                <a:solidFill>
                  <a:schemeClr val="accent3">
                    <a:lumMod val="50000"/>
                  </a:schemeClr>
                </a:solidFill>
              </a:rPr>
              <a:t>nghị</a:t>
            </a:r>
            <a:r>
              <a:rPr lang="en-GB" sz="16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1600" b="1" dirty="0" err="1">
                <a:solidFill>
                  <a:schemeClr val="accent3">
                    <a:lumMod val="50000"/>
                  </a:schemeClr>
                </a:solidFill>
              </a:rPr>
              <a:t>cấp</a:t>
            </a:r>
            <a:r>
              <a:rPr lang="en-GB" sz="16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1600" b="1" dirty="0" err="1">
                <a:solidFill>
                  <a:schemeClr val="accent3">
                    <a:lumMod val="50000"/>
                  </a:schemeClr>
                </a:solidFill>
              </a:rPr>
              <a:t>cao</a:t>
            </a:r>
            <a:r>
              <a:rPr lang="en-GB" sz="16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1600" b="1" dirty="0" err="1">
                <a:solidFill>
                  <a:schemeClr val="accent3">
                    <a:lumMod val="50000"/>
                  </a:schemeClr>
                </a:solidFill>
              </a:rPr>
              <a:t>về</a:t>
            </a:r>
            <a:r>
              <a:rPr lang="en-GB" sz="1600" b="1" dirty="0">
                <a:solidFill>
                  <a:schemeClr val="accent3">
                    <a:lumMod val="50000"/>
                  </a:schemeClr>
                </a:solidFill>
              </a:rPr>
              <a:t> t</a:t>
            </a:r>
            <a:r>
              <a:rPr lang="en-US" sz="1600" b="1" dirty="0">
                <a:solidFill>
                  <a:schemeClr val="accent3">
                    <a:lumMod val="50000"/>
                  </a:schemeClr>
                </a:solidFill>
              </a:rPr>
              <a:t>ư </a:t>
            </a:r>
            <a:r>
              <a:rPr lang="en-US" sz="1600" b="1" dirty="0" err="1">
                <a:solidFill>
                  <a:schemeClr val="accent3">
                    <a:lumMod val="50000"/>
                  </a:schemeClr>
                </a:solidFill>
              </a:rPr>
              <a:t>vấn</a:t>
            </a:r>
            <a:r>
              <a:rPr lang="en-US" sz="16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600" b="1" dirty="0" err="1">
                <a:solidFill>
                  <a:schemeClr val="accent3">
                    <a:lumMod val="50000"/>
                  </a:schemeClr>
                </a:solidFill>
              </a:rPr>
              <a:t>khoa</a:t>
            </a:r>
            <a:r>
              <a:rPr lang="en-US" sz="16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600" b="1" dirty="0" err="1">
                <a:solidFill>
                  <a:schemeClr val="accent3">
                    <a:lumMod val="50000"/>
                  </a:schemeClr>
                </a:solidFill>
              </a:rPr>
              <a:t>học</a:t>
            </a:r>
            <a:r>
              <a:rPr lang="en-GB" sz="16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r>
              <a:rPr lang="en-GB" sz="1800" dirty="0">
                <a:solidFill>
                  <a:schemeClr val="tx2"/>
                </a:solidFill>
              </a:rPr>
              <a:t>Cocaine ở </a:t>
            </a:r>
            <a:r>
              <a:rPr lang="en-GB" sz="1800" dirty="0" err="1">
                <a:solidFill>
                  <a:schemeClr val="tx2"/>
                </a:solidFill>
              </a:rPr>
              <a:t>Châu</a:t>
            </a:r>
            <a:r>
              <a:rPr lang="en-GB" sz="1800" dirty="0">
                <a:solidFill>
                  <a:schemeClr val="tx2"/>
                </a:solidFill>
              </a:rPr>
              <a:t> </a:t>
            </a:r>
            <a:r>
              <a:rPr lang="en-GB" sz="1800" dirty="0" err="1">
                <a:solidFill>
                  <a:schemeClr val="tx2"/>
                </a:solidFill>
              </a:rPr>
              <a:t>Mỹ</a:t>
            </a:r>
            <a:endParaRPr lang="en-GB" sz="1800" dirty="0">
              <a:solidFill>
                <a:schemeClr val="tx2"/>
              </a:solidFill>
            </a:endParaRPr>
          </a:p>
          <a:p>
            <a:r>
              <a:rPr lang="en-GB" sz="1800" dirty="0" err="1">
                <a:solidFill>
                  <a:schemeClr val="tx2"/>
                </a:solidFill>
              </a:rPr>
              <a:t>Nhóm</a:t>
            </a:r>
            <a:r>
              <a:rPr lang="en-GB" sz="1800" dirty="0">
                <a:solidFill>
                  <a:schemeClr val="tx2"/>
                </a:solidFill>
              </a:rPr>
              <a:t> </a:t>
            </a:r>
            <a:r>
              <a:rPr lang="en-GB" sz="1800" dirty="0" err="1">
                <a:solidFill>
                  <a:schemeClr val="tx2"/>
                </a:solidFill>
              </a:rPr>
              <a:t>nam</a:t>
            </a:r>
            <a:r>
              <a:rPr lang="en-GB" sz="1800" dirty="0">
                <a:solidFill>
                  <a:schemeClr val="tx2"/>
                </a:solidFill>
              </a:rPr>
              <a:t> </a:t>
            </a:r>
            <a:r>
              <a:rPr lang="en-GB" sz="1800" dirty="0" err="1">
                <a:solidFill>
                  <a:schemeClr val="tx2"/>
                </a:solidFill>
              </a:rPr>
              <a:t>tình</a:t>
            </a:r>
            <a:r>
              <a:rPr lang="en-GB" sz="1800" dirty="0">
                <a:solidFill>
                  <a:schemeClr val="tx2"/>
                </a:solidFill>
              </a:rPr>
              <a:t> </a:t>
            </a:r>
            <a:r>
              <a:rPr lang="en-GB" sz="1800" dirty="0" err="1">
                <a:solidFill>
                  <a:schemeClr val="tx2"/>
                </a:solidFill>
              </a:rPr>
              <a:t>dục</a:t>
            </a:r>
            <a:r>
              <a:rPr lang="en-GB" sz="1800" dirty="0">
                <a:solidFill>
                  <a:schemeClr val="tx2"/>
                </a:solidFill>
              </a:rPr>
              <a:t> </a:t>
            </a:r>
            <a:r>
              <a:rPr lang="en-GB" sz="1800" dirty="0" err="1">
                <a:solidFill>
                  <a:schemeClr val="tx2"/>
                </a:solidFill>
              </a:rPr>
              <a:t>đồng</a:t>
            </a:r>
            <a:r>
              <a:rPr lang="en-GB" sz="1800" dirty="0">
                <a:solidFill>
                  <a:schemeClr val="tx2"/>
                </a:solidFill>
              </a:rPr>
              <a:t> </a:t>
            </a:r>
            <a:r>
              <a:rPr lang="en-GB" sz="1800" dirty="0" err="1">
                <a:solidFill>
                  <a:schemeClr val="tx2"/>
                </a:solidFill>
              </a:rPr>
              <a:t>gi</a:t>
            </a:r>
            <a:r>
              <a:rPr lang="en-US" sz="1800" dirty="0" err="1">
                <a:solidFill>
                  <a:schemeClr val="tx2"/>
                </a:solidFill>
              </a:rPr>
              <a:t>ới</a:t>
            </a:r>
            <a:r>
              <a:rPr lang="en-US" sz="1800" dirty="0">
                <a:solidFill>
                  <a:schemeClr val="tx2"/>
                </a:solidFill>
              </a:rPr>
              <a:t> (</a:t>
            </a:r>
            <a:r>
              <a:rPr lang="en-GB" sz="1800" dirty="0">
                <a:solidFill>
                  <a:schemeClr val="tx2"/>
                </a:solidFill>
              </a:rPr>
              <a:t>MSM) </a:t>
            </a:r>
            <a:r>
              <a:rPr lang="en-GB" sz="1800" dirty="0" err="1">
                <a:solidFill>
                  <a:schemeClr val="tx2"/>
                </a:solidFill>
              </a:rPr>
              <a:t>và</a:t>
            </a:r>
            <a:r>
              <a:rPr lang="en-GB" sz="1800" dirty="0">
                <a:solidFill>
                  <a:schemeClr val="tx2"/>
                </a:solidFill>
              </a:rPr>
              <a:t> ma </a:t>
            </a:r>
            <a:r>
              <a:rPr lang="en-GB" sz="1800" dirty="0" err="1">
                <a:solidFill>
                  <a:schemeClr val="tx2"/>
                </a:solidFill>
              </a:rPr>
              <a:t>túy</a:t>
            </a:r>
            <a:r>
              <a:rPr lang="en-GB" sz="1800" dirty="0">
                <a:solidFill>
                  <a:schemeClr val="tx2"/>
                </a:solidFill>
              </a:rPr>
              <a:t> </a:t>
            </a:r>
            <a:r>
              <a:rPr lang="en-GB" sz="1800" dirty="0" err="1">
                <a:solidFill>
                  <a:schemeClr val="tx2"/>
                </a:solidFill>
              </a:rPr>
              <a:t>tổng</a:t>
            </a:r>
            <a:r>
              <a:rPr lang="en-GB" sz="1800" dirty="0">
                <a:solidFill>
                  <a:schemeClr val="tx2"/>
                </a:solidFill>
              </a:rPr>
              <a:t> h</a:t>
            </a:r>
            <a:r>
              <a:rPr lang="en-US" sz="1800" dirty="0" err="1">
                <a:solidFill>
                  <a:schemeClr val="tx2"/>
                </a:solidFill>
              </a:rPr>
              <a:t>ợp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dạng</a:t>
            </a:r>
            <a:r>
              <a:rPr lang="en-US" sz="1800" dirty="0">
                <a:solidFill>
                  <a:schemeClr val="tx2"/>
                </a:solidFill>
              </a:rPr>
              <a:t> Amphetamine ở </a:t>
            </a:r>
            <a:r>
              <a:rPr lang="en-US" sz="1800" dirty="0" err="1">
                <a:solidFill>
                  <a:schemeClr val="tx2"/>
                </a:solidFill>
              </a:rPr>
              <a:t>Châu</a:t>
            </a:r>
            <a:r>
              <a:rPr lang="en-US" sz="1800" dirty="0">
                <a:solidFill>
                  <a:schemeClr val="tx2"/>
                </a:solidFill>
              </a:rPr>
              <a:t> Á</a:t>
            </a:r>
            <a:endParaRPr lang="en-GB" sz="1800" dirty="0">
              <a:solidFill>
                <a:schemeClr val="tx2"/>
              </a:solidFill>
            </a:endParaRPr>
          </a:p>
          <a:p>
            <a:r>
              <a:rPr lang="en-GB" sz="1800" dirty="0" err="1">
                <a:solidFill>
                  <a:schemeClr val="tx2"/>
                </a:solidFill>
              </a:rPr>
              <a:t>Thuốc</a:t>
            </a:r>
            <a:r>
              <a:rPr lang="en-GB" sz="1800" dirty="0">
                <a:solidFill>
                  <a:schemeClr val="tx2"/>
                </a:solidFill>
              </a:rPr>
              <a:t> ARV </a:t>
            </a:r>
            <a:r>
              <a:rPr lang="en-GB" sz="1800" dirty="0" err="1">
                <a:solidFill>
                  <a:schemeClr val="tx2"/>
                </a:solidFill>
              </a:rPr>
              <a:t>và</a:t>
            </a:r>
            <a:r>
              <a:rPr lang="en-GB" sz="1800" dirty="0">
                <a:solidFill>
                  <a:schemeClr val="tx2"/>
                </a:solidFill>
              </a:rPr>
              <a:t> s</a:t>
            </a:r>
            <a:r>
              <a:rPr lang="en-US" sz="1800" dirty="0">
                <a:solidFill>
                  <a:schemeClr val="tx2"/>
                </a:solidFill>
              </a:rPr>
              <a:t>ử </a:t>
            </a:r>
            <a:r>
              <a:rPr lang="en-US" sz="1800" dirty="0" err="1">
                <a:solidFill>
                  <a:schemeClr val="tx2"/>
                </a:solidFill>
              </a:rPr>
              <a:t>dụng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chất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kích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thích</a:t>
            </a:r>
            <a:endParaRPr lang="en-GB" sz="1600" dirty="0">
              <a:solidFill>
                <a:schemeClr val="tx2"/>
              </a:solidFill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F99768D1-BDBC-4762-8CF1-6AFF357005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666" y="1297695"/>
            <a:ext cx="2640951" cy="150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435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34D5519-322E-4CFB-B78C-B24FF2478E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1404153"/>
            <a:ext cx="2273213" cy="3230355"/>
          </a:xfrm>
          <a:prstGeom prst="rect">
            <a:avLst/>
          </a:prstGeom>
        </p:spPr>
      </p:pic>
      <p:sp>
        <p:nvSpPr>
          <p:cNvPr id="6" name="Titre 5">
            <a:extLst>
              <a:ext uri="{FF2B5EF4-FFF2-40B4-BE49-F238E27FC236}">
                <a16:creationId xmlns:a16="http://schemas.microsoft.com/office/drawing/2014/main" id="{E3682999-BB0F-4592-83A9-5EF03B7EE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chemeClr val="accent3">
                    <a:lumMod val="75000"/>
                  </a:schemeClr>
                </a:solidFill>
              </a:rPr>
              <a:t>H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ướng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dẫn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về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HIV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và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Chất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gây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nghiện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kích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thích</a:t>
            </a:r>
            <a:endParaRPr lang="en-GB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5F1304A8-2E0E-41F2-90E1-636EBAE1C1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31146"/>
              </p:ext>
            </p:extLst>
          </p:nvPr>
        </p:nvGraphicFramePr>
        <p:xfrm>
          <a:off x="2483768" y="1700808"/>
          <a:ext cx="6660740" cy="367852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514258">
                  <a:extLst>
                    <a:ext uri="{9D8B030D-6E8A-4147-A177-3AD203B41FA5}">
                      <a16:colId xmlns:a16="http://schemas.microsoft.com/office/drawing/2014/main" val="2357834156"/>
                    </a:ext>
                  </a:extLst>
                </a:gridCol>
                <a:gridCol w="5146482">
                  <a:extLst>
                    <a:ext uri="{9D8B030D-6E8A-4147-A177-3AD203B41FA5}">
                      <a16:colId xmlns:a16="http://schemas.microsoft.com/office/drawing/2014/main" val="3972705343"/>
                    </a:ext>
                  </a:extLst>
                </a:gridCol>
              </a:tblGrid>
              <a:tr h="1483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Mục</a:t>
                      </a:r>
                      <a:r>
                        <a:rPr lang="en-GB" sz="16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GB" sz="16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tiêu</a:t>
                      </a:r>
                      <a:endParaRPr lang="en-GB" sz="16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 err="1">
                          <a:solidFill>
                            <a:schemeClr val="tx1"/>
                          </a:solidFill>
                          <a:effectLst/>
                        </a:rPr>
                        <a:t>Cung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600" dirty="0" err="1">
                          <a:solidFill>
                            <a:schemeClr val="tx1"/>
                          </a:solidFill>
                          <a:effectLst/>
                        </a:rPr>
                        <a:t>cấp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 h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ướng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dẫn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thực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hành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cho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các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quốc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gia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trong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việc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thực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hiện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một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chương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trình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toàn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diện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về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dự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phòng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lây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nhiễm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HIV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đối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với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những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người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sử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dụng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chất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gây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nghiện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kích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thích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dễ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bị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tổn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thương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với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HIV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dựa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trên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những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tài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liệu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hướng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dẫn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hiện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có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của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LHQ 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0299961"/>
                  </a:ext>
                </a:extLst>
              </a:tr>
              <a:tr h="19724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Nhóm</a:t>
                      </a:r>
                      <a:r>
                        <a:rPr lang="en-GB" sz="16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GB" sz="16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đối</a:t>
                      </a:r>
                      <a:r>
                        <a:rPr lang="en-GB" sz="16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 t</a:t>
                      </a:r>
                      <a:r>
                        <a:rPr lang="en-US" sz="16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ượng</a:t>
                      </a:r>
                      <a:r>
                        <a:rPr lang="en-US" sz="16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đích</a:t>
                      </a:r>
                      <a:endParaRPr lang="en-GB" sz="16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 err="1">
                          <a:effectLst/>
                        </a:rPr>
                        <a:t>Cán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bộ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quản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lý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ch</a:t>
                      </a:r>
                      <a:r>
                        <a:rPr lang="en-US" sz="1600" dirty="0" err="1">
                          <a:effectLst/>
                        </a:rPr>
                        <a:t>ương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trình</a:t>
                      </a:r>
                      <a:r>
                        <a:rPr lang="en-US" sz="1600" dirty="0">
                          <a:effectLst/>
                        </a:rPr>
                        <a:t> ở </a:t>
                      </a:r>
                      <a:r>
                        <a:rPr lang="en-US" sz="1600" dirty="0" err="1">
                          <a:effectLst/>
                        </a:rPr>
                        <a:t>cấp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trung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ương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và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địa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phương</a:t>
                      </a:r>
                      <a:endParaRPr lang="en-GB" sz="1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 err="1">
                          <a:effectLst/>
                        </a:rPr>
                        <a:t>Nh</a:t>
                      </a:r>
                      <a:r>
                        <a:rPr lang="en-US" sz="1600" dirty="0" err="1">
                          <a:effectLst/>
                        </a:rPr>
                        <a:t>ững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người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đang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lập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kế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hoạch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hoặc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đang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thực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hiện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chương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trình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dự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phòng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lây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nhiễm</a:t>
                      </a:r>
                      <a:r>
                        <a:rPr lang="en-US" sz="1600" dirty="0">
                          <a:effectLst/>
                        </a:rPr>
                        <a:t> HIV/</a:t>
                      </a:r>
                      <a:r>
                        <a:rPr lang="en-US" sz="1600" dirty="0" err="1">
                          <a:effectLst/>
                        </a:rPr>
                        <a:t>Viêm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gan</a:t>
                      </a:r>
                      <a:r>
                        <a:rPr lang="en-US" sz="1600" dirty="0">
                          <a:effectLst/>
                        </a:rPr>
                        <a:t> C </a:t>
                      </a:r>
                      <a:r>
                        <a:rPr lang="en-US" sz="1600" dirty="0" err="1">
                          <a:effectLst/>
                        </a:rPr>
                        <a:t>dành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cho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đối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tượng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sử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dụng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chất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gây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nghiện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kích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thích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 err="1">
                          <a:effectLst/>
                        </a:rPr>
                        <a:t>Gồm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các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nhóm</a:t>
                      </a:r>
                      <a:r>
                        <a:rPr lang="en-GB" sz="1600" dirty="0">
                          <a:effectLst/>
                        </a:rPr>
                        <a:t> NGO </a:t>
                      </a:r>
                      <a:r>
                        <a:rPr lang="en-GB" sz="1600" dirty="0" err="1">
                          <a:effectLst/>
                        </a:rPr>
                        <a:t>và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các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tổ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err="1">
                          <a:effectLst/>
                        </a:rPr>
                        <a:t>ch</a:t>
                      </a:r>
                      <a:r>
                        <a:rPr lang="en-US" sz="1600" dirty="0" err="1">
                          <a:effectLst/>
                        </a:rPr>
                        <a:t>ức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cộng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đồng</a:t>
                      </a:r>
                      <a:r>
                        <a:rPr lang="en-US" sz="1600" dirty="0">
                          <a:effectLst/>
                        </a:rPr>
                        <a:t> CBO </a:t>
                      </a:r>
                      <a:r>
                        <a:rPr lang="en-US" sz="1600" dirty="0" err="1">
                          <a:effectLst/>
                        </a:rPr>
                        <a:t>đang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đại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diện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và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làm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việc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với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những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người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sử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dụng</a:t>
                      </a:r>
                      <a:r>
                        <a:rPr lang="en-US" sz="1600" dirty="0">
                          <a:effectLst/>
                        </a:rPr>
                        <a:t> ma </a:t>
                      </a:r>
                      <a:r>
                        <a:rPr lang="en-US" sz="1600" dirty="0" err="1">
                          <a:effectLst/>
                        </a:rPr>
                        <a:t>túy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kể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cả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nhóm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nam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tình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dục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đồng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giới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và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người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hành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nghề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mại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dâm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3114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7819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D14A193-B2D6-4517-981B-4C933F9F2DA7}"/>
              </a:ext>
            </a:extLst>
          </p:cNvPr>
          <p:cNvSpPr/>
          <p:nvPr/>
        </p:nvSpPr>
        <p:spPr>
          <a:xfrm>
            <a:off x="2415694" y="188640"/>
            <a:ext cx="6408712" cy="8063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L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ời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giới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thiệu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	</a:t>
            </a:r>
          </a:p>
          <a:p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Ch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ương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1.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Nguy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c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ơ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lây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nhiễm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HIV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sử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dụng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chất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kích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thích</a:t>
            </a:r>
            <a:r>
              <a:rPr lang="en-GB" dirty="0"/>
              <a:t>		</a:t>
            </a:r>
          </a:p>
          <a:p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Ch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ương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2.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Các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can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thiệp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cốt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lõi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GB" sz="1600" dirty="0" err="1"/>
              <a:t>Các</a:t>
            </a:r>
            <a:r>
              <a:rPr lang="en-GB" sz="1600" dirty="0"/>
              <a:t> </a:t>
            </a:r>
            <a:r>
              <a:rPr lang="en-GB" sz="1600" dirty="0" err="1"/>
              <a:t>ch</a:t>
            </a:r>
            <a:r>
              <a:rPr lang="en-US" sz="1600" dirty="0" err="1"/>
              <a:t>ương</a:t>
            </a:r>
            <a:r>
              <a:rPr lang="en-US" sz="1600" dirty="0"/>
              <a:t> </a:t>
            </a:r>
            <a:r>
              <a:rPr lang="en-US" sz="1600" dirty="0" err="1"/>
              <a:t>trình</a:t>
            </a:r>
            <a:r>
              <a:rPr lang="en-US" sz="1600" dirty="0"/>
              <a:t> </a:t>
            </a:r>
            <a:r>
              <a:rPr lang="en-US" sz="1600" dirty="0" err="1"/>
              <a:t>cấp</a:t>
            </a:r>
            <a:r>
              <a:rPr lang="en-US" sz="1600" dirty="0"/>
              <a:t> </a:t>
            </a:r>
            <a:r>
              <a:rPr lang="en-US" sz="1600" dirty="0" err="1"/>
              <a:t>phát</a:t>
            </a:r>
            <a:r>
              <a:rPr lang="en-US" sz="1600" dirty="0"/>
              <a:t> bao </a:t>
            </a:r>
            <a:r>
              <a:rPr lang="en-US" sz="1600" dirty="0" err="1"/>
              <a:t>cao</a:t>
            </a:r>
            <a:r>
              <a:rPr lang="en-US" sz="1600" dirty="0"/>
              <a:t> </a:t>
            </a:r>
            <a:r>
              <a:rPr lang="en-US" sz="1600" dirty="0" err="1"/>
              <a:t>su</a:t>
            </a:r>
            <a:r>
              <a:rPr lang="en-US" sz="1600" dirty="0"/>
              <a:t> </a:t>
            </a:r>
            <a:r>
              <a:rPr lang="en-US" sz="1600" dirty="0" err="1"/>
              <a:t>miễn</a:t>
            </a:r>
            <a:r>
              <a:rPr lang="en-US" sz="1600" dirty="0"/>
              <a:t> </a:t>
            </a:r>
            <a:r>
              <a:rPr lang="en-US" sz="1600" dirty="0" err="1"/>
              <a:t>phí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hướng</a:t>
            </a:r>
            <a:r>
              <a:rPr lang="en-US" sz="1600" dirty="0"/>
              <a:t> </a:t>
            </a:r>
            <a:r>
              <a:rPr lang="en-US" sz="1600" dirty="0" err="1"/>
              <a:t>dẫn</a:t>
            </a:r>
            <a:r>
              <a:rPr lang="en-US" sz="1600" dirty="0"/>
              <a:t> </a:t>
            </a:r>
            <a:r>
              <a:rPr lang="en-US" sz="1600" dirty="0" err="1"/>
              <a:t>tình</a:t>
            </a:r>
            <a:r>
              <a:rPr lang="en-US" sz="1600" dirty="0"/>
              <a:t> </a:t>
            </a:r>
            <a:r>
              <a:rPr lang="en-US" sz="1600" dirty="0" err="1"/>
              <a:t>dục</a:t>
            </a:r>
            <a:r>
              <a:rPr lang="en-US" sz="1600" dirty="0"/>
              <a:t> an </a:t>
            </a:r>
            <a:r>
              <a:rPr lang="en-US" sz="1600" dirty="0" err="1"/>
              <a:t>toàn</a:t>
            </a:r>
            <a:r>
              <a:rPr lang="en-GB" sz="1600" dirty="0"/>
              <a:t> </a:t>
            </a:r>
            <a:r>
              <a:rPr lang="en-GB" sz="1600" dirty="0" err="1"/>
              <a:t>hơn</a:t>
            </a:r>
            <a:r>
              <a:rPr lang="en-GB" sz="1600" dirty="0"/>
              <a:t>	</a:t>
            </a:r>
          </a:p>
          <a:p>
            <a:pPr marL="800100" lvl="1" indent="-342900">
              <a:buAutoNum type="arabicPeriod" startAt="2"/>
            </a:pPr>
            <a:r>
              <a:rPr lang="en-GB" sz="1600" dirty="0"/>
              <a:t>Ch</a:t>
            </a:r>
            <a:r>
              <a:rPr lang="en-US" sz="1600" dirty="0" err="1"/>
              <a:t>ương</a:t>
            </a:r>
            <a:r>
              <a:rPr lang="en-US" sz="1600" dirty="0"/>
              <a:t> </a:t>
            </a:r>
            <a:r>
              <a:rPr lang="en-US" sz="1600" dirty="0" err="1"/>
              <a:t>trình</a:t>
            </a:r>
            <a:r>
              <a:rPr lang="en-US" sz="1600" dirty="0"/>
              <a:t> </a:t>
            </a:r>
            <a:r>
              <a:rPr lang="en-US" sz="1600" dirty="0" err="1"/>
              <a:t>cấp</a:t>
            </a:r>
            <a:r>
              <a:rPr lang="en-US" sz="1600" dirty="0"/>
              <a:t> </a:t>
            </a:r>
            <a:r>
              <a:rPr lang="en-US" sz="1600" dirty="0" err="1"/>
              <a:t>phát</a:t>
            </a:r>
            <a:r>
              <a:rPr lang="en-US" sz="1600" dirty="0"/>
              <a:t> </a:t>
            </a:r>
            <a:r>
              <a:rPr lang="en-US" sz="1600" dirty="0" err="1"/>
              <a:t>bơm</a:t>
            </a:r>
            <a:r>
              <a:rPr lang="en-US" sz="1600" dirty="0"/>
              <a:t> </a:t>
            </a:r>
            <a:r>
              <a:rPr lang="en-US" sz="1600" dirty="0" err="1"/>
              <a:t>kim</a:t>
            </a:r>
            <a:r>
              <a:rPr lang="en-US" sz="1600" dirty="0"/>
              <a:t> </a:t>
            </a:r>
            <a:r>
              <a:rPr lang="en-US" sz="1600" dirty="0" err="1"/>
              <a:t>tiêm</a:t>
            </a:r>
            <a:r>
              <a:rPr lang="en-US" sz="1600" dirty="0"/>
              <a:t> </a:t>
            </a:r>
            <a:r>
              <a:rPr lang="en-US" sz="1600" dirty="0" err="1"/>
              <a:t>miễn</a:t>
            </a:r>
            <a:r>
              <a:rPr lang="en-US" sz="1600" dirty="0"/>
              <a:t> </a:t>
            </a:r>
            <a:r>
              <a:rPr lang="en-US" sz="1600" dirty="0" err="1"/>
              <a:t>phí</a:t>
            </a:r>
            <a:r>
              <a:rPr lang="en-US" sz="1600" dirty="0"/>
              <a:t> (NSP)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sản</a:t>
            </a:r>
            <a:r>
              <a:rPr lang="en-US" sz="1600" dirty="0"/>
              <a:t> </a:t>
            </a:r>
            <a:r>
              <a:rPr lang="en-US" sz="1600" dirty="0" err="1"/>
              <a:t>phẩm</a:t>
            </a:r>
            <a:r>
              <a:rPr lang="en-US" sz="1600" dirty="0"/>
              <a:t> </a:t>
            </a:r>
            <a:r>
              <a:rPr lang="en-US" sz="1600" dirty="0" err="1"/>
              <a:t>khác</a:t>
            </a:r>
            <a:endParaRPr lang="en-GB" sz="1600" dirty="0"/>
          </a:p>
          <a:p>
            <a:pPr marL="800100" lvl="1" indent="-342900">
              <a:buAutoNum type="arabicPeriod" startAt="2"/>
            </a:pPr>
            <a:r>
              <a:rPr lang="en-GB" sz="1600" dirty="0" err="1"/>
              <a:t>Xét</a:t>
            </a:r>
            <a:r>
              <a:rPr lang="en-GB" sz="1600" dirty="0"/>
              <a:t> </a:t>
            </a:r>
            <a:r>
              <a:rPr lang="en-GB" sz="1600" dirty="0" err="1"/>
              <a:t>nghiệm</a:t>
            </a:r>
            <a:r>
              <a:rPr lang="en-GB" sz="1600" dirty="0"/>
              <a:t> </a:t>
            </a:r>
            <a:r>
              <a:rPr lang="en-GB" sz="1600" dirty="0" err="1"/>
              <a:t>và</a:t>
            </a:r>
            <a:r>
              <a:rPr lang="en-GB" sz="1600" dirty="0"/>
              <a:t> t</a:t>
            </a:r>
            <a:r>
              <a:rPr lang="en-US" sz="1600" dirty="0"/>
              <a:t>ư </a:t>
            </a:r>
            <a:r>
              <a:rPr lang="en-US" sz="1600" dirty="0" err="1"/>
              <a:t>vấn</a:t>
            </a:r>
            <a:r>
              <a:rPr lang="en-US" sz="1600" dirty="0"/>
              <a:t> </a:t>
            </a:r>
            <a:r>
              <a:rPr lang="en-GB" sz="1600" dirty="0"/>
              <a:t>HIV (HTC)	</a:t>
            </a:r>
          </a:p>
          <a:p>
            <a:pPr marL="800100" lvl="1" indent="-342900">
              <a:buAutoNum type="arabicPeriod" startAt="3"/>
            </a:pPr>
            <a:r>
              <a:rPr lang="en-GB" sz="1600" dirty="0" err="1"/>
              <a:t>Điều</a:t>
            </a:r>
            <a:r>
              <a:rPr lang="en-GB" sz="1600" dirty="0"/>
              <a:t> </a:t>
            </a:r>
            <a:r>
              <a:rPr lang="en-GB" sz="1600" dirty="0" err="1"/>
              <a:t>trị</a:t>
            </a:r>
            <a:r>
              <a:rPr lang="en-GB" sz="1600" dirty="0"/>
              <a:t> ARV	</a:t>
            </a:r>
          </a:p>
          <a:p>
            <a:pPr marL="800100" lvl="1" indent="-342900">
              <a:buAutoNum type="arabicPeriod" startAt="5"/>
            </a:pPr>
            <a:r>
              <a:rPr lang="en-GB" sz="1600" dirty="0" err="1"/>
              <a:t>Điều</a:t>
            </a:r>
            <a:r>
              <a:rPr lang="en-GB" sz="1600" dirty="0"/>
              <a:t> </a:t>
            </a:r>
            <a:r>
              <a:rPr lang="en-GB" sz="1600" dirty="0" err="1"/>
              <a:t>trị</a:t>
            </a:r>
            <a:r>
              <a:rPr lang="en-GB" sz="1600" dirty="0"/>
              <a:t> </a:t>
            </a:r>
            <a:r>
              <a:rPr lang="en-GB" sz="1600" dirty="0" err="1"/>
              <a:t>lệ</a:t>
            </a:r>
            <a:r>
              <a:rPr lang="en-GB" sz="1600" dirty="0"/>
              <a:t> </a:t>
            </a:r>
            <a:r>
              <a:rPr lang="en-GB" sz="1600" dirty="0" err="1"/>
              <a:t>thuộc</a:t>
            </a:r>
            <a:r>
              <a:rPr lang="en-GB" sz="1600" dirty="0"/>
              <a:t> </a:t>
            </a:r>
            <a:r>
              <a:rPr lang="en-GB" sz="1600" dirty="0" err="1"/>
              <a:t>vào</a:t>
            </a:r>
            <a:r>
              <a:rPr lang="en-GB" sz="1600" dirty="0"/>
              <a:t> ma </a:t>
            </a:r>
            <a:r>
              <a:rPr lang="en-GB" sz="1600" dirty="0" err="1"/>
              <a:t>túy</a:t>
            </a:r>
            <a:r>
              <a:rPr lang="en-GB" sz="1600" dirty="0"/>
              <a:t> </a:t>
            </a:r>
            <a:r>
              <a:rPr lang="en-GB" sz="1600" dirty="0" err="1"/>
              <a:t>và</a:t>
            </a:r>
            <a:r>
              <a:rPr lang="en-GB" sz="1600" dirty="0"/>
              <a:t> </a:t>
            </a:r>
            <a:r>
              <a:rPr lang="en-GB" sz="1600" dirty="0" err="1"/>
              <a:t>các</a:t>
            </a:r>
            <a:r>
              <a:rPr lang="en-GB" sz="1600" dirty="0"/>
              <a:t> </a:t>
            </a:r>
            <a:r>
              <a:rPr lang="en-GB" sz="1600" dirty="0" err="1"/>
              <a:t>liệu</a:t>
            </a:r>
            <a:r>
              <a:rPr lang="en-GB" sz="1600" dirty="0"/>
              <a:t> </a:t>
            </a:r>
            <a:r>
              <a:rPr lang="en-GB" sz="1600" dirty="0" err="1"/>
              <a:t>pháp</a:t>
            </a:r>
            <a:r>
              <a:rPr lang="en-GB" sz="1600" dirty="0"/>
              <a:t> </a:t>
            </a:r>
            <a:r>
              <a:rPr lang="en-GB" sz="1600" dirty="0" err="1"/>
              <a:t>hành</a:t>
            </a:r>
            <a:r>
              <a:rPr lang="en-GB" sz="1600" dirty="0"/>
              <a:t> vi</a:t>
            </a:r>
          </a:p>
          <a:p>
            <a:pPr marL="800100" lvl="1" indent="-342900">
              <a:buAutoNum type="arabicPeriod" startAt="5"/>
            </a:pPr>
            <a:r>
              <a:rPr lang="en-GB" sz="1600" dirty="0" err="1"/>
              <a:t>Phòng</a:t>
            </a:r>
            <a:r>
              <a:rPr lang="en-GB" sz="1600" dirty="0"/>
              <a:t> ng</a:t>
            </a:r>
            <a:r>
              <a:rPr lang="en-US" sz="1600" dirty="0" err="1"/>
              <a:t>ừa</a:t>
            </a:r>
            <a:r>
              <a:rPr lang="en-US" sz="1600" dirty="0"/>
              <a:t>, </a:t>
            </a:r>
            <a:r>
              <a:rPr lang="en-US" sz="1600" dirty="0" err="1"/>
              <a:t>chẩn</a:t>
            </a:r>
            <a:r>
              <a:rPr lang="en-US" sz="1600" dirty="0"/>
              <a:t> </a:t>
            </a:r>
            <a:r>
              <a:rPr lang="en-US" sz="1600" dirty="0" err="1"/>
              <a:t>đoán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điều</a:t>
            </a:r>
            <a:r>
              <a:rPr lang="en-US" sz="1600" dirty="0"/>
              <a:t> </a:t>
            </a:r>
            <a:r>
              <a:rPr lang="en-US" sz="1600" dirty="0" err="1"/>
              <a:t>trị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bệnh</a:t>
            </a:r>
            <a:r>
              <a:rPr lang="en-US" sz="1600" dirty="0"/>
              <a:t> </a:t>
            </a:r>
            <a:r>
              <a:rPr lang="en-US" sz="1600" dirty="0" err="1"/>
              <a:t>lây</a:t>
            </a:r>
            <a:r>
              <a:rPr lang="en-US" sz="1600" dirty="0"/>
              <a:t> qua đ</a:t>
            </a:r>
            <a:r>
              <a:rPr lang="vi-VN" sz="1600" dirty="0"/>
              <a:t>ư</a:t>
            </a:r>
            <a:r>
              <a:rPr lang="en-US" sz="1600" dirty="0" err="1"/>
              <a:t>ờng</a:t>
            </a:r>
            <a:r>
              <a:rPr lang="en-US" sz="1600" dirty="0"/>
              <a:t> </a:t>
            </a:r>
            <a:r>
              <a:rPr lang="en-US" sz="1600" dirty="0" err="1"/>
              <a:t>tình</a:t>
            </a:r>
            <a:r>
              <a:rPr lang="en-US" sz="1600" dirty="0"/>
              <a:t> </a:t>
            </a:r>
            <a:r>
              <a:rPr lang="en-US" sz="1600" dirty="0" err="1"/>
              <a:t>dục</a:t>
            </a:r>
            <a:r>
              <a:rPr lang="en-US" sz="1600" dirty="0"/>
              <a:t>, </a:t>
            </a:r>
            <a:r>
              <a:rPr lang="en-US" sz="1600" dirty="0" err="1"/>
              <a:t>viêm</a:t>
            </a:r>
            <a:r>
              <a:rPr lang="en-US" sz="1600" dirty="0"/>
              <a:t> </a:t>
            </a:r>
            <a:r>
              <a:rPr lang="en-US" sz="1600" dirty="0" err="1"/>
              <a:t>gan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lao</a:t>
            </a:r>
            <a:endParaRPr lang="en-GB" sz="1600" dirty="0"/>
          </a:p>
          <a:p>
            <a:pPr marL="800100" lvl="1" indent="-342900">
              <a:buAutoNum type="arabicPeriod" startAt="7"/>
            </a:pPr>
            <a:r>
              <a:rPr lang="en-GB" sz="1600" dirty="0" err="1"/>
              <a:t>Các</a:t>
            </a:r>
            <a:r>
              <a:rPr lang="en-GB" sz="1600" dirty="0"/>
              <a:t> </a:t>
            </a:r>
            <a:r>
              <a:rPr lang="en-GB" sz="1600" dirty="0" err="1"/>
              <a:t>tài</a:t>
            </a:r>
            <a:r>
              <a:rPr lang="en-GB" sz="1600" dirty="0"/>
              <a:t> </a:t>
            </a:r>
            <a:r>
              <a:rPr lang="en-GB" sz="1600" dirty="0" err="1"/>
              <a:t>liệu</a:t>
            </a:r>
            <a:r>
              <a:rPr lang="en-GB" sz="1600" dirty="0"/>
              <a:t> </a:t>
            </a:r>
            <a:r>
              <a:rPr lang="en-GB" sz="1600" dirty="0" err="1"/>
              <a:t>thông</a:t>
            </a:r>
            <a:r>
              <a:rPr lang="en-GB" sz="1600" dirty="0"/>
              <a:t> tin, </a:t>
            </a:r>
            <a:r>
              <a:rPr lang="en-GB" sz="1600" dirty="0" err="1"/>
              <a:t>giáo</a:t>
            </a:r>
            <a:r>
              <a:rPr lang="en-GB" sz="1600" dirty="0"/>
              <a:t> </a:t>
            </a:r>
            <a:r>
              <a:rPr lang="en-GB" sz="1600" dirty="0" err="1"/>
              <a:t>dục</a:t>
            </a:r>
            <a:r>
              <a:rPr lang="en-GB" sz="1600" dirty="0"/>
              <a:t>, </a:t>
            </a:r>
            <a:r>
              <a:rPr lang="en-GB" sz="1600" dirty="0" err="1"/>
              <a:t>và</a:t>
            </a:r>
            <a:r>
              <a:rPr lang="en-GB" sz="1600" dirty="0"/>
              <a:t> </a:t>
            </a:r>
            <a:r>
              <a:rPr lang="en-GB" sz="1600" dirty="0" err="1"/>
              <a:t>truyền</a:t>
            </a:r>
            <a:r>
              <a:rPr lang="en-GB" sz="1600" dirty="0"/>
              <a:t> </a:t>
            </a:r>
            <a:r>
              <a:rPr lang="en-GB" sz="1600" dirty="0" err="1"/>
              <a:t>thông</a:t>
            </a:r>
            <a:r>
              <a:rPr lang="en-GB" sz="1600" dirty="0"/>
              <a:t> (IEC)</a:t>
            </a:r>
          </a:p>
          <a:p>
            <a:pPr marL="800100" lvl="1" indent="-342900">
              <a:buAutoNum type="arabicPeriod" startAt="7"/>
            </a:pPr>
            <a:r>
              <a:rPr lang="en-GB" sz="1600" dirty="0"/>
              <a:t>D</a:t>
            </a:r>
            <a:r>
              <a:rPr lang="en-US" sz="1600" dirty="0"/>
              <a:t>ự </a:t>
            </a:r>
            <a:r>
              <a:rPr lang="en-US" sz="1600" dirty="0" err="1"/>
              <a:t>phòng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quản</a:t>
            </a:r>
            <a:r>
              <a:rPr lang="en-US" sz="1600" dirty="0"/>
              <a:t> </a:t>
            </a:r>
            <a:r>
              <a:rPr lang="en-US" sz="1600" dirty="0" err="1"/>
              <a:t>lý</a:t>
            </a:r>
            <a:r>
              <a:rPr lang="en-US" sz="1600" dirty="0"/>
              <a:t> </a:t>
            </a:r>
            <a:r>
              <a:rPr lang="en-US" sz="1600" dirty="0" err="1"/>
              <a:t>sốc</a:t>
            </a:r>
            <a:r>
              <a:rPr lang="en-US" sz="1600" dirty="0"/>
              <a:t> </a:t>
            </a:r>
            <a:r>
              <a:rPr lang="en-US" sz="1600" dirty="0" err="1"/>
              <a:t>quá</a:t>
            </a:r>
            <a:r>
              <a:rPr lang="en-US" sz="1600" dirty="0"/>
              <a:t> </a:t>
            </a:r>
            <a:r>
              <a:rPr lang="en-US" sz="1600" dirty="0" err="1"/>
              <a:t>liều</a:t>
            </a:r>
            <a:endParaRPr lang="en-GB" sz="1600" dirty="0"/>
          </a:p>
          <a:p>
            <a:endParaRPr lang="en-GB" sz="1600" dirty="0"/>
          </a:p>
          <a:p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Ch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ương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3.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Chăm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sóc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hỗ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tr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ợ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đối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với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những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người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nhiễm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HIV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đang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sử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dụng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chất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gây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nghiện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kích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thích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Ch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ương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4.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Các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yếu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tố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hỗ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tr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ợ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quan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trọng</a:t>
            </a:r>
            <a:r>
              <a:rPr lang="en-GB" dirty="0"/>
              <a:t>	</a:t>
            </a:r>
          </a:p>
          <a:p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Ch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ương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5.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Nh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ững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lưu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ý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trong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quá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trình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ực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hiện</a:t>
            </a:r>
            <a:r>
              <a:rPr lang="en-GB" sz="1600" dirty="0"/>
              <a:t>	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 err="1"/>
              <a:t>Dùng</a:t>
            </a:r>
            <a:r>
              <a:rPr lang="en-GB" sz="1600" dirty="0"/>
              <a:t> </a:t>
            </a:r>
            <a:r>
              <a:rPr lang="en-GB" sz="1600" dirty="0" err="1"/>
              <a:t>chất</a:t>
            </a:r>
            <a:r>
              <a:rPr lang="en-GB" sz="1600" dirty="0"/>
              <a:t> </a:t>
            </a:r>
            <a:r>
              <a:rPr lang="en-US" sz="1600" dirty="0" err="1"/>
              <a:t>kích</a:t>
            </a:r>
            <a:r>
              <a:rPr lang="en-US" sz="1600" dirty="0"/>
              <a:t> </a:t>
            </a:r>
            <a:r>
              <a:rPr lang="en-US" sz="1600" dirty="0" err="1"/>
              <a:t>thích</a:t>
            </a:r>
            <a:r>
              <a:rPr lang="en-US" sz="1600" dirty="0"/>
              <a:t> </a:t>
            </a:r>
            <a:r>
              <a:rPr lang="en-US" sz="1600" dirty="0" err="1"/>
              <a:t>theo</a:t>
            </a:r>
            <a:r>
              <a:rPr lang="en-US" sz="1600" dirty="0"/>
              <a:t> </a:t>
            </a:r>
            <a:r>
              <a:rPr lang="en-US" sz="1600" dirty="0" err="1"/>
              <a:t>nhóm</a:t>
            </a:r>
            <a:r>
              <a:rPr lang="en-GB" sz="1600" dirty="0"/>
              <a:t>	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Quan </a:t>
            </a:r>
            <a:r>
              <a:rPr lang="en-GB" sz="1600" dirty="0" err="1"/>
              <a:t>hệ</a:t>
            </a:r>
            <a:r>
              <a:rPr lang="en-GB" sz="1600" dirty="0"/>
              <a:t> </a:t>
            </a:r>
            <a:r>
              <a:rPr lang="en-GB" sz="1600" dirty="0" err="1"/>
              <a:t>tình</a:t>
            </a:r>
            <a:r>
              <a:rPr lang="en-GB" sz="1600" dirty="0"/>
              <a:t> </a:t>
            </a:r>
            <a:r>
              <a:rPr lang="en-GB" sz="1600" dirty="0" err="1"/>
              <a:t>dục</a:t>
            </a:r>
            <a:r>
              <a:rPr lang="en-GB" sz="1600" dirty="0"/>
              <a:t> </a:t>
            </a:r>
            <a:r>
              <a:rPr lang="en-GB" sz="1600" dirty="0" err="1"/>
              <a:t>đồng</a:t>
            </a:r>
            <a:r>
              <a:rPr lang="en-GB" sz="1600" dirty="0"/>
              <a:t> </a:t>
            </a:r>
            <a:r>
              <a:rPr lang="en-GB" sz="1600" dirty="0" err="1"/>
              <a:t>tính</a:t>
            </a:r>
            <a:r>
              <a:rPr lang="en-GB" sz="1600" dirty="0"/>
              <a:t> </a:t>
            </a:r>
            <a:r>
              <a:rPr lang="en-GB" sz="1600" dirty="0" err="1"/>
              <a:t>khi</a:t>
            </a:r>
            <a:r>
              <a:rPr lang="en-GB" sz="1600" dirty="0"/>
              <a:t> s</a:t>
            </a:r>
            <a:r>
              <a:rPr lang="en-US" sz="1600" dirty="0"/>
              <a:t>ử </a:t>
            </a:r>
            <a:r>
              <a:rPr lang="en-US" sz="1600" dirty="0" err="1"/>
              <a:t>dụng</a:t>
            </a:r>
            <a:r>
              <a:rPr lang="en-US" sz="1600" dirty="0"/>
              <a:t> </a:t>
            </a:r>
            <a:r>
              <a:rPr lang="en-US" sz="1600" dirty="0" err="1"/>
              <a:t>chất</a:t>
            </a:r>
            <a:r>
              <a:rPr lang="en-US" sz="1600" dirty="0"/>
              <a:t> </a:t>
            </a:r>
            <a:r>
              <a:rPr lang="en-US" sz="1600" dirty="0" err="1"/>
              <a:t>kích</a:t>
            </a:r>
            <a:r>
              <a:rPr lang="en-US" sz="1600" dirty="0"/>
              <a:t> </a:t>
            </a:r>
            <a:r>
              <a:rPr lang="en-US" sz="1600" dirty="0" err="1"/>
              <a:t>thích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biện</a:t>
            </a:r>
            <a:r>
              <a:rPr lang="en-US" sz="1600" dirty="0"/>
              <a:t> </a:t>
            </a:r>
            <a:r>
              <a:rPr lang="en-US" sz="1600" dirty="0" err="1"/>
              <a:t>pháp</a:t>
            </a:r>
            <a:r>
              <a:rPr lang="en-US" sz="1600" dirty="0"/>
              <a:t> </a:t>
            </a:r>
            <a:r>
              <a:rPr lang="en-US" sz="1600" dirty="0" err="1"/>
              <a:t>giảm</a:t>
            </a:r>
            <a:r>
              <a:rPr lang="en-US" sz="1600" dirty="0"/>
              <a:t> </a:t>
            </a:r>
            <a:r>
              <a:rPr lang="en-US" sz="1600" dirty="0" err="1"/>
              <a:t>hại</a:t>
            </a:r>
            <a:r>
              <a:rPr lang="en-GB" sz="1600" dirty="0"/>
              <a:t>	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 err="1"/>
              <a:t>Các</a:t>
            </a:r>
            <a:r>
              <a:rPr lang="en-GB" sz="1600" dirty="0"/>
              <a:t> </a:t>
            </a:r>
            <a:r>
              <a:rPr lang="en-GB" sz="1600" dirty="0" err="1"/>
              <a:t>dịch</a:t>
            </a:r>
            <a:r>
              <a:rPr lang="en-GB" sz="1600" dirty="0"/>
              <a:t> </a:t>
            </a:r>
            <a:r>
              <a:rPr lang="en-GB" sz="1600" dirty="0" err="1"/>
              <a:t>vụ</a:t>
            </a:r>
            <a:r>
              <a:rPr lang="en-GB" sz="1600" dirty="0"/>
              <a:t> </a:t>
            </a:r>
            <a:r>
              <a:rPr lang="en-GB" sz="1600" dirty="0" err="1"/>
              <a:t>đáp</a:t>
            </a:r>
            <a:r>
              <a:rPr lang="en-GB" sz="1600" dirty="0"/>
              <a:t> </a:t>
            </a:r>
            <a:r>
              <a:rPr lang="en-GB" sz="1600" dirty="0" err="1"/>
              <a:t>ứng</a:t>
            </a:r>
            <a:r>
              <a:rPr lang="en-GB" sz="1600" dirty="0"/>
              <a:t> </a:t>
            </a:r>
            <a:r>
              <a:rPr lang="en-GB" sz="1600" dirty="0" err="1"/>
              <a:t>nhu</a:t>
            </a:r>
            <a:r>
              <a:rPr lang="en-GB" sz="1600" dirty="0"/>
              <a:t> </a:t>
            </a:r>
            <a:r>
              <a:rPr lang="en-GB" sz="1600" dirty="0" err="1"/>
              <a:t>cầu</a:t>
            </a:r>
            <a:r>
              <a:rPr lang="en-GB" sz="1600" dirty="0"/>
              <a:t> </a:t>
            </a:r>
            <a:r>
              <a:rPr lang="en-GB" sz="1600" dirty="0" err="1"/>
              <a:t>khác</a:t>
            </a:r>
            <a:r>
              <a:rPr lang="en-GB" sz="1600" dirty="0"/>
              <a:t> </a:t>
            </a:r>
            <a:r>
              <a:rPr lang="en-GB" sz="1600" dirty="0" err="1"/>
              <a:t>nhau</a:t>
            </a:r>
            <a:r>
              <a:rPr lang="en-GB" sz="1600" dirty="0"/>
              <a:t> </a:t>
            </a:r>
            <a:r>
              <a:rPr lang="en-GB" sz="1600" dirty="0" err="1"/>
              <a:t>về</a:t>
            </a:r>
            <a:r>
              <a:rPr lang="en-GB" sz="1600" dirty="0"/>
              <a:t> </a:t>
            </a:r>
            <a:r>
              <a:rPr lang="en-GB" sz="1600" dirty="0" err="1"/>
              <a:t>gi</a:t>
            </a:r>
            <a:r>
              <a:rPr lang="en-US" sz="1600" dirty="0" err="1"/>
              <a:t>ới</a:t>
            </a:r>
            <a:endParaRPr lang="en-GB" sz="1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 err="1"/>
              <a:t>Các</a:t>
            </a:r>
            <a:r>
              <a:rPr lang="en-GB" sz="1600" dirty="0"/>
              <a:t> can </a:t>
            </a:r>
            <a:r>
              <a:rPr lang="en-GB" sz="1600" dirty="0" err="1"/>
              <a:t>thiệp</a:t>
            </a:r>
            <a:r>
              <a:rPr lang="en-GB" sz="1600" dirty="0"/>
              <a:t> </a:t>
            </a:r>
            <a:r>
              <a:rPr lang="en-GB" sz="1600" dirty="0" err="1"/>
              <a:t>dựa</a:t>
            </a:r>
            <a:r>
              <a:rPr lang="en-GB" sz="1600" dirty="0"/>
              <a:t> </a:t>
            </a:r>
            <a:r>
              <a:rPr lang="en-GB" sz="1600" dirty="0" err="1"/>
              <a:t>vào</a:t>
            </a:r>
            <a:r>
              <a:rPr lang="en-GB" sz="1600" dirty="0"/>
              <a:t> </a:t>
            </a:r>
            <a:r>
              <a:rPr lang="en-GB" sz="1600" dirty="0" err="1"/>
              <a:t>cộng</a:t>
            </a:r>
            <a:r>
              <a:rPr lang="en-GB" sz="1600" dirty="0"/>
              <a:t> </a:t>
            </a:r>
            <a:r>
              <a:rPr lang="en-GB" sz="1600" dirty="0" err="1"/>
              <a:t>đồng</a:t>
            </a:r>
            <a:r>
              <a:rPr lang="en-GB" sz="1600" dirty="0"/>
              <a:t>	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H</a:t>
            </a:r>
            <a:r>
              <a:rPr lang="en-GB" sz="1600" dirty="0"/>
              <a:t>ỗ </a:t>
            </a:r>
            <a:r>
              <a:rPr lang="en-GB" sz="1600" dirty="0" err="1"/>
              <a:t>trợ</a:t>
            </a:r>
            <a:r>
              <a:rPr lang="en-GB" sz="1600" dirty="0"/>
              <a:t> </a:t>
            </a:r>
            <a:r>
              <a:rPr lang="en-GB" sz="1600" dirty="0" err="1"/>
              <a:t>xã</a:t>
            </a:r>
            <a:r>
              <a:rPr lang="en-GB" sz="1600" dirty="0"/>
              <a:t> </a:t>
            </a:r>
            <a:r>
              <a:rPr lang="en-GB" sz="1600" dirty="0" err="1"/>
              <a:t>hội</a:t>
            </a:r>
            <a:endParaRPr lang="en-GB" sz="1600" dirty="0"/>
          </a:p>
          <a:p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Ch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ương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6.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Giám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sát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đánh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giá</a:t>
            </a:r>
            <a:r>
              <a:rPr lang="en-GB" dirty="0"/>
              <a:t>	</a:t>
            </a:r>
          </a:p>
          <a:p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Các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thông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tin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bổ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sung</a:t>
            </a:r>
          </a:p>
          <a:p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Phụ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3">
                    <a:lumMod val="50000"/>
                  </a:schemeClr>
                </a:solidFill>
              </a:rPr>
              <a:t>lục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Bảng</a:t>
            </a:r>
            <a:r>
              <a:rPr lang="en-GB" sz="1600" dirty="0"/>
              <a:t> </a:t>
            </a:r>
            <a:r>
              <a:rPr lang="en-GB" sz="1600" dirty="0" err="1"/>
              <a:t>kê</a:t>
            </a:r>
            <a:r>
              <a:rPr lang="en-GB" sz="1600" dirty="0"/>
              <a:t> </a:t>
            </a:r>
            <a:r>
              <a:rPr lang="en-GB" sz="1600" dirty="0" err="1"/>
              <a:t>và</a:t>
            </a:r>
            <a:r>
              <a:rPr lang="en-GB" sz="1600" dirty="0"/>
              <a:t> </a:t>
            </a:r>
            <a:r>
              <a:rPr lang="en-GB" sz="1600" dirty="0" err="1"/>
              <a:t>các</a:t>
            </a:r>
            <a:r>
              <a:rPr lang="en-GB" sz="1600" dirty="0"/>
              <a:t> </a:t>
            </a:r>
            <a:r>
              <a:rPr lang="en-GB" sz="1600" dirty="0" err="1"/>
              <a:t>nghiên</a:t>
            </a:r>
            <a:r>
              <a:rPr lang="en-GB" sz="1600" dirty="0"/>
              <a:t> </a:t>
            </a:r>
            <a:r>
              <a:rPr lang="en-GB" sz="1600" dirty="0" err="1"/>
              <a:t>cứu</a:t>
            </a:r>
            <a:r>
              <a:rPr lang="en-GB" sz="1600" dirty="0"/>
              <a:t> </a:t>
            </a:r>
            <a:r>
              <a:rPr lang="en-GB" sz="1600" dirty="0" err="1"/>
              <a:t>tr</a:t>
            </a:r>
            <a:r>
              <a:rPr lang="en-US" sz="1600" dirty="0" err="1"/>
              <a:t>ường</a:t>
            </a:r>
            <a:r>
              <a:rPr lang="en-US" sz="1600" dirty="0"/>
              <a:t> </a:t>
            </a:r>
            <a:r>
              <a:rPr lang="en-US" sz="1600" dirty="0" err="1"/>
              <a:t>hợp</a:t>
            </a:r>
            <a:r>
              <a:rPr lang="en-US" sz="1600" dirty="0"/>
              <a:t> (</a:t>
            </a:r>
            <a:r>
              <a:rPr lang="en-US" sz="1600" dirty="0" err="1"/>
              <a:t>ví</a:t>
            </a:r>
            <a:r>
              <a:rPr lang="en-US" sz="1600" dirty="0"/>
              <a:t> </a:t>
            </a:r>
            <a:r>
              <a:rPr lang="en-US" sz="1600" dirty="0" err="1"/>
              <a:t>dụ</a:t>
            </a:r>
            <a:r>
              <a:rPr lang="en-US" sz="1600" dirty="0"/>
              <a:t> </a:t>
            </a:r>
            <a:r>
              <a:rPr lang="en-US" sz="1600" dirty="0" err="1"/>
              <a:t>Braxin</a:t>
            </a:r>
            <a:r>
              <a:rPr lang="en-US" sz="1600" dirty="0"/>
              <a:t>)</a:t>
            </a:r>
            <a:endParaRPr lang="en-GB" sz="2000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8C7388DF-1623-4C43-9A61-C10377214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3">
                    <a:lumMod val="50000"/>
                  </a:schemeClr>
                </a:solidFill>
              </a:rPr>
              <a:t>CẤU TRÚC 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9CCE59B-441E-4B2B-81DE-3A5911A397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988840"/>
            <a:ext cx="1969179" cy="27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073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9223372-C6DC-4CBB-B767-D0169CD97FB0}"/>
              </a:ext>
            </a:extLst>
          </p:cNvPr>
          <p:cNvSpPr/>
          <p:nvPr/>
        </p:nvSpPr>
        <p:spPr>
          <a:xfrm>
            <a:off x="2051843" y="1259090"/>
            <a:ext cx="5040313" cy="14398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dirty="0" err="1">
                <a:solidFill>
                  <a:srgbClr val="0070C0"/>
                </a:solidFill>
                <a:latin typeface="Helvetica Neue"/>
              </a:rPr>
              <a:t>Trân</a:t>
            </a:r>
            <a:r>
              <a:rPr lang="en-GB" sz="4000" dirty="0">
                <a:solidFill>
                  <a:srgbClr val="0070C0"/>
                </a:solidFill>
                <a:latin typeface="Helvetica Neue"/>
              </a:rPr>
              <a:t> </a:t>
            </a:r>
            <a:r>
              <a:rPr lang="en-GB" sz="4000" dirty="0" err="1">
                <a:solidFill>
                  <a:srgbClr val="0070C0"/>
                </a:solidFill>
                <a:latin typeface="Helvetica Neue"/>
              </a:rPr>
              <a:t>trọng</a:t>
            </a:r>
            <a:r>
              <a:rPr lang="en-GB" sz="4000" dirty="0">
                <a:solidFill>
                  <a:srgbClr val="0070C0"/>
                </a:solidFill>
                <a:latin typeface="Helvetica Neue"/>
              </a:rPr>
              <a:t> </a:t>
            </a:r>
            <a:r>
              <a:rPr lang="en-GB" sz="4000" dirty="0" err="1">
                <a:solidFill>
                  <a:srgbClr val="0070C0"/>
                </a:solidFill>
                <a:latin typeface="Helvetica Neue"/>
              </a:rPr>
              <a:t>cảm</a:t>
            </a:r>
            <a:r>
              <a:rPr lang="en-GB" sz="4000" dirty="0">
                <a:solidFill>
                  <a:srgbClr val="0070C0"/>
                </a:solidFill>
                <a:latin typeface="Helvetica Neue"/>
              </a:rPr>
              <a:t> </a:t>
            </a:r>
            <a:r>
              <a:rPr lang="vi-VN" sz="4000" dirty="0">
                <a:solidFill>
                  <a:srgbClr val="0070C0"/>
                </a:solidFill>
                <a:latin typeface="Helvetica Neue"/>
              </a:rPr>
              <a:t>ơ</a:t>
            </a:r>
            <a:r>
              <a:rPr lang="en-US" sz="4000" dirty="0">
                <a:solidFill>
                  <a:srgbClr val="0070C0"/>
                </a:solidFill>
                <a:latin typeface="Helvetica Neue"/>
              </a:rPr>
              <a:t>n</a:t>
            </a:r>
            <a:r>
              <a:rPr lang="en-GB" sz="4000" dirty="0">
                <a:solidFill>
                  <a:srgbClr val="0070C0"/>
                </a:solidFill>
                <a:latin typeface="Helvetica Neue"/>
              </a:rPr>
              <a:t>!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35E3D629-11A5-42EC-8724-02626A2FDB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554" y="2913137"/>
            <a:ext cx="1080120" cy="1078340"/>
          </a:xfrm>
          <a:prstGeom prst="rect">
            <a:avLst/>
          </a:prstGeom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id="{2C2DD798-8C5F-41B2-8F44-E2F6090BA3E1}"/>
              </a:ext>
            </a:extLst>
          </p:cNvPr>
          <p:cNvSpPr txBox="1"/>
          <p:nvPr/>
        </p:nvSpPr>
        <p:spPr>
          <a:xfrm>
            <a:off x="3851920" y="3356992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  <a:latin typeface="Helvetica Neue"/>
              </a:rPr>
              <a:t>@UNODC_HIV</a:t>
            </a: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E82F03F0-D82D-4267-B62B-E2EF24A0DFA0}"/>
              </a:ext>
            </a:extLst>
          </p:cNvPr>
          <p:cNvSpPr txBox="1"/>
          <p:nvPr/>
        </p:nvSpPr>
        <p:spPr>
          <a:xfrm>
            <a:off x="3923928" y="4725144"/>
            <a:ext cx="2880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Helvetica Neue"/>
              </a:rPr>
              <a:t>@</a:t>
            </a:r>
            <a:r>
              <a:rPr lang="en-GB" sz="2000" b="1" dirty="0" err="1">
                <a:solidFill>
                  <a:srgbClr val="0070C0"/>
                </a:solidFill>
                <a:latin typeface="Helvetica Neue"/>
              </a:rPr>
              <a:t>Fabiennehariga</a:t>
            </a:r>
            <a:endParaRPr lang="en-GB" sz="2000" b="1" dirty="0">
              <a:solidFill>
                <a:srgbClr val="0070C0"/>
              </a:solidFill>
              <a:latin typeface="Helvetica Neue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4C56B062-8D1A-4D77-8E74-203F3718E9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633694"/>
            <a:ext cx="791613" cy="79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002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8F1F86B-ADD2-4A13-A03A-2DC8DF349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4406900"/>
            <a:ext cx="8640960" cy="1362075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ự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thảo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hướng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dẫn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của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dirty="0">
                <a:solidFill>
                  <a:schemeClr val="accent3">
                    <a:lumMod val="50000"/>
                  </a:schemeClr>
                </a:solidFill>
              </a:rPr>
              <a:t>UNODC </a:t>
            </a:r>
            <a:r>
              <a:rPr lang="fr-FR" dirty="0" err="1">
                <a:solidFill>
                  <a:schemeClr val="accent3">
                    <a:lumMod val="50000"/>
                  </a:schemeClr>
                </a:solidFill>
              </a:rPr>
              <a:t>về</a:t>
            </a:r>
            <a:r>
              <a:rPr lang="fr-FR" dirty="0">
                <a:solidFill>
                  <a:schemeClr val="accent3">
                    <a:lumMod val="50000"/>
                  </a:schemeClr>
                </a:solidFill>
              </a:rPr>
              <a:t> d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ự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phòng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LÂY NHIỄM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hiv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chất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kích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thích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252EF63-BFEE-46B8-8AD5-A41C9F28C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3316" y="2678906"/>
            <a:ext cx="7772400" cy="1500187"/>
          </a:xfrm>
        </p:spPr>
        <p:txBody>
          <a:bodyPr>
            <a:normAutofit/>
          </a:bodyPr>
          <a:lstStyle/>
          <a:p>
            <a:r>
              <a:rPr lang="fr-FR" sz="2200" dirty="0">
                <a:solidFill>
                  <a:schemeClr val="accent3">
                    <a:lumMod val="50000"/>
                  </a:schemeClr>
                </a:solidFill>
              </a:rPr>
              <a:t>T</a:t>
            </a:r>
            <a:r>
              <a:rPr lang="en-US" sz="2200" dirty="0">
                <a:solidFill>
                  <a:schemeClr val="accent3">
                    <a:lumMod val="50000"/>
                  </a:schemeClr>
                </a:solidFill>
              </a:rPr>
              <a:t>Ư VẤN QUỐC GIA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988277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C4AB3C-274A-4107-BA4F-F57D0DFAF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880" y="332656"/>
            <a:ext cx="7427168" cy="1143000"/>
          </a:xfrm>
        </p:spPr>
        <p:txBody>
          <a:bodyPr>
            <a:normAutofit/>
          </a:bodyPr>
          <a:lstStyle/>
          <a:p>
            <a:r>
              <a:rPr lang="fr-FR" sz="3200" b="1" dirty="0" err="1">
                <a:solidFill>
                  <a:schemeClr val="accent3">
                    <a:lumMod val="75000"/>
                  </a:schemeClr>
                </a:solidFill>
              </a:rPr>
              <a:t>Mục</a:t>
            </a:r>
            <a:r>
              <a:rPr lang="fr-FR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3200" b="1" dirty="0" err="1">
                <a:solidFill>
                  <a:schemeClr val="accent3">
                    <a:lumMod val="75000"/>
                  </a:schemeClr>
                </a:solidFill>
              </a:rPr>
              <a:t>tiêu</a:t>
            </a:r>
            <a:r>
              <a:rPr lang="fr-FR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3200" b="1" dirty="0" err="1">
                <a:solidFill>
                  <a:schemeClr val="accent3">
                    <a:lumMod val="75000"/>
                  </a:schemeClr>
                </a:solidFill>
              </a:rPr>
              <a:t>của</a:t>
            </a:r>
            <a:r>
              <a:rPr lang="fr-FR" sz="3200" b="1" dirty="0">
                <a:solidFill>
                  <a:schemeClr val="accent3">
                    <a:lumMod val="75000"/>
                  </a:schemeClr>
                </a:solidFill>
              </a:rPr>
              <a:t> t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ư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vấn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quốc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gia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đối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với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bản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dự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3">
                    <a:lumMod val="75000"/>
                  </a:schemeClr>
                </a:solidFill>
              </a:rPr>
              <a:t>thảo</a:t>
            </a:r>
            <a:endParaRPr lang="en-GB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A166D0-D006-4C69-B2E3-0EC3A01422C1}"/>
              </a:ext>
            </a:extLst>
          </p:cNvPr>
          <p:cNvSpPr/>
          <p:nvPr/>
        </p:nvSpPr>
        <p:spPr>
          <a:xfrm>
            <a:off x="461020" y="2459504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000" dirty="0" err="1">
                <a:solidFill>
                  <a:schemeClr val="accent3">
                    <a:lumMod val="50000"/>
                  </a:schemeClr>
                </a:solidFill>
              </a:rPr>
              <a:t>Đánh</a:t>
            </a:r>
            <a:r>
              <a:rPr lang="en-GB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50000"/>
                  </a:schemeClr>
                </a:solidFill>
              </a:rPr>
              <a:t>giá</a:t>
            </a:r>
            <a:r>
              <a:rPr lang="en-GB" sz="2000" dirty="0">
                <a:solidFill>
                  <a:schemeClr val="accent3">
                    <a:lumMod val="50000"/>
                  </a:schemeClr>
                </a:solidFill>
              </a:rPr>
              <a:t> m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ức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độ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hữu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dụng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của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bản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hướng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dẫn</a:t>
            </a:r>
            <a:r>
              <a:rPr lang="en-GB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000" dirty="0" err="1">
                <a:solidFill>
                  <a:schemeClr val="accent3">
                    <a:lumMod val="50000"/>
                  </a:schemeClr>
                </a:solidFill>
              </a:rPr>
              <a:t>Xác</a:t>
            </a:r>
            <a:r>
              <a:rPr lang="en-GB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50000"/>
                  </a:schemeClr>
                </a:solidFill>
              </a:rPr>
              <a:t>định</a:t>
            </a:r>
            <a:r>
              <a:rPr lang="en-GB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50000"/>
                  </a:schemeClr>
                </a:solidFill>
              </a:rPr>
              <a:t>nh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ững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phạm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vi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cần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hoàn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thiện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chung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trong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các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chương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cụ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thể</a:t>
            </a:r>
            <a:endParaRPr lang="en-GB" sz="20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000" dirty="0" err="1">
                <a:solidFill>
                  <a:schemeClr val="accent3">
                    <a:lumMod val="50000"/>
                  </a:schemeClr>
                </a:solidFill>
              </a:rPr>
              <a:t>Xác</a:t>
            </a:r>
            <a:r>
              <a:rPr lang="en-GB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50000"/>
                  </a:schemeClr>
                </a:solidFill>
              </a:rPr>
              <a:t>định</a:t>
            </a:r>
            <a:r>
              <a:rPr lang="en-GB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50000"/>
                  </a:schemeClr>
                </a:solidFill>
              </a:rPr>
              <a:t>các</a:t>
            </a:r>
            <a:r>
              <a:rPr lang="en-GB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50000"/>
                  </a:schemeClr>
                </a:solidFill>
              </a:rPr>
              <a:t>sai</a:t>
            </a:r>
            <a:r>
              <a:rPr lang="en-GB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50000"/>
                  </a:schemeClr>
                </a:solidFill>
              </a:rPr>
              <a:t>sót</a:t>
            </a:r>
            <a:r>
              <a:rPr lang="en-GB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ực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tế</a:t>
            </a:r>
            <a:endParaRPr lang="en-GB" sz="20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000" dirty="0" err="1">
                <a:solidFill>
                  <a:schemeClr val="accent3">
                    <a:lumMod val="50000"/>
                  </a:schemeClr>
                </a:solidFill>
              </a:rPr>
              <a:t>Nhận</a:t>
            </a:r>
            <a:r>
              <a:rPr lang="en-GB" sz="2000" dirty="0">
                <a:solidFill>
                  <a:schemeClr val="accent3">
                    <a:lumMod val="50000"/>
                  </a:schemeClr>
                </a:solidFill>
              </a:rPr>
              <a:t> đ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ược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những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gợi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ý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nhằm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cải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thiện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cấu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trúc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nội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dung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của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bộ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công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cụ</a:t>
            </a:r>
            <a:endParaRPr lang="en-GB" sz="20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000" dirty="0" err="1">
                <a:solidFill>
                  <a:schemeClr val="accent3">
                    <a:lumMod val="50000"/>
                  </a:schemeClr>
                </a:solidFill>
              </a:rPr>
              <a:t>Nhận</a:t>
            </a:r>
            <a:r>
              <a:rPr lang="en-GB" sz="2000" dirty="0">
                <a:solidFill>
                  <a:schemeClr val="accent3">
                    <a:lumMod val="50000"/>
                  </a:schemeClr>
                </a:solidFill>
              </a:rPr>
              <a:t> đ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ược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những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gợi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ý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về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công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cụ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nguồn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lực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thực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tiễn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các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ví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dụ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trường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hợp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có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thể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được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đề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cập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đến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trong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công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cụ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về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chất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kích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thích</a:t>
            </a:r>
            <a:r>
              <a:rPr lang="en-GB" sz="200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7002994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5727</TotalTime>
  <Words>2831</Words>
  <Application>Microsoft Office PowerPoint</Application>
  <PresentationFormat>On-screen Show (4:3)</PresentationFormat>
  <Paragraphs>320</Paragraphs>
  <Slides>23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Helvetica Neue</vt:lpstr>
      <vt:lpstr>Yu Mincho</vt:lpstr>
      <vt:lpstr>Arial</vt:lpstr>
      <vt:lpstr>Calibri</vt:lpstr>
      <vt:lpstr>Symbol</vt:lpstr>
      <vt:lpstr>Times New Roman</vt:lpstr>
      <vt:lpstr>Default Theme</vt:lpstr>
      <vt:lpstr>       Sử dụng chất kích thích và HIV: Bản thảo Hướng dẫn của UNODC  Tư vấn quốc gia Tháng 12 năm 2017  Fabienne Hariga, MD, MPH. UNODC, Viên, Áo </vt:lpstr>
      <vt:lpstr>Các bước xây dựng Hướng dẫn của UNODC về Sử dụng chất gây nghiện kích thích và HIV</vt:lpstr>
      <vt:lpstr>Các bước xây dựng Hướng dẫn của UNODC về Sử dụng chất gây nghiện kích thích và HIV</vt:lpstr>
      <vt:lpstr>Các bước xây dựng Hướng dẫn của UNODC về Sử dụng chất gây nghiện kích thích và HIV</vt:lpstr>
      <vt:lpstr>Hướng dẫn về HIV và Chất gây nghiện kích thích</vt:lpstr>
      <vt:lpstr>CẤU TRÚC </vt:lpstr>
      <vt:lpstr>PowerPoint Presentation</vt:lpstr>
      <vt:lpstr>Dự thảo hướng dẫn của UNODC về dự phòng LÂY NHIỄM hiv và chất kích thích</vt:lpstr>
      <vt:lpstr>Mục tiêu của tư vấn quốc gia đối với bản dự thảo</vt:lpstr>
      <vt:lpstr>Hướng dẫn dự phòng lây nhiễm HIV và chất gây nghiện kích thích</vt:lpstr>
      <vt:lpstr>CẤU TRÚC </vt:lpstr>
      <vt:lpstr>Câu hỏi thường gặp về tài liệu</vt:lpstr>
      <vt:lpstr>PowerPoint Presentation</vt:lpstr>
      <vt:lpstr>CHƯƠNG 1: NGUY CƠ LÂY NHIỄM HIV VÀ SỬ DỤNG CHẤT KÍCH THÍCH </vt:lpstr>
      <vt:lpstr>CHƯƠNG 2: CÁC CAN THIỆP CỐT LÕI</vt:lpstr>
      <vt:lpstr>CHƯƠNG 2: CÁC CAN THIỆP CỐT LÕI</vt:lpstr>
      <vt:lpstr>PowerPoint Presentation</vt:lpstr>
      <vt:lpstr>CHƯƠNG 3. CHĂM SÓC VÀ HỖ TRỢ ĐỐI VỚI NGƯỜI NHIỄM HIV ĐANG SỬ DỤNG CHẤT KÍCH THÍCH</vt:lpstr>
      <vt:lpstr>CHƯƠNG 4. NHỮNG YẾU TỐ HỖ TRỢ QUAN TRỌNG</vt:lpstr>
      <vt:lpstr>  CHƯƠNG 5  NHỮNG LƯU Ý TRONG QUÁ TRÌNH THỰC HIỆN   </vt:lpstr>
      <vt:lpstr>Chương 6. Giám sát và đánh giá</vt:lpstr>
      <vt:lpstr>PHỤ LỤC</vt:lpstr>
      <vt:lpstr>PowerPoint Presentation</vt:lpstr>
    </vt:vector>
  </TitlesOfParts>
  <Company>UNOV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Stimulant use and HIV   Fabienne Hariga, Senior HIV Adviser,     CND Side Event,  Vienna , 14 March 201</dc:title>
  <dc:creator>Fabienne Hariga</dc:creator>
  <cp:lastModifiedBy>KUROKIKU</cp:lastModifiedBy>
  <cp:revision>303</cp:revision>
  <cp:lastPrinted>2017-03-10T15:39:21Z</cp:lastPrinted>
  <dcterms:created xsi:type="dcterms:W3CDTF">2017-03-13T19:58:15Z</dcterms:created>
  <dcterms:modified xsi:type="dcterms:W3CDTF">2017-11-30T13:15:34Z</dcterms:modified>
</cp:coreProperties>
</file>