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charts/colors1.xml" ContentType="application/vnd.ms-office.chartcolorstyle+xml"/>
  <Override PartName="/ppt/slideLayouts/slideLayout10.xml" ContentType="application/vnd.openxmlformats-officedocument.presentationml.slideLayout+xml"/>
  <Override PartName="/ppt/diagrams/layout2.xml" ContentType="application/vnd.openxmlformats-officedocument.drawingml.diagramLayout+xml"/>
  <Default Extension="gif" ContentType="image/gif"/>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charts/style1.xml" ContentType="application/vnd.ms-office.chartstyl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97" r:id="rId3"/>
    <p:sldId id="301" r:id="rId4"/>
    <p:sldId id="303" r:id="rId5"/>
    <p:sldId id="261" r:id="rId6"/>
    <p:sldId id="299" r:id="rId7"/>
    <p:sldId id="270" r:id="rId8"/>
    <p:sldId id="272" r:id="rId9"/>
    <p:sldId id="273" r:id="rId10"/>
    <p:sldId id="274" r:id="rId11"/>
    <p:sldId id="275" r:id="rId12"/>
    <p:sldId id="293" r:id="rId13"/>
    <p:sldId id="294" r:id="rId14"/>
    <p:sldId id="296" r:id="rId15"/>
    <p:sldId id="304"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CC"/>
    <a:srgbClr val="FF3300"/>
    <a:srgbClr val="FF0066"/>
    <a:srgbClr val="008000"/>
    <a:srgbClr val="FF66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8027" autoAdjust="0"/>
    <p:restoredTop sz="73968" autoAdjust="0"/>
  </p:normalViewPr>
  <p:slideViewPr>
    <p:cSldViewPr>
      <p:cViewPr varScale="1">
        <p:scale>
          <a:sx n="49" d="100"/>
          <a:sy n="49" d="100"/>
        </p:scale>
        <p:origin x="-870" y="-10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file:///D:\Hoi%20nghi%20HIV&amp;SUD\data\ket%20qu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barChart>
        <c:barDir val="col"/>
        <c:grouping val="clustered"/>
        <c:ser>
          <c:idx val="0"/>
          <c:order val="0"/>
          <c:tx>
            <c:strRef>
              <c:f>'[ket qua.xlsx]Sheet2'!$B$3</c:f>
              <c:strCache>
                <c:ptCount val="1"/>
                <c:pt idx="0">
                  <c:v>Morphine/Heroin</c:v>
                </c:pt>
              </c:strCache>
            </c:strRef>
          </c:tx>
          <c:spPr>
            <a:solidFill>
              <a:schemeClr val="accent1"/>
            </a:solidFill>
            <a:ln>
              <a:noFill/>
            </a:ln>
            <a:effectLst/>
          </c:spPr>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Val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'[ket qua.xlsx]Sheet2'!$C$2:$H$2</c:f>
              <c:strCache>
                <c:ptCount val="3"/>
                <c:pt idx="0">
                  <c:v>Trong 30 ngày gần nhất</c:v>
                </c:pt>
                <c:pt idx="1">
                  <c:v>Trong 3 tháng gần nhất</c:v>
                </c:pt>
                <c:pt idx="2">
                  <c:v>Trong 6 tháng gần nhất</c:v>
                </c:pt>
              </c:strCache>
              <c:extLst/>
            </c:strRef>
          </c:cat>
          <c:val>
            <c:numRef>
              <c:f>'[ket qua.xlsx]Sheet2'!$C$3:$H$3</c:f>
              <c:numCache>
                <c:formatCode>0.0%</c:formatCode>
                <c:ptCount val="3"/>
                <c:pt idx="0">
                  <c:v>0.10771992818671458</c:v>
                </c:pt>
                <c:pt idx="1">
                  <c:v>0.15080789946140047</c:v>
                </c:pt>
                <c:pt idx="2">
                  <c:v>0.19389587073608622</c:v>
                </c:pt>
              </c:numCache>
              <c:extLst/>
            </c:numRef>
          </c:val>
        </c:ser>
        <c:ser>
          <c:idx val="1"/>
          <c:order val="1"/>
          <c:tx>
            <c:strRef>
              <c:f>'[ket qua.xlsx]Sheet2'!$B$4</c:f>
              <c:strCache>
                <c:ptCount val="1"/>
                <c:pt idx="0">
                  <c:v>Amphetamine</c:v>
                </c:pt>
              </c:strCache>
            </c:strRef>
          </c:tx>
          <c:spPr>
            <a:solidFill>
              <a:schemeClr val="accent2"/>
            </a:solidFill>
            <a:ln>
              <a:noFill/>
            </a:ln>
            <a:effectLst/>
          </c:spPr>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Val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'[ket qua.xlsx]Sheet2'!$C$2:$H$2</c:f>
              <c:strCache>
                <c:ptCount val="3"/>
                <c:pt idx="0">
                  <c:v>Trong 30 ngày gần nhất</c:v>
                </c:pt>
                <c:pt idx="1">
                  <c:v>Trong 3 tháng gần nhất</c:v>
                </c:pt>
                <c:pt idx="2">
                  <c:v>Trong 6 tháng gần nhất</c:v>
                </c:pt>
              </c:strCache>
              <c:extLst/>
            </c:strRef>
          </c:cat>
          <c:val>
            <c:numRef>
              <c:f>'[ket qua.xlsx]Sheet2'!$C$4:$H$4</c:f>
              <c:numCache>
                <c:formatCode>0.0%</c:formatCode>
                <c:ptCount val="3"/>
                <c:pt idx="0">
                  <c:v>9.1561938958707442E-2</c:v>
                </c:pt>
                <c:pt idx="1">
                  <c:v>0.12028725314183128</c:v>
                </c:pt>
                <c:pt idx="2">
                  <c:v>0.15798922800718146</c:v>
                </c:pt>
              </c:numCache>
              <c:extLst/>
            </c:numRef>
          </c:val>
        </c:ser>
        <c:ser>
          <c:idx val="2"/>
          <c:order val="2"/>
          <c:tx>
            <c:strRef>
              <c:f>'[ket qua.xlsx]Sheet2'!$B$5</c:f>
              <c:strCache>
                <c:ptCount val="1"/>
                <c:pt idx="0">
                  <c:v>Methamphetamine</c:v>
                </c:pt>
              </c:strCache>
            </c:strRef>
          </c:tx>
          <c:spPr>
            <a:solidFill>
              <a:schemeClr val="accent3"/>
            </a:solidFill>
            <a:ln>
              <a:noFill/>
            </a:ln>
            <a:effectLst/>
          </c:spPr>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Val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'[ket qua.xlsx]Sheet2'!$C$2:$H$2</c:f>
              <c:strCache>
                <c:ptCount val="3"/>
                <c:pt idx="0">
                  <c:v>Trong 30 ngày gần nhất</c:v>
                </c:pt>
                <c:pt idx="1">
                  <c:v>Trong 3 tháng gần nhất</c:v>
                </c:pt>
                <c:pt idx="2">
                  <c:v>Trong 6 tháng gần nhất</c:v>
                </c:pt>
              </c:strCache>
              <c:extLst/>
            </c:strRef>
          </c:cat>
          <c:val>
            <c:numRef>
              <c:f>'[ket qua.xlsx]Sheet2'!$C$5:$H$5</c:f>
              <c:numCache>
                <c:formatCode>0.0%</c:formatCode>
                <c:ptCount val="3"/>
                <c:pt idx="0">
                  <c:v>0.11849192100538607</c:v>
                </c:pt>
                <c:pt idx="1">
                  <c:v>0.15798922800718146</c:v>
                </c:pt>
                <c:pt idx="2">
                  <c:v>0.18132854578096949</c:v>
                </c:pt>
              </c:numCache>
              <c:extLst/>
            </c:numRef>
          </c:val>
        </c:ser>
        <c:ser>
          <c:idx val="3"/>
          <c:order val="3"/>
          <c:tx>
            <c:strRef>
              <c:f>'[ket qua.xlsx]Sheet2'!$B$6</c:f>
              <c:strCache>
                <c:ptCount val="1"/>
                <c:pt idx="0">
                  <c:v>Benzodiazepine</c:v>
                </c:pt>
              </c:strCache>
            </c:strRef>
          </c:tx>
          <c:spPr>
            <a:solidFill>
              <a:schemeClr val="accent4"/>
            </a:solidFill>
            <a:ln>
              <a:noFill/>
            </a:ln>
            <a:effectLst/>
          </c:spPr>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Val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'[ket qua.xlsx]Sheet2'!$C$2:$H$2</c:f>
              <c:strCache>
                <c:ptCount val="3"/>
                <c:pt idx="0">
                  <c:v>Trong 30 ngày gần nhất</c:v>
                </c:pt>
                <c:pt idx="1">
                  <c:v>Trong 3 tháng gần nhất</c:v>
                </c:pt>
                <c:pt idx="2">
                  <c:v>Trong 6 tháng gần nhất</c:v>
                </c:pt>
              </c:strCache>
              <c:extLst/>
            </c:strRef>
          </c:cat>
          <c:val>
            <c:numRef>
              <c:f>'[ket qua.xlsx]Sheet2'!$C$6:$H$6</c:f>
              <c:numCache>
                <c:formatCode>0.0%</c:formatCode>
                <c:ptCount val="3"/>
                <c:pt idx="0">
                  <c:v>2.6929982046678642E-2</c:v>
                </c:pt>
                <c:pt idx="1">
                  <c:v>3.5906642728904876E-2</c:v>
                </c:pt>
                <c:pt idx="2">
                  <c:v>4.8473967684021561E-2</c:v>
                </c:pt>
              </c:numCache>
              <c:extLst/>
            </c:numRef>
          </c:val>
        </c:ser>
        <c:dLbls>
          <c:showVal val="1"/>
        </c:dLbls>
        <c:overlap val="-25"/>
        <c:axId val="69410816"/>
        <c:axId val="69412352"/>
      </c:barChart>
      <c:catAx>
        <c:axId val="69410816"/>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69412352"/>
        <c:crosses val="autoZero"/>
        <c:auto val="1"/>
        <c:lblAlgn val="ctr"/>
        <c:lblOffset val="100"/>
      </c:catAx>
      <c:valAx>
        <c:axId val="69412352"/>
        <c:scaling>
          <c:orientation val="minMax"/>
        </c:scaling>
        <c:delete val="1"/>
        <c:axPos val="l"/>
        <c:numFmt formatCode="0.0%" sourceLinked="1"/>
        <c:majorTickMark val="none"/>
        <c:tickLblPos val="nextTo"/>
        <c:crossAx val="69410816"/>
        <c:crosses val="autoZero"/>
        <c:crossBetween val="between"/>
      </c:valAx>
      <c:spPr>
        <a:noFill/>
        <a:ln>
          <a:noFill/>
        </a:ln>
        <a:effectLst/>
      </c:spPr>
    </c:plotArea>
    <c:legend>
      <c:legendPos val="t"/>
      <c:layout>
        <c:manualLayout>
          <c:xMode val="edge"/>
          <c:yMode val="edge"/>
          <c:x val="4.5755280589926298E-2"/>
          <c:y val="9.3750000000000111E-2"/>
          <c:w val="0.95293388326459239"/>
          <c:h val="0.13103592519685039"/>
        </c:manualLayout>
      </c:layout>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legend>
    <c:plotVisOnly val="1"/>
    <c:dispBlanksAs val="gap"/>
  </c:chart>
  <c:spPr>
    <a:noFill/>
    <a:ln>
      <a:noFill/>
    </a:ln>
    <a:effectLst/>
  </c:spPr>
  <c:txPr>
    <a:bodyPr/>
    <a:lstStyle/>
    <a:p>
      <a:pPr>
        <a:defRPr sz="1800">
          <a:latin typeface="Arial" panose="020B0604020202020204" pitchFamily="34" charset="0"/>
          <a:cs typeface="Arial" panose="020B0604020202020204" pitchFamily="34" charset="0"/>
        </a:defRPr>
      </a:pPr>
      <a:endParaRPr lang="en-US"/>
    </a:p>
  </c:txPr>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15204D-67A8-45C5-B786-6F89C5460F04}" type="doc">
      <dgm:prSet loTypeId="urn:microsoft.com/office/officeart/2005/8/layout/hierarchy3" loCatId="list" qsTypeId="urn:microsoft.com/office/officeart/2005/8/quickstyle/simple1" qsCatId="simple" csTypeId="urn:microsoft.com/office/officeart/2005/8/colors/colorful1#1" csCatId="colorful" phldr="1"/>
      <dgm:spPr/>
    </dgm:pt>
    <dgm:pt modelId="{26A39FD5-C49E-42A6-8B16-2C1BBC160EBB}">
      <dgm:prSet phldrT="[Text]" custT="1"/>
      <dgm:spPr/>
      <dgm:t>
        <a:bodyPr/>
        <a:lstStyle/>
        <a:p>
          <a:r>
            <a:rPr lang="en-US" sz="2200" dirty="0" smtClean="0"/>
            <a:t>30 </a:t>
          </a:r>
          <a:r>
            <a:rPr lang="en-US" sz="2200" dirty="0" err="1" smtClean="0"/>
            <a:t>ngay</a:t>
          </a:r>
          <a:r>
            <a:rPr lang="en-US" sz="2200" dirty="0" smtClean="0"/>
            <a:t> qua</a:t>
          </a:r>
          <a:endParaRPr lang="en-US" sz="2200" dirty="0"/>
        </a:p>
      </dgm:t>
    </dgm:pt>
    <dgm:pt modelId="{8D4020D3-88F9-4655-84D4-89685EBE0907}" type="parTrans" cxnId="{248E6495-3119-4038-9E21-7CD729AF1D81}">
      <dgm:prSet/>
      <dgm:spPr/>
      <dgm:t>
        <a:bodyPr/>
        <a:lstStyle/>
        <a:p>
          <a:endParaRPr lang="en-US"/>
        </a:p>
      </dgm:t>
    </dgm:pt>
    <dgm:pt modelId="{742B82DF-E4D5-4AE1-A616-52CA12A74AEC}" type="sibTrans" cxnId="{248E6495-3119-4038-9E21-7CD729AF1D81}">
      <dgm:prSet/>
      <dgm:spPr/>
      <dgm:t>
        <a:bodyPr/>
        <a:lstStyle/>
        <a:p>
          <a:endParaRPr lang="en-US"/>
        </a:p>
      </dgm:t>
    </dgm:pt>
    <dgm:pt modelId="{766DB839-DC66-4FDA-A7ED-9963123D74D1}">
      <dgm:prSet phldrT="[Text]" custT="1"/>
      <dgm:spPr/>
      <dgm:t>
        <a:bodyPr/>
        <a:lstStyle/>
        <a:p>
          <a:r>
            <a:rPr lang="en-US" sz="2200" dirty="0" smtClean="0"/>
            <a:t>3 </a:t>
          </a:r>
          <a:r>
            <a:rPr lang="en-US" sz="2200" dirty="0" err="1" smtClean="0"/>
            <a:t>tháng</a:t>
          </a:r>
          <a:r>
            <a:rPr lang="en-US" sz="2200" dirty="0" smtClean="0"/>
            <a:t> qua</a:t>
          </a:r>
          <a:endParaRPr lang="en-US" sz="2200" dirty="0"/>
        </a:p>
      </dgm:t>
    </dgm:pt>
    <dgm:pt modelId="{1C93BDCD-AED5-44E5-B70C-6FB443CAFFEE}" type="parTrans" cxnId="{7363168C-ABA0-480C-9BDE-C56BE419D4D7}">
      <dgm:prSet/>
      <dgm:spPr/>
      <dgm:t>
        <a:bodyPr/>
        <a:lstStyle/>
        <a:p>
          <a:endParaRPr lang="en-US"/>
        </a:p>
      </dgm:t>
    </dgm:pt>
    <dgm:pt modelId="{E38FDB74-AA84-4E6C-8C93-B1F271DBBB7F}" type="sibTrans" cxnId="{7363168C-ABA0-480C-9BDE-C56BE419D4D7}">
      <dgm:prSet/>
      <dgm:spPr/>
      <dgm:t>
        <a:bodyPr/>
        <a:lstStyle/>
        <a:p>
          <a:endParaRPr lang="en-US"/>
        </a:p>
      </dgm:t>
    </dgm:pt>
    <dgm:pt modelId="{6C0029B8-403C-4F42-B270-BE23706D88EC}">
      <dgm:prSet phldrT="[Text]" custT="1"/>
      <dgm:spPr/>
      <dgm:t>
        <a:bodyPr/>
        <a:lstStyle/>
        <a:p>
          <a:r>
            <a:rPr lang="en-US" sz="2200" dirty="0" smtClean="0"/>
            <a:t>6 </a:t>
          </a:r>
          <a:r>
            <a:rPr lang="en-US" sz="2200" dirty="0" err="1" smtClean="0"/>
            <a:t>tháng</a:t>
          </a:r>
          <a:r>
            <a:rPr lang="en-US" sz="2200" dirty="0" smtClean="0"/>
            <a:t> qua</a:t>
          </a:r>
          <a:endParaRPr lang="en-US" sz="2200" dirty="0"/>
        </a:p>
      </dgm:t>
    </dgm:pt>
    <dgm:pt modelId="{8E3EE14C-A043-443A-8975-4B17DF865BAE}" type="parTrans" cxnId="{CA427B12-7967-41A5-9A92-190214BD3D78}">
      <dgm:prSet/>
      <dgm:spPr/>
      <dgm:t>
        <a:bodyPr/>
        <a:lstStyle/>
        <a:p>
          <a:endParaRPr lang="en-US"/>
        </a:p>
      </dgm:t>
    </dgm:pt>
    <dgm:pt modelId="{BB46150D-50A2-43F2-AF5E-ECE1471C32F8}" type="sibTrans" cxnId="{CA427B12-7967-41A5-9A92-190214BD3D78}">
      <dgm:prSet/>
      <dgm:spPr/>
      <dgm:t>
        <a:bodyPr/>
        <a:lstStyle/>
        <a:p>
          <a:endParaRPr lang="en-US"/>
        </a:p>
      </dgm:t>
    </dgm:pt>
    <dgm:pt modelId="{DE2DD8DD-754A-49D9-BDD7-A12EE5409FE9}">
      <dgm:prSet/>
      <dgm:spPr/>
      <dgm:t>
        <a:bodyPr/>
        <a:lstStyle/>
        <a:p>
          <a:r>
            <a:rPr lang="en-US" dirty="0" smtClean="0"/>
            <a:t>12.6%</a:t>
          </a:r>
          <a:endParaRPr lang="en-US" dirty="0"/>
        </a:p>
      </dgm:t>
    </dgm:pt>
    <dgm:pt modelId="{036D60C9-8612-43AE-99B2-1914743689B8}" type="parTrans" cxnId="{19953933-02AB-442B-8D12-64ECE6594EDF}">
      <dgm:prSet/>
      <dgm:spPr/>
      <dgm:t>
        <a:bodyPr/>
        <a:lstStyle/>
        <a:p>
          <a:endParaRPr lang="en-US"/>
        </a:p>
      </dgm:t>
    </dgm:pt>
    <dgm:pt modelId="{35851F2E-97A8-4430-AB15-F5B5DD68479A}" type="sibTrans" cxnId="{19953933-02AB-442B-8D12-64ECE6594EDF}">
      <dgm:prSet/>
      <dgm:spPr/>
      <dgm:t>
        <a:bodyPr/>
        <a:lstStyle/>
        <a:p>
          <a:endParaRPr lang="en-US"/>
        </a:p>
      </dgm:t>
    </dgm:pt>
    <dgm:pt modelId="{09CAC4E3-1A91-46A9-A2A9-3F9F869C2314}">
      <dgm:prSet/>
      <dgm:spPr/>
      <dgm:t>
        <a:bodyPr/>
        <a:lstStyle/>
        <a:p>
          <a:r>
            <a:rPr lang="en-US" dirty="0" smtClean="0"/>
            <a:t>18.3%</a:t>
          </a:r>
          <a:endParaRPr lang="en-US" dirty="0"/>
        </a:p>
      </dgm:t>
    </dgm:pt>
    <dgm:pt modelId="{2E899451-52F2-427E-811E-58F51D10ED1E}" type="parTrans" cxnId="{8F8C82D0-D35C-4F73-AA33-9AA4DD14F335}">
      <dgm:prSet/>
      <dgm:spPr/>
      <dgm:t>
        <a:bodyPr/>
        <a:lstStyle/>
        <a:p>
          <a:endParaRPr lang="en-US"/>
        </a:p>
      </dgm:t>
    </dgm:pt>
    <dgm:pt modelId="{D10648F4-B77E-4161-8437-B52032594592}" type="sibTrans" cxnId="{8F8C82D0-D35C-4F73-AA33-9AA4DD14F335}">
      <dgm:prSet/>
      <dgm:spPr/>
      <dgm:t>
        <a:bodyPr/>
        <a:lstStyle/>
        <a:p>
          <a:endParaRPr lang="en-US"/>
        </a:p>
      </dgm:t>
    </dgm:pt>
    <dgm:pt modelId="{9759ACD0-F2A6-48DA-8B1F-39AB536767DD}">
      <dgm:prSet/>
      <dgm:spPr/>
      <dgm:t>
        <a:bodyPr/>
        <a:lstStyle/>
        <a:p>
          <a:r>
            <a:rPr lang="en-US" dirty="0" smtClean="0"/>
            <a:t>23.5%</a:t>
          </a:r>
          <a:endParaRPr lang="en-US" dirty="0"/>
        </a:p>
      </dgm:t>
    </dgm:pt>
    <dgm:pt modelId="{41B83EA2-2057-4355-9752-2CC6CEEB6E49}" type="parTrans" cxnId="{6EF4479A-06D6-4FBE-94C6-14A2AA1513B5}">
      <dgm:prSet/>
      <dgm:spPr/>
      <dgm:t>
        <a:bodyPr/>
        <a:lstStyle/>
        <a:p>
          <a:endParaRPr lang="en-US"/>
        </a:p>
      </dgm:t>
    </dgm:pt>
    <dgm:pt modelId="{F56CA5A1-9C72-457E-962E-EE23E1BB652A}" type="sibTrans" cxnId="{6EF4479A-06D6-4FBE-94C6-14A2AA1513B5}">
      <dgm:prSet/>
      <dgm:spPr/>
      <dgm:t>
        <a:bodyPr/>
        <a:lstStyle/>
        <a:p>
          <a:endParaRPr lang="en-US"/>
        </a:p>
      </dgm:t>
    </dgm:pt>
    <dgm:pt modelId="{D99B7C8B-1987-44EC-AB7A-16A7029A395D}" type="pres">
      <dgm:prSet presAssocID="{0B15204D-67A8-45C5-B786-6F89C5460F04}" presName="diagram" presStyleCnt="0">
        <dgm:presLayoutVars>
          <dgm:chPref val="1"/>
          <dgm:dir/>
          <dgm:animOne val="branch"/>
          <dgm:animLvl val="lvl"/>
          <dgm:resizeHandles/>
        </dgm:presLayoutVars>
      </dgm:prSet>
      <dgm:spPr/>
    </dgm:pt>
    <dgm:pt modelId="{84931FBC-9413-466A-A15F-88E52C165CCC}" type="pres">
      <dgm:prSet presAssocID="{26A39FD5-C49E-42A6-8B16-2C1BBC160EBB}" presName="root" presStyleCnt="0"/>
      <dgm:spPr/>
    </dgm:pt>
    <dgm:pt modelId="{F52E9E21-ACF8-4EB5-8782-BDDD5F560188}" type="pres">
      <dgm:prSet presAssocID="{26A39FD5-C49E-42A6-8B16-2C1BBC160EBB}" presName="rootComposite" presStyleCnt="0"/>
      <dgm:spPr/>
    </dgm:pt>
    <dgm:pt modelId="{50BEBE86-4DDD-430D-B42B-5815498D6B3D}" type="pres">
      <dgm:prSet presAssocID="{26A39FD5-C49E-42A6-8B16-2C1BBC160EBB}" presName="rootText" presStyleLbl="node1" presStyleIdx="0" presStyleCnt="3" custScaleX="109739" custScaleY="76969"/>
      <dgm:spPr/>
      <dgm:t>
        <a:bodyPr/>
        <a:lstStyle/>
        <a:p>
          <a:endParaRPr lang="en-US"/>
        </a:p>
      </dgm:t>
    </dgm:pt>
    <dgm:pt modelId="{909E7446-2A1E-4198-9FBA-36AB75590937}" type="pres">
      <dgm:prSet presAssocID="{26A39FD5-C49E-42A6-8B16-2C1BBC160EBB}" presName="rootConnector" presStyleLbl="node1" presStyleIdx="0" presStyleCnt="3"/>
      <dgm:spPr/>
      <dgm:t>
        <a:bodyPr/>
        <a:lstStyle/>
        <a:p>
          <a:endParaRPr lang="en-US"/>
        </a:p>
      </dgm:t>
    </dgm:pt>
    <dgm:pt modelId="{FC512085-3602-48CF-BF8F-7637C5CCF6F4}" type="pres">
      <dgm:prSet presAssocID="{26A39FD5-C49E-42A6-8B16-2C1BBC160EBB}" presName="childShape" presStyleCnt="0"/>
      <dgm:spPr/>
    </dgm:pt>
    <dgm:pt modelId="{1D10B732-E1F1-47A3-AF09-D481056250C6}" type="pres">
      <dgm:prSet presAssocID="{036D60C9-8612-43AE-99B2-1914743689B8}" presName="Name13" presStyleLbl="parChTrans1D2" presStyleIdx="0" presStyleCnt="3"/>
      <dgm:spPr/>
      <dgm:t>
        <a:bodyPr/>
        <a:lstStyle/>
        <a:p>
          <a:endParaRPr lang="en-US"/>
        </a:p>
      </dgm:t>
    </dgm:pt>
    <dgm:pt modelId="{0D59A4A5-095E-4E07-A1E7-E55A14D8A5DE}" type="pres">
      <dgm:prSet presAssocID="{DE2DD8DD-754A-49D9-BDD7-A12EE5409FE9}" presName="childText" presStyleLbl="bgAcc1" presStyleIdx="0" presStyleCnt="3">
        <dgm:presLayoutVars>
          <dgm:bulletEnabled val="1"/>
        </dgm:presLayoutVars>
      </dgm:prSet>
      <dgm:spPr/>
      <dgm:t>
        <a:bodyPr/>
        <a:lstStyle/>
        <a:p>
          <a:endParaRPr lang="en-US"/>
        </a:p>
      </dgm:t>
    </dgm:pt>
    <dgm:pt modelId="{777FEEC3-9585-47C7-B82A-766771377EFE}" type="pres">
      <dgm:prSet presAssocID="{766DB839-DC66-4FDA-A7ED-9963123D74D1}" presName="root" presStyleCnt="0"/>
      <dgm:spPr/>
    </dgm:pt>
    <dgm:pt modelId="{11DDB0FB-3836-4D18-A47E-4647C52582E9}" type="pres">
      <dgm:prSet presAssocID="{766DB839-DC66-4FDA-A7ED-9963123D74D1}" presName="rootComposite" presStyleCnt="0"/>
      <dgm:spPr/>
    </dgm:pt>
    <dgm:pt modelId="{F46BE143-7823-42B7-8599-DB8820BA7C71}" type="pres">
      <dgm:prSet presAssocID="{766DB839-DC66-4FDA-A7ED-9963123D74D1}" presName="rootText" presStyleLbl="node1" presStyleIdx="1" presStyleCnt="3" custScaleY="76969"/>
      <dgm:spPr/>
      <dgm:t>
        <a:bodyPr/>
        <a:lstStyle/>
        <a:p>
          <a:endParaRPr lang="en-US"/>
        </a:p>
      </dgm:t>
    </dgm:pt>
    <dgm:pt modelId="{C9CBB139-CACE-4158-B1DC-B0711A07B2AB}" type="pres">
      <dgm:prSet presAssocID="{766DB839-DC66-4FDA-A7ED-9963123D74D1}" presName="rootConnector" presStyleLbl="node1" presStyleIdx="1" presStyleCnt="3"/>
      <dgm:spPr/>
      <dgm:t>
        <a:bodyPr/>
        <a:lstStyle/>
        <a:p>
          <a:endParaRPr lang="en-US"/>
        </a:p>
      </dgm:t>
    </dgm:pt>
    <dgm:pt modelId="{7CC977A1-DFD7-4483-BD77-83DC06A79A4C}" type="pres">
      <dgm:prSet presAssocID="{766DB839-DC66-4FDA-A7ED-9963123D74D1}" presName="childShape" presStyleCnt="0"/>
      <dgm:spPr/>
    </dgm:pt>
    <dgm:pt modelId="{F474A304-4022-4B5D-AFF8-905CB035007C}" type="pres">
      <dgm:prSet presAssocID="{2E899451-52F2-427E-811E-58F51D10ED1E}" presName="Name13" presStyleLbl="parChTrans1D2" presStyleIdx="1" presStyleCnt="3"/>
      <dgm:spPr/>
      <dgm:t>
        <a:bodyPr/>
        <a:lstStyle/>
        <a:p>
          <a:endParaRPr lang="en-US"/>
        </a:p>
      </dgm:t>
    </dgm:pt>
    <dgm:pt modelId="{9100668D-0D05-480B-B18B-327AFB2C61CD}" type="pres">
      <dgm:prSet presAssocID="{09CAC4E3-1A91-46A9-A2A9-3F9F869C2314}" presName="childText" presStyleLbl="bgAcc1" presStyleIdx="1" presStyleCnt="3">
        <dgm:presLayoutVars>
          <dgm:bulletEnabled val="1"/>
        </dgm:presLayoutVars>
      </dgm:prSet>
      <dgm:spPr/>
      <dgm:t>
        <a:bodyPr/>
        <a:lstStyle/>
        <a:p>
          <a:endParaRPr lang="en-US"/>
        </a:p>
      </dgm:t>
    </dgm:pt>
    <dgm:pt modelId="{5EBE719D-542F-47BB-9C55-5998F57E920B}" type="pres">
      <dgm:prSet presAssocID="{6C0029B8-403C-4F42-B270-BE23706D88EC}" presName="root" presStyleCnt="0"/>
      <dgm:spPr/>
    </dgm:pt>
    <dgm:pt modelId="{1794802D-020B-456F-A8BB-EDB9EB56D01F}" type="pres">
      <dgm:prSet presAssocID="{6C0029B8-403C-4F42-B270-BE23706D88EC}" presName="rootComposite" presStyleCnt="0"/>
      <dgm:spPr/>
    </dgm:pt>
    <dgm:pt modelId="{35E24743-31F5-4C7F-9F80-B8043D66014D}" type="pres">
      <dgm:prSet presAssocID="{6C0029B8-403C-4F42-B270-BE23706D88EC}" presName="rootText" presStyleLbl="node1" presStyleIdx="2" presStyleCnt="3" custScaleY="76969"/>
      <dgm:spPr/>
      <dgm:t>
        <a:bodyPr/>
        <a:lstStyle/>
        <a:p>
          <a:endParaRPr lang="en-US"/>
        </a:p>
      </dgm:t>
    </dgm:pt>
    <dgm:pt modelId="{91C7B621-C88E-4CB9-AF77-780AFBC5CB67}" type="pres">
      <dgm:prSet presAssocID="{6C0029B8-403C-4F42-B270-BE23706D88EC}" presName="rootConnector" presStyleLbl="node1" presStyleIdx="2" presStyleCnt="3"/>
      <dgm:spPr/>
      <dgm:t>
        <a:bodyPr/>
        <a:lstStyle/>
        <a:p>
          <a:endParaRPr lang="en-US"/>
        </a:p>
      </dgm:t>
    </dgm:pt>
    <dgm:pt modelId="{CCF50637-5044-4453-A494-24E2ECE32A5B}" type="pres">
      <dgm:prSet presAssocID="{6C0029B8-403C-4F42-B270-BE23706D88EC}" presName="childShape" presStyleCnt="0"/>
      <dgm:spPr/>
    </dgm:pt>
    <dgm:pt modelId="{D2D748C1-F9EA-4A92-A406-0D69E672CE25}" type="pres">
      <dgm:prSet presAssocID="{41B83EA2-2057-4355-9752-2CC6CEEB6E49}" presName="Name13" presStyleLbl="parChTrans1D2" presStyleIdx="2" presStyleCnt="3"/>
      <dgm:spPr/>
      <dgm:t>
        <a:bodyPr/>
        <a:lstStyle/>
        <a:p>
          <a:endParaRPr lang="en-US"/>
        </a:p>
      </dgm:t>
    </dgm:pt>
    <dgm:pt modelId="{F8E832AD-39A1-4DA6-9198-5842D75B7406}" type="pres">
      <dgm:prSet presAssocID="{9759ACD0-F2A6-48DA-8B1F-39AB536767DD}" presName="childText" presStyleLbl="bgAcc1" presStyleIdx="2" presStyleCnt="3">
        <dgm:presLayoutVars>
          <dgm:bulletEnabled val="1"/>
        </dgm:presLayoutVars>
      </dgm:prSet>
      <dgm:spPr/>
      <dgm:t>
        <a:bodyPr/>
        <a:lstStyle/>
        <a:p>
          <a:endParaRPr lang="en-US"/>
        </a:p>
      </dgm:t>
    </dgm:pt>
  </dgm:ptLst>
  <dgm:cxnLst>
    <dgm:cxn modelId="{4E7FB663-FF3C-4CB5-A5EF-D1F467C35811}" type="presOf" srcId="{766DB839-DC66-4FDA-A7ED-9963123D74D1}" destId="{F46BE143-7823-42B7-8599-DB8820BA7C71}" srcOrd="0" destOrd="0" presId="urn:microsoft.com/office/officeart/2005/8/layout/hierarchy3"/>
    <dgm:cxn modelId="{8F8C82D0-D35C-4F73-AA33-9AA4DD14F335}" srcId="{766DB839-DC66-4FDA-A7ED-9963123D74D1}" destId="{09CAC4E3-1A91-46A9-A2A9-3F9F869C2314}" srcOrd="0" destOrd="0" parTransId="{2E899451-52F2-427E-811E-58F51D10ED1E}" sibTransId="{D10648F4-B77E-4161-8437-B52032594592}"/>
    <dgm:cxn modelId="{615345F3-1752-42D4-B1DE-0B9A006C3274}" type="presOf" srcId="{09CAC4E3-1A91-46A9-A2A9-3F9F869C2314}" destId="{9100668D-0D05-480B-B18B-327AFB2C61CD}" srcOrd="0" destOrd="0" presId="urn:microsoft.com/office/officeart/2005/8/layout/hierarchy3"/>
    <dgm:cxn modelId="{824E0DA2-32C9-44CF-95AD-1EB4A37F7B31}" type="presOf" srcId="{DE2DD8DD-754A-49D9-BDD7-A12EE5409FE9}" destId="{0D59A4A5-095E-4E07-A1E7-E55A14D8A5DE}" srcOrd="0" destOrd="0" presId="urn:microsoft.com/office/officeart/2005/8/layout/hierarchy3"/>
    <dgm:cxn modelId="{6EF4479A-06D6-4FBE-94C6-14A2AA1513B5}" srcId="{6C0029B8-403C-4F42-B270-BE23706D88EC}" destId="{9759ACD0-F2A6-48DA-8B1F-39AB536767DD}" srcOrd="0" destOrd="0" parTransId="{41B83EA2-2057-4355-9752-2CC6CEEB6E49}" sibTransId="{F56CA5A1-9C72-457E-962E-EE23E1BB652A}"/>
    <dgm:cxn modelId="{7363168C-ABA0-480C-9BDE-C56BE419D4D7}" srcId="{0B15204D-67A8-45C5-B786-6F89C5460F04}" destId="{766DB839-DC66-4FDA-A7ED-9963123D74D1}" srcOrd="1" destOrd="0" parTransId="{1C93BDCD-AED5-44E5-B70C-6FB443CAFFEE}" sibTransId="{E38FDB74-AA84-4E6C-8C93-B1F271DBBB7F}"/>
    <dgm:cxn modelId="{6A515BA5-78F5-41D2-AC63-D25F303BA794}" type="presOf" srcId="{26A39FD5-C49E-42A6-8B16-2C1BBC160EBB}" destId="{50BEBE86-4DDD-430D-B42B-5815498D6B3D}" srcOrd="0" destOrd="0" presId="urn:microsoft.com/office/officeart/2005/8/layout/hierarchy3"/>
    <dgm:cxn modelId="{D1E3E488-C4FA-4BDC-95CE-D753DFC34E6F}" type="presOf" srcId="{766DB839-DC66-4FDA-A7ED-9963123D74D1}" destId="{C9CBB139-CACE-4158-B1DC-B0711A07B2AB}" srcOrd="1" destOrd="0" presId="urn:microsoft.com/office/officeart/2005/8/layout/hierarchy3"/>
    <dgm:cxn modelId="{CA427B12-7967-41A5-9A92-190214BD3D78}" srcId="{0B15204D-67A8-45C5-B786-6F89C5460F04}" destId="{6C0029B8-403C-4F42-B270-BE23706D88EC}" srcOrd="2" destOrd="0" parTransId="{8E3EE14C-A043-443A-8975-4B17DF865BAE}" sibTransId="{BB46150D-50A2-43F2-AF5E-ECE1471C32F8}"/>
    <dgm:cxn modelId="{19953933-02AB-442B-8D12-64ECE6594EDF}" srcId="{26A39FD5-C49E-42A6-8B16-2C1BBC160EBB}" destId="{DE2DD8DD-754A-49D9-BDD7-A12EE5409FE9}" srcOrd="0" destOrd="0" parTransId="{036D60C9-8612-43AE-99B2-1914743689B8}" sibTransId="{35851F2E-97A8-4430-AB15-F5B5DD68479A}"/>
    <dgm:cxn modelId="{505213E2-1E5F-4420-A422-4020EF071C07}" type="presOf" srcId="{6C0029B8-403C-4F42-B270-BE23706D88EC}" destId="{35E24743-31F5-4C7F-9F80-B8043D66014D}" srcOrd="0" destOrd="0" presId="urn:microsoft.com/office/officeart/2005/8/layout/hierarchy3"/>
    <dgm:cxn modelId="{40ACC7DB-5AF4-4451-88B8-ECE350C4B9AC}" type="presOf" srcId="{036D60C9-8612-43AE-99B2-1914743689B8}" destId="{1D10B732-E1F1-47A3-AF09-D481056250C6}" srcOrd="0" destOrd="0" presId="urn:microsoft.com/office/officeart/2005/8/layout/hierarchy3"/>
    <dgm:cxn modelId="{248E6495-3119-4038-9E21-7CD729AF1D81}" srcId="{0B15204D-67A8-45C5-B786-6F89C5460F04}" destId="{26A39FD5-C49E-42A6-8B16-2C1BBC160EBB}" srcOrd="0" destOrd="0" parTransId="{8D4020D3-88F9-4655-84D4-89685EBE0907}" sibTransId="{742B82DF-E4D5-4AE1-A616-52CA12A74AEC}"/>
    <dgm:cxn modelId="{7B352B1C-0081-4B73-9727-0F453EAC04CB}" type="presOf" srcId="{2E899451-52F2-427E-811E-58F51D10ED1E}" destId="{F474A304-4022-4B5D-AFF8-905CB035007C}" srcOrd="0" destOrd="0" presId="urn:microsoft.com/office/officeart/2005/8/layout/hierarchy3"/>
    <dgm:cxn modelId="{A3C0F830-3994-4E00-B997-0B5D4D648C94}" type="presOf" srcId="{6C0029B8-403C-4F42-B270-BE23706D88EC}" destId="{91C7B621-C88E-4CB9-AF77-780AFBC5CB67}" srcOrd="1" destOrd="0" presId="urn:microsoft.com/office/officeart/2005/8/layout/hierarchy3"/>
    <dgm:cxn modelId="{314F517C-ABDF-45F0-A6A8-627A6A9A49B0}" type="presOf" srcId="{0B15204D-67A8-45C5-B786-6F89C5460F04}" destId="{D99B7C8B-1987-44EC-AB7A-16A7029A395D}" srcOrd="0" destOrd="0" presId="urn:microsoft.com/office/officeart/2005/8/layout/hierarchy3"/>
    <dgm:cxn modelId="{2D7B9613-0A5C-4E9E-8573-21E71DA72AED}" type="presOf" srcId="{9759ACD0-F2A6-48DA-8B1F-39AB536767DD}" destId="{F8E832AD-39A1-4DA6-9198-5842D75B7406}" srcOrd="0" destOrd="0" presId="urn:microsoft.com/office/officeart/2005/8/layout/hierarchy3"/>
    <dgm:cxn modelId="{4318A63D-B77F-46F2-BCE4-5114BF427D06}" type="presOf" srcId="{41B83EA2-2057-4355-9752-2CC6CEEB6E49}" destId="{D2D748C1-F9EA-4A92-A406-0D69E672CE25}" srcOrd="0" destOrd="0" presId="urn:microsoft.com/office/officeart/2005/8/layout/hierarchy3"/>
    <dgm:cxn modelId="{EB8E8442-F857-46BE-AD6F-D5C5A6ECEB95}" type="presOf" srcId="{26A39FD5-C49E-42A6-8B16-2C1BBC160EBB}" destId="{909E7446-2A1E-4198-9FBA-36AB75590937}" srcOrd="1" destOrd="0" presId="urn:microsoft.com/office/officeart/2005/8/layout/hierarchy3"/>
    <dgm:cxn modelId="{A40FCCFC-A2A1-4E52-BEF4-8E0CC18F3759}" type="presParOf" srcId="{D99B7C8B-1987-44EC-AB7A-16A7029A395D}" destId="{84931FBC-9413-466A-A15F-88E52C165CCC}" srcOrd="0" destOrd="0" presId="urn:microsoft.com/office/officeart/2005/8/layout/hierarchy3"/>
    <dgm:cxn modelId="{3CBC9EC6-E953-479D-96BA-6E1F69C5E25E}" type="presParOf" srcId="{84931FBC-9413-466A-A15F-88E52C165CCC}" destId="{F52E9E21-ACF8-4EB5-8782-BDDD5F560188}" srcOrd="0" destOrd="0" presId="urn:microsoft.com/office/officeart/2005/8/layout/hierarchy3"/>
    <dgm:cxn modelId="{AE780A1B-34D4-4148-B9A8-471FF7BC4543}" type="presParOf" srcId="{F52E9E21-ACF8-4EB5-8782-BDDD5F560188}" destId="{50BEBE86-4DDD-430D-B42B-5815498D6B3D}" srcOrd="0" destOrd="0" presId="urn:microsoft.com/office/officeart/2005/8/layout/hierarchy3"/>
    <dgm:cxn modelId="{603EA099-5958-4347-A40F-B16A47C020DE}" type="presParOf" srcId="{F52E9E21-ACF8-4EB5-8782-BDDD5F560188}" destId="{909E7446-2A1E-4198-9FBA-36AB75590937}" srcOrd="1" destOrd="0" presId="urn:microsoft.com/office/officeart/2005/8/layout/hierarchy3"/>
    <dgm:cxn modelId="{31935287-0190-4AC2-9C44-D36DA697CA15}" type="presParOf" srcId="{84931FBC-9413-466A-A15F-88E52C165CCC}" destId="{FC512085-3602-48CF-BF8F-7637C5CCF6F4}" srcOrd="1" destOrd="0" presId="urn:microsoft.com/office/officeart/2005/8/layout/hierarchy3"/>
    <dgm:cxn modelId="{229DBEC6-3835-4CC2-B51E-C84F16D63265}" type="presParOf" srcId="{FC512085-3602-48CF-BF8F-7637C5CCF6F4}" destId="{1D10B732-E1F1-47A3-AF09-D481056250C6}" srcOrd="0" destOrd="0" presId="urn:microsoft.com/office/officeart/2005/8/layout/hierarchy3"/>
    <dgm:cxn modelId="{2325C06D-58C8-4210-B890-280F93D14317}" type="presParOf" srcId="{FC512085-3602-48CF-BF8F-7637C5CCF6F4}" destId="{0D59A4A5-095E-4E07-A1E7-E55A14D8A5DE}" srcOrd="1" destOrd="0" presId="urn:microsoft.com/office/officeart/2005/8/layout/hierarchy3"/>
    <dgm:cxn modelId="{DA80A3CB-2669-43C1-AC98-00E821223386}" type="presParOf" srcId="{D99B7C8B-1987-44EC-AB7A-16A7029A395D}" destId="{777FEEC3-9585-47C7-B82A-766771377EFE}" srcOrd="1" destOrd="0" presId="urn:microsoft.com/office/officeart/2005/8/layout/hierarchy3"/>
    <dgm:cxn modelId="{C4F8864A-34C2-4606-911D-98330374BD9C}" type="presParOf" srcId="{777FEEC3-9585-47C7-B82A-766771377EFE}" destId="{11DDB0FB-3836-4D18-A47E-4647C52582E9}" srcOrd="0" destOrd="0" presId="urn:microsoft.com/office/officeart/2005/8/layout/hierarchy3"/>
    <dgm:cxn modelId="{20BE9B44-96C1-4780-95FD-F2D2D5742E4B}" type="presParOf" srcId="{11DDB0FB-3836-4D18-A47E-4647C52582E9}" destId="{F46BE143-7823-42B7-8599-DB8820BA7C71}" srcOrd="0" destOrd="0" presId="urn:microsoft.com/office/officeart/2005/8/layout/hierarchy3"/>
    <dgm:cxn modelId="{01925D34-90BD-48E9-8098-45D9C982A93A}" type="presParOf" srcId="{11DDB0FB-3836-4D18-A47E-4647C52582E9}" destId="{C9CBB139-CACE-4158-B1DC-B0711A07B2AB}" srcOrd="1" destOrd="0" presId="urn:microsoft.com/office/officeart/2005/8/layout/hierarchy3"/>
    <dgm:cxn modelId="{0ECB8F4E-401B-466E-B8AE-C9677F851EB7}" type="presParOf" srcId="{777FEEC3-9585-47C7-B82A-766771377EFE}" destId="{7CC977A1-DFD7-4483-BD77-83DC06A79A4C}" srcOrd="1" destOrd="0" presId="urn:microsoft.com/office/officeart/2005/8/layout/hierarchy3"/>
    <dgm:cxn modelId="{05131806-E1CC-4791-974F-460CD59FC80A}" type="presParOf" srcId="{7CC977A1-DFD7-4483-BD77-83DC06A79A4C}" destId="{F474A304-4022-4B5D-AFF8-905CB035007C}" srcOrd="0" destOrd="0" presId="urn:microsoft.com/office/officeart/2005/8/layout/hierarchy3"/>
    <dgm:cxn modelId="{526C79FD-52FC-4CC9-B2D7-D0981240CCA9}" type="presParOf" srcId="{7CC977A1-DFD7-4483-BD77-83DC06A79A4C}" destId="{9100668D-0D05-480B-B18B-327AFB2C61CD}" srcOrd="1" destOrd="0" presId="urn:microsoft.com/office/officeart/2005/8/layout/hierarchy3"/>
    <dgm:cxn modelId="{03ACC097-30C1-4A75-90D7-0845A4C76FC4}" type="presParOf" srcId="{D99B7C8B-1987-44EC-AB7A-16A7029A395D}" destId="{5EBE719D-542F-47BB-9C55-5998F57E920B}" srcOrd="2" destOrd="0" presId="urn:microsoft.com/office/officeart/2005/8/layout/hierarchy3"/>
    <dgm:cxn modelId="{D6651564-D8D5-4093-A132-49B76DE214B7}" type="presParOf" srcId="{5EBE719D-542F-47BB-9C55-5998F57E920B}" destId="{1794802D-020B-456F-A8BB-EDB9EB56D01F}" srcOrd="0" destOrd="0" presId="urn:microsoft.com/office/officeart/2005/8/layout/hierarchy3"/>
    <dgm:cxn modelId="{2C5D7ECC-9C47-4721-B97D-DB10B1B9CEF9}" type="presParOf" srcId="{1794802D-020B-456F-A8BB-EDB9EB56D01F}" destId="{35E24743-31F5-4C7F-9F80-B8043D66014D}" srcOrd="0" destOrd="0" presId="urn:microsoft.com/office/officeart/2005/8/layout/hierarchy3"/>
    <dgm:cxn modelId="{3E03D79D-0CA9-48E5-AAAB-8F73B38C5631}" type="presParOf" srcId="{1794802D-020B-456F-A8BB-EDB9EB56D01F}" destId="{91C7B621-C88E-4CB9-AF77-780AFBC5CB67}" srcOrd="1" destOrd="0" presId="urn:microsoft.com/office/officeart/2005/8/layout/hierarchy3"/>
    <dgm:cxn modelId="{B152D77D-7F05-46F0-A4BE-57353D7A3F13}" type="presParOf" srcId="{5EBE719D-542F-47BB-9C55-5998F57E920B}" destId="{CCF50637-5044-4453-A494-24E2ECE32A5B}" srcOrd="1" destOrd="0" presId="urn:microsoft.com/office/officeart/2005/8/layout/hierarchy3"/>
    <dgm:cxn modelId="{0442EA3D-9F36-4283-9F7A-968A4BD7AF6A}" type="presParOf" srcId="{CCF50637-5044-4453-A494-24E2ECE32A5B}" destId="{D2D748C1-F9EA-4A92-A406-0D69E672CE25}" srcOrd="0" destOrd="0" presId="urn:microsoft.com/office/officeart/2005/8/layout/hierarchy3"/>
    <dgm:cxn modelId="{C822B8A9-1523-4DD5-901F-E200B482D30E}" type="presParOf" srcId="{CCF50637-5044-4453-A494-24E2ECE32A5B}" destId="{F8E832AD-39A1-4DA6-9198-5842D75B7406}" srcOrd="1"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1BC5091-CE12-4B9E-AE86-EDAC9F43B4A3}" type="doc">
      <dgm:prSet loTypeId="urn:microsoft.com/office/officeart/2005/8/layout/radial4" loCatId="relationship" qsTypeId="urn:microsoft.com/office/officeart/2005/8/quickstyle/simple5" qsCatId="simple" csTypeId="urn:microsoft.com/office/officeart/2005/8/colors/colorful2" csCatId="colorful" phldr="1"/>
      <dgm:spPr/>
      <dgm:t>
        <a:bodyPr/>
        <a:lstStyle/>
        <a:p>
          <a:endParaRPr lang="en-US"/>
        </a:p>
      </dgm:t>
    </dgm:pt>
    <dgm:pt modelId="{278237F4-D421-44EB-B7EF-C29DE5C73DC5}">
      <dgm:prSet phldrT="[Text]"/>
      <dgm:spPr/>
      <dgm:t>
        <a:bodyPr/>
        <a:lstStyle/>
        <a:p>
          <a:r>
            <a:rPr lang="en-US" dirty="0" smtClean="0"/>
            <a:t>AMP/ MET</a:t>
          </a:r>
          <a:endParaRPr lang="en-US" dirty="0"/>
        </a:p>
      </dgm:t>
    </dgm:pt>
    <dgm:pt modelId="{CA4528C9-3B1F-4B20-AAC3-E8385430ED64}" type="parTrans" cxnId="{6BA1DE97-A55B-432E-A0D8-DCE833B62684}">
      <dgm:prSet/>
      <dgm:spPr/>
      <dgm:t>
        <a:bodyPr/>
        <a:lstStyle/>
        <a:p>
          <a:endParaRPr lang="en-US"/>
        </a:p>
      </dgm:t>
    </dgm:pt>
    <dgm:pt modelId="{AFFF7EF1-54CF-452B-BC14-1F8C845AB5FB}" type="sibTrans" cxnId="{6BA1DE97-A55B-432E-A0D8-DCE833B62684}">
      <dgm:prSet/>
      <dgm:spPr/>
      <dgm:t>
        <a:bodyPr/>
        <a:lstStyle/>
        <a:p>
          <a:endParaRPr lang="en-US"/>
        </a:p>
      </dgm:t>
    </dgm:pt>
    <dgm:pt modelId="{B92E6372-BA2E-45D7-9FD0-D526D089F0F3}">
      <dgm:prSet phldrT="[Text]"/>
      <dgm:spPr/>
      <dgm:t>
        <a:bodyPr/>
        <a:lstStyle/>
        <a:p>
          <a:r>
            <a:rPr lang="en-US" dirty="0" err="1" smtClean="0"/>
            <a:t>Độ</a:t>
          </a:r>
          <a:r>
            <a:rPr lang="en-US" dirty="0" smtClean="0"/>
            <a:t> </a:t>
          </a:r>
          <a:r>
            <a:rPr lang="en-US" dirty="0" err="1" smtClean="0"/>
            <a:t>tuổi</a:t>
          </a:r>
          <a:endParaRPr lang="en-US" dirty="0" smtClean="0"/>
        </a:p>
        <a:p>
          <a:r>
            <a:rPr lang="en-US" dirty="0" smtClean="0"/>
            <a:t>(&lt;35 </a:t>
          </a:r>
          <a:r>
            <a:rPr lang="en-US" dirty="0" err="1" smtClean="0"/>
            <a:t>vs</a:t>
          </a:r>
          <a:r>
            <a:rPr lang="en-US" dirty="0" smtClean="0"/>
            <a:t> 40)</a:t>
          </a:r>
          <a:endParaRPr lang="en-US" dirty="0"/>
        </a:p>
      </dgm:t>
    </dgm:pt>
    <dgm:pt modelId="{F5380031-C6E3-41E4-9A33-EF31FE43F95B}" type="parTrans" cxnId="{A67D1BAF-C3EA-463C-A826-465D6A042236}">
      <dgm:prSet/>
      <dgm:spPr/>
      <dgm:t>
        <a:bodyPr/>
        <a:lstStyle/>
        <a:p>
          <a:endParaRPr lang="en-US"/>
        </a:p>
      </dgm:t>
    </dgm:pt>
    <dgm:pt modelId="{2BB62DAC-9E7D-4C05-8C72-04F9AB5BFEB3}" type="sibTrans" cxnId="{A67D1BAF-C3EA-463C-A826-465D6A042236}">
      <dgm:prSet/>
      <dgm:spPr/>
      <dgm:t>
        <a:bodyPr/>
        <a:lstStyle/>
        <a:p>
          <a:endParaRPr lang="en-US"/>
        </a:p>
      </dgm:t>
    </dgm:pt>
    <dgm:pt modelId="{61676323-73A1-4FAF-BB79-0C6AD17BF439}">
      <dgm:prSet phldrT="[Text]"/>
      <dgm:spPr/>
      <dgm:t>
        <a:bodyPr/>
        <a:lstStyle/>
        <a:p>
          <a:r>
            <a:rPr lang="en-US" dirty="0" err="1" smtClean="0"/>
            <a:t>Tiền</a:t>
          </a:r>
          <a:r>
            <a:rPr lang="en-US" dirty="0" smtClean="0"/>
            <a:t> </a:t>
          </a:r>
          <a:r>
            <a:rPr lang="en-US" dirty="0" err="1" smtClean="0"/>
            <a:t>sử</a:t>
          </a:r>
          <a:r>
            <a:rPr lang="en-US" dirty="0" smtClean="0"/>
            <a:t> SD ATS </a:t>
          </a:r>
        </a:p>
        <a:p>
          <a:r>
            <a:rPr lang="en-US" dirty="0" smtClean="0"/>
            <a:t>(</a:t>
          </a:r>
          <a:r>
            <a:rPr lang="en-US" dirty="0" err="1" smtClean="0"/>
            <a:t>Có</a:t>
          </a:r>
          <a:r>
            <a:rPr lang="en-US" dirty="0" smtClean="0"/>
            <a:t> </a:t>
          </a:r>
          <a:r>
            <a:rPr lang="en-US" dirty="0" err="1" smtClean="0"/>
            <a:t>vs</a:t>
          </a:r>
          <a:r>
            <a:rPr lang="en-US" dirty="0" smtClean="0"/>
            <a:t> </a:t>
          </a:r>
          <a:r>
            <a:rPr lang="en-US" dirty="0" err="1" smtClean="0"/>
            <a:t>Không</a:t>
          </a:r>
          <a:r>
            <a:rPr lang="en-US" dirty="0" smtClean="0"/>
            <a:t>)</a:t>
          </a:r>
          <a:endParaRPr lang="en-US" dirty="0"/>
        </a:p>
      </dgm:t>
    </dgm:pt>
    <dgm:pt modelId="{CFFCEE32-F659-4E99-A9D9-421795307CBC}" type="parTrans" cxnId="{E2865FFD-DA12-4395-BB7D-81AB6CDBF6A6}">
      <dgm:prSet/>
      <dgm:spPr/>
      <dgm:t>
        <a:bodyPr/>
        <a:lstStyle/>
        <a:p>
          <a:endParaRPr lang="en-US"/>
        </a:p>
      </dgm:t>
    </dgm:pt>
    <dgm:pt modelId="{55C572DC-2672-4006-AB2B-F2097167F059}" type="sibTrans" cxnId="{E2865FFD-DA12-4395-BB7D-81AB6CDBF6A6}">
      <dgm:prSet/>
      <dgm:spPr/>
      <dgm:t>
        <a:bodyPr/>
        <a:lstStyle/>
        <a:p>
          <a:endParaRPr lang="en-US"/>
        </a:p>
      </dgm:t>
    </dgm:pt>
    <dgm:pt modelId="{EDFF9A0F-7D8C-4D4E-954B-B20A43E087AA}">
      <dgm:prSet phldrT="[Text]"/>
      <dgm:spPr/>
      <dgm:t>
        <a:bodyPr/>
        <a:lstStyle/>
        <a:p>
          <a:r>
            <a:rPr lang="en-US" dirty="0" err="1" smtClean="0"/>
            <a:t>Khả</a:t>
          </a:r>
          <a:r>
            <a:rPr lang="en-US" dirty="0" smtClean="0"/>
            <a:t> </a:t>
          </a:r>
          <a:r>
            <a:rPr lang="en-US" dirty="0" err="1" smtClean="0"/>
            <a:t>năng</a:t>
          </a:r>
          <a:r>
            <a:rPr lang="en-US" dirty="0" smtClean="0"/>
            <a:t> </a:t>
          </a:r>
          <a:r>
            <a:rPr lang="en-US" dirty="0" err="1" smtClean="0"/>
            <a:t>trả</a:t>
          </a:r>
          <a:r>
            <a:rPr lang="en-US" dirty="0" smtClean="0"/>
            <a:t> </a:t>
          </a:r>
          <a:r>
            <a:rPr lang="en-US" dirty="0" err="1" smtClean="0"/>
            <a:t>phí</a:t>
          </a:r>
          <a:r>
            <a:rPr lang="en-US" dirty="0" smtClean="0"/>
            <a:t> ĐT</a:t>
          </a:r>
        </a:p>
        <a:p>
          <a:r>
            <a:rPr lang="en-US" dirty="0" smtClean="0"/>
            <a:t>(</a:t>
          </a:r>
          <a:r>
            <a:rPr lang="en-US" dirty="0" err="1" smtClean="0"/>
            <a:t>gia</a:t>
          </a:r>
          <a:r>
            <a:rPr lang="en-US" dirty="0" smtClean="0"/>
            <a:t> </a:t>
          </a:r>
          <a:r>
            <a:rPr lang="en-US" dirty="0" err="1" smtClean="0"/>
            <a:t>đình</a:t>
          </a:r>
          <a:r>
            <a:rPr lang="en-US" dirty="0" smtClean="0"/>
            <a:t> </a:t>
          </a:r>
          <a:r>
            <a:rPr lang="en-US" dirty="0" err="1" smtClean="0"/>
            <a:t>trả</a:t>
          </a:r>
          <a:r>
            <a:rPr lang="en-US" dirty="0" smtClean="0"/>
            <a:t> </a:t>
          </a:r>
          <a:r>
            <a:rPr lang="en-US" dirty="0" err="1" smtClean="0"/>
            <a:t>vs</a:t>
          </a:r>
          <a:r>
            <a:rPr lang="en-US" dirty="0" smtClean="0"/>
            <a:t> </a:t>
          </a:r>
          <a:r>
            <a:rPr lang="en-US" dirty="0" err="1" smtClean="0"/>
            <a:t>tự</a:t>
          </a:r>
          <a:r>
            <a:rPr lang="en-US" dirty="0" smtClean="0"/>
            <a:t> </a:t>
          </a:r>
          <a:r>
            <a:rPr lang="en-US" dirty="0" err="1" smtClean="0"/>
            <a:t>trả</a:t>
          </a:r>
          <a:r>
            <a:rPr lang="en-US" dirty="0" smtClean="0"/>
            <a:t>)</a:t>
          </a:r>
          <a:endParaRPr lang="en-US" dirty="0"/>
        </a:p>
      </dgm:t>
    </dgm:pt>
    <dgm:pt modelId="{4F32E1FF-5643-4DC9-82BB-386632C913F2}" type="parTrans" cxnId="{1C3DE9F5-24C2-4FE8-8292-0C439BBA8C0A}">
      <dgm:prSet/>
      <dgm:spPr/>
      <dgm:t>
        <a:bodyPr/>
        <a:lstStyle/>
        <a:p>
          <a:endParaRPr lang="en-US"/>
        </a:p>
      </dgm:t>
    </dgm:pt>
    <dgm:pt modelId="{D0D8619F-CD4B-435B-9149-A0A2D87E4FA2}" type="sibTrans" cxnId="{1C3DE9F5-24C2-4FE8-8292-0C439BBA8C0A}">
      <dgm:prSet/>
      <dgm:spPr/>
      <dgm:t>
        <a:bodyPr/>
        <a:lstStyle/>
        <a:p>
          <a:endParaRPr lang="en-US"/>
        </a:p>
      </dgm:t>
    </dgm:pt>
    <dgm:pt modelId="{3AE82293-47F4-4675-8A68-03A4FF98BF6C}" type="pres">
      <dgm:prSet presAssocID="{41BC5091-CE12-4B9E-AE86-EDAC9F43B4A3}" presName="cycle" presStyleCnt="0">
        <dgm:presLayoutVars>
          <dgm:chMax val="1"/>
          <dgm:dir/>
          <dgm:animLvl val="ctr"/>
          <dgm:resizeHandles val="exact"/>
        </dgm:presLayoutVars>
      </dgm:prSet>
      <dgm:spPr/>
      <dgm:t>
        <a:bodyPr/>
        <a:lstStyle/>
        <a:p>
          <a:endParaRPr lang="en-US"/>
        </a:p>
      </dgm:t>
    </dgm:pt>
    <dgm:pt modelId="{CFC2A267-3851-4D17-BDA7-0C9F20C991A3}" type="pres">
      <dgm:prSet presAssocID="{278237F4-D421-44EB-B7EF-C29DE5C73DC5}" presName="centerShape" presStyleLbl="node0" presStyleIdx="0" presStyleCnt="1"/>
      <dgm:spPr/>
      <dgm:t>
        <a:bodyPr/>
        <a:lstStyle/>
        <a:p>
          <a:endParaRPr lang="en-US"/>
        </a:p>
      </dgm:t>
    </dgm:pt>
    <dgm:pt modelId="{A0656D40-6CFB-49C8-9547-8160AF8F6002}" type="pres">
      <dgm:prSet presAssocID="{F5380031-C6E3-41E4-9A33-EF31FE43F95B}" presName="parTrans" presStyleLbl="bgSibTrans2D1" presStyleIdx="0" presStyleCnt="3"/>
      <dgm:spPr/>
      <dgm:t>
        <a:bodyPr/>
        <a:lstStyle/>
        <a:p>
          <a:endParaRPr lang="en-US"/>
        </a:p>
      </dgm:t>
    </dgm:pt>
    <dgm:pt modelId="{4C2424DB-B04D-4422-86AB-1C9F228A24A9}" type="pres">
      <dgm:prSet presAssocID="{B92E6372-BA2E-45D7-9FD0-D526D089F0F3}" presName="node" presStyleLbl="node1" presStyleIdx="0" presStyleCnt="3" custScaleX="152133" custRadScaleRad="132771" custRadScaleInc="-18293">
        <dgm:presLayoutVars>
          <dgm:bulletEnabled val="1"/>
        </dgm:presLayoutVars>
      </dgm:prSet>
      <dgm:spPr/>
      <dgm:t>
        <a:bodyPr/>
        <a:lstStyle/>
        <a:p>
          <a:endParaRPr lang="en-US"/>
        </a:p>
      </dgm:t>
    </dgm:pt>
    <dgm:pt modelId="{4123062E-3E61-4873-A3A4-DFF73D83A09B}" type="pres">
      <dgm:prSet presAssocID="{CFFCEE32-F659-4E99-A9D9-421795307CBC}" presName="parTrans" presStyleLbl="bgSibTrans2D1" presStyleIdx="1" presStyleCnt="3"/>
      <dgm:spPr/>
      <dgm:t>
        <a:bodyPr/>
        <a:lstStyle/>
        <a:p>
          <a:endParaRPr lang="en-US"/>
        </a:p>
      </dgm:t>
    </dgm:pt>
    <dgm:pt modelId="{1FCD2FDD-621E-4124-B095-2A4E880471E6}" type="pres">
      <dgm:prSet presAssocID="{61676323-73A1-4FAF-BB79-0C6AD17BF439}" presName="node" presStyleLbl="node1" presStyleIdx="1" presStyleCnt="3" custScaleX="164396">
        <dgm:presLayoutVars>
          <dgm:bulletEnabled val="1"/>
        </dgm:presLayoutVars>
      </dgm:prSet>
      <dgm:spPr/>
      <dgm:t>
        <a:bodyPr/>
        <a:lstStyle/>
        <a:p>
          <a:endParaRPr lang="en-US"/>
        </a:p>
      </dgm:t>
    </dgm:pt>
    <dgm:pt modelId="{681D8DE6-7ECA-41AE-986A-EE94DCDED665}" type="pres">
      <dgm:prSet presAssocID="{4F32E1FF-5643-4DC9-82BB-386632C913F2}" presName="parTrans" presStyleLbl="bgSibTrans2D1" presStyleIdx="2" presStyleCnt="3"/>
      <dgm:spPr/>
      <dgm:t>
        <a:bodyPr/>
        <a:lstStyle/>
        <a:p>
          <a:endParaRPr lang="en-US"/>
        </a:p>
      </dgm:t>
    </dgm:pt>
    <dgm:pt modelId="{EE739F9E-0E7E-478E-8C54-F09F03523D37}" type="pres">
      <dgm:prSet presAssocID="{EDFF9A0F-7D8C-4D4E-954B-B20A43E087AA}" presName="node" presStyleLbl="node1" presStyleIdx="2" presStyleCnt="3" custScaleX="201932" custRadScaleRad="147318" custRadScaleInc="22456">
        <dgm:presLayoutVars>
          <dgm:bulletEnabled val="1"/>
        </dgm:presLayoutVars>
      </dgm:prSet>
      <dgm:spPr/>
      <dgm:t>
        <a:bodyPr/>
        <a:lstStyle/>
        <a:p>
          <a:endParaRPr lang="en-US"/>
        </a:p>
      </dgm:t>
    </dgm:pt>
  </dgm:ptLst>
  <dgm:cxnLst>
    <dgm:cxn modelId="{E2865FFD-DA12-4395-BB7D-81AB6CDBF6A6}" srcId="{278237F4-D421-44EB-B7EF-C29DE5C73DC5}" destId="{61676323-73A1-4FAF-BB79-0C6AD17BF439}" srcOrd="1" destOrd="0" parTransId="{CFFCEE32-F659-4E99-A9D9-421795307CBC}" sibTransId="{55C572DC-2672-4006-AB2B-F2097167F059}"/>
    <dgm:cxn modelId="{6BA1DE97-A55B-432E-A0D8-DCE833B62684}" srcId="{41BC5091-CE12-4B9E-AE86-EDAC9F43B4A3}" destId="{278237F4-D421-44EB-B7EF-C29DE5C73DC5}" srcOrd="0" destOrd="0" parTransId="{CA4528C9-3B1F-4B20-AAC3-E8385430ED64}" sibTransId="{AFFF7EF1-54CF-452B-BC14-1F8C845AB5FB}"/>
    <dgm:cxn modelId="{41F87657-BEFF-4E7B-82AC-33C79601865E}" type="presOf" srcId="{278237F4-D421-44EB-B7EF-C29DE5C73DC5}" destId="{CFC2A267-3851-4D17-BDA7-0C9F20C991A3}" srcOrd="0" destOrd="0" presId="urn:microsoft.com/office/officeart/2005/8/layout/radial4"/>
    <dgm:cxn modelId="{832D780C-6995-4E28-BC4A-A3F67410677F}" type="presOf" srcId="{EDFF9A0F-7D8C-4D4E-954B-B20A43E087AA}" destId="{EE739F9E-0E7E-478E-8C54-F09F03523D37}" srcOrd="0" destOrd="0" presId="urn:microsoft.com/office/officeart/2005/8/layout/radial4"/>
    <dgm:cxn modelId="{0AEC564C-B9E9-47C6-838A-002E59555F9F}" type="presOf" srcId="{F5380031-C6E3-41E4-9A33-EF31FE43F95B}" destId="{A0656D40-6CFB-49C8-9547-8160AF8F6002}" srcOrd="0" destOrd="0" presId="urn:microsoft.com/office/officeart/2005/8/layout/radial4"/>
    <dgm:cxn modelId="{132D4037-E566-4B10-AB64-50FCEEE3251C}" type="presOf" srcId="{CFFCEE32-F659-4E99-A9D9-421795307CBC}" destId="{4123062E-3E61-4873-A3A4-DFF73D83A09B}" srcOrd="0" destOrd="0" presId="urn:microsoft.com/office/officeart/2005/8/layout/radial4"/>
    <dgm:cxn modelId="{ED0908B7-6507-46EF-B3BC-8E9E21DADA45}" type="presOf" srcId="{B92E6372-BA2E-45D7-9FD0-D526D089F0F3}" destId="{4C2424DB-B04D-4422-86AB-1C9F228A24A9}" srcOrd="0" destOrd="0" presId="urn:microsoft.com/office/officeart/2005/8/layout/radial4"/>
    <dgm:cxn modelId="{A6ADF93E-9FDD-4D73-8D08-B6DDA0F9DEBD}" type="presOf" srcId="{4F32E1FF-5643-4DC9-82BB-386632C913F2}" destId="{681D8DE6-7ECA-41AE-986A-EE94DCDED665}" srcOrd="0" destOrd="0" presId="urn:microsoft.com/office/officeart/2005/8/layout/radial4"/>
    <dgm:cxn modelId="{1C3DE9F5-24C2-4FE8-8292-0C439BBA8C0A}" srcId="{278237F4-D421-44EB-B7EF-C29DE5C73DC5}" destId="{EDFF9A0F-7D8C-4D4E-954B-B20A43E087AA}" srcOrd="2" destOrd="0" parTransId="{4F32E1FF-5643-4DC9-82BB-386632C913F2}" sibTransId="{D0D8619F-CD4B-435B-9149-A0A2D87E4FA2}"/>
    <dgm:cxn modelId="{8BE12248-BE5B-4918-9E24-46A82E6204AA}" type="presOf" srcId="{61676323-73A1-4FAF-BB79-0C6AD17BF439}" destId="{1FCD2FDD-621E-4124-B095-2A4E880471E6}" srcOrd="0" destOrd="0" presId="urn:microsoft.com/office/officeart/2005/8/layout/radial4"/>
    <dgm:cxn modelId="{75D946AB-0896-4906-A09F-2FC14B870216}" type="presOf" srcId="{41BC5091-CE12-4B9E-AE86-EDAC9F43B4A3}" destId="{3AE82293-47F4-4675-8A68-03A4FF98BF6C}" srcOrd="0" destOrd="0" presId="urn:microsoft.com/office/officeart/2005/8/layout/radial4"/>
    <dgm:cxn modelId="{A67D1BAF-C3EA-463C-A826-465D6A042236}" srcId="{278237F4-D421-44EB-B7EF-C29DE5C73DC5}" destId="{B92E6372-BA2E-45D7-9FD0-D526D089F0F3}" srcOrd="0" destOrd="0" parTransId="{F5380031-C6E3-41E4-9A33-EF31FE43F95B}" sibTransId="{2BB62DAC-9E7D-4C05-8C72-04F9AB5BFEB3}"/>
    <dgm:cxn modelId="{3B993670-E101-4A4C-B6F6-D26BE809ACB6}" type="presParOf" srcId="{3AE82293-47F4-4675-8A68-03A4FF98BF6C}" destId="{CFC2A267-3851-4D17-BDA7-0C9F20C991A3}" srcOrd="0" destOrd="0" presId="urn:microsoft.com/office/officeart/2005/8/layout/radial4"/>
    <dgm:cxn modelId="{18DD58AE-210E-460E-A025-0FE783611711}" type="presParOf" srcId="{3AE82293-47F4-4675-8A68-03A4FF98BF6C}" destId="{A0656D40-6CFB-49C8-9547-8160AF8F6002}" srcOrd="1" destOrd="0" presId="urn:microsoft.com/office/officeart/2005/8/layout/radial4"/>
    <dgm:cxn modelId="{442E742D-D371-4E47-9649-2C9A6182A6DA}" type="presParOf" srcId="{3AE82293-47F4-4675-8A68-03A4FF98BF6C}" destId="{4C2424DB-B04D-4422-86AB-1C9F228A24A9}" srcOrd="2" destOrd="0" presId="urn:microsoft.com/office/officeart/2005/8/layout/radial4"/>
    <dgm:cxn modelId="{9417FACE-E05E-49DE-AFBA-7DF026508A61}" type="presParOf" srcId="{3AE82293-47F4-4675-8A68-03A4FF98BF6C}" destId="{4123062E-3E61-4873-A3A4-DFF73D83A09B}" srcOrd="3" destOrd="0" presId="urn:microsoft.com/office/officeart/2005/8/layout/radial4"/>
    <dgm:cxn modelId="{4FFFC7D1-C1C1-4BF4-B512-6812D68ACB1C}" type="presParOf" srcId="{3AE82293-47F4-4675-8A68-03A4FF98BF6C}" destId="{1FCD2FDD-621E-4124-B095-2A4E880471E6}" srcOrd="4" destOrd="0" presId="urn:microsoft.com/office/officeart/2005/8/layout/radial4"/>
    <dgm:cxn modelId="{26207EEB-43B6-4872-A74F-B8F846B2E02A}" type="presParOf" srcId="{3AE82293-47F4-4675-8A68-03A4FF98BF6C}" destId="{681D8DE6-7ECA-41AE-986A-EE94DCDED665}" srcOrd="5" destOrd="0" presId="urn:microsoft.com/office/officeart/2005/8/layout/radial4"/>
    <dgm:cxn modelId="{4B6F0EDA-D95A-4648-B9F7-6CC31AAF410E}" type="presParOf" srcId="{3AE82293-47F4-4675-8A68-03A4FF98BF6C}" destId="{EE739F9E-0E7E-478E-8C54-F09F03523D37}" srcOrd="6" destOrd="0" presId="urn:microsoft.com/office/officeart/2005/8/layout/radial4"/>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BEBE86-4DDD-430D-B42B-5815498D6B3D}">
      <dsp:nvSpPr>
        <dsp:cNvPr id="0" name=""/>
        <dsp:cNvSpPr/>
      </dsp:nvSpPr>
      <dsp:spPr>
        <a:xfrm>
          <a:off x="564929" y="11"/>
          <a:ext cx="1840358" cy="645397"/>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2200" kern="1200" dirty="0" smtClean="0"/>
            <a:t>30 </a:t>
          </a:r>
          <a:r>
            <a:rPr lang="en-US" sz="2200" kern="1200" dirty="0" err="1" smtClean="0"/>
            <a:t>ngay</a:t>
          </a:r>
          <a:r>
            <a:rPr lang="en-US" sz="2200" kern="1200" dirty="0" smtClean="0"/>
            <a:t> qua</a:t>
          </a:r>
          <a:endParaRPr lang="en-US" sz="2200" kern="1200" dirty="0"/>
        </a:p>
      </dsp:txBody>
      <dsp:txXfrm>
        <a:off x="583832" y="18914"/>
        <a:ext cx="1802552" cy="607591"/>
      </dsp:txXfrm>
    </dsp:sp>
    <dsp:sp modelId="{1D10B732-E1F1-47A3-AF09-D481056250C6}">
      <dsp:nvSpPr>
        <dsp:cNvPr id="0" name=""/>
        <dsp:cNvSpPr/>
      </dsp:nvSpPr>
      <dsp:spPr>
        <a:xfrm>
          <a:off x="748965" y="645408"/>
          <a:ext cx="184035" cy="628887"/>
        </a:xfrm>
        <a:custGeom>
          <a:avLst/>
          <a:gdLst/>
          <a:ahLst/>
          <a:cxnLst/>
          <a:rect l="0" t="0" r="0" b="0"/>
          <a:pathLst>
            <a:path>
              <a:moveTo>
                <a:pt x="0" y="0"/>
              </a:moveTo>
              <a:lnTo>
                <a:pt x="0" y="628887"/>
              </a:lnTo>
              <a:lnTo>
                <a:pt x="184035" y="628887"/>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D59A4A5-095E-4E07-A1E7-E55A14D8A5DE}">
      <dsp:nvSpPr>
        <dsp:cNvPr id="0" name=""/>
        <dsp:cNvSpPr/>
      </dsp:nvSpPr>
      <dsp:spPr>
        <a:xfrm>
          <a:off x="933001" y="855037"/>
          <a:ext cx="1341626" cy="838516"/>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40640" rIns="60960" bIns="40640" numCol="1" spcCol="1270" anchor="ctr" anchorCtr="0">
          <a:noAutofit/>
        </a:bodyPr>
        <a:lstStyle/>
        <a:p>
          <a:pPr lvl="0" algn="ctr" defTabSz="1422400">
            <a:lnSpc>
              <a:spcPct val="90000"/>
            </a:lnSpc>
            <a:spcBef>
              <a:spcPct val="0"/>
            </a:spcBef>
            <a:spcAft>
              <a:spcPct val="35000"/>
            </a:spcAft>
          </a:pPr>
          <a:r>
            <a:rPr lang="en-US" sz="3200" kern="1200" dirty="0" smtClean="0"/>
            <a:t>12.6%</a:t>
          </a:r>
          <a:endParaRPr lang="en-US" sz="3200" kern="1200" dirty="0"/>
        </a:p>
      </dsp:txBody>
      <dsp:txXfrm>
        <a:off x="957560" y="879596"/>
        <a:ext cx="1292508" cy="789398"/>
      </dsp:txXfrm>
    </dsp:sp>
    <dsp:sp modelId="{F46BE143-7823-42B7-8599-DB8820BA7C71}">
      <dsp:nvSpPr>
        <dsp:cNvPr id="0" name=""/>
        <dsp:cNvSpPr/>
      </dsp:nvSpPr>
      <dsp:spPr>
        <a:xfrm>
          <a:off x="2824546" y="11"/>
          <a:ext cx="1677032" cy="645397"/>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2200" kern="1200" dirty="0" smtClean="0"/>
            <a:t>3 </a:t>
          </a:r>
          <a:r>
            <a:rPr lang="en-US" sz="2200" kern="1200" dirty="0" err="1" smtClean="0"/>
            <a:t>tháng</a:t>
          </a:r>
          <a:r>
            <a:rPr lang="en-US" sz="2200" kern="1200" dirty="0" smtClean="0"/>
            <a:t> qua</a:t>
          </a:r>
          <a:endParaRPr lang="en-US" sz="2200" kern="1200" dirty="0"/>
        </a:p>
      </dsp:txBody>
      <dsp:txXfrm>
        <a:off x="2843449" y="18914"/>
        <a:ext cx="1639226" cy="607591"/>
      </dsp:txXfrm>
    </dsp:sp>
    <dsp:sp modelId="{F474A304-4022-4B5D-AFF8-905CB035007C}">
      <dsp:nvSpPr>
        <dsp:cNvPr id="0" name=""/>
        <dsp:cNvSpPr/>
      </dsp:nvSpPr>
      <dsp:spPr>
        <a:xfrm>
          <a:off x="2992250" y="645408"/>
          <a:ext cx="167703" cy="628887"/>
        </a:xfrm>
        <a:custGeom>
          <a:avLst/>
          <a:gdLst/>
          <a:ahLst/>
          <a:cxnLst/>
          <a:rect l="0" t="0" r="0" b="0"/>
          <a:pathLst>
            <a:path>
              <a:moveTo>
                <a:pt x="0" y="0"/>
              </a:moveTo>
              <a:lnTo>
                <a:pt x="0" y="628887"/>
              </a:lnTo>
              <a:lnTo>
                <a:pt x="167703" y="628887"/>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100668D-0D05-480B-B18B-327AFB2C61CD}">
      <dsp:nvSpPr>
        <dsp:cNvPr id="0" name=""/>
        <dsp:cNvSpPr/>
      </dsp:nvSpPr>
      <dsp:spPr>
        <a:xfrm>
          <a:off x="3159953" y="855037"/>
          <a:ext cx="1341626" cy="838516"/>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40640" rIns="60960" bIns="40640" numCol="1" spcCol="1270" anchor="ctr" anchorCtr="0">
          <a:noAutofit/>
        </a:bodyPr>
        <a:lstStyle/>
        <a:p>
          <a:pPr lvl="0" algn="ctr" defTabSz="1422400">
            <a:lnSpc>
              <a:spcPct val="90000"/>
            </a:lnSpc>
            <a:spcBef>
              <a:spcPct val="0"/>
            </a:spcBef>
            <a:spcAft>
              <a:spcPct val="35000"/>
            </a:spcAft>
          </a:pPr>
          <a:r>
            <a:rPr lang="en-US" sz="3200" kern="1200" dirty="0" smtClean="0"/>
            <a:t>18.3%</a:t>
          </a:r>
          <a:endParaRPr lang="en-US" sz="3200" kern="1200" dirty="0"/>
        </a:p>
      </dsp:txBody>
      <dsp:txXfrm>
        <a:off x="3184512" y="879596"/>
        <a:ext cx="1292508" cy="789398"/>
      </dsp:txXfrm>
    </dsp:sp>
    <dsp:sp modelId="{35E24743-31F5-4C7F-9F80-B8043D66014D}">
      <dsp:nvSpPr>
        <dsp:cNvPr id="0" name=""/>
        <dsp:cNvSpPr/>
      </dsp:nvSpPr>
      <dsp:spPr>
        <a:xfrm>
          <a:off x="4920837" y="11"/>
          <a:ext cx="1677032" cy="645397"/>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2200" kern="1200" dirty="0" smtClean="0"/>
            <a:t>6 </a:t>
          </a:r>
          <a:r>
            <a:rPr lang="en-US" sz="2200" kern="1200" dirty="0" err="1" smtClean="0"/>
            <a:t>tháng</a:t>
          </a:r>
          <a:r>
            <a:rPr lang="en-US" sz="2200" kern="1200" dirty="0" smtClean="0"/>
            <a:t> qua</a:t>
          </a:r>
          <a:endParaRPr lang="en-US" sz="2200" kern="1200" dirty="0"/>
        </a:p>
      </dsp:txBody>
      <dsp:txXfrm>
        <a:off x="4939740" y="18914"/>
        <a:ext cx="1639226" cy="607591"/>
      </dsp:txXfrm>
    </dsp:sp>
    <dsp:sp modelId="{D2D748C1-F9EA-4A92-A406-0D69E672CE25}">
      <dsp:nvSpPr>
        <dsp:cNvPr id="0" name=""/>
        <dsp:cNvSpPr/>
      </dsp:nvSpPr>
      <dsp:spPr>
        <a:xfrm>
          <a:off x="5088540" y="645408"/>
          <a:ext cx="167703" cy="628887"/>
        </a:xfrm>
        <a:custGeom>
          <a:avLst/>
          <a:gdLst/>
          <a:ahLst/>
          <a:cxnLst/>
          <a:rect l="0" t="0" r="0" b="0"/>
          <a:pathLst>
            <a:path>
              <a:moveTo>
                <a:pt x="0" y="0"/>
              </a:moveTo>
              <a:lnTo>
                <a:pt x="0" y="628887"/>
              </a:lnTo>
              <a:lnTo>
                <a:pt x="167703" y="628887"/>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E832AD-39A1-4DA6-9198-5842D75B7406}">
      <dsp:nvSpPr>
        <dsp:cNvPr id="0" name=""/>
        <dsp:cNvSpPr/>
      </dsp:nvSpPr>
      <dsp:spPr>
        <a:xfrm>
          <a:off x="5256243" y="855037"/>
          <a:ext cx="1341626" cy="838516"/>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40640" rIns="60960" bIns="40640" numCol="1" spcCol="1270" anchor="ctr" anchorCtr="0">
          <a:noAutofit/>
        </a:bodyPr>
        <a:lstStyle/>
        <a:p>
          <a:pPr lvl="0" algn="ctr" defTabSz="1422400">
            <a:lnSpc>
              <a:spcPct val="90000"/>
            </a:lnSpc>
            <a:spcBef>
              <a:spcPct val="0"/>
            </a:spcBef>
            <a:spcAft>
              <a:spcPct val="35000"/>
            </a:spcAft>
          </a:pPr>
          <a:r>
            <a:rPr lang="en-US" sz="3200" kern="1200" dirty="0" smtClean="0"/>
            <a:t>23.5%</a:t>
          </a:r>
          <a:endParaRPr lang="en-US" sz="3200" kern="1200" dirty="0"/>
        </a:p>
      </dsp:txBody>
      <dsp:txXfrm>
        <a:off x="5280802" y="879596"/>
        <a:ext cx="1292508" cy="78939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C2A267-3851-4D17-BDA7-0C9F20C991A3}">
      <dsp:nvSpPr>
        <dsp:cNvPr id="0" name=""/>
        <dsp:cNvSpPr/>
      </dsp:nvSpPr>
      <dsp:spPr>
        <a:xfrm>
          <a:off x="2766280" y="1642411"/>
          <a:ext cx="1380005" cy="1380005"/>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en-US" sz="3000" kern="1200" dirty="0" smtClean="0"/>
            <a:t>AMP/ MET</a:t>
          </a:r>
          <a:endParaRPr lang="en-US" sz="3000" kern="1200" dirty="0"/>
        </a:p>
      </dsp:txBody>
      <dsp:txXfrm>
        <a:off x="2968377" y="1844508"/>
        <a:ext cx="975811" cy="975811"/>
      </dsp:txXfrm>
    </dsp:sp>
    <dsp:sp modelId="{A0656D40-6CFB-49C8-9547-8160AF8F6002}">
      <dsp:nvSpPr>
        <dsp:cNvPr id="0" name=""/>
        <dsp:cNvSpPr/>
      </dsp:nvSpPr>
      <dsp:spPr>
        <a:xfrm rot="12241452">
          <a:off x="1193934" y="1487555"/>
          <a:ext cx="1616205" cy="393301"/>
        </a:xfrm>
        <a:prstGeom prst="leftArrow">
          <a:avLst>
            <a:gd name="adj1" fmla="val 60000"/>
            <a:gd name="adj2" fmla="val 5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4C2424DB-B04D-4422-86AB-1C9F228A24A9}">
      <dsp:nvSpPr>
        <dsp:cNvPr id="0" name=""/>
        <dsp:cNvSpPr/>
      </dsp:nvSpPr>
      <dsp:spPr>
        <a:xfrm>
          <a:off x="266701" y="830807"/>
          <a:ext cx="1994470" cy="1048803"/>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en-US" sz="2000" kern="1200" dirty="0" err="1" smtClean="0"/>
            <a:t>Độ</a:t>
          </a:r>
          <a:r>
            <a:rPr lang="en-US" sz="2000" kern="1200" dirty="0" smtClean="0"/>
            <a:t> </a:t>
          </a:r>
          <a:r>
            <a:rPr lang="en-US" sz="2000" kern="1200" dirty="0" err="1" smtClean="0"/>
            <a:t>tuổi</a:t>
          </a:r>
          <a:endParaRPr lang="en-US" sz="2000" kern="1200" dirty="0" smtClean="0"/>
        </a:p>
        <a:p>
          <a:pPr lvl="0" algn="ctr" defTabSz="889000">
            <a:lnSpc>
              <a:spcPct val="90000"/>
            </a:lnSpc>
            <a:spcBef>
              <a:spcPct val="0"/>
            </a:spcBef>
            <a:spcAft>
              <a:spcPct val="35000"/>
            </a:spcAft>
          </a:pPr>
          <a:r>
            <a:rPr lang="en-US" sz="2000" kern="1200" dirty="0" smtClean="0"/>
            <a:t>(&lt;35 </a:t>
          </a:r>
          <a:r>
            <a:rPr lang="en-US" sz="2000" kern="1200" dirty="0" err="1" smtClean="0"/>
            <a:t>vs</a:t>
          </a:r>
          <a:r>
            <a:rPr lang="en-US" sz="2000" kern="1200" dirty="0" smtClean="0"/>
            <a:t> 40)</a:t>
          </a:r>
          <a:endParaRPr lang="en-US" sz="2000" kern="1200" dirty="0"/>
        </a:p>
      </dsp:txBody>
      <dsp:txXfrm>
        <a:off x="297419" y="861525"/>
        <a:ext cx="1933034" cy="987367"/>
      </dsp:txXfrm>
    </dsp:sp>
    <dsp:sp modelId="{4123062E-3E61-4873-A3A4-DFF73D83A09B}">
      <dsp:nvSpPr>
        <dsp:cNvPr id="0" name=""/>
        <dsp:cNvSpPr/>
      </dsp:nvSpPr>
      <dsp:spPr>
        <a:xfrm rot="16200000">
          <a:off x="2928110" y="856107"/>
          <a:ext cx="1056346" cy="393301"/>
        </a:xfrm>
        <a:prstGeom prst="leftArrow">
          <a:avLst>
            <a:gd name="adj1" fmla="val 60000"/>
            <a:gd name="adj2" fmla="val 50000"/>
          </a:avLst>
        </a:prstGeom>
        <a:gradFill rotWithShape="0">
          <a:gsLst>
            <a:gs pos="0">
              <a:schemeClr val="accent2">
                <a:hueOff val="2340759"/>
                <a:satOff val="-2919"/>
                <a:lumOff val="686"/>
                <a:alphaOff val="0"/>
                <a:shade val="51000"/>
                <a:satMod val="130000"/>
              </a:schemeClr>
            </a:gs>
            <a:gs pos="80000">
              <a:schemeClr val="accent2">
                <a:hueOff val="2340759"/>
                <a:satOff val="-2919"/>
                <a:lumOff val="686"/>
                <a:alphaOff val="0"/>
                <a:shade val="93000"/>
                <a:satMod val="130000"/>
              </a:schemeClr>
            </a:gs>
            <a:gs pos="100000">
              <a:schemeClr val="accent2">
                <a:hueOff val="2340759"/>
                <a:satOff val="-2919"/>
                <a:lumOff val="68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1FCD2FDD-621E-4124-B095-2A4E880471E6}">
      <dsp:nvSpPr>
        <dsp:cNvPr id="0" name=""/>
        <dsp:cNvSpPr/>
      </dsp:nvSpPr>
      <dsp:spPr>
        <a:xfrm>
          <a:off x="2378663" y="183"/>
          <a:ext cx="2155239" cy="1048803"/>
        </a:xfrm>
        <a:prstGeom prst="roundRect">
          <a:avLst>
            <a:gd name="adj" fmla="val 10000"/>
          </a:avLst>
        </a:prstGeom>
        <a:gradFill rotWithShape="0">
          <a:gsLst>
            <a:gs pos="0">
              <a:schemeClr val="accent2">
                <a:hueOff val="2340759"/>
                <a:satOff val="-2919"/>
                <a:lumOff val="686"/>
                <a:alphaOff val="0"/>
                <a:shade val="51000"/>
                <a:satMod val="130000"/>
              </a:schemeClr>
            </a:gs>
            <a:gs pos="80000">
              <a:schemeClr val="accent2">
                <a:hueOff val="2340759"/>
                <a:satOff val="-2919"/>
                <a:lumOff val="686"/>
                <a:alphaOff val="0"/>
                <a:shade val="93000"/>
                <a:satMod val="130000"/>
              </a:schemeClr>
            </a:gs>
            <a:gs pos="100000">
              <a:schemeClr val="accent2">
                <a:hueOff val="2340759"/>
                <a:satOff val="-2919"/>
                <a:lumOff val="68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en-US" sz="2000" kern="1200" dirty="0" err="1" smtClean="0"/>
            <a:t>Tiền</a:t>
          </a:r>
          <a:r>
            <a:rPr lang="en-US" sz="2000" kern="1200" dirty="0" smtClean="0"/>
            <a:t> </a:t>
          </a:r>
          <a:r>
            <a:rPr lang="en-US" sz="2000" kern="1200" dirty="0" err="1" smtClean="0"/>
            <a:t>sử</a:t>
          </a:r>
          <a:r>
            <a:rPr lang="en-US" sz="2000" kern="1200" dirty="0" smtClean="0"/>
            <a:t> SD ATS </a:t>
          </a:r>
        </a:p>
        <a:p>
          <a:pPr lvl="0" algn="ctr" defTabSz="889000">
            <a:lnSpc>
              <a:spcPct val="90000"/>
            </a:lnSpc>
            <a:spcBef>
              <a:spcPct val="0"/>
            </a:spcBef>
            <a:spcAft>
              <a:spcPct val="35000"/>
            </a:spcAft>
          </a:pPr>
          <a:r>
            <a:rPr lang="en-US" sz="2000" kern="1200" dirty="0" smtClean="0"/>
            <a:t>(</a:t>
          </a:r>
          <a:r>
            <a:rPr lang="en-US" sz="2000" kern="1200" dirty="0" err="1" smtClean="0"/>
            <a:t>Có</a:t>
          </a:r>
          <a:r>
            <a:rPr lang="en-US" sz="2000" kern="1200" dirty="0" smtClean="0"/>
            <a:t> </a:t>
          </a:r>
          <a:r>
            <a:rPr lang="en-US" sz="2000" kern="1200" dirty="0" err="1" smtClean="0"/>
            <a:t>vs</a:t>
          </a:r>
          <a:r>
            <a:rPr lang="en-US" sz="2000" kern="1200" dirty="0" smtClean="0"/>
            <a:t> </a:t>
          </a:r>
          <a:r>
            <a:rPr lang="en-US" sz="2000" kern="1200" dirty="0" err="1" smtClean="0"/>
            <a:t>Không</a:t>
          </a:r>
          <a:r>
            <a:rPr lang="en-US" sz="2000" kern="1200" dirty="0" smtClean="0"/>
            <a:t>)</a:t>
          </a:r>
          <a:endParaRPr lang="en-US" sz="2000" kern="1200" dirty="0"/>
        </a:p>
      </dsp:txBody>
      <dsp:txXfrm>
        <a:off x="2409381" y="30901"/>
        <a:ext cx="2093803" cy="987367"/>
      </dsp:txXfrm>
    </dsp:sp>
    <dsp:sp modelId="{681D8DE6-7ECA-41AE-986A-EE94DCDED665}">
      <dsp:nvSpPr>
        <dsp:cNvPr id="0" name=""/>
        <dsp:cNvSpPr/>
      </dsp:nvSpPr>
      <dsp:spPr>
        <a:xfrm rot="20299624">
          <a:off x="4132149" y="1499871"/>
          <a:ext cx="1848520" cy="393301"/>
        </a:xfrm>
        <a:prstGeom prst="leftArrow">
          <a:avLst>
            <a:gd name="adj1" fmla="val 60000"/>
            <a:gd name="adj2" fmla="val 50000"/>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EE739F9E-0E7E-478E-8C54-F09F03523D37}">
      <dsp:nvSpPr>
        <dsp:cNvPr id="0" name=""/>
        <dsp:cNvSpPr/>
      </dsp:nvSpPr>
      <dsp:spPr>
        <a:xfrm>
          <a:off x="4591661" y="830783"/>
          <a:ext cx="2647338" cy="1048803"/>
        </a:xfrm>
        <a:prstGeom prst="roundRect">
          <a:avLst>
            <a:gd name="adj" fmla="val 10000"/>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en-US" sz="2000" kern="1200" dirty="0" err="1" smtClean="0"/>
            <a:t>Khả</a:t>
          </a:r>
          <a:r>
            <a:rPr lang="en-US" sz="2000" kern="1200" dirty="0" smtClean="0"/>
            <a:t> </a:t>
          </a:r>
          <a:r>
            <a:rPr lang="en-US" sz="2000" kern="1200" dirty="0" err="1" smtClean="0"/>
            <a:t>năng</a:t>
          </a:r>
          <a:r>
            <a:rPr lang="en-US" sz="2000" kern="1200" dirty="0" smtClean="0"/>
            <a:t> </a:t>
          </a:r>
          <a:r>
            <a:rPr lang="en-US" sz="2000" kern="1200" dirty="0" err="1" smtClean="0"/>
            <a:t>trả</a:t>
          </a:r>
          <a:r>
            <a:rPr lang="en-US" sz="2000" kern="1200" dirty="0" smtClean="0"/>
            <a:t> </a:t>
          </a:r>
          <a:r>
            <a:rPr lang="en-US" sz="2000" kern="1200" dirty="0" err="1" smtClean="0"/>
            <a:t>phí</a:t>
          </a:r>
          <a:r>
            <a:rPr lang="en-US" sz="2000" kern="1200" dirty="0" smtClean="0"/>
            <a:t> ĐT</a:t>
          </a:r>
        </a:p>
        <a:p>
          <a:pPr lvl="0" algn="ctr" defTabSz="889000">
            <a:lnSpc>
              <a:spcPct val="90000"/>
            </a:lnSpc>
            <a:spcBef>
              <a:spcPct val="0"/>
            </a:spcBef>
            <a:spcAft>
              <a:spcPct val="35000"/>
            </a:spcAft>
          </a:pPr>
          <a:r>
            <a:rPr lang="en-US" sz="2000" kern="1200" dirty="0" smtClean="0"/>
            <a:t>(</a:t>
          </a:r>
          <a:r>
            <a:rPr lang="en-US" sz="2000" kern="1200" dirty="0" err="1" smtClean="0"/>
            <a:t>tự</a:t>
          </a:r>
          <a:r>
            <a:rPr lang="en-US" sz="2000" kern="1200" dirty="0" smtClean="0"/>
            <a:t> </a:t>
          </a:r>
          <a:r>
            <a:rPr lang="en-US" sz="2000" kern="1200" dirty="0" err="1" smtClean="0"/>
            <a:t>trả</a:t>
          </a:r>
          <a:r>
            <a:rPr lang="en-US" sz="2000" kern="1200" dirty="0" smtClean="0"/>
            <a:t> </a:t>
          </a:r>
          <a:r>
            <a:rPr lang="en-US" sz="2000" kern="1200" dirty="0" err="1" smtClean="0"/>
            <a:t>vs</a:t>
          </a:r>
          <a:r>
            <a:rPr lang="en-US" sz="2000" kern="1200" dirty="0" smtClean="0"/>
            <a:t> </a:t>
          </a:r>
          <a:r>
            <a:rPr lang="en-US" sz="2000" kern="1200" dirty="0" err="1" smtClean="0"/>
            <a:t>gia</a:t>
          </a:r>
          <a:r>
            <a:rPr lang="en-US" sz="2000" kern="1200" dirty="0" smtClean="0"/>
            <a:t> </a:t>
          </a:r>
          <a:r>
            <a:rPr lang="en-US" sz="2000" kern="1200" dirty="0" err="1" smtClean="0"/>
            <a:t>đình</a:t>
          </a:r>
          <a:r>
            <a:rPr lang="en-US" sz="2000" kern="1200" dirty="0" smtClean="0"/>
            <a:t> </a:t>
          </a:r>
          <a:r>
            <a:rPr lang="en-US" sz="2000" kern="1200" dirty="0" err="1" smtClean="0"/>
            <a:t>trả</a:t>
          </a:r>
          <a:r>
            <a:rPr lang="en-US" sz="2000" kern="1200" dirty="0" smtClean="0"/>
            <a:t>)</a:t>
          </a:r>
          <a:endParaRPr lang="en-US" sz="2000" kern="1200" dirty="0"/>
        </a:p>
      </dsp:txBody>
      <dsp:txXfrm>
        <a:off x="4622379" y="861501"/>
        <a:ext cx="2585902" cy="98736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2ACCEC-CA02-4077-9C85-CD6BBA5F686F}" type="datetimeFigureOut">
              <a:rPr lang="en-US" smtClean="0"/>
              <a:pPr/>
              <a:t>11/28/2017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0182F6-9EE3-4578-8DE4-B2515C0386F8}" type="slidenum">
              <a:rPr lang="en-US" smtClean="0"/>
              <a:pPr/>
              <a:t>‹#›</a:t>
            </a:fld>
            <a:endParaRPr lang="en-US"/>
          </a:p>
        </p:txBody>
      </p:sp>
    </p:spTree>
    <p:extLst>
      <p:ext uri="{BB962C8B-B14F-4D97-AF65-F5344CB8AC3E}">
        <p14:creationId xmlns:p14="http://schemas.microsoft.com/office/powerpoint/2010/main" xmlns="" val="19151424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vi-VN" sz="1200" b="0" i="0" kern="1200" dirty="0" smtClean="0">
                <a:solidFill>
                  <a:schemeClr val="tx1"/>
                </a:solidFill>
                <a:effectLst/>
                <a:latin typeface="+mn-lt"/>
                <a:ea typeface="+mn-ea"/>
                <a:cs typeface="+mn-cs"/>
              </a:rPr>
              <a:t>Ước tính có khoảng 246 triệu người, tương đương với khoảng hơn 5% dân số toàn thế giới trong độ tuổi từ 15 đến 64 đã từng sử dụng ma túy trái phép trong năm 2013. Số người có vấn đề về sử dụng ma túy  chiếm khoảng 27 triệu người, gần một nửa trong số họ là người tiêm chích ma túy (PWID). Có khoảng 1,65 triệu người tiêm chích ma túy đang phải sống chung với HIV trong năm 2013. Nam giới sử dụng cần sa, cocain và anphetamin nhiều gấp ba lần nữ giới, trong khi nữ giới có xu hướng lạm dụng thuốc giảm đau có chứa opiods và thuốc an thần.</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vi-VN" sz="1200" b="0" i="0" kern="1200" dirty="0" smtClean="0">
                <a:solidFill>
                  <a:schemeClr val="tx1"/>
                </a:solidFill>
                <a:effectLst/>
                <a:latin typeface="+mn-lt"/>
                <a:ea typeface="+mn-ea"/>
                <a:cs typeface="+mn-cs"/>
              </a:rPr>
              <a:t>Hiện có khoảng 32,4 triệu người  sử dụng các chất ma túy chứa opiods và opiates như heroin và thuốc phiện</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Link: http://www.un.org.vn/vi/unodc-agencypresscenter2-91/3701-2015-world-drug-report-finds-drug-use-stable,-access-to-drug-hiv-treatment-still-low.html</a:t>
            </a:r>
          </a:p>
          <a:p>
            <a:endParaRPr lang="en-US" sz="1200" b="0" i="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3D0182F6-9EE3-4578-8DE4-B2515C0386F8}" type="slidenum">
              <a:rPr lang="en-US" smtClean="0"/>
              <a:pPr/>
              <a:t>3</a:t>
            </a:fld>
            <a:endParaRPr lang="en-US"/>
          </a:p>
        </p:txBody>
      </p:sp>
    </p:spTree>
    <p:extLst>
      <p:ext uri="{BB962C8B-B14F-4D97-AF65-F5344CB8AC3E}">
        <p14:creationId xmlns:p14="http://schemas.microsoft.com/office/powerpoint/2010/main" xmlns="" val="33889739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vi-VN" sz="1200" b="0" i="0" kern="1200" dirty="0" smtClean="0">
                <a:solidFill>
                  <a:schemeClr val="tx1"/>
                </a:solidFill>
                <a:effectLst/>
                <a:latin typeface="+mn-lt"/>
                <a:ea typeface="+mn-ea"/>
                <a:cs typeface="+mn-cs"/>
              </a:rPr>
              <a:t>Theo số liệu thống kê mới nhất của Cơ quan phòng chống Ma túy và Tội phạm của Liên hợp quốc (UNODC) mỗi ngày trên thế giới có 552 người chết vì ma túy</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http://congly.vn/xa-hoi/suc-khoe/moi-ngay-co-552-nguoi-chet-vi-ma-tuy-tren-toan-cau-160120.html</a:t>
            </a:r>
          </a:p>
          <a:p>
            <a:endParaRPr lang="en-US" sz="1200" b="0" i="0" kern="1200" dirty="0" smtClean="0">
              <a:solidFill>
                <a:schemeClr val="tx1"/>
              </a:solidFill>
              <a:effectLst/>
              <a:latin typeface="+mn-lt"/>
              <a:ea typeface="+mn-ea"/>
              <a:cs typeface="+mn-cs"/>
            </a:endParaRPr>
          </a:p>
          <a:p>
            <a:r>
              <a:rPr lang="vi-VN" sz="1200" b="0" i="0" kern="1200" dirty="0" smtClean="0">
                <a:solidFill>
                  <a:schemeClr val="tx1"/>
                </a:solidFill>
                <a:effectLst/>
                <a:latin typeface="+mn-lt"/>
                <a:ea typeface="+mn-ea"/>
                <a:cs typeface="+mn-cs"/>
              </a:rPr>
              <a:t>Cho đến tháng 12 năm 2014, có tổng cộng 541 loại chất kích thần mới (NPS) có tác động tiêu cực đến sức khỏe đã được phát hiện và báo cáo tại 95 quốc gia và vùng lãnh thổ - gia tăng 20% so với số lượng 450 loại của năm ngoái</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vi-VN" sz="1200" b="1" i="0" kern="1200" dirty="0" smtClean="0">
                <a:solidFill>
                  <a:schemeClr val="tx1"/>
                </a:solidFill>
                <a:effectLst/>
                <a:latin typeface="+mn-lt"/>
                <a:ea typeface="+mn-ea"/>
                <a:cs typeface="+mn-cs"/>
              </a:rPr>
              <a:t>Ma túy</a:t>
            </a:r>
            <a:r>
              <a:rPr lang="vi-VN" sz="1200" b="0" i="0" kern="1200" dirty="0" smtClean="0">
                <a:solidFill>
                  <a:schemeClr val="tx1"/>
                </a:solidFill>
                <a:effectLst/>
                <a:latin typeface="+mn-lt"/>
                <a:ea typeface="+mn-ea"/>
                <a:cs typeface="+mn-cs"/>
              </a:rPr>
              <a:t> </a:t>
            </a:r>
            <a:r>
              <a:rPr lang="vi-VN" sz="1200" b="1" i="0" kern="1200" dirty="0" smtClean="0">
                <a:solidFill>
                  <a:schemeClr val="tx1"/>
                </a:solidFill>
                <a:effectLst/>
                <a:latin typeface="+mn-lt"/>
                <a:ea typeface="+mn-ea"/>
                <a:cs typeface="+mn-cs"/>
              </a:rPr>
              <a:t>tổng hợp</a:t>
            </a:r>
            <a:r>
              <a:rPr lang="vi-VN" sz="1200" b="0" i="0" kern="1200" dirty="0" smtClean="0">
                <a:solidFill>
                  <a:schemeClr val="tx1"/>
                </a:solidFill>
                <a:effectLst/>
                <a:latin typeface="+mn-lt"/>
                <a:ea typeface="+mn-ea"/>
                <a:cs typeface="+mn-cs"/>
              </a:rPr>
              <a:t> đã vượt qua </a:t>
            </a:r>
            <a:r>
              <a:rPr lang="vi-VN" sz="1200" b="1" i="0" kern="1200" dirty="0" smtClean="0">
                <a:solidFill>
                  <a:schemeClr val="tx1"/>
                </a:solidFill>
                <a:effectLst/>
                <a:latin typeface="+mn-lt"/>
                <a:ea typeface="+mn-ea"/>
                <a:cs typeface="+mn-cs"/>
              </a:rPr>
              <a:t>thuốc phiện</a:t>
            </a:r>
            <a:r>
              <a:rPr lang="vi-VN" sz="1200" b="0" i="0" kern="1200" dirty="0" smtClean="0">
                <a:solidFill>
                  <a:schemeClr val="tx1"/>
                </a:solidFill>
                <a:effectLst/>
                <a:latin typeface="+mn-lt"/>
                <a:ea typeface="+mn-ea"/>
                <a:cs typeface="+mn-cs"/>
              </a:rPr>
              <a:t> trở thành loại </a:t>
            </a:r>
            <a:r>
              <a:rPr lang="vi-VN" sz="1200" b="1" i="0" kern="1200" dirty="0" smtClean="0">
                <a:solidFill>
                  <a:schemeClr val="tx1"/>
                </a:solidFill>
                <a:effectLst/>
                <a:latin typeface="+mn-lt"/>
                <a:ea typeface="+mn-ea"/>
                <a:cs typeface="+mn-cs"/>
              </a:rPr>
              <a:t>ma túy</a:t>
            </a:r>
            <a:r>
              <a:rPr lang="vi-VN" sz="1200" b="0" i="0" kern="1200" dirty="0" smtClean="0">
                <a:solidFill>
                  <a:schemeClr val="tx1"/>
                </a:solidFill>
                <a:effectLst/>
                <a:latin typeface="+mn-lt"/>
                <a:ea typeface="+mn-ea"/>
                <a:cs typeface="+mn-cs"/>
              </a:rPr>
              <a:t> được </a:t>
            </a:r>
            <a:r>
              <a:rPr lang="vi-VN" sz="1200" b="1" i="0" kern="1200" dirty="0" smtClean="0">
                <a:solidFill>
                  <a:schemeClr val="tx1"/>
                </a:solidFill>
                <a:effectLst/>
                <a:latin typeface="+mn-lt"/>
                <a:ea typeface="+mn-ea"/>
                <a:cs typeface="+mn-cs"/>
              </a:rPr>
              <a:t>dùng</a:t>
            </a:r>
            <a:r>
              <a:rPr lang="vi-VN" sz="1200" b="0" i="0" kern="1200" dirty="0" smtClean="0">
                <a:solidFill>
                  <a:schemeClr val="tx1"/>
                </a:solidFill>
                <a:effectLst/>
                <a:latin typeface="+mn-lt"/>
                <a:ea typeface="+mn-ea"/>
                <a:cs typeface="+mn-cs"/>
              </a:rPr>
              <a:t> nhiều nhất ở Việt Nam vào </a:t>
            </a:r>
            <a:r>
              <a:rPr lang="vi-VN" sz="1200" b="1" i="0" kern="1200" dirty="0" smtClean="0">
                <a:solidFill>
                  <a:schemeClr val="tx1"/>
                </a:solidFill>
                <a:effectLst/>
                <a:latin typeface="+mn-lt"/>
                <a:ea typeface="+mn-ea"/>
                <a:cs typeface="+mn-cs"/>
              </a:rPr>
              <a:t>năm</a:t>
            </a:r>
            <a:r>
              <a:rPr lang="vi-VN" sz="1200" b="0" i="0" kern="1200" dirty="0" smtClean="0">
                <a:solidFill>
                  <a:schemeClr val="tx1"/>
                </a:solidFill>
                <a:effectLst/>
                <a:latin typeface="+mn-lt"/>
                <a:ea typeface="+mn-ea"/>
                <a:cs typeface="+mn-cs"/>
              </a:rPr>
              <a:t> </a:t>
            </a:r>
            <a:r>
              <a:rPr lang="vi-VN" sz="1200" b="1" i="0" kern="1200" dirty="0" smtClean="0">
                <a:solidFill>
                  <a:schemeClr val="tx1"/>
                </a:solidFill>
                <a:effectLst/>
                <a:latin typeface="+mn-lt"/>
                <a:ea typeface="+mn-ea"/>
                <a:cs typeface="+mn-cs"/>
              </a:rPr>
              <a:t>2010</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Link: http://www.un.org.vn/vi/unodc-agencypresscenter2-91/3701-2015-world-drug-report-finds-drug-use-stable,-access-to-drug-hiv-treatment-still-low.html</a:t>
            </a:r>
          </a:p>
          <a:p>
            <a:endParaRPr lang="en-US" sz="1200" b="0" i="0" kern="1200" dirty="0" smtClean="0">
              <a:solidFill>
                <a:schemeClr val="tx1"/>
              </a:solidFill>
              <a:effectLst/>
              <a:latin typeface="+mn-lt"/>
              <a:ea typeface="+mn-ea"/>
              <a:cs typeface="+mn-cs"/>
            </a:endParaRPr>
          </a:p>
          <a:p>
            <a:r>
              <a:rPr lang="vi-VN" sz="1200" b="1" i="0" kern="1200" dirty="0" smtClean="0">
                <a:solidFill>
                  <a:schemeClr val="tx1"/>
                </a:solidFill>
                <a:effectLst/>
                <a:latin typeface="+mn-lt"/>
                <a:ea typeface="+mn-ea"/>
                <a:cs typeface="+mn-cs"/>
              </a:rPr>
              <a:t>Trong tổng số 11.200 người có kết quả xét nghiệm dương tính với ma túy đang được TPHCM tập trung cai nghiện tại các cơ sở, người sử dụng các loại ma tuý đá, tổng hợp chiếm tới 60%.</a:t>
            </a:r>
            <a:endParaRPr lang="en-US" sz="1200" b="1" i="0" kern="1200" dirty="0" smtClean="0">
              <a:solidFill>
                <a:schemeClr val="tx1"/>
              </a:solidFill>
              <a:effectLst/>
              <a:latin typeface="+mn-lt"/>
              <a:ea typeface="+mn-ea"/>
              <a:cs typeface="+mn-cs"/>
            </a:endParaRPr>
          </a:p>
          <a:p>
            <a:r>
              <a:rPr lang="en-US" dirty="0" smtClean="0"/>
              <a:t>http://www.tienphong.vn/phap-luat/gan-60-nguoi-nghien-o-tphcm-su-dung-ma-tuy-da-1079937.tpo</a:t>
            </a:r>
          </a:p>
          <a:p>
            <a:r>
              <a:rPr lang="vi-VN" sz="1200" b="0" i="0" kern="1200" dirty="0" smtClean="0">
                <a:solidFill>
                  <a:schemeClr val="tx1"/>
                </a:solidFill>
                <a:effectLst/>
                <a:latin typeface="+mn-lt"/>
                <a:ea typeface="+mn-ea"/>
                <a:cs typeface="+mn-cs"/>
              </a:rPr>
              <a:t>ước lượng người nghiện ma túy - chủ yếu là người “đập đá”, chưa được thống kê lên tới 10.000 người.</a:t>
            </a:r>
            <a:endParaRPr lang="en-US" sz="1200" b="0" i="0" kern="1200" dirty="0" smtClean="0">
              <a:solidFill>
                <a:schemeClr val="tx1"/>
              </a:solidFill>
              <a:effectLst/>
              <a:latin typeface="+mn-lt"/>
              <a:ea typeface="+mn-ea"/>
              <a:cs typeface="+mn-cs"/>
            </a:endParaRPr>
          </a:p>
          <a:p>
            <a:r>
              <a:rPr lang="en-US" dirty="0" smtClean="0"/>
              <a:t>http://www.sggp.org.vn/bao-ma-tuy-tong-hop-do-bo-tphcm-28038.html</a:t>
            </a:r>
          </a:p>
          <a:p>
            <a:endParaRPr lang="en-US" dirty="0" smtClean="0"/>
          </a:p>
          <a:p>
            <a:r>
              <a:rPr lang="vi-VN" sz="1200" b="0" i="0" kern="1200" dirty="0" smtClean="0">
                <a:solidFill>
                  <a:schemeClr val="tx1"/>
                </a:solidFill>
                <a:effectLst/>
                <a:latin typeface="+mn-lt"/>
                <a:ea typeface="+mn-ea"/>
                <a:cs typeface="+mn-cs"/>
              </a:rPr>
              <a:t>Việt Nam, heroin vẫn là loại ma túy được sử dụng rộng rãi nhất. Tuy nhiên, việc sử dụng Methamphetamine cũng đang tăng lên nhanh chóng. Theo Bộ Công an, tính đến cuối năm 2014, cả nước có 204.377 người sử dụng ma túy có hồ sơ quản lý, trong đó số người sử dụng heroin chiếm tới 72%, sau đó là ma túy tổng hợp 14,5%. </a:t>
            </a:r>
            <a:endParaRPr lang="en-US" sz="1200" b="0" i="0" kern="1200" dirty="0" smtClean="0">
              <a:solidFill>
                <a:schemeClr val="tx1"/>
              </a:solidFill>
              <a:effectLst/>
              <a:latin typeface="+mn-lt"/>
              <a:ea typeface="+mn-ea"/>
              <a:cs typeface="+mn-cs"/>
            </a:endParaRPr>
          </a:p>
          <a:p>
            <a:r>
              <a:rPr lang="en-US" dirty="0" smtClean="0"/>
              <a:t>http://congly.vn/xa-hoi/suc-khoe/moi-ngay-co-552-nguoi-chet-vi-ma-tuy-tren-toan-cau-160120.html</a:t>
            </a:r>
          </a:p>
          <a:p>
            <a:endParaRPr lang="en-US" dirty="0"/>
          </a:p>
        </p:txBody>
      </p:sp>
      <p:sp>
        <p:nvSpPr>
          <p:cNvPr id="4" name="Slide Number Placeholder 3"/>
          <p:cNvSpPr>
            <a:spLocks noGrp="1"/>
          </p:cNvSpPr>
          <p:nvPr>
            <p:ph type="sldNum" sz="quarter" idx="10"/>
          </p:nvPr>
        </p:nvSpPr>
        <p:spPr/>
        <p:txBody>
          <a:bodyPr/>
          <a:lstStyle/>
          <a:p>
            <a:fld id="{3D0182F6-9EE3-4578-8DE4-B2515C0386F8}" type="slidenum">
              <a:rPr lang="en-US" smtClean="0"/>
              <a:pPr/>
              <a:t>4</a:t>
            </a:fld>
            <a:endParaRPr lang="en-US"/>
          </a:p>
        </p:txBody>
      </p:sp>
    </p:spTree>
    <p:extLst>
      <p:ext uri="{BB962C8B-B14F-4D97-AF65-F5344CB8AC3E}">
        <p14:creationId xmlns:p14="http://schemas.microsoft.com/office/powerpoint/2010/main" xmlns="" val="37234285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were</a:t>
            </a:r>
            <a:r>
              <a:rPr lang="en-US" baseline="0" dirty="0" smtClean="0"/>
              <a:t> 400 MMT patients had recruited for the study</a:t>
            </a:r>
            <a:endParaRPr lang="en-US" dirty="0"/>
          </a:p>
        </p:txBody>
      </p:sp>
      <p:sp>
        <p:nvSpPr>
          <p:cNvPr id="4" name="Slide Number Placeholder 3"/>
          <p:cNvSpPr>
            <a:spLocks noGrp="1"/>
          </p:cNvSpPr>
          <p:nvPr>
            <p:ph type="sldNum" sz="quarter" idx="10"/>
          </p:nvPr>
        </p:nvSpPr>
        <p:spPr/>
        <p:txBody>
          <a:bodyPr/>
          <a:lstStyle/>
          <a:p>
            <a:pPr>
              <a:defRPr/>
            </a:pPr>
            <a:fld id="{53847C42-F2A1-491A-877C-D48C768BA631}" type="slidenum">
              <a:rPr lang="en-US" smtClean="0"/>
              <a:pPr>
                <a:defRPr/>
              </a:pPr>
              <a:t>6</a:t>
            </a:fld>
            <a:endParaRPr lang="en-US"/>
          </a:p>
        </p:txBody>
      </p:sp>
    </p:spTree>
    <p:extLst>
      <p:ext uri="{BB962C8B-B14F-4D97-AF65-F5344CB8AC3E}">
        <p14:creationId xmlns:p14="http://schemas.microsoft.com/office/powerpoint/2010/main" xmlns="" val="41852178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D4C6505-EE2C-476F-8BFA-67C077D8CAE1}" type="datetimeFigureOut">
              <a:rPr lang="en-US" smtClean="0"/>
              <a:pPr/>
              <a:t>11/28/2017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457A1-8F0F-4A6B-B446-C90574AD71B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4C6505-EE2C-476F-8BFA-67C077D8CAE1}" type="datetimeFigureOut">
              <a:rPr lang="en-US" smtClean="0"/>
              <a:pPr/>
              <a:t>11/28/2017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457A1-8F0F-4A6B-B446-C90574AD71B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4C6505-EE2C-476F-8BFA-67C077D8CAE1}" type="datetimeFigureOut">
              <a:rPr lang="en-US" smtClean="0"/>
              <a:pPr/>
              <a:t>11/28/2017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457A1-8F0F-4A6B-B446-C90574AD71B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4C6505-EE2C-476F-8BFA-67C077D8CAE1}" type="datetimeFigureOut">
              <a:rPr lang="en-US" smtClean="0"/>
              <a:pPr/>
              <a:t>11/28/2017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457A1-8F0F-4A6B-B446-C90574AD71B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4C6505-EE2C-476F-8BFA-67C077D8CAE1}" type="datetimeFigureOut">
              <a:rPr lang="en-US" smtClean="0"/>
              <a:pPr/>
              <a:t>11/28/2017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457A1-8F0F-4A6B-B446-C90574AD71B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D4C6505-EE2C-476F-8BFA-67C077D8CAE1}" type="datetimeFigureOut">
              <a:rPr lang="en-US" smtClean="0"/>
              <a:pPr/>
              <a:t>11/28/2017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9457A1-8F0F-4A6B-B446-C90574AD71B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D4C6505-EE2C-476F-8BFA-67C077D8CAE1}" type="datetimeFigureOut">
              <a:rPr lang="en-US" smtClean="0"/>
              <a:pPr/>
              <a:t>11/28/2017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49457A1-8F0F-4A6B-B446-C90574AD71B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D4C6505-EE2C-476F-8BFA-67C077D8CAE1}" type="datetimeFigureOut">
              <a:rPr lang="en-US" smtClean="0"/>
              <a:pPr/>
              <a:t>11/28/2017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9457A1-8F0F-4A6B-B446-C90574AD71B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4C6505-EE2C-476F-8BFA-67C077D8CAE1}" type="datetimeFigureOut">
              <a:rPr lang="en-US" smtClean="0"/>
              <a:pPr/>
              <a:t>11/28/2017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49457A1-8F0F-4A6B-B446-C90574AD71B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4C6505-EE2C-476F-8BFA-67C077D8CAE1}" type="datetimeFigureOut">
              <a:rPr lang="en-US" smtClean="0"/>
              <a:pPr/>
              <a:t>11/28/2017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9457A1-8F0F-4A6B-B446-C90574AD71B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4C6505-EE2C-476F-8BFA-67C077D8CAE1}" type="datetimeFigureOut">
              <a:rPr lang="en-US" smtClean="0"/>
              <a:pPr/>
              <a:t>11/28/2017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9457A1-8F0F-4A6B-B446-C90574AD71B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4C6505-EE2C-476F-8BFA-67C077D8CAE1}" type="datetimeFigureOut">
              <a:rPr lang="en-US" smtClean="0"/>
              <a:pPr/>
              <a:t>11/28/2017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9457A1-8F0F-4A6B-B446-C90574AD71B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diagramLayout" Target="../diagrams/layout1.xml"/><Relationship Id="rId7" Type="http://schemas.openxmlformats.org/officeDocument/2006/relationships/diagramLayout" Target="../diagrams/layout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openxmlformats.org/officeDocument/2006/relationships/diagramData" Target="../diagrams/data2.xml"/><Relationship Id="rId11" Type="http://schemas.microsoft.com/office/2007/relationships/diagramDrawing" Target="../diagrams/drawing2.xml"/><Relationship Id="rId5" Type="http://schemas.openxmlformats.org/officeDocument/2006/relationships/diagramColors" Target="../diagrams/colors1.xml"/><Relationship Id="rId10" Type="http://schemas.microsoft.com/office/2007/relationships/diagramDrawing" Target="../diagrams/drawing1.xml"/><Relationship Id="rId4" Type="http://schemas.openxmlformats.org/officeDocument/2006/relationships/diagramQuickStyle" Target="../diagrams/quickStyle1.xml"/><Relationship Id="rId9" Type="http://schemas.openxmlformats.org/officeDocument/2006/relationships/diagramColors" Target="../diagrams/colors2.xml"/></Relationships>
</file>

<file path=ppt/slides/_rels/slide14.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5.png"/><Relationship Id="rId7" Type="http://schemas.openxmlformats.org/officeDocument/2006/relationships/image" Target="../media/image19.jpeg"/><Relationship Id="rId12" Type="http://schemas.openxmlformats.org/officeDocument/2006/relationships/image" Target="../media/image24.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11" Type="http://schemas.openxmlformats.org/officeDocument/2006/relationships/image" Target="../media/image23.jpeg"/><Relationship Id="rId5" Type="http://schemas.openxmlformats.org/officeDocument/2006/relationships/image" Target="../media/image17.png"/><Relationship Id="rId10" Type="http://schemas.openxmlformats.org/officeDocument/2006/relationships/image" Target="../media/image22.gif"/><Relationship Id="rId4" Type="http://schemas.openxmlformats.org/officeDocument/2006/relationships/image" Target="../media/image16.png"/><Relationship Id="rId9" Type="http://schemas.openxmlformats.org/officeDocument/2006/relationships/image" Target="../media/image21.png"/></Relationships>
</file>

<file path=ppt/slides/_rels/slide1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0.png"/><Relationship Id="rId5" Type="http://schemas.microsoft.com/office/2007/relationships/hdphoto" Target="../media/hdphoto3.wdp"/><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609601"/>
            <a:ext cx="7772400" cy="4267200"/>
          </a:xfrm>
        </p:spPr>
        <p:txBody>
          <a:bodyPr>
            <a:normAutofit/>
          </a:bodyPr>
          <a:lstStyle/>
          <a:p>
            <a:pPr>
              <a:lnSpc>
                <a:spcPct val="120000"/>
              </a:lnSpc>
            </a:pPr>
            <a:r>
              <a:rPr lang="en-US" sz="3600" b="1" dirty="0" err="1"/>
              <a:t>Tỷ</a:t>
            </a:r>
            <a:r>
              <a:rPr lang="en-US" sz="3600" b="1" dirty="0"/>
              <a:t> </a:t>
            </a:r>
            <a:r>
              <a:rPr lang="en-US" sz="3600" b="1" dirty="0" err="1"/>
              <a:t>lệ</a:t>
            </a:r>
            <a:r>
              <a:rPr lang="en-US" sz="3600" b="1" dirty="0"/>
              <a:t> </a:t>
            </a:r>
            <a:r>
              <a:rPr lang="en-US" sz="3600" b="1" dirty="0" err="1"/>
              <a:t>sử</a:t>
            </a:r>
            <a:r>
              <a:rPr lang="en-US" sz="3600" b="1" dirty="0"/>
              <a:t> </a:t>
            </a:r>
            <a:r>
              <a:rPr lang="en-US" sz="3600" b="1" dirty="0" err="1"/>
              <a:t>dụng</a:t>
            </a:r>
            <a:r>
              <a:rPr lang="en-US" sz="3600" b="1" dirty="0"/>
              <a:t> Amphetamine </a:t>
            </a:r>
            <a:r>
              <a:rPr lang="en-US" sz="3600" b="1" dirty="0" err="1"/>
              <a:t>và</a:t>
            </a:r>
            <a:r>
              <a:rPr lang="en-US" sz="3600" b="1" dirty="0"/>
              <a:t> Methamphetamine </a:t>
            </a:r>
            <a:r>
              <a:rPr lang="en-US" sz="3600" b="1" dirty="0" err="1" smtClean="0"/>
              <a:t>trên</a:t>
            </a:r>
            <a:r>
              <a:rPr lang="en-US" sz="3600" b="1" dirty="0" smtClean="0"/>
              <a:t> </a:t>
            </a:r>
            <a:r>
              <a:rPr lang="en-US" sz="3600" b="1" dirty="0" err="1"/>
              <a:t>nhóm</a:t>
            </a:r>
            <a:r>
              <a:rPr lang="en-US" sz="3600" b="1" dirty="0"/>
              <a:t> </a:t>
            </a:r>
            <a:r>
              <a:rPr lang="en-US" sz="3600" b="1" dirty="0" err="1"/>
              <a:t>bệnh</a:t>
            </a:r>
            <a:r>
              <a:rPr lang="en-US" sz="3600" b="1" dirty="0"/>
              <a:t> </a:t>
            </a:r>
            <a:r>
              <a:rPr lang="en-US" sz="3600" b="1" dirty="0" err="1"/>
              <a:t>nhân</a:t>
            </a:r>
            <a:r>
              <a:rPr lang="en-US" sz="3600" b="1" dirty="0"/>
              <a:t> </a:t>
            </a:r>
            <a:r>
              <a:rPr lang="en-US" sz="3600" b="1" dirty="0" smtClean="0"/>
              <a:t>Methadone </a:t>
            </a:r>
            <a:r>
              <a:rPr lang="en-US" sz="3600" b="1" dirty="0"/>
              <a:t>(MTD) </a:t>
            </a:r>
            <a:r>
              <a:rPr lang="en-US" sz="3600" b="1" dirty="0" err="1"/>
              <a:t>tại</a:t>
            </a:r>
            <a:r>
              <a:rPr lang="en-US" sz="3600" b="1" dirty="0"/>
              <a:t> </a:t>
            </a:r>
            <a:r>
              <a:rPr lang="en-US" sz="3600" b="1" dirty="0" smtClean="0"/>
              <a:t>TP.HCM </a:t>
            </a:r>
            <a:r>
              <a:rPr lang="en-US" sz="3600" b="1" dirty="0" err="1"/>
              <a:t>và</a:t>
            </a:r>
            <a:r>
              <a:rPr lang="en-US" sz="3600" b="1" dirty="0"/>
              <a:t> </a:t>
            </a:r>
            <a:r>
              <a:rPr lang="en-US" sz="3600" b="1" dirty="0" err="1"/>
              <a:t>các</a:t>
            </a:r>
            <a:r>
              <a:rPr lang="en-US" sz="3600" b="1" dirty="0"/>
              <a:t> </a:t>
            </a:r>
            <a:r>
              <a:rPr lang="en-US" sz="3600" b="1" dirty="0" err="1"/>
              <a:t>yếu</a:t>
            </a:r>
            <a:r>
              <a:rPr lang="en-US" sz="3600" b="1" dirty="0"/>
              <a:t> </a:t>
            </a:r>
            <a:r>
              <a:rPr lang="en-US" sz="3600" b="1" dirty="0" err="1"/>
              <a:t>tố</a:t>
            </a:r>
            <a:r>
              <a:rPr lang="en-US" sz="3600" b="1" dirty="0"/>
              <a:t> </a:t>
            </a:r>
            <a:r>
              <a:rPr lang="en-US" sz="3600" b="1" dirty="0" err="1"/>
              <a:t>ảnh</a:t>
            </a:r>
            <a:r>
              <a:rPr lang="en-US" sz="3600" b="1" dirty="0"/>
              <a:t> </a:t>
            </a:r>
            <a:r>
              <a:rPr lang="en-US" sz="3600" b="1" dirty="0" err="1"/>
              <a:t>hưởng</a:t>
            </a:r>
            <a:endParaRPr lang="en-US" sz="3600" b="1" dirty="0"/>
          </a:p>
        </p:txBody>
      </p:sp>
      <p:sp>
        <p:nvSpPr>
          <p:cNvPr id="3" name="Subtitle 2"/>
          <p:cNvSpPr>
            <a:spLocks noGrp="1"/>
          </p:cNvSpPr>
          <p:nvPr>
            <p:ph type="subTitle" idx="1"/>
          </p:nvPr>
        </p:nvSpPr>
        <p:spPr>
          <a:xfrm>
            <a:off x="1295400" y="5181600"/>
            <a:ext cx="7010400" cy="1447800"/>
          </a:xfrm>
        </p:spPr>
        <p:txBody>
          <a:bodyPr>
            <a:noAutofit/>
          </a:bodyPr>
          <a:lstStyle/>
          <a:p>
            <a:pPr>
              <a:lnSpc>
                <a:spcPct val="150000"/>
              </a:lnSpc>
            </a:pPr>
            <a:r>
              <a:rPr lang="en-US" sz="2000" u="sng" dirty="0" err="1" smtClean="0"/>
              <a:t>Tác</a:t>
            </a:r>
            <a:r>
              <a:rPr lang="en-US" sz="2000" u="sng" dirty="0" smtClean="0"/>
              <a:t> </a:t>
            </a:r>
            <a:r>
              <a:rPr lang="en-US" sz="2000" u="sng" dirty="0" err="1" smtClean="0"/>
              <a:t>giả</a:t>
            </a:r>
            <a:r>
              <a:rPr lang="en-US" sz="2000" u="sng" dirty="0" smtClean="0"/>
              <a:t>: </a:t>
            </a:r>
            <a:r>
              <a:rPr lang="en-US" sz="2000" b="1" dirty="0"/>
              <a:t>Mai </a:t>
            </a:r>
            <a:r>
              <a:rPr lang="en-US" sz="2000" b="1" dirty="0" err="1"/>
              <a:t>Thị</a:t>
            </a:r>
            <a:r>
              <a:rPr lang="en-US" sz="2000" b="1" dirty="0"/>
              <a:t> </a:t>
            </a:r>
            <a:r>
              <a:rPr lang="en-US" sz="2000" b="1" dirty="0" err="1"/>
              <a:t>Hoài</a:t>
            </a:r>
            <a:r>
              <a:rPr lang="en-US" sz="2000" b="1" dirty="0"/>
              <a:t> </a:t>
            </a:r>
            <a:r>
              <a:rPr lang="en-US" sz="2000" b="1" dirty="0" err="1"/>
              <a:t>Sơn</a:t>
            </a:r>
            <a:r>
              <a:rPr lang="en-US" sz="2000" dirty="0"/>
              <a:t>*, </a:t>
            </a:r>
            <a:r>
              <a:rPr lang="en-US" sz="2000" dirty="0" err="1"/>
              <a:t>Trần</a:t>
            </a:r>
            <a:r>
              <a:rPr lang="en-US" sz="2000" dirty="0"/>
              <a:t> </a:t>
            </a:r>
            <a:r>
              <a:rPr lang="en-US" sz="2000" dirty="0" err="1"/>
              <a:t>Thị</a:t>
            </a:r>
            <a:r>
              <a:rPr lang="en-US" sz="2000" dirty="0"/>
              <a:t> </a:t>
            </a:r>
            <a:r>
              <a:rPr lang="en-US" sz="2000" dirty="0" err="1"/>
              <a:t>Bích</a:t>
            </a:r>
            <a:r>
              <a:rPr lang="en-US" sz="2000" dirty="0"/>
              <a:t> </a:t>
            </a:r>
            <a:r>
              <a:rPr lang="en-US" sz="2000" dirty="0" err="1"/>
              <a:t>Liên</a:t>
            </a:r>
            <a:r>
              <a:rPr lang="en-US" sz="2000" dirty="0"/>
              <a:t>, </a:t>
            </a:r>
            <a:r>
              <a:rPr lang="en-US" sz="2000" dirty="0" err="1"/>
              <a:t>Lại</a:t>
            </a:r>
            <a:r>
              <a:rPr lang="en-US" sz="2000" dirty="0"/>
              <a:t> </a:t>
            </a:r>
            <a:r>
              <a:rPr lang="en-US" sz="2000" dirty="0" err="1"/>
              <a:t>Phước</a:t>
            </a:r>
            <a:r>
              <a:rPr lang="en-US" sz="2000" dirty="0"/>
              <a:t> </a:t>
            </a:r>
            <a:r>
              <a:rPr lang="en-US" sz="2000" dirty="0" err="1"/>
              <a:t>Thanh</a:t>
            </a:r>
            <a:r>
              <a:rPr lang="en-US" sz="2000" dirty="0"/>
              <a:t> </a:t>
            </a:r>
            <a:r>
              <a:rPr lang="en-US" sz="2000" dirty="0" err="1"/>
              <a:t>Huy</a:t>
            </a:r>
            <a:r>
              <a:rPr lang="en-US" sz="2000" dirty="0"/>
              <a:t>, </a:t>
            </a:r>
            <a:r>
              <a:rPr lang="en-US" sz="2000" dirty="0" err="1"/>
              <a:t>Nguyễn</a:t>
            </a:r>
            <a:r>
              <a:rPr lang="en-US" sz="2000" dirty="0"/>
              <a:t> </a:t>
            </a:r>
            <a:r>
              <a:rPr lang="en-US" sz="2000" dirty="0" err="1"/>
              <a:t>Thị</a:t>
            </a:r>
            <a:r>
              <a:rPr lang="en-US" sz="2000" dirty="0"/>
              <a:t> Kim </a:t>
            </a:r>
            <a:r>
              <a:rPr lang="en-US" sz="2000" dirty="0" err="1"/>
              <a:t>Phượng</a:t>
            </a:r>
            <a:r>
              <a:rPr lang="en-US" sz="2000" dirty="0"/>
              <a:t>, </a:t>
            </a:r>
            <a:r>
              <a:rPr lang="en-US" sz="2000" dirty="0" err="1"/>
              <a:t>Tiêu</a:t>
            </a:r>
            <a:r>
              <a:rPr lang="en-US" sz="2000" dirty="0"/>
              <a:t> </a:t>
            </a:r>
            <a:r>
              <a:rPr lang="en-US" sz="2000" dirty="0" err="1"/>
              <a:t>Thị</a:t>
            </a:r>
            <a:r>
              <a:rPr lang="en-US" sz="2000" dirty="0"/>
              <a:t> Thu </a:t>
            </a:r>
            <a:r>
              <a:rPr lang="en-US" sz="2000" dirty="0" err="1" smtClean="0"/>
              <a:t>Vân</a:t>
            </a:r>
            <a:endParaRPr lang="en-US" sz="2000" dirty="0" smtClean="0"/>
          </a:p>
          <a:p>
            <a:pPr>
              <a:lnSpc>
                <a:spcPct val="150000"/>
              </a:lnSpc>
            </a:pPr>
            <a:r>
              <a:rPr lang="en-US" sz="2000" dirty="0" smtClean="0">
                <a:solidFill>
                  <a:srgbClr val="0000CC"/>
                </a:solidFill>
              </a:rPr>
              <a:t>-- </a:t>
            </a:r>
            <a:r>
              <a:rPr lang="en-US" sz="2000" dirty="0" err="1" smtClean="0">
                <a:solidFill>
                  <a:srgbClr val="0000CC"/>
                </a:solidFill>
              </a:rPr>
              <a:t>Trung</a:t>
            </a:r>
            <a:r>
              <a:rPr lang="en-US" sz="2000" dirty="0" smtClean="0">
                <a:solidFill>
                  <a:srgbClr val="0000CC"/>
                </a:solidFill>
              </a:rPr>
              <a:t> </a:t>
            </a:r>
            <a:r>
              <a:rPr lang="en-US" sz="2000" dirty="0" err="1" smtClean="0">
                <a:solidFill>
                  <a:srgbClr val="0000CC"/>
                </a:solidFill>
              </a:rPr>
              <a:t>Tâm</a:t>
            </a:r>
            <a:r>
              <a:rPr lang="en-US" sz="2000" dirty="0" smtClean="0">
                <a:solidFill>
                  <a:srgbClr val="0000CC"/>
                </a:solidFill>
              </a:rPr>
              <a:t> </a:t>
            </a:r>
            <a:r>
              <a:rPr lang="en-US" sz="2000" dirty="0" err="1" smtClean="0">
                <a:solidFill>
                  <a:srgbClr val="0000CC"/>
                </a:solidFill>
              </a:rPr>
              <a:t>Phòng</a:t>
            </a:r>
            <a:r>
              <a:rPr lang="en-US" sz="2000" dirty="0" smtClean="0">
                <a:solidFill>
                  <a:srgbClr val="0000CC"/>
                </a:solidFill>
              </a:rPr>
              <a:t>, </a:t>
            </a:r>
            <a:r>
              <a:rPr lang="en-US" sz="2000" dirty="0" err="1" smtClean="0">
                <a:solidFill>
                  <a:srgbClr val="0000CC"/>
                </a:solidFill>
              </a:rPr>
              <a:t>Chống</a:t>
            </a:r>
            <a:r>
              <a:rPr lang="en-US" sz="2000" dirty="0" smtClean="0">
                <a:solidFill>
                  <a:srgbClr val="0000CC"/>
                </a:solidFill>
              </a:rPr>
              <a:t> HIV/AIDS TP.HCM --</a:t>
            </a:r>
            <a:endParaRPr lang="en-US" sz="2000" dirty="0">
              <a:solidFill>
                <a:srgbClr val="0000CC"/>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b="1" dirty="0"/>
              <a:t>4</a:t>
            </a:r>
            <a:r>
              <a:rPr lang="en-US" b="1" dirty="0" smtClean="0"/>
              <a:t>. </a:t>
            </a:r>
            <a:r>
              <a:rPr lang="en-US" b="1" dirty="0" err="1" smtClean="0"/>
              <a:t>Kết</a:t>
            </a:r>
            <a:r>
              <a:rPr lang="en-US" b="1" dirty="0" smtClean="0"/>
              <a:t> </a:t>
            </a:r>
            <a:r>
              <a:rPr lang="en-US" b="1" dirty="0" err="1" smtClean="0"/>
              <a:t>quả</a:t>
            </a:r>
            <a:r>
              <a:rPr lang="en-US" b="1" dirty="0" smtClean="0"/>
              <a:t> - </a:t>
            </a:r>
            <a:r>
              <a:rPr lang="en-US" b="1" dirty="0" err="1" smtClean="0"/>
              <a:t>Đặc</a:t>
            </a:r>
            <a:r>
              <a:rPr lang="en-US" b="1" dirty="0" smtClean="0"/>
              <a:t> </a:t>
            </a:r>
            <a:r>
              <a:rPr lang="en-US" b="1" dirty="0" err="1" smtClean="0"/>
              <a:t>điểm</a:t>
            </a:r>
            <a:r>
              <a:rPr lang="en-US" b="1" dirty="0" smtClean="0"/>
              <a:t> </a:t>
            </a:r>
            <a:r>
              <a:rPr lang="en-US" b="1" dirty="0" err="1" smtClean="0"/>
              <a:t>bệnh</a:t>
            </a:r>
            <a:r>
              <a:rPr lang="en-US" b="1" dirty="0" smtClean="0"/>
              <a:t> </a:t>
            </a:r>
            <a:r>
              <a:rPr lang="en-US" b="1" dirty="0" err="1" smtClean="0"/>
              <a:t>lý</a:t>
            </a:r>
            <a:endParaRPr lang="en-US" b="1" dirty="0"/>
          </a:p>
        </p:txBody>
      </p:sp>
      <p:pic>
        <p:nvPicPr>
          <p:cNvPr id="5122" name="Chart 1"/>
          <p:cNvPicPr>
            <a:picLocks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57200" y="1524000"/>
            <a:ext cx="8229600" cy="472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7920694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a:graphicFrameLocks/>
          </p:cNvGraphicFramePr>
          <p:nvPr>
            <p:extLst>
              <p:ext uri="{D42A27DB-BD31-4B8C-83A1-F6EECF244321}">
                <p14:modId xmlns:p14="http://schemas.microsoft.com/office/powerpoint/2010/main" xmlns="" val="3016713814"/>
              </p:ext>
            </p:extLst>
          </p:nvPr>
        </p:nvGraphicFramePr>
        <p:xfrm>
          <a:off x="685800" y="1230868"/>
          <a:ext cx="8001000" cy="5169932"/>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p:cNvSpPr>
            <a:spLocks noGrp="1"/>
          </p:cNvSpPr>
          <p:nvPr>
            <p:ph type="title"/>
          </p:nvPr>
        </p:nvSpPr>
        <p:spPr>
          <a:xfrm>
            <a:off x="457200" y="274638"/>
            <a:ext cx="8229600" cy="868362"/>
          </a:xfrm>
        </p:spPr>
        <p:txBody>
          <a:bodyPr>
            <a:normAutofit/>
          </a:bodyPr>
          <a:lstStyle/>
          <a:p>
            <a:r>
              <a:rPr lang="en-US" sz="3600" b="1" dirty="0"/>
              <a:t>4</a:t>
            </a:r>
            <a:r>
              <a:rPr lang="en-US" sz="3600" b="1" dirty="0" smtClean="0"/>
              <a:t>. </a:t>
            </a:r>
            <a:r>
              <a:rPr lang="en-US" sz="3600" b="1" dirty="0" err="1" smtClean="0"/>
              <a:t>Kết</a:t>
            </a:r>
            <a:r>
              <a:rPr lang="en-US" sz="3600" b="1" dirty="0" smtClean="0"/>
              <a:t> </a:t>
            </a:r>
            <a:r>
              <a:rPr lang="en-US" sz="3600" b="1" dirty="0" err="1" smtClean="0"/>
              <a:t>quả</a:t>
            </a:r>
            <a:r>
              <a:rPr lang="en-US" sz="3600" b="1" dirty="0" smtClean="0"/>
              <a:t> - </a:t>
            </a:r>
            <a:r>
              <a:rPr lang="en-US" sz="3600" b="1" dirty="0" err="1" smtClean="0"/>
              <a:t>Xét</a:t>
            </a:r>
            <a:r>
              <a:rPr lang="en-US" sz="3600" b="1" dirty="0" smtClean="0"/>
              <a:t> </a:t>
            </a:r>
            <a:r>
              <a:rPr lang="en-US" sz="3600" b="1" dirty="0" err="1" smtClean="0"/>
              <a:t>nghiệm</a:t>
            </a:r>
            <a:r>
              <a:rPr lang="en-US" sz="3600" b="1" dirty="0" smtClean="0"/>
              <a:t> </a:t>
            </a:r>
            <a:r>
              <a:rPr lang="en-US" sz="3600" b="1" dirty="0" err="1" smtClean="0"/>
              <a:t>nước</a:t>
            </a:r>
            <a:r>
              <a:rPr lang="en-US" sz="3600" b="1" dirty="0" smtClean="0"/>
              <a:t> </a:t>
            </a:r>
            <a:r>
              <a:rPr lang="en-US" sz="3600" b="1" dirty="0" err="1" smtClean="0"/>
              <a:t>tiểu</a:t>
            </a:r>
            <a:endParaRPr lang="en-US" sz="3600" b="1" dirty="0"/>
          </a:p>
        </p:txBody>
      </p:sp>
      <p:sp>
        <p:nvSpPr>
          <p:cNvPr id="4" name="TextBox 3"/>
          <p:cNvSpPr txBox="1"/>
          <p:nvPr/>
        </p:nvSpPr>
        <p:spPr>
          <a:xfrm>
            <a:off x="1485900" y="1230868"/>
            <a:ext cx="6172200" cy="369332"/>
          </a:xfrm>
          <a:prstGeom prst="rect">
            <a:avLst/>
          </a:prstGeom>
          <a:noFill/>
        </p:spPr>
        <p:txBody>
          <a:bodyPr wrap="square" rtlCol="0">
            <a:spAutoFit/>
          </a:bodyPr>
          <a:lstStyle/>
          <a:p>
            <a:r>
              <a:rPr lang="en-US" dirty="0" smtClean="0">
                <a:solidFill>
                  <a:srgbClr val="FF0000"/>
                </a:solidFill>
              </a:rPr>
              <a:t>12,6% </a:t>
            </a:r>
            <a:r>
              <a:rPr lang="en-US" dirty="0" err="1" smtClean="0">
                <a:solidFill>
                  <a:srgbClr val="FF0000"/>
                </a:solidFill>
              </a:rPr>
              <a:t>dương</a:t>
            </a:r>
            <a:r>
              <a:rPr lang="en-US" dirty="0" smtClean="0">
                <a:solidFill>
                  <a:srgbClr val="FF0000"/>
                </a:solidFill>
              </a:rPr>
              <a:t> </a:t>
            </a:r>
            <a:r>
              <a:rPr lang="en-US" dirty="0" err="1" smtClean="0">
                <a:solidFill>
                  <a:srgbClr val="FF0000"/>
                </a:solidFill>
              </a:rPr>
              <a:t>tính</a:t>
            </a:r>
            <a:r>
              <a:rPr lang="en-US" dirty="0" smtClean="0">
                <a:solidFill>
                  <a:srgbClr val="FF0000"/>
                </a:solidFill>
              </a:rPr>
              <a:t> </a:t>
            </a:r>
            <a:r>
              <a:rPr lang="en-US" dirty="0" err="1" smtClean="0">
                <a:solidFill>
                  <a:srgbClr val="FF0000"/>
                </a:solidFill>
              </a:rPr>
              <a:t>với</a:t>
            </a:r>
            <a:r>
              <a:rPr lang="en-US" dirty="0" smtClean="0">
                <a:solidFill>
                  <a:srgbClr val="FF0000"/>
                </a:solidFill>
              </a:rPr>
              <a:t> AMP </a:t>
            </a:r>
            <a:r>
              <a:rPr lang="en-US" dirty="0" err="1" smtClean="0">
                <a:solidFill>
                  <a:srgbClr val="FF0000"/>
                </a:solidFill>
              </a:rPr>
              <a:t>hoặc</a:t>
            </a:r>
            <a:r>
              <a:rPr lang="en-US" dirty="0" smtClean="0">
                <a:solidFill>
                  <a:srgbClr val="FF0000"/>
                </a:solidFill>
              </a:rPr>
              <a:t> MET </a:t>
            </a:r>
            <a:r>
              <a:rPr lang="en-US" dirty="0" err="1" smtClean="0">
                <a:solidFill>
                  <a:srgbClr val="FF0000"/>
                </a:solidFill>
              </a:rPr>
              <a:t>trong</a:t>
            </a:r>
            <a:r>
              <a:rPr lang="en-US" dirty="0" smtClean="0">
                <a:solidFill>
                  <a:srgbClr val="FF0000"/>
                </a:solidFill>
              </a:rPr>
              <a:t> </a:t>
            </a:r>
            <a:r>
              <a:rPr lang="en-US" dirty="0" err="1" smtClean="0">
                <a:solidFill>
                  <a:srgbClr val="FF0000"/>
                </a:solidFill>
              </a:rPr>
              <a:t>tháng</a:t>
            </a:r>
            <a:r>
              <a:rPr lang="en-US" dirty="0" smtClean="0">
                <a:solidFill>
                  <a:srgbClr val="FF0000"/>
                </a:solidFill>
              </a:rPr>
              <a:t> 12/2015</a:t>
            </a:r>
            <a:endParaRPr lang="en-US" dirty="0">
              <a:solidFill>
                <a:srgbClr val="FF0000"/>
              </a:solidFill>
            </a:endParaRPr>
          </a:p>
        </p:txBody>
      </p:sp>
    </p:spTree>
    <p:extLst>
      <p:ext uri="{BB962C8B-B14F-4D97-AF65-F5344CB8AC3E}">
        <p14:creationId xmlns:p14="http://schemas.microsoft.com/office/powerpoint/2010/main" xmlns="" val="30712594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96962"/>
          </a:xfrm>
        </p:spPr>
        <p:txBody>
          <a:bodyPr>
            <a:normAutofit fontScale="90000"/>
          </a:bodyPr>
          <a:lstStyle/>
          <a:p>
            <a:r>
              <a:rPr lang="en-US" sz="3600" b="1" dirty="0"/>
              <a:t>4</a:t>
            </a:r>
            <a:r>
              <a:rPr lang="en-US" sz="3600" b="1" dirty="0" smtClean="0"/>
              <a:t>. </a:t>
            </a:r>
            <a:r>
              <a:rPr lang="en-US" sz="3600" b="1" dirty="0" err="1" smtClean="0"/>
              <a:t>Kết</a:t>
            </a:r>
            <a:r>
              <a:rPr lang="en-US" sz="3600" b="1" dirty="0" smtClean="0"/>
              <a:t> </a:t>
            </a:r>
            <a:r>
              <a:rPr lang="en-US" sz="3600" b="1" dirty="0" err="1" smtClean="0"/>
              <a:t>quả</a:t>
            </a:r>
            <a:r>
              <a:rPr lang="en-US" sz="3600" b="1" dirty="0" smtClean="0"/>
              <a:t> - </a:t>
            </a:r>
            <a:r>
              <a:rPr lang="en-US" sz="3600" b="1" dirty="0" err="1" smtClean="0"/>
              <a:t>Mô</a:t>
            </a:r>
            <a:r>
              <a:rPr lang="en-US" sz="3600" b="1" dirty="0" smtClean="0"/>
              <a:t> </a:t>
            </a:r>
            <a:r>
              <a:rPr lang="en-US" sz="3600" b="1" dirty="0" err="1" smtClean="0"/>
              <a:t>hình</a:t>
            </a:r>
            <a:r>
              <a:rPr lang="en-US" sz="3600" b="1" dirty="0" smtClean="0"/>
              <a:t> </a:t>
            </a:r>
            <a:r>
              <a:rPr lang="en-US" sz="3600" b="1" dirty="0" err="1" smtClean="0"/>
              <a:t>hồi</a:t>
            </a:r>
            <a:r>
              <a:rPr lang="en-US" sz="3600" b="1" dirty="0" smtClean="0"/>
              <a:t> </a:t>
            </a:r>
            <a:r>
              <a:rPr lang="en-US" sz="3600" b="1" dirty="0" err="1" smtClean="0"/>
              <a:t>quy</a:t>
            </a:r>
            <a:r>
              <a:rPr lang="en-US" sz="3600" b="1" dirty="0" smtClean="0"/>
              <a:t> </a:t>
            </a:r>
            <a:r>
              <a:rPr lang="en-US" sz="3600" b="1" dirty="0" err="1" smtClean="0"/>
              <a:t>giữa</a:t>
            </a:r>
            <a:r>
              <a:rPr lang="en-US" sz="3600" b="1" dirty="0" smtClean="0"/>
              <a:t> </a:t>
            </a:r>
            <a:r>
              <a:rPr lang="en-US" sz="3600" b="1" dirty="0" err="1" smtClean="0"/>
              <a:t>yếu</a:t>
            </a:r>
            <a:r>
              <a:rPr lang="en-US" sz="3600" b="1" dirty="0" smtClean="0"/>
              <a:t> </a:t>
            </a:r>
            <a:r>
              <a:rPr lang="en-US" sz="3600" b="1" dirty="0" err="1" smtClean="0"/>
              <a:t>tố</a:t>
            </a:r>
            <a:r>
              <a:rPr lang="en-US" sz="3600" b="1" dirty="0" smtClean="0"/>
              <a:t> </a:t>
            </a:r>
            <a:r>
              <a:rPr lang="en-US" sz="3600" b="1" dirty="0" err="1" smtClean="0"/>
              <a:t>tương</a:t>
            </a:r>
            <a:r>
              <a:rPr lang="en-US" sz="3600" b="1" dirty="0" smtClean="0"/>
              <a:t> </a:t>
            </a:r>
            <a:r>
              <a:rPr lang="en-US" sz="3600" b="1" dirty="0" err="1" smtClean="0"/>
              <a:t>quan</a:t>
            </a:r>
            <a:r>
              <a:rPr lang="en-US" sz="3600" b="1" dirty="0" smtClean="0"/>
              <a:t> </a:t>
            </a:r>
            <a:r>
              <a:rPr lang="en-US" sz="3600" b="1" dirty="0" err="1" smtClean="0"/>
              <a:t>và</a:t>
            </a:r>
            <a:r>
              <a:rPr lang="en-US" sz="3600" b="1" dirty="0" smtClean="0"/>
              <a:t> </a:t>
            </a:r>
            <a:r>
              <a:rPr lang="en-US" sz="3600" b="1" dirty="0" err="1" smtClean="0"/>
              <a:t>vấn</a:t>
            </a:r>
            <a:r>
              <a:rPr lang="en-US" sz="3600" b="1" dirty="0" smtClean="0"/>
              <a:t> </a:t>
            </a:r>
            <a:r>
              <a:rPr lang="en-US" sz="3600" b="1" dirty="0" err="1" smtClean="0"/>
              <a:t>đề</a:t>
            </a:r>
            <a:r>
              <a:rPr lang="en-US" sz="3600" b="1" dirty="0" smtClean="0"/>
              <a:t> </a:t>
            </a:r>
            <a:r>
              <a:rPr lang="en-US" sz="3600" b="1" dirty="0" err="1" smtClean="0"/>
              <a:t>sử</a:t>
            </a:r>
            <a:r>
              <a:rPr lang="en-US" sz="3600" b="1" dirty="0" smtClean="0"/>
              <a:t> </a:t>
            </a:r>
            <a:r>
              <a:rPr lang="en-US" sz="3600" b="1" dirty="0" err="1" smtClean="0"/>
              <a:t>dụng</a:t>
            </a:r>
            <a:r>
              <a:rPr lang="en-US" sz="3600" b="1" dirty="0" smtClean="0"/>
              <a:t> AMP/MET</a:t>
            </a:r>
            <a:endParaRPr lang="en-US" sz="3600" b="1" dirty="0"/>
          </a:p>
        </p:txBody>
      </p:sp>
      <p:graphicFrame>
        <p:nvGraphicFramePr>
          <p:cNvPr id="4" name="Table 3"/>
          <p:cNvGraphicFramePr>
            <a:graphicFrameLocks noGrp="1"/>
          </p:cNvGraphicFramePr>
          <p:nvPr/>
        </p:nvGraphicFramePr>
        <p:xfrm>
          <a:off x="457201" y="1371601"/>
          <a:ext cx="8305800" cy="5029196"/>
        </p:xfrm>
        <a:graphic>
          <a:graphicData uri="http://schemas.openxmlformats.org/drawingml/2006/table">
            <a:tbl>
              <a:tblPr/>
              <a:tblGrid>
                <a:gridCol w="2028364"/>
                <a:gridCol w="2080822"/>
                <a:gridCol w="2098307"/>
                <a:gridCol w="2098307"/>
              </a:tblGrid>
              <a:tr h="295835">
                <a:tc rowSpan="2">
                  <a:txBody>
                    <a:bodyPr/>
                    <a:lstStyle/>
                    <a:p>
                      <a:pPr marL="0" marR="0" algn="ctr">
                        <a:spcBef>
                          <a:spcPts val="0"/>
                        </a:spcBef>
                        <a:spcAft>
                          <a:spcPts val="0"/>
                        </a:spcAft>
                      </a:pPr>
                      <a:r>
                        <a:rPr lang="en-US" sz="1800" b="1">
                          <a:solidFill>
                            <a:srgbClr val="000000"/>
                          </a:solidFill>
                          <a:latin typeface="Times New Roman"/>
                          <a:ea typeface="Times New Roman"/>
                          <a:cs typeface="Times New Roman"/>
                        </a:rPr>
                        <a:t>Biến số</a:t>
                      </a:r>
                      <a:endParaRPr lang="en-US" sz="18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lgn="ctr">
                        <a:spcBef>
                          <a:spcPts val="0"/>
                        </a:spcBef>
                        <a:spcAft>
                          <a:spcPts val="0"/>
                        </a:spcAft>
                      </a:pPr>
                      <a:r>
                        <a:rPr lang="en-US" sz="1800" b="1">
                          <a:solidFill>
                            <a:srgbClr val="000000"/>
                          </a:solidFill>
                          <a:latin typeface="Times New Roman"/>
                          <a:ea typeface="Times New Roman"/>
                          <a:cs typeface="Times New Roman"/>
                        </a:rPr>
                        <a:t>           OR (KTC)</a:t>
                      </a:r>
                      <a:endParaRPr lang="en-US" sz="18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887506">
                <a:tc vMerge="1">
                  <a:txBody>
                    <a:bodyPr/>
                    <a:lstStyle/>
                    <a:p>
                      <a:endParaRPr lang="en-US"/>
                    </a:p>
                  </a:txBody>
                  <a:tcPr/>
                </a:tc>
                <a:tc>
                  <a:txBody>
                    <a:bodyPr/>
                    <a:lstStyle/>
                    <a:p>
                      <a:pPr marL="0" marR="0" algn="ctr">
                        <a:spcBef>
                          <a:spcPts val="0"/>
                        </a:spcBef>
                        <a:spcAft>
                          <a:spcPts val="0"/>
                        </a:spcAft>
                      </a:pPr>
                      <a:r>
                        <a:rPr lang="en-US" sz="1800">
                          <a:solidFill>
                            <a:srgbClr val="000000"/>
                          </a:solidFill>
                          <a:latin typeface="Times New Roman"/>
                          <a:ea typeface="Times New Roman"/>
                          <a:cs typeface="Times New Roman"/>
                        </a:rPr>
                        <a:t>Có sử dụng AMP/MET trong 30 ngày qua</a:t>
                      </a:r>
                      <a:endParaRPr lang="en-US" sz="18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solidFill>
                            <a:srgbClr val="000000"/>
                          </a:solidFill>
                          <a:latin typeface="Times New Roman"/>
                          <a:ea typeface="Times New Roman"/>
                          <a:cs typeface="Times New Roman"/>
                        </a:rPr>
                        <a:t>Có sử dụng AMP/MET trong 3 tháng qua</a:t>
                      </a:r>
                      <a:endParaRPr lang="en-US" sz="18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solidFill>
                            <a:srgbClr val="000000"/>
                          </a:solidFill>
                          <a:latin typeface="Times New Roman"/>
                          <a:ea typeface="Times New Roman"/>
                          <a:cs typeface="Times New Roman"/>
                        </a:rPr>
                        <a:t>Có sử dụng AMP/MET sau khi vào điều trị MMT</a:t>
                      </a:r>
                      <a:endParaRPr lang="en-US" sz="18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5835">
                <a:tc>
                  <a:txBody>
                    <a:bodyPr/>
                    <a:lstStyle/>
                    <a:p>
                      <a:pPr marL="0" marR="0">
                        <a:spcBef>
                          <a:spcPts val="0"/>
                        </a:spcBef>
                        <a:spcAft>
                          <a:spcPts val="0"/>
                        </a:spcAft>
                      </a:pPr>
                      <a:r>
                        <a:rPr lang="en-US" sz="1800" b="1">
                          <a:solidFill>
                            <a:srgbClr val="000000"/>
                          </a:solidFill>
                          <a:latin typeface="Times New Roman"/>
                          <a:ea typeface="Times New Roman"/>
                          <a:cs typeface="Times New Roman"/>
                        </a:rPr>
                        <a:t>Tuổi</a:t>
                      </a:r>
                      <a:endParaRPr lang="en-US" sz="18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solidFill>
                            <a:srgbClr val="000000"/>
                          </a:solidFill>
                          <a:latin typeface="Times New Roman"/>
                          <a:ea typeface="Times New Roman"/>
                          <a:cs typeface="Times New Roman"/>
                        </a:rPr>
                        <a:t> </a:t>
                      </a:r>
                      <a:endParaRPr lang="en-US" sz="18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solidFill>
                            <a:srgbClr val="000000"/>
                          </a:solidFill>
                          <a:latin typeface="Times New Roman"/>
                          <a:ea typeface="Times New Roman"/>
                          <a:cs typeface="Times New Roman"/>
                        </a:rPr>
                        <a:t> </a:t>
                      </a:r>
                      <a:endParaRPr lang="en-US" sz="18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solidFill>
                            <a:srgbClr val="000000"/>
                          </a:solidFill>
                          <a:latin typeface="Times New Roman"/>
                          <a:ea typeface="Times New Roman"/>
                          <a:cs typeface="Times New Roman"/>
                        </a:rPr>
                        <a:t> </a:t>
                      </a:r>
                      <a:endParaRPr lang="en-US" sz="18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5835">
                <a:tc>
                  <a:txBody>
                    <a:bodyPr/>
                    <a:lstStyle/>
                    <a:p>
                      <a:pPr marL="0" marR="0" algn="r">
                        <a:spcBef>
                          <a:spcPts val="0"/>
                        </a:spcBef>
                        <a:spcAft>
                          <a:spcPts val="0"/>
                        </a:spcAft>
                      </a:pPr>
                      <a:r>
                        <a:rPr lang="en-US" sz="1800" b="1">
                          <a:solidFill>
                            <a:srgbClr val="000000"/>
                          </a:solidFill>
                          <a:latin typeface="Times New Roman"/>
                          <a:ea typeface="Times New Roman"/>
                          <a:cs typeface="Times New Roman"/>
                        </a:rPr>
                        <a:t>&gt; 40 tuổi (ref)</a:t>
                      </a:r>
                      <a:endParaRPr lang="en-US" sz="18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solidFill>
                            <a:srgbClr val="000000"/>
                          </a:solidFill>
                          <a:latin typeface="Times New Roman"/>
                          <a:ea typeface="Times New Roman"/>
                          <a:cs typeface="Times New Roman"/>
                        </a:rPr>
                        <a:t> </a:t>
                      </a:r>
                      <a:endParaRPr lang="en-US" sz="18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solidFill>
                            <a:srgbClr val="000000"/>
                          </a:solidFill>
                          <a:latin typeface="Times New Roman"/>
                          <a:ea typeface="Times New Roman"/>
                          <a:cs typeface="Times New Roman"/>
                        </a:rPr>
                        <a:t> </a:t>
                      </a:r>
                      <a:endParaRPr lang="en-US" sz="18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solidFill>
                            <a:srgbClr val="000000"/>
                          </a:solidFill>
                          <a:latin typeface="Times New Roman"/>
                          <a:ea typeface="Times New Roman"/>
                          <a:cs typeface="Times New Roman"/>
                        </a:rPr>
                        <a:t> </a:t>
                      </a:r>
                      <a:endParaRPr lang="en-US" sz="18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5835">
                <a:tc>
                  <a:txBody>
                    <a:bodyPr/>
                    <a:lstStyle/>
                    <a:p>
                      <a:pPr marL="0" marR="0" algn="r">
                        <a:spcBef>
                          <a:spcPts val="0"/>
                        </a:spcBef>
                        <a:spcAft>
                          <a:spcPts val="0"/>
                        </a:spcAft>
                      </a:pPr>
                      <a:r>
                        <a:rPr lang="en-US" sz="1800" b="1" dirty="0">
                          <a:solidFill>
                            <a:srgbClr val="FF0000"/>
                          </a:solidFill>
                          <a:latin typeface="Times New Roman"/>
                          <a:ea typeface="Times New Roman"/>
                          <a:cs typeface="Times New Roman"/>
                        </a:rPr>
                        <a:t>&lt; =30 </a:t>
                      </a:r>
                      <a:r>
                        <a:rPr lang="en-US" sz="1800" b="1" dirty="0" err="1">
                          <a:solidFill>
                            <a:srgbClr val="FF0000"/>
                          </a:solidFill>
                          <a:latin typeface="Times New Roman"/>
                          <a:ea typeface="Times New Roman"/>
                          <a:cs typeface="Times New Roman"/>
                        </a:rPr>
                        <a:t>tuổi</a:t>
                      </a:r>
                      <a:endParaRPr lang="en-US" sz="1800" dirty="0">
                        <a:solidFill>
                          <a:srgbClr val="FF000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dirty="0">
                          <a:solidFill>
                            <a:srgbClr val="FF0000"/>
                          </a:solidFill>
                          <a:latin typeface="Times New Roman"/>
                          <a:ea typeface="Times New Roman"/>
                          <a:cs typeface="Times New Roman"/>
                        </a:rPr>
                        <a:t>1.8 (1.777-22.195)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dirty="0">
                          <a:solidFill>
                            <a:srgbClr val="FF0000"/>
                          </a:solidFill>
                          <a:latin typeface="Times New Roman"/>
                          <a:ea typeface="Times New Roman"/>
                          <a:cs typeface="Times New Roman"/>
                        </a:rPr>
                        <a:t>2.2 (2.955-29.444)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dirty="0">
                          <a:solidFill>
                            <a:srgbClr val="FF0000"/>
                          </a:solidFill>
                          <a:latin typeface="Times New Roman"/>
                          <a:ea typeface="Times New Roman"/>
                          <a:cs typeface="Times New Roman"/>
                        </a:rPr>
                        <a:t>3.2 (10.220-71.675)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5835">
                <a:tc>
                  <a:txBody>
                    <a:bodyPr/>
                    <a:lstStyle/>
                    <a:p>
                      <a:pPr marL="0" marR="0" algn="r">
                        <a:spcBef>
                          <a:spcPts val="0"/>
                        </a:spcBef>
                        <a:spcAft>
                          <a:spcPts val="0"/>
                        </a:spcAft>
                      </a:pPr>
                      <a:r>
                        <a:rPr lang="en-US" sz="1800" b="1">
                          <a:solidFill>
                            <a:srgbClr val="FF0000"/>
                          </a:solidFill>
                          <a:latin typeface="Times New Roman"/>
                          <a:ea typeface="Times New Roman"/>
                          <a:cs typeface="Times New Roman"/>
                        </a:rPr>
                        <a:t>31-35 tuổi</a:t>
                      </a:r>
                      <a:endParaRPr lang="en-US" sz="1800">
                        <a:solidFill>
                          <a:srgbClr val="FF000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solidFill>
                            <a:srgbClr val="FF0000"/>
                          </a:solidFill>
                          <a:latin typeface="Times New Roman"/>
                          <a:ea typeface="Times New Roman"/>
                          <a:cs typeface="Times New Roman"/>
                        </a:rPr>
                        <a:t>1.3 (1.089-12.522)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dirty="0">
                          <a:solidFill>
                            <a:srgbClr val="FF0000"/>
                          </a:solidFill>
                          <a:latin typeface="Times New Roman"/>
                          <a:ea typeface="Times New Roman"/>
                          <a:cs typeface="Times New Roman"/>
                        </a:rPr>
                        <a:t>1.3 (1.220-11.322)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dirty="0">
                          <a:solidFill>
                            <a:srgbClr val="FF0000"/>
                          </a:solidFill>
                          <a:latin typeface="Times New Roman"/>
                          <a:ea typeface="Times New Roman"/>
                          <a:cs typeface="Times New Roman"/>
                        </a:rPr>
                        <a:t>1.1 (1.232-7.838)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5835">
                <a:tc>
                  <a:txBody>
                    <a:bodyPr/>
                    <a:lstStyle/>
                    <a:p>
                      <a:pPr marL="0" marR="0" algn="r">
                        <a:spcBef>
                          <a:spcPts val="0"/>
                        </a:spcBef>
                        <a:spcAft>
                          <a:spcPts val="0"/>
                        </a:spcAft>
                      </a:pPr>
                      <a:r>
                        <a:rPr lang="en-US" sz="1800" b="1">
                          <a:solidFill>
                            <a:srgbClr val="000000"/>
                          </a:solidFill>
                          <a:latin typeface="Times New Roman"/>
                          <a:ea typeface="Times New Roman"/>
                          <a:cs typeface="Times New Roman"/>
                        </a:rPr>
                        <a:t>36-40 tuổi</a:t>
                      </a:r>
                      <a:endParaRPr lang="en-US" sz="18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solidFill>
                            <a:srgbClr val="000000"/>
                          </a:solidFill>
                          <a:latin typeface="Times New Roman"/>
                          <a:ea typeface="Times New Roman"/>
                          <a:cs typeface="Times New Roman"/>
                        </a:rPr>
                        <a:t>1.1 (0.815-10.969)</a:t>
                      </a:r>
                      <a:endParaRPr lang="en-US" sz="18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dirty="0">
                          <a:solidFill>
                            <a:srgbClr val="000000"/>
                          </a:solidFill>
                          <a:latin typeface="Times New Roman"/>
                          <a:ea typeface="Times New Roman"/>
                          <a:cs typeface="Times New Roman"/>
                        </a:rPr>
                        <a:t>0.6 (0.549-6.189)</a:t>
                      </a:r>
                      <a:endParaRPr lang="en-US" sz="18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dirty="0">
                          <a:solidFill>
                            <a:srgbClr val="000000"/>
                          </a:solidFill>
                          <a:latin typeface="Times New Roman"/>
                          <a:ea typeface="Times New Roman"/>
                          <a:cs typeface="Times New Roman"/>
                        </a:rPr>
                        <a:t>0.2 (0.417-3.372)</a:t>
                      </a:r>
                      <a:endParaRPr lang="en-US" sz="18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5835">
                <a:tc>
                  <a:txBody>
                    <a:bodyPr/>
                    <a:lstStyle/>
                    <a:p>
                      <a:pPr marL="0" marR="0">
                        <a:spcBef>
                          <a:spcPts val="0"/>
                        </a:spcBef>
                        <a:spcAft>
                          <a:spcPts val="0"/>
                        </a:spcAft>
                      </a:pPr>
                      <a:r>
                        <a:rPr lang="en-US" sz="1800" b="1">
                          <a:solidFill>
                            <a:srgbClr val="000000"/>
                          </a:solidFill>
                          <a:latin typeface="Times New Roman"/>
                          <a:ea typeface="Times New Roman"/>
                          <a:cs typeface="Times New Roman"/>
                        </a:rPr>
                        <a:t> </a:t>
                      </a:r>
                      <a:endParaRPr lang="en-US" sz="18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solidFill>
                            <a:srgbClr val="000000"/>
                          </a:solidFill>
                          <a:latin typeface="Times New Roman"/>
                          <a:ea typeface="Times New Roman"/>
                          <a:cs typeface="Times New Roman"/>
                        </a:rPr>
                        <a:t> </a:t>
                      </a:r>
                      <a:endParaRPr lang="en-US" sz="18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solidFill>
                            <a:srgbClr val="000000"/>
                          </a:solidFill>
                          <a:latin typeface="Times New Roman"/>
                          <a:ea typeface="Times New Roman"/>
                          <a:cs typeface="Times New Roman"/>
                        </a:rPr>
                        <a:t> </a:t>
                      </a:r>
                      <a:endParaRPr lang="en-US" sz="18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solidFill>
                            <a:srgbClr val="000000"/>
                          </a:solidFill>
                          <a:latin typeface="Times New Roman"/>
                          <a:ea typeface="Times New Roman"/>
                          <a:cs typeface="Times New Roman"/>
                        </a:rPr>
                        <a:t> </a:t>
                      </a:r>
                      <a:endParaRPr lang="en-US" sz="18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5835">
                <a:tc gridSpan="4">
                  <a:txBody>
                    <a:bodyPr/>
                    <a:lstStyle/>
                    <a:p>
                      <a:pPr marL="0" marR="0">
                        <a:spcBef>
                          <a:spcPts val="0"/>
                        </a:spcBef>
                        <a:spcAft>
                          <a:spcPts val="0"/>
                        </a:spcAft>
                      </a:pPr>
                      <a:r>
                        <a:rPr lang="en-US" sz="1800" b="1">
                          <a:solidFill>
                            <a:srgbClr val="000000"/>
                          </a:solidFill>
                          <a:latin typeface="Times New Roman"/>
                          <a:ea typeface="Times New Roman"/>
                          <a:cs typeface="Times New Roman"/>
                        </a:rPr>
                        <a:t>Tiền sử sử dụng ATS trước khi vào điều trị MMT</a:t>
                      </a:r>
                      <a:endParaRPr lang="en-US" sz="18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295835">
                <a:tc>
                  <a:txBody>
                    <a:bodyPr/>
                    <a:lstStyle/>
                    <a:p>
                      <a:pPr marL="0" marR="0" algn="r">
                        <a:spcBef>
                          <a:spcPts val="0"/>
                        </a:spcBef>
                        <a:spcAft>
                          <a:spcPts val="0"/>
                        </a:spcAft>
                      </a:pPr>
                      <a:r>
                        <a:rPr lang="en-US" sz="1800" b="1">
                          <a:solidFill>
                            <a:srgbClr val="000000"/>
                          </a:solidFill>
                          <a:latin typeface="Times New Roman"/>
                          <a:ea typeface="Times New Roman"/>
                          <a:cs typeface="Times New Roman"/>
                        </a:rPr>
                        <a:t>Không (ref)</a:t>
                      </a:r>
                      <a:endParaRPr lang="en-US" sz="18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solidFill>
                            <a:srgbClr val="000000"/>
                          </a:solidFill>
                          <a:latin typeface="Times New Roman"/>
                          <a:ea typeface="Times New Roman"/>
                          <a:cs typeface="Times New Roman"/>
                        </a:rPr>
                        <a:t> </a:t>
                      </a:r>
                      <a:endParaRPr lang="en-US" sz="18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solidFill>
                            <a:srgbClr val="000000"/>
                          </a:solidFill>
                          <a:latin typeface="Times New Roman"/>
                          <a:ea typeface="Times New Roman"/>
                          <a:cs typeface="Times New Roman"/>
                        </a:rPr>
                        <a:t> </a:t>
                      </a:r>
                      <a:endParaRPr lang="en-US" sz="18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solidFill>
                            <a:srgbClr val="000000"/>
                          </a:solidFill>
                          <a:latin typeface="Times New Roman"/>
                          <a:ea typeface="Times New Roman"/>
                          <a:cs typeface="Times New Roman"/>
                        </a:rPr>
                        <a:t> </a:t>
                      </a:r>
                      <a:endParaRPr lang="en-US" sz="18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5835">
                <a:tc>
                  <a:txBody>
                    <a:bodyPr/>
                    <a:lstStyle/>
                    <a:p>
                      <a:pPr marL="0" marR="0" algn="r">
                        <a:spcBef>
                          <a:spcPts val="0"/>
                        </a:spcBef>
                        <a:spcAft>
                          <a:spcPts val="0"/>
                        </a:spcAft>
                      </a:pPr>
                      <a:r>
                        <a:rPr lang="en-US" sz="1800" b="1" dirty="0" err="1">
                          <a:solidFill>
                            <a:srgbClr val="FF0000"/>
                          </a:solidFill>
                          <a:latin typeface="Times New Roman"/>
                          <a:ea typeface="Times New Roman"/>
                          <a:cs typeface="Times New Roman"/>
                        </a:rPr>
                        <a:t>Có</a:t>
                      </a:r>
                      <a:endParaRPr lang="en-US" sz="1800" dirty="0">
                        <a:solidFill>
                          <a:srgbClr val="FF000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dirty="0">
                          <a:solidFill>
                            <a:srgbClr val="FF0000"/>
                          </a:solidFill>
                          <a:latin typeface="Times New Roman"/>
                          <a:ea typeface="Times New Roman"/>
                          <a:cs typeface="Times New Roman"/>
                        </a:rPr>
                        <a:t>2.7 (1.001-4.109)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dirty="0">
                          <a:solidFill>
                            <a:srgbClr val="FF0000"/>
                          </a:solidFill>
                          <a:latin typeface="Times New Roman"/>
                          <a:ea typeface="Times New Roman"/>
                          <a:cs typeface="Times New Roman"/>
                        </a:rPr>
                        <a:t>2.9 (9.410-39.479)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dirty="0">
                          <a:solidFill>
                            <a:srgbClr val="FF0000"/>
                          </a:solidFill>
                          <a:latin typeface="Times New Roman"/>
                          <a:ea typeface="Times New Roman"/>
                          <a:cs typeface="Times New Roman"/>
                        </a:rPr>
                        <a:t>2.7 (6.713-30.536)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5835">
                <a:tc>
                  <a:txBody>
                    <a:bodyPr/>
                    <a:lstStyle/>
                    <a:p>
                      <a:pPr marL="0" marR="0" algn="r">
                        <a:spcBef>
                          <a:spcPts val="0"/>
                        </a:spcBef>
                        <a:spcAft>
                          <a:spcPts val="0"/>
                        </a:spcAft>
                      </a:pPr>
                      <a:r>
                        <a:rPr lang="en-US" sz="1800" b="1">
                          <a:solidFill>
                            <a:srgbClr val="000000"/>
                          </a:solidFill>
                          <a:latin typeface="Times New Roman"/>
                          <a:ea typeface="Times New Roman"/>
                          <a:cs typeface="Times New Roman"/>
                        </a:rPr>
                        <a:t> </a:t>
                      </a:r>
                      <a:endParaRPr lang="en-US" sz="18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solidFill>
                            <a:srgbClr val="000000"/>
                          </a:solidFill>
                          <a:latin typeface="Times New Roman"/>
                          <a:ea typeface="Times New Roman"/>
                          <a:cs typeface="Times New Roman"/>
                        </a:rPr>
                        <a:t> </a:t>
                      </a:r>
                      <a:endParaRPr lang="en-US" sz="18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solidFill>
                            <a:srgbClr val="000000"/>
                          </a:solidFill>
                          <a:latin typeface="Times New Roman"/>
                          <a:ea typeface="Times New Roman"/>
                          <a:cs typeface="Times New Roman"/>
                        </a:rPr>
                        <a:t> </a:t>
                      </a:r>
                      <a:endParaRPr lang="en-US" sz="18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dirty="0">
                          <a:solidFill>
                            <a:srgbClr val="000000"/>
                          </a:solidFill>
                          <a:latin typeface="Times New Roman"/>
                          <a:ea typeface="Times New Roman"/>
                          <a:cs typeface="Times New Roman"/>
                        </a:rPr>
                        <a:t> </a:t>
                      </a:r>
                      <a:endParaRPr lang="en-US" sz="18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5835">
                <a:tc>
                  <a:txBody>
                    <a:bodyPr/>
                    <a:lstStyle/>
                    <a:p>
                      <a:pPr marL="0" marR="0">
                        <a:spcBef>
                          <a:spcPts val="0"/>
                        </a:spcBef>
                        <a:spcAft>
                          <a:spcPts val="0"/>
                        </a:spcAft>
                      </a:pPr>
                      <a:r>
                        <a:rPr lang="en-US" sz="1800" b="1">
                          <a:solidFill>
                            <a:srgbClr val="000000"/>
                          </a:solidFill>
                          <a:latin typeface="Times New Roman"/>
                          <a:ea typeface="Times New Roman"/>
                          <a:cs typeface="Times New Roman"/>
                        </a:rPr>
                        <a:t>Tiền điều trị MMT</a:t>
                      </a:r>
                      <a:endParaRPr lang="en-US" sz="18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solidFill>
                            <a:srgbClr val="000000"/>
                          </a:solidFill>
                          <a:latin typeface="Times New Roman"/>
                          <a:ea typeface="Times New Roman"/>
                          <a:cs typeface="Times New Roman"/>
                        </a:rPr>
                        <a:t> </a:t>
                      </a:r>
                      <a:endParaRPr lang="en-US" sz="18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solidFill>
                            <a:srgbClr val="000000"/>
                          </a:solidFill>
                          <a:latin typeface="Times New Roman"/>
                          <a:ea typeface="Times New Roman"/>
                          <a:cs typeface="Times New Roman"/>
                        </a:rPr>
                        <a:t> </a:t>
                      </a:r>
                      <a:endParaRPr lang="en-US" sz="18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solidFill>
                            <a:srgbClr val="000000"/>
                          </a:solidFill>
                          <a:latin typeface="Times New Roman"/>
                          <a:ea typeface="Times New Roman"/>
                          <a:cs typeface="Times New Roman"/>
                        </a:rPr>
                        <a:t> </a:t>
                      </a:r>
                      <a:endParaRPr lang="en-US" sz="18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5835">
                <a:tc>
                  <a:txBody>
                    <a:bodyPr/>
                    <a:lstStyle/>
                    <a:p>
                      <a:pPr marL="0" marR="0" algn="r">
                        <a:spcBef>
                          <a:spcPts val="0"/>
                        </a:spcBef>
                        <a:spcAft>
                          <a:spcPts val="0"/>
                        </a:spcAft>
                      </a:pPr>
                      <a:r>
                        <a:rPr lang="en-US" sz="1800" b="1">
                          <a:solidFill>
                            <a:srgbClr val="000000"/>
                          </a:solidFill>
                          <a:latin typeface="Times New Roman"/>
                          <a:ea typeface="Times New Roman"/>
                          <a:cs typeface="Times New Roman"/>
                        </a:rPr>
                        <a:t>Tự đóng (ref)</a:t>
                      </a:r>
                      <a:endParaRPr lang="en-US" sz="18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solidFill>
                            <a:srgbClr val="000000"/>
                          </a:solidFill>
                          <a:latin typeface="Times New Roman"/>
                          <a:ea typeface="Times New Roman"/>
                          <a:cs typeface="Times New Roman"/>
                        </a:rPr>
                        <a:t> </a:t>
                      </a:r>
                      <a:endParaRPr lang="en-US" sz="18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solidFill>
                            <a:srgbClr val="000000"/>
                          </a:solidFill>
                          <a:latin typeface="Times New Roman"/>
                          <a:ea typeface="Times New Roman"/>
                          <a:cs typeface="Times New Roman"/>
                        </a:rPr>
                        <a:t> </a:t>
                      </a:r>
                      <a:endParaRPr lang="en-US" sz="18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solidFill>
                            <a:srgbClr val="000000"/>
                          </a:solidFill>
                          <a:latin typeface="Times New Roman"/>
                          <a:ea typeface="Times New Roman"/>
                          <a:cs typeface="Times New Roman"/>
                        </a:rPr>
                        <a:t> </a:t>
                      </a:r>
                      <a:endParaRPr lang="en-US" sz="18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5835">
                <a:tc>
                  <a:txBody>
                    <a:bodyPr/>
                    <a:lstStyle/>
                    <a:p>
                      <a:pPr marL="0" marR="0" algn="r">
                        <a:spcBef>
                          <a:spcPts val="0"/>
                        </a:spcBef>
                        <a:spcAft>
                          <a:spcPts val="0"/>
                        </a:spcAft>
                      </a:pPr>
                      <a:r>
                        <a:rPr lang="en-US" sz="1800" b="1" dirty="0" err="1">
                          <a:solidFill>
                            <a:srgbClr val="FF0000"/>
                          </a:solidFill>
                          <a:latin typeface="Times New Roman"/>
                          <a:ea typeface="Times New Roman"/>
                          <a:cs typeface="Times New Roman"/>
                        </a:rPr>
                        <a:t>Gia</a:t>
                      </a:r>
                      <a:r>
                        <a:rPr lang="en-US" sz="1800" b="1" dirty="0">
                          <a:solidFill>
                            <a:srgbClr val="FF0000"/>
                          </a:solidFill>
                          <a:latin typeface="Times New Roman"/>
                          <a:ea typeface="Times New Roman"/>
                          <a:cs typeface="Times New Roman"/>
                        </a:rPr>
                        <a:t> </a:t>
                      </a:r>
                      <a:r>
                        <a:rPr lang="en-US" sz="1800" b="1" dirty="0" err="1">
                          <a:solidFill>
                            <a:srgbClr val="FF0000"/>
                          </a:solidFill>
                          <a:latin typeface="Times New Roman"/>
                          <a:ea typeface="Times New Roman"/>
                          <a:cs typeface="Times New Roman"/>
                        </a:rPr>
                        <a:t>đình</a:t>
                      </a:r>
                      <a:r>
                        <a:rPr lang="en-US" sz="1800" b="1" dirty="0">
                          <a:solidFill>
                            <a:srgbClr val="FF0000"/>
                          </a:solidFill>
                          <a:latin typeface="Times New Roman"/>
                          <a:ea typeface="Times New Roman"/>
                          <a:cs typeface="Times New Roman"/>
                        </a:rPr>
                        <a:t> </a:t>
                      </a:r>
                      <a:r>
                        <a:rPr lang="en-US" sz="1800" b="1" dirty="0" err="1">
                          <a:solidFill>
                            <a:srgbClr val="FF0000"/>
                          </a:solidFill>
                          <a:latin typeface="Times New Roman"/>
                          <a:ea typeface="Times New Roman"/>
                          <a:cs typeface="Times New Roman"/>
                        </a:rPr>
                        <a:t>hỗ</a:t>
                      </a:r>
                      <a:r>
                        <a:rPr lang="en-US" sz="1800" b="1" dirty="0">
                          <a:solidFill>
                            <a:srgbClr val="FF0000"/>
                          </a:solidFill>
                          <a:latin typeface="Times New Roman"/>
                          <a:ea typeface="Times New Roman"/>
                          <a:cs typeface="Times New Roman"/>
                        </a:rPr>
                        <a:t> </a:t>
                      </a:r>
                      <a:r>
                        <a:rPr lang="en-US" sz="1800" b="1" dirty="0" err="1">
                          <a:solidFill>
                            <a:srgbClr val="FF0000"/>
                          </a:solidFill>
                          <a:latin typeface="Times New Roman"/>
                          <a:ea typeface="Times New Roman"/>
                          <a:cs typeface="Times New Roman"/>
                        </a:rPr>
                        <a:t>trợ</a:t>
                      </a:r>
                      <a:endParaRPr lang="en-US" sz="1800" dirty="0">
                        <a:solidFill>
                          <a:srgbClr val="FF000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dirty="0">
                          <a:solidFill>
                            <a:srgbClr val="FF0000"/>
                          </a:solidFill>
                          <a:latin typeface="Times New Roman"/>
                          <a:ea typeface="Times New Roman"/>
                          <a:cs typeface="Times New Roman"/>
                        </a:rPr>
                        <a:t>0.7 (1.153-3.355)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dirty="0">
                          <a:solidFill>
                            <a:srgbClr val="FF0000"/>
                          </a:solidFill>
                          <a:latin typeface="Times New Roman"/>
                          <a:ea typeface="Times New Roman"/>
                          <a:cs typeface="Times New Roman"/>
                        </a:rPr>
                        <a:t>0.6 (1.089-3.037)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dirty="0">
                          <a:solidFill>
                            <a:srgbClr val="FF0000"/>
                          </a:solidFill>
                          <a:latin typeface="Times New Roman"/>
                          <a:ea typeface="Times New Roman"/>
                          <a:cs typeface="Times New Roman"/>
                        </a:rPr>
                        <a:t>0.5 (1.064-2.738)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18282550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normAutofit/>
          </a:bodyPr>
          <a:lstStyle/>
          <a:p>
            <a:r>
              <a:rPr lang="en-US" sz="3600" b="1" dirty="0" smtClean="0"/>
              <a:t>5. </a:t>
            </a:r>
            <a:r>
              <a:rPr lang="en-US" sz="3600" b="1" dirty="0" err="1" smtClean="0"/>
              <a:t>Kết</a:t>
            </a:r>
            <a:r>
              <a:rPr lang="en-US" sz="3600" b="1" dirty="0" smtClean="0"/>
              <a:t> </a:t>
            </a:r>
            <a:r>
              <a:rPr lang="en-US" sz="3600" b="1" dirty="0" err="1" smtClean="0"/>
              <a:t>luận</a:t>
            </a:r>
            <a:endParaRPr lang="en-US" sz="3600" b="1" dirty="0"/>
          </a:p>
        </p:txBody>
      </p:sp>
      <p:sp>
        <p:nvSpPr>
          <p:cNvPr id="4" name="Rectangle 3"/>
          <p:cNvSpPr/>
          <p:nvPr/>
        </p:nvSpPr>
        <p:spPr>
          <a:xfrm>
            <a:off x="2133600" y="838200"/>
            <a:ext cx="5286062" cy="461665"/>
          </a:xfrm>
          <a:prstGeom prst="rect">
            <a:avLst/>
          </a:prstGeom>
        </p:spPr>
        <p:txBody>
          <a:bodyPr wrap="none">
            <a:spAutoFit/>
          </a:bodyPr>
          <a:lstStyle/>
          <a:p>
            <a:r>
              <a:rPr lang="en-US" sz="2400" b="1" dirty="0" err="1">
                <a:solidFill>
                  <a:schemeClr val="accent6">
                    <a:lumMod val="75000"/>
                  </a:schemeClr>
                </a:solidFill>
                <a:latin typeface="Times New Roman" panose="02020603050405020304" pitchFamily="18" charset="0"/>
                <a:cs typeface="Times New Roman" panose="02020603050405020304" pitchFamily="18" charset="0"/>
              </a:rPr>
              <a:t>Tỉ</a:t>
            </a:r>
            <a:r>
              <a:rPr lang="en-US" sz="2400" b="1" dirty="0">
                <a:solidFill>
                  <a:schemeClr val="accent6">
                    <a:lumMod val="75000"/>
                  </a:schemeClr>
                </a:solidFill>
                <a:latin typeface="Times New Roman" panose="02020603050405020304" pitchFamily="18" charset="0"/>
                <a:cs typeface="Times New Roman" panose="02020603050405020304" pitchFamily="18" charset="0"/>
              </a:rPr>
              <a:t> </a:t>
            </a:r>
            <a:r>
              <a:rPr lang="en-US" sz="2400" b="1" dirty="0" err="1">
                <a:solidFill>
                  <a:schemeClr val="accent6">
                    <a:lumMod val="75000"/>
                  </a:schemeClr>
                </a:solidFill>
                <a:latin typeface="Times New Roman" panose="02020603050405020304" pitchFamily="18" charset="0"/>
                <a:cs typeface="Times New Roman" panose="02020603050405020304" pitchFamily="18" charset="0"/>
              </a:rPr>
              <a:t>lệ</a:t>
            </a:r>
            <a:r>
              <a:rPr lang="en-US" sz="2400" b="1" dirty="0">
                <a:solidFill>
                  <a:schemeClr val="accent6">
                    <a:lumMod val="75000"/>
                  </a:schemeClr>
                </a:solidFill>
                <a:latin typeface="Times New Roman" panose="02020603050405020304" pitchFamily="18" charset="0"/>
                <a:cs typeface="Times New Roman" panose="02020603050405020304" pitchFamily="18" charset="0"/>
              </a:rPr>
              <a:t> </a:t>
            </a:r>
            <a:r>
              <a:rPr lang="en-US" sz="2400" b="1" dirty="0" err="1">
                <a:solidFill>
                  <a:schemeClr val="accent6">
                    <a:lumMod val="75000"/>
                  </a:schemeClr>
                </a:solidFill>
                <a:latin typeface="Times New Roman" panose="02020603050405020304" pitchFamily="18" charset="0"/>
                <a:cs typeface="Times New Roman" panose="02020603050405020304" pitchFamily="18" charset="0"/>
              </a:rPr>
              <a:t>bệnh</a:t>
            </a:r>
            <a:r>
              <a:rPr lang="en-US" sz="2400" b="1" dirty="0">
                <a:solidFill>
                  <a:schemeClr val="accent6">
                    <a:lumMod val="75000"/>
                  </a:schemeClr>
                </a:solidFill>
                <a:latin typeface="Times New Roman" panose="02020603050405020304" pitchFamily="18" charset="0"/>
                <a:cs typeface="Times New Roman" panose="02020603050405020304" pitchFamily="18" charset="0"/>
              </a:rPr>
              <a:t> </a:t>
            </a:r>
            <a:r>
              <a:rPr lang="en-US" sz="2400" b="1" dirty="0" err="1">
                <a:solidFill>
                  <a:schemeClr val="accent6">
                    <a:lumMod val="75000"/>
                  </a:schemeClr>
                </a:solidFill>
                <a:latin typeface="Times New Roman" panose="02020603050405020304" pitchFamily="18" charset="0"/>
                <a:cs typeface="Times New Roman" panose="02020603050405020304" pitchFamily="18" charset="0"/>
              </a:rPr>
              <a:t>nhân</a:t>
            </a:r>
            <a:r>
              <a:rPr lang="en-US" sz="2400" b="1" dirty="0">
                <a:solidFill>
                  <a:schemeClr val="accent6">
                    <a:lumMod val="75000"/>
                  </a:schemeClr>
                </a:solidFill>
                <a:latin typeface="Times New Roman" panose="02020603050405020304" pitchFamily="18" charset="0"/>
                <a:cs typeface="Times New Roman" panose="02020603050405020304" pitchFamily="18" charset="0"/>
              </a:rPr>
              <a:t> </a:t>
            </a:r>
            <a:r>
              <a:rPr lang="en-US" sz="2400" b="1" dirty="0" err="1">
                <a:solidFill>
                  <a:schemeClr val="accent6">
                    <a:lumMod val="75000"/>
                  </a:schemeClr>
                </a:solidFill>
                <a:latin typeface="Times New Roman" panose="02020603050405020304" pitchFamily="18" charset="0"/>
                <a:cs typeface="Times New Roman" panose="02020603050405020304" pitchFamily="18" charset="0"/>
              </a:rPr>
              <a:t>có</a:t>
            </a:r>
            <a:r>
              <a:rPr lang="en-US" sz="2400" b="1" dirty="0">
                <a:solidFill>
                  <a:schemeClr val="accent6">
                    <a:lumMod val="75000"/>
                  </a:schemeClr>
                </a:solidFill>
                <a:latin typeface="Times New Roman" panose="02020603050405020304" pitchFamily="18" charset="0"/>
                <a:cs typeface="Times New Roman" panose="02020603050405020304" pitchFamily="18" charset="0"/>
              </a:rPr>
              <a:t> </a:t>
            </a:r>
            <a:r>
              <a:rPr lang="en-US" sz="2400" b="1" dirty="0" err="1">
                <a:solidFill>
                  <a:schemeClr val="accent6">
                    <a:lumMod val="75000"/>
                  </a:schemeClr>
                </a:solidFill>
                <a:latin typeface="Times New Roman" panose="02020603050405020304" pitchFamily="18" charset="0"/>
                <a:cs typeface="Times New Roman" panose="02020603050405020304" pitchFamily="18" charset="0"/>
              </a:rPr>
              <a:t>sử</a:t>
            </a:r>
            <a:r>
              <a:rPr lang="en-US" sz="2400" b="1" dirty="0">
                <a:solidFill>
                  <a:schemeClr val="accent6">
                    <a:lumMod val="75000"/>
                  </a:schemeClr>
                </a:solidFill>
                <a:latin typeface="Times New Roman" panose="02020603050405020304" pitchFamily="18" charset="0"/>
                <a:cs typeface="Times New Roman" panose="02020603050405020304" pitchFamily="18" charset="0"/>
              </a:rPr>
              <a:t> </a:t>
            </a:r>
            <a:r>
              <a:rPr lang="en-US" sz="2400" b="1" dirty="0" err="1">
                <a:solidFill>
                  <a:schemeClr val="accent6">
                    <a:lumMod val="75000"/>
                  </a:schemeClr>
                </a:solidFill>
                <a:latin typeface="Times New Roman" panose="02020603050405020304" pitchFamily="18" charset="0"/>
                <a:cs typeface="Times New Roman" panose="02020603050405020304" pitchFamily="18" charset="0"/>
              </a:rPr>
              <a:t>dụng</a:t>
            </a:r>
            <a:r>
              <a:rPr lang="en-US" sz="2400" b="1" dirty="0">
                <a:solidFill>
                  <a:schemeClr val="accent6">
                    <a:lumMod val="75000"/>
                  </a:schemeClr>
                </a:solidFill>
                <a:latin typeface="Times New Roman" panose="02020603050405020304" pitchFamily="18" charset="0"/>
                <a:cs typeface="Times New Roman" panose="02020603050405020304" pitchFamily="18" charset="0"/>
              </a:rPr>
              <a:t> AMP/MET</a:t>
            </a:r>
            <a:endParaRPr lang="en-US" sz="2400" b="1" dirty="0">
              <a:solidFill>
                <a:schemeClr val="accent6">
                  <a:lumMod val="75000"/>
                </a:schemeClr>
              </a:solidFill>
            </a:endParaRPr>
          </a:p>
        </p:txBody>
      </p:sp>
      <p:graphicFrame>
        <p:nvGraphicFramePr>
          <p:cNvPr id="5" name="Diagram 4"/>
          <p:cNvGraphicFramePr/>
          <p:nvPr>
            <p:extLst>
              <p:ext uri="{D42A27DB-BD31-4B8C-83A1-F6EECF244321}">
                <p14:modId xmlns:p14="http://schemas.microsoft.com/office/powerpoint/2010/main" xmlns="" val="3318458077"/>
              </p:ext>
            </p:extLst>
          </p:nvPr>
        </p:nvGraphicFramePr>
        <p:xfrm>
          <a:off x="1066800" y="1447800"/>
          <a:ext cx="7162800" cy="16935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p:cNvSpPr/>
          <p:nvPr/>
        </p:nvSpPr>
        <p:spPr>
          <a:xfrm>
            <a:off x="3048000" y="3276600"/>
            <a:ext cx="3071675" cy="461665"/>
          </a:xfrm>
          <a:prstGeom prst="rect">
            <a:avLst/>
          </a:prstGeom>
        </p:spPr>
        <p:txBody>
          <a:bodyPr wrap="none">
            <a:spAutoFit/>
          </a:bodyPr>
          <a:lstStyle/>
          <a:p>
            <a:r>
              <a:rPr lang="en-US" sz="2400" b="1" dirty="0" err="1">
                <a:solidFill>
                  <a:schemeClr val="accent6">
                    <a:lumMod val="75000"/>
                  </a:schemeClr>
                </a:solidFill>
                <a:latin typeface="Times New Roman" panose="02020603050405020304" pitchFamily="18" charset="0"/>
                <a:cs typeface="Times New Roman" panose="02020603050405020304" pitchFamily="18" charset="0"/>
              </a:rPr>
              <a:t>Các</a:t>
            </a:r>
            <a:r>
              <a:rPr lang="en-US" sz="2400" b="1" dirty="0">
                <a:solidFill>
                  <a:schemeClr val="accent6">
                    <a:lumMod val="75000"/>
                  </a:schemeClr>
                </a:solidFill>
                <a:latin typeface="Times New Roman" panose="02020603050405020304" pitchFamily="18" charset="0"/>
                <a:cs typeface="Times New Roman" panose="02020603050405020304" pitchFamily="18" charset="0"/>
              </a:rPr>
              <a:t> </a:t>
            </a:r>
            <a:r>
              <a:rPr lang="en-US" sz="2400" b="1" dirty="0" err="1">
                <a:solidFill>
                  <a:schemeClr val="accent6">
                    <a:lumMod val="75000"/>
                  </a:schemeClr>
                </a:solidFill>
                <a:latin typeface="Times New Roman" panose="02020603050405020304" pitchFamily="18" charset="0"/>
                <a:cs typeface="Times New Roman" panose="02020603050405020304" pitchFamily="18" charset="0"/>
              </a:rPr>
              <a:t>yếu</a:t>
            </a:r>
            <a:r>
              <a:rPr lang="en-US" sz="2400" b="1" dirty="0">
                <a:solidFill>
                  <a:schemeClr val="accent6">
                    <a:lumMod val="75000"/>
                  </a:schemeClr>
                </a:solidFill>
                <a:latin typeface="Times New Roman" panose="02020603050405020304" pitchFamily="18" charset="0"/>
                <a:cs typeface="Times New Roman" panose="02020603050405020304" pitchFamily="18" charset="0"/>
              </a:rPr>
              <a:t> </a:t>
            </a:r>
            <a:r>
              <a:rPr lang="en-US" sz="2400" b="1" dirty="0" err="1">
                <a:solidFill>
                  <a:schemeClr val="accent6">
                    <a:lumMod val="75000"/>
                  </a:schemeClr>
                </a:solidFill>
                <a:latin typeface="Times New Roman" panose="02020603050405020304" pitchFamily="18" charset="0"/>
                <a:cs typeface="Times New Roman" panose="02020603050405020304" pitchFamily="18" charset="0"/>
              </a:rPr>
              <a:t>tố</a:t>
            </a:r>
            <a:r>
              <a:rPr lang="en-US" sz="2400" b="1" dirty="0">
                <a:solidFill>
                  <a:schemeClr val="accent6">
                    <a:lumMod val="75000"/>
                  </a:schemeClr>
                </a:solidFill>
                <a:latin typeface="Times New Roman" panose="02020603050405020304" pitchFamily="18" charset="0"/>
                <a:cs typeface="Times New Roman" panose="02020603050405020304" pitchFamily="18" charset="0"/>
              </a:rPr>
              <a:t> </a:t>
            </a:r>
            <a:r>
              <a:rPr lang="en-US" sz="2400" b="1" dirty="0" err="1">
                <a:solidFill>
                  <a:schemeClr val="accent6">
                    <a:lumMod val="75000"/>
                  </a:schemeClr>
                </a:solidFill>
                <a:latin typeface="Times New Roman" panose="02020603050405020304" pitchFamily="18" charset="0"/>
                <a:cs typeface="Times New Roman" panose="02020603050405020304" pitchFamily="18" charset="0"/>
              </a:rPr>
              <a:t>ảnh</a:t>
            </a:r>
            <a:r>
              <a:rPr lang="en-US" sz="2400" b="1" dirty="0">
                <a:solidFill>
                  <a:schemeClr val="accent6">
                    <a:lumMod val="75000"/>
                  </a:schemeClr>
                </a:solidFill>
                <a:latin typeface="Times New Roman" panose="02020603050405020304" pitchFamily="18" charset="0"/>
                <a:cs typeface="Times New Roman" panose="02020603050405020304" pitchFamily="18" charset="0"/>
              </a:rPr>
              <a:t> </a:t>
            </a:r>
            <a:r>
              <a:rPr lang="en-US" sz="2400" b="1" dirty="0" err="1">
                <a:solidFill>
                  <a:schemeClr val="accent6">
                    <a:lumMod val="75000"/>
                  </a:schemeClr>
                </a:solidFill>
                <a:latin typeface="Times New Roman" panose="02020603050405020304" pitchFamily="18" charset="0"/>
                <a:cs typeface="Times New Roman" panose="02020603050405020304" pitchFamily="18" charset="0"/>
              </a:rPr>
              <a:t>hưởng</a:t>
            </a:r>
            <a:endParaRPr lang="en-US" sz="2400" b="1" dirty="0">
              <a:solidFill>
                <a:schemeClr val="accent6">
                  <a:lumMod val="75000"/>
                </a:schemeClr>
              </a:solidFill>
            </a:endParaRPr>
          </a:p>
        </p:txBody>
      </p:sp>
      <p:graphicFrame>
        <p:nvGraphicFramePr>
          <p:cNvPr id="7" name="Diagram 6"/>
          <p:cNvGraphicFramePr/>
          <p:nvPr>
            <p:extLst>
              <p:ext uri="{D42A27DB-BD31-4B8C-83A1-F6EECF244321}">
                <p14:modId xmlns:p14="http://schemas.microsoft.com/office/powerpoint/2010/main" xmlns="" val="1048995840"/>
              </p:ext>
            </p:extLst>
          </p:nvPr>
        </p:nvGraphicFramePr>
        <p:xfrm>
          <a:off x="990600" y="3835400"/>
          <a:ext cx="7239000" cy="30226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9" name="Up Arrow 8"/>
          <p:cNvSpPr/>
          <p:nvPr/>
        </p:nvSpPr>
        <p:spPr>
          <a:xfrm>
            <a:off x="762000" y="4896971"/>
            <a:ext cx="381000" cy="723900"/>
          </a:xfrm>
          <a:prstGeom prst="upArrow">
            <a:avLst/>
          </a:prstGeom>
          <a:solidFill>
            <a:srgbClr val="FF3300"/>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Up Arrow 9"/>
          <p:cNvSpPr/>
          <p:nvPr/>
        </p:nvSpPr>
        <p:spPr>
          <a:xfrm>
            <a:off x="2895600" y="3886200"/>
            <a:ext cx="395425" cy="609600"/>
          </a:xfrm>
          <a:prstGeom prst="upArrow">
            <a:avLst/>
          </a:prstGeom>
          <a:solidFill>
            <a:srgbClr val="FF3300"/>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own Arrow 10"/>
          <p:cNvSpPr/>
          <p:nvPr/>
        </p:nvSpPr>
        <p:spPr>
          <a:xfrm>
            <a:off x="8305800" y="4724400"/>
            <a:ext cx="381000" cy="762000"/>
          </a:xfrm>
          <a:prstGeom prst="downArrow">
            <a:avLst/>
          </a:prstGeom>
          <a:solidFill>
            <a:srgbClr val="FF3300"/>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2622184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5136100" y="4707989"/>
            <a:ext cx="2169890" cy="1616611"/>
          </a:xfrm>
          <a:prstGeom prst="rect">
            <a:avLst/>
          </a:prstGeom>
        </p:spPr>
      </p:pic>
      <p:pic>
        <p:nvPicPr>
          <p:cNvPr id="30" name="Picture 29"/>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6705600" y="3948735"/>
            <a:ext cx="1966344" cy="1371868"/>
          </a:xfrm>
          <a:prstGeom prst="rect">
            <a:avLst/>
          </a:prstGeom>
        </p:spPr>
      </p:pic>
      <p:pic>
        <p:nvPicPr>
          <p:cNvPr id="31" name="Picture 30"/>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7279432" y="5104433"/>
            <a:ext cx="1761169" cy="1487209"/>
          </a:xfrm>
          <a:prstGeom prst="rect">
            <a:avLst/>
          </a:prstGeom>
        </p:spPr>
      </p:pic>
      <p:pic>
        <p:nvPicPr>
          <p:cNvPr id="25" name="Picture 24"/>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990600" y="3411837"/>
            <a:ext cx="1655513" cy="550563"/>
          </a:xfrm>
          <a:prstGeom prst="rect">
            <a:avLst/>
          </a:prstGeom>
        </p:spPr>
      </p:pic>
      <p:pic>
        <p:nvPicPr>
          <p:cNvPr id="17" name="Picture 16"/>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1075997" y="3857334"/>
            <a:ext cx="2353003" cy="2086266"/>
          </a:xfrm>
          <a:prstGeom prst="rect">
            <a:avLst/>
          </a:prstGeom>
        </p:spPr>
      </p:pic>
      <p:sp>
        <p:nvSpPr>
          <p:cNvPr id="2" name="Title 1"/>
          <p:cNvSpPr>
            <a:spLocks noGrp="1"/>
          </p:cNvSpPr>
          <p:nvPr>
            <p:ph type="title"/>
          </p:nvPr>
        </p:nvSpPr>
        <p:spPr>
          <a:xfrm>
            <a:off x="457200" y="0"/>
            <a:ext cx="8229600" cy="868362"/>
          </a:xfrm>
        </p:spPr>
        <p:txBody>
          <a:bodyPr>
            <a:normAutofit/>
          </a:bodyPr>
          <a:lstStyle/>
          <a:p>
            <a:r>
              <a:rPr lang="en-US" sz="3600" b="1" dirty="0" smtClean="0"/>
              <a:t>6. </a:t>
            </a:r>
            <a:r>
              <a:rPr lang="en-US" sz="3600" b="1" dirty="0" err="1" smtClean="0"/>
              <a:t>Khuyến</a:t>
            </a:r>
            <a:r>
              <a:rPr lang="en-US" sz="3600" b="1" dirty="0" smtClean="0"/>
              <a:t> </a:t>
            </a:r>
            <a:r>
              <a:rPr lang="en-US" sz="3600" b="1" dirty="0" err="1" smtClean="0"/>
              <a:t>nghị</a:t>
            </a:r>
            <a:endParaRPr lang="en-US" sz="3600" b="1" dirty="0"/>
          </a:p>
        </p:txBody>
      </p:sp>
      <p:pic>
        <p:nvPicPr>
          <p:cNvPr id="4" name="Picture 3"/>
          <p:cNvPicPr>
            <a:picLocks noChangeAspect="1"/>
          </p:cNvPicPr>
          <p:nvPr/>
        </p:nvPicPr>
        <p:blipFill>
          <a:blip r:embed="rId7">
            <a:extLst>
              <a:ext uri="{28A0092B-C50C-407E-A947-70E740481C1C}">
                <a14:useLocalDpi xmlns:a14="http://schemas.microsoft.com/office/drawing/2010/main" xmlns="" val="0"/>
              </a:ext>
            </a:extLst>
          </a:blip>
          <a:stretch>
            <a:fillRect/>
          </a:stretch>
        </p:blipFill>
        <p:spPr>
          <a:xfrm>
            <a:off x="914400" y="1039812"/>
            <a:ext cx="2352675" cy="1943100"/>
          </a:xfrm>
          <a:prstGeom prst="rect">
            <a:avLst/>
          </a:prstGeom>
        </p:spPr>
      </p:pic>
      <p:sp>
        <p:nvSpPr>
          <p:cNvPr id="6" name="Oval 5"/>
          <p:cNvSpPr/>
          <p:nvPr/>
        </p:nvSpPr>
        <p:spPr>
          <a:xfrm>
            <a:off x="1295400" y="858698"/>
            <a:ext cx="609600" cy="568604"/>
          </a:xfrm>
          <a:prstGeom prst="ellipse">
            <a:avLst/>
          </a:prstGeom>
          <a:solidFill>
            <a:srgbClr val="FFFF00"/>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5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1</a:t>
            </a:r>
            <a:endParaRPr lang="en-US" sz="35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7" name="Rectangle 6"/>
          <p:cNvSpPr/>
          <p:nvPr/>
        </p:nvSpPr>
        <p:spPr>
          <a:xfrm>
            <a:off x="762000" y="2675467"/>
            <a:ext cx="2571538" cy="461665"/>
          </a:xfrm>
          <a:prstGeom prst="rect">
            <a:avLst/>
          </a:prstGeom>
        </p:spPr>
        <p:txBody>
          <a:bodyPr wrap="none">
            <a:spAutoFit/>
          </a:bodyPr>
          <a:lstStyle/>
          <a:p>
            <a:r>
              <a:rPr lang="en-US" sz="2400" dirty="0" err="1" smtClean="0">
                <a:solidFill>
                  <a:srgbClr val="0000CC"/>
                </a:solidFill>
                <a:latin typeface="Times New Roman" panose="02020603050405020304" pitchFamily="18" charset="0"/>
                <a:cs typeface="Times New Roman" panose="02020603050405020304" pitchFamily="18" charset="0"/>
              </a:rPr>
              <a:t>Nâng</a:t>
            </a:r>
            <a:r>
              <a:rPr lang="en-US" sz="2400" dirty="0" smtClean="0">
                <a:solidFill>
                  <a:srgbClr val="0000CC"/>
                </a:solidFill>
                <a:latin typeface="Times New Roman" panose="02020603050405020304" pitchFamily="18" charset="0"/>
                <a:cs typeface="Times New Roman" panose="02020603050405020304" pitchFamily="18" charset="0"/>
              </a:rPr>
              <a:t> </a:t>
            </a:r>
            <a:r>
              <a:rPr lang="en-US" sz="2400" dirty="0" err="1" smtClean="0">
                <a:solidFill>
                  <a:srgbClr val="0000CC"/>
                </a:solidFill>
                <a:latin typeface="Times New Roman" panose="02020603050405020304" pitchFamily="18" charset="0"/>
                <a:cs typeface="Times New Roman" panose="02020603050405020304" pitchFamily="18" charset="0"/>
              </a:rPr>
              <a:t>cao</a:t>
            </a:r>
            <a:r>
              <a:rPr lang="en-US" sz="2400" dirty="0" smtClean="0">
                <a:solidFill>
                  <a:srgbClr val="0000CC"/>
                </a:solidFill>
                <a:latin typeface="Times New Roman" panose="02020603050405020304" pitchFamily="18" charset="0"/>
                <a:cs typeface="Times New Roman" panose="02020603050405020304" pitchFamily="18" charset="0"/>
              </a:rPr>
              <a:t> </a:t>
            </a:r>
            <a:r>
              <a:rPr lang="en-US" sz="2400" dirty="0" err="1" smtClean="0">
                <a:solidFill>
                  <a:srgbClr val="0000CC"/>
                </a:solidFill>
                <a:latin typeface="Times New Roman" panose="02020603050405020304" pitchFamily="18" charset="0"/>
                <a:cs typeface="Times New Roman" panose="02020603050405020304" pitchFamily="18" charset="0"/>
              </a:rPr>
              <a:t>năng</a:t>
            </a:r>
            <a:r>
              <a:rPr lang="en-US" sz="2400" dirty="0" smtClean="0">
                <a:solidFill>
                  <a:srgbClr val="0000CC"/>
                </a:solidFill>
                <a:latin typeface="Times New Roman" panose="02020603050405020304" pitchFamily="18" charset="0"/>
                <a:cs typeface="Times New Roman" panose="02020603050405020304" pitchFamily="18" charset="0"/>
              </a:rPr>
              <a:t> </a:t>
            </a:r>
            <a:r>
              <a:rPr lang="en-US" sz="2400" dirty="0" err="1">
                <a:solidFill>
                  <a:srgbClr val="0000CC"/>
                </a:solidFill>
                <a:latin typeface="Times New Roman" panose="02020603050405020304" pitchFamily="18" charset="0"/>
                <a:cs typeface="Times New Roman" panose="02020603050405020304" pitchFamily="18" charset="0"/>
              </a:rPr>
              <a:t>lực</a:t>
            </a:r>
            <a:r>
              <a:rPr lang="en-US" sz="2400" dirty="0">
                <a:solidFill>
                  <a:srgbClr val="0000CC"/>
                </a:solidFill>
                <a:latin typeface="Times New Roman" panose="02020603050405020304" pitchFamily="18" charset="0"/>
                <a:cs typeface="Times New Roman" panose="02020603050405020304" pitchFamily="18" charset="0"/>
              </a:rPr>
              <a:t> </a:t>
            </a:r>
            <a:endParaRPr lang="en-US" sz="2400" dirty="0">
              <a:solidFill>
                <a:srgbClr val="0000CC"/>
              </a:solidFill>
            </a:endParaRPr>
          </a:p>
        </p:txBody>
      </p:sp>
      <p:pic>
        <p:nvPicPr>
          <p:cNvPr id="8" name="Picture 7"/>
          <p:cNvPicPr>
            <a:picLocks noChangeAspect="1"/>
          </p:cNvPicPr>
          <p:nvPr/>
        </p:nvPicPr>
        <p:blipFill>
          <a:blip r:embed="rId8">
            <a:extLst>
              <a:ext uri="{28A0092B-C50C-407E-A947-70E740481C1C}">
                <a14:useLocalDpi xmlns:a14="http://schemas.microsoft.com/office/drawing/2010/main" xmlns="" val="0"/>
              </a:ext>
            </a:extLst>
          </a:blip>
          <a:stretch>
            <a:fillRect/>
          </a:stretch>
        </p:blipFill>
        <p:spPr>
          <a:xfrm flipH="1">
            <a:off x="5046569" y="1702100"/>
            <a:ext cx="3048000" cy="1552575"/>
          </a:xfrm>
          <a:prstGeom prst="rect">
            <a:avLst/>
          </a:prstGeom>
        </p:spPr>
      </p:pic>
      <p:sp>
        <p:nvSpPr>
          <p:cNvPr id="9" name="Oval 8"/>
          <p:cNvSpPr/>
          <p:nvPr/>
        </p:nvSpPr>
        <p:spPr>
          <a:xfrm>
            <a:off x="4572000" y="1371600"/>
            <a:ext cx="609600" cy="568604"/>
          </a:xfrm>
          <a:prstGeom prst="ellipse">
            <a:avLst/>
          </a:prstGeom>
          <a:solidFill>
            <a:srgbClr val="FFFF00"/>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5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2</a:t>
            </a:r>
            <a:endParaRPr lang="en-US" sz="35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10" name="Rectangle 9"/>
          <p:cNvSpPr/>
          <p:nvPr/>
        </p:nvSpPr>
        <p:spPr>
          <a:xfrm>
            <a:off x="5046569" y="1295400"/>
            <a:ext cx="2517036" cy="461665"/>
          </a:xfrm>
          <a:prstGeom prst="rect">
            <a:avLst/>
          </a:prstGeom>
        </p:spPr>
        <p:txBody>
          <a:bodyPr wrap="none">
            <a:spAutoFit/>
          </a:bodyPr>
          <a:lstStyle/>
          <a:p>
            <a:r>
              <a:rPr lang="en-US" sz="2400" dirty="0" err="1" smtClean="0">
                <a:solidFill>
                  <a:srgbClr val="008000"/>
                </a:solidFill>
                <a:latin typeface="Times New Roman" panose="02020603050405020304" pitchFamily="18" charset="0"/>
                <a:cs typeface="Times New Roman" panose="02020603050405020304" pitchFamily="18" charset="0"/>
              </a:rPr>
              <a:t>Tăng</a:t>
            </a:r>
            <a:r>
              <a:rPr lang="en-US" sz="2400" dirty="0" smtClean="0">
                <a:solidFill>
                  <a:srgbClr val="008000"/>
                </a:solidFill>
                <a:latin typeface="Times New Roman" panose="02020603050405020304" pitchFamily="18" charset="0"/>
                <a:cs typeface="Times New Roman" panose="02020603050405020304" pitchFamily="18" charset="0"/>
              </a:rPr>
              <a:t> </a:t>
            </a:r>
            <a:r>
              <a:rPr lang="en-US" sz="2400" dirty="0" err="1" smtClean="0">
                <a:solidFill>
                  <a:srgbClr val="008000"/>
                </a:solidFill>
                <a:latin typeface="Times New Roman" panose="02020603050405020304" pitchFamily="18" charset="0"/>
                <a:cs typeface="Times New Roman" panose="02020603050405020304" pitchFamily="18" charset="0"/>
              </a:rPr>
              <a:t>cường</a:t>
            </a:r>
            <a:r>
              <a:rPr lang="en-US" sz="2400" dirty="0" smtClean="0">
                <a:solidFill>
                  <a:srgbClr val="008000"/>
                </a:solidFill>
                <a:latin typeface="Times New Roman" panose="02020603050405020304" pitchFamily="18" charset="0"/>
                <a:cs typeface="Times New Roman" panose="02020603050405020304" pitchFamily="18" charset="0"/>
              </a:rPr>
              <a:t> </a:t>
            </a:r>
            <a:r>
              <a:rPr lang="en-US" sz="2400" dirty="0" err="1" smtClean="0">
                <a:solidFill>
                  <a:srgbClr val="008000"/>
                </a:solidFill>
                <a:latin typeface="Times New Roman" panose="02020603050405020304" pitchFamily="18" charset="0"/>
                <a:cs typeface="Times New Roman" panose="02020603050405020304" pitchFamily="18" charset="0"/>
              </a:rPr>
              <a:t>tư</a:t>
            </a:r>
            <a:r>
              <a:rPr lang="en-US" sz="2400" dirty="0" smtClean="0">
                <a:solidFill>
                  <a:srgbClr val="008000"/>
                </a:solidFill>
                <a:latin typeface="Times New Roman" panose="02020603050405020304" pitchFamily="18" charset="0"/>
                <a:cs typeface="Times New Roman" panose="02020603050405020304" pitchFamily="18" charset="0"/>
              </a:rPr>
              <a:t> </a:t>
            </a:r>
            <a:r>
              <a:rPr lang="en-US" sz="2400" dirty="0" err="1" smtClean="0">
                <a:solidFill>
                  <a:srgbClr val="008000"/>
                </a:solidFill>
                <a:latin typeface="Times New Roman" panose="02020603050405020304" pitchFamily="18" charset="0"/>
                <a:cs typeface="Times New Roman" panose="02020603050405020304" pitchFamily="18" charset="0"/>
              </a:rPr>
              <a:t>vấn</a:t>
            </a:r>
            <a:endParaRPr lang="en-US" sz="2400" dirty="0">
              <a:solidFill>
                <a:srgbClr val="008000"/>
              </a:solidFill>
            </a:endParaRPr>
          </a:p>
        </p:txBody>
      </p:sp>
      <p:sp>
        <p:nvSpPr>
          <p:cNvPr id="11" name="Rectangle 10"/>
          <p:cNvSpPr/>
          <p:nvPr/>
        </p:nvSpPr>
        <p:spPr>
          <a:xfrm>
            <a:off x="7620000" y="1426107"/>
            <a:ext cx="1297150" cy="461665"/>
          </a:xfrm>
          <a:prstGeom prst="rect">
            <a:avLst/>
          </a:prstGeom>
        </p:spPr>
        <p:txBody>
          <a:bodyPr wrap="none">
            <a:spAutoFit/>
          </a:bodyPr>
          <a:lstStyle/>
          <a:p>
            <a:r>
              <a:rPr lang="en-US" sz="2400" dirty="0" smtClean="0">
                <a:solidFill>
                  <a:schemeClr val="accent6">
                    <a:lumMod val="75000"/>
                  </a:schemeClr>
                </a:solidFill>
                <a:latin typeface="Times New Roman" panose="02020603050405020304" pitchFamily="18" charset="0"/>
                <a:cs typeface="Times New Roman" panose="02020603050405020304" pitchFamily="18" charset="0"/>
              </a:rPr>
              <a:t>&lt; 35 </a:t>
            </a:r>
            <a:r>
              <a:rPr lang="en-US" sz="2400" dirty="0" err="1">
                <a:solidFill>
                  <a:schemeClr val="accent6">
                    <a:lumMod val="75000"/>
                  </a:schemeClr>
                </a:solidFill>
                <a:latin typeface="Times New Roman" panose="02020603050405020304" pitchFamily="18" charset="0"/>
                <a:cs typeface="Times New Roman" panose="02020603050405020304" pitchFamily="18" charset="0"/>
              </a:rPr>
              <a:t>tuổi</a:t>
            </a:r>
            <a:endParaRPr lang="en-US" sz="2400" dirty="0">
              <a:solidFill>
                <a:schemeClr val="accent6">
                  <a:lumMod val="75000"/>
                </a:schemeClr>
              </a:solidFill>
            </a:endParaRPr>
          </a:p>
        </p:txBody>
      </p:sp>
      <p:sp>
        <p:nvSpPr>
          <p:cNvPr id="12" name="Rectangle 11"/>
          <p:cNvSpPr/>
          <p:nvPr/>
        </p:nvSpPr>
        <p:spPr>
          <a:xfrm>
            <a:off x="6399146" y="2231035"/>
            <a:ext cx="2744854" cy="461665"/>
          </a:xfrm>
          <a:prstGeom prst="rect">
            <a:avLst/>
          </a:prstGeom>
        </p:spPr>
        <p:txBody>
          <a:bodyPr wrap="none">
            <a:spAutoFit/>
          </a:bodyPr>
          <a:lstStyle/>
          <a:p>
            <a:r>
              <a:rPr lang="en-US" sz="2400" dirty="0" err="1" smtClean="0">
                <a:solidFill>
                  <a:srgbClr val="FF0066"/>
                </a:solidFill>
                <a:latin typeface="Times New Roman" panose="02020603050405020304" pitchFamily="18" charset="0"/>
                <a:cs typeface="Times New Roman" panose="02020603050405020304" pitchFamily="18" charset="0"/>
              </a:rPr>
              <a:t>Có</a:t>
            </a:r>
            <a:r>
              <a:rPr lang="en-US" sz="2400" dirty="0" smtClean="0">
                <a:solidFill>
                  <a:srgbClr val="FF0066"/>
                </a:solidFill>
                <a:latin typeface="Times New Roman" panose="02020603050405020304" pitchFamily="18" charset="0"/>
                <a:cs typeface="Times New Roman" panose="02020603050405020304" pitchFamily="18" charset="0"/>
              </a:rPr>
              <a:t> </a:t>
            </a:r>
            <a:r>
              <a:rPr lang="en-US" sz="2400" dirty="0" err="1">
                <a:solidFill>
                  <a:srgbClr val="FF0066"/>
                </a:solidFill>
                <a:latin typeface="Times New Roman" panose="02020603050405020304" pitchFamily="18" charset="0"/>
                <a:cs typeface="Times New Roman" panose="02020603050405020304" pitchFamily="18" charset="0"/>
              </a:rPr>
              <a:t>tiền</a:t>
            </a:r>
            <a:r>
              <a:rPr lang="en-US" sz="2400" dirty="0">
                <a:solidFill>
                  <a:srgbClr val="FF0066"/>
                </a:solidFill>
                <a:latin typeface="Times New Roman" panose="02020603050405020304" pitchFamily="18" charset="0"/>
                <a:cs typeface="Times New Roman" panose="02020603050405020304" pitchFamily="18" charset="0"/>
              </a:rPr>
              <a:t> </a:t>
            </a:r>
            <a:r>
              <a:rPr lang="en-US" sz="2400" dirty="0" err="1">
                <a:solidFill>
                  <a:srgbClr val="FF0066"/>
                </a:solidFill>
                <a:latin typeface="Times New Roman" panose="02020603050405020304" pitchFamily="18" charset="0"/>
                <a:cs typeface="Times New Roman" panose="02020603050405020304" pitchFamily="18" charset="0"/>
              </a:rPr>
              <a:t>sử</a:t>
            </a:r>
            <a:r>
              <a:rPr lang="en-US" sz="2400" dirty="0">
                <a:solidFill>
                  <a:srgbClr val="FF0066"/>
                </a:solidFill>
                <a:latin typeface="Times New Roman" panose="02020603050405020304" pitchFamily="18" charset="0"/>
                <a:cs typeface="Times New Roman" panose="02020603050405020304" pitchFamily="18" charset="0"/>
              </a:rPr>
              <a:t> </a:t>
            </a:r>
            <a:r>
              <a:rPr lang="en-US" sz="2400" dirty="0" err="1" smtClean="0">
                <a:solidFill>
                  <a:srgbClr val="FF0066"/>
                </a:solidFill>
                <a:latin typeface="Times New Roman" panose="02020603050405020304" pitchFamily="18" charset="0"/>
                <a:cs typeface="Times New Roman" panose="02020603050405020304" pitchFamily="18" charset="0"/>
              </a:rPr>
              <a:t>dùng</a:t>
            </a:r>
            <a:r>
              <a:rPr lang="en-US" sz="2400" dirty="0" smtClean="0">
                <a:solidFill>
                  <a:srgbClr val="FF0066"/>
                </a:solidFill>
                <a:latin typeface="Times New Roman" panose="02020603050405020304" pitchFamily="18" charset="0"/>
                <a:cs typeface="Times New Roman" panose="02020603050405020304" pitchFamily="18" charset="0"/>
              </a:rPr>
              <a:t> </a:t>
            </a:r>
            <a:r>
              <a:rPr lang="en-US" sz="2400" dirty="0">
                <a:solidFill>
                  <a:srgbClr val="FF0066"/>
                </a:solidFill>
                <a:latin typeface="Times New Roman" panose="02020603050405020304" pitchFamily="18" charset="0"/>
                <a:cs typeface="Times New Roman" panose="02020603050405020304" pitchFamily="18" charset="0"/>
              </a:rPr>
              <a:t>ATS</a:t>
            </a:r>
            <a:endParaRPr lang="en-US" sz="2400" dirty="0">
              <a:solidFill>
                <a:srgbClr val="FF0066"/>
              </a:solidFill>
            </a:endParaRPr>
          </a:p>
        </p:txBody>
      </p:sp>
      <p:sp>
        <p:nvSpPr>
          <p:cNvPr id="13" name="Rectangle 12"/>
          <p:cNvSpPr/>
          <p:nvPr/>
        </p:nvSpPr>
        <p:spPr>
          <a:xfrm>
            <a:off x="4572000" y="3097097"/>
            <a:ext cx="4572000" cy="830997"/>
          </a:xfrm>
          <a:prstGeom prst="rect">
            <a:avLst/>
          </a:prstGeom>
        </p:spPr>
        <p:txBody>
          <a:bodyPr>
            <a:spAutoFit/>
          </a:bodyPr>
          <a:lstStyle/>
          <a:p>
            <a:r>
              <a:rPr lang="en-US" sz="2400" dirty="0" err="1" smtClean="0">
                <a:solidFill>
                  <a:schemeClr val="accent3">
                    <a:lumMod val="50000"/>
                  </a:schemeClr>
                </a:solidFill>
                <a:latin typeface="Times New Roman" panose="02020603050405020304" pitchFamily="18" charset="0"/>
                <a:cs typeface="Times New Roman" panose="02020603050405020304" pitchFamily="18" charset="0"/>
              </a:rPr>
              <a:t>Lệ</a:t>
            </a:r>
            <a:r>
              <a:rPr lang="en-US" sz="2400" dirty="0" smtClean="0">
                <a:solidFill>
                  <a:schemeClr val="accent3">
                    <a:lumMod val="50000"/>
                  </a:schemeClr>
                </a:solidFill>
                <a:latin typeface="Times New Roman" panose="02020603050405020304" pitchFamily="18" charset="0"/>
                <a:cs typeface="Times New Roman" panose="02020603050405020304" pitchFamily="18" charset="0"/>
              </a:rPr>
              <a:t> </a:t>
            </a:r>
            <a:r>
              <a:rPr lang="en-US" sz="2400" dirty="0" err="1">
                <a:solidFill>
                  <a:schemeClr val="accent3">
                    <a:lumMod val="50000"/>
                  </a:schemeClr>
                </a:solidFill>
                <a:latin typeface="Times New Roman" panose="02020603050405020304" pitchFamily="18" charset="0"/>
                <a:cs typeface="Times New Roman" panose="02020603050405020304" pitchFamily="18" charset="0"/>
              </a:rPr>
              <a:t>thuôc</a:t>
            </a:r>
            <a:r>
              <a:rPr lang="en-US" sz="2400" dirty="0">
                <a:solidFill>
                  <a:schemeClr val="accent3">
                    <a:lumMod val="50000"/>
                  </a:schemeClr>
                </a:solidFill>
                <a:latin typeface="Times New Roman" panose="02020603050405020304" pitchFamily="18" charset="0"/>
                <a:cs typeface="Times New Roman" panose="02020603050405020304" pitchFamily="18" charset="0"/>
              </a:rPr>
              <a:t> </a:t>
            </a:r>
            <a:r>
              <a:rPr lang="en-US" sz="2400" dirty="0" err="1" smtClean="0">
                <a:solidFill>
                  <a:schemeClr val="accent3">
                    <a:lumMod val="50000"/>
                  </a:schemeClr>
                </a:solidFill>
                <a:latin typeface="Times New Roman" panose="02020603050405020304" pitchFamily="18" charset="0"/>
                <a:cs typeface="Times New Roman" panose="02020603050405020304" pitchFamily="18" charset="0"/>
              </a:rPr>
              <a:t>vào</a:t>
            </a:r>
            <a:r>
              <a:rPr lang="en-US" sz="2400" dirty="0" smtClean="0">
                <a:solidFill>
                  <a:schemeClr val="accent3">
                    <a:lumMod val="50000"/>
                  </a:schemeClr>
                </a:solidFill>
                <a:latin typeface="Times New Roman" panose="02020603050405020304" pitchFamily="18" charset="0"/>
                <a:cs typeface="Times New Roman" panose="02020603050405020304" pitchFamily="18" charset="0"/>
              </a:rPr>
              <a:t> </a:t>
            </a:r>
            <a:r>
              <a:rPr lang="en-US" sz="2400" dirty="0" err="1">
                <a:solidFill>
                  <a:schemeClr val="accent3">
                    <a:lumMod val="50000"/>
                  </a:schemeClr>
                </a:solidFill>
                <a:latin typeface="Times New Roman" panose="02020603050405020304" pitchFamily="18" charset="0"/>
                <a:cs typeface="Times New Roman" panose="02020603050405020304" pitchFamily="18" charset="0"/>
              </a:rPr>
              <a:t>người</a:t>
            </a:r>
            <a:r>
              <a:rPr lang="en-US" sz="2400" dirty="0">
                <a:solidFill>
                  <a:schemeClr val="accent3">
                    <a:lumMod val="50000"/>
                  </a:schemeClr>
                </a:solidFill>
                <a:latin typeface="Times New Roman" panose="02020603050405020304" pitchFamily="18" charset="0"/>
                <a:cs typeface="Times New Roman" panose="02020603050405020304" pitchFamily="18" charset="0"/>
              </a:rPr>
              <a:t> </a:t>
            </a:r>
            <a:r>
              <a:rPr lang="en-US" sz="2400" dirty="0" err="1">
                <a:solidFill>
                  <a:schemeClr val="accent3">
                    <a:lumMod val="50000"/>
                  </a:schemeClr>
                </a:solidFill>
                <a:latin typeface="Times New Roman" panose="02020603050405020304" pitchFamily="18" charset="0"/>
                <a:cs typeface="Times New Roman" panose="02020603050405020304" pitchFamily="18" charset="0"/>
              </a:rPr>
              <a:t>thân</a:t>
            </a:r>
            <a:r>
              <a:rPr lang="en-US" sz="2400" dirty="0">
                <a:solidFill>
                  <a:schemeClr val="accent3">
                    <a:lumMod val="50000"/>
                  </a:schemeClr>
                </a:solidFill>
                <a:latin typeface="Times New Roman" panose="02020603050405020304" pitchFamily="18" charset="0"/>
                <a:cs typeface="Times New Roman" panose="02020603050405020304" pitchFamily="18" charset="0"/>
              </a:rPr>
              <a:t> </a:t>
            </a:r>
            <a:r>
              <a:rPr lang="en-US" sz="2400" dirty="0" err="1">
                <a:solidFill>
                  <a:schemeClr val="accent3">
                    <a:lumMod val="50000"/>
                  </a:schemeClr>
                </a:solidFill>
                <a:latin typeface="Times New Roman" panose="02020603050405020304" pitchFamily="18" charset="0"/>
                <a:cs typeface="Times New Roman" panose="02020603050405020304" pitchFamily="18" charset="0"/>
              </a:rPr>
              <a:t>trong</a:t>
            </a:r>
            <a:r>
              <a:rPr lang="en-US" sz="2400" dirty="0">
                <a:solidFill>
                  <a:schemeClr val="accent3">
                    <a:lumMod val="50000"/>
                  </a:schemeClr>
                </a:solidFill>
                <a:latin typeface="Times New Roman" panose="02020603050405020304" pitchFamily="18" charset="0"/>
                <a:cs typeface="Times New Roman" panose="02020603050405020304" pitchFamily="18" charset="0"/>
              </a:rPr>
              <a:t> </a:t>
            </a:r>
            <a:r>
              <a:rPr lang="en-US" sz="2400" dirty="0" err="1">
                <a:solidFill>
                  <a:schemeClr val="accent3">
                    <a:lumMod val="50000"/>
                  </a:schemeClr>
                </a:solidFill>
                <a:latin typeface="Times New Roman" panose="02020603050405020304" pitchFamily="18" charset="0"/>
                <a:cs typeface="Times New Roman" panose="02020603050405020304" pitchFamily="18" charset="0"/>
              </a:rPr>
              <a:t>việc</a:t>
            </a:r>
            <a:r>
              <a:rPr lang="en-US" sz="2400" dirty="0">
                <a:solidFill>
                  <a:schemeClr val="accent3">
                    <a:lumMod val="50000"/>
                  </a:schemeClr>
                </a:solidFill>
                <a:latin typeface="Times New Roman" panose="02020603050405020304" pitchFamily="18" charset="0"/>
                <a:cs typeface="Times New Roman" panose="02020603050405020304" pitchFamily="18" charset="0"/>
              </a:rPr>
              <a:t> </a:t>
            </a:r>
            <a:r>
              <a:rPr lang="en-US" sz="2400" dirty="0" err="1">
                <a:solidFill>
                  <a:schemeClr val="accent3">
                    <a:lumMod val="50000"/>
                  </a:schemeClr>
                </a:solidFill>
                <a:latin typeface="Times New Roman" panose="02020603050405020304" pitchFamily="18" charset="0"/>
                <a:cs typeface="Times New Roman" panose="02020603050405020304" pitchFamily="18" charset="0"/>
              </a:rPr>
              <a:t>đóng</a:t>
            </a:r>
            <a:r>
              <a:rPr lang="en-US" sz="2400" dirty="0">
                <a:solidFill>
                  <a:schemeClr val="accent3">
                    <a:lumMod val="50000"/>
                  </a:schemeClr>
                </a:solidFill>
                <a:latin typeface="Times New Roman" panose="02020603050405020304" pitchFamily="18" charset="0"/>
                <a:cs typeface="Times New Roman" panose="02020603050405020304" pitchFamily="18" charset="0"/>
              </a:rPr>
              <a:t> </a:t>
            </a:r>
            <a:r>
              <a:rPr lang="en-US" sz="2400" dirty="0" err="1" smtClean="0">
                <a:solidFill>
                  <a:schemeClr val="accent3">
                    <a:lumMod val="50000"/>
                  </a:schemeClr>
                </a:solidFill>
                <a:latin typeface="Times New Roman" panose="02020603050405020304" pitchFamily="18" charset="0"/>
                <a:cs typeface="Times New Roman" panose="02020603050405020304" pitchFamily="18" charset="0"/>
              </a:rPr>
              <a:t>phí</a:t>
            </a:r>
            <a:r>
              <a:rPr lang="en-US" sz="2400" dirty="0" smtClean="0">
                <a:solidFill>
                  <a:schemeClr val="accent3">
                    <a:lumMod val="50000"/>
                  </a:schemeClr>
                </a:solidFill>
                <a:latin typeface="Times New Roman" panose="02020603050405020304" pitchFamily="18" charset="0"/>
                <a:cs typeface="Times New Roman" panose="02020603050405020304" pitchFamily="18" charset="0"/>
              </a:rPr>
              <a:t> </a:t>
            </a:r>
            <a:r>
              <a:rPr lang="en-US" sz="2400" dirty="0" err="1">
                <a:solidFill>
                  <a:schemeClr val="accent3">
                    <a:lumMod val="50000"/>
                  </a:schemeClr>
                </a:solidFill>
                <a:latin typeface="Times New Roman" panose="02020603050405020304" pitchFamily="18" charset="0"/>
                <a:cs typeface="Times New Roman" panose="02020603050405020304" pitchFamily="18" charset="0"/>
              </a:rPr>
              <a:t>điều</a:t>
            </a:r>
            <a:r>
              <a:rPr lang="en-US" sz="2400" dirty="0">
                <a:solidFill>
                  <a:schemeClr val="accent3">
                    <a:lumMod val="50000"/>
                  </a:schemeClr>
                </a:solidFill>
                <a:latin typeface="Times New Roman" panose="02020603050405020304" pitchFamily="18" charset="0"/>
                <a:cs typeface="Times New Roman" panose="02020603050405020304" pitchFamily="18" charset="0"/>
              </a:rPr>
              <a:t> </a:t>
            </a:r>
            <a:r>
              <a:rPr lang="en-US" sz="2400" dirty="0" err="1">
                <a:solidFill>
                  <a:schemeClr val="accent3">
                    <a:lumMod val="50000"/>
                  </a:schemeClr>
                </a:solidFill>
                <a:latin typeface="Times New Roman" panose="02020603050405020304" pitchFamily="18" charset="0"/>
                <a:cs typeface="Times New Roman" panose="02020603050405020304" pitchFamily="18" charset="0"/>
              </a:rPr>
              <a:t>trị</a:t>
            </a:r>
            <a:r>
              <a:rPr lang="en-US" sz="2400" dirty="0">
                <a:solidFill>
                  <a:schemeClr val="accent3">
                    <a:lumMod val="50000"/>
                  </a:schemeClr>
                </a:solidFill>
                <a:latin typeface="Times New Roman" panose="02020603050405020304" pitchFamily="18" charset="0"/>
                <a:cs typeface="Times New Roman" panose="02020603050405020304" pitchFamily="18" charset="0"/>
              </a:rPr>
              <a:t> MMT</a:t>
            </a:r>
            <a:endParaRPr lang="en-US" sz="2400" dirty="0">
              <a:solidFill>
                <a:schemeClr val="accent3">
                  <a:lumMod val="50000"/>
                </a:schemeClr>
              </a:solidFill>
            </a:endParaRPr>
          </a:p>
        </p:txBody>
      </p:sp>
      <p:sp>
        <p:nvSpPr>
          <p:cNvPr id="16" name="Oval 15"/>
          <p:cNvSpPr/>
          <p:nvPr/>
        </p:nvSpPr>
        <p:spPr>
          <a:xfrm>
            <a:off x="457200" y="3657600"/>
            <a:ext cx="609600" cy="568604"/>
          </a:xfrm>
          <a:prstGeom prst="ellipse">
            <a:avLst/>
          </a:prstGeom>
          <a:solidFill>
            <a:srgbClr val="FFFF00"/>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5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3</a:t>
            </a:r>
          </a:p>
        </p:txBody>
      </p:sp>
      <p:pic>
        <p:nvPicPr>
          <p:cNvPr id="20" name="Picture 19"/>
          <p:cNvPicPr>
            <a:picLocks noChangeAspect="1"/>
          </p:cNvPicPr>
          <p:nvPr/>
        </p:nvPicPr>
        <p:blipFill>
          <a:blip r:embed="rId9" cstate="print">
            <a:extLst>
              <a:ext uri="{28A0092B-C50C-407E-A947-70E740481C1C}">
                <a14:useLocalDpi xmlns:a14="http://schemas.microsoft.com/office/drawing/2010/main" xmlns="" val="0"/>
              </a:ext>
            </a:extLst>
          </a:blip>
          <a:stretch>
            <a:fillRect/>
          </a:stretch>
        </p:blipFill>
        <p:spPr>
          <a:xfrm>
            <a:off x="2993072" y="3948735"/>
            <a:ext cx="1578928" cy="480713"/>
          </a:xfrm>
          <a:prstGeom prst="rect">
            <a:avLst/>
          </a:prstGeom>
        </p:spPr>
      </p:pic>
      <p:pic>
        <p:nvPicPr>
          <p:cNvPr id="21" name="Picture 20"/>
          <p:cNvPicPr>
            <a:picLocks noChangeAspect="1"/>
          </p:cNvPicPr>
          <p:nvPr/>
        </p:nvPicPr>
        <p:blipFill>
          <a:blip r:embed="rId10" cstate="print">
            <a:extLst>
              <a:ext uri="{28A0092B-C50C-407E-A947-70E740481C1C}">
                <a14:useLocalDpi xmlns:a14="http://schemas.microsoft.com/office/drawing/2010/main" xmlns="" val="0"/>
              </a:ext>
            </a:extLst>
          </a:blip>
          <a:stretch>
            <a:fillRect/>
          </a:stretch>
        </p:blipFill>
        <p:spPr>
          <a:xfrm>
            <a:off x="299088" y="5308699"/>
            <a:ext cx="1148712" cy="825131"/>
          </a:xfrm>
          <a:prstGeom prst="rect">
            <a:avLst/>
          </a:prstGeom>
        </p:spPr>
      </p:pic>
      <p:sp>
        <p:nvSpPr>
          <p:cNvPr id="22" name="Rectangle 21"/>
          <p:cNvSpPr/>
          <p:nvPr/>
        </p:nvSpPr>
        <p:spPr>
          <a:xfrm>
            <a:off x="481627" y="4800600"/>
            <a:ext cx="732445" cy="607667"/>
          </a:xfrm>
          <a:prstGeom prst="rect">
            <a:avLst/>
          </a:prstGeom>
        </p:spPr>
        <p:txBody>
          <a:bodyPr wrap="none">
            <a:spAutoFit/>
          </a:bodyPr>
          <a:lstStyle/>
          <a:p>
            <a:pPr>
              <a:lnSpc>
                <a:spcPct val="160000"/>
              </a:lnSpc>
            </a:pPr>
            <a:r>
              <a:rPr lang="en-US" sz="2400" dirty="0" smtClean="0">
                <a:solidFill>
                  <a:srgbClr val="FF3300"/>
                </a:solidFill>
                <a:latin typeface="Times New Roman" panose="02020603050405020304" pitchFamily="18" charset="0"/>
                <a:cs typeface="Times New Roman" panose="02020603050405020304" pitchFamily="18" charset="0"/>
              </a:rPr>
              <a:t>ATS</a:t>
            </a:r>
            <a:endParaRPr lang="en-US" sz="2400" dirty="0">
              <a:solidFill>
                <a:srgbClr val="FF3300"/>
              </a:solidFill>
              <a:latin typeface="Times New Roman" panose="02020603050405020304" pitchFamily="18" charset="0"/>
              <a:cs typeface="Times New Roman" panose="02020603050405020304" pitchFamily="18" charset="0"/>
            </a:endParaRPr>
          </a:p>
        </p:txBody>
      </p:sp>
      <p:pic>
        <p:nvPicPr>
          <p:cNvPr id="23" name="Picture 22"/>
          <p:cNvPicPr>
            <a:picLocks noChangeAspect="1"/>
          </p:cNvPicPr>
          <p:nvPr/>
        </p:nvPicPr>
        <p:blipFill>
          <a:blip r:embed="rId11" cstate="print">
            <a:extLst>
              <a:ext uri="{28A0092B-C50C-407E-A947-70E740481C1C}">
                <a14:useLocalDpi xmlns:a14="http://schemas.microsoft.com/office/drawing/2010/main" xmlns="" val="0"/>
              </a:ext>
            </a:extLst>
          </a:blip>
          <a:stretch>
            <a:fillRect/>
          </a:stretch>
        </p:blipFill>
        <p:spPr>
          <a:xfrm>
            <a:off x="2362200" y="5158590"/>
            <a:ext cx="2268206" cy="1699410"/>
          </a:xfrm>
          <a:prstGeom prst="rect">
            <a:avLst/>
          </a:prstGeom>
        </p:spPr>
      </p:pic>
      <p:pic>
        <p:nvPicPr>
          <p:cNvPr id="26" name="Picture 25"/>
          <p:cNvPicPr>
            <a:picLocks noChangeAspect="1"/>
          </p:cNvPicPr>
          <p:nvPr/>
        </p:nvPicPr>
        <p:blipFill>
          <a:blip r:embed="rId12" cstate="print">
            <a:extLst>
              <a:ext uri="{28A0092B-C50C-407E-A947-70E740481C1C}">
                <a14:useLocalDpi xmlns:a14="http://schemas.microsoft.com/office/drawing/2010/main" xmlns="" val="0"/>
              </a:ext>
            </a:extLst>
          </a:blip>
          <a:stretch>
            <a:fillRect/>
          </a:stretch>
        </p:blipFill>
        <p:spPr>
          <a:xfrm>
            <a:off x="1905000" y="4507617"/>
            <a:ext cx="791218" cy="826383"/>
          </a:xfrm>
          <a:prstGeom prst="rect">
            <a:avLst/>
          </a:prstGeom>
        </p:spPr>
      </p:pic>
      <p:sp>
        <p:nvSpPr>
          <p:cNvPr id="27" name="Oval 26"/>
          <p:cNvSpPr/>
          <p:nvPr/>
        </p:nvSpPr>
        <p:spPr>
          <a:xfrm>
            <a:off x="4889005" y="4478201"/>
            <a:ext cx="609600" cy="568604"/>
          </a:xfrm>
          <a:prstGeom prst="ellipse">
            <a:avLst/>
          </a:prstGeom>
          <a:solidFill>
            <a:srgbClr val="FFFF00"/>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5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4</a:t>
            </a:r>
            <a:endParaRPr lang="en-US" sz="35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32" name="Rectangle 31"/>
          <p:cNvSpPr/>
          <p:nvPr/>
        </p:nvSpPr>
        <p:spPr>
          <a:xfrm>
            <a:off x="5334333" y="6324600"/>
            <a:ext cx="1587294" cy="461665"/>
          </a:xfrm>
          <a:prstGeom prst="rect">
            <a:avLst/>
          </a:prstGeom>
        </p:spPr>
        <p:txBody>
          <a:bodyPr wrap="none">
            <a:spAutoFit/>
          </a:bodyPr>
          <a:lstStyle/>
          <a:p>
            <a:r>
              <a:rPr lang="en-US" sz="2400" dirty="0">
                <a:solidFill>
                  <a:srgbClr val="FF3300"/>
                </a:solidFill>
                <a:latin typeface="Times New Roman" panose="02020603050405020304" pitchFamily="18" charset="0"/>
                <a:cs typeface="Times New Roman" panose="02020603050405020304" pitchFamily="18" charset="0"/>
              </a:rPr>
              <a:t>AMP/MET</a:t>
            </a:r>
            <a:endParaRPr lang="en-US" sz="2400" dirty="0">
              <a:solidFill>
                <a:srgbClr val="FF3300"/>
              </a:solidFill>
            </a:endParaRPr>
          </a:p>
        </p:txBody>
      </p:sp>
    </p:spTree>
    <p:extLst>
      <p:ext uri="{BB962C8B-B14F-4D97-AF65-F5344CB8AC3E}">
        <p14:creationId xmlns:p14="http://schemas.microsoft.com/office/powerpoint/2010/main" xmlns="" val="19422800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295400" y="838200"/>
            <a:ext cx="6543675" cy="4690806"/>
          </a:xfrm>
          <a:prstGeom prst="rect">
            <a:avLst/>
          </a:prstGeom>
        </p:spPr>
      </p:pic>
    </p:spTree>
    <p:extLst>
      <p:ext uri="{BB962C8B-B14F-4D97-AF65-F5344CB8AC3E}">
        <p14:creationId xmlns:p14="http://schemas.microsoft.com/office/powerpoint/2010/main" xmlns="" val="10799999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r>
              <a:rPr lang="en-US" altLang="en-US" dirty="0" err="1" smtClean="0"/>
              <a:t>Nội</a:t>
            </a:r>
            <a:r>
              <a:rPr lang="en-US" altLang="en-US" dirty="0" smtClean="0"/>
              <a:t> dung</a:t>
            </a:r>
          </a:p>
        </p:txBody>
      </p:sp>
      <p:sp>
        <p:nvSpPr>
          <p:cNvPr id="5123" name="Content Placeholder 2"/>
          <p:cNvSpPr>
            <a:spLocks noGrp="1"/>
          </p:cNvSpPr>
          <p:nvPr>
            <p:ph idx="1"/>
          </p:nvPr>
        </p:nvSpPr>
        <p:spPr/>
        <p:txBody>
          <a:bodyPr>
            <a:normAutofit fontScale="92500" lnSpcReduction="10000"/>
          </a:bodyPr>
          <a:lstStyle/>
          <a:p>
            <a:pPr marL="514350" indent="-514350" eaLnBrk="1" hangingPunct="1">
              <a:lnSpc>
                <a:spcPct val="150000"/>
              </a:lnSpc>
              <a:buFont typeface="Calibri"/>
              <a:buAutoNum type="arabicPeriod"/>
            </a:pPr>
            <a:r>
              <a:rPr lang="en-US" altLang="en-US" dirty="0" err="1" smtClean="0"/>
              <a:t>Đặt</a:t>
            </a:r>
            <a:r>
              <a:rPr lang="en-US" altLang="en-US" dirty="0" smtClean="0"/>
              <a:t> </a:t>
            </a:r>
            <a:r>
              <a:rPr lang="en-US" altLang="en-US" dirty="0" err="1" smtClean="0"/>
              <a:t>vấn</a:t>
            </a:r>
            <a:r>
              <a:rPr lang="en-US" altLang="en-US" dirty="0" smtClean="0"/>
              <a:t> </a:t>
            </a:r>
            <a:r>
              <a:rPr lang="en-US" altLang="en-US" dirty="0" err="1" smtClean="0"/>
              <a:t>đề</a:t>
            </a:r>
            <a:endParaRPr lang="en-US" altLang="en-US" dirty="0" smtClean="0"/>
          </a:p>
          <a:p>
            <a:pPr marL="514350" indent="-514350" eaLnBrk="1" hangingPunct="1">
              <a:lnSpc>
                <a:spcPct val="150000"/>
              </a:lnSpc>
              <a:buFont typeface="Calibri"/>
              <a:buAutoNum type="arabicPeriod"/>
            </a:pPr>
            <a:r>
              <a:rPr lang="en-US" altLang="en-US" dirty="0" err="1" smtClean="0"/>
              <a:t>Mục</a:t>
            </a:r>
            <a:r>
              <a:rPr lang="en-US" altLang="en-US" dirty="0" smtClean="0"/>
              <a:t> </a:t>
            </a:r>
            <a:r>
              <a:rPr lang="en-US" altLang="en-US" dirty="0" err="1" smtClean="0"/>
              <a:t>tiêu</a:t>
            </a:r>
            <a:r>
              <a:rPr lang="en-US" altLang="en-US" dirty="0" smtClean="0"/>
              <a:t> </a:t>
            </a:r>
            <a:r>
              <a:rPr lang="en-US" altLang="en-US" dirty="0" err="1" smtClean="0"/>
              <a:t>nghiên</a:t>
            </a:r>
            <a:r>
              <a:rPr lang="en-US" altLang="en-US" dirty="0" smtClean="0"/>
              <a:t> </a:t>
            </a:r>
            <a:r>
              <a:rPr lang="en-US" altLang="en-US" dirty="0" err="1" smtClean="0"/>
              <a:t>cứu</a:t>
            </a:r>
            <a:endParaRPr lang="en-US" altLang="en-US" dirty="0" smtClean="0"/>
          </a:p>
          <a:p>
            <a:pPr marL="514350" indent="-514350" eaLnBrk="1" hangingPunct="1">
              <a:lnSpc>
                <a:spcPct val="150000"/>
              </a:lnSpc>
              <a:buFont typeface="Calibri"/>
              <a:buAutoNum type="arabicPeriod"/>
            </a:pPr>
            <a:r>
              <a:rPr lang="en-US" altLang="en-US" dirty="0" err="1" smtClean="0"/>
              <a:t>Phương</a:t>
            </a:r>
            <a:r>
              <a:rPr lang="en-US" altLang="en-US" dirty="0" smtClean="0"/>
              <a:t> </a:t>
            </a:r>
            <a:r>
              <a:rPr lang="en-US" altLang="en-US" dirty="0" err="1" smtClean="0"/>
              <a:t>pháp</a:t>
            </a:r>
            <a:endParaRPr lang="en-US" altLang="en-US" dirty="0" smtClean="0"/>
          </a:p>
          <a:p>
            <a:pPr marL="514350" indent="-514350" eaLnBrk="1" hangingPunct="1">
              <a:lnSpc>
                <a:spcPct val="150000"/>
              </a:lnSpc>
              <a:buFont typeface="Calibri"/>
              <a:buAutoNum type="arabicPeriod"/>
            </a:pPr>
            <a:r>
              <a:rPr lang="en-US" altLang="en-US" dirty="0" err="1" smtClean="0"/>
              <a:t>Kết</a:t>
            </a:r>
            <a:r>
              <a:rPr lang="en-US" altLang="en-US" dirty="0" smtClean="0"/>
              <a:t> </a:t>
            </a:r>
            <a:r>
              <a:rPr lang="en-US" altLang="en-US" dirty="0" err="1" smtClean="0"/>
              <a:t>quả</a:t>
            </a:r>
            <a:endParaRPr lang="en-US" altLang="en-US" dirty="0" smtClean="0"/>
          </a:p>
          <a:p>
            <a:pPr marL="514350" indent="-514350" eaLnBrk="1" hangingPunct="1">
              <a:lnSpc>
                <a:spcPct val="150000"/>
              </a:lnSpc>
              <a:buFont typeface="Calibri"/>
              <a:buAutoNum type="arabicPeriod"/>
            </a:pPr>
            <a:r>
              <a:rPr lang="en-US" altLang="en-US" dirty="0" err="1" smtClean="0"/>
              <a:t>Kết</a:t>
            </a:r>
            <a:r>
              <a:rPr lang="en-US" altLang="en-US" dirty="0" smtClean="0"/>
              <a:t> </a:t>
            </a:r>
            <a:r>
              <a:rPr lang="en-US" altLang="en-US" dirty="0" err="1" smtClean="0"/>
              <a:t>luận</a:t>
            </a:r>
            <a:endParaRPr lang="en-US" altLang="en-US" dirty="0" smtClean="0"/>
          </a:p>
          <a:p>
            <a:pPr marL="514350" indent="-514350" eaLnBrk="1" hangingPunct="1">
              <a:lnSpc>
                <a:spcPct val="150000"/>
              </a:lnSpc>
              <a:buFont typeface="Calibri"/>
              <a:buAutoNum type="arabicPeriod"/>
            </a:pPr>
            <a:r>
              <a:rPr lang="en-US" altLang="en-US" dirty="0" err="1" smtClean="0"/>
              <a:t>Khuyến</a:t>
            </a:r>
            <a:r>
              <a:rPr lang="en-US" altLang="en-US" dirty="0" smtClean="0"/>
              <a:t> </a:t>
            </a:r>
            <a:r>
              <a:rPr lang="en-US" altLang="en-US" dirty="0" err="1" smtClean="0"/>
              <a:t>nghị</a:t>
            </a:r>
            <a:endParaRPr lang="en-US" altLang="en-US" dirty="0" smtClean="0"/>
          </a:p>
        </p:txBody>
      </p:sp>
    </p:spTree>
    <p:extLst>
      <p:ext uri="{BB962C8B-B14F-4D97-AF65-F5344CB8AC3E}">
        <p14:creationId xmlns:p14="http://schemas.microsoft.com/office/powerpoint/2010/main" xmlns="" val="19721811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BEBA8EAE-BF5A-486C-A8C5-ECC9F3942E4B}">
                <a14:imgProps xmlns:a14="http://schemas.microsoft.com/office/drawing/2010/main" xmlns="">
                  <a14:imgLayer r:embed="rId4">
                    <a14:imgEffect>
                      <a14:saturation sat="400000"/>
                    </a14:imgEffect>
                    <a14:imgEffect>
                      <a14:brightnessContrast contrast="40000"/>
                    </a14:imgEffect>
                  </a14:imgLayer>
                </a14:imgProps>
              </a:ext>
              <a:ext uri="{28A0092B-C50C-407E-A947-70E740481C1C}">
                <a14:useLocalDpi xmlns:a14="http://schemas.microsoft.com/office/drawing/2010/main" xmlns="" val="0"/>
              </a:ext>
            </a:extLst>
          </a:blip>
          <a:stretch>
            <a:fillRect/>
          </a:stretch>
        </p:blipFill>
        <p:spPr>
          <a:xfrm>
            <a:off x="0" y="982448"/>
            <a:ext cx="9144000" cy="4039016"/>
          </a:xfrm>
          <a:prstGeom prst="rect">
            <a:avLst/>
          </a:prstGeom>
        </p:spPr>
      </p:pic>
      <p:sp>
        <p:nvSpPr>
          <p:cNvPr id="2" name="Title 1"/>
          <p:cNvSpPr>
            <a:spLocks noGrp="1"/>
          </p:cNvSpPr>
          <p:nvPr>
            <p:ph type="title"/>
          </p:nvPr>
        </p:nvSpPr>
        <p:spPr>
          <a:xfrm>
            <a:off x="468406" y="116730"/>
            <a:ext cx="8229600" cy="814077"/>
          </a:xfrm>
        </p:spPr>
        <p:txBody>
          <a:bodyPr>
            <a:normAutofit/>
          </a:bodyPr>
          <a:lstStyle/>
          <a:p>
            <a:r>
              <a:rPr lang="en-US" sz="4000" b="1" dirty="0" smtClean="0"/>
              <a:t>1. </a:t>
            </a:r>
            <a:r>
              <a:rPr lang="en-US" sz="4000" b="1" dirty="0" err="1" smtClean="0"/>
              <a:t>Đặt</a:t>
            </a:r>
            <a:r>
              <a:rPr lang="en-US" sz="4000" b="1" dirty="0" smtClean="0"/>
              <a:t> </a:t>
            </a:r>
            <a:r>
              <a:rPr lang="en-US" sz="4000" b="1" dirty="0" err="1" smtClean="0"/>
              <a:t>vấn</a:t>
            </a:r>
            <a:r>
              <a:rPr lang="en-US" sz="4000" b="1" dirty="0" smtClean="0"/>
              <a:t> </a:t>
            </a:r>
            <a:r>
              <a:rPr lang="en-US" sz="4000" b="1" dirty="0" err="1" smtClean="0"/>
              <a:t>đề</a:t>
            </a:r>
            <a:endParaRPr lang="en-US" sz="4000" b="1" dirty="0"/>
          </a:p>
        </p:txBody>
      </p:sp>
      <p:sp>
        <p:nvSpPr>
          <p:cNvPr id="7" name="TextBox 6"/>
          <p:cNvSpPr txBox="1"/>
          <p:nvPr/>
        </p:nvSpPr>
        <p:spPr>
          <a:xfrm>
            <a:off x="2971800" y="1066800"/>
            <a:ext cx="4701988" cy="664797"/>
          </a:xfrm>
          <a:prstGeom prst="rect">
            <a:avLst/>
          </a:prstGeom>
          <a:noFill/>
        </p:spPr>
        <p:txBody>
          <a:bodyPr wrap="square" rtlCol="0">
            <a:spAutoFit/>
          </a:bodyPr>
          <a:lstStyle/>
          <a:p>
            <a:pPr>
              <a:lnSpc>
                <a:spcPct val="60000"/>
              </a:lnSpc>
            </a:pPr>
            <a:r>
              <a:rPr lang="en-US" sz="4000" b="1" dirty="0" smtClean="0">
                <a:solidFill>
                  <a:schemeClr val="accent6"/>
                </a:solidFill>
                <a:latin typeface="Arial" panose="020B0604020202020204" pitchFamily="34" charset="0"/>
                <a:cs typeface="Arial" panose="020B0604020202020204" pitchFamily="34" charset="0"/>
              </a:rPr>
              <a:t>32,4</a:t>
            </a:r>
            <a:r>
              <a:rPr lang="en-US" sz="3000" b="1" dirty="0" smtClean="0">
                <a:solidFill>
                  <a:schemeClr val="accent6"/>
                </a:solidFill>
                <a:latin typeface="Arial" panose="020B0604020202020204" pitchFamily="34" charset="0"/>
                <a:cs typeface="Arial" panose="020B0604020202020204" pitchFamily="34" charset="0"/>
              </a:rPr>
              <a:t> </a:t>
            </a:r>
            <a:r>
              <a:rPr lang="en-US" sz="3000" b="1" dirty="0" err="1" smtClean="0">
                <a:solidFill>
                  <a:schemeClr val="accent6"/>
                </a:solidFill>
                <a:latin typeface="Arial" panose="020B0604020202020204" pitchFamily="34" charset="0"/>
                <a:cs typeface="Arial" panose="020B0604020202020204" pitchFamily="34" charset="0"/>
              </a:rPr>
              <a:t>triệu</a:t>
            </a:r>
            <a:endParaRPr lang="en-US" sz="3000" b="1" dirty="0" smtClean="0">
              <a:solidFill>
                <a:schemeClr val="accent6"/>
              </a:solidFill>
              <a:latin typeface="Arial" panose="020B0604020202020204" pitchFamily="34" charset="0"/>
              <a:cs typeface="Arial" panose="020B0604020202020204" pitchFamily="34" charset="0"/>
            </a:endParaRPr>
          </a:p>
          <a:p>
            <a:pPr>
              <a:lnSpc>
                <a:spcPct val="60000"/>
              </a:lnSpc>
            </a:pPr>
            <a:r>
              <a:rPr lang="en-US" sz="2200" b="1" dirty="0" err="1" smtClean="0">
                <a:latin typeface="Arial" panose="020B0604020202020204" pitchFamily="34" charset="0"/>
                <a:cs typeface="Arial" panose="020B0604020202020204" pitchFamily="34" charset="0"/>
              </a:rPr>
              <a:t>Người</a:t>
            </a:r>
            <a:r>
              <a:rPr lang="en-US" sz="2200" b="1" dirty="0" smtClean="0">
                <a:latin typeface="Arial" panose="020B0604020202020204" pitchFamily="34" charset="0"/>
                <a:cs typeface="Arial" panose="020B0604020202020204" pitchFamily="34" charset="0"/>
              </a:rPr>
              <a:t> </a:t>
            </a:r>
            <a:r>
              <a:rPr lang="en-US" sz="2200" b="1" dirty="0" err="1" smtClean="0">
                <a:latin typeface="Arial" panose="020B0604020202020204" pitchFamily="34" charset="0"/>
                <a:cs typeface="Arial" panose="020B0604020202020204" pitchFamily="34" charset="0"/>
              </a:rPr>
              <a:t>sử</a:t>
            </a:r>
            <a:r>
              <a:rPr lang="en-US" sz="2200" b="1" dirty="0" smtClean="0">
                <a:latin typeface="Arial" panose="020B0604020202020204" pitchFamily="34" charset="0"/>
                <a:cs typeface="Arial" panose="020B0604020202020204" pitchFamily="34" charset="0"/>
              </a:rPr>
              <a:t> </a:t>
            </a:r>
            <a:r>
              <a:rPr lang="en-US" sz="2200" b="1" dirty="0" err="1" smtClean="0">
                <a:latin typeface="Arial" panose="020B0604020202020204" pitchFamily="34" charset="0"/>
                <a:cs typeface="Arial" panose="020B0604020202020204" pitchFamily="34" charset="0"/>
              </a:rPr>
              <a:t>dụng</a:t>
            </a:r>
            <a:r>
              <a:rPr lang="en-US" sz="2200" b="1" dirty="0" smtClean="0">
                <a:latin typeface="Arial" panose="020B0604020202020204" pitchFamily="34" charset="0"/>
                <a:cs typeface="Arial" panose="020B0604020202020204" pitchFamily="34" charset="0"/>
              </a:rPr>
              <a:t> </a:t>
            </a:r>
            <a:r>
              <a:rPr lang="en-US" sz="2200" b="1" dirty="0" err="1" smtClean="0">
                <a:latin typeface="Arial" panose="020B0604020202020204" pitchFamily="34" charset="0"/>
                <a:cs typeface="Arial" panose="020B0604020202020204" pitchFamily="34" charset="0"/>
              </a:rPr>
              <a:t>opiods</a:t>
            </a:r>
            <a:r>
              <a:rPr lang="en-US" sz="2200" b="1" dirty="0" smtClean="0">
                <a:latin typeface="Arial" panose="020B0604020202020204" pitchFamily="34" charset="0"/>
                <a:cs typeface="Arial" panose="020B0604020202020204" pitchFamily="34" charset="0"/>
              </a:rPr>
              <a:t> </a:t>
            </a:r>
            <a:r>
              <a:rPr lang="en-US" sz="2200" b="1" dirty="0" err="1" smtClean="0">
                <a:latin typeface="Arial" panose="020B0604020202020204" pitchFamily="34" charset="0"/>
                <a:cs typeface="Arial" panose="020B0604020202020204" pitchFamily="34" charset="0"/>
              </a:rPr>
              <a:t>và</a:t>
            </a:r>
            <a:r>
              <a:rPr lang="en-US" sz="2200" b="1" dirty="0" smtClean="0">
                <a:latin typeface="Arial" panose="020B0604020202020204" pitchFamily="34" charset="0"/>
                <a:cs typeface="Arial" panose="020B0604020202020204" pitchFamily="34" charset="0"/>
              </a:rPr>
              <a:t> opiates</a:t>
            </a:r>
            <a:endParaRPr lang="en-US" sz="2200" b="1" dirty="0">
              <a:latin typeface="Arial" panose="020B0604020202020204" pitchFamily="34" charset="0"/>
              <a:cs typeface="Arial" panose="020B0604020202020204" pitchFamily="34" charset="0"/>
            </a:endParaRPr>
          </a:p>
        </p:txBody>
      </p:sp>
      <p:sp>
        <p:nvSpPr>
          <p:cNvPr id="8" name="TextBox 7"/>
          <p:cNvSpPr txBox="1"/>
          <p:nvPr/>
        </p:nvSpPr>
        <p:spPr>
          <a:xfrm>
            <a:off x="4583205" y="1905000"/>
            <a:ext cx="4114801" cy="664797"/>
          </a:xfrm>
          <a:prstGeom prst="rect">
            <a:avLst/>
          </a:prstGeom>
          <a:noFill/>
        </p:spPr>
        <p:txBody>
          <a:bodyPr wrap="square" rtlCol="0">
            <a:spAutoFit/>
          </a:bodyPr>
          <a:lstStyle/>
          <a:p>
            <a:pPr>
              <a:lnSpc>
                <a:spcPct val="60000"/>
              </a:lnSpc>
            </a:pPr>
            <a:r>
              <a:rPr lang="en-US" sz="4000" b="1" dirty="0" smtClean="0">
                <a:solidFill>
                  <a:schemeClr val="accent6"/>
                </a:solidFill>
                <a:latin typeface="Arial" panose="020B0604020202020204" pitchFamily="34" charset="0"/>
                <a:cs typeface="Arial" panose="020B0604020202020204" pitchFamily="34" charset="0"/>
              </a:rPr>
              <a:t>27</a:t>
            </a:r>
            <a:r>
              <a:rPr lang="en-US" sz="3000" b="1" dirty="0" smtClean="0">
                <a:solidFill>
                  <a:schemeClr val="accent6"/>
                </a:solidFill>
                <a:latin typeface="Arial" panose="020B0604020202020204" pitchFamily="34" charset="0"/>
                <a:cs typeface="Arial" panose="020B0604020202020204" pitchFamily="34" charset="0"/>
              </a:rPr>
              <a:t> </a:t>
            </a:r>
            <a:r>
              <a:rPr lang="en-US" sz="3000" b="1" dirty="0" err="1" smtClean="0">
                <a:solidFill>
                  <a:schemeClr val="accent6"/>
                </a:solidFill>
                <a:latin typeface="Arial" panose="020B0604020202020204" pitchFamily="34" charset="0"/>
                <a:cs typeface="Arial" panose="020B0604020202020204" pitchFamily="34" charset="0"/>
              </a:rPr>
              <a:t>triệu</a:t>
            </a:r>
            <a:endParaRPr lang="en-US" sz="3000" b="1" dirty="0" smtClean="0">
              <a:solidFill>
                <a:schemeClr val="accent6"/>
              </a:solidFill>
              <a:latin typeface="Arial" panose="020B0604020202020204" pitchFamily="34" charset="0"/>
              <a:cs typeface="Arial" panose="020B0604020202020204" pitchFamily="34" charset="0"/>
            </a:endParaRPr>
          </a:p>
          <a:p>
            <a:pPr>
              <a:lnSpc>
                <a:spcPct val="60000"/>
              </a:lnSpc>
            </a:pPr>
            <a:r>
              <a:rPr lang="en-US" sz="2200" b="1" dirty="0" err="1" smtClean="0">
                <a:latin typeface="Arial" panose="020B0604020202020204" pitchFamily="34" charset="0"/>
                <a:cs typeface="Arial" panose="020B0604020202020204" pitchFamily="34" charset="0"/>
              </a:rPr>
              <a:t>Người</a:t>
            </a:r>
            <a:r>
              <a:rPr lang="en-US" sz="2200" b="1" dirty="0" smtClean="0">
                <a:latin typeface="Arial" panose="020B0604020202020204" pitchFamily="34" charset="0"/>
                <a:cs typeface="Arial" panose="020B0604020202020204" pitchFamily="34" charset="0"/>
              </a:rPr>
              <a:t> </a:t>
            </a:r>
            <a:r>
              <a:rPr lang="en-US" sz="2200" b="1" dirty="0" err="1" smtClean="0">
                <a:latin typeface="Arial" panose="020B0604020202020204" pitchFamily="34" charset="0"/>
                <a:cs typeface="Arial" panose="020B0604020202020204" pitchFamily="34" charset="0"/>
              </a:rPr>
              <a:t>có</a:t>
            </a:r>
            <a:r>
              <a:rPr lang="en-US" sz="2200" b="1" dirty="0" smtClean="0">
                <a:latin typeface="Arial" panose="020B0604020202020204" pitchFamily="34" charset="0"/>
                <a:cs typeface="Arial" panose="020B0604020202020204" pitchFamily="34" charset="0"/>
              </a:rPr>
              <a:t> </a:t>
            </a:r>
            <a:r>
              <a:rPr lang="en-US" sz="2200" b="1" dirty="0" err="1" smtClean="0">
                <a:latin typeface="Arial" panose="020B0604020202020204" pitchFamily="34" charset="0"/>
                <a:cs typeface="Arial" panose="020B0604020202020204" pitchFamily="34" charset="0"/>
              </a:rPr>
              <a:t>vấn</a:t>
            </a:r>
            <a:r>
              <a:rPr lang="en-US" sz="2200" b="1" dirty="0" smtClean="0">
                <a:latin typeface="Arial" panose="020B0604020202020204" pitchFamily="34" charset="0"/>
                <a:cs typeface="Arial" panose="020B0604020202020204" pitchFamily="34" charset="0"/>
              </a:rPr>
              <a:t> </a:t>
            </a:r>
            <a:r>
              <a:rPr lang="en-US" sz="2200" b="1" dirty="0" err="1" smtClean="0">
                <a:latin typeface="Arial" panose="020B0604020202020204" pitchFamily="34" charset="0"/>
                <a:cs typeface="Arial" panose="020B0604020202020204" pitchFamily="34" charset="0"/>
              </a:rPr>
              <a:t>đề</a:t>
            </a:r>
            <a:r>
              <a:rPr lang="en-US" sz="2200" b="1" dirty="0" smtClean="0">
                <a:latin typeface="Arial" panose="020B0604020202020204" pitchFamily="34" charset="0"/>
                <a:cs typeface="Arial" panose="020B0604020202020204" pitchFamily="34" charset="0"/>
              </a:rPr>
              <a:t> </a:t>
            </a:r>
            <a:r>
              <a:rPr lang="en-US" sz="2200" b="1" dirty="0" err="1" smtClean="0">
                <a:latin typeface="Arial" panose="020B0604020202020204" pitchFamily="34" charset="0"/>
                <a:cs typeface="Arial" panose="020B0604020202020204" pitchFamily="34" charset="0"/>
              </a:rPr>
              <a:t>về</a:t>
            </a:r>
            <a:r>
              <a:rPr lang="en-US" sz="2200" b="1" dirty="0" smtClean="0">
                <a:latin typeface="Arial" panose="020B0604020202020204" pitchFamily="34" charset="0"/>
                <a:cs typeface="Arial" panose="020B0604020202020204" pitchFamily="34" charset="0"/>
              </a:rPr>
              <a:t> SDMT</a:t>
            </a:r>
            <a:endParaRPr lang="en-US" sz="2200" b="1" dirty="0">
              <a:latin typeface="Arial" panose="020B0604020202020204" pitchFamily="34" charset="0"/>
              <a:cs typeface="Arial" panose="020B0604020202020204" pitchFamily="34" charset="0"/>
            </a:endParaRPr>
          </a:p>
        </p:txBody>
      </p:sp>
      <p:sp>
        <p:nvSpPr>
          <p:cNvPr id="9" name="TextBox 8"/>
          <p:cNvSpPr txBox="1"/>
          <p:nvPr/>
        </p:nvSpPr>
        <p:spPr>
          <a:xfrm>
            <a:off x="5277970" y="2764203"/>
            <a:ext cx="3866029" cy="664797"/>
          </a:xfrm>
          <a:prstGeom prst="rect">
            <a:avLst/>
          </a:prstGeom>
          <a:noFill/>
        </p:spPr>
        <p:txBody>
          <a:bodyPr wrap="square" rtlCol="0">
            <a:spAutoFit/>
          </a:bodyPr>
          <a:lstStyle/>
          <a:p>
            <a:pPr>
              <a:lnSpc>
                <a:spcPct val="60000"/>
              </a:lnSpc>
            </a:pPr>
            <a:r>
              <a:rPr lang="en-US" sz="4000" b="1" dirty="0" smtClean="0">
                <a:solidFill>
                  <a:schemeClr val="accent6"/>
                </a:solidFill>
                <a:latin typeface="Arial" panose="020B0604020202020204" pitchFamily="34" charset="0"/>
                <a:cs typeface="Arial" panose="020B0604020202020204" pitchFamily="34" charset="0"/>
              </a:rPr>
              <a:t>12</a:t>
            </a:r>
            <a:r>
              <a:rPr lang="en-US" sz="3000" b="1" dirty="0" smtClean="0">
                <a:solidFill>
                  <a:schemeClr val="accent6"/>
                </a:solidFill>
                <a:latin typeface="Arial" panose="020B0604020202020204" pitchFamily="34" charset="0"/>
                <a:cs typeface="Arial" panose="020B0604020202020204" pitchFamily="34" charset="0"/>
              </a:rPr>
              <a:t> </a:t>
            </a:r>
            <a:r>
              <a:rPr lang="en-US" sz="3000" b="1" dirty="0" err="1" smtClean="0">
                <a:solidFill>
                  <a:schemeClr val="accent6"/>
                </a:solidFill>
                <a:latin typeface="Arial" panose="020B0604020202020204" pitchFamily="34" charset="0"/>
                <a:cs typeface="Arial" panose="020B0604020202020204" pitchFamily="34" charset="0"/>
              </a:rPr>
              <a:t>triệu</a:t>
            </a:r>
            <a:endParaRPr lang="en-US" sz="3000" b="1" dirty="0" smtClean="0">
              <a:solidFill>
                <a:schemeClr val="accent6"/>
              </a:solidFill>
              <a:latin typeface="Arial" panose="020B0604020202020204" pitchFamily="34" charset="0"/>
              <a:cs typeface="Arial" panose="020B0604020202020204" pitchFamily="34" charset="0"/>
            </a:endParaRPr>
          </a:p>
          <a:p>
            <a:pPr>
              <a:lnSpc>
                <a:spcPct val="60000"/>
              </a:lnSpc>
            </a:pPr>
            <a:r>
              <a:rPr lang="en-US" sz="2200" b="1" dirty="0" err="1" smtClean="0">
                <a:latin typeface="Arial" panose="020B0604020202020204" pitchFamily="34" charset="0"/>
                <a:cs typeface="Arial" panose="020B0604020202020204" pitchFamily="34" charset="0"/>
              </a:rPr>
              <a:t>Người</a:t>
            </a:r>
            <a:r>
              <a:rPr lang="en-US" sz="2200" b="1" dirty="0" smtClean="0">
                <a:latin typeface="Arial" panose="020B0604020202020204" pitchFamily="34" charset="0"/>
                <a:cs typeface="Arial" panose="020B0604020202020204" pitchFamily="34" charset="0"/>
              </a:rPr>
              <a:t> </a:t>
            </a:r>
            <a:r>
              <a:rPr lang="en-US" sz="2200" b="1" dirty="0" err="1" smtClean="0">
                <a:latin typeface="Arial" panose="020B0604020202020204" pitchFamily="34" charset="0"/>
                <a:cs typeface="Arial" panose="020B0604020202020204" pitchFamily="34" charset="0"/>
              </a:rPr>
              <a:t>tiêm</a:t>
            </a:r>
            <a:r>
              <a:rPr lang="en-US" sz="2200" b="1" dirty="0" smtClean="0">
                <a:latin typeface="Arial" panose="020B0604020202020204" pitchFamily="34" charset="0"/>
                <a:cs typeface="Arial" panose="020B0604020202020204" pitchFamily="34" charset="0"/>
              </a:rPr>
              <a:t> </a:t>
            </a:r>
            <a:r>
              <a:rPr lang="en-US" sz="2200" b="1" dirty="0" err="1" smtClean="0">
                <a:latin typeface="Arial" panose="020B0604020202020204" pitchFamily="34" charset="0"/>
                <a:cs typeface="Arial" panose="020B0604020202020204" pitchFamily="34" charset="0"/>
              </a:rPr>
              <a:t>chích</a:t>
            </a:r>
            <a:r>
              <a:rPr lang="en-US" sz="2200" b="1" dirty="0" smtClean="0">
                <a:latin typeface="Arial" panose="020B0604020202020204" pitchFamily="34" charset="0"/>
                <a:cs typeface="Arial" panose="020B0604020202020204" pitchFamily="34" charset="0"/>
              </a:rPr>
              <a:t> ma </a:t>
            </a:r>
            <a:r>
              <a:rPr lang="en-US" sz="2200" b="1" dirty="0" err="1" smtClean="0">
                <a:latin typeface="Arial" panose="020B0604020202020204" pitchFamily="34" charset="0"/>
                <a:cs typeface="Arial" panose="020B0604020202020204" pitchFamily="34" charset="0"/>
              </a:rPr>
              <a:t>túy</a:t>
            </a:r>
            <a:endParaRPr lang="en-US" sz="2200" b="1" dirty="0">
              <a:latin typeface="Arial" panose="020B0604020202020204" pitchFamily="34" charset="0"/>
              <a:cs typeface="Arial" panose="020B0604020202020204" pitchFamily="34" charset="0"/>
            </a:endParaRPr>
          </a:p>
        </p:txBody>
      </p:sp>
      <p:pic>
        <p:nvPicPr>
          <p:cNvPr id="11" name="Picture 10"/>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3421499" y="5459462"/>
            <a:ext cx="2323413" cy="1161707"/>
          </a:xfrm>
          <a:prstGeom prst="rect">
            <a:avLst/>
          </a:prstGeom>
        </p:spPr>
      </p:pic>
      <p:sp>
        <p:nvSpPr>
          <p:cNvPr id="13" name="Rectangle 12"/>
          <p:cNvSpPr/>
          <p:nvPr/>
        </p:nvSpPr>
        <p:spPr>
          <a:xfrm>
            <a:off x="5880846" y="5477391"/>
            <a:ext cx="3263153" cy="1015663"/>
          </a:xfrm>
          <a:prstGeom prst="rect">
            <a:avLst/>
          </a:prstGeom>
        </p:spPr>
        <p:txBody>
          <a:bodyPr wrap="square">
            <a:spAutoFit/>
          </a:bodyPr>
          <a:lstStyle/>
          <a:p>
            <a:r>
              <a:rPr lang="en-US" sz="2000" dirty="0" err="1" smtClean="0"/>
              <a:t>Nữ</a:t>
            </a:r>
            <a:r>
              <a:rPr lang="vi-VN" sz="2000" dirty="0" smtClean="0"/>
              <a:t> </a:t>
            </a:r>
            <a:r>
              <a:rPr lang="vi-VN" sz="2000" dirty="0"/>
              <a:t>có xu hướng lạm dụng thuốc giảm đau có </a:t>
            </a:r>
            <a:r>
              <a:rPr lang="vi-VN" sz="2000" dirty="0" smtClean="0"/>
              <a:t>opiods </a:t>
            </a:r>
            <a:r>
              <a:rPr lang="vi-VN" sz="2000" dirty="0"/>
              <a:t>và thuốc an thần</a:t>
            </a:r>
            <a:endParaRPr lang="en-US" sz="2000" dirty="0"/>
          </a:p>
        </p:txBody>
      </p:sp>
      <p:sp>
        <p:nvSpPr>
          <p:cNvPr id="12" name="Rectangle 11"/>
          <p:cNvSpPr/>
          <p:nvPr/>
        </p:nvSpPr>
        <p:spPr>
          <a:xfrm>
            <a:off x="253253" y="5263030"/>
            <a:ext cx="3278841" cy="1323439"/>
          </a:xfrm>
          <a:prstGeom prst="rect">
            <a:avLst/>
          </a:prstGeom>
        </p:spPr>
        <p:txBody>
          <a:bodyPr wrap="square">
            <a:spAutoFit/>
          </a:bodyPr>
          <a:lstStyle/>
          <a:p>
            <a:r>
              <a:rPr lang="en-US" sz="4000" b="1" dirty="0">
                <a:solidFill>
                  <a:srgbClr val="008000"/>
                </a:solidFill>
              </a:rPr>
              <a:t>3 </a:t>
            </a:r>
            <a:r>
              <a:rPr lang="en-US" sz="3000" b="1" dirty="0" err="1" smtClean="0">
                <a:solidFill>
                  <a:srgbClr val="008000"/>
                </a:solidFill>
              </a:rPr>
              <a:t>trong</a:t>
            </a:r>
            <a:r>
              <a:rPr lang="en-US" sz="3000" b="1" dirty="0" smtClean="0">
                <a:solidFill>
                  <a:srgbClr val="008000"/>
                </a:solidFill>
              </a:rPr>
              <a:t> </a:t>
            </a:r>
            <a:r>
              <a:rPr lang="en-US" sz="3000" b="1" dirty="0" err="1" smtClean="0">
                <a:solidFill>
                  <a:srgbClr val="008000"/>
                </a:solidFill>
              </a:rPr>
              <a:t>số</a:t>
            </a:r>
            <a:r>
              <a:rPr lang="en-US" sz="3000" b="1" dirty="0" smtClean="0">
                <a:solidFill>
                  <a:srgbClr val="008000"/>
                </a:solidFill>
              </a:rPr>
              <a:t> </a:t>
            </a:r>
            <a:r>
              <a:rPr lang="en-US" sz="4000" b="1" dirty="0" smtClean="0">
                <a:solidFill>
                  <a:srgbClr val="008000"/>
                </a:solidFill>
              </a:rPr>
              <a:t>4</a:t>
            </a:r>
            <a:r>
              <a:rPr lang="en-US" sz="2000" b="1" dirty="0" smtClean="0"/>
              <a:t> </a:t>
            </a:r>
          </a:p>
          <a:p>
            <a:r>
              <a:rPr lang="en-US" sz="2000" dirty="0" err="1" smtClean="0"/>
              <a:t>người</a:t>
            </a:r>
            <a:r>
              <a:rPr lang="en-US" sz="2000" dirty="0" smtClean="0"/>
              <a:t> </a:t>
            </a:r>
            <a:r>
              <a:rPr lang="en-US" sz="2000" dirty="0" err="1" smtClean="0"/>
              <a:t>dùng</a:t>
            </a:r>
            <a:r>
              <a:rPr lang="en-US" sz="2000" dirty="0" smtClean="0"/>
              <a:t> </a:t>
            </a:r>
            <a:r>
              <a:rPr lang="vi-VN" sz="2000" dirty="0" smtClean="0"/>
              <a:t>cần </a:t>
            </a:r>
            <a:r>
              <a:rPr lang="vi-VN" sz="2000" dirty="0"/>
              <a:t>sa, </a:t>
            </a:r>
            <a:r>
              <a:rPr lang="vi-VN" sz="2000" dirty="0" smtClean="0"/>
              <a:t>cocain</a:t>
            </a:r>
            <a:r>
              <a:rPr lang="en-US" sz="2000" dirty="0" smtClean="0"/>
              <a:t>, </a:t>
            </a:r>
            <a:r>
              <a:rPr lang="vi-VN" sz="2000" dirty="0" smtClean="0"/>
              <a:t>a</a:t>
            </a:r>
            <a:r>
              <a:rPr lang="en-US" sz="2000" dirty="0" smtClean="0"/>
              <a:t>m</a:t>
            </a:r>
            <a:r>
              <a:rPr lang="vi-VN" sz="2000" dirty="0" smtClean="0"/>
              <a:t>phetamin </a:t>
            </a:r>
            <a:r>
              <a:rPr lang="en-US" sz="2000" dirty="0" err="1" smtClean="0"/>
              <a:t>là</a:t>
            </a:r>
            <a:r>
              <a:rPr lang="en-US" sz="2000" dirty="0" smtClean="0"/>
              <a:t> </a:t>
            </a:r>
            <a:r>
              <a:rPr lang="en-US" sz="2000" dirty="0" err="1" smtClean="0"/>
              <a:t>nam</a:t>
            </a:r>
            <a:endParaRPr lang="en-US" sz="2000" dirty="0"/>
          </a:p>
        </p:txBody>
      </p:sp>
      <p:grpSp>
        <p:nvGrpSpPr>
          <p:cNvPr id="20" name="Group 19"/>
          <p:cNvGrpSpPr/>
          <p:nvPr/>
        </p:nvGrpSpPr>
        <p:grpSpPr>
          <a:xfrm>
            <a:off x="823368" y="3384471"/>
            <a:ext cx="5390030" cy="1388014"/>
            <a:chOff x="823368" y="3384471"/>
            <a:chExt cx="5390030" cy="1388014"/>
          </a:xfrm>
        </p:grpSpPr>
        <p:pic>
          <p:nvPicPr>
            <p:cNvPr id="14" name="Picture 13"/>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990600" y="3384472"/>
              <a:ext cx="5222798" cy="1388013"/>
            </a:xfrm>
            <a:prstGeom prst="rect">
              <a:avLst/>
            </a:prstGeom>
          </p:spPr>
        </p:pic>
        <p:sp>
          <p:nvSpPr>
            <p:cNvPr id="19" name="Rectangle 18"/>
            <p:cNvSpPr/>
            <p:nvPr/>
          </p:nvSpPr>
          <p:spPr>
            <a:xfrm>
              <a:off x="823368" y="3384471"/>
              <a:ext cx="3139032" cy="2560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TextBox 5"/>
          <p:cNvSpPr txBox="1"/>
          <p:nvPr/>
        </p:nvSpPr>
        <p:spPr>
          <a:xfrm>
            <a:off x="217394" y="2347819"/>
            <a:ext cx="4365812" cy="1292662"/>
          </a:xfrm>
          <a:prstGeom prst="rect">
            <a:avLst/>
          </a:prstGeom>
          <a:noFill/>
        </p:spPr>
        <p:txBody>
          <a:bodyPr wrap="square" rtlCol="0">
            <a:spAutoFit/>
          </a:bodyPr>
          <a:lstStyle/>
          <a:p>
            <a:pPr>
              <a:lnSpc>
                <a:spcPct val="60000"/>
              </a:lnSpc>
            </a:pPr>
            <a:r>
              <a:rPr lang="en-US" sz="10000" b="1" dirty="0" smtClean="0">
                <a:solidFill>
                  <a:schemeClr val="accent6">
                    <a:lumMod val="75000"/>
                  </a:schemeClr>
                </a:solidFill>
                <a:latin typeface="Arial" panose="020B0604020202020204" pitchFamily="34" charset="0"/>
                <a:cs typeface="Arial" panose="020B0604020202020204" pitchFamily="34" charset="0"/>
              </a:rPr>
              <a:t>246</a:t>
            </a:r>
            <a:r>
              <a:rPr lang="en-US" sz="6000" b="1" dirty="0" smtClean="0">
                <a:solidFill>
                  <a:schemeClr val="accent6">
                    <a:lumMod val="75000"/>
                  </a:schemeClr>
                </a:solidFill>
                <a:latin typeface="Arial" panose="020B0604020202020204" pitchFamily="34" charset="0"/>
                <a:cs typeface="Arial" panose="020B0604020202020204" pitchFamily="34" charset="0"/>
              </a:rPr>
              <a:t> </a:t>
            </a:r>
            <a:r>
              <a:rPr lang="en-US" sz="4000" b="1" dirty="0" err="1" smtClean="0">
                <a:solidFill>
                  <a:schemeClr val="accent6">
                    <a:lumMod val="75000"/>
                  </a:schemeClr>
                </a:solidFill>
                <a:latin typeface="Arial" panose="020B0604020202020204" pitchFamily="34" charset="0"/>
                <a:cs typeface="Arial" panose="020B0604020202020204" pitchFamily="34" charset="0"/>
              </a:rPr>
              <a:t>triệu</a:t>
            </a:r>
            <a:endParaRPr lang="en-US" sz="4000" b="1" dirty="0" smtClean="0">
              <a:solidFill>
                <a:schemeClr val="accent6">
                  <a:lumMod val="75000"/>
                </a:schemeClr>
              </a:solidFill>
              <a:latin typeface="Arial" panose="020B0604020202020204" pitchFamily="34" charset="0"/>
              <a:cs typeface="Arial" panose="020B0604020202020204" pitchFamily="34" charset="0"/>
            </a:endParaRPr>
          </a:p>
          <a:p>
            <a:pPr>
              <a:lnSpc>
                <a:spcPct val="60000"/>
              </a:lnSpc>
            </a:pPr>
            <a:r>
              <a:rPr lang="en-US" sz="3000" b="1" dirty="0" err="1" smtClean="0">
                <a:latin typeface="Arial" panose="020B0604020202020204" pitchFamily="34" charset="0"/>
                <a:cs typeface="Arial" panose="020B0604020202020204" pitchFamily="34" charset="0"/>
              </a:rPr>
              <a:t>Người</a:t>
            </a:r>
            <a:r>
              <a:rPr lang="en-US" sz="3000" b="1" dirty="0" smtClean="0">
                <a:latin typeface="Arial" panose="020B0604020202020204" pitchFamily="34" charset="0"/>
                <a:cs typeface="Arial" panose="020B0604020202020204" pitchFamily="34" charset="0"/>
              </a:rPr>
              <a:t> </a:t>
            </a:r>
            <a:r>
              <a:rPr lang="en-US" sz="3000" b="1" dirty="0" err="1" smtClean="0">
                <a:latin typeface="Arial" panose="020B0604020202020204" pitchFamily="34" charset="0"/>
                <a:cs typeface="Arial" panose="020B0604020202020204" pitchFamily="34" charset="0"/>
              </a:rPr>
              <a:t>sử</a:t>
            </a:r>
            <a:r>
              <a:rPr lang="en-US" sz="3000" b="1" dirty="0" smtClean="0">
                <a:latin typeface="Arial" panose="020B0604020202020204" pitchFamily="34" charset="0"/>
                <a:cs typeface="Arial" panose="020B0604020202020204" pitchFamily="34" charset="0"/>
              </a:rPr>
              <a:t> </a:t>
            </a:r>
            <a:r>
              <a:rPr lang="en-US" sz="3000" b="1" dirty="0" err="1" smtClean="0">
                <a:latin typeface="Arial" panose="020B0604020202020204" pitchFamily="34" charset="0"/>
                <a:cs typeface="Arial" panose="020B0604020202020204" pitchFamily="34" charset="0"/>
              </a:rPr>
              <a:t>dụng</a:t>
            </a:r>
            <a:r>
              <a:rPr lang="en-US" sz="3000" b="1" dirty="0" smtClean="0">
                <a:latin typeface="Arial" panose="020B0604020202020204" pitchFamily="34" charset="0"/>
                <a:cs typeface="Arial" panose="020B0604020202020204" pitchFamily="34" charset="0"/>
              </a:rPr>
              <a:t> ma </a:t>
            </a:r>
            <a:r>
              <a:rPr lang="en-US" sz="3000" b="1" dirty="0" err="1" smtClean="0">
                <a:latin typeface="Arial" panose="020B0604020202020204" pitchFamily="34" charset="0"/>
                <a:cs typeface="Arial" panose="020B0604020202020204" pitchFamily="34" charset="0"/>
              </a:rPr>
              <a:t>túy</a:t>
            </a:r>
            <a:endParaRPr lang="en-US" sz="3000" b="1" dirty="0">
              <a:latin typeface="Arial" panose="020B0604020202020204" pitchFamily="34" charset="0"/>
              <a:cs typeface="Arial" panose="020B0604020202020204" pitchFamily="34" charset="0"/>
            </a:endParaRPr>
          </a:p>
        </p:txBody>
      </p:sp>
      <p:sp>
        <p:nvSpPr>
          <p:cNvPr id="10" name="TextBox 9"/>
          <p:cNvSpPr txBox="1"/>
          <p:nvPr/>
        </p:nvSpPr>
        <p:spPr>
          <a:xfrm>
            <a:off x="4724400" y="3678603"/>
            <a:ext cx="3429000" cy="664797"/>
          </a:xfrm>
          <a:prstGeom prst="rect">
            <a:avLst/>
          </a:prstGeom>
          <a:noFill/>
        </p:spPr>
        <p:txBody>
          <a:bodyPr wrap="square" rtlCol="0">
            <a:spAutoFit/>
          </a:bodyPr>
          <a:lstStyle/>
          <a:p>
            <a:pPr>
              <a:lnSpc>
                <a:spcPct val="60000"/>
              </a:lnSpc>
            </a:pPr>
            <a:r>
              <a:rPr lang="en-US" sz="4000" b="1" dirty="0" smtClean="0">
                <a:solidFill>
                  <a:schemeClr val="accent6"/>
                </a:solidFill>
                <a:latin typeface="Arial" panose="020B0604020202020204" pitchFamily="34" charset="0"/>
                <a:cs typeface="Arial" panose="020B0604020202020204" pitchFamily="34" charset="0"/>
              </a:rPr>
              <a:t>1,65</a:t>
            </a:r>
            <a:r>
              <a:rPr lang="en-US" sz="3000" b="1" dirty="0" smtClean="0">
                <a:solidFill>
                  <a:schemeClr val="accent6"/>
                </a:solidFill>
                <a:latin typeface="Arial" panose="020B0604020202020204" pitchFamily="34" charset="0"/>
                <a:cs typeface="Arial" panose="020B0604020202020204" pitchFamily="34" charset="0"/>
              </a:rPr>
              <a:t> </a:t>
            </a:r>
            <a:r>
              <a:rPr lang="en-US" sz="3000" b="1" dirty="0" err="1" smtClean="0">
                <a:solidFill>
                  <a:schemeClr val="accent6"/>
                </a:solidFill>
                <a:latin typeface="Arial" panose="020B0604020202020204" pitchFamily="34" charset="0"/>
                <a:cs typeface="Arial" panose="020B0604020202020204" pitchFamily="34" charset="0"/>
              </a:rPr>
              <a:t>triệu</a:t>
            </a:r>
            <a:endParaRPr lang="en-US" sz="3000" b="1" dirty="0" smtClean="0">
              <a:solidFill>
                <a:schemeClr val="accent6"/>
              </a:solidFill>
              <a:latin typeface="Arial" panose="020B0604020202020204" pitchFamily="34" charset="0"/>
              <a:cs typeface="Arial" panose="020B0604020202020204" pitchFamily="34" charset="0"/>
            </a:endParaRPr>
          </a:p>
          <a:p>
            <a:pPr>
              <a:lnSpc>
                <a:spcPct val="60000"/>
              </a:lnSpc>
            </a:pPr>
            <a:r>
              <a:rPr lang="en-US" sz="2200" b="1" dirty="0" err="1" smtClean="0">
                <a:latin typeface="Arial" panose="020B0604020202020204" pitchFamily="34" charset="0"/>
                <a:cs typeface="Arial" panose="020B0604020202020204" pitchFamily="34" charset="0"/>
              </a:rPr>
              <a:t>Người</a:t>
            </a:r>
            <a:r>
              <a:rPr lang="en-US" sz="2200" b="1" dirty="0" smtClean="0">
                <a:latin typeface="Arial" panose="020B0604020202020204" pitchFamily="34" charset="0"/>
                <a:cs typeface="Arial" panose="020B0604020202020204" pitchFamily="34" charset="0"/>
              </a:rPr>
              <a:t> TCMT </a:t>
            </a:r>
            <a:r>
              <a:rPr lang="en-US" sz="2200" b="1" dirty="0" err="1" smtClean="0">
                <a:latin typeface="Arial" panose="020B0604020202020204" pitchFamily="34" charset="0"/>
                <a:cs typeface="Arial" panose="020B0604020202020204" pitchFamily="34" charset="0"/>
              </a:rPr>
              <a:t>nhiễm</a:t>
            </a:r>
            <a:r>
              <a:rPr lang="en-US" sz="2200" b="1" dirty="0" smtClean="0">
                <a:latin typeface="Arial" panose="020B0604020202020204" pitchFamily="34" charset="0"/>
                <a:cs typeface="Arial" panose="020B0604020202020204" pitchFamily="34" charset="0"/>
              </a:rPr>
              <a:t> HIV</a:t>
            </a:r>
            <a:endParaRPr lang="en-US" sz="2200" b="1" dirty="0">
              <a:latin typeface="Arial" panose="020B0604020202020204" pitchFamily="34" charset="0"/>
              <a:cs typeface="Arial" panose="020B0604020202020204" pitchFamily="34" charset="0"/>
            </a:endParaRPr>
          </a:p>
        </p:txBody>
      </p:sp>
      <p:sp>
        <p:nvSpPr>
          <p:cNvPr id="15" name="TextBox 14"/>
          <p:cNvSpPr txBox="1"/>
          <p:nvPr/>
        </p:nvSpPr>
        <p:spPr>
          <a:xfrm>
            <a:off x="304800" y="4629817"/>
            <a:ext cx="5744992" cy="461665"/>
          </a:xfrm>
          <a:prstGeom prst="rect">
            <a:avLst/>
          </a:prstGeom>
          <a:noFill/>
        </p:spPr>
        <p:txBody>
          <a:bodyPr wrap="square" rtlCol="0">
            <a:spAutoFit/>
          </a:bodyPr>
          <a:lstStyle/>
          <a:p>
            <a:pPr>
              <a:lnSpc>
                <a:spcPct val="60000"/>
              </a:lnSpc>
            </a:pPr>
            <a:r>
              <a:rPr lang="en-US" sz="4000" b="1" dirty="0" smtClean="0">
                <a:solidFill>
                  <a:srgbClr val="FFC000"/>
                </a:solidFill>
                <a:latin typeface="Arial" panose="020B0604020202020204" pitchFamily="34" charset="0"/>
                <a:cs typeface="Arial" panose="020B0604020202020204" pitchFamily="34" charset="0"/>
              </a:rPr>
              <a:t>552 </a:t>
            </a:r>
            <a:r>
              <a:rPr lang="en-US" sz="3000" b="1" dirty="0" err="1" smtClean="0">
                <a:solidFill>
                  <a:srgbClr val="FFC000"/>
                </a:solidFill>
                <a:latin typeface="Arial" panose="020B0604020202020204" pitchFamily="34" charset="0"/>
                <a:cs typeface="Arial" panose="020B0604020202020204" pitchFamily="34" charset="0"/>
              </a:rPr>
              <a:t>người</a:t>
            </a:r>
            <a:r>
              <a:rPr lang="en-US" sz="3000" b="1" dirty="0" smtClean="0">
                <a:solidFill>
                  <a:srgbClr val="FFC000"/>
                </a:solidFill>
                <a:latin typeface="Arial" panose="020B0604020202020204" pitchFamily="34" charset="0"/>
                <a:cs typeface="Arial" panose="020B0604020202020204" pitchFamily="34" charset="0"/>
              </a:rPr>
              <a:t> </a:t>
            </a:r>
            <a:r>
              <a:rPr lang="en-US" sz="2200" b="1" dirty="0" err="1" smtClean="0">
                <a:latin typeface="Arial" panose="020B0604020202020204" pitchFamily="34" charset="0"/>
                <a:cs typeface="Arial" panose="020B0604020202020204" pitchFamily="34" charset="0"/>
              </a:rPr>
              <a:t>chết</a:t>
            </a:r>
            <a:r>
              <a:rPr lang="en-US" sz="2200" b="1" dirty="0" smtClean="0">
                <a:latin typeface="Arial" panose="020B0604020202020204" pitchFamily="34" charset="0"/>
                <a:cs typeface="Arial" panose="020B0604020202020204" pitchFamily="34" charset="0"/>
              </a:rPr>
              <a:t> </a:t>
            </a:r>
            <a:r>
              <a:rPr lang="en-US" sz="2200" b="1" dirty="0" err="1" smtClean="0">
                <a:latin typeface="Arial" panose="020B0604020202020204" pitchFamily="34" charset="0"/>
                <a:cs typeface="Arial" panose="020B0604020202020204" pitchFamily="34" charset="0"/>
              </a:rPr>
              <a:t>vì</a:t>
            </a:r>
            <a:r>
              <a:rPr lang="en-US" sz="2200" b="1" dirty="0" smtClean="0">
                <a:latin typeface="Arial" panose="020B0604020202020204" pitchFamily="34" charset="0"/>
                <a:cs typeface="Arial" panose="020B0604020202020204" pitchFamily="34" charset="0"/>
              </a:rPr>
              <a:t> ma </a:t>
            </a:r>
            <a:r>
              <a:rPr lang="en-US" sz="2200" b="1" dirty="0" err="1" smtClean="0">
                <a:latin typeface="Arial" panose="020B0604020202020204" pitchFamily="34" charset="0"/>
                <a:cs typeface="Arial" panose="020B0604020202020204" pitchFamily="34" charset="0"/>
              </a:rPr>
              <a:t>túy</a:t>
            </a:r>
            <a:r>
              <a:rPr lang="en-US" sz="2200" b="1" dirty="0" smtClean="0">
                <a:latin typeface="Arial" panose="020B0604020202020204" pitchFamily="34" charset="0"/>
                <a:cs typeface="Arial" panose="020B0604020202020204" pitchFamily="34" charset="0"/>
              </a:rPr>
              <a:t> </a:t>
            </a:r>
            <a:r>
              <a:rPr lang="en-US" sz="2200" b="1" dirty="0" err="1" smtClean="0">
                <a:latin typeface="Arial" panose="020B0604020202020204" pitchFamily="34" charset="0"/>
                <a:cs typeface="Arial" panose="020B0604020202020204" pitchFamily="34" charset="0"/>
              </a:rPr>
              <a:t>mỗi</a:t>
            </a:r>
            <a:r>
              <a:rPr lang="en-US" sz="2200" b="1" dirty="0" smtClean="0">
                <a:latin typeface="Arial" panose="020B0604020202020204" pitchFamily="34" charset="0"/>
                <a:cs typeface="Arial" panose="020B0604020202020204" pitchFamily="34" charset="0"/>
              </a:rPr>
              <a:t> </a:t>
            </a:r>
            <a:r>
              <a:rPr lang="en-US" sz="2200" b="1" dirty="0" err="1" smtClean="0">
                <a:latin typeface="Arial" panose="020B0604020202020204" pitchFamily="34" charset="0"/>
                <a:cs typeface="Arial" panose="020B0604020202020204" pitchFamily="34" charset="0"/>
              </a:rPr>
              <a:t>ngày</a:t>
            </a:r>
            <a:endParaRPr lang="en-US" sz="2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40693855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BEBA8EAE-BF5A-486C-A8C5-ECC9F3942E4B}">
                <a14:imgProps xmlns:a14="http://schemas.microsoft.com/office/drawing/2010/main" xmlns="">
                  <a14:imgLayer r:embed="rId4">
                    <a14:imgEffect>
                      <a14:colorTemperature colorTemp="8800"/>
                    </a14:imgEffect>
                    <a14:imgEffect>
                      <a14:brightnessContrast contrast="40000"/>
                    </a14:imgEffect>
                  </a14:imgLayer>
                </a14:imgProps>
              </a:ext>
              <a:ext uri="{28A0092B-C50C-407E-A947-70E740481C1C}">
                <a14:useLocalDpi xmlns:a14="http://schemas.microsoft.com/office/drawing/2010/main" xmlns="" val="0"/>
              </a:ext>
            </a:extLst>
          </a:blip>
          <a:stretch>
            <a:fillRect/>
          </a:stretch>
        </p:blipFill>
        <p:spPr>
          <a:xfrm>
            <a:off x="0" y="1066800"/>
            <a:ext cx="9144000" cy="4545419"/>
          </a:xfrm>
          <a:prstGeom prst="rect">
            <a:avLst/>
          </a:prstGeom>
        </p:spPr>
      </p:pic>
      <p:sp>
        <p:nvSpPr>
          <p:cNvPr id="2" name="Title 1"/>
          <p:cNvSpPr>
            <a:spLocks noGrp="1"/>
          </p:cNvSpPr>
          <p:nvPr>
            <p:ph type="title"/>
          </p:nvPr>
        </p:nvSpPr>
        <p:spPr>
          <a:xfrm>
            <a:off x="468406" y="116730"/>
            <a:ext cx="8229600" cy="814077"/>
          </a:xfrm>
        </p:spPr>
        <p:txBody>
          <a:bodyPr>
            <a:normAutofit/>
          </a:bodyPr>
          <a:lstStyle/>
          <a:p>
            <a:r>
              <a:rPr lang="en-US" sz="4000" b="1" dirty="0" smtClean="0"/>
              <a:t>1. </a:t>
            </a:r>
            <a:r>
              <a:rPr lang="en-US" sz="4000" b="1" dirty="0" err="1" smtClean="0"/>
              <a:t>Đặt</a:t>
            </a:r>
            <a:r>
              <a:rPr lang="en-US" sz="4000" b="1" dirty="0" smtClean="0"/>
              <a:t> </a:t>
            </a:r>
            <a:r>
              <a:rPr lang="en-US" sz="4000" b="1" dirty="0" err="1" smtClean="0"/>
              <a:t>vấn</a:t>
            </a:r>
            <a:r>
              <a:rPr lang="en-US" sz="4000" b="1" dirty="0" smtClean="0"/>
              <a:t> </a:t>
            </a:r>
            <a:r>
              <a:rPr lang="en-US" sz="4000" b="1" dirty="0" err="1" smtClean="0"/>
              <a:t>đề</a:t>
            </a:r>
            <a:endParaRPr lang="en-US" sz="4000" b="1" dirty="0"/>
          </a:p>
        </p:txBody>
      </p:sp>
      <p:sp>
        <p:nvSpPr>
          <p:cNvPr id="6" name="Rectangle 5"/>
          <p:cNvSpPr/>
          <p:nvPr/>
        </p:nvSpPr>
        <p:spPr>
          <a:xfrm>
            <a:off x="0" y="1035979"/>
            <a:ext cx="4828490" cy="707886"/>
          </a:xfrm>
          <a:prstGeom prst="rect">
            <a:avLst/>
          </a:prstGeom>
        </p:spPr>
        <p:txBody>
          <a:bodyPr wrap="square">
            <a:spAutoFit/>
          </a:bodyPr>
          <a:lstStyle/>
          <a:p>
            <a:r>
              <a:rPr lang="vi-VN" sz="4000" b="1" dirty="0">
                <a:solidFill>
                  <a:srgbClr val="FFC000"/>
                </a:solidFill>
              </a:rPr>
              <a:t>Methamphetamine</a:t>
            </a:r>
            <a:r>
              <a:rPr lang="vi-VN" dirty="0"/>
              <a:t> </a:t>
            </a:r>
            <a:endParaRPr lang="en-US" dirty="0" smtClean="0"/>
          </a:p>
        </p:txBody>
      </p:sp>
      <p:grpSp>
        <p:nvGrpSpPr>
          <p:cNvPr id="25" name="Group 24"/>
          <p:cNvGrpSpPr/>
          <p:nvPr/>
        </p:nvGrpSpPr>
        <p:grpSpPr>
          <a:xfrm>
            <a:off x="5624830" y="4572000"/>
            <a:ext cx="2223770" cy="2133600"/>
            <a:chOff x="5687191" y="4279315"/>
            <a:chExt cx="2524477" cy="2495898"/>
          </a:xfrm>
        </p:grpSpPr>
        <p:grpSp>
          <p:nvGrpSpPr>
            <p:cNvPr id="24" name="Group 23"/>
            <p:cNvGrpSpPr/>
            <p:nvPr/>
          </p:nvGrpSpPr>
          <p:grpSpPr>
            <a:xfrm>
              <a:off x="5687191" y="4279315"/>
              <a:ext cx="2524477" cy="2495898"/>
              <a:chOff x="5687191" y="4279315"/>
              <a:chExt cx="2524477" cy="2495898"/>
            </a:xfrm>
          </p:grpSpPr>
          <p:pic>
            <p:nvPicPr>
              <p:cNvPr id="9" name="Picture 8"/>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5687191" y="4279315"/>
                <a:ext cx="2524477" cy="2495898"/>
              </a:xfrm>
              <a:prstGeom prst="rect">
                <a:avLst/>
              </a:prstGeom>
            </p:spPr>
          </p:pic>
          <p:pic>
            <p:nvPicPr>
              <p:cNvPr id="17" name="Picture 16"/>
              <p:cNvPicPr>
                <a:picLocks noChangeAspect="1"/>
              </p:cNvPicPr>
              <p:nvPr/>
            </p:nvPicPr>
            <p:blipFill>
              <a:blip r:embed="rId6" cstate="print">
                <a:duotone>
                  <a:schemeClr val="accent5">
                    <a:shade val="45000"/>
                    <a:satMod val="135000"/>
                  </a:schemeClr>
                  <a:prstClr val="white"/>
                </a:duotone>
                <a:extLst>
                  <a:ext uri="{28A0092B-C50C-407E-A947-70E740481C1C}">
                    <a14:useLocalDpi xmlns:a14="http://schemas.microsoft.com/office/drawing/2010/main" xmlns="" val="0"/>
                  </a:ext>
                </a:extLst>
              </a:blip>
              <a:stretch>
                <a:fillRect/>
              </a:stretch>
            </p:blipFill>
            <p:spPr>
              <a:xfrm>
                <a:off x="6598334" y="4945679"/>
                <a:ext cx="355045" cy="867569"/>
              </a:xfrm>
              <a:prstGeom prst="rect">
                <a:avLst/>
              </a:prstGeom>
            </p:spPr>
          </p:pic>
          <p:pic>
            <p:nvPicPr>
              <p:cNvPr id="18" name="Picture 17"/>
              <p:cNvPicPr>
                <a:picLocks noChangeAspect="1"/>
              </p:cNvPicPr>
              <p:nvPr/>
            </p:nvPicPr>
            <p:blipFill>
              <a:blip r:embed="rId6" cstate="print">
                <a:duotone>
                  <a:schemeClr val="accent5">
                    <a:shade val="45000"/>
                    <a:satMod val="135000"/>
                  </a:schemeClr>
                  <a:prstClr val="white"/>
                </a:duotone>
                <a:extLst>
                  <a:ext uri="{28A0092B-C50C-407E-A947-70E740481C1C}">
                    <a14:useLocalDpi xmlns:a14="http://schemas.microsoft.com/office/drawing/2010/main" xmlns="" val="0"/>
                  </a:ext>
                </a:extLst>
              </a:blip>
              <a:stretch>
                <a:fillRect/>
              </a:stretch>
            </p:blipFill>
            <p:spPr>
              <a:xfrm>
                <a:off x="6932580" y="4945678"/>
                <a:ext cx="355045" cy="867569"/>
              </a:xfrm>
              <a:prstGeom prst="rect">
                <a:avLst/>
              </a:prstGeom>
            </p:spPr>
          </p:pic>
          <p:pic>
            <p:nvPicPr>
              <p:cNvPr id="19" name="Picture 18"/>
              <p:cNvPicPr>
                <a:picLocks noChangeAspect="1"/>
              </p:cNvPicPr>
              <p:nvPr/>
            </p:nvPicPr>
            <p:blipFill>
              <a:blip r:embed="rId6" cstate="print">
                <a:duotone>
                  <a:schemeClr val="accent5">
                    <a:shade val="45000"/>
                    <a:satMod val="135000"/>
                  </a:schemeClr>
                  <a:prstClr val="white"/>
                </a:duotone>
                <a:extLst>
                  <a:ext uri="{28A0092B-C50C-407E-A947-70E740481C1C}">
                    <a14:useLocalDpi xmlns:a14="http://schemas.microsoft.com/office/drawing/2010/main" xmlns="" val="0"/>
                  </a:ext>
                </a:extLst>
              </a:blip>
              <a:stretch>
                <a:fillRect/>
              </a:stretch>
            </p:blipFill>
            <p:spPr>
              <a:xfrm>
                <a:off x="7266826" y="4969847"/>
                <a:ext cx="355045" cy="867569"/>
              </a:xfrm>
              <a:prstGeom prst="rect">
                <a:avLst/>
              </a:prstGeom>
            </p:spPr>
          </p:pic>
          <p:pic>
            <p:nvPicPr>
              <p:cNvPr id="15" name="Picture 14"/>
              <p:cNvPicPr>
                <a:picLocks noChangeAspect="1"/>
              </p:cNvPicPr>
              <p:nvPr/>
            </p:nvPicPr>
            <p:blipFill>
              <a:blip r:embed="rId6" cstate="print">
                <a:duotone>
                  <a:schemeClr val="accent5">
                    <a:shade val="45000"/>
                    <a:satMod val="135000"/>
                  </a:schemeClr>
                  <a:prstClr val="white"/>
                </a:duotone>
                <a:extLst>
                  <a:ext uri="{28A0092B-C50C-407E-A947-70E740481C1C}">
                    <a14:useLocalDpi xmlns:a14="http://schemas.microsoft.com/office/drawing/2010/main" xmlns="" val="0"/>
                  </a:ext>
                </a:extLst>
              </a:blip>
              <a:stretch>
                <a:fillRect/>
              </a:stretch>
            </p:blipFill>
            <p:spPr>
              <a:xfrm>
                <a:off x="6264088" y="4945679"/>
                <a:ext cx="355045" cy="867569"/>
              </a:xfrm>
              <a:prstGeom prst="rect">
                <a:avLst/>
              </a:prstGeom>
            </p:spPr>
          </p:pic>
        </p:grpSp>
        <p:sp>
          <p:nvSpPr>
            <p:cNvPr id="11" name="Rectangle 10"/>
            <p:cNvSpPr/>
            <p:nvPr/>
          </p:nvSpPr>
          <p:spPr>
            <a:xfrm>
              <a:off x="6283159" y="5846802"/>
              <a:ext cx="1336841" cy="553998"/>
            </a:xfrm>
            <a:prstGeom prst="rect">
              <a:avLst/>
            </a:prstGeom>
          </p:spPr>
          <p:txBody>
            <a:bodyPr wrap="none">
              <a:spAutoFit/>
            </a:bodyPr>
            <a:lstStyle/>
            <a:p>
              <a:r>
                <a:rPr lang="vi-VN" sz="3000" b="1" dirty="0">
                  <a:solidFill>
                    <a:srgbClr val="FFC000"/>
                  </a:solidFill>
                </a:rPr>
                <a:t>11.200</a:t>
              </a:r>
              <a:endParaRPr lang="en-US" sz="3000" b="1" dirty="0">
                <a:solidFill>
                  <a:srgbClr val="FFC000"/>
                </a:solidFill>
              </a:endParaRPr>
            </a:p>
          </p:txBody>
        </p:sp>
      </p:grpSp>
      <p:sp>
        <p:nvSpPr>
          <p:cNvPr id="21" name="Rectangle 20"/>
          <p:cNvSpPr/>
          <p:nvPr/>
        </p:nvSpPr>
        <p:spPr>
          <a:xfrm>
            <a:off x="7620000" y="4907182"/>
            <a:ext cx="1208682" cy="1015663"/>
          </a:xfrm>
          <a:prstGeom prst="rect">
            <a:avLst/>
          </a:prstGeom>
        </p:spPr>
        <p:txBody>
          <a:bodyPr wrap="square">
            <a:spAutoFit/>
          </a:bodyPr>
          <a:lstStyle/>
          <a:p>
            <a:pPr algn="ctr"/>
            <a:r>
              <a:rPr lang="en-US" sz="4000" b="1" dirty="0" smtClean="0">
                <a:solidFill>
                  <a:srgbClr val="FF6600"/>
                </a:solidFill>
              </a:rPr>
              <a:t>60% </a:t>
            </a:r>
            <a:r>
              <a:rPr lang="en-US" sz="2000" b="1" dirty="0" smtClean="0"/>
              <a:t>ATS</a:t>
            </a:r>
            <a:endParaRPr lang="en-US" sz="2000" b="1" dirty="0"/>
          </a:p>
        </p:txBody>
      </p:sp>
      <p:sp>
        <p:nvSpPr>
          <p:cNvPr id="22" name="Rectangle 21"/>
          <p:cNvSpPr/>
          <p:nvPr/>
        </p:nvSpPr>
        <p:spPr>
          <a:xfrm>
            <a:off x="4131771" y="5638800"/>
            <a:ext cx="1659429" cy="553998"/>
          </a:xfrm>
          <a:prstGeom prst="rect">
            <a:avLst/>
          </a:prstGeom>
        </p:spPr>
        <p:txBody>
          <a:bodyPr wrap="none">
            <a:spAutoFit/>
          </a:bodyPr>
          <a:lstStyle/>
          <a:p>
            <a:r>
              <a:rPr lang="vi-VN" sz="3000" b="1" dirty="0"/>
              <a:t>TPHCM </a:t>
            </a:r>
            <a:endParaRPr lang="en-US" sz="3000" dirty="0"/>
          </a:p>
        </p:txBody>
      </p:sp>
      <p:sp>
        <p:nvSpPr>
          <p:cNvPr id="8" name="Rectangle 7"/>
          <p:cNvSpPr/>
          <p:nvPr/>
        </p:nvSpPr>
        <p:spPr>
          <a:xfrm>
            <a:off x="4495800" y="1106269"/>
            <a:ext cx="4599217" cy="646331"/>
          </a:xfrm>
          <a:prstGeom prst="rect">
            <a:avLst/>
          </a:prstGeom>
        </p:spPr>
        <p:txBody>
          <a:bodyPr wrap="square">
            <a:spAutoFit/>
          </a:bodyPr>
          <a:lstStyle/>
          <a:p>
            <a:r>
              <a:rPr lang="vi-VN" b="1" dirty="0"/>
              <a:t>thống lĩnh thị trường </a:t>
            </a:r>
            <a:r>
              <a:rPr lang="en-US" b="1" dirty="0" smtClean="0"/>
              <a:t>MTTH </a:t>
            </a:r>
            <a:r>
              <a:rPr lang="vi-VN" b="1" dirty="0" smtClean="0"/>
              <a:t>toàn </a:t>
            </a:r>
            <a:r>
              <a:rPr lang="vi-VN" b="1" dirty="0"/>
              <a:t>cầu </a:t>
            </a:r>
            <a:r>
              <a:rPr lang="vi-VN" b="1" dirty="0" smtClean="0"/>
              <a:t>và </a:t>
            </a:r>
            <a:r>
              <a:rPr lang="vi-VN" b="1" dirty="0"/>
              <a:t>đang mở rộng ở Đông Á và Đông Nam Á</a:t>
            </a:r>
            <a:endParaRPr lang="en-US" b="1" dirty="0"/>
          </a:p>
        </p:txBody>
      </p:sp>
      <p:sp>
        <p:nvSpPr>
          <p:cNvPr id="12" name="TextBox 11"/>
          <p:cNvSpPr txBox="1"/>
          <p:nvPr/>
        </p:nvSpPr>
        <p:spPr>
          <a:xfrm>
            <a:off x="441969" y="3810000"/>
            <a:ext cx="1524776" cy="369332"/>
          </a:xfrm>
          <a:prstGeom prst="rect">
            <a:avLst/>
          </a:prstGeom>
          <a:solidFill>
            <a:schemeClr val="bg1"/>
          </a:solidFill>
        </p:spPr>
        <p:txBody>
          <a:bodyPr wrap="none" rtlCol="0">
            <a:spAutoFit/>
          </a:bodyPr>
          <a:lstStyle/>
          <a:p>
            <a:r>
              <a:rPr lang="en-US" dirty="0" err="1" smtClean="0"/>
              <a:t>Tăng</a:t>
            </a:r>
            <a:r>
              <a:rPr lang="en-US" dirty="0" smtClean="0"/>
              <a:t> (&gt;10%)</a:t>
            </a:r>
            <a:endParaRPr lang="en-US" dirty="0"/>
          </a:p>
        </p:txBody>
      </p:sp>
      <p:sp>
        <p:nvSpPr>
          <p:cNvPr id="23" name="TextBox 22"/>
          <p:cNvSpPr txBox="1"/>
          <p:nvPr/>
        </p:nvSpPr>
        <p:spPr>
          <a:xfrm>
            <a:off x="457200" y="4278868"/>
            <a:ext cx="2153154" cy="369332"/>
          </a:xfrm>
          <a:prstGeom prst="rect">
            <a:avLst/>
          </a:prstGeom>
          <a:solidFill>
            <a:schemeClr val="bg1"/>
          </a:solidFill>
        </p:spPr>
        <p:txBody>
          <a:bodyPr wrap="none" rtlCol="0">
            <a:spAutoFit/>
          </a:bodyPr>
          <a:lstStyle/>
          <a:p>
            <a:r>
              <a:rPr lang="en-US" dirty="0" err="1" smtClean="0"/>
              <a:t>Đứng</a:t>
            </a:r>
            <a:r>
              <a:rPr lang="en-US" dirty="0" smtClean="0"/>
              <a:t> </a:t>
            </a:r>
            <a:r>
              <a:rPr lang="en-US" dirty="0" err="1" smtClean="0"/>
              <a:t>yên</a:t>
            </a:r>
            <a:r>
              <a:rPr lang="en-US" dirty="0" smtClean="0"/>
              <a:t> (+/-10%)</a:t>
            </a:r>
            <a:endParaRPr lang="en-US" dirty="0"/>
          </a:p>
        </p:txBody>
      </p:sp>
      <p:sp>
        <p:nvSpPr>
          <p:cNvPr id="27" name="TextBox 26"/>
          <p:cNvSpPr txBox="1"/>
          <p:nvPr/>
        </p:nvSpPr>
        <p:spPr>
          <a:xfrm>
            <a:off x="457200" y="4736068"/>
            <a:ext cx="1550424" cy="369332"/>
          </a:xfrm>
          <a:prstGeom prst="rect">
            <a:avLst/>
          </a:prstGeom>
          <a:solidFill>
            <a:schemeClr val="bg1"/>
          </a:solidFill>
        </p:spPr>
        <p:txBody>
          <a:bodyPr wrap="none" rtlCol="0">
            <a:spAutoFit/>
          </a:bodyPr>
          <a:lstStyle/>
          <a:p>
            <a:r>
              <a:rPr lang="en-US" dirty="0" err="1" smtClean="0"/>
              <a:t>Giảm</a:t>
            </a:r>
            <a:r>
              <a:rPr lang="en-US" dirty="0" smtClean="0"/>
              <a:t> (&gt;10%)</a:t>
            </a:r>
            <a:endParaRPr lang="en-US" dirty="0"/>
          </a:p>
        </p:txBody>
      </p:sp>
      <p:sp>
        <p:nvSpPr>
          <p:cNvPr id="28" name="TextBox 27"/>
          <p:cNvSpPr txBox="1"/>
          <p:nvPr/>
        </p:nvSpPr>
        <p:spPr>
          <a:xfrm>
            <a:off x="463740" y="5174143"/>
            <a:ext cx="1890261" cy="369332"/>
          </a:xfrm>
          <a:prstGeom prst="rect">
            <a:avLst/>
          </a:prstGeom>
          <a:solidFill>
            <a:schemeClr val="bg1"/>
          </a:solidFill>
        </p:spPr>
        <p:txBody>
          <a:bodyPr wrap="none" rtlCol="0">
            <a:spAutoFit/>
          </a:bodyPr>
          <a:lstStyle/>
          <a:p>
            <a:r>
              <a:rPr lang="en-US" dirty="0" err="1" smtClean="0"/>
              <a:t>Không</a:t>
            </a:r>
            <a:r>
              <a:rPr lang="en-US" dirty="0" smtClean="0"/>
              <a:t> </a:t>
            </a:r>
            <a:r>
              <a:rPr lang="en-US" dirty="0" err="1" smtClean="0"/>
              <a:t>có</a:t>
            </a:r>
            <a:r>
              <a:rPr lang="en-US" dirty="0" smtClean="0"/>
              <a:t> </a:t>
            </a:r>
            <a:r>
              <a:rPr lang="en-US" dirty="0" err="1" smtClean="0"/>
              <a:t>số</a:t>
            </a:r>
            <a:r>
              <a:rPr lang="en-US" dirty="0" smtClean="0"/>
              <a:t> </a:t>
            </a:r>
            <a:r>
              <a:rPr lang="en-US" dirty="0" err="1" smtClean="0"/>
              <a:t>liệu</a:t>
            </a:r>
            <a:endParaRPr lang="en-US" dirty="0"/>
          </a:p>
        </p:txBody>
      </p:sp>
      <p:sp>
        <p:nvSpPr>
          <p:cNvPr id="29" name="TextBox 28"/>
          <p:cNvSpPr txBox="1"/>
          <p:nvPr/>
        </p:nvSpPr>
        <p:spPr>
          <a:xfrm>
            <a:off x="112110" y="3440668"/>
            <a:ext cx="2370072" cy="369332"/>
          </a:xfrm>
          <a:prstGeom prst="rect">
            <a:avLst/>
          </a:prstGeom>
          <a:solidFill>
            <a:schemeClr val="bg1"/>
          </a:solidFill>
        </p:spPr>
        <p:txBody>
          <a:bodyPr wrap="none" rtlCol="0">
            <a:spAutoFit/>
          </a:bodyPr>
          <a:lstStyle/>
          <a:p>
            <a:r>
              <a:rPr lang="en-US" dirty="0" err="1" smtClean="0"/>
              <a:t>Xu</a:t>
            </a:r>
            <a:r>
              <a:rPr lang="en-US" dirty="0" smtClean="0"/>
              <a:t> </a:t>
            </a:r>
            <a:r>
              <a:rPr lang="en-US" dirty="0" err="1" smtClean="0"/>
              <a:t>hướng</a:t>
            </a:r>
            <a:r>
              <a:rPr lang="en-US" dirty="0" smtClean="0"/>
              <a:t> 2011-2012</a:t>
            </a:r>
            <a:endParaRPr lang="en-US" dirty="0"/>
          </a:p>
        </p:txBody>
      </p:sp>
      <p:sp>
        <p:nvSpPr>
          <p:cNvPr id="30" name="TextBox 29"/>
          <p:cNvSpPr txBox="1"/>
          <p:nvPr/>
        </p:nvSpPr>
        <p:spPr>
          <a:xfrm>
            <a:off x="3679786" y="4767599"/>
            <a:ext cx="2309158" cy="369332"/>
          </a:xfrm>
          <a:prstGeom prst="rect">
            <a:avLst/>
          </a:prstGeom>
          <a:solidFill>
            <a:schemeClr val="bg1"/>
          </a:solidFill>
        </p:spPr>
        <p:txBody>
          <a:bodyPr wrap="none" rtlCol="0">
            <a:spAutoFit/>
          </a:bodyPr>
          <a:lstStyle/>
          <a:p>
            <a:r>
              <a:rPr lang="en-US" dirty="0" smtClean="0"/>
              <a:t>ATS, </a:t>
            </a:r>
            <a:r>
              <a:rPr lang="en-US" dirty="0" err="1"/>
              <a:t>l</a:t>
            </a:r>
            <a:r>
              <a:rPr lang="en-US" dirty="0" err="1" smtClean="0"/>
              <a:t>oại</a:t>
            </a:r>
            <a:r>
              <a:rPr lang="en-US" dirty="0" smtClean="0"/>
              <a:t> </a:t>
            </a:r>
            <a:r>
              <a:rPr lang="en-US" dirty="0" err="1" smtClean="0"/>
              <a:t>trừ</a:t>
            </a:r>
            <a:r>
              <a:rPr lang="en-US" dirty="0" smtClean="0"/>
              <a:t> </a:t>
            </a:r>
            <a:r>
              <a:rPr lang="en-US" dirty="0" err="1" smtClean="0"/>
              <a:t>ecstacy</a:t>
            </a:r>
            <a:endParaRPr lang="en-US" dirty="0"/>
          </a:p>
        </p:txBody>
      </p:sp>
      <p:sp>
        <p:nvSpPr>
          <p:cNvPr id="31" name="TextBox 30"/>
          <p:cNvSpPr txBox="1"/>
          <p:nvPr/>
        </p:nvSpPr>
        <p:spPr>
          <a:xfrm>
            <a:off x="3690418" y="5102605"/>
            <a:ext cx="1790347" cy="369332"/>
          </a:xfrm>
          <a:prstGeom prst="rect">
            <a:avLst/>
          </a:prstGeom>
          <a:solidFill>
            <a:schemeClr val="bg1"/>
          </a:solidFill>
        </p:spPr>
        <p:txBody>
          <a:bodyPr wrap="square" rtlCol="0">
            <a:spAutoFit/>
          </a:bodyPr>
          <a:lstStyle/>
          <a:p>
            <a:r>
              <a:rPr lang="en-US" dirty="0" err="1" smtClean="0"/>
              <a:t>Không</a:t>
            </a:r>
            <a:r>
              <a:rPr lang="en-US" dirty="0" smtClean="0"/>
              <a:t> </a:t>
            </a:r>
            <a:r>
              <a:rPr lang="en-US" dirty="0" err="1" smtClean="0"/>
              <a:t>có</a:t>
            </a:r>
            <a:r>
              <a:rPr lang="en-US" dirty="0" smtClean="0"/>
              <a:t> ATS</a:t>
            </a:r>
            <a:endParaRPr lang="en-US" dirty="0"/>
          </a:p>
        </p:txBody>
      </p:sp>
    </p:spTree>
    <p:extLst>
      <p:ext uri="{BB962C8B-B14F-4D97-AF65-F5344CB8AC3E}">
        <p14:creationId xmlns:p14="http://schemas.microsoft.com/office/powerpoint/2010/main" xmlns="" val="17329747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2. </a:t>
            </a:r>
            <a:r>
              <a:rPr lang="en-US" dirty="0" err="1" smtClean="0"/>
              <a:t>Mục</a:t>
            </a:r>
            <a:r>
              <a:rPr lang="en-US" dirty="0" smtClean="0"/>
              <a:t> </a:t>
            </a:r>
            <a:r>
              <a:rPr lang="en-US" dirty="0" err="1" smtClean="0"/>
              <a:t>tiêu</a:t>
            </a:r>
            <a:r>
              <a:rPr lang="en-US" dirty="0" smtClean="0"/>
              <a:t> </a:t>
            </a:r>
            <a:r>
              <a:rPr lang="en-US" dirty="0" err="1" smtClean="0"/>
              <a:t>nghiên</a:t>
            </a:r>
            <a:r>
              <a:rPr lang="en-US" dirty="0" smtClean="0"/>
              <a:t> </a:t>
            </a:r>
            <a:r>
              <a:rPr lang="en-US" dirty="0" err="1" smtClean="0"/>
              <a:t>cứu</a:t>
            </a:r>
            <a:endParaRPr lang="en-US" dirty="0"/>
          </a:p>
        </p:txBody>
      </p:sp>
      <p:sp>
        <p:nvSpPr>
          <p:cNvPr id="3" name="Content Placeholder 2"/>
          <p:cNvSpPr>
            <a:spLocks noGrp="1"/>
          </p:cNvSpPr>
          <p:nvPr>
            <p:ph idx="1"/>
          </p:nvPr>
        </p:nvSpPr>
        <p:spPr>
          <a:xfrm>
            <a:off x="457200" y="1143000"/>
            <a:ext cx="8458200" cy="5105400"/>
          </a:xfrm>
        </p:spPr>
        <p:txBody>
          <a:bodyPr>
            <a:normAutofit fontScale="92500" lnSpcReduction="20000"/>
          </a:bodyPr>
          <a:lstStyle/>
          <a:p>
            <a:pPr lvl="1">
              <a:lnSpc>
                <a:spcPct val="170000"/>
              </a:lnSpc>
            </a:pPr>
            <a:r>
              <a:rPr lang="en-US" dirty="0" err="1" smtClean="0">
                <a:latin typeface="Times New Roman" panose="02020603050405020304" pitchFamily="18" charset="0"/>
                <a:cs typeface="Times New Roman" panose="02020603050405020304" pitchFamily="18" charset="0"/>
              </a:rPr>
              <a:t>Xác</a:t>
            </a:r>
            <a:r>
              <a:rPr lang="en-US" dirty="0" smtClean="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định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tỷ</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lệ</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sử</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dụng</a:t>
            </a:r>
            <a:r>
              <a:rPr lang="en-US" dirty="0">
                <a:latin typeface="Times New Roman" panose="02020603050405020304" pitchFamily="18" charset="0"/>
                <a:cs typeface="Times New Roman" panose="02020603050405020304" pitchFamily="18" charset="0"/>
              </a:rPr>
              <a:t> Amphetamine </a:t>
            </a:r>
            <a:r>
              <a:rPr lang="en-US" dirty="0" err="1" smtClean="0">
                <a:latin typeface="Times New Roman" panose="02020603050405020304" pitchFamily="18" charset="0"/>
                <a:cs typeface="Times New Roman" panose="02020603050405020304" pitchFamily="18" charset="0"/>
              </a:rPr>
              <a:t>và</a:t>
            </a:r>
            <a:r>
              <a:rPr lang="en-US" dirty="0" smtClean="0">
                <a:latin typeface="Times New Roman" panose="02020603050405020304" pitchFamily="18" charset="0"/>
                <a:cs typeface="Times New Roman" panose="02020603050405020304" pitchFamily="18" charset="0"/>
              </a:rPr>
              <a:t>/</a:t>
            </a:r>
            <a:r>
              <a:rPr lang="en-US" dirty="0" err="1" smtClean="0">
                <a:latin typeface="Times New Roman" panose="02020603050405020304" pitchFamily="18" charset="0"/>
                <a:cs typeface="Times New Roman" panose="02020603050405020304" pitchFamily="18" charset="0"/>
              </a:rPr>
              <a:t>hoặc</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Methamphetamine </a:t>
            </a:r>
            <a:r>
              <a:rPr lang="en-US" dirty="0" err="1">
                <a:latin typeface="Times New Roman" panose="02020603050405020304" pitchFamily="18" charset="0"/>
                <a:cs typeface="Times New Roman" panose="02020603050405020304" pitchFamily="18" charset="0"/>
              </a:rPr>
              <a:t>trong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nhóm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bệnh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nhân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được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điều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trị</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nghiện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các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chất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dạng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thuốc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phiện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bằng</a:t>
            </a:r>
            <a:r>
              <a:rPr lang="en-US" dirty="0">
                <a:latin typeface="Times New Roman" panose="02020603050405020304" pitchFamily="18" charset="0"/>
                <a:cs typeface="Times New Roman" panose="02020603050405020304" pitchFamily="18" charset="0"/>
              </a:rPr>
              <a:t> Methadone </a:t>
            </a:r>
            <a:r>
              <a:rPr lang="en-US" dirty="0" err="1">
                <a:latin typeface="Times New Roman" panose="02020603050405020304" pitchFamily="18" charset="0"/>
                <a:cs typeface="Times New Roman" panose="02020603050405020304" pitchFamily="18" charset="0"/>
              </a:rPr>
              <a:t>tại</a:t>
            </a:r>
            <a:r>
              <a:rPr lang="en-US" dirty="0">
                <a:latin typeface="Times New Roman" panose="02020603050405020304" pitchFamily="18" charset="0"/>
                <a:cs typeface="Times New Roman" panose="02020603050405020304" pitchFamily="18" charset="0"/>
              </a:rPr>
              <a:t> TP.HCM</a:t>
            </a:r>
          </a:p>
          <a:p>
            <a:pPr lvl="1">
              <a:lnSpc>
                <a:spcPct val="170000"/>
              </a:lnSpc>
            </a:pPr>
            <a:r>
              <a:rPr lang="en-US" dirty="0" err="1">
                <a:latin typeface="Times New Roman" panose="02020603050405020304" pitchFamily="18" charset="0"/>
                <a:cs typeface="Times New Roman" panose="02020603050405020304" pitchFamily="18" charset="0"/>
              </a:rPr>
              <a:t>Xác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định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các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yếu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tố</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liên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quan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đến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việc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sử</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dụng</a:t>
            </a:r>
            <a:r>
              <a:rPr lang="en-US" dirty="0">
                <a:latin typeface="Times New Roman" panose="02020603050405020304" pitchFamily="18" charset="0"/>
                <a:cs typeface="Times New Roman" panose="02020603050405020304" pitchFamily="18" charset="0"/>
              </a:rPr>
              <a:t> Amphetamine </a:t>
            </a:r>
            <a:r>
              <a:rPr lang="en-US" dirty="0" err="1" smtClean="0">
                <a:latin typeface="Times New Roman" panose="02020603050405020304" pitchFamily="18" charset="0"/>
                <a:cs typeface="Times New Roman" panose="02020603050405020304" pitchFamily="18" charset="0"/>
              </a:rPr>
              <a:t>và</a:t>
            </a:r>
            <a:r>
              <a:rPr lang="en-US" dirty="0" smtClean="0">
                <a:latin typeface="Times New Roman" panose="02020603050405020304" pitchFamily="18" charset="0"/>
                <a:cs typeface="Times New Roman" panose="02020603050405020304" pitchFamily="18" charset="0"/>
              </a:rPr>
              <a:t>/</a:t>
            </a:r>
            <a:r>
              <a:rPr lang="en-US" dirty="0" err="1" smtClean="0">
                <a:latin typeface="Times New Roman" panose="02020603050405020304" pitchFamily="18" charset="0"/>
                <a:cs typeface="Times New Roman" panose="02020603050405020304" pitchFamily="18" charset="0"/>
              </a:rPr>
              <a:t>hoặc</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Methamphetamine </a:t>
            </a:r>
            <a:r>
              <a:rPr lang="en-US" dirty="0" err="1">
                <a:latin typeface="Times New Roman" panose="02020603050405020304" pitchFamily="18" charset="0"/>
                <a:cs typeface="Times New Roman" panose="02020603050405020304" pitchFamily="18" charset="0"/>
              </a:rPr>
              <a:t>trong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nhóm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bệnh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nhân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được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điều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trị</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nghiện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các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chất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dạng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thuốc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phiện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bằng</a:t>
            </a:r>
            <a:r>
              <a:rPr lang="en-US" dirty="0">
                <a:latin typeface="Times New Roman" panose="02020603050405020304" pitchFamily="18" charset="0"/>
                <a:cs typeface="Times New Roman" panose="02020603050405020304" pitchFamily="18" charset="0"/>
              </a:rPr>
              <a:t> Methadone </a:t>
            </a:r>
            <a:r>
              <a:rPr lang="en-US" dirty="0" err="1">
                <a:latin typeface="Times New Roman" panose="02020603050405020304" pitchFamily="18" charset="0"/>
                <a:cs typeface="Times New Roman" panose="02020603050405020304" pitchFamily="18" charset="0"/>
              </a:rPr>
              <a:t>tại</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TP.HCM</a:t>
            </a:r>
            <a:endParaRPr lang="en-US"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2"/>
          <p:cNvSpPr>
            <a:spLocks noGrp="1"/>
          </p:cNvSpPr>
          <p:nvPr>
            <p:ph type="title"/>
          </p:nvPr>
        </p:nvSpPr>
        <p:spPr/>
        <p:txBody>
          <a:bodyPr/>
          <a:lstStyle/>
          <a:p>
            <a:pPr eaLnBrk="1" hangingPunct="1"/>
            <a:r>
              <a:rPr lang="en-US" sz="4000" b="1" dirty="0" smtClean="0">
                <a:latin typeface="Arial" panose="020B0604020202020204" pitchFamily="34" charset="0"/>
                <a:cs typeface="Arial" panose="020B0604020202020204" pitchFamily="34" charset="0"/>
              </a:rPr>
              <a:t>3. </a:t>
            </a:r>
            <a:r>
              <a:rPr lang="en-US" sz="4000" b="1" dirty="0" err="1" smtClean="0">
                <a:latin typeface="Arial" panose="020B0604020202020204" pitchFamily="34" charset="0"/>
                <a:cs typeface="Arial" panose="020B0604020202020204" pitchFamily="34" charset="0"/>
              </a:rPr>
              <a:t>Phương</a:t>
            </a:r>
            <a:r>
              <a:rPr lang="en-US" sz="4000" b="1" dirty="0" smtClean="0">
                <a:latin typeface="Arial" panose="020B0604020202020204" pitchFamily="34" charset="0"/>
                <a:cs typeface="Arial" panose="020B0604020202020204" pitchFamily="34" charset="0"/>
              </a:rPr>
              <a:t> </a:t>
            </a:r>
            <a:r>
              <a:rPr lang="en-US" sz="4000" b="1" dirty="0" err="1" smtClean="0">
                <a:latin typeface="Arial" panose="020B0604020202020204" pitchFamily="34" charset="0"/>
                <a:cs typeface="Arial" panose="020B0604020202020204" pitchFamily="34" charset="0"/>
              </a:rPr>
              <a:t>pháp</a:t>
            </a:r>
            <a:endParaRPr lang="en-US" sz="4000" b="1" dirty="0" smtClean="0">
              <a:latin typeface="Arial" panose="020B0604020202020204" pitchFamily="34" charset="0"/>
              <a:cs typeface="Arial" panose="020B0604020202020204" pitchFamily="34" charset="0"/>
            </a:endParaRPr>
          </a:p>
        </p:txBody>
      </p:sp>
      <p:sp>
        <p:nvSpPr>
          <p:cNvPr id="2" name="Content Placeholder 1"/>
          <p:cNvSpPr>
            <a:spLocks noGrp="1"/>
          </p:cNvSpPr>
          <p:nvPr>
            <p:ph idx="1"/>
          </p:nvPr>
        </p:nvSpPr>
        <p:spPr>
          <a:xfrm>
            <a:off x="457200" y="1417638"/>
            <a:ext cx="8382000" cy="4983162"/>
          </a:xfrm>
        </p:spPr>
        <p:txBody>
          <a:bodyPr rtlCol="0">
            <a:noAutofit/>
          </a:bodyPr>
          <a:lstStyle/>
          <a:p>
            <a:pPr eaLnBrk="1" fontAlgn="auto" hangingPunct="1">
              <a:lnSpc>
                <a:spcPct val="150000"/>
              </a:lnSpc>
              <a:spcAft>
                <a:spcPts val="0"/>
              </a:spcAft>
              <a:defRPr/>
            </a:pPr>
            <a:r>
              <a:rPr lang="en-US" sz="2200" b="1" dirty="0" err="1" smtClean="0">
                <a:latin typeface="Arial" pitchFamily="34" charset="0"/>
                <a:cs typeface="Arial" pitchFamily="34" charset="0"/>
              </a:rPr>
              <a:t>Thiết</a:t>
            </a:r>
            <a:r>
              <a:rPr lang="en-US" sz="2200" b="1" dirty="0" smtClean="0">
                <a:latin typeface="Arial" pitchFamily="34" charset="0"/>
                <a:cs typeface="Arial" pitchFamily="34" charset="0"/>
              </a:rPr>
              <a:t> </a:t>
            </a:r>
            <a:r>
              <a:rPr lang="en-US" sz="2200" b="1" dirty="0" err="1" smtClean="0">
                <a:latin typeface="Arial" pitchFamily="34" charset="0"/>
                <a:cs typeface="Arial" pitchFamily="34" charset="0"/>
              </a:rPr>
              <a:t>kế</a:t>
            </a:r>
            <a:r>
              <a:rPr lang="en-US" sz="2200" b="1" dirty="0" smtClean="0">
                <a:latin typeface="Arial" pitchFamily="34" charset="0"/>
                <a:cs typeface="Arial" pitchFamily="34" charset="0"/>
              </a:rPr>
              <a:t> </a:t>
            </a:r>
            <a:r>
              <a:rPr lang="en-US" sz="2200" b="1" dirty="0" err="1" smtClean="0">
                <a:latin typeface="Arial" pitchFamily="34" charset="0"/>
                <a:cs typeface="Arial" pitchFamily="34" charset="0"/>
              </a:rPr>
              <a:t>nghiên</a:t>
            </a:r>
            <a:r>
              <a:rPr lang="en-US" sz="2200" b="1" dirty="0" smtClean="0">
                <a:latin typeface="Arial" pitchFamily="34" charset="0"/>
                <a:cs typeface="Arial" pitchFamily="34" charset="0"/>
              </a:rPr>
              <a:t> </a:t>
            </a:r>
            <a:r>
              <a:rPr lang="en-US" sz="2200" b="1" dirty="0" err="1" smtClean="0">
                <a:latin typeface="Arial" pitchFamily="34" charset="0"/>
                <a:cs typeface="Arial" pitchFamily="34" charset="0"/>
              </a:rPr>
              <a:t>cứu</a:t>
            </a:r>
            <a:r>
              <a:rPr lang="en-US" sz="2200" b="1" dirty="0" smtClean="0">
                <a:latin typeface="Arial" pitchFamily="34" charset="0"/>
                <a:cs typeface="Arial" pitchFamily="34" charset="0"/>
              </a:rPr>
              <a:t>: </a:t>
            </a:r>
            <a:r>
              <a:rPr lang="en-US" sz="2200" b="1" dirty="0" err="1">
                <a:latin typeface="Arial" pitchFamily="34" charset="0"/>
                <a:cs typeface="Arial" pitchFamily="34" charset="0"/>
              </a:rPr>
              <a:t>H</a:t>
            </a:r>
            <a:r>
              <a:rPr lang="en-US" sz="2200" b="1" dirty="0" err="1" smtClean="0">
                <a:latin typeface="Arial" pitchFamily="34" charset="0"/>
                <a:cs typeface="Arial" pitchFamily="34" charset="0"/>
              </a:rPr>
              <a:t>ồi</a:t>
            </a:r>
            <a:r>
              <a:rPr lang="en-US" sz="2200" b="1" dirty="0" smtClean="0">
                <a:latin typeface="Arial" pitchFamily="34" charset="0"/>
                <a:cs typeface="Arial" pitchFamily="34" charset="0"/>
              </a:rPr>
              <a:t> </a:t>
            </a:r>
            <a:r>
              <a:rPr lang="en-US" sz="2200" b="1" dirty="0" err="1" smtClean="0">
                <a:latin typeface="Arial" pitchFamily="34" charset="0"/>
                <a:cs typeface="Arial" pitchFamily="34" charset="0"/>
              </a:rPr>
              <a:t>cứu</a:t>
            </a:r>
            <a:r>
              <a:rPr lang="en-US" sz="2200" b="1" dirty="0" smtClean="0">
                <a:latin typeface="Arial" pitchFamily="34" charset="0"/>
                <a:cs typeface="Arial" pitchFamily="34" charset="0"/>
              </a:rPr>
              <a:t> </a:t>
            </a:r>
            <a:r>
              <a:rPr lang="en-US" sz="2200" b="1" dirty="0" err="1" smtClean="0">
                <a:latin typeface="Arial" pitchFamily="34" charset="0"/>
                <a:cs typeface="Arial" pitchFamily="34" charset="0"/>
              </a:rPr>
              <a:t>cắt</a:t>
            </a:r>
            <a:r>
              <a:rPr lang="en-US" sz="2200" b="1" dirty="0" smtClean="0">
                <a:latin typeface="Arial" pitchFamily="34" charset="0"/>
                <a:cs typeface="Arial" pitchFamily="34" charset="0"/>
              </a:rPr>
              <a:t> </a:t>
            </a:r>
            <a:r>
              <a:rPr lang="en-US" sz="2200" b="1" dirty="0" err="1" smtClean="0">
                <a:latin typeface="Arial" pitchFamily="34" charset="0"/>
                <a:cs typeface="Arial" pitchFamily="34" charset="0"/>
              </a:rPr>
              <a:t>ngang</a:t>
            </a:r>
            <a:endParaRPr lang="en-US" sz="2200" dirty="0" smtClean="0">
              <a:latin typeface="Arial" pitchFamily="34" charset="0"/>
              <a:cs typeface="Arial" pitchFamily="34" charset="0"/>
            </a:endParaRPr>
          </a:p>
          <a:p>
            <a:pPr eaLnBrk="1" fontAlgn="auto" hangingPunct="1">
              <a:lnSpc>
                <a:spcPct val="150000"/>
              </a:lnSpc>
              <a:spcAft>
                <a:spcPts val="0"/>
              </a:spcAft>
              <a:defRPr/>
            </a:pPr>
            <a:r>
              <a:rPr lang="en-US" sz="2200" b="1" dirty="0" err="1" smtClean="0">
                <a:latin typeface="Arial" pitchFamily="34" charset="0"/>
                <a:cs typeface="Arial" pitchFamily="34" charset="0"/>
              </a:rPr>
              <a:t>Thời</a:t>
            </a:r>
            <a:r>
              <a:rPr lang="en-US" sz="2200" b="1" dirty="0" smtClean="0">
                <a:latin typeface="Arial" pitchFamily="34" charset="0"/>
                <a:cs typeface="Arial" pitchFamily="34" charset="0"/>
              </a:rPr>
              <a:t> </a:t>
            </a:r>
            <a:r>
              <a:rPr lang="en-US" sz="2200" b="1" dirty="0" err="1" smtClean="0">
                <a:latin typeface="Arial" pitchFamily="34" charset="0"/>
                <a:cs typeface="Arial" pitchFamily="34" charset="0"/>
              </a:rPr>
              <a:t>gian</a:t>
            </a:r>
            <a:r>
              <a:rPr lang="en-US" sz="2200" b="1" dirty="0" smtClean="0">
                <a:latin typeface="Arial" pitchFamily="34" charset="0"/>
                <a:cs typeface="Arial" pitchFamily="34" charset="0"/>
              </a:rPr>
              <a:t>: </a:t>
            </a:r>
            <a:r>
              <a:rPr lang="en-US" sz="2200" dirty="0" smtClean="0">
                <a:latin typeface="Arial" pitchFamily="34" charset="0"/>
                <a:cs typeface="Arial" pitchFamily="34" charset="0"/>
              </a:rPr>
              <a:t>7/2014 – 12/2014</a:t>
            </a:r>
          </a:p>
          <a:p>
            <a:pPr>
              <a:lnSpc>
                <a:spcPct val="150000"/>
              </a:lnSpc>
              <a:defRPr/>
            </a:pPr>
            <a:r>
              <a:rPr lang="en-US" sz="2200" b="1" dirty="0" err="1" smtClean="0">
                <a:latin typeface="Arial" pitchFamily="34" charset="0"/>
                <a:cs typeface="Arial" pitchFamily="34" charset="0"/>
              </a:rPr>
              <a:t>Đia</a:t>
            </a:r>
            <a:r>
              <a:rPr lang="en-US" sz="2200" b="1" dirty="0" smtClean="0">
                <a:latin typeface="Arial" pitchFamily="34" charset="0"/>
                <a:cs typeface="Arial" pitchFamily="34" charset="0"/>
              </a:rPr>
              <a:t> </a:t>
            </a:r>
            <a:r>
              <a:rPr lang="en-US" sz="2200" b="1" dirty="0" err="1" smtClean="0">
                <a:latin typeface="Arial" pitchFamily="34" charset="0"/>
                <a:cs typeface="Arial" pitchFamily="34" charset="0"/>
              </a:rPr>
              <a:t>bàn</a:t>
            </a:r>
            <a:r>
              <a:rPr lang="en-US" sz="2200" b="1" dirty="0" smtClean="0">
                <a:latin typeface="Arial" pitchFamily="34" charset="0"/>
                <a:cs typeface="Arial" pitchFamily="34" charset="0"/>
              </a:rPr>
              <a:t>:</a:t>
            </a:r>
            <a:r>
              <a:rPr lang="en-US" sz="2200" dirty="0" smtClean="0">
                <a:latin typeface="Arial" panose="020B0604020202020204" pitchFamily="34" charset="0"/>
                <a:cs typeface="Arial" panose="020B0604020202020204" pitchFamily="34" charset="0"/>
              </a:rPr>
              <a:t> 10 PK MTD </a:t>
            </a:r>
            <a:r>
              <a:rPr lang="en-US" sz="2200" dirty="0" err="1" smtClean="0">
                <a:latin typeface="Arial" panose="020B0604020202020204" pitchFamily="34" charset="0"/>
                <a:cs typeface="Arial" panose="020B0604020202020204" pitchFamily="34" charset="0"/>
              </a:rPr>
              <a:t>tại</a:t>
            </a:r>
            <a:r>
              <a:rPr lang="en-US" sz="2200" dirty="0" smtClean="0">
                <a:latin typeface="Arial" panose="020B0604020202020204" pitchFamily="34" charset="0"/>
                <a:cs typeface="Arial" panose="020B0604020202020204" pitchFamily="34" charset="0"/>
              </a:rPr>
              <a:t> TP.HCM</a:t>
            </a:r>
            <a:r>
              <a:rPr lang="vi-VN" sz="2200" dirty="0" smtClean="0">
                <a:latin typeface="Arial" panose="020B0604020202020204" pitchFamily="34" charset="0"/>
                <a:cs typeface="Arial" panose="020B0604020202020204" pitchFamily="34" charset="0"/>
              </a:rPr>
              <a:t> </a:t>
            </a:r>
            <a:r>
              <a:rPr lang="en-US" sz="2200" dirty="0" smtClean="0">
                <a:latin typeface="Arial" panose="020B0604020202020204" pitchFamily="34" charset="0"/>
                <a:cs typeface="Arial" panose="020B0604020202020204" pitchFamily="34" charset="0"/>
              </a:rPr>
              <a:t>(4</a:t>
            </a:r>
            <a:r>
              <a:rPr lang="en-US" sz="2200" dirty="0">
                <a:latin typeface="Arial" panose="020B0604020202020204" pitchFamily="34" charset="0"/>
                <a:cs typeface="Arial" panose="020B0604020202020204" pitchFamily="34" charset="0"/>
              </a:rPr>
              <a:t>, 6, 8, 9, 10, </a:t>
            </a:r>
            <a:r>
              <a:rPr lang="en-US" sz="2200" dirty="0" smtClean="0">
                <a:latin typeface="Arial" panose="020B0604020202020204" pitchFamily="34" charset="0"/>
                <a:cs typeface="Arial" panose="020B0604020202020204" pitchFamily="34" charset="0"/>
              </a:rPr>
              <a:t>12</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Tân</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Bình</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Bình</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Thạnh</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Thủ</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Đức</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Gò</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Vấp</a:t>
            </a:r>
            <a:r>
              <a:rPr lang="en-US" sz="2200" dirty="0">
                <a:latin typeface="Arial" panose="020B0604020202020204" pitchFamily="34" charset="0"/>
                <a:cs typeface="Arial" panose="020B0604020202020204" pitchFamily="34" charset="0"/>
              </a:rPr>
              <a:t>).</a:t>
            </a:r>
            <a:endParaRPr lang="en-US" sz="2200" dirty="0" smtClean="0">
              <a:latin typeface="Arial" panose="020B0604020202020204" pitchFamily="34" charset="0"/>
              <a:cs typeface="Arial" panose="020B0604020202020204" pitchFamily="34" charset="0"/>
            </a:endParaRPr>
          </a:p>
          <a:p>
            <a:pPr eaLnBrk="1" fontAlgn="auto" hangingPunct="1">
              <a:lnSpc>
                <a:spcPct val="150000"/>
              </a:lnSpc>
              <a:spcAft>
                <a:spcPts val="0"/>
              </a:spcAft>
              <a:defRPr/>
            </a:pPr>
            <a:r>
              <a:rPr lang="en-US" sz="2200" b="1" dirty="0" err="1" smtClean="0">
                <a:latin typeface="Arial" pitchFamily="34" charset="0"/>
                <a:cs typeface="Arial" pitchFamily="34" charset="0"/>
              </a:rPr>
              <a:t>Đối</a:t>
            </a:r>
            <a:r>
              <a:rPr lang="en-US" sz="2200" b="1" dirty="0" smtClean="0">
                <a:latin typeface="Arial" pitchFamily="34" charset="0"/>
                <a:cs typeface="Arial" pitchFamily="34" charset="0"/>
              </a:rPr>
              <a:t> </a:t>
            </a:r>
            <a:r>
              <a:rPr lang="en-US" sz="2200" b="1" dirty="0" err="1" smtClean="0">
                <a:latin typeface="Arial" pitchFamily="34" charset="0"/>
                <a:cs typeface="Arial" pitchFamily="34" charset="0"/>
              </a:rPr>
              <a:t>tượng</a:t>
            </a:r>
            <a:r>
              <a:rPr lang="en-US" sz="2200" b="1" dirty="0" smtClean="0">
                <a:latin typeface="Arial" pitchFamily="34" charset="0"/>
                <a:cs typeface="Arial" pitchFamily="34" charset="0"/>
              </a:rPr>
              <a:t>:</a:t>
            </a:r>
            <a:r>
              <a:rPr lang="en-US" sz="2200" dirty="0" smtClean="0">
                <a:latin typeface="Arial" panose="020B0604020202020204" pitchFamily="34" charset="0"/>
                <a:cs typeface="Arial" panose="020B0604020202020204" pitchFamily="34" charset="0"/>
              </a:rPr>
              <a:t> </a:t>
            </a:r>
            <a:r>
              <a:rPr lang="en-US" sz="2200" dirty="0" err="1" smtClean="0">
                <a:latin typeface="Arial" panose="020B0604020202020204" pitchFamily="34" charset="0"/>
                <a:cs typeface="Arial" panose="020B0604020202020204" pitchFamily="34" charset="0"/>
              </a:rPr>
              <a:t>Bệnh</a:t>
            </a:r>
            <a:r>
              <a:rPr lang="en-US" sz="2200" dirty="0" smtClean="0">
                <a:latin typeface="Arial" panose="020B0604020202020204" pitchFamily="34" charset="0"/>
                <a:cs typeface="Arial" panose="020B0604020202020204" pitchFamily="34" charset="0"/>
              </a:rPr>
              <a:t> </a:t>
            </a:r>
            <a:r>
              <a:rPr lang="en-US" sz="2200" dirty="0" err="1" smtClean="0">
                <a:latin typeface="Arial" panose="020B0604020202020204" pitchFamily="34" charset="0"/>
                <a:cs typeface="Arial" panose="020B0604020202020204" pitchFamily="34" charset="0"/>
              </a:rPr>
              <a:t>nhân</a:t>
            </a:r>
            <a:r>
              <a:rPr lang="en-US" sz="2200" dirty="0" smtClean="0">
                <a:latin typeface="Arial" panose="020B0604020202020204" pitchFamily="34" charset="0"/>
                <a:cs typeface="Arial" panose="020B0604020202020204" pitchFamily="34" charset="0"/>
              </a:rPr>
              <a:t> </a:t>
            </a:r>
            <a:r>
              <a:rPr lang="en-US" sz="2200" dirty="0" err="1" smtClean="0">
                <a:latin typeface="Arial" panose="020B0604020202020204" pitchFamily="34" charset="0"/>
                <a:cs typeface="Arial" panose="020B0604020202020204" pitchFamily="34" charset="0"/>
              </a:rPr>
              <a:t>đang</a:t>
            </a:r>
            <a:r>
              <a:rPr lang="en-US" sz="2200" dirty="0" smtClean="0">
                <a:latin typeface="Arial" panose="020B0604020202020204" pitchFamily="34" charset="0"/>
                <a:cs typeface="Arial" panose="020B0604020202020204" pitchFamily="34" charset="0"/>
              </a:rPr>
              <a:t> </a:t>
            </a:r>
            <a:r>
              <a:rPr lang="en-US" sz="2200" dirty="0" err="1" smtClean="0">
                <a:latin typeface="Arial" panose="020B0604020202020204" pitchFamily="34" charset="0"/>
                <a:cs typeface="Arial" panose="020B0604020202020204" pitchFamily="34" charset="0"/>
              </a:rPr>
              <a:t>điều</a:t>
            </a:r>
            <a:r>
              <a:rPr lang="en-US" sz="2200" dirty="0" smtClean="0">
                <a:latin typeface="Arial" panose="020B0604020202020204" pitchFamily="34" charset="0"/>
                <a:cs typeface="Arial" panose="020B0604020202020204" pitchFamily="34" charset="0"/>
              </a:rPr>
              <a:t> </a:t>
            </a:r>
            <a:r>
              <a:rPr lang="en-US" sz="2200" dirty="0" err="1" smtClean="0">
                <a:latin typeface="Arial" panose="020B0604020202020204" pitchFamily="34" charset="0"/>
                <a:cs typeface="Arial" panose="020B0604020202020204" pitchFamily="34" charset="0"/>
              </a:rPr>
              <a:t>trị</a:t>
            </a:r>
            <a:r>
              <a:rPr lang="en-US" sz="2200" dirty="0" smtClean="0">
                <a:latin typeface="Arial" panose="020B0604020202020204" pitchFamily="34" charset="0"/>
                <a:cs typeface="Arial" panose="020B0604020202020204" pitchFamily="34" charset="0"/>
              </a:rPr>
              <a:t> Methadone, </a:t>
            </a:r>
            <a:r>
              <a:rPr lang="en-US" sz="2200" dirty="0" err="1" smtClean="0">
                <a:latin typeface="Arial" panose="020B0604020202020204" pitchFamily="34" charset="0"/>
                <a:cs typeface="Arial" panose="020B0604020202020204" pitchFamily="34" charset="0"/>
              </a:rPr>
              <a:t>đã</a:t>
            </a:r>
            <a:r>
              <a:rPr lang="en-US" sz="2200" dirty="0" smtClean="0">
                <a:latin typeface="Arial" panose="020B0604020202020204" pitchFamily="34" charset="0"/>
                <a:cs typeface="Arial" panose="020B0604020202020204" pitchFamily="34" charset="0"/>
              </a:rPr>
              <a:t> </a:t>
            </a:r>
            <a:r>
              <a:rPr lang="en-US" sz="2200" dirty="0" err="1" smtClean="0">
                <a:latin typeface="Arial" panose="020B0604020202020204" pitchFamily="34" charset="0"/>
                <a:cs typeface="Arial" panose="020B0604020202020204" pitchFamily="34" charset="0"/>
              </a:rPr>
              <a:t>tham</a:t>
            </a:r>
            <a:r>
              <a:rPr lang="en-US" sz="2200" dirty="0" smtClean="0">
                <a:latin typeface="Arial" panose="020B0604020202020204" pitchFamily="34" charset="0"/>
                <a:cs typeface="Arial" panose="020B0604020202020204" pitchFamily="34" charset="0"/>
              </a:rPr>
              <a:t> </a:t>
            </a:r>
            <a:r>
              <a:rPr lang="en-US" sz="2200" dirty="0" err="1" smtClean="0">
                <a:latin typeface="Arial" panose="020B0604020202020204" pitchFamily="34" charset="0"/>
                <a:cs typeface="Arial" panose="020B0604020202020204" pitchFamily="34" charset="0"/>
              </a:rPr>
              <a:t>gia</a:t>
            </a:r>
            <a:r>
              <a:rPr lang="en-US" sz="2200" dirty="0" smtClean="0">
                <a:latin typeface="Arial" panose="020B0604020202020204" pitchFamily="34" charset="0"/>
                <a:cs typeface="Arial" panose="020B0604020202020204" pitchFamily="34" charset="0"/>
              </a:rPr>
              <a:t> </a:t>
            </a:r>
            <a:r>
              <a:rPr lang="en-US" sz="2200" dirty="0" err="1" smtClean="0">
                <a:latin typeface="Arial" panose="020B0604020202020204" pitchFamily="34" charset="0"/>
                <a:cs typeface="Arial" panose="020B0604020202020204" pitchFamily="34" charset="0"/>
              </a:rPr>
              <a:t>điều</a:t>
            </a:r>
            <a:r>
              <a:rPr lang="en-US" sz="2200" dirty="0" smtClean="0">
                <a:latin typeface="Arial" panose="020B0604020202020204" pitchFamily="34" charset="0"/>
                <a:cs typeface="Arial" panose="020B0604020202020204" pitchFamily="34" charset="0"/>
              </a:rPr>
              <a:t> </a:t>
            </a:r>
            <a:r>
              <a:rPr lang="en-US" sz="2200" dirty="0" err="1" smtClean="0">
                <a:latin typeface="Arial" panose="020B0604020202020204" pitchFamily="34" charset="0"/>
                <a:cs typeface="Arial" panose="020B0604020202020204" pitchFamily="34" charset="0"/>
              </a:rPr>
              <a:t>trị</a:t>
            </a:r>
            <a:r>
              <a:rPr lang="en-US" sz="2200" dirty="0" smtClean="0">
                <a:latin typeface="Arial" panose="020B0604020202020204" pitchFamily="34" charset="0"/>
                <a:cs typeface="Arial" panose="020B0604020202020204" pitchFamily="34" charset="0"/>
              </a:rPr>
              <a:t> </a:t>
            </a:r>
            <a:r>
              <a:rPr lang="en-US" sz="2200" dirty="0" err="1" smtClean="0">
                <a:latin typeface="Arial" panose="020B0604020202020204" pitchFamily="34" charset="0"/>
                <a:cs typeface="Arial" panose="020B0604020202020204" pitchFamily="34" charset="0"/>
              </a:rPr>
              <a:t>trước</a:t>
            </a:r>
            <a:r>
              <a:rPr lang="en-US" sz="2200" dirty="0" smtClean="0">
                <a:latin typeface="Arial" panose="020B0604020202020204" pitchFamily="34" charset="0"/>
                <a:cs typeface="Arial" panose="020B0604020202020204" pitchFamily="34" charset="0"/>
              </a:rPr>
              <a:t> </a:t>
            </a:r>
            <a:r>
              <a:rPr lang="en-US" sz="2200" dirty="0" err="1" smtClean="0">
                <a:latin typeface="Arial" panose="020B0604020202020204" pitchFamily="34" charset="0"/>
                <a:cs typeface="Arial" panose="020B0604020202020204" pitchFamily="34" charset="0"/>
              </a:rPr>
              <a:t>thời</a:t>
            </a:r>
            <a:r>
              <a:rPr lang="en-US" sz="2200" dirty="0" smtClean="0">
                <a:latin typeface="Arial" panose="020B0604020202020204" pitchFamily="34" charset="0"/>
                <a:cs typeface="Arial" panose="020B0604020202020204" pitchFamily="34" charset="0"/>
              </a:rPr>
              <a:t> </a:t>
            </a:r>
            <a:r>
              <a:rPr lang="en-US" sz="2200" dirty="0" err="1" smtClean="0">
                <a:latin typeface="Arial" panose="020B0604020202020204" pitchFamily="34" charset="0"/>
                <a:cs typeface="Arial" panose="020B0604020202020204" pitchFamily="34" charset="0"/>
              </a:rPr>
              <a:t>điểm</a:t>
            </a:r>
            <a:r>
              <a:rPr lang="en-US" sz="2200" dirty="0" smtClean="0">
                <a:latin typeface="Arial" panose="020B0604020202020204" pitchFamily="34" charset="0"/>
                <a:cs typeface="Arial" panose="020B0604020202020204" pitchFamily="34" charset="0"/>
              </a:rPr>
              <a:t> </a:t>
            </a:r>
            <a:r>
              <a:rPr lang="en-US" sz="2200" dirty="0" err="1" smtClean="0">
                <a:latin typeface="Arial" panose="020B0604020202020204" pitchFamily="34" charset="0"/>
                <a:cs typeface="Arial" panose="020B0604020202020204" pitchFamily="34" charset="0"/>
              </a:rPr>
              <a:t>tháng</a:t>
            </a:r>
            <a:r>
              <a:rPr lang="en-US" sz="2200" dirty="0" smtClean="0">
                <a:latin typeface="Arial" panose="020B0604020202020204" pitchFamily="34" charset="0"/>
                <a:cs typeface="Arial" panose="020B0604020202020204" pitchFamily="34" charset="0"/>
              </a:rPr>
              <a:t> 7/2015</a:t>
            </a:r>
          </a:p>
          <a:p>
            <a:pPr eaLnBrk="1" fontAlgn="auto" hangingPunct="1">
              <a:lnSpc>
                <a:spcPct val="150000"/>
              </a:lnSpc>
              <a:spcAft>
                <a:spcPts val="0"/>
              </a:spcAft>
              <a:defRPr/>
            </a:pPr>
            <a:r>
              <a:rPr lang="en-US" sz="2200" b="1" dirty="0" err="1" smtClean="0">
                <a:latin typeface="Arial" pitchFamily="34" charset="0"/>
                <a:cs typeface="Arial" pitchFamily="34" charset="0"/>
              </a:rPr>
              <a:t>Cỡ</a:t>
            </a:r>
            <a:r>
              <a:rPr lang="en-US" sz="2200" b="1" dirty="0" smtClean="0">
                <a:latin typeface="Arial" pitchFamily="34" charset="0"/>
                <a:cs typeface="Arial" pitchFamily="34" charset="0"/>
              </a:rPr>
              <a:t> </a:t>
            </a:r>
            <a:r>
              <a:rPr lang="en-US" sz="2200" b="1" dirty="0" err="1" smtClean="0">
                <a:latin typeface="Arial" pitchFamily="34" charset="0"/>
                <a:cs typeface="Arial" pitchFamily="34" charset="0"/>
              </a:rPr>
              <a:t>mẫu</a:t>
            </a:r>
            <a:r>
              <a:rPr lang="en-US" sz="2200" b="1" dirty="0" smtClean="0">
                <a:latin typeface="Arial" pitchFamily="34" charset="0"/>
                <a:cs typeface="Arial" pitchFamily="34" charset="0"/>
              </a:rPr>
              <a:t>: </a:t>
            </a:r>
            <a:r>
              <a:rPr lang="en-US" sz="2200" dirty="0" smtClean="0">
                <a:latin typeface="Arial" pitchFamily="34" charset="0"/>
                <a:cs typeface="Arial" pitchFamily="34" charset="0"/>
              </a:rPr>
              <a:t>557</a:t>
            </a:r>
          </a:p>
          <a:p>
            <a:pPr eaLnBrk="1" fontAlgn="auto" hangingPunct="1">
              <a:lnSpc>
                <a:spcPct val="150000"/>
              </a:lnSpc>
              <a:spcAft>
                <a:spcPts val="0"/>
              </a:spcAft>
              <a:defRPr/>
            </a:pPr>
            <a:r>
              <a:rPr lang="en-US" sz="2200" b="1" dirty="0" err="1" smtClean="0">
                <a:latin typeface="Arial" pitchFamily="34" charset="0"/>
                <a:cs typeface="Arial" pitchFamily="34" charset="0"/>
              </a:rPr>
              <a:t>Phương</a:t>
            </a:r>
            <a:r>
              <a:rPr lang="en-US" sz="2200" b="1" dirty="0" smtClean="0">
                <a:latin typeface="Arial" pitchFamily="34" charset="0"/>
                <a:cs typeface="Arial" pitchFamily="34" charset="0"/>
              </a:rPr>
              <a:t> </a:t>
            </a:r>
            <a:r>
              <a:rPr lang="en-US" sz="2200" b="1" dirty="0" err="1" smtClean="0">
                <a:latin typeface="Arial" pitchFamily="34" charset="0"/>
                <a:cs typeface="Arial" pitchFamily="34" charset="0"/>
              </a:rPr>
              <a:t>pháp</a:t>
            </a:r>
            <a:r>
              <a:rPr lang="en-US" sz="2200" b="1" dirty="0" smtClean="0">
                <a:latin typeface="Arial" pitchFamily="34" charset="0"/>
                <a:cs typeface="Arial" pitchFamily="34" charset="0"/>
              </a:rPr>
              <a:t> </a:t>
            </a:r>
            <a:r>
              <a:rPr lang="en-US" sz="2200" b="1" dirty="0" err="1" smtClean="0">
                <a:latin typeface="Arial" pitchFamily="34" charset="0"/>
                <a:cs typeface="Arial" pitchFamily="34" charset="0"/>
              </a:rPr>
              <a:t>phân</a:t>
            </a:r>
            <a:r>
              <a:rPr lang="en-US" sz="2200" b="1" dirty="0" smtClean="0">
                <a:latin typeface="Arial" pitchFamily="34" charset="0"/>
                <a:cs typeface="Arial" pitchFamily="34" charset="0"/>
              </a:rPr>
              <a:t> </a:t>
            </a:r>
            <a:r>
              <a:rPr lang="en-US" sz="2200" b="1" dirty="0" err="1" smtClean="0">
                <a:latin typeface="Arial" pitchFamily="34" charset="0"/>
                <a:cs typeface="Arial" pitchFamily="34" charset="0"/>
              </a:rPr>
              <a:t>tích</a:t>
            </a:r>
            <a:r>
              <a:rPr lang="en-US" sz="2200" b="1" dirty="0" smtClean="0">
                <a:latin typeface="Arial" pitchFamily="34" charset="0"/>
                <a:cs typeface="Arial" pitchFamily="34" charset="0"/>
              </a:rPr>
              <a:t>: </a:t>
            </a:r>
            <a:r>
              <a:rPr lang="en-US" sz="2200" dirty="0" err="1" smtClean="0">
                <a:latin typeface="Arial" pitchFamily="34" charset="0"/>
                <a:cs typeface="Arial" pitchFamily="34" charset="0"/>
              </a:rPr>
              <a:t>Phân</a:t>
            </a:r>
            <a:r>
              <a:rPr lang="en-US" sz="2200" dirty="0" smtClean="0">
                <a:latin typeface="Arial" pitchFamily="34" charset="0"/>
                <a:cs typeface="Arial" pitchFamily="34" charset="0"/>
              </a:rPr>
              <a:t> </a:t>
            </a:r>
            <a:r>
              <a:rPr lang="en-US" sz="2200" dirty="0" err="1" smtClean="0">
                <a:latin typeface="Arial" pitchFamily="34" charset="0"/>
                <a:cs typeface="Arial" pitchFamily="34" charset="0"/>
              </a:rPr>
              <a:t>tích</a:t>
            </a:r>
            <a:r>
              <a:rPr lang="en-US" sz="2200" b="1" dirty="0" smtClean="0">
                <a:latin typeface="Arial" pitchFamily="34" charset="0"/>
                <a:cs typeface="Arial" pitchFamily="34" charset="0"/>
              </a:rPr>
              <a:t> </a:t>
            </a:r>
            <a:r>
              <a:rPr lang="en-US" sz="2200" b="1" dirty="0" err="1">
                <a:latin typeface="Arial" pitchFamily="34" charset="0"/>
                <a:cs typeface="Arial" pitchFamily="34" charset="0"/>
              </a:rPr>
              <a:t>m</a:t>
            </a:r>
            <a:r>
              <a:rPr lang="en-US" sz="2200" dirty="0" err="1" smtClean="0">
                <a:latin typeface="Arial" pitchFamily="34" charset="0"/>
                <a:cs typeface="Arial" pitchFamily="34" charset="0"/>
              </a:rPr>
              <a:t>ô</a:t>
            </a:r>
            <a:r>
              <a:rPr lang="en-US" sz="2200" dirty="0" smtClean="0">
                <a:latin typeface="Arial" pitchFamily="34" charset="0"/>
                <a:cs typeface="Arial" pitchFamily="34" charset="0"/>
              </a:rPr>
              <a:t> </a:t>
            </a:r>
            <a:r>
              <a:rPr lang="en-US" sz="2200" dirty="0" err="1" smtClean="0">
                <a:latin typeface="Arial" pitchFamily="34" charset="0"/>
                <a:cs typeface="Arial" pitchFamily="34" charset="0"/>
              </a:rPr>
              <a:t>tả</a:t>
            </a:r>
            <a:r>
              <a:rPr lang="en-US" sz="2200" dirty="0" smtClean="0">
                <a:latin typeface="Arial" pitchFamily="34" charset="0"/>
                <a:cs typeface="Arial" pitchFamily="34" charset="0"/>
              </a:rPr>
              <a:t> </a:t>
            </a:r>
            <a:r>
              <a:rPr lang="en-US" sz="2200" dirty="0" err="1" smtClean="0">
                <a:latin typeface="Arial" pitchFamily="34" charset="0"/>
                <a:cs typeface="Arial" pitchFamily="34" charset="0"/>
              </a:rPr>
              <a:t>và</a:t>
            </a:r>
            <a:r>
              <a:rPr lang="en-US" sz="2200" dirty="0" smtClean="0">
                <a:latin typeface="Arial" pitchFamily="34" charset="0"/>
                <a:cs typeface="Arial" pitchFamily="34" charset="0"/>
              </a:rPr>
              <a:t> </a:t>
            </a:r>
            <a:r>
              <a:rPr lang="en-US" sz="2200" dirty="0" err="1" smtClean="0">
                <a:latin typeface="Arial" pitchFamily="34" charset="0"/>
                <a:cs typeface="Arial" pitchFamily="34" charset="0"/>
              </a:rPr>
              <a:t>hồi</a:t>
            </a:r>
            <a:r>
              <a:rPr lang="en-US" sz="2200" dirty="0" smtClean="0">
                <a:latin typeface="Arial" pitchFamily="34" charset="0"/>
                <a:cs typeface="Arial" pitchFamily="34" charset="0"/>
              </a:rPr>
              <a:t> </a:t>
            </a:r>
            <a:r>
              <a:rPr lang="en-US" sz="2200" dirty="0" err="1" smtClean="0">
                <a:latin typeface="Arial" pitchFamily="34" charset="0"/>
                <a:cs typeface="Arial" pitchFamily="34" charset="0"/>
              </a:rPr>
              <a:t>quy</a:t>
            </a:r>
            <a:r>
              <a:rPr lang="en-US" sz="2200" dirty="0" smtClean="0">
                <a:latin typeface="Arial" pitchFamily="34" charset="0"/>
                <a:cs typeface="Arial" pitchFamily="34" charset="0"/>
              </a:rPr>
              <a:t> logistic</a:t>
            </a:r>
          </a:p>
        </p:txBody>
      </p:sp>
    </p:spTree>
    <p:extLst>
      <p:ext uri="{BB962C8B-B14F-4D97-AF65-F5344CB8AC3E}">
        <p14:creationId xmlns:p14="http://schemas.microsoft.com/office/powerpoint/2010/main" xmlns="" val="38144555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715962"/>
          </a:xfrm>
        </p:spPr>
        <p:txBody>
          <a:bodyPr>
            <a:normAutofit fontScale="90000"/>
          </a:bodyPr>
          <a:lstStyle/>
          <a:p>
            <a:r>
              <a:rPr lang="en-US" sz="3600" b="1" dirty="0" smtClean="0"/>
              <a:t>4. </a:t>
            </a:r>
            <a:r>
              <a:rPr lang="en-US" sz="3600" b="1" dirty="0" err="1" smtClean="0"/>
              <a:t>Kết</a:t>
            </a:r>
            <a:r>
              <a:rPr lang="en-US" sz="3600" b="1" dirty="0" smtClean="0"/>
              <a:t> </a:t>
            </a:r>
            <a:r>
              <a:rPr lang="en-US" sz="3600" b="1" dirty="0" err="1" smtClean="0"/>
              <a:t>quả</a:t>
            </a:r>
            <a:r>
              <a:rPr lang="en-US" sz="3600" b="1" dirty="0" smtClean="0"/>
              <a:t> - </a:t>
            </a:r>
            <a:r>
              <a:rPr lang="en-US" sz="3600" b="1" dirty="0" err="1" smtClean="0"/>
              <a:t>Đặc</a:t>
            </a:r>
            <a:r>
              <a:rPr lang="en-US" sz="3600" b="1" dirty="0" smtClean="0"/>
              <a:t> </a:t>
            </a:r>
            <a:r>
              <a:rPr lang="en-US" sz="3600" b="1" dirty="0" err="1" smtClean="0"/>
              <a:t>điểm</a:t>
            </a:r>
            <a:r>
              <a:rPr lang="en-US" sz="3600" b="1" dirty="0" smtClean="0"/>
              <a:t> </a:t>
            </a:r>
            <a:r>
              <a:rPr lang="en-US" sz="3600" b="1" dirty="0" err="1" smtClean="0"/>
              <a:t>nhân</a:t>
            </a:r>
            <a:r>
              <a:rPr lang="en-US" sz="3600" b="1" dirty="0" smtClean="0"/>
              <a:t> </a:t>
            </a:r>
            <a:r>
              <a:rPr lang="en-US" sz="3600" b="1" dirty="0" err="1" smtClean="0"/>
              <a:t>khẩu</a:t>
            </a:r>
            <a:r>
              <a:rPr lang="en-US" sz="3600" b="1" dirty="0" smtClean="0"/>
              <a:t> </a:t>
            </a:r>
            <a:r>
              <a:rPr lang="en-US" sz="3600" b="1" dirty="0" err="1" smtClean="0"/>
              <a:t>xã</a:t>
            </a:r>
            <a:r>
              <a:rPr lang="en-US" sz="3600" b="1" dirty="0" smtClean="0"/>
              <a:t> </a:t>
            </a:r>
            <a:r>
              <a:rPr lang="en-US" sz="3600" b="1" dirty="0" err="1" smtClean="0"/>
              <a:t>hội</a:t>
            </a:r>
            <a:endParaRPr lang="en-US" sz="3600" b="1"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1184400999"/>
              </p:ext>
            </p:extLst>
          </p:nvPr>
        </p:nvGraphicFramePr>
        <p:xfrm>
          <a:off x="304800" y="949324"/>
          <a:ext cx="4804519" cy="2156949"/>
        </p:xfrm>
        <a:graphic>
          <a:graphicData uri="http://schemas.openxmlformats.org/drawingml/2006/table">
            <a:tbl>
              <a:tblPr firstRow="1" firstCol="1" bandRow="1">
                <a:tableStyleId>{5C22544A-7EE6-4342-B048-85BDC9FD1C3A}</a:tableStyleId>
              </a:tblPr>
              <a:tblGrid>
                <a:gridCol w="2926040"/>
                <a:gridCol w="1045905"/>
                <a:gridCol w="832574"/>
              </a:tblGrid>
              <a:tr h="479494">
                <a:tc>
                  <a:txBody>
                    <a:bodyPr/>
                    <a:lstStyle/>
                    <a:p>
                      <a:pPr algn="just">
                        <a:spcAft>
                          <a:spcPts val="0"/>
                        </a:spcAft>
                      </a:pPr>
                      <a:r>
                        <a:rPr lang="en-US" sz="2000" dirty="0" err="1">
                          <a:effectLst/>
                          <a:latin typeface="Times New Roman" panose="02020603050405020304" pitchFamily="18" charset="0"/>
                          <a:cs typeface="Times New Roman" panose="02020603050405020304" pitchFamily="18" charset="0"/>
                        </a:rPr>
                        <a:t>Đặc</a:t>
                      </a:r>
                      <a:r>
                        <a:rPr lang="en-US" sz="2000" dirty="0">
                          <a:effectLst/>
                          <a:latin typeface="Times New Roman" panose="02020603050405020304" pitchFamily="18" charset="0"/>
                          <a:cs typeface="Times New Roman" panose="02020603050405020304" pitchFamily="18" charset="0"/>
                        </a:rPr>
                        <a:t> </a:t>
                      </a:r>
                      <a:r>
                        <a:rPr lang="en-US" sz="2000" dirty="0" err="1">
                          <a:effectLst/>
                          <a:latin typeface="Times New Roman" panose="02020603050405020304" pitchFamily="18" charset="0"/>
                          <a:cs typeface="Times New Roman" panose="02020603050405020304" pitchFamily="18" charset="0"/>
                        </a:rPr>
                        <a:t>điểm</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a:txBody>
                    <a:bodyPr/>
                    <a:lstStyle/>
                    <a:p>
                      <a:pPr algn="ctr">
                        <a:spcAft>
                          <a:spcPts val="0"/>
                        </a:spcAft>
                      </a:pPr>
                      <a:r>
                        <a:rPr lang="en-US" sz="2000" dirty="0" smtClean="0">
                          <a:effectLst/>
                          <a:latin typeface="Times New Roman" panose="02020603050405020304" pitchFamily="18" charset="0"/>
                          <a:cs typeface="Times New Roman" panose="02020603050405020304" pitchFamily="18" charset="0"/>
                        </a:rPr>
                        <a:t>#</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a:txBody>
                    <a:bodyPr/>
                    <a:lstStyle/>
                    <a:p>
                      <a:pPr algn="ctr">
                        <a:spcAft>
                          <a:spcPts val="0"/>
                        </a:spcAft>
                      </a:pPr>
                      <a:r>
                        <a:rPr lang="en-US" sz="2000">
                          <a:effectLst/>
                          <a:latin typeface="Times New Roman" panose="02020603050405020304" pitchFamily="18" charset="0"/>
                          <a:cs typeface="Times New Roman" panose="02020603050405020304" pitchFamily="18" charset="0"/>
                        </a:rPr>
                        <a:t>%</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r>
              <a:tr h="335491">
                <a:tc>
                  <a:txBody>
                    <a:bodyPr/>
                    <a:lstStyle/>
                    <a:p>
                      <a:pPr>
                        <a:spcAft>
                          <a:spcPts val="0"/>
                        </a:spcAft>
                      </a:pPr>
                      <a:r>
                        <a:rPr lang="en-US" sz="2000">
                          <a:effectLst/>
                          <a:latin typeface="Times New Roman" panose="02020603050405020304" pitchFamily="18" charset="0"/>
                          <a:cs typeface="Times New Roman" panose="02020603050405020304" pitchFamily="18" charset="0"/>
                        </a:rPr>
                        <a:t>Tuổi</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557</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 </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r>
              <a:tr h="335491">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&lt;30 tuổi</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72</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12.9%</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r>
              <a:tr h="335491">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Từ 30-34 tuổi</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231</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41.5%</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r>
              <a:tr h="335491">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Từ 35-39 tuổi</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152</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27.3%</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r>
              <a:tr h="335491">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&gt;=40 tuổi</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102</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dirty="0">
                          <a:effectLst/>
                          <a:latin typeface="Times New Roman" panose="02020603050405020304" pitchFamily="18" charset="0"/>
                          <a:cs typeface="Times New Roman" panose="02020603050405020304" pitchFamily="18" charset="0"/>
                        </a:rPr>
                        <a:t>18.3%</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r>
            </a:tbl>
          </a:graphicData>
        </a:graphic>
      </p:graphicFrame>
      <p:grpSp>
        <p:nvGrpSpPr>
          <p:cNvPr id="10" name="Group 9"/>
          <p:cNvGrpSpPr/>
          <p:nvPr/>
        </p:nvGrpSpPr>
        <p:grpSpPr>
          <a:xfrm>
            <a:off x="7467600" y="1044714"/>
            <a:ext cx="926857" cy="1927086"/>
            <a:chOff x="7960659" y="4495800"/>
            <a:chExt cx="926857" cy="1927086"/>
          </a:xfrm>
        </p:grpSpPr>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8001000" y="4495800"/>
              <a:ext cx="685800" cy="1403529"/>
            </a:xfrm>
            <a:prstGeom prst="rect">
              <a:avLst/>
            </a:prstGeom>
          </p:spPr>
        </p:pic>
        <p:sp>
          <p:nvSpPr>
            <p:cNvPr id="8" name="TextBox 7"/>
            <p:cNvSpPr txBox="1"/>
            <p:nvPr/>
          </p:nvSpPr>
          <p:spPr>
            <a:xfrm>
              <a:off x="7960659" y="5715000"/>
              <a:ext cx="926857" cy="707886"/>
            </a:xfrm>
            <a:prstGeom prst="rect">
              <a:avLst/>
            </a:prstGeom>
            <a:noFill/>
          </p:spPr>
          <p:txBody>
            <a:bodyPr wrap="none" rtlCol="0">
              <a:spAutoFit/>
            </a:bodyPr>
            <a:lstStyle/>
            <a:p>
              <a:r>
                <a:rPr lang="en-US" sz="4000" b="1" dirty="0" smtClean="0">
                  <a:solidFill>
                    <a:srgbClr val="FF0066"/>
                  </a:solidFill>
                </a:rPr>
                <a:t>8%</a:t>
              </a:r>
              <a:endParaRPr lang="en-US" sz="4000" b="1" dirty="0">
                <a:solidFill>
                  <a:srgbClr val="FF0066"/>
                </a:solidFill>
              </a:endParaRPr>
            </a:p>
          </p:txBody>
        </p:sp>
      </p:grpSp>
      <p:grpSp>
        <p:nvGrpSpPr>
          <p:cNvPr id="11" name="Group 10"/>
          <p:cNvGrpSpPr/>
          <p:nvPr/>
        </p:nvGrpSpPr>
        <p:grpSpPr>
          <a:xfrm>
            <a:off x="5673966" y="892314"/>
            <a:ext cx="1212191" cy="2057400"/>
            <a:chOff x="5569609" y="3276600"/>
            <a:chExt cx="1212191" cy="2057400"/>
          </a:xfrm>
        </p:grpSpPr>
        <p:pic>
          <p:nvPicPr>
            <p:cNvPr id="3" name="Picture 2"/>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5721228" y="3886200"/>
              <a:ext cx="749116" cy="1447800"/>
            </a:xfrm>
            <a:prstGeom prst="rect">
              <a:avLst/>
            </a:prstGeom>
          </p:spPr>
        </p:pic>
        <p:sp>
          <p:nvSpPr>
            <p:cNvPr id="9" name="TextBox 8"/>
            <p:cNvSpPr txBox="1"/>
            <p:nvPr/>
          </p:nvSpPr>
          <p:spPr>
            <a:xfrm>
              <a:off x="5569609" y="3276600"/>
              <a:ext cx="1212191" cy="707886"/>
            </a:xfrm>
            <a:prstGeom prst="rect">
              <a:avLst/>
            </a:prstGeom>
            <a:noFill/>
          </p:spPr>
          <p:txBody>
            <a:bodyPr wrap="none" rtlCol="0">
              <a:spAutoFit/>
            </a:bodyPr>
            <a:lstStyle/>
            <a:p>
              <a:r>
                <a:rPr lang="en-US" sz="4000" b="1" dirty="0" smtClean="0">
                  <a:solidFill>
                    <a:srgbClr val="0070C0"/>
                  </a:solidFill>
                </a:rPr>
                <a:t>92%</a:t>
              </a:r>
              <a:endParaRPr lang="en-US" sz="4000" b="1" dirty="0">
                <a:solidFill>
                  <a:srgbClr val="0070C0"/>
                </a:solidFill>
              </a:endParaRPr>
            </a:p>
          </p:txBody>
        </p:sp>
      </p:grpSp>
      <p:grpSp>
        <p:nvGrpSpPr>
          <p:cNvPr id="16" name="Group 15"/>
          <p:cNvGrpSpPr/>
          <p:nvPr/>
        </p:nvGrpSpPr>
        <p:grpSpPr>
          <a:xfrm>
            <a:off x="1378988" y="3590084"/>
            <a:ext cx="1361050" cy="1620269"/>
            <a:chOff x="5204420" y="5231432"/>
            <a:chExt cx="1595309" cy="1731701"/>
          </a:xfrm>
        </p:grpSpPr>
        <p:pic>
          <p:nvPicPr>
            <p:cNvPr id="13" name="Picture 12"/>
            <p:cNvPicPr>
              <a:picLocks noChangeAspect="1"/>
            </p:cNvPicPr>
            <p:nvPr/>
          </p:nvPicPr>
          <p:blipFill>
            <a:blip r:embed="rId4" cstate="print">
              <a:extLst>
                <a:ext uri="{BEBA8EAE-BF5A-486C-A8C5-ECC9F3942E4B}">
                  <a14:imgProps xmlns:a14="http://schemas.microsoft.com/office/drawing/2010/main" xmlns="">
                    <a14:imgLayer r:embed="rId5">
                      <a14:imgEffect>
                        <a14:saturation sat="33000"/>
                      </a14:imgEffect>
                    </a14:imgLayer>
                  </a14:imgProps>
                </a:ext>
                <a:ext uri="{28A0092B-C50C-407E-A947-70E740481C1C}">
                  <a14:useLocalDpi xmlns:a14="http://schemas.microsoft.com/office/drawing/2010/main" xmlns="" val="0"/>
                </a:ext>
              </a:extLst>
            </a:blip>
            <a:stretch>
              <a:fillRect/>
            </a:stretch>
          </p:blipFill>
          <p:spPr>
            <a:xfrm>
              <a:off x="5405023" y="5231432"/>
              <a:ext cx="767178" cy="1545262"/>
            </a:xfrm>
            <a:prstGeom prst="rect">
              <a:avLst/>
            </a:prstGeom>
          </p:spPr>
        </p:pic>
        <p:sp>
          <p:nvSpPr>
            <p:cNvPr id="15" name="Rectangle 14"/>
            <p:cNvSpPr/>
            <p:nvPr/>
          </p:nvSpPr>
          <p:spPr>
            <a:xfrm>
              <a:off x="5204420" y="6255247"/>
              <a:ext cx="1595309" cy="707886"/>
            </a:xfrm>
            <a:prstGeom prst="rect">
              <a:avLst/>
            </a:prstGeom>
          </p:spPr>
          <p:txBody>
            <a:bodyPr wrap="none">
              <a:spAutoFit/>
            </a:bodyPr>
            <a:lstStyle/>
            <a:p>
              <a:pPr algn="r">
                <a:spcAft>
                  <a:spcPts val="0"/>
                </a:spcAft>
              </a:pPr>
              <a:r>
                <a:rPr lang="en-US" sz="4000" b="1" dirty="0">
                  <a:solidFill>
                    <a:srgbClr val="002060"/>
                  </a:solidFill>
                  <a:latin typeface="Times New Roman" panose="02020603050405020304" pitchFamily="18" charset="0"/>
                  <a:cs typeface="Times New Roman" panose="02020603050405020304" pitchFamily="18" charset="0"/>
                </a:rPr>
                <a:t>40.4%</a:t>
              </a:r>
              <a:endParaRPr lang="en-US" sz="40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pSp>
      <p:grpSp>
        <p:nvGrpSpPr>
          <p:cNvPr id="19" name="Group 18"/>
          <p:cNvGrpSpPr/>
          <p:nvPr/>
        </p:nvGrpSpPr>
        <p:grpSpPr>
          <a:xfrm>
            <a:off x="228600" y="5049268"/>
            <a:ext cx="1411384" cy="1695771"/>
            <a:chOff x="6202677" y="5078343"/>
            <a:chExt cx="1595309" cy="1927086"/>
          </a:xfrm>
        </p:grpSpPr>
        <p:pic>
          <p:nvPicPr>
            <p:cNvPr id="14" name="Picture 13"/>
            <p:cNvPicPr>
              <a:picLocks noChangeAspect="1"/>
            </p:cNvPicPr>
            <p:nvPr/>
          </p:nvPicPr>
          <p:blipFill>
            <a:blip r:embed="rId6">
              <a:duotone>
                <a:schemeClr val="accent6">
                  <a:shade val="45000"/>
                  <a:satMod val="135000"/>
                </a:schemeClr>
                <a:prstClr val="white"/>
              </a:duotone>
              <a:extLst>
                <a:ext uri="{28A0092B-C50C-407E-A947-70E740481C1C}">
                  <a14:useLocalDpi xmlns:a14="http://schemas.microsoft.com/office/drawing/2010/main" xmlns="" val="0"/>
                </a:ext>
              </a:extLst>
            </a:blip>
            <a:stretch>
              <a:fillRect/>
            </a:stretch>
          </p:blipFill>
          <p:spPr>
            <a:xfrm>
              <a:off x="6407022" y="5078343"/>
              <a:ext cx="1238423" cy="1790950"/>
            </a:xfrm>
            <a:prstGeom prst="rect">
              <a:avLst/>
            </a:prstGeom>
          </p:spPr>
        </p:pic>
        <p:sp>
          <p:nvSpPr>
            <p:cNvPr id="17" name="Rectangle 16"/>
            <p:cNvSpPr/>
            <p:nvPr/>
          </p:nvSpPr>
          <p:spPr>
            <a:xfrm>
              <a:off x="6202677" y="6297543"/>
              <a:ext cx="1595309" cy="707886"/>
            </a:xfrm>
            <a:prstGeom prst="rect">
              <a:avLst/>
            </a:prstGeom>
          </p:spPr>
          <p:txBody>
            <a:bodyPr wrap="none">
              <a:spAutoFit/>
            </a:bodyPr>
            <a:lstStyle/>
            <a:p>
              <a:pPr algn="ctr">
                <a:spcAft>
                  <a:spcPts val="0"/>
                </a:spcAft>
              </a:pPr>
              <a:r>
                <a:rPr lang="en-US" sz="4000" b="1" dirty="0">
                  <a:solidFill>
                    <a:srgbClr val="FF0066"/>
                  </a:solidFill>
                  <a:latin typeface="Times New Roman" panose="02020603050405020304" pitchFamily="18" charset="0"/>
                  <a:cs typeface="Times New Roman" panose="02020603050405020304" pitchFamily="18" charset="0"/>
                </a:rPr>
                <a:t>49.7%</a:t>
              </a:r>
              <a:endParaRPr lang="en-US" sz="4000" b="1" dirty="0">
                <a:solidFill>
                  <a:srgbClr val="FF0066"/>
                </a:solidFill>
                <a:latin typeface="Times New Roman" panose="02020603050405020304" pitchFamily="18" charset="0"/>
                <a:ea typeface="Times New Roman" panose="02020603050405020304" pitchFamily="18" charset="0"/>
                <a:cs typeface="Times New Roman" panose="02020603050405020304" pitchFamily="18" charset="0"/>
              </a:endParaRPr>
            </a:p>
          </p:txBody>
        </p:sp>
      </p:grpSp>
      <p:grpSp>
        <p:nvGrpSpPr>
          <p:cNvPr id="20" name="Group 19"/>
          <p:cNvGrpSpPr/>
          <p:nvPr/>
        </p:nvGrpSpPr>
        <p:grpSpPr>
          <a:xfrm>
            <a:off x="2622825" y="5071680"/>
            <a:ext cx="1491975" cy="1637053"/>
            <a:chOff x="7384513" y="5222688"/>
            <a:chExt cx="1759488" cy="1740445"/>
          </a:xfrm>
        </p:grpSpPr>
        <p:pic>
          <p:nvPicPr>
            <p:cNvPr id="12" name="Picture 11"/>
            <p:cNvPicPr>
              <a:picLocks noChangeAspect="1"/>
            </p:cNvPicPr>
            <p:nvPr/>
          </p:nvPicPr>
          <p:blipFill>
            <a:blip r:embed="rId7">
              <a:extLst>
                <a:ext uri="{28A0092B-C50C-407E-A947-70E740481C1C}">
                  <a14:useLocalDpi xmlns:a14="http://schemas.microsoft.com/office/drawing/2010/main" xmlns="" val="0"/>
                </a:ext>
              </a:extLst>
            </a:blip>
            <a:stretch>
              <a:fillRect/>
            </a:stretch>
          </p:blipFill>
          <p:spPr>
            <a:xfrm>
              <a:off x="7384513" y="5222688"/>
              <a:ext cx="1759488" cy="1595614"/>
            </a:xfrm>
            <a:prstGeom prst="rect">
              <a:avLst/>
            </a:prstGeom>
          </p:spPr>
        </p:pic>
        <p:sp>
          <p:nvSpPr>
            <p:cNvPr id="18" name="Rectangle 17"/>
            <p:cNvSpPr/>
            <p:nvPr/>
          </p:nvSpPr>
          <p:spPr>
            <a:xfrm>
              <a:off x="7674803" y="6255247"/>
              <a:ext cx="1338828" cy="707886"/>
            </a:xfrm>
            <a:prstGeom prst="rect">
              <a:avLst/>
            </a:prstGeom>
          </p:spPr>
          <p:txBody>
            <a:bodyPr wrap="none">
              <a:spAutoFit/>
            </a:bodyPr>
            <a:lstStyle/>
            <a:p>
              <a:pPr algn="r">
                <a:spcAft>
                  <a:spcPts val="0"/>
                </a:spcAft>
              </a:pPr>
              <a:r>
                <a:rPr lang="en-US" sz="4000" b="1" dirty="0">
                  <a:latin typeface="Times New Roman" panose="02020603050405020304" pitchFamily="18" charset="0"/>
                  <a:cs typeface="Times New Roman" panose="02020603050405020304" pitchFamily="18" charset="0"/>
                </a:rPr>
                <a:t>9.9%</a:t>
              </a:r>
              <a:endParaRPr lang="en-US" sz="4000" b="1" dirty="0">
                <a:latin typeface="Times New Roman" panose="02020603050405020304" pitchFamily="18" charset="0"/>
                <a:ea typeface="Times New Roman" panose="02020603050405020304" pitchFamily="18" charset="0"/>
                <a:cs typeface="Times New Roman" panose="02020603050405020304" pitchFamily="18" charset="0"/>
              </a:endParaRPr>
            </a:p>
          </p:txBody>
        </p:sp>
      </p:grpSp>
      <p:sp>
        <p:nvSpPr>
          <p:cNvPr id="21" name="Rectangle 20"/>
          <p:cNvSpPr/>
          <p:nvPr/>
        </p:nvSpPr>
        <p:spPr>
          <a:xfrm>
            <a:off x="197536" y="3055409"/>
            <a:ext cx="5181600" cy="373591"/>
          </a:xfrm>
          <a:prstGeom prst="rect">
            <a:avLst/>
          </a:prstGeom>
        </p:spPr>
        <p:txBody>
          <a:bodyPr wrap="square">
            <a:spAutoFit/>
          </a:bodyPr>
          <a:lstStyle/>
          <a:p>
            <a:pPr algn="just">
              <a:spcAft>
                <a:spcPts val="0"/>
              </a:spcAft>
            </a:pPr>
            <a:r>
              <a:rPr lang="en-US" dirty="0" smtClean="0">
                <a:latin typeface="Times New Roman" panose="02020603050405020304" pitchFamily="18" charset="0"/>
                <a:cs typeface="Times New Roman" panose="02020603050405020304" pitchFamily="18" charset="0"/>
              </a:rPr>
              <a:t>Mean: 35, Standard Deviation: 6.3, Min: 17, Max: 64</a:t>
            </a: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2" name="Content Placeholder 4"/>
          <p:cNvGraphicFramePr>
            <a:graphicFrameLocks/>
          </p:cNvGraphicFramePr>
          <p:nvPr>
            <p:extLst>
              <p:ext uri="{D42A27DB-BD31-4B8C-83A1-F6EECF244321}">
                <p14:modId xmlns:p14="http://schemas.microsoft.com/office/powerpoint/2010/main" xmlns="" val="4190637193"/>
              </p:ext>
            </p:extLst>
          </p:nvPr>
        </p:nvGraphicFramePr>
        <p:xfrm>
          <a:off x="4191000" y="3810000"/>
          <a:ext cx="4583335" cy="2589350"/>
        </p:xfrm>
        <a:graphic>
          <a:graphicData uri="http://schemas.openxmlformats.org/drawingml/2006/table">
            <a:tbl>
              <a:tblPr firstRow="1" firstCol="1" bandRow="1">
                <a:tableStyleId>{5C22544A-7EE6-4342-B048-85BDC9FD1C3A}</a:tableStyleId>
              </a:tblPr>
              <a:tblGrid>
                <a:gridCol w="2791335"/>
                <a:gridCol w="854080"/>
                <a:gridCol w="937920"/>
              </a:tblGrid>
              <a:tr h="539593">
                <a:tc>
                  <a:txBody>
                    <a:bodyPr/>
                    <a:lstStyle/>
                    <a:p>
                      <a:pPr algn="just">
                        <a:spcAft>
                          <a:spcPts val="0"/>
                        </a:spcAft>
                      </a:pPr>
                      <a:r>
                        <a:rPr lang="en-US" sz="2000" dirty="0" err="1">
                          <a:effectLst/>
                          <a:latin typeface="Times New Roman" panose="02020603050405020304" pitchFamily="18" charset="0"/>
                          <a:cs typeface="Times New Roman" panose="02020603050405020304" pitchFamily="18" charset="0"/>
                        </a:rPr>
                        <a:t>Đặc</a:t>
                      </a:r>
                      <a:r>
                        <a:rPr lang="en-US" sz="2000" dirty="0">
                          <a:effectLst/>
                          <a:latin typeface="Times New Roman" panose="02020603050405020304" pitchFamily="18" charset="0"/>
                          <a:cs typeface="Times New Roman" panose="02020603050405020304" pitchFamily="18" charset="0"/>
                        </a:rPr>
                        <a:t> </a:t>
                      </a:r>
                      <a:r>
                        <a:rPr lang="en-US" sz="2000" dirty="0" err="1">
                          <a:effectLst/>
                          <a:latin typeface="Times New Roman" panose="02020603050405020304" pitchFamily="18" charset="0"/>
                          <a:cs typeface="Times New Roman" panose="02020603050405020304" pitchFamily="18" charset="0"/>
                        </a:rPr>
                        <a:t>điểm</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a:txBody>
                    <a:bodyPr/>
                    <a:lstStyle/>
                    <a:p>
                      <a:pPr algn="ctr">
                        <a:spcAft>
                          <a:spcPts val="0"/>
                        </a:spcAft>
                      </a:pPr>
                      <a:r>
                        <a:rPr lang="en-US" sz="2000" dirty="0" smtClean="0">
                          <a:effectLst/>
                          <a:latin typeface="Times New Roman" panose="02020603050405020304" pitchFamily="18" charset="0"/>
                          <a:cs typeface="Times New Roman" panose="02020603050405020304" pitchFamily="18" charset="0"/>
                        </a:rPr>
                        <a:t>#</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a:txBody>
                    <a:bodyPr/>
                    <a:lstStyle/>
                    <a:p>
                      <a:pPr algn="ctr">
                        <a:spcAft>
                          <a:spcPts val="0"/>
                        </a:spcAft>
                      </a:pPr>
                      <a:r>
                        <a:rPr lang="en-US" sz="2000">
                          <a:effectLst/>
                          <a:latin typeface="Times New Roman" panose="02020603050405020304" pitchFamily="18" charset="0"/>
                          <a:cs typeface="Times New Roman" panose="02020603050405020304" pitchFamily="18" charset="0"/>
                        </a:rPr>
                        <a:t>%</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r>
              <a:tr h="539593">
                <a:tc>
                  <a:txBody>
                    <a:bodyPr/>
                    <a:lstStyle/>
                    <a:p>
                      <a:pPr>
                        <a:spcAft>
                          <a:spcPts val="0"/>
                        </a:spcAft>
                      </a:pPr>
                      <a:r>
                        <a:rPr lang="en-US" sz="2000" dirty="0" err="1">
                          <a:effectLst/>
                          <a:latin typeface="Times New Roman" panose="02020603050405020304" pitchFamily="18" charset="0"/>
                          <a:cs typeface="Times New Roman" panose="02020603050405020304" pitchFamily="18" charset="0"/>
                        </a:rPr>
                        <a:t>Học</a:t>
                      </a:r>
                      <a:r>
                        <a:rPr lang="en-US" sz="2000" dirty="0">
                          <a:effectLst/>
                          <a:latin typeface="Times New Roman" panose="02020603050405020304" pitchFamily="18" charset="0"/>
                          <a:cs typeface="Times New Roman" panose="02020603050405020304" pitchFamily="18" charset="0"/>
                        </a:rPr>
                        <a:t> </a:t>
                      </a:r>
                      <a:r>
                        <a:rPr lang="en-US" sz="2000" dirty="0" err="1">
                          <a:effectLst/>
                          <a:latin typeface="Times New Roman" panose="02020603050405020304" pitchFamily="18" charset="0"/>
                          <a:cs typeface="Times New Roman" panose="02020603050405020304" pitchFamily="18" charset="0"/>
                        </a:rPr>
                        <a:t>vấn</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557</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indent="495300" algn="r">
                        <a:spcAft>
                          <a:spcPts val="0"/>
                        </a:spcAft>
                      </a:pPr>
                      <a:r>
                        <a:rPr lang="en-US" sz="2000" dirty="0">
                          <a:effectLst/>
                          <a:latin typeface="Times New Roman" panose="02020603050405020304" pitchFamily="18" charset="0"/>
                          <a:cs typeface="Times New Roman" panose="02020603050405020304" pitchFamily="18" charset="0"/>
                        </a:rPr>
                        <a:t> </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r>
              <a:tr h="377541">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Cấp 1 (1-5) và thấp hơn</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47</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a:txBody>
                    <a:bodyPr/>
                    <a:lstStyle/>
                    <a:p>
                      <a:pPr algn="r">
                        <a:spcAft>
                          <a:spcPts val="0"/>
                        </a:spcAft>
                      </a:pPr>
                      <a:r>
                        <a:rPr lang="en-US" sz="2000" dirty="0">
                          <a:effectLst/>
                          <a:latin typeface="Times New Roman" panose="02020603050405020304" pitchFamily="18" charset="0"/>
                          <a:cs typeface="Times New Roman" panose="02020603050405020304" pitchFamily="18" charset="0"/>
                        </a:rPr>
                        <a:t>8.4%</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r>
              <a:tr h="377541">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Cấp 2 (6-9)</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178</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a:txBody>
                    <a:bodyPr/>
                    <a:lstStyle/>
                    <a:p>
                      <a:pPr algn="r">
                        <a:spcAft>
                          <a:spcPts val="0"/>
                        </a:spcAft>
                      </a:pPr>
                      <a:r>
                        <a:rPr lang="en-US" sz="2000" dirty="0">
                          <a:effectLst/>
                          <a:latin typeface="Times New Roman" panose="02020603050405020304" pitchFamily="18" charset="0"/>
                          <a:cs typeface="Times New Roman" panose="02020603050405020304" pitchFamily="18" charset="0"/>
                        </a:rPr>
                        <a:t>32.0%</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r>
              <a:tr h="377541">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Cấp 3 (10-12)</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239</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a:txBody>
                    <a:bodyPr/>
                    <a:lstStyle/>
                    <a:p>
                      <a:pPr algn="r">
                        <a:spcAft>
                          <a:spcPts val="0"/>
                        </a:spcAft>
                      </a:pPr>
                      <a:r>
                        <a:rPr lang="en-US" sz="2000" dirty="0">
                          <a:effectLst/>
                          <a:latin typeface="Times New Roman" panose="02020603050405020304" pitchFamily="18" charset="0"/>
                          <a:cs typeface="Times New Roman" panose="02020603050405020304" pitchFamily="18" charset="0"/>
                        </a:rPr>
                        <a:t>42.9%</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r>
              <a:tr h="377541">
                <a:tc>
                  <a:txBody>
                    <a:bodyPr/>
                    <a:lstStyle/>
                    <a:p>
                      <a:pPr algn="r">
                        <a:spcAft>
                          <a:spcPts val="0"/>
                        </a:spcAft>
                      </a:pPr>
                      <a:r>
                        <a:rPr lang="en-US" sz="2000" dirty="0" err="1">
                          <a:effectLst/>
                          <a:latin typeface="Times New Roman" panose="02020603050405020304" pitchFamily="18" charset="0"/>
                          <a:cs typeface="Times New Roman" panose="02020603050405020304" pitchFamily="18" charset="0"/>
                        </a:rPr>
                        <a:t>Trung</a:t>
                      </a:r>
                      <a:r>
                        <a:rPr lang="en-US" sz="2000" dirty="0">
                          <a:effectLst/>
                          <a:latin typeface="Times New Roman" panose="02020603050405020304" pitchFamily="18" charset="0"/>
                          <a:cs typeface="Times New Roman" panose="02020603050405020304" pitchFamily="18" charset="0"/>
                        </a:rPr>
                        <a:t> </a:t>
                      </a:r>
                      <a:r>
                        <a:rPr lang="en-US" sz="2000" dirty="0" err="1">
                          <a:effectLst/>
                          <a:latin typeface="Times New Roman" panose="02020603050405020304" pitchFamily="18" charset="0"/>
                          <a:cs typeface="Times New Roman" panose="02020603050405020304" pitchFamily="18" charset="0"/>
                        </a:rPr>
                        <a:t>cấp</a:t>
                      </a:r>
                      <a:r>
                        <a:rPr lang="en-US" sz="2000" dirty="0">
                          <a:effectLst/>
                          <a:latin typeface="Times New Roman" panose="02020603050405020304" pitchFamily="18" charset="0"/>
                          <a:cs typeface="Times New Roman" panose="02020603050405020304" pitchFamily="18" charset="0"/>
                        </a:rPr>
                        <a:t> </a:t>
                      </a:r>
                      <a:r>
                        <a:rPr lang="en-US" sz="2000" dirty="0" err="1">
                          <a:effectLst/>
                          <a:latin typeface="Times New Roman" panose="02020603050405020304" pitchFamily="18" charset="0"/>
                          <a:cs typeface="Times New Roman" panose="02020603050405020304" pitchFamily="18" charset="0"/>
                        </a:rPr>
                        <a:t>hoặc</a:t>
                      </a:r>
                      <a:r>
                        <a:rPr lang="en-US" sz="2000" dirty="0">
                          <a:effectLst/>
                          <a:latin typeface="Times New Roman" panose="02020603050405020304" pitchFamily="18" charset="0"/>
                          <a:cs typeface="Times New Roman" panose="02020603050405020304" pitchFamily="18" charset="0"/>
                        </a:rPr>
                        <a:t> </a:t>
                      </a:r>
                      <a:r>
                        <a:rPr lang="en-US" sz="2000" dirty="0" err="1">
                          <a:effectLst/>
                          <a:latin typeface="Times New Roman" panose="02020603050405020304" pitchFamily="18" charset="0"/>
                          <a:cs typeface="Times New Roman" panose="02020603050405020304" pitchFamily="18" charset="0"/>
                        </a:rPr>
                        <a:t>cao</a:t>
                      </a:r>
                      <a:r>
                        <a:rPr lang="en-US" sz="2000" dirty="0">
                          <a:effectLst/>
                          <a:latin typeface="Times New Roman" panose="02020603050405020304" pitchFamily="18" charset="0"/>
                          <a:cs typeface="Times New Roman" panose="02020603050405020304" pitchFamily="18" charset="0"/>
                        </a:rPr>
                        <a:t> </a:t>
                      </a:r>
                      <a:r>
                        <a:rPr lang="en-US" sz="2000" dirty="0" err="1">
                          <a:effectLst/>
                          <a:latin typeface="Times New Roman" panose="02020603050405020304" pitchFamily="18" charset="0"/>
                          <a:cs typeface="Times New Roman" panose="02020603050405020304" pitchFamily="18" charset="0"/>
                        </a:rPr>
                        <a:t>hơn</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93</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a:txBody>
                    <a:bodyPr/>
                    <a:lstStyle/>
                    <a:p>
                      <a:pPr algn="r">
                        <a:spcAft>
                          <a:spcPts val="0"/>
                        </a:spcAft>
                      </a:pPr>
                      <a:r>
                        <a:rPr lang="en-US" sz="2000" dirty="0">
                          <a:effectLst/>
                          <a:latin typeface="Times New Roman" panose="02020603050405020304" pitchFamily="18" charset="0"/>
                          <a:cs typeface="Times New Roman" panose="02020603050405020304" pitchFamily="18" charset="0"/>
                        </a:rPr>
                        <a:t>16.7%</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r>
            </a:tbl>
          </a:graphicData>
        </a:graphic>
      </p:graphicFrame>
      <p:sp>
        <p:nvSpPr>
          <p:cNvPr id="7" name="Rectangle 6"/>
          <p:cNvSpPr/>
          <p:nvPr/>
        </p:nvSpPr>
        <p:spPr>
          <a:xfrm>
            <a:off x="6647623" y="1756983"/>
            <a:ext cx="787395" cy="492443"/>
          </a:xfrm>
          <a:prstGeom prst="rect">
            <a:avLst/>
          </a:prstGeom>
        </p:spPr>
        <p:txBody>
          <a:bodyPr wrap="none">
            <a:spAutoFit/>
          </a:bodyPr>
          <a:lstStyle/>
          <a:p>
            <a:r>
              <a:rPr lang="en-US" sz="2600" dirty="0" err="1" smtClean="0">
                <a:solidFill>
                  <a:srgbClr val="0070C0"/>
                </a:solidFill>
                <a:latin typeface="Times New Roman" panose="02020603050405020304" pitchFamily="18" charset="0"/>
                <a:cs typeface="Times New Roman" panose="02020603050405020304" pitchFamily="18" charset="0"/>
              </a:rPr>
              <a:t>Giới</a:t>
            </a:r>
            <a:endParaRPr lang="en-US" sz="2600" dirty="0">
              <a:solidFill>
                <a:srgbClr val="0070C0"/>
              </a:solidFill>
            </a:endParaRPr>
          </a:p>
        </p:txBody>
      </p:sp>
      <p:sp>
        <p:nvSpPr>
          <p:cNvPr id="23" name="Rectangle 22"/>
          <p:cNvSpPr/>
          <p:nvPr/>
        </p:nvSpPr>
        <p:spPr>
          <a:xfrm>
            <a:off x="1161577" y="5262377"/>
            <a:ext cx="1684336" cy="892552"/>
          </a:xfrm>
          <a:prstGeom prst="rect">
            <a:avLst/>
          </a:prstGeom>
        </p:spPr>
        <p:txBody>
          <a:bodyPr wrap="square">
            <a:spAutoFit/>
          </a:bodyPr>
          <a:lstStyle/>
          <a:p>
            <a:pPr algn="ctr"/>
            <a:r>
              <a:rPr lang="en-US" sz="2600" dirty="0" err="1" smtClean="0">
                <a:solidFill>
                  <a:srgbClr val="0070C0"/>
                </a:solidFill>
                <a:latin typeface="Times New Roman" panose="02020603050405020304" pitchFamily="18" charset="0"/>
                <a:cs typeface="Times New Roman" panose="02020603050405020304" pitchFamily="18" charset="0"/>
              </a:rPr>
              <a:t>Tình</a:t>
            </a:r>
            <a:r>
              <a:rPr lang="en-US" sz="2600" dirty="0" smtClean="0">
                <a:solidFill>
                  <a:srgbClr val="0070C0"/>
                </a:solidFill>
                <a:latin typeface="Times New Roman" panose="02020603050405020304" pitchFamily="18" charset="0"/>
                <a:cs typeface="Times New Roman" panose="02020603050405020304" pitchFamily="18" charset="0"/>
              </a:rPr>
              <a:t> </a:t>
            </a:r>
            <a:r>
              <a:rPr lang="en-US" sz="2600" dirty="0" err="1" smtClean="0">
                <a:solidFill>
                  <a:srgbClr val="0070C0"/>
                </a:solidFill>
                <a:latin typeface="Times New Roman" panose="02020603050405020304" pitchFamily="18" charset="0"/>
                <a:cs typeface="Times New Roman" panose="02020603050405020304" pitchFamily="18" charset="0"/>
              </a:rPr>
              <a:t>trạng</a:t>
            </a:r>
            <a:r>
              <a:rPr lang="en-US" sz="2600" dirty="0" smtClean="0">
                <a:solidFill>
                  <a:srgbClr val="0070C0"/>
                </a:solidFill>
                <a:latin typeface="Times New Roman" panose="02020603050405020304" pitchFamily="18" charset="0"/>
                <a:cs typeface="Times New Roman" panose="02020603050405020304" pitchFamily="18" charset="0"/>
              </a:rPr>
              <a:t> </a:t>
            </a:r>
            <a:r>
              <a:rPr lang="en-US" sz="2600" dirty="0" err="1" smtClean="0">
                <a:solidFill>
                  <a:srgbClr val="0070C0"/>
                </a:solidFill>
                <a:latin typeface="Times New Roman" panose="02020603050405020304" pitchFamily="18" charset="0"/>
                <a:cs typeface="Times New Roman" panose="02020603050405020304" pitchFamily="18" charset="0"/>
              </a:rPr>
              <a:t>hôn</a:t>
            </a:r>
            <a:r>
              <a:rPr lang="en-US" sz="2600" dirty="0" smtClean="0">
                <a:solidFill>
                  <a:srgbClr val="0070C0"/>
                </a:solidFill>
                <a:latin typeface="Times New Roman" panose="02020603050405020304" pitchFamily="18" charset="0"/>
                <a:cs typeface="Times New Roman" panose="02020603050405020304" pitchFamily="18" charset="0"/>
              </a:rPr>
              <a:t> </a:t>
            </a:r>
            <a:r>
              <a:rPr lang="en-US" sz="2600" dirty="0" err="1" smtClean="0">
                <a:solidFill>
                  <a:srgbClr val="0070C0"/>
                </a:solidFill>
                <a:latin typeface="Times New Roman" panose="02020603050405020304" pitchFamily="18" charset="0"/>
                <a:cs typeface="Times New Roman" panose="02020603050405020304" pitchFamily="18" charset="0"/>
              </a:rPr>
              <a:t>nhân</a:t>
            </a:r>
            <a:endParaRPr lang="en-US" sz="2600" dirty="0">
              <a:solidFill>
                <a:srgbClr val="0070C0"/>
              </a:solidFill>
            </a:endParaRPr>
          </a:p>
        </p:txBody>
      </p:sp>
    </p:spTree>
    <p:extLst>
      <p:ext uri="{BB962C8B-B14F-4D97-AF65-F5344CB8AC3E}">
        <p14:creationId xmlns:p14="http://schemas.microsoft.com/office/powerpoint/2010/main" xmlns="" val="20337041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3600" b="1" dirty="0"/>
              <a:t>4</a:t>
            </a:r>
            <a:r>
              <a:rPr lang="en-US" sz="3600" b="1" dirty="0" smtClean="0"/>
              <a:t>. </a:t>
            </a:r>
            <a:r>
              <a:rPr lang="en-US" sz="3600" b="1" dirty="0" err="1" smtClean="0"/>
              <a:t>Kết</a:t>
            </a:r>
            <a:r>
              <a:rPr lang="en-US" sz="3600" b="1" dirty="0" smtClean="0"/>
              <a:t> </a:t>
            </a:r>
            <a:r>
              <a:rPr lang="en-US" sz="3600" b="1" dirty="0" err="1" smtClean="0"/>
              <a:t>quả</a:t>
            </a:r>
            <a:r>
              <a:rPr lang="en-US" sz="3600" b="1" dirty="0" smtClean="0"/>
              <a:t> - </a:t>
            </a:r>
            <a:r>
              <a:rPr lang="en-US" sz="3600" b="1" dirty="0" err="1" smtClean="0"/>
              <a:t>Tiền</a:t>
            </a:r>
            <a:r>
              <a:rPr lang="en-US" sz="3600" b="1" dirty="0" smtClean="0"/>
              <a:t> </a:t>
            </a:r>
            <a:r>
              <a:rPr lang="en-US" sz="3600" b="1" dirty="0" err="1" smtClean="0"/>
              <a:t>sử</a:t>
            </a:r>
            <a:r>
              <a:rPr lang="en-US" sz="3600" b="1" dirty="0" smtClean="0"/>
              <a:t> </a:t>
            </a:r>
            <a:r>
              <a:rPr lang="en-US" sz="3600" b="1" dirty="0" err="1" smtClean="0"/>
              <a:t>sử</a:t>
            </a:r>
            <a:r>
              <a:rPr lang="en-US" sz="3600" b="1" dirty="0" smtClean="0"/>
              <a:t> </a:t>
            </a:r>
            <a:r>
              <a:rPr lang="en-US" sz="3600" b="1" dirty="0" err="1" smtClean="0"/>
              <a:t>dụng</a:t>
            </a:r>
            <a:r>
              <a:rPr lang="en-US" sz="3600" b="1" dirty="0" smtClean="0"/>
              <a:t> ma </a:t>
            </a:r>
            <a:r>
              <a:rPr lang="en-US" sz="3600" b="1" dirty="0" err="1" smtClean="0"/>
              <a:t>túy</a:t>
            </a:r>
            <a:endParaRPr lang="en-US" sz="3600" b="1"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2181769184"/>
              </p:ext>
            </p:extLst>
          </p:nvPr>
        </p:nvGraphicFramePr>
        <p:xfrm>
          <a:off x="634989" y="1243527"/>
          <a:ext cx="8077200" cy="3657600"/>
        </p:xfrm>
        <a:graphic>
          <a:graphicData uri="http://schemas.openxmlformats.org/drawingml/2006/table">
            <a:tbl>
              <a:tblPr firstRow="1" firstCol="1" bandRow="1">
                <a:tableStyleId>{5C22544A-7EE6-4342-B048-85BDC9FD1C3A}</a:tableStyleId>
              </a:tblPr>
              <a:tblGrid>
                <a:gridCol w="2821158"/>
                <a:gridCol w="1075330"/>
                <a:gridCol w="915084"/>
                <a:gridCol w="2590068"/>
                <a:gridCol w="675560"/>
              </a:tblGrid>
              <a:tr h="219075">
                <a:tc>
                  <a:txBody>
                    <a:bodyPr/>
                    <a:lstStyle/>
                    <a:p>
                      <a:pPr algn="just">
                        <a:spcAft>
                          <a:spcPts val="0"/>
                        </a:spcAft>
                      </a:pPr>
                      <a:r>
                        <a:rPr lang="en-US" sz="2000" dirty="0" err="1">
                          <a:effectLst/>
                        </a:rPr>
                        <a:t>Đặc</a:t>
                      </a:r>
                      <a:r>
                        <a:rPr lang="en-US" sz="2000" dirty="0">
                          <a:effectLst/>
                        </a:rPr>
                        <a:t> </a:t>
                      </a:r>
                      <a:r>
                        <a:rPr lang="en-US" sz="2000" dirty="0" err="1">
                          <a:effectLst/>
                        </a:rPr>
                        <a:t>điểm</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US" sz="2000" dirty="0" smtClean="0">
                          <a:effectLst/>
                        </a:rPr>
                        <a:t>#</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US" sz="2000">
                          <a:effectLst/>
                        </a:rPr>
                        <a:t>%</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gridSpan="2">
                  <a:txBody>
                    <a:bodyPr/>
                    <a:lstStyle/>
                    <a:p>
                      <a:pPr algn="ctr">
                        <a:spcAft>
                          <a:spcPts val="0"/>
                        </a:spcAft>
                      </a:pPr>
                      <a:r>
                        <a:rPr lang="en-US" sz="2000">
                          <a:effectLst/>
                        </a:rPr>
                        <a:t>Mô tả</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hMerge="1">
                  <a:txBody>
                    <a:bodyPr/>
                    <a:lstStyle/>
                    <a:p>
                      <a:endParaRPr lang="en-US"/>
                    </a:p>
                  </a:txBody>
                  <a:tcPr/>
                </a:tc>
              </a:tr>
              <a:tr h="219075">
                <a:tc>
                  <a:txBody>
                    <a:bodyPr/>
                    <a:lstStyle/>
                    <a:p>
                      <a:pPr>
                        <a:spcAft>
                          <a:spcPts val="0"/>
                        </a:spcAft>
                      </a:pPr>
                      <a:r>
                        <a:rPr lang="en-US" sz="2000" dirty="0" err="1">
                          <a:effectLst/>
                        </a:rPr>
                        <a:t>Thời</a:t>
                      </a:r>
                      <a:r>
                        <a:rPr lang="en-US" sz="2000" dirty="0">
                          <a:effectLst/>
                        </a:rPr>
                        <a:t> </a:t>
                      </a:r>
                      <a:r>
                        <a:rPr lang="en-US" sz="2000" dirty="0" err="1">
                          <a:effectLst/>
                        </a:rPr>
                        <a:t>gian</a:t>
                      </a:r>
                      <a:r>
                        <a:rPr lang="en-US" sz="2000" dirty="0">
                          <a:effectLst/>
                        </a:rPr>
                        <a:t> </a:t>
                      </a:r>
                      <a:r>
                        <a:rPr lang="en-US" sz="2000" dirty="0" err="1">
                          <a:effectLst/>
                        </a:rPr>
                        <a:t>sư</a:t>
                      </a:r>
                      <a:r>
                        <a:rPr lang="en-US" sz="2000" dirty="0">
                          <a:effectLst/>
                        </a:rPr>
                        <a:t>̉ </a:t>
                      </a:r>
                      <a:r>
                        <a:rPr lang="en-US" sz="2000" dirty="0" err="1">
                          <a:effectLst/>
                        </a:rPr>
                        <a:t>dụng</a:t>
                      </a:r>
                      <a:r>
                        <a:rPr lang="en-US" sz="2000" dirty="0">
                          <a:effectLst/>
                        </a:rPr>
                        <a:t> </a:t>
                      </a:r>
                      <a:r>
                        <a:rPr lang="en-US" sz="2000" dirty="0" smtClean="0">
                          <a:effectLst/>
                        </a:rPr>
                        <a:t>MT</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557</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gridSpan="2">
                  <a:txBody>
                    <a:bodyPr/>
                    <a:lstStyle/>
                    <a:p>
                      <a:pPr algn="ctr">
                        <a:spcAft>
                          <a:spcPts val="0"/>
                        </a:spcAft>
                      </a:pPr>
                      <a:r>
                        <a:rPr lang="en-US" sz="2000" dirty="0">
                          <a:effectLst/>
                        </a:rPr>
                        <a:t> </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hMerge="1">
                  <a:txBody>
                    <a:bodyPr/>
                    <a:lstStyle/>
                    <a:p>
                      <a:endParaRPr lang="en-US"/>
                    </a:p>
                  </a:txBody>
                  <a:tcPr/>
                </a:tc>
              </a:tr>
              <a:tr h="209550">
                <a:tc>
                  <a:txBody>
                    <a:bodyPr/>
                    <a:lstStyle/>
                    <a:p>
                      <a:pPr algn="r">
                        <a:spcAft>
                          <a:spcPts val="0"/>
                        </a:spcAft>
                      </a:pPr>
                      <a:r>
                        <a:rPr lang="en-US" sz="2000">
                          <a:effectLst/>
                        </a:rPr>
                        <a:t>&lt; 10 năm</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59</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10.6%</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smtClean="0">
                          <a:effectLst/>
                        </a:rPr>
                        <a:t>TB </a:t>
                      </a:r>
                      <a:r>
                        <a:rPr lang="en-US" sz="2000" dirty="0" err="1" smtClean="0">
                          <a:effectLst/>
                        </a:rPr>
                        <a:t>về</a:t>
                      </a:r>
                      <a:r>
                        <a:rPr lang="en-US" sz="2000" dirty="0" smtClean="0">
                          <a:effectLst/>
                        </a:rPr>
                        <a:t> </a:t>
                      </a:r>
                      <a:r>
                        <a:rPr lang="en-US" sz="2000" dirty="0" err="1">
                          <a:effectLst/>
                        </a:rPr>
                        <a:t>thời</a:t>
                      </a:r>
                      <a:r>
                        <a:rPr lang="en-US" sz="2000" dirty="0">
                          <a:effectLst/>
                        </a:rPr>
                        <a:t> </a:t>
                      </a:r>
                      <a:r>
                        <a:rPr lang="en-US" sz="2000" dirty="0" err="1" smtClean="0">
                          <a:effectLst/>
                        </a:rPr>
                        <a:t>gian</a:t>
                      </a:r>
                      <a:r>
                        <a:rPr lang="en-US" sz="2000" dirty="0" smtClean="0">
                          <a:effectLst/>
                        </a:rPr>
                        <a:t> (</a:t>
                      </a:r>
                      <a:r>
                        <a:rPr lang="en-US" sz="2000" dirty="0" err="1" smtClean="0">
                          <a:effectLst/>
                        </a:rPr>
                        <a:t>năm</a:t>
                      </a:r>
                      <a:r>
                        <a:rPr lang="en-US" sz="2000" dirty="0" smtClean="0">
                          <a:effectLst/>
                        </a:rPr>
                        <a:t>)</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dirty="0">
                          <a:effectLst/>
                        </a:rPr>
                        <a:t>15.8</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r>
              <a:tr h="209550">
                <a:tc>
                  <a:txBody>
                    <a:bodyPr/>
                    <a:lstStyle/>
                    <a:p>
                      <a:pPr algn="r">
                        <a:spcAft>
                          <a:spcPts val="0"/>
                        </a:spcAft>
                      </a:pPr>
                      <a:r>
                        <a:rPr lang="en-US" sz="2000">
                          <a:effectLst/>
                        </a:rPr>
                        <a:t>Từ 10-15 năm</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152</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27.3%</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err="1">
                          <a:effectLst/>
                        </a:rPr>
                        <a:t>Độ</a:t>
                      </a:r>
                      <a:r>
                        <a:rPr lang="en-US" sz="2000" dirty="0">
                          <a:effectLst/>
                        </a:rPr>
                        <a:t> </a:t>
                      </a:r>
                      <a:r>
                        <a:rPr lang="en-US" sz="2000" dirty="0" err="1">
                          <a:effectLst/>
                        </a:rPr>
                        <a:t>lệch</a:t>
                      </a:r>
                      <a:r>
                        <a:rPr lang="en-US" sz="2000" dirty="0">
                          <a:effectLst/>
                        </a:rPr>
                        <a:t> </a:t>
                      </a:r>
                      <a:r>
                        <a:rPr lang="en-US" sz="2000" dirty="0" err="1">
                          <a:effectLst/>
                        </a:rPr>
                        <a:t>chuẩn</a:t>
                      </a:r>
                      <a:r>
                        <a:rPr lang="en-US" sz="2000" dirty="0">
                          <a:effectLst/>
                        </a:rPr>
                        <a:t> (</a:t>
                      </a:r>
                      <a:r>
                        <a:rPr lang="en-US" sz="2000" dirty="0" err="1">
                          <a:effectLst/>
                        </a:rPr>
                        <a:t>năm</a:t>
                      </a:r>
                      <a:r>
                        <a:rPr lang="en-US" sz="2000" dirty="0">
                          <a:effectLst/>
                        </a:rPr>
                        <a:t>)</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dirty="0">
                          <a:effectLst/>
                        </a:rPr>
                        <a:t>4.9</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r>
              <a:tr h="219075">
                <a:tc>
                  <a:txBody>
                    <a:bodyPr/>
                    <a:lstStyle/>
                    <a:p>
                      <a:pPr algn="r">
                        <a:spcAft>
                          <a:spcPts val="0"/>
                        </a:spcAft>
                      </a:pPr>
                      <a:r>
                        <a:rPr lang="en-US" sz="2000">
                          <a:effectLst/>
                        </a:rPr>
                        <a:t>&gt; 15 năm</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346</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62.1%</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err="1" smtClean="0">
                          <a:effectLst/>
                        </a:rPr>
                        <a:t>Ít</a:t>
                      </a:r>
                      <a:r>
                        <a:rPr lang="en-US" sz="2000" dirty="0" smtClean="0">
                          <a:effectLst/>
                        </a:rPr>
                        <a:t> </a:t>
                      </a:r>
                      <a:r>
                        <a:rPr lang="en-US" sz="2000" dirty="0" err="1" smtClean="0">
                          <a:effectLst/>
                        </a:rPr>
                        <a:t>nhất</a:t>
                      </a:r>
                      <a:r>
                        <a:rPr lang="en-US" sz="2000" dirty="0" smtClean="0">
                          <a:effectLst/>
                        </a:rPr>
                        <a:t> </a:t>
                      </a:r>
                      <a:r>
                        <a:rPr lang="en-US" sz="2000" dirty="0">
                          <a:effectLst/>
                        </a:rPr>
                        <a:t>(</a:t>
                      </a:r>
                      <a:r>
                        <a:rPr lang="en-US" sz="2000" dirty="0" err="1">
                          <a:effectLst/>
                        </a:rPr>
                        <a:t>năm</a:t>
                      </a:r>
                      <a:r>
                        <a:rPr lang="en-US" sz="2000" dirty="0">
                          <a:effectLst/>
                        </a:rPr>
                        <a:t>)</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dirty="0">
                          <a:effectLst/>
                        </a:rPr>
                        <a:t>3</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r>
              <a:tr h="219075">
                <a:tc>
                  <a:txBody>
                    <a:bodyPr/>
                    <a:lstStyle/>
                    <a:p>
                      <a:pPr>
                        <a:spcAft>
                          <a:spcPts val="0"/>
                        </a:spcAft>
                      </a:pP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just">
                        <a:spcAft>
                          <a:spcPts val="0"/>
                        </a:spcAft>
                      </a:pPr>
                      <a:r>
                        <a:rPr lang="en-US" sz="2000" dirty="0" err="1" smtClean="0">
                          <a:effectLst/>
                        </a:rPr>
                        <a:t>Nhiều</a:t>
                      </a:r>
                      <a:r>
                        <a:rPr lang="en-US" sz="2000" baseline="0" dirty="0" smtClean="0">
                          <a:effectLst/>
                        </a:rPr>
                        <a:t> </a:t>
                      </a:r>
                      <a:r>
                        <a:rPr lang="en-US" sz="2000" dirty="0" err="1" smtClean="0">
                          <a:effectLst/>
                        </a:rPr>
                        <a:t>nhất</a:t>
                      </a:r>
                      <a:r>
                        <a:rPr lang="en-US" sz="2000" dirty="0" smtClean="0">
                          <a:effectLst/>
                        </a:rPr>
                        <a:t> </a:t>
                      </a:r>
                      <a:r>
                        <a:rPr lang="en-US" sz="2000" dirty="0">
                          <a:effectLst/>
                        </a:rPr>
                        <a:t>(</a:t>
                      </a:r>
                      <a:r>
                        <a:rPr lang="en-US" sz="2000" dirty="0" err="1">
                          <a:effectLst/>
                        </a:rPr>
                        <a:t>năm</a:t>
                      </a:r>
                      <a:r>
                        <a:rPr lang="en-US" sz="2000" dirty="0">
                          <a:effectLst/>
                        </a:rPr>
                        <a:t>)</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dirty="0">
                          <a:effectLst/>
                        </a:rPr>
                        <a:t>42</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r>
              <a:tr h="209550">
                <a:tc>
                  <a:txBody>
                    <a:bodyPr/>
                    <a:lstStyle/>
                    <a:p>
                      <a:pPr>
                        <a:spcAft>
                          <a:spcPts val="0"/>
                        </a:spcAft>
                      </a:pPr>
                      <a:r>
                        <a:rPr lang="en-US" sz="2000" dirty="0" err="1">
                          <a:effectLst/>
                        </a:rPr>
                        <a:t>Tần</a:t>
                      </a:r>
                      <a:r>
                        <a:rPr lang="en-US" sz="2000" dirty="0">
                          <a:effectLst/>
                        </a:rPr>
                        <a:t> </a:t>
                      </a:r>
                      <a:r>
                        <a:rPr lang="en-US" sz="2000" dirty="0" err="1">
                          <a:effectLst/>
                        </a:rPr>
                        <a:t>suất</a:t>
                      </a:r>
                      <a:r>
                        <a:rPr lang="en-US" sz="2000" dirty="0">
                          <a:effectLst/>
                        </a:rPr>
                        <a:t> </a:t>
                      </a:r>
                      <a:r>
                        <a:rPr lang="en-US" sz="2000" dirty="0" smtClean="0">
                          <a:effectLst/>
                        </a:rPr>
                        <a:t>SD heroin </a:t>
                      </a:r>
                      <a:r>
                        <a:rPr lang="en-US" sz="2000" dirty="0" err="1">
                          <a:effectLst/>
                        </a:rPr>
                        <a:t>trước</a:t>
                      </a:r>
                      <a:r>
                        <a:rPr lang="en-US" sz="2000" dirty="0">
                          <a:effectLst/>
                        </a:rPr>
                        <a:t> </a:t>
                      </a:r>
                      <a:r>
                        <a:rPr lang="en-US" sz="2000" dirty="0" err="1">
                          <a:effectLst/>
                        </a:rPr>
                        <a:t>khi</a:t>
                      </a:r>
                      <a:r>
                        <a:rPr lang="en-US" sz="2000" dirty="0">
                          <a:effectLst/>
                        </a:rPr>
                        <a:t> </a:t>
                      </a:r>
                      <a:r>
                        <a:rPr lang="en-US" sz="2000" dirty="0" err="1">
                          <a:effectLst/>
                        </a:rPr>
                        <a:t>vào</a:t>
                      </a:r>
                      <a:r>
                        <a:rPr lang="en-US" sz="2000" dirty="0">
                          <a:effectLst/>
                        </a:rPr>
                        <a:t> </a:t>
                      </a:r>
                      <a:r>
                        <a:rPr lang="en-US" sz="2000" dirty="0" err="1">
                          <a:effectLst/>
                        </a:rPr>
                        <a:t>điều</a:t>
                      </a:r>
                      <a:r>
                        <a:rPr lang="en-US" sz="2000" dirty="0">
                          <a:effectLst/>
                        </a:rPr>
                        <a:t> trị</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557</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indent="495300"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09550">
                <a:tc>
                  <a:txBody>
                    <a:bodyPr/>
                    <a:lstStyle/>
                    <a:p>
                      <a:pPr algn="r">
                        <a:spcAft>
                          <a:spcPts val="0"/>
                        </a:spcAft>
                      </a:pPr>
                      <a:r>
                        <a:rPr lang="en-US" sz="2000">
                          <a:effectLst/>
                        </a:rPr>
                        <a:t>1 lần/ngày</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44</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7.9%</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Trung bình (lần/ngày)</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3</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09550">
                <a:tc>
                  <a:txBody>
                    <a:bodyPr/>
                    <a:lstStyle/>
                    <a:p>
                      <a:pPr algn="r">
                        <a:spcAft>
                          <a:spcPts val="0"/>
                        </a:spcAft>
                      </a:pPr>
                      <a:r>
                        <a:rPr lang="en-US" sz="2000">
                          <a:effectLst/>
                        </a:rPr>
                        <a:t>2-3 lần/ngày</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369</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66.2%</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Thấp nhất (lần/ngày)</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1</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09550">
                <a:tc>
                  <a:txBody>
                    <a:bodyPr/>
                    <a:lstStyle/>
                    <a:p>
                      <a:pPr algn="r">
                        <a:spcAft>
                          <a:spcPts val="0"/>
                        </a:spcAft>
                      </a:pPr>
                      <a:r>
                        <a:rPr lang="en-US" sz="2000">
                          <a:effectLst/>
                        </a:rPr>
                        <a:t>4-5 lần/ngày</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134</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24.1%</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Cao nhất (lần/ngày)</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10</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19075">
                <a:tc>
                  <a:txBody>
                    <a:bodyPr/>
                    <a:lstStyle/>
                    <a:p>
                      <a:pPr algn="r">
                        <a:spcAft>
                          <a:spcPts val="0"/>
                        </a:spcAft>
                      </a:pPr>
                      <a:r>
                        <a:rPr lang="en-US" sz="2000">
                          <a:effectLst/>
                        </a:rPr>
                        <a:t>&gt; 5 lần/ngày</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10</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1.8%</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dirty="0">
                          <a:effectLst/>
                        </a:rPr>
                        <a:t> </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r>
            </a:tbl>
          </a:graphicData>
        </a:graphic>
      </p:graphicFrame>
      <p:grpSp>
        <p:nvGrpSpPr>
          <p:cNvPr id="11" name="Group 10"/>
          <p:cNvGrpSpPr/>
          <p:nvPr/>
        </p:nvGrpSpPr>
        <p:grpSpPr>
          <a:xfrm>
            <a:off x="3045773" y="5282127"/>
            <a:ext cx="1745590" cy="1376082"/>
            <a:chOff x="917904" y="4724400"/>
            <a:chExt cx="1745590" cy="1376082"/>
          </a:xfrm>
        </p:grpSpPr>
        <p:pic>
          <p:nvPicPr>
            <p:cNvPr id="12" name="Picture 1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596694" y="5033682"/>
              <a:ext cx="1066800" cy="1066800"/>
            </a:xfrm>
            <a:prstGeom prst="rect">
              <a:avLst/>
            </a:prstGeom>
          </p:spPr>
        </p:pic>
        <p:sp>
          <p:nvSpPr>
            <p:cNvPr id="13" name="TextBox 12"/>
            <p:cNvSpPr txBox="1"/>
            <p:nvPr/>
          </p:nvSpPr>
          <p:spPr>
            <a:xfrm>
              <a:off x="917904" y="4724400"/>
              <a:ext cx="1212191" cy="707886"/>
            </a:xfrm>
            <a:prstGeom prst="rect">
              <a:avLst/>
            </a:prstGeom>
            <a:noFill/>
          </p:spPr>
          <p:txBody>
            <a:bodyPr wrap="none" rtlCol="0">
              <a:spAutoFit/>
            </a:bodyPr>
            <a:lstStyle/>
            <a:p>
              <a:r>
                <a:rPr lang="en-US" sz="4000" b="1" dirty="0" smtClean="0">
                  <a:solidFill>
                    <a:srgbClr val="C00000"/>
                  </a:solidFill>
                </a:rPr>
                <a:t>89%</a:t>
              </a:r>
              <a:endParaRPr lang="en-US" sz="4000" b="1" dirty="0">
                <a:solidFill>
                  <a:srgbClr val="C00000"/>
                </a:solidFill>
              </a:endParaRPr>
            </a:p>
          </p:txBody>
        </p:sp>
      </p:grpSp>
      <p:sp>
        <p:nvSpPr>
          <p:cNvPr id="14" name="TextBox 13"/>
          <p:cNvSpPr txBox="1"/>
          <p:nvPr/>
        </p:nvSpPr>
        <p:spPr>
          <a:xfrm>
            <a:off x="685800" y="5262282"/>
            <a:ext cx="2264338" cy="707886"/>
          </a:xfrm>
          <a:prstGeom prst="rect">
            <a:avLst/>
          </a:prstGeom>
          <a:noFill/>
        </p:spPr>
        <p:txBody>
          <a:bodyPr wrap="none" rtlCol="0">
            <a:spAutoFit/>
          </a:bodyPr>
          <a:lstStyle/>
          <a:p>
            <a:r>
              <a:rPr lang="en-US" sz="4000" b="1" dirty="0" smtClean="0">
                <a:solidFill>
                  <a:srgbClr val="FFC000"/>
                </a:solidFill>
              </a:rPr>
              <a:t>11% </a:t>
            </a:r>
            <a:r>
              <a:rPr lang="en-US" sz="2400" dirty="0" err="1" smtClean="0"/>
              <a:t>hút</a:t>
            </a:r>
            <a:r>
              <a:rPr lang="en-US" sz="2400" dirty="0" smtClean="0"/>
              <a:t>/</a:t>
            </a:r>
            <a:r>
              <a:rPr lang="en-US" sz="2400" dirty="0" err="1" smtClean="0"/>
              <a:t>hít</a:t>
            </a:r>
            <a:endParaRPr lang="en-US" sz="2400" dirty="0"/>
          </a:p>
        </p:txBody>
      </p:sp>
      <p:sp>
        <p:nvSpPr>
          <p:cNvPr id="15" name="TextBox 14"/>
          <p:cNvSpPr txBox="1"/>
          <p:nvPr/>
        </p:nvSpPr>
        <p:spPr>
          <a:xfrm>
            <a:off x="612577" y="4953000"/>
            <a:ext cx="2730235" cy="430887"/>
          </a:xfrm>
          <a:prstGeom prst="rect">
            <a:avLst/>
          </a:prstGeom>
          <a:noFill/>
        </p:spPr>
        <p:txBody>
          <a:bodyPr wrap="none" rtlCol="0">
            <a:spAutoFit/>
          </a:bodyPr>
          <a:lstStyle/>
          <a:p>
            <a:r>
              <a:rPr lang="en-US" sz="2200" b="1" dirty="0" err="1" smtClean="0"/>
              <a:t>Hình</a:t>
            </a:r>
            <a:r>
              <a:rPr lang="en-US" sz="2200" b="1" dirty="0" smtClean="0"/>
              <a:t> </a:t>
            </a:r>
            <a:r>
              <a:rPr lang="en-US" sz="2200" b="1" dirty="0" err="1" smtClean="0"/>
              <a:t>thức</a:t>
            </a:r>
            <a:r>
              <a:rPr lang="en-US" sz="2200" b="1" dirty="0" smtClean="0"/>
              <a:t> </a:t>
            </a:r>
            <a:r>
              <a:rPr lang="en-US" sz="2200" b="1" dirty="0" err="1" smtClean="0"/>
              <a:t>sử</a:t>
            </a:r>
            <a:r>
              <a:rPr lang="en-US" sz="2200" b="1" dirty="0" smtClean="0"/>
              <a:t> </a:t>
            </a:r>
            <a:r>
              <a:rPr lang="en-US" sz="2200" b="1" dirty="0" err="1" smtClean="0"/>
              <a:t>dụng</a:t>
            </a:r>
            <a:endParaRPr lang="en-US" sz="2200" b="1" dirty="0"/>
          </a:p>
        </p:txBody>
      </p:sp>
      <p:sp>
        <p:nvSpPr>
          <p:cNvPr id="16" name="TextBox 15"/>
          <p:cNvSpPr txBox="1"/>
          <p:nvPr/>
        </p:nvSpPr>
        <p:spPr>
          <a:xfrm>
            <a:off x="5532139" y="5562600"/>
            <a:ext cx="2134943" cy="369332"/>
          </a:xfrm>
          <a:prstGeom prst="rect">
            <a:avLst/>
          </a:prstGeom>
          <a:noFill/>
        </p:spPr>
        <p:txBody>
          <a:bodyPr wrap="none" rtlCol="0">
            <a:spAutoFit/>
          </a:bodyPr>
          <a:lstStyle/>
          <a:p>
            <a:r>
              <a:rPr lang="en-US" dirty="0" err="1" smtClean="0"/>
              <a:t>Trước</a:t>
            </a:r>
            <a:r>
              <a:rPr lang="en-US" dirty="0" smtClean="0"/>
              <a:t> </a:t>
            </a:r>
            <a:r>
              <a:rPr lang="en-US" dirty="0" err="1" smtClean="0"/>
              <a:t>điều</a:t>
            </a:r>
            <a:r>
              <a:rPr lang="en-US" dirty="0" smtClean="0"/>
              <a:t> </a:t>
            </a:r>
            <a:r>
              <a:rPr lang="en-US" dirty="0" err="1" smtClean="0"/>
              <a:t>trị</a:t>
            </a:r>
            <a:r>
              <a:rPr lang="en-US" dirty="0" smtClean="0"/>
              <a:t> MTD</a:t>
            </a:r>
            <a:endParaRPr lang="en-US" dirty="0"/>
          </a:p>
        </p:txBody>
      </p:sp>
      <p:sp>
        <p:nvSpPr>
          <p:cNvPr id="17" name="TextBox 16"/>
          <p:cNvSpPr txBox="1"/>
          <p:nvPr/>
        </p:nvSpPr>
        <p:spPr>
          <a:xfrm>
            <a:off x="5608339" y="6004138"/>
            <a:ext cx="3535661" cy="664797"/>
          </a:xfrm>
          <a:prstGeom prst="rect">
            <a:avLst/>
          </a:prstGeom>
          <a:solidFill>
            <a:schemeClr val="bg1"/>
          </a:solidFill>
        </p:spPr>
        <p:txBody>
          <a:bodyPr wrap="square" rtlCol="0">
            <a:spAutoFit/>
          </a:bodyPr>
          <a:lstStyle/>
          <a:p>
            <a:pPr>
              <a:lnSpc>
                <a:spcPct val="60000"/>
              </a:lnSpc>
            </a:pPr>
            <a:r>
              <a:rPr lang="en-US" sz="4000" b="1" dirty="0" smtClean="0">
                <a:solidFill>
                  <a:srgbClr val="C00000"/>
                </a:solidFill>
                <a:latin typeface="Arial" panose="020B0604020202020204" pitchFamily="34" charset="0"/>
                <a:cs typeface="Arial" panose="020B0604020202020204" pitchFamily="34" charset="0"/>
              </a:rPr>
              <a:t>60%</a:t>
            </a:r>
            <a:endParaRPr lang="en-US" sz="3000" b="1" dirty="0" smtClean="0">
              <a:solidFill>
                <a:srgbClr val="C00000"/>
              </a:solidFill>
              <a:latin typeface="Arial" panose="020B0604020202020204" pitchFamily="34" charset="0"/>
              <a:cs typeface="Arial" panose="020B0604020202020204" pitchFamily="34" charset="0"/>
            </a:endParaRPr>
          </a:p>
          <a:p>
            <a:pPr>
              <a:lnSpc>
                <a:spcPct val="60000"/>
              </a:lnSpc>
            </a:pPr>
            <a:r>
              <a:rPr lang="en-US" sz="2200" b="1" dirty="0" err="1" smtClean="0">
                <a:latin typeface="Arial" panose="020B0604020202020204" pitchFamily="34" charset="0"/>
                <a:cs typeface="Arial" panose="020B0604020202020204" pitchFamily="34" charset="0"/>
              </a:rPr>
              <a:t>Từng</a:t>
            </a:r>
            <a:r>
              <a:rPr lang="en-US" sz="2200" b="1" dirty="0" smtClean="0">
                <a:latin typeface="Arial" panose="020B0604020202020204" pitchFamily="34" charset="0"/>
                <a:cs typeface="Arial" panose="020B0604020202020204" pitchFamily="34" charset="0"/>
              </a:rPr>
              <a:t> </a:t>
            </a:r>
            <a:r>
              <a:rPr lang="en-US" sz="2200" b="1" dirty="0" err="1" smtClean="0">
                <a:latin typeface="Arial" panose="020B0604020202020204" pitchFamily="34" charset="0"/>
                <a:cs typeface="Arial" panose="020B0604020202020204" pitchFamily="34" charset="0"/>
              </a:rPr>
              <a:t>sử</a:t>
            </a:r>
            <a:r>
              <a:rPr lang="en-US" sz="2200" b="1" dirty="0" smtClean="0">
                <a:latin typeface="Arial" panose="020B0604020202020204" pitchFamily="34" charset="0"/>
                <a:cs typeface="Arial" panose="020B0604020202020204" pitchFamily="34" charset="0"/>
              </a:rPr>
              <a:t> </a:t>
            </a:r>
            <a:r>
              <a:rPr lang="en-US" sz="2200" b="1" dirty="0" err="1" smtClean="0">
                <a:latin typeface="Arial" panose="020B0604020202020204" pitchFamily="34" charset="0"/>
                <a:cs typeface="Arial" panose="020B0604020202020204" pitchFamily="34" charset="0"/>
              </a:rPr>
              <a:t>dụng</a:t>
            </a:r>
            <a:r>
              <a:rPr lang="en-US" sz="2200" b="1" dirty="0" smtClean="0">
                <a:latin typeface="Arial" panose="020B0604020202020204" pitchFamily="34" charset="0"/>
                <a:cs typeface="Arial" panose="020B0604020202020204" pitchFamily="34" charset="0"/>
              </a:rPr>
              <a:t> </a:t>
            </a:r>
            <a:r>
              <a:rPr lang="en-US" sz="2200" b="1" dirty="0" err="1" smtClean="0">
                <a:latin typeface="Arial" panose="020B0604020202020204" pitchFamily="34" charset="0"/>
                <a:cs typeface="Arial" panose="020B0604020202020204" pitchFamily="34" charset="0"/>
              </a:rPr>
              <a:t>đa</a:t>
            </a:r>
            <a:r>
              <a:rPr lang="en-US" sz="2200" b="1" dirty="0" smtClean="0">
                <a:latin typeface="Arial" panose="020B0604020202020204" pitchFamily="34" charset="0"/>
                <a:cs typeface="Arial" panose="020B0604020202020204" pitchFamily="34" charset="0"/>
              </a:rPr>
              <a:t> </a:t>
            </a:r>
            <a:r>
              <a:rPr lang="en-US" sz="2200" b="1" dirty="0" err="1" smtClean="0">
                <a:latin typeface="Arial" panose="020B0604020202020204" pitchFamily="34" charset="0"/>
                <a:cs typeface="Arial" panose="020B0604020202020204" pitchFamily="34" charset="0"/>
              </a:rPr>
              <a:t>chất</a:t>
            </a:r>
            <a:endParaRPr lang="en-US" sz="2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35077673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686800" cy="715962"/>
          </a:xfrm>
        </p:spPr>
        <p:txBody>
          <a:bodyPr>
            <a:noAutofit/>
          </a:bodyPr>
          <a:lstStyle/>
          <a:p>
            <a:r>
              <a:rPr lang="en-US" sz="3400" b="1" dirty="0" smtClean="0"/>
              <a:t>4. </a:t>
            </a:r>
            <a:r>
              <a:rPr lang="en-US" sz="3400" b="1" dirty="0" err="1" smtClean="0"/>
              <a:t>Kết</a:t>
            </a:r>
            <a:r>
              <a:rPr lang="en-US" sz="3400" b="1" dirty="0" smtClean="0"/>
              <a:t> </a:t>
            </a:r>
            <a:r>
              <a:rPr lang="en-US" sz="3400" b="1" dirty="0" err="1" smtClean="0"/>
              <a:t>quả</a:t>
            </a:r>
            <a:r>
              <a:rPr lang="en-US" sz="3400" b="1" dirty="0" smtClean="0"/>
              <a:t> - </a:t>
            </a:r>
            <a:r>
              <a:rPr lang="en-US" sz="3400" b="1" dirty="0" err="1" smtClean="0"/>
              <a:t>Tình</a:t>
            </a:r>
            <a:r>
              <a:rPr lang="en-US" sz="3400" b="1" dirty="0" smtClean="0"/>
              <a:t> </a:t>
            </a:r>
            <a:r>
              <a:rPr lang="en-US" sz="3400" b="1" dirty="0" err="1" smtClean="0"/>
              <a:t>hình</a:t>
            </a:r>
            <a:r>
              <a:rPr lang="en-US" sz="3400" b="1" dirty="0" smtClean="0"/>
              <a:t> </a:t>
            </a:r>
            <a:r>
              <a:rPr lang="en-US" sz="3400" b="1" dirty="0" err="1" smtClean="0"/>
              <a:t>điều</a:t>
            </a:r>
            <a:r>
              <a:rPr lang="en-US" sz="3400" b="1" dirty="0" smtClean="0"/>
              <a:t> </a:t>
            </a:r>
            <a:r>
              <a:rPr lang="en-US" sz="3400" b="1" dirty="0" err="1" smtClean="0"/>
              <a:t>trị</a:t>
            </a:r>
            <a:r>
              <a:rPr lang="en-US" sz="3400" b="1" dirty="0" smtClean="0"/>
              <a:t> Methadone</a:t>
            </a:r>
            <a:endParaRPr lang="en-US" sz="3400" b="1"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xmlns="" val="2129379839"/>
              </p:ext>
            </p:extLst>
          </p:nvPr>
        </p:nvGraphicFramePr>
        <p:xfrm>
          <a:off x="304801" y="1523997"/>
          <a:ext cx="8534401" cy="4651598"/>
        </p:xfrm>
        <a:graphic>
          <a:graphicData uri="http://schemas.openxmlformats.org/drawingml/2006/table">
            <a:tbl>
              <a:tblPr firstRow="1" firstCol="1" bandRow="1">
                <a:tableStyleId>{5C22544A-7EE6-4342-B048-85BDC9FD1C3A}</a:tableStyleId>
              </a:tblPr>
              <a:tblGrid>
                <a:gridCol w="3047999"/>
                <a:gridCol w="830003"/>
                <a:gridCol w="922597"/>
                <a:gridCol w="3107535"/>
                <a:gridCol w="626267"/>
              </a:tblGrid>
              <a:tr h="496999">
                <a:tc>
                  <a:txBody>
                    <a:bodyPr/>
                    <a:lstStyle/>
                    <a:p>
                      <a:pPr algn="just">
                        <a:spcAft>
                          <a:spcPts val="0"/>
                        </a:spcAft>
                      </a:pPr>
                      <a:r>
                        <a:rPr lang="en-US" sz="2000" dirty="0" err="1">
                          <a:effectLst/>
                        </a:rPr>
                        <a:t>Đặc</a:t>
                      </a:r>
                      <a:r>
                        <a:rPr lang="en-US" sz="2000" dirty="0">
                          <a:effectLst/>
                        </a:rPr>
                        <a:t> </a:t>
                      </a:r>
                      <a:r>
                        <a:rPr lang="en-US" sz="2000" dirty="0" err="1">
                          <a:effectLst/>
                        </a:rPr>
                        <a:t>điểm</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US" sz="2000" dirty="0" smtClean="0">
                          <a:effectLst/>
                        </a:rPr>
                        <a:t>#</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US" sz="2000">
                          <a:effectLst/>
                        </a:rPr>
                        <a:t>%</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gridSpan="2">
                  <a:txBody>
                    <a:bodyPr/>
                    <a:lstStyle/>
                    <a:p>
                      <a:pPr algn="ctr">
                        <a:spcAft>
                          <a:spcPts val="0"/>
                        </a:spcAft>
                      </a:pPr>
                      <a:r>
                        <a:rPr lang="en-US" sz="2000">
                          <a:effectLst/>
                        </a:rPr>
                        <a:t>Mô tả</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hMerge="1">
                  <a:txBody>
                    <a:bodyPr/>
                    <a:lstStyle/>
                    <a:p>
                      <a:endParaRPr lang="en-US"/>
                    </a:p>
                  </a:txBody>
                  <a:tcPr/>
                </a:tc>
              </a:tr>
              <a:tr h="262836">
                <a:tc>
                  <a:txBody>
                    <a:bodyPr/>
                    <a:lstStyle/>
                    <a:p>
                      <a:pPr>
                        <a:spcAft>
                          <a:spcPts val="0"/>
                        </a:spcAft>
                      </a:pPr>
                      <a:r>
                        <a:rPr lang="en-US" sz="2000" dirty="0" err="1">
                          <a:effectLst/>
                        </a:rPr>
                        <a:t>Thời</a:t>
                      </a:r>
                      <a:r>
                        <a:rPr lang="en-US" sz="2000" dirty="0">
                          <a:effectLst/>
                        </a:rPr>
                        <a:t> </a:t>
                      </a:r>
                      <a:r>
                        <a:rPr lang="en-US" sz="2000" dirty="0" err="1">
                          <a:effectLst/>
                        </a:rPr>
                        <a:t>gian</a:t>
                      </a:r>
                      <a:r>
                        <a:rPr lang="en-US" sz="2000" dirty="0">
                          <a:effectLst/>
                        </a:rPr>
                        <a:t> </a:t>
                      </a:r>
                      <a:r>
                        <a:rPr lang="en-US" sz="2000" dirty="0" err="1">
                          <a:effectLst/>
                        </a:rPr>
                        <a:t>điều</a:t>
                      </a:r>
                      <a:r>
                        <a:rPr lang="en-US" sz="2000" dirty="0">
                          <a:effectLst/>
                        </a:rPr>
                        <a:t> </a:t>
                      </a:r>
                      <a:r>
                        <a:rPr lang="en-US" sz="2000" dirty="0" err="1">
                          <a:effectLst/>
                        </a:rPr>
                        <a:t>trị</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557</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indent="495300"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496999">
                <a:tc>
                  <a:txBody>
                    <a:bodyPr/>
                    <a:lstStyle/>
                    <a:p>
                      <a:pPr algn="r">
                        <a:spcAft>
                          <a:spcPts val="0"/>
                        </a:spcAft>
                      </a:pPr>
                      <a:r>
                        <a:rPr lang="en-US" sz="2000">
                          <a:effectLst/>
                        </a:rPr>
                        <a:t>13-24 tháng</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175</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31.4%</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Trung bình (tháng)</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44.4</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62836">
                <a:tc>
                  <a:txBody>
                    <a:bodyPr/>
                    <a:lstStyle/>
                    <a:p>
                      <a:pPr algn="r">
                        <a:spcAft>
                          <a:spcPts val="0"/>
                        </a:spcAft>
                      </a:pPr>
                      <a:r>
                        <a:rPr lang="en-US" sz="2000">
                          <a:effectLst/>
                        </a:rPr>
                        <a:t>25-48 tháng</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130</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23.3%</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Thấp nhất (tháng)</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13</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62836">
                <a:tc>
                  <a:txBody>
                    <a:bodyPr/>
                    <a:lstStyle/>
                    <a:p>
                      <a:pPr algn="r">
                        <a:spcAft>
                          <a:spcPts val="0"/>
                        </a:spcAft>
                      </a:pPr>
                      <a:r>
                        <a:rPr lang="en-US" sz="2000">
                          <a:effectLst/>
                        </a:rPr>
                        <a:t>49-72 tháng</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138</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24.5%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Cao nhất (tháng)</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91</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74783">
                <a:tc>
                  <a:txBody>
                    <a:bodyPr/>
                    <a:lstStyle/>
                    <a:p>
                      <a:pPr algn="r">
                        <a:spcAft>
                          <a:spcPts val="0"/>
                        </a:spcAft>
                      </a:pPr>
                      <a:r>
                        <a:rPr lang="en-US" sz="2000">
                          <a:effectLst/>
                        </a:rPr>
                        <a:t>&gt; 72 tháng</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114</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20.5%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341204">
                <a:tc>
                  <a:txBody>
                    <a:bodyPr/>
                    <a:lstStyle/>
                    <a:p>
                      <a:pPr>
                        <a:spcAft>
                          <a:spcPts val="0"/>
                        </a:spcAft>
                      </a:pPr>
                      <a:r>
                        <a:rPr lang="en-US" sz="2000">
                          <a:effectLst/>
                        </a:rPr>
                        <a:t>Liều Methadone hiện tại</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557</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indent="495300" algn="r">
                        <a:spcAft>
                          <a:spcPts val="0"/>
                        </a:spcAft>
                      </a:pPr>
                      <a:r>
                        <a:rPr lang="en-US" sz="2000" dirty="0">
                          <a:effectLst/>
                        </a:rPr>
                        <a:t> </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gridSpan="2">
                  <a:txBody>
                    <a:bodyPr/>
                    <a:lstStyle/>
                    <a:p>
                      <a:pPr algn="just">
                        <a:spcAft>
                          <a:spcPts val="0"/>
                        </a:spcAft>
                      </a:pPr>
                      <a:endParaRPr lang="en-US" sz="2000" dirty="0">
                        <a:solidFill>
                          <a:srgbClr val="FF0000"/>
                        </a:solidFill>
                        <a:effectLst/>
                        <a:latin typeface="Times New Roman" panose="02020603050405020304" pitchFamily="18" charset="0"/>
                        <a:ea typeface="Times New Roman" panose="02020603050405020304" pitchFamily="18" charset="0"/>
                      </a:endParaRPr>
                    </a:p>
                    <a:p>
                      <a:pPr algn="r">
                        <a:spcAft>
                          <a:spcPts val="0"/>
                        </a:spcAft>
                      </a:pP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hMerge="1">
                  <a:txBody>
                    <a:bodyPr/>
                    <a:lstStyle/>
                    <a:p>
                      <a:pPr algn="r">
                        <a:spcAft>
                          <a:spcPts val="0"/>
                        </a:spcAft>
                      </a:pP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r>
              <a:tr h="262836">
                <a:tc>
                  <a:txBody>
                    <a:bodyPr/>
                    <a:lstStyle/>
                    <a:p>
                      <a:pPr algn="r">
                        <a:spcAft>
                          <a:spcPts val="0"/>
                        </a:spcAft>
                      </a:pPr>
                      <a:r>
                        <a:rPr lang="en-US" sz="2000">
                          <a:effectLst/>
                        </a:rPr>
                        <a:t>&lt; 60mg/ngày</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158</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28.4%</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a:effectLst/>
                        </a:rPr>
                        <a:t> </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496999">
                <a:tc>
                  <a:txBody>
                    <a:bodyPr/>
                    <a:lstStyle/>
                    <a:p>
                      <a:pPr algn="r">
                        <a:spcAft>
                          <a:spcPts val="0"/>
                        </a:spcAft>
                      </a:pPr>
                      <a:r>
                        <a:rPr lang="en-US" sz="2000">
                          <a:effectLst/>
                        </a:rPr>
                        <a:t>Từ 60-120mg/ngày</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198</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35.5%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Trung bình (mg/ngày)</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117.4</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62836">
                <a:tc>
                  <a:txBody>
                    <a:bodyPr/>
                    <a:lstStyle/>
                    <a:p>
                      <a:pPr algn="r">
                        <a:spcAft>
                          <a:spcPts val="0"/>
                        </a:spcAft>
                      </a:pPr>
                      <a:r>
                        <a:rPr lang="en-US" sz="2000">
                          <a:effectLst/>
                        </a:rPr>
                        <a:t>Từ 121-200mg/ngày</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120</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21.5%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Thấp nhất (mg/ngày)</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2</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62836">
                <a:tc>
                  <a:txBody>
                    <a:bodyPr/>
                    <a:lstStyle/>
                    <a:p>
                      <a:pPr algn="r">
                        <a:spcAft>
                          <a:spcPts val="0"/>
                        </a:spcAft>
                      </a:pPr>
                      <a:r>
                        <a:rPr lang="en-US" sz="2000">
                          <a:effectLst/>
                        </a:rPr>
                        <a:t>Từ 201-300mg/ngày</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67</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12.0%</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Cao nhất (mg/ngày)</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430</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62836">
                <a:tc>
                  <a:txBody>
                    <a:bodyPr/>
                    <a:lstStyle/>
                    <a:p>
                      <a:pPr algn="r">
                        <a:spcAft>
                          <a:spcPts val="0"/>
                        </a:spcAft>
                      </a:pPr>
                      <a:r>
                        <a:rPr lang="en-US" sz="2000">
                          <a:effectLst/>
                        </a:rPr>
                        <a:t>&gt; 300mg/ngày</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14</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2.5%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dirty="0">
                          <a:effectLst/>
                        </a:rPr>
                        <a:t> </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r>
            </a:tbl>
          </a:graphicData>
        </a:graphic>
      </p:graphicFrame>
    </p:spTree>
    <p:extLst>
      <p:ext uri="{BB962C8B-B14F-4D97-AF65-F5344CB8AC3E}">
        <p14:creationId xmlns:p14="http://schemas.microsoft.com/office/powerpoint/2010/main" xmlns="" val="20950083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2552</TotalTime>
  <Words>1171</Words>
  <Application>Microsoft Office PowerPoint</Application>
  <PresentationFormat>On-screen Show (4:3)</PresentationFormat>
  <Paragraphs>320</Paragraphs>
  <Slides>15</Slides>
  <Notes>3</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Tỷ lệ sử dụng Amphetamine và Methamphetamine trên nhóm bệnh nhân Methadone (MTD) tại TP.HCM và các yếu tố ảnh hưởng</vt:lpstr>
      <vt:lpstr>Nội dung</vt:lpstr>
      <vt:lpstr>1. Đặt vấn đề</vt:lpstr>
      <vt:lpstr>1. Đặt vấn đề</vt:lpstr>
      <vt:lpstr>2. Mục tiêu nghiên cứu</vt:lpstr>
      <vt:lpstr>3. Phương pháp</vt:lpstr>
      <vt:lpstr>4. Kết quả - Đặc điểm nhân khẩu xã hội</vt:lpstr>
      <vt:lpstr>4. Kết quả - Tiền sử sử dụng ma túy</vt:lpstr>
      <vt:lpstr>4. Kết quả - Tình hình điều trị Methadone</vt:lpstr>
      <vt:lpstr>4. Kết quả - Đặc điểm bệnh lý</vt:lpstr>
      <vt:lpstr>4. Kết quả - Xét nghiệm nước tiểu</vt:lpstr>
      <vt:lpstr>4. Kết quả - Mô hình hồi quy giữa yếu tố tương quan và vấn đề sử dụng AMP/MET</vt:lpstr>
      <vt:lpstr>5. Kết luận</vt:lpstr>
      <vt:lpstr>6. Khuyến nghị</vt:lpstr>
      <vt:lpstr>Slide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Tỷ lệ sử dụng Amphetamine và Methamphetamine trong nhóm bệnh nhân tham gia điều trị nghiện chất dạng thuốc phiện bằng thuốc Methadone (MTD) tại thành phố Hồ Chí Minh và các yếu tố ảnh hưởng</dc:title>
  <dc:creator>User</dc:creator>
  <cp:lastModifiedBy> </cp:lastModifiedBy>
  <cp:revision>461</cp:revision>
  <dcterms:created xsi:type="dcterms:W3CDTF">2015-06-23T10:30:18Z</dcterms:created>
  <dcterms:modified xsi:type="dcterms:W3CDTF">2017-11-28T11:20:35Z</dcterms:modified>
</cp:coreProperties>
</file>