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theme/themeOverride1.xml" ContentType="application/vnd.openxmlformats-officedocument.themeOverride+xml"/>
  <Override PartName="/ppt/charts/chart8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8" r:id="rId3"/>
    <p:sldId id="29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304" r:id="rId25"/>
    <p:sldId id="281" r:id="rId26"/>
    <p:sldId id="282" r:id="rId27"/>
    <p:sldId id="283" r:id="rId28"/>
    <p:sldId id="284" r:id="rId29"/>
    <p:sldId id="285" r:id="rId30"/>
    <p:sldId id="294" r:id="rId31"/>
    <p:sldId id="295" r:id="rId32"/>
    <p:sldId id="286" r:id="rId33"/>
    <p:sldId id="287" r:id="rId34"/>
    <p:sldId id="300" r:id="rId35"/>
    <p:sldId id="301" r:id="rId36"/>
    <p:sldId id="288" r:id="rId37"/>
    <p:sldId id="303" r:id="rId38"/>
    <p:sldId id="290" r:id="rId39"/>
    <p:sldId id="291" r:id="rId40"/>
    <p:sldId id="293" r:id="rId41"/>
    <p:sldId id="298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therine Todd" initials="" lastIdx="1" clrIdx="0"/>
  <p:cmAuthor id="1" name="Nhu To Nguyen" initials="NT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9195"/>
    <a:srgbClr val="0046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18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1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OR 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Tải lượng virus</c:v>
                </c:pt>
                <c:pt idx="1">
                  <c:v>Bệnh viện</c:v>
                </c:pt>
                <c:pt idx="2">
                  <c:v>Prob Etoh +</c:v>
                </c:pt>
                <c:pt idx="3">
                  <c:v>Cocaine +</c:v>
                </c:pt>
                <c:pt idx="4">
                  <c:v>Heroin +</c:v>
                </c:pt>
                <c:pt idx="5">
                  <c:v>Cần sa +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2.9</c:v>
                </c:pt>
                <c:pt idx="1">
                  <c:v>1.9</c:v>
                </c:pt>
                <c:pt idx="2">
                  <c:v>2.4</c:v>
                </c:pt>
                <c:pt idx="3">
                  <c:v>3.9</c:v>
                </c:pt>
                <c:pt idx="4">
                  <c:v>4.8</c:v>
                </c:pt>
                <c:pt idx="5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DE-4031-A32B-A04FA6D3CB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721152"/>
        <c:axId val="46646976"/>
      </c:barChart>
      <c:catAx>
        <c:axId val="92721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6646976"/>
        <c:crosses val="autoZero"/>
        <c:auto val="1"/>
        <c:lblAlgn val="ctr"/>
        <c:lblOffset val="100"/>
        <c:noMultiLvlLbl val="0"/>
      </c:catAx>
      <c:valAx>
        <c:axId val="46646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7211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MSMO n=839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Cần sa*</c:v>
                </c:pt>
                <c:pt idx="1">
                  <c:v>Crack*</c:v>
                </c:pt>
                <c:pt idx="2">
                  <c:v>Bột ma túy*</c:v>
                </c:pt>
                <c:pt idx="3">
                  <c:v>Meth (Hàng đá)</c:v>
                </c:pt>
                <c:pt idx="4">
                  <c:v>Bất kỳ ma túy nào*</c:v>
                </c:pt>
                <c:pt idx="5">
                  <c:v>Rượu bia*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30.4</c:v>
                </c:pt>
                <c:pt idx="1">
                  <c:v>11.9</c:v>
                </c:pt>
                <c:pt idx="2">
                  <c:v>8</c:v>
                </c:pt>
                <c:pt idx="3">
                  <c:v>7.2</c:v>
                </c:pt>
                <c:pt idx="4">
                  <c:v>39.300000000000011</c:v>
                </c:pt>
                <c:pt idx="5">
                  <c:v>45.5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87-445F-AD9A-0FF244A2F7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MSMW n=590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Cần sa*</c:v>
                </c:pt>
                <c:pt idx="1">
                  <c:v>Crack*</c:v>
                </c:pt>
                <c:pt idx="2">
                  <c:v>Bột ma túy*</c:v>
                </c:pt>
                <c:pt idx="3">
                  <c:v>Meth (Hàng đá)</c:v>
                </c:pt>
                <c:pt idx="4">
                  <c:v>Bất kỳ ma túy nào*</c:v>
                </c:pt>
                <c:pt idx="5">
                  <c:v>Rượu bia*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40.1</c:v>
                </c:pt>
                <c:pt idx="1">
                  <c:v>28.5</c:v>
                </c:pt>
                <c:pt idx="2">
                  <c:v>14</c:v>
                </c:pt>
                <c:pt idx="3">
                  <c:v>5.6</c:v>
                </c:pt>
                <c:pt idx="4">
                  <c:v>56.2</c:v>
                </c:pt>
                <c:pt idx="5">
                  <c:v>52.9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87-445F-AD9A-0FF244A2F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686208"/>
        <c:axId val="46637632"/>
      </c:barChart>
      <c:catAx>
        <c:axId val="166686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6637632"/>
        <c:crosses val="autoZero"/>
        <c:auto val="1"/>
        <c:lblAlgn val="ctr"/>
        <c:lblOffset val="100"/>
        <c:noMultiLvlLbl val="0"/>
      </c:catAx>
      <c:valAx>
        <c:axId val="46637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66862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313916870559533"/>
          <c:y val="0.24646855137083773"/>
          <c:w val="0.17230774278215225"/>
          <c:h val="0.326340005692059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EXPLORE1</c:v>
                </c:pt>
                <c:pt idx="1">
                  <c:v>MACS2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16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097-415C-BADB-AE91A71C75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129088"/>
        <c:axId val="46642816"/>
      </c:barChart>
      <c:catAx>
        <c:axId val="167129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6642816"/>
        <c:crosses val="autoZero"/>
        <c:auto val="1"/>
        <c:lblAlgn val="ctr"/>
        <c:lblOffset val="100"/>
        <c:noMultiLvlLbl val="0"/>
      </c:catAx>
      <c:valAx>
        <c:axId val="46642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1290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Liệu pháp Nhận thức - Hành vi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15.8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E4-43CF-8E85-E24CBDBA0A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Liệu pháp nhận thức hành vi Nhóm</c:v>
                </c:pt>
              </c:strCache>
            </c:strRef>
          </c:tx>
          <c:spPr>
            <a:solidFill>
              <a:srgbClr val="D19B2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E4-43CF-8E85-E24CBDBA0A2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Quản lý hành vi tích cực</c:v>
                </c:pt>
              </c:strCache>
            </c:strRef>
          </c:tx>
          <c:spPr>
            <a:solidFill>
              <a:srgbClr val="00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25.9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E4-43CF-8E85-E24CBDBA0A2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Quản lý hành vi tích cực + Liệu pháp nhận thức-hành vi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32.800000000000011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E4-43CF-8E85-E24CBDBA0A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168231424"/>
        <c:axId val="46648704"/>
      </c:barChart>
      <c:catAx>
        <c:axId val="168231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err="1" smtClean="0"/>
                  <a:t>Sự</a:t>
                </a:r>
                <a:r>
                  <a:rPr lang="en-US" baseline="0" smtClean="0"/>
                  <a:t> </a:t>
                </a:r>
                <a:r>
                  <a:rPr lang="en-US" baseline="0" err="1" smtClean="0"/>
                  <a:t>phân</a:t>
                </a:r>
                <a:r>
                  <a:rPr lang="en-US" baseline="0" smtClean="0"/>
                  <a:t> </a:t>
                </a:r>
                <a:r>
                  <a:rPr lang="en-US" baseline="0" err="1" smtClean="0"/>
                  <a:t>bổ</a:t>
                </a:r>
                <a:endParaRPr lang="en-US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46648704"/>
        <c:crosses val="autoZero"/>
        <c:auto val="1"/>
        <c:lblAlgn val="ctr"/>
        <c:lblOffset val="100"/>
        <c:noMultiLvlLbl val="0"/>
      </c:catAx>
      <c:valAx>
        <c:axId val="46648704"/>
        <c:scaling>
          <c:orientation val="minMax"/>
          <c:max val="48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err="1" smtClean="0"/>
                  <a:t>Số</a:t>
                </a:r>
                <a:r>
                  <a:rPr lang="en-US" baseline="0" smtClean="0"/>
                  <a:t> </a:t>
                </a:r>
                <a:r>
                  <a:rPr lang="en-US" baseline="0" err="1" smtClean="0"/>
                  <a:t>lần</a:t>
                </a:r>
                <a:r>
                  <a:rPr lang="en-US" baseline="0" smtClean="0"/>
                  <a:t> </a:t>
                </a:r>
                <a:r>
                  <a:rPr lang="en-US" err="1" smtClean="0"/>
                  <a:t>Xét</a:t>
                </a:r>
                <a:r>
                  <a:rPr lang="en-US" baseline="0" smtClean="0"/>
                  <a:t> </a:t>
                </a:r>
                <a:r>
                  <a:rPr lang="en-US" baseline="0" err="1" smtClean="0"/>
                  <a:t>nghiệm</a:t>
                </a:r>
                <a:r>
                  <a:rPr lang="en-US" baseline="0" smtClean="0"/>
                  <a:t> </a:t>
                </a:r>
                <a:r>
                  <a:rPr lang="en-US" baseline="0" err="1" smtClean="0"/>
                  <a:t>nước</a:t>
                </a:r>
                <a:r>
                  <a:rPr lang="en-US" baseline="0" smtClean="0"/>
                  <a:t> </a:t>
                </a:r>
                <a:r>
                  <a:rPr lang="en-US" baseline="0" err="1" smtClean="0"/>
                  <a:t>tiểu</a:t>
                </a:r>
                <a:r>
                  <a:rPr lang="en-US" baseline="0" smtClean="0"/>
                  <a:t> </a:t>
                </a:r>
                <a:r>
                  <a:rPr lang="en-US" err="1" smtClean="0"/>
                  <a:t>Âm</a:t>
                </a:r>
                <a:r>
                  <a:rPr lang="en-US" baseline="0" smtClean="0"/>
                  <a:t> </a:t>
                </a:r>
                <a:r>
                  <a:rPr lang="en-US" baseline="0" err="1" smtClean="0"/>
                  <a:t>tính</a:t>
                </a:r>
                <a:r>
                  <a:rPr lang="en-US" baseline="0" smtClean="0"/>
                  <a:t> </a:t>
                </a:r>
                <a:r>
                  <a:rPr lang="en-US" baseline="0" err="1" smtClean="0"/>
                  <a:t>trung</a:t>
                </a:r>
                <a:r>
                  <a:rPr lang="en-US" baseline="0" smtClean="0"/>
                  <a:t> </a:t>
                </a:r>
                <a:r>
                  <a:rPr lang="en-US" baseline="0" err="1" smtClean="0"/>
                  <a:t>bình</a:t>
                </a:r>
                <a:r>
                  <a:rPr lang="en-US" baseline="0" smtClean="0"/>
                  <a:t> </a:t>
                </a:r>
                <a:r>
                  <a:rPr lang="en-US" baseline="0" err="1" smtClean="0"/>
                  <a:t>trong</a:t>
                </a:r>
                <a:r>
                  <a:rPr lang="en-US" baseline="0" smtClean="0"/>
                  <a:t> 48 </a:t>
                </a:r>
                <a:r>
                  <a:rPr lang="en-US" baseline="0" err="1" smtClean="0"/>
                  <a:t>lần</a:t>
                </a:r>
                <a:r>
                  <a:rPr lang="en-US" baseline="0" smtClean="0"/>
                  <a:t> </a:t>
                </a:r>
                <a:r>
                  <a:rPr lang="en-US" baseline="0" err="1" smtClean="0"/>
                  <a:t>gặp</a:t>
                </a: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823142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CM (n=70)</c:v>
                </c:pt>
              </c:strCache>
            </c:strRef>
          </c:tx>
          <c:invertIfNegative val="0"/>
          <c:cat>
            <c:strRef>
              <c:f>Sheet1!$A$4:$A$5</c:f>
              <c:strCache>
                <c:ptCount val="2"/>
                <c:pt idx="0">
                  <c:v>PEP Completion</c:v>
                </c:pt>
                <c:pt idx="1">
                  <c:v>PEP Adherence</c:v>
                </c:pt>
              </c:strCache>
            </c:strRef>
          </c:cat>
          <c:val>
            <c:numRef>
              <c:f>Sheet1!$B$4:$B$5</c:f>
              <c:numCache>
                <c:formatCode>General</c:formatCode>
                <c:ptCount val="2"/>
                <c:pt idx="0">
                  <c:v>70.599999999999994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6E-424F-9B9D-170AA06CF88B}"/>
            </c:ext>
          </c:extLst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Control (n=70)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Sheet1!$A$4:$A$5</c:f>
              <c:strCache>
                <c:ptCount val="2"/>
                <c:pt idx="0">
                  <c:v>PEP Completion</c:v>
                </c:pt>
                <c:pt idx="1">
                  <c:v>PEP Adherence</c:v>
                </c:pt>
              </c:strCache>
            </c:strRef>
          </c:cat>
          <c:val>
            <c:numRef>
              <c:f>Sheet1!$C$4:$C$5</c:f>
              <c:numCache>
                <c:formatCode>General</c:formatCode>
                <c:ptCount val="2"/>
                <c:pt idx="0">
                  <c:v>30.8</c:v>
                </c:pt>
                <c:pt idx="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36E-424F-9B9D-170AA06CF8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635968"/>
        <c:axId val="58946048"/>
      </c:barChart>
      <c:catAx>
        <c:axId val="47635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 i="0" baseline="0"/>
            </a:pPr>
            <a:endParaRPr lang="en-US"/>
          </a:p>
        </c:txPr>
        <c:crossAx val="58946048"/>
        <c:crosses val="autoZero"/>
        <c:auto val="1"/>
        <c:lblAlgn val="ctr"/>
        <c:lblOffset val="100"/>
        <c:noMultiLvlLbl val="0"/>
      </c:catAx>
      <c:valAx>
        <c:axId val="58946048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 baseline="0"/>
                </a:pPr>
                <a:r>
                  <a:rPr lang="en-US" sz="2000" baseline="0" smtClean="0"/>
                  <a:t>Tỷ lệ đối tượng thành công</a:t>
                </a:r>
                <a:endParaRPr lang="en-US" sz="2000" baseline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 i="0" baseline="0"/>
            </a:pPr>
            <a:endParaRPr lang="en-US"/>
          </a:p>
        </c:txPr>
        <c:crossAx val="47635968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600" b="1" i="0" baseline="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600" b="1" i="0" baseline="0"/>
            </a:pPr>
            <a:endParaRPr lang="en-US"/>
          </a:p>
        </c:txPr>
      </c:legendEntry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Giả dược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Ban đầu</c:v>
                </c:pt>
                <c:pt idx="1">
                  <c:v>4 tuần</c:v>
                </c:pt>
                <c:pt idx="2">
                  <c:v>8 tuần</c:v>
                </c:pt>
                <c:pt idx="3">
                  <c:v>12 tuần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3.4</c:v>
                </c:pt>
                <c:pt idx="1">
                  <c:v>9.3000000000000007</c:v>
                </c:pt>
                <c:pt idx="2">
                  <c:v>3.4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E85-49E4-9A82-A782E2BBAB29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Mirtazapine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Ban đầu</c:v>
                </c:pt>
                <c:pt idx="1">
                  <c:v>4 tuần</c:v>
                </c:pt>
                <c:pt idx="2">
                  <c:v>8 tuần</c:v>
                </c:pt>
                <c:pt idx="3">
                  <c:v>12 tuần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3.7</c:v>
                </c:pt>
                <c:pt idx="1">
                  <c:v>2.1</c:v>
                </c:pt>
                <c:pt idx="2">
                  <c:v>1.7</c:v>
                </c:pt>
                <c:pt idx="3">
                  <c:v>1.2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E85-49E4-9A82-A782E2BBAB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8302080"/>
        <c:axId val="46719552"/>
      </c:lineChart>
      <c:catAx>
        <c:axId val="168302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6719552"/>
        <c:crosses val="autoZero"/>
        <c:auto val="1"/>
        <c:lblAlgn val="ctr"/>
        <c:lblOffset val="100"/>
        <c:noMultiLvlLbl val="0"/>
      </c:catAx>
      <c:valAx>
        <c:axId val="46719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830208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solidFill>
          <a:srgbClr val="4BACC6">
            <a:lumMod val="20000"/>
            <a:lumOff val="80000"/>
          </a:srgbClr>
        </a:solidFill>
      </c:spPr>
    </c:sideWall>
    <c:backWall>
      <c:thickness val="0"/>
      <c:spPr>
        <a:solidFill>
          <a:srgbClr val="4BACC6">
            <a:lumMod val="20000"/>
            <a:lumOff val="80000"/>
          </a:srgbClr>
        </a:solidFill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Ban đầu (n=52)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1">
                  <a:shade val="9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&lt; 1/Tháng</c:v>
                </c:pt>
                <c:pt idx="1">
                  <c:v>1/Tháng</c:v>
                </c:pt>
                <c:pt idx="2">
                  <c:v>2-3 D/Tháng</c:v>
                </c:pt>
                <c:pt idx="3">
                  <c:v>1/Tuần</c:v>
                </c:pt>
                <c:pt idx="4">
                  <c:v>2-3ngày/tuần</c:v>
                </c:pt>
                <c:pt idx="5">
                  <c:v>4-6ngày/tuần</c:v>
                </c:pt>
                <c:pt idx="6">
                  <c:v>Mỗi ngày</c:v>
                </c:pt>
              </c:strCache>
            </c:strRef>
          </c:cat>
          <c:val>
            <c:numRef>
              <c:f>Sheet1!$B$2:$B$8</c:f>
              <c:numCache>
                <c:formatCode>0</c:formatCode>
                <c:ptCount val="7"/>
                <c:pt idx="0">
                  <c:v>0</c:v>
                </c:pt>
                <c:pt idx="1">
                  <c:v>4</c:v>
                </c:pt>
                <c:pt idx="2" formatCode="General">
                  <c:v>29</c:v>
                </c:pt>
                <c:pt idx="3" formatCode="General">
                  <c:v>11</c:v>
                </c:pt>
                <c:pt idx="4" formatCode="General">
                  <c:v>43</c:v>
                </c:pt>
                <c:pt idx="5" formatCode="General">
                  <c:v>7</c:v>
                </c:pt>
                <c:pt idx="6" formatCode="General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95-4BA8-8BC7-CB45FF193C8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Sau đó (n=48)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2">
                  <a:shade val="9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&lt; 1/Tháng</c:v>
                </c:pt>
                <c:pt idx="1">
                  <c:v>1/Tháng</c:v>
                </c:pt>
                <c:pt idx="2">
                  <c:v>2-3 D/Tháng</c:v>
                </c:pt>
                <c:pt idx="3">
                  <c:v>1/Tuần</c:v>
                </c:pt>
                <c:pt idx="4">
                  <c:v>2-3ngày/tuần</c:v>
                </c:pt>
                <c:pt idx="5">
                  <c:v>4-6ngày/tuần</c:v>
                </c:pt>
                <c:pt idx="6">
                  <c:v>Mỗi ngày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25</c:v>
                </c:pt>
                <c:pt idx="1">
                  <c:v>4</c:v>
                </c:pt>
                <c:pt idx="2">
                  <c:v>36</c:v>
                </c:pt>
                <c:pt idx="3">
                  <c:v>11</c:v>
                </c:pt>
                <c:pt idx="4">
                  <c:v>18</c:v>
                </c:pt>
                <c:pt idx="5">
                  <c:v>4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95-4BA8-8BC7-CB45FF193C8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68303104"/>
        <c:axId val="46711936"/>
        <c:axId val="158651008"/>
      </c:bar3DChart>
      <c:catAx>
        <c:axId val="168303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46711936"/>
        <c:crosses val="autoZero"/>
        <c:auto val="1"/>
        <c:lblAlgn val="ctr"/>
        <c:lblOffset val="100"/>
        <c:noMultiLvlLbl val="0"/>
      </c:catAx>
      <c:valAx>
        <c:axId val="46711936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168303104"/>
        <c:crosses val="autoZero"/>
        <c:crossBetween val="between"/>
      </c:valAx>
      <c:serAx>
        <c:axId val="158651008"/>
        <c:scaling>
          <c:orientation val="minMax"/>
        </c:scaling>
        <c:delete val="1"/>
        <c:axPos val="b"/>
        <c:majorTickMark val="none"/>
        <c:minorTickMark val="none"/>
        <c:tickLblPos val="nextTo"/>
        <c:crossAx val="46711936"/>
        <c:crosses val="autoZero"/>
      </c:serAx>
      <c:spPr>
        <a:noFill/>
        <a:effectLst/>
      </c:spPr>
    </c:plotArea>
    <c:legend>
      <c:legendPos val="t"/>
      <c:layout>
        <c:manualLayout>
          <c:xMode val="edge"/>
          <c:yMode val="edge"/>
          <c:x val="0.29007814288700645"/>
          <c:y val="2.4144869215291746E-2"/>
          <c:w val="0.45271349930816168"/>
          <c:h val="0.18460812116795264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6162133142448102"/>
          <c:y val="0.14325396825396822"/>
          <c:w val="0.51772703412073495"/>
          <c:h val="0.4202715285589301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Ban đầu (n=52)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1">
                  <a:shade val="95000"/>
                </a:schemeClr>
              </a:contourClr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Tiêm chích trong 2 tháng gần đây*</c:v>
                </c:pt>
                <c:pt idx="1">
                  <c:v>Ngưng UAI đối với Meth**</c:v>
                </c:pt>
                <c:pt idx="2">
                  <c:v>Ngưng sử dụng Meth***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</c:v>
                </c:pt>
                <c:pt idx="1">
                  <c:v>21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E6-4E05-B4EE-D730385B1B8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Sau đó (n=48)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2">
                  <a:shade val="95000"/>
                </a:schemeClr>
              </a:contourClr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Tiêm chích trong 2 tháng gần đây*</c:v>
                </c:pt>
                <c:pt idx="1">
                  <c:v>Ngưng UAI đối với Meth**</c:v>
                </c:pt>
                <c:pt idx="2">
                  <c:v>Ngưng sử dụng Meth***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</c:v>
                </c:pt>
                <c:pt idx="1">
                  <c:v>44</c:v>
                </c:pt>
                <c:pt idx="2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E6-4E05-B4EE-D730385B1B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3418368"/>
        <c:axId val="46712512"/>
        <c:axId val="158652288"/>
      </c:bar3DChart>
      <c:catAx>
        <c:axId val="183418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712512"/>
        <c:crosses val="autoZero"/>
        <c:auto val="1"/>
        <c:lblAlgn val="ctr"/>
        <c:lblOffset val="100"/>
        <c:noMultiLvlLbl val="0"/>
      </c:catAx>
      <c:valAx>
        <c:axId val="4671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418368"/>
        <c:crosses val="autoZero"/>
        <c:crossBetween val="between"/>
      </c:valAx>
      <c:serAx>
        <c:axId val="15865228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712512"/>
        <c:crosses val="autoZero"/>
      </c:ser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5-13T22:15:54.596" idx="1">
    <p:pos x="4229" y="444"/>
    <p:text>May want to mention in your presentation whether other drugs routinely injected and what status of ATS use is in Vietnam as is a major issue in other SE Asian countries. </p:text>
  </p:cm>
  <p:cm authorId="1" dt="2015-05-14T07:03:05.475" idx="1">
    <p:pos x="4257" y="602"/>
    <p:text>Drug injecting in VN also means Heroin. ATS is used with the major round are inhale, smoke, and swallow. There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BF99FB-2AA5-4955-A43F-A614685D8FF4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5ED8CB39-621B-4575-9F79-ED5559896371}">
      <dgm:prSet phldrT="[Text]"/>
      <dgm:spPr/>
      <dgm:t>
        <a:bodyPr/>
        <a:lstStyle/>
        <a:p>
          <a:r>
            <a:rPr lang="en-US" dirty="0" err="1" smtClean="0">
              <a:solidFill>
                <a:srgbClr val="FF0000"/>
              </a:solidFill>
            </a:rPr>
            <a:t>Lệ</a:t>
          </a:r>
          <a:r>
            <a:rPr lang="en-US" dirty="0" smtClean="0">
              <a:solidFill>
                <a:srgbClr val="FF0000"/>
              </a:solidFill>
            </a:rPr>
            <a:t> </a:t>
          </a:r>
          <a:r>
            <a:rPr lang="en-US" dirty="0" err="1" smtClean="0">
              <a:solidFill>
                <a:srgbClr val="FF0000"/>
              </a:solidFill>
            </a:rPr>
            <a:t>thuộc</a:t>
          </a:r>
          <a:endParaRPr lang="en-US" dirty="0">
            <a:solidFill>
              <a:srgbClr val="FF0000"/>
            </a:solidFill>
          </a:endParaRPr>
        </a:p>
      </dgm:t>
    </dgm:pt>
    <dgm:pt modelId="{F7E56189-167F-4869-AF3A-18FFA3B0A30E}" type="parTrans" cxnId="{8FAEC57E-4D8B-49FD-BE59-02AAE5F03E0E}">
      <dgm:prSet/>
      <dgm:spPr/>
      <dgm:t>
        <a:bodyPr/>
        <a:lstStyle/>
        <a:p>
          <a:endParaRPr lang="en-US"/>
        </a:p>
      </dgm:t>
    </dgm:pt>
    <dgm:pt modelId="{A9C6D97A-2EB0-4656-A8FA-AD520C21510D}" type="sibTrans" cxnId="{8FAEC57E-4D8B-49FD-BE59-02AAE5F03E0E}">
      <dgm:prSet/>
      <dgm:spPr/>
      <dgm:t>
        <a:bodyPr/>
        <a:lstStyle/>
        <a:p>
          <a:endParaRPr lang="en-US"/>
        </a:p>
      </dgm:t>
    </dgm:pt>
    <dgm:pt modelId="{B5CB196E-FB75-45CC-A2E9-585A29E74F83}">
      <dgm:prSet phldrT="[Text]"/>
      <dgm:spPr/>
      <dgm:t>
        <a:bodyPr/>
        <a:lstStyle/>
        <a:p>
          <a:r>
            <a:rPr lang="en-US" dirty="0" err="1" smtClean="0">
              <a:solidFill>
                <a:srgbClr val="FF0000"/>
              </a:solidFill>
            </a:rPr>
            <a:t>Sử</a:t>
          </a:r>
          <a:r>
            <a:rPr lang="en-US" dirty="0" smtClean="0">
              <a:solidFill>
                <a:srgbClr val="FF0000"/>
              </a:solidFill>
            </a:rPr>
            <a:t> </a:t>
          </a:r>
          <a:r>
            <a:rPr lang="en-US" dirty="0" err="1" smtClean="0">
              <a:solidFill>
                <a:srgbClr val="FF0000"/>
              </a:solidFill>
            </a:rPr>
            <a:t>dụng</a:t>
          </a:r>
          <a:r>
            <a:rPr lang="en-US" dirty="0" smtClean="0">
              <a:solidFill>
                <a:srgbClr val="FF0000"/>
              </a:solidFill>
            </a:rPr>
            <a:t> </a:t>
          </a:r>
          <a:r>
            <a:rPr lang="en-US" dirty="0" err="1" smtClean="0">
              <a:solidFill>
                <a:srgbClr val="FF0000"/>
              </a:solidFill>
            </a:rPr>
            <a:t>mức</a:t>
          </a:r>
          <a:r>
            <a:rPr lang="en-US" dirty="0" smtClean="0">
              <a:solidFill>
                <a:srgbClr val="FF0000"/>
              </a:solidFill>
            </a:rPr>
            <a:t> </a:t>
          </a:r>
          <a:r>
            <a:rPr lang="en-US" dirty="0" err="1" smtClean="0">
              <a:solidFill>
                <a:srgbClr val="FF0000"/>
              </a:solidFill>
            </a:rPr>
            <a:t>độ</a:t>
          </a:r>
          <a:r>
            <a:rPr lang="en-US" dirty="0" smtClean="0">
              <a:solidFill>
                <a:srgbClr val="FF0000"/>
              </a:solidFill>
            </a:rPr>
            <a:t> </a:t>
          </a:r>
          <a:r>
            <a:rPr lang="en-US" dirty="0" err="1" smtClean="0">
              <a:solidFill>
                <a:srgbClr val="FF0000"/>
              </a:solidFill>
            </a:rPr>
            <a:t>có</a:t>
          </a:r>
          <a:r>
            <a:rPr lang="en-US" dirty="0" smtClean="0">
              <a:solidFill>
                <a:srgbClr val="FF0000"/>
              </a:solidFill>
            </a:rPr>
            <a:t> </a:t>
          </a:r>
          <a:r>
            <a:rPr lang="en-US" dirty="0" err="1" smtClean="0">
              <a:solidFill>
                <a:srgbClr val="FF0000"/>
              </a:solidFill>
            </a:rPr>
            <a:t>hại</a:t>
          </a:r>
          <a:endParaRPr lang="en-US" dirty="0">
            <a:solidFill>
              <a:srgbClr val="FF0000"/>
            </a:solidFill>
          </a:endParaRPr>
        </a:p>
      </dgm:t>
    </dgm:pt>
    <dgm:pt modelId="{E4DAF06C-DB2F-40DD-ACB2-4158977E419C}" type="parTrans" cxnId="{5A91F89D-2585-43A7-9FA2-55299361EE47}">
      <dgm:prSet/>
      <dgm:spPr/>
      <dgm:t>
        <a:bodyPr/>
        <a:lstStyle/>
        <a:p>
          <a:endParaRPr lang="en-US"/>
        </a:p>
      </dgm:t>
    </dgm:pt>
    <dgm:pt modelId="{1CDE9034-ADF4-448F-9CD4-9EC8C5EF5878}" type="sibTrans" cxnId="{5A91F89D-2585-43A7-9FA2-55299361EE47}">
      <dgm:prSet/>
      <dgm:spPr/>
      <dgm:t>
        <a:bodyPr/>
        <a:lstStyle/>
        <a:p>
          <a:endParaRPr lang="en-US"/>
        </a:p>
      </dgm:t>
    </dgm:pt>
    <dgm:pt modelId="{01F8225C-488F-49FB-9E83-5DE447F55ADC}">
      <dgm:prSet phldrT="[Text]"/>
      <dgm:spPr/>
      <dgm:t>
        <a:bodyPr/>
        <a:lstStyle/>
        <a:p>
          <a:r>
            <a:rPr lang="en-US" dirty="0" err="1" smtClean="0">
              <a:solidFill>
                <a:srgbClr val="FF0000"/>
              </a:solidFill>
            </a:rPr>
            <a:t>Không</a:t>
          </a:r>
          <a:r>
            <a:rPr lang="en-US" dirty="0" smtClean="0">
              <a:solidFill>
                <a:srgbClr val="FF0000"/>
              </a:solidFill>
            </a:rPr>
            <a:t> </a:t>
          </a:r>
          <a:r>
            <a:rPr lang="en-US" dirty="0" err="1" smtClean="0">
              <a:solidFill>
                <a:srgbClr val="FF0000"/>
              </a:solidFill>
            </a:rPr>
            <a:t>sử</a:t>
          </a:r>
          <a:r>
            <a:rPr lang="en-US" dirty="0" smtClean="0">
              <a:solidFill>
                <a:srgbClr val="FF0000"/>
              </a:solidFill>
            </a:rPr>
            <a:t> </a:t>
          </a:r>
          <a:r>
            <a:rPr lang="en-US" dirty="0" err="1" smtClean="0">
              <a:solidFill>
                <a:srgbClr val="FF0000"/>
              </a:solidFill>
            </a:rPr>
            <a:t>dụng</a:t>
          </a:r>
          <a:r>
            <a:rPr lang="en-US" dirty="0" smtClean="0">
              <a:solidFill>
                <a:srgbClr val="FF0000"/>
              </a:solidFill>
            </a:rPr>
            <a:t>/ </a:t>
          </a:r>
          <a:r>
            <a:rPr lang="en-US" dirty="0" err="1" smtClean="0">
              <a:solidFill>
                <a:srgbClr val="FF0000"/>
              </a:solidFill>
            </a:rPr>
            <a:t>thử</a:t>
          </a:r>
          <a:endParaRPr lang="en-US" dirty="0">
            <a:solidFill>
              <a:srgbClr val="FF0000"/>
            </a:solidFill>
          </a:endParaRPr>
        </a:p>
      </dgm:t>
    </dgm:pt>
    <dgm:pt modelId="{F429AEAF-42E6-437F-B485-0A2C55031115}" type="parTrans" cxnId="{27438848-0CBB-4518-A413-460B2F908ED7}">
      <dgm:prSet/>
      <dgm:spPr/>
      <dgm:t>
        <a:bodyPr/>
        <a:lstStyle/>
        <a:p>
          <a:endParaRPr lang="en-US"/>
        </a:p>
      </dgm:t>
    </dgm:pt>
    <dgm:pt modelId="{6CFDCFC2-2F75-4A4E-9D1D-150403BEC93F}" type="sibTrans" cxnId="{27438848-0CBB-4518-A413-460B2F908ED7}">
      <dgm:prSet/>
      <dgm:spPr/>
      <dgm:t>
        <a:bodyPr/>
        <a:lstStyle/>
        <a:p>
          <a:endParaRPr lang="en-US"/>
        </a:p>
      </dgm:t>
    </dgm:pt>
    <dgm:pt modelId="{1CFF2B66-A471-440D-8702-2761DFA9C191}" type="pres">
      <dgm:prSet presAssocID="{CCBF99FB-2AA5-4955-A43F-A614685D8FF4}" presName="compositeShape" presStyleCnt="0">
        <dgm:presLayoutVars>
          <dgm:dir/>
          <dgm:resizeHandles/>
        </dgm:presLayoutVars>
      </dgm:prSet>
      <dgm:spPr/>
    </dgm:pt>
    <dgm:pt modelId="{FAFC8C34-3321-4027-AFF3-AEA8709263E1}" type="pres">
      <dgm:prSet presAssocID="{CCBF99FB-2AA5-4955-A43F-A614685D8FF4}" presName="pyramid" presStyleLbl="node1" presStyleIdx="0" presStyleCnt="1"/>
      <dgm:spPr/>
    </dgm:pt>
    <dgm:pt modelId="{29BEF811-0802-40ED-9563-FE0C9119B9D4}" type="pres">
      <dgm:prSet presAssocID="{CCBF99FB-2AA5-4955-A43F-A614685D8FF4}" presName="theList" presStyleCnt="0"/>
      <dgm:spPr/>
    </dgm:pt>
    <dgm:pt modelId="{357E561D-3CAC-41D7-8540-91860A135FE6}" type="pres">
      <dgm:prSet presAssocID="{5ED8CB39-621B-4575-9F79-ED5559896371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3AC2A9-60CB-4529-841B-FAD4DFC3FFA6}" type="pres">
      <dgm:prSet presAssocID="{5ED8CB39-621B-4575-9F79-ED5559896371}" presName="aSpace" presStyleCnt="0"/>
      <dgm:spPr/>
    </dgm:pt>
    <dgm:pt modelId="{4ECDF18E-21BC-4CAD-B40D-CB9BD158E84E}" type="pres">
      <dgm:prSet presAssocID="{B5CB196E-FB75-45CC-A2E9-585A29E74F83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6B71F7-30EB-42C5-BEE9-E7698183DF5B}" type="pres">
      <dgm:prSet presAssocID="{B5CB196E-FB75-45CC-A2E9-585A29E74F83}" presName="aSpace" presStyleCnt="0"/>
      <dgm:spPr/>
    </dgm:pt>
    <dgm:pt modelId="{03A960D8-6564-4AB3-90CD-BC47875D6266}" type="pres">
      <dgm:prSet presAssocID="{01F8225C-488F-49FB-9E83-5DE447F55ADC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D3445-E905-42D2-B3A2-6727C022DDD8}" type="pres">
      <dgm:prSet presAssocID="{01F8225C-488F-49FB-9E83-5DE447F55ADC}" presName="aSpace" presStyleCnt="0"/>
      <dgm:spPr/>
    </dgm:pt>
  </dgm:ptLst>
  <dgm:cxnLst>
    <dgm:cxn modelId="{8FAEC57E-4D8B-49FD-BE59-02AAE5F03E0E}" srcId="{CCBF99FB-2AA5-4955-A43F-A614685D8FF4}" destId="{5ED8CB39-621B-4575-9F79-ED5559896371}" srcOrd="0" destOrd="0" parTransId="{F7E56189-167F-4869-AF3A-18FFA3B0A30E}" sibTransId="{A9C6D97A-2EB0-4656-A8FA-AD520C21510D}"/>
    <dgm:cxn modelId="{FB7A9BBF-E4C9-4EA4-A071-304E938D3C92}" type="presOf" srcId="{5ED8CB39-621B-4575-9F79-ED5559896371}" destId="{357E561D-3CAC-41D7-8540-91860A135FE6}" srcOrd="0" destOrd="0" presId="urn:microsoft.com/office/officeart/2005/8/layout/pyramid2"/>
    <dgm:cxn modelId="{E85555C4-3202-4F5D-8B27-176BB0AB2784}" type="presOf" srcId="{CCBF99FB-2AA5-4955-A43F-A614685D8FF4}" destId="{1CFF2B66-A471-440D-8702-2761DFA9C191}" srcOrd="0" destOrd="0" presId="urn:microsoft.com/office/officeart/2005/8/layout/pyramid2"/>
    <dgm:cxn modelId="{14FD9C65-C215-4EB3-9D3F-3FF5AE49D806}" type="presOf" srcId="{B5CB196E-FB75-45CC-A2E9-585A29E74F83}" destId="{4ECDF18E-21BC-4CAD-B40D-CB9BD158E84E}" srcOrd="0" destOrd="0" presId="urn:microsoft.com/office/officeart/2005/8/layout/pyramid2"/>
    <dgm:cxn modelId="{27438848-0CBB-4518-A413-460B2F908ED7}" srcId="{CCBF99FB-2AA5-4955-A43F-A614685D8FF4}" destId="{01F8225C-488F-49FB-9E83-5DE447F55ADC}" srcOrd="2" destOrd="0" parTransId="{F429AEAF-42E6-437F-B485-0A2C55031115}" sibTransId="{6CFDCFC2-2F75-4A4E-9D1D-150403BEC93F}"/>
    <dgm:cxn modelId="{5A91F89D-2585-43A7-9FA2-55299361EE47}" srcId="{CCBF99FB-2AA5-4955-A43F-A614685D8FF4}" destId="{B5CB196E-FB75-45CC-A2E9-585A29E74F83}" srcOrd="1" destOrd="0" parTransId="{E4DAF06C-DB2F-40DD-ACB2-4158977E419C}" sibTransId="{1CDE9034-ADF4-448F-9CD4-9EC8C5EF5878}"/>
    <dgm:cxn modelId="{C96640F0-FF17-4A46-BA88-9D52A0D06F29}" type="presOf" srcId="{01F8225C-488F-49FB-9E83-5DE447F55ADC}" destId="{03A960D8-6564-4AB3-90CD-BC47875D6266}" srcOrd="0" destOrd="0" presId="urn:microsoft.com/office/officeart/2005/8/layout/pyramid2"/>
    <dgm:cxn modelId="{B8A13011-A439-4901-B5F5-0E58BAF65ECC}" type="presParOf" srcId="{1CFF2B66-A471-440D-8702-2761DFA9C191}" destId="{FAFC8C34-3321-4027-AFF3-AEA8709263E1}" srcOrd="0" destOrd="0" presId="urn:microsoft.com/office/officeart/2005/8/layout/pyramid2"/>
    <dgm:cxn modelId="{6733DD04-D5FD-4215-A7CB-BD87CF2A943F}" type="presParOf" srcId="{1CFF2B66-A471-440D-8702-2761DFA9C191}" destId="{29BEF811-0802-40ED-9563-FE0C9119B9D4}" srcOrd="1" destOrd="0" presId="urn:microsoft.com/office/officeart/2005/8/layout/pyramid2"/>
    <dgm:cxn modelId="{FDA3F758-1546-4411-8529-A2EF88AD15A7}" type="presParOf" srcId="{29BEF811-0802-40ED-9563-FE0C9119B9D4}" destId="{357E561D-3CAC-41D7-8540-91860A135FE6}" srcOrd="0" destOrd="0" presId="urn:microsoft.com/office/officeart/2005/8/layout/pyramid2"/>
    <dgm:cxn modelId="{D0E9EE99-45B4-4836-93FB-D209324E6EB4}" type="presParOf" srcId="{29BEF811-0802-40ED-9563-FE0C9119B9D4}" destId="{7F3AC2A9-60CB-4529-841B-FAD4DFC3FFA6}" srcOrd="1" destOrd="0" presId="urn:microsoft.com/office/officeart/2005/8/layout/pyramid2"/>
    <dgm:cxn modelId="{A5EB3861-2195-45C8-80E2-42832126CD02}" type="presParOf" srcId="{29BEF811-0802-40ED-9563-FE0C9119B9D4}" destId="{4ECDF18E-21BC-4CAD-B40D-CB9BD158E84E}" srcOrd="2" destOrd="0" presId="urn:microsoft.com/office/officeart/2005/8/layout/pyramid2"/>
    <dgm:cxn modelId="{39546A29-A9FE-433A-BDF9-49806B7A420A}" type="presParOf" srcId="{29BEF811-0802-40ED-9563-FE0C9119B9D4}" destId="{8E6B71F7-30EB-42C5-BEE9-E7698183DF5B}" srcOrd="3" destOrd="0" presId="urn:microsoft.com/office/officeart/2005/8/layout/pyramid2"/>
    <dgm:cxn modelId="{C7BF8F10-A828-40B1-8F98-5DAB123627F8}" type="presParOf" srcId="{29BEF811-0802-40ED-9563-FE0C9119B9D4}" destId="{03A960D8-6564-4AB3-90CD-BC47875D6266}" srcOrd="4" destOrd="0" presId="urn:microsoft.com/office/officeart/2005/8/layout/pyramid2"/>
    <dgm:cxn modelId="{015E2F6F-178A-4B4C-966B-CE41AF2ADFCF}" type="presParOf" srcId="{29BEF811-0802-40ED-9563-FE0C9119B9D4}" destId="{C48D3445-E905-42D2-B3A2-6727C022DDD8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0BF62C-312C-47CA-8981-25EEBD429AE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815B02-4408-4684-8ADA-7D78F245E9B5}">
      <dgm:prSet phldrT="[Text]"/>
      <dgm:spPr/>
      <dgm:t>
        <a:bodyPr/>
        <a:lstStyle/>
        <a:p>
          <a:endParaRPr lang="en-US" dirty="0"/>
        </a:p>
      </dgm:t>
    </dgm:pt>
    <dgm:pt modelId="{A994FF13-8540-45F8-A179-1C880AFA3566}" type="parTrans" cxnId="{246FD702-505B-42E5-94F9-544FF1B2E091}">
      <dgm:prSet/>
      <dgm:spPr/>
      <dgm:t>
        <a:bodyPr/>
        <a:lstStyle/>
        <a:p>
          <a:endParaRPr lang="en-US"/>
        </a:p>
      </dgm:t>
    </dgm:pt>
    <dgm:pt modelId="{C6C7A282-F3E3-4580-B903-6A34497731DE}" type="sibTrans" cxnId="{246FD702-505B-42E5-94F9-544FF1B2E091}">
      <dgm:prSet/>
      <dgm:spPr/>
      <dgm:t>
        <a:bodyPr/>
        <a:lstStyle/>
        <a:p>
          <a:endParaRPr lang="en-US"/>
        </a:p>
      </dgm:t>
    </dgm:pt>
    <dgm:pt modelId="{DD5408E8-5EF3-48F5-961F-266BE7FB5AF9}">
      <dgm:prSet phldrT="[Text]"/>
      <dgm:spPr/>
      <dgm:t>
        <a:bodyPr/>
        <a:lstStyle/>
        <a:p>
          <a:pPr algn="l"/>
          <a:r>
            <a:rPr lang="en-US" dirty="0" err="1" smtClean="0"/>
            <a:t>Giảm</a:t>
          </a:r>
          <a:r>
            <a:rPr lang="en-US" dirty="0" smtClean="0"/>
            <a:t> </a:t>
          </a:r>
          <a:r>
            <a:rPr lang="en-US" dirty="0" err="1" smtClean="0"/>
            <a:t>tác</a:t>
          </a:r>
          <a:r>
            <a:rPr lang="en-US" dirty="0" smtClean="0"/>
            <a:t> </a:t>
          </a:r>
          <a:r>
            <a:rPr lang="en-US" dirty="0" err="1" smtClean="0"/>
            <a:t>hại</a:t>
          </a:r>
          <a:endParaRPr lang="en-US" dirty="0"/>
        </a:p>
      </dgm:t>
    </dgm:pt>
    <dgm:pt modelId="{F8E9BE5A-5A4C-4E4A-A183-08C5076D12FD}" type="parTrans" cxnId="{F12165B5-8A19-4545-8A1B-56EFB46D1287}">
      <dgm:prSet/>
      <dgm:spPr/>
      <dgm:t>
        <a:bodyPr/>
        <a:lstStyle/>
        <a:p>
          <a:endParaRPr lang="en-US"/>
        </a:p>
      </dgm:t>
    </dgm:pt>
    <dgm:pt modelId="{8C9AD4F6-C87F-4EDD-9FF5-E29F3BE556DB}" type="sibTrans" cxnId="{F12165B5-8A19-4545-8A1B-56EFB46D1287}">
      <dgm:prSet/>
      <dgm:spPr/>
      <dgm:t>
        <a:bodyPr/>
        <a:lstStyle/>
        <a:p>
          <a:endParaRPr lang="en-US"/>
        </a:p>
      </dgm:t>
    </dgm:pt>
    <dgm:pt modelId="{CDFED826-2A9F-4019-A0BD-21D466FF4B22}">
      <dgm:prSet/>
      <dgm:spPr/>
      <dgm:t>
        <a:bodyPr/>
        <a:lstStyle/>
        <a:p>
          <a:pPr algn="l"/>
          <a:r>
            <a:rPr lang="en-GB" dirty="0" err="1" smtClean="0"/>
            <a:t>Tiêm</a:t>
          </a:r>
          <a:r>
            <a:rPr lang="en-GB" dirty="0" smtClean="0"/>
            <a:t> </a:t>
          </a:r>
          <a:r>
            <a:rPr lang="en-GB" dirty="0" err="1" smtClean="0"/>
            <a:t>chích</a:t>
          </a:r>
          <a:r>
            <a:rPr lang="en-GB" dirty="0" smtClean="0"/>
            <a:t> an </a:t>
          </a:r>
          <a:r>
            <a:rPr lang="en-GB" dirty="0" err="1" smtClean="0"/>
            <a:t>toàn</a:t>
          </a:r>
          <a:r>
            <a:rPr lang="en-GB" dirty="0" smtClean="0"/>
            <a:t>, </a:t>
          </a:r>
          <a:r>
            <a:rPr lang="en-GB" dirty="0" err="1" smtClean="0"/>
            <a:t>bơm</a:t>
          </a:r>
          <a:r>
            <a:rPr lang="en-GB" dirty="0" smtClean="0"/>
            <a:t> </a:t>
          </a:r>
          <a:r>
            <a:rPr lang="en-GB" dirty="0" err="1" smtClean="0"/>
            <a:t>kim</a:t>
          </a:r>
          <a:r>
            <a:rPr lang="en-GB" dirty="0" smtClean="0"/>
            <a:t> </a:t>
          </a:r>
          <a:r>
            <a:rPr lang="en-GB" dirty="0" err="1" smtClean="0"/>
            <a:t>tiêm</a:t>
          </a:r>
          <a:r>
            <a:rPr lang="en-GB" dirty="0" smtClean="0"/>
            <a:t> </a:t>
          </a:r>
          <a:r>
            <a:rPr lang="en-GB" dirty="0" err="1" smtClean="0"/>
            <a:t>sạch</a:t>
          </a:r>
          <a:endParaRPr lang="en-GB" dirty="0" smtClean="0"/>
        </a:p>
      </dgm:t>
    </dgm:pt>
    <dgm:pt modelId="{458C1F80-0E6D-437C-8118-86B7E96F955D}" type="parTrans" cxnId="{29C0D34F-F04D-4D7E-AF8B-1D377D4CE966}">
      <dgm:prSet/>
      <dgm:spPr/>
      <dgm:t>
        <a:bodyPr/>
        <a:lstStyle/>
        <a:p>
          <a:endParaRPr lang="en-US"/>
        </a:p>
      </dgm:t>
    </dgm:pt>
    <dgm:pt modelId="{04B46645-BC17-4FAB-896A-9C592BD86C45}" type="sibTrans" cxnId="{29C0D34F-F04D-4D7E-AF8B-1D377D4CE966}">
      <dgm:prSet/>
      <dgm:spPr/>
      <dgm:t>
        <a:bodyPr/>
        <a:lstStyle/>
        <a:p>
          <a:endParaRPr lang="en-US"/>
        </a:p>
      </dgm:t>
    </dgm:pt>
    <dgm:pt modelId="{08788B42-6776-4989-8C15-C5C8C9A60240}">
      <dgm:prSet/>
      <dgm:spPr/>
      <dgm:t>
        <a:bodyPr/>
        <a:lstStyle/>
        <a:p>
          <a:pPr algn="l"/>
          <a:r>
            <a:rPr lang="en-GB" dirty="0" err="1" smtClean="0"/>
            <a:t>Bao</a:t>
          </a:r>
          <a:r>
            <a:rPr lang="en-GB" dirty="0" smtClean="0"/>
            <a:t> </a:t>
          </a:r>
          <a:r>
            <a:rPr lang="en-GB" dirty="0" err="1" smtClean="0"/>
            <a:t>cao</a:t>
          </a:r>
          <a:r>
            <a:rPr lang="en-GB" dirty="0" smtClean="0"/>
            <a:t> </a:t>
          </a:r>
          <a:r>
            <a:rPr lang="en-GB" dirty="0" err="1" smtClean="0"/>
            <a:t>su</a:t>
          </a:r>
          <a:r>
            <a:rPr lang="en-GB" dirty="0" smtClean="0"/>
            <a:t> </a:t>
          </a:r>
          <a:r>
            <a:rPr lang="en-GB" dirty="0" err="1" smtClean="0"/>
            <a:t>khi</a:t>
          </a:r>
          <a:r>
            <a:rPr lang="en-GB" dirty="0" smtClean="0"/>
            <a:t> </a:t>
          </a:r>
          <a:r>
            <a:rPr lang="en-GB" dirty="0" err="1" smtClean="0"/>
            <a:t>quan</a:t>
          </a:r>
          <a:r>
            <a:rPr lang="en-GB" dirty="0" smtClean="0"/>
            <a:t> </a:t>
          </a:r>
          <a:r>
            <a:rPr lang="en-GB" dirty="0" err="1" smtClean="0"/>
            <a:t>hệ</a:t>
          </a:r>
          <a:endParaRPr lang="en-GB" dirty="0" smtClean="0"/>
        </a:p>
      </dgm:t>
    </dgm:pt>
    <dgm:pt modelId="{D0C4543E-ADC4-4970-A760-FBD4231ACCAA}" type="parTrans" cxnId="{97DE3715-A6AB-4049-8243-E67CC8FA58D3}">
      <dgm:prSet/>
      <dgm:spPr/>
      <dgm:t>
        <a:bodyPr/>
        <a:lstStyle/>
        <a:p>
          <a:endParaRPr lang="en-US"/>
        </a:p>
      </dgm:t>
    </dgm:pt>
    <dgm:pt modelId="{B74204C3-3326-4025-95EC-166FBA0BD30E}" type="sibTrans" cxnId="{97DE3715-A6AB-4049-8243-E67CC8FA58D3}">
      <dgm:prSet/>
      <dgm:spPr/>
      <dgm:t>
        <a:bodyPr/>
        <a:lstStyle/>
        <a:p>
          <a:endParaRPr lang="en-US"/>
        </a:p>
      </dgm:t>
    </dgm:pt>
    <dgm:pt modelId="{A31F18C8-511D-4E95-9E3C-D50FD109682F}">
      <dgm:prSet/>
      <dgm:spPr/>
      <dgm:t>
        <a:bodyPr/>
        <a:lstStyle/>
        <a:p>
          <a:pPr algn="l"/>
          <a:r>
            <a:rPr lang="en-GB" dirty="0" err="1" smtClean="0"/>
            <a:t>Xét</a:t>
          </a:r>
          <a:r>
            <a:rPr lang="en-GB" dirty="0" smtClean="0"/>
            <a:t> </a:t>
          </a:r>
          <a:r>
            <a:rPr lang="en-GB" dirty="0" err="1" smtClean="0"/>
            <a:t>nghiệm</a:t>
          </a:r>
          <a:r>
            <a:rPr lang="en-GB" dirty="0" smtClean="0"/>
            <a:t> HIV, </a:t>
          </a:r>
          <a:r>
            <a:rPr lang="en-GB" dirty="0" err="1" smtClean="0"/>
            <a:t>điều</a:t>
          </a:r>
          <a:r>
            <a:rPr lang="en-GB" dirty="0" smtClean="0"/>
            <a:t> </a:t>
          </a:r>
          <a:r>
            <a:rPr lang="en-GB" dirty="0" err="1" smtClean="0"/>
            <a:t>trị</a:t>
          </a:r>
          <a:r>
            <a:rPr lang="en-GB" dirty="0" smtClean="0"/>
            <a:t> ARV</a:t>
          </a:r>
        </a:p>
      </dgm:t>
    </dgm:pt>
    <dgm:pt modelId="{B5EEF13E-BC6A-4165-82C9-35C0E63C2630}" type="parTrans" cxnId="{71B27960-8A40-4A5B-A1C3-4E2B81A0B496}">
      <dgm:prSet/>
      <dgm:spPr/>
      <dgm:t>
        <a:bodyPr/>
        <a:lstStyle/>
        <a:p>
          <a:endParaRPr lang="en-US"/>
        </a:p>
      </dgm:t>
    </dgm:pt>
    <dgm:pt modelId="{CE0BAC35-182D-479B-8AA0-5C38ACBFA802}" type="sibTrans" cxnId="{71B27960-8A40-4A5B-A1C3-4E2B81A0B496}">
      <dgm:prSet/>
      <dgm:spPr/>
      <dgm:t>
        <a:bodyPr/>
        <a:lstStyle/>
        <a:p>
          <a:endParaRPr lang="en-US"/>
        </a:p>
      </dgm:t>
    </dgm:pt>
    <dgm:pt modelId="{2C168C3D-06E4-4453-B9BE-693451EFD425}">
      <dgm:prSet phldrT="[Text]"/>
      <dgm:spPr/>
      <dgm:t>
        <a:bodyPr/>
        <a:lstStyle/>
        <a:p>
          <a:endParaRPr lang="en-US" dirty="0"/>
        </a:p>
      </dgm:t>
    </dgm:pt>
    <dgm:pt modelId="{03B0E65D-0468-4E09-9A5F-9C77DFD8F5F9}" type="parTrans" cxnId="{7F0B3C9B-2AB7-4D57-83CB-450F107AA483}">
      <dgm:prSet/>
      <dgm:spPr/>
      <dgm:t>
        <a:bodyPr/>
        <a:lstStyle/>
        <a:p>
          <a:endParaRPr lang="en-US"/>
        </a:p>
      </dgm:t>
    </dgm:pt>
    <dgm:pt modelId="{CB77535B-CF64-4F2B-A472-1ECC03239BA8}" type="sibTrans" cxnId="{7F0B3C9B-2AB7-4D57-83CB-450F107AA483}">
      <dgm:prSet/>
      <dgm:spPr/>
      <dgm:t>
        <a:bodyPr/>
        <a:lstStyle/>
        <a:p>
          <a:endParaRPr lang="en-US"/>
        </a:p>
      </dgm:t>
    </dgm:pt>
    <dgm:pt modelId="{1F567866-B175-4714-9E73-B26382C55818}">
      <dgm:prSet phldrT="[Text]"/>
      <dgm:spPr/>
      <dgm:t>
        <a:bodyPr/>
        <a:lstStyle/>
        <a:p>
          <a:r>
            <a:rPr lang="en-US" dirty="0" err="1" smtClean="0"/>
            <a:t>Mô</a:t>
          </a:r>
          <a:r>
            <a:rPr lang="en-US" dirty="0" smtClean="0"/>
            <a:t> </a:t>
          </a:r>
          <a:r>
            <a:rPr lang="en-US" dirty="0" err="1" smtClean="0"/>
            <a:t>hình</a:t>
          </a:r>
          <a:r>
            <a:rPr lang="en-US" dirty="0" smtClean="0"/>
            <a:t> </a:t>
          </a:r>
          <a:r>
            <a:rPr lang="en-US" dirty="0" err="1" smtClean="0"/>
            <a:t>điều</a:t>
          </a:r>
          <a:r>
            <a:rPr lang="en-US" dirty="0" smtClean="0"/>
            <a:t> </a:t>
          </a:r>
          <a:r>
            <a:rPr lang="en-US" dirty="0" err="1" smtClean="0"/>
            <a:t>trị</a:t>
          </a:r>
          <a:endParaRPr lang="en-US" dirty="0"/>
        </a:p>
      </dgm:t>
    </dgm:pt>
    <dgm:pt modelId="{D49CC3C4-CCCD-4A8C-B011-F460931B2AAA}" type="parTrans" cxnId="{B1B865EF-943B-41B2-8EA2-403C2D5E3213}">
      <dgm:prSet/>
      <dgm:spPr/>
      <dgm:t>
        <a:bodyPr/>
        <a:lstStyle/>
        <a:p>
          <a:endParaRPr lang="en-US"/>
        </a:p>
      </dgm:t>
    </dgm:pt>
    <dgm:pt modelId="{B3BD408C-8174-4B96-B438-143A4C976CAC}" type="sibTrans" cxnId="{B1B865EF-943B-41B2-8EA2-403C2D5E3213}">
      <dgm:prSet/>
      <dgm:spPr/>
      <dgm:t>
        <a:bodyPr/>
        <a:lstStyle/>
        <a:p>
          <a:endParaRPr lang="en-US"/>
        </a:p>
      </dgm:t>
    </dgm:pt>
    <dgm:pt modelId="{25E8A09A-F151-4888-ABDB-EABDDF1518E7}">
      <dgm:prSet phldrT="[Text]"/>
      <dgm:spPr/>
      <dgm:t>
        <a:bodyPr/>
        <a:lstStyle/>
        <a:p>
          <a:r>
            <a:rPr lang="en-US" dirty="0" err="1" smtClean="0"/>
            <a:t>Tần</a:t>
          </a:r>
          <a:r>
            <a:rPr lang="en-US" dirty="0" smtClean="0"/>
            <a:t> </a:t>
          </a:r>
          <a:r>
            <a:rPr lang="en-US" dirty="0" err="1" smtClean="0"/>
            <a:t>suất</a:t>
          </a:r>
          <a:r>
            <a:rPr lang="en-US" dirty="0" smtClean="0"/>
            <a:t> can </a:t>
          </a:r>
          <a:r>
            <a:rPr lang="en-US" dirty="0" err="1" smtClean="0"/>
            <a:t>thiệp</a:t>
          </a:r>
          <a:endParaRPr lang="en-US" dirty="0"/>
        </a:p>
      </dgm:t>
    </dgm:pt>
    <dgm:pt modelId="{A2E8076E-3E63-4D35-9202-3145D4F2231A}" type="parTrans" cxnId="{99C23640-31E5-466F-8629-21230B5D490C}">
      <dgm:prSet/>
      <dgm:spPr/>
      <dgm:t>
        <a:bodyPr/>
        <a:lstStyle/>
        <a:p>
          <a:endParaRPr lang="en-US"/>
        </a:p>
      </dgm:t>
    </dgm:pt>
    <dgm:pt modelId="{84CCCCC0-4641-4855-8554-E49054EDCE0C}" type="sibTrans" cxnId="{99C23640-31E5-466F-8629-21230B5D490C}">
      <dgm:prSet/>
      <dgm:spPr/>
      <dgm:t>
        <a:bodyPr/>
        <a:lstStyle/>
        <a:p>
          <a:endParaRPr lang="en-US"/>
        </a:p>
      </dgm:t>
    </dgm:pt>
    <dgm:pt modelId="{9C86766A-6D17-467E-A2A6-D4E3DA8EF670}">
      <dgm:prSet phldrT="[Text]"/>
      <dgm:spPr/>
      <dgm:t>
        <a:bodyPr/>
        <a:lstStyle/>
        <a:p>
          <a:r>
            <a:rPr lang="en-US" dirty="0" err="1" smtClean="0"/>
            <a:t>Mức</a:t>
          </a:r>
          <a:r>
            <a:rPr lang="en-US" dirty="0" smtClean="0"/>
            <a:t> </a:t>
          </a:r>
          <a:r>
            <a:rPr lang="en-US" dirty="0" err="1" smtClean="0"/>
            <a:t>độ</a:t>
          </a:r>
          <a:r>
            <a:rPr lang="en-US" dirty="0" smtClean="0"/>
            <a:t> can </a:t>
          </a:r>
          <a:r>
            <a:rPr lang="en-US" dirty="0" err="1" smtClean="0"/>
            <a:t>thiệp</a:t>
          </a:r>
          <a:endParaRPr lang="en-US" dirty="0"/>
        </a:p>
      </dgm:t>
    </dgm:pt>
    <dgm:pt modelId="{D4028ED3-F8E5-4522-A0CA-7E09647151FD}" type="parTrans" cxnId="{1E50E9A3-8A3E-4183-99C5-9FD1DF19BF10}">
      <dgm:prSet/>
      <dgm:spPr/>
      <dgm:t>
        <a:bodyPr/>
        <a:lstStyle/>
        <a:p>
          <a:endParaRPr lang="en-US"/>
        </a:p>
      </dgm:t>
    </dgm:pt>
    <dgm:pt modelId="{41CA2640-5C41-49CA-825E-A1FA5B4AA5C5}" type="sibTrans" cxnId="{1E50E9A3-8A3E-4183-99C5-9FD1DF19BF10}">
      <dgm:prSet/>
      <dgm:spPr/>
      <dgm:t>
        <a:bodyPr/>
        <a:lstStyle/>
        <a:p>
          <a:endParaRPr lang="en-US"/>
        </a:p>
      </dgm:t>
    </dgm:pt>
    <dgm:pt modelId="{EF8D7197-1911-4155-98BC-4310640CDB4C}">
      <dgm:prSet/>
      <dgm:spPr/>
      <dgm:t>
        <a:bodyPr/>
        <a:lstStyle/>
        <a:p>
          <a:pPr algn="l"/>
          <a:r>
            <a:rPr lang="en-GB" dirty="0" err="1" smtClean="0"/>
            <a:t>Ăn</a:t>
          </a:r>
          <a:r>
            <a:rPr lang="en-GB" dirty="0" smtClean="0"/>
            <a:t> </a:t>
          </a:r>
          <a:r>
            <a:rPr lang="en-GB" dirty="0" err="1" smtClean="0"/>
            <a:t>ít</a:t>
          </a:r>
          <a:r>
            <a:rPr lang="en-GB" dirty="0" smtClean="0"/>
            <a:t> </a:t>
          </a:r>
          <a:r>
            <a:rPr lang="en-GB" dirty="0" err="1" smtClean="0"/>
            <a:t>nhất</a:t>
          </a:r>
          <a:r>
            <a:rPr lang="en-GB" dirty="0" smtClean="0"/>
            <a:t> 1 </a:t>
          </a:r>
          <a:r>
            <a:rPr lang="en-GB" dirty="0" err="1" smtClean="0"/>
            <a:t>bữa</a:t>
          </a:r>
          <a:r>
            <a:rPr lang="en-GB" dirty="0" smtClean="0"/>
            <a:t>/</a:t>
          </a:r>
          <a:r>
            <a:rPr lang="en-GB" dirty="0" err="1" smtClean="0"/>
            <a:t>ngày</a:t>
          </a:r>
          <a:endParaRPr lang="en-GB" dirty="0" smtClean="0"/>
        </a:p>
      </dgm:t>
    </dgm:pt>
    <dgm:pt modelId="{1CA0E459-3013-4FB5-AF6C-89BA051BC956}" type="parTrans" cxnId="{4C3232FD-E743-4670-B896-F828016F10B9}">
      <dgm:prSet/>
      <dgm:spPr/>
      <dgm:t>
        <a:bodyPr/>
        <a:lstStyle/>
        <a:p>
          <a:endParaRPr lang="en-US"/>
        </a:p>
      </dgm:t>
    </dgm:pt>
    <dgm:pt modelId="{69995CA0-941C-4055-98FF-D742B46202F4}" type="sibTrans" cxnId="{4C3232FD-E743-4670-B896-F828016F10B9}">
      <dgm:prSet/>
      <dgm:spPr/>
      <dgm:t>
        <a:bodyPr/>
        <a:lstStyle/>
        <a:p>
          <a:endParaRPr lang="en-US"/>
        </a:p>
      </dgm:t>
    </dgm:pt>
    <dgm:pt modelId="{DD12393E-12CD-4370-BB4B-34CD3455183C}">
      <dgm:prSet/>
      <dgm:spPr/>
      <dgm:t>
        <a:bodyPr/>
        <a:lstStyle/>
        <a:p>
          <a:pPr algn="l"/>
          <a:r>
            <a:rPr lang="en-GB" dirty="0" err="1" smtClean="0"/>
            <a:t>Không</a:t>
          </a:r>
          <a:r>
            <a:rPr lang="en-GB" dirty="0" smtClean="0"/>
            <a:t> </a:t>
          </a:r>
          <a:r>
            <a:rPr lang="en-GB" dirty="0" err="1" smtClean="0"/>
            <a:t>lái</a:t>
          </a:r>
          <a:r>
            <a:rPr lang="en-GB" dirty="0" smtClean="0"/>
            <a:t> </a:t>
          </a:r>
          <a:r>
            <a:rPr lang="en-GB" dirty="0" err="1" smtClean="0"/>
            <a:t>xe</a:t>
          </a:r>
          <a:endParaRPr lang="en-GB" dirty="0" smtClean="0"/>
        </a:p>
      </dgm:t>
    </dgm:pt>
    <dgm:pt modelId="{4AC772AC-E9A8-449B-9D21-B5309B94778C}" type="parTrans" cxnId="{E9526C94-BC04-472F-965B-3A89E2056913}">
      <dgm:prSet/>
      <dgm:spPr/>
      <dgm:t>
        <a:bodyPr/>
        <a:lstStyle/>
        <a:p>
          <a:endParaRPr lang="en-US"/>
        </a:p>
      </dgm:t>
    </dgm:pt>
    <dgm:pt modelId="{9C4D5530-A044-4E65-9DBB-4B76D9928B97}" type="sibTrans" cxnId="{E9526C94-BC04-472F-965B-3A89E2056913}">
      <dgm:prSet/>
      <dgm:spPr/>
      <dgm:t>
        <a:bodyPr/>
        <a:lstStyle/>
        <a:p>
          <a:endParaRPr lang="en-US"/>
        </a:p>
      </dgm:t>
    </dgm:pt>
    <dgm:pt modelId="{1D917914-1952-4E94-829C-B127015F186F}">
      <dgm:prSet/>
      <dgm:spPr/>
      <dgm:t>
        <a:bodyPr/>
        <a:lstStyle/>
        <a:p>
          <a:pPr algn="l"/>
          <a:r>
            <a:rPr lang="en-GB" dirty="0" err="1" smtClean="0"/>
            <a:t>Không</a:t>
          </a:r>
          <a:r>
            <a:rPr lang="en-GB" dirty="0" smtClean="0"/>
            <a:t> </a:t>
          </a:r>
          <a:r>
            <a:rPr lang="en-GB" dirty="0" err="1" smtClean="0"/>
            <a:t>pha</a:t>
          </a:r>
          <a:r>
            <a:rPr lang="en-GB" dirty="0" smtClean="0"/>
            <a:t> </a:t>
          </a:r>
          <a:r>
            <a:rPr lang="en-GB" dirty="0" err="1" smtClean="0"/>
            <a:t>trộn</a:t>
          </a:r>
          <a:r>
            <a:rPr lang="en-GB" dirty="0" smtClean="0"/>
            <a:t> ma </a:t>
          </a:r>
          <a:r>
            <a:rPr lang="en-GB" dirty="0" err="1" smtClean="0"/>
            <a:t>túy</a:t>
          </a:r>
          <a:endParaRPr lang="en-GB" dirty="0" smtClean="0"/>
        </a:p>
      </dgm:t>
    </dgm:pt>
    <dgm:pt modelId="{11D54E20-2F9A-4380-AEC2-9AC2FD9FD4A0}" type="parTrans" cxnId="{6247AF41-7DD4-4091-BD56-D6750CF6BD0E}">
      <dgm:prSet/>
      <dgm:spPr/>
      <dgm:t>
        <a:bodyPr/>
        <a:lstStyle/>
        <a:p>
          <a:endParaRPr lang="en-US"/>
        </a:p>
      </dgm:t>
    </dgm:pt>
    <dgm:pt modelId="{D23478F6-C480-4953-AD14-0D06939DADBC}" type="sibTrans" cxnId="{6247AF41-7DD4-4091-BD56-D6750CF6BD0E}">
      <dgm:prSet/>
      <dgm:spPr/>
      <dgm:t>
        <a:bodyPr/>
        <a:lstStyle/>
        <a:p>
          <a:endParaRPr lang="en-US"/>
        </a:p>
      </dgm:t>
    </dgm:pt>
    <dgm:pt modelId="{348FC0DD-2B32-4D31-A49C-414E0D842436}">
      <dgm:prSet/>
      <dgm:spPr/>
      <dgm:t>
        <a:bodyPr/>
        <a:lstStyle/>
        <a:p>
          <a:r>
            <a:rPr lang="en-US" dirty="0" smtClean="0"/>
            <a:t>T</a:t>
          </a:r>
          <a:r>
            <a:rPr lang="en-GB" dirty="0" err="1" smtClean="0"/>
            <a:t>ác</a:t>
          </a:r>
          <a:r>
            <a:rPr lang="en-GB" dirty="0" smtClean="0"/>
            <a:t> </a:t>
          </a:r>
          <a:r>
            <a:rPr lang="vi-VN" dirty="0" smtClean="0"/>
            <a:t>động</a:t>
          </a:r>
          <a:r>
            <a:rPr lang="en-US" dirty="0" smtClean="0"/>
            <a:t> </a:t>
          </a:r>
          <a:r>
            <a:rPr lang="en-GB" dirty="0" err="1" smtClean="0"/>
            <a:t>các</a:t>
          </a:r>
          <a:r>
            <a:rPr lang="en-GB" dirty="0" smtClean="0"/>
            <a:t> </a:t>
          </a:r>
          <a:r>
            <a:rPr lang="en-GB" dirty="0" err="1" smtClean="0"/>
            <a:t>chất</a:t>
          </a:r>
          <a:r>
            <a:rPr lang="en-GB" dirty="0" smtClean="0"/>
            <a:t> </a:t>
          </a:r>
          <a:r>
            <a:rPr lang="en-GB" dirty="0" err="1" smtClean="0"/>
            <a:t>kích</a:t>
          </a:r>
          <a:r>
            <a:rPr lang="en-GB" dirty="0" smtClean="0"/>
            <a:t> </a:t>
          </a:r>
          <a:r>
            <a:rPr lang="en-GB" dirty="0" err="1" smtClean="0"/>
            <a:t>thích</a:t>
          </a:r>
          <a:r>
            <a:rPr lang="en-GB" dirty="0" smtClean="0"/>
            <a:t> </a:t>
          </a:r>
          <a:r>
            <a:rPr lang="en-GB" dirty="0" err="1" smtClean="0"/>
            <a:t>lên</a:t>
          </a:r>
          <a:r>
            <a:rPr lang="en-GB" dirty="0" smtClean="0"/>
            <a:t> </a:t>
          </a:r>
          <a:r>
            <a:rPr lang="en-GB" dirty="0" err="1" smtClean="0"/>
            <a:t>cơ</a:t>
          </a:r>
          <a:r>
            <a:rPr lang="en-GB" dirty="0" smtClean="0"/>
            <a:t> </a:t>
          </a:r>
          <a:r>
            <a:rPr lang="en-GB" dirty="0" err="1" smtClean="0"/>
            <a:t>thể</a:t>
          </a:r>
          <a:r>
            <a:rPr lang="en-GB" dirty="0" smtClean="0"/>
            <a:t> </a:t>
          </a:r>
          <a:r>
            <a:rPr lang="en-GB" dirty="0" err="1" smtClean="0"/>
            <a:t>về</a:t>
          </a:r>
          <a:r>
            <a:rPr lang="en-GB" dirty="0" smtClean="0"/>
            <a:t> </a:t>
          </a:r>
          <a:r>
            <a:rPr lang="en-GB" dirty="0" err="1" smtClean="0"/>
            <a:t>thể</a:t>
          </a:r>
          <a:r>
            <a:rPr lang="en-GB" dirty="0" smtClean="0"/>
            <a:t> </a:t>
          </a:r>
          <a:r>
            <a:rPr lang="en-GB" dirty="0" err="1" smtClean="0"/>
            <a:t>chất</a:t>
          </a:r>
          <a:r>
            <a:rPr lang="en-GB" dirty="0" smtClean="0"/>
            <a:t> </a:t>
          </a:r>
          <a:r>
            <a:rPr lang="en-GB" dirty="0" err="1" smtClean="0"/>
            <a:t>và</a:t>
          </a:r>
          <a:r>
            <a:rPr lang="en-GB" dirty="0" smtClean="0"/>
            <a:t> </a:t>
          </a:r>
          <a:r>
            <a:rPr lang="en-GB" dirty="0" err="1" smtClean="0"/>
            <a:t>tâm</a:t>
          </a:r>
          <a:r>
            <a:rPr lang="en-GB" dirty="0" smtClean="0"/>
            <a:t> </a:t>
          </a:r>
          <a:r>
            <a:rPr lang="en-GB" dirty="0" err="1" smtClean="0"/>
            <a:t>lý</a:t>
          </a:r>
          <a:endParaRPr lang="en-US" dirty="0" smtClean="0"/>
        </a:p>
      </dgm:t>
    </dgm:pt>
    <dgm:pt modelId="{B1DBD682-F2AE-4DDA-9BAD-41777ABD7489}" type="parTrans" cxnId="{4F24BF70-247C-470A-A7BC-5585FD81DCE6}">
      <dgm:prSet/>
      <dgm:spPr/>
      <dgm:t>
        <a:bodyPr/>
        <a:lstStyle/>
        <a:p>
          <a:endParaRPr lang="en-US"/>
        </a:p>
      </dgm:t>
    </dgm:pt>
    <dgm:pt modelId="{93EAFB97-8430-4478-AD73-EE91DC178A40}" type="sibTrans" cxnId="{4F24BF70-247C-470A-A7BC-5585FD81DCE6}">
      <dgm:prSet/>
      <dgm:spPr/>
      <dgm:t>
        <a:bodyPr/>
        <a:lstStyle/>
        <a:p>
          <a:endParaRPr lang="en-US"/>
        </a:p>
      </dgm:t>
    </dgm:pt>
    <dgm:pt modelId="{38779115-73EB-4C7D-961E-B31B95B8B20F}">
      <dgm:prSet phldrT="[Text]"/>
      <dgm:spPr/>
      <dgm:t>
        <a:bodyPr/>
        <a:lstStyle/>
        <a:p>
          <a:r>
            <a:rPr lang="en-US" dirty="0" err="1" smtClean="0"/>
            <a:t>Nguồn</a:t>
          </a:r>
          <a:r>
            <a:rPr lang="en-US" dirty="0" smtClean="0"/>
            <a:t> </a:t>
          </a:r>
          <a:r>
            <a:rPr lang="en-US" dirty="0" err="1" smtClean="0"/>
            <a:t>hỗ</a:t>
          </a:r>
          <a:r>
            <a:rPr lang="en-US" dirty="0" smtClean="0"/>
            <a:t> </a:t>
          </a:r>
          <a:r>
            <a:rPr lang="en-US" dirty="0" err="1" smtClean="0"/>
            <a:t>trợ</a:t>
          </a:r>
          <a:endParaRPr lang="en-US" dirty="0"/>
        </a:p>
      </dgm:t>
    </dgm:pt>
    <dgm:pt modelId="{BCE034D9-AB12-472B-A4BA-2DA685C04F12}" type="parTrans" cxnId="{FF5FF868-BA39-4EE7-8ACF-E7AA832C33C8}">
      <dgm:prSet/>
      <dgm:spPr/>
      <dgm:t>
        <a:bodyPr/>
        <a:lstStyle/>
        <a:p>
          <a:endParaRPr lang="en-US"/>
        </a:p>
      </dgm:t>
    </dgm:pt>
    <dgm:pt modelId="{3541DDF5-AC66-410D-9B87-E3FF69C11414}" type="sibTrans" cxnId="{FF5FF868-BA39-4EE7-8ACF-E7AA832C33C8}">
      <dgm:prSet/>
      <dgm:spPr/>
      <dgm:t>
        <a:bodyPr/>
        <a:lstStyle/>
        <a:p>
          <a:endParaRPr lang="en-US"/>
        </a:p>
      </dgm:t>
    </dgm:pt>
    <dgm:pt modelId="{D3509474-82C1-4261-BE9C-1C49C5187D3F}">
      <dgm:prSet/>
      <dgm:spPr/>
      <dgm:t>
        <a:bodyPr/>
        <a:lstStyle/>
        <a:p>
          <a:pPr algn="l"/>
          <a:r>
            <a:rPr lang="en-GB" dirty="0" err="1" smtClean="0"/>
            <a:t>Ngủ</a:t>
          </a:r>
          <a:r>
            <a:rPr lang="en-GB" dirty="0" smtClean="0"/>
            <a:t> </a:t>
          </a:r>
          <a:r>
            <a:rPr lang="en-GB" dirty="0" err="1" smtClean="0"/>
            <a:t>khi</a:t>
          </a:r>
          <a:r>
            <a:rPr lang="en-GB" dirty="0" smtClean="0"/>
            <a:t> </a:t>
          </a:r>
          <a:r>
            <a:rPr lang="en-GB" dirty="0" err="1" smtClean="0"/>
            <a:t>có</a:t>
          </a:r>
          <a:r>
            <a:rPr lang="en-GB" dirty="0" smtClean="0"/>
            <a:t> </a:t>
          </a:r>
          <a:r>
            <a:rPr lang="en-GB" dirty="0" err="1" smtClean="0"/>
            <a:t>thể</a:t>
          </a:r>
          <a:endParaRPr lang="en-GB" dirty="0" smtClean="0"/>
        </a:p>
      </dgm:t>
    </dgm:pt>
    <dgm:pt modelId="{226D5BD2-9548-4944-80AC-B5F841E8AE8E}" type="parTrans" cxnId="{4786A557-48A5-4F4C-8081-389A77EDF972}">
      <dgm:prSet/>
      <dgm:spPr/>
      <dgm:t>
        <a:bodyPr/>
        <a:lstStyle/>
        <a:p>
          <a:endParaRPr lang="en-US"/>
        </a:p>
      </dgm:t>
    </dgm:pt>
    <dgm:pt modelId="{544557B4-AB26-475B-BFAC-80632F9B2A4D}" type="sibTrans" cxnId="{4786A557-48A5-4F4C-8081-389A77EDF972}">
      <dgm:prSet/>
      <dgm:spPr/>
      <dgm:t>
        <a:bodyPr/>
        <a:lstStyle/>
        <a:p>
          <a:endParaRPr lang="en-US"/>
        </a:p>
      </dgm:t>
    </dgm:pt>
    <dgm:pt modelId="{A9930952-2C6A-440C-9A55-FD90261FB436}">
      <dgm:prSet phldrT="[Text]"/>
      <dgm:spPr/>
      <dgm:t>
        <a:bodyPr/>
        <a:lstStyle/>
        <a:p>
          <a:r>
            <a:rPr lang="en-US" dirty="0" err="1" smtClean="0"/>
            <a:t>Chuyển</a:t>
          </a:r>
          <a:r>
            <a:rPr lang="en-US" dirty="0" smtClean="0"/>
            <a:t> </a:t>
          </a:r>
          <a:r>
            <a:rPr lang="en-US" dirty="0" err="1" smtClean="0"/>
            <a:t>gởi</a:t>
          </a:r>
          <a:r>
            <a:rPr lang="en-US" dirty="0" smtClean="0"/>
            <a:t> </a:t>
          </a:r>
          <a:r>
            <a:rPr lang="en-US" dirty="0" err="1" smtClean="0"/>
            <a:t>các</a:t>
          </a:r>
          <a:r>
            <a:rPr lang="en-US" dirty="0" smtClean="0"/>
            <a:t> </a:t>
          </a:r>
          <a:r>
            <a:rPr lang="en-US" dirty="0" err="1" smtClean="0"/>
            <a:t>dịch</a:t>
          </a:r>
          <a:r>
            <a:rPr lang="en-US" dirty="0" smtClean="0"/>
            <a:t> </a:t>
          </a:r>
          <a:r>
            <a:rPr lang="en-US" dirty="0" err="1" smtClean="0"/>
            <a:t>vụ</a:t>
          </a:r>
          <a:r>
            <a:rPr lang="en-US" dirty="0" smtClean="0"/>
            <a:t> </a:t>
          </a:r>
          <a:r>
            <a:rPr lang="en-US" dirty="0" err="1" smtClean="0"/>
            <a:t>khác</a:t>
          </a:r>
          <a:endParaRPr lang="en-US" dirty="0"/>
        </a:p>
      </dgm:t>
    </dgm:pt>
    <dgm:pt modelId="{6E8DEAE6-77E7-4339-9ACA-E9ADDDABF4EC}" type="parTrans" cxnId="{0D3259F4-4F17-4B60-B11E-8DDB65C1D8D9}">
      <dgm:prSet/>
      <dgm:spPr/>
      <dgm:t>
        <a:bodyPr/>
        <a:lstStyle/>
        <a:p>
          <a:endParaRPr lang="en-US"/>
        </a:p>
      </dgm:t>
    </dgm:pt>
    <dgm:pt modelId="{143452CF-0925-4554-AE11-35A9B4FC15EB}" type="sibTrans" cxnId="{0D3259F4-4F17-4B60-B11E-8DDB65C1D8D9}">
      <dgm:prSet/>
      <dgm:spPr/>
      <dgm:t>
        <a:bodyPr/>
        <a:lstStyle/>
        <a:p>
          <a:endParaRPr lang="en-US"/>
        </a:p>
      </dgm:t>
    </dgm:pt>
    <dgm:pt modelId="{E1700573-536F-4656-BC78-39682DC95647}">
      <dgm:prSet phldrT="[Text]"/>
      <dgm:spPr/>
      <dgm:t>
        <a:bodyPr/>
        <a:lstStyle/>
        <a:p>
          <a:r>
            <a:rPr lang="en-US" dirty="0" err="1" smtClean="0"/>
            <a:t>Lý</a:t>
          </a:r>
          <a:r>
            <a:rPr lang="en-US" dirty="0" smtClean="0"/>
            <a:t> do </a:t>
          </a:r>
          <a:r>
            <a:rPr lang="en-US" dirty="0" err="1" smtClean="0"/>
            <a:t>điều</a:t>
          </a:r>
          <a:r>
            <a:rPr lang="en-US" dirty="0" smtClean="0"/>
            <a:t> </a:t>
          </a:r>
          <a:r>
            <a:rPr lang="en-US" dirty="0" err="1" smtClean="0"/>
            <a:t>trị</a:t>
          </a:r>
          <a:endParaRPr lang="en-US" dirty="0"/>
        </a:p>
      </dgm:t>
    </dgm:pt>
    <dgm:pt modelId="{71A4C381-3C28-44A1-B2CE-2638E13807E1}" type="sibTrans" cxnId="{D7128D26-FC07-4821-903D-48BBB510F0A6}">
      <dgm:prSet/>
      <dgm:spPr/>
      <dgm:t>
        <a:bodyPr/>
        <a:lstStyle/>
        <a:p>
          <a:endParaRPr lang="en-US"/>
        </a:p>
      </dgm:t>
    </dgm:pt>
    <dgm:pt modelId="{03A0D950-63C1-4EB3-8EEC-1CC73E850196}" type="parTrans" cxnId="{D7128D26-FC07-4821-903D-48BBB510F0A6}">
      <dgm:prSet/>
      <dgm:spPr/>
      <dgm:t>
        <a:bodyPr/>
        <a:lstStyle/>
        <a:p>
          <a:endParaRPr lang="en-US"/>
        </a:p>
      </dgm:t>
    </dgm:pt>
    <dgm:pt modelId="{F92133F3-999F-4561-8945-9808404EC8C4}">
      <dgm:prSet phldrT="[Text]"/>
      <dgm:spPr/>
      <dgm:t>
        <a:bodyPr/>
        <a:lstStyle/>
        <a:p>
          <a:endParaRPr lang="en-US" dirty="0"/>
        </a:p>
      </dgm:t>
    </dgm:pt>
    <dgm:pt modelId="{EF5B4915-0CE5-4C01-ACB8-BAEE45A6A237}" type="parTrans" cxnId="{E933C031-0FA1-44CE-AF24-AE2DA887C3B3}">
      <dgm:prSet/>
      <dgm:spPr/>
    </dgm:pt>
    <dgm:pt modelId="{454590C0-FC40-4A25-BEC3-A318BFCE4665}" type="sibTrans" cxnId="{E933C031-0FA1-44CE-AF24-AE2DA887C3B3}">
      <dgm:prSet/>
      <dgm:spPr/>
    </dgm:pt>
    <dgm:pt modelId="{517363C7-F546-4CE7-B04B-C0D802F7467E}" type="pres">
      <dgm:prSet presAssocID="{4E0BF62C-312C-47CA-8981-25EEBD429AE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7C5755-A147-43C4-9BC8-4B216C5D09B0}" type="pres">
      <dgm:prSet presAssocID="{C0815B02-4408-4684-8ADA-7D78F245E9B5}" presName="node" presStyleLbl="node1" presStyleIdx="0" presStyleCnt="2" custScaleY="1944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861BBE-9409-4B1E-A672-EE203FB04B1E}" type="pres">
      <dgm:prSet presAssocID="{C6C7A282-F3E3-4580-B903-6A34497731DE}" presName="sibTrans" presStyleCnt="0"/>
      <dgm:spPr/>
    </dgm:pt>
    <dgm:pt modelId="{1DCAE24C-691E-48BB-9F87-4D34264124EE}" type="pres">
      <dgm:prSet presAssocID="{DD5408E8-5EF3-48F5-961F-266BE7FB5AF9}" presName="node" presStyleLbl="node1" presStyleIdx="1" presStyleCnt="2" custScaleY="1946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128D26-FC07-4821-903D-48BBB510F0A6}" srcId="{C0815B02-4408-4684-8ADA-7D78F245E9B5}" destId="{E1700573-536F-4656-BC78-39682DC95647}" srcOrd="0" destOrd="0" parTransId="{03A0D950-63C1-4EB3-8EEC-1CC73E850196}" sibTransId="{71A4C381-3C28-44A1-B2CE-2638E13807E1}"/>
    <dgm:cxn modelId="{D04BCEBB-9405-4E40-915A-B99526DFFCD1}" type="presOf" srcId="{DD5408E8-5EF3-48F5-961F-266BE7FB5AF9}" destId="{1DCAE24C-691E-48BB-9F87-4D34264124EE}" srcOrd="0" destOrd="0" presId="urn:microsoft.com/office/officeart/2005/8/layout/default"/>
    <dgm:cxn modelId="{FF19EF62-3484-4EAF-96D9-65E9F13EB9B3}" type="presOf" srcId="{9C86766A-6D17-467E-A2A6-D4E3DA8EF670}" destId="{647C5755-A147-43C4-9BC8-4B216C5D09B0}" srcOrd="0" destOrd="5" presId="urn:microsoft.com/office/officeart/2005/8/layout/default"/>
    <dgm:cxn modelId="{B1B865EF-943B-41B2-8EA2-403C2D5E3213}" srcId="{C0815B02-4408-4684-8ADA-7D78F245E9B5}" destId="{1F567866-B175-4714-9E73-B26382C55818}" srcOrd="2" destOrd="0" parTransId="{D49CC3C4-CCCD-4A8C-B011-F460931B2AAA}" sibTransId="{B3BD408C-8174-4B96-B438-143A4C976CAC}"/>
    <dgm:cxn modelId="{4C3232FD-E743-4670-B896-F828016F10B9}" srcId="{DD5408E8-5EF3-48F5-961F-266BE7FB5AF9}" destId="{EF8D7197-1911-4155-98BC-4310640CDB4C}" srcOrd="0" destOrd="0" parTransId="{1CA0E459-3013-4FB5-AF6C-89BA051BC956}" sibTransId="{69995CA0-941C-4055-98FF-D742B46202F4}"/>
    <dgm:cxn modelId="{1F32303E-09FD-4F38-BAA1-2925AF76C53B}" type="presOf" srcId="{C0815B02-4408-4684-8ADA-7D78F245E9B5}" destId="{647C5755-A147-43C4-9BC8-4B216C5D09B0}" srcOrd="0" destOrd="0" presId="urn:microsoft.com/office/officeart/2005/8/layout/default"/>
    <dgm:cxn modelId="{9EF1F18F-EB78-4A71-B0F1-66E987F49757}" type="presOf" srcId="{25E8A09A-F151-4888-ABDB-EABDDF1518E7}" destId="{647C5755-A147-43C4-9BC8-4B216C5D09B0}" srcOrd="0" destOrd="4" presId="urn:microsoft.com/office/officeart/2005/8/layout/default"/>
    <dgm:cxn modelId="{71B27960-8A40-4A5B-A1C3-4E2B81A0B496}" srcId="{DD5408E8-5EF3-48F5-961F-266BE7FB5AF9}" destId="{A31F18C8-511D-4E95-9E3C-D50FD109682F}" srcOrd="6" destOrd="0" parTransId="{B5EEF13E-BC6A-4165-82C9-35C0E63C2630}" sibTransId="{CE0BAC35-182D-479B-8AA0-5C38ACBFA802}"/>
    <dgm:cxn modelId="{DE0EBF57-201F-4333-B51C-F2579ACB99D4}" type="presOf" srcId="{A9930952-2C6A-440C-9A55-FD90261FB436}" destId="{647C5755-A147-43C4-9BC8-4B216C5D09B0}" srcOrd="0" destOrd="6" presId="urn:microsoft.com/office/officeart/2005/8/layout/default"/>
    <dgm:cxn modelId="{2DF979D8-2D38-4B88-895C-110D36DB9831}" type="presOf" srcId="{A31F18C8-511D-4E95-9E3C-D50FD109682F}" destId="{1DCAE24C-691E-48BB-9F87-4D34264124EE}" srcOrd="0" destOrd="7" presId="urn:microsoft.com/office/officeart/2005/8/layout/default"/>
    <dgm:cxn modelId="{7F0B3C9B-2AB7-4D57-83CB-450F107AA483}" srcId="{C0815B02-4408-4684-8ADA-7D78F245E9B5}" destId="{2C168C3D-06E4-4453-B9BE-693451EFD425}" srcOrd="3" destOrd="0" parTransId="{03B0E65D-0468-4E09-9A5F-9C77DFD8F5F9}" sibTransId="{CB77535B-CF64-4F2B-A472-1ECC03239BA8}"/>
    <dgm:cxn modelId="{92DE1549-2CA7-4BE0-9A9A-9B91DA6455D9}" type="presOf" srcId="{F92133F3-999F-4561-8945-9808404EC8C4}" destId="{647C5755-A147-43C4-9BC8-4B216C5D09B0}" srcOrd="0" destOrd="7" presId="urn:microsoft.com/office/officeart/2005/8/layout/default"/>
    <dgm:cxn modelId="{29C0D34F-F04D-4D7E-AF8B-1D377D4CE966}" srcId="{DD5408E8-5EF3-48F5-961F-266BE7FB5AF9}" destId="{CDFED826-2A9F-4019-A0BD-21D466FF4B22}" srcOrd="4" destOrd="0" parTransId="{458C1F80-0E6D-437C-8118-86B7E96F955D}" sibTransId="{04B46645-BC17-4FAB-896A-9C592BD86C45}"/>
    <dgm:cxn modelId="{CB2C4D41-AFEF-4A66-A94E-7F78DD145FB4}" type="presOf" srcId="{38779115-73EB-4C7D-961E-B31B95B8B20F}" destId="{647C5755-A147-43C4-9BC8-4B216C5D09B0}" srcOrd="0" destOrd="2" presId="urn:microsoft.com/office/officeart/2005/8/layout/default"/>
    <dgm:cxn modelId="{FF5FF868-BA39-4EE7-8ACF-E7AA832C33C8}" srcId="{C0815B02-4408-4684-8ADA-7D78F245E9B5}" destId="{38779115-73EB-4C7D-961E-B31B95B8B20F}" srcOrd="1" destOrd="0" parTransId="{BCE034D9-AB12-472B-A4BA-2DA685C04F12}" sibTransId="{3541DDF5-AC66-410D-9B87-E3FF69C11414}"/>
    <dgm:cxn modelId="{53D38ECD-D796-4C08-97D0-B7B0D0AD1662}" type="presOf" srcId="{EF8D7197-1911-4155-98BC-4310640CDB4C}" destId="{1DCAE24C-691E-48BB-9F87-4D34264124EE}" srcOrd="0" destOrd="1" presId="urn:microsoft.com/office/officeart/2005/8/layout/default"/>
    <dgm:cxn modelId="{4F24BF70-247C-470A-A7BC-5585FD81DCE6}" srcId="{DD5408E8-5EF3-48F5-961F-266BE7FB5AF9}" destId="{348FC0DD-2B32-4D31-A49C-414E0D842436}" srcOrd="7" destOrd="0" parTransId="{B1DBD682-F2AE-4DDA-9BAD-41777ABD7489}" sibTransId="{93EAFB97-8430-4478-AD73-EE91DC178A40}"/>
    <dgm:cxn modelId="{EC81EC39-393A-43C3-AF7F-8B1FD7B3D898}" type="presOf" srcId="{1D917914-1952-4E94-829C-B127015F186F}" destId="{1DCAE24C-691E-48BB-9F87-4D34264124EE}" srcOrd="0" destOrd="3" presId="urn:microsoft.com/office/officeart/2005/8/layout/default"/>
    <dgm:cxn modelId="{67B10E4D-376F-4AD9-91D1-C2CA719A8BE2}" type="presOf" srcId="{CDFED826-2A9F-4019-A0BD-21D466FF4B22}" destId="{1DCAE24C-691E-48BB-9F87-4D34264124EE}" srcOrd="0" destOrd="5" presId="urn:microsoft.com/office/officeart/2005/8/layout/default"/>
    <dgm:cxn modelId="{673846F4-0FD4-4A4D-9A0F-7BF022506F79}" type="presOf" srcId="{1F567866-B175-4714-9E73-B26382C55818}" destId="{647C5755-A147-43C4-9BC8-4B216C5D09B0}" srcOrd="0" destOrd="3" presId="urn:microsoft.com/office/officeart/2005/8/layout/default"/>
    <dgm:cxn modelId="{97DE3715-A6AB-4049-8243-E67CC8FA58D3}" srcId="{DD5408E8-5EF3-48F5-961F-266BE7FB5AF9}" destId="{08788B42-6776-4989-8C15-C5C8C9A60240}" srcOrd="5" destOrd="0" parTransId="{D0C4543E-ADC4-4970-A760-FBD4231ACCAA}" sibTransId="{B74204C3-3326-4025-95EC-166FBA0BD30E}"/>
    <dgm:cxn modelId="{99C23640-31E5-466F-8629-21230B5D490C}" srcId="{1F567866-B175-4714-9E73-B26382C55818}" destId="{25E8A09A-F151-4888-ABDB-EABDDF1518E7}" srcOrd="0" destOrd="0" parTransId="{A2E8076E-3E63-4D35-9202-3145D4F2231A}" sibTransId="{84CCCCC0-4641-4855-8554-E49054EDCE0C}"/>
    <dgm:cxn modelId="{2A3BC0CF-A1CB-4E1E-91EB-31D39BED0796}" type="presOf" srcId="{4E0BF62C-312C-47CA-8981-25EEBD429AE6}" destId="{517363C7-F546-4CE7-B04B-C0D802F7467E}" srcOrd="0" destOrd="0" presId="urn:microsoft.com/office/officeart/2005/8/layout/default"/>
    <dgm:cxn modelId="{4786A557-48A5-4F4C-8081-389A77EDF972}" srcId="{DD5408E8-5EF3-48F5-961F-266BE7FB5AF9}" destId="{D3509474-82C1-4261-BE9C-1C49C5187D3F}" srcOrd="3" destOrd="0" parTransId="{226D5BD2-9548-4944-80AC-B5F841E8AE8E}" sibTransId="{544557B4-AB26-475B-BFAC-80632F9B2A4D}"/>
    <dgm:cxn modelId="{E933C031-0FA1-44CE-AF24-AE2DA887C3B3}" srcId="{1F567866-B175-4714-9E73-B26382C55818}" destId="{F92133F3-999F-4561-8945-9808404EC8C4}" srcOrd="3" destOrd="0" parTransId="{EF5B4915-0CE5-4C01-ACB8-BAEE45A6A237}" sibTransId="{454590C0-FC40-4A25-BEC3-A318BFCE4665}"/>
    <dgm:cxn modelId="{A0E924E8-5101-48C4-B38D-5F4D5534DB3F}" type="presOf" srcId="{2C168C3D-06E4-4453-B9BE-693451EFD425}" destId="{647C5755-A147-43C4-9BC8-4B216C5D09B0}" srcOrd="0" destOrd="8" presId="urn:microsoft.com/office/officeart/2005/8/layout/default"/>
    <dgm:cxn modelId="{FAB75FC4-9194-4776-8E90-7A370886982A}" type="presOf" srcId="{348FC0DD-2B32-4D31-A49C-414E0D842436}" destId="{1DCAE24C-691E-48BB-9F87-4D34264124EE}" srcOrd="0" destOrd="8" presId="urn:microsoft.com/office/officeart/2005/8/layout/default"/>
    <dgm:cxn modelId="{F8FDD3DA-6214-47EC-88DD-24E92796DE60}" type="presOf" srcId="{D3509474-82C1-4261-BE9C-1C49C5187D3F}" destId="{1DCAE24C-691E-48BB-9F87-4D34264124EE}" srcOrd="0" destOrd="4" presId="urn:microsoft.com/office/officeart/2005/8/layout/default"/>
    <dgm:cxn modelId="{246FD702-505B-42E5-94F9-544FF1B2E091}" srcId="{4E0BF62C-312C-47CA-8981-25EEBD429AE6}" destId="{C0815B02-4408-4684-8ADA-7D78F245E9B5}" srcOrd="0" destOrd="0" parTransId="{A994FF13-8540-45F8-A179-1C880AFA3566}" sibTransId="{C6C7A282-F3E3-4580-B903-6A34497731DE}"/>
    <dgm:cxn modelId="{E9526C94-BC04-472F-965B-3A89E2056913}" srcId="{DD5408E8-5EF3-48F5-961F-266BE7FB5AF9}" destId="{DD12393E-12CD-4370-BB4B-34CD3455183C}" srcOrd="1" destOrd="0" parTransId="{4AC772AC-E9A8-449B-9D21-B5309B94778C}" sibTransId="{9C4D5530-A044-4E65-9DBB-4B76D9928B97}"/>
    <dgm:cxn modelId="{F12165B5-8A19-4545-8A1B-56EFB46D1287}" srcId="{4E0BF62C-312C-47CA-8981-25EEBD429AE6}" destId="{DD5408E8-5EF3-48F5-961F-266BE7FB5AF9}" srcOrd="1" destOrd="0" parTransId="{F8E9BE5A-5A4C-4E4A-A183-08C5076D12FD}" sibTransId="{8C9AD4F6-C87F-4EDD-9FF5-E29F3BE556DB}"/>
    <dgm:cxn modelId="{6247AF41-7DD4-4091-BD56-D6750CF6BD0E}" srcId="{DD5408E8-5EF3-48F5-961F-266BE7FB5AF9}" destId="{1D917914-1952-4E94-829C-B127015F186F}" srcOrd="2" destOrd="0" parTransId="{11D54E20-2F9A-4380-AEC2-9AC2FD9FD4A0}" sibTransId="{D23478F6-C480-4953-AD14-0D06939DADBC}"/>
    <dgm:cxn modelId="{1F1C832C-0823-4F76-96F8-20D0938D79AC}" type="presOf" srcId="{DD12393E-12CD-4370-BB4B-34CD3455183C}" destId="{1DCAE24C-691E-48BB-9F87-4D34264124EE}" srcOrd="0" destOrd="2" presId="urn:microsoft.com/office/officeart/2005/8/layout/default"/>
    <dgm:cxn modelId="{0D3259F4-4F17-4B60-B11E-8DDB65C1D8D9}" srcId="{1F567866-B175-4714-9E73-B26382C55818}" destId="{A9930952-2C6A-440C-9A55-FD90261FB436}" srcOrd="2" destOrd="0" parTransId="{6E8DEAE6-77E7-4339-9ACA-E9ADDDABF4EC}" sibTransId="{143452CF-0925-4554-AE11-35A9B4FC15EB}"/>
    <dgm:cxn modelId="{1E50E9A3-8A3E-4183-99C5-9FD1DF19BF10}" srcId="{1F567866-B175-4714-9E73-B26382C55818}" destId="{9C86766A-6D17-467E-A2A6-D4E3DA8EF670}" srcOrd="1" destOrd="0" parTransId="{D4028ED3-F8E5-4522-A0CA-7E09647151FD}" sibTransId="{41CA2640-5C41-49CA-825E-A1FA5B4AA5C5}"/>
    <dgm:cxn modelId="{9705589B-97D0-415A-B405-212B2D27FD9C}" type="presOf" srcId="{08788B42-6776-4989-8C15-C5C8C9A60240}" destId="{1DCAE24C-691E-48BB-9F87-4D34264124EE}" srcOrd="0" destOrd="6" presId="urn:microsoft.com/office/officeart/2005/8/layout/default"/>
    <dgm:cxn modelId="{EBE197F6-F895-45BC-9337-8E9B61B86E3B}" type="presOf" srcId="{E1700573-536F-4656-BC78-39682DC95647}" destId="{647C5755-A147-43C4-9BC8-4B216C5D09B0}" srcOrd="0" destOrd="1" presId="urn:microsoft.com/office/officeart/2005/8/layout/default"/>
    <dgm:cxn modelId="{FE088865-C1B1-4441-95A6-BA63E7D0F438}" type="presParOf" srcId="{517363C7-F546-4CE7-B04B-C0D802F7467E}" destId="{647C5755-A147-43C4-9BC8-4B216C5D09B0}" srcOrd="0" destOrd="0" presId="urn:microsoft.com/office/officeart/2005/8/layout/default"/>
    <dgm:cxn modelId="{3D1C1BEA-3E8A-4358-B36D-CE4690DAEA40}" type="presParOf" srcId="{517363C7-F546-4CE7-B04B-C0D802F7467E}" destId="{BE861BBE-9409-4B1E-A672-EE203FB04B1E}" srcOrd="1" destOrd="0" presId="urn:microsoft.com/office/officeart/2005/8/layout/default"/>
    <dgm:cxn modelId="{9EB8E2E9-2241-4514-8868-A7D2A2F16B18}" type="presParOf" srcId="{517363C7-F546-4CE7-B04B-C0D802F7467E}" destId="{1DCAE24C-691E-48BB-9F87-4D34264124EE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FC8C34-3321-4027-AFF3-AEA8709263E1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7E561D-3CAC-41D7-8540-91860A135FE6}">
      <dsp:nvSpPr>
        <dsp:cNvPr id="0" name=""/>
        <dsp:cNvSpPr/>
      </dsp:nvSpPr>
      <dsp:spPr>
        <a:xfrm>
          <a:off x="3775352" y="455027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>
              <a:solidFill>
                <a:srgbClr val="FF0000"/>
              </a:solidFill>
            </a:rPr>
            <a:t>Lệ</a:t>
          </a:r>
          <a:r>
            <a:rPr lang="en-US" sz="2700" kern="1200" dirty="0" smtClean="0">
              <a:solidFill>
                <a:srgbClr val="FF0000"/>
              </a:solidFill>
            </a:rPr>
            <a:t> </a:t>
          </a:r>
          <a:r>
            <a:rPr lang="en-US" sz="2700" kern="1200" dirty="0" err="1" smtClean="0">
              <a:solidFill>
                <a:srgbClr val="FF0000"/>
              </a:solidFill>
            </a:rPr>
            <a:t>thuộc</a:t>
          </a:r>
          <a:endParaRPr lang="en-US" sz="2700" kern="1200" dirty="0">
            <a:solidFill>
              <a:srgbClr val="FF0000"/>
            </a:solidFill>
          </a:endParaRPr>
        </a:p>
      </dsp:txBody>
      <dsp:txXfrm>
        <a:off x="3827652" y="507327"/>
        <a:ext cx="2837275" cy="966780"/>
      </dsp:txXfrm>
    </dsp:sp>
    <dsp:sp modelId="{4ECDF18E-21BC-4CAD-B40D-CB9BD158E84E}">
      <dsp:nvSpPr>
        <dsp:cNvPr id="0" name=""/>
        <dsp:cNvSpPr/>
      </dsp:nvSpPr>
      <dsp:spPr>
        <a:xfrm>
          <a:off x="3775352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>
              <a:solidFill>
                <a:srgbClr val="FF0000"/>
              </a:solidFill>
            </a:rPr>
            <a:t>Sử</a:t>
          </a:r>
          <a:r>
            <a:rPr lang="en-US" sz="2700" kern="1200" dirty="0" smtClean="0">
              <a:solidFill>
                <a:srgbClr val="FF0000"/>
              </a:solidFill>
            </a:rPr>
            <a:t> </a:t>
          </a:r>
          <a:r>
            <a:rPr lang="en-US" sz="2700" kern="1200" dirty="0" err="1" smtClean="0">
              <a:solidFill>
                <a:srgbClr val="FF0000"/>
              </a:solidFill>
            </a:rPr>
            <a:t>dụng</a:t>
          </a:r>
          <a:r>
            <a:rPr lang="en-US" sz="2700" kern="1200" dirty="0" smtClean="0">
              <a:solidFill>
                <a:srgbClr val="FF0000"/>
              </a:solidFill>
            </a:rPr>
            <a:t> </a:t>
          </a:r>
          <a:r>
            <a:rPr lang="en-US" sz="2700" kern="1200" dirty="0" err="1" smtClean="0">
              <a:solidFill>
                <a:srgbClr val="FF0000"/>
              </a:solidFill>
            </a:rPr>
            <a:t>mức</a:t>
          </a:r>
          <a:r>
            <a:rPr lang="en-US" sz="2700" kern="1200" dirty="0" smtClean="0">
              <a:solidFill>
                <a:srgbClr val="FF0000"/>
              </a:solidFill>
            </a:rPr>
            <a:t> </a:t>
          </a:r>
          <a:r>
            <a:rPr lang="en-US" sz="2700" kern="1200" dirty="0" err="1" smtClean="0">
              <a:solidFill>
                <a:srgbClr val="FF0000"/>
              </a:solidFill>
            </a:rPr>
            <a:t>độ</a:t>
          </a:r>
          <a:r>
            <a:rPr lang="en-US" sz="2700" kern="1200" dirty="0" smtClean="0">
              <a:solidFill>
                <a:srgbClr val="FF0000"/>
              </a:solidFill>
            </a:rPr>
            <a:t> </a:t>
          </a:r>
          <a:r>
            <a:rPr lang="en-US" sz="2700" kern="1200" dirty="0" err="1" smtClean="0">
              <a:solidFill>
                <a:srgbClr val="FF0000"/>
              </a:solidFill>
            </a:rPr>
            <a:t>có</a:t>
          </a:r>
          <a:r>
            <a:rPr lang="en-US" sz="2700" kern="1200" dirty="0" smtClean="0">
              <a:solidFill>
                <a:srgbClr val="FF0000"/>
              </a:solidFill>
            </a:rPr>
            <a:t> </a:t>
          </a:r>
          <a:r>
            <a:rPr lang="en-US" sz="2700" kern="1200" dirty="0" err="1" smtClean="0">
              <a:solidFill>
                <a:srgbClr val="FF0000"/>
              </a:solidFill>
            </a:rPr>
            <a:t>hại</a:t>
          </a:r>
          <a:endParaRPr lang="en-US" sz="2700" kern="1200" dirty="0">
            <a:solidFill>
              <a:srgbClr val="FF0000"/>
            </a:solidFill>
          </a:endParaRPr>
        </a:p>
      </dsp:txBody>
      <dsp:txXfrm>
        <a:off x="3827652" y="1712630"/>
        <a:ext cx="2837275" cy="966780"/>
      </dsp:txXfrm>
    </dsp:sp>
    <dsp:sp modelId="{03A960D8-6564-4AB3-90CD-BC47875D6266}">
      <dsp:nvSpPr>
        <dsp:cNvPr id="0" name=""/>
        <dsp:cNvSpPr/>
      </dsp:nvSpPr>
      <dsp:spPr>
        <a:xfrm>
          <a:off x="3775352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>
              <a:solidFill>
                <a:srgbClr val="FF0000"/>
              </a:solidFill>
            </a:rPr>
            <a:t>Không</a:t>
          </a:r>
          <a:r>
            <a:rPr lang="en-US" sz="2700" kern="1200" dirty="0" smtClean="0">
              <a:solidFill>
                <a:srgbClr val="FF0000"/>
              </a:solidFill>
            </a:rPr>
            <a:t> </a:t>
          </a:r>
          <a:r>
            <a:rPr lang="en-US" sz="2700" kern="1200" dirty="0" err="1" smtClean="0">
              <a:solidFill>
                <a:srgbClr val="FF0000"/>
              </a:solidFill>
            </a:rPr>
            <a:t>sử</a:t>
          </a:r>
          <a:r>
            <a:rPr lang="en-US" sz="2700" kern="1200" dirty="0" smtClean="0">
              <a:solidFill>
                <a:srgbClr val="FF0000"/>
              </a:solidFill>
            </a:rPr>
            <a:t> </a:t>
          </a:r>
          <a:r>
            <a:rPr lang="en-US" sz="2700" kern="1200" dirty="0" err="1" smtClean="0">
              <a:solidFill>
                <a:srgbClr val="FF0000"/>
              </a:solidFill>
            </a:rPr>
            <a:t>dụng</a:t>
          </a:r>
          <a:r>
            <a:rPr lang="en-US" sz="2700" kern="1200" dirty="0" smtClean="0">
              <a:solidFill>
                <a:srgbClr val="FF0000"/>
              </a:solidFill>
            </a:rPr>
            <a:t>/ </a:t>
          </a:r>
          <a:r>
            <a:rPr lang="en-US" sz="2700" kern="1200" dirty="0" err="1" smtClean="0">
              <a:solidFill>
                <a:srgbClr val="FF0000"/>
              </a:solidFill>
            </a:rPr>
            <a:t>thử</a:t>
          </a:r>
          <a:endParaRPr lang="en-US" sz="2700" kern="1200" dirty="0">
            <a:solidFill>
              <a:srgbClr val="FF0000"/>
            </a:solidFill>
          </a:endParaRPr>
        </a:p>
      </dsp:txBody>
      <dsp:txXfrm>
        <a:off x="3827652" y="2917932"/>
        <a:ext cx="2837275" cy="9667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7C5755-A147-43C4-9BC8-4B216C5D09B0}">
      <dsp:nvSpPr>
        <dsp:cNvPr id="0" name=""/>
        <dsp:cNvSpPr/>
      </dsp:nvSpPr>
      <dsp:spPr>
        <a:xfrm>
          <a:off x="1004" y="495299"/>
          <a:ext cx="3917900" cy="45720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err="1" smtClean="0"/>
            <a:t>Lý</a:t>
          </a:r>
          <a:r>
            <a:rPr lang="en-US" sz="2200" kern="1200" dirty="0" smtClean="0"/>
            <a:t> do </a:t>
          </a:r>
          <a:r>
            <a:rPr lang="en-US" sz="2200" kern="1200" dirty="0" err="1" smtClean="0"/>
            <a:t>điều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trị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err="1" smtClean="0"/>
            <a:t>Nguồn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hỗ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trợ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err="1" smtClean="0"/>
            <a:t>Mô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hình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điều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trị</a:t>
          </a:r>
          <a:endParaRPr lang="en-US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err="1" smtClean="0"/>
            <a:t>Tần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suất</a:t>
          </a:r>
          <a:r>
            <a:rPr lang="en-US" sz="2200" kern="1200" dirty="0" smtClean="0"/>
            <a:t> can </a:t>
          </a:r>
          <a:r>
            <a:rPr lang="en-US" sz="2200" kern="1200" dirty="0" err="1" smtClean="0"/>
            <a:t>thiệp</a:t>
          </a:r>
          <a:endParaRPr lang="en-US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err="1" smtClean="0"/>
            <a:t>Mức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độ</a:t>
          </a:r>
          <a:r>
            <a:rPr lang="en-US" sz="2200" kern="1200" dirty="0" smtClean="0"/>
            <a:t> can </a:t>
          </a:r>
          <a:r>
            <a:rPr lang="en-US" sz="2200" kern="1200" dirty="0" err="1" smtClean="0"/>
            <a:t>thiệp</a:t>
          </a:r>
          <a:endParaRPr lang="en-US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err="1" smtClean="0"/>
            <a:t>Chuyển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gởi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các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dịch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vụ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khác</a:t>
          </a:r>
          <a:endParaRPr lang="en-US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</dsp:txBody>
      <dsp:txXfrm>
        <a:off x="1004" y="495299"/>
        <a:ext cx="3917900" cy="4572001"/>
      </dsp:txXfrm>
    </dsp:sp>
    <dsp:sp modelId="{1DCAE24C-691E-48BB-9F87-4D34264124EE}">
      <dsp:nvSpPr>
        <dsp:cNvPr id="0" name=""/>
        <dsp:cNvSpPr/>
      </dsp:nvSpPr>
      <dsp:spPr>
        <a:xfrm>
          <a:off x="4310695" y="492948"/>
          <a:ext cx="3917900" cy="457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Giảm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tác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hại</a:t>
          </a:r>
          <a:endParaRPr lang="en-US" sz="28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err="1" smtClean="0"/>
            <a:t>Ăn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ít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nhất</a:t>
          </a:r>
          <a:r>
            <a:rPr lang="en-GB" sz="2200" kern="1200" dirty="0" smtClean="0"/>
            <a:t> 1 </a:t>
          </a:r>
          <a:r>
            <a:rPr lang="en-GB" sz="2200" kern="1200" dirty="0" err="1" smtClean="0"/>
            <a:t>bữa</a:t>
          </a:r>
          <a:r>
            <a:rPr lang="en-GB" sz="2200" kern="1200" dirty="0" smtClean="0"/>
            <a:t>/</a:t>
          </a:r>
          <a:r>
            <a:rPr lang="en-GB" sz="2200" kern="1200" dirty="0" err="1" smtClean="0"/>
            <a:t>ngày</a:t>
          </a:r>
          <a:endParaRPr lang="en-GB" sz="2200" kern="1200" dirty="0" smtClean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err="1" smtClean="0"/>
            <a:t>Không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lái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xe</a:t>
          </a:r>
          <a:endParaRPr lang="en-GB" sz="2200" kern="1200" dirty="0" smtClean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err="1" smtClean="0"/>
            <a:t>Không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pha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trộn</a:t>
          </a:r>
          <a:r>
            <a:rPr lang="en-GB" sz="2200" kern="1200" dirty="0" smtClean="0"/>
            <a:t> ma </a:t>
          </a:r>
          <a:r>
            <a:rPr lang="en-GB" sz="2200" kern="1200" dirty="0" err="1" smtClean="0"/>
            <a:t>túy</a:t>
          </a:r>
          <a:endParaRPr lang="en-GB" sz="2200" kern="1200" dirty="0" smtClean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err="1" smtClean="0"/>
            <a:t>Ngủ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khi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có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thể</a:t>
          </a:r>
          <a:endParaRPr lang="en-GB" sz="2200" kern="1200" dirty="0" smtClean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err="1" smtClean="0"/>
            <a:t>Tiêm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chích</a:t>
          </a:r>
          <a:r>
            <a:rPr lang="en-GB" sz="2200" kern="1200" dirty="0" smtClean="0"/>
            <a:t> an </a:t>
          </a:r>
          <a:r>
            <a:rPr lang="en-GB" sz="2200" kern="1200" dirty="0" err="1" smtClean="0"/>
            <a:t>toàn</a:t>
          </a:r>
          <a:r>
            <a:rPr lang="en-GB" sz="2200" kern="1200" dirty="0" smtClean="0"/>
            <a:t>, </a:t>
          </a:r>
          <a:r>
            <a:rPr lang="en-GB" sz="2200" kern="1200" dirty="0" err="1" smtClean="0"/>
            <a:t>bơm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kim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tiêm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sạch</a:t>
          </a:r>
          <a:endParaRPr lang="en-GB" sz="2200" kern="1200" dirty="0" smtClean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err="1" smtClean="0"/>
            <a:t>Bao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cao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su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khi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quan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hệ</a:t>
          </a:r>
          <a:endParaRPr lang="en-GB" sz="2200" kern="1200" dirty="0" smtClean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err="1" smtClean="0"/>
            <a:t>Xét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nghiệm</a:t>
          </a:r>
          <a:r>
            <a:rPr lang="en-GB" sz="2200" kern="1200" dirty="0" smtClean="0"/>
            <a:t> HIV, </a:t>
          </a:r>
          <a:r>
            <a:rPr lang="en-GB" sz="2200" kern="1200" dirty="0" err="1" smtClean="0"/>
            <a:t>điều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trị</a:t>
          </a:r>
          <a:r>
            <a:rPr lang="en-GB" sz="2200" kern="1200" dirty="0" smtClean="0"/>
            <a:t> ARV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T</a:t>
          </a:r>
          <a:r>
            <a:rPr lang="en-GB" sz="2200" kern="1200" dirty="0" err="1" smtClean="0"/>
            <a:t>ác</a:t>
          </a:r>
          <a:r>
            <a:rPr lang="en-GB" sz="2200" kern="1200" dirty="0" smtClean="0"/>
            <a:t> </a:t>
          </a:r>
          <a:r>
            <a:rPr lang="vi-VN" sz="2200" kern="1200" dirty="0" smtClean="0"/>
            <a:t>động</a:t>
          </a:r>
          <a:r>
            <a:rPr lang="en-US" sz="2200" kern="1200" dirty="0" smtClean="0"/>
            <a:t> </a:t>
          </a:r>
          <a:r>
            <a:rPr lang="en-GB" sz="2200" kern="1200" dirty="0" err="1" smtClean="0"/>
            <a:t>các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chất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kích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thích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lên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cơ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thể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về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thể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chất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và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tâm</a:t>
          </a:r>
          <a:r>
            <a:rPr lang="en-GB" sz="2200" kern="1200" dirty="0" smtClean="0"/>
            <a:t> </a:t>
          </a:r>
          <a:r>
            <a:rPr lang="en-GB" sz="2200" kern="1200" dirty="0" err="1" smtClean="0"/>
            <a:t>lý</a:t>
          </a:r>
          <a:endParaRPr lang="en-US" sz="2200" kern="1200" dirty="0" smtClean="0"/>
        </a:p>
      </dsp:txBody>
      <dsp:txXfrm>
        <a:off x="4310695" y="492948"/>
        <a:ext cx="3917900" cy="4576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1D697-57C3-DF40-A7F3-87F1F0D0B1CA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45C87-8751-3842-AF8A-504C719F8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35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5C87-8751-3842-AF8A-504C719F87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15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871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5C87-8751-3842-AF8A-504C719F870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08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err="1" smtClean="0"/>
              <a:t>Việc</a:t>
            </a:r>
            <a:r>
              <a:rPr lang="en-GB" sz="1200" dirty="0" smtClean="0"/>
              <a:t> </a:t>
            </a:r>
            <a:r>
              <a:rPr lang="en-GB" sz="1200" dirty="0" err="1" smtClean="0"/>
              <a:t>sàng</a:t>
            </a:r>
            <a:r>
              <a:rPr lang="en-GB" sz="1200" dirty="0" smtClean="0"/>
              <a:t> </a:t>
            </a:r>
            <a:r>
              <a:rPr lang="en-GB" sz="1200" dirty="0" err="1" smtClean="0"/>
              <a:t>lọc</a:t>
            </a:r>
            <a:r>
              <a:rPr lang="en-GB" sz="1200" dirty="0" smtClean="0"/>
              <a:t> </a:t>
            </a:r>
            <a:r>
              <a:rPr lang="en-GB" sz="1200" dirty="0" err="1" smtClean="0"/>
              <a:t>chưa</a:t>
            </a:r>
            <a:r>
              <a:rPr lang="en-GB" sz="1200" dirty="0" smtClean="0"/>
              <a:t> </a:t>
            </a:r>
            <a:r>
              <a:rPr lang="en-GB" sz="1200" dirty="0" err="1" smtClean="0"/>
              <a:t>thực</a:t>
            </a:r>
            <a:r>
              <a:rPr lang="en-GB" sz="1200" dirty="0" smtClean="0"/>
              <a:t> </a:t>
            </a:r>
            <a:r>
              <a:rPr lang="en-GB" sz="1200" dirty="0" err="1" smtClean="0"/>
              <a:t>hiện</a:t>
            </a:r>
            <a:r>
              <a:rPr lang="en-GB" sz="1200" dirty="0" smtClean="0"/>
              <a:t> </a:t>
            </a:r>
            <a:r>
              <a:rPr lang="en-GB" sz="1200" dirty="0" err="1" smtClean="0"/>
              <a:t>một</a:t>
            </a:r>
            <a:r>
              <a:rPr lang="en-GB" sz="1200" dirty="0" smtClean="0"/>
              <a:t> </a:t>
            </a:r>
            <a:r>
              <a:rPr lang="en-GB" sz="1200" dirty="0" err="1" smtClean="0"/>
              <a:t>cách</a:t>
            </a:r>
            <a:r>
              <a:rPr lang="en-GB" sz="1200" dirty="0" smtClean="0"/>
              <a:t> </a:t>
            </a:r>
            <a:r>
              <a:rPr lang="en-GB" sz="1200" dirty="0" err="1" smtClean="0"/>
              <a:t>rộng</a:t>
            </a:r>
            <a:r>
              <a:rPr lang="en-GB" sz="1200" dirty="0" smtClean="0"/>
              <a:t> </a:t>
            </a:r>
            <a:r>
              <a:rPr lang="en-GB" sz="1200" dirty="0" err="1" smtClean="0"/>
              <a:t>rãi</a:t>
            </a:r>
            <a:endParaRPr lang="en-GB" sz="1200" dirty="0" smtClean="0"/>
          </a:p>
          <a:p>
            <a:r>
              <a:rPr lang="en-GB" sz="1200" dirty="0" err="1" smtClean="0"/>
              <a:t>Đa</a:t>
            </a:r>
            <a:r>
              <a:rPr lang="en-GB" sz="1200" dirty="0" smtClean="0"/>
              <a:t> </a:t>
            </a:r>
            <a:r>
              <a:rPr lang="en-GB" sz="1200" dirty="0" err="1" smtClean="0"/>
              <a:t>số</a:t>
            </a:r>
            <a:r>
              <a:rPr lang="en-GB" sz="1200" dirty="0" smtClean="0"/>
              <a:t> can </a:t>
            </a:r>
            <a:r>
              <a:rPr lang="en-GB" sz="1200" dirty="0" err="1" smtClean="0"/>
              <a:t>thiệp</a:t>
            </a:r>
            <a:r>
              <a:rPr lang="en-GB" sz="1200" dirty="0" smtClean="0"/>
              <a:t> ATS </a:t>
            </a:r>
            <a:r>
              <a:rPr lang="en-GB" sz="1200" dirty="0" err="1" smtClean="0"/>
              <a:t>dựa</a:t>
            </a:r>
            <a:r>
              <a:rPr lang="en-GB" sz="1200" dirty="0" smtClean="0"/>
              <a:t> </a:t>
            </a:r>
            <a:r>
              <a:rPr lang="en-GB" sz="1200" dirty="0" err="1" smtClean="0"/>
              <a:t>vào</a:t>
            </a:r>
            <a:r>
              <a:rPr lang="en-GB" sz="1200" dirty="0" smtClean="0"/>
              <a:t> </a:t>
            </a:r>
            <a:r>
              <a:rPr lang="en-GB" sz="1200" dirty="0" err="1" smtClean="0"/>
              <a:t>tư</a:t>
            </a:r>
            <a:r>
              <a:rPr lang="en-GB" sz="1200" dirty="0" smtClean="0"/>
              <a:t> </a:t>
            </a:r>
            <a:r>
              <a:rPr lang="en-GB" sz="1200" dirty="0" err="1" smtClean="0"/>
              <a:t>vấn</a:t>
            </a:r>
            <a:r>
              <a:rPr lang="en-GB" sz="1200" dirty="0" smtClean="0"/>
              <a:t>, </a:t>
            </a:r>
            <a:r>
              <a:rPr lang="en-GB" sz="1200" dirty="0" err="1" smtClean="0"/>
              <a:t>trị</a:t>
            </a:r>
            <a:r>
              <a:rPr lang="en-GB" sz="1200" dirty="0" smtClean="0"/>
              <a:t> </a:t>
            </a:r>
            <a:r>
              <a:rPr lang="en-GB" sz="1200" dirty="0" err="1" smtClean="0"/>
              <a:t>liệu</a:t>
            </a:r>
            <a:r>
              <a:rPr lang="en-GB" sz="1200" dirty="0" smtClean="0"/>
              <a:t> </a:t>
            </a:r>
            <a:r>
              <a:rPr lang="en-GB" sz="1200" dirty="0" err="1" smtClean="0"/>
              <a:t>tâm</a:t>
            </a:r>
            <a:r>
              <a:rPr lang="en-GB" sz="1200" dirty="0" smtClean="0"/>
              <a:t> </a:t>
            </a:r>
            <a:r>
              <a:rPr lang="en-GB" sz="1200" dirty="0" err="1" smtClean="0"/>
              <a:t>lý</a:t>
            </a:r>
            <a:r>
              <a:rPr lang="en-GB" sz="1200" dirty="0" smtClean="0"/>
              <a:t> </a:t>
            </a:r>
            <a:r>
              <a:rPr lang="en-GB" sz="1200" dirty="0" err="1" smtClean="0"/>
              <a:t>tuy</a:t>
            </a:r>
            <a:r>
              <a:rPr lang="en-GB" sz="1200" dirty="0" smtClean="0"/>
              <a:t> </a:t>
            </a:r>
            <a:r>
              <a:rPr lang="en-GB" sz="1200" dirty="0" err="1" smtClean="0"/>
              <a:t>nhiên</a:t>
            </a:r>
            <a:r>
              <a:rPr lang="en-GB" sz="1200" dirty="0" smtClean="0"/>
              <a:t> </a:t>
            </a:r>
            <a:r>
              <a:rPr lang="en-GB" sz="1200" dirty="0" err="1" smtClean="0"/>
              <a:t>lĩnh</a:t>
            </a:r>
            <a:r>
              <a:rPr lang="en-GB" sz="1200" dirty="0" smtClean="0"/>
              <a:t> </a:t>
            </a:r>
            <a:r>
              <a:rPr lang="en-GB" sz="1200" dirty="0" err="1" smtClean="0"/>
              <a:t>vực</a:t>
            </a:r>
            <a:r>
              <a:rPr lang="en-GB" sz="1200" dirty="0" smtClean="0"/>
              <a:t> </a:t>
            </a:r>
            <a:r>
              <a:rPr lang="en-GB" sz="1200" dirty="0" err="1" smtClean="0"/>
              <a:t>này</a:t>
            </a:r>
            <a:r>
              <a:rPr lang="en-GB" sz="1200" dirty="0" smtClean="0"/>
              <a:t> </a:t>
            </a:r>
            <a:r>
              <a:rPr lang="en-GB" sz="1200" dirty="0" err="1" smtClean="0"/>
              <a:t>chưa</a:t>
            </a:r>
            <a:r>
              <a:rPr lang="en-GB" sz="1200" dirty="0" smtClean="0"/>
              <a:t> </a:t>
            </a:r>
            <a:r>
              <a:rPr lang="en-GB" sz="1200" dirty="0" err="1" smtClean="0"/>
              <a:t>được</a:t>
            </a:r>
            <a:r>
              <a:rPr lang="en-GB" sz="1200" dirty="0" smtClean="0"/>
              <a:t> </a:t>
            </a:r>
            <a:r>
              <a:rPr lang="en-GB" sz="1200" dirty="0" err="1" smtClean="0"/>
              <a:t>quan</a:t>
            </a:r>
            <a:r>
              <a:rPr lang="en-GB" sz="1200" dirty="0" smtClean="0"/>
              <a:t> </a:t>
            </a:r>
            <a:r>
              <a:rPr lang="en-GB" sz="1200" dirty="0" err="1" smtClean="0"/>
              <a:t>tâm</a:t>
            </a:r>
            <a:r>
              <a:rPr lang="en-GB" sz="1200" dirty="0" smtClean="0"/>
              <a:t> </a:t>
            </a:r>
            <a:r>
              <a:rPr lang="en-GB" sz="1200" dirty="0" err="1" smtClean="0"/>
              <a:t>một</a:t>
            </a:r>
            <a:r>
              <a:rPr lang="en-GB" sz="1200" dirty="0" smtClean="0"/>
              <a:t> </a:t>
            </a:r>
            <a:r>
              <a:rPr lang="en-GB" sz="1200" dirty="0" err="1" smtClean="0"/>
              <a:t>cách</a:t>
            </a:r>
            <a:r>
              <a:rPr lang="en-GB" sz="1200" dirty="0" smtClean="0"/>
              <a:t> </a:t>
            </a:r>
            <a:r>
              <a:rPr lang="en-GB" sz="1200" dirty="0" err="1" smtClean="0"/>
              <a:t>đúng</a:t>
            </a:r>
            <a:r>
              <a:rPr lang="en-GB" sz="1200" dirty="0" smtClean="0"/>
              <a:t> </a:t>
            </a:r>
            <a:r>
              <a:rPr lang="en-GB" sz="1200" dirty="0" err="1" smtClean="0"/>
              <a:t>mức</a:t>
            </a:r>
            <a:endParaRPr lang="en-GB" sz="1200" dirty="0" smtClean="0"/>
          </a:p>
          <a:p>
            <a:r>
              <a:rPr lang="en-GB" sz="1200" dirty="0" err="1" smtClean="0"/>
              <a:t>Chuyển</a:t>
            </a:r>
            <a:r>
              <a:rPr lang="en-GB" sz="1200" dirty="0" smtClean="0"/>
              <a:t> </a:t>
            </a:r>
            <a:r>
              <a:rPr lang="en-GB" sz="1200" dirty="0" err="1" smtClean="0"/>
              <a:t>gửi</a:t>
            </a:r>
            <a:r>
              <a:rPr lang="en-GB" sz="1200" dirty="0" smtClean="0"/>
              <a:t> </a:t>
            </a:r>
            <a:r>
              <a:rPr lang="en-GB" sz="1200" dirty="0" err="1" smtClean="0"/>
              <a:t>từ</a:t>
            </a:r>
            <a:r>
              <a:rPr lang="en-GB" sz="1200" dirty="0" smtClean="0"/>
              <a:t> </a:t>
            </a:r>
            <a:r>
              <a:rPr lang="en-GB" sz="1200" dirty="0" err="1" smtClean="0"/>
              <a:t>phòng</a:t>
            </a:r>
            <a:r>
              <a:rPr lang="en-GB" sz="1200" dirty="0" smtClean="0"/>
              <a:t> </a:t>
            </a:r>
            <a:r>
              <a:rPr lang="en-GB" sz="1200" dirty="0" err="1" smtClean="0"/>
              <a:t>khám</a:t>
            </a:r>
            <a:r>
              <a:rPr lang="en-GB" sz="1200" dirty="0" smtClean="0"/>
              <a:t> </a:t>
            </a:r>
            <a:r>
              <a:rPr lang="en-GB" sz="1200" dirty="0" err="1" smtClean="0"/>
              <a:t>đến</a:t>
            </a:r>
            <a:r>
              <a:rPr lang="en-GB" sz="1200" dirty="0" smtClean="0"/>
              <a:t> </a:t>
            </a:r>
            <a:r>
              <a:rPr lang="en-GB" sz="1200" dirty="0" err="1" smtClean="0"/>
              <a:t>bệnh</a:t>
            </a:r>
            <a:r>
              <a:rPr lang="en-GB" sz="1200" dirty="0" smtClean="0"/>
              <a:t> </a:t>
            </a:r>
            <a:r>
              <a:rPr lang="en-GB" sz="1200" dirty="0" err="1" smtClean="0"/>
              <a:t>viện</a:t>
            </a:r>
            <a:r>
              <a:rPr lang="en-GB" sz="1200" dirty="0" smtClean="0"/>
              <a:t> </a:t>
            </a:r>
            <a:r>
              <a:rPr lang="en-GB" sz="1200" dirty="0" err="1" smtClean="0"/>
              <a:t>bệnh</a:t>
            </a:r>
            <a:r>
              <a:rPr lang="en-GB" sz="1200" dirty="0" smtClean="0"/>
              <a:t> </a:t>
            </a:r>
            <a:r>
              <a:rPr lang="en-GB" sz="1200" dirty="0" err="1" smtClean="0"/>
              <a:t>viện</a:t>
            </a:r>
            <a:r>
              <a:rPr lang="en-GB" sz="1200" dirty="0" smtClean="0"/>
              <a:t> </a:t>
            </a:r>
            <a:r>
              <a:rPr lang="en-GB" sz="1200" dirty="0" err="1" smtClean="0"/>
              <a:t>tâm</a:t>
            </a:r>
            <a:r>
              <a:rPr lang="en-GB" sz="1200" dirty="0" smtClean="0"/>
              <a:t> </a:t>
            </a:r>
            <a:r>
              <a:rPr lang="en-GB" sz="1200" dirty="0" err="1" smtClean="0"/>
              <a:t>thần</a:t>
            </a:r>
            <a:endParaRPr lang="en-GB" sz="1200" dirty="0" smtClean="0"/>
          </a:p>
          <a:p>
            <a:r>
              <a:rPr lang="en-GB" sz="1200" dirty="0" err="1" smtClean="0"/>
              <a:t>Rào</a:t>
            </a:r>
            <a:r>
              <a:rPr lang="en-GB" sz="1200" dirty="0" smtClean="0"/>
              <a:t> </a:t>
            </a:r>
            <a:r>
              <a:rPr lang="en-GB" sz="1200" dirty="0" err="1" smtClean="0"/>
              <a:t>cản</a:t>
            </a:r>
            <a:r>
              <a:rPr lang="en-GB" sz="1200" dirty="0" smtClean="0"/>
              <a:t>:</a:t>
            </a:r>
          </a:p>
          <a:p>
            <a:r>
              <a:rPr lang="en-GB" sz="1200" dirty="0" err="1" smtClean="0"/>
              <a:t>Vai</a:t>
            </a:r>
            <a:r>
              <a:rPr lang="en-GB" sz="1200" dirty="0" smtClean="0"/>
              <a:t> </a:t>
            </a:r>
            <a:r>
              <a:rPr lang="en-GB" sz="1200" dirty="0" err="1" smtClean="0"/>
              <a:t>trò</a:t>
            </a:r>
            <a:r>
              <a:rPr lang="en-GB" sz="1200" dirty="0" smtClean="0"/>
              <a:t> </a:t>
            </a:r>
            <a:r>
              <a:rPr lang="en-GB" sz="1200" dirty="0" err="1" smtClean="0"/>
              <a:t>bệnh</a:t>
            </a:r>
            <a:r>
              <a:rPr lang="en-GB" sz="1200" dirty="0" smtClean="0"/>
              <a:t> </a:t>
            </a:r>
            <a:r>
              <a:rPr lang="en-GB" sz="1200" dirty="0" err="1" smtClean="0"/>
              <a:t>nhân</a:t>
            </a:r>
            <a:r>
              <a:rPr lang="en-GB" sz="1200" dirty="0" smtClean="0"/>
              <a:t> </a:t>
            </a:r>
            <a:r>
              <a:rPr lang="en-GB" sz="1200" dirty="0" err="1" smtClean="0"/>
              <a:t>tham</a:t>
            </a:r>
            <a:r>
              <a:rPr lang="en-GB" sz="1200" dirty="0" smtClean="0"/>
              <a:t> </a:t>
            </a:r>
            <a:r>
              <a:rPr lang="en-GB" sz="1200" dirty="0" err="1" smtClean="0"/>
              <a:t>gia</a:t>
            </a:r>
            <a:r>
              <a:rPr lang="en-GB" sz="1200" dirty="0" smtClean="0"/>
              <a:t> </a:t>
            </a:r>
            <a:r>
              <a:rPr lang="en-GB" sz="1200" dirty="0" err="1" smtClean="0"/>
              <a:t>vào</a:t>
            </a:r>
            <a:r>
              <a:rPr lang="en-GB" sz="1200" dirty="0" smtClean="0"/>
              <a:t> </a:t>
            </a:r>
            <a:r>
              <a:rPr lang="en-GB" sz="1200" dirty="0" err="1" smtClean="0"/>
              <a:t>điều</a:t>
            </a:r>
            <a:r>
              <a:rPr lang="en-GB" sz="1200" dirty="0" smtClean="0"/>
              <a:t> </a:t>
            </a:r>
            <a:r>
              <a:rPr lang="en-GB" sz="1200" dirty="0" err="1" smtClean="0"/>
              <a:t>trị</a:t>
            </a:r>
            <a:r>
              <a:rPr lang="en-GB" sz="1200" dirty="0" smtClean="0"/>
              <a:t> </a:t>
            </a:r>
            <a:r>
              <a:rPr lang="en-GB" sz="1200" dirty="0" err="1" smtClean="0"/>
              <a:t>chưa</a:t>
            </a:r>
            <a:r>
              <a:rPr lang="en-GB" sz="1200" dirty="0" smtClean="0"/>
              <a:t> </a:t>
            </a:r>
            <a:r>
              <a:rPr lang="en-GB" sz="1200" dirty="0" err="1" smtClean="0"/>
              <a:t>được</a:t>
            </a:r>
            <a:r>
              <a:rPr lang="en-GB" sz="1200" dirty="0" smtClean="0"/>
              <a:t> </a:t>
            </a:r>
            <a:r>
              <a:rPr lang="en-GB" sz="1200" dirty="0" err="1" smtClean="0"/>
              <a:t>khai</a:t>
            </a:r>
            <a:r>
              <a:rPr lang="en-GB" sz="1200" dirty="0" smtClean="0"/>
              <a:t> </a:t>
            </a:r>
            <a:r>
              <a:rPr lang="en-GB" sz="1200" dirty="0" err="1" smtClean="0"/>
              <a:t>thác</a:t>
            </a:r>
            <a:endParaRPr lang="en-GB" sz="1200" dirty="0" smtClean="0"/>
          </a:p>
          <a:p>
            <a:r>
              <a:rPr lang="en-GB" sz="1200" dirty="0" err="1" smtClean="0"/>
              <a:t>Tập</a:t>
            </a:r>
            <a:r>
              <a:rPr lang="en-GB" sz="1200" dirty="0" smtClean="0"/>
              <a:t> </a:t>
            </a:r>
            <a:r>
              <a:rPr lang="en-GB" sz="1200" dirty="0" err="1" smtClean="0"/>
              <a:t>huấn</a:t>
            </a:r>
            <a:r>
              <a:rPr lang="en-GB" sz="1200" dirty="0" smtClean="0"/>
              <a:t> </a:t>
            </a:r>
            <a:r>
              <a:rPr lang="en-GB" sz="1200" dirty="0" err="1" smtClean="0"/>
              <a:t>nâng</a:t>
            </a:r>
            <a:r>
              <a:rPr lang="en-GB" sz="1200" dirty="0" smtClean="0"/>
              <a:t> </a:t>
            </a:r>
            <a:r>
              <a:rPr lang="en-GB" sz="1200" dirty="0" err="1" smtClean="0"/>
              <a:t>cao</a:t>
            </a:r>
            <a:r>
              <a:rPr lang="en-GB" sz="1200" dirty="0" smtClean="0"/>
              <a:t> </a:t>
            </a:r>
            <a:r>
              <a:rPr lang="en-GB" sz="1200" dirty="0" err="1" smtClean="0"/>
              <a:t>năng</a:t>
            </a:r>
            <a:r>
              <a:rPr lang="en-GB" sz="1200" dirty="0" smtClean="0"/>
              <a:t> </a:t>
            </a:r>
            <a:r>
              <a:rPr lang="en-GB" sz="1200" dirty="0" err="1" smtClean="0"/>
              <a:t>lực</a:t>
            </a:r>
            <a:r>
              <a:rPr lang="en-GB" sz="1200" dirty="0" smtClean="0"/>
              <a:t> </a:t>
            </a:r>
            <a:r>
              <a:rPr lang="en-GB" sz="1200" dirty="0" err="1" smtClean="0"/>
              <a:t>cho</a:t>
            </a:r>
            <a:r>
              <a:rPr lang="en-GB" sz="1200" dirty="0" smtClean="0"/>
              <a:t> </a:t>
            </a:r>
            <a:r>
              <a:rPr lang="en-GB" sz="1200" dirty="0" err="1" smtClean="0"/>
              <a:t>mạng</a:t>
            </a:r>
            <a:r>
              <a:rPr lang="en-GB" sz="1200" dirty="0" smtClean="0"/>
              <a:t> </a:t>
            </a:r>
            <a:r>
              <a:rPr lang="en-GB" sz="1200" dirty="0" err="1" smtClean="0"/>
              <a:t>lưới</a:t>
            </a:r>
            <a:r>
              <a:rPr lang="en-GB" sz="1200" dirty="0" smtClean="0"/>
              <a:t> </a:t>
            </a:r>
            <a:r>
              <a:rPr lang="en-GB" sz="1200" dirty="0" err="1" smtClean="0"/>
              <a:t>luyện</a:t>
            </a:r>
            <a:r>
              <a:rPr lang="en-GB" sz="1200" dirty="0" smtClean="0"/>
              <a:t> </a:t>
            </a:r>
            <a:r>
              <a:rPr lang="en-GB" sz="1200" dirty="0" err="1" smtClean="0"/>
              <a:t>để</a:t>
            </a:r>
            <a:r>
              <a:rPr lang="en-GB" sz="1200" dirty="0" smtClean="0"/>
              <a:t> </a:t>
            </a:r>
            <a:r>
              <a:rPr lang="en-GB" sz="1200" dirty="0" err="1" smtClean="0"/>
              <a:t>áp</a:t>
            </a:r>
            <a:r>
              <a:rPr lang="en-GB" sz="1200" dirty="0" smtClean="0"/>
              <a:t> </a:t>
            </a:r>
            <a:r>
              <a:rPr lang="en-GB" sz="1200" dirty="0" err="1" smtClean="0"/>
              <a:t>dụng</a:t>
            </a:r>
            <a:r>
              <a:rPr lang="en-GB" sz="1200" dirty="0" smtClean="0"/>
              <a:t> </a:t>
            </a:r>
            <a:r>
              <a:rPr lang="en-GB" sz="1200" dirty="0" err="1" smtClean="0"/>
              <a:t>một</a:t>
            </a:r>
            <a:r>
              <a:rPr lang="en-GB" sz="1200" dirty="0" smtClean="0"/>
              <a:t> </a:t>
            </a:r>
            <a:r>
              <a:rPr lang="en-GB" sz="1200" dirty="0" err="1" smtClean="0"/>
              <a:t>cách</a:t>
            </a:r>
            <a:endParaRPr lang="en-GB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5C87-8751-3842-AF8A-504C719F870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25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5C87-8751-3842-AF8A-504C719F870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21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Xem</a:t>
            </a:r>
            <a:r>
              <a:rPr lang="en-US" dirty="0" smtClean="0"/>
              <a:t> </a:t>
            </a:r>
            <a:r>
              <a:rPr lang="en-US" dirty="0" err="1" smtClean="0"/>
              <a:t>lại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phần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dịch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câu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đầu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tiên</a:t>
            </a:r>
            <a:endParaRPr lang="en-US" baseline="0" dirty="0" smtClean="0"/>
          </a:p>
          <a:p>
            <a:endParaRPr lang="en-US" baseline="0" dirty="0" smtClean="0"/>
          </a:p>
          <a:p>
            <a:pPr marL="342900" lvl="1" indent="-342900">
              <a:buFontTx/>
              <a:buChar char="•"/>
            </a:pPr>
            <a:r>
              <a:rPr lang="en-US" sz="3200" dirty="0" smtClean="0"/>
              <a:t>Viremia from inconsistent ART</a:t>
            </a:r>
          </a:p>
          <a:p>
            <a:pPr marL="742950" lvl="2" indent="-342900"/>
            <a:r>
              <a:rPr lang="en-US" sz="2800" dirty="0" smtClean="0"/>
              <a:t>Access to ART: Poverty, stigma, street-based life</a:t>
            </a:r>
          </a:p>
          <a:p>
            <a:pPr marL="742950" lvl="2" indent="-342900"/>
            <a:r>
              <a:rPr lang="en-US" sz="2800" dirty="0" smtClean="0"/>
              <a:t>ATS effects on ART adherence</a:t>
            </a:r>
          </a:p>
          <a:p>
            <a:r>
              <a:rPr lang="en-US" dirty="0" smtClean="0"/>
              <a:t>Direct effects of ATS on immune functioning </a:t>
            </a:r>
          </a:p>
          <a:p>
            <a:r>
              <a:rPr lang="en-US" dirty="0" smtClean="0"/>
              <a:t>Behavioral effects of ATS in facilitating sexual risk behaviors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CFEF40-4E66-49C1-954A-11CAB11F6E24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8944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CFEF40-4E66-49C1-954A-11CAB11F6E24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2136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31838"/>
            <a:ext cx="4883150" cy="3663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11CB57-8DCE-4F20-870D-985CB4535F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7329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DA321-7DDB-4A99-BDD8-E93BC368924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170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50866" indent="-28819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5898" indent="-2305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8569" indent="-2305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9682" indent="-2305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28332" indent="-2305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6983" indent="-2305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5633" indent="-2305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74283" indent="-2305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259C39E6-CC9F-4CD8-A42D-11D7E0A4475A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554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CFEF40-4E66-49C1-954A-11CAB11F6E24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8216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5C87-8751-3842-AF8A-504C719F870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15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919195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3949"/>
            <a:ext cx="9144000" cy="102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-12577" y="5970269"/>
            <a:ext cx="9144000" cy="45719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77552" y="6287255"/>
            <a:ext cx="8280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467F"/>
                </a:solidFill>
                <a:latin typeface="Arial" pitchFamily="34" charset="0"/>
                <a:cs typeface="Arial" pitchFamily="34" charset="0"/>
              </a:rPr>
              <a:t>Behaviora</a:t>
            </a:r>
            <a:r>
              <a:rPr lang="en-US" sz="1000" baseline="0" dirty="0" smtClean="0">
                <a:solidFill>
                  <a:srgbClr val="00467F"/>
                </a:solidFill>
                <a:latin typeface="Arial" pitchFamily="34" charset="0"/>
                <a:cs typeface="Arial" pitchFamily="34" charset="0"/>
              </a:rPr>
              <a:t>l Health is Essential to Health      </a:t>
            </a:r>
            <a:r>
              <a:rPr lang="en-US" sz="800" baseline="0" dirty="0" smtClean="0">
                <a:solidFill>
                  <a:srgbClr val="919195"/>
                </a:solidFill>
                <a:latin typeface="Arial" pitchFamily="34" charset="0"/>
                <a:cs typeface="Arial" pitchFamily="34" charset="0"/>
              </a:rPr>
              <a:t>Prevention Works  |  Treatment is Effective  |  People Recover    </a:t>
            </a:r>
            <a:endParaRPr lang="en-US" sz="800" dirty="0">
              <a:solidFill>
                <a:srgbClr val="91919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257300" y="381000"/>
            <a:ext cx="6629400" cy="923330"/>
          </a:xfrm>
          <a:prstGeom prst="rect">
            <a:avLst/>
          </a:prstGeom>
          <a:noFill/>
          <a:ln w="12700">
            <a:solidFill>
              <a:srgbClr val="919195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>
                <a:solidFill>
                  <a:srgbClr val="919195"/>
                </a:solidFill>
                <a:latin typeface="Arial" pitchFamily="34" charset="0"/>
                <a:cs typeface="Arial" pitchFamily="34" charset="0"/>
              </a:rPr>
              <a:t>Using the Slide Master, Add</a:t>
            </a:r>
            <a:r>
              <a:rPr lang="en-US" baseline="0" dirty="0" smtClean="0">
                <a:solidFill>
                  <a:srgbClr val="919195"/>
                </a:solidFill>
                <a:latin typeface="Arial" pitchFamily="34" charset="0"/>
                <a:cs typeface="Arial" pitchFamily="34" charset="0"/>
              </a:rPr>
              <a:t> Your ATTC Logo Here</a:t>
            </a:r>
          </a:p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1" y="6086301"/>
            <a:ext cx="621578" cy="6192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884" y="6220119"/>
            <a:ext cx="1196516" cy="380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08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857" y="1066800"/>
            <a:ext cx="8229600" cy="838200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72000"/>
          </a:xfrm>
        </p:spPr>
        <p:txBody>
          <a:bodyPr/>
          <a:lstStyle>
            <a:lvl1pPr>
              <a:defRPr sz="28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4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0" y="944880"/>
            <a:ext cx="9144000" cy="4571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1" t="64950" r="48241" b="26073"/>
          <a:stretch/>
        </p:blipFill>
        <p:spPr bwMode="auto">
          <a:xfrm>
            <a:off x="-1" y="6089963"/>
            <a:ext cx="9144001" cy="61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5136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6833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7" name="Picture 5" descr="hptn_ppt_logo_v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6525"/>
            <a:ext cx="2068513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838200" y="960438"/>
            <a:ext cx="7467600" cy="944562"/>
          </a:xfrm>
        </p:spPr>
        <p:txBody>
          <a:bodyPr/>
          <a:lstStyle>
            <a:lvl1pPr>
              <a:defRPr>
                <a:solidFill>
                  <a:srgbClr val="0E99C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14664" y="2120752"/>
            <a:ext cx="7487717" cy="4612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 baseline="0">
                <a:solidFill>
                  <a:srgbClr val="000000"/>
                </a:solidFill>
              </a:defRPr>
            </a:lvl4pPr>
            <a:lvl5pPr>
              <a:defRPr baseline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375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3FBCE-5EE3-4E41-B11D-DA0E1EBCAA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778866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F0C9B-79F2-4C03-A206-754C05DFBE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64877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EA2FE-8606-47B4-8AAF-2F5AFC50E4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81787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AD984-B055-4C77-85BF-9FE69FA19609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CFB22-069F-4958-851E-3AB8561A2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1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gif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mailto:svhattc@gmail.com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en-GB" altLang="en-US" b="1" dirty="0" err="1">
                <a:solidFill>
                  <a:srgbClr val="002060"/>
                </a:solidFill>
              </a:rPr>
              <a:t>Gợi</a:t>
            </a:r>
            <a:r>
              <a:rPr lang="en-GB" altLang="en-US" b="1" dirty="0">
                <a:solidFill>
                  <a:srgbClr val="002060"/>
                </a:solidFill>
              </a:rPr>
              <a:t> ý: </a:t>
            </a:r>
            <a:br>
              <a:rPr lang="en-GB" altLang="en-US" b="1" dirty="0">
                <a:solidFill>
                  <a:srgbClr val="002060"/>
                </a:solidFill>
              </a:rPr>
            </a:br>
            <a:r>
              <a:rPr lang="en-GB" altLang="en-US" b="1" dirty="0" err="1">
                <a:solidFill>
                  <a:srgbClr val="002060"/>
                </a:solidFill>
              </a:rPr>
              <a:t>các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chương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trình</a:t>
            </a:r>
            <a:r>
              <a:rPr lang="en-GB" altLang="en-US" b="1" dirty="0">
                <a:solidFill>
                  <a:srgbClr val="002060"/>
                </a:solidFill>
              </a:rPr>
              <a:t> can </a:t>
            </a:r>
            <a:r>
              <a:rPr lang="en-GB" altLang="en-US" b="1" dirty="0" err="1">
                <a:solidFill>
                  <a:srgbClr val="002060"/>
                </a:solidFill>
              </a:rPr>
              <a:t>thiệp</a:t>
            </a:r>
            <a:r>
              <a:rPr lang="en-GB" altLang="en-US" b="1" dirty="0">
                <a:solidFill>
                  <a:srgbClr val="002060"/>
                </a:solidFill>
              </a:rPr>
              <a:t> ATS </a:t>
            </a:r>
            <a:r>
              <a:rPr lang="en-US" altLang="en-US" b="1" dirty="0">
                <a:solidFill>
                  <a:srgbClr val="002060"/>
                </a:solidFill>
              </a:rPr>
              <a:t/>
            </a:r>
            <a:br>
              <a:rPr lang="en-US" altLang="en-US" b="1" dirty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Trung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Tâm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Chuyển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Giao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Công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Nghê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̣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Điều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Trị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Nghiện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Chất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va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̀ HIV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Miền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Nam (VHATTC)</a:t>
            </a:r>
          </a:p>
          <a:p>
            <a:pPr lvl="0" eaLnBrk="0" fontAlgn="base" hangingPunct="0">
              <a:spcAft>
                <a:spcPct val="0"/>
              </a:spcAft>
              <a:defRPr/>
            </a:pP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Đại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Học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Y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Dược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Tp.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Hồ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Chí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Minh</a:t>
            </a:r>
            <a:endParaRPr lang="vi-VN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943600"/>
            <a:ext cx="9144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228600"/>
            <a:ext cx="7086600" cy="120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3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9144000" cy="1219200"/>
          </a:xfrm>
        </p:spPr>
        <p:txBody>
          <a:bodyPr>
            <a:normAutofit fontScale="90000"/>
          </a:bodyPr>
          <a:lstStyle/>
          <a:p>
            <a:r>
              <a:rPr lang="en-US" err="1" smtClean="0"/>
              <a:t>Tác</a:t>
            </a:r>
            <a:r>
              <a:rPr lang="en-US" smtClean="0"/>
              <a:t> </a:t>
            </a:r>
            <a:r>
              <a:rPr lang="en-US" err="1" smtClean="0"/>
              <a:t>động</a:t>
            </a:r>
            <a:r>
              <a:rPr lang="en-US" smtClean="0"/>
              <a:t> </a:t>
            </a:r>
            <a:r>
              <a:rPr lang="en-US" err="1" smtClean="0"/>
              <a:t>trực</a:t>
            </a:r>
            <a:r>
              <a:rPr lang="en-US" smtClean="0"/>
              <a:t> </a:t>
            </a:r>
            <a:r>
              <a:rPr lang="en-US" err="1" smtClean="0"/>
              <a:t>tiếp</a:t>
            </a:r>
            <a:r>
              <a:rPr lang="en-US" smtClean="0"/>
              <a:t> </a:t>
            </a:r>
            <a:r>
              <a:rPr lang="en-US" err="1" smtClean="0"/>
              <a:t>của</a:t>
            </a:r>
            <a:r>
              <a:rPr lang="en-US" smtClean="0"/>
              <a:t> </a:t>
            </a:r>
            <a:r>
              <a:rPr lang="en-US" err="1" smtClean="0"/>
              <a:t>Sử</a:t>
            </a:r>
            <a:r>
              <a:rPr lang="en-US"/>
              <a:t> </a:t>
            </a:r>
            <a:r>
              <a:rPr lang="en-US" err="1" smtClean="0"/>
              <a:t>Dụng</a:t>
            </a:r>
            <a:r>
              <a:rPr lang="en-US" smtClean="0"/>
              <a:t> </a:t>
            </a:r>
            <a:r>
              <a:rPr lang="en-US" err="1" smtClean="0"/>
              <a:t>Chất</a:t>
            </a:r>
            <a:r>
              <a:rPr lang="en-US" smtClean="0"/>
              <a:t> </a:t>
            </a:r>
            <a:r>
              <a:rPr lang="en-US" err="1" smtClean="0"/>
              <a:t>đối</a:t>
            </a:r>
            <a:r>
              <a:rPr lang="en-US" smtClean="0"/>
              <a:t> </a:t>
            </a:r>
            <a:r>
              <a:rPr lang="en-US" err="1" smtClean="0"/>
              <a:t>với</a:t>
            </a:r>
            <a:r>
              <a:rPr lang="en-US" smtClean="0"/>
              <a:t> HIV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782225"/>
              </p:ext>
            </p:extLst>
          </p:nvPr>
        </p:nvGraphicFramePr>
        <p:xfrm>
          <a:off x="23648" y="1371600"/>
          <a:ext cx="9067799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8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0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90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4083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80808"/>
                          </a:solidFill>
                        </a:rPr>
                        <a:t>Chất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Tác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động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Nguồn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1225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Methamphetamine (</a:t>
                      </a:r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Hàng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đá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)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↓</a:t>
                      </a:r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miễn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dịch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bằng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cách</a:t>
                      </a:r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 ↓ </a:t>
                      </a:r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thụ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thể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TLR-9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smtClean="0">
                          <a:solidFill>
                            <a:srgbClr val="080808"/>
                          </a:solidFill>
                        </a:rPr>
                        <a:t>Cen et al., </a:t>
                      </a:r>
                      <a:r>
                        <a:rPr lang="en-US" sz="1600" i="1" smtClean="0">
                          <a:solidFill>
                            <a:srgbClr val="080808"/>
                          </a:solidFill>
                        </a:rPr>
                        <a:t>AIDS Res &amp; Hum Retro,</a:t>
                      </a:r>
                      <a:r>
                        <a:rPr lang="en-US" sz="1600" smtClean="0">
                          <a:solidFill>
                            <a:srgbClr val="080808"/>
                          </a:solidFill>
                        </a:rPr>
                        <a:t> 2013; 29:1129-37</a:t>
                      </a:r>
                      <a:endParaRPr lang="en-US" sz="16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958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Methamphetamine (</a:t>
                      </a:r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Hàng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đá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)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>
                          <a:solidFill>
                            <a:srgbClr val="080808"/>
                          </a:solidFill>
                        </a:rPr>
                        <a:t>↑ </a:t>
                      </a:r>
                      <a:r>
                        <a:rPr lang="en-US" sz="1800" err="1" smtClean="0">
                          <a:solidFill>
                            <a:srgbClr val="080808"/>
                          </a:solidFill>
                        </a:rPr>
                        <a:t>điều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chỉnh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smtClean="0">
                          <a:solidFill>
                            <a:srgbClr val="080808"/>
                          </a:solidFill>
                        </a:rPr>
                        <a:t>anti-HIV microRNA 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err="1" smtClean="0">
                          <a:solidFill>
                            <a:srgbClr val="080808"/>
                          </a:solidFill>
                        </a:rPr>
                        <a:t>Mantri</a:t>
                      </a:r>
                      <a:r>
                        <a:rPr lang="en-US" sz="1600" smtClean="0">
                          <a:solidFill>
                            <a:srgbClr val="080808"/>
                          </a:solidFill>
                        </a:rPr>
                        <a:t> et al., </a:t>
                      </a:r>
                      <a:r>
                        <a:rPr lang="en-US" sz="1600" i="1" smtClean="0">
                          <a:solidFill>
                            <a:srgbClr val="080808"/>
                          </a:solidFill>
                        </a:rPr>
                        <a:t>Am J Path,</a:t>
                      </a:r>
                      <a:r>
                        <a:rPr lang="en-US" sz="1600" smtClean="0">
                          <a:solidFill>
                            <a:srgbClr val="080808"/>
                          </a:solidFill>
                        </a:rPr>
                        <a:t> 2013; 184:92-100</a:t>
                      </a:r>
                      <a:endParaRPr lang="en-US" sz="16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4741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Cocaine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>
                          <a:solidFill>
                            <a:srgbClr val="080808"/>
                          </a:solidFill>
                        </a:rPr>
                        <a:t>↑ HIV </a:t>
                      </a:r>
                      <a:r>
                        <a:rPr lang="en-US" sz="1800" err="1" smtClean="0">
                          <a:solidFill>
                            <a:srgbClr val="080808"/>
                          </a:solidFill>
                        </a:rPr>
                        <a:t>vào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cơ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thể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và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sự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nhân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rộng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của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các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tế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bào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T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thụ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động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smtClean="0">
                          <a:solidFill>
                            <a:srgbClr val="080808"/>
                          </a:solidFill>
                        </a:rPr>
                        <a:t>Kim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</a:rPr>
                        <a:t> et al., </a:t>
                      </a:r>
                      <a:r>
                        <a:rPr lang="en-US" sz="1600" i="1" baseline="0" smtClean="0">
                          <a:solidFill>
                            <a:srgbClr val="080808"/>
                          </a:solidFill>
                        </a:rPr>
                        <a:t>J </a:t>
                      </a:r>
                      <a:r>
                        <a:rPr lang="en-US" sz="1600" i="1" baseline="0" err="1" smtClean="0">
                          <a:solidFill>
                            <a:srgbClr val="080808"/>
                          </a:solidFill>
                        </a:rPr>
                        <a:t>Luek</a:t>
                      </a:r>
                      <a:r>
                        <a:rPr lang="en-US" sz="1600" i="1" baseline="0" smtClean="0">
                          <a:solidFill>
                            <a:srgbClr val="080808"/>
                          </a:solidFill>
                        </a:rPr>
                        <a:t> Bio, </a:t>
                      </a:r>
                      <a:r>
                        <a:rPr lang="en-US" sz="1600" i="0" baseline="0" smtClean="0">
                          <a:solidFill>
                            <a:srgbClr val="080808"/>
                          </a:solidFill>
                        </a:rPr>
                        <a:t>2013; 94:835-43</a:t>
                      </a:r>
                      <a:endParaRPr lang="en-US" sz="1600" i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9651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Cocaine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↓CD4+; </a:t>
                      </a:r>
                      <a:r>
                        <a:rPr lang="en-US" sz="1800" smtClean="0">
                          <a:solidFill>
                            <a:srgbClr val="080808"/>
                          </a:solidFill>
                        </a:rPr>
                        <a:t>↑VL; ↑IL4,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IL10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smtClean="0">
                          <a:solidFill>
                            <a:srgbClr val="080808"/>
                          </a:solidFill>
                        </a:rPr>
                        <a:t>Parikh et al., </a:t>
                      </a:r>
                      <a:r>
                        <a:rPr lang="en-US" sz="1600" i="1" smtClean="0">
                          <a:solidFill>
                            <a:srgbClr val="080808"/>
                          </a:solidFill>
                        </a:rPr>
                        <a:t>JAIDS, </a:t>
                      </a:r>
                      <a:r>
                        <a:rPr lang="en-US" sz="1600" i="0" smtClean="0">
                          <a:solidFill>
                            <a:srgbClr val="080808"/>
                          </a:solidFill>
                        </a:rPr>
                        <a:t>2014; </a:t>
                      </a:r>
                      <a:r>
                        <a:rPr lang="en-US" sz="1600" i="1" smtClean="0">
                          <a:solidFill>
                            <a:srgbClr val="080808"/>
                          </a:solidFill>
                        </a:rPr>
                        <a:t>66</a:t>
                      </a:r>
                      <a:r>
                        <a:rPr lang="en-US" sz="1600" i="0" smtClean="0">
                          <a:solidFill>
                            <a:srgbClr val="080808"/>
                          </a:solidFill>
                        </a:rPr>
                        <a:t>:256-64 </a:t>
                      </a:r>
                      <a:endParaRPr lang="en-US" sz="16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85082">
                <a:tc>
                  <a:txBody>
                    <a:bodyPr/>
                    <a:lstStyle/>
                    <a:p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Rượu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bia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>
                          <a:solidFill>
                            <a:srgbClr val="080808"/>
                          </a:solidFill>
                        </a:rPr>
                        <a:t>↑TNF-</a:t>
                      </a:r>
                      <a:r>
                        <a:rPr lang="el-GR" sz="1800" smtClean="0">
                          <a:solidFill>
                            <a:srgbClr val="080808"/>
                          </a:solidFill>
                        </a:rPr>
                        <a:t>α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trong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những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người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nhiễm HIV uống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rượu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bia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mức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800" baseline="0" err="1" smtClean="0">
                          <a:solidFill>
                            <a:srgbClr val="080808"/>
                          </a:solidFill>
                        </a:rPr>
                        <a:t>nguy</a:t>
                      </a:r>
                      <a:r>
                        <a:rPr lang="en-US" sz="1800" baseline="0" smtClean="0">
                          <a:solidFill>
                            <a:srgbClr val="080808"/>
                          </a:solidFill>
                        </a:rPr>
                        <a:t> hiểm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err="1" smtClean="0">
                          <a:solidFill>
                            <a:srgbClr val="080808"/>
                          </a:solidFill>
                        </a:rPr>
                        <a:t>Miguez</a:t>
                      </a:r>
                      <a:r>
                        <a:rPr lang="en-US" sz="1600" smtClean="0">
                          <a:solidFill>
                            <a:srgbClr val="080808"/>
                          </a:solidFill>
                        </a:rPr>
                        <a:t> et al.,</a:t>
                      </a:r>
                      <a:r>
                        <a:rPr lang="en-US" sz="1600" i="1" smtClean="0">
                          <a:solidFill>
                            <a:srgbClr val="080808"/>
                          </a:solidFill>
                        </a:rPr>
                        <a:t> Alcohol , </a:t>
                      </a:r>
                      <a:r>
                        <a:rPr lang="en-US" sz="1600" i="0" smtClean="0">
                          <a:solidFill>
                            <a:srgbClr val="080808"/>
                          </a:solidFill>
                        </a:rPr>
                        <a:t>2012,</a:t>
                      </a:r>
                      <a:r>
                        <a:rPr lang="en-US" sz="1600" i="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600" smtClean="0">
                          <a:solidFill>
                            <a:srgbClr val="080808"/>
                          </a:solidFill>
                        </a:rPr>
                        <a:t>46:763-68</a:t>
                      </a:r>
                      <a:endParaRPr lang="en-US" sz="16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75660">
                <a:tc>
                  <a:txBody>
                    <a:bodyPr/>
                    <a:lstStyle/>
                    <a:p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Cần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sa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↓ </a:t>
                      </a:r>
                      <a:r>
                        <a:rPr lang="en-US" dirty="0" err="1" smtClean="0">
                          <a:solidFill>
                            <a:srgbClr val="080808"/>
                          </a:solidFill>
                        </a:rPr>
                        <a:t>Tải</a:t>
                      </a:r>
                      <a:r>
                        <a:rPr lang="en-US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80808"/>
                          </a:solidFill>
                        </a:rPr>
                        <a:t>lượng</a:t>
                      </a:r>
                      <a:r>
                        <a:rPr lang="en-US" baseline="0" dirty="0" smtClean="0">
                          <a:solidFill>
                            <a:srgbClr val="080808"/>
                          </a:solidFill>
                        </a:rPr>
                        <a:t> virus </a:t>
                      </a:r>
                      <a:r>
                        <a:rPr lang="en-US" baseline="0" dirty="0" err="1" smtClean="0">
                          <a:solidFill>
                            <a:srgbClr val="080808"/>
                          </a:solidFill>
                        </a:rPr>
                        <a:t>trong</a:t>
                      </a:r>
                      <a:r>
                        <a:rPr lang="en-US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80808"/>
                          </a:solidFill>
                        </a:rPr>
                        <a:t>những</a:t>
                      </a:r>
                      <a:r>
                        <a:rPr lang="en-US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80808"/>
                          </a:solidFill>
                        </a:rPr>
                        <a:t>người</a:t>
                      </a:r>
                      <a:r>
                        <a:rPr lang="en-US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80808"/>
                          </a:solidFill>
                        </a:rPr>
                        <a:t>nhiễm</a:t>
                      </a:r>
                      <a:r>
                        <a:rPr lang="en-US" baseline="0" dirty="0" smtClean="0">
                          <a:solidFill>
                            <a:srgbClr val="080808"/>
                          </a:solidFill>
                        </a:rPr>
                        <a:t> HIV/AIDS </a:t>
                      </a:r>
                      <a:r>
                        <a:rPr lang="en-US" baseline="0" dirty="0" err="1" smtClean="0">
                          <a:solidFill>
                            <a:srgbClr val="080808"/>
                          </a:solidFill>
                        </a:rPr>
                        <a:t>và</a:t>
                      </a:r>
                      <a:r>
                        <a:rPr lang="en-US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80808"/>
                          </a:solidFill>
                        </a:rPr>
                        <a:t>những</a:t>
                      </a:r>
                      <a:r>
                        <a:rPr lang="en-US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80808"/>
                          </a:solidFill>
                        </a:rPr>
                        <a:t>người</a:t>
                      </a:r>
                      <a:r>
                        <a:rPr lang="en-US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80808"/>
                          </a:solidFill>
                        </a:rPr>
                        <a:t>tiêm</a:t>
                      </a:r>
                      <a:r>
                        <a:rPr lang="en-US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80808"/>
                          </a:solidFill>
                        </a:rPr>
                        <a:t>chích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err="1" smtClean="0">
                          <a:solidFill>
                            <a:srgbClr val="080808"/>
                          </a:solidFill>
                        </a:rPr>
                        <a:t>Milloy</a:t>
                      </a:r>
                      <a:r>
                        <a:rPr lang="en-US" sz="1600" smtClean="0">
                          <a:solidFill>
                            <a:srgbClr val="080808"/>
                          </a:solidFill>
                        </a:rPr>
                        <a:t> et al., </a:t>
                      </a:r>
                      <a:r>
                        <a:rPr lang="en-US" sz="1600" i="1" smtClean="0">
                          <a:solidFill>
                            <a:srgbClr val="080808"/>
                          </a:solidFill>
                        </a:rPr>
                        <a:t>Drug</a:t>
                      </a:r>
                      <a:r>
                        <a:rPr lang="en-US" sz="1600" i="1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600" i="1" baseline="0" err="1" smtClean="0">
                          <a:solidFill>
                            <a:srgbClr val="080808"/>
                          </a:solidFill>
                        </a:rPr>
                        <a:t>Alc</a:t>
                      </a:r>
                      <a:r>
                        <a:rPr lang="en-US" sz="1600" i="1" baseline="0" smtClean="0">
                          <a:solidFill>
                            <a:srgbClr val="080808"/>
                          </a:solidFill>
                        </a:rPr>
                        <a:t> Rev</a:t>
                      </a:r>
                      <a:r>
                        <a:rPr lang="en-US" sz="1600" i="0" smtClean="0">
                          <a:solidFill>
                            <a:srgbClr val="080808"/>
                          </a:solidFill>
                        </a:rPr>
                        <a:t>, 2015,</a:t>
                      </a:r>
                      <a:r>
                        <a:rPr lang="en-US" sz="1600" i="0" baseline="0" smtClean="0">
                          <a:solidFill>
                            <a:srgbClr val="080808"/>
                          </a:solidFill>
                        </a:rPr>
                        <a:t> 34:134-40</a:t>
                      </a:r>
                      <a:endParaRPr lang="en-US" sz="16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2133600" y="5609898"/>
            <a:ext cx="4079240" cy="1143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56115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221"/>
            <a:ext cx="8229600" cy="1143000"/>
          </a:xfrm>
        </p:spPr>
        <p:txBody>
          <a:bodyPr/>
          <a:lstStyle/>
          <a:p>
            <a:r>
              <a:rPr lang="en-US" dirty="0" err="1" smtClean="0"/>
              <a:t>Kết</a:t>
            </a:r>
            <a:r>
              <a:rPr lang="en-US" dirty="0"/>
              <a:t> </a:t>
            </a:r>
            <a:r>
              <a:rPr lang="en-US" dirty="0" err="1" smtClean="0"/>
              <a:t>luận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4906963"/>
          </a:xfrm>
        </p:spPr>
        <p:txBody>
          <a:bodyPr/>
          <a:lstStyle/>
          <a:p>
            <a:r>
              <a:rPr lang="en-US" err="1" smtClean="0"/>
              <a:t>Sử</a:t>
            </a:r>
            <a:r>
              <a:rPr lang="en-US" smtClean="0"/>
              <a:t> </a:t>
            </a:r>
            <a:r>
              <a:rPr lang="en-US" err="1" smtClean="0"/>
              <a:t>dụng</a:t>
            </a:r>
            <a:r>
              <a:rPr lang="en-US" smtClean="0"/>
              <a:t> Methamphetamine </a:t>
            </a:r>
            <a:r>
              <a:rPr lang="en-US" err="1" smtClean="0"/>
              <a:t>ngăn</a:t>
            </a:r>
            <a:r>
              <a:rPr lang="en-US" smtClean="0"/>
              <a:t> </a:t>
            </a:r>
            <a:r>
              <a:rPr lang="en-US" err="1" smtClean="0"/>
              <a:t>cản</a:t>
            </a:r>
            <a:r>
              <a:rPr lang="en-US" smtClean="0"/>
              <a:t> quá trình </a:t>
            </a:r>
            <a:r>
              <a:rPr lang="en-US" err="1" smtClean="0"/>
              <a:t>ức</a:t>
            </a:r>
            <a:r>
              <a:rPr lang="en-US" smtClean="0"/>
              <a:t> </a:t>
            </a:r>
            <a:r>
              <a:rPr lang="en-US" err="1" smtClean="0"/>
              <a:t>chế</a:t>
            </a:r>
            <a:r>
              <a:rPr lang="en-US" smtClean="0"/>
              <a:t> </a:t>
            </a:r>
            <a:r>
              <a:rPr lang="en-US" err="1" smtClean="0"/>
              <a:t>tải</a:t>
            </a:r>
            <a:r>
              <a:rPr lang="en-US" smtClean="0"/>
              <a:t> </a:t>
            </a:r>
            <a:r>
              <a:rPr lang="en-US" err="1" smtClean="0"/>
              <a:t>lượng</a:t>
            </a:r>
            <a:r>
              <a:rPr lang="en-US" smtClean="0"/>
              <a:t> virus </a:t>
            </a:r>
            <a:r>
              <a:rPr lang="en-US" err="1" smtClean="0"/>
              <a:t>trong</a:t>
            </a:r>
            <a:r>
              <a:rPr lang="en-US" smtClean="0"/>
              <a:t> </a:t>
            </a:r>
            <a:r>
              <a:rPr lang="en-US" err="1" smtClean="0"/>
              <a:t>huyết</a:t>
            </a:r>
            <a:r>
              <a:rPr lang="en-US" smtClean="0"/>
              <a:t> </a:t>
            </a:r>
            <a:r>
              <a:rPr lang="en-US" err="1" smtClean="0"/>
              <a:t>tương</a:t>
            </a:r>
            <a:r>
              <a:rPr lang="en-US" smtClean="0"/>
              <a:t>. </a:t>
            </a:r>
          </a:p>
          <a:p>
            <a:pPr lvl="1"/>
            <a:r>
              <a:rPr lang="en-US" smtClean="0"/>
              <a:t>Ảnh hưởng đến tuân </a:t>
            </a:r>
            <a:r>
              <a:rPr lang="en-US" err="1" smtClean="0"/>
              <a:t>thủ</a:t>
            </a:r>
            <a:r>
              <a:rPr lang="en-US" smtClean="0"/>
              <a:t> </a:t>
            </a:r>
            <a:r>
              <a:rPr lang="en-US" err="1" smtClean="0"/>
              <a:t>điều</a:t>
            </a:r>
            <a:r>
              <a:rPr lang="en-US" smtClean="0"/>
              <a:t> </a:t>
            </a:r>
            <a:r>
              <a:rPr lang="en-US" err="1" smtClean="0"/>
              <a:t>trị</a:t>
            </a:r>
            <a:r>
              <a:rPr lang="en-US" smtClean="0"/>
              <a:t>?</a:t>
            </a:r>
          </a:p>
          <a:p>
            <a:r>
              <a:rPr lang="en-US" smtClean="0"/>
              <a:t>Methamphetamine </a:t>
            </a:r>
            <a:r>
              <a:rPr lang="en-US" err="1" smtClean="0"/>
              <a:t>tác</a:t>
            </a:r>
            <a:r>
              <a:rPr lang="en-US" smtClean="0"/>
              <a:t> </a:t>
            </a:r>
            <a:r>
              <a:rPr lang="en-US" err="1" smtClean="0"/>
              <a:t>động</a:t>
            </a:r>
            <a:r>
              <a:rPr lang="en-US" smtClean="0"/>
              <a:t> </a:t>
            </a:r>
            <a:r>
              <a:rPr lang="en-US" err="1" smtClean="0"/>
              <a:t>tiêu</a:t>
            </a:r>
            <a:r>
              <a:rPr lang="en-US" smtClean="0"/>
              <a:t> </a:t>
            </a:r>
            <a:r>
              <a:rPr lang="en-US" err="1" smtClean="0"/>
              <a:t>cực</a:t>
            </a:r>
            <a:r>
              <a:rPr lang="en-US" smtClean="0"/>
              <a:t> </a:t>
            </a:r>
            <a:r>
              <a:rPr lang="en-US" err="1" smtClean="0"/>
              <a:t>lên</a:t>
            </a:r>
            <a:r>
              <a:rPr lang="en-US" smtClean="0"/>
              <a:t> </a:t>
            </a:r>
            <a:r>
              <a:rPr lang="en-US" err="1" smtClean="0"/>
              <a:t>chức</a:t>
            </a:r>
            <a:r>
              <a:rPr lang="en-US" smtClean="0"/>
              <a:t> </a:t>
            </a:r>
            <a:r>
              <a:rPr lang="en-US" err="1" smtClean="0"/>
              <a:t>năng</a:t>
            </a:r>
            <a:r>
              <a:rPr lang="en-US" smtClean="0"/>
              <a:t> </a:t>
            </a:r>
            <a:r>
              <a:rPr lang="en-US" err="1" smtClean="0"/>
              <a:t>miễn</a:t>
            </a:r>
            <a:r>
              <a:rPr lang="en-US" smtClean="0"/>
              <a:t> </a:t>
            </a:r>
            <a:r>
              <a:rPr lang="en-US" err="1" smtClean="0"/>
              <a:t>dịch</a:t>
            </a:r>
            <a:r>
              <a:rPr lang="en-US" smtClean="0"/>
              <a:t>. </a:t>
            </a:r>
          </a:p>
          <a:p>
            <a:pPr lvl="1"/>
            <a:r>
              <a:rPr lang="en-US" err="1" smtClean="0"/>
              <a:t>Duy</a:t>
            </a:r>
            <a:r>
              <a:rPr lang="en-US" smtClean="0"/>
              <a:t> </a:t>
            </a:r>
            <a:r>
              <a:rPr lang="en-US" err="1" smtClean="0"/>
              <a:t>trì</a:t>
            </a:r>
            <a:r>
              <a:rPr lang="en-US" smtClean="0"/>
              <a:t> </a:t>
            </a:r>
            <a:r>
              <a:rPr lang="en-US" err="1" smtClean="0"/>
              <a:t>điều</a:t>
            </a:r>
            <a:r>
              <a:rPr lang="en-US" smtClean="0"/>
              <a:t> </a:t>
            </a:r>
            <a:r>
              <a:rPr lang="en-US" err="1" smtClean="0"/>
              <a:t>trị</a:t>
            </a:r>
            <a:r>
              <a:rPr lang="en-US" smtClean="0"/>
              <a:t> ART </a:t>
            </a:r>
            <a:r>
              <a:rPr lang="en-US" err="1" smtClean="0"/>
              <a:t>liên</a:t>
            </a:r>
            <a:r>
              <a:rPr lang="en-US" smtClean="0"/>
              <a:t> </a:t>
            </a:r>
            <a:r>
              <a:rPr lang="en-US" err="1" smtClean="0"/>
              <a:t>tục</a:t>
            </a:r>
            <a:r>
              <a:rPr lang="en-US" smtClean="0"/>
              <a:t> </a:t>
            </a:r>
            <a:r>
              <a:rPr lang="en-US" err="1" smtClean="0"/>
              <a:t>giúp</a:t>
            </a:r>
            <a:r>
              <a:rPr lang="en-US" smtClean="0"/>
              <a:t> </a:t>
            </a:r>
            <a:r>
              <a:rPr lang="en-US" err="1" smtClean="0"/>
              <a:t>ngăn</a:t>
            </a:r>
            <a:r>
              <a:rPr lang="en-US" smtClean="0"/>
              <a:t> </a:t>
            </a:r>
            <a:r>
              <a:rPr lang="en-US" err="1" smtClean="0"/>
              <a:t>chặn</a:t>
            </a:r>
            <a:r>
              <a:rPr lang="en-US" smtClean="0"/>
              <a:t> </a:t>
            </a:r>
            <a:r>
              <a:rPr lang="en-US" err="1" smtClean="0"/>
              <a:t>các</a:t>
            </a:r>
            <a:r>
              <a:rPr lang="en-US" smtClean="0"/>
              <a:t> </a:t>
            </a:r>
            <a:r>
              <a:rPr lang="en-US" err="1" smtClean="0"/>
              <a:t>tác</a:t>
            </a:r>
            <a:r>
              <a:rPr lang="en-US" smtClean="0"/>
              <a:t> hại của ma </a:t>
            </a:r>
            <a:r>
              <a:rPr lang="en-US" err="1" smtClean="0"/>
              <a:t>túy</a:t>
            </a:r>
            <a:r>
              <a:rPr lang="en-US" smtClean="0"/>
              <a:t>. </a:t>
            </a:r>
          </a:p>
          <a:p>
            <a:pPr marL="0" indent="0">
              <a:buNone/>
            </a:pPr>
            <a:r>
              <a:rPr lang="en-US" smtClean="0"/>
              <a:t>Duy trì ức chế tải lượng virus </a:t>
            </a:r>
            <a:r>
              <a:rPr lang="en-US" err="1" smtClean="0"/>
              <a:t>trong</a:t>
            </a:r>
            <a:r>
              <a:rPr lang="en-US" smtClean="0"/>
              <a:t> </a:t>
            </a:r>
            <a:r>
              <a:rPr lang="en-US" err="1" smtClean="0"/>
              <a:t>những</a:t>
            </a:r>
            <a:r>
              <a:rPr lang="en-US" smtClean="0"/>
              <a:t> </a:t>
            </a:r>
            <a:r>
              <a:rPr lang="en-US" err="1" smtClean="0"/>
              <a:t>người</a:t>
            </a:r>
            <a:r>
              <a:rPr lang="en-US" smtClean="0"/>
              <a:t> </a:t>
            </a:r>
            <a:r>
              <a:rPr lang="en-US" err="1" smtClean="0"/>
              <a:t>sử</a:t>
            </a:r>
            <a:r>
              <a:rPr lang="en-US" smtClean="0"/>
              <a:t> </a:t>
            </a:r>
            <a:r>
              <a:rPr lang="en-US" err="1" smtClean="0"/>
              <a:t>dụng</a:t>
            </a:r>
            <a:r>
              <a:rPr lang="en-US" smtClean="0"/>
              <a:t> </a:t>
            </a:r>
            <a:r>
              <a:rPr lang="en-US" err="1" smtClean="0"/>
              <a:t>các</a:t>
            </a:r>
            <a:r>
              <a:rPr lang="en-US" smtClean="0"/>
              <a:t> </a:t>
            </a:r>
            <a:r>
              <a:rPr lang="en-US" err="1" smtClean="0"/>
              <a:t>chất</a:t>
            </a:r>
            <a:r>
              <a:rPr lang="en-US" smtClean="0"/>
              <a:t> ATS </a:t>
            </a:r>
            <a:r>
              <a:rPr lang="en-US" err="1" smtClean="0"/>
              <a:t>sẽ</a:t>
            </a:r>
            <a:r>
              <a:rPr lang="en-US" smtClean="0"/>
              <a:t> </a:t>
            </a:r>
            <a:r>
              <a:rPr lang="en-US" err="1" smtClean="0"/>
              <a:t>giúp</a:t>
            </a:r>
            <a:r>
              <a:rPr lang="en-US" smtClean="0"/>
              <a:t> gia tăng </a:t>
            </a:r>
            <a:r>
              <a:rPr lang="en-US" err="1" smtClean="0"/>
              <a:t>sức</a:t>
            </a:r>
            <a:r>
              <a:rPr lang="en-US" smtClean="0"/>
              <a:t> </a:t>
            </a:r>
            <a:r>
              <a:rPr lang="en-US" err="1" smtClean="0"/>
              <a:t>khỏe</a:t>
            </a:r>
            <a:r>
              <a:rPr lang="en-US" smtClean="0"/>
              <a:t> </a:t>
            </a:r>
            <a:r>
              <a:rPr lang="en-US" err="1" smtClean="0"/>
              <a:t>và</a:t>
            </a:r>
            <a:r>
              <a:rPr lang="en-US" smtClean="0"/>
              <a:t> </a:t>
            </a:r>
            <a:r>
              <a:rPr lang="en-US" err="1" smtClean="0"/>
              <a:t>làm</a:t>
            </a:r>
            <a:r>
              <a:rPr lang="en-US" smtClean="0"/>
              <a:t> </a:t>
            </a:r>
            <a:r>
              <a:rPr lang="en-US" err="1" smtClean="0"/>
              <a:t>chậm</a:t>
            </a:r>
            <a:r>
              <a:rPr lang="en-US" smtClean="0"/>
              <a:t> </a:t>
            </a:r>
            <a:r>
              <a:rPr lang="en-US" err="1" smtClean="0"/>
              <a:t>quá</a:t>
            </a:r>
            <a:r>
              <a:rPr lang="en-US" smtClean="0"/>
              <a:t> </a:t>
            </a:r>
            <a:r>
              <a:rPr lang="en-US" err="1" smtClean="0"/>
              <a:t>trình</a:t>
            </a:r>
            <a:r>
              <a:rPr lang="en-US" smtClean="0"/>
              <a:t> </a:t>
            </a:r>
            <a:r>
              <a:rPr lang="en-US" err="1" smtClean="0"/>
              <a:t>lây</a:t>
            </a:r>
            <a:r>
              <a:rPr lang="en-US" smtClean="0"/>
              <a:t> </a:t>
            </a:r>
            <a:r>
              <a:rPr lang="en-US" err="1" smtClean="0"/>
              <a:t>truyền</a:t>
            </a:r>
            <a:r>
              <a:rPr lang="en-US" smtClean="0"/>
              <a:t> HIV.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4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2057400"/>
            <a:ext cx="7772400" cy="1362075"/>
          </a:xfrm>
        </p:spPr>
        <p:txBody>
          <a:bodyPr/>
          <a:lstStyle/>
          <a:p>
            <a:pPr algn="ctr"/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vi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/>
              <a:t>VIỆC SỬ </a:t>
            </a:r>
            <a:r>
              <a:rPr lang="en-US" dirty="0" smtClean="0"/>
              <a:t>DỤNG </a:t>
            </a:r>
            <a:r>
              <a:rPr lang="en-US" dirty="0" err="1" smtClean="0"/>
              <a:t>ats</a:t>
            </a:r>
            <a:r>
              <a:rPr lang="en-US" dirty="0" smtClean="0"/>
              <a:t> </a:t>
            </a:r>
            <a:r>
              <a:rPr lang="en-US" dirty="0" err="1" smtClean="0"/>
              <a:t>lên</a:t>
            </a:r>
            <a:r>
              <a:rPr lang="en-US" dirty="0" smtClean="0"/>
              <a:t> </a:t>
            </a:r>
            <a:r>
              <a:rPr lang="en-US" dirty="0" err="1" smtClean="0"/>
              <a:t>lây</a:t>
            </a:r>
            <a:r>
              <a:rPr lang="en-US" dirty="0" smtClean="0"/>
              <a:t> </a:t>
            </a:r>
            <a:r>
              <a:rPr lang="en-US" dirty="0" err="1" smtClean="0"/>
              <a:t>truyền</a:t>
            </a:r>
            <a:r>
              <a:rPr lang="en-US" dirty="0" smtClean="0"/>
              <a:t> HIV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668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-101598" y="228600"/>
            <a:ext cx="9347200" cy="1477962"/>
          </a:xfrm>
        </p:spPr>
        <p:txBody>
          <a:bodyPr>
            <a:noAutofit/>
          </a:bodyPr>
          <a:lstStyle/>
          <a:p>
            <a:pPr algn="ctr"/>
            <a:r>
              <a:rPr lang="en-US" sz="2800" err="1" smtClean="0"/>
              <a:t>Sử</a:t>
            </a:r>
            <a:r>
              <a:rPr lang="en-US" sz="2800" smtClean="0"/>
              <a:t> </a:t>
            </a:r>
            <a:r>
              <a:rPr lang="en-US" sz="2800" err="1" smtClean="0"/>
              <a:t>dụng</a:t>
            </a:r>
            <a:r>
              <a:rPr lang="en-US" sz="2800" smtClean="0"/>
              <a:t> </a:t>
            </a:r>
            <a:r>
              <a:rPr lang="en-US" sz="2800" err="1" smtClean="0"/>
              <a:t>các</a:t>
            </a:r>
            <a:r>
              <a:rPr lang="en-US" sz="2800" smtClean="0"/>
              <a:t> </a:t>
            </a:r>
            <a:r>
              <a:rPr lang="en-US" sz="2800" err="1" smtClean="0"/>
              <a:t>chất</a:t>
            </a:r>
            <a:r>
              <a:rPr lang="en-US" sz="2800" smtClean="0"/>
              <a:t> </a:t>
            </a:r>
            <a:r>
              <a:rPr lang="en-US" sz="2800" err="1" smtClean="0"/>
              <a:t>kích</a:t>
            </a:r>
            <a:r>
              <a:rPr lang="en-US" sz="2800" smtClean="0"/>
              <a:t> </a:t>
            </a:r>
            <a:r>
              <a:rPr lang="en-US" sz="2800" err="1" smtClean="0"/>
              <a:t>thích</a:t>
            </a:r>
            <a:r>
              <a:rPr lang="en-US" sz="2800" smtClean="0"/>
              <a:t> </a:t>
            </a:r>
            <a:r>
              <a:rPr lang="en-US" sz="2800" err="1" smtClean="0"/>
              <a:t>và</a:t>
            </a:r>
            <a:r>
              <a:rPr lang="en-US" sz="2800" smtClean="0"/>
              <a:t> </a:t>
            </a:r>
            <a:r>
              <a:rPr lang="en-US" sz="2800" err="1" smtClean="0"/>
              <a:t>Nước</a:t>
            </a:r>
            <a:r>
              <a:rPr lang="en-US" sz="2800" smtClean="0"/>
              <a:t> hoa </a:t>
            </a:r>
            <a:r>
              <a:rPr lang="en-US" sz="2800" err="1" smtClean="0"/>
              <a:t>kích</a:t>
            </a:r>
            <a:r>
              <a:rPr lang="en-US" sz="2800" smtClean="0"/>
              <a:t> </a:t>
            </a:r>
            <a:r>
              <a:rPr lang="en-US" sz="2800" err="1" smtClean="0"/>
              <a:t>dục</a:t>
            </a:r>
            <a:r>
              <a:rPr lang="en-US" sz="2800" smtClean="0"/>
              <a:t> Popper </a:t>
            </a:r>
            <a:r>
              <a:rPr lang="en-US" sz="2800" err="1" smtClean="0"/>
              <a:t>làm</a:t>
            </a:r>
            <a:r>
              <a:rPr lang="en-US" sz="2800" smtClean="0"/>
              <a:t> </a:t>
            </a:r>
            <a:r>
              <a:rPr lang="en-US" sz="2800" err="1" smtClean="0"/>
              <a:t>tăng</a:t>
            </a:r>
            <a:r>
              <a:rPr lang="en-US" sz="2800" smtClean="0"/>
              <a:t> </a:t>
            </a:r>
            <a:r>
              <a:rPr lang="en-US" sz="2800" err="1" smtClean="0"/>
              <a:t>tỷ</a:t>
            </a:r>
            <a:r>
              <a:rPr lang="en-US" sz="2800" smtClean="0"/>
              <a:t> </a:t>
            </a:r>
            <a:r>
              <a:rPr lang="en-US" sz="2800" err="1" smtClean="0"/>
              <a:t>lệ</a:t>
            </a:r>
            <a:r>
              <a:rPr lang="en-US" sz="2800" smtClean="0"/>
              <a:t> </a:t>
            </a:r>
            <a:r>
              <a:rPr lang="en-US" sz="2800" err="1" smtClean="0"/>
              <a:t>Quan</a:t>
            </a:r>
            <a:r>
              <a:rPr lang="en-US" sz="2800" smtClean="0"/>
              <a:t> </a:t>
            </a:r>
            <a:r>
              <a:rPr lang="en-US" sz="2800" err="1" smtClean="0"/>
              <a:t>hệ</a:t>
            </a:r>
            <a:r>
              <a:rPr lang="en-US" sz="2800" smtClean="0"/>
              <a:t> </a:t>
            </a:r>
            <a:r>
              <a:rPr lang="en-US" sz="2800" err="1" smtClean="0"/>
              <a:t>tình</a:t>
            </a:r>
            <a:r>
              <a:rPr lang="en-US" sz="2800" smtClean="0"/>
              <a:t> </a:t>
            </a:r>
            <a:r>
              <a:rPr lang="en-US" sz="2800" err="1" smtClean="0"/>
              <a:t>dục</a:t>
            </a:r>
            <a:r>
              <a:rPr lang="en-US" sz="2800" smtClean="0"/>
              <a:t> </a:t>
            </a:r>
            <a:r>
              <a:rPr lang="en-US" sz="2800" err="1" smtClean="0"/>
              <a:t>không</a:t>
            </a:r>
            <a:r>
              <a:rPr lang="en-US" sz="2800" smtClean="0"/>
              <a:t> </a:t>
            </a:r>
            <a:r>
              <a:rPr lang="en-US" sz="2800" err="1" smtClean="0"/>
              <a:t>bảo</a:t>
            </a:r>
            <a:r>
              <a:rPr lang="en-US" sz="2800" smtClean="0"/>
              <a:t> </a:t>
            </a:r>
            <a:r>
              <a:rPr lang="en-US" sz="2800" err="1" smtClean="0"/>
              <a:t>vệ</a:t>
            </a:r>
            <a:r>
              <a:rPr lang="en-US" sz="2800" smtClean="0"/>
              <a:t> qua </a:t>
            </a:r>
            <a:r>
              <a:rPr lang="en-US" sz="2800" err="1" smtClean="0"/>
              <a:t>đường</a:t>
            </a:r>
            <a:r>
              <a:rPr lang="en-US" sz="2800" smtClean="0"/>
              <a:t> </a:t>
            </a:r>
            <a:r>
              <a:rPr lang="en-US" sz="2800" err="1" smtClean="0"/>
              <a:t>hậu</a:t>
            </a:r>
            <a:r>
              <a:rPr lang="en-US" sz="2800" smtClean="0"/>
              <a:t> </a:t>
            </a:r>
            <a:r>
              <a:rPr lang="en-US" sz="2800" err="1" smtClean="0"/>
              <a:t>môn</a:t>
            </a:r>
            <a:r>
              <a:rPr lang="en-US" sz="2800" smtClean="0"/>
              <a:t> ở </a:t>
            </a:r>
            <a:r>
              <a:rPr lang="en-US" sz="2800" err="1" smtClean="0"/>
              <a:t>các</a:t>
            </a:r>
            <a:r>
              <a:rPr lang="en-US" sz="2800" smtClean="0"/>
              <a:t> </a:t>
            </a:r>
            <a:r>
              <a:rPr lang="en-US" sz="2800" err="1" smtClean="0"/>
              <a:t>cặp</a:t>
            </a:r>
            <a:r>
              <a:rPr lang="en-US" sz="2800" smtClean="0"/>
              <a:t> </a:t>
            </a:r>
            <a:r>
              <a:rPr lang="en-US" sz="2800" err="1" smtClean="0"/>
              <a:t>đôi</a:t>
            </a:r>
            <a:r>
              <a:rPr lang="en-US" sz="2800" smtClean="0"/>
              <a:t> </a:t>
            </a:r>
            <a:r>
              <a:rPr lang="en-US" sz="2800" err="1" smtClean="0"/>
              <a:t>dị</a:t>
            </a:r>
            <a:r>
              <a:rPr lang="en-US" sz="2800" smtClean="0"/>
              <a:t> </a:t>
            </a:r>
            <a:r>
              <a:rPr lang="en-US" sz="2800" err="1" smtClean="0"/>
              <a:t>nhiễm</a:t>
            </a:r>
            <a:r>
              <a:rPr lang="en-US" sz="2800" smtClean="0"/>
              <a:t> (SDUA)</a:t>
            </a:r>
            <a:r>
              <a:rPr lang="en-US" sz="3200" smtClean="0"/>
              <a:t/>
            </a:r>
            <a:br>
              <a:rPr lang="en-US" sz="3200" smtClean="0"/>
            </a:br>
            <a:r>
              <a:rPr lang="en-US" sz="2400" smtClean="0"/>
              <a:t>HPTN 015 - EXPLORE</a:t>
            </a:r>
            <a:endParaRPr lang="en-US" sz="240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01164" y="2094213"/>
          <a:ext cx="89154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5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10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8070"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Ma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túy</a:t>
                      </a:r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/</a:t>
                      </a:r>
                      <a:r>
                        <a:rPr lang="en-US" sz="2400" err="1" smtClean="0">
                          <a:solidFill>
                            <a:srgbClr val="080808"/>
                          </a:solidFill>
                        </a:rPr>
                        <a:t>Tần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suất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OR </a:t>
                      </a:r>
                      <a:r>
                        <a:rPr lang="en-US" sz="2400" err="1" smtClean="0">
                          <a:solidFill>
                            <a:srgbClr val="080808"/>
                          </a:solidFill>
                        </a:rPr>
                        <a:t>đối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với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những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SDUA (95% CI)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err="1" smtClean="0">
                          <a:solidFill>
                            <a:srgbClr val="080808"/>
                          </a:solidFill>
                        </a:rPr>
                        <a:t>Giá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trị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P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231">
                <a:tc>
                  <a:txBody>
                    <a:bodyPr/>
                    <a:lstStyle/>
                    <a:p>
                      <a:pPr algn="ctr"/>
                      <a:r>
                        <a:rPr lang="en-US" sz="2400" err="1" smtClean="0">
                          <a:solidFill>
                            <a:srgbClr val="080808"/>
                          </a:solidFill>
                        </a:rPr>
                        <a:t>Không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sử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dụng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ma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túy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err="1" smtClean="0">
                          <a:solidFill>
                            <a:srgbClr val="080808"/>
                          </a:solidFill>
                        </a:rPr>
                        <a:t>Tham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khảo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231">
                <a:tc>
                  <a:txBody>
                    <a:bodyPr/>
                    <a:lstStyle/>
                    <a:p>
                      <a:pPr algn="ctr"/>
                      <a:r>
                        <a:rPr lang="en-US" sz="2400" err="1" smtClean="0">
                          <a:solidFill>
                            <a:srgbClr val="080808"/>
                          </a:solidFill>
                        </a:rPr>
                        <a:t>Sử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dụng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một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ma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túy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&lt; 1/</a:t>
                      </a:r>
                      <a:r>
                        <a:rPr lang="en-US" sz="2400" err="1" smtClean="0">
                          <a:solidFill>
                            <a:srgbClr val="080808"/>
                          </a:solidFill>
                        </a:rPr>
                        <a:t>tuần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1.5 (1.1-1.9)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0.005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231">
                <a:tc>
                  <a:txBody>
                    <a:bodyPr/>
                    <a:lstStyle/>
                    <a:p>
                      <a:pPr algn="ctr"/>
                      <a:r>
                        <a:rPr lang="en-US" sz="2400" err="1" smtClean="0">
                          <a:solidFill>
                            <a:srgbClr val="080808"/>
                          </a:solidFill>
                        </a:rPr>
                        <a:t>Sử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dụng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2 ma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túy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&lt; 1/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tuần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3.2 (2.2-4.7)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&lt;0.0001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231">
                <a:tc>
                  <a:txBody>
                    <a:bodyPr/>
                    <a:lstStyle/>
                    <a:p>
                      <a:pPr algn="ctr"/>
                      <a:r>
                        <a:rPr lang="en-US" sz="2400" err="1" smtClean="0">
                          <a:solidFill>
                            <a:srgbClr val="080808"/>
                          </a:solidFill>
                        </a:rPr>
                        <a:t>Sử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dụng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3 ma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túy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&lt; 1/</a:t>
                      </a:r>
                      <a:r>
                        <a:rPr lang="en-US" sz="2400" err="1" smtClean="0">
                          <a:solidFill>
                            <a:srgbClr val="080808"/>
                          </a:solidFill>
                        </a:rPr>
                        <a:t>tuần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2.8 (1.6-4.9)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0.0002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231"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1+ ma </a:t>
                      </a:r>
                      <a:r>
                        <a:rPr lang="en-US" sz="2400" err="1" smtClean="0">
                          <a:solidFill>
                            <a:srgbClr val="080808"/>
                          </a:solidFill>
                        </a:rPr>
                        <a:t>túy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sử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dụng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hàng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</a:rPr>
                        <a:t>tuần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2.2 (1.5-3.4)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solidFill>
                            <a:srgbClr val="080808"/>
                          </a:solidFill>
                        </a:rPr>
                        <a:t>0.0002</a:t>
                      </a:r>
                      <a:endParaRPr lang="en-US" sz="240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0400" y="5150547"/>
            <a:ext cx="767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Các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mẫu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ma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túy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methamphetamine,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nước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hoa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kích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dục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2400" dirty="0">
                <a:cs typeface="Arial" panose="020B0604020202020204" pitchFamily="34" charset="0"/>
              </a:rPr>
              <a:t>P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opper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cocaine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dạng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ngửi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Các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mẫu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ma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túy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điều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chỉnh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các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triệu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chứng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trầm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cảm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0400" y="6324600"/>
            <a:ext cx="756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Nguồn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Colfax et al., J Urban Health, 2005, 82 (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1): i62-i70</a:t>
            </a:r>
          </a:p>
        </p:txBody>
      </p:sp>
    </p:spTree>
    <p:extLst>
      <p:ext uri="{BB962C8B-B14F-4D97-AF65-F5344CB8AC3E}">
        <p14:creationId xmlns:p14="http://schemas.microsoft.com/office/powerpoint/2010/main" val="38961774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30676"/>
            <a:ext cx="9102725" cy="944563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Sử</a:t>
            </a:r>
            <a:r>
              <a:rPr lang="en-US" sz="3200" dirty="0" smtClean="0"/>
              <a:t> </a:t>
            </a:r>
            <a:r>
              <a:rPr lang="en-US" sz="3200" dirty="0" err="1" smtClean="0"/>
              <a:t>dụng</a:t>
            </a:r>
            <a:r>
              <a:rPr lang="en-US" sz="3200" dirty="0" smtClean="0"/>
              <a:t> ma </a:t>
            </a:r>
            <a:r>
              <a:rPr lang="en-US" sz="3200" dirty="0" err="1" smtClean="0"/>
              <a:t>túy</a:t>
            </a:r>
            <a:r>
              <a:rPr lang="en-US" sz="3200" dirty="0" smtClean="0"/>
              <a:t> 2 </a:t>
            </a:r>
            <a:r>
              <a:rPr lang="en-US" sz="3200" dirty="0" err="1" smtClean="0"/>
              <a:t>giờ</a:t>
            </a:r>
            <a:r>
              <a:rPr lang="en-US" sz="3200" dirty="0" smtClean="0"/>
              <a:t> </a:t>
            </a:r>
            <a:r>
              <a:rPr lang="en-US" sz="3200" dirty="0" err="1" smtClean="0"/>
              <a:t>trước</a:t>
            </a:r>
            <a:r>
              <a:rPr lang="en-US" sz="3200" dirty="0" smtClean="0"/>
              <a:t> </a:t>
            </a:r>
            <a:r>
              <a:rPr lang="en-US" sz="3200" dirty="0" err="1" smtClean="0"/>
              <a:t>khi</a:t>
            </a:r>
            <a:r>
              <a:rPr lang="en-US" sz="3200" dirty="0" smtClean="0"/>
              <a:t> </a:t>
            </a:r>
            <a:r>
              <a:rPr lang="en-US" sz="3200" dirty="0" err="1" smtClean="0"/>
              <a:t>quan</a:t>
            </a:r>
            <a:r>
              <a:rPr lang="en-US" sz="3200" dirty="0" smtClean="0"/>
              <a:t> </a:t>
            </a:r>
            <a:r>
              <a:rPr lang="en-US" sz="3200" dirty="0" err="1" smtClean="0"/>
              <a:t>hệ</a:t>
            </a:r>
            <a:r>
              <a:rPr lang="en-US" sz="3200" dirty="0" smtClean="0"/>
              <a:t> </a:t>
            </a:r>
            <a:r>
              <a:rPr lang="en-US" sz="3200" dirty="0" err="1" smtClean="0"/>
              <a:t>tình</a:t>
            </a:r>
            <a:r>
              <a:rPr lang="en-US" sz="3200" dirty="0" smtClean="0"/>
              <a:t> </a:t>
            </a:r>
            <a:r>
              <a:rPr lang="en-US" sz="3200" dirty="0" err="1" smtClean="0"/>
              <a:t>dục</a:t>
            </a:r>
            <a:r>
              <a:rPr lang="en-US" sz="3200" dirty="0" smtClean="0"/>
              <a:t>: </a:t>
            </a:r>
            <a:br>
              <a:rPr lang="en-US" sz="3200" dirty="0" smtClean="0"/>
            </a:br>
            <a:r>
              <a:rPr lang="en-US" sz="3200" dirty="0" smtClean="0"/>
              <a:t>HPTN061</a:t>
            </a:r>
            <a:endParaRPr lang="en-US" sz="32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68037032"/>
              </p:ext>
            </p:extLst>
          </p:nvPr>
        </p:nvGraphicFramePr>
        <p:xfrm>
          <a:off x="319723" y="1981200"/>
          <a:ext cx="8428037" cy="383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-40640" y="2448560"/>
            <a:ext cx="492443" cy="18491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1E344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Percent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39280" y="4992430"/>
            <a:ext cx="1615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E344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*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p&lt;0.001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0600" y="5811520"/>
            <a:ext cx="7432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Nguồn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r>
              <a:rPr kumimoji="0" lang="en-US" sz="20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Dyer et al., J Urban Health, 2013, 90:1181-93</a:t>
            </a:r>
          </a:p>
        </p:txBody>
      </p:sp>
    </p:spTree>
    <p:extLst>
      <p:ext uri="{BB962C8B-B14F-4D97-AF65-F5344CB8AC3E}">
        <p14:creationId xmlns:p14="http://schemas.microsoft.com/office/powerpoint/2010/main" val="3170634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96982263"/>
              </p:ext>
            </p:extLst>
          </p:nvPr>
        </p:nvGraphicFramePr>
        <p:xfrm>
          <a:off x="914400" y="2164398"/>
          <a:ext cx="7467600" cy="3179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960438"/>
            <a:ext cx="9144000" cy="944562"/>
          </a:xfrm>
        </p:spPr>
        <p:txBody>
          <a:bodyPr>
            <a:normAutofit fontScale="90000"/>
          </a:bodyPr>
          <a:lstStyle/>
          <a:p>
            <a:r>
              <a:rPr lang="en-US" err="1" smtClean="0"/>
              <a:t>Sử</a:t>
            </a:r>
            <a:r>
              <a:rPr lang="en-US" smtClean="0"/>
              <a:t> </a:t>
            </a:r>
            <a:r>
              <a:rPr lang="en-US" err="1" smtClean="0"/>
              <a:t>dụng</a:t>
            </a:r>
            <a:r>
              <a:rPr lang="en-US" smtClean="0"/>
              <a:t> Methamphetamine và Tỷ </a:t>
            </a:r>
            <a:r>
              <a:rPr lang="en-US" err="1" smtClean="0"/>
              <a:t>lệ</a:t>
            </a:r>
            <a:r>
              <a:rPr lang="en-US" smtClean="0"/>
              <a:t> </a:t>
            </a:r>
            <a:r>
              <a:rPr lang="en-US" err="1" smtClean="0"/>
              <a:t>mắc</a:t>
            </a:r>
            <a:r>
              <a:rPr lang="en-US" smtClean="0"/>
              <a:t> HIV ở </a:t>
            </a:r>
            <a:r>
              <a:rPr lang="en-US" err="1" smtClean="0"/>
              <a:t>nhóm</a:t>
            </a:r>
            <a:r>
              <a:rPr lang="en-US" smtClean="0"/>
              <a:t> MSM:</a:t>
            </a:r>
            <a:endParaRPr lang="en-US"/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4836161" y="6233815"/>
            <a:ext cx="4175636" cy="547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654" tIns="42327" rIns="84654" bIns="42327">
            <a:spAutoFit/>
          </a:bodyPr>
          <a:lstStyle>
            <a:lvl1pPr>
              <a:defRPr sz="4000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4000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4000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4000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40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9pPr>
          </a:lstStyle>
          <a:p>
            <a:pPr marL="0" marR="0" lvl="0" indent="0" algn="l" defTabSz="9139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30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 </a:t>
            </a:r>
            <a:r>
              <a:rPr kumimoji="0" lang="en-US" altLang="en-US" sz="1500" b="0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Koblin</a:t>
            </a: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et al., 2006, AIDS, </a:t>
            </a:r>
            <a:r>
              <a:rPr kumimoji="0" lang="en-US" altLang="en-US" sz="15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20: </a:t>
            </a: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731-739</a:t>
            </a:r>
          </a:p>
          <a:p>
            <a:pPr marL="0" marR="0" lvl="0" indent="0" algn="l" defTabSz="9139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30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 </a:t>
            </a: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Ostrow et al., 2009, </a:t>
            </a:r>
            <a:r>
              <a:rPr kumimoji="0" lang="en-US" altLang="en-US" sz="15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JAIDS, 51: </a:t>
            </a: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349-355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3991" y="2057400"/>
            <a:ext cx="492443" cy="262128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Phần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0813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838200"/>
          </a:xfrm>
        </p:spPr>
        <p:txBody>
          <a:bodyPr/>
          <a:lstStyle/>
          <a:p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luận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906963"/>
          </a:xfrm>
          <a:noFill/>
        </p:spPr>
        <p:txBody>
          <a:bodyPr/>
          <a:lstStyle/>
          <a:p>
            <a:r>
              <a:rPr lang="en-US" dirty="0" smtClean="0"/>
              <a:t>Methamphetamine </a:t>
            </a:r>
            <a:r>
              <a:rPr lang="en-US" dirty="0" err="1" smtClean="0"/>
              <a:t>thường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chung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chất</a:t>
            </a:r>
            <a:r>
              <a:rPr lang="en-US" dirty="0" smtClean="0"/>
              <a:t> </a:t>
            </a:r>
            <a:r>
              <a:rPr lang="en-US" dirty="0" err="1" smtClean="0"/>
              <a:t>khác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tăng</a:t>
            </a:r>
            <a:r>
              <a:rPr lang="en-US" dirty="0" smtClean="0"/>
              <a:t> </a:t>
            </a:r>
            <a:r>
              <a:rPr lang="en-US" dirty="0" err="1" smtClean="0"/>
              <a:t>nguy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tình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vệ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tình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chất</a:t>
            </a:r>
            <a:r>
              <a:rPr lang="en-US" dirty="0" smtClean="0"/>
              <a:t> ATS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loại</a:t>
            </a:r>
            <a:r>
              <a:rPr lang="en-US" dirty="0" smtClean="0"/>
              <a:t> </a:t>
            </a:r>
            <a:r>
              <a:rPr lang="en-US" dirty="0" err="1" smtClean="0"/>
              <a:t>chất</a:t>
            </a:r>
            <a:r>
              <a:rPr lang="en-US" dirty="0" smtClean="0"/>
              <a:t> </a:t>
            </a:r>
            <a:r>
              <a:rPr lang="en-US" dirty="0" err="1" smtClean="0"/>
              <a:t>khác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tượng</a:t>
            </a:r>
            <a:r>
              <a:rPr lang="en-US" dirty="0" smtClean="0"/>
              <a:t> </a:t>
            </a:r>
            <a:r>
              <a:rPr lang="en-US" dirty="0" err="1" smtClean="0"/>
              <a:t>phổ</a:t>
            </a:r>
            <a:r>
              <a:rPr lang="en-US" dirty="0" smtClean="0"/>
              <a:t> </a:t>
            </a:r>
            <a:r>
              <a:rPr lang="en-US" dirty="0" err="1" smtClean="0"/>
              <a:t>biến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nam</a:t>
            </a:r>
            <a:r>
              <a:rPr lang="en-US" dirty="0" smtClean="0"/>
              <a:t> </a:t>
            </a:r>
            <a:r>
              <a:rPr lang="en-US" dirty="0" err="1" smtClean="0"/>
              <a:t>giới</a:t>
            </a:r>
            <a:r>
              <a:rPr lang="en-US" dirty="0" smtClean="0"/>
              <a:t> </a:t>
            </a:r>
            <a:r>
              <a:rPr lang="en-US" dirty="0" err="1" smtClean="0"/>
              <a:t>vừa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vừa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tình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</a:t>
            </a:r>
            <a:r>
              <a:rPr lang="en-US" dirty="0" err="1" smtClean="0"/>
              <a:t>dị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Methamphetamine </a:t>
            </a:r>
            <a:r>
              <a:rPr lang="en-US" dirty="0" err="1" smtClean="0"/>
              <a:t>chiếm</a:t>
            </a:r>
            <a:r>
              <a:rPr lang="en-US" dirty="0" smtClean="0"/>
              <a:t> </a:t>
            </a:r>
            <a:r>
              <a:rPr lang="en-US" dirty="0" err="1" smtClean="0"/>
              <a:t>đáng</a:t>
            </a:r>
            <a:r>
              <a:rPr lang="en-US" dirty="0" smtClean="0"/>
              <a:t> </a:t>
            </a:r>
            <a:r>
              <a:rPr lang="en-US" dirty="0" err="1" smtClean="0"/>
              <a:t>kể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ca </a:t>
            </a:r>
            <a:r>
              <a:rPr lang="en-US" dirty="0" err="1" smtClean="0"/>
              <a:t>nhiễm</a:t>
            </a:r>
            <a:r>
              <a:rPr lang="en-US" dirty="0" smtClean="0"/>
              <a:t> HIV,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yếu</a:t>
            </a:r>
            <a:r>
              <a:rPr lang="en-US" dirty="0" smtClean="0"/>
              <a:t> qua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vi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tình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</a:t>
            </a:r>
            <a:r>
              <a:rPr lang="en-US" dirty="0" err="1" smtClean="0"/>
              <a:t>nguy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MSM.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03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4330595"/>
              </p:ext>
            </p:extLst>
          </p:nvPr>
        </p:nvGraphicFramePr>
        <p:xfrm>
          <a:off x="55179" y="1924292"/>
          <a:ext cx="4648200" cy="4171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520" y="2418080"/>
            <a:ext cx="3981768" cy="3159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66800" y="6444108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err="1" smtClean="0"/>
              <a:t>Nguồn</a:t>
            </a:r>
            <a:r>
              <a:rPr lang="en-US" sz="1800" i="1" smtClean="0"/>
              <a:t>: </a:t>
            </a:r>
            <a:r>
              <a:rPr lang="en-US" sz="1800" i="1" err="1" smtClean="0"/>
              <a:t>Shoptaw</a:t>
            </a:r>
            <a:r>
              <a:rPr lang="en-US" sz="1800" i="1" smtClean="0"/>
              <a:t> Reback et al. Drug </a:t>
            </a:r>
            <a:r>
              <a:rPr lang="en-US" sz="1800" i="1" err="1" smtClean="0"/>
              <a:t>Alc</a:t>
            </a:r>
            <a:r>
              <a:rPr lang="en-US" sz="1800" i="1" smtClean="0"/>
              <a:t> </a:t>
            </a:r>
            <a:r>
              <a:rPr lang="en-US" sz="1800" i="1" err="1" smtClean="0"/>
              <a:t>Dep</a:t>
            </a:r>
            <a:r>
              <a:rPr lang="en-US" sz="1800" i="1" smtClean="0"/>
              <a:t>, 2005. 78: 125-34</a:t>
            </a:r>
            <a:endParaRPr lang="en-US" sz="1800" i="1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1767840" y="3027680"/>
            <a:ext cx="0" cy="109728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428240" y="3027680"/>
            <a:ext cx="0" cy="609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743200" y="3027680"/>
            <a:ext cx="0" cy="2235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767840" y="3027680"/>
            <a:ext cx="9753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10080" y="2611845"/>
            <a:ext cx="833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/>
            <a:r>
              <a:rPr lang="en-US" sz="2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45200" y="4545390"/>
            <a:ext cx="487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/>
            <a:r>
              <a:rPr lang="en-US" sz="2000" b="1" smtClean="0">
                <a:solidFill>
                  <a:srgbClr val="1E34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61360" y="5826308"/>
            <a:ext cx="131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/>
            <a:r>
              <a:rPr lang="en-US" sz="1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P&lt;0.05</a:t>
            </a:r>
            <a:endParaRPr lang="en-US" sz="110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dirty="0" err="1" smtClean="0"/>
              <a:t>Điều</a:t>
            </a:r>
            <a:r>
              <a:rPr lang="en-US" sz="3200" dirty="0" smtClean="0"/>
              <a:t> </a:t>
            </a:r>
            <a:r>
              <a:rPr lang="en-US" sz="3200" dirty="0" err="1" smtClean="0"/>
              <a:t>Trị</a:t>
            </a:r>
            <a:r>
              <a:rPr lang="en-US" sz="3200" dirty="0" smtClean="0"/>
              <a:t> </a:t>
            </a:r>
            <a:r>
              <a:rPr lang="en-US" sz="3200" dirty="0" err="1" smtClean="0"/>
              <a:t>Hành</a:t>
            </a:r>
            <a:r>
              <a:rPr lang="en-US" sz="3200" dirty="0" smtClean="0"/>
              <a:t> Vi </a:t>
            </a:r>
            <a:r>
              <a:rPr lang="en-US" sz="3200" dirty="0" err="1" smtClean="0"/>
              <a:t>Lạm</a:t>
            </a:r>
            <a:r>
              <a:rPr lang="en-US" sz="3200" dirty="0" smtClean="0"/>
              <a:t> </a:t>
            </a:r>
            <a:r>
              <a:rPr lang="en-US" sz="3200" dirty="0" err="1" smtClean="0"/>
              <a:t>Dụng</a:t>
            </a:r>
            <a:r>
              <a:rPr lang="en-US" sz="3200" dirty="0" smtClean="0"/>
              <a:t> </a:t>
            </a:r>
            <a:r>
              <a:rPr lang="en-US" sz="3200" dirty="0" err="1" smtClean="0"/>
              <a:t>Chất</a:t>
            </a:r>
            <a:r>
              <a:rPr lang="en-US" sz="3200" dirty="0" smtClean="0"/>
              <a:t> </a:t>
            </a:r>
            <a:r>
              <a:rPr lang="en-US" sz="3200" dirty="0" err="1" smtClean="0"/>
              <a:t>và</a:t>
            </a:r>
            <a:r>
              <a:rPr lang="en-US" sz="3200" dirty="0" smtClean="0"/>
              <a:t> </a:t>
            </a:r>
            <a:r>
              <a:rPr lang="en-US" sz="3200" dirty="0" err="1" smtClean="0"/>
              <a:t>Mối</a:t>
            </a:r>
            <a:r>
              <a:rPr lang="en-US" sz="3200" dirty="0" smtClean="0"/>
              <a:t> </a:t>
            </a:r>
            <a:r>
              <a:rPr lang="en-US" sz="3200" dirty="0" err="1" smtClean="0"/>
              <a:t>Liên</a:t>
            </a:r>
            <a:r>
              <a:rPr lang="en-US" sz="3200" dirty="0" smtClean="0"/>
              <a:t> </a:t>
            </a:r>
            <a:r>
              <a:rPr lang="en-US" sz="3200" dirty="0" err="1" smtClean="0"/>
              <a:t>Hệ</a:t>
            </a:r>
            <a:r>
              <a:rPr lang="en-US" sz="3200" dirty="0" smtClean="0"/>
              <a:t> </a:t>
            </a:r>
            <a:r>
              <a:rPr lang="en-US" sz="3200" dirty="0" err="1" smtClean="0"/>
              <a:t>với</a:t>
            </a:r>
            <a:r>
              <a:rPr lang="en-US" sz="3200" dirty="0" smtClean="0"/>
              <a:t> </a:t>
            </a:r>
            <a:r>
              <a:rPr lang="en-US" sz="3200" dirty="0" err="1" smtClean="0"/>
              <a:t>Giảm</a:t>
            </a:r>
            <a:r>
              <a:rPr lang="en-US" sz="3200" dirty="0" smtClean="0"/>
              <a:t> </a:t>
            </a:r>
            <a:r>
              <a:rPr lang="en-US" sz="3200" dirty="0" err="1" smtClean="0"/>
              <a:t>thiểu</a:t>
            </a:r>
            <a:r>
              <a:rPr lang="en-US" sz="3200" dirty="0" smtClean="0"/>
              <a:t> </a:t>
            </a:r>
            <a:r>
              <a:rPr lang="en-US" sz="3200" dirty="0" err="1" smtClean="0"/>
              <a:t>Nguy</a:t>
            </a:r>
            <a:r>
              <a:rPr lang="en-US" sz="3200" dirty="0" smtClean="0"/>
              <a:t> </a:t>
            </a:r>
            <a:r>
              <a:rPr lang="en-US" sz="3200" dirty="0" err="1" smtClean="0"/>
              <a:t>cơ</a:t>
            </a:r>
            <a:r>
              <a:rPr lang="en-US" sz="3200" dirty="0" smtClean="0"/>
              <a:t> </a:t>
            </a:r>
            <a:r>
              <a:rPr lang="en-US" sz="3200" dirty="0" err="1" smtClean="0"/>
              <a:t>nhiễm</a:t>
            </a:r>
            <a:r>
              <a:rPr lang="en-US" sz="3200" dirty="0" smtClean="0"/>
              <a:t> HIV </a:t>
            </a:r>
            <a:r>
              <a:rPr lang="en-US" sz="3200" dirty="0" err="1" smtClean="0"/>
              <a:t>trong</a:t>
            </a:r>
            <a:r>
              <a:rPr lang="en-US" sz="3200" dirty="0" smtClean="0"/>
              <a:t> </a:t>
            </a:r>
            <a:r>
              <a:rPr lang="en-US" sz="3200" dirty="0" err="1" smtClean="0"/>
              <a:t>nhóm</a:t>
            </a:r>
            <a:r>
              <a:rPr lang="en-US" sz="3200" dirty="0" smtClean="0"/>
              <a:t> MSM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6889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-34159" y="1723138"/>
            <a:ext cx="4196081" cy="44704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en-US" sz="2400" smtClean="0"/>
              <a:t>EDGE  (HIV+ MSM)</a:t>
            </a:r>
          </a:p>
          <a:p>
            <a:pPr marL="0" indent="0" algn="ctr">
              <a:buNone/>
            </a:pPr>
            <a:r>
              <a:rPr lang="en-US" altLang="en-US" sz="2400" smtClean="0"/>
              <a:t>Fast Lane (HIV- </a:t>
            </a:r>
            <a:r>
              <a:rPr lang="en-US" altLang="en-US" sz="2400" err="1" smtClean="0"/>
              <a:t>tình</a:t>
            </a:r>
            <a:r>
              <a:rPr lang="en-US" altLang="en-US" sz="2400" smtClean="0"/>
              <a:t> </a:t>
            </a:r>
            <a:r>
              <a:rPr lang="en-US" altLang="en-US" sz="2400" err="1" smtClean="0"/>
              <a:t>dục</a:t>
            </a:r>
            <a:r>
              <a:rPr lang="en-US" altLang="en-US" sz="2400" smtClean="0"/>
              <a:t> </a:t>
            </a:r>
            <a:r>
              <a:rPr lang="en-US" altLang="en-US" sz="2400" err="1" smtClean="0"/>
              <a:t>khác</a:t>
            </a:r>
            <a:r>
              <a:rPr lang="en-US" altLang="en-US" sz="2400" smtClean="0"/>
              <a:t> </a:t>
            </a:r>
            <a:r>
              <a:rPr lang="en-US" altLang="en-US" sz="2400" err="1" smtClean="0"/>
              <a:t>giới</a:t>
            </a:r>
            <a:r>
              <a:rPr lang="en-US" altLang="en-US" sz="2400" smtClean="0"/>
              <a:t>)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400" err="1" smtClean="0"/>
              <a:t>Tình</a:t>
            </a:r>
            <a:r>
              <a:rPr lang="en-US" sz="2400" smtClean="0"/>
              <a:t> </a:t>
            </a:r>
            <a:r>
              <a:rPr lang="en-US" sz="2400" err="1" smtClean="0"/>
              <a:t>dục</a:t>
            </a:r>
            <a:r>
              <a:rPr lang="en-US" sz="2400" smtClean="0"/>
              <a:t> </a:t>
            </a:r>
            <a:r>
              <a:rPr lang="en-US" sz="2400" err="1" smtClean="0"/>
              <a:t>không</a:t>
            </a:r>
            <a:r>
              <a:rPr lang="en-US" sz="2400" smtClean="0"/>
              <a:t> an </a:t>
            </a:r>
            <a:r>
              <a:rPr lang="en-US" sz="2400" err="1" smtClean="0"/>
              <a:t>toàn</a:t>
            </a:r>
            <a:endParaRPr lang="en-US" sz="2400"/>
          </a:p>
          <a:p>
            <a:pPr marL="457200" indent="-457200" fontAlgn="base">
              <a:buFont typeface="+mj-lt"/>
              <a:buAutoNum type="arabicPeriod"/>
            </a:pPr>
            <a:r>
              <a:rPr lang="en-US" sz="2400" err="1" smtClean="0"/>
              <a:t>Có</a:t>
            </a:r>
            <a:r>
              <a:rPr lang="en-US" sz="2400" smtClean="0"/>
              <a:t> </a:t>
            </a:r>
            <a:r>
              <a:rPr lang="en-US" sz="2400" err="1" smtClean="0"/>
              <a:t>sử</a:t>
            </a:r>
            <a:r>
              <a:rPr lang="en-US" sz="2400" smtClean="0"/>
              <a:t> </a:t>
            </a:r>
            <a:r>
              <a:rPr lang="en-US" sz="2400" err="1" smtClean="0"/>
              <a:t>dụng</a:t>
            </a:r>
            <a:r>
              <a:rPr lang="en-US" sz="2400" smtClean="0"/>
              <a:t> </a:t>
            </a:r>
            <a:r>
              <a:rPr lang="en-US" sz="2400" err="1" smtClean="0"/>
              <a:t>bao</a:t>
            </a:r>
            <a:r>
              <a:rPr lang="en-US" sz="2400" smtClean="0"/>
              <a:t> </a:t>
            </a:r>
            <a:r>
              <a:rPr lang="en-US" sz="2400" err="1" smtClean="0"/>
              <a:t>cao</a:t>
            </a:r>
            <a:r>
              <a:rPr lang="en-US" sz="2400" smtClean="0"/>
              <a:t> </a:t>
            </a:r>
            <a:r>
              <a:rPr lang="en-US" sz="2400" err="1" smtClean="0"/>
              <a:t>su</a:t>
            </a:r>
            <a:endParaRPr lang="en-US" sz="2400"/>
          </a:p>
          <a:p>
            <a:pPr marL="457200" indent="-457200" fontAlgn="base">
              <a:buFont typeface="+mj-lt"/>
              <a:buAutoNum type="arabicPeriod"/>
            </a:pPr>
            <a:r>
              <a:rPr lang="en-US" sz="2400" err="1" smtClean="0"/>
              <a:t>Đàm</a:t>
            </a:r>
            <a:r>
              <a:rPr lang="en-US" sz="2400" smtClean="0"/>
              <a:t> </a:t>
            </a:r>
            <a:r>
              <a:rPr lang="en-US" sz="2400" err="1" smtClean="0"/>
              <a:t>phán</a:t>
            </a:r>
            <a:r>
              <a:rPr lang="en-US" sz="2400" smtClean="0"/>
              <a:t> để QHTD an </a:t>
            </a:r>
            <a:r>
              <a:rPr lang="en-US" sz="2400" err="1" smtClean="0"/>
              <a:t>toàn</a:t>
            </a:r>
            <a:r>
              <a:rPr lang="en-US" sz="2400" smtClean="0"/>
              <a:t> </a:t>
            </a:r>
            <a:r>
              <a:rPr lang="en-US" sz="2400" err="1" smtClean="0"/>
              <a:t>hơn</a:t>
            </a:r>
            <a:endParaRPr lang="en-US" sz="2400"/>
          </a:p>
          <a:p>
            <a:pPr marL="457200" indent="-457200" fontAlgn="base">
              <a:buFont typeface="+mj-lt"/>
              <a:buAutoNum type="arabicPeriod"/>
            </a:pPr>
            <a:r>
              <a:rPr lang="en-US" sz="2400" err="1" smtClean="0"/>
              <a:t>Hỗ</a:t>
            </a:r>
            <a:r>
              <a:rPr lang="en-US" sz="2400" smtClean="0"/>
              <a:t> </a:t>
            </a:r>
            <a:r>
              <a:rPr lang="en-US" sz="2400" err="1" smtClean="0"/>
              <a:t>trợ</a:t>
            </a:r>
            <a:r>
              <a:rPr lang="en-US" sz="2400" smtClean="0"/>
              <a:t> </a:t>
            </a:r>
            <a:r>
              <a:rPr lang="en-US" sz="2400" err="1" smtClean="0"/>
              <a:t>từ</a:t>
            </a:r>
            <a:r>
              <a:rPr lang="en-US" sz="2400" smtClean="0"/>
              <a:t> </a:t>
            </a:r>
            <a:r>
              <a:rPr lang="en-US" sz="2400" err="1" smtClean="0"/>
              <a:t>xã</a:t>
            </a:r>
            <a:r>
              <a:rPr lang="en-US" sz="2400" smtClean="0"/>
              <a:t> </a:t>
            </a:r>
            <a:r>
              <a:rPr lang="en-US" sz="2400" err="1" smtClean="0"/>
              <a:t>hội</a:t>
            </a:r>
            <a:endParaRPr lang="en-US" sz="2400"/>
          </a:p>
          <a:p>
            <a:pPr marL="457200" indent="-457200" fontAlgn="base">
              <a:buFont typeface="+mj-lt"/>
              <a:buAutoNum type="arabicPeriod"/>
            </a:pPr>
            <a:r>
              <a:rPr lang="en-US" sz="2400" smtClean="0"/>
              <a:t>EDGE: </a:t>
            </a:r>
            <a:r>
              <a:rPr lang="en-US" sz="2400" err="1" smtClean="0"/>
              <a:t>Công</a:t>
            </a:r>
            <a:r>
              <a:rPr lang="en-US" sz="2400" smtClean="0"/>
              <a:t> </a:t>
            </a:r>
            <a:r>
              <a:rPr lang="en-US" sz="2400" err="1" smtClean="0"/>
              <a:t>khai</a:t>
            </a:r>
            <a:r>
              <a:rPr lang="en-US" sz="2400" smtClean="0"/>
              <a:t> </a:t>
            </a:r>
            <a:r>
              <a:rPr lang="en-US" sz="2400" err="1" smtClean="0"/>
              <a:t>tình</a:t>
            </a:r>
            <a:r>
              <a:rPr lang="en-US" sz="2400" smtClean="0"/>
              <a:t> </a:t>
            </a:r>
            <a:r>
              <a:rPr lang="en-US" sz="2400" err="1" smtClean="0"/>
              <a:t>trạng</a:t>
            </a:r>
            <a:r>
              <a:rPr lang="en-US" sz="2400" smtClean="0"/>
              <a:t> </a:t>
            </a:r>
            <a:r>
              <a:rPr lang="en-US" sz="2400" err="1" smtClean="0"/>
              <a:t>nhiễm</a:t>
            </a:r>
            <a:r>
              <a:rPr lang="en-US" sz="2400" smtClean="0"/>
              <a:t> HIV </a:t>
            </a:r>
            <a:r>
              <a:rPr lang="en-US" sz="2400" err="1" smtClean="0"/>
              <a:t>cho</a:t>
            </a:r>
            <a:r>
              <a:rPr lang="en-US" sz="2400" smtClean="0"/>
              <a:t> </a:t>
            </a:r>
            <a:r>
              <a:rPr lang="en-US" sz="2400" err="1" smtClean="0"/>
              <a:t>bạn</a:t>
            </a:r>
            <a:r>
              <a:rPr lang="en-US" sz="2400" smtClean="0"/>
              <a:t> </a:t>
            </a:r>
            <a:r>
              <a:rPr lang="en-US" sz="2400" err="1" smtClean="0"/>
              <a:t>tình</a:t>
            </a:r>
            <a:endParaRPr lang="en-US" sz="2400"/>
          </a:p>
          <a:p>
            <a:endParaRPr lang="en-US" altLang="en-US" sz="2400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-91440" y="701675"/>
            <a:ext cx="97739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E99C0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04922" y="5839596"/>
            <a:ext cx="8818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smtClean="0"/>
              <a:t>Nguồn: Mausbach, </a:t>
            </a:r>
            <a:r>
              <a:rPr lang="en-US" sz="2000" i="1" err="1" smtClean="0"/>
              <a:t>Strathdee</a:t>
            </a:r>
            <a:r>
              <a:rPr lang="en-US" sz="2000" i="1" smtClean="0"/>
              <a:t>, Patterson. Drug </a:t>
            </a:r>
            <a:r>
              <a:rPr lang="en-US" sz="2000" i="1" err="1" smtClean="0"/>
              <a:t>Alc</a:t>
            </a:r>
            <a:r>
              <a:rPr lang="en-US" sz="2000" i="1" smtClean="0"/>
              <a:t> Dep. 2007, 87:249-257</a:t>
            </a:r>
          </a:p>
          <a:p>
            <a:r>
              <a:rPr lang="en-US" sz="2000" i="1" err="1" smtClean="0"/>
              <a:t>Mausbach</a:t>
            </a:r>
            <a:r>
              <a:rPr lang="en-US" sz="2000" i="1" smtClean="0"/>
              <a:t>, </a:t>
            </a:r>
            <a:r>
              <a:rPr lang="en-US" sz="2000" i="1" err="1" smtClean="0"/>
              <a:t>Strathdee</a:t>
            </a:r>
            <a:r>
              <a:rPr lang="en-US" sz="2000" i="1" smtClean="0"/>
              <a:t>, Patterson. Ann </a:t>
            </a:r>
            <a:r>
              <a:rPr lang="en-US" sz="2000" i="1" err="1" smtClean="0"/>
              <a:t>Beh</a:t>
            </a:r>
            <a:r>
              <a:rPr lang="en-US" sz="2000" i="1" smtClean="0"/>
              <a:t> Med. 2007, 34:263-274</a:t>
            </a:r>
            <a:endParaRPr lang="en-US" sz="2000" i="1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202" y="1776413"/>
            <a:ext cx="4650477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720" y="4689475"/>
            <a:ext cx="4468178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75920" y="50917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err="1" smtClean="0"/>
              <a:t>Phỏng</a:t>
            </a:r>
            <a:r>
              <a:rPr lang="en-US" sz="3200" smtClean="0"/>
              <a:t> </a:t>
            </a:r>
            <a:r>
              <a:rPr lang="en-US" sz="3200" err="1" smtClean="0"/>
              <a:t>vấn</a:t>
            </a:r>
            <a:r>
              <a:rPr lang="en-US" sz="3200" smtClean="0"/>
              <a:t> </a:t>
            </a:r>
            <a:r>
              <a:rPr lang="en-US" sz="3200" err="1" smtClean="0"/>
              <a:t>tạo</a:t>
            </a:r>
            <a:r>
              <a:rPr lang="en-US" sz="3200" smtClean="0"/>
              <a:t> </a:t>
            </a:r>
            <a:r>
              <a:rPr lang="en-US" sz="3200" err="1" smtClean="0"/>
              <a:t>động</a:t>
            </a:r>
            <a:r>
              <a:rPr lang="en-US" sz="3200" smtClean="0"/>
              <a:t> </a:t>
            </a:r>
            <a:r>
              <a:rPr lang="en-US" sz="3200" err="1" smtClean="0"/>
              <a:t>lực</a:t>
            </a:r>
            <a:r>
              <a:rPr lang="en-US" sz="3200" smtClean="0"/>
              <a:t> </a:t>
            </a:r>
            <a:r>
              <a:rPr lang="en-US" sz="3200" err="1" smtClean="0"/>
              <a:t>làm</a:t>
            </a:r>
            <a:r>
              <a:rPr lang="en-US" sz="3200" smtClean="0"/>
              <a:t> </a:t>
            </a:r>
            <a:r>
              <a:rPr lang="en-US" sz="3200" err="1" smtClean="0"/>
              <a:t>giảm</a:t>
            </a:r>
            <a:r>
              <a:rPr lang="en-US" sz="3200" smtClean="0"/>
              <a:t> </a:t>
            </a:r>
            <a:r>
              <a:rPr lang="en-US" sz="3200" err="1" smtClean="0"/>
              <a:t>các</a:t>
            </a:r>
            <a:r>
              <a:rPr lang="en-US" sz="3200" smtClean="0"/>
              <a:t> </a:t>
            </a:r>
            <a:r>
              <a:rPr lang="en-US" sz="3200" err="1" smtClean="0"/>
              <a:t>hành</a:t>
            </a:r>
            <a:r>
              <a:rPr lang="en-US" sz="3200" smtClean="0"/>
              <a:t> vi </a:t>
            </a:r>
            <a:r>
              <a:rPr lang="en-US" sz="3200" err="1" smtClean="0"/>
              <a:t>nguy</a:t>
            </a:r>
            <a:r>
              <a:rPr lang="en-US" sz="3200" smtClean="0"/>
              <a:t> </a:t>
            </a:r>
            <a:r>
              <a:rPr lang="en-US" sz="3200" err="1" smtClean="0"/>
              <a:t>cơ</a:t>
            </a:r>
            <a:r>
              <a:rPr lang="en-US" sz="3200" smtClean="0"/>
              <a:t> </a:t>
            </a:r>
            <a:r>
              <a:rPr lang="en-US" sz="3200" err="1" smtClean="0"/>
              <a:t>trong</a:t>
            </a:r>
            <a:r>
              <a:rPr lang="en-US" sz="3200" smtClean="0"/>
              <a:t> </a:t>
            </a:r>
            <a:r>
              <a:rPr lang="en-US" sz="3200" err="1" smtClean="0"/>
              <a:t>những</a:t>
            </a:r>
            <a:r>
              <a:rPr lang="en-US" sz="3200" smtClean="0"/>
              <a:t> </a:t>
            </a:r>
            <a:r>
              <a:rPr lang="en-US" sz="3200" err="1" smtClean="0"/>
              <a:t>người</a:t>
            </a:r>
            <a:r>
              <a:rPr lang="en-US" sz="3200" smtClean="0"/>
              <a:t> </a:t>
            </a:r>
            <a:r>
              <a:rPr lang="en-US" sz="3200" err="1" smtClean="0"/>
              <a:t>thường</a:t>
            </a:r>
            <a:r>
              <a:rPr lang="en-US" sz="3200" smtClean="0"/>
              <a:t> </a:t>
            </a:r>
            <a:r>
              <a:rPr lang="en-US" sz="3200" err="1" smtClean="0"/>
              <a:t>xuyên</a:t>
            </a:r>
            <a:r>
              <a:rPr lang="en-US" sz="3200" smtClean="0"/>
              <a:t> </a:t>
            </a:r>
            <a:r>
              <a:rPr lang="en-US" sz="3200" err="1" smtClean="0"/>
              <a:t>sử</a:t>
            </a:r>
            <a:r>
              <a:rPr lang="en-US" sz="3200" smtClean="0"/>
              <a:t> </a:t>
            </a:r>
            <a:r>
              <a:rPr lang="en-US" sz="3200" err="1" smtClean="0"/>
              <a:t>dụng</a:t>
            </a:r>
            <a:r>
              <a:rPr lang="en-US" sz="3200" smtClean="0"/>
              <a:t> </a:t>
            </a:r>
            <a:r>
              <a:rPr lang="en-US" sz="3200" err="1" smtClean="0"/>
              <a:t>hàng</a:t>
            </a:r>
            <a:r>
              <a:rPr lang="en-US" sz="3200" smtClean="0"/>
              <a:t> </a:t>
            </a:r>
            <a:r>
              <a:rPr lang="en-US" sz="3200" err="1" smtClean="0"/>
              <a:t>đá</a:t>
            </a:r>
            <a:r>
              <a:rPr lang="en-US" sz="3200" smtClean="0"/>
              <a:t> </a:t>
            </a:r>
            <a:r>
              <a:rPr lang="en-US" sz="3200"/>
              <a:t/>
            </a:r>
            <a:br>
              <a:rPr lang="en-US" sz="3200"/>
            </a:b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4060908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727200"/>
            <a:ext cx="3545840" cy="4866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en-US" sz="2400"/>
          </a:p>
          <a:p>
            <a:pPr marL="457200" indent="-457200" fontAlgn="base">
              <a:buFont typeface="+mj-lt"/>
              <a:buAutoNum type="arabicPeriod"/>
            </a:pPr>
            <a:endParaRPr lang="en-US" sz="2400"/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0" y="670559"/>
            <a:ext cx="9144000" cy="950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E99C0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643128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/>
              <a:t>Landovitz R et al. </a:t>
            </a:r>
            <a:r>
              <a:rPr lang="en-US" sz="1800" i="1" smtClean="0"/>
              <a:t>Open Forum Infectious Disease. </a:t>
            </a:r>
            <a:r>
              <a:rPr lang="en-US" sz="1800" smtClean="0"/>
              <a:t>2014.  </a:t>
            </a:r>
            <a:r>
              <a:rPr lang="en-US" sz="1800" err="1" smtClean="0"/>
              <a:t>doi</a:t>
            </a:r>
            <a:r>
              <a:rPr lang="en-US" sz="1800" smtClean="0"/>
              <a:t>: 10.1093/</a:t>
            </a:r>
            <a:r>
              <a:rPr lang="en-US" sz="1800" err="1" smtClean="0"/>
              <a:t>ofid</a:t>
            </a:r>
            <a:r>
              <a:rPr lang="en-US" sz="1800" smtClean="0"/>
              <a:t>/ofu114</a:t>
            </a:r>
            <a:endParaRPr lang="en-US" sz="180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11760" y="1965385"/>
            <a:ext cx="4155440" cy="410744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2600" smtClean="0"/>
              <a:t>Thiết kế nghiên cứu:</a:t>
            </a:r>
          </a:p>
          <a:p>
            <a:r>
              <a:rPr lang="en-US" altLang="en-US" sz="2400" smtClean="0"/>
              <a:t>Tăng dần lịch thực hiện 8 tuần Quản lý hành vi tích cực với 3 cuộc gặp/tuần dựa trên mẫu xét nghiệm nước tiểu âm tính.</a:t>
            </a:r>
          </a:p>
          <a:p>
            <a:r>
              <a:rPr lang="en-US" altLang="en-US" sz="2400" smtClean="0"/>
              <a:t>Tối đa $430</a:t>
            </a:r>
          </a:p>
          <a:p>
            <a:r>
              <a:rPr lang="en-US" altLang="en-US" sz="2400" smtClean="0"/>
              <a:t>n=140 </a:t>
            </a:r>
          </a:p>
          <a:p>
            <a:pPr marL="0" indent="0">
              <a:buNone/>
            </a:pPr>
            <a:endParaRPr lang="en-US" altLang="en-US" sz="2400" smtClean="0"/>
          </a:p>
          <a:p>
            <a:pPr marL="0" indent="0">
              <a:buNone/>
            </a:pPr>
            <a:r>
              <a:rPr lang="en-US" altLang="en-US" sz="2400" smtClean="0"/>
              <a:t>Kết quả nhóm Methamphetamine : </a:t>
            </a:r>
          </a:p>
          <a:p>
            <a:r>
              <a:rPr lang="en-US" altLang="en-US" sz="2000" smtClean="0"/>
              <a:t>Quản lý hành vi tích cực = 8.9 (SD=9)</a:t>
            </a:r>
          </a:p>
          <a:p>
            <a:r>
              <a:rPr lang="en-US" altLang="en-US" sz="2000" smtClean="0"/>
              <a:t>Kiểm soát thông thường = 6.1 (SD=6) *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4165600" y="1478914"/>
          <a:ext cx="4978400" cy="4704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4" name="Straight Connector 13"/>
          <p:cNvCxnSpPr/>
          <p:nvPr/>
        </p:nvCxnSpPr>
        <p:spPr>
          <a:xfrm>
            <a:off x="5811520" y="2550160"/>
            <a:ext cx="0" cy="203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782560" y="2357120"/>
            <a:ext cx="0" cy="203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321040" y="2346960"/>
            <a:ext cx="0" cy="13309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380480" y="2550160"/>
            <a:ext cx="0" cy="16103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811520" y="2560320"/>
            <a:ext cx="5689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782560" y="2367280"/>
            <a:ext cx="5689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902960" y="2153920"/>
            <a:ext cx="47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/>
            <a:r>
              <a:rPr lang="en-US" sz="32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782560" y="1965385"/>
            <a:ext cx="47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/>
            <a:r>
              <a:rPr lang="en-US" sz="32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03600" y="5841999"/>
            <a:ext cx="1534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/>
            <a:r>
              <a:rPr lang="en-US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* P&lt;0.05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sz="2800" smtClean="0"/>
              <a:t>Quản Lý Hành vi Tích Cực (CM</a:t>
            </a:r>
            <a:r>
              <a:rPr lang="en-US" sz="2800"/>
              <a:t>) </a:t>
            </a:r>
            <a:r>
              <a:rPr lang="en-US" sz="2800" smtClean="0"/>
              <a:t>Thúc đẩy Kết quả Điều Trị Dự Phòng Sau Phơi Nhiễm (PEP) trên nhóm MSM sử dụng chất kích thích ở mức nguy cơ</a:t>
            </a:r>
            <a:r>
              <a:rPr lang="en-US" sz="2800"/>
              <a:t/>
            </a:r>
            <a:br>
              <a:rPr lang="en-US" sz="2800"/>
            </a:br>
            <a:endParaRPr lang="en-US" sz="2800"/>
          </a:p>
        </p:txBody>
      </p:sp>
      <p:sp>
        <p:nvSpPr>
          <p:cNvPr id="6" name="TextBox 5"/>
          <p:cNvSpPr txBox="1"/>
          <p:nvPr/>
        </p:nvSpPr>
        <p:spPr>
          <a:xfrm>
            <a:off x="5181600" y="5410200"/>
            <a:ext cx="190500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80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Hoàn thành PEP</a:t>
            </a:r>
            <a:endParaRPr lang="vi-VN" sz="180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14540" y="5410200"/>
            <a:ext cx="190500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80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Tuân thủ PEP</a:t>
            </a:r>
            <a:endParaRPr lang="vi-VN" sz="180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8047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Nội</a:t>
            </a:r>
            <a:r>
              <a:rPr lang="en-GB" dirty="0" smtClean="0"/>
              <a:t> dung </a:t>
            </a:r>
            <a:r>
              <a:rPr lang="en-GB" dirty="0" err="1" smtClean="0"/>
              <a:t>bài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bày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Tác</a:t>
            </a:r>
            <a:r>
              <a:rPr lang="en-GB" dirty="0" smtClean="0"/>
              <a:t> </a:t>
            </a:r>
            <a:r>
              <a:rPr lang="en-GB" dirty="0" err="1" smtClean="0"/>
              <a:t>động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ATS </a:t>
            </a:r>
            <a:r>
              <a:rPr lang="en-GB" dirty="0" err="1" smtClean="0"/>
              <a:t>trên</a:t>
            </a:r>
            <a:r>
              <a:rPr lang="en-GB" dirty="0" smtClean="0"/>
              <a:t> </a:t>
            </a:r>
            <a:r>
              <a:rPr lang="en-GB" dirty="0" err="1" smtClean="0"/>
              <a:t>bệnh</a:t>
            </a:r>
            <a:r>
              <a:rPr lang="en-GB" dirty="0" smtClean="0"/>
              <a:t> </a:t>
            </a:r>
            <a:r>
              <a:rPr lang="en-GB" dirty="0" err="1" smtClean="0"/>
              <a:t>nhân</a:t>
            </a:r>
            <a:r>
              <a:rPr lang="en-GB" dirty="0" smtClean="0"/>
              <a:t> HIV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bệnh</a:t>
            </a:r>
            <a:r>
              <a:rPr lang="en-GB" dirty="0" smtClean="0"/>
              <a:t> </a:t>
            </a:r>
            <a:r>
              <a:rPr lang="en-GB" dirty="0" err="1" smtClean="0"/>
              <a:t>lây</a:t>
            </a:r>
            <a:r>
              <a:rPr lang="en-GB" dirty="0" smtClean="0"/>
              <a:t> </a:t>
            </a:r>
            <a:r>
              <a:rPr lang="en-GB" dirty="0" err="1" smtClean="0"/>
              <a:t>truyền</a:t>
            </a:r>
            <a:r>
              <a:rPr lang="en-GB" dirty="0" smtClean="0"/>
              <a:t> qua </a:t>
            </a:r>
            <a:r>
              <a:rPr lang="en-GB" dirty="0" err="1" smtClean="0"/>
              <a:t>đường</a:t>
            </a:r>
            <a:r>
              <a:rPr lang="en-GB" dirty="0" smtClean="0"/>
              <a:t> </a:t>
            </a:r>
            <a:r>
              <a:rPr lang="en-GB" dirty="0" err="1" smtClean="0"/>
              <a:t>tình</a:t>
            </a:r>
            <a:r>
              <a:rPr lang="en-GB" dirty="0" smtClean="0"/>
              <a:t> </a:t>
            </a:r>
            <a:r>
              <a:rPr lang="en-GB" dirty="0" err="1" smtClean="0"/>
              <a:t>dục</a:t>
            </a:r>
            <a:endParaRPr lang="en-GB" dirty="0" smtClean="0"/>
          </a:p>
          <a:p>
            <a:r>
              <a:rPr lang="en-GB" dirty="0" err="1" smtClean="0"/>
              <a:t>Tác</a:t>
            </a:r>
            <a:r>
              <a:rPr lang="en-GB" dirty="0" smtClean="0"/>
              <a:t> </a:t>
            </a:r>
            <a:r>
              <a:rPr lang="en-GB" dirty="0" err="1" smtClean="0"/>
              <a:t>động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hành</a:t>
            </a:r>
            <a:r>
              <a:rPr lang="en-GB" dirty="0" smtClean="0"/>
              <a:t> vi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chất</a:t>
            </a:r>
            <a:r>
              <a:rPr lang="en-GB" dirty="0" smtClean="0"/>
              <a:t> ATS</a:t>
            </a:r>
          </a:p>
          <a:p>
            <a:r>
              <a:rPr lang="en-GB" dirty="0" err="1" smtClean="0"/>
              <a:t>Gợi</a:t>
            </a:r>
            <a:r>
              <a:rPr lang="en-GB" dirty="0" smtClean="0"/>
              <a:t> ý </a:t>
            </a:r>
            <a:r>
              <a:rPr lang="en-GB" dirty="0" err="1" smtClean="0"/>
              <a:t>mô</a:t>
            </a:r>
            <a:r>
              <a:rPr lang="en-GB" dirty="0" smtClean="0"/>
              <a:t> </a:t>
            </a:r>
            <a:r>
              <a:rPr lang="en-GB" dirty="0" err="1" smtClean="0"/>
              <a:t>hình</a:t>
            </a:r>
            <a:r>
              <a:rPr lang="en-GB" dirty="0" smtClean="0"/>
              <a:t> can </a:t>
            </a:r>
            <a:r>
              <a:rPr lang="en-GB" dirty="0" err="1" smtClean="0"/>
              <a:t>thiệp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01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/>
          </p:nvPr>
        </p:nvGraphicFramePr>
        <p:xfrm>
          <a:off x="172720" y="2026920"/>
          <a:ext cx="4572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19110" y="1798320"/>
            <a:ext cx="400110" cy="376427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indent="0"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#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cặp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đôi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dị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nhiễm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phân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tích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nước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tiểu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640" y="1815783"/>
            <a:ext cx="4531360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1920" y="6461760"/>
            <a:ext cx="7447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/>
              <a:t>Colfax et al. </a:t>
            </a:r>
            <a:r>
              <a:rPr lang="en-US" sz="2000" i="1" smtClean="0"/>
              <a:t>Archives Gen Psych, </a:t>
            </a:r>
            <a:r>
              <a:rPr lang="en-US" sz="2000" smtClean="0"/>
              <a:t>2011. </a:t>
            </a:r>
            <a:r>
              <a:rPr lang="en-US" sz="2000" i="1" smtClean="0"/>
              <a:t>68</a:t>
            </a:r>
            <a:r>
              <a:rPr lang="en-US" sz="2000" smtClean="0"/>
              <a:t>(11): 1168-1175</a:t>
            </a:r>
            <a:endParaRPr lang="en-US" sz="2000"/>
          </a:p>
        </p:txBody>
      </p:sp>
      <p:sp>
        <p:nvSpPr>
          <p:cNvPr id="4" name="TextBox 3"/>
          <p:cNvSpPr txBox="1"/>
          <p:nvPr/>
        </p:nvSpPr>
        <p:spPr>
          <a:xfrm>
            <a:off x="5498941" y="2094865"/>
            <a:ext cx="3108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/>
            <a:r>
              <a:rPr lang="en-US" sz="2400" b="1" err="1" smtClean="0">
                <a:solidFill>
                  <a:srgbClr val="1E34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400" b="1" smtClean="0">
                <a:solidFill>
                  <a:srgbClr val="1E34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err="1" smtClean="0">
                <a:solidFill>
                  <a:srgbClr val="1E34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400" b="1" smtClean="0">
                <a:solidFill>
                  <a:srgbClr val="1E34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err="1" smtClean="0">
                <a:solidFill>
                  <a:srgbClr val="1E34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hàng</a:t>
            </a:r>
            <a:r>
              <a:rPr lang="en-US" sz="2400" b="1" smtClean="0">
                <a:solidFill>
                  <a:srgbClr val="1E34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err="1" smtClean="0">
                <a:solidFill>
                  <a:srgbClr val="1E34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</a:t>
            </a:r>
            <a:endParaRPr lang="en-US" sz="2400" b="1" smtClean="0">
              <a:solidFill>
                <a:srgbClr val="1E34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78301" y="4873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err="1" smtClean="0"/>
              <a:t>Dược</a:t>
            </a:r>
            <a:r>
              <a:rPr lang="en-US" sz="3200" smtClean="0"/>
              <a:t> </a:t>
            </a:r>
            <a:r>
              <a:rPr lang="en-US" sz="3200" err="1" smtClean="0"/>
              <a:t>lý</a:t>
            </a:r>
            <a:r>
              <a:rPr lang="en-US" sz="3200" smtClean="0"/>
              <a:t> </a:t>
            </a:r>
            <a:r>
              <a:rPr lang="en-US" sz="3200" err="1" smtClean="0"/>
              <a:t>trị</a:t>
            </a:r>
            <a:r>
              <a:rPr lang="en-US" sz="3200" smtClean="0"/>
              <a:t> </a:t>
            </a:r>
            <a:r>
              <a:rPr lang="en-US" sz="3200" err="1" smtClean="0"/>
              <a:t>liệu</a:t>
            </a:r>
            <a:r>
              <a:rPr lang="en-US" sz="3200" smtClean="0"/>
              <a:t> </a:t>
            </a:r>
            <a:r>
              <a:rPr lang="en-US" sz="3200" err="1" smtClean="0"/>
              <a:t>cho</a:t>
            </a:r>
            <a:r>
              <a:rPr lang="en-US" sz="3200" smtClean="0"/>
              <a:t> nhóm MSM sử </a:t>
            </a:r>
            <a:r>
              <a:rPr lang="en-US" sz="3200" err="1" smtClean="0"/>
              <a:t>dụng</a:t>
            </a:r>
            <a:r>
              <a:rPr lang="en-US" sz="3200" smtClean="0"/>
              <a:t> </a:t>
            </a:r>
            <a:r>
              <a:rPr lang="en-US" sz="3200" err="1" smtClean="0"/>
              <a:t>các</a:t>
            </a:r>
            <a:r>
              <a:rPr lang="en-US" sz="3200" smtClean="0"/>
              <a:t> </a:t>
            </a:r>
            <a:r>
              <a:rPr lang="en-US" sz="3200" err="1" smtClean="0"/>
              <a:t>chất</a:t>
            </a:r>
            <a:r>
              <a:rPr lang="en-US" sz="3200" smtClean="0"/>
              <a:t> </a:t>
            </a:r>
            <a:r>
              <a:rPr lang="en-US" sz="3200" err="1" smtClean="0"/>
              <a:t>kích</a:t>
            </a:r>
            <a:r>
              <a:rPr lang="en-US" sz="3200" smtClean="0"/>
              <a:t> thích: </a:t>
            </a:r>
            <a:r>
              <a:rPr lang="en-US" sz="3200"/>
              <a:t>Mirtazapine 30 </a:t>
            </a:r>
            <a:r>
              <a:rPr lang="en-US" sz="3200" smtClean="0"/>
              <a:t>mg/</a:t>
            </a:r>
            <a:r>
              <a:rPr lang="en-US" sz="3200" err="1" smtClean="0"/>
              <a:t>ngày</a:t>
            </a:r>
            <a:r>
              <a:rPr lang="en-US" sz="3200"/>
              <a:t/>
            </a:r>
            <a:br>
              <a:rPr lang="en-US" sz="3200"/>
            </a:b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626499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825433"/>
              </p:ext>
            </p:extLst>
          </p:nvPr>
        </p:nvGraphicFramePr>
        <p:xfrm>
          <a:off x="0" y="533400"/>
          <a:ext cx="8934680" cy="5848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1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6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567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546">
                <a:tc rowSpan="6"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080808"/>
                          </a:solidFill>
                        </a:rPr>
                        <a:t>Hỗ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80808"/>
                          </a:solidFill>
                        </a:rPr>
                        <a:t>trợ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80808"/>
                          </a:solidFill>
                        </a:rPr>
                        <a:t>từ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80808"/>
                          </a:solidFill>
                        </a:rPr>
                        <a:t>xã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80808"/>
                          </a:solidFill>
                        </a:rPr>
                        <a:t>hội</a:t>
                      </a:r>
                      <a:endParaRPr lang="en-US" sz="1400" dirty="0">
                        <a:solidFill>
                          <a:srgbClr val="080808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969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Hỗ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trợ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thông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tin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80808"/>
                          </a:solidFill>
                        </a:rPr>
                        <a:t>“Ng</a:t>
                      </a:r>
                      <a:r>
                        <a:rPr lang="vi-VN" sz="1400" dirty="0" smtClean="0">
                          <a:solidFill>
                            <a:srgbClr val="080808"/>
                          </a:solidFill>
                        </a:rPr>
                        <a:t>ười</a:t>
                      </a:r>
                      <a:r>
                        <a:rPr lang="en-US" sz="140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vi-VN" sz="1400" dirty="0" smtClean="0">
                          <a:solidFill>
                            <a:srgbClr val="080808"/>
                          </a:solidFill>
                        </a:rPr>
                        <a:t>đó</a:t>
                      </a:r>
                      <a:r>
                        <a:rPr lang="en-US" sz="140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80808"/>
                          </a:solidFill>
                        </a:rPr>
                        <a:t>lây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 SIDA </a:t>
                      </a:r>
                      <a:r>
                        <a:rPr lang="en-US" sz="1400" baseline="0" dirty="0" err="1" smtClean="0">
                          <a:solidFill>
                            <a:srgbClr val="080808"/>
                          </a:solidFill>
                        </a:rPr>
                        <a:t>cho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80808"/>
                          </a:solidFill>
                        </a:rPr>
                        <a:t>anh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 à? </a:t>
                      </a:r>
                      <a:r>
                        <a:rPr lang="en-US" sz="1400" baseline="0" dirty="0" err="1" smtClean="0">
                          <a:solidFill>
                            <a:srgbClr val="080808"/>
                          </a:solidFill>
                        </a:rPr>
                        <a:t>Bây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80808"/>
                          </a:solidFill>
                        </a:rPr>
                        <a:t>giờ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, </a:t>
                      </a:r>
                      <a:r>
                        <a:rPr lang="en-US" sz="1400" baseline="0" dirty="0" err="1" smtClean="0">
                          <a:solidFill>
                            <a:srgbClr val="080808"/>
                          </a:solidFill>
                        </a:rPr>
                        <a:t>điều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80808"/>
                          </a:solidFill>
                        </a:rPr>
                        <a:t>anh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80808"/>
                          </a:solidFill>
                        </a:rPr>
                        <a:t>cần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80808"/>
                          </a:solidFill>
                        </a:rPr>
                        <a:t>làm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80808"/>
                          </a:solidFill>
                        </a:rPr>
                        <a:t>là</a:t>
                      </a:r>
                      <a:r>
                        <a:rPr lang="en-US" sz="1400" baseline="0" dirty="0" smtClean="0">
                          <a:solidFill>
                            <a:srgbClr val="080808"/>
                          </a:solidFill>
                        </a:rPr>
                        <a:t>…”</a:t>
                      </a:r>
                      <a:endParaRPr lang="en-US" sz="14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“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Hãy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hăm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sóc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cơ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thể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,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tiêm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vaccine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chống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viêm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gan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A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và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viêm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gian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B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nhé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.”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Hỗ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trợ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về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mặt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cảm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xúc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“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Nện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bạn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đời</a:t>
                      </a:r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, 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không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nện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cuộc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đời</a:t>
                      </a:r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.”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“Con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người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anh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đáng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giá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hơn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thế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chứ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.”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Hỗ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trợ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công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cụ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“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Hàng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đá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đẩy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bạn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xuống, Y học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vớt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bạn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lên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”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“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Nhớ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mang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theo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bao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cao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su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và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dầu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bôi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trơn bên mình”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546">
                <a:tc rowSpan="6">
                  <a:txBody>
                    <a:bodyPr/>
                    <a:lstStyle/>
                    <a:p>
                      <a:pPr algn="ctr"/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Niềm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tin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vào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sức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khỏe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D69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Đe</a:t>
                      </a:r>
                      <a:r>
                        <a:rPr lang="en-US" sz="1400" kern="1200" baseline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dọa/Cảnh báo </a:t>
                      </a:r>
                      <a:r>
                        <a:rPr lang="en-US" sz="1400" kern="1200" baseline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về</a:t>
                      </a:r>
                      <a:r>
                        <a:rPr lang="en-US" sz="1400" kern="1200" baseline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sức</a:t>
                      </a:r>
                      <a:r>
                        <a:rPr lang="en-US" sz="1400" kern="1200" baseline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khỏe</a:t>
                      </a:r>
                      <a:endParaRPr lang="en-US" sz="1400" kern="120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en-US" sz="1400" kern="120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Đấy</a:t>
                      </a:r>
                      <a:r>
                        <a:rPr lang="en-US" sz="1400" kern="1200" baseline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là</a:t>
                      </a:r>
                      <a:r>
                        <a:rPr lang="en-US" sz="1400" kern="1200" baseline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dịch</a:t>
                      </a:r>
                      <a:r>
                        <a:rPr lang="en-US" sz="1400" kern="1200" baseline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nhờn</a:t>
                      </a:r>
                      <a:r>
                        <a:rPr lang="en-US" sz="1400" kern="1200" baseline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sinh</a:t>
                      </a:r>
                      <a:r>
                        <a:rPr lang="en-US" sz="1400" kern="1200" baseline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dục</a:t>
                      </a:r>
                      <a:r>
                        <a:rPr lang="en-US" sz="1400" kern="1200" baseline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hay </a:t>
                      </a:r>
                      <a:r>
                        <a:rPr lang="en-US" sz="1400" kern="1200" baseline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là</a:t>
                      </a:r>
                      <a:r>
                        <a:rPr lang="en-US" sz="1400" kern="1200" baseline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mủ rỉ từ mấy bệnh tình </a:t>
                      </a:r>
                      <a:r>
                        <a:rPr lang="en-US" sz="1400" kern="1200" baseline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dục</a:t>
                      </a:r>
                      <a:r>
                        <a:rPr lang="en-US" sz="1400" kern="1200" baseline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đấy</a:t>
                      </a:r>
                      <a:r>
                        <a:rPr lang="en-US" sz="1400" kern="1200" baseline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r>
                        <a:rPr lang="en-US" sz="1400" kern="120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lang="en-US" sz="1400" kern="120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en-US" sz="1400" kern="1200" dirty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Chơi</a:t>
                      </a:r>
                      <a:r>
                        <a:rPr lang="en-US" sz="1400" kern="1200" baseline="0" dirty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đá</a:t>
                      </a:r>
                      <a:r>
                        <a:rPr lang="en-US" sz="1400" kern="1200" baseline="0" dirty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’ </a:t>
                      </a:r>
                      <a:r>
                        <a:rPr lang="en-US" sz="1400" kern="1200" baseline="0" dirty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thì</a:t>
                      </a:r>
                      <a:r>
                        <a:rPr lang="en-US" sz="1400" kern="1200" baseline="0" dirty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đến</a:t>
                      </a:r>
                      <a:r>
                        <a:rPr lang="en-US" sz="1400" kern="1200" baseline="0" dirty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răng</a:t>
                      </a:r>
                      <a:r>
                        <a:rPr lang="en-US" sz="1400" kern="1200" baseline="0" dirty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cũng</a:t>
                      </a:r>
                      <a:r>
                        <a:rPr lang="en-US" sz="1400" kern="1200" baseline="0" dirty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không</a:t>
                      </a:r>
                      <a:r>
                        <a:rPr lang="en-US" sz="1400" kern="1200" baseline="0" dirty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còn</a:t>
                      </a:r>
                      <a:r>
                        <a:rPr lang="en-US" sz="1400" kern="1200" dirty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.”</a:t>
                      </a:r>
                      <a:endParaRPr lang="en-US" sz="1400" kern="120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Hành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vi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giảm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thiếu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nguy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cơ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“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Chơi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kiểu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chuồn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chuồn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đạp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nước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thôi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,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đừng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dính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luôn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nhe</a:t>
                      </a:r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.”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“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Tiêm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chích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sạch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sẽ</a:t>
                      </a:r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, 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không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để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mưng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mủ</a:t>
                      </a:r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.”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Nhận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thức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các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nguy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cơ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về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sức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khỏe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“50% 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đàn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ông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mắc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Chlamydia 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không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có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thể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hiện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triệu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chứng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gì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cả</a:t>
                      </a:r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.”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“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Sử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dụng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hàng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đá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chỗ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công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cộng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là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rất nguy hiểm.”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546"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Nhận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thức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xã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hội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B3D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Các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kỹ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năng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tự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tiết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chế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bản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thân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“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Ngày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cuối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tuần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trở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nên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dài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lê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thê?</a:t>
                      </a:r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”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“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Đừng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quan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hệ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tình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dục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bừa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bãi</a:t>
                      </a:r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.”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Niềm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tin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vào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năng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lực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của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bản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thân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“Cam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đoan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mình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sẽ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“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sạch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”,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như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lần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trước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đấy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.  Anh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có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thể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làm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được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mà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.”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“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Anh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vẫn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uống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thốc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được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, 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ngay</a:t>
                      </a:r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err="1" smtClean="0">
                          <a:solidFill>
                            <a:srgbClr val="080808"/>
                          </a:solidFill>
                        </a:rPr>
                        <a:t>cả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khi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đang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trong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cuộc</a:t>
                      </a:r>
                      <a:r>
                        <a:rPr lang="en-US" sz="1400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400" baseline="0" err="1" smtClean="0">
                          <a:solidFill>
                            <a:srgbClr val="080808"/>
                          </a:solidFill>
                        </a:rPr>
                        <a:t>vui</a:t>
                      </a:r>
                      <a:r>
                        <a:rPr lang="en-US" sz="1400" smtClean="0">
                          <a:solidFill>
                            <a:srgbClr val="080808"/>
                          </a:solidFill>
                        </a:rPr>
                        <a:t>.”</a:t>
                      </a:r>
                      <a:endParaRPr lang="en-US" sz="140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76200" y="6486208"/>
            <a:ext cx="89900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400" i="1" smtClean="0">
                <a:solidFill>
                  <a:schemeClr val="tx1"/>
                </a:solidFill>
                <a:cs typeface="Arial" charset="0"/>
              </a:rPr>
              <a:t>Reback et al., (2012). AIDS &amp; </a:t>
            </a:r>
            <a:r>
              <a:rPr lang="en-US" altLang="en-US" sz="1400" i="1" err="1" smtClean="0">
                <a:solidFill>
                  <a:schemeClr val="tx1"/>
                </a:solidFill>
                <a:cs typeface="Arial" charset="0"/>
              </a:rPr>
              <a:t>Beh</a:t>
            </a:r>
            <a:r>
              <a:rPr lang="en-US" altLang="en-US" sz="1400" i="1" smtClean="0">
                <a:solidFill>
                  <a:schemeClr val="tx1"/>
                </a:solidFill>
                <a:cs typeface="Arial" charset="0"/>
              </a:rPr>
              <a:t>, 16:1993-2002</a:t>
            </a:r>
            <a:r>
              <a:rPr lang="en-US" altLang="en-US" sz="1600" i="1" smtClean="0">
                <a:solidFill>
                  <a:srgbClr val="FFFFFF"/>
                </a:solidFill>
                <a:cs typeface="Arial" charset="0"/>
              </a:rPr>
              <a:t>. 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-794" y="-111761"/>
            <a:ext cx="9144000" cy="950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E99C0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76597" y="0"/>
            <a:ext cx="9295606" cy="533400"/>
          </a:xfrm>
        </p:spPr>
        <p:txBody>
          <a:bodyPr/>
          <a:lstStyle/>
          <a:p>
            <a:r>
              <a:rPr lang="en-US" sz="2000" b="1" dirty="0" smtClean="0"/>
              <a:t>Tin </a:t>
            </a:r>
            <a:r>
              <a:rPr lang="en-US" sz="2000" b="1" dirty="0" err="1" smtClean="0"/>
              <a:t>nhắn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trao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đổi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dựa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trên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lý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thuyết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cho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Bệnh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nhân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sử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dụng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chất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kích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thích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70400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err="1" smtClean="0"/>
              <a:t>Tác</a:t>
            </a:r>
            <a:r>
              <a:rPr lang="en-US" smtClean="0"/>
              <a:t> </a:t>
            </a:r>
            <a:r>
              <a:rPr lang="en-US" err="1" smtClean="0"/>
              <a:t>dụng</a:t>
            </a:r>
            <a:r>
              <a:rPr lang="en-US" smtClean="0"/>
              <a:t> </a:t>
            </a:r>
            <a:r>
              <a:rPr lang="en-US" err="1" smtClean="0"/>
              <a:t>của</a:t>
            </a:r>
            <a:r>
              <a:rPr lang="en-US" smtClean="0"/>
              <a:t> </a:t>
            </a:r>
            <a:r>
              <a:rPr lang="en-US" err="1" smtClean="0"/>
              <a:t>những</a:t>
            </a:r>
            <a:r>
              <a:rPr lang="en-US" smtClean="0"/>
              <a:t> tin </a:t>
            </a:r>
            <a:r>
              <a:rPr lang="en-US" err="1" smtClean="0"/>
              <a:t>nhắn</a:t>
            </a:r>
            <a:r>
              <a:rPr lang="en-US" smtClean="0"/>
              <a:t> </a:t>
            </a:r>
            <a:r>
              <a:rPr lang="en-US" err="1" smtClean="0"/>
              <a:t>trao</a:t>
            </a:r>
            <a:r>
              <a:rPr lang="en-US" smtClean="0"/>
              <a:t> </a:t>
            </a:r>
            <a:r>
              <a:rPr lang="en-US" err="1" smtClean="0"/>
              <a:t>đổi</a:t>
            </a:r>
            <a:r>
              <a:rPr lang="en-US" smtClean="0"/>
              <a:t> </a:t>
            </a:r>
            <a:endParaRPr lang="en-US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139454009"/>
              </p:ext>
            </p:extLst>
          </p:nvPr>
        </p:nvGraphicFramePr>
        <p:xfrm>
          <a:off x="0" y="1777379"/>
          <a:ext cx="4648200" cy="315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0251" y="46482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Sử</a:t>
            </a:r>
            <a:r>
              <a:rPr lang="en-US" sz="2400" dirty="0" smtClean="0"/>
              <a:t> </a:t>
            </a:r>
            <a:r>
              <a:rPr lang="en-US" sz="2400" dirty="0" err="1" smtClean="0"/>
              <a:t>dụng</a:t>
            </a:r>
            <a:r>
              <a:rPr lang="en-US" sz="2400" dirty="0" smtClean="0"/>
              <a:t> Methamphetamine***</a:t>
            </a:r>
            <a:endParaRPr lang="en-US" sz="2400" dirty="0"/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4114800" y="1066801"/>
          <a:ext cx="5030118" cy="4073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096000" y="5140643"/>
            <a:ext cx="30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*p&lt;0.05; **p&lt;0.01; ***p&lt;0.001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155823" y="6248400"/>
            <a:ext cx="89900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err="1" smtClean="0">
                <a:solidFill>
                  <a:schemeClr val="tx1"/>
                </a:solidFill>
                <a:cs typeface="Arial" charset="0"/>
              </a:rPr>
              <a:t>Nguồn</a:t>
            </a:r>
            <a:r>
              <a:rPr lang="en-US" altLang="en-US" sz="1800" dirty="0" smtClean="0">
                <a:solidFill>
                  <a:schemeClr val="tx1"/>
                </a:solidFill>
                <a:cs typeface="Arial" charset="0"/>
              </a:rPr>
              <a:t>: </a:t>
            </a:r>
            <a:r>
              <a:rPr lang="en-US" altLang="en-US" sz="1800" dirty="0" err="1" smtClean="0">
                <a:solidFill>
                  <a:schemeClr val="tx1"/>
                </a:solidFill>
                <a:cs typeface="Arial" charset="0"/>
              </a:rPr>
              <a:t>Reback</a:t>
            </a:r>
            <a:r>
              <a:rPr lang="en-US" altLang="en-US" sz="1800" dirty="0" smtClean="0">
                <a:solidFill>
                  <a:schemeClr val="tx1"/>
                </a:solidFill>
                <a:cs typeface="Arial" charset="0"/>
              </a:rPr>
              <a:t> et al., (2012). </a:t>
            </a:r>
            <a:r>
              <a:rPr lang="en-US" altLang="en-US" sz="1800" i="1" dirty="0" smtClean="0">
                <a:solidFill>
                  <a:schemeClr val="tx1"/>
                </a:solidFill>
                <a:cs typeface="Arial" charset="0"/>
              </a:rPr>
              <a:t>AIDS &amp; </a:t>
            </a:r>
            <a:r>
              <a:rPr lang="en-US" altLang="en-US" sz="1800" i="1" dirty="0" err="1" smtClean="0">
                <a:solidFill>
                  <a:schemeClr val="tx1"/>
                </a:solidFill>
                <a:cs typeface="Arial" charset="0"/>
              </a:rPr>
              <a:t>Beh</a:t>
            </a:r>
            <a:r>
              <a:rPr lang="en-US" altLang="en-US" sz="1800" i="1" dirty="0" smtClean="0">
                <a:solidFill>
                  <a:schemeClr val="tx1"/>
                </a:solidFill>
                <a:cs typeface="Arial" charset="0"/>
              </a:rPr>
              <a:t>, 16</a:t>
            </a:r>
            <a:r>
              <a:rPr lang="en-US" altLang="en-US" sz="1800" dirty="0" smtClean="0">
                <a:solidFill>
                  <a:schemeClr val="tx1"/>
                </a:solidFill>
                <a:cs typeface="Arial" charset="0"/>
              </a:rPr>
              <a:t>:1993-2002</a:t>
            </a:r>
            <a:r>
              <a:rPr lang="en-US" altLang="en-US" sz="1800" dirty="0" smtClean="0">
                <a:solidFill>
                  <a:srgbClr val="FFFFFF"/>
                </a:solidFill>
                <a:cs typeface="Arial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6998476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76200"/>
            <a:ext cx="8229600" cy="685800"/>
          </a:xfrm>
        </p:spPr>
        <p:txBody>
          <a:bodyPr/>
          <a:lstStyle/>
          <a:p>
            <a:r>
              <a:rPr lang="en-US" dirty="0" err="1" smtClean="0"/>
              <a:t>Kết</a:t>
            </a:r>
            <a:r>
              <a:rPr lang="en-US" dirty="0"/>
              <a:t> </a:t>
            </a:r>
            <a:r>
              <a:rPr lang="en-US" dirty="0" err="1" smtClean="0"/>
              <a:t>luận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501" y="914400"/>
            <a:ext cx="8915400" cy="5562600"/>
          </a:xfrm>
        </p:spPr>
        <p:txBody>
          <a:bodyPr>
            <a:normAutofit fontScale="92500"/>
          </a:bodyPr>
          <a:lstStyle/>
          <a:p>
            <a:r>
              <a:rPr lang="en-US" sz="2800" dirty="0" err="1"/>
              <a:t>M</a:t>
            </a:r>
            <a:r>
              <a:rPr lang="en-US" sz="2800" dirty="0" err="1" smtClean="0"/>
              <a:t>ột</a:t>
            </a:r>
            <a:r>
              <a:rPr lang="en-US" sz="2800" dirty="0" smtClean="0"/>
              <a:t> </a:t>
            </a:r>
            <a:r>
              <a:rPr lang="en-US" sz="2800" dirty="0" err="1" smtClean="0"/>
              <a:t>số</a:t>
            </a:r>
            <a:r>
              <a:rPr lang="en-US" sz="2800" dirty="0" smtClean="0"/>
              <a:t> </a:t>
            </a:r>
            <a:r>
              <a:rPr lang="en-US" sz="2800" dirty="0" err="1" smtClean="0"/>
              <a:t>tác</a:t>
            </a:r>
            <a:r>
              <a:rPr lang="en-US" sz="2800" dirty="0" smtClean="0"/>
              <a:t> </a:t>
            </a:r>
            <a:r>
              <a:rPr lang="en-US" sz="2800" dirty="0" err="1" smtClean="0"/>
              <a:t>động</a:t>
            </a:r>
            <a:r>
              <a:rPr lang="en-US" sz="2800" dirty="0" smtClean="0"/>
              <a:t> </a:t>
            </a:r>
            <a:r>
              <a:rPr lang="en-US" sz="2800" dirty="0" err="1" smtClean="0"/>
              <a:t>của</a:t>
            </a:r>
            <a:r>
              <a:rPr lang="en-US" sz="2800" dirty="0" smtClean="0"/>
              <a:t> </a:t>
            </a:r>
            <a:r>
              <a:rPr lang="en-US" sz="2800" dirty="0" err="1" smtClean="0"/>
              <a:t>các</a:t>
            </a:r>
            <a:r>
              <a:rPr lang="en-US" sz="2800" dirty="0" smtClean="0"/>
              <a:t> </a:t>
            </a:r>
            <a:r>
              <a:rPr lang="en-US" sz="2800" dirty="0" err="1" smtClean="0"/>
              <a:t>chất</a:t>
            </a:r>
            <a:r>
              <a:rPr lang="en-US" sz="2800" dirty="0" smtClean="0"/>
              <a:t> ATS </a:t>
            </a:r>
            <a:r>
              <a:rPr lang="en-US" sz="2800" dirty="0" err="1" smtClean="0"/>
              <a:t>lên</a:t>
            </a:r>
            <a:r>
              <a:rPr lang="en-US" sz="2800" dirty="0" smtClean="0"/>
              <a:t> </a:t>
            </a:r>
            <a:r>
              <a:rPr lang="en-US" sz="2800" dirty="0" err="1" smtClean="0"/>
              <a:t>chức</a:t>
            </a:r>
            <a:r>
              <a:rPr lang="en-US" sz="2800" dirty="0" smtClean="0"/>
              <a:t> </a:t>
            </a:r>
            <a:r>
              <a:rPr lang="en-US" sz="2800" dirty="0" err="1" smtClean="0"/>
              <a:t>năng</a:t>
            </a:r>
            <a:r>
              <a:rPr lang="en-US" sz="2800" dirty="0" smtClean="0"/>
              <a:t> </a:t>
            </a:r>
            <a:r>
              <a:rPr lang="en-US" sz="2800" dirty="0" err="1" smtClean="0"/>
              <a:t>miễn</a:t>
            </a:r>
            <a:r>
              <a:rPr lang="en-US" sz="2800" dirty="0" smtClean="0"/>
              <a:t> </a:t>
            </a:r>
            <a:r>
              <a:rPr lang="en-US" sz="2800" dirty="0" err="1" smtClean="0"/>
              <a:t>dịch</a:t>
            </a:r>
            <a:r>
              <a:rPr lang="en-US" sz="2800" dirty="0" smtClean="0"/>
              <a:t> </a:t>
            </a:r>
            <a:r>
              <a:rPr lang="en-US" sz="2800" dirty="0" err="1" smtClean="0"/>
              <a:t>của</a:t>
            </a:r>
            <a:r>
              <a:rPr lang="en-US" sz="2800" dirty="0" smtClean="0"/>
              <a:t> </a:t>
            </a:r>
            <a:r>
              <a:rPr lang="en-US" sz="2800" dirty="0" err="1" smtClean="0"/>
              <a:t>nhóm</a:t>
            </a:r>
            <a:r>
              <a:rPr lang="en-US" sz="2800" dirty="0" smtClean="0"/>
              <a:t> MSM </a:t>
            </a:r>
            <a:r>
              <a:rPr lang="en-US" sz="2800" dirty="0" err="1" smtClean="0"/>
              <a:t>có</a:t>
            </a:r>
            <a:r>
              <a:rPr lang="en-US" sz="2800" dirty="0" smtClean="0"/>
              <a:t> </a:t>
            </a:r>
            <a:r>
              <a:rPr lang="en-US" sz="2800" dirty="0" err="1" smtClean="0"/>
              <a:t>thể</a:t>
            </a:r>
            <a:r>
              <a:rPr lang="en-US" sz="2800" dirty="0" smtClean="0"/>
              <a:t> </a:t>
            </a:r>
            <a:r>
              <a:rPr lang="en-US" sz="2800" dirty="0" err="1" smtClean="0"/>
              <a:t>đo</a:t>
            </a:r>
            <a:r>
              <a:rPr lang="en-US" sz="2800" dirty="0" smtClean="0"/>
              <a:t> </a:t>
            </a:r>
            <a:r>
              <a:rPr lang="en-US" sz="2800" dirty="0" err="1" smtClean="0"/>
              <a:t>lường</a:t>
            </a:r>
            <a:r>
              <a:rPr lang="en-US" sz="2800" dirty="0" smtClean="0"/>
              <a:t> </a:t>
            </a:r>
            <a:r>
              <a:rPr lang="en-US" sz="2800" dirty="0" err="1" smtClean="0"/>
              <a:t>được</a:t>
            </a:r>
            <a:r>
              <a:rPr lang="en-US" sz="2800" dirty="0" smtClean="0"/>
              <a:t>;  </a:t>
            </a:r>
            <a:r>
              <a:rPr lang="en-US" sz="2800" dirty="0" err="1" smtClean="0"/>
              <a:t>một</a:t>
            </a:r>
            <a:r>
              <a:rPr lang="en-US" sz="2800" dirty="0" smtClean="0"/>
              <a:t> </a:t>
            </a:r>
            <a:r>
              <a:rPr lang="en-US" sz="2800" dirty="0" err="1" smtClean="0"/>
              <a:t>số</a:t>
            </a:r>
            <a:r>
              <a:rPr lang="en-US" sz="2800" dirty="0" smtClean="0"/>
              <a:t> </a:t>
            </a:r>
            <a:r>
              <a:rPr lang="en-US" sz="2800" dirty="0" err="1" smtClean="0"/>
              <a:t>đi</a:t>
            </a:r>
            <a:r>
              <a:rPr lang="en-US" sz="2800" dirty="0" smtClean="0"/>
              <a:t> </a:t>
            </a:r>
            <a:r>
              <a:rPr lang="en-US" sz="2800" dirty="0" err="1" smtClean="0"/>
              <a:t>ngược</a:t>
            </a:r>
            <a:r>
              <a:rPr lang="en-US" sz="2800" dirty="0" smtClean="0"/>
              <a:t> </a:t>
            </a:r>
            <a:r>
              <a:rPr lang="en-US" sz="2800" dirty="0" err="1" smtClean="0"/>
              <a:t>lại</a:t>
            </a:r>
            <a:r>
              <a:rPr lang="en-US" sz="2800" dirty="0" smtClean="0"/>
              <a:t> </a:t>
            </a:r>
            <a:r>
              <a:rPr lang="en-US" sz="2800" dirty="0" err="1" smtClean="0"/>
              <a:t>với</a:t>
            </a:r>
            <a:r>
              <a:rPr lang="en-US" sz="2800" dirty="0" smtClean="0"/>
              <a:t> </a:t>
            </a:r>
            <a:r>
              <a:rPr lang="en-US" sz="2800" dirty="0" err="1" smtClean="0"/>
              <a:t>tiếp</a:t>
            </a:r>
            <a:r>
              <a:rPr lang="en-US" sz="2800" dirty="0" smtClean="0"/>
              <a:t> </a:t>
            </a:r>
            <a:r>
              <a:rPr lang="en-US" sz="2800" dirty="0" err="1" smtClean="0"/>
              <a:t>cận</a:t>
            </a:r>
            <a:r>
              <a:rPr lang="en-US" sz="2800" dirty="0" smtClean="0"/>
              <a:t> </a:t>
            </a:r>
            <a:r>
              <a:rPr lang="en-US" sz="2800" dirty="0" err="1" smtClean="0"/>
              <a:t>điều</a:t>
            </a:r>
            <a:r>
              <a:rPr lang="en-US" sz="2800" dirty="0" smtClean="0"/>
              <a:t> </a:t>
            </a:r>
            <a:r>
              <a:rPr lang="en-US" sz="2800" dirty="0" err="1" smtClean="0"/>
              <a:t>trị</a:t>
            </a:r>
            <a:r>
              <a:rPr lang="en-US" sz="2800" dirty="0" smtClean="0"/>
              <a:t> </a:t>
            </a:r>
            <a:r>
              <a:rPr lang="en-US" sz="2800" dirty="0" err="1" smtClean="0"/>
              <a:t>liên</a:t>
            </a:r>
            <a:r>
              <a:rPr lang="en-US" sz="2800" dirty="0" smtClean="0"/>
              <a:t> </a:t>
            </a:r>
            <a:r>
              <a:rPr lang="en-US" sz="2800" dirty="0" err="1" smtClean="0"/>
              <a:t>tục</a:t>
            </a:r>
            <a:r>
              <a:rPr lang="en-US" sz="2800" dirty="0" smtClean="0"/>
              <a:t> </a:t>
            </a:r>
            <a:r>
              <a:rPr lang="en-US" sz="2800" dirty="0" err="1" smtClean="0"/>
              <a:t>với</a:t>
            </a:r>
            <a:r>
              <a:rPr lang="en-US" sz="2800" dirty="0" smtClean="0"/>
              <a:t> ART</a:t>
            </a:r>
          </a:p>
          <a:p>
            <a:pPr marL="536575" lvl="1"/>
            <a:r>
              <a:rPr lang="en-US" sz="2300" dirty="0" err="1" smtClean="0"/>
              <a:t>Không</a:t>
            </a:r>
            <a:r>
              <a:rPr lang="en-US" sz="2300" dirty="0" smtClean="0"/>
              <a:t> </a:t>
            </a:r>
            <a:r>
              <a:rPr lang="en-US" sz="2300" dirty="0" err="1" smtClean="0"/>
              <a:t>có</a:t>
            </a:r>
            <a:r>
              <a:rPr lang="en-US" sz="2300" dirty="0" smtClean="0"/>
              <a:t> </a:t>
            </a:r>
            <a:r>
              <a:rPr lang="en-US" sz="2300" dirty="0" err="1" smtClean="0"/>
              <a:t>lý</a:t>
            </a:r>
            <a:r>
              <a:rPr lang="en-US" sz="2300" dirty="0" smtClean="0"/>
              <a:t> do </a:t>
            </a:r>
            <a:r>
              <a:rPr lang="en-US" sz="2300" dirty="0" err="1" smtClean="0"/>
              <a:t>chính</a:t>
            </a:r>
            <a:r>
              <a:rPr lang="en-US" sz="2300" dirty="0" smtClean="0"/>
              <a:t> </a:t>
            </a:r>
            <a:r>
              <a:rPr lang="en-US" sz="2300" dirty="0" err="1" smtClean="0"/>
              <a:t>đáng</a:t>
            </a:r>
            <a:r>
              <a:rPr lang="en-US" sz="2300" dirty="0" smtClean="0"/>
              <a:t> </a:t>
            </a:r>
            <a:r>
              <a:rPr lang="en-US" sz="2300" dirty="0" err="1" smtClean="0"/>
              <a:t>nào</a:t>
            </a:r>
            <a:r>
              <a:rPr lang="en-US" sz="2300" dirty="0" smtClean="0"/>
              <a:t> </a:t>
            </a:r>
            <a:r>
              <a:rPr lang="en-US" sz="2300" dirty="0" err="1" smtClean="0"/>
              <a:t>để</a:t>
            </a:r>
            <a:r>
              <a:rPr lang="en-US" sz="2300" dirty="0" smtClean="0"/>
              <a:t> </a:t>
            </a:r>
            <a:r>
              <a:rPr lang="en-US" sz="2300" dirty="0" err="1" smtClean="0"/>
              <a:t>từ</a:t>
            </a:r>
            <a:r>
              <a:rPr lang="en-US" sz="2300" dirty="0" smtClean="0"/>
              <a:t> </a:t>
            </a:r>
            <a:r>
              <a:rPr lang="en-US" sz="2300" dirty="0" err="1" smtClean="0"/>
              <a:t>chối</a:t>
            </a:r>
            <a:r>
              <a:rPr lang="en-US" sz="2300" dirty="0" smtClean="0"/>
              <a:t> </a:t>
            </a:r>
            <a:r>
              <a:rPr lang="en-US" sz="2300" dirty="0" err="1" smtClean="0"/>
              <a:t>tiếp</a:t>
            </a:r>
            <a:r>
              <a:rPr lang="en-US" sz="2300" dirty="0" smtClean="0"/>
              <a:t> </a:t>
            </a:r>
            <a:r>
              <a:rPr lang="en-US" sz="2300" dirty="0" err="1" smtClean="0"/>
              <a:t>cận</a:t>
            </a:r>
            <a:r>
              <a:rPr lang="en-US" sz="2300" dirty="0" smtClean="0"/>
              <a:t> </a:t>
            </a:r>
            <a:r>
              <a:rPr lang="en-US" sz="2300" dirty="0" err="1" smtClean="0"/>
              <a:t>điều</a:t>
            </a:r>
            <a:r>
              <a:rPr lang="en-US" sz="2300" dirty="0" smtClean="0"/>
              <a:t> </a:t>
            </a:r>
            <a:r>
              <a:rPr lang="en-US" sz="2300" dirty="0" err="1" smtClean="0"/>
              <a:t>trị</a:t>
            </a:r>
            <a:r>
              <a:rPr lang="en-US" sz="2300" dirty="0" smtClean="0"/>
              <a:t> ART </a:t>
            </a:r>
            <a:r>
              <a:rPr lang="en-US" sz="2300" dirty="0" err="1" smtClean="0"/>
              <a:t>cho</a:t>
            </a:r>
            <a:r>
              <a:rPr lang="en-US" sz="2300" dirty="0" smtClean="0"/>
              <a:t> </a:t>
            </a:r>
            <a:r>
              <a:rPr lang="en-US" sz="2300" dirty="0" err="1" smtClean="0"/>
              <a:t>nhóm</a:t>
            </a:r>
            <a:r>
              <a:rPr lang="en-US" sz="2300" dirty="0" smtClean="0"/>
              <a:t> MSM </a:t>
            </a:r>
            <a:r>
              <a:rPr lang="en-US" sz="2300" dirty="0" err="1" smtClean="0"/>
              <a:t>sử</a:t>
            </a:r>
            <a:r>
              <a:rPr lang="en-US" sz="2300" dirty="0" smtClean="0"/>
              <a:t> </a:t>
            </a:r>
            <a:r>
              <a:rPr lang="en-US" sz="2300" dirty="0" err="1" smtClean="0"/>
              <a:t>dụng</a:t>
            </a:r>
            <a:r>
              <a:rPr lang="en-US" sz="2300" dirty="0" smtClean="0"/>
              <a:t> </a:t>
            </a:r>
            <a:r>
              <a:rPr lang="en-US" sz="2300" dirty="0" err="1" smtClean="0"/>
              <a:t>các</a:t>
            </a:r>
            <a:r>
              <a:rPr lang="en-US" sz="2300" dirty="0" smtClean="0"/>
              <a:t> </a:t>
            </a:r>
            <a:r>
              <a:rPr lang="en-US" sz="2300" dirty="0" err="1" smtClean="0"/>
              <a:t>chất</a:t>
            </a:r>
            <a:r>
              <a:rPr lang="en-US" sz="2300" dirty="0" smtClean="0"/>
              <a:t> ATS</a:t>
            </a:r>
          </a:p>
          <a:p>
            <a:r>
              <a:rPr lang="en-US" sz="2800" dirty="0" smtClean="0"/>
              <a:t>ATS </a:t>
            </a:r>
            <a:r>
              <a:rPr lang="en-US" sz="2800" dirty="0" err="1" smtClean="0"/>
              <a:t>chiếm</a:t>
            </a:r>
            <a:r>
              <a:rPr lang="en-US" sz="2800" dirty="0" smtClean="0"/>
              <a:t> </a:t>
            </a:r>
            <a:r>
              <a:rPr lang="en-US" sz="2800" dirty="0" err="1" smtClean="0"/>
              <a:t>phần</a:t>
            </a:r>
            <a:r>
              <a:rPr lang="en-US" sz="2800" dirty="0" smtClean="0"/>
              <a:t> </a:t>
            </a:r>
            <a:r>
              <a:rPr lang="en-US" sz="2800" dirty="0" err="1" smtClean="0"/>
              <a:t>lớn</a:t>
            </a:r>
            <a:r>
              <a:rPr lang="en-US" sz="2800" dirty="0" smtClean="0"/>
              <a:t> </a:t>
            </a:r>
            <a:r>
              <a:rPr lang="en-US" sz="2800" dirty="0" err="1" smtClean="0"/>
              <a:t>các</a:t>
            </a:r>
            <a:r>
              <a:rPr lang="en-US" sz="2800" dirty="0" smtClean="0"/>
              <a:t> ca </a:t>
            </a:r>
            <a:r>
              <a:rPr lang="en-US" sz="2800" dirty="0" err="1" smtClean="0"/>
              <a:t>nhiễm</a:t>
            </a:r>
            <a:r>
              <a:rPr lang="en-US" sz="2800" dirty="0" smtClean="0"/>
              <a:t> HIV </a:t>
            </a:r>
            <a:r>
              <a:rPr lang="en-US" sz="2800" dirty="0" err="1" smtClean="0"/>
              <a:t>mới</a:t>
            </a:r>
            <a:r>
              <a:rPr lang="en-US" sz="2800" dirty="0" smtClean="0"/>
              <a:t> ở </a:t>
            </a:r>
            <a:r>
              <a:rPr lang="en-US" sz="2800" dirty="0" err="1" smtClean="0"/>
              <a:t>nhóm</a:t>
            </a:r>
            <a:r>
              <a:rPr lang="en-US" sz="2800" dirty="0" smtClean="0"/>
              <a:t> MSM </a:t>
            </a:r>
            <a:r>
              <a:rPr lang="en-US" sz="2800" dirty="0" err="1" smtClean="0"/>
              <a:t>tại</a:t>
            </a:r>
            <a:r>
              <a:rPr lang="en-US" sz="2800" dirty="0" smtClean="0"/>
              <a:t> </a:t>
            </a:r>
            <a:r>
              <a:rPr lang="en-US" sz="2800" dirty="0" err="1" smtClean="0"/>
              <a:t>Hoa</a:t>
            </a:r>
            <a:r>
              <a:rPr lang="en-US" sz="2800" dirty="0" smtClean="0"/>
              <a:t> </a:t>
            </a:r>
            <a:r>
              <a:rPr lang="en-US" sz="2800" dirty="0" err="1" smtClean="0"/>
              <a:t>Kỳ</a:t>
            </a:r>
            <a:endParaRPr lang="en-US" sz="2800" dirty="0" smtClean="0"/>
          </a:p>
          <a:p>
            <a:r>
              <a:rPr lang="en-US" sz="2800" dirty="0" err="1" smtClean="0"/>
              <a:t>Các</a:t>
            </a:r>
            <a:r>
              <a:rPr lang="en-US" sz="2800" dirty="0" smtClean="0"/>
              <a:t> can </a:t>
            </a:r>
            <a:r>
              <a:rPr lang="en-US" sz="2800" dirty="0" err="1" smtClean="0"/>
              <a:t>thiệp</a:t>
            </a:r>
            <a:r>
              <a:rPr lang="en-US" sz="2800" dirty="0" smtClean="0"/>
              <a:t> </a:t>
            </a:r>
            <a:r>
              <a:rPr lang="en-US" sz="2800" dirty="0" err="1" smtClean="0"/>
              <a:t>về</a:t>
            </a:r>
            <a:r>
              <a:rPr lang="en-US" sz="2800" dirty="0" smtClean="0"/>
              <a:t> </a:t>
            </a:r>
            <a:r>
              <a:rPr lang="en-US" sz="2800" dirty="0" err="1" smtClean="0"/>
              <a:t>mặt</a:t>
            </a:r>
            <a:r>
              <a:rPr lang="en-US" sz="2800" dirty="0" smtClean="0"/>
              <a:t> </a:t>
            </a:r>
            <a:r>
              <a:rPr lang="en-US" sz="2800" dirty="0" err="1" smtClean="0"/>
              <a:t>hành</a:t>
            </a:r>
            <a:r>
              <a:rPr lang="en-US" sz="2800" dirty="0" smtClean="0"/>
              <a:t> vi </a:t>
            </a:r>
            <a:r>
              <a:rPr lang="en-US" sz="2800" dirty="0" err="1" smtClean="0"/>
              <a:t>làm</a:t>
            </a:r>
            <a:r>
              <a:rPr lang="en-US" sz="2800" dirty="0" smtClean="0"/>
              <a:t> </a:t>
            </a:r>
            <a:r>
              <a:rPr lang="en-US" sz="2800" dirty="0" err="1" smtClean="0"/>
              <a:t>giảm</a:t>
            </a:r>
            <a:r>
              <a:rPr lang="en-US" sz="2800" dirty="0" smtClean="0"/>
              <a:t> </a:t>
            </a:r>
            <a:r>
              <a:rPr lang="en-US" sz="2800" dirty="0" err="1" smtClean="0"/>
              <a:t>sử</a:t>
            </a:r>
            <a:r>
              <a:rPr lang="en-US" sz="2800" dirty="0" smtClean="0"/>
              <a:t> </a:t>
            </a:r>
            <a:r>
              <a:rPr lang="en-US" sz="2800" dirty="0" err="1" smtClean="0"/>
              <a:t>dụng</a:t>
            </a:r>
            <a:r>
              <a:rPr lang="en-US" sz="2800" dirty="0" smtClean="0"/>
              <a:t> </a:t>
            </a:r>
            <a:r>
              <a:rPr lang="en-US" sz="2800" dirty="0" err="1" smtClean="0"/>
              <a:t>các</a:t>
            </a:r>
            <a:r>
              <a:rPr lang="en-US" sz="2800" dirty="0" smtClean="0"/>
              <a:t> </a:t>
            </a:r>
            <a:r>
              <a:rPr lang="en-US" sz="2800" dirty="0" err="1" smtClean="0"/>
              <a:t>chất</a:t>
            </a:r>
            <a:r>
              <a:rPr lang="en-US" sz="2800" dirty="0" smtClean="0"/>
              <a:t> ATS, </a:t>
            </a:r>
            <a:r>
              <a:rPr lang="en-US" sz="2800" dirty="0" err="1" smtClean="0"/>
              <a:t>đồng</a:t>
            </a:r>
            <a:r>
              <a:rPr lang="en-US" sz="2800" dirty="0" smtClean="0"/>
              <a:t> </a:t>
            </a:r>
            <a:r>
              <a:rPr lang="en-US" sz="2800" dirty="0" err="1" smtClean="0"/>
              <a:t>thời</a:t>
            </a:r>
            <a:r>
              <a:rPr lang="en-US" sz="2800" dirty="0" smtClean="0"/>
              <a:t> </a:t>
            </a:r>
            <a:r>
              <a:rPr lang="en-US" sz="2800" dirty="0" err="1" smtClean="0"/>
              <a:t>hạn</a:t>
            </a:r>
            <a:r>
              <a:rPr lang="en-US" sz="2800" dirty="0" smtClean="0"/>
              <a:t> </a:t>
            </a:r>
            <a:r>
              <a:rPr lang="en-US" sz="2800" dirty="0" err="1" smtClean="0"/>
              <a:t>chế</a:t>
            </a:r>
            <a:r>
              <a:rPr lang="en-US" sz="2800" dirty="0" smtClean="0"/>
              <a:t> </a:t>
            </a:r>
            <a:r>
              <a:rPr lang="en-US" sz="2800" dirty="0" err="1" smtClean="0"/>
              <a:t>nguy</a:t>
            </a:r>
            <a:r>
              <a:rPr lang="en-US" sz="2800" dirty="0" smtClean="0"/>
              <a:t> </a:t>
            </a:r>
            <a:r>
              <a:rPr lang="en-US" sz="2800" dirty="0" err="1" smtClean="0"/>
              <a:t>cơ</a:t>
            </a:r>
            <a:r>
              <a:rPr lang="en-US" sz="2800" dirty="0" smtClean="0"/>
              <a:t> </a:t>
            </a:r>
            <a:r>
              <a:rPr lang="en-US" sz="2800" dirty="0" err="1" smtClean="0"/>
              <a:t>nhiễm</a:t>
            </a:r>
            <a:r>
              <a:rPr lang="en-US" sz="2800" dirty="0" smtClean="0"/>
              <a:t> HIV;</a:t>
            </a:r>
          </a:p>
          <a:p>
            <a:pPr marL="536575" lvl="1"/>
            <a:r>
              <a:rPr lang="en-US" sz="2300" dirty="0" err="1" smtClean="0"/>
              <a:t>Các</a:t>
            </a:r>
            <a:r>
              <a:rPr lang="en-US" sz="2300" dirty="0" smtClean="0"/>
              <a:t> </a:t>
            </a:r>
            <a:r>
              <a:rPr lang="en-US" sz="2300" dirty="0" err="1" smtClean="0"/>
              <a:t>tiếp</a:t>
            </a:r>
            <a:r>
              <a:rPr lang="en-US" sz="2300" dirty="0" smtClean="0"/>
              <a:t> </a:t>
            </a:r>
            <a:r>
              <a:rPr lang="en-US" sz="2300" dirty="0" err="1" smtClean="0"/>
              <a:t>cận</a:t>
            </a:r>
            <a:r>
              <a:rPr lang="en-US" sz="2300" dirty="0" smtClean="0"/>
              <a:t> </a:t>
            </a:r>
            <a:r>
              <a:rPr lang="en-US" sz="2300" dirty="0" err="1" smtClean="0"/>
              <a:t>điều</a:t>
            </a:r>
            <a:r>
              <a:rPr lang="en-US" sz="2300" dirty="0" smtClean="0"/>
              <a:t> </a:t>
            </a:r>
            <a:r>
              <a:rPr lang="en-US" sz="2300" dirty="0" err="1" smtClean="0"/>
              <a:t>trị</a:t>
            </a:r>
            <a:r>
              <a:rPr lang="en-US" sz="2300" dirty="0" smtClean="0"/>
              <a:t> </a:t>
            </a:r>
            <a:r>
              <a:rPr lang="en-US" sz="2300" dirty="0" err="1" smtClean="0"/>
              <a:t>và</a:t>
            </a:r>
            <a:r>
              <a:rPr lang="en-US" sz="2300" dirty="0" smtClean="0"/>
              <a:t> </a:t>
            </a:r>
            <a:r>
              <a:rPr lang="en-US" sz="2300" dirty="0" err="1" smtClean="0"/>
              <a:t>giảm</a:t>
            </a:r>
            <a:r>
              <a:rPr lang="en-US" sz="2300" dirty="0" smtClean="0"/>
              <a:t> </a:t>
            </a:r>
            <a:r>
              <a:rPr lang="en-US" sz="2300" dirty="0" err="1" smtClean="0"/>
              <a:t>thiểu</a:t>
            </a:r>
            <a:r>
              <a:rPr lang="en-US" sz="2300" dirty="0" smtClean="0"/>
              <a:t> </a:t>
            </a:r>
            <a:r>
              <a:rPr lang="en-US" sz="2300" dirty="0" err="1" smtClean="0"/>
              <a:t>tác</a:t>
            </a:r>
            <a:r>
              <a:rPr lang="en-US" sz="2300" dirty="0" smtClean="0"/>
              <a:t> </a:t>
            </a:r>
            <a:r>
              <a:rPr lang="en-US" sz="2300" dirty="0" err="1" smtClean="0"/>
              <a:t>hại</a:t>
            </a:r>
            <a:r>
              <a:rPr lang="en-US" sz="2300" dirty="0" smtClean="0"/>
              <a:t> </a:t>
            </a:r>
            <a:r>
              <a:rPr lang="en-US" sz="2300" dirty="0" err="1" smtClean="0"/>
              <a:t>cũng</a:t>
            </a:r>
            <a:r>
              <a:rPr lang="en-US" sz="2300" dirty="0" smtClean="0"/>
              <a:t> </a:t>
            </a:r>
            <a:r>
              <a:rPr lang="en-US" sz="2300" dirty="0" err="1" smtClean="0"/>
              <a:t>mang</a:t>
            </a:r>
            <a:r>
              <a:rPr lang="en-US" sz="2300" dirty="0" smtClean="0"/>
              <a:t> </a:t>
            </a:r>
            <a:r>
              <a:rPr lang="en-US" sz="2300" dirty="0" err="1" smtClean="0"/>
              <a:t>đến</a:t>
            </a:r>
            <a:r>
              <a:rPr lang="en-US" sz="2300" dirty="0" smtClean="0"/>
              <a:t> </a:t>
            </a:r>
            <a:r>
              <a:rPr lang="en-US" sz="2300" dirty="0" err="1" smtClean="0"/>
              <a:t>hiệu</a:t>
            </a:r>
            <a:r>
              <a:rPr lang="en-US" sz="2300" dirty="0" smtClean="0"/>
              <a:t> </a:t>
            </a:r>
            <a:r>
              <a:rPr lang="en-US" sz="2300" dirty="0" err="1" smtClean="0"/>
              <a:t>quả</a:t>
            </a:r>
            <a:r>
              <a:rPr lang="en-US" sz="2300" dirty="0" smtClean="0"/>
              <a:t> </a:t>
            </a:r>
            <a:r>
              <a:rPr lang="en-US" sz="2300" dirty="0" err="1" smtClean="0"/>
              <a:t>tương</a:t>
            </a:r>
            <a:r>
              <a:rPr lang="en-US" sz="2300" dirty="0" smtClean="0"/>
              <a:t> </a:t>
            </a:r>
            <a:r>
              <a:rPr lang="en-US" sz="2300" dirty="0" err="1" smtClean="0"/>
              <a:t>tự</a:t>
            </a:r>
            <a:endParaRPr lang="en-US" sz="2300" dirty="0" smtClean="0"/>
          </a:p>
          <a:p>
            <a:r>
              <a:rPr lang="en-US" sz="2800" dirty="0" err="1" smtClean="0"/>
              <a:t>Tiếp</a:t>
            </a:r>
            <a:r>
              <a:rPr lang="en-US" sz="2800" dirty="0" smtClean="0"/>
              <a:t> </a:t>
            </a:r>
            <a:r>
              <a:rPr lang="en-US" sz="2800" dirty="0" err="1" smtClean="0"/>
              <a:t>cận</a:t>
            </a:r>
            <a:r>
              <a:rPr lang="en-US" sz="2800" dirty="0" smtClean="0"/>
              <a:t> </a:t>
            </a:r>
            <a:r>
              <a:rPr lang="en-US" sz="2800" dirty="0" err="1" smtClean="0"/>
              <a:t>điều</a:t>
            </a:r>
            <a:r>
              <a:rPr lang="en-US" sz="2800" dirty="0" smtClean="0"/>
              <a:t> </a:t>
            </a:r>
            <a:r>
              <a:rPr lang="en-US" sz="2800" dirty="0" err="1" smtClean="0"/>
              <a:t>trị</a:t>
            </a:r>
            <a:r>
              <a:rPr lang="en-US" sz="2800" dirty="0" smtClean="0"/>
              <a:t> </a:t>
            </a:r>
            <a:r>
              <a:rPr lang="en-US" sz="2800" dirty="0" err="1" smtClean="0"/>
              <a:t>bằng</a:t>
            </a:r>
            <a:r>
              <a:rPr lang="en-US" sz="2800" dirty="0" smtClean="0"/>
              <a:t> </a:t>
            </a:r>
            <a:r>
              <a:rPr lang="en-US" sz="2800" dirty="0" err="1" smtClean="0"/>
              <a:t>thuốc</a:t>
            </a:r>
            <a:r>
              <a:rPr lang="en-US" sz="2800" dirty="0" smtClean="0"/>
              <a:t> </a:t>
            </a:r>
            <a:r>
              <a:rPr lang="en-US" sz="2800" dirty="0" err="1" smtClean="0"/>
              <a:t>cũng</a:t>
            </a:r>
            <a:r>
              <a:rPr lang="en-US" sz="2800" dirty="0" smtClean="0"/>
              <a:t> </a:t>
            </a:r>
            <a:r>
              <a:rPr lang="en-US" sz="2800" dirty="0" err="1" smtClean="0"/>
              <a:t>khả</a:t>
            </a:r>
            <a:r>
              <a:rPr lang="en-US" sz="2800" dirty="0" smtClean="0"/>
              <a:t> </a:t>
            </a:r>
            <a:r>
              <a:rPr lang="en-US" sz="2800" dirty="0" err="1" smtClean="0"/>
              <a:t>quan</a:t>
            </a:r>
            <a:r>
              <a:rPr lang="en-US" sz="2800" dirty="0" smtClean="0"/>
              <a:t>, </a:t>
            </a:r>
            <a:r>
              <a:rPr lang="en-US" sz="2800" dirty="0" err="1" smtClean="0"/>
              <a:t>nhưng</a:t>
            </a:r>
            <a:r>
              <a:rPr lang="en-US" sz="2800" dirty="0" smtClean="0"/>
              <a:t> </a:t>
            </a:r>
            <a:r>
              <a:rPr lang="en-US" sz="2800" dirty="0" err="1" smtClean="0"/>
              <a:t>chỉ</a:t>
            </a:r>
            <a:r>
              <a:rPr lang="en-US" sz="2800" dirty="0" smtClean="0"/>
              <a:t> </a:t>
            </a:r>
            <a:r>
              <a:rPr lang="en-US" sz="2800" dirty="0" err="1" smtClean="0"/>
              <a:t>mang</a:t>
            </a:r>
            <a:r>
              <a:rPr lang="en-US" sz="2800" dirty="0" smtClean="0"/>
              <a:t> </a:t>
            </a:r>
            <a:r>
              <a:rPr lang="en-US" sz="2800" dirty="0" err="1" smtClean="0"/>
              <a:t>tính</a:t>
            </a:r>
            <a:r>
              <a:rPr lang="en-US" sz="2800" dirty="0" smtClean="0"/>
              <a:t> </a:t>
            </a:r>
            <a:r>
              <a:rPr lang="en-US" sz="2800" dirty="0" err="1" smtClean="0"/>
              <a:t>hỗ</a:t>
            </a:r>
            <a:r>
              <a:rPr lang="en-US" sz="2800" dirty="0" smtClean="0"/>
              <a:t> </a:t>
            </a:r>
            <a:r>
              <a:rPr lang="en-US" sz="2800" dirty="0" err="1" smtClean="0"/>
              <a:t>trợ</a:t>
            </a:r>
            <a:r>
              <a:rPr lang="en-US" sz="2800" dirty="0" smtClean="0"/>
              <a:t> ban </a:t>
            </a:r>
            <a:r>
              <a:rPr lang="en-US" sz="2800" dirty="0" err="1" smtClean="0"/>
              <a:t>đầu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05437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en-GB" altLang="en-US" b="1" dirty="0" err="1" smtClean="0">
                <a:solidFill>
                  <a:srgbClr val="002060"/>
                </a:solidFill>
              </a:rPr>
              <a:t>Phần</a:t>
            </a:r>
            <a:r>
              <a:rPr lang="en-GB" altLang="en-US" b="1" dirty="0" smtClean="0">
                <a:solidFill>
                  <a:srgbClr val="002060"/>
                </a:solidFill>
              </a:rPr>
              <a:t> 2 - </a:t>
            </a:r>
            <a:r>
              <a:rPr lang="en-GB" altLang="en-US" b="1" dirty="0" err="1" smtClean="0">
                <a:solidFill>
                  <a:srgbClr val="002060"/>
                </a:solidFill>
              </a:rPr>
              <a:t>Gợi</a:t>
            </a:r>
            <a:r>
              <a:rPr lang="en-GB" altLang="en-US" b="1" dirty="0" smtClean="0">
                <a:solidFill>
                  <a:srgbClr val="002060"/>
                </a:solidFill>
              </a:rPr>
              <a:t> </a:t>
            </a:r>
            <a:r>
              <a:rPr lang="en-GB" altLang="en-US" b="1" dirty="0">
                <a:solidFill>
                  <a:srgbClr val="002060"/>
                </a:solidFill>
              </a:rPr>
              <a:t>ý: </a:t>
            </a:r>
            <a:br>
              <a:rPr lang="en-GB" altLang="en-US" b="1" dirty="0">
                <a:solidFill>
                  <a:srgbClr val="002060"/>
                </a:solidFill>
              </a:rPr>
            </a:br>
            <a:r>
              <a:rPr lang="en-GB" altLang="en-US" b="1" dirty="0" err="1" smtClean="0">
                <a:solidFill>
                  <a:srgbClr val="002060"/>
                </a:solidFill>
              </a:rPr>
              <a:t>một</a:t>
            </a:r>
            <a:r>
              <a:rPr lang="en-GB" altLang="en-US" b="1" dirty="0" smtClean="0">
                <a:solidFill>
                  <a:srgbClr val="002060"/>
                </a:solidFill>
              </a:rPr>
              <a:t> </a:t>
            </a:r>
            <a:r>
              <a:rPr lang="en-GB" altLang="en-US" b="1" dirty="0" err="1" smtClean="0">
                <a:solidFill>
                  <a:srgbClr val="002060"/>
                </a:solidFill>
              </a:rPr>
              <a:t>số</a:t>
            </a:r>
            <a:r>
              <a:rPr lang="en-GB" altLang="en-US" b="1" dirty="0" smtClean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chương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trình</a:t>
            </a:r>
            <a:r>
              <a:rPr lang="en-GB" altLang="en-US" b="1" dirty="0">
                <a:solidFill>
                  <a:srgbClr val="002060"/>
                </a:solidFill>
              </a:rPr>
              <a:t> can </a:t>
            </a:r>
            <a:r>
              <a:rPr lang="en-GB" altLang="en-US" b="1" dirty="0" err="1">
                <a:solidFill>
                  <a:srgbClr val="002060"/>
                </a:solidFill>
              </a:rPr>
              <a:t>thiệp</a:t>
            </a:r>
            <a:r>
              <a:rPr lang="en-GB" altLang="en-US" b="1" dirty="0">
                <a:solidFill>
                  <a:srgbClr val="002060"/>
                </a:solidFill>
              </a:rPr>
              <a:t> ATS </a:t>
            </a:r>
            <a:r>
              <a:rPr lang="en-US" altLang="en-US" b="1" dirty="0">
                <a:solidFill>
                  <a:srgbClr val="002060"/>
                </a:solidFill>
              </a:rPr>
              <a:t/>
            </a:r>
            <a:br>
              <a:rPr lang="en-US" altLang="en-US" b="1" dirty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Trung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Tâm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Chuyển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Giao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Công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Nghê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̣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Điều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Trị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Nghiện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Chất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va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̀ HIV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Miền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Nam (VHATTC)</a:t>
            </a:r>
          </a:p>
          <a:p>
            <a:pPr lvl="0" eaLnBrk="0" fontAlgn="base" hangingPunct="0">
              <a:spcAft>
                <a:spcPct val="0"/>
              </a:spcAft>
              <a:defRPr/>
            </a:pP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Đại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Học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Y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Dược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Tp.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Hồ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Chí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Minh</a:t>
            </a:r>
            <a:endParaRPr lang="vi-VN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943600"/>
            <a:ext cx="9144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228600"/>
            <a:ext cx="7086600" cy="120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27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r>
              <a:rPr lang="en-GB" dirty="0" err="1" smtClean="0"/>
              <a:t>Nguyên</a:t>
            </a:r>
            <a:r>
              <a:rPr lang="en-GB" dirty="0" smtClean="0"/>
              <a:t> </a:t>
            </a:r>
            <a:r>
              <a:rPr lang="en-GB" dirty="0" err="1" smtClean="0"/>
              <a:t>tắc</a:t>
            </a:r>
            <a:r>
              <a:rPr lang="en-GB" dirty="0" smtClean="0"/>
              <a:t> </a:t>
            </a:r>
            <a:r>
              <a:rPr lang="en-GB" dirty="0" err="1" smtClean="0"/>
              <a:t>tắc</a:t>
            </a:r>
            <a:r>
              <a:rPr lang="en-GB" dirty="0" smtClean="0"/>
              <a:t> </a:t>
            </a:r>
            <a:r>
              <a:rPr lang="en-GB" dirty="0" err="1" smtClean="0"/>
              <a:t>điều</a:t>
            </a:r>
            <a:r>
              <a:rPr lang="en-GB" dirty="0" smtClean="0"/>
              <a:t> </a:t>
            </a:r>
            <a:r>
              <a:rPr lang="en-GB" dirty="0" err="1" smtClean="0"/>
              <a:t>trị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82675"/>
            <a:ext cx="8382000" cy="5013325"/>
          </a:xfrm>
        </p:spPr>
        <p:txBody>
          <a:bodyPr>
            <a:normAutofit lnSpcReduction="10000"/>
          </a:bodyPr>
          <a:lstStyle/>
          <a:p>
            <a:pPr lvl="0">
              <a:buFont typeface="+mj-lt"/>
              <a:buAutoNum type="arabicPeriod"/>
            </a:pPr>
            <a:r>
              <a:rPr lang="en-US" sz="2000" dirty="0" err="1"/>
              <a:t>Nghiện</a:t>
            </a:r>
            <a:r>
              <a:rPr lang="en-US" sz="2000" dirty="0"/>
              <a:t> </a:t>
            </a:r>
            <a:r>
              <a:rPr lang="en-US" sz="2000" dirty="0" err="1"/>
              <a:t>là</a:t>
            </a:r>
            <a:r>
              <a:rPr lang="en-US" sz="2000" dirty="0"/>
              <a:t> </a:t>
            </a:r>
            <a:r>
              <a:rPr lang="en-US" sz="2000" dirty="0" err="1"/>
              <a:t>bệnh</a:t>
            </a:r>
            <a:r>
              <a:rPr lang="en-US" sz="2000" dirty="0"/>
              <a:t> </a:t>
            </a:r>
            <a:r>
              <a:rPr lang="en-US" sz="2000" dirty="0" err="1"/>
              <a:t>mãn</a:t>
            </a:r>
            <a:r>
              <a:rPr lang="en-US" sz="2000" dirty="0"/>
              <a:t>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tái</a:t>
            </a:r>
            <a:r>
              <a:rPr lang="en-US" sz="2000" dirty="0"/>
              <a:t> </a:t>
            </a:r>
            <a:r>
              <a:rPr lang="en-US" sz="2000" dirty="0" err="1"/>
              <a:t>phát</a:t>
            </a:r>
            <a:r>
              <a:rPr lang="en-US" sz="2000" dirty="0"/>
              <a:t>. </a:t>
            </a:r>
            <a:r>
              <a:rPr lang="en-US" sz="2000" dirty="0" err="1"/>
              <a:t>Mô</a:t>
            </a:r>
            <a:r>
              <a:rPr lang="en-US" sz="2000" dirty="0"/>
              <a:t> </a:t>
            </a:r>
            <a:r>
              <a:rPr lang="en-US" sz="2000" dirty="0" err="1"/>
              <a:t>hình</a:t>
            </a:r>
            <a:r>
              <a:rPr lang="en-US" sz="2000" dirty="0"/>
              <a:t>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trị</a:t>
            </a:r>
            <a:r>
              <a:rPr lang="en-US" sz="2000" dirty="0"/>
              <a:t> </a:t>
            </a:r>
            <a:r>
              <a:rPr lang="en-US" sz="2000" dirty="0" err="1"/>
              <a:t>cần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chỉnh</a:t>
            </a:r>
            <a:r>
              <a:rPr lang="en-US" sz="2000" dirty="0"/>
              <a:t> </a:t>
            </a:r>
            <a:r>
              <a:rPr lang="en-US" sz="2000" dirty="0" err="1"/>
              <a:t>phù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với</a:t>
            </a:r>
            <a:r>
              <a:rPr lang="en-US" sz="2000" dirty="0"/>
              <a:t> </a:t>
            </a:r>
            <a:r>
              <a:rPr lang="en-US" sz="2000" dirty="0" err="1"/>
              <a:t>bệnh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.</a:t>
            </a:r>
            <a:endParaRPr lang="en-GB" sz="2000" dirty="0"/>
          </a:p>
          <a:p>
            <a:pPr lvl="0">
              <a:buFont typeface="+mj-lt"/>
              <a:buAutoNum type="arabicPeriod"/>
            </a:pPr>
            <a:r>
              <a:rPr lang="en-US" sz="2000" dirty="0" err="1"/>
              <a:t>Cần</a:t>
            </a:r>
            <a:r>
              <a:rPr lang="en-US" sz="2000" dirty="0"/>
              <a:t> </a:t>
            </a:r>
            <a:r>
              <a:rPr lang="en-US" sz="2000" dirty="0" err="1"/>
              <a:t>đánh</a:t>
            </a:r>
            <a:r>
              <a:rPr lang="en-US" sz="2000" dirty="0"/>
              <a:t> </a:t>
            </a:r>
            <a:r>
              <a:rPr lang="en-US" sz="2000" dirty="0" err="1"/>
              <a:t>giá</a:t>
            </a:r>
            <a:r>
              <a:rPr lang="en-US" sz="2000" dirty="0"/>
              <a:t> </a:t>
            </a:r>
            <a:r>
              <a:rPr lang="en-US" sz="2000" dirty="0" err="1"/>
              <a:t>trạng</a:t>
            </a:r>
            <a:r>
              <a:rPr lang="en-US" sz="2000" dirty="0"/>
              <a:t> </a:t>
            </a:r>
            <a:r>
              <a:rPr lang="en-US" sz="2000" dirty="0" err="1"/>
              <a:t>thái</a:t>
            </a:r>
            <a:r>
              <a:rPr lang="en-US" sz="2000" dirty="0"/>
              <a:t> </a:t>
            </a:r>
            <a:r>
              <a:rPr lang="en-US" sz="2000" dirty="0" err="1"/>
              <a:t>sẵn</a:t>
            </a:r>
            <a:r>
              <a:rPr lang="en-US" sz="2000" dirty="0"/>
              <a:t> </a:t>
            </a:r>
            <a:r>
              <a:rPr lang="en-US" sz="2000" dirty="0" err="1"/>
              <a:t>sàng</a:t>
            </a:r>
            <a:r>
              <a:rPr lang="en-US" sz="2000" dirty="0"/>
              <a:t> </a:t>
            </a:r>
            <a:r>
              <a:rPr lang="en-US" sz="2000" dirty="0" err="1"/>
              <a:t>thay</a:t>
            </a:r>
            <a:r>
              <a:rPr lang="en-US" sz="2000" dirty="0"/>
              <a:t> </a:t>
            </a:r>
            <a:r>
              <a:rPr lang="en-US" sz="2000" dirty="0" err="1"/>
              <a:t>đổi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bệnh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đưa</a:t>
            </a:r>
            <a:r>
              <a:rPr lang="en-US" sz="2000" dirty="0"/>
              <a:t> </a:t>
            </a:r>
            <a:r>
              <a:rPr lang="en-US" sz="2000" dirty="0" err="1"/>
              <a:t>bệnh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</a:t>
            </a:r>
            <a:r>
              <a:rPr lang="en-US" sz="2000" dirty="0" err="1"/>
              <a:t>vào</a:t>
            </a:r>
            <a:r>
              <a:rPr lang="en-US" sz="2000" dirty="0"/>
              <a:t> </a:t>
            </a:r>
            <a:r>
              <a:rPr lang="en-US" sz="2000" dirty="0" err="1"/>
              <a:t>chương</a:t>
            </a:r>
            <a:r>
              <a:rPr lang="en-US" sz="2000" dirty="0"/>
              <a:t> </a:t>
            </a:r>
            <a:r>
              <a:rPr lang="en-US" sz="2000" dirty="0" err="1"/>
              <a:t>trình</a:t>
            </a:r>
            <a:r>
              <a:rPr lang="en-US" sz="2000" dirty="0"/>
              <a:t>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trị</a:t>
            </a:r>
            <a:r>
              <a:rPr lang="en-US" sz="2000" dirty="0"/>
              <a:t> </a:t>
            </a:r>
            <a:r>
              <a:rPr lang="en-US" sz="2000" dirty="0" err="1"/>
              <a:t>thích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càng</a:t>
            </a:r>
            <a:r>
              <a:rPr lang="en-US" sz="2000" dirty="0"/>
              <a:t> </a:t>
            </a:r>
            <a:r>
              <a:rPr lang="en-US" sz="2000" dirty="0" err="1"/>
              <a:t>sớm</a:t>
            </a:r>
            <a:r>
              <a:rPr lang="en-US" sz="2000" dirty="0"/>
              <a:t> </a:t>
            </a:r>
            <a:r>
              <a:rPr lang="en-US" sz="2000" dirty="0" err="1"/>
              <a:t>càng</a:t>
            </a:r>
            <a:r>
              <a:rPr lang="en-US" sz="2000" dirty="0"/>
              <a:t> </a:t>
            </a:r>
            <a:r>
              <a:rPr lang="en-US" sz="2000" dirty="0" err="1" smtClean="0"/>
              <a:t>tốt</a:t>
            </a:r>
            <a:r>
              <a:rPr lang="en-US" sz="2000" dirty="0" smtClean="0"/>
              <a:t>.</a:t>
            </a:r>
            <a:endParaRPr lang="en-GB" sz="2000" dirty="0"/>
          </a:p>
          <a:p>
            <a:pPr lvl="0">
              <a:buFont typeface="+mj-lt"/>
              <a:buAutoNum type="arabicPeriod"/>
            </a:pPr>
            <a:r>
              <a:rPr lang="en-US" sz="2000" dirty="0" err="1" smtClean="0"/>
              <a:t>Tư</a:t>
            </a:r>
            <a:r>
              <a:rPr lang="en-US" sz="2000" dirty="0" smtClean="0"/>
              <a:t> </a:t>
            </a:r>
            <a:r>
              <a:rPr lang="en-US" sz="2000" dirty="0" err="1"/>
              <a:t>vấn</a:t>
            </a:r>
            <a:r>
              <a:rPr lang="en-US" sz="2000" dirty="0"/>
              <a:t> </a:t>
            </a:r>
            <a:r>
              <a:rPr lang="en-US" sz="2000" dirty="0" err="1"/>
              <a:t>cá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/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liệu</a:t>
            </a:r>
            <a:r>
              <a:rPr lang="en-US" sz="2000" dirty="0"/>
              <a:t> </a:t>
            </a:r>
            <a:r>
              <a:rPr lang="en-US" sz="2000" dirty="0" err="1"/>
              <a:t>pháp</a:t>
            </a:r>
            <a:r>
              <a:rPr lang="en-US" sz="2000" dirty="0"/>
              <a:t> </a:t>
            </a:r>
            <a:r>
              <a:rPr lang="en-US" sz="2000" dirty="0" err="1"/>
              <a:t>hành</a:t>
            </a:r>
            <a:r>
              <a:rPr lang="en-US" sz="2000" dirty="0"/>
              <a:t> vi </a:t>
            </a:r>
            <a:r>
              <a:rPr lang="en-US" sz="2000" dirty="0" err="1"/>
              <a:t>khác</a:t>
            </a:r>
            <a:r>
              <a:rPr lang="en-US" sz="2000" dirty="0"/>
              <a:t> </a:t>
            </a:r>
            <a:r>
              <a:rPr lang="en-US" sz="2000" dirty="0" err="1"/>
              <a:t>đã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thiết</a:t>
            </a:r>
            <a:r>
              <a:rPr lang="en-US" sz="2000" dirty="0"/>
              <a:t> </a:t>
            </a:r>
            <a:r>
              <a:rPr lang="en-US" sz="2000" dirty="0" err="1"/>
              <a:t>lập</a:t>
            </a:r>
            <a:r>
              <a:rPr lang="en-US" sz="2000" dirty="0"/>
              <a:t> </a:t>
            </a:r>
            <a:r>
              <a:rPr lang="en-US" sz="2000" dirty="0" err="1"/>
              <a:t>trong</a:t>
            </a:r>
            <a:r>
              <a:rPr lang="en-US" sz="2000" dirty="0"/>
              <a:t>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trị</a:t>
            </a:r>
            <a:r>
              <a:rPr lang="en-US" sz="2000" dirty="0"/>
              <a:t> </a:t>
            </a:r>
            <a:r>
              <a:rPr lang="en-US" sz="2000" dirty="0" err="1"/>
              <a:t>nghiện</a:t>
            </a:r>
            <a:r>
              <a:rPr lang="en-US" sz="2000" dirty="0"/>
              <a:t> methamphetamine, </a:t>
            </a:r>
            <a:r>
              <a:rPr lang="en-US" sz="2000" dirty="0" err="1"/>
              <a:t>và</a:t>
            </a:r>
            <a:r>
              <a:rPr lang="en-US" sz="2000" dirty="0"/>
              <a:t> 1 </a:t>
            </a:r>
            <a:r>
              <a:rPr lang="en-US" sz="2000" dirty="0" err="1"/>
              <a:t>số</a:t>
            </a:r>
            <a:r>
              <a:rPr lang="en-US" sz="2000" dirty="0"/>
              <a:t> </a:t>
            </a:r>
            <a:r>
              <a:rPr lang="en-US" sz="2000" dirty="0" err="1"/>
              <a:t>bệnh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</a:t>
            </a:r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err="1"/>
              <a:t>cần</a:t>
            </a:r>
            <a:r>
              <a:rPr lang="en-US" sz="2000" dirty="0"/>
              <a:t> </a:t>
            </a:r>
            <a:r>
              <a:rPr lang="en-US" sz="2000" dirty="0" err="1"/>
              <a:t>phối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dùng</a:t>
            </a:r>
            <a:r>
              <a:rPr lang="en-US" sz="2000" dirty="0"/>
              <a:t> </a:t>
            </a:r>
            <a:r>
              <a:rPr lang="en-US" sz="2000" dirty="0" err="1" smtClean="0"/>
              <a:t>thuốc</a:t>
            </a:r>
            <a:r>
              <a:rPr lang="en-US" sz="2000" dirty="0" smtClean="0"/>
              <a:t>.</a:t>
            </a:r>
            <a:endParaRPr lang="en-GB" sz="2000" dirty="0"/>
          </a:p>
          <a:p>
            <a:pPr lvl="0">
              <a:buFont typeface="+mj-lt"/>
              <a:buAutoNum type="arabicPeriod"/>
            </a:pPr>
            <a:r>
              <a:rPr lang="en-US" sz="2000" dirty="0" err="1"/>
              <a:t>Giảm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hại</a:t>
            </a:r>
            <a:r>
              <a:rPr lang="en-US" sz="2000" dirty="0"/>
              <a:t>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bệnh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HIV, </a:t>
            </a:r>
            <a:r>
              <a:rPr lang="en-US" sz="2000" dirty="0" err="1"/>
              <a:t>viêm</a:t>
            </a:r>
            <a:r>
              <a:rPr lang="en-US" sz="2000" dirty="0"/>
              <a:t> </a:t>
            </a:r>
            <a:r>
              <a:rPr lang="en-US" sz="2000" dirty="0" err="1"/>
              <a:t>gan</a:t>
            </a:r>
            <a:r>
              <a:rPr lang="en-US" sz="2000" dirty="0"/>
              <a:t> B </a:t>
            </a:r>
            <a:r>
              <a:rPr lang="en-US" sz="2000" dirty="0" err="1"/>
              <a:t>và</a:t>
            </a:r>
            <a:r>
              <a:rPr lang="en-US" sz="2000" dirty="0"/>
              <a:t> C </a:t>
            </a:r>
            <a:r>
              <a:rPr lang="en-US" sz="2000" dirty="0" err="1"/>
              <a:t>cần</a:t>
            </a:r>
            <a:r>
              <a:rPr lang="en-US" sz="2000" dirty="0"/>
              <a:t> </a:t>
            </a:r>
            <a:r>
              <a:rPr lang="en-US" sz="2000" dirty="0" err="1"/>
              <a:t>đạt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qua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chỉnh</a:t>
            </a:r>
            <a:r>
              <a:rPr lang="en-US" sz="2000" dirty="0"/>
              <a:t> </a:t>
            </a:r>
            <a:r>
              <a:rPr lang="en-US" sz="2000" dirty="0" err="1"/>
              <a:t>hành</a:t>
            </a:r>
            <a:r>
              <a:rPr lang="en-US" sz="2000" dirty="0"/>
              <a:t> </a:t>
            </a:r>
            <a:r>
              <a:rPr lang="en-US" sz="2000" dirty="0" smtClean="0"/>
              <a:t>vi.</a:t>
            </a:r>
            <a:endParaRPr lang="en-GB" sz="2000" dirty="0"/>
          </a:p>
          <a:p>
            <a:pPr lvl="0">
              <a:buFont typeface="+mj-lt"/>
              <a:buAutoNum type="arabicPeriod"/>
            </a:pPr>
            <a:r>
              <a:rPr lang="en-US" sz="2000" dirty="0" err="1"/>
              <a:t>Đánh</a:t>
            </a:r>
            <a:r>
              <a:rPr lang="en-US" sz="2000" dirty="0"/>
              <a:t> </a:t>
            </a:r>
            <a:r>
              <a:rPr lang="en-US" sz="2000" dirty="0" err="1"/>
              <a:t>giá</a:t>
            </a:r>
            <a:r>
              <a:rPr lang="en-US" sz="2000" dirty="0"/>
              <a:t> </a:t>
            </a:r>
            <a:r>
              <a:rPr lang="en-US" sz="2000" dirty="0" err="1"/>
              <a:t>gia</a:t>
            </a:r>
            <a:r>
              <a:rPr lang="en-US" sz="2000" dirty="0"/>
              <a:t> </a:t>
            </a:r>
            <a:r>
              <a:rPr lang="en-US" sz="2000" dirty="0" err="1"/>
              <a:t>đình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liệu</a:t>
            </a:r>
            <a:r>
              <a:rPr lang="en-US" sz="2000" dirty="0"/>
              <a:t> </a:t>
            </a:r>
            <a:r>
              <a:rPr lang="en-US" sz="2000" dirty="0" err="1"/>
              <a:t>pháp</a:t>
            </a:r>
            <a:r>
              <a:rPr lang="en-US" sz="2000" dirty="0"/>
              <a:t> can </a:t>
            </a:r>
            <a:r>
              <a:rPr lang="en-US" sz="2000" dirty="0" err="1"/>
              <a:t>thiệp</a:t>
            </a:r>
            <a:r>
              <a:rPr lang="en-US" sz="2000" dirty="0"/>
              <a:t> </a:t>
            </a:r>
            <a:r>
              <a:rPr lang="en-US" sz="2000" dirty="0" err="1"/>
              <a:t>cần</a:t>
            </a:r>
            <a:r>
              <a:rPr lang="en-US" sz="2000" dirty="0"/>
              <a:t> </a:t>
            </a:r>
            <a:r>
              <a:rPr lang="en-US" sz="2000" dirty="0" err="1"/>
              <a:t>phải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tiến</a:t>
            </a:r>
            <a:r>
              <a:rPr lang="en-US" sz="2000" dirty="0"/>
              <a:t> </a:t>
            </a:r>
            <a:r>
              <a:rPr lang="en-US" sz="2000" dirty="0" err="1"/>
              <a:t>hành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chỉnh</a:t>
            </a:r>
            <a:r>
              <a:rPr lang="en-US" sz="2000" dirty="0"/>
              <a:t> </a:t>
            </a:r>
            <a:r>
              <a:rPr lang="en-US" sz="2000" dirty="0" err="1"/>
              <a:t>trong</a:t>
            </a:r>
            <a:r>
              <a:rPr lang="en-US" sz="2000" dirty="0"/>
              <a:t> </a:t>
            </a:r>
            <a:r>
              <a:rPr lang="en-US" sz="2000" dirty="0" err="1"/>
              <a:t>suốt</a:t>
            </a:r>
            <a:r>
              <a:rPr lang="en-US" sz="2000" dirty="0"/>
              <a:t> </a:t>
            </a:r>
            <a:r>
              <a:rPr lang="en-US" sz="2000" dirty="0" err="1"/>
              <a:t>quá</a:t>
            </a:r>
            <a:r>
              <a:rPr lang="en-US" sz="2000" dirty="0"/>
              <a:t> </a:t>
            </a:r>
            <a:r>
              <a:rPr lang="en-US" sz="2000" dirty="0" err="1"/>
              <a:t>trình</a:t>
            </a:r>
            <a:r>
              <a:rPr lang="en-US" sz="2000" dirty="0"/>
              <a:t>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trị</a:t>
            </a:r>
            <a:r>
              <a:rPr lang="en-US" sz="2000" dirty="0"/>
              <a:t> </a:t>
            </a:r>
            <a:r>
              <a:rPr lang="en-US" sz="2000" dirty="0" err="1"/>
              <a:t>để</a:t>
            </a:r>
            <a:r>
              <a:rPr lang="en-US" sz="2000" dirty="0"/>
              <a:t> </a:t>
            </a:r>
            <a:r>
              <a:rPr lang="en-US" sz="2000" dirty="0" err="1"/>
              <a:t>đáp</a:t>
            </a:r>
            <a:r>
              <a:rPr lang="en-US" sz="2000" dirty="0"/>
              <a:t> </a:t>
            </a:r>
            <a:r>
              <a:rPr lang="en-US" sz="2000" dirty="0" err="1"/>
              <a:t>ứng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nhu</a:t>
            </a:r>
            <a:r>
              <a:rPr lang="en-US" sz="2000" dirty="0"/>
              <a:t> </a:t>
            </a:r>
            <a:r>
              <a:rPr lang="en-US" sz="2000" dirty="0" err="1"/>
              <a:t>cầu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người</a:t>
            </a:r>
            <a:r>
              <a:rPr lang="en-US" sz="2000" dirty="0"/>
              <a:t> </a:t>
            </a:r>
            <a:r>
              <a:rPr lang="en-US" sz="2000" dirty="0" err="1"/>
              <a:t>bệnh</a:t>
            </a:r>
            <a:r>
              <a:rPr lang="en-US" sz="2000" dirty="0"/>
              <a:t>. </a:t>
            </a:r>
            <a:r>
              <a:rPr lang="en-US" sz="2000" dirty="0" err="1"/>
              <a:t>Bệnh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</a:t>
            </a:r>
            <a:r>
              <a:rPr lang="en-US" sz="2000" dirty="0" err="1"/>
              <a:t>cần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đánh</a:t>
            </a:r>
            <a:r>
              <a:rPr lang="en-US" sz="2000" dirty="0"/>
              <a:t> </a:t>
            </a:r>
            <a:r>
              <a:rPr lang="en-US" sz="2000" dirty="0" err="1"/>
              <a:t>giá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trị</a:t>
            </a:r>
            <a:r>
              <a:rPr lang="en-US" sz="2000" dirty="0"/>
              <a:t> </a:t>
            </a:r>
            <a:r>
              <a:rPr lang="en-US" sz="2000" dirty="0" err="1"/>
              <a:t>nếu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</a:t>
            </a:r>
            <a:r>
              <a:rPr lang="en-US" sz="2000" dirty="0" err="1"/>
              <a:t>bệnh</a:t>
            </a:r>
            <a:r>
              <a:rPr lang="en-US" sz="2000" dirty="0"/>
              <a:t> </a:t>
            </a:r>
            <a:r>
              <a:rPr lang="en-US" sz="2000" dirty="0" err="1"/>
              <a:t>đồng</a:t>
            </a:r>
            <a:r>
              <a:rPr lang="en-US" sz="2000" dirty="0"/>
              <a:t> </a:t>
            </a:r>
            <a:r>
              <a:rPr lang="en-US" sz="2000" dirty="0" err="1"/>
              <a:t>diễn</a:t>
            </a:r>
            <a:r>
              <a:rPr lang="en-US" sz="2000" dirty="0"/>
              <a:t>.</a:t>
            </a:r>
            <a:endParaRPr lang="en-GB" sz="2000" dirty="0"/>
          </a:p>
          <a:p>
            <a:pPr lvl="0">
              <a:buFont typeface="+mj-lt"/>
              <a:buAutoNum type="arabicPeriod"/>
            </a:pPr>
            <a:r>
              <a:rPr lang="en-US" sz="2000" dirty="0" err="1" smtClean="0"/>
              <a:t>Phương</a:t>
            </a:r>
            <a:r>
              <a:rPr lang="en-US" sz="2000" dirty="0" smtClean="0"/>
              <a:t> </a:t>
            </a:r>
            <a:r>
              <a:rPr lang="en-US" sz="2000" dirty="0" err="1"/>
              <a:t>pháp</a:t>
            </a:r>
            <a:r>
              <a:rPr lang="en-US" sz="2000" dirty="0"/>
              <a:t> </a:t>
            </a:r>
            <a:r>
              <a:rPr lang="en-US" sz="2000" dirty="0" err="1"/>
              <a:t>tổng</a:t>
            </a:r>
            <a:r>
              <a:rPr lang="en-US" sz="2000" dirty="0"/>
              <a:t> </a:t>
            </a:r>
            <a:r>
              <a:rPr lang="en-US" sz="2000" dirty="0" err="1"/>
              <a:t>thể-bao</a:t>
            </a:r>
            <a:r>
              <a:rPr lang="en-US" sz="2000" dirty="0"/>
              <a:t> </a:t>
            </a:r>
            <a:r>
              <a:rPr lang="en-US" sz="2000" dirty="0" err="1"/>
              <a:t>gồm</a:t>
            </a:r>
            <a:r>
              <a:rPr lang="en-US" sz="2000" dirty="0"/>
              <a:t> </a:t>
            </a:r>
            <a:r>
              <a:rPr lang="en-US" sz="2000" dirty="0" err="1"/>
              <a:t>đánh</a:t>
            </a:r>
            <a:r>
              <a:rPr lang="en-US" sz="2000" dirty="0"/>
              <a:t> </a:t>
            </a:r>
            <a:r>
              <a:rPr lang="en-US" sz="2000" dirty="0" err="1"/>
              <a:t>giá</a:t>
            </a:r>
            <a:r>
              <a:rPr lang="en-US" sz="2000" dirty="0"/>
              <a:t> </a:t>
            </a:r>
            <a:r>
              <a:rPr lang="en-US" sz="2000" dirty="0" err="1"/>
              <a:t>cả</a:t>
            </a:r>
            <a:r>
              <a:rPr lang="en-US" sz="2000" dirty="0"/>
              <a:t> </a:t>
            </a:r>
            <a:r>
              <a:rPr lang="en-US" sz="2000" dirty="0" err="1"/>
              <a:t>mặt</a:t>
            </a:r>
            <a:r>
              <a:rPr lang="en-US" sz="2000" dirty="0"/>
              <a:t> </a:t>
            </a:r>
            <a:r>
              <a:rPr lang="en-US" sz="2000" dirty="0" err="1"/>
              <a:t>sinh</a:t>
            </a:r>
            <a:r>
              <a:rPr lang="en-US" sz="2000" dirty="0"/>
              <a:t> </a:t>
            </a:r>
            <a:r>
              <a:rPr lang="en-US" sz="2000" dirty="0" err="1"/>
              <a:t>học</a:t>
            </a:r>
            <a:r>
              <a:rPr lang="en-US" sz="2000" dirty="0"/>
              <a:t>, </a:t>
            </a:r>
            <a:r>
              <a:rPr lang="en-US" sz="2000" dirty="0" err="1"/>
              <a:t>tâm</a:t>
            </a:r>
            <a:r>
              <a:rPr lang="en-US" sz="2000" dirty="0"/>
              <a:t> </a:t>
            </a:r>
            <a:r>
              <a:rPr lang="en-US" sz="2000" dirty="0" err="1"/>
              <a:t>lý</a:t>
            </a:r>
            <a:r>
              <a:rPr lang="en-US" sz="2000" dirty="0"/>
              <a:t> </a:t>
            </a:r>
            <a:r>
              <a:rPr lang="en-US" sz="2000" dirty="0" err="1" smtClean="0"/>
              <a:t>học</a:t>
            </a:r>
            <a:r>
              <a:rPr lang="en-US" sz="2000" dirty="0"/>
              <a:t> </a:t>
            </a:r>
            <a:r>
              <a:rPr lang="en-US" sz="2000" dirty="0" err="1" smtClean="0"/>
              <a:t>và</a:t>
            </a:r>
            <a:r>
              <a:rPr lang="en-US" sz="2000" dirty="0" smtClean="0"/>
              <a:t> </a:t>
            </a:r>
            <a:r>
              <a:rPr lang="en-US" sz="2000" dirty="0" err="1" smtClean="0"/>
              <a:t>tinh</a:t>
            </a:r>
            <a:r>
              <a:rPr lang="en-US" sz="2000" dirty="0"/>
              <a:t> </a:t>
            </a:r>
            <a:r>
              <a:rPr lang="en-US" sz="2000" dirty="0" err="1"/>
              <a:t>thần</a:t>
            </a:r>
            <a:r>
              <a:rPr lang="en-US" sz="2000" dirty="0"/>
              <a:t>, </a:t>
            </a:r>
            <a:r>
              <a:rPr lang="en-US" sz="2000" dirty="0" err="1"/>
              <a:t>xã</a:t>
            </a:r>
            <a:r>
              <a:rPr lang="en-US" sz="2000" dirty="0"/>
              <a:t> </a:t>
            </a:r>
            <a:r>
              <a:rPr lang="en-US" sz="2000" dirty="0" err="1" smtClean="0"/>
              <a:t>hội</a:t>
            </a:r>
            <a:r>
              <a:rPr lang="en-US" sz="2000" dirty="0" smtClean="0"/>
              <a:t> </a:t>
            </a:r>
            <a:r>
              <a:rPr lang="en-US" sz="2000" dirty="0" err="1"/>
              <a:t>sẽ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</a:t>
            </a:r>
            <a:r>
              <a:rPr lang="en-US" sz="2000" dirty="0" err="1"/>
              <a:t>hiệu</a:t>
            </a:r>
            <a:r>
              <a:rPr lang="en-US" sz="2000" dirty="0"/>
              <a:t> </a:t>
            </a:r>
            <a:r>
              <a:rPr lang="en-US" sz="2000" dirty="0" err="1"/>
              <a:t>quả</a:t>
            </a:r>
            <a:r>
              <a:rPr lang="en-US" sz="2000" dirty="0"/>
              <a:t> </a:t>
            </a:r>
            <a:r>
              <a:rPr lang="en-US" sz="2000" dirty="0" err="1"/>
              <a:t>hơn</a:t>
            </a:r>
            <a:r>
              <a:rPr lang="en-US" sz="2000" dirty="0"/>
              <a:t> </a:t>
            </a:r>
            <a:r>
              <a:rPr lang="en-US" sz="2000" dirty="0" err="1"/>
              <a:t>là</a:t>
            </a:r>
            <a:r>
              <a:rPr lang="en-US" sz="2000" dirty="0"/>
              <a:t> </a:t>
            </a:r>
            <a:r>
              <a:rPr lang="en-US" sz="2000" dirty="0" err="1"/>
              <a:t>chỉ</a:t>
            </a:r>
            <a:r>
              <a:rPr lang="en-US" sz="2000" dirty="0"/>
              <a:t> </a:t>
            </a:r>
            <a:r>
              <a:rPr lang="en-US" sz="2000" dirty="0" err="1"/>
              <a:t>sử</a:t>
            </a:r>
            <a:r>
              <a:rPr lang="en-US" sz="2000" dirty="0"/>
              <a:t> </a:t>
            </a:r>
            <a:r>
              <a:rPr lang="en-US" sz="2000" dirty="0" err="1"/>
              <a:t>dụng</a:t>
            </a:r>
            <a:r>
              <a:rPr lang="en-US" sz="2000" dirty="0"/>
              <a:t> </a:t>
            </a:r>
            <a:r>
              <a:rPr lang="en-US" sz="2000" dirty="0" err="1"/>
              <a:t>một</a:t>
            </a:r>
            <a:r>
              <a:rPr lang="en-US" sz="2000" dirty="0"/>
              <a:t> </a:t>
            </a:r>
            <a:r>
              <a:rPr lang="en-US" sz="2000" dirty="0" err="1"/>
              <a:t>phương</a:t>
            </a:r>
            <a:r>
              <a:rPr lang="en-US" sz="2000" dirty="0"/>
              <a:t> </a:t>
            </a:r>
            <a:r>
              <a:rPr lang="en-US" sz="2000" dirty="0" err="1"/>
              <a:t>pháp</a:t>
            </a:r>
            <a:r>
              <a:rPr lang="en-US" sz="2000" dirty="0"/>
              <a:t> </a:t>
            </a:r>
            <a:r>
              <a:rPr lang="en-US" sz="2000" dirty="0" err="1"/>
              <a:t>đơn</a:t>
            </a:r>
            <a:r>
              <a:rPr lang="en-US" sz="2000" dirty="0"/>
              <a:t> </a:t>
            </a:r>
            <a:r>
              <a:rPr lang="en-US" sz="2000" dirty="0" err="1"/>
              <a:t>thuần</a:t>
            </a:r>
            <a:r>
              <a:rPr lang="en-US" sz="2000" dirty="0" smtClean="0"/>
              <a:t>.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308725"/>
            <a:ext cx="4435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Nguồn</a:t>
            </a:r>
            <a:r>
              <a:rPr lang="en-US" sz="1400" dirty="0" smtClean="0"/>
              <a:t>: </a:t>
            </a:r>
            <a:r>
              <a:rPr lang="en-US" sz="1400" dirty="0" err="1" smtClean="0"/>
              <a:t>Hướng</a:t>
            </a:r>
            <a:r>
              <a:rPr lang="en-US" sz="1400" dirty="0" smtClean="0"/>
              <a:t> </a:t>
            </a:r>
            <a:r>
              <a:rPr lang="en-US" sz="1400" dirty="0" err="1" smtClean="0"/>
              <a:t>dẫn</a:t>
            </a:r>
            <a:r>
              <a:rPr lang="en-US" sz="1400" dirty="0" smtClean="0"/>
              <a:t> </a:t>
            </a:r>
            <a:r>
              <a:rPr lang="en-US" sz="1400" dirty="0" err="1" smtClean="0"/>
              <a:t>điều</a:t>
            </a:r>
            <a:r>
              <a:rPr lang="en-US" sz="1400" dirty="0" smtClean="0"/>
              <a:t> </a:t>
            </a:r>
            <a:r>
              <a:rPr lang="en-US" sz="1400" dirty="0" err="1" smtClean="0"/>
              <a:t>trị</a:t>
            </a:r>
            <a:r>
              <a:rPr lang="en-US" sz="1400" dirty="0" smtClean="0"/>
              <a:t> </a:t>
            </a:r>
            <a:r>
              <a:rPr lang="en-US" sz="1400" dirty="0" err="1" smtClean="0"/>
              <a:t>Methaphetamine</a:t>
            </a:r>
            <a:r>
              <a:rPr lang="en-US" sz="1400" dirty="0" smtClean="0"/>
              <a:t> </a:t>
            </a:r>
            <a:r>
              <a:rPr lang="en-US" sz="1400" dirty="0" err="1" smtClean="0"/>
              <a:t>Thái</a:t>
            </a:r>
            <a:r>
              <a:rPr lang="en-US" sz="1400" dirty="0" smtClean="0"/>
              <a:t> Lan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1621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4855"/>
            <a:ext cx="8229600" cy="840109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endParaRPr lang="en-US" dirty="0">
              <a:solidFill>
                <a:srgbClr val="16161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4179" y="6039916"/>
            <a:ext cx="4139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Report on ATS use in Vietnam , UNODC 2012IVN</a:t>
            </a:r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856"/>
            <a:ext cx="8335695" cy="39825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98511" y="6193804"/>
            <a:ext cx="3890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Report on ATS use in Vietnam , UNODC 2012</a:t>
            </a:r>
            <a:endParaRPr lang="en-US" sz="1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59468" y="4132585"/>
          <a:ext cx="7754843" cy="194049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661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7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79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79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74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Type of ATS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PWUD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FSW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ATS users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45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Methamphetamines (tablet)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22.4%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5.7%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18/9%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4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ICE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2.8%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1.8%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1.6%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4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Ecstasy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1.6%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0.6%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202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Ketamine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3.7%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3.8%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19400" y="3763502"/>
            <a:ext cx="75594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313131"/>
                </a:solidFill>
              </a:rPr>
              <a:t>Injecting ATS amongst Key Population in Hanoi, 2012 – UNODC </a:t>
            </a:r>
            <a:r>
              <a:rPr lang="en-US" sz="1050" dirty="0" err="1" smtClean="0">
                <a:solidFill>
                  <a:srgbClr val="313131"/>
                </a:solidFill>
              </a:rPr>
              <a:t>report</a:t>
            </a:r>
            <a:r>
              <a:rPr lang="en-US" sz="1050" dirty="0" err="1" smtClean="0"/>
              <a:t>rt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77050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292894" y="76200"/>
            <a:ext cx="8839200" cy="12954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en-AU" altLang="en-US" sz="36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Tình</a:t>
            </a:r>
            <a:r>
              <a:rPr lang="en-AU" altLang="en-US" sz="36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</a:t>
            </a:r>
            <a:r>
              <a:rPr lang="en-AU" altLang="en-US" sz="36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hình</a:t>
            </a:r>
            <a:r>
              <a:rPr lang="en-AU" altLang="en-US" sz="36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</a:t>
            </a:r>
            <a:r>
              <a:rPr lang="en-AU" altLang="en-US" sz="36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sử</a:t>
            </a:r>
            <a:r>
              <a:rPr lang="en-AU" altLang="en-US" sz="36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</a:t>
            </a:r>
            <a:r>
              <a:rPr lang="en-AU" altLang="en-US" sz="36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dụng</a:t>
            </a:r>
            <a:r>
              <a:rPr lang="en-AU" altLang="en-US" sz="36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Methamphetamine ở </a:t>
            </a:r>
            <a:r>
              <a:rPr lang="en-AU" altLang="en-US" sz="36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bệnh</a:t>
            </a:r>
            <a:r>
              <a:rPr lang="en-AU" altLang="en-US" sz="36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</a:t>
            </a:r>
            <a:r>
              <a:rPr lang="en-AU" altLang="en-US" sz="36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nhân</a:t>
            </a:r>
            <a:r>
              <a:rPr lang="en-AU" altLang="en-US" sz="36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Methadone </a:t>
            </a:r>
            <a:r>
              <a:rPr lang="en-AU" altLang="en-US" sz="36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tại</a:t>
            </a:r>
            <a:r>
              <a:rPr lang="en-AU" altLang="en-US" sz="36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TP. HCM </a:t>
            </a:r>
            <a:r>
              <a:rPr lang="en-AU" altLang="en-US" sz="36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với</a:t>
            </a:r>
            <a:r>
              <a:rPr lang="en-AU" altLang="en-US" sz="36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</a:t>
            </a:r>
            <a:r>
              <a:rPr lang="en-AU" altLang="en-US" sz="36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tỷ</a:t>
            </a:r>
            <a:r>
              <a:rPr lang="en-AU" altLang="en-US" sz="36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</a:t>
            </a:r>
            <a:r>
              <a:rPr lang="en-AU" altLang="en-US" sz="36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lệ</a:t>
            </a:r>
            <a:r>
              <a:rPr lang="en-AU" altLang="en-US" sz="36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</a:t>
            </a:r>
            <a:r>
              <a:rPr lang="en-AU" altLang="en-US" sz="36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còn</a:t>
            </a:r>
            <a:r>
              <a:rPr lang="en-AU" altLang="en-US" sz="36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</a:t>
            </a:r>
            <a:r>
              <a:rPr lang="en-AU" altLang="en-US" sz="36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thấp</a:t>
            </a:r>
            <a:r>
              <a:rPr lang="en-AU" altLang="en-US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/>
            </a:r>
            <a:br>
              <a:rPr lang="en-AU" altLang="en-US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</a:br>
            <a:r>
              <a:rPr lang="en-AU" altLang="en-US" sz="18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(8 </a:t>
            </a:r>
            <a:r>
              <a:rPr lang="en-AU" altLang="en-US" sz="18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cơ</a:t>
            </a:r>
            <a:r>
              <a:rPr lang="en-AU" altLang="en-US" sz="18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</a:t>
            </a:r>
            <a:r>
              <a:rPr lang="en-AU" altLang="en-US" sz="18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sở</a:t>
            </a:r>
            <a:r>
              <a:rPr lang="en-AU" altLang="en-US" sz="18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</a:t>
            </a:r>
            <a:r>
              <a:rPr lang="en-AU" altLang="en-US" sz="18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điều</a:t>
            </a:r>
            <a:r>
              <a:rPr lang="en-AU" altLang="en-US" sz="18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</a:t>
            </a:r>
            <a:r>
              <a:rPr lang="en-AU" altLang="en-US" sz="18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trị</a:t>
            </a:r>
            <a:r>
              <a:rPr lang="en-AU" altLang="en-US" sz="18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</a:t>
            </a:r>
            <a:r>
              <a:rPr lang="en-AU" altLang="en-US" sz="18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với</a:t>
            </a:r>
            <a:r>
              <a:rPr lang="en-AU" altLang="en-US" sz="18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1.907 </a:t>
            </a:r>
            <a:r>
              <a:rPr lang="en-AU" altLang="en-US" sz="18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bệnh</a:t>
            </a:r>
            <a:r>
              <a:rPr lang="en-AU" altLang="en-US" sz="18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 </a:t>
            </a:r>
            <a:r>
              <a:rPr lang="en-AU" altLang="en-US" sz="1800" dirty="0" err="1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nhân</a:t>
            </a:r>
            <a:r>
              <a:rPr lang="en-AU" altLang="en-US" sz="1800" dirty="0" smtClean="0">
                <a:solidFill>
                  <a:schemeClr val="accent5">
                    <a:lumMod val="50000"/>
                  </a:schemeClr>
                </a:solidFill>
                <a:cs typeface="Geneva" pitchFamily="-84" charset="0"/>
              </a:rPr>
              <a:t>, 10/2014)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055184"/>
              </p:ext>
            </p:extLst>
          </p:nvPr>
        </p:nvGraphicFramePr>
        <p:xfrm>
          <a:off x="260468" y="1828800"/>
          <a:ext cx="8698707" cy="3648077"/>
        </p:xfrm>
        <a:graphic>
          <a:graphicData uri="http://schemas.openxmlformats.org/drawingml/2006/table">
            <a:tbl>
              <a:tblPr/>
              <a:tblGrid>
                <a:gridCol w="2258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7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2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387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Loại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ma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túy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Kiểu xét nghiệm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Kết quả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3738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Morphine/chất chuyển hoá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Ngẫu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nhiên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trên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bệnh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nhân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điều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trị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trên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6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tháng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10.7%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3738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Amphetamine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Theo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Chỉ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định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BS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trên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bệnh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nhân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nghi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ngờ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5.5%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3738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Methamphetamine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Theo Chỉ định BS trên bệnh nhân nghi ngờ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7.8%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3738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Morphine/chất chuyển hoá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Theo Chỉ định BS trên bệnh nhân nghi ngờ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35.2%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3738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Benzodiazepine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Theo Chỉ định BS trên bệnh nhân nghi ngờ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4.3%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7137" name="TextBox 2"/>
          <p:cNvSpPr txBox="1">
            <a:spLocks noChangeArrowheads="1"/>
          </p:cNvSpPr>
          <p:nvPr/>
        </p:nvSpPr>
        <p:spPr bwMode="auto">
          <a:xfrm>
            <a:off x="609600" y="6019800"/>
            <a:ext cx="7924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Geneva" pitchFamily="-84" charset="0"/>
              </a:defRPr>
            </a:lvl1pPr>
            <a:lvl2pPr marL="742950" indent="-28575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–"/>
              <a:defRPr sz="26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2pPr>
            <a:lvl3pPr marL="1143000" indent="-2286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3pPr>
            <a:lvl4pPr marL="1600200" indent="-2286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4pPr>
            <a:lvl5pPr marL="2057400" indent="-2286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i="1" dirty="0" err="1">
                <a:latin typeface="Times New Roman" pitchFamily="18" charset="0"/>
              </a:rPr>
              <a:t>Ghi</a:t>
            </a:r>
            <a:r>
              <a:rPr lang="en-US" altLang="en-US" sz="1800" i="1" dirty="0">
                <a:latin typeface="Times New Roman" pitchFamily="18" charset="0"/>
              </a:rPr>
              <a:t> </a:t>
            </a:r>
            <a:r>
              <a:rPr lang="en-US" altLang="en-US" sz="1800" i="1" dirty="0" err="1">
                <a:latin typeface="Times New Roman" pitchFamily="18" charset="0"/>
              </a:rPr>
              <a:t>chú</a:t>
            </a:r>
            <a:r>
              <a:rPr lang="en-US" altLang="en-US" sz="1800" i="1" dirty="0">
                <a:latin typeface="Times New Roman" pitchFamily="18" charset="0"/>
              </a:rPr>
              <a:t>: </a:t>
            </a:r>
            <a:r>
              <a:rPr lang="en-US" altLang="en-US" sz="1800" i="1" dirty="0" err="1">
                <a:latin typeface="Times New Roman" pitchFamily="18" charset="0"/>
              </a:rPr>
              <a:t>Số</a:t>
            </a:r>
            <a:r>
              <a:rPr lang="en-US" altLang="en-US" sz="1800" i="1" dirty="0">
                <a:latin typeface="Times New Roman" pitchFamily="18" charset="0"/>
              </a:rPr>
              <a:t> </a:t>
            </a:r>
            <a:r>
              <a:rPr lang="en-US" altLang="en-US" sz="1800" i="1" dirty="0" err="1">
                <a:latin typeface="Times New Roman" pitchFamily="18" charset="0"/>
              </a:rPr>
              <a:t>liệu</a:t>
            </a:r>
            <a:r>
              <a:rPr lang="en-US" altLang="en-US" sz="1800" i="1" dirty="0">
                <a:latin typeface="Times New Roman" pitchFamily="18" charset="0"/>
              </a:rPr>
              <a:t> </a:t>
            </a:r>
            <a:r>
              <a:rPr lang="en-US" altLang="en-US" sz="1800" i="1" dirty="0" err="1">
                <a:latin typeface="Times New Roman" pitchFamily="18" charset="0"/>
              </a:rPr>
              <a:t>theo</a:t>
            </a:r>
            <a:r>
              <a:rPr lang="en-US" altLang="en-US" sz="1800" i="1" dirty="0">
                <a:latin typeface="Times New Roman" pitchFamily="18" charset="0"/>
              </a:rPr>
              <a:t> </a:t>
            </a:r>
            <a:r>
              <a:rPr lang="en-US" altLang="en-US" sz="1800" i="1" dirty="0" err="1">
                <a:latin typeface="Times New Roman" pitchFamily="18" charset="0"/>
              </a:rPr>
              <a:t>báo</a:t>
            </a:r>
            <a:r>
              <a:rPr lang="en-US" altLang="en-US" sz="1800" i="1" dirty="0">
                <a:latin typeface="Times New Roman" pitchFamily="18" charset="0"/>
              </a:rPr>
              <a:t> </a:t>
            </a:r>
            <a:r>
              <a:rPr lang="en-US" altLang="en-US" sz="1800" i="1" dirty="0" err="1">
                <a:latin typeface="Times New Roman" pitchFamily="18" charset="0"/>
              </a:rPr>
              <a:t>cáo</a:t>
            </a:r>
            <a:r>
              <a:rPr lang="en-US" altLang="en-US" sz="1800" i="1" dirty="0">
                <a:latin typeface="Times New Roman" pitchFamily="18" charset="0"/>
              </a:rPr>
              <a:t> </a:t>
            </a:r>
            <a:r>
              <a:rPr lang="en-US" altLang="en-US" sz="1800" i="1" dirty="0" err="1">
                <a:latin typeface="Times New Roman" pitchFamily="18" charset="0"/>
              </a:rPr>
              <a:t>của</a:t>
            </a:r>
            <a:r>
              <a:rPr lang="en-US" altLang="en-US" sz="1800" i="1" dirty="0">
                <a:latin typeface="Times New Roman" pitchFamily="18" charset="0"/>
              </a:rPr>
              <a:t> UBPC AIDS HCM </a:t>
            </a:r>
            <a:r>
              <a:rPr lang="en-US" altLang="en-US" sz="1800" i="1" dirty="0" err="1">
                <a:latin typeface="Times New Roman" pitchFamily="18" charset="0"/>
              </a:rPr>
              <a:t>tháng</a:t>
            </a:r>
            <a:r>
              <a:rPr lang="en-US" altLang="en-US" sz="1800" i="1" dirty="0">
                <a:latin typeface="Times New Roman" pitchFamily="18" charset="0"/>
              </a:rPr>
              <a:t> 10/2014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27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cs typeface="Geneva" pitchFamily="-84" charset="0"/>
              </a:rPr>
              <a:t/>
            </a:r>
            <a:br>
              <a:rPr lang="en-US" altLang="en-US" dirty="0" smtClean="0">
                <a:cs typeface="Geneva" pitchFamily="-84" charset="0"/>
              </a:rPr>
            </a:br>
            <a:r>
              <a:rPr lang="en-US" altLang="en-US" dirty="0" smtClean="0">
                <a:cs typeface="Geneva" pitchFamily="-84" charset="0"/>
              </a:rPr>
              <a:t/>
            </a:r>
            <a:br>
              <a:rPr lang="en-US" altLang="en-US" dirty="0" smtClean="0">
                <a:cs typeface="Geneva" pitchFamily="-84" charset="0"/>
              </a:rPr>
            </a:br>
            <a:r>
              <a:rPr lang="en-US" altLang="en-US" sz="3200" dirty="0" err="1" smtClean="0">
                <a:cs typeface="Geneva" pitchFamily="-84" charset="0"/>
              </a:rPr>
              <a:t>Một</a:t>
            </a:r>
            <a:r>
              <a:rPr lang="en-US" altLang="en-US" sz="3200" dirty="0" smtClean="0">
                <a:cs typeface="Geneva" pitchFamily="-84" charset="0"/>
              </a:rPr>
              <a:t> </a:t>
            </a:r>
            <a:r>
              <a:rPr lang="en-US" altLang="en-US" sz="3200" dirty="0" err="1" smtClean="0">
                <a:cs typeface="Geneva" pitchFamily="-84" charset="0"/>
              </a:rPr>
              <a:t>số</a:t>
            </a:r>
            <a:r>
              <a:rPr lang="en-US" altLang="en-US" sz="3200" dirty="0" smtClean="0">
                <a:cs typeface="Geneva" pitchFamily="-84" charset="0"/>
              </a:rPr>
              <a:t> </a:t>
            </a:r>
            <a:r>
              <a:rPr lang="en-US" altLang="en-US" sz="3200" dirty="0" err="1" smtClean="0">
                <a:cs typeface="Geneva" pitchFamily="-84" charset="0"/>
              </a:rPr>
              <a:t>gợi</a:t>
            </a:r>
            <a:r>
              <a:rPr lang="en-US" altLang="en-US" sz="3200" dirty="0" smtClean="0">
                <a:cs typeface="Geneva" pitchFamily="-84" charset="0"/>
              </a:rPr>
              <a:t> ý </a:t>
            </a:r>
            <a:r>
              <a:rPr lang="en-US" altLang="en-US" sz="3200" dirty="0" err="1" smtClean="0">
                <a:cs typeface="Geneva" pitchFamily="-84" charset="0"/>
              </a:rPr>
              <a:t>cho</a:t>
            </a:r>
            <a:r>
              <a:rPr lang="en-US" altLang="en-US" sz="3200" dirty="0" smtClean="0">
                <a:cs typeface="Geneva" pitchFamily="-84" charset="0"/>
              </a:rPr>
              <a:t> </a:t>
            </a:r>
            <a:r>
              <a:rPr lang="en-US" altLang="en-US" sz="3200" dirty="0" err="1" smtClean="0">
                <a:cs typeface="Geneva" pitchFamily="-84" charset="0"/>
              </a:rPr>
              <a:t>chương</a:t>
            </a:r>
            <a:r>
              <a:rPr lang="en-US" altLang="en-US" sz="3200" dirty="0" smtClean="0">
                <a:cs typeface="Geneva" pitchFamily="-84" charset="0"/>
              </a:rPr>
              <a:t> </a:t>
            </a:r>
            <a:r>
              <a:rPr lang="en-US" altLang="en-US" sz="3200" dirty="0" err="1" smtClean="0">
                <a:cs typeface="Geneva" pitchFamily="-84" charset="0"/>
              </a:rPr>
              <a:t>trình</a:t>
            </a:r>
            <a:r>
              <a:rPr lang="en-US" altLang="en-US" sz="3200" dirty="0" smtClean="0">
                <a:cs typeface="Geneva" pitchFamily="-84" charset="0"/>
              </a:rPr>
              <a:t> can </a:t>
            </a:r>
            <a:r>
              <a:rPr lang="en-US" altLang="en-US" sz="3200" dirty="0" err="1" smtClean="0">
                <a:cs typeface="Geneva" pitchFamily="-84" charset="0"/>
              </a:rPr>
              <a:t>thiệp</a:t>
            </a:r>
            <a:r>
              <a:rPr lang="en-US" altLang="en-US" sz="3200" dirty="0" smtClean="0">
                <a:cs typeface="Geneva" pitchFamily="-84" charset="0"/>
              </a:rPr>
              <a:t/>
            </a:r>
            <a:br>
              <a:rPr lang="en-US" altLang="en-US" sz="3200" dirty="0" smtClean="0">
                <a:cs typeface="Geneva" pitchFamily="-84" charset="0"/>
              </a:rPr>
            </a:br>
            <a:r>
              <a:rPr lang="en-US" altLang="en-US" dirty="0" smtClean="0">
                <a:cs typeface="Geneva" pitchFamily="-84" charset="0"/>
              </a:rPr>
              <a:t/>
            </a:r>
            <a:br>
              <a:rPr lang="en-US" altLang="en-US" dirty="0" smtClean="0">
                <a:cs typeface="Geneva" pitchFamily="-84" charset="0"/>
              </a:rPr>
            </a:br>
            <a:endParaRPr lang="en-US" altLang="en-US" dirty="0" smtClean="0">
              <a:cs typeface="Geneva" pitchFamily="-84" charset="0"/>
            </a:endParaRPr>
          </a:p>
        </p:txBody>
      </p:sp>
      <p:sp>
        <p:nvSpPr>
          <p:cNvPr id="49155" name="TextBox 1"/>
          <p:cNvSpPr txBox="1">
            <a:spLocks noChangeArrowheads="1"/>
          </p:cNvSpPr>
          <p:nvPr/>
        </p:nvSpPr>
        <p:spPr bwMode="auto">
          <a:xfrm>
            <a:off x="497958" y="990600"/>
            <a:ext cx="8458200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Geneva" pitchFamily="-84" charset="0"/>
              </a:defRPr>
            </a:lvl1pPr>
            <a:lvl2pPr marL="914400" indent="-4572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–"/>
              <a:defRPr sz="26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2pPr>
            <a:lvl3pPr marL="1371600" indent="-4572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3pPr>
            <a:lvl4pPr marL="1600200" indent="-2286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4pPr>
            <a:lvl5pPr marL="2057400" indent="-2286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AutoNum type="arabicPeriod"/>
            </a:pPr>
            <a:r>
              <a:rPr lang="en-US" altLang="en-US" dirty="0" err="1">
                <a:cs typeface="Arial" pitchFamily="34" charset="0"/>
              </a:rPr>
              <a:t>Đánh</a:t>
            </a:r>
            <a:r>
              <a:rPr lang="en-US" altLang="en-US" dirty="0">
                <a:cs typeface="Arial" pitchFamily="34" charset="0"/>
              </a:rPr>
              <a:t> </a:t>
            </a:r>
            <a:r>
              <a:rPr lang="en-US" altLang="en-US" dirty="0" err="1">
                <a:cs typeface="Arial" pitchFamily="34" charset="0"/>
              </a:rPr>
              <a:t>giá</a:t>
            </a:r>
            <a:r>
              <a:rPr lang="en-US" altLang="en-US" dirty="0">
                <a:cs typeface="Arial" pitchFamily="34" charset="0"/>
              </a:rPr>
              <a:t>, </a:t>
            </a:r>
            <a:r>
              <a:rPr lang="en-US" altLang="en-US" dirty="0" err="1">
                <a:cs typeface="Arial" pitchFamily="34" charset="0"/>
              </a:rPr>
              <a:t>phát</a:t>
            </a:r>
            <a:r>
              <a:rPr lang="en-US" altLang="en-US" dirty="0">
                <a:cs typeface="Arial" pitchFamily="34" charset="0"/>
              </a:rPr>
              <a:t> </a:t>
            </a:r>
            <a:r>
              <a:rPr lang="en-US" altLang="en-US" dirty="0" err="1">
                <a:cs typeface="Arial" pitchFamily="34" charset="0"/>
              </a:rPr>
              <a:t>hiện</a:t>
            </a:r>
            <a:r>
              <a:rPr lang="en-US" altLang="en-US" dirty="0">
                <a:cs typeface="Arial" pitchFamily="34" charset="0"/>
              </a:rPr>
              <a:t>, </a:t>
            </a:r>
            <a:r>
              <a:rPr lang="en-US" altLang="en-US" dirty="0" err="1">
                <a:cs typeface="Arial" pitchFamily="34" charset="0"/>
              </a:rPr>
              <a:t>phân</a:t>
            </a:r>
            <a:r>
              <a:rPr lang="en-US" altLang="en-US" dirty="0">
                <a:cs typeface="Arial" pitchFamily="34" charset="0"/>
              </a:rPr>
              <a:t> </a:t>
            </a:r>
            <a:r>
              <a:rPr lang="en-US" altLang="en-US" dirty="0" err="1">
                <a:cs typeface="Arial" pitchFamily="34" charset="0"/>
              </a:rPr>
              <a:t>loại</a:t>
            </a:r>
            <a:endParaRPr lang="en-US" altLang="en-US" dirty="0">
              <a:cs typeface="Arial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AutoNum type="arabicPeriod"/>
            </a:pPr>
            <a:r>
              <a:rPr lang="en-US" altLang="en-US" dirty="0" err="1" smtClean="0">
                <a:cs typeface="Arial" pitchFamily="34" charset="0"/>
              </a:rPr>
              <a:t>Tăng</a:t>
            </a:r>
            <a:r>
              <a:rPr lang="en-US" altLang="en-US" dirty="0" smtClean="0">
                <a:cs typeface="Arial" pitchFamily="34" charset="0"/>
              </a:rPr>
              <a:t> </a:t>
            </a:r>
            <a:r>
              <a:rPr lang="en-US" altLang="en-US" dirty="0" err="1">
                <a:cs typeface="Arial" pitchFamily="34" charset="0"/>
              </a:rPr>
              <a:t>cường</a:t>
            </a:r>
            <a:r>
              <a:rPr lang="en-US" altLang="en-US" dirty="0">
                <a:cs typeface="Arial" pitchFamily="34" charset="0"/>
              </a:rPr>
              <a:t> </a:t>
            </a:r>
            <a:r>
              <a:rPr lang="en-US" altLang="en-US" dirty="0" err="1">
                <a:cs typeface="Arial" pitchFamily="34" charset="0"/>
              </a:rPr>
              <a:t>các</a:t>
            </a:r>
            <a:r>
              <a:rPr lang="en-US" altLang="en-US" dirty="0">
                <a:cs typeface="Arial" pitchFamily="34" charset="0"/>
              </a:rPr>
              <a:t> </a:t>
            </a:r>
            <a:r>
              <a:rPr lang="en-US" altLang="en-US" dirty="0" err="1">
                <a:cs typeface="Arial" pitchFamily="34" charset="0"/>
              </a:rPr>
              <a:t>biện</a:t>
            </a:r>
            <a:r>
              <a:rPr lang="en-US" altLang="en-US" dirty="0">
                <a:cs typeface="Arial" pitchFamily="34" charset="0"/>
              </a:rPr>
              <a:t> </a:t>
            </a:r>
            <a:r>
              <a:rPr lang="en-US" altLang="en-US" dirty="0" err="1">
                <a:cs typeface="Arial" pitchFamily="34" charset="0"/>
              </a:rPr>
              <a:t>pháp</a:t>
            </a:r>
            <a:r>
              <a:rPr lang="en-US" altLang="en-US" dirty="0">
                <a:cs typeface="Arial" pitchFamily="34" charset="0"/>
              </a:rPr>
              <a:t> </a:t>
            </a:r>
            <a:r>
              <a:rPr lang="en-US" altLang="en-US" dirty="0" err="1">
                <a:cs typeface="Arial" pitchFamily="34" charset="0"/>
              </a:rPr>
              <a:t>điều</a:t>
            </a:r>
            <a:r>
              <a:rPr lang="en-US" altLang="en-US" dirty="0">
                <a:cs typeface="Arial" pitchFamily="34" charset="0"/>
              </a:rPr>
              <a:t> </a:t>
            </a:r>
            <a:r>
              <a:rPr lang="en-US" altLang="en-US" dirty="0" err="1">
                <a:cs typeface="Arial" pitchFamily="34" charset="0"/>
              </a:rPr>
              <a:t>trị</a:t>
            </a:r>
            <a:r>
              <a:rPr lang="en-US" altLang="en-US" dirty="0">
                <a:cs typeface="Arial" pitchFamily="34" charset="0"/>
              </a:rPr>
              <a:t> </a:t>
            </a:r>
            <a:r>
              <a:rPr lang="en-US" altLang="en-US" dirty="0" err="1">
                <a:cs typeface="Arial" pitchFamily="34" charset="0"/>
              </a:rPr>
              <a:t>không</a:t>
            </a:r>
            <a:r>
              <a:rPr lang="en-US" altLang="en-US" dirty="0">
                <a:cs typeface="Arial" pitchFamily="34" charset="0"/>
              </a:rPr>
              <a:t> </a:t>
            </a:r>
            <a:r>
              <a:rPr lang="en-US" altLang="en-US" dirty="0" err="1">
                <a:cs typeface="Arial" pitchFamily="34" charset="0"/>
              </a:rPr>
              <a:t>dùng</a:t>
            </a:r>
            <a:r>
              <a:rPr lang="en-US" altLang="en-US" dirty="0">
                <a:cs typeface="Arial" pitchFamily="34" charset="0"/>
              </a:rPr>
              <a:t> </a:t>
            </a:r>
            <a:r>
              <a:rPr lang="en-US" altLang="en-US" dirty="0" err="1">
                <a:cs typeface="Arial" pitchFamily="34" charset="0"/>
              </a:rPr>
              <a:t>thuốc</a:t>
            </a:r>
            <a:r>
              <a:rPr lang="en-US" altLang="en-US" dirty="0">
                <a:cs typeface="Arial" pitchFamily="34" charset="0"/>
              </a:rPr>
              <a:t>:</a:t>
            </a:r>
          </a:p>
          <a:p>
            <a:pPr lvl="1" eaLnBrk="1" hangingPunct="1"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Phỏng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vấn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tạo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động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lực</a:t>
            </a:r>
            <a:endParaRPr lang="en-US" altLang="en-US" sz="2800" dirty="0">
              <a:ea typeface="MS PGothic" pitchFamily="34" charset="-128"/>
              <a:cs typeface="Arial" pitchFamily="34" charset="0"/>
            </a:endParaRPr>
          </a:p>
          <a:p>
            <a:pPr lvl="1" eaLnBrk="1" hangingPunct="1"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Liệu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pháp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nhận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thức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hành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vi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sử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dụng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tài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liệu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Matrix</a:t>
            </a:r>
          </a:p>
          <a:p>
            <a:pPr lvl="1" eaLnBrk="1" hangingPunct="1"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altLang="en-US" sz="2800" dirty="0" err="1" smtClean="0">
                <a:ea typeface="MS PGothic" pitchFamily="34" charset="-128"/>
                <a:cs typeface="Arial" pitchFamily="34" charset="0"/>
              </a:rPr>
              <a:t>Nhóm</a:t>
            </a:r>
            <a:r>
              <a:rPr lang="en-US" altLang="en-US" sz="2800" dirty="0" smtClean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hỗ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trợ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xã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hội</a:t>
            </a:r>
            <a:endParaRPr lang="en-US" altLang="en-US" sz="2800" dirty="0">
              <a:ea typeface="MS PGothic" pitchFamily="34" charset="-128"/>
              <a:cs typeface="Arial" pitchFamily="34" charset="0"/>
            </a:endParaRPr>
          </a:p>
          <a:p>
            <a:pPr lvl="1" eaLnBrk="1" hangingPunct="1"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Quản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lý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hành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vi </a:t>
            </a:r>
            <a:r>
              <a:rPr lang="en-US" altLang="en-US" sz="2800" dirty="0" err="1">
                <a:ea typeface="MS PGothic" pitchFamily="34" charset="-128"/>
                <a:cs typeface="Arial" pitchFamily="34" charset="0"/>
              </a:rPr>
              <a:t>tích</a:t>
            </a:r>
            <a:r>
              <a:rPr lang="en-US" altLang="en-US" sz="2800" dirty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 smtClean="0">
                <a:ea typeface="MS PGothic" pitchFamily="34" charset="-128"/>
                <a:cs typeface="Arial" pitchFamily="34" charset="0"/>
              </a:rPr>
              <a:t>cực</a:t>
            </a:r>
            <a:endParaRPr lang="en-US" altLang="en-US" sz="2800" dirty="0" smtClean="0">
              <a:ea typeface="MS PGothic" pitchFamily="34" charset="-128"/>
              <a:cs typeface="Arial" pitchFamily="34" charset="0"/>
            </a:endParaRPr>
          </a:p>
          <a:p>
            <a:pPr lvl="1" eaLnBrk="1" hangingPunct="1"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altLang="en-US" sz="2800" dirty="0" err="1" smtClean="0">
                <a:ea typeface="MS PGothic" pitchFamily="34" charset="-128"/>
                <a:cs typeface="Arial" pitchFamily="34" charset="0"/>
              </a:rPr>
              <a:t>Mô</a:t>
            </a:r>
            <a:r>
              <a:rPr lang="en-US" altLang="en-US" sz="2800" dirty="0" smtClean="0"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en-US" sz="2800" dirty="0" err="1" smtClean="0">
                <a:ea typeface="MS PGothic" pitchFamily="34" charset="-128"/>
                <a:cs typeface="Arial" pitchFamily="34" charset="0"/>
              </a:rPr>
              <a:t>hình</a:t>
            </a:r>
            <a:r>
              <a:rPr lang="en-US" altLang="en-US" sz="2800" dirty="0" smtClean="0">
                <a:ea typeface="MS PGothic" pitchFamily="34" charset="-128"/>
                <a:cs typeface="Arial" pitchFamily="34" charset="0"/>
              </a:rPr>
              <a:t> 12 </a:t>
            </a:r>
            <a:r>
              <a:rPr lang="en-US" altLang="en-US" sz="2800" dirty="0" err="1" smtClean="0">
                <a:ea typeface="MS PGothic" pitchFamily="34" charset="-128"/>
                <a:cs typeface="Arial" pitchFamily="34" charset="0"/>
              </a:rPr>
              <a:t>bước</a:t>
            </a:r>
            <a:endParaRPr lang="en-US" altLang="en-US" sz="2800" dirty="0">
              <a:ea typeface="MS PGothic" pitchFamily="34" charset="-128"/>
              <a:cs typeface="Arial" pitchFamily="34" charset="0"/>
            </a:endParaRPr>
          </a:p>
          <a:p>
            <a:pPr marL="514350" indent="-514350">
              <a:spcBef>
                <a:spcPct val="0"/>
              </a:spcBef>
              <a:buClrTx/>
              <a:buFont typeface="+mj-lt"/>
              <a:buAutoNum type="arabicPeriod"/>
            </a:pPr>
            <a:r>
              <a:rPr lang="en-US" altLang="en-US" sz="3000" dirty="0" err="1">
                <a:cs typeface="Arial" pitchFamily="34" charset="0"/>
              </a:rPr>
              <a:t>Chuyển</a:t>
            </a:r>
            <a:r>
              <a:rPr lang="en-US" altLang="en-US" sz="3000" dirty="0">
                <a:cs typeface="Arial" pitchFamily="34" charset="0"/>
              </a:rPr>
              <a:t> </a:t>
            </a:r>
            <a:r>
              <a:rPr lang="en-US" altLang="en-US" sz="3000" dirty="0" err="1">
                <a:cs typeface="Arial" pitchFamily="34" charset="0"/>
              </a:rPr>
              <a:t>các</a:t>
            </a:r>
            <a:r>
              <a:rPr lang="en-US" altLang="en-US" sz="3000" dirty="0">
                <a:cs typeface="Arial" pitchFamily="34" charset="0"/>
              </a:rPr>
              <a:t> </a:t>
            </a:r>
            <a:r>
              <a:rPr lang="en-US" altLang="en-US" sz="3000" dirty="0" err="1">
                <a:cs typeface="Arial" pitchFamily="34" charset="0"/>
              </a:rPr>
              <a:t>trường</a:t>
            </a:r>
            <a:r>
              <a:rPr lang="en-US" altLang="en-US" sz="3000" dirty="0">
                <a:cs typeface="Arial" pitchFamily="34" charset="0"/>
              </a:rPr>
              <a:t> </a:t>
            </a:r>
            <a:r>
              <a:rPr lang="en-US" altLang="en-US" sz="3000" dirty="0" err="1">
                <a:cs typeface="Arial" pitchFamily="34" charset="0"/>
              </a:rPr>
              <a:t>hợp</a:t>
            </a:r>
            <a:r>
              <a:rPr lang="en-US" altLang="en-US" sz="3000" dirty="0">
                <a:cs typeface="Arial" pitchFamily="34" charset="0"/>
              </a:rPr>
              <a:t> </a:t>
            </a:r>
            <a:r>
              <a:rPr lang="en-US" altLang="en-US" sz="3000" dirty="0" err="1">
                <a:cs typeface="Arial" pitchFamily="34" charset="0"/>
              </a:rPr>
              <a:t>loạn</a:t>
            </a:r>
            <a:r>
              <a:rPr lang="en-US" altLang="en-US" sz="3000" dirty="0">
                <a:cs typeface="Arial" pitchFamily="34" charset="0"/>
              </a:rPr>
              <a:t> </a:t>
            </a:r>
            <a:r>
              <a:rPr lang="en-US" altLang="en-US" sz="3000" dirty="0" err="1">
                <a:cs typeface="Arial" pitchFamily="34" charset="0"/>
              </a:rPr>
              <a:t>thần</a:t>
            </a:r>
            <a:r>
              <a:rPr lang="en-US" altLang="en-US" sz="3000" dirty="0">
                <a:cs typeface="Arial" pitchFamily="34" charset="0"/>
              </a:rPr>
              <a:t> </a:t>
            </a:r>
            <a:r>
              <a:rPr lang="en-US" altLang="en-US" sz="3000" dirty="0" err="1">
                <a:cs typeface="Arial" pitchFamily="34" charset="0"/>
              </a:rPr>
              <a:t>cấp</a:t>
            </a:r>
            <a:r>
              <a:rPr lang="en-US" altLang="en-US" sz="3000" dirty="0">
                <a:cs typeface="Arial" pitchFamily="34" charset="0"/>
              </a:rPr>
              <a:t> </a:t>
            </a:r>
            <a:r>
              <a:rPr lang="en-US" altLang="en-US" sz="3000" dirty="0" err="1">
                <a:cs typeface="Arial" pitchFamily="34" charset="0"/>
              </a:rPr>
              <a:t>điều</a:t>
            </a:r>
            <a:r>
              <a:rPr lang="en-US" altLang="en-US" sz="3000" dirty="0">
                <a:cs typeface="Arial" pitchFamily="34" charset="0"/>
              </a:rPr>
              <a:t> </a:t>
            </a:r>
            <a:r>
              <a:rPr lang="en-US" altLang="en-US" sz="3000" dirty="0" err="1">
                <a:cs typeface="Arial" pitchFamily="34" charset="0"/>
              </a:rPr>
              <a:t>trị</a:t>
            </a:r>
            <a:r>
              <a:rPr lang="en-US" altLang="en-US" sz="3000" dirty="0">
                <a:cs typeface="Arial" pitchFamily="34" charset="0"/>
              </a:rPr>
              <a:t> </a:t>
            </a:r>
            <a:r>
              <a:rPr lang="en-US" altLang="en-US" sz="3000" dirty="0" err="1">
                <a:cs typeface="Arial" pitchFamily="34" charset="0"/>
              </a:rPr>
              <a:t>chuyên</a:t>
            </a:r>
            <a:r>
              <a:rPr lang="en-US" altLang="en-US" sz="3000" dirty="0">
                <a:cs typeface="Arial" pitchFamily="34" charset="0"/>
              </a:rPr>
              <a:t> </a:t>
            </a:r>
            <a:r>
              <a:rPr lang="en-US" altLang="en-US" sz="3000" dirty="0" err="1">
                <a:cs typeface="Arial" pitchFamily="34" charset="0"/>
              </a:rPr>
              <a:t>khoa</a:t>
            </a:r>
            <a:r>
              <a:rPr lang="en-US" altLang="en-US" sz="3000" dirty="0">
                <a:cs typeface="Arial" pitchFamily="34" charset="0"/>
              </a:rPr>
              <a:t> </a:t>
            </a:r>
            <a:r>
              <a:rPr lang="en-US" altLang="en-US" sz="3000" dirty="0" err="1">
                <a:cs typeface="Arial" pitchFamily="34" charset="0"/>
              </a:rPr>
              <a:t>tâm</a:t>
            </a:r>
            <a:r>
              <a:rPr lang="en-US" altLang="en-US" sz="3000" dirty="0">
                <a:cs typeface="Arial" pitchFamily="34" charset="0"/>
              </a:rPr>
              <a:t> </a:t>
            </a:r>
            <a:r>
              <a:rPr lang="en-US" altLang="en-US" sz="3000" dirty="0" err="1">
                <a:cs typeface="Arial" pitchFamily="34" charset="0"/>
              </a:rPr>
              <a:t>thần</a:t>
            </a:r>
            <a:endParaRPr lang="en-US" altLang="en-US" sz="3000" dirty="0">
              <a:cs typeface="Arial" pitchFamily="34" charset="0"/>
            </a:endParaRPr>
          </a:p>
          <a:p>
            <a:pPr lvl="1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800" dirty="0">
              <a:ea typeface="MS PGothic" pitchFamily="34" charset="-128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AutoNum type="arabicPeriod"/>
            </a:pPr>
            <a:endParaRPr lang="en-US" altLang="en-US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54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r>
              <a:rPr lang="en-GB" dirty="0" smtClean="0"/>
              <a:t>1. </a:t>
            </a:r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r>
              <a:rPr lang="en-GB" dirty="0" smtClean="0"/>
              <a:t>, </a:t>
            </a:r>
            <a:r>
              <a:rPr lang="en-GB" dirty="0" err="1" smtClean="0"/>
              <a:t>phát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</a:t>
            </a:r>
            <a:r>
              <a:rPr lang="en-GB" dirty="0" err="1" smtClean="0"/>
              <a:t>phân</a:t>
            </a:r>
            <a:r>
              <a:rPr lang="en-GB" dirty="0" smtClean="0"/>
              <a:t> </a:t>
            </a:r>
            <a:r>
              <a:rPr lang="en-GB" dirty="0" err="1" smtClean="0"/>
              <a:t>loại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ight Arrow 2"/>
          <p:cNvSpPr/>
          <p:nvPr/>
        </p:nvSpPr>
        <p:spPr bwMode="auto">
          <a:xfrm>
            <a:off x="447472" y="1813719"/>
            <a:ext cx="2590800" cy="1295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err="1" smtClean="0">
                <a:solidFill>
                  <a:schemeClr val="accent2">
                    <a:lumMod val="50000"/>
                  </a:schemeClr>
                </a:solidFill>
              </a:rPr>
              <a:t>Điều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accent2">
                    <a:lumMod val="50000"/>
                  </a:schemeClr>
                </a:solidFill>
              </a:rPr>
              <a:t>trị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accent2">
                    <a:lumMod val="50000"/>
                  </a:schemeClr>
                </a:solidFill>
              </a:rPr>
              <a:t>có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accent2">
                    <a:lumMod val="50000"/>
                  </a:schemeClr>
                </a:solidFill>
              </a:rPr>
              <a:t>cấu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accent2">
                    <a:lumMod val="50000"/>
                  </a:schemeClr>
                </a:solidFill>
              </a:rPr>
              <a:t>trúc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447472" y="4800600"/>
            <a:ext cx="2752928" cy="1295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Củng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cố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en-GB" sz="2400" b="0" i="0" u="none" strike="noStrike" cap="none" normalizeH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hành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 vi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457200" y="3200400"/>
            <a:ext cx="2590800" cy="1295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Can </a:t>
            </a:r>
            <a:r>
              <a:rPr kumimoji="0" lang="en-GB" sz="18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thiệp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en-GB" sz="1800" b="0" i="0" u="none" strike="noStrike" cap="none" normalizeH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ngắn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, </a:t>
            </a:r>
            <a:r>
              <a:rPr kumimoji="0" lang="en-GB" sz="1800" b="0" i="0" u="none" strike="noStrike" cap="none" normalizeH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chuyển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en-GB" sz="1800" b="0" i="0" u="none" strike="noStrike" cap="none" normalizeH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gởi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en-GB" sz="1800" b="0" i="0" u="none" strike="noStrike" cap="none" normalizeH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điều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en-GB" sz="1800" b="0" i="0" u="none" strike="noStrike" cap="none" normalizeH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trị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28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b="1" dirty="0" err="1">
                <a:solidFill>
                  <a:srgbClr val="002060"/>
                </a:solidFill>
              </a:rPr>
              <a:t>Phần</a:t>
            </a:r>
            <a:r>
              <a:rPr lang="en-GB" altLang="en-US" b="1" dirty="0">
                <a:solidFill>
                  <a:srgbClr val="002060"/>
                </a:solidFill>
              </a:rPr>
              <a:t> 1: </a:t>
            </a:r>
            <a:r>
              <a:rPr lang="en-GB" altLang="en-US" b="1" dirty="0" err="1">
                <a:solidFill>
                  <a:srgbClr val="002060"/>
                </a:solidFill>
              </a:rPr>
              <a:t>Sử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dụng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các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chất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kích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thích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dạng</a:t>
            </a:r>
            <a:r>
              <a:rPr lang="en-GB" altLang="en-US" b="1" dirty="0">
                <a:solidFill>
                  <a:srgbClr val="002060"/>
                </a:solidFill>
              </a:rPr>
              <a:t> amphetamine </a:t>
            </a:r>
            <a:r>
              <a:rPr lang="en-GB" altLang="en-US" b="1" dirty="0" err="1">
                <a:solidFill>
                  <a:srgbClr val="002060"/>
                </a:solidFill>
              </a:rPr>
              <a:t>và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nguy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cơ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lây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nhiễm</a:t>
            </a:r>
            <a:r>
              <a:rPr lang="en-GB" altLang="en-US" b="1" dirty="0">
                <a:solidFill>
                  <a:srgbClr val="002060"/>
                </a:solidFill>
              </a:rPr>
              <a:t> HIV: </a:t>
            </a:r>
            <a:r>
              <a:rPr lang="en-GB" altLang="en-US" b="1" dirty="0" err="1">
                <a:solidFill>
                  <a:srgbClr val="002060"/>
                </a:solidFill>
              </a:rPr>
              <a:t>Một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số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cách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r>
              <a:rPr lang="en-GB" altLang="en-US" b="1" dirty="0" err="1">
                <a:solidFill>
                  <a:srgbClr val="002060"/>
                </a:solidFill>
              </a:rPr>
              <a:t>thức</a:t>
            </a:r>
            <a:r>
              <a:rPr lang="en-GB" altLang="en-US" b="1" dirty="0">
                <a:solidFill>
                  <a:srgbClr val="002060"/>
                </a:solidFill>
              </a:rPr>
              <a:t> can </a:t>
            </a:r>
            <a:r>
              <a:rPr lang="en-GB" altLang="en-US" b="1" dirty="0" err="1">
                <a:solidFill>
                  <a:srgbClr val="002060"/>
                </a:solidFill>
              </a:rPr>
              <a:t>thiệp</a:t>
            </a:r>
            <a:r>
              <a:rPr lang="en-GB" altLang="en-US" b="1" dirty="0">
                <a:solidFill>
                  <a:srgbClr val="002060"/>
                </a:solidFill>
              </a:rPr>
              <a:t> 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Trung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Tâm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Chuyển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Giao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Công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Nghê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̣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Điều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Trị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Nghiện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Chất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va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̀ HIV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Miền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Nam (VHATTC)</a:t>
            </a:r>
          </a:p>
          <a:p>
            <a:pPr lvl="0" eaLnBrk="0" fontAlgn="base" hangingPunct="0">
              <a:spcAft>
                <a:spcPct val="0"/>
              </a:spcAft>
              <a:defRPr/>
            </a:pP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Đại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Học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Y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Dược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Tp.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Hồ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Chí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Minh</a:t>
            </a:r>
            <a:endParaRPr lang="vi-VN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943600"/>
            <a:ext cx="9144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228600"/>
            <a:ext cx="7086600" cy="120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1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838200"/>
          </a:xfrm>
        </p:spPr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Tầm</a:t>
            </a:r>
            <a:r>
              <a:rPr lang="en-US" dirty="0" smtClean="0"/>
              <a:t> </a:t>
            </a:r>
            <a:r>
              <a:rPr lang="en-US" dirty="0" err="1" smtClean="0"/>
              <a:t>soát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572000"/>
          </a:xfrm>
        </p:spPr>
        <p:txBody>
          <a:bodyPr/>
          <a:lstStyle/>
          <a:p>
            <a:r>
              <a:rPr lang="en-US" dirty="0" err="1" smtClean="0"/>
              <a:t>Khám</a:t>
            </a:r>
            <a:r>
              <a:rPr lang="en-US" dirty="0" smtClean="0"/>
              <a:t> </a:t>
            </a:r>
            <a:r>
              <a:rPr lang="en-US" dirty="0" err="1" smtClean="0"/>
              <a:t>đầu</a:t>
            </a:r>
            <a:r>
              <a:rPr lang="en-US" dirty="0" smtClean="0"/>
              <a:t> </a:t>
            </a:r>
            <a:r>
              <a:rPr lang="en-US" dirty="0" err="1" smtClean="0"/>
              <a:t>vào</a:t>
            </a:r>
            <a:r>
              <a:rPr lang="en-US" dirty="0" smtClean="0"/>
              <a:t> BN </a:t>
            </a:r>
            <a:r>
              <a:rPr lang="en-US" dirty="0" err="1" smtClean="0"/>
              <a:t>nhiễm</a:t>
            </a:r>
            <a:r>
              <a:rPr lang="en-US" dirty="0" smtClean="0"/>
              <a:t> HIV: </a:t>
            </a:r>
            <a:r>
              <a:rPr lang="en-US" dirty="0" err="1" smtClean="0"/>
              <a:t>bổ</a:t>
            </a:r>
            <a:r>
              <a:rPr lang="en-US" dirty="0" smtClean="0"/>
              <a:t> sung </a:t>
            </a:r>
            <a:r>
              <a:rPr lang="en-US" dirty="0" err="1" smtClean="0"/>
              <a:t>thêm</a:t>
            </a:r>
            <a:r>
              <a:rPr lang="en-US" dirty="0" smtClean="0"/>
              <a:t> </a:t>
            </a:r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ATS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vi </a:t>
            </a:r>
            <a:r>
              <a:rPr lang="en-US" dirty="0" err="1" smtClean="0"/>
              <a:t>nguy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liên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endParaRPr lang="en-US" dirty="0" smtClean="0"/>
          </a:p>
          <a:p>
            <a:r>
              <a:rPr lang="en-US" dirty="0" err="1" smtClean="0"/>
              <a:t>Chú</a:t>
            </a:r>
            <a:r>
              <a:rPr lang="en-US" dirty="0" smtClean="0"/>
              <a:t> ý </a:t>
            </a:r>
            <a:r>
              <a:rPr lang="en-US" dirty="0" err="1" smtClean="0"/>
              <a:t>khám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dõi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Tiêm</a:t>
            </a:r>
            <a:r>
              <a:rPr lang="en-US" dirty="0" smtClean="0"/>
              <a:t> </a:t>
            </a:r>
            <a:r>
              <a:rPr lang="en-US" dirty="0" err="1" smtClean="0"/>
              <a:t>chích</a:t>
            </a:r>
            <a:r>
              <a:rPr lang="en-US" dirty="0" smtClean="0"/>
              <a:t> heroin </a:t>
            </a:r>
            <a:r>
              <a:rPr lang="en-US" dirty="0" err="1" smtClean="0"/>
              <a:t>và</a:t>
            </a:r>
            <a:r>
              <a:rPr lang="en-US" dirty="0" smtClean="0"/>
              <a:t>/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methadone</a:t>
            </a:r>
          </a:p>
          <a:p>
            <a:pPr lvl="1"/>
            <a:r>
              <a:rPr lang="en-US" dirty="0" smtClean="0"/>
              <a:t>MSM, FSW</a:t>
            </a:r>
          </a:p>
          <a:p>
            <a:pPr lvl="1"/>
            <a:r>
              <a:rPr lang="en-US" dirty="0" err="1" smtClean="0"/>
              <a:t>Tuân</a:t>
            </a:r>
            <a:r>
              <a:rPr lang="en-US" dirty="0" smtClean="0"/>
              <a:t> </a:t>
            </a:r>
            <a:r>
              <a:rPr lang="en-US" dirty="0" err="1" smtClean="0"/>
              <a:t>thủ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</a:t>
            </a:r>
            <a:r>
              <a:rPr lang="en-US" dirty="0" err="1" smtClean="0"/>
              <a:t>kém</a:t>
            </a:r>
            <a:endParaRPr lang="en-US" dirty="0" smtClean="0"/>
          </a:p>
          <a:p>
            <a:pPr lvl="1"/>
            <a:r>
              <a:rPr lang="en-US" dirty="0" err="1"/>
              <a:t>Đáp</a:t>
            </a:r>
            <a:r>
              <a:rPr lang="en-US" dirty="0"/>
              <a:t> </a:t>
            </a:r>
            <a:r>
              <a:rPr lang="en-US" dirty="0" err="1" smtClean="0"/>
              <a:t>ứng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</a:t>
            </a:r>
            <a:r>
              <a:rPr lang="en-US" dirty="0" err="1" smtClean="0"/>
              <a:t>kém</a:t>
            </a:r>
            <a:r>
              <a:rPr lang="en-US" dirty="0" smtClean="0"/>
              <a:t> (</a:t>
            </a:r>
            <a:r>
              <a:rPr lang="en-US" dirty="0" err="1" smtClean="0"/>
              <a:t>tải</a:t>
            </a:r>
            <a:r>
              <a:rPr lang="en-US" dirty="0" smtClean="0"/>
              <a:t> </a:t>
            </a:r>
            <a:r>
              <a:rPr lang="en-US" dirty="0" err="1" smtClean="0"/>
              <a:t>lượng</a:t>
            </a:r>
            <a:r>
              <a:rPr lang="en-US" dirty="0" smtClean="0"/>
              <a:t> virus </a:t>
            </a:r>
            <a:r>
              <a:rPr lang="en-US" dirty="0" err="1" smtClean="0"/>
              <a:t>cao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84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Đánh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mức</a:t>
            </a:r>
            <a:r>
              <a:rPr lang="en-US" dirty="0" smtClean="0"/>
              <a:t> </a:t>
            </a:r>
            <a:r>
              <a:rPr lang="en-US" dirty="0" err="1" smtClean="0"/>
              <a:t>độ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72000"/>
          </a:xfrm>
        </p:spPr>
        <p:txBody>
          <a:bodyPr/>
          <a:lstStyle/>
          <a:p>
            <a:r>
              <a:rPr lang="en-US" dirty="0" err="1" smtClean="0"/>
              <a:t>Đánh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tư</a:t>
            </a:r>
            <a:r>
              <a:rPr lang="en-US" dirty="0" smtClean="0"/>
              <a:t> </a:t>
            </a:r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nguy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dùng</a:t>
            </a:r>
            <a:r>
              <a:rPr lang="en-US" dirty="0" smtClean="0"/>
              <a:t> ATS </a:t>
            </a:r>
            <a:r>
              <a:rPr lang="en-US" dirty="0" err="1" smtClean="0"/>
              <a:t>trên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endParaRPr lang="en-US" dirty="0" smtClean="0"/>
          </a:p>
          <a:p>
            <a:r>
              <a:rPr lang="en-US" dirty="0" err="1" smtClean="0"/>
              <a:t>Đánh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rối</a:t>
            </a:r>
            <a:r>
              <a:rPr lang="en-US" dirty="0" smtClean="0"/>
              <a:t> </a:t>
            </a:r>
            <a:r>
              <a:rPr lang="en-US" dirty="0" err="1" smtClean="0"/>
              <a:t>loạn</a:t>
            </a:r>
            <a:r>
              <a:rPr lang="en-US" dirty="0" smtClean="0"/>
              <a:t> </a:t>
            </a:r>
            <a:r>
              <a:rPr lang="en-US" dirty="0" err="1" smtClean="0"/>
              <a:t>tâm</a:t>
            </a:r>
            <a:r>
              <a:rPr lang="en-US" dirty="0" smtClean="0"/>
              <a:t> </a:t>
            </a:r>
            <a:r>
              <a:rPr lang="en-US" dirty="0" err="1" smtClean="0"/>
              <a:t>thần</a:t>
            </a:r>
            <a:r>
              <a:rPr lang="en-US" dirty="0" smtClean="0"/>
              <a:t> do ATS: </a:t>
            </a:r>
            <a:r>
              <a:rPr lang="en-US" dirty="0" err="1" smtClean="0"/>
              <a:t>trầm</a:t>
            </a:r>
            <a:r>
              <a:rPr lang="en-US" dirty="0" smtClean="0"/>
              <a:t> </a:t>
            </a:r>
            <a:r>
              <a:rPr lang="en-US" dirty="0" err="1" smtClean="0"/>
              <a:t>cảm</a:t>
            </a:r>
            <a:r>
              <a:rPr lang="en-US" dirty="0" smtClean="0"/>
              <a:t>, lo </a:t>
            </a:r>
            <a:r>
              <a:rPr lang="en-US" dirty="0" err="1" smtClean="0"/>
              <a:t>âu</a:t>
            </a:r>
            <a:r>
              <a:rPr lang="en-US" dirty="0" smtClean="0"/>
              <a:t>, </a:t>
            </a:r>
            <a:r>
              <a:rPr lang="en-US" dirty="0" err="1" smtClean="0"/>
              <a:t>loạn</a:t>
            </a:r>
            <a:r>
              <a:rPr lang="en-US" dirty="0" smtClean="0"/>
              <a:t> </a:t>
            </a:r>
            <a:r>
              <a:rPr lang="en-US" dirty="0" err="1" smtClean="0"/>
              <a:t>thần</a:t>
            </a:r>
            <a:r>
              <a:rPr lang="en-US" dirty="0" smtClean="0"/>
              <a:t>, </a:t>
            </a:r>
            <a:r>
              <a:rPr lang="en-US" dirty="0" err="1" smtClean="0"/>
              <a:t>suy</a:t>
            </a:r>
            <a:r>
              <a:rPr lang="en-US" dirty="0" smtClean="0"/>
              <a:t> </a:t>
            </a:r>
            <a:r>
              <a:rPr lang="en-US" dirty="0" err="1" smtClean="0"/>
              <a:t>giảm</a:t>
            </a:r>
            <a:r>
              <a:rPr lang="en-US" dirty="0" smtClean="0"/>
              <a:t> </a:t>
            </a:r>
            <a:r>
              <a:rPr lang="en-US" dirty="0" err="1" smtClean="0"/>
              <a:t>nhận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870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8382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2. T</a:t>
            </a:r>
            <a:r>
              <a:rPr lang="vi-VN" dirty="0" smtClean="0"/>
              <a:t>ă</a:t>
            </a:r>
            <a:r>
              <a:rPr lang="en-US" dirty="0" smtClean="0"/>
              <a:t>ng c</a:t>
            </a:r>
            <a:r>
              <a:rPr lang="vi-VN" dirty="0" smtClean="0"/>
              <a:t>ường</a:t>
            </a:r>
            <a:r>
              <a:rPr lang="en-US" dirty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/>
              <a:t>can </a:t>
            </a:r>
            <a:r>
              <a:rPr lang="en-US" dirty="0" err="1" smtClean="0"/>
              <a:t>thiệp</a:t>
            </a:r>
            <a:r>
              <a:rPr lang="en-US" dirty="0"/>
              <a:t> </a:t>
            </a:r>
            <a:r>
              <a:rPr lang="en-US" dirty="0" err="1" smtClean="0"/>
              <a:t>không</a:t>
            </a:r>
            <a:r>
              <a:rPr lang="en-US" dirty="0"/>
              <a:t> </a:t>
            </a:r>
            <a:r>
              <a:rPr lang="en-US" dirty="0" err="1" smtClean="0"/>
              <a:t>dùng</a:t>
            </a:r>
            <a:r>
              <a:rPr lang="en-US" dirty="0"/>
              <a:t> </a:t>
            </a:r>
            <a:r>
              <a:rPr lang="en-US" dirty="0" err="1" smtClean="0"/>
              <a:t>thuốc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8484428"/>
              </p:ext>
            </p:extLst>
          </p:nvPr>
        </p:nvGraphicFramePr>
        <p:xfrm>
          <a:off x="152400" y="990600"/>
          <a:ext cx="8915400" cy="495300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86603034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311562586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51565881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937847333"/>
                    </a:ext>
                  </a:extLst>
                </a:gridCol>
              </a:tblGrid>
              <a:tr h="737681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Các</a:t>
                      </a:r>
                      <a:r>
                        <a:rPr lang="en-GB" baseline="0" dirty="0" smtClean="0"/>
                        <a:t> can </a:t>
                      </a:r>
                      <a:r>
                        <a:rPr lang="en-GB" baseline="0" dirty="0" err="1" smtClean="0"/>
                        <a:t>thiệp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tâm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lý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xã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hội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Mục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tiêu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Địa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điểm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Mức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độ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Bằng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chứng</a:t>
                      </a:r>
                      <a:r>
                        <a:rPr lang="en-GB" baseline="0" dirty="0" smtClean="0"/>
                        <a:t>/ </a:t>
                      </a:r>
                      <a:r>
                        <a:rPr lang="en-GB" baseline="0" dirty="0" err="1" smtClean="0"/>
                        <a:t>khuyến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cáo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5965881"/>
                  </a:ext>
                </a:extLst>
              </a:tr>
              <a:tr h="1369979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Phản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hồi</a:t>
                      </a:r>
                      <a:r>
                        <a:rPr lang="en-GB" baseline="0" dirty="0" smtClean="0"/>
                        <a:t> &amp; </a:t>
                      </a:r>
                      <a:r>
                        <a:rPr lang="en-GB" baseline="0" dirty="0" err="1" smtClean="0"/>
                        <a:t>cung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cấp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thông</a:t>
                      </a:r>
                      <a:r>
                        <a:rPr lang="en-GB" baseline="0" dirty="0" smtClean="0"/>
                        <a:t> tin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Giúp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bệnh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nhân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nhận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thức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được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hành</a:t>
                      </a:r>
                      <a:r>
                        <a:rPr lang="en-GB" baseline="0" dirty="0" smtClean="0"/>
                        <a:t> vi </a:t>
                      </a:r>
                      <a:r>
                        <a:rPr lang="en-GB" baseline="0" dirty="0" err="1" smtClean="0"/>
                        <a:t>sử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dụng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Tất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cả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các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tuyến</a:t>
                      </a:r>
                      <a:r>
                        <a:rPr lang="en-GB" baseline="0" dirty="0" smtClean="0"/>
                        <a:t>, </a:t>
                      </a:r>
                      <a:r>
                        <a:rPr lang="en-GB" baseline="0" dirty="0" err="1" smtClean="0"/>
                        <a:t>Cán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sự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xã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hội</a:t>
                      </a:r>
                      <a:r>
                        <a:rPr lang="en-GB" baseline="0" dirty="0" smtClean="0"/>
                        <a:t>, CBO, </a:t>
                      </a:r>
                      <a:r>
                        <a:rPr lang="en-GB" baseline="0" dirty="0" err="1" smtClean="0"/>
                        <a:t>Phòng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khám</a:t>
                      </a:r>
                      <a:r>
                        <a:rPr lang="en-GB" baseline="0" dirty="0" smtClean="0"/>
                        <a:t> ARV, MMT</a:t>
                      </a:r>
                    </a:p>
                    <a:p>
                      <a:r>
                        <a:rPr lang="en-GB" baseline="0" dirty="0" smtClean="0"/>
                        <a:t>(3-5 </a:t>
                      </a:r>
                      <a:r>
                        <a:rPr lang="en-GB" baseline="0" dirty="0" err="1" smtClean="0"/>
                        <a:t>phút</a:t>
                      </a:r>
                      <a:r>
                        <a:rPr lang="en-GB" baseline="0" dirty="0" smtClean="0"/>
                        <a:t>)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Mạnh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mạnh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993473"/>
                  </a:ext>
                </a:extLst>
              </a:tr>
              <a:tr h="1053830">
                <a:tc>
                  <a:txBody>
                    <a:bodyPr/>
                    <a:lstStyle/>
                    <a:p>
                      <a:r>
                        <a:rPr lang="en-GB" dirty="0" smtClean="0"/>
                        <a:t>Can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thiệp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ngắn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Khuyến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khích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bệnh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nhân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tham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gia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điều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trị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tuyến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cao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hơn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Cộng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đồng</a:t>
                      </a:r>
                      <a:r>
                        <a:rPr lang="en-GB" dirty="0" smtClean="0"/>
                        <a:t>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tuyến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quận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huyện</a:t>
                      </a:r>
                      <a:endParaRPr lang="en-GB" baseline="0" dirty="0" smtClean="0"/>
                    </a:p>
                    <a:p>
                      <a:r>
                        <a:rPr lang="en-GB" baseline="0" dirty="0" smtClean="0"/>
                        <a:t>(3-15 </a:t>
                      </a:r>
                      <a:r>
                        <a:rPr lang="en-GB" baseline="0" dirty="0" err="1" smtClean="0"/>
                        <a:t>phút</a:t>
                      </a:r>
                      <a:r>
                        <a:rPr lang="en-GB" baseline="0" dirty="0" smtClean="0"/>
                        <a:t>)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Mạnh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mạnh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4758642"/>
                  </a:ext>
                </a:extLst>
              </a:tr>
              <a:tr h="737681">
                <a:tc>
                  <a:txBody>
                    <a:bodyPr/>
                    <a:lstStyle/>
                    <a:p>
                      <a:r>
                        <a:rPr lang="en-GB" dirty="0" smtClean="0"/>
                        <a:t>Can </a:t>
                      </a:r>
                      <a:r>
                        <a:rPr lang="en-GB" dirty="0" err="1" smtClean="0"/>
                        <a:t>thiệp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mô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hình</a:t>
                      </a:r>
                      <a:r>
                        <a:rPr lang="en-GB" baseline="0" dirty="0" smtClean="0"/>
                        <a:t> matrix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Phát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triễn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kỹ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năng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dự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phòng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tái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sử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dụng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Cộng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đồng</a:t>
                      </a:r>
                      <a:r>
                        <a:rPr lang="en-GB" dirty="0" smtClean="0"/>
                        <a:t>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tuyến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quận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hoặc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tuyến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trên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Mạnh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mạnh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48822"/>
                  </a:ext>
                </a:extLst>
              </a:tr>
              <a:tr h="105383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Liệu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pháp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nhận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thức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hành</a:t>
                      </a:r>
                      <a:r>
                        <a:rPr lang="en-GB" baseline="0" dirty="0" smtClean="0"/>
                        <a:t> vi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Thay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vi-VN" dirty="0" smtClean="0">
                          <a:solidFill>
                            <a:schemeClr val="tx1"/>
                          </a:solidFill>
                        </a:rPr>
                        <a:t>đổi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suy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nghĩ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nhận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thức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hành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vi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liên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quan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vi-VN" baseline="0" dirty="0" smtClean="0">
                          <a:solidFill>
                            <a:schemeClr val="tx1"/>
                          </a:solidFill>
                        </a:rPr>
                        <a:t>đến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việc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sử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dụng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Tuyến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quận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hoặc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tuyến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trên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Mạnh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trung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bình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5110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905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8382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2. T</a:t>
            </a:r>
            <a:r>
              <a:rPr lang="vi-VN" dirty="0"/>
              <a:t>ă</a:t>
            </a:r>
            <a:r>
              <a:rPr lang="en-US" dirty="0"/>
              <a:t>ng c</a:t>
            </a:r>
            <a:r>
              <a:rPr lang="vi-VN" dirty="0"/>
              <a:t>ường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can </a:t>
            </a:r>
            <a:r>
              <a:rPr lang="en-US" dirty="0" err="1"/>
              <a:t>thiệp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dùng</a:t>
            </a:r>
            <a:r>
              <a:rPr lang="en-US" dirty="0"/>
              <a:t> </a:t>
            </a:r>
            <a:r>
              <a:rPr lang="en-US" dirty="0" err="1"/>
              <a:t>thuốc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0013867"/>
              </p:ext>
            </p:extLst>
          </p:nvPr>
        </p:nvGraphicFramePr>
        <p:xfrm>
          <a:off x="76200" y="1066800"/>
          <a:ext cx="9067800" cy="4953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950">
                  <a:extLst>
                    <a:ext uri="{9D8B030D-6E8A-4147-A177-3AD203B41FA5}">
                      <a16:colId xmlns:a16="http://schemas.microsoft.com/office/drawing/2014/main" val="866030349"/>
                    </a:ext>
                  </a:extLst>
                </a:gridCol>
                <a:gridCol w="2266950">
                  <a:extLst>
                    <a:ext uri="{9D8B030D-6E8A-4147-A177-3AD203B41FA5}">
                      <a16:colId xmlns:a16="http://schemas.microsoft.com/office/drawing/2014/main" val="3115625863"/>
                    </a:ext>
                  </a:extLst>
                </a:gridCol>
                <a:gridCol w="2266950">
                  <a:extLst>
                    <a:ext uri="{9D8B030D-6E8A-4147-A177-3AD203B41FA5}">
                      <a16:colId xmlns:a16="http://schemas.microsoft.com/office/drawing/2014/main" val="1515658811"/>
                    </a:ext>
                  </a:extLst>
                </a:gridCol>
                <a:gridCol w="2266950">
                  <a:extLst>
                    <a:ext uri="{9D8B030D-6E8A-4147-A177-3AD203B41FA5}">
                      <a16:colId xmlns:a16="http://schemas.microsoft.com/office/drawing/2014/main" val="937847333"/>
                    </a:ext>
                  </a:extLst>
                </a:gridCol>
              </a:tblGrid>
              <a:tr h="737681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Các</a:t>
                      </a:r>
                      <a:r>
                        <a:rPr lang="en-GB" baseline="0" dirty="0" smtClean="0"/>
                        <a:t> can </a:t>
                      </a:r>
                      <a:r>
                        <a:rPr lang="en-GB" baseline="0" dirty="0" err="1" smtClean="0"/>
                        <a:t>thiệp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tâm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lý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xã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hội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Mục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tiêu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Địa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điểm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Mức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độ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Bằng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chứng</a:t>
                      </a:r>
                      <a:r>
                        <a:rPr lang="en-GB" baseline="0" dirty="0" smtClean="0"/>
                        <a:t>/ </a:t>
                      </a:r>
                      <a:r>
                        <a:rPr lang="en-GB" baseline="0" dirty="0" err="1" smtClean="0"/>
                        <a:t>khuyến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cáo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5965881"/>
                  </a:ext>
                </a:extLst>
              </a:tr>
              <a:tr h="105383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Phỏng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vấn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tạo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động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lực</a:t>
                      </a:r>
                      <a:r>
                        <a:rPr lang="en-GB" baseline="0" dirty="0" smtClean="0"/>
                        <a:t> (MI) </a:t>
                      </a:r>
                      <a:r>
                        <a:rPr lang="en-GB" baseline="0" dirty="0" err="1" smtClean="0"/>
                        <a:t>và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liệu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pháp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củng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cố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động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lực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Giúp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điều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chỉnh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hành</a:t>
                      </a:r>
                      <a:r>
                        <a:rPr lang="en-GB" baseline="0" dirty="0" smtClean="0"/>
                        <a:t> vi </a:t>
                      </a:r>
                      <a:r>
                        <a:rPr lang="en-GB" baseline="0" dirty="0" err="1" smtClean="0"/>
                        <a:t>thông</a:t>
                      </a:r>
                      <a:r>
                        <a:rPr lang="en-GB" baseline="0" dirty="0" smtClean="0"/>
                        <a:t> qua </a:t>
                      </a:r>
                      <a:r>
                        <a:rPr lang="en-GB" baseline="0" dirty="0" err="1" smtClean="0"/>
                        <a:t>quá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trình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tự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nhận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thức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Cộng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đồng</a:t>
                      </a:r>
                      <a:r>
                        <a:rPr lang="en-GB" dirty="0" smtClean="0"/>
                        <a:t>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tuyến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quận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hoặc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tuyến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trên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Mạnh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mạnh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383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Liệu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pháp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gia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đình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Nâng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cao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vai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trò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của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gia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đình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trong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quá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trình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phục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hồi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Tuyến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quận</a:t>
                      </a:r>
                      <a:r>
                        <a:rPr lang="en-GB" baseline="0" dirty="0" smtClean="0"/>
                        <a:t>, </a:t>
                      </a:r>
                      <a:r>
                        <a:rPr lang="en-GB" baseline="0" dirty="0" err="1" smtClean="0"/>
                        <a:t>tuyến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trên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Trung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bình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mạnh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993473"/>
                  </a:ext>
                </a:extLst>
              </a:tr>
              <a:tr h="105383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Liệu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pháp</a:t>
                      </a:r>
                      <a:r>
                        <a:rPr lang="en-GB" baseline="0" dirty="0" smtClean="0"/>
                        <a:t> 12 </a:t>
                      </a:r>
                      <a:r>
                        <a:rPr lang="en-GB" baseline="0" dirty="0" err="1" smtClean="0"/>
                        <a:t>bước</a:t>
                      </a:r>
                      <a:r>
                        <a:rPr lang="en-GB" baseline="0" dirty="0" smtClean="0"/>
                        <a:t>, </a:t>
                      </a:r>
                      <a:r>
                        <a:rPr lang="en-GB" baseline="0" dirty="0" err="1" smtClean="0"/>
                        <a:t>nhóm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tự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lực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bệnh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nhân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Điều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chỉnh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hành</a:t>
                      </a:r>
                      <a:r>
                        <a:rPr lang="en-GB" baseline="0" dirty="0" smtClean="0"/>
                        <a:t> vi </a:t>
                      </a:r>
                      <a:r>
                        <a:rPr lang="en-GB" baseline="0" dirty="0" err="1" smtClean="0"/>
                        <a:t>dựa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vào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nhóm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giúp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phục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hồi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lâu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dài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Cộng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đồng</a:t>
                      </a:r>
                      <a:r>
                        <a:rPr lang="en-GB" dirty="0" smtClean="0"/>
                        <a:t>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CBOs,tôn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giáo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Mạnh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trung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bình</a:t>
                      </a:r>
                      <a:r>
                        <a:rPr lang="en-GB" baseline="0" dirty="0" smtClean="0"/>
                        <a:t> 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383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Quản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lý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trường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hợp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Quản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lý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các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trường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hợp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phức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tạp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và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chuyển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gửi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dịch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vụ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Cộng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đồng</a:t>
                      </a:r>
                      <a:r>
                        <a:rPr lang="en-GB" dirty="0" smtClean="0"/>
                        <a:t>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hoặc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tuyến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huyện</a:t>
                      </a:r>
                      <a:r>
                        <a:rPr lang="en-GB" baseline="0" dirty="0" smtClean="0"/>
                        <a:t> (</a:t>
                      </a:r>
                      <a:r>
                        <a:rPr lang="en-GB" baseline="0" dirty="0" err="1" smtClean="0"/>
                        <a:t>thông</a:t>
                      </a:r>
                      <a:r>
                        <a:rPr lang="en-GB" baseline="0" dirty="0" smtClean="0"/>
                        <a:t> qua DOLISA)</a:t>
                      </a:r>
                      <a:endParaRPr lang="en-GB" dirty="0" smtClean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Trung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bình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trung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bình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4758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41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r>
              <a:rPr lang="en-US" dirty="0" smtClean="0"/>
              <a:t>3. </a:t>
            </a:r>
            <a:r>
              <a:rPr lang="en-US" dirty="0" err="1" smtClean="0"/>
              <a:t>Chuyển</a:t>
            </a:r>
            <a:r>
              <a:rPr lang="en-US" dirty="0" smtClean="0"/>
              <a:t> </a:t>
            </a:r>
            <a:r>
              <a:rPr lang="en-US" dirty="0" err="1" smtClean="0"/>
              <a:t>gửi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72000"/>
          </a:xfrm>
        </p:spPr>
        <p:txBody>
          <a:bodyPr/>
          <a:lstStyle/>
          <a:p>
            <a:r>
              <a:rPr lang="en-US" dirty="0" err="1" smtClean="0"/>
              <a:t>Đối</a:t>
            </a:r>
            <a:r>
              <a:rPr lang="en-US" dirty="0" smtClean="0"/>
              <a:t> </a:t>
            </a:r>
            <a:r>
              <a:rPr lang="en-US" dirty="0" err="1" smtClean="0"/>
              <a:t>tượng</a:t>
            </a:r>
            <a:r>
              <a:rPr lang="en-US" dirty="0" smtClean="0"/>
              <a:t>: </a:t>
            </a:r>
          </a:p>
          <a:p>
            <a:pPr lvl="1"/>
            <a:r>
              <a:rPr lang="en-US" dirty="0" err="1" smtClean="0"/>
              <a:t>Bệnh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lạm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/</a:t>
            </a:r>
            <a:r>
              <a:rPr lang="en-US" dirty="0" err="1" smtClean="0"/>
              <a:t>nghiện</a:t>
            </a:r>
            <a:r>
              <a:rPr lang="en-US" dirty="0" smtClean="0"/>
              <a:t> ATS</a:t>
            </a:r>
          </a:p>
          <a:p>
            <a:pPr lvl="1"/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biểu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rối</a:t>
            </a:r>
            <a:r>
              <a:rPr lang="en-US" dirty="0" smtClean="0"/>
              <a:t> </a:t>
            </a:r>
            <a:r>
              <a:rPr lang="en-US" dirty="0" err="1" smtClean="0"/>
              <a:t>loạn</a:t>
            </a:r>
            <a:r>
              <a:rPr lang="en-US" dirty="0" smtClean="0"/>
              <a:t> </a:t>
            </a:r>
            <a:r>
              <a:rPr lang="en-US" dirty="0" err="1" smtClean="0"/>
              <a:t>tâm</a:t>
            </a:r>
            <a:r>
              <a:rPr lang="en-US" dirty="0" smtClean="0"/>
              <a:t> </a:t>
            </a:r>
            <a:r>
              <a:rPr lang="en-US" dirty="0" err="1" smtClean="0"/>
              <a:t>thần</a:t>
            </a:r>
            <a:endParaRPr lang="en-US" dirty="0" smtClean="0"/>
          </a:p>
          <a:p>
            <a:r>
              <a:rPr lang="en-US" dirty="0" err="1" smtClean="0"/>
              <a:t>Nơi</a:t>
            </a:r>
            <a:r>
              <a:rPr lang="en-US" dirty="0" smtClean="0"/>
              <a:t> </a:t>
            </a:r>
            <a:r>
              <a:rPr lang="en-US" dirty="0" err="1" smtClean="0"/>
              <a:t>chuyển</a:t>
            </a:r>
            <a:r>
              <a:rPr lang="en-US" dirty="0" smtClean="0"/>
              <a:t> </a:t>
            </a:r>
            <a:r>
              <a:rPr lang="en-US" dirty="0" err="1" smtClean="0"/>
              <a:t>gửi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Phòng</a:t>
            </a:r>
            <a:r>
              <a:rPr lang="en-US" dirty="0" smtClean="0"/>
              <a:t> </a:t>
            </a:r>
            <a:r>
              <a:rPr lang="en-US" dirty="0" err="1" smtClean="0"/>
              <a:t>khám</a:t>
            </a:r>
            <a:r>
              <a:rPr lang="en-US" dirty="0" smtClean="0"/>
              <a:t> </a:t>
            </a:r>
            <a:r>
              <a:rPr lang="en-US" dirty="0" err="1" smtClean="0"/>
              <a:t>tâm</a:t>
            </a:r>
            <a:r>
              <a:rPr lang="en-US" dirty="0" smtClean="0"/>
              <a:t> </a:t>
            </a:r>
            <a:r>
              <a:rPr lang="en-US" dirty="0" err="1" smtClean="0"/>
              <a:t>thần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địa</a:t>
            </a:r>
            <a:r>
              <a:rPr lang="en-US" dirty="0" smtClean="0"/>
              <a:t> </a:t>
            </a:r>
            <a:r>
              <a:rPr lang="en-US" dirty="0" err="1" smtClean="0"/>
              <a:t>phương</a:t>
            </a:r>
            <a:endParaRPr lang="en-US" dirty="0" smtClean="0"/>
          </a:p>
          <a:p>
            <a:pPr lvl="1"/>
            <a:r>
              <a:rPr lang="en-US" dirty="0" err="1" smtClean="0"/>
              <a:t>Bệnh</a:t>
            </a:r>
            <a:r>
              <a:rPr lang="en-US" dirty="0" smtClean="0"/>
              <a:t> </a:t>
            </a:r>
            <a:r>
              <a:rPr lang="en-US" dirty="0" err="1" smtClean="0"/>
              <a:t>viện</a:t>
            </a:r>
            <a:r>
              <a:rPr lang="en-US" dirty="0" smtClean="0"/>
              <a:t> </a:t>
            </a:r>
            <a:r>
              <a:rPr lang="en-US" dirty="0" err="1" smtClean="0"/>
              <a:t>chuyên</a:t>
            </a:r>
            <a:r>
              <a:rPr lang="en-US" dirty="0" smtClean="0"/>
              <a:t> </a:t>
            </a:r>
            <a:r>
              <a:rPr lang="en-US" dirty="0" err="1" smtClean="0"/>
              <a:t>khoa</a:t>
            </a:r>
            <a:r>
              <a:rPr lang="en-US" dirty="0" smtClean="0"/>
              <a:t> </a:t>
            </a:r>
            <a:r>
              <a:rPr lang="en-US" dirty="0" err="1" smtClean="0"/>
              <a:t>tâm</a:t>
            </a:r>
            <a:r>
              <a:rPr lang="en-US" dirty="0" smtClean="0"/>
              <a:t> </a:t>
            </a:r>
            <a:r>
              <a:rPr lang="en-US" dirty="0" err="1" smtClean="0"/>
              <a:t>thần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74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3670"/>
            <a:ext cx="8229600" cy="838200"/>
          </a:xfrm>
        </p:spPr>
        <p:txBody>
          <a:bodyPr/>
          <a:lstStyle/>
          <a:p>
            <a:r>
              <a:rPr lang="en-US" dirty="0" smtClean="0"/>
              <a:t>3. </a:t>
            </a:r>
            <a:r>
              <a:rPr lang="en-US" dirty="0" err="1" smtClean="0"/>
              <a:t>Đảm</a:t>
            </a:r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chuyển</a:t>
            </a:r>
            <a:r>
              <a:rPr lang="en-US" dirty="0" smtClean="0"/>
              <a:t> </a:t>
            </a:r>
            <a:r>
              <a:rPr lang="en-US" dirty="0" err="1" smtClean="0"/>
              <a:t>gửi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BN thường sẽ không tự đi khám tâm thần (phủ nhận bệnh, sợ kì thị, khó khăn tài chính...)</a:t>
            </a:r>
          </a:p>
          <a:p>
            <a:r>
              <a:rPr lang="en-US" smtClean="0"/>
              <a:t>Khuyến khích việc khám tâm thần:</a:t>
            </a:r>
          </a:p>
          <a:p>
            <a:pPr lvl="1"/>
            <a:r>
              <a:rPr lang="en-US" smtClean="0"/>
              <a:t>Giới thiệu cụ thể địa điểm và BS khám</a:t>
            </a:r>
          </a:p>
          <a:p>
            <a:pPr lvl="1"/>
            <a:r>
              <a:rPr lang="en-US" smtClean="0"/>
              <a:t>Gia đình hỗ trợ</a:t>
            </a:r>
          </a:p>
          <a:p>
            <a:pPr lvl="1"/>
            <a:r>
              <a:rPr lang="en-US" smtClean="0"/>
              <a:t>Kiểm tra, đốc thúc</a:t>
            </a:r>
          </a:p>
          <a:p>
            <a:pPr lvl="1"/>
            <a:r>
              <a:rPr lang="en-US" smtClean="0"/>
              <a:t>Tổ chức buổi khám tâm thần định kì tại OPC?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1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0437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6579531"/>
            <a:ext cx="4435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Nguồn</a:t>
            </a:r>
            <a:r>
              <a:rPr lang="en-US" sz="1400" dirty="0" smtClean="0"/>
              <a:t>: </a:t>
            </a:r>
            <a:r>
              <a:rPr lang="en-US" sz="1400" dirty="0" err="1" smtClean="0"/>
              <a:t>Hướng</a:t>
            </a:r>
            <a:r>
              <a:rPr lang="en-US" sz="1400" dirty="0" smtClean="0"/>
              <a:t> </a:t>
            </a:r>
            <a:r>
              <a:rPr lang="en-US" sz="1400" dirty="0" err="1" smtClean="0"/>
              <a:t>dẫn</a:t>
            </a:r>
            <a:r>
              <a:rPr lang="en-US" sz="1400" dirty="0" smtClean="0"/>
              <a:t> </a:t>
            </a:r>
            <a:r>
              <a:rPr lang="en-US" sz="1400" dirty="0" err="1" smtClean="0"/>
              <a:t>điều</a:t>
            </a:r>
            <a:r>
              <a:rPr lang="en-US" sz="1400" dirty="0" smtClean="0"/>
              <a:t> </a:t>
            </a:r>
            <a:r>
              <a:rPr lang="en-US" sz="1400" dirty="0" err="1" smtClean="0"/>
              <a:t>trị</a:t>
            </a:r>
            <a:r>
              <a:rPr lang="en-US" sz="1400" dirty="0" smtClean="0"/>
              <a:t> </a:t>
            </a:r>
            <a:r>
              <a:rPr lang="en-US" sz="1400" dirty="0" err="1" smtClean="0"/>
              <a:t>Methaphetamine</a:t>
            </a:r>
            <a:r>
              <a:rPr lang="en-US" sz="1400" dirty="0" smtClean="0"/>
              <a:t> </a:t>
            </a:r>
            <a:r>
              <a:rPr lang="en-US" sz="1400" dirty="0" err="1" smtClean="0"/>
              <a:t>Thái</a:t>
            </a:r>
            <a:r>
              <a:rPr lang="en-US" sz="1400" dirty="0" smtClean="0"/>
              <a:t> Lan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3501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229600" cy="838200"/>
          </a:xfrm>
        </p:spPr>
        <p:txBody>
          <a:bodyPr/>
          <a:lstStyle/>
          <a:p>
            <a:r>
              <a:rPr lang="en-GB" dirty="0" err="1" smtClean="0"/>
              <a:t>Lựa</a:t>
            </a:r>
            <a:r>
              <a:rPr lang="en-GB" dirty="0" smtClean="0"/>
              <a:t> </a:t>
            </a:r>
            <a:r>
              <a:rPr lang="en-GB" dirty="0" err="1" smtClean="0"/>
              <a:t>chọn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bệnh</a:t>
            </a:r>
            <a:r>
              <a:rPr lang="en-GB" dirty="0" smtClean="0"/>
              <a:t> </a:t>
            </a:r>
            <a:r>
              <a:rPr lang="en-GB" dirty="0" err="1" smtClean="0"/>
              <a:t>nhân</a:t>
            </a:r>
            <a:r>
              <a:rPr lang="en-GB" dirty="0" smtClean="0"/>
              <a:t>: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4368456"/>
              </p:ext>
            </p:extLst>
          </p:nvPr>
        </p:nvGraphicFramePr>
        <p:xfrm>
          <a:off x="457200" y="1066800"/>
          <a:ext cx="82296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5029200" y="1143000"/>
            <a:ext cx="3657600" cy="381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/>
              <a:t>Bệnh</a:t>
            </a:r>
            <a:r>
              <a:rPr lang="en-GB" b="1" dirty="0" smtClean="0"/>
              <a:t> </a:t>
            </a:r>
            <a:r>
              <a:rPr lang="en-GB" b="1" dirty="0" err="1" smtClean="0"/>
              <a:t>nhân</a:t>
            </a:r>
            <a:r>
              <a:rPr lang="en-GB" b="1" dirty="0" smtClean="0"/>
              <a:t> </a:t>
            </a:r>
            <a:r>
              <a:rPr lang="en-GB" b="1" dirty="0" err="1" smtClean="0"/>
              <a:t>chưa</a:t>
            </a:r>
            <a:r>
              <a:rPr lang="en-GB" b="1" dirty="0" smtClean="0"/>
              <a:t> </a:t>
            </a:r>
            <a:r>
              <a:rPr lang="en-GB" b="1" dirty="0" err="1" smtClean="0"/>
              <a:t>sẵn</a:t>
            </a:r>
            <a:r>
              <a:rPr lang="en-GB" b="1" dirty="0" smtClean="0"/>
              <a:t> </a:t>
            </a:r>
            <a:r>
              <a:rPr lang="en-GB" b="1" dirty="0" err="1" smtClean="0"/>
              <a:t>sàng</a:t>
            </a:r>
            <a:endParaRPr lang="en-GB" b="1" dirty="0"/>
          </a:p>
        </p:txBody>
      </p:sp>
      <p:sp>
        <p:nvSpPr>
          <p:cNvPr id="6" name="Rectangle 5"/>
          <p:cNvSpPr/>
          <p:nvPr/>
        </p:nvSpPr>
        <p:spPr>
          <a:xfrm>
            <a:off x="457200" y="1143000"/>
            <a:ext cx="3657600" cy="381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/>
              <a:t>Bệnh</a:t>
            </a:r>
            <a:r>
              <a:rPr lang="en-GB" b="1" dirty="0" smtClean="0"/>
              <a:t> </a:t>
            </a:r>
            <a:r>
              <a:rPr lang="en-GB" b="1" dirty="0" err="1" smtClean="0"/>
              <a:t>nhân</a:t>
            </a:r>
            <a:r>
              <a:rPr lang="en-GB" b="1" dirty="0" smtClean="0"/>
              <a:t> </a:t>
            </a:r>
            <a:r>
              <a:rPr lang="en-GB" b="1" dirty="0" err="1" smtClean="0"/>
              <a:t>đồng</a:t>
            </a:r>
            <a:r>
              <a:rPr lang="en-GB" b="1" dirty="0" smtClean="0"/>
              <a:t> ý </a:t>
            </a:r>
            <a:r>
              <a:rPr lang="en-GB" b="1" dirty="0" err="1" smtClean="0"/>
              <a:t>vào</a:t>
            </a:r>
            <a:r>
              <a:rPr lang="en-GB" b="1" dirty="0" smtClean="0"/>
              <a:t> </a:t>
            </a:r>
            <a:r>
              <a:rPr lang="en-GB" b="1" dirty="0" err="1" smtClean="0"/>
              <a:t>điều</a:t>
            </a:r>
            <a:r>
              <a:rPr lang="en-GB" b="1" dirty="0" smtClean="0"/>
              <a:t> </a:t>
            </a:r>
            <a:r>
              <a:rPr lang="en-GB" b="1" dirty="0" err="1" smtClean="0"/>
              <a:t>trị</a:t>
            </a:r>
            <a:endParaRPr lang="en-GB" b="1" dirty="0"/>
          </a:p>
        </p:txBody>
      </p:sp>
      <p:sp>
        <p:nvSpPr>
          <p:cNvPr id="7" name="Up Arrow Callout 6"/>
          <p:cNvSpPr/>
          <p:nvPr/>
        </p:nvSpPr>
        <p:spPr>
          <a:xfrm>
            <a:off x="5181600" y="6096000"/>
            <a:ext cx="3505200" cy="762000"/>
          </a:xfrm>
          <a:prstGeom prst="upArrowCallo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Thái</a:t>
            </a:r>
            <a:r>
              <a:rPr lang="en-GB" dirty="0" smtClean="0"/>
              <a:t> </a:t>
            </a:r>
            <a:r>
              <a:rPr lang="en-GB" dirty="0" err="1" smtClean="0"/>
              <a:t>độ</a:t>
            </a:r>
            <a:r>
              <a:rPr lang="en-GB" dirty="0" smtClean="0"/>
              <a:t> </a:t>
            </a:r>
            <a:r>
              <a:rPr lang="en-GB" dirty="0" err="1" smtClean="0"/>
              <a:t>nhân</a:t>
            </a:r>
            <a:r>
              <a:rPr lang="en-GB" dirty="0" smtClean="0"/>
              <a:t> </a:t>
            </a:r>
            <a:r>
              <a:rPr lang="en-GB" dirty="0" err="1" smtClean="0"/>
              <a:t>viên</a:t>
            </a:r>
            <a:r>
              <a:rPr lang="en-GB" dirty="0" smtClean="0"/>
              <a:t> </a:t>
            </a:r>
            <a:r>
              <a:rPr lang="en-GB" dirty="0" err="1" smtClean="0"/>
              <a:t>rất</a:t>
            </a:r>
            <a:r>
              <a:rPr lang="en-GB" dirty="0" smtClean="0"/>
              <a:t> </a:t>
            </a:r>
            <a:r>
              <a:rPr lang="en-GB" dirty="0" err="1" smtClean="0"/>
              <a:t>quan</a:t>
            </a:r>
            <a:r>
              <a:rPr lang="en-GB" dirty="0" smtClean="0"/>
              <a:t> </a:t>
            </a:r>
            <a:r>
              <a:rPr lang="en-GB" dirty="0" err="1" smtClean="0"/>
              <a:t>trọng</a:t>
            </a:r>
            <a:r>
              <a:rPr lang="en-GB" dirty="0" smtClean="0"/>
              <a:t> </a:t>
            </a:r>
            <a:r>
              <a:rPr lang="en-GB" dirty="0" err="1" smtClean="0"/>
              <a:t>để</a:t>
            </a:r>
            <a:r>
              <a:rPr lang="en-GB" dirty="0" smtClean="0"/>
              <a:t> </a:t>
            </a:r>
            <a:r>
              <a:rPr lang="en-GB" dirty="0" err="1" smtClean="0"/>
              <a:t>bệnh</a:t>
            </a:r>
            <a:r>
              <a:rPr lang="en-GB" dirty="0" smtClean="0"/>
              <a:t> </a:t>
            </a:r>
            <a:r>
              <a:rPr lang="en-GB" dirty="0" err="1" smtClean="0"/>
              <a:t>nhân</a:t>
            </a:r>
            <a:r>
              <a:rPr lang="en-GB" dirty="0" smtClean="0"/>
              <a:t> quay </a:t>
            </a:r>
            <a:r>
              <a:rPr lang="en-GB" dirty="0" err="1" smtClean="0"/>
              <a:t>lại</a:t>
            </a:r>
            <a:r>
              <a:rPr lang="en-GB" dirty="0" smtClean="0"/>
              <a:t> </a:t>
            </a:r>
            <a:r>
              <a:rPr lang="en-GB" dirty="0" err="1" smtClean="0"/>
              <a:t>điều</a:t>
            </a:r>
            <a:r>
              <a:rPr lang="en-GB" dirty="0" smtClean="0"/>
              <a:t> </a:t>
            </a:r>
            <a:r>
              <a:rPr lang="en-GB" dirty="0" err="1" smtClean="0"/>
              <a:t>trị</a:t>
            </a:r>
            <a:endParaRPr lang="en-GB" dirty="0"/>
          </a:p>
        </p:txBody>
      </p:sp>
      <p:sp>
        <p:nvSpPr>
          <p:cNvPr id="8" name="Up Arrow Callout 7"/>
          <p:cNvSpPr/>
          <p:nvPr/>
        </p:nvSpPr>
        <p:spPr>
          <a:xfrm>
            <a:off x="533400" y="6019800"/>
            <a:ext cx="3657600" cy="762000"/>
          </a:xfrm>
          <a:prstGeom prst="upArrowCallo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một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nào</a:t>
            </a:r>
            <a:r>
              <a:rPr lang="en-GB" dirty="0" smtClean="0"/>
              <a:t> </a:t>
            </a:r>
            <a:r>
              <a:rPr lang="en-GB" dirty="0" err="1" smtClean="0"/>
              <a:t>phù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với</a:t>
            </a:r>
            <a:r>
              <a:rPr lang="en-GB" dirty="0" smtClean="0"/>
              <a:t> </a:t>
            </a:r>
            <a:r>
              <a:rPr lang="en-GB" dirty="0" err="1" smtClean="0"/>
              <a:t>tất</a:t>
            </a:r>
            <a:r>
              <a:rPr lang="en-GB" dirty="0" smtClean="0"/>
              <a:t> </a:t>
            </a:r>
            <a:r>
              <a:rPr lang="en-GB" dirty="0" err="1" smtClean="0"/>
              <a:t>cả</a:t>
            </a:r>
            <a:r>
              <a:rPr lang="en-GB" dirty="0" smtClean="0"/>
              <a:t> </a:t>
            </a:r>
            <a:r>
              <a:rPr lang="en-GB" dirty="0" err="1" smtClean="0"/>
              <a:t>mọi</a:t>
            </a:r>
            <a:r>
              <a:rPr lang="en-GB" dirty="0" smtClean="0"/>
              <a:t>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tượng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59869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r>
              <a:rPr lang="en-GB" dirty="0" err="1" smtClean="0"/>
              <a:t>Phòng</a:t>
            </a:r>
            <a:r>
              <a:rPr lang="en-GB" dirty="0" smtClean="0"/>
              <a:t> </a:t>
            </a:r>
            <a:r>
              <a:rPr lang="en-GB" dirty="0" err="1" smtClean="0"/>
              <a:t>khám</a:t>
            </a:r>
            <a:r>
              <a:rPr lang="en-GB" dirty="0" smtClean="0"/>
              <a:t> methadone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4572000"/>
          </a:xfrm>
        </p:spPr>
        <p:txBody>
          <a:bodyPr/>
          <a:lstStyle/>
          <a:p>
            <a:r>
              <a:rPr lang="en-GB" dirty="0" err="1"/>
              <a:t>Sử</a:t>
            </a:r>
            <a:r>
              <a:rPr lang="en-GB" dirty="0"/>
              <a:t> </a:t>
            </a:r>
            <a:r>
              <a:rPr lang="en-GB" dirty="0" err="1"/>
              <a:t>dụng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thông</a:t>
            </a:r>
            <a:r>
              <a:rPr lang="en-GB" dirty="0"/>
              <a:t> tin </a:t>
            </a:r>
            <a:r>
              <a:rPr lang="en-GB" dirty="0" err="1"/>
              <a:t>đánh</a:t>
            </a:r>
            <a:r>
              <a:rPr lang="en-GB" dirty="0"/>
              <a:t> </a:t>
            </a:r>
            <a:r>
              <a:rPr lang="en-GB" dirty="0" err="1"/>
              <a:t>giá</a:t>
            </a:r>
            <a:r>
              <a:rPr lang="en-GB" dirty="0"/>
              <a:t> </a:t>
            </a:r>
            <a:r>
              <a:rPr lang="en-GB" dirty="0" err="1"/>
              <a:t>sẵn</a:t>
            </a:r>
            <a:r>
              <a:rPr lang="en-GB" dirty="0"/>
              <a:t> </a:t>
            </a:r>
            <a:r>
              <a:rPr lang="en-GB" dirty="0" err="1"/>
              <a:t>có</a:t>
            </a:r>
            <a:endParaRPr lang="en-GB" dirty="0"/>
          </a:p>
          <a:p>
            <a:r>
              <a:rPr lang="en-GB" dirty="0"/>
              <a:t>Can </a:t>
            </a:r>
            <a:r>
              <a:rPr lang="en-GB" dirty="0" err="1"/>
              <a:t>thiệp</a:t>
            </a:r>
            <a:r>
              <a:rPr lang="en-GB" dirty="0"/>
              <a:t> </a:t>
            </a:r>
            <a:r>
              <a:rPr lang="en-GB" dirty="0" err="1"/>
              <a:t>ngắn</a:t>
            </a:r>
            <a:r>
              <a:rPr lang="en-GB" dirty="0"/>
              <a:t> </a:t>
            </a:r>
            <a:r>
              <a:rPr lang="en-GB" dirty="0" err="1"/>
              <a:t>với</a:t>
            </a:r>
            <a:r>
              <a:rPr lang="en-GB" dirty="0"/>
              <a:t> </a:t>
            </a:r>
            <a:r>
              <a:rPr lang="en-GB" dirty="0" err="1"/>
              <a:t>những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</a:t>
            </a:r>
            <a:r>
              <a:rPr lang="en-GB" dirty="0" err="1"/>
              <a:t>nhân</a:t>
            </a:r>
            <a:r>
              <a:rPr lang="en-GB" dirty="0"/>
              <a:t> </a:t>
            </a:r>
            <a:r>
              <a:rPr lang="en-GB" dirty="0" err="1"/>
              <a:t>bắt</a:t>
            </a:r>
            <a:r>
              <a:rPr lang="en-GB" dirty="0"/>
              <a:t> </a:t>
            </a:r>
            <a:r>
              <a:rPr lang="en-GB" dirty="0" err="1"/>
              <a:t>đầu</a:t>
            </a:r>
            <a:endParaRPr lang="en-GB" dirty="0"/>
          </a:p>
          <a:p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thông</a:t>
            </a:r>
            <a:r>
              <a:rPr lang="en-GB" dirty="0"/>
              <a:t> tin </a:t>
            </a:r>
            <a:r>
              <a:rPr lang="en-GB" dirty="0" err="1"/>
              <a:t>giảm</a:t>
            </a:r>
            <a:r>
              <a:rPr lang="en-GB" dirty="0"/>
              <a:t> </a:t>
            </a:r>
            <a:r>
              <a:rPr lang="en-GB" dirty="0" err="1"/>
              <a:t>tác</a:t>
            </a:r>
            <a:r>
              <a:rPr lang="en-GB" dirty="0"/>
              <a:t> </a:t>
            </a:r>
            <a:r>
              <a:rPr lang="en-GB" dirty="0" err="1"/>
              <a:t>hại</a:t>
            </a:r>
            <a:r>
              <a:rPr lang="en-GB" dirty="0"/>
              <a:t> </a:t>
            </a:r>
            <a:r>
              <a:rPr lang="en-GB" dirty="0" err="1"/>
              <a:t>khi</a:t>
            </a:r>
            <a:r>
              <a:rPr lang="en-GB" dirty="0"/>
              <a:t> </a:t>
            </a:r>
            <a:r>
              <a:rPr lang="en-GB" dirty="0" err="1"/>
              <a:t>dùng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chất</a:t>
            </a:r>
            <a:r>
              <a:rPr lang="en-GB" dirty="0"/>
              <a:t> </a:t>
            </a:r>
            <a:r>
              <a:rPr lang="en-GB" dirty="0" err="1" smtClean="0"/>
              <a:t>kích</a:t>
            </a:r>
            <a:r>
              <a:rPr lang="en-GB" dirty="0"/>
              <a:t> </a:t>
            </a:r>
            <a:r>
              <a:rPr lang="en-GB" dirty="0" err="1" smtClean="0"/>
              <a:t>thích</a:t>
            </a:r>
            <a:endParaRPr lang="en-GB" dirty="0"/>
          </a:p>
          <a:p>
            <a:r>
              <a:rPr lang="en-GB" dirty="0"/>
              <a:t>Can </a:t>
            </a:r>
            <a:r>
              <a:rPr lang="en-GB" dirty="0" err="1"/>
              <a:t>thiệp</a:t>
            </a:r>
            <a:r>
              <a:rPr lang="en-GB" dirty="0"/>
              <a:t> </a:t>
            </a:r>
            <a:r>
              <a:rPr lang="en-GB" dirty="0" err="1"/>
              <a:t>có</a:t>
            </a:r>
            <a:r>
              <a:rPr lang="en-GB" dirty="0"/>
              <a:t> </a:t>
            </a:r>
            <a:r>
              <a:rPr lang="en-GB" dirty="0" err="1"/>
              <a:t>cấu</a:t>
            </a:r>
            <a:r>
              <a:rPr lang="en-GB" dirty="0"/>
              <a:t> </a:t>
            </a:r>
            <a:r>
              <a:rPr lang="en-GB" dirty="0" err="1"/>
              <a:t>trúc</a:t>
            </a:r>
            <a:r>
              <a:rPr lang="en-GB" dirty="0"/>
              <a:t> </a:t>
            </a:r>
            <a:r>
              <a:rPr lang="en-GB" dirty="0" err="1"/>
              <a:t>với</a:t>
            </a:r>
            <a:r>
              <a:rPr lang="en-GB" dirty="0"/>
              <a:t> </a:t>
            </a:r>
            <a:r>
              <a:rPr lang="en-GB" dirty="0" err="1"/>
              <a:t>những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</a:t>
            </a:r>
            <a:r>
              <a:rPr lang="en-GB" dirty="0" err="1"/>
              <a:t>nhân</a:t>
            </a:r>
            <a:r>
              <a:rPr lang="en-GB" dirty="0"/>
              <a:t> </a:t>
            </a:r>
            <a:r>
              <a:rPr lang="en-GB" dirty="0" err="1"/>
              <a:t>mức</a:t>
            </a:r>
            <a:r>
              <a:rPr lang="en-GB" dirty="0"/>
              <a:t> </a:t>
            </a:r>
            <a:r>
              <a:rPr lang="en-GB" dirty="0" err="1"/>
              <a:t>độ</a:t>
            </a:r>
            <a:r>
              <a:rPr lang="en-GB" dirty="0"/>
              <a:t> </a:t>
            </a:r>
            <a:r>
              <a:rPr lang="en-GB" dirty="0" err="1"/>
              <a:t>nghiêm</a:t>
            </a:r>
            <a:r>
              <a:rPr lang="en-GB" dirty="0"/>
              <a:t> </a:t>
            </a:r>
            <a:r>
              <a:rPr lang="en-GB" dirty="0" err="1"/>
              <a:t>trọng</a:t>
            </a:r>
            <a:endParaRPr lang="en-GB" dirty="0"/>
          </a:p>
          <a:p>
            <a:r>
              <a:rPr lang="en-GB" dirty="0" err="1"/>
              <a:t>Chuyển</a:t>
            </a:r>
            <a:r>
              <a:rPr lang="en-GB" dirty="0"/>
              <a:t> </a:t>
            </a:r>
            <a:r>
              <a:rPr lang="en-GB" dirty="0" err="1"/>
              <a:t>gởi</a:t>
            </a:r>
            <a:r>
              <a:rPr lang="en-GB" dirty="0"/>
              <a:t> </a:t>
            </a:r>
            <a:r>
              <a:rPr lang="en-GB" dirty="0" err="1"/>
              <a:t>chuyên</a:t>
            </a:r>
            <a:r>
              <a:rPr lang="en-GB" dirty="0"/>
              <a:t> </a:t>
            </a:r>
            <a:r>
              <a:rPr lang="en-GB" dirty="0" err="1"/>
              <a:t>khoa</a:t>
            </a:r>
            <a:r>
              <a:rPr lang="en-GB" dirty="0"/>
              <a:t> </a:t>
            </a:r>
            <a:r>
              <a:rPr lang="en-GB" dirty="0" err="1"/>
              <a:t>tâm</a:t>
            </a:r>
            <a:r>
              <a:rPr lang="en-GB" dirty="0"/>
              <a:t> </a:t>
            </a:r>
            <a:r>
              <a:rPr lang="en-GB" dirty="0" err="1"/>
              <a:t>thần</a:t>
            </a:r>
            <a:r>
              <a:rPr lang="en-GB" dirty="0"/>
              <a:t> </a:t>
            </a:r>
            <a:r>
              <a:rPr lang="en-GB" dirty="0" err="1"/>
              <a:t>khi</a:t>
            </a:r>
            <a:r>
              <a:rPr lang="en-GB" dirty="0"/>
              <a:t> </a:t>
            </a:r>
            <a:r>
              <a:rPr lang="en-GB" dirty="0" err="1"/>
              <a:t>cần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758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100" y="4707989"/>
            <a:ext cx="2169890" cy="161661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948735"/>
            <a:ext cx="1966344" cy="137186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32" y="5104433"/>
            <a:ext cx="1761169" cy="148720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411837"/>
            <a:ext cx="1655513" cy="5505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997" y="3857334"/>
            <a:ext cx="2353003" cy="20862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Phòng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khám</a:t>
            </a:r>
            <a:r>
              <a:rPr lang="en-US" sz="3600" b="1" dirty="0" smtClean="0"/>
              <a:t> methadone</a:t>
            </a:r>
            <a:endParaRPr lang="en-US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039812"/>
            <a:ext cx="2352675" cy="19431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295400" y="858698"/>
            <a:ext cx="609600" cy="56860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</a:t>
            </a:r>
            <a:endParaRPr lang="en-US" sz="35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80872" y="2440008"/>
            <a:ext cx="2377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building</a:t>
            </a:r>
            <a:endParaRPr lang="en-US" sz="2400" dirty="0">
              <a:solidFill>
                <a:srgbClr val="0000C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46569" y="1702100"/>
            <a:ext cx="3048000" cy="155257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572000" y="1371600"/>
            <a:ext cx="609600" cy="56860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</a:t>
            </a:r>
            <a:endParaRPr lang="en-US" sz="35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46569" y="1295400"/>
            <a:ext cx="26516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Enhance counseling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20000" y="1426107"/>
            <a:ext cx="1127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35 </a:t>
            </a:r>
            <a:r>
              <a:rPr lang="en-US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15313" y="2231035"/>
            <a:ext cx="2228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to use </a:t>
            </a:r>
            <a:r>
              <a:rPr lang="en-US" sz="24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ATS</a:t>
            </a:r>
            <a:endParaRPr lang="en-US" sz="2400" dirty="0">
              <a:solidFill>
                <a:srgbClr val="FF006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00" y="309709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 on family supports to pay for MMT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57200" y="3657600"/>
            <a:ext cx="609600" cy="56860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072" y="3948735"/>
            <a:ext cx="1578928" cy="48071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88" y="5308699"/>
            <a:ext cx="1148712" cy="825131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481627" y="4800600"/>
            <a:ext cx="732445" cy="6076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60000"/>
              </a:lnSpc>
            </a:pPr>
            <a:r>
              <a:rPr lang="en-U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ATS</a:t>
            </a:r>
            <a:endParaRPr lang="en-US" sz="24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5158590"/>
            <a:ext cx="2268206" cy="169941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507617"/>
            <a:ext cx="791218" cy="826383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>
          <a:xfrm>
            <a:off x="4889005" y="4478201"/>
            <a:ext cx="609600" cy="56860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</a:t>
            </a:r>
            <a:endParaRPr lang="en-US" sz="35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334333" y="6324600"/>
            <a:ext cx="15872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AMP/MET</a:t>
            </a:r>
            <a:endParaRPr lang="en-US" sz="24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27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6319838" y="4313238"/>
            <a:ext cx="2255837" cy="12207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586332" y="2225675"/>
            <a:ext cx="989343" cy="4632325"/>
          </a:xfrm>
          <a:prstGeom prst="rect">
            <a:avLst/>
          </a:prstGeom>
          <a:solidFill>
            <a:srgbClr val="FF0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1E344B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475" y="29308"/>
            <a:ext cx="9021763" cy="944562"/>
          </a:xfrm>
          <a:solidFill>
            <a:schemeClr val="bg1"/>
          </a:solidFill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err="1" smtClean="0">
                <a:solidFill>
                  <a:srgbClr val="002060"/>
                </a:solidFill>
              </a:rPr>
              <a:t>Phổ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trong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Nghiện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Chất</a:t>
            </a:r>
            <a:r>
              <a:rPr lang="en-US" b="1" dirty="0" smtClean="0">
                <a:solidFill>
                  <a:srgbClr val="002060"/>
                </a:solidFill>
              </a:rPr>
              <a:t>: </a:t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err="1" smtClean="0">
                <a:solidFill>
                  <a:srgbClr val="002060"/>
                </a:solidFill>
              </a:rPr>
              <a:t>Từ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Sử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Dụng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đến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Rối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loạn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Sử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Dụng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" name="Isosceles Triangle 1"/>
          <p:cNvSpPr/>
          <p:nvPr/>
        </p:nvSpPr>
        <p:spPr>
          <a:xfrm rot="5400000">
            <a:off x="2590800" y="152401"/>
            <a:ext cx="3678237" cy="8291512"/>
          </a:xfrm>
          <a:prstGeom prst="triangle">
            <a:avLst>
              <a:gd name="adj" fmla="val 50324"/>
            </a:avLst>
          </a:prstGeom>
          <a:gradFill flip="none" rotWithShape="1">
            <a:gsLst>
              <a:gs pos="65000">
                <a:srgbClr val="FFFF00"/>
              </a:gs>
              <a:gs pos="18000">
                <a:srgbClr val="07A516"/>
              </a:gs>
              <a:gs pos="95000">
                <a:srgbClr val="FF0000"/>
              </a:gs>
            </a:gsLst>
            <a:lin ang="16200000" scaled="1"/>
            <a:tileRect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5" name="Straight Connector 4"/>
          <p:cNvCxnSpPr>
            <a:stCxn id="2" idx="1"/>
            <a:endCxn id="2" idx="5"/>
          </p:cNvCxnSpPr>
          <p:nvPr/>
        </p:nvCxnSpPr>
        <p:spPr>
          <a:xfrm>
            <a:off x="4429125" y="3384550"/>
            <a:ext cx="0" cy="1838325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040563" y="3957638"/>
            <a:ext cx="0" cy="711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966075" y="4175125"/>
            <a:ext cx="0" cy="2746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329" name="TextBox 2"/>
          <p:cNvSpPr txBox="1">
            <a:spLocks noChangeArrowheads="1"/>
          </p:cNvSpPr>
          <p:nvPr/>
        </p:nvSpPr>
        <p:spPr bwMode="auto">
          <a:xfrm rot="-5400000">
            <a:off x="7094537" y="2922588"/>
            <a:ext cx="21637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200" b="1" dirty="0" err="1" smtClean="0">
                <a:solidFill>
                  <a:srgbClr val="1E344B"/>
                </a:solidFill>
              </a:rPr>
              <a:t>Nghiện</a:t>
            </a:r>
            <a:endParaRPr lang="en-US" altLang="en-US" sz="3200" b="1" dirty="0">
              <a:solidFill>
                <a:srgbClr val="1E344B"/>
              </a:solidFill>
            </a:endParaRPr>
          </a:p>
        </p:txBody>
      </p:sp>
      <p:sp>
        <p:nvSpPr>
          <p:cNvPr id="56330" name="TextBox 8"/>
          <p:cNvSpPr txBox="1">
            <a:spLocks noChangeArrowheads="1"/>
          </p:cNvSpPr>
          <p:nvPr/>
        </p:nvSpPr>
        <p:spPr bwMode="auto">
          <a:xfrm>
            <a:off x="660400" y="2976563"/>
            <a:ext cx="3098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200" b="1" err="1" smtClean="0">
                <a:solidFill>
                  <a:srgbClr val="1E344B"/>
                </a:solidFill>
              </a:rPr>
              <a:t>Không</a:t>
            </a:r>
            <a:r>
              <a:rPr lang="en-US" altLang="en-US" sz="3200" b="1" smtClean="0">
                <a:solidFill>
                  <a:srgbClr val="1E344B"/>
                </a:solidFill>
              </a:rPr>
              <a:t> </a:t>
            </a:r>
            <a:r>
              <a:rPr lang="en-US" altLang="en-US" sz="3200" b="1" err="1" smtClean="0">
                <a:solidFill>
                  <a:srgbClr val="1E344B"/>
                </a:solidFill>
              </a:rPr>
              <a:t>sử</a:t>
            </a:r>
            <a:r>
              <a:rPr lang="en-US" altLang="en-US" sz="3200" b="1" smtClean="0">
                <a:solidFill>
                  <a:srgbClr val="1E344B"/>
                </a:solidFill>
              </a:rPr>
              <a:t> </a:t>
            </a:r>
            <a:r>
              <a:rPr lang="en-US" altLang="en-US" sz="3200" b="1" err="1" smtClean="0">
                <a:solidFill>
                  <a:srgbClr val="1E344B"/>
                </a:solidFill>
              </a:rPr>
              <a:t>dụng</a:t>
            </a:r>
            <a:r>
              <a:rPr lang="en-US" altLang="en-US" sz="3200" b="1" smtClean="0">
                <a:solidFill>
                  <a:srgbClr val="1E344B"/>
                </a:solidFill>
              </a:rPr>
              <a:t> </a:t>
            </a:r>
            <a:r>
              <a:rPr lang="en-US" altLang="en-US" sz="3200" b="1" err="1" smtClean="0">
                <a:solidFill>
                  <a:srgbClr val="1E344B"/>
                </a:solidFill>
              </a:rPr>
              <a:t>hoặc</a:t>
            </a:r>
            <a:r>
              <a:rPr lang="en-US" altLang="en-US" sz="3200" b="1" smtClean="0">
                <a:solidFill>
                  <a:srgbClr val="1E344B"/>
                </a:solidFill>
              </a:rPr>
              <a:t> </a:t>
            </a:r>
            <a:r>
              <a:rPr lang="en-US" altLang="en-US" sz="3200" b="1" err="1" smtClean="0">
                <a:solidFill>
                  <a:srgbClr val="1E344B"/>
                </a:solidFill>
              </a:rPr>
              <a:t>sử</a:t>
            </a:r>
            <a:r>
              <a:rPr lang="en-US" altLang="en-US" sz="3200" b="1" smtClean="0">
                <a:solidFill>
                  <a:srgbClr val="1E344B"/>
                </a:solidFill>
              </a:rPr>
              <a:t> </a:t>
            </a:r>
            <a:r>
              <a:rPr lang="en-US" altLang="en-US" sz="3200" b="1" err="1" smtClean="0">
                <a:solidFill>
                  <a:srgbClr val="1E344B"/>
                </a:solidFill>
              </a:rPr>
              <a:t>dụng</a:t>
            </a:r>
            <a:r>
              <a:rPr lang="en-US" altLang="en-US" sz="3200" b="1" smtClean="0">
                <a:solidFill>
                  <a:srgbClr val="1E344B"/>
                </a:solidFill>
              </a:rPr>
              <a:t> </a:t>
            </a:r>
            <a:r>
              <a:rPr lang="en-US" altLang="en-US" sz="3200" b="1" err="1" smtClean="0">
                <a:solidFill>
                  <a:srgbClr val="1E344B"/>
                </a:solidFill>
              </a:rPr>
              <a:t>không</a:t>
            </a:r>
            <a:r>
              <a:rPr lang="en-US" altLang="en-US" sz="3200" b="1" smtClean="0">
                <a:solidFill>
                  <a:srgbClr val="1E344B"/>
                </a:solidFill>
              </a:rPr>
              <a:t> </a:t>
            </a:r>
            <a:r>
              <a:rPr lang="en-US" altLang="en-US" sz="3200" b="1" err="1" smtClean="0">
                <a:solidFill>
                  <a:srgbClr val="1E344B"/>
                </a:solidFill>
              </a:rPr>
              <a:t>gây</a:t>
            </a:r>
            <a:r>
              <a:rPr lang="en-US" altLang="en-US" sz="3200" b="1" smtClean="0">
                <a:solidFill>
                  <a:srgbClr val="1E344B"/>
                </a:solidFill>
              </a:rPr>
              <a:t> </a:t>
            </a:r>
            <a:r>
              <a:rPr lang="en-US" altLang="en-US" sz="3200" b="1" err="1" smtClean="0">
                <a:solidFill>
                  <a:srgbClr val="1E344B"/>
                </a:solidFill>
              </a:rPr>
              <a:t>hại</a:t>
            </a:r>
            <a:endParaRPr lang="en-US" altLang="en-US" sz="3200" b="1">
              <a:solidFill>
                <a:srgbClr val="1E344B"/>
              </a:solidFill>
            </a:endParaRPr>
          </a:p>
        </p:txBody>
      </p:sp>
      <p:sp>
        <p:nvSpPr>
          <p:cNvPr id="56332" name="TextBox 11"/>
          <p:cNvSpPr txBox="1">
            <a:spLocks noChangeArrowheads="1"/>
          </p:cNvSpPr>
          <p:nvPr/>
        </p:nvSpPr>
        <p:spPr bwMode="auto">
          <a:xfrm>
            <a:off x="7543800" y="4594644"/>
            <a:ext cx="110648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err="1" smtClean="0">
                <a:solidFill>
                  <a:srgbClr val="000000"/>
                </a:solidFill>
              </a:rPr>
              <a:t>Rối</a:t>
            </a:r>
            <a:r>
              <a:rPr lang="en-US" altLang="en-US" sz="2000" dirty="0" smtClean="0">
                <a:solidFill>
                  <a:srgbClr val="0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</a:rPr>
              <a:t>loạn</a:t>
            </a:r>
            <a:r>
              <a:rPr lang="en-US" altLang="en-US" sz="2000" dirty="0" smtClean="0">
                <a:solidFill>
                  <a:srgbClr val="0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</a:rPr>
              <a:t>sử</a:t>
            </a:r>
            <a:r>
              <a:rPr lang="en-US" altLang="en-US" sz="2000" dirty="0" smtClean="0">
                <a:solidFill>
                  <a:srgbClr val="0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</a:rPr>
              <a:t>dụng</a:t>
            </a:r>
            <a:r>
              <a:rPr lang="en-US" altLang="en-US" sz="2000" dirty="0" smtClean="0">
                <a:solidFill>
                  <a:srgbClr val="0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</a:rPr>
              <a:t>chất</a:t>
            </a:r>
            <a:r>
              <a:rPr lang="en-US" altLang="en-US" sz="2000" dirty="0" smtClean="0">
                <a:solidFill>
                  <a:srgbClr val="0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</a:rPr>
              <a:t>mãn</a:t>
            </a:r>
            <a:r>
              <a:rPr lang="en-US" altLang="en-US" sz="2000" dirty="0" smtClean="0">
                <a:solidFill>
                  <a:srgbClr val="0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</a:rPr>
              <a:t>tính</a:t>
            </a:r>
            <a:r>
              <a:rPr lang="en-US" altLang="en-US" sz="2000" dirty="0" smtClean="0">
                <a:solidFill>
                  <a:srgbClr val="0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</a:rPr>
              <a:t>cấp</a:t>
            </a:r>
            <a:r>
              <a:rPr lang="en-US" altLang="en-US" sz="2000" dirty="0" smtClean="0">
                <a:solidFill>
                  <a:srgbClr val="0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</a:rPr>
              <a:t>độ</a:t>
            </a:r>
            <a:r>
              <a:rPr lang="en-US" altLang="en-US" sz="2000" dirty="0" smtClean="0">
                <a:solidFill>
                  <a:srgbClr val="0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</a:rPr>
              <a:t>nặng</a:t>
            </a:r>
            <a:endParaRPr lang="en-US" altLang="en-US" sz="3200" dirty="0">
              <a:solidFill>
                <a:srgbClr val="000000"/>
              </a:solidFill>
            </a:endParaRPr>
          </a:p>
        </p:txBody>
      </p:sp>
      <p:sp>
        <p:nvSpPr>
          <p:cNvPr id="56333" name="TextBox 12"/>
          <p:cNvSpPr txBox="1">
            <a:spLocks noChangeArrowheads="1"/>
          </p:cNvSpPr>
          <p:nvPr/>
        </p:nvSpPr>
        <p:spPr bwMode="auto">
          <a:xfrm>
            <a:off x="4389437" y="3707249"/>
            <a:ext cx="19304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err="1" smtClean="0">
                <a:solidFill>
                  <a:srgbClr val="000000"/>
                </a:solidFill>
              </a:rPr>
              <a:t>Thỉnh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thoảng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sử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dụng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gây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ra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các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vấn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đề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theo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tần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suất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từ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không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thường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xuyên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đến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thường</a:t>
            </a:r>
            <a:r>
              <a:rPr lang="en-US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xuyên</a:t>
            </a:r>
            <a:endParaRPr lang="en-US" altLang="en-US" sz="1400" dirty="0">
              <a:solidFill>
                <a:srgbClr val="000000"/>
              </a:solidFill>
            </a:endParaRPr>
          </a:p>
        </p:txBody>
      </p:sp>
      <p:sp>
        <p:nvSpPr>
          <p:cNvPr id="14" name="Line Callout 1 13"/>
          <p:cNvSpPr/>
          <p:nvPr/>
        </p:nvSpPr>
        <p:spPr>
          <a:xfrm>
            <a:off x="6167438" y="2636838"/>
            <a:ext cx="1312862" cy="1101725"/>
          </a:xfrm>
          <a:prstGeom prst="borderCallout1">
            <a:avLst>
              <a:gd name="adj1" fmla="val 145888"/>
              <a:gd name="adj2" fmla="val 89116"/>
              <a:gd name="adj3" fmla="val 96838"/>
              <a:gd name="adj4" fmla="val 88505"/>
            </a:avLst>
          </a:prstGeom>
          <a:solidFill>
            <a:schemeClr val="accent3">
              <a:lumMod val="50000"/>
              <a:alpha val="69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err="1" smtClean="0">
                <a:solidFill>
                  <a:prstClr val="white"/>
                </a:solidFill>
              </a:rPr>
              <a:t>Rối</a:t>
            </a:r>
            <a:r>
              <a:rPr lang="en-US" sz="1800" dirty="0" smtClean="0">
                <a:solidFill>
                  <a:prstClr val="white"/>
                </a:solidFill>
              </a:rPr>
              <a:t> </a:t>
            </a:r>
            <a:r>
              <a:rPr lang="en-US" sz="1800" dirty="0" err="1" smtClean="0">
                <a:solidFill>
                  <a:prstClr val="white"/>
                </a:solidFill>
              </a:rPr>
              <a:t>loạn</a:t>
            </a:r>
            <a:r>
              <a:rPr lang="en-US" sz="1800" dirty="0" smtClean="0">
                <a:solidFill>
                  <a:prstClr val="white"/>
                </a:solidFill>
              </a:rPr>
              <a:t> </a:t>
            </a:r>
            <a:r>
              <a:rPr lang="en-US" sz="1800" dirty="0" err="1" smtClean="0">
                <a:solidFill>
                  <a:prstClr val="white"/>
                </a:solidFill>
              </a:rPr>
              <a:t>sử</a:t>
            </a:r>
            <a:r>
              <a:rPr lang="en-US" sz="1800" dirty="0" smtClean="0">
                <a:solidFill>
                  <a:prstClr val="white"/>
                </a:solidFill>
              </a:rPr>
              <a:t> </a:t>
            </a:r>
            <a:r>
              <a:rPr lang="en-US" sz="1800" dirty="0" err="1" smtClean="0">
                <a:solidFill>
                  <a:prstClr val="white"/>
                </a:solidFill>
              </a:rPr>
              <a:t>dụng</a:t>
            </a:r>
            <a:r>
              <a:rPr lang="en-US" sz="1800" dirty="0" smtClean="0">
                <a:solidFill>
                  <a:prstClr val="white"/>
                </a:solidFill>
              </a:rPr>
              <a:t> </a:t>
            </a:r>
            <a:r>
              <a:rPr lang="en-US" sz="1800" dirty="0" err="1" smtClean="0">
                <a:solidFill>
                  <a:prstClr val="white"/>
                </a:solidFill>
              </a:rPr>
              <a:t>chất</a:t>
            </a:r>
            <a:r>
              <a:rPr lang="en-US" sz="1800" dirty="0" smtClean="0">
                <a:solidFill>
                  <a:prstClr val="white"/>
                </a:solidFill>
              </a:rPr>
              <a:t> </a:t>
            </a:r>
            <a:r>
              <a:rPr lang="en-US" sz="1800" dirty="0" err="1" smtClean="0">
                <a:solidFill>
                  <a:prstClr val="white"/>
                </a:solidFill>
              </a:rPr>
              <a:t>mức</a:t>
            </a:r>
            <a:r>
              <a:rPr lang="en-US" sz="1800" dirty="0" smtClean="0">
                <a:solidFill>
                  <a:prstClr val="white"/>
                </a:solidFill>
              </a:rPr>
              <a:t> </a:t>
            </a:r>
            <a:r>
              <a:rPr lang="en-US" sz="1800" dirty="0" err="1" smtClean="0">
                <a:solidFill>
                  <a:prstClr val="white"/>
                </a:solidFill>
              </a:rPr>
              <a:t>độ</a:t>
            </a:r>
            <a:r>
              <a:rPr lang="en-US" sz="1800" dirty="0" smtClean="0">
                <a:solidFill>
                  <a:prstClr val="white"/>
                </a:solidFill>
              </a:rPr>
              <a:t> </a:t>
            </a:r>
            <a:r>
              <a:rPr lang="en-US" sz="1800" dirty="0" err="1" smtClean="0">
                <a:solidFill>
                  <a:prstClr val="white"/>
                </a:solidFill>
              </a:rPr>
              <a:t>nhẹ</a:t>
            </a:r>
            <a:r>
              <a:rPr lang="en-US" sz="1800" dirty="0" smtClean="0">
                <a:solidFill>
                  <a:prstClr val="white"/>
                </a:solidFill>
              </a:rPr>
              <a:t> - </a:t>
            </a:r>
            <a:r>
              <a:rPr lang="en-US" sz="1800" dirty="0" err="1" smtClean="0">
                <a:solidFill>
                  <a:prstClr val="white"/>
                </a:solidFill>
              </a:rPr>
              <a:t>trung</a:t>
            </a:r>
            <a:r>
              <a:rPr lang="en-US" sz="1800" dirty="0" smtClean="0">
                <a:solidFill>
                  <a:prstClr val="white"/>
                </a:solidFill>
              </a:rPr>
              <a:t> </a:t>
            </a:r>
            <a:r>
              <a:rPr lang="en-US" sz="1800" dirty="0" err="1" smtClean="0">
                <a:solidFill>
                  <a:prstClr val="white"/>
                </a:solidFill>
              </a:rPr>
              <a:t>bình</a:t>
            </a: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6335" name="TextBox 14"/>
          <p:cNvSpPr txBox="1">
            <a:spLocks noChangeArrowheads="1"/>
          </p:cNvSpPr>
          <p:nvPr/>
        </p:nvSpPr>
        <p:spPr bwMode="auto">
          <a:xfrm>
            <a:off x="3265489" y="5530155"/>
            <a:ext cx="3211511" cy="120032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8.1% </a:t>
            </a:r>
            <a:r>
              <a:rPr lang="en-US" altLang="en-US" sz="2000" err="1" smtClean="0">
                <a:solidFill>
                  <a:srgbClr val="000000"/>
                </a:solidFill>
              </a:rPr>
              <a:t>người</a:t>
            </a:r>
            <a:r>
              <a:rPr lang="en-US" altLang="en-US" sz="2000" smtClean="0">
                <a:solidFill>
                  <a:srgbClr val="000000"/>
                </a:solidFill>
              </a:rPr>
              <a:t> </a:t>
            </a:r>
            <a:r>
              <a:rPr lang="en-US" altLang="en-US" sz="2000" err="1" smtClean="0">
                <a:solidFill>
                  <a:srgbClr val="000000"/>
                </a:solidFill>
              </a:rPr>
              <a:t>Mỹ</a:t>
            </a:r>
            <a:r>
              <a:rPr lang="en-US" altLang="en-US" sz="2000" smtClean="0">
                <a:solidFill>
                  <a:srgbClr val="000000"/>
                </a:solidFill>
              </a:rPr>
              <a:t> </a:t>
            </a:r>
            <a:endParaRPr lang="en-US" altLang="en-US" sz="200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 = 21.5 </a:t>
            </a:r>
            <a:r>
              <a:rPr lang="en-US" altLang="en-US" sz="2000" err="1" smtClean="0">
                <a:solidFill>
                  <a:srgbClr val="000000"/>
                </a:solidFill>
              </a:rPr>
              <a:t>triệu</a:t>
            </a:r>
            <a:r>
              <a:rPr lang="en-US" altLang="en-US" sz="2000" smtClean="0">
                <a:solidFill>
                  <a:srgbClr val="000000"/>
                </a:solidFill>
              </a:rPr>
              <a:t> </a:t>
            </a:r>
            <a:r>
              <a:rPr lang="en-US" altLang="en-US" sz="2000" err="1" smtClean="0">
                <a:solidFill>
                  <a:srgbClr val="000000"/>
                </a:solidFill>
              </a:rPr>
              <a:t>người</a:t>
            </a:r>
            <a:r>
              <a:rPr lang="en-US" altLang="en-US" sz="2000" smtClean="0">
                <a:solidFill>
                  <a:srgbClr val="000000"/>
                </a:solidFill>
              </a:rPr>
              <a:t> </a:t>
            </a:r>
            <a:r>
              <a:rPr lang="en-US" altLang="en-US" sz="2000" err="1" smtClean="0">
                <a:solidFill>
                  <a:srgbClr val="000000"/>
                </a:solidFill>
              </a:rPr>
              <a:t>trưởng</a:t>
            </a:r>
            <a:r>
              <a:rPr lang="en-US" altLang="en-US" sz="2000" smtClean="0">
                <a:solidFill>
                  <a:srgbClr val="000000"/>
                </a:solidFill>
              </a:rPr>
              <a:t> </a:t>
            </a:r>
            <a:r>
              <a:rPr lang="en-US" altLang="en-US" sz="2000" err="1" smtClean="0">
                <a:solidFill>
                  <a:srgbClr val="000000"/>
                </a:solidFill>
              </a:rPr>
              <a:t>thành</a:t>
            </a:r>
            <a:endParaRPr lang="en-US" altLang="en-US" sz="200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i="1" err="1" smtClean="0">
                <a:solidFill>
                  <a:srgbClr val="000000"/>
                </a:solidFill>
              </a:rPr>
              <a:t>Nguồn</a:t>
            </a:r>
            <a:r>
              <a:rPr lang="en-US" altLang="en-US" sz="1200" i="1" smtClean="0">
                <a:solidFill>
                  <a:srgbClr val="000000"/>
                </a:solidFill>
              </a:rPr>
              <a:t>: NSDUH</a:t>
            </a:r>
            <a:r>
              <a:rPr lang="en-US" altLang="en-US" sz="1200" i="1">
                <a:solidFill>
                  <a:srgbClr val="000000"/>
                </a:solidFill>
              </a:rPr>
              <a:t>, 2015, SAMHSA.gov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3759200" y="4668838"/>
            <a:ext cx="3281363" cy="865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040563" y="3957638"/>
            <a:ext cx="1535112" cy="355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2" idx="0"/>
          </p:cNvCxnSpPr>
          <p:nvPr/>
        </p:nvCxnSpPr>
        <p:spPr>
          <a:xfrm flipV="1">
            <a:off x="7040563" y="4310063"/>
            <a:ext cx="1535112" cy="3587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082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Khuyến</a:t>
            </a:r>
            <a:r>
              <a:rPr lang="en-US" dirty="0"/>
              <a:t> </a:t>
            </a:r>
            <a:r>
              <a:rPr lang="en-US" dirty="0" err="1" smtClean="0"/>
              <a:t>nghị</a:t>
            </a:r>
            <a:r>
              <a:rPr lang="en-US" dirty="0" smtClean="0"/>
              <a:t> </a:t>
            </a:r>
            <a:r>
              <a:rPr lang="vi-VN" dirty="0" smtClean="0"/>
              <a:t>đối</a:t>
            </a:r>
            <a:r>
              <a:rPr lang="en-US" dirty="0"/>
              <a:t> </a:t>
            </a:r>
            <a:r>
              <a:rPr lang="en-US" dirty="0" err="1" smtClean="0"/>
              <a:t>với</a:t>
            </a:r>
            <a:r>
              <a:rPr lang="en-US" dirty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Phòng</a:t>
            </a:r>
            <a:r>
              <a:rPr lang="en-US" dirty="0" smtClean="0"/>
              <a:t> </a:t>
            </a:r>
            <a:r>
              <a:rPr lang="en-US" dirty="0" err="1" smtClean="0"/>
              <a:t>khám</a:t>
            </a:r>
            <a:r>
              <a:rPr lang="en-US" dirty="0" smtClean="0"/>
              <a:t> HIV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72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Tầm</a:t>
            </a:r>
            <a:r>
              <a:rPr lang="en-US" dirty="0" smtClean="0"/>
              <a:t> </a:t>
            </a:r>
            <a:r>
              <a:rPr lang="en-US" dirty="0" err="1" smtClean="0"/>
              <a:t>soát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ATS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Đánh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mức</a:t>
            </a:r>
            <a:r>
              <a:rPr lang="en-US" dirty="0" smtClean="0"/>
              <a:t> </a:t>
            </a:r>
            <a:r>
              <a:rPr lang="en-US" dirty="0" err="1" smtClean="0"/>
              <a:t>độ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ATS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Bổ</a:t>
            </a:r>
            <a:r>
              <a:rPr lang="en-US" dirty="0" smtClean="0"/>
              <a:t> </a:t>
            </a:r>
            <a:r>
              <a:rPr lang="en-US" dirty="0"/>
              <a:t>sung </a:t>
            </a:r>
            <a:r>
              <a:rPr lang="en-US" dirty="0" err="1" smtClean="0"/>
              <a:t>và</a:t>
            </a:r>
            <a:r>
              <a:rPr lang="en-US" dirty="0" smtClean="0"/>
              <a:t> t</a:t>
            </a:r>
            <a:r>
              <a:rPr lang="vi-VN" dirty="0" smtClean="0"/>
              <a:t>ă</a:t>
            </a:r>
            <a:r>
              <a:rPr lang="en-US" dirty="0" smtClean="0"/>
              <a:t>ng c</a:t>
            </a:r>
            <a:r>
              <a:rPr lang="vi-VN" dirty="0" smtClean="0"/>
              <a:t>ường</a:t>
            </a:r>
            <a:r>
              <a:rPr lang="en-US" dirty="0"/>
              <a:t> </a:t>
            </a:r>
            <a:r>
              <a:rPr lang="en-US" dirty="0" err="1" smtClean="0"/>
              <a:t>các</a:t>
            </a:r>
            <a:r>
              <a:rPr lang="en-US" dirty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vi-VN" dirty="0" smtClean="0"/>
              <a:t>động</a:t>
            </a:r>
            <a:r>
              <a:rPr lang="en-US" dirty="0" smtClean="0"/>
              <a:t> </a:t>
            </a:r>
            <a:r>
              <a:rPr lang="en-US" dirty="0"/>
              <a:t>can </a:t>
            </a:r>
            <a:r>
              <a:rPr lang="en-US" dirty="0" err="1" smtClean="0"/>
              <a:t>thiệp</a:t>
            </a:r>
            <a:r>
              <a:rPr lang="en-US" dirty="0"/>
              <a:t> </a:t>
            </a:r>
            <a:r>
              <a:rPr lang="en-US" dirty="0" err="1" smtClean="0"/>
              <a:t>tâm</a:t>
            </a:r>
            <a:r>
              <a:rPr lang="en-US" dirty="0"/>
              <a:t> </a:t>
            </a:r>
            <a:r>
              <a:rPr lang="en-US" dirty="0" err="1" smtClean="0"/>
              <a:t>lý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/>
              <a:t>vi </a:t>
            </a:r>
            <a:r>
              <a:rPr lang="en-US" dirty="0" err="1" smtClean="0"/>
              <a:t>dựa</a:t>
            </a:r>
            <a:r>
              <a:rPr lang="en-US" dirty="0"/>
              <a:t> </a:t>
            </a:r>
            <a:r>
              <a:rPr lang="en-US" dirty="0" err="1" smtClean="0"/>
              <a:t>trên</a:t>
            </a:r>
            <a:r>
              <a:rPr lang="en-US" dirty="0"/>
              <a:t> </a:t>
            </a:r>
            <a:r>
              <a:rPr lang="en-US" dirty="0" err="1" smtClean="0"/>
              <a:t>bằng</a:t>
            </a:r>
            <a:r>
              <a:rPr lang="en-US" dirty="0"/>
              <a:t> </a:t>
            </a:r>
            <a:r>
              <a:rPr lang="en-US" dirty="0" err="1"/>
              <a:t>chứng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24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err="1" smtClean="0"/>
              <a:t>Cám</a:t>
            </a:r>
            <a:r>
              <a:rPr lang="en-US" smtClean="0"/>
              <a:t> </a:t>
            </a:r>
            <a:r>
              <a:rPr lang="en-US" err="1" smtClean="0"/>
              <a:t>ơn</a:t>
            </a:r>
            <a:r>
              <a:rPr lang="en-US" smtClean="0"/>
              <a:t>!</a:t>
            </a:r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Email: svhattc@gmail.com</a:t>
            </a:r>
            <a:endParaRPr lang="en-US" dirty="0" smtClean="0"/>
          </a:p>
          <a:p>
            <a:r>
              <a:rPr lang="en-US" dirty="0" err="1" smtClean="0"/>
              <a:t>Điện</a:t>
            </a:r>
            <a:r>
              <a:rPr lang="en-US" dirty="0" smtClean="0"/>
              <a:t> </a:t>
            </a:r>
            <a:r>
              <a:rPr lang="en-US" dirty="0" err="1" smtClean="0"/>
              <a:t>thoại</a:t>
            </a:r>
            <a:r>
              <a:rPr lang="en-US" dirty="0" smtClean="0"/>
              <a:t>: +84 28 3952 6005</a:t>
            </a:r>
          </a:p>
          <a:p>
            <a:r>
              <a:rPr lang="en-US" dirty="0" smtClean="0"/>
              <a:t>Website: svhattc.org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62227"/>
            <a:ext cx="7084166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11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2286000"/>
            <a:ext cx="8254764" cy="1362075"/>
          </a:xfrm>
        </p:spPr>
        <p:txBody>
          <a:bodyPr/>
          <a:lstStyle/>
          <a:p>
            <a:pPr algn="ctr"/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trực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ats</a:t>
            </a:r>
            <a:r>
              <a:rPr lang="en-US" dirty="0" smtClean="0"/>
              <a:t> </a:t>
            </a:r>
            <a:r>
              <a:rPr lang="en-US" dirty="0" err="1" smtClean="0"/>
              <a:t>lên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miễn</a:t>
            </a:r>
            <a:r>
              <a:rPr lang="en-US" dirty="0" smtClean="0"/>
              <a:t> </a:t>
            </a:r>
            <a:r>
              <a:rPr lang="en-US" dirty="0" err="1" smtClean="0"/>
              <a:t>dịch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9385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600" dirty="0" err="1" smtClean="0"/>
              <a:t>Cách</a:t>
            </a:r>
            <a:r>
              <a:rPr lang="en-US" sz="3600" dirty="0" smtClean="0"/>
              <a:t> </a:t>
            </a:r>
            <a:r>
              <a:rPr lang="en-US" sz="3600" dirty="0" err="1" smtClean="0"/>
              <a:t>thức</a:t>
            </a:r>
            <a:r>
              <a:rPr lang="en-US" sz="3600" dirty="0" smtClean="0"/>
              <a:t> </a:t>
            </a:r>
            <a:r>
              <a:rPr lang="en-US" sz="3600" dirty="0" err="1" smtClean="0"/>
              <a:t>lây</a:t>
            </a:r>
            <a:r>
              <a:rPr lang="en-US" sz="3600" dirty="0" smtClean="0"/>
              <a:t> </a:t>
            </a:r>
            <a:r>
              <a:rPr lang="en-US" sz="3600" dirty="0" err="1" smtClean="0"/>
              <a:t>nhiễm</a:t>
            </a:r>
            <a:r>
              <a:rPr lang="en-US" sz="3600" dirty="0" smtClean="0"/>
              <a:t> ở </a:t>
            </a:r>
            <a:r>
              <a:rPr lang="en-US" sz="3600" dirty="0" err="1" smtClean="0"/>
              <a:t>những</a:t>
            </a:r>
            <a:r>
              <a:rPr lang="en-US" sz="3600" dirty="0" smtClean="0"/>
              <a:t> </a:t>
            </a:r>
            <a:r>
              <a:rPr lang="en-US" sz="3600" dirty="0" err="1" smtClean="0"/>
              <a:t>người</a:t>
            </a:r>
            <a:r>
              <a:rPr lang="en-US" sz="3600" dirty="0" smtClean="0"/>
              <a:t> </a:t>
            </a:r>
            <a:r>
              <a:rPr lang="en-US" sz="3600" dirty="0" err="1" smtClean="0"/>
              <a:t>sử</a:t>
            </a:r>
            <a:r>
              <a:rPr lang="en-US" sz="3600" dirty="0" smtClean="0"/>
              <a:t> </a:t>
            </a:r>
            <a:r>
              <a:rPr lang="en-US" sz="3600" dirty="0" err="1" smtClean="0"/>
              <a:t>dụng</a:t>
            </a:r>
            <a:r>
              <a:rPr lang="en-US" sz="3600" dirty="0" smtClean="0"/>
              <a:t> ATS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  <a:noFill/>
        </p:spPr>
        <p:txBody>
          <a:bodyPr>
            <a:normAutofit/>
          </a:bodyPr>
          <a:lstStyle/>
          <a:p>
            <a:pPr marL="342900" lvl="1" indent="-342900">
              <a:buFontTx/>
              <a:buChar char="•"/>
            </a:pP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Một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số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rào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cản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trong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tiếp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cận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điều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trị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:</a:t>
            </a:r>
          </a:p>
          <a:p>
            <a:pPr marL="742950" lvl="2" indent="-342900"/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Những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người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nghèo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,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bị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kỳ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thị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,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chỗ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 ở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không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ổn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định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.</a:t>
            </a:r>
          </a:p>
          <a:p>
            <a:pPr marL="742950" lvl="2" indent="-342900"/>
            <a:r>
              <a:rPr lang="en-US" sz="2800" dirty="0" err="1" smtClean="0">
                <a:ea typeface="+mn-ea"/>
                <a:cs typeface="+mn-cs"/>
              </a:rPr>
              <a:t>Tác</a:t>
            </a:r>
            <a:r>
              <a:rPr lang="en-US" sz="2800" dirty="0" smtClean="0">
                <a:ea typeface="+mn-ea"/>
                <a:cs typeface="+mn-cs"/>
              </a:rPr>
              <a:t> </a:t>
            </a:r>
            <a:r>
              <a:rPr lang="en-US" sz="2800" dirty="0" err="1" smtClean="0">
                <a:ea typeface="+mn-ea"/>
                <a:cs typeface="+mn-cs"/>
              </a:rPr>
              <a:t>động</a:t>
            </a:r>
            <a:r>
              <a:rPr lang="en-US" sz="2800" dirty="0" smtClean="0">
                <a:ea typeface="+mn-ea"/>
                <a:cs typeface="+mn-cs"/>
              </a:rPr>
              <a:t> </a:t>
            </a:r>
            <a:r>
              <a:rPr lang="en-US" sz="2800" dirty="0" err="1" smtClean="0">
                <a:ea typeface="+mn-ea"/>
                <a:cs typeface="+mn-cs"/>
              </a:rPr>
              <a:t>của</a:t>
            </a:r>
            <a:r>
              <a:rPr lang="en-US" sz="2800" dirty="0" smtClean="0">
                <a:ea typeface="+mn-ea"/>
                <a:cs typeface="+mn-cs"/>
              </a:rPr>
              <a:t> ATS </a:t>
            </a:r>
            <a:r>
              <a:rPr lang="en-US" sz="2800" dirty="0" err="1" smtClean="0">
                <a:ea typeface="+mn-ea"/>
                <a:cs typeface="+mn-cs"/>
              </a:rPr>
              <a:t>lên</a:t>
            </a:r>
            <a:r>
              <a:rPr lang="en-US" sz="2800" dirty="0" smtClean="0">
                <a:ea typeface="+mn-ea"/>
                <a:cs typeface="+mn-cs"/>
              </a:rPr>
              <a:t> </a:t>
            </a:r>
            <a:r>
              <a:rPr lang="en-US" sz="2800" dirty="0" err="1" smtClean="0">
                <a:ea typeface="+mn-ea"/>
                <a:cs typeface="+mn-cs"/>
              </a:rPr>
              <a:t>tuân</a:t>
            </a:r>
            <a:r>
              <a:rPr lang="en-US" sz="2800" dirty="0" smtClean="0">
                <a:ea typeface="+mn-ea"/>
                <a:cs typeface="+mn-cs"/>
              </a:rPr>
              <a:t> </a:t>
            </a:r>
            <a:r>
              <a:rPr lang="en-US" sz="2800" dirty="0" err="1" smtClean="0">
                <a:ea typeface="+mn-ea"/>
                <a:cs typeface="+mn-cs"/>
              </a:rPr>
              <a:t>thủ</a:t>
            </a:r>
            <a:r>
              <a:rPr lang="en-US" sz="2800" dirty="0" smtClean="0">
                <a:ea typeface="+mn-ea"/>
                <a:cs typeface="+mn-cs"/>
              </a:rPr>
              <a:t> </a:t>
            </a:r>
            <a:r>
              <a:rPr lang="en-US" sz="2800" dirty="0" err="1" smtClean="0">
                <a:ea typeface="+mn-ea"/>
                <a:cs typeface="+mn-cs"/>
              </a:rPr>
              <a:t>điều</a:t>
            </a:r>
            <a:r>
              <a:rPr lang="en-US" sz="2800" dirty="0" smtClean="0">
                <a:ea typeface="+mn-ea"/>
                <a:cs typeface="+mn-cs"/>
              </a:rPr>
              <a:t> </a:t>
            </a:r>
            <a:r>
              <a:rPr lang="en-US" sz="2800" dirty="0" err="1" smtClean="0">
                <a:ea typeface="+mn-ea"/>
                <a:cs typeface="+mn-cs"/>
              </a:rPr>
              <a:t>trị</a:t>
            </a:r>
            <a:r>
              <a:rPr lang="en-US" sz="2800" dirty="0" smtClean="0">
                <a:ea typeface="+mn-ea"/>
                <a:cs typeface="+mn-cs"/>
              </a:rPr>
              <a:t> ART </a:t>
            </a:r>
          </a:p>
          <a:p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trực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ATS </a:t>
            </a:r>
            <a:r>
              <a:rPr lang="en-US" dirty="0" err="1" smtClean="0"/>
              <a:t>lên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miễn</a:t>
            </a:r>
            <a:r>
              <a:rPr lang="en-US" dirty="0" smtClean="0"/>
              <a:t> </a:t>
            </a:r>
            <a:r>
              <a:rPr lang="en-US" dirty="0" err="1" smtClean="0"/>
              <a:t>dịch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mặt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vi </a:t>
            </a:r>
            <a:r>
              <a:rPr lang="en-US" dirty="0" err="1" smtClean="0"/>
              <a:t>của</a:t>
            </a:r>
            <a:r>
              <a:rPr lang="en-US" dirty="0" smtClean="0"/>
              <a:t> ATS,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kiện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vi </a:t>
            </a:r>
            <a:r>
              <a:rPr lang="en-US" dirty="0" err="1" smtClean="0"/>
              <a:t>tình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</a:t>
            </a:r>
            <a:r>
              <a:rPr lang="en-US" dirty="0" err="1" smtClean="0"/>
              <a:t>nguy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cao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37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err="1" smtClean="0"/>
              <a:t>Nội</a:t>
            </a:r>
            <a:r>
              <a:rPr lang="en-US" smtClean="0"/>
              <a:t> dung can </a:t>
            </a:r>
            <a:r>
              <a:rPr lang="en-US" err="1" smtClean="0"/>
              <a:t>thiệp</a:t>
            </a:r>
            <a:r>
              <a:rPr lang="en-US" smtClean="0"/>
              <a:t>:</a:t>
            </a:r>
            <a:br>
              <a:rPr lang="en-US" smtClean="0"/>
            </a:br>
            <a:r>
              <a:rPr lang="en-US" err="1" smtClean="0"/>
              <a:t>Tiếp</a:t>
            </a:r>
            <a:r>
              <a:rPr lang="en-US" smtClean="0"/>
              <a:t> </a:t>
            </a:r>
            <a:r>
              <a:rPr lang="en-US" err="1" smtClean="0"/>
              <a:t>cận</a:t>
            </a:r>
            <a:r>
              <a:rPr lang="en-US" smtClean="0"/>
              <a:t> </a:t>
            </a:r>
            <a:r>
              <a:rPr lang="en-US" err="1" smtClean="0"/>
              <a:t>điều</a:t>
            </a:r>
            <a:r>
              <a:rPr lang="en-US" smtClean="0"/>
              <a:t> </a:t>
            </a:r>
            <a:r>
              <a:rPr lang="en-US" err="1" smtClean="0"/>
              <a:t>trị</a:t>
            </a:r>
            <a:r>
              <a:rPr lang="en-US" smtClean="0"/>
              <a:t> ART</a:t>
            </a:r>
            <a:endParaRPr lang="en-US"/>
          </a:p>
        </p:txBody>
      </p:sp>
      <p:graphicFrame>
        <p:nvGraphicFramePr>
          <p:cNvPr id="8" name="Content Placeholder 2"/>
          <p:cNvGraphicFramePr>
            <a:graphicFrameLocks/>
          </p:cNvGraphicFramePr>
          <p:nvPr>
            <p:extLst/>
          </p:nvPr>
        </p:nvGraphicFramePr>
        <p:xfrm>
          <a:off x="21021" y="1527016"/>
          <a:ext cx="5791200" cy="4761653"/>
        </p:xfrm>
        <a:graphic>
          <a:graphicData uri="http://schemas.openxmlformats.org/drawingml/2006/table">
            <a:tbl>
              <a:tblPr firstRow="1" bandRow="1"/>
              <a:tblGrid>
                <a:gridCol w="1676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18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Nhóm</a:t>
                      </a:r>
                      <a:r>
                        <a:rPr lang="en-US" sz="1600" baseline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người</a:t>
                      </a:r>
                      <a:r>
                        <a:rPr lang="en-US" sz="1600" baseline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Canada</a:t>
                      </a:r>
                      <a:endParaRPr lang="en-US" sz="16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Đã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từng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tiếp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cận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ART?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N=1730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ART </a:t>
                      </a:r>
                      <a:r>
                        <a:rPr lang="en-US" sz="160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cho</a:t>
                      </a:r>
                      <a:r>
                        <a:rPr lang="en-US" sz="1600" baseline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95%+ N=1275</a:t>
                      </a:r>
                      <a:endParaRPr lang="en-US" sz="16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Tuổi</a:t>
                      </a:r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US" sz="160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trên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năm</a:t>
                      </a:r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1.03 CI 1.02-1.04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1.02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CI 1.01-1.04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67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Lượng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r>
                        <a:rPr lang="en-US" sz="160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ế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bào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CD4 </a:t>
                      </a:r>
                      <a:r>
                        <a:rPr lang="en-US" sz="160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gốc</a:t>
                      </a:r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&lt;200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4.43 CI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3.19-6.16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1.15 CI 0.89-1.48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67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Tải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lượng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virus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gốc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trong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huyết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thanh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&gt;5 log</a:t>
                      </a:r>
                      <a:r>
                        <a:rPr lang="en-US" sz="1600" baseline="-250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1.68 CI 1.2-2.35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0.68 CI 0.47-0.81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1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Người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da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đen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0.57 CI 0.44-0.73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0.65 CI 0.51-0.83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1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Tiền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sử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tiêm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chích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0.47 CI 0.33-0.67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0.63 CI 0.44-0.90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1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Tiền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sử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sử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dụng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không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tiêm</a:t>
                      </a:r>
                      <a:r>
                        <a:rPr lang="en-US" sz="1600" baseline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err="1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chích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0.62 CI 0.47-0.81</a:t>
                      </a:r>
                      <a:endParaRPr lang="en-US" sz="160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0.66 CI 0.52-0.85</a:t>
                      </a:r>
                      <a:endParaRPr lang="en-US" sz="16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2628" y="6361462"/>
            <a:ext cx="5562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4000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4000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4000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40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err="1" smtClean="0">
                <a:solidFill>
                  <a:schemeClr val="tx1"/>
                </a:solidFill>
                <a:cs typeface="Arial" charset="0"/>
              </a:rPr>
              <a:t>Nguồn</a:t>
            </a:r>
            <a:r>
              <a:rPr lang="en-US" altLang="en-US" sz="1600" smtClean="0">
                <a:solidFill>
                  <a:schemeClr val="tx1"/>
                </a:solidFill>
                <a:cs typeface="Arial" charset="0"/>
              </a:rPr>
              <a:t>: McGowan </a:t>
            </a:r>
            <a:r>
              <a:rPr lang="en-US" altLang="en-US" sz="1600">
                <a:solidFill>
                  <a:schemeClr val="tx1"/>
                </a:solidFill>
                <a:cs typeface="Arial" charset="0"/>
              </a:rPr>
              <a:t>et al., 2011. </a:t>
            </a:r>
            <a:r>
              <a:rPr lang="en-US" altLang="en-US" sz="1600" i="1" err="1">
                <a:solidFill>
                  <a:schemeClr val="tx1"/>
                </a:solidFill>
                <a:cs typeface="Arial" charset="0"/>
              </a:rPr>
              <a:t>PLOSOne</a:t>
            </a:r>
            <a:r>
              <a:rPr lang="en-US" altLang="en-US" sz="1600" i="1">
                <a:solidFill>
                  <a:schemeClr val="tx1"/>
                </a:solidFill>
                <a:cs typeface="Arial" charset="0"/>
              </a:rPr>
              <a:t>, 6</a:t>
            </a:r>
            <a:r>
              <a:rPr lang="en-US" altLang="en-US" sz="1600">
                <a:solidFill>
                  <a:schemeClr val="tx1"/>
                </a:solidFill>
                <a:cs typeface="Arial" charset="0"/>
              </a:rPr>
              <a:t>:e18462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5917324" y="1527016"/>
          <a:ext cx="3048000" cy="46157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8326">
                  <a:extLst>
                    <a:ext uri="{9D8B030D-6E8A-4147-A177-3AD203B41FA5}">
                      <a16:colId xmlns:a16="http://schemas.microsoft.com/office/drawing/2014/main" val="1607720882"/>
                    </a:ext>
                  </a:extLst>
                </a:gridCol>
                <a:gridCol w="1119674">
                  <a:extLst>
                    <a:ext uri="{9D8B030D-6E8A-4147-A177-3AD203B41FA5}">
                      <a16:colId xmlns:a16="http://schemas.microsoft.com/office/drawing/2014/main" val="4193133819"/>
                    </a:ext>
                  </a:extLst>
                </a:gridCol>
              </a:tblGrid>
              <a:tr h="11303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err="1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Rào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cản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điều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aseline="0" err="1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trị</a:t>
                      </a:r>
                      <a:r>
                        <a:rPr lang="en-US" sz="2400" baseline="0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ART: Seattle</a:t>
                      </a:r>
                      <a:endParaRPr lang="en-US" sz="240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80808"/>
                          </a:solidFill>
                          <a:effectLst/>
                        </a:rPr>
                        <a:t>N=247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80808"/>
                          </a:solidFill>
                          <a:effectLst/>
                        </a:rPr>
                        <a:t>% (n)</a:t>
                      </a:r>
                      <a:endParaRPr lang="en-US" sz="240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5101903"/>
                  </a:ext>
                </a:extLst>
              </a:tr>
              <a:tr h="3924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80808"/>
                          </a:solidFill>
                          <a:effectLst/>
                        </a:rPr>
                        <a:t>Heroin</a:t>
                      </a:r>
                      <a:endParaRPr lang="en-US" sz="2400" b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80808"/>
                          </a:solidFill>
                          <a:effectLst/>
                        </a:rPr>
                        <a:t>11 (69)</a:t>
                      </a:r>
                      <a:endParaRPr lang="en-US" sz="240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3484168"/>
                  </a:ext>
                </a:extLst>
              </a:tr>
              <a:tr h="3924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80808"/>
                          </a:solidFill>
                          <a:effectLst/>
                        </a:rPr>
                        <a:t>Meth/Amp</a:t>
                      </a:r>
                      <a:endParaRPr lang="en-US" sz="2400" b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80808"/>
                          </a:solidFill>
                          <a:effectLst/>
                        </a:rPr>
                        <a:t>29 (45)</a:t>
                      </a:r>
                      <a:endParaRPr lang="en-US" sz="240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0088388"/>
                  </a:ext>
                </a:extLst>
              </a:tr>
              <a:tr h="7849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80808"/>
                          </a:solidFill>
                          <a:effectLst/>
                        </a:rPr>
                        <a:t>Cocaine</a:t>
                      </a:r>
                      <a:r>
                        <a:rPr lang="en-US" sz="2400" b="0" smtClean="0">
                          <a:solidFill>
                            <a:srgbClr val="080808"/>
                          </a:solidFill>
                          <a:effectLst/>
                        </a:rPr>
                        <a:t>/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smtClean="0">
                          <a:solidFill>
                            <a:srgbClr val="080808"/>
                          </a:solidFill>
                          <a:effectLst/>
                        </a:rPr>
                        <a:t>Crack</a:t>
                      </a:r>
                      <a:endParaRPr lang="en-US" sz="2400" b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mtClean="0">
                          <a:solidFill>
                            <a:srgbClr val="080808"/>
                          </a:solidFill>
                          <a:effectLst/>
                        </a:rPr>
                        <a:t> 9 </a:t>
                      </a:r>
                      <a:r>
                        <a:rPr lang="en-US" sz="2400">
                          <a:solidFill>
                            <a:srgbClr val="080808"/>
                          </a:solidFill>
                          <a:effectLst/>
                        </a:rPr>
                        <a:t>(56)</a:t>
                      </a:r>
                      <a:endParaRPr lang="en-US" sz="240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2250784"/>
                  </a:ext>
                </a:extLst>
              </a:tr>
              <a:tr h="11303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err="1" smtClean="0">
                          <a:solidFill>
                            <a:srgbClr val="080808"/>
                          </a:solidFill>
                          <a:effectLst/>
                        </a:rPr>
                        <a:t>Uống</a:t>
                      </a:r>
                      <a:r>
                        <a:rPr lang="en-US" sz="2400" b="0" baseline="0" smtClean="0">
                          <a:solidFill>
                            <a:srgbClr val="080808"/>
                          </a:solidFill>
                          <a:effectLst/>
                        </a:rPr>
                        <a:t> </a:t>
                      </a:r>
                      <a:r>
                        <a:rPr lang="en-US" sz="2400" b="0" baseline="0" err="1" smtClean="0">
                          <a:solidFill>
                            <a:srgbClr val="080808"/>
                          </a:solidFill>
                          <a:effectLst/>
                        </a:rPr>
                        <a:t>rượu</a:t>
                      </a:r>
                      <a:r>
                        <a:rPr lang="en-US" sz="2400" b="0" baseline="0" smtClean="0">
                          <a:solidFill>
                            <a:srgbClr val="080808"/>
                          </a:solidFill>
                          <a:effectLst/>
                        </a:rPr>
                        <a:t> </a:t>
                      </a:r>
                      <a:r>
                        <a:rPr lang="en-US" sz="2400" b="0" baseline="0" err="1" smtClean="0">
                          <a:solidFill>
                            <a:srgbClr val="080808"/>
                          </a:solidFill>
                          <a:effectLst/>
                        </a:rPr>
                        <a:t>bia</a:t>
                      </a:r>
                      <a:r>
                        <a:rPr lang="en-US" sz="2400" b="0" baseline="0" smtClean="0">
                          <a:solidFill>
                            <a:srgbClr val="080808"/>
                          </a:solidFill>
                          <a:effectLst/>
                        </a:rPr>
                        <a:t> </a:t>
                      </a:r>
                      <a:r>
                        <a:rPr lang="en-US" sz="2400" b="0" baseline="0" err="1" smtClean="0">
                          <a:solidFill>
                            <a:srgbClr val="080808"/>
                          </a:solidFill>
                          <a:effectLst/>
                        </a:rPr>
                        <a:t>mức</a:t>
                      </a:r>
                      <a:r>
                        <a:rPr lang="en-US" sz="2400" b="0" baseline="0" smtClean="0">
                          <a:solidFill>
                            <a:srgbClr val="080808"/>
                          </a:solidFill>
                          <a:effectLst/>
                        </a:rPr>
                        <a:t> </a:t>
                      </a:r>
                      <a:r>
                        <a:rPr lang="en-US" sz="2400" b="0" baseline="0" err="1" smtClean="0">
                          <a:solidFill>
                            <a:srgbClr val="080808"/>
                          </a:solidFill>
                          <a:effectLst/>
                        </a:rPr>
                        <a:t>nguy</a:t>
                      </a:r>
                      <a:r>
                        <a:rPr lang="en-US" sz="2400" b="0" baseline="0" smtClean="0">
                          <a:solidFill>
                            <a:srgbClr val="080808"/>
                          </a:solidFill>
                          <a:effectLst/>
                        </a:rPr>
                        <a:t> </a:t>
                      </a:r>
                      <a:r>
                        <a:rPr lang="en-US" sz="2400" b="0" baseline="0" err="1" smtClean="0">
                          <a:solidFill>
                            <a:srgbClr val="080808"/>
                          </a:solidFill>
                          <a:effectLst/>
                        </a:rPr>
                        <a:t>hiểm</a:t>
                      </a:r>
                      <a:endParaRPr lang="en-US" sz="2400" b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80808"/>
                          </a:solidFill>
                          <a:effectLst/>
                        </a:rPr>
                        <a:t>14 (38)</a:t>
                      </a:r>
                      <a:endParaRPr lang="en-US" sz="240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1909784"/>
                  </a:ext>
                </a:extLst>
              </a:tr>
              <a:tr h="7849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err="1" smtClean="0">
                          <a:solidFill>
                            <a:srgbClr val="080808"/>
                          </a:solidFill>
                          <a:effectLst/>
                        </a:rPr>
                        <a:t>Không</a:t>
                      </a:r>
                      <a:r>
                        <a:rPr lang="en-US" sz="2400" b="0" baseline="0" smtClean="0">
                          <a:solidFill>
                            <a:srgbClr val="080808"/>
                          </a:solidFill>
                          <a:effectLst/>
                        </a:rPr>
                        <a:t> </a:t>
                      </a:r>
                      <a:r>
                        <a:rPr lang="en-US" sz="2400" b="0" baseline="0" err="1" smtClean="0">
                          <a:solidFill>
                            <a:srgbClr val="080808"/>
                          </a:solidFill>
                          <a:effectLst/>
                        </a:rPr>
                        <a:t>sử</a:t>
                      </a:r>
                      <a:r>
                        <a:rPr lang="en-US" sz="2400" b="0" baseline="0" smtClean="0">
                          <a:solidFill>
                            <a:srgbClr val="080808"/>
                          </a:solidFill>
                          <a:effectLst/>
                        </a:rPr>
                        <a:t> </a:t>
                      </a:r>
                      <a:r>
                        <a:rPr lang="en-US" sz="2400" b="0" baseline="0" err="1" smtClean="0">
                          <a:solidFill>
                            <a:srgbClr val="080808"/>
                          </a:solidFill>
                          <a:effectLst/>
                        </a:rPr>
                        <a:t>dụng</a:t>
                      </a:r>
                      <a:r>
                        <a:rPr lang="en-US" sz="2400" b="0" baseline="0" smtClean="0">
                          <a:solidFill>
                            <a:srgbClr val="080808"/>
                          </a:solidFill>
                          <a:effectLst/>
                        </a:rPr>
                        <a:t> </a:t>
                      </a:r>
                      <a:r>
                        <a:rPr lang="en-US" sz="2400" b="0" baseline="0" err="1" smtClean="0">
                          <a:solidFill>
                            <a:srgbClr val="080808"/>
                          </a:solidFill>
                          <a:effectLst/>
                        </a:rPr>
                        <a:t>chất</a:t>
                      </a:r>
                      <a:endParaRPr lang="en-US" sz="2400" b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80808"/>
                          </a:solidFill>
                          <a:effectLst/>
                        </a:rPr>
                        <a:t>34 (30)</a:t>
                      </a:r>
                      <a:endParaRPr lang="en-US" sz="240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2826420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943600" y="6176796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err="1" smtClean="0">
                <a:solidFill>
                  <a:schemeClr val="tx1"/>
                </a:solidFill>
              </a:rPr>
              <a:t>Nguồn</a:t>
            </a:r>
            <a:r>
              <a:rPr lang="en-US" sz="1400" smtClean="0">
                <a:solidFill>
                  <a:schemeClr val="tx1"/>
                </a:solidFill>
              </a:rPr>
              <a:t>: </a:t>
            </a:r>
            <a:r>
              <a:rPr lang="en-US" sz="1400" err="1" smtClean="0">
                <a:solidFill>
                  <a:schemeClr val="tx1"/>
                </a:solidFill>
              </a:rPr>
              <a:t>Dombrowski</a:t>
            </a:r>
            <a:r>
              <a:rPr lang="en-US" sz="1400" smtClean="0">
                <a:solidFill>
                  <a:schemeClr val="tx1"/>
                </a:solidFill>
              </a:rPr>
              <a:t> et al., 2015. </a:t>
            </a:r>
            <a:r>
              <a:rPr lang="en-US" sz="1400" i="1" smtClean="0">
                <a:solidFill>
                  <a:schemeClr val="tx1"/>
                </a:solidFill>
              </a:rPr>
              <a:t>AIDS Pat Care &amp; STDs, 29:</a:t>
            </a:r>
            <a:r>
              <a:rPr lang="en-US" sz="1400" smtClean="0">
                <a:solidFill>
                  <a:schemeClr val="tx1"/>
                </a:solidFill>
              </a:rPr>
              <a:t>287-295</a:t>
            </a:r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077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37711" y="317183"/>
            <a:ext cx="9144000" cy="1206815"/>
          </a:xfrm>
        </p:spPr>
        <p:txBody>
          <a:bodyPr>
            <a:normAutofit fontScale="90000"/>
          </a:bodyPr>
          <a:lstStyle/>
          <a:p>
            <a:r>
              <a:rPr lang="en-US" err="1" smtClean="0"/>
              <a:t>Dấu</a:t>
            </a:r>
            <a:r>
              <a:rPr lang="en-US" smtClean="0"/>
              <a:t> </a:t>
            </a:r>
            <a:r>
              <a:rPr lang="en-US" err="1" smtClean="0"/>
              <a:t>hiệu</a:t>
            </a:r>
            <a:r>
              <a:rPr lang="en-US" smtClean="0"/>
              <a:t> HIV, </a:t>
            </a:r>
            <a:r>
              <a:rPr lang="en-US" err="1" smtClean="0"/>
              <a:t>Bệnh</a:t>
            </a:r>
            <a:r>
              <a:rPr lang="en-US" smtClean="0"/>
              <a:t> </a:t>
            </a:r>
            <a:r>
              <a:rPr lang="en-US" err="1" smtClean="0"/>
              <a:t>tật</a:t>
            </a:r>
            <a:r>
              <a:rPr lang="en-US" smtClean="0"/>
              <a:t> </a:t>
            </a:r>
            <a:r>
              <a:rPr lang="en-US" err="1" smtClean="0"/>
              <a:t>và</a:t>
            </a:r>
            <a:r>
              <a:rPr lang="en-US" smtClean="0"/>
              <a:t> </a:t>
            </a:r>
            <a:r>
              <a:rPr lang="en-US" err="1" smtClean="0"/>
              <a:t>Tử</a:t>
            </a:r>
            <a:r>
              <a:rPr lang="en-US" smtClean="0"/>
              <a:t> </a:t>
            </a:r>
            <a:r>
              <a:rPr lang="en-US" err="1" smtClean="0"/>
              <a:t>Vong</a:t>
            </a:r>
            <a:r>
              <a:rPr lang="en-US" smtClean="0"/>
              <a:t>:</a:t>
            </a:r>
            <a:br>
              <a:rPr lang="en-US" smtClean="0"/>
            </a:br>
            <a:r>
              <a:rPr lang="en-US" err="1" smtClean="0"/>
              <a:t>Mối</a:t>
            </a:r>
            <a:r>
              <a:rPr lang="en-US" smtClean="0"/>
              <a:t> </a:t>
            </a:r>
            <a:r>
              <a:rPr lang="en-US" err="1" smtClean="0"/>
              <a:t>liên</a:t>
            </a:r>
            <a:r>
              <a:rPr lang="en-US" smtClean="0"/>
              <a:t> </a:t>
            </a:r>
            <a:r>
              <a:rPr lang="en-US" err="1" smtClean="0"/>
              <a:t>kết</a:t>
            </a:r>
            <a:r>
              <a:rPr lang="en-US" smtClean="0"/>
              <a:t> </a:t>
            </a:r>
            <a:r>
              <a:rPr lang="en-US" err="1" smtClean="0"/>
              <a:t>giữa</a:t>
            </a:r>
            <a:r>
              <a:rPr lang="en-US" smtClean="0"/>
              <a:t> </a:t>
            </a:r>
            <a:r>
              <a:rPr lang="en-US" err="1" smtClean="0"/>
              <a:t>Sử</a:t>
            </a:r>
            <a:r>
              <a:rPr lang="en-US" smtClean="0"/>
              <a:t> </a:t>
            </a:r>
            <a:r>
              <a:rPr lang="en-US" err="1" smtClean="0"/>
              <a:t>dụng</a:t>
            </a:r>
            <a:r>
              <a:rPr lang="en-US" smtClean="0"/>
              <a:t> </a:t>
            </a:r>
            <a:r>
              <a:rPr lang="en-US" err="1" smtClean="0"/>
              <a:t>chất</a:t>
            </a:r>
            <a:r>
              <a:rPr lang="en-US" smtClean="0"/>
              <a:t> </a:t>
            </a:r>
            <a:r>
              <a:rPr lang="en-US" err="1" smtClean="0"/>
              <a:t>và</a:t>
            </a:r>
            <a:r>
              <a:rPr lang="en-US" smtClean="0"/>
              <a:t> HIV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23" y="2336799"/>
            <a:ext cx="3421697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6302374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Nguồn</a:t>
            </a:r>
            <a:r>
              <a:rPr kumimoji="0" lang="en-US" sz="1800" b="0" i="1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r>
              <a:rPr kumimoji="0" lang="en-US" sz="1800" b="0" i="1" u="none" strike="noStrike" kern="1200" cap="none" spc="0" normalizeH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1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Cook et al., AIDS, 2008, </a:t>
            </a:r>
            <a:r>
              <a:rPr kumimoji="0" lang="en-US" sz="2000" b="0" i="1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:1355-63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810000" y="2209799"/>
          <a:ext cx="5334000" cy="35350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6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4185">
                <a:tc>
                  <a:txBody>
                    <a:bodyPr/>
                    <a:lstStyle/>
                    <a:p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Chất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Tác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động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Nguồn</a:t>
                      </a:r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: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2154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Cocaine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↑IFN</a:t>
                      </a:r>
                      <a:r>
                        <a:rPr lang="el-GR" smtClean="0">
                          <a:solidFill>
                            <a:srgbClr val="080808"/>
                          </a:solidFill>
                        </a:rPr>
                        <a:t>γ</a:t>
                      </a:r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trong</a:t>
                      </a:r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bệnh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Gút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Volpe et al., 2014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21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Meth </a:t>
                      </a:r>
                    </a:p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(</a:t>
                      </a:r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Hàng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đá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)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Không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liên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quan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đến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bệnh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tật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/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tử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vong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Carrico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et al., 2014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2154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Meth (</a:t>
                      </a:r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Hàng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đá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)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↓CD4:CD8,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nhưng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ART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làm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tăng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lại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Shoptaw</a:t>
                      </a:r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 e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t al., 2012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2154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Meth (</a:t>
                      </a:r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Hàng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đá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)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↑ </a:t>
                      </a:r>
                      <a:r>
                        <a:rPr lang="en-US" err="1" smtClean="0">
                          <a:solidFill>
                            <a:srgbClr val="080808"/>
                          </a:solidFill>
                        </a:rPr>
                        <a:t>Tải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lượng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Virus ở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những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người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baseline="0" err="1" smtClean="0">
                          <a:solidFill>
                            <a:srgbClr val="080808"/>
                          </a:solidFill>
                        </a:rPr>
                        <a:t>mắc</a:t>
                      </a:r>
                      <a:r>
                        <a:rPr lang="en-US" baseline="0" smtClean="0">
                          <a:solidFill>
                            <a:srgbClr val="080808"/>
                          </a:solidFill>
                        </a:rPr>
                        <a:t> HIV/AIDS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080808"/>
                          </a:solidFill>
                        </a:rPr>
                        <a:t>Ellis et al., 2003</a:t>
                      </a:r>
                      <a:endParaRPr lang="en-US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90794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42239"/>
            <a:ext cx="3347211" cy="386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0" y="6086538"/>
            <a:ext cx="5334000" cy="701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664" tIns="42332" rIns="84664" bIns="42332">
            <a:spAutoFit/>
          </a:bodyPr>
          <a:lstStyle>
            <a:lvl1pPr>
              <a:defRPr sz="40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>
              <a:defRPr sz="4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>
              <a:defRPr sz="40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>
              <a:defRPr sz="4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>
              <a:defRPr sz="4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marL="0" marR="0" lvl="0" indent="0" algn="l" defTabSz="84664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Nguồn</a:t>
            </a:r>
            <a:r>
              <a:rPr kumimoji="0" lang="en-US" alt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:</a:t>
            </a:r>
            <a:r>
              <a:rPr kumimoji="0" lang="en-US" altLang="en-US" sz="1600" b="0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altLang="en-US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Hinkin</a:t>
            </a:r>
            <a:r>
              <a:rPr kumimoji="0" lang="en-US" alt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altLang="en-US" sz="1600" b="0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et al., 2007, AIDS &amp; </a:t>
            </a:r>
            <a:r>
              <a:rPr kumimoji="0" lang="en-US" altLang="en-US" sz="1600" b="0" i="1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Behav</a:t>
            </a:r>
            <a:r>
              <a:rPr kumimoji="0" lang="en-US" altLang="en-US" sz="1600" b="0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vPSTIM10-R"/>
                <a:ea typeface="+mn-ea"/>
                <a:cs typeface="+mn-cs"/>
              </a:rPr>
              <a:t> </a:t>
            </a:r>
            <a:r>
              <a:rPr kumimoji="0" lang="en-US" altLang="en-US" sz="1600" b="0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11:185–194; </a:t>
            </a:r>
          </a:p>
          <a:p>
            <a:pPr marL="0" marR="0" lvl="0" indent="0" algn="l" defTabSz="84664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1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Arnsten</a:t>
            </a:r>
            <a:r>
              <a:rPr kumimoji="0" lang="en-US" altLang="en-US" sz="1600" b="0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et al., 2002, J Gen Intern Med 17:377-381</a:t>
            </a:r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078139836"/>
              </p:ext>
            </p:extLst>
          </p:nvPr>
        </p:nvGraphicFramePr>
        <p:xfrm>
          <a:off x="4551132" y="2516452"/>
          <a:ext cx="4460788" cy="3125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64898" y="1435659"/>
            <a:ext cx="46712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Những</a:t>
            </a:r>
            <a:r>
              <a:rPr kumimoji="0" lang="en-US" sz="2400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i="0" u="none" strike="noStrike" kern="1200" cap="none" spc="0" normalizeH="0" noProof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người</a:t>
            </a:r>
            <a:r>
              <a:rPr kumimoji="0" lang="en-US" sz="2400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i="0" u="none" strike="noStrike" kern="1200" cap="none" spc="0" normalizeH="0" noProof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nhiễm</a:t>
            </a:r>
            <a:r>
              <a:rPr kumimoji="0" lang="en-US" sz="2400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HIV/AIDS </a:t>
            </a:r>
            <a:r>
              <a:rPr kumimoji="0" lang="en-US" sz="2400" i="0" u="none" strike="noStrike" kern="1200" cap="none" spc="0" normalizeH="0" noProof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hút</a:t>
            </a:r>
            <a:r>
              <a:rPr kumimoji="0" lang="en-US" sz="2400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thuốc </a:t>
            </a:r>
            <a:r>
              <a:rPr kumimoji="0" lang="en-US" sz="2400" i="0" u="none" strike="noStrike" kern="1200" cap="none" spc="0" normalizeH="0" noProof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có</a:t>
            </a:r>
            <a:r>
              <a:rPr kumimoji="0" lang="en-US" sz="2400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i="0" u="none" strike="noStrike" kern="1200" cap="none" spc="0" normalizeH="0" noProof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mức</a:t>
            </a:r>
            <a:r>
              <a:rPr kumimoji="0" lang="en-US" sz="2400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i="0" u="none" strike="noStrike" kern="1200" cap="none" spc="0" normalizeH="0" noProof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tuân</a:t>
            </a:r>
            <a:r>
              <a:rPr kumimoji="0" lang="en-US" sz="2400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i="0" u="none" strike="noStrike" kern="1200" cap="none" spc="0" normalizeH="0" noProof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thủ</a:t>
            </a:r>
            <a:r>
              <a:rPr kumimoji="0" lang="en-US" sz="2400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i="0" u="none" strike="noStrike" kern="1200" cap="none" spc="0" normalizeH="0" noProof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điều</a:t>
            </a:r>
            <a:r>
              <a:rPr kumimoji="0" lang="en-US" sz="2400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i="0" u="none" strike="noStrike" kern="1200" cap="none" spc="0" normalizeH="0" noProof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trị</a:t>
            </a:r>
            <a:r>
              <a:rPr kumimoji="0" lang="en-US" sz="2400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ARV </a:t>
            </a:r>
            <a:r>
              <a:rPr kumimoji="0" lang="en-US" sz="24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↓ </a:t>
            </a:r>
            <a:r>
              <a:rPr kumimoji="0" lang="en-US" sz="2400" i="0" u="none" strike="noStrike" kern="1200" cap="none" spc="0" normalizeH="0" baseline="0" noProof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và</a:t>
            </a:r>
            <a:r>
              <a:rPr kumimoji="0" lang="en-US" sz="24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…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26560" y="3111668"/>
            <a:ext cx="492443" cy="95917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Hoặc</a:t>
            </a:r>
            <a:endParaRPr kumimoji="0" lang="en-US" sz="2000" b="1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3401" y="5580283"/>
            <a:ext cx="48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Nguồn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16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O’Cleirigh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 et al., AIDS &amp; </a:t>
            </a:r>
            <a:r>
              <a:rPr kumimoji="0" lang="en-US" sz="16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Beh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, 2015,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</a:rPr>
              <a:t>19:178–185</a:t>
            </a:r>
            <a:endParaRPr kumimoji="0" lang="en-US" sz="16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302890" y="491097"/>
            <a:ext cx="8841110" cy="944562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0E99C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Mối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liên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hệ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giữa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Sử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dụng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chất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không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qua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tiêm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chích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và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Tuân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thủ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điều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trị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ART,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tải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lượng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Virus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2451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3441</Words>
  <Application>Microsoft Office PowerPoint</Application>
  <PresentationFormat>On-screen Show (4:3)</PresentationFormat>
  <Paragraphs>438</Paragraphs>
  <Slides>41</Slides>
  <Notes>12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MS PGothic</vt:lpstr>
      <vt:lpstr>AdvPSTIM10-R</vt:lpstr>
      <vt:lpstr>Arial</vt:lpstr>
      <vt:lpstr>Calibri</vt:lpstr>
      <vt:lpstr>Geneva</vt:lpstr>
      <vt:lpstr>Times New Roman</vt:lpstr>
      <vt:lpstr>Office Theme</vt:lpstr>
      <vt:lpstr>Gợi ý:  các chương trình can thiệp ATS  </vt:lpstr>
      <vt:lpstr>Nội dung bài trình bày:</vt:lpstr>
      <vt:lpstr>Phần 1: Sử dụng các chất kích thích dạng amphetamine và nguy cơ lây nhiễm HIV: Một số cách thức can thiệp </vt:lpstr>
      <vt:lpstr>Phổ trong Nghiện Chất:  Từ Sử Dụng đến Rối loạn Sử Dụng</vt:lpstr>
      <vt:lpstr>Tác động trực tiếp của ats lên chức năng miễn dịch</vt:lpstr>
      <vt:lpstr>Cách thức lây nhiễm ở những người sử dụng ATS</vt:lpstr>
      <vt:lpstr>Nội dung can thiệp: Tiếp cận điều trị ART</vt:lpstr>
      <vt:lpstr>Dấu hiệu HIV, Bệnh tật và Tử Vong: Mối liên kết giữa Sử dụng chất và HIV</vt:lpstr>
      <vt:lpstr>PowerPoint Presentation</vt:lpstr>
      <vt:lpstr>Tác động trực tiếp của Sử Dụng Chất đối với HIV</vt:lpstr>
      <vt:lpstr>Kết luận 1</vt:lpstr>
      <vt:lpstr>Tác động về hành vi của VIỆC SỬ DỤNG ats lên lây truyền HIV</vt:lpstr>
      <vt:lpstr>Sử dụng các chất kích thích và Nước hoa kích dục Popper làm tăng tỷ lệ Quan hệ tình dục không bảo vệ qua đường hậu môn ở các cặp đôi dị nhiễm (SDUA) HPTN 015 - EXPLORE</vt:lpstr>
      <vt:lpstr>Sử dụng ma túy 2 giờ trước khi quan hệ tình dục:  HPTN061</vt:lpstr>
      <vt:lpstr>Sử dụng Methamphetamine và Tỷ lệ mắc HIV ở nhóm MSM:</vt:lpstr>
      <vt:lpstr>Kết luận 2</vt:lpstr>
      <vt:lpstr>Điều Trị Hành Vi Lạm Dụng Chất và Mối Liên Hệ với Giảm thiểu Nguy cơ nhiễm HIV trong nhóm MSM </vt:lpstr>
      <vt:lpstr>Phỏng vấn tạo động lực làm giảm các hành vi nguy cơ trong những người thường xuyên sử dụng hàng đá  </vt:lpstr>
      <vt:lpstr>Quản Lý Hành vi Tích Cực (CM) Thúc đẩy Kết quả Điều Trị Dự Phòng Sau Phơi Nhiễm (PEP) trên nhóm MSM sử dụng chất kích thích ở mức nguy cơ </vt:lpstr>
      <vt:lpstr>Dược lý trị liệu cho nhóm MSM sử dụng các chất kích thích: Mirtazapine 30 mg/ngày </vt:lpstr>
      <vt:lpstr>Tin nhắn trao đổi dựa trên lý thuyết cho Bệnh nhân sử dụng chất kích thích</vt:lpstr>
      <vt:lpstr>Tác dụng của những tin nhắn trao đổi </vt:lpstr>
      <vt:lpstr>Kết luận 3</vt:lpstr>
      <vt:lpstr>Phần 2 - Gợi ý:  một số chương trình can thiệp ATS  </vt:lpstr>
      <vt:lpstr>Nguyên tắc tắc điều trị</vt:lpstr>
      <vt:lpstr>PowerPoint Presentation</vt:lpstr>
      <vt:lpstr>Tình hình sử dụng Methamphetamine ở bệnh nhân Methadone tại TP. HCM với tỷ lệ còn thấp (8 cơ sở điều trị với 1.907 bệnh nhân, 10/2014)</vt:lpstr>
      <vt:lpstr>  Một số gợi ý cho chương trình can thiệp  </vt:lpstr>
      <vt:lpstr>1. Đánh giá, phát hiện phân loại</vt:lpstr>
      <vt:lpstr>1. Tầm soát việc sử dụng ATS</vt:lpstr>
      <vt:lpstr>1. Đánh giá mức độ sử dụng ATS</vt:lpstr>
      <vt:lpstr>2. Tăng cường các can thiệp không dùng thuốc</vt:lpstr>
      <vt:lpstr>2. Tăng cường các can thiệp không dùng thuốc</vt:lpstr>
      <vt:lpstr>3. Chuyển gửi điều trị</vt:lpstr>
      <vt:lpstr>3. Đảm bảo việc chuyển gửi</vt:lpstr>
      <vt:lpstr>PowerPoint Presentation</vt:lpstr>
      <vt:lpstr>Lựa chọn của bệnh nhân:</vt:lpstr>
      <vt:lpstr>Phòng khám methadone</vt:lpstr>
      <vt:lpstr>Phòng khám methadone</vt:lpstr>
      <vt:lpstr>Khuyến nghị đối với các Phòng khám HIV</vt:lpstr>
      <vt:lpstr>Cám ơn!</vt:lpstr>
    </vt:vector>
  </TitlesOfParts>
  <Company>UMKC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Hobbs, Erin</dc:creator>
  <cp:lastModifiedBy>Windows User</cp:lastModifiedBy>
  <cp:revision>30</cp:revision>
  <dcterms:created xsi:type="dcterms:W3CDTF">2012-12-05T14:23:24Z</dcterms:created>
  <dcterms:modified xsi:type="dcterms:W3CDTF">2017-12-04T09:31:22Z</dcterms:modified>
</cp:coreProperties>
</file>