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6" r:id="rId3"/>
    <p:sldId id="257" r:id="rId4"/>
    <p:sldId id="289" r:id="rId5"/>
    <p:sldId id="259" r:id="rId6"/>
    <p:sldId id="260" r:id="rId7"/>
    <p:sldId id="290" r:id="rId8"/>
    <p:sldId id="291" r:id="rId9"/>
    <p:sldId id="292" r:id="rId10"/>
    <p:sldId id="295" r:id="rId11"/>
    <p:sldId id="293" r:id="rId12"/>
    <p:sldId id="274" r:id="rId13"/>
    <p:sldId id="261" r:id="rId14"/>
    <p:sldId id="294" r:id="rId15"/>
    <p:sldId id="262" r:id="rId16"/>
    <p:sldId id="263" r:id="rId17"/>
    <p:sldId id="264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7" r:id="rId27"/>
    <p:sldId id="278" r:id="rId28"/>
    <p:sldId id="279" r:id="rId29"/>
    <p:sldId id="280" r:id="rId30"/>
    <p:sldId id="281" r:id="rId31"/>
    <p:sldId id="282" r:id="rId32"/>
    <p:sldId id="296" r:id="rId33"/>
    <p:sldId id="29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63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74406" y="457200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947BEBB-F5D0-4BBB-A1C7-AEB21F7D5C8C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F04D32D-1406-4BC5-B892-A103E43EF21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24000"/>
            <a:ext cx="8610600" cy="2819400"/>
          </a:xfrm>
        </p:spPr>
        <p:txBody>
          <a:bodyPr/>
          <a:lstStyle/>
          <a:p>
            <a:pPr algn="ctr"/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Hướng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dẫn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điều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trị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thay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thế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nghiện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các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cdtp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bằng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thuốc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methadone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1" y="4648200"/>
            <a:ext cx="8839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3600" cap="all" spc="-100" dirty="0">
                <a:solidFill>
                  <a:srgbClr val="0070C0"/>
                </a:solidFill>
                <a:ea typeface="+mj-ea"/>
                <a:cs typeface="+mj-cs"/>
              </a:rPr>
              <a:t>(ban </a:t>
            </a:r>
            <a:r>
              <a:rPr lang="en-US" sz="3600" cap="all" spc="-100" dirty="0" err="1">
                <a:solidFill>
                  <a:srgbClr val="0070C0"/>
                </a:solidFill>
                <a:ea typeface="+mj-ea"/>
                <a:cs typeface="+mj-cs"/>
              </a:rPr>
              <a:t>hành</a:t>
            </a:r>
            <a:r>
              <a:rPr lang="en-US" sz="3600" cap="all" spc="-100" dirty="0">
                <a:solidFill>
                  <a:srgbClr val="0070C0"/>
                </a:solidFill>
                <a:ea typeface="+mj-ea"/>
                <a:cs typeface="+mj-cs"/>
              </a:rPr>
              <a:t> </a:t>
            </a:r>
            <a:r>
              <a:rPr lang="en-US" sz="3600" cap="all" spc="-100" dirty="0" err="1">
                <a:solidFill>
                  <a:srgbClr val="0070C0"/>
                </a:solidFill>
                <a:ea typeface="+mj-ea"/>
                <a:cs typeface="+mj-cs"/>
              </a:rPr>
              <a:t>kèm</a:t>
            </a:r>
            <a:r>
              <a:rPr lang="en-US" sz="3600" cap="all" spc="-100" dirty="0">
                <a:solidFill>
                  <a:srgbClr val="0070C0"/>
                </a:solidFill>
                <a:ea typeface="+mj-ea"/>
                <a:cs typeface="+mj-cs"/>
              </a:rPr>
              <a:t> </a:t>
            </a:r>
            <a:r>
              <a:rPr lang="en-US" sz="3600" cap="all" spc="-100" dirty="0" err="1">
                <a:solidFill>
                  <a:srgbClr val="0070C0"/>
                </a:solidFill>
                <a:ea typeface="+mj-ea"/>
                <a:cs typeface="+mj-cs"/>
              </a:rPr>
              <a:t>theo</a:t>
            </a:r>
            <a:r>
              <a:rPr lang="en-US" sz="3600" cap="all" spc="-100" dirty="0">
                <a:solidFill>
                  <a:srgbClr val="0070C0"/>
                </a:solidFill>
                <a:ea typeface="+mj-ea"/>
                <a:cs typeface="+mj-cs"/>
              </a:rPr>
              <a:t> </a:t>
            </a:r>
            <a:endParaRPr lang="en-US" sz="3600" cap="all" spc="-100" dirty="0" smtClean="0">
              <a:solidFill>
                <a:srgbClr val="0070C0"/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en-US" sz="3600" cap="all" spc="-100" dirty="0" err="1" smtClean="0">
                <a:solidFill>
                  <a:srgbClr val="0070C0"/>
                </a:solidFill>
                <a:ea typeface="+mj-ea"/>
                <a:cs typeface="+mj-cs"/>
              </a:rPr>
              <a:t>các</a:t>
            </a:r>
            <a:r>
              <a:rPr lang="en-US" sz="3600" cap="all" spc="-100" dirty="0" smtClean="0">
                <a:solidFill>
                  <a:srgbClr val="0070C0"/>
                </a:solidFill>
                <a:ea typeface="+mj-ea"/>
                <a:cs typeface="+mj-cs"/>
              </a:rPr>
              <a:t> </a:t>
            </a:r>
            <a:r>
              <a:rPr lang="en-US" sz="3600" cap="all" spc="-100" dirty="0" err="1">
                <a:solidFill>
                  <a:srgbClr val="0070C0"/>
                </a:solidFill>
                <a:ea typeface="+mj-ea"/>
                <a:cs typeface="+mj-cs"/>
              </a:rPr>
              <a:t>Quyết</a:t>
            </a:r>
            <a:r>
              <a:rPr lang="en-US" sz="3600" cap="all" spc="-100" dirty="0">
                <a:solidFill>
                  <a:srgbClr val="0070C0"/>
                </a:solidFill>
                <a:ea typeface="+mj-ea"/>
                <a:cs typeface="+mj-cs"/>
              </a:rPr>
              <a:t> </a:t>
            </a:r>
            <a:r>
              <a:rPr lang="en-US" sz="3600" cap="all" spc="-100" dirty="0" err="1">
                <a:solidFill>
                  <a:srgbClr val="0070C0"/>
                </a:solidFill>
                <a:ea typeface="+mj-ea"/>
                <a:cs typeface="+mj-cs"/>
              </a:rPr>
              <a:t>Định</a:t>
            </a:r>
            <a:r>
              <a:rPr lang="en-US" sz="3600" cap="all" spc="-100" dirty="0">
                <a:solidFill>
                  <a:srgbClr val="0070C0"/>
                </a:solidFill>
                <a:ea typeface="+mj-ea"/>
                <a:cs typeface="+mj-cs"/>
              </a:rPr>
              <a:t> </a:t>
            </a:r>
            <a:r>
              <a:rPr lang="en-US" sz="3600" cap="all" spc="-100" dirty="0" err="1">
                <a:solidFill>
                  <a:srgbClr val="0070C0"/>
                </a:solidFill>
                <a:ea typeface="+mj-ea"/>
                <a:cs typeface="+mj-cs"/>
              </a:rPr>
              <a:t>số</a:t>
            </a:r>
            <a:r>
              <a:rPr lang="en-US" sz="3600" cap="all" spc="-100" dirty="0">
                <a:solidFill>
                  <a:srgbClr val="0070C0"/>
                </a:solidFill>
                <a:ea typeface="+mj-ea"/>
                <a:cs typeface="+mj-cs"/>
              </a:rPr>
              <a:t> 3140/</a:t>
            </a:r>
            <a:r>
              <a:rPr lang="en-US" sz="3600" cap="all" spc="-100" dirty="0" err="1">
                <a:solidFill>
                  <a:srgbClr val="0070C0"/>
                </a:solidFill>
                <a:ea typeface="+mj-ea"/>
                <a:cs typeface="+mj-cs"/>
              </a:rPr>
              <a:t>Qđ-byt</a:t>
            </a:r>
            <a:r>
              <a:rPr lang="en-US" sz="3600" cap="all" spc="-100" dirty="0">
                <a:solidFill>
                  <a:srgbClr val="0070C0"/>
                </a:solidFill>
                <a:ea typeface="+mj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4090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609600" y="6858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TƯƠNG TÁC THUỐC</a:t>
            </a:r>
            <a:endParaRPr lang="en-US" sz="36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t="34166" r="19844" b="16805"/>
          <a:stretch/>
        </p:blipFill>
        <p:spPr bwMode="auto">
          <a:xfrm>
            <a:off x="609600" y="1752600"/>
            <a:ext cx="8001000" cy="4454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8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609600" y="6858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CHỈ ĐỊNH</a:t>
            </a:r>
            <a:endParaRPr lang="en-US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1143000" y="2590800"/>
            <a:ext cx="716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Điều</a:t>
            </a:r>
            <a:r>
              <a:rPr lang="en-US" sz="2400" dirty="0" smtClean="0"/>
              <a:t> </a:t>
            </a:r>
            <a:r>
              <a:rPr lang="en-US" sz="2400" dirty="0" err="1" smtClean="0"/>
              <a:t>trị</a:t>
            </a:r>
            <a:r>
              <a:rPr lang="en-US" sz="2400" dirty="0" smtClean="0"/>
              <a:t> 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nghiện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CDTP </a:t>
            </a:r>
            <a:r>
              <a:rPr lang="en-US" sz="2400" dirty="0" err="1" smtClean="0"/>
              <a:t>bất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pháp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2539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3600" dirty="0" smtClean="0"/>
              <a:t>CHỐNG CHỈ ĐỊNH</a:t>
            </a:r>
            <a:endParaRPr lang="en-US" sz="36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11" t="33611" r="20078" b="17083"/>
          <a:stretch/>
        </p:blipFill>
        <p:spPr bwMode="auto">
          <a:xfrm>
            <a:off x="841972" y="1905000"/>
            <a:ext cx="7540888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1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3600" dirty="0" smtClean="0"/>
              <a:t>THẬN TRỌNG</a:t>
            </a:r>
            <a:endParaRPr lang="en-US" sz="36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0" t="33750" r="19922" b="17083"/>
          <a:stretch/>
        </p:blipFill>
        <p:spPr bwMode="auto">
          <a:xfrm>
            <a:off x="762000" y="1905000"/>
            <a:ext cx="7544554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465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676400"/>
            <a:ext cx="8229600" cy="2286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HƯỚNG DẪN ĐIỀU TRỊ METHADONE</a:t>
            </a:r>
            <a:endParaRPr lang="en-US" sz="4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295400" y="4038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470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3600" dirty="0" smtClean="0"/>
              <a:t>NGUYÊN </a:t>
            </a:r>
            <a:r>
              <a:rPr lang="en-US" sz="3600" dirty="0"/>
              <a:t>TẮC </a:t>
            </a:r>
            <a:r>
              <a:rPr lang="en-US" sz="3600" dirty="0" smtClean="0"/>
              <a:t>CHUNG</a:t>
            </a:r>
            <a:endParaRPr lang="en-US" sz="36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1" t="33472" r="20000" b="16528"/>
          <a:stretch/>
        </p:blipFill>
        <p:spPr bwMode="auto">
          <a:xfrm>
            <a:off x="457200" y="1828800"/>
            <a:ext cx="8153400" cy="465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04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3600" dirty="0" smtClean="0"/>
              <a:t>TƯ VẤN ĐIỀU TRỊ</a:t>
            </a:r>
            <a:endParaRPr lang="en-US" sz="36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94" t="33750" r="20156" b="16527"/>
          <a:stretch/>
        </p:blipFill>
        <p:spPr bwMode="auto">
          <a:xfrm>
            <a:off x="533400" y="1981200"/>
            <a:ext cx="8001000" cy="4502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480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09600" y="6858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KHÁM LÂM SÀNG</a:t>
            </a:r>
            <a:endParaRPr lang="en-US" sz="2400" b="1" dirty="0">
              <a:solidFill>
                <a:srgbClr val="3333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t="33611" r="19922" b="16389"/>
          <a:stretch/>
        </p:blipFill>
        <p:spPr bwMode="auto">
          <a:xfrm>
            <a:off x="609600" y="1981200"/>
            <a:ext cx="60293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795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09600" y="533400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CHUẨN ĐOÁN</a:t>
            </a:r>
            <a:endParaRPr lang="en-US" sz="36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8288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1" t="33889" r="20547" b="16806"/>
          <a:stretch/>
        </p:blipFill>
        <p:spPr bwMode="auto">
          <a:xfrm>
            <a:off x="609600" y="2133600"/>
            <a:ext cx="7467600" cy="425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790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09600" y="533400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XÉT NGHIỆM</a:t>
            </a:r>
            <a:endParaRPr lang="en-US" sz="36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t="33750" r="19843" b="13889"/>
          <a:stretch/>
        </p:blipFill>
        <p:spPr bwMode="auto">
          <a:xfrm>
            <a:off x="609600" y="2057399"/>
            <a:ext cx="7543800" cy="439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 Single Corner Rectangle 7"/>
          <p:cNvSpPr/>
          <p:nvPr/>
        </p:nvSpPr>
        <p:spPr>
          <a:xfrm>
            <a:off x="5105400" y="6189563"/>
            <a:ext cx="3657600" cy="304800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 Single Corner Rectangle 8"/>
          <p:cNvSpPr/>
          <p:nvPr/>
        </p:nvSpPr>
        <p:spPr>
          <a:xfrm>
            <a:off x="381000" y="6189563"/>
            <a:ext cx="762000" cy="304800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38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3600" dirty="0"/>
              <a:t>MỤC TIÊU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4" t="33663" r="20668" b="18944"/>
          <a:stretch/>
        </p:blipFill>
        <p:spPr bwMode="auto">
          <a:xfrm>
            <a:off x="914400" y="2024562"/>
            <a:ext cx="7647619" cy="4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790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533400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NGUYÊN TẮC ĐIỀU TRỊ</a:t>
            </a:r>
            <a:endParaRPr lang="en-US" sz="32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9" t="33889" r="20156" b="16806"/>
          <a:stretch/>
        </p:blipFill>
        <p:spPr bwMode="auto">
          <a:xfrm>
            <a:off x="838200" y="2053390"/>
            <a:ext cx="7543800" cy="427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3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533400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CÁC GIAI ĐOẠN ĐIỀU TRỊ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3" t="33889" r="20000" b="17778"/>
          <a:stretch/>
        </p:blipFill>
        <p:spPr bwMode="auto">
          <a:xfrm>
            <a:off x="685799" y="2001126"/>
            <a:ext cx="6248401" cy="3256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524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52400" y="533400"/>
            <a:ext cx="8915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GIAI ĐOẠN DÒ LIỀU </a:t>
            </a:r>
            <a:endParaRPr lang="en-US" sz="2300" b="1" dirty="0">
              <a:solidFill>
                <a:srgbClr val="3333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3" t="33889" r="20313" b="17083"/>
          <a:stretch/>
        </p:blipFill>
        <p:spPr bwMode="auto">
          <a:xfrm>
            <a:off x="914400" y="1981200"/>
            <a:ext cx="7315200" cy="4153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158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52400" y="533400"/>
            <a:ext cx="8915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GIAI ĐOẠN DÒ LIỀU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3" t="34027" r="20235" b="17083"/>
          <a:stretch/>
        </p:blipFill>
        <p:spPr bwMode="auto">
          <a:xfrm>
            <a:off x="838200" y="1986538"/>
            <a:ext cx="7467600" cy="418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896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52400" y="533400"/>
            <a:ext cx="8915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GIAI ĐOẠN CHỈNH LIỀU</a:t>
            </a:r>
            <a:endParaRPr lang="en-US" sz="32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3" t="34466" r="19843" b="16528"/>
          <a:stretch/>
        </p:blipFill>
        <p:spPr bwMode="auto">
          <a:xfrm>
            <a:off x="728662" y="1982708"/>
            <a:ext cx="7653338" cy="426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444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52400" y="533400"/>
            <a:ext cx="8915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GIAI ĐOẠN ĐIỀU TRỊ DUY TRÌ</a:t>
            </a:r>
            <a:endParaRPr lang="en-US" sz="32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9" t="33889" r="19922" b="15556"/>
          <a:stretch/>
        </p:blipFill>
        <p:spPr bwMode="auto">
          <a:xfrm>
            <a:off x="685800" y="1904999"/>
            <a:ext cx="7772400" cy="4490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 Single Corner Rectangle 1"/>
          <p:cNvSpPr/>
          <p:nvPr/>
        </p:nvSpPr>
        <p:spPr>
          <a:xfrm>
            <a:off x="2667000" y="6248400"/>
            <a:ext cx="5867400" cy="304800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 Single Corner Rectangle 7"/>
          <p:cNvSpPr/>
          <p:nvPr/>
        </p:nvSpPr>
        <p:spPr>
          <a:xfrm>
            <a:off x="114677" y="6096000"/>
            <a:ext cx="952123" cy="304800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1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76200" y="533400"/>
            <a:ext cx="8991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GIAI ĐOẠN ĐIỀU TRỊ DUY TRÌ (</a:t>
            </a:r>
            <a:r>
              <a:rPr lang="en-US" sz="3200" dirty="0" err="1" smtClean="0"/>
              <a:t>tiếp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1" t="34305" r="20469" b="16945"/>
          <a:stretch/>
        </p:blipFill>
        <p:spPr bwMode="auto">
          <a:xfrm>
            <a:off x="785576" y="1905000"/>
            <a:ext cx="7367823" cy="4144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098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76200" y="533400"/>
            <a:ext cx="8991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GIAI ĐOẠN DUY TRÌ (</a:t>
            </a:r>
            <a:r>
              <a:rPr lang="en-US" sz="3200" dirty="0" err="1" smtClean="0"/>
              <a:t>tiếp</a:t>
            </a:r>
            <a:r>
              <a:rPr lang="en-US" sz="3200" dirty="0" smtClean="0"/>
              <a:t>)</a:t>
            </a:r>
            <a:endParaRPr lang="en-US" sz="2400" b="1" dirty="0">
              <a:solidFill>
                <a:srgbClr val="3333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9" t="34306" r="19922" b="16806"/>
          <a:stretch/>
        </p:blipFill>
        <p:spPr bwMode="auto">
          <a:xfrm>
            <a:off x="715224" y="1905000"/>
            <a:ext cx="75009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692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76200" y="533400"/>
            <a:ext cx="8991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GIẢM LIỀU TIẾN TỚI NGỪNG ĐIỀU TRỊ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2" t="33889" r="20156" b="15556"/>
          <a:stretch/>
        </p:blipFill>
        <p:spPr bwMode="auto">
          <a:xfrm>
            <a:off x="838200" y="2040413"/>
            <a:ext cx="7391400" cy="42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 Single Corner Rectangle 7"/>
          <p:cNvSpPr/>
          <p:nvPr/>
        </p:nvSpPr>
        <p:spPr>
          <a:xfrm>
            <a:off x="228600" y="6081665"/>
            <a:ext cx="1295400" cy="304800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 Single Corner Rectangle 8"/>
          <p:cNvSpPr/>
          <p:nvPr/>
        </p:nvSpPr>
        <p:spPr>
          <a:xfrm>
            <a:off x="7848600" y="6172200"/>
            <a:ext cx="1295400" cy="304800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32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76200" y="533400"/>
            <a:ext cx="8991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ĐIỀU TRỊ LẠI METHADONE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1" t="33889" r="19844" b="17362"/>
          <a:stretch/>
        </p:blipFill>
        <p:spPr bwMode="auto">
          <a:xfrm>
            <a:off x="934298" y="1981199"/>
            <a:ext cx="7142902" cy="401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37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 MỤC ĐÍCH CỦA ĐIỀU TRỊ METHADONE</a:t>
            </a:r>
            <a:endParaRPr lang="en-US" sz="36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t="33472" r="19843" b="16667"/>
          <a:stretch/>
        </p:blipFill>
        <p:spPr bwMode="auto">
          <a:xfrm>
            <a:off x="762000" y="2019899"/>
            <a:ext cx="7467600" cy="422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027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76200" y="533400"/>
            <a:ext cx="8991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XỬ TRÍ CÁC VẤN ĐỀ ĐẶC BIỆT TRONG QUÁ TRÌNH ĐIỀU TRỊ METHADONE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1" t="33056" r="19765" b="14192"/>
          <a:stretch/>
        </p:blipFill>
        <p:spPr bwMode="auto">
          <a:xfrm>
            <a:off x="1066800" y="1981200"/>
            <a:ext cx="7239000" cy="43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 Single Corner Rectangle 7"/>
          <p:cNvSpPr/>
          <p:nvPr/>
        </p:nvSpPr>
        <p:spPr>
          <a:xfrm>
            <a:off x="914400" y="6172200"/>
            <a:ext cx="7413279" cy="304800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2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>
            <a:off x="76200" y="533400"/>
            <a:ext cx="8991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XỬ TRÍ CÁC VẤN ĐỀ ĐẶC BIỆT TRONG QUÁ TRÌNH ĐIỀU TRỊ METHADONE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2" t="34166" r="20078" b="16945"/>
          <a:stretch/>
        </p:blipFill>
        <p:spPr bwMode="auto">
          <a:xfrm>
            <a:off x="914400" y="2057400"/>
            <a:ext cx="7391400" cy="413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476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>
            <a:off x="76200" y="533400"/>
            <a:ext cx="8991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XỬ TRÍ CÁC VẤN ĐỀ ĐẶC BIỆT TRONG QUÁ TRÌNH ĐIỀU TRỊ METHADONE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3" t="34167" r="20000" b="17222"/>
          <a:stretch/>
        </p:blipFill>
        <p:spPr bwMode="auto">
          <a:xfrm>
            <a:off x="775960" y="2021186"/>
            <a:ext cx="7758440" cy="430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804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1295400" y="1752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>
            <a:off x="76200" y="533400"/>
            <a:ext cx="8991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8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XỬ TRÍ CÁC VẤN ĐỀ ĐẶC BIỆT TRONG QUÁ TRÌNH ĐIỀU TRỊ METHADONE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3" t="18194" r="21719" b="40417"/>
          <a:stretch/>
        </p:blipFill>
        <p:spPr bwMode="auto">
          <a:xfrm>
            <a:off x="909637" y="2362200"/>
            <a:ext cx="7472363" cy="3656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225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676400"/>
            <a:ext cx="8229600" cy="2286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DƯỢC LÝ LÂM SÀNG CỦA THUỐC METHADONE</a:t>
            </a:r>
            <a:endParaRPr lang="en-US" sz="4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295400" y="40386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35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DƯỢC LỰC HỌC</a:t>
            </a:r>
            <a:endParaRPr lang="en-US" sz="36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t="34466" r="20078" b="16665"/>
          <a:stretch/>
        </p:blipFill>
        <p:spPr bwMode="auto">
          <a:xfrm>
            <a:off x="457200" y="1919334"/>
            <a:ext cx="8173694" cy="4557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011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DƯỢC ĐỘNG HỌC</a:t>
            </a:r>
            <a:endParaRPr lang="en-US" sz="36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5" t="34722" r="20321" b="17222"/>
          <a:stretch/>
        </p:blipFill>
        <p:spPr bwMode="auto">
          <a:xfrm>
            <a:off x="685700" y="1904999"/>
            <a:ext cx="7848700" cy="435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961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DƯỢC ĐỘNG HỌC (</a:t>
            </a:r>
            <a:r>
              <a:rPr lang="en-US" sz="3600" dirty="0" err="1" smtClean="0"/>
              <a:t>tiếp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1" t="33750" r="19844" b="15416"/>
          <a:stretch/>
        </p:blipFill>
        <p:spPr bwMode="auto">
          <a:xfrm>
            <a:off x="685800" y="1905000"/>
            <a:ext cx="7924800" cy="458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 Single Corner Rectangle 8"/>
          <p:cNvSpPr/>
          <p:nvPr/>
        </p:nvSpPr>
        <p:spPr>
          <a:xfrm>
            <a:off x="228600" y="6341963"/>
            <a:ext cx="1143000" cy="304800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 Single Corner Rectangle 9"/>
          <p:cNvSpPr/>
          <p:nvPr/>
        </p:nvSpPr>
        <p:spPr>
          <a:xfrm>
            <a:off x="3505200" y="6341963"/>
            <a:ext cx="5181600" cy="304800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7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609600" y="6858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DƯỢC ĐỘNG HỌC (</a:t>
            </a:r>
            <a:r>
              <a:rPr lang="en-US" sz="3600" dirty="0" err="1" smtClean="0"/>
              <a:t>tiếp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33611" r="19688" b="16667"/>
          <a:stretch/>
        </p:blipFill>
        <p:spPr bwMode="auto">
          <a:xfrm>
            <a:off x="762000" y="1905000"/>
            <a:ext cx="7391400" cy="4213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27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1295400" y="1600200"/>
            <a:ext cx="6477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609600" y="6858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TÁC DỤNG KHÔNG MONG MUỐN</a:t>
            </a:r>
            <a:endParaRPr 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75" t="33611" r="20000" b="17222"/>
          <a:stretch/>
        </p:blipFill>
        <p:spPr bwMode="auto">
          <a:xfrm>
            <a:off x="761999" y="1828800"/>
            <a:ext cx="7823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539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318</TotalTime>
  <Words>220</Words>
  <Application>Microsoft Office PowerPoint</Application>
  <PresentationFormat>On-screen Show (4:3)</PresentationFormat>
  <Paragraphs>36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Arial</vt:lpstr>
      <vt:lpstr>Clarity</vt:lpstr>
      <vt:lpstr>Hướng dẫn điều trị thay thế nghiện các cdtp bằng thuốc methadone </vt:lpstr>
      <vt:lpstr>MỤC TIÊU</vt:lpstr>
      <vt:lpstr> MỤC ĐÍCH CỦA ĐIỀU TRỊ METHADONE</vt:lpstr>
      <vt:lpstr>DƯỢC LÝ LÂM SÀNG CỦA THUỐC METHADONE</vt:lpstr>
      <vt:lpstr>DƯỢC LỰC HỌC</vt:lpstr>
      <vt:lpstr>DƯỢC ĐỘNG HỌC</vt:lpstr>
      <vt:lpstr>DƯỢC ĐỘNG HỌC (tiếp)</vt:lpstr>
      <vt:lpstr>PowerPoint Presentation</vt:lpstr>
      <vt:lpstr>PowerPoint Presentation</vt:lpstr>
      <vt:lpstr>PowerPoint Presentation</vt:lpstr>
      <vt:lpstr>PowerPoint Presentation</vt:lpstr>
      <vt:lpstr>CHỐNG CHỈ ĐỊNH</vt:lpstr>
      <vt:lpstr>THẬN TRỌNG</vt:lpstr>
      <vt:lpstr>HƯỚNG DẪN ĐIỀU TRỊ METHADONE</vt:lpstr>
      <vt:lpstr>NGUYÊN TẮC CHUNG</vt:lpstr>
      <vt:lpstr>TƯ VẤN ĐIỀU TRỊ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Hướng dẫn tổ chức triển khai cơ sở hoạt động methadone</dc:title>
  <dc:creator>TH.19.08.2014</dc:creator>
  <cp:lastModifiedBy>user</cp:lastModifiedBy>
  <cp:revision>22</cp:revision>
  <dcterms:created xsi:type="dcterms:W3CDTF">2015-04-12T11:14:37Z</dcterms:created>
  <dcterms:modified xsi:type="dcterms:W3CDTF">2016-08-17T07:42:46Z</dcterms:modified>
</cp:coreProperties>
</file>