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notesMasterIdLst>
    <p:notesMasterId r:id="rId51"/>
  </p:notesMasterIdLst>
  <p:sldIdLst>
    <p:sldId id="256" r:id="rId2"/>
    <p:sldId id="461" r:id="rId3"/>
    <p:sldId id="437" r:id="rId4"/>
    <p:sldId id="465" r:id="rId5"/>
    <p:sldId id="466" r:id="rId6"/>
    <p:sldId id="463" r:id="rId7"/>
    <p:sldId id="464" r:id="rId8"/>
    <p:sldId id="446" r:id="rId9"/>
    <p:sldId id="447" r:id="rId10"/>
    <p:sldId id="386" r:id="rId11"/>
    <p:sldId id="408" r:id="rId12"/>
    <p:sldId id="383" r:id="rId13"/>
    <p:sldId id="384" r:id="rId14"/>
    <p:sldId id="385" r:id="rId15"/>
    <p:sldId id="409" r:id="rId16"/>
    <p:sldId id="331" r:id="rId17"/>
    <p:sldId id="434" r:id="rId18"/>
    <p:sldId id="323" r:id="rId19"/>
    <p:sldId id="448" r:id="rId20"/>
    <p:sldId id="444" r:id="rId21"/>
    <p:sldId id="431" r:id="rId22"/>
    <p:sldId id="377" r:id="rId23"/>
    <p:sldId id="457" r:id="rId24"/>
    <p:sldId id="413" r:id="rId25"/>
    <p:sldId id="467" r:id="rId26"/>
    <p:sldId id="411" r:id="rId27"/>
    <p:sldId id="412" r:id="rId28"/>
    <p:sldId id="422" r:id="rId29"/>
    <p:sldId id="424" r:id="rId30"/>
    <p:sldId id="468" r:id="rId31"/>
    <p:sldId id="453" r:id="rId32"/>
    <p:sldId id="454" r:id="rId33"/>
    <p:sldId id="455" r:id="rId34"/>
    <p:sldId id="456" r:id="rId35"/>
    <p:sldId id="426" r:id="rId36"/>
    <p:sldId id="458" r:id="rId37"/>
    <p:sldId id="469" r:id="rId38"/>
    <p:sldId id="470" r:id="rId39"/>
    <p:sldId id="427" r:id="rId40"/>
    <p:sldId id="445" r:id="rId41"/>
    <p:sldId id="378" r:id="rId42"/>
    <p:sldId id="399" r:id="rId43"/>
    <p:sldId id="401" r:id="rId44"/>
    <p:sldId id="379" r:id="rId45"/>
    <p:sldId id="296" r:id="rId46"/>
    <p:sldId id="338" r:id="rId47"/>
    <p:sldId id="364" r:id="rId48"/>
    <p:sldId id="459" r:id="rId49"/>
    <p:sldId id="460" r:id="rId50"/>
  </p:sldIdLst>
  <p:sldSz cx="9144000" cy="6858000" type="screen4x3"/>
  <p:notesSz cx="6858000" cy="9144000"/>
  <p:defaultTextStyle>
    <a:defPPr>
      <a:defRPr lang="vi-V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00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884" autoAdjust="0"/>
    <p:restoredTop sz="89379" autoAdjust="0"/>
  </p:normalViewPr>
  <p:slideViewPr>
    <p:cSldViewPr>
      <p:cViewPr varScale="1">
        <p:scale>
          <a:sx n="85" d="100"/>
          <a:sy n="85" d="100"/>
        </p:scale>
        <p:origin x="878" y="72"/>
      </p:cViewPr>
      <p:guideLst>
        <p:guide orient="horz" pos="2160"/>
        <p:guide pos="2880"/>
      </p:guideLst>
    </p:cSldViewPr>
  </p:slideViewPr>
  <p:outlineViewPr>
    <p:cViewPr>
      <p:scale>
        <a:sx n="33" d="100"/>
        <a:sy n="33" d="100"/>
      </p:scale>
      <p:origin x="0" y="-2149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vi-V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B18DAB-E37E-4A8B-B1C7-1C68EFE2F5ED}" type="datetimeFigureOut">
              <a:rPr lang="vi-VN" smtClean="0"/>
              <a:t>30/06/2017</a:t>
            </a:fld>
            <a:endParaRPr lang="vi-V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vi-V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vi-V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FFEE82-BDC5-4954-8FC8-AF627C555295}" type="slidenum">
              <a:rPr lang="vi-VN" smtClean="0"/>
              <a:t>‹#›</a:t>
            </a:fld>
            <a:endParaRPr lang="vi-VN"/>
          </a:p>
        </p:txBody>
      </p:sp>
    </p:spTree>
    <p:extLst>
      <p:ext uri="{BB962C8B-B14F-4D97-AF65-F5344CB8AC3E}">
        <p14:creationId xmlns:p14="http://schemas.microsoft.com/office/powerpoint/2010/main" val="2942498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xfrm>
            <a:off x="1181100" y="696913"/>
            <a:ext cx="4646613" cy="3484562"/>
          </a:xfrm>
          <a:ln/>
        </p:spPr>
      </p:sp>
      <p:sp>
        <p:nvSpPr>
          <p:cNvPr id="63491" name="Notes Placeholder 2"/>
          <p:cNvSpPr>
            <a:spLocks noGrp="1"/>
          </p:cNvSpPr>
          <p:nvPr>
            <p:ph type="body" idx="1"/>
          </p:nvPr>
        </p:nvSpPr>
        <p:spPr>
          <a:xfrm>
            <a:off x="700088" y="4414838"/>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41" tIns="46570" rIns="93141" bIns="46570"/>
          <a:lstStyle/>
          <a:p>
            <a:pPr defTabSz="457200"/>
            <a:r>
              <a:rPr lang="en-US" altLang="vi-VN" smtClean="0"/>
              <a:t>Đối với heroin, thường khoảng ¼ đến 1/5 người trở thành nghiện, do đó trong số những người bắt đầu sử dụng, chỉ có khoảng ¼ đến 1/5 người bị nghiện</a:t>
            </a:r>
          </a:p>
          <a:p>
            <a:pPr defTabSz="457200"/>
            <a:endParaRPr lang="en-US" altLang="vi-VN" smtClean="0"/>
          </a:p>
          <a:p>
            <a:pPr defTabSz="457200"/>
            <a:endParaRPr lang="en-US" altLang="vi-VN" smtClean="0"/>
          </a:p>
        </p:txBody>
      </p:sp>
      <p:sp>
        <p:nvSpPr>
          <p:cNvPr id="63492" name="Slide Number Placeholder 3"/>
          <p:cNvSpPr txBox="1">
            <a:spLocks noGrp="1"/>
          </p:cNvSpPr>
          <p:nvPr/>
        </p:nvSpPr>
        <p:spPr bwMode="auto">
          <a:xfrm>
            <a:off x="3968750" y="8826500"/>
            <a:ext cx="3036888"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41" tIns="46570" rIns="93141" bIns="46570" anchor="b"/>
          <a:lstStyle>
            <a:lvl1pPr defTabSz="465138">
              <a:spcBef>
                <a:spcPct val="30000"/>
              </a:spcBef>
              <a:defRPr sz="1200">
                <a:solidFill>
                  <a:schemeClr val="tx1"/>
                </a:solidFill>
                <a:latin typeface="Times New Roman" panose="02020603050405020304" pitchFamily="18" charset="0"/>
              </a:defRPr>
            </a:lvl1pPr>
            <a:lvl2pPr marL="742950" indent="-285750" defTabSz="465138">
              <a:spcBef>
                <a:spcPct val="30000"/>
              </a:spcBef>
              <a:defRPr sz="1200">
                <a:solidFill>
                  <a:schemeClr val="tx1"/>
                </a:solidFill>
                <a:latin typeface="Times New Roman" panose="02020603050405020304" pitchFamily="18" charset="0"/>
              </a:defRPr>
            </a:lvl2pPr>
            <a:lvl3pPr marL="1143000" indent="-228600" defTabSz="465138">
              <a:spcBef>
                <a:spcPct val="30000"/>
              </a:spcBef>
              <a:defRPr sz="1200">
                <a:solidFill>
                  <a:schemeClr val="tx1"/>
                </a:solidFill>
                <a:latin typeface="Times New Roman" panose="02020603050405020304" pitchFamily="18" charset="0"/>
              </a:defRPr>
            </a:lvl3pPr>
            <a:lvl4pPr marL="1600200" indent="-228600" defTabSz="465138">
              <a:spcBef>
                <a:spcPct val="30000"/>
              </a:spcBef>
              <a:defRPr sz="1200">
                <a:solidFill>
                  <a:schemeClr val="tx1"/>
                </a:solidFill>
                <a:latin typeface="Times New Roman" panose="02020603050405020304" pitchFamily="18" charset="0"/>
              </a:defRPr>
            </a:lvl4pPr>
            <a:lvl5pPr marL="2057400" indent="-228600" defTabSz="465138">
              <a:spcBef>
                <a:spcPct val="30000"/>
              </a:spcBef>
              <a:defRPr sz="1200">
                <a:solidFill>
                  <a:schemeClr val="tx1"/>
                </a:solidFill>
                <a:latin typeface="Times New Roman" panose="02020603050405020304" pitchFamily="18" charset="0"/>
              </a:defRPr>
            </a:lvl5pPr>
            <a:lvl6pPr marL="2514600" indent="-228600" defTabSz="46513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46513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46513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465138" eaLnBrk="0" fontAlgn="base" hangingPunct="0">
              <a:spcBef>
                <a:spcPct val="30000"/>
              </a:spcBef>
              <a:spcAft>
                <a:spcPct val="0"/>
              </a:spcAft>
              <a:defRPr sz="1200">
                <a:solidFill>
                  <a:schemeClr val="tx1"/>
                </a:solidFill>
                <a:latin typeface="Times New Roman" panose="02020603050405020304" pitchFamily="18" charset="0"/>
              </a:defRPr>
            </a:lvl9pPr>
          </a:lstStyle>
          <a:p>
            <a:pPr algn="r" eaLnBrk="1" hangingPunct="1">
              <a:spcBef>
                <a:spcPct val="0"/>
              </a:spcBef>
            </a:pPr>
            <a:fld id="{E2D64060-DA35-4AA6-8EE5-D61ADD23B421}" type="slidenum">
              <a:rPr lang="en-US" altLang="vi-VN" b="0">
                <a:latin typeface="Calibri" panose="020F0502020204030204" pitchFamily="34" charset="0"/>
                <a:ea typeface="MS PGothic" panose="020B0600070205080204" pitchFamily="34" charset="-128"/>
                <a:cs typeface="Arial" panose="020B0604020202020204" pitchFamily="34" charset="0"/>
              </a:rPr>
              <a:pPr algn="r" eaLnBrk="1" hangingPunct="1">
                <a:spcBef>
                  <a:spcPct val="0"/>
                </a:spcBef>
              </a:pPr>
              <a:t>24</a:t>
            </a:fld>
            <a:endParaRPr lang="en-US" altLang="vi-VN" b="0">
              <a:latin typeface="Calibri" panose="020F050202020403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2907964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vi-VN"/>
          </a:p>
        </p:txBody>
      </p:sp>
      <p:sp>
        <p:nvSpPr>
          <p:cNvPr id="4" name="Slide Number Placeholder 3"/>
          <p:cNvSpPr>
            <a:spLocks noGrp="1"/>
          </p:cNvSpPr>
          <p:nvPr>
            <p:ph type="sldNum" sz="quarter" idx="10"/>
          </p:nvPr>
        </p:nvSpPr>
        <p:spPr/>
        <p:txBody>
          <a:bodyPr/>
          <a:lstStyle/>
          <a:p>
            <a:fld id="{02FFEE82-BDC5-4954-8FC8-AF627C555295}" type="slidenum">
              <a:rPr lang="vi-VN" smtClean="0"/>
              <a:t>33</a:t>
            </a:fld>
            <a:endParaRPr lang="vi-VN"/>
          </a:p>
        </p:txBody>
      </p:sp>
    </p:spTree>
    <p:extLst>
      <p:ext uri="{BB962C8B-B14F-4D97-AF65-F5344CB8AC3E}">
        <p14:creationId xmlns:p14="http://schemas.microsoft.com/office/powerpoint/2010/main" val="823374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4294967295"/>
          </p:nvPr>
        </p:nvSpPr>
        <p:spPr bwMode="auto">
          <a:xfrm>
            <a:off x="3935413" y="8769350"/>
            <a:ext cx="3009900" cy="4619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55" tIns="46227" rIns="92455" bIns="46227"/>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fld id="{43273914-6E84-4229-80B2-8803F9A7C157}" type="slidenum">
              <a:rPr lang="en-US" altLang="vi-VN"/>
              <a:pPr eaLnBrk="1" hangingPunct="1"/>
              <a:t>38</a:t>
            </a:fld>
            <a:endParaRPr lang="en-US" altLang="vi-VN"/>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vi-VN" smtClean="0">
                <a:latin typeface="Verdana" panose="020B0604030504040204" pitchFamily="34" charset="0"/>
              </a:rPr>
              <a:t>Hình ảnh này mô tả não bộ của người đang sử dụng ma túy. Chúng ta có thể nhìn thấy vùng não liên quan nghiện các chất dạng thuốc phiện. Sự trao đổi chất glucose mà nghiên cứu đã cho biết điều gì đang xảy ra trên não. Glucose là một tế bào thức ăn và bằng cách do sự trao đổi chất của glucose, bạn đang nhìn các tế bào đang hoạt động.</a:t>
            </a:r>
          </a:p>
          <a:p>
            <a:endParaRPr lang="en-US" altLang="vi-VN" smtClean="0">
              <a:latin typeface="Verdana" panose="020B0604030504040204" pitchFamily="34" charset="0"/>
            </a:endParaRPr>
          </a:p>
          <a:p>
            <a:r>
              <a:rPr lang="vi-VN" altLang="vi-VN" smtClean="0">
                <a:latin typeface="Verdana" panose="020B0604030504040204" pitchFamily="34" charset="0"/>
              </a:rPr>
              <a:t>Nghiên cứu này đo lường sự chuyển hóa của Glucose và hãy nhìn trên nhóm kiểm soát (control) (bộ não của bạn cũng giống như thế). Liệu pháp đồng vận với các chất dạng thuốc phiện (Điều trị duy trì bằng methadone); và nhóm giảm một cách bền vững các chất dạng thuốc phiện (Opiate Dependence in Sustained Remission (kiêng sử dụng và đi đến 90 cuộc họp trong 90 ngày hoặc lâu hơn). Màu đỏ trên hình chỉ sự chuyển hóa glucose.</a:t>
            </a:r>
          </a:p>
          <a:p>
            <a:endParaRPr lang="en-US" altLang="vi-VN" smtClean="0">
              <a:latin typeface="Verdana" panose="020B0604030504040204" pitchFamily="34" charset="0"/>
            </a:endParaRPr>
          </a:p>
          <a:p>
            <a:r>
              <a:rPr lang="en-US" altLang="vi-VN" smtClean="0">
                <a:latin typeface="Verdana" panose="020B0604030504040204" pitchFamily="34" charset="0"/>
              </a:rPr>
              <a:t>Bây giờ bạn nhận thấy trong não trong nhóm giảm bền vững các chất dạng thuốc phiện (hình cuối) (Opiate Dependence in Sustained Remission) có nhiều màu đỏ. Điều này cho biết bộ não này đang trong giai đoạn căng thẳng, một yếu tố dự báo tái nghiện. Bộ não của bệnh nhân methadone gần như não của người bình thường và nếu bạn nhìn vào nó trong vòng 24 giờ bạn sẽ thấy nó sẽ trong giới hạn bình thường. Nếu một ai đó nói rằng tránh xa ma túy là cuộc đấu tranh hàng ngày, não của họ có thể giống như hình bên phải. Với đúng liều methadone, thường không có sự căng thẳng quá mức (ngoài những căng thẳng của cuộc sống hàng ngày).</a:t>
            </a:r>
          </a:p>
        </p:txBody>
      </p:sp>
    </p:spTree>
    <p:extLst>
      <p:ext uri="{BB962C8B-B14F-4D97-AF65-F5344CB8AC3E}">
        <p14:creationId xmlns:p14="http://schemas.microsoft.com/office/powerpoint/2010/main" val="37841729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vi-VN"/>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vi-VN"/>
          </a:p>
        </p:txBody>
      </p:sp>
      <p:sp>
        <p:nvSpPr>
          <p:cNvPr id="4" name="Date Placeholder 3"/>
          <p:cNvSpPr>
            <a:spLocks noGrp="1"/>
          </p:cNvSpPr>
          <p:nvPr>
            <p:ph type="dt" sz="half" idx="10"/>
          </p:nvPr>
        </p:nvSpPr>
        <p:spPr/>
        <p:txBody>
          <a:bodyPr/>
          <a:lstStyle/>
          <a:p>
            <a:fld id="{A0FEE1AE-E5A5-4102-A479-6AB1AD50A3A9}" type="datetimeFigureOut">
              <a:rPr lang="vi-VN" smtClean="0"/>
              <a:t>30/06/2017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5736433A-DA03-4B29-BEB5-D16E0C3C3557}" type="slidenum">
              <a:rPr lang="vi-VN" smtClean="0"/>
              <a:t>‹#›</a:t>
            </a:fld>
            <a:endParaRPr lang="vi-VN"/>
          </a:p>
        </p:txBody>
      </p:sp>
    </p:spTree>
    <p:extLst>
      <p:ext uri="{BB962C8B-B14F-4D97-AF65-F5344CB8AC3E}">
        <p14:creationId xmlns:p14="http://schemas.microsoft.com/office/powerpoint/2010/main" val="133586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Date Placeholder 3"/>
          <p:cNvSpPr>
            <a:spLocks noGrp="1"/>
          </p:cNvSpPr>
          <p:nvPr>
            <p:ph type="dt" sz="half" idx="10"/>
          </p:nvPr>
        </p:nvSpPr>
        <p:spPr/>
        <p:txBody>
          <a:bodyPr/>
          <a:lstStyle/>
          <a:p>
            <a:fld id="{A0FEE1AE-E5A5-4102-A479-6AB1AD50A3A9}" type="datetimeFigureOut">
              <a:rPr lang="vi-VN" smtClean="0"/>
              <a:t>30/06/2017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5736433A-DA03-4B29-BEB5-D16E0C3C3557}" type="slidenum">
              <a:rPr lang="vi-VN" smtClean="0"/>
              <a:t>‹#›</a:t>
            </a:fld>
            <a:endParaRPr lang="vi-VN"/>
          </a:p>
        </p:txBody>
      </p:sp>
    </p:spTree>
    <p:extLst>
      <p:ext uri="{BB962C8B-B14F-4D97-AF65-F5344CB8AC3E}">
        <p14:creationId xmlns:p14="http://schemas.microsoft.com/office/powerpoint/2010/main" val="3510153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vi-VN"/>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Date Placeholder 3"/>
          <p:cNvSpPr>
            <a:spLocks noGrp="1"/>
          </p:cNvSpPr>
          <p:nvPr>
            <p:ph type="dt" sz="half" idx="10"/>
          </p:nvPr>
        </p:nvSpPr>
        <p:spPr/>
        <p:txBody>
          <a:bodyPr/>
          <a:lstStyle/>
          <a:p>
            <a:fld id="{A0FEE1AE-E5A5-4102-A479-6AB1AD50A3A9}" type="datetimeFigureOut">
              <a:rPr lang="vi-VN" smtClean="0"/>
              <a:t>30/06/2017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5736433A-DA03-4B29-BEB5-D16E0C3C3557}" type="slidenum">
              <a:rPr lang="vi-VN" smtClean="0"/>
              <a:t>‹#›</a:t>
            </a:fld>
            <a:endParaRPr lang="vi-VN"/>
          </a:p>
        </p:txBody>
      </p:sp>
    </p:spTree>
    <p:extLst>
      <p:ext uri="{BB962C8B-B14F-4D97-AF65-F5344CB8AC3E}">
        <p14:creationId xmlns:p14="http://schemas.microsoft.com/office/powerpoint/2010/main" val="1536208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Date Placeholder 3"/>
          <p:cNvSpPr>
            <a:spLocks noGrp="1"/>
          </p:cNvSpPr>
          <p:nvPr>
            <p:ph type="dt" sz="half" idx="10"/>
          </p:nvPr>
        </p:nvSpPr>
        <p:spPr/>
        <p:txBody>
          <a:bodyPr/>
          <a:lstStyle/>
          <a:p>
            <a:fld id="{A0FEE1AE-E5A5-4102-A479-6AB1AD50A3A9}" type="datetimeFigureOut">
              <a:rPr lang="vi-VN" smtClean="0"/>
              <a:t>30/06/2017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5736433A-DA03-4B29-BEB5-D16E0C3C3557}" type="slidenum">
              <a:rPr lang="vi-VN" smtClean="0"/>
              <a:t>‹#›</a:t>
            </a:fld>
            <a:endParaRPr lang="vi-VN"/>
          </a:p>
        </p:txBody>
      </p:sp>
    </p:spTree>
    <p:extLst>
      <p:ext uri="{BB962C8B-B14F-4D97-AF65-F5344CB8AC3E}">
        <p14:creationId xmlns:p14="http://schemas.microsoft.com/office/powerpoint/2010/main" val="2500469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vi-VN"/>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FEE1AE-E5A5-4102-A479-6AB1AD50A3A9}" type="datetimeFigureOut">
              <a:rPr lang="vi-VN" smtClean="0"/>
              <a:t>30/06/2017</a:t>
            </a:fld>
            <a:endParaRPr lang="vi-VN"/>
          </a:p>
        </p:txBody>
      </p:sp>
      <p:sp>
        <p:nvSpPr>
          <p:cNvPr id="5" name="Footer Placeholder 4"/>
          <p:cNvSpPr>
            <a:spLocks noGrp="1"/>
          </p:cNvSpPr>
          <p:nvPr>
            <p:ph type="ftr" sz="quarter" idx="11"/>
          </p:nvPr>
        </p:nvSpPr>
        <p:spPr/>
        <p:txBody>
          <a:bodyPr/>
          <a:lstStyle/>
          <a:p>
            <a:endParaRPr lang="vi-VN"/>
          </a:p>
        </p:txBody>
      </p:sp>
      <p:sp>
        <p:nvSpPr>
          <p:cNvPr id="6" name="Slide Number Placeholder 5"/>
          <p:cNvSpPr>
            <a:spLocks noGrp="1"/>
          </p:cNvSpPr>
          <p:nvPr>
            <p:ph type="sldNum" sz="quarter" idx="12"/>
          </p:nvPr>
        </p:nvSpPr>
        <p:spPr/>
        <p:txBody>
          <a:bodyPr/>
          <a:lstStyle/>
          <a:p>
            <a:fld id="{5736433A-DA03-4B29-BEB5-D16E0C3C3557}" type="slidenum">
              <a:rPr lang="vi-VN" smtClean="0"/>
              <a:t>‹#›</a:t>
            </a:fld>
            <a:endParaRPr lang="vi-VN"/>
          </a:p>
        </p:txBody>
      </p:sp>
    </p:spTree>
    <p:extLst>
      <p:ext uri="{BB962C8B-B14F-4D97-AF65-F5344CB8AC3E}">
        <p14:creationId xmlns:p14="http://schemas.microsoft.com/office/powerpoint/2010/main" val="2280156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5" name="Date Placeholder 4"/>
          <p:cNvSpPr>
            <a:spLocks noGrp="1"/>
          </p:cNvSpPr>
          <p:nvPr>
            <p:ph type="dt" sz="half" idx="10"/>
          </p:nvPr>
        </p:nvSpPr>
        <p:spPr/>
        <p:txBody>
          <a:bodyPr/>
          <a:lstStyle/>
          <a:p>
            <a:fld id="{A0FEE1AE-E5A5-4102-A479-6AB1AD50A3A9}" type="datetimeFigureOut">
              <a:rPr lang="vi-VN" smtClean="0"/>
              <a:t>30/06/2017</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5736433A-DA03-4B29-BEB5-D16E0C3C3557}" type="slidenum">
              <a:rPr lang="vi-VN" smtClean="0"/>
              <a:t>‹#›</a:t>
            </a:fld>
            <a:endParaRPr lang="vi-VN"/>
          </a:p>
        </p:txBody>
      </p:sp>
    </p:spTree>
    <p:extLst>
      <p:ext uri="{BB962C8B-B14F-4D97-AF65-F5344CB8AC3E}">
        <p14:creationId xmlns:p14="http://schemas.microsoft.com/office/powerpoint/2010/main" val="1066378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vi-VN"/>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7" name="Date Placeholder 6"/>
          <p:cNvSpPr>
            <a:spLocks noGrp="1"/>
          </p:cNvSpPr>
          <p:nvPr>
            <p:ph type="dt" sz="half" idx="10"/>
          </p:nvPr>
        </p:nvSpPr>
        <p:spPr/>
        <p:txBody>
          <a:bodyPr/>
          <a:lstStyle/>
          <a:p>
            <a:fld id="{A0FEE1AE-E5A5-4102-A479-6AB1AD50A3A9}" type="datetimeFigureOut">
              <a:rPr lang="vi-VN" smtClean="0"/>
              <a:t>30/06/2017</a:t>
            </a:fld>
            <a:endParaRPr lang="vi-VN"/>
          </a:p>
        </p:txBody>
      </p:sp>
      <p:sp>
        <p:nvSpPr>
          <p:cNvPr id="8" name="Footer Placeholder 7"/>
          <p:cNvSpPr>
            <a:spLocks noGrp="1"/>
          </p:cNvSpPr>
          <p:nvPr>
            <p:ph type="ftr" sz="quarter" idx="11"/>
          </p:nvPr>
        </p:nvSpPr>
        <p:spPr/>
        <p:txBody>
          <a:bodyPr/>
          <a:lstStyle/>
          <a:p>
            <a:endParaRPr lang="vi-VN"/>
          </a:p>
        </p:txBody>
      </p:sp>
      <p:sp>
        <p:nvSpPr>
          <p:cNvPr id="9" name="Slide Number Placeholder 8"/>
          <p:cNvSpPr>
            <a:spLocks noGrp="1"/>
          </p:cNvSpPr>
          <p:nvPr>
            <p:ph type="sldNum" sz="quarter" idx="12"/>
          </p:nvPr>
        </p:nvSpPr>
        <p:spPr/>
        <p:txBody>
          <a:bodyPr/>
          <a:lstStyle/>
          <a:p>
            <a:fld id="{5736433A-DA03-4B29-BEB5-D16E0C3C3557}" type="slidenum">
              <a:rPr lang="vi-VN" smtClean="0"/>
              <a:t>‹#›</a:t>
            </a:fld>
            <a:endParaRPr lang="vi-VN"/>
          </a:p>
        </p:txBody>
      </p:sp>
    </p:spTree>
    <p:extLst>
      <p:ext uri="{BB962C8B-B14F-4D97-AF65-F5344CB8AC3E}">
        <p14:creationId xmlns:p14="http://schemas.microsoft.com/office/powerpoint/2010/main" val="4164071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vi-VN"/>
          </a:p>
        </p:txBody>
      </p:sp>
      <p:sp>
        <p:nvSpPr>
          <p:cNvPr id="3" name="Date Placeholder 2"/>
          <p:cNvSpPr>
            <a:spLocks noGrp="1"/>
          </p:cNvSpPr>
          <p:nvPr>
            <p:ph type="dt" sz="half" idx="10"/>
          </p:nvPr>
        </p:nvSpPr>
        <p:spPr/>
        <p:txBody>
          <a:bodyPr/>
          <a:lstStyle/>
          <a:p>
            <a:fld id="{A0FEE1AE-E5A5-4102-A479-6AB1AD50A3A9}" type="datetimeFigureOut">
              <a:rPr lang="vi-VN" smtClean="0"/>
              <a:t>30/06/2017</a:t>
            </a:fld>
            <a:endParaRPr lang="vi-VN"/>
          </a:p>
        </p:txBody>
      </p:sp>
      <p:sp>
        <p:nvSpPr>
          <p:cNvPr id="4" name="Footer Placeholder 3"/>
          <p:cNvSpPr>
            <a:spLocks noGrp="1"/>
          </p:cNvSpPr>
          <p:nvPr>
            <p:ph type="ftr" sz="quarter" idx="11"/>
          </p:nvPr>
        </p:nvSpPr>
        <p:spPr/>
        <p:txBody>
          <a:bodyPr/>
          <a:lstStyle/>
          <a:p>
            <a:endParaRPr lang="vi-VN"/>
          </a:p>
        </p:txBody>
      </p:sp>
      <p:sp>
        <p:nvSpPr>
          <p:cNvPr id="5" name="Slide Number Placeholder 4"/>
          <p:cNvSpPr>
            <a:spLocks noGrp="1"/>
          </p:cNvSpPr>
          <p:nvPr>
            <p:ph type="sldNum" sz="quarter" idx="12"/>
          </p:nvPr>
        </p:nvSpPr>
        <p:spPr/>
        <p:txBody>
          <a:bodyPr/>
          <a:lstStyle/>
          <a:p>
            <a:fld id="{5736433A-DA03-4B29-BEB5-D16E0C3C3557}" type="slidenum">
              <a:rPr lang="vi-VN" smtClean="0"/>
              <a:t>‹#›</a:t>
            </a:fld>
            <a:endParaRPr lang="vi-VN"/>
          </a:p>
        </p:txBody>
      </p:sp>
    </p:spTree>
    <p:extLst>
      <p:ext uri="{BB962C8B-B14F-4D97-AF65-F5344CB8AC3E}">
        <p14:creationId xmlns:p14="http://schemas.microsoft.com/office/powerpoint/2010/main" val="2872257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FEE1AE-E5A5-4102-A479-6AB1AD50A3A9}" type="datetimeFigureOut">
              <a:rPr lang="vi-VN" smtClean="0"/>
              <a:t>30/06/2017</a:t>
            </a:fld>
            <a:endParaRPr lang="vi-VN"/>
          </a:p>
        </p:txBody>
      </p:sp>
      <p:sp>
        <p:nvSpPr>
          <p:cNvPr id="3" name="Footer Placeholder 2"/>
          <p:cNvSpPr>
            <a:spLocks noGrp="1"/>
          </p:cNvSpPr>
          <p:nvPr>
            <p:ph type="ftr" sz="quarter" idx="11"/>
          </p:nvPr>
        </p:nvSpPr>
        <p:spPr/>
        <p:txBody>
          <a:bodyPr/>
          <a:lstStyle/>
          <a:p>
            <a:endParaRPr lang="vi-VN"/>
          </a:p>
        </p:txBody>
      </p:sp>
      <p:sp>
        <p:nvSpPr>
          <p:cNvPr id="4" name="Slide Number Placeholder 3"/>
          <p:cNvSpPr>
            <a:spLocks noGrp="1"/>
          </p:cNvSpPr>
          <p:nvPr>
            <p:ph type="sldNum" sz="quarter" idx="12"/>
          </p:nvPr>
        </p:nvSpPr>
        <p:spPr/>
        <p:txBody>
          <a:bodyPr/>
          <a:lstStyle/>
          <a:p>
            <a:fld id="{5736433A-DA03-4B29-BEB5-D16E0C3C3557}" type="slidenum">
              <a:rPr lang="vi-VN" smtClean="0"/>
              <a:t>‹#›</a:t>
            </a:fld>
            <a:endParaRPr lang="vi-VN"/>
          </a:p>
        </p:txBody>
      </p:sp>
    </p:spTree>
    <p:extLst>
      <p:ext uri="{BB962C8B-B14F-4D97-AF65-F5344CB8AC3E}">
        <p14:creationId xmlns:p14="http://schemas.microsoft.com/office/powerpoint/2010/main" val="40653851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vi-VN"/>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FEE1AE-E5A5-4102-A479-6AB1AD50A3A9}" type="datetimeFigureOut">
              <a:rPr lang="vi-VN" smtClean="0"/>
              <a:t>30/06/2017</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5736433A-DA03-4B29-BEB5-D16E0C3C3557}" type="slidenum">
              <a:rPr lang="vi-VN" smtClean="0"/>
              <a:t>‹#›</a:t>
            </a:fld>
            <a:endParaRPr lang="vi-VN"/>
          </a:p>
        </p:txBody>
      </p:sp>
    </p:spTree>
    <p:extLst>
      <p:ext uri="{BB962C8B-B14F-4D97-AF65-F5344CB8AC3E}">
        <p14:creationId xmlns:p14="http://schemas.microsoft.com/office/powerpoint/2010/main" val="40279654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vi-VN"/>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vi-VN"/>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FEE1AE-E5A5-4102-A479-6AB1AD50A3A9}" type="datetimeFigureOut">
              <a:rPr lang="vi-VN" smtClean="0"/>
              <a:t>30/06/2017</a:t>
            </a:fld>
            <a:endParaRPr lang="vi-VN"/>
          </a:p>
        </p:txBody>
      </p:sp>
      <p:sp>
        <p:nvSpPr>
          <p:cNvPr id="6" name="Footer Placeholder 5"/>
          <p:cNvSpPr>
            <a:spLocks noGrp="1"/>
          </p:cNvSpPr>
          <p:nvPr>
            <p:ph type="ftr" sz="quarter" idx="11"/>
          </p:nvPr>
        </p:nvSpPr>
        <p:spPr/>
        <p:txBody>
          <a:bodyPr/>
          <a:lstStyle/>
          <a:p>
            <a:endParaRPr lang="vi-VN"/>
          </a:p>
        </p:txBody>
      </p:sp>
      <p:sp>
        <p:nvSpPr>
          <p:cNvPr id="7" name="Slide Number Placeholder 6"/>
          <p:cNvSpPr>
            <a:spLocks noGrp="1"/>
          </p:cNvSpPr>
          <p:nvPr>
            <p:ph type="sldNum" sz="quarter" idx="12"/>
          </p:nvPr>
        </p:nvSpPr>
        <p:spPr/>
        <p:txBody>
          <a:bodyPr/>
          <a:lstStyle/>
          <a:p>
            <a:fld id="{5736433A-DA03-4B29-BEB5-D16E0C3C3557}" type="slidenum">
              <a:rPr lang="vi-VN" smtClean="0"/>
              <a:t>‹#›</a:t>
            </a:fld>
            <a:endParaRPr lang="vi-VN"/>
          </a:p>
        </p:txBody>
      </p:sp>
    </p:spTree>
    <p:extLst>
      <p:ext uri="{BB962C8B-B14F-4D97-AF65-F5344CB8AC3E}">
        <p14:creationId xmlns:p14="http://schemas.microsoft.com/office/powerpoint/2010/main" val="4171798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vi-VN"/>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vi-VN"/>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0FEE1AE-E5A5-4102-A479-6AB1AD50A3A9}" type="datetimeFigureOut">
              <a:rPr lang="vi-VN" smtClean="0"/>
              <a:t>30/06/2017</a:t>
            </a:fld>
            <a:endParaRPr lang="vi-VN"/>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vi-VN"/>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736433A-DA03-4B29-BEB5-D16E0C3C3557}" type="slidenum">
              <a:rPr lang="vi-VN" smtClean="0"/>
              <a:t>‹#›</a:t>
            </a:fld>
            <a:endParaRPr lang="vi-VN"/>
          </a:p>
        </p:txBody>
      </p:sp>
    </p:spTree>
    <p:extLst>
      <p:ext uri="{BB962C8B-B14F-4D97-AF65-F5344CB8AC3E}">
        <p14:creationId xmlns:p14="http://schemas.microsoft.com/office/powerpoint/2010/main" val="3233913562"/>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vi-V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81200"/>
            <a:ext cx="8153400" cy="1828800"/>
          </a:xfrm>
        </p:spPr>
        <p:txBody>
          <a:bodyPr>
            <a:normAutofit fontScale="90000"/>
          </a:bodyPr>
          <a:lstStyle/>
          <a:p>
            <a:pPr algn="r">
              <a:lnSpc>
                <a:spcPct val="150000"/>
              </a:lnSpc>
            </a:pPr>
            <a:r>
              <a:rPr lang="en-US" sz="5300" b="1" dirty="0" err="1" smtClean="0">
                <a:latin typeface="Tahoma" panose="020B0604030504040204" pitchFamily="34" charset="0"/>
                <a:ea typeface="Tahoma" panose="020B0604030504040204" pitchFamily="34" charset="0"/>
                <a:cs typeface="Tahoma" panose="020B0604030504040204" pitchFamily="34" charset="0"/>
              </a:rPr>
              <a:t>Tổng</a:t>
            </a:r>
            <a:r>
              <a:rPr lang="en-US" sz="5300" b="1" dirty="0" smtClean="0">
                <a:latin typeface="Tahoma" panose="020B0604030504040204" pitchFamily="34" charset="0"/>
                <a:ea typeface="Tahoma" panose="020B0604030504040204" pitchFamily="34" charset="0"/>
                <a:cs typeface="Tahoma" panose="020B0604030504040204" pitchFamily="34" charset="0"/>
              </a:rPr>
              <a:t> </a:t>
            </a:r>
            <a:r>
              <a:rPr lang="en-US" sz="5300" b="1" dirty="0" err="1" smtClean="0">
                <a:latin typeface="Tahoma" panose="020B0604030504040204" pitchFamily="34" charset="0"/>
                <a:ea typeface="Tahoma" panose="020B0604030504040204" pitchFamily="34" charset="0"/>
                <a:cs typeface="Tahoma" panose="020B0604030504040204" pitchFamily="34" charset="0"/>
              </a:rPr>
              <a:t>quan</a:t>
            </a:r>
            <a:r>
              <a:rPr lang="en-US" sz="5300" b="1" dirty="0" smtClean="0">
                <a:latin typeface="Tahoma" panose="020B0604030504040204" pitchFamily="34" charset="0"/>
                <a:ea typeface="Tahoma" panose="020B0604030504040204" pitchFamily="34" charset="0"/>
                <a:cs typeface="Tahoma" panose="020B0604030504040204" pitchFamily="34" charset="0"/>
              </a:rPr>
              <a:t> </a:t>
            </a:r>
            <a:r>
              <a:rPr lang="en-US" sz="5300" b="1" err="1" smtClean="0">
                <a:latin typeface="Tahoma" panose="020B0604030504040204" pitchFamily="34" charset="0"/>
                <a:ea typeface="Tahoma" panose="020B0604030504040204" pitchFamily="34" charset="0"/>
                <a:cs typeface="Tahoma" panose="020B0604030504040204" pitchFamily="34" charset="0"/>
              </a:rPr>
              <a:t>về</a:t>
            </a:r>
            <a:r>
              <a:rPr lang="en-US" sz="5300" b="1" smtClean="0">
                <a:latin typeface="Tahoma" panose="020B0604030504040204" pitchFamily="34" charset="0"/>
                <a:ea typeface="Tahoma" panose="020B0604030504040204" pitchFamily="34" charset="0"/>
                <a:cs typeface="Tahoma" panose="020B0604030504040204" pitchFamily="34" charset="0"/>
              </a:rPr>
              <a:t> nghiện chất và điều trị methadone</a:t>
            </a:r>
            <a:endParaRPr lang="vi-VN" sz="2800" dirty="0">
              <a:effectLst/>
              <a:latin typeface="Arial" pitchFamily="34" charset="0"/>
              <a:cs typeface="Arial" pitchFamily="34" charset="0"/>
            </a:endParaRPr>
          </a:p>
        </p:txBody>
      </p:sp>
      <p:sp>
        <p:nvSpPr>
          <p:cNvPr id="3" name="Subtitle 2"/>
          <p:cNvSpPr>
            <a:spLocks noGrp="1"/>
          </p:cNvSpPr>
          <p:nvPr>
            <p:ph type="subTitle" idx="1"/>
          </p:nvPr>
        </p:nvSpPr>
        <p:spPr>
          <a:xfrm>
            <a:off x="533400" y="4419600"/>
            <a:ext cx="7854696" cy="1752600"/>
          </a:xfrm>
        </p:spPr>
        <p:txBody>
          <a:bodyPr>
            <a:normAutofit/>
          </a:bodyPr>
          <a:lstStyle/>
          <a:p>
            <a:pPr algn="r"/>
            <a:r>
              <a:rPr lang="en-US" sz="2800" b="1" dirty="0" err="1" smtClean="0">
                <a:solidFill>
                  <a:schemeClr val="tx1"/>
                </a:solidFill>
                <a:latin typeface="Arial" panose="020B0604020202020204" pitchFamily="34" charset="0"/>
                <a:cs typeface="Arial" panose="020B0604020202020204" pitchFamily="34" charset="0"/>
              </a:rPr>
              <a:t>ThS</a:t>
            </a:r>
            <a:r>
              <a:rPr lang="en-US" sz="2800" b="1" dirty="0" smtClean="0">
                <a:solidFill>
                  <a:schemeClr val="tx1"/>
                </a:solidFill>
                <a:latin typeface="Arial" panose="020B0604020202020204" pitchFamily="34" charset="0"/>
                <a:cs typeface="Arial" panose="020B0604020202020204" pitchFamily="34" charset="0"/>
              </a:rPr>
              <a:t>. BS. </a:t>
            </a:r>
            <a:r>
              <a:rPr lang="en-US" sz="2800" b="1" dirty="0" err="1" smtClean="0">
                <a:solidFill>
                  <a:schemeClr val="tx1"/>
                </a:solidFill>
                <a:latin typeface="Arial" panose="020B0604020202020204" pitchFamily="34" charset="0"/>
                <a:cs typeface="Arial" panose="020B0604020202020204" pitchFamily="34" charset="0"/>
              </a:rPr>
              <a:t>Nguyễn</a:t>
            </a:r>
            <a:r>
              <a:rPr lang="en-US" sz="2800" b="1" dirty="0" smtClean="0">
                <a:solidFill>
                  <a:schemeClr val="tx1"/>
                </a:solidFill>
                <a:latin typeface="Arial" panose="020B0604020202020204" pitchFamily="34" charset="0"/>
                <a:cs typeface="Arial" panose="020B0604020202020204" pitchFamily="34" charset="0"/>
              </a:rPr>
              <a:t> Song </a:t>
            </a:r>
            <a:r>
              <a:rPr lang="en-US" sz="2800" b="1" dirty="0" err="1" smtClean="0">
                <a:solidFill>
                  <a:schemeClr val="tx1"/>
                </a:solidFill>
                <a:latin typeface="Arial" panose="020B0604020202020204" pitchFamily="34" charset="0"/>
                <a:cs typeface="Arial" panose="020B0604020202020204" pitchFamily="34" charset="0"/>
              </a:rPr>
              <a:t>Chí</a:t>
            </a:r>
            <a:r>
              <a:rPr lang="en-US" sz="2800" b="1" dirty="0" smtClean="0">
                <a:solidFill>
                  <a:schemeClr val="tx1"/>
                </a:solidFill>
                <a:latin typeface="Arial" panose="020B0604020202020204" pitchFamily="34" charset="0"/>
                <a:cs typeface="Arial" panose="020B0604020202020204" pitchFamily="34" charset="0"/>
              </a:rPr>
              <a:t> </a:t>
            </a:r>
            <a:r>
              <a:rPr lang="en-US" sz="2800" b="1" dirty="0" err="1" smtClean="0">
                <a:solidFill>
                  <a:schemeClr val="tx1"/>
                </a:solidFill>
                <a:latin typeface="Arial" panose="020B0604020202020204" pitchFamily="34" charset="0"/>
                <a:cs typeface="Arial" panose="020B0604020202020204" pitchFamily="34" charset="0"/>
              </a:rPr>
              <a:t>Trung</a:t>
            </a:r>
            <a:endParaRPr lang="en-US" sz="2800" b="1" dirty="0" smtClean="0">
              <a:solidFill>
                <a:schemeClr val="tx1"/>
              </a:solidFill>
              <a:latin typeface="Arial" panose="020B0604020202020204" pitchFamily="34" charset="0"/>
              <a:cs typeface="Arial" panose="020B0604020202020204" pitchFamily="34" charset="0"/>
            </a:endParaRPr>
          </a:p>
          <a:p>
            <a:pPr algn="r"/>
            <a:r>
              <a:rPr lang="en-US" sz="2400" dirty="0" err="1" smtClean="0">
                <a:solidFill>
                  <a:schemeClr val="tx1"/>
                </a:solidFill>
                <a:latin typeface="Arial" panose="020B0604020202020204" pitchFamily="34" charset="0"/>
                <a:cs typeface="Arial" panose="020B0604020202020204" pitchFamily="34" charset="0"/>
              </a:rPr>
              <a:t>Bộ</a:t>
            </a:r>
            <a:r>
              <a:rPr lang="en-US" sz="2400" dirty="0" smtClean="0">
                <a:solidFill>
                  <a:schemeClr val="tx1"/>
                </a:solidFill>
                <a:latin typeface="Arial" panose="020B0604020202020204" pitchFamily="34" charset="0"/>
                <a:cs typeface="Arial" panose="020B0604020202020204" pitchFamily="34" charset="0"/>
              </a:rPr>
              <a:t> </a:t>
            </a:r>
            <a:r>
              <a:rPr lang="en-US" sz="2400" dirty="0" err="1" smtClean="0">
                <a:solidFill>
                  <a:schemeClr val="tx1"/>
                </a:solidFill>
                <a:latin typeface="Arial" panose="020B0604020202020204" pitchFamily="34" charset="0"/>
                <a:cs typeface="Arial" panose="020B0604020202020204" pitchFamily="34" charset="0"/>
              </a:rPr>
              <a:t>môn</a:t>
            </a:r>
            <a:r>
              <a:rPr lang="en-US" sz="2400" dirty="0" smtClean="0">
                <a:solidFill>
                  <a:schemeClr val="tx1"/>
                </a:solidFill>
                <a:latin typeface="Arial" panose="020B0604020202020204" pitchFamily="34" charset="0"/>
                <a:cs typeface="Arial" panose="020B0604020202020204" pitchFamily="34" charset="0"/>
              </a:rPr>
              <a:t> </a:t>
            </a:r>
            <a:r>
              <a:rPr lang="en-US" sz="2400" dirty="0" err="1" smtClean="0">
                <a:solidFill>
                  <a:schemeClr val="tx1"/>
                </a:solidFill>
                <a:latin typeface="Arial" panose="020B0604020202020204" pitchFamily="34" charset="0"/>
                <a:cs typeface="Arial" panose="020B0604020202020204" pitchFamily="34" charset="0"/>
              </a:rPr>
              <a:t>Tâm</a:t>
            </a:r>
            <a:r>
              <a:rPr lang="en-US" sz="2400" dirty="0" smtClean="0">
                <a:solidFill>
                  <a:schemeClr val="tx1"/>
                </a:solidFill>
                <a:latin typeface="Arial" panose="020B0604020202020204" pitchFamily="34" charset="0"/>
                <a:cs typeface="Arial" panose="020B0604020202020204" pitchFamily="34" charset="0"/>
              </a:rPr>
              <a:t> </a:t>
            </a:r>
            <a:r>
              <a:rPr lang="en-US" sz="2400" dirty="0" err="1" smtClean="0">
                <a:solidFill>
                  <a:schemeClr val="tx1"/>
                </a:solidFill>
                <a:latin typeface="Arial" panose="020B0604020202020204" pitchFamily="34" charset="0"/>
                <a:cs typeface="Arial" panose="020B0604020202020204" pitchFamily="34" charset="0"/>
              </a:rPr>
              <a:t>thần</a:t>
            </a:r>
            <a:endParaRPr lang="en-US" sz="2400" dirty="0" smtClean="0">
              <a:solidFill>
                <a:schemeClr val="tx1"/>
              </a:solidFill>
              <a:latin typeface="Arial" panose="020B0604020202020204" pitchFamily="34" charset="0"/>
              <a:cs typeface="Arial" panose="020B0604020202020204" pitchFamily="34" charset="0"/>
            </a:endParaRPr>
          </a:p>
          <a:p>
            <a:pPr algn="r"/>
            <a:r>
              <a:rPr lang="en-US" sz="2400" dirty="0" err="1" smtClean="0">
                <a:solidFill>
                  <a:schemeClr val="tx1"/>
                </a:solidFill>
                <a:latin typeface="Arial" panose="020B0604020202020204" pitchFamily="34" charset="0"/>
                <a:cs typeface="Arial" panose="020B0604020202020204" pitchFamily="34" charset="0"/>
              </a:rPr>
              <a:t>Đại</a:t>
            </a:r>
            <a:r>
              <a:rPr lang="en-US" sz="2400" dirty="0" smtClean="0">
                <a:solidFill>
                  <a:schemeClr val="tx1"/>
                </a:solidFill>
                <a:latin typeface="Arial" panose="020B0604020202020204" pitchFamily="34" charset="0"/>
                <a:cs typeface="Arial" panose="020B0604020202020204" pitchFamily="34" charset="0"/>
              </a:rPr>
              <a:t> </a:t>
            </a:r>
            <a:r>
              <a:rPr lang="en-US" sz="2400" dirty="0" err="1" smtClean="0">
                <a:solidFill>
                  <a:schemeClr val="tx1"/>
                </a:solidFill>
                <a:latin typeface="Arial" panose="020B0604020202020204" pitchFamily="34" charset="0"/>
                <a:cs typeface="Arial" panose="020B0604020202020204" pitchFamily="34" charset="0"/>
              </a:rPr>
              <a:t>học</a:t>
            </a:r>
            <a:r>
              <a:rPr lang="en-US" sz="2400" dirty="0" smtClean="0">
                <a:solidFill>
                  <a:schemeClr val="tx1"/>
                </a:solidFill>
                <a:latin typeface="Arial" panose="020B0604020202020204" pitchFamily="34" charset="0"/>
                <a:cs typeface="Arial" panose="020B0604020202020204" pitchFamily="34" charset="0"/>
              </a:rPr>
              <a:t> Y </a:t>
            </a:r>
            <a:r>
              <a:rPr lang="en-US" sz="2400" dirty="0" err="1" smtClean="0">
                <a:solidFill>
                  <a:schemeClr val="tx1"/>
                </a:solidFill>
                <a:latin typeface="Arial" panose="020B0604020202020204" pitchFamily="34" charset="0"/>
                <a:cs typeface="Arial" panose="020B0604020202020204" pitchFamily="34" charset="0"/>
              </a:rPr>
              <a:t>Dược</a:t>
            </a:r>
            <a:r>
              <a:rPr lang="en-US" sz="2400" dirty="0" smtClean="0">
                <a:solidFill>
                  <a:schemeClr val="tx1"/>
                </a:solidFill>
                <a:latin typeface="Arial" panose="020B0604020202020204" pitchFamily="34" charset="0"/>
                <a:cs typeface="Arial" panose="020B0604020202020204" pitchFamily="34" charset="0"/>
              </a:rPr>
              <a:t> TP.HCM</a:t>
            </a:r>
            <a:endParaRPr lang="vi-VN" sz="2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766373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Đặc</a:t>
            </a:r>
            <a:r>
              <a:rPr lang="en-US" dirty="0" smtClean="0"/>
              <a:t> </a:t>
            </a:r>
            <a:r>
              <a:rPr lang="en-US" dirty="0" err="1" smtClean="0"/>
              <a:t>điểm</a:t>
            </a:r>
            <a:r>
              <a:rPr lang="en-US" dirty="0" smtClean="0"/>
              <a:t> </a:t>
            </a:r>
            <a:r>
              <a:rPr lang="en-US" dirty="0" err="1" smtClean="0"/>
              <a:t>chung</a:t>
            </a:r>
            <a:r>
              <a:rPr lang="en-US" dirty="0" smtClean="0"/>
              <a:t> </a:t>
            </a:r>
            <a:r>
              <a:rPr lang="en-US" dirty="0" err="1" smtClean="0"/>
              <a:t>của</a:t>
            </a:r>
            <a:r>
              <a:rPr lang="en-US" dirty="0" smtClean="0"/>
              <a:t> CDTP (opioid)</a:t>
            </a:r>
            <a:endParaRPr lang="vi-VN" dirty="0"/>
          </a:p>
        </p:txBody>
      </p:sp>
      <p:sp>
        <p:nvSpPr>
          <p:cNvPr id="3" name="Content Placeholder 2"/>
          <p:cNvSpPr>
            <a:spLocks noGrp="1"/>
          </p:cNvSpPr>
          <p:nvPr>
            <p:ph idx="1"/>
          </p:nvPr>
        </p:nvSpPr>
        <p:spPr/>
        <p:txBody>
          <a:bodyPr/>
          <a:lstStyle/>
          <a:p>
            <a:r>
              <a:rPr lang="vi-VN" dirty="0" smtClean="0"/>
              <a:t>Tác động lên thụ thể mu</a:t>
            </a:r>
            <a:r>
              <a:rPr lang="en-US" dirty="0" smtClean="0"/>
              <a:t> </a:t>
            </a:r>
            <a:r>
              <a:rPr lang="vi-VN" dirty="0" smtClean="0"/>
              <a:t>trong não bộ</a:t>
            </a:r>
            <a:r>
              <a:rPr lang="en-US" dirty="0" smtClean="0"/>
              <a:t> (</a:t>
            </a:r>
            <a:r>
              <a:rPr lang="en-US" dirty="0" err="1" smtClean="0"/>
              <a:t>thụ</a:t>
            </a:r>
            <a:r>
              <a:rPr lang="en-US" dirty="0" smtClean="0"/>
              <a:t> </a:t>
            </a:r>
            <a:r>
              <a:rPr lang="en-US" dirty="0" err="1" smtClean="0"/>
              <a:t>thể</a:t>
            </a:r>
            <a:r>
              <a:rPr lang="en-US" dirty="0" smtClean="0"/>
              <a:t> </a:t>
            </a:r>
            <a:r>
              <a:rPr lang="en-US" dirty="0" err="1" smtClean="0"/>
              <a:t>chính</a:t>
            </a:r>
            <a:r>
              <a:rPr lang="en-US" dirty="0" smtClean="0"/>
              <a:t> </a:t>
            </a:r>
            <a:r>
              <a:rPr lang="en-US" dirty="0" err="1" smtClean="0"/>
              <a:t>mà</a:t>
            </a:r>
            <a:r>
              <a:rPr lang="en-US" dirty="0" smtClean="0"/>
              <a:t> morphine </a:t>
            </a:r>
            <a:r>
              <a:rPr lang="en-US" dirty="0" err="1" smtClean="0"/>
              <a:t>tác</a:t>
            </a:r>
            <a:r>
              <a:rPr lang="en-US" dirty="0" smtClean="0"/>
              <a:t> </a:t>
            </a:r>
            <a:r>
              <a:rPr lang="en-US" dirty="0" err="1" smtClean="0"/>
              <a:t>động</a:t>
            </a:r>
            <a:r>
              <a:rPr lang="en-US" dirty="0" smtClean="0"/>
              <a:t>)</a:t>
            </a:r>
            <a:r>
              <a:rPr lang="vi-VN" dirty="0" smtClean="0"/>
              <a:t>.</a:t>
            </a:r>
          </a:p>
          <a:p>
            <a:r>
              <a:rPr lang="vi-VN" dirty="0" smtClean="0"/>
              <a:t>Biểu hiện ngộ độc.</a:t>
            </a:r>
          </a:p>
          <a:p>
            <a:r>
              <a:rPr lang="vi-VN" dirty="0" smtClean="0"/>
              <a:t>Biểu hiện hội chứng cai.</a:t>
            </a:r>
          </a:p>
          <a:p>
            <a:endParaRPr lang="en-US" dirty="0" smtClean="0"/>
          </a:p>
          <a:p>
            <a:pPr marL="0" indent="0">
              <a:buNone/>
            </a:pPr>
            <a:r>
              <a:rPr lang="en-US" dirty="0" err="1" smtClean="0"/>
              <a:t>Tùy</a:t>
            </a:r>
            <a:r>
              <a:rPr lang="en-US" dirty="0" smtClean="0"/>
              <a:t> </a:t>
            </a:r>
            <a:r>
              <a:rPr lang="en-US" dirty="0" err="1" smtClean="0"/>
              <a:t>theo</a:t>
            </a:r>
            <a:r>
              <a:rPr lang="en-US" dirty="0" smtClean="0"/>
              <a:t> </a:t>
            </a:r>
            <a:r>
              <a:rPr lang="en-US" dirty="0" err="1" smtClean="0"/>
              <a:t>thời</a:t>
            </a:r>
            <a:r>
              <a:rPr lang="en-US" dirty="0" smtClean="0"/>
              <a:t> </a:t>
            </a:r>
            <a:r>
              <a:rPr lang="en-US" dirty="0" err="1" smtClean="0"/>
              <a:t>gian</a:t>
            </a:r>
            <a:r>
              <a:rPr lang="en-US" dirty="0" smtClean="0"/>
              <a:t> </a:t>
            </a:r>
            <a:r>
              <a:rPr lang="en-US" dirty="0" err="1" smtClean="0"/>
              <a:t>bán</a:t>
            </a:r>
            <a:r>
              <a:rPr lang="en-US" dirty="0" smtClean="0"/>
              <a:t> </a:t>
            </a:r>
            <a:r>
              <a:rPr lang="en-US" dirty="0" err="1" smtClean="0"/>
              <a:t>hủy</a:t>
            </a:r>
            <a:r>
              <a:rPr lang="en-US" dirty="0" smtClean="0"/>
              <a:t> </a:t>
            </a:r>
            <a:r>
              <a:rPr lang="en-US" dirty="0" err="1" smtClean="0"/>
              <a:t>mà</a:t>
            </a:r>
            <a:r>
              <a:rPr lang="en-US" dirty="0" smtClean="0"/>
              <a:t> </a:t>
            </a:r>
            <a:r>
              <a:rPr lang="en-US" dirty="0" err="1" smtClean="0"/>
              <a:t>thời</a:t>
            </a:r>
            <a:r>
              <a:rPr lang="en-US" dirty="0" smtClean="0"/>
              <a:t> </a:t>
            </a:r>
            <a:r>
              <a:rPr lang="en-US" dirty="0" err="1" smtClean="0"/>
              <a:t>gian</a:t>
            </a:r>
            <a:r>
              <a:rPr lang="en-US" dirty="0" smtClean="0"/>
              <a:t> </a:t>
            </a:r>
            <a:r>
              <a:rPr lang="en-US" dirty="0" err="1" smtClean="0"/>
              <a:t>tác</a:t>
            </a:r>
            <a:r>
              <a:rPr lang="en-US" dirty="0" smtClean="0"/>
              <a:t> </a:t>
            </a:r>
            <a:r>
              <a:rPr lang="en-US" dirty="0" err="1" smtClean="0"/>
              <a:t>động</a:t>
            </a:r>
            <a:r>
              <a:rPr lang="en-US" dirty="0" smtClean="0"/>
              <a:t> </a:t>
            </a:r>
            <a:r>
              <a:rPr lang="en-US" dirty="0" err="1" smtClean="0"/>
              <a:t>của</a:t>
            </a:r>
            <a:r>
              <a:rPr lang="en-US" dirty="0" smtClean="0"/>
              <a:t> </a:t>
            </a:r>
            <a:r>
              <a:rPr lang="en-US" dirty="0" err="1" smtClean="0"/>
              <a:t>các</a:t>
            </a:r>
            <a:r>
              <a:rPr lang="en-US" dirty="0" smtClean="0"/>
              <a:t> CDTP </a:t>
            </a:r>
            <a:r>
              <a:rPr lang="en-US" dirty="0" err="1" smtClean="0"/>
              <a:t>ngắn</a:t>
            </a:r>
            <a:r>
              <a:rPr lang="en-US" dirty="0" smtClean="0"/>
              <a:t> </a:t>
            </a:r>
            <a:r>
              <a:rPr lang="en-US" dirty="0" err="1" smtClean="0"/>
              <a:t>dài</a:t>
            </a:r>
            <a:r>
              <a:rPr lang="en-US" dirty="0" smtClean="0"/>
              <a:t> </a:t>
            </a:r>
            <a:r>
              <a:rPr lang="en-US" dirty="0" err="1" smtClean="0"/>
              <a:t>khác</a:t>
            </a:r>
            <a:r>
              <a:rPr lang="en-US" dirty="0" smtClean="0"/>
              <a:t> </a:t>
            </a:r>
            <a:r>
              <a:rPr lang="en-US" dirty="0" err="1" smtClean="0"/>
              <a:t>nhau</a:t>
            </a:r>
            <a:r>
              <a:rPr lang="en-US" dirty="0" smtClean="0"/>
              <a:t>.</a:t>
            </a:r>
            <a:endParaRPr lang="vi-VN" dirty="0"/>
          </a:p>
        </p:txBody>
      </p:sp>
    </p:spTree>
    <p:extLst>
      <p:ext uri="{BB962C8B-B14F-4D97-AF65-F5344CB8AC3E}">
        <p14:creationId xmlns:p14="http://schemas.microsoft.com/office/powerpoint/2010/main" val="14305128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Phân</a:t>
            </a:r>
            <a:r>
              <a:rPr lang="en-US" dirty="0" smtClean="0"/>
              <a:t> </a:t>
            </a:r>
            <a:r>
              <a:rPr lang="en-US" dirty="0" err="1" smtClean="0"/>
              <a:t>loại</a:t>
            </a:r>
            <a:r>
              <a:rPr lang="en-US" dirty="0" smtClean="0"/>
              <a:t> </a:t>
            </a:r>
            <a:r>
              <a:rPr lang="en-US" dirty="0" err="1"/>
              <a:t>c</a:t>
            </a:r>
            <a:r>
              <a:rPr lang="en-US" dirty="0" err="1" smtClean="0"/>
              <a:t>hất</a:t>
            </a:r>
            <a:r>
              <a:rPr lang="en-US" dirty="0" smtClean="0"/>
              <a:t> </a:t>
            </a:r>
            <a:r>
              <a:rPr lang="en-US" dirty="0" err="1" smtClean="0"/>
              <a:t>dạng</a:t>
            </a:r>
            <a:r>
              <a:rPr lang="en-US" dirty="0" smtClean="0"/>
              <a:t> </a:t>
            </a:r>
            <a:r>
              <a:rPr lang="en-US" dirty="0" err="1" smtClean="0"/>
              <a:t>thuốc</a:t>
            </a:r>
            <a:r>
              <a:rPr lang="en-US" dirty="0" smtClean="0"/>
              <a:t> </a:t>
            </a:r>
            <a:r>
              <a:rPr lang="en-US" dirty="0" err="1" smtClean="0"/>
              <a:t>phiện</a:t>
            </a:r>
            <a:endParaRPr lang="en-US" dirty="0"/>
          </a:p>
        </p:txBody>
      </p:sp>
      <p:sp>
        <p:nvSpPr>
          <p:cNvPr id="3" name="Content Placeholder 2"/>
          <p:cNvSpPr>
            <a:spLocks noGrp="1"/>
          </p:cNvSpPr>
          <p:nvPr>
            <p:ph idx="1"/>
          </p:nvPr>
        </p:nvSpPr>
        <p:spPr/>
        <p:txBody>
          <a:bodyPr/>
          <a:lstStyle/>
          <a:p>
            <a:pPr marL="0" indent="0">
              <a:buNone/>
            </a:pPr>
            <a:r>
              <a:rPr lang="en-US" dirty="0" smtClean="0"/>
              <a:t>Theo </a:t>
            </a:r>
            <a:r>
              <a:rPr lang="en-US" dirty="0" err="1" smtClean="0"/>
              <a:t>nguồn</a:t>
            </a:r>
            <a:r>
              <a:rPr lang="en-US" dirty="0" smtClean="0"/>
              <a:t> </a:t>
            </a:r>
            <a:r>
              <a:rPr lang="en-US" dirty="0" err="1" smtClean="0"/>
              <a:t>gốc</a:t>
            </a:r>
            <a:r>
              <a:rPr lang="en-US" dirty="0" smtClean="0"/>
              <a:t> </a:t>
            </a:r>
            <a:r>
              <a:rPr lang="en-US" dirty="0" err="1" smtClean="0"/>
              <a:t>hóa</a:t>
            </a:r>
            <a:r>
              <a:rPr lang="en-US" dirty="0" smtClean="0"/>
              <a:t> </a:t>
            </a:r>
            <a:r>
              <a:rPr lang="en-US" dirty="0" err="1" smtClean="0"/>
              <a:t>học</a:t>
            </a:r>
            <a:r>
              <a:rPr lang="en-US" dirty="0" smtClean="0"/>
              <a:t>:</a:t>
            </a:r>
          </a:p>
          <a:p>
            <a:r>
              <a:rPr lang="en-US" dirty="0" err="1" smtClean="0"/>
              <a:t>Tự</a:t>
            </a:r>
            <a:r>
              <a:rPr lang="en-US" dirty="0" smtClean="0"/>
              <a:t> </a:t>
            </a:r>
            <a:r>
              <a:rPr lang="en-US" dirty="0" err="1" smtClean="0"/>
              <a:t>nhiên</a:t>
            </a:r>
            <a:endParaRPr lang="en-US" dirty="0" smtClean="0"/>
          </a:p>
          <a:p>
            <a:r>
              <a:rPr lang="en-US" dirty="0" err="1" smtClean="0"/>
              <a:t>Bán</a:t>
            </a:r>
            <a:r>
              <a:rPr lang="en-US" dirty="0" smtClean="0"/>
              <a:t> </a:t>
            </a:r>
            <a:r>
              <a:rPr lang="en-US" dirty="0" err="1" smtClean="0"/>
              <a:t>tổng</a:t>
            </a:r>
            <a:r>
              <a:rPr lang="en-US" dirty="0" smtClean="0"/>
              <a:t> </a:t>
            </a:r>
            <a:r>
              <a:rPr lang="en-US" dirty="0" err="1" smtClean="0"/>
              <a:t>hợp</a:t>
            </a:r>
            <a:endParaRPr lang="en-US" dirty="0" smtClean="0"/>
          </a:p>
          <a:p>
            <a:r>
              <a:rPr lang="en-US" dirty="0" err="1"/>
              <a:t>Tổng</a:t>
            </a:r>
            <a:r>
              <a:rPr lang="en-US" dirty="0"/>
              <a:t> </a:t>
            </a:r>
            <a:r>
              <a:rPr lang="en-US" dirty="0" err="1"/>
              <a:t>hợp</a:t>
            </a:r>
            <a:endParaRPr lang="en-US" dirty="0"/>
          </a:p>
          <a:p>
            <a:pPr marL="0" indent="0">
              <a:buNone/>
            </a:pPr>
            <a:endParaRPr lang="en-US" dirty="0" smtClean="0"/>
          </a:p>
        </p:txBody>
      </p:sp>
    </p:spTree>
    <p:extLst>
      <p:ext uri="{BB962C8B-B14F-4D97-AF65-F5344CB8AC3E}">
        <p14:creationId xmlns:p14="http://schemas.microsoft.com/office/powerpoint/2010/main" val="11023719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CDTP </a:t>
            </a:r>
            <a:r>
              <a:rPr lang="en-US" dirty="0" err="1" smtClean="0"/>
              <a:t>tự</a:t>
            </a:r>
            <a:r>
              <a:rPr lang="en-US" dirty="0" smtClean="0"/>
              <a:t> </a:t>
            </a:r>
            <a:r>
              <a:rPr lang="en-US" dirty="0" err="1" smtClean="0"/>
              <a:t>nhiên</a:t>
            </a:r>
            <a:endParaRPr lang="vi-VN" dirty="0"/>
          </a:p>
        </p:txBody>
      </p:sp>
      <p:sp>
        <p:nvSpPr>
          <p:cNvPr id="3" name="Content Placeholder 2"/>
          <p:cNvSpPr>
            <a:spLocks noGrp="1"/>
          </p:cNvSpPr>
          <p:nvPr>
            <p:ph idx="1"/>
          </p:nvPr>
        </p:nvSpPr>
        <p:spPr>
          <a:xfrm>
            <a:off x="344134" y="1517758"/>
            <a:ext cx="8752241" cy="1998133"/>
          </a:xfrm>
        </p:spPr>
        <p:txBody>
          <a:bodyPr>
            <a:normAutofit/>
          </a:bodyPr>
          <a:lstStyle/>
          <a:p>
            <a:r>
              <a:rPr lang="en-US" dirty="0" err="1" smtClean="0"/>
              <a:t>Không</a:t>
            </a:r>
            <a:r>
              <a:rPr lang="en-US" dirty="0" smtClean="0"/>
              <a:t> </a:t>
            </a:r>
            <a:r>
              <a:rPr lang="en-US" dirty="0" err="1" smtClean="0"/>
              <a:t>cần</a:t>
            </a:r>
            <a:r>
              <a:rPr lang="en-US" dirty="0" smtClean="0"/>
              <a:t> qui </a:t>
            </a:r>
            <a:r>
              <a:rPr lang="en-US" dirty="0" err="1" smtClean="0"/>
              <a:t>trình</a:t>
            </a:r>
            <a:r>
              <a:rPr lang="en-US" dirty="0" smtClean="0"/>
              <a:t> </a:t>
            </a:r>
            <a:r>
              <a:rPr lang="en-US" dirty="0" err="1" smtClean="0"/>
              <a:t>biến</a:t>
            </a:r>
            <a:r>
              <a:rPr lang="en-US" dirty="0" smtClean="0"/>
              <a:t> </a:t>
            </a:r>
            <a:r>
              <a:rPr lang="en-US" dirty="0" err="1" smtClean="0"/>
              <a:t>đổi</a:t>
            </a:r>
            <a:r>
              <a:rPr lang="en-US" dirty="0" smtClean="0"/>
              <a:t> </a:t>
            </a:r>
            <a:r>
              <a:rPr lang="en-US" dirty="0" err="1" smtClean="0"/>
              <a:t>hóa</a:t>
            </a:r>
            <a:r>
              <a:rPr lang="en-US" dirty="0" smtClean="0"/>
              <a:t> </a:t>
            </a:r>
            <a:r>
              <a:rPr lang="en-US" dirty="0" err="1" smtClean="0"/>
              <a:t>học</a:t>
            </a:r>
            <a:r>
              <a:rPr lang="en-US" dirty="0"/>
              <a:t> </a:t>
            </a:r>
            <a:r>
              <a:rPr lang="en-US" dirty="0" err="1" smtClean="0"/>
              <a:t>nào</a:t>
            </a:r>
            <a:r>
              <a:rPr lang="en-US" dirty="0" smtClean="0"/>
              <a:t>.</a:t>
            </a:r>
          </a:p>
          <a:p>
            <a:r>
              <a:rPr lang="en-US" dirty="0" err="1" smtClean="0"/>
              <a:t>Thuốc</a:t>
            </a:r>
            <a:r>
              <a:rPr lang="en-US" dirty="0" smtClean="0"/>
              <a:t> </a:t>
            </a:r>
            <a:r>
              <a:rPr lang="en-US" dirty="0" err="1" smtClean="0"/>
              <a:t>phiện</a:t>
            </a:r>
            <a:r>
              <a:rPr lang="en-US" dirty="0" smtClean="0"/>
              <a:t> (opium)</a:t>
            </a:r>
          </a:p>
          <a:p>
            <a:r>
              <a:rPr lang="en-US" dirty="0" err="1" smtClean="0"/>
              <a:t>Chứa</a:t>
            </a:r>
            <a:r>
              <a:rPr lang="en-US" dirty="0" smtClean="0"/>
              <a:t> </a:t>
            </a:r>
            <a:r>
              <a:rPr lang="en-US" dirty="0" err="1" smtClean="0"/>
              <a:t>nhiều</a:t>
            </a:r>
            <a:r>
              <a:rPr lang="en-US" dirty="0" smtClean="0"/>
              <a:t> </a:t>
            </a:r>
            <a:r>
              <a:rPr lang="en-US" dirty="0" err="1" smtClean="0"/>
              <a:t>hoạt</a:t>
            </a:r>
            <a:r>
              <a:rPr lang="en-US" dirty="0" smtClean="0"/>
              <a:t> </a:t>
            </a:r>
            <a:r>
              <a:rPr lang="en-US" dirty="0" err="1" smtClean="0"/>
              <a:t>chất</a:t>
            </a:r>
            <a:r>
              <a:rPr lang="en-US" dirty="0" smtClean="0"/>
              <a:t> </a:t>
            </a:r>
            <a:r>
              <a:rPr lang="en-US" dirty="0" err="1" smtClean="0"/>
              <a:t>khác</a:t>
            </a:r>
            <a:r>
              <a:rPr lang="en-US" dirty="0" smtClean="0"/>
              <a:t> </a:t>
            </a:r>
            <a:r>
              <a:rPr lang="en-US" dirty="0" err="1" smtClean="0"/>
              <a:t>nhau</a:t>
            </a:r>
            <a:r>
              <a:rPr lang="en-US" dirty="0" smtClean="0"/>
              <a:t>: morphine, codeine, </a:t>
            </a:r>
            <a:r>
              <a:rPr lang="en-US" dirty="0" err="1" smtClean="0"/>
              <a:t>thebaine</a:t>
            </a:r>
            <a:r>
              <a:rPr lang="en-US" dirty="0" smtClean="0"/>
              <a:t> </a:t>
            </a:r>
            <a:endParaRPr lang="vi-VN" dirty="0"/>
          </a:p>
        </p:txBody>
      </p:sp>
      <p:pic>
        <p:nvPicPr>
          <p:cNvPr id="4" name="Picture 7" descr="http://www.canhan.com/chuyende/matuy/images/matuy/pl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46" y="3961647"/>
            <a:ext cx="3048000" cy="199964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5"/>
          <p:cNvSpPr>
            <a:spLocks noChangeArrowheads="1"/>
          </p:cNvSpPr>
          <p:nvPr/>
        </p:nvSpPr>
        <p:spPr bwMode="auto">
          <a:xfrm>
            <a:off x="-458221" y="5960533"/>
            <a:ext cx="3733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vi-VN">
                <a:latin typeface="Verdana" panose="020B0604030504040204" pitchFamily="34" charset="0"/>
                <a:cs typeface="Tahoma" panose="020B0604030504040204" pitchFamily="34" charset="0"/>
              </a:rPr>
              <a:t>Hoa cây thuốc </a:t>
            </a:r>
            <a:r>
              <a:rPr lang="en-US" altLang="vi-VN" smtClean="0">
                <a:latin typeface="Verdana" panose="020B0604030504040204" pitchFamily="34" charset="0"/>
                <a:cs typeface="Tahoma" panose="020B0604030504040204" pitchFamily="34" charset="0"/>
              </a:rPr>
              <a:t>phiện</a:t>
            </a:r>
            <a:endParaRPr lang="en-US" altLang="vi-VN">
              <a:latin typeface="Verdana" panose="020B0604030504040204" pitchFamily="34" charset="0"/>
              <a:cs typeface="Tahoma" panose="020B0604030504040204" pitchFamily="34" charset="0"/>
            </a:endParaRPr>
          </a:p>
        </p:txBody>
      </p:sp>
      <p:pic>
        <p:nvPicPr>
          <p:cNvPr id="6" name="Picture 7" descr="http://www.canhan.com/chuyende/matuy/images/matuy/pl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6504" y="3962400"/>
            <a:ext cx="2992524" cy="199813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25"/>
          <p:cNvSpPr>
            <a:spLocks noChangeArrowheads="1"/>
          </p:cNvSpPr>
          <p:nvPr/>
        </p:nvSpPr>
        <p:spPr bwMode="auto">
          <a:xfrm>
            <a:off x="3570854" y="5961287"/>
            <a:ext cx="20938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vi-VN">
                <a:latin typeface="Verdana" panose="020B0604030504040204" pitchFamily="34" charset="0"/>
                <a:cs typeface="Tahoma" panose="020B0604030504040204" pitchFamily="34" charset="0"/>
              </a:rPr>
              <a:t>Quả thuốc </a:t>
            </a:r>
            <a:r>
              <a:rPr lang="en-US" altLang="vi-VN" smtClean="0">
                <a:latin typeface="Verdana" panose="020B0604030504040204" pitchFamily="34" charset="0"/>
                <a:cs typeface="Tahoma" panose="020B0604030504040204" pitchFamily="34" charset="0"/>
              </a:rPr>
              <a:t>phiện</a:t>
            </a:r>
            <a:endParaRPr lang="en-US" altLang="vi-VN">
              <a:latin typeface="Verdana" panose="020B0604030504040204" pitchFamily="34" charset="0"/>
              <a:cs typeface="Tahoma" panose="020B0604030504040204" pitchFamily="34" charset="0"/>
            </a:endParaRPr>
          </a:p>
        </p:txBody>
      </p:sp>
      <p:pic>
        <p:nvPicPr>
          <p:cNvPr id="8" name="Picture 7" descr="http://www.canhan.com/chuyende/matuy/images/matuy/pl1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68078" y="3961647"/>
            <a:ext cx="3028297" cy="1998886"/>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25"/>
          <p:cNvSpPr>
            <a:spLocks noChangeArrowheads="1"/>
          </p:cNvSpPr>
          <p:nvPr/>
        </p:nvSpPr>
        <p:spPr bwMode="auto">
          <a:xfrm>
            <a:off x="6955291" y="5961287"/>
            <a:ext cx="12538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vi-VN" smtClean="0">
                <a:latin typeface="Verdana" panose="020B0604030504040204" pitchFamily="34" charset="0"/>
                <a:cs typeface="Tahoma" panose="020B0604030504040204" pitchFamily="34" charset="0"/>
              </a:rPr>
              <a:t>Morphine</a:t>
            </a:r>
          </a:p>
        </p:txBody>
      </p:sp>
    </p:spTree>
    <p:extLst>
      <p:ext uri="{BB962C8B-B14F-4D97-AF65-F5344CB8AC3E}">
        <p14:creationId xmlns:p14="http://schemas.microsoft.com/office/powerpoint/2010/main" val="42255066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CDTP </a:t>
            </a:r>
            <a:r>
              <a:rPr lang="en-US" dirty="0" err="1" smtClean="0"/>
              <a:t>bán</a:t>
            </a:r>
            <a:r>
              <a:rPr lang="en-US" dirty="0" smtClean="0"/>
              <a:t> </a:t>
            </a:r>
            <a:r>
              <a:rPr lang="en-US" dirty="0" err="1" smtClean="0"/>
              <a:t>tổng</a:t>
            </a:r>
            <a:r>
              <a:rPr lang="en-US" dirty="0" smtClean="0"/>
              <a:t> </a:t>
            </a:r>
            <a:r>
              <a:rPr lang="en-US" dirty="0" err="1" smtClean="0"/>
              <a:t>hợp</a:t>
            </a:r>
            <a:endParaRPr lang="vi-VN" dirty="0"/>
          </a:p>
        </p:txBody>
      </p:sp>
      <p:sp>
        <p:nvSpPr>
          <p:cNvPr id="3" name="Content Placeholder 2"/>
          <p:cNvSpPr>
            <a:spLocks noGrp="1"/>
          </p:cNvSpPr>
          <p:nvPr>
            <p:ph idx="1"/>
          </p:nvPr>
        </p:nvSpPr>
        <p:spPr>
          <a:xfrm>
            <a:off x="381000" y="1600200"/>
            <a:ext cx="7412772" cy="4806844"/>
          </a:xfrm>
        </p:spPr>
        <p:txBody>
          <a:bodyPr/>
          <a:lstStyle/>
          <a:p>
            <a:r>
              <a:rPr lang="en-US" dirty="0" err="1" smtClean="0"/>
              <a:t>Chế</a:t>
            </a:r>
            <a:r>
              <a:rPr lang="en-US" dirty="0" smtClean="0"/>
              <a:t> </a:t>
            </a:r>
            <a:r>
              <a:rPr lang="en-US" dirty="0" err="1" smtClean="0"/>
              <a:t>phẩm</a:t>
            </a:r>
            <a:r>
              <a:rPr lang="en-US" dirty="0" smtClean="0"/>
              <a:t> </a:t>
            </a:r>
            <a:r>
              <a:rPr lang="en-US" dirty="0" err="1" smtClean="0"/>
              <a:t>tổng</a:t>
            </a:r>
            <a:r>
              <a:rPr lang="en-US" dirty="0" smtClean="0"/>
              <a:t> </a:t>
            </a:r>
            <a:r>
              <a:rPr lang="en-US" dirty="0" err="1" smtClean="0"/>
              <a:t>hợp</a:t>
            </a:r>
            <a:r>
              <a:rPr lang="en-US" dirty="0" smtClean="0"/>
              <a:t> </a:t>
            </a:r>
            <a:r>
              <a:rPr lang="en-US" dirty="0" err="1" smtClean="0"/>
              <a:t>hóa</a:t>
            </a:r>
            <a:r>
              <a:rPr lang="en-US" dirty="0" smtClean="0"/>
              <a:t> </a:t>
            </a:r>
            <a:r>
              <a:rPr lang="en-US" dirty="0" err="1" smtClean="0"/>
              <a:t>học</a:t>
            </a:r>
            <a:r>
              <a:rPr lang="en-US" dirty="0" smtClean="0"/>
              <a:t> </a:t>
            </a:r>
            <a:r>
              <a:rPr lang="en-US" dirty="0" err="1" smtClean="0"/>
              <a:t>từ</a:t>
            </a:r>
            <a:r>
              <a:rPr lang="en-US" dirty="0" smtClean="0"/>
              <a:t> </a:t>
            </a:r>
            <a:r>
              <a:rPr lang="en-US" dirty="0" err="1" smtClean="0"/>
              <a:t>một</a:t>
            </a:r>
            <a:r>
              <a:rPr lang="en-US" dirty="0" smtClean="0"/>
              <a:t> </a:t>
            </a:r>
            <a:r>
              <a:rPr lang="en-US" dirty="0" err="1" smtClean="0"/>
              <a:t>hợp</a:t>
            </a:r>
            <a:r>
              <a:rPr lang="en-US" dirty="0" smtClean="0"/>
              <a:t> </a:t>
            </a:r>
            <a:r>
              <a:rPr lang="en-US" dirty="0" err="1" smtClean="0"/>
              <a:t>chất</a:t>
            </a:r>
            <a:r>
              <a:rPr lang="en-US" dirty="0" smtClean="0"/>
              <a:t> </a:t>
            </a:r>
            <a:r>
              <a:rPr lang="en-US" dirty="0" err="1" smtClean="0"/>
              <a:t>có</a:t>
            </a:r>
            <a:r>
              <a:rPr lang="en-US" dirty="0" smtClean="0"/>
              <a:t> </a:t>
            </a:r>
            <a:r>
              <a:rPr lang="en-US" dirty="0" err="1" smtClean="0"/>
              <a:t>nguồn</a:t>
            </a:r>
            <a:r>
              <a:rPr lang="en-US" dirty="0" smtClean="0"/>
              <a:t> </a:t>
            </a:r>
            <a:r>
              <a:rPr lang="en-US" dirty="0" err="1" smtClean="0"/>
              <a:t>gốc</a:t>
            </a:r>
            <a:r>
              <a:rPr lang="en-US" dirty="0" smtClean="0"/>
              <a:t> </a:t>
            </a:r>
            <a:r>
              <a:rPr lang="en-US" dirty="0" err="1" smtClean="0"/>
              <a:t>từ</a:t>
            </a:r>
            <a:r>
              <a:rPr lang="en-US" dirty="0" smtClean="0"/>
              <a:t> </a:t>
            </a:r>
            <a:r>
              <a:rPr lang="en-US" dirty="0" err="1" smtClean="0"/>
              <a:t>tự</a:t>
            </a:r>
            <a:r>
              <a:rPr lang="en-US" dirty="0" smtClean="0"/>
              <a:t> </a:t>
            </a:r>
            <a:r>
              <a:rPr lang="en-US" dirty="0" err="1" smtClean="0"/>
              <a:t>nhiên</a:t>
            </a:r>
            <a:r>
              <a:rPr lang="en-US" dirty="0" smtClean="0"/>
              <a:t>.</a:t>
            </a:r>
          </a:p>
          <a:p>
            <a:r>
              <a:rPr lang="en-US" dirty="0"/>
              <a:t>Heroin (</a:t>
            </a:r>
            <a:r>
              <a:rPr lang="en-US" dirty="0" smtClean="0"/>
              <a:t>diacetylmorphine, </a:t>
            </a:r>
            <a:r>
              <a:rPr lang="en-US" dirty="0" err="1"/>
              <a:t>từ</a:t>
            </a:r>
            <a:r>
              <a:rPr lang="en-US" dirty="0"/>
              <a:t> morphine</a:t>
            </a:r>
            <a:r>
              <a:rPr lang="en-US" dirty="0" smtClean="0"/>
              <a:t>), buprenorphine (</a:t>
            </a:r>
            <a:r>
              <a:rPr lang="en-US" dirty="0" err="1" smtClean="0"/>
              <a:t>từ</a:t>
            </a:r>
            <a:r>
              <a:rPr lang="en-US" dirty="0" smtClean="0"/>
              <a:t> </a:t>
            </a:r>
            <a:r>
              <a:rPr lang="en-US" dirty="0" err="1" smtClean="0"/>
              <a:t>thebaine</a:t>
            </a:r>
            <a:r>
              <a:rPr lang="en-US" dirty="0" smtClean="0"/>
              <a:t>), oxycodone, hydrocodone, … </a:t>
            </a:r>
            <a:endParaRPr lang="vi-VN" dirty="0"/>
          </a:p>
        </p:txBody>
      </p:sp>
      <p:pic>
        <p:nvPicPr>
          <p:cNvPr id="4" name="Picture 7" descr="http://www.canhan.com/chuyende/matuy/images/matuy/pl1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253" y="3796633"/>
            <a:ext cx="4143522" cy="271846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7" descr="http://www.canhan.com/chuyende/matuy/images/matuy/pl1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3820033"/>
            <a:ext cx="4093355" cy="2733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91597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CDTP </a:t>
            </a:r>
            <a:r>
              <a:rPr lang="en-US" dirty="0" err="1" smtClean="0"/>
              <a:t>tổng</a:t>
            </a:r>
            <a:r>
              <a:rPr lang="en-US" dirty="0" smtClean="0"/>
              <a:t> </a:t>
            </a:r>
            <a:r>
              <a:rPr lang="en-US" dirty="0" err="1" smtClean="0"/>
              <a:t>hợp</a:t>
            </a:r>
            <a:endParaRPr lang="vi-VN" dirty="0"/>
          </a:p>
        </p:txBody>
      </p:sp>
      <p:sp>
        <p:nvSpPr>
          <p:cNvPr id="3" name="Content Placeholder 2"/>
          <p:cNvSpPr>
            <a:spLocks noGrp="1"/>
          </p:cNvSpPr>
          <p:nvPr>
            <p:ph idx="1"/>
          </p:nvPr>
        </p:nvSpPr>
        <p:spPr/>
        <p:txBody>
          <a:bodyPr/>
          <a:lstStyle/>
          <a:p>
            <a:r>
              <a:rPr lang="en-US" b="1" dirty="0" err="1"/>
              <a:t>T</a:t>
            </a:r>
            <a:r>
              <a:rPr lang="en-US" b="1" dirty="0" err="1" smtClean="0"/>
              <a:t>ổng</a:t>
            </a:r>
            <a:r>
              <a:rPr lang="en-US" b="1" dirty="0" smtClean="0"/>
              <a:t> </a:t>
            </a:r>
            <a:r>
              <a:rPr lang="en-US" b="1" dirty="0" err="1" smtClean="0"/>
              <a:t>hợp</a:t>
            </a:r>
            <a:r>
              <a:rPr lang="en-US" b="1" dirty="0" smtClean="0"/>
              <a:t>: </a:t>
            </a:r>
            <a:r>
              <a:rPr lang="en-US" dirty="0" err="1" smtClean="0"/>
              <a:t>chế</a:t>
            </a:r>
            <a:r>
              <a:rPr lang="en-US" dirty="0" smtClean="0"/>
              <a:t> </a:t>
            </a:r>
            <a:r>
              <a:rPr lang="en-US" dirty="0" err="1" smtClean="0"/>
              <a:t>phấm</a:t>
            </a:r>
            <a:r>
              <a:rPr lang="en-US" dirty="0" smtClean="0"/>
              <a:t> </a:t>
            </a:r>
            <a:r>
              <a:rPr lang="en-US" dirty="0" err="1" smtClean="0"/>
              <a:t>được</a:t>
            </a:r>
            <a:r>
              <a:rPr lang="en-US" dirty="0" smtClean="0"/>
              <a:t> </a:t>
            </a:r>
            <a:r>
              <a:rPr lang="en-US" dirty="0" err="1" smtClean="0"/>
              <a:t>tổng</a:t>
            </a:r>
            <a:r>
              <a:rPr lang="en-US" dirty="0" smtClean="0"/>
              <a:t> </a:t>
            </a:r>
            <a:r>
              <a:rPr lang="en-US" dirty="0" err="1" smtClean="0"/>
              <a:t>hợp</a:t>
            </a:r>
            <a:r>
              <a:rPr lang="en-US" dirty="0" smtClean="0"/>
              <a:t> </a:t>
            </a:r>
            <a:r>
              <a:rPr lang="en-US" dirty="0" err="1" smtClean="0"/>
              <a:t>hoàn</a:t>
            </a:r>
            <a:r>
              <a:rPr lang="en-US" dirty="0" smtClean="0"/>
              <a:t> </a:t>
            </a:r>
            <a:r>
              <a:rPr lang="en-US" dirty="0" err="1" smtClean="0"/>
              <a:t>toàn</a:t>
            </a:r>
            <a:r>
              <a:rPr lang="en-US" dirty="0" smtClean="0"/>
              <a:t> </a:t>
            </a:r>
            <a:r>
              <a:rPr lang="en-US" dirty="0" err="1" smtClean="0"/>
              <a:t>từ</a:t>
            </a:r>
            <a:r>
              <a:rPr lang="en-US" dirty="0" smtClean="0"/>
              <a:t> </a:t>
            </a:r>
            <a:r>
              <a:rPr lang="en-US" dirty="0" err="1" smtClean="0"/>
              <a:t>phương</a:t>
            </a:r>
            <a:r>
              <a:rPr lang="en-US" dirty="0" smtClean="0"/>
              <a:t> </a:t>
            </a:r>
            <a:r>
              <a:rPr lang="en-US" dirty="0" err="1" smtClean="0"/>
              <a:t>pháp</a:t>
            </a:r>
            <a:r>
              <a:rPr lang="en-US" dirty="0" smtClean="0"/>
              <a:t> </a:t>
            </a:r>
            <a:r>
              <a:rPr lang="en-US" dirty="0" err="1" smtClean="0"/>
              <a:t>hóa</a:t>
            </a:r>
            <a:r>
              <a:rPr lang="en-US" dirty="0" smtClean="0"/>
              <a:t> </a:t>
            </a:r>
            <a:r>
              <a:rPr lang="en-US" dirty="0" err="1" smtClean="0"/>
              <a:t>học</a:t>
            </a:r>
            <a:r>
              <a:rPr lang="en-US" dirty="0" smtClean="0"/>
              <a:t>, </a:t>
            </a:r>
            <a:r>
              <a:rPr lang="en-US" dirty="0" err="1" smtClean="0"/>
              <a:t>không</a:t>
            </a:r>
            <a:r>
              <a:rPr lang="en-US" dirty="0" smtClean="0"/>
              <a:t> </a:t>
            </a:r>
            <a:r>
              <a:rPr lang="en-US" dirty="0" err="1" smtClean="0"/>
              <a:t>cần</a:t>
            </a:r>
            <a:r>
              <a:rPr lang="en-US" dirty="0" smtClean="0"/>
              <a:t> </a:t>
            </a:r>
            <a:r>
              <a:rPr lang="en-US" dirty="0" err="1" smtClean="0"/>
              <a:t>hợp</a:t>
            </a:r>
            <a:r>
              <a:rPr lang="en-US" dirty="0" smtClean="0"/>
              <a:t> </a:t>
            </a:r>
            <a:r>
              <a:rPr lang="en-US" dirty="0" err="1" smtClean="0"/>
              <a:t>chất</a:t>
            </a:r>
            <a:r>
              <a:rPr lang="en-US" dirty="0" smtClean="0"/>
              <a:t> </a:t>
            </a:r>
            <a:r>
              <a:rPr lang="en-US" dirty="0" err="1" smtClean="0"/>
              <a:t>tự</a:t>
            </a:r>
            <a:r>
              <a:rPr lang="en-US" dirty="0" smtClean="0"/>
              <a:t> </a:t>
            </a:r>
            <a:r>
              <a:rPr lang="en-US" dirty="0" err="1" smtClean="0"/>
              <a:t>nhiên</a:t>
            </a:r>
            <a:r>
              <a:rPr lang="en-US" dirty="0" smtClean="0"/>
              <a:t>, </a:t>
            </a:r>
            <a:r>
              <a:rPr lang="en-US" dirty="0" err="1" smtClean="0"/>
              <a:t>có</a:t>
            </a:r>
            <a:r>
              <a:rPr lang="en-US" dirty="0" smtClean="0"/>
              <a:t> </a:t>
            </a:r>
            <a:r>
              <a:rPr lang="en-US" dirty="0" err="1" smtClean="0"/>
              <a:t>thể</a:t>
            </a:r>
            <a:r>
              <a:rPr lang="en-US" dirty="0" smtClean="0"/>
              <a:t> </a:t>
            </a:r>
            <a:r>
              <a:rPr lang="en-US" dirty="0" err="1" smtClean="0"/>
              <a:t>có</a:t>
            </a:r>
            <a:r>
              <a:rPr lang="en-US" dirty="0" smtClean="0"/>
              <a:t> </a:t>
            </a:r>
            <a:r>
              <a:rPr lang="en-US" dirty="0" err="1" smtClean="0"/>
              <a:t>cấu</a:t>
            </a:r>
            <a:r>
              <a:rPr lang="en-US" dirty="0" smtClean="0"/>
              <a:t> </a:t>
            </a:r>
            <a:r>
              <a:rPr lang="en-US" dirty="0" err="1" smtClean="0"/>
              <a:t>trúc</a:t>
            </a:r>
            <a:r>
              <a:rPr lang="en-US" dirty="0" smtClean="0"/>
              <a:t> </a:t>
            </a:r>
            <a:r>
              <a:rPr lang="en-US" dirty="0" err="1" smtClean="0"/>
              <a:t>hóa</a:t>
            </a:r>
            <a:r>
              <a:rPr lang="en-US" dirty="0" smtClean="0"/>
              <a:t> </a:t>
            </a:r>
            <a:r>
              <a:rPr lang="en-US" dirty="0" err="1" smtClean="0"/>
              <a:t>học</a:t>
            </a:r>
            <a:r>
              <a:rPr lang="en-US" dirty="0" smtClean="0"/>
              <a:t> </a:t>
            </a:r>
            <a:r>
              <a:rPr lang="en-US" dirty="0" err="1" smtClean="0"/>
              <a:t>khác</a:t>
            </a:r>
            <a:r>
              <a:rPr lang="en-US" dirty="0" smtClean="0"/>
              <a:t>.</a:t>
            </a:r>
          </a:p>
          <a:p>
            <a:r>
              <a:rPr lang="en-US" dirty="0" smtClean="0"/>
              <a:t>Methadone, </a:t>
            </a:r>
            <a:r>
              <a:rPr lang="vi-VN" dirty="0"/>
              <a:t>fentanyl, </a:t>
            </a:r>
            <a:r>
              <a:rPr lang="vi-VN" dirty="0" smtClean="0"/>
              <a:t>propoxyphene</a:t>
            </a:r>
            <a:r>
              <a:rPr lang="vi-VN" dirty="0"/>
              <a:t>, </a:t>
            </a:r>
            <a:r>
              <a:rPr lang="vi-VN" dirty="0" smtClean="0"/>
              <a:t>tramadol</a:t>
            </a:r>
            <a:r>
              <a:rPr lang="en-US" dirty="0" smtClean="0"/>
              <a:t>, pethidine</a:t>
            </a:r>
            <a:r>
              <a:rPr lang="vi-VN" dirty="0" smtClean="0"/>
              <a:t>.</a:t>
            </a:r>
            <a:endParaRPr lang="vi-VN" dirty="0"/>
          </a:p>
        </p:txBody>
      </p:sp>
    </p:spTree>
    <p:extLst>
      <p:ext uri="{BB962C8B-B14F-4D97-AF65-F5344CB8AC3E}">
        <p14:creationId xmlns:p14="http://schemas.microsoft.com/office/powerpoint/2010/main" val="7254846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Khái niệm nghiện chất</a:t>
            </a:r>
            <a:endParaRPr lang="vi-VN" dirty="0"/>
          </a:p>
        </p:txBody>
      </p:sp>
      <p:sp>
        <p:nvSpPr>
          <p:cNvPr id="3" name="Content Placeholder 2"/>
          <p:cNvSpPr>
            <a:spLocks noGrp="1"/>
          </p:cNvSpPr>
          <p:nvPr>
            <p:ph idx="1"/>
          </p:nvPr>
        </p:nvSpPr>
        <p:spPr>
          <a:xfrm>
            <a:off x="353659" y="1746356"/>
            <a:ext cx="7412772" cy="2673244"/>
          </a:xfrm>
        </p:spPr>
        <p:txBody>
          <a:bodyPr>
            <a:normAutofit/>
          </a:bodyPr>
          <a:lstStyle/>
          <a:p>
            <a:pPr algn="just"/>
            <a:r>
              <a:rPr lang="en-US" sz="2800" dirty="0" err="1" smtClean="0"/>
              <a:t>Mất</a:t>
            </a:r>
            <a:r>
              <a:rPr lang="en-US" sz="2800" dirty="0" smtClean="0"/>
              <a:t> </a:t>
            </a:r>
            <a:r>
              <a:rPr lang="en-US" sz="2800" dirty="0" err="1" smtClean="0"/>
              <a:t>khả</a:t>
            </a:r>
            <a:r>
              <a:rPr lang="en-US" sz="2800" dirty="0" smtClean="0"/>
              <a:t> </a:t>
            </a:r>
            <a:r>
              <a:rPr lang="en-US" sz="2800" dirty="0" err="1" smtClean="0"/>
              <a:t>năng</a:t>
            </a:r>
            <a:r>
              <a:rPr lang="en-US" sz="2800" dirty="0" smtClean="0"/>
              <a:t> </a:t>
            </a:r>
            <a:r>
              <a:rPr lang="en-US" sz="2800" dirty="0" err="1" smtClean="0"/>
              <a:t>kiểm</a:t>
            </a:r>
            <a:r>
              <a:rPr lang="en-US" sz="2800" dirty="0" smtClean="0"/>
              <a:t> </a:t>
            </a:r>
            <a:r>
              <a:rPr lang="en-US" sz="2800" dirty="0" err="1" smtClean="0"/>
              <a:t>soát</a:t>
            </a:r>
            <a:r>
              <a:rPr lang="en-US" sz="2800" dirty="0" smtClean="0"/>
              <a:t> </a:t>
            </a:r>
            <a:r>
              <a:rPr lang="en-US" sz="2800" dirty="0" err="1" smtClean="0"/>
              <a:t>việc</a:t>
            </a:r>
            <a:r>
              <a:rPr lang="en-US" sz="2800" dirty="0" smtClean="0"/>
              <a:t> </a:t>
            </a:r>
            <a:r>
              <a:rPr lang="en-US" sz="2800" dirty="0" err="1" smtClean="0"/>
              <a:t>sử</a:t>
            </a:r>
            <a:r>
              <a:rPr lang="en-US" sz="2800" dirty="0" smtClean="0"/>
              <a:t> </a:t>
            </a:r>
            <a:r>
              <a:rPr lang="en-US" sz="2800" dirty="0" err="1" smtClean="0"/>
              <a:t>dụng</a:t>
            </a:r>
            <a:r>
              <a:rPr lang="en-US" sz="2800" dirty="0" smtClean="0"/>
              <a:t> </a:t>
            </a:r>
            <a:r>
              <a:rPr lang="en-US" sz="2800" dirty="0" err="1" smtClean="0"/>
              <a:t>chất</a:t>
            </a:r>
            <a:endParaRPr lang="en-US" sz="2800" dirty="0" smtClean="0"/>
          </a:p>
          <a:p>
            <a:pPr algn="just"/>
            <a:r>
              <a:rPr lang="en-US" sz="2800" smtClean="0"/>
              <a:t>Thôi </a:t>
            </a:r>
            <a:r>
              <a:rPr lang="en-US" sz="2800" dirty="0" err="1" smtClean="0"/>
              <a:t>thúc</a:t>
            </a:r>
            <a:r>
              <a:rPr lang="en-US" sz="2800" dirty="0" smtClean="0"/>
              <a:t> </a:t>
            </a:r>
            <a:r>
              <a:rPr lang="en-US" sz="2800" dirty="0" err="1" smtClean="0"/>
              <a:t>buộc</a:t>
            </a:r>
            <a:r>
              <a:rPr lang="en-US" sz="2800" dirty="0" smtClean="0"/>
              <a:t> </a:t>
            </a:r>
            <a:r>
              <a:rPr lang="en-US" sz="2800" dirty="0" err="1" smtClean="0"/>
              <a:t>phải</a:t>
            </a:r>
            <a:r>
              <a:rPr lang="en-US" sz="2800" dirty="0" smtClean="0"/>
              <a:t> </a:t>
            </a:r>
            <a:r>
              <a:rPr lang="en-US" sz="2800" dirty="0" err="1" smtClean="0"/>
              <a:t>tìm</a:t>
            </a:r>
            <a:r>
              <a:rPr lang="en-US" sz="2800" dirty="0" smtClean="0"/>
              <a:t> </a:t>
            </a:r>
            <a:r>
              <a:rPr lang="en-US" sz="2800" dirty="0" err="1" smtClean="0"/>
              <a:t>kiếm</a:t>
            </a:r>
            <a:r>
              <a:rPr lang="en-US" sz="2800" dirty="0" smtClean="0"/>
              <a:t> </a:t>
            </a:r>
            <a:r>
              <a:rPr lang="en-US" sz="2800" dirty="0" err="1" smtClean="0"/>
              <a:t>và</a:t>
            </a:r>
            <a:r>
              <a:rPr lang="en-US" sz="2800" dirty="0" smtClean="0"/>
              <a:t> </a:t>
            </a:r>
            <a:r>
              <a:rPr lang="en-US" sz="2800" dirty="0" err="1" smtClean="0"/>
              <a:t>sử</a:t>
            </a:r>
            <a:r>
              <a:rPr lang="en-US" sz="2800" dirty="0" smtClean="0"/>
              <a:t> </a:t>
            </a:r>
            <a:r>
              <a:rPr lang="en-US" sz="2800" dirty="0" err="1" smtClean="0"/>
              <a:t>dụng</a:t>
            </a:r>
            <a:r>
              <a:rPr lang="en-US" sz="2800" dirty="0" smtClean="0"/>
              <a:t> </a:t>
            </a:r>
            <a:r>
              <a:rPr lang="en-US" sz="2800" dirty="0" err="1" smtClean="0"/>
              <a:t>chất</a:t>
            </a:r>
            <a:r>
              <a:rPr lang="en-US" sz="2800" dirty="0" smtClean="0"/>
              <a:t>, </a:t>
            </a:r>
            <a:r>
              <a:rPr lang="en-US" sz="2800" dirty="0" err="1" smtClean="0"/>
              <a:t>bất</a:t>
            </a:r>
            <a:r>
              <a:rPr lang="en-US" sz="2800" dirty="0" smtClean="0"/>
              <a:t> </a:t>
            </a:r>
            <a:r>
              <a:rPr lang="en-US" sz="2800" dirty="0" err="1" smtClean="0"/>
              <a:t>chấp</a:t>
            </a:r>
            <a:r>
              <a:rPr lang="en-US" sz="2800" dirty="0" smtClean="0"/>
              <a:t> </a:t>
            </a:r>
            <a:r>
              <a:rPr lang="en-US" sz="2800" dirty="0" err="1" smtClean="0"/>
              <a:t>các</a:t>
            </a:r>
            <a:r>
              <a:rPr lang="en-US" sz="2800" dirty="0" smtClean="0"/>
              <a:t> </a:t>
            </a:r>
            <a:r>
              <a:rPr lang="en-US" sz="2800" dirty="0" err="1" smtClean="0"/>
              <a:t>hậu</a:t>
            </a:r>
            <a:r>
              <a:rPr lang="en-US" sz="2800" dirty="0" smtClean="0"/>
              <a:t> </a:t>
            </a:r>
            <a:r>
              <a:rPr lang="en-US" sz="2800" dirty="0" err="1" smtClean="0"/>
              <a:t>quả</a:t>
            </a:r>
            <a:r>
              <a:rPr lang="en-US" sz="2800" dirty="0" smtClean="0"/>
              <a:t> </a:t>
            </a:r>
            <a:r>
              <a:rPr lang="en-US" sz="2800" dirty="0" err="1" smtClean="0"/>
              <a:t>nghiêm</a:t>
            </a:r>
            <a:r>
              <a:rPr lang="en-US" sz="2800" dirty="0" smtClean="0"/>
              <a:t> </a:t>
            </a:r>
            <a:r>
              <a:rPr lang="en-US" sz="2800" dirty="0" err="1" smtClean="0"/>
              <a:t>trọng</a:t>
            </a:r>
            <a:r>
              <a:rPr lang="en-US" sz="2800" dirty="0" smtClean="0"/>
              <a:t>.</a:t>
            </a:r>
          </a:p>
          <a:p>
            <a:pPr algn="just"/>
            <a:r>
              <a:rPr lang="en-US" dirty="0" err="1" smtClean="0"/>
              <a:t>Nghiện</a:t>
            </a:r>
            <a:r>
              <a:rPr lang="en-US" dirty="0" smtClean="0"/>
              <a:t> </a:t>
            </a:r>
            <a:r>
              <a:rPr lang="en-US" dirty="0" err="1" smtClean="0"/>
              <a:t>chất</a:t>
            </a:r>
            <a:r>
              <a:rPr lang="en-US" dirty="0" smtClean="0"/>
              <a:t> </a:t>
            </a:r>
            <a:r>
              <a:rPr lang="en-US" dirty="0" err="1" smtClean="0"/>
              <a:t>và</a:t>
            </a:r>
            <a:r>
              <a:rPr lang="en-US" dirty="0" smtClean="0"/>
              <a:t> </a:t>
            </a:r>
            <a:r>
              <a:rPr lang="en-US" dirty="0" err="1" smtClean="0"/>
              <a:t>sử</a:t>
            </a:r>
            <a:r>
              <a:rPr lang="en-US" dirty="0" smtClean="0"/>
              <a:t> </a:t>
            </a:r>
            <a:r>
              <a:rPr lang="en-US" dirty="0" err="1" smtClean="0"/>
              <a:t>dụng</a:t>
            </a:r>
            <a:r>
              <a:rPr lang="en-US" dirty="0" smtClean="0"/>
              <a:t> </a:t>
            </a:r>
            <a:r>
              <a:rPr lang="en-US" dirty="0" err="1" smtClean="0"/>
              <a:t>chất</a:t>
            </a:r>
            <a:r>
              <a:rPr lang="en-US" dirty="0" smtClean="0"/>
              <a:t> </a:t>
            </a:r>
            <a:r>
              <a:rPr lang="en-US" dirty="0" err="1" smtClean="0"/>
              <a:t>là</a:t>
            </a:r>
            <a:r>
              <a:rPr lang="en-US" dirty="0" smtClean="0"/>
              <a:t> </a:t>
            </a:r>
            <a:r>
              <a:rPr lang="en-US" dirty="0" err="1" smtClean="0"/>
              <a:t>khác</a:t>
            </a:r>
            <a:r>
              <a:rPr lang="en-US" dirty="0" smtClean="0"/>
              <a:t> </a:t>
            </a:r>
            <a:r>
              <a:rPr lang="en-US" dirty="0" err="1" smtClean="0"/>
              <a:t>nhau</a:t>
            </a:r>
            <a:r>
              <a:rPr lang="en-US" dirty="0" smtClean="0"/>
              <a:t>.</a:t>
            </a:r>
          </a:p>
        </p:txBody>
      </p:sp>
    </p:spTree>
    <p:extLst>
      <p:ext uri="{BB962C8B-B14F-4D97-AF65-F5344CB8AC3E}">
        <p14:creationId xmlns:p14="http://schemas.microsoft.com/office/powerpoint/2010/main" val="4000374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Các</a:t>
            </a:r>
            <a:r>
              <a:rPr lang="en-US" b="1" dirty="0" smtClean="0"/>
              <a:t> </a:t>
            </a:r>
            <a:r>
              <a:rPr lang="en-US" b="1" dirty="0" err="1" smtClean="0"/>
              <a:t>thuật</a:t>
            </a:r>
            <a:r>
              <a:rPr lang="en-US" b="1" dirty="0" smtClean="0"/>
              <a:t> </a:t>
            </a:r>
            <a:r>
              <a:rPr lang="en-US" b="1" dirty="0" err="1" smtClean="0"/>
              <a:t>ngữ</a:t>
            </a:r>
            <a:endParaRPr lang="vi-VN" b="1" dirty="0"/>
          </a:p>
        </p:txBody>
      </p:sp>
      <p:sp>
        <p:nvSpPr>
          <p:cNvPr id="3" name="Content Placeholder 2"/>
          <p:cNvSpPr>
            <a:spLocks noGrp="1"/>
          </p:cNvSpPr>
          <p:nvPr>
            <p:ph idx="1"/>
          </p:nvPr>
        </p:nvSpPr>
        <p:spPr/>
        <p:txBody>
          <a:bodyPr>
            <a:normAutofit/>
          </a:bodyPr>
          <a:lstStyle/>
          <a:p>
            <a:r>
              <a:rPr lang="en-US" dirty="0" err="1" smtClean="0"/>
              <a:t>Nghiện</a:t>
            </a:r>
            <a:endParaRPr lang="en-US" dirty="0" smtClean="0"/>
          </a:p>
          <a:p>
            <a:r>
              <a:rPr lang="en-US" dirty="0" err="1" smtClean="0"/>
              <a:t>Lệ</a:t>
            </a:r>
            <a:r>
              <a:rPr lang="en-US" dirty="0" smtClean="0"/>
              <a:t> </a:t>
            </a:r>
            <a:r>
              <a:rPr lang="en-US" dirty="0" err="1" smtClean="0"/>
              <a:t>thuộc</a:t>
            </a:r>
            <a:endParaRPr lang="en-US" dirty="0" smtClean="0"/>
          </a:p>
          <a:p>
            <a:r>
              <a:rPr lang="en-US" dirty="0" err="1" smtClean="0"/>
              <a:t>Lệ</a:t>
            </a:r>
            <a:r>
              <a:rPr lang="en-US" dirty="0" smtClean="0"/>
              <a:t> </a:t>
            </a:r>
            <a:r>
              <a:rPr lang="en-US" dirty="0" err="1" smtClean="0"/>
              <a:t>thuộc</a:t>
            </a:r>
            <a:r>
              <a:rPr lang="en-US" dirty="0" smtClean="0"/>
              <a:t> </a:t>
            </a:r>
            <a:r>
              <a:rPr lang="en-US" dirty="0" err="1" smtClean="0"/>
              <a:t>cơ</a:t>
            </a:r>
            <a:r>
              <a:rPr lang="en-US" dirty="0" smtClean="0"/>
              <a:t> </a:t>
            </a:r>
            <a:r>
              <a:rPr lang="en-US" dirty="0" err="1" smtClean="0"/>
              <a:t>thể</a:t>
            </a:r>
            <a:endParaRPr lang="en-US" dirty="0" smtClean="0"/>
          </a:p>
          <a:p>
            <a:r>
              <a:rPr lang="en-US" dirty="0" err="1" smtClean="0"/>
              <a:t>Lệ</a:t>
            </a:r>
            <a:r>
              <a:rPr lang="en-US" dirty="0" smtClean="0"/>
              <a:t> </a:t>
            </a:r>
            <a:r>
              <a:rPr lang="en-US" dirty="0" err="1" smtClean="0"/>
              <a:t>thuộc</a:t>
            </a:r>
            <a:r>
              <a:rPr lang="en-US" dirty="0" smtClean="0"/>
              <a:t> </a:t>
            </a:r>
            <a:r>
              <a:rPr lang="en-US" dirty="0" err="1" smtClean="0"/>
              <a:t>tâm</a:t>
            </a:r>
            <a:r>
              <a:rPr lang="en-US" dirty="0" smtClean="0"/>
              <a:t> </a:t>
            </a:r>
            <a:r>
              <a:rPr lang="en-US" dirty="0" err="1" smtClean="0"/>
              <a:t>lí</a:t>
            </a:r>
            <a:endParaRPr lang="en-US" dirty="0"/>
          </a:p>
          <a:p>
            <a:r>
              <a:rPr lang="en-US" dirty="0" err="1" smtClean="0"/>
              <a:t>Lạm</a:t>
            </a:r>
            <a:r>
              <a:rPr lang="en-US" dirty="0" smtClean="0"/>
              <a:t> </a:t>
            </a:r>
            <a:r>
              <a:rPr lang="en-US" dirty="0" err="1" smtClean="0"/>
              <a:t>dụng</a:t>
            </a:r>
            <a:endParaRPr lang="en-US" dirty="0" smtClean="0"/>
          </a:p>
          <a:p>
            <a:r>
              <a:rPr lang="en-US" dirty="0" err="1" smtClean="0"/>
              <a:t>Rối</a:t>
            </a:r>
            <a:r>
              <a:rPr lang="en-US" dirty="0" smtClean="0"/>
              <a:t> </a:t>
            </a:r>
            <a:r>
              <a:rPr lang="en-US" dirty="0" err="1" smtClean="0"/>
              <a:t>loạn</a:t>
            </a:r>
            <a:r>
              <a:rPr lang="en-US" dirty="0" smtClean="0"/>
              <a:t> </a:t>
            </a:r>
            <a:r>
              <a:rPr lang="en-US" dirty="0" err="1" smtClean="0"/>
              <a:t>sử</a:t>
            </a:r>
            <a:r>
              <a:rPr lang="en-US" dirty="0" smtClean="0"/>
              <a:t> </a:t>
            </a:r>
            <a:r>
              <a:rPr lang="en-US" dirty="0" err="1" smtClean="0"/>
              <a:t>dụng</a:t>
            </a:r>
            <a:r>
              <a:rPr lang="en-US" dirty="0" smtClean="0"/>
              <a:t> </a:t>
            </a:r>
            <a:r>
              <a:rPr lang="en-US" dirty="0" err="1" smtClean="0"/>
              <a:t>chất</a:t>
            </a:r>
            <a:r>
              <a:rPr lang="en-US" dirty="0" smtClean="0"/>
              <a:t> (DSM 5)</a:t>
            </a:r>
          </a:p>
          <a:p>
            <a:pPr marL="0" indent="0">
              <a:buNone/>
            </a:pPr>
            <a:endParaRPr lang="en-US" dirty="0" smtClean="0"/>
          </a:p>
        </p:txBody>
      </p:sp>
    </p:spTree>
    <p:extLst>
      <p:ext uri="{BB962C8B-B14F-4D97-AF65-F5344CB8AC3E}">
        <p14:creationId xmlns:p14="http://schemas.microsoft.com/office/powerpoint/2010/main" val="32724760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Lệ</a:t>
            </a:r>
            <a:r>
              <a:rPr lang="en-US" dirty="0" smtClean="0"/>
              <a:t> </a:t>
            </a:r>
            <a:r>
              <a:rPr lang="en-US" dirty="0" err="1" smtClean="0"/>
              <a:t>thuộc</a:t>
            </a:r>
            <a:r>
              <a:rPr lang="en-US" dirty="0" smtClean="0"/>
              <a:t> </a:t>
            </a:r>
            <a:r>
              <a:rPr lang="en-US" dirty="0" err="1" smtClean="0"/>
              <a:t>cơ</a:t>
            </a:r>
            <a:r>
              <a:rPr lang="en-US" dirty="0" smtClean="0"/>
              <a:t> </a:t>
            </a:r>
            <a:r>
              <a:rPr lang="en-US" dirty="0" err="1" smtClean="0"/>
              <a:t>thể</a:t>
            </a:r>
            <a:r>
              <a:rPr lang="en-US" dirty="0" smtClean="0"/>
              <a:t> (</a:t>
            </a:r>
            <a:r>
              <a:rPr lang="en-US" dirty="0" err="1" smtClean="0"/>
              <a:t>sinh</a:t>
            </a:r>
            <a:r>
              <a:rPr lang="en-US" dirty="0" smtClean="0"/>
              <a:t> </a:t>
            </a:r>
            <a:r>
              <a:rPr lang="en-US" dirty="0" err="1" smtClean="0"/>
              <a:t>lí</a:t>
            </a:r>
            <a:r>
              <a:rPr lang="en-US" dirty="0" smtClean="0"/>
              <a:t>, </a:t>
            </a:r>
            <a:r>
              <a:rPr lang="en-US" dirty="0" err="1" smtClean="0"/>
              <a:t>thể</a:t>
            </a:r>
            <a:r>
              <a:rPr lang="en-US" dirty="0" smtClean="0"/>
              <a:t> </a:t>
            </a:r>
            <a:r>
              <a:rPr lang="en-US" dirty="0" err="1" smtClean="0"/>
              <a:t>chất</a:t>
            </a:r>
            <a:r>
              <a:rPr lang="en-US" dirty="0" smtClean="0"/>
              <a:t>)</a:t>
            </a:r>
            <a:endParaRPr lang="en-US" dirty="0"/>
          </a:p>
        </p:txBody>
      </p:sp>
      <p:sp>
        <p:nvSpPr>
          <p:cNvPr id="3" name="Content Placeholder 2"/>
          <p:cNvSpPr>
            <a:spLocks noGrp="1"/>
          </p:cNvSpPr>
          <p:nvPr>
            <p:ph idx="1"/>
          </p:nvPr>
        </p:nvSpPr>
        <p:spPr/>
        <p:txBody>
          <a:bodyPr/>
          <a:lstStyle/>
          <a:p>
            <a:pPr marL="0" indent="0">
              <a:buNone/>
            </a:pPr>
            <a:r>
              <a:rPr lang="en-US" dirty="0" err="1" smtClean="0"/>
              <a:t>Bao</a:t>
            </a:r>
            <a:r>
              <a:rPr lang="en-US" dirty="0" smtClean="0"/>
              <a:t> </a:t>
            </a:r>
            <a:r>
              <a:rPr lang="en-US" dirty="0" err="1" smtClean="0"/>
              <a:t>gồm</a:t>
            </a:r>
            <a:r>
              <a:rPr lang="en-US" dirty="0" smtClean="0"/>
              <a:t>:</a:t>
            </a:r>
          </a:p>
          <a:p>
            <a:r>
              <a:rPr lang="en-US" b="1" dirty="0" err="1" smtClean="0"/>
              <a:t>Hội</a:t>
            </a:r>
            <a:r>
              <a:rPr lang="en-US" b="1" dirty="0" smtClean="0"/>
              <a:t> </a:t>
            </a:r>
            <a:r>
              <a:rPr lang="en-US" b="1" dirty="0" err="1" smtClean="0"/>
              <a:t>chứng</a:t>
            </a:r>
            <a:r>
              <a:rPr lang="en-US" b="1" dirty="0" smtClean="0"/>
              <a:t> </a:t>
            </a:r>
            <a:r>
              <a:rPr lang="en-US" b="1" dirty="0" err="1" smtClean="0"/>
              <a:t>cai</a:t>
            </a:r>
            <a:r>
              <a:rPr lang="en-US" b="1" dirty="0" smtClean="0"/>
              <a:t> : </a:t>
            </a:r>
            <a:r>
              <a:rPr lang="en-US" b="1" dirty="0" err="1" smtClean="0"/>
              <a:t>khi</a:t>
            </a:r>
            <a:r>
              <a:rPr lang="en-US" b="1" dirty="0" smtClean="0"/>
              <a:t> </a:t>
            </a:r>
            <a:r>
              <a:rPr lang="en-US" b="1" dirty="0" err="1" smtClean="0"/>
              <a:t>ngưng</a:t>
            </a:r>
            <a:r>
              <a:rPr lang="en-US" b="1" dirty="0" smtClean="0"/>
              <a:t> </a:t>
            </a:r>
            <a:r>
              <a:rPr lang="en-US" b="1" dirty="0" err="1" smtClean="0"/>
              <a:t>thì</a:t>
            </a:r>
            <a:r>
              <a:rPr lang="en-US" b="1" dirty="0" smtClean="0"/>
              <a:t> </a:t>
            </a:r>
            <a:r>
              <a:rPr lang="en-US" b="1" dirty="0" err="1" smtClean="0"/>
              <a:t>xuất</a:t>
            </a:r>
            <a:r>
              <a:rPr lang="en-US" b="1" dirty="0" smtClean="0"/>
              <a:t> </a:t>
            </a:r>
            <a:r>
              <a:rPr lang="en-US" b="1" dirty="0" err="1" smtClean="0"/>
              <a:t>hiện</a:t>
            </a:r>
            <a:r>
              <a:rPr lang="en-US" b="1" dirty="0" smtClean="0"/>
              <a:t> </a:t>
            </a:r>
            <a:r>
              <a:rPr lang="en-US" b="1" dirty="0" err="1" smtClean="0"/>
              <a:t>các</a:t>
            </a:r>
            <a:r>
              <a:rPr lang="en-US" b="1" dirty="0" smtClean="0"/>
              <a:t> </a:t>
            </a:r>
            <a:r>
              <a:rPr lang="en-US" b="1" dirty="0" err="1" smtClean="0"/>
              <a:t>triệu</a:t>
            </a:r>
            <a:r>
              <a:rPr lang="en-US" b="1" dirty="0" smtClean="0"/>
              <a:t> </a:t>
            </a:r>
            <a:r>
              <a:rPr lang="en-US" b="1" dirty="0" err="1" smtClean="0"/>
              <a:t>chứng</a:t>
            </a:r>
            <a:r>
              <a:rPr lang="en-US" b="1" dirty="0" smtClean="0"/>
              <a:t> </a:t>
            </a:r>
            <a:r>
              <a:rPr lang="en-US" b="1" dirty="0" err="1" smtClean="0"/>
              <a:t>khó</a:t>
            </a:r>
            <a:r>
              <a:rPr lang="en-US" b="1" dirty="0" smtClean="0"/>
              <a:t> </a:t>
            </a:r>
            <a:r>
              <a:rPr lang="en-US" b="1" dirty="0" err="1" smtClean="0"/>
              <a:t>chịu</a:t>
            </a:r>
            <a:r>
              <a:rPr lang="en-US" b="1" dirty="0" smtClean="0"/>
              <a:t> </a:t>
            </a:r>
            <a:r>
              <a:rPr lang="en-US" b="1" dirty="0" err="1" smtClean="0"/>
              <a:t>về</a:t>
            </a:r>
            <a:r>
              <a:rPr lang="en-US" b="1" dirty="0" smtClean="0"/>
              <a:t> </a:t>
            </a:r>
            <a:r>
              <a:rPr lang="en-US" b="1" dirty="0" err="1" smtClean="0"/>
              <a:t>cơ</a:t>
            </a:r>
            <a:r>
              <a:rPr lang="en-US" b="1" dirty="0" smtClean="0"/>
              <a:t> </a:t>
            </a:r>
            <a:r>
              <a:rPr lang="en-US" b="1" dirty="0" err="1" smtClean="0"/>
              <a:t>thể</a:t>
            </a:r>
            <a:r>
              <a:rPr lang="en-US" b="1" dirty="0" smtClean="0"/>
              <a:t>.</a:t>
            </a:r>
          </a:p>
          <a:p>
            <a:r>
              <a:rPr lang="en-US" dirty="0" err="1" smtClean="0"/>
              <a:t>Hiện</a:t>
            </a:r>
            <a:r>
              <a:rPr lang="en-US" dirty="0" smtClean="0"/>
              <a:t> </a:t>
            </a:r>
            <a:r>
              <a:rPr lang="en-US" dirty="0" err="1" smtClean="0"/>
              <a:t>tượng</a:t>
            </a:r>
            <a:r>
              <a:rPr lang="en-US" dirty="0" smtClean="0"/>
              <a:t> dung </a:t>
            </a:r>
            <a:r>
              <a:rPr lang="en-US" dirty="0" err="1" smtClean="0"/>
              <a:t>nạp</a:t>
            </a:r>
            <a:r>
              <a:rPr lang="en-US" dirty="0" smtClean="0"/>
              <a:t>: </a:t>
            </a:r>
            <a:r>
              <a:rPr lang="en-US" dirty="0" err="1" smtClean="0"/>
              <a:t>cần</a:t>
            </a:r>
            <a:r>
              <a:rPr lang="en-US" dirty="0" smtClean="0"/>
              <a:t> </a:t>
            </a:r>
            <a:r>
              <a:rPr lang="en-US" dirty="0" err="1" smtClean="0"/>
              <a:t>tăng</a:t>
            </a:r>
            <a:r>
              <a:rPr lang="en-US" dirty="0" smtClean="0"/>
              <a:t> </a:t>
            </a:r>
            <a:r>
              <a:rPr lang="en-US" dirty="0" err="1" smtClean="0"/>
              <a:t>liều</a:t>
            </a:r>
            <a:r>
              <a:rPr lang="en-US" dirty="0" smtClean="0"/>
              <a:t> </a:t>
            </a:r>
            <a:r>
              <a:rPr lang="en-US" dirty="0" err="1" smtClean="0"/>
              <a:t>mới</a:t>
            </a:r>
            <a:r>
              <a:rPr lang="en-US" dirty="0" smtClean="0"/>
              <a:t> </a:t>
            </a:r>
            <a:r>
              <a:rPr lang="en-US" dirty="0" err="1" smtClean="0"/>
              <a:t>đạt</a:t>
            </a:r>
            <a:r>
              <a:rPr lang="en-US" dirty="0" smtClean="0"/>
              <a:t> </a:t>
            </a:r>
            <a:r>
              <a:rPr lang="en-US" dirty="0" err="1" smtClean="0"/>
              <a:t>hiệu</a:t>
            </a:r>
            <a:r>
              <a:rPr lang="en-US" dirty="0" smtClean="0"/>
              <a:t> </a:t>
            </a:r>
            <a:r>
              <a:rPr lang="en-US" dirty="0" err="1" smtClean="0"/>
              <a:t>quả</a:t>
            </a:r>
            <a:r>
              <a:rPr lang="en-US" dirty="0" smtClean="0"/>
              <a:t> </a:t>
            </a:r>
            <a:r>
              <a:rPr lang="en-US" dirty="0" err="1" smtClean="0"/>
              <a:t>như</a:t>
            </a:r>
            <a:r>
              <a:rPr lang="en-US" dirty="0" smtClean="0"/>
              <a:t> </a:t>
            </a:r>
            <a:r>
              <a:rPr lang="en-US" dirty="0" err="1" smtClean="0"/>
              <a:t>trước</a:t>
            </a:r>
            <a:r>
              <a:rPr lang="en-US" dirty="0" smtClean="0"/>
              <a:t>.</a:t>
            </a:r>
          </a:p>
          <a:p>
            <a:pPr marL="0" indent="0">
              <a:buNone/>
            </a:pPr>
            <a:endParaRPr lang="en-US" dirty="0"/>
          </a:p>
          <a:p>
            <a:pPr marL="0" indent="0">
              <a:buNone/>
            </a:pPr>
            <a:r>
              <a:rPr lang="en-US" dirty="0"/>
              <a:t>Ý </a:t>
            </a:r>
            <a:r>
              <a:rPr lang="en-US" dirty="0" err="1"/>
              <a:t>nghĩa</a:t>
            </a:r>
            <a:r>
              <a:rPr lang="en-US" dirty="0"/>
              <a:t>: </a:t>
            </a:r>
            <a:r>
              <a:rPr lang="en-US" dirty="0" err="1"/>
              <a:t>sự</a:t>
            </a:r>
            <a:r>
              <a:rPr lang="en-US" dirty="0"/>
              <a:t> </a:t>
            </a:r>
            <a:r>
              <a:rPr lang="en-US" dirty="0" err="1"/>
              <a:t>có</a:t>
            </a:r>
            <a:r>
              <a:rPr lang="en-US" dirty="0"/>
              <a:t> </a:t>
            </a:r>
            <a:r>
              <a:rPr lang="en-US" dirty="0" err="1"/>
              <a:t>mặt</a:t>
            </a:r>
            <a:r>
              <a:rPr lang="en-US" dirty="0"/>
              <a:t> </a:t>
            </a:r>
            <a:r>
              <a:rPr lang="en-US" dirty="0" err="1"/>
              <a:t>của</a:t>
            </a:r>
            <a:r>
              <a:rPr lang="en-US" dirty="0"/>
              <a:t> </a:t>
            </a:r>
            <a:r>
              <a:rPr lang="en-US" dirty="0" err="1"/>
              <a:t>chất</a:t>
            </a:r>
            <a:r>
              <a:rPr lang="en-US" dirty="0"/>
              <a:t> </a:t>
            </a:r>
            <a:r>
              <a:rPr lang="en-US" dirty="0" err="1"/>
              <a:t>trong</a:t>
            </a:r>
            <a:r>
              <a:rPr lang="en-US" dirty="0"/>
              <a:t> </a:t>
            </a:r>
            <a:r>
              <a:rPr lang="en-US" dirty="0" err="1"/>
              <a:t>cơ</a:t>
            </a:r>
            <a:r>
              <a:rPr lang="en-US" dirty="0"/>
              <a:t> </a:t>
            </a:r>
            <a:r>
              <a:rPr lang="en-US" dirty="0" err="1"/>
              <a:t>thể</a:t>
            </a:r>
            <a:r>
              <a:rPr lang="en-US" dirty="0"/>
              <a:t> </a:t>
            </a:r>
            <a:r>
              <a:rPr lang="en-US" dirty="0" err="1"/>
              <a:t>là</a:t>
            </a:r>
            <a:r>
              <a:rPr lang="en-US" dirty="0"/>
              <a:t> </a:t>
            </a:r>
            <a:r>
              <a:rPr lang="en-US" dirty="0" err="1"/>
              <a:t>cần</a:t>
            </a:r>
            <a:r>
              <a:rPr lang="en-US" dirty="0"/>
              <a:t> </a:t>
            </a:r>
            <a:r>
              <a:rPr lang="en-US" dirty="0" err="1"/>
              <a:t>thiết</a:t>
            </a:r>
            <a:r>
              <a:rPr lang="en-US" dirty="0"/>
              <a:t> </a:t>
            </a:r>
            <a:r>
              <a:rPr lang="en-US" dirty="0" err="1"/>
              <a:t>để</a:t>
            </a:r>
            <a:r>
              <a:rPr lang="en-US" dirty="0"/>
              <a:t> </a:t>
            </a:r>
            <a:r>
              <a:rPr lang="en-US" dirty="0" err="1"/>
              <a:t>duy</a:t>
            </a:r>
            <a:r>
              <a:rPr lang="en-US" dirty="0"/>
              <a:t> </a:t>
            </a:r>
            <a:r>
              <a:rPr lang="en-US" dirty="0" err="1"/>
              <a:t>trì</a:t>
            </a:r>
            <a:r>
              <a:rPr lang="en-US" dirty="0"/>
              <a:t> </a:t>
            </a:r>
            <a:r>
              <a:rPr lang="en-US" dirty="0" err="1"/>
              <a:t>các</a:t>
            </a:r>
            <a:r>
              <a:rPr lang="en-US" dirty="0"/>
              <a:t> </a:t>
            </a:r>
            <a:r>
              <a:rPr lang="en-US" dirty="0" err="1"/>
              <a:t>hoạt</a:t>
            </a:r>
            <a:r>
              <a:rPr lang="en-US" dirty="0"/>
              <a:t> </a:t>
            </a:r>
            <a:r>
              <a:rPr lang="en-US" dirty="0" err="1"/>
              <a:t>động</a:t>
            </a:r>
            <a:r>
              <a:rPr lang="en-US" dirty="0"/>
              <a:t> </a:t>
            </a:r>
            <a:r>
              <a:rPr lang="en-US" dirty="0" err="1"/>
              <a:t>sinh</a:t>
            </a:r>
            <a:r>
              <a:rPr lang="en-US" dirty="0"/>
              <a:t> </a:t>
            </a:r>
            <a:r>
              <a:rPr lang="en-US" dirty="0" err="1"/>
              <a:t>lý</a:t>
            </a:r>
            <a:r>
              <a:rPr lang="en-US" dirty="0"/>
              <a:t> </a:t>
            </a:r>
            <a:r>
              <a:rPr lang="en-US" dirty="0" err="1"/>
              <a:t>bình</a:t>
            </a:r>
            <a:r>
              <a:rPr lang="en-US" dirty="0"/>
              <a:t> </a:t>
            </a:r>
            <a:r>
              <a:rPr lang="en-US" dirty="0" err="1"/>
              <a:t>thường</a:t>
            </a:r>
            <a:r>
              <a:rPr lang="en-US" dirty="0"/>
              <a:t>.</a:t>
            </a:r>
          </a:p>
          <a:p>
            <a:pPr marL="0" indent="0">
              <a:buNone/>
            </a:pPr>
            <a:endParaRPr lang="en-US" dirty="0" smtClean="0"/>
          </a:p>
        </p:txBody>
      </p:sp>
    </p:spTree>
    <p:extLst>
      <p:ext uri="{BB962C8B-B14F-4D97-AF65-F5344CB8AC3E}">
        <p14:creationId xmlns:p14="http://schemas.microsoft.com/office/powerpoint/2010/main" val="8216448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a:t>Lệ thuộc tâm lí</a:t>
            </a:r>
            <a:endParaRPr lang="vi-VN" b="1"/>
          </a:p>
        </p:txBody>
      </p:sp>
      <p:sp>
        <p:nvSpPr>
          <p:cNvPr id="3" name="Content Placeholder 2"/>
          <p:cNvSpPr>
            <a:spLocks noGrp="1"/>
          </p:cNvSpPr>
          <p:nvPr>
            <p:ph idx="1"/>
          </p:nvPr>
        </p:nvSpPr>
        <p:spPr/>
        <p:txBody>
          <a:bodyPr/>
          <a:lstStyle/>
          <a:p>
            <a:pPr algn="just"/>
            <a:r>
              <a:rPr lang="en-US" dirty="0" err="1" smtClean="0"/>
              <a:t>Thôi</a:t>
            </a:r>
            <a:r>
              <a:rPr lang="en-US" dirty="0" smtClean="0"/>
              <a:t> </a:t>
            </a:r>
            <a:r>
              <a:rPr lang="en-US" dirty="0" err="1" smtClean="0"/>
              <a:t>thúc</a:t>
            </a:r>
            <a:r>
              <a:rPr lang="en-US" dirty="0" smtClean="0"/>
              <a:t>, </a:t>
            </a:r>
            <a:r>
              <a:rPr lang="en-US" dirty="0" err="1" smtClean="0"/>
              <a:t>thèm</a:t>
            </a:r>
            <a:r>
              <a:rPr lang="en-US" dirty="0" smtClean="0"/>
              <a:t> </a:t>
            </a:r>
            <a:r>
              <a:rPr lang="en-US" dirty="0" err="1" smtClean="0"/>
              <a:t>muốn</a:t>
            </a:r>
            <a:r>
              <a:rPr lang="en-US" dirty="0" smtClean="0"/>
              <a:t> </a:t>
            </a:r>
            <a:r>
              <a:rPr lang="en-US" dirty="0" err="1" smtClean="0"/>
              <a:t>sử</a:t>
            </a:r>
            <a:r>
              <a:rPr lang="en-US" dirty="0" smtClean="0"/>
              <a:t> </a:t>
            </a:r>
            <a:r>
              <a:rPr lang="en-US" dirty="0" err="1" smtClean="0"/>
              <a:t>dụng</a:t>
            </a:r>
            <a:r>
              <a:rPr lang="en-US" dirty="0" smtClean="0"/>
              <a:t> </a:t>
            </a:r>
            <a:r>
              <a:rPr lang="en-US" dirty="0" err="1" smtClean="0"/>
              <a:t>chất</a:t>
            </a:r>
            <a:r>
              <a:rPr lang="en-US" dirty="0" smtClean="0"/>
              <a:t> </a:t>
            </a:r>
            <a:r>
              <a:rPr lang="en-US" dirty="0" err="1" smtClean="0"/>
              <a:t>dù</a:t>
            </a:r>
            <a:r>
              <a:rPr lang="en-US" dirty="0" smtClean="0"/>
              <a:t> </a:t>
            </a:r>
            <a:r>
              <a:rPr lang="en-US" dirty="0" err="1" smtClean="0"/>
              <a:t>không</a:t>
            </a:r>
            <a:r>
              <a:rPr lang="en-US" dirty="0" smtClean="0"/>
              <a:t> </a:t>
            </a:r>
            <a:r>
              <a:rPr lang="en-US" dirty="0" err="1" smtClean="0"/>
              <a:t>có</a:t>
            </a:r>
            <a:r>
              <a:rPr lang="en-US" dirty="0" smtClean="0"/>
              <a:t> </a:t>
            </a:r>
            <a:r>
              <a:rPr lang="en-US" dirty="0" err="1" smtClean="0"/>
              <a:t>các</a:t>
            </a:r>
            <a:r>
              <a:rPr lang="en-US" dirty="0" smtClean="0"/>
              <a:t> </a:t>
            </a:r>
            <a:r>
              <a:rPr lang="en-US" dirty="0" err="1" smtClean="0"/>
              <a:t>triệu</a:t>
            </a:r>
            <a:r>
              <a:rPr lang="en-US" dirty="0" smtClean="0"/>
              <a:t> </a:t>
            </a:r>
            <a:r>
              <a:rPr lang="en-US" dirty="0" err="1" smtClean="0"/>
              <a:t>chứng</a:t>
            </a:r>
            <a:r>
              <a:rPr lang="en-US" dirty="0" smtClean="0"/>
              <a:t> </a:t>
            </a:r>
            <a:r>
              <a:rPr lang="en-US" dirty="0" err="1" smtClean="0"/>
              <a:t>cơ</a:t>
            </a:r>
            <a:r>
              <a:rPr lang="en-US" dirty="0" smtClean="0"/>
              <a:t> </a:t>
            </a:r>
            <a:r>
              <a:rPr lang="en-US" dirty="0" err="1" smtClean="0"/>
              <a:t>thể</a:t>
            </a:r>
            <a:r>
              <a:rPr lang="en-US" dirty="0" smtClean="0"/>
              <a:t> (</a:t>
            </a:r>
            <a:r>
              <a:rPr lang="en-US" dirty="0" err="1" smtClean="0"/>
              <a:t>hội</a:t>
            </a:r>
            <a:r>
              <a:rPr lang="en-US" dirty="0" smtClean="0"/>
              <a:t> </a:t>
            </a:r>
            <a:r>
              <a:rPr lang="en-US" dirty="0" err="1" smtClean="0"/>
              <a:t>chứng</a:t>
            </a:r>
            <a:r>
              <a:rPr lang="en-US" dirty="0" smtClean="0"/>
              <a:t> </a:t>
            </a:r>
            <a:r>
              <a:rPr lang="en-US" dirty="0" err="1" smtClean="0"/>
              <a:t>cai</a:t>
            </a:r>
            <a:r>
              <a:rPr lang="en-US" dirty="0" smtClean="0"/>
              <a:t>).</a:t>
            </a:r>
          </a:p>
        </p:txBody>
      </p:sp>
    </p:spTree>
    <p:extLst>
      <p:ext uri="{BB962C8B-B14F-4D97-AF65-F5344CB8AC3E}">
        <p14:creationId xmlns:p14="http://schemas.microsoft.com/office/powerpoint/2010/main" val="39589944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228600" y="228600"/>
            <a:ext cx="8763000" cy="1066800"/>
          </a:xfrm>
        </p:spPr>
        <p:txBody>
          <a:bodyPr>
            <a:normAutofit fontScale="90000"/>
          </a:bodyPr>
          <a:lstStyle/>
          <a:p>
            <a:pPr eaLnBrk="1" hangingPunct="1">
              <a:defRPr/>
            </a:pPr>
            <a:r>
              <a:rPr lang="en-GB" sz="3600" b="1" dirty="0" smtClean="0">
                <a:solidFill>
                  <a:srgbClr val="000099"/>
                </a:solidFill>
                <a:latin typeface="+mn-lt"/>
              </a:rPr>
              <a:t>TIÊU CHUẨN CHẨN ĐOÁN NGHIỆN CHẤT ICD – 10</a:t>
            </a:r>
            <a:endParaRPr lang="en-GB" sz="3600" b="1" dirty="0" smtClean="0">
              <a:solidFill>
                <a:srgbClr val="000099"/>
              </a:solidFill>
              <a:latin typeface=".VnTimeH" pitchFamily="34" charset="0"/>
            </a:endParaRPr>
          </a:p>
        </p:txBody>
      </p:sp>
      <p:sp>
        <p:nvSpPr>
          <p:cNvPr id="734211" name="Rectangle 3"/>
          <p:cNvSpPr>
            <a:spLocks noGrp="1" noChangeArrowheads="1"/>
          </p:cNvSpPr>
          <p:nvPr>
            <p:ph idx="1"/>
          </p:nvPr>
        </p:nvSpPr>
        <p:spPr>
          <a:xfrm>
            <a:off x="304800" y="1371600"/>
            <a:ext cx="8686800" cy="4724400"/>
          </a:xfrm>
        </p:spPr>
        <p:txBody>
          <a:bodyPr/>
          <a:lstStyle/>
          <a:p>
            <a:pPr marL="406400" indent="-406400" algn="just" eaLnBrk="1" hangingPunct="1">
              <a:buFontTx/>
              <a:buNone/>
            </a:pPr>
            <a:r>
              <a:rPr lang="en-GB" altLang="en-US" sz="3100" b="1" dirty="0" smtClean="0">
                <a:solidFill>
                  <a:srgbClr val="000000"/>
                </a:solidFill>
              </a:rPr>
              <a:t> </a:t>
            </a:r>
            <a:r>
              <a:rPr lang="en-GB" altLang="en-US" sz="3100" dirty="0" err="1" smtClean="0">
                <a:solidFill>
                  <a:srgbClr val="000000"/>
                </a:solidFill>
              </a:rPr>
              <a:t>Ít</a:t>
            </a:r>
            <a:r>
              <a:rPr lang="en-GB" altLang="en-US" sz="3100" dirty="0" smtClean="0">
                <a:solidFill>
                  <a:srgbClr val="000000"/>
                </a:solidFill>
              </a:rPr>
              <a:t> </a:t>
            </a:r>
            <a:r>
              <a:rPr lang="en-GB" altLang="en-US" sz="3100" dirty="0" err="1" smtClean="0">
                <a:solidFill>
                  <a:srgbClr val="000000"/>
                </a:solidFill>
              </a:rPr>
              <a:t>nhất</a:t>
            </a:r>
            <a:r>
              <a:rPr lang="en-GB" altLang="en-US" sz="3100" dirty="0" smtClean="0">
                <a:solidFill>
                  <a:srgbClr val="000000"/>
                </a:solidFill>
              </a:rPr>
              <a:t> 3/6 </a:t>
            </a:r>
            <a:r>
              <a:rPr lang="en-GB" altLang="en-US" sz="3100" dirty="0" err="1" smtClean="0">
                <a:solidFill>
                  <a:srgbClr val="000000"/>
                </a:solidFill>
              </a:rPr>
              <a:t>triệu</a:t>
            </a:r>
            <a:r>
              <a:rPr lang="en-GB" altLang="en-US" sz="3100" dirty="0" smtClean="0">
                <a:solidFill>
                  <a:srgbClr val="000000"/>
                </a:solidFill>
              </a:rPr>
              <a:t> </a:t>
            </a:r>
            <a:r>
              <a:rPr lang="en-GB" altLang="en-US" sz="3100" dirty="0" err="1" smtClean="0">
                <a:solidFill>
                  <a:srgbClr val="000000"/>
                </a:solidFill>
              </a:rPr>
              <a:t>chứng</a:t>
            </a:r>
            <a:r>
              <a:rPr lang="en-GB" altLang="en-US" sz="3100" dirty="0" smtClean="0">
                <a:solidFill>
                  <a:srgbClr val="000000"/>
                </a:solidFill>
              </a:rPr>
              <a:t>, </a:t>
            </a:r>
            <a:r>
              <a:rPr lang="en-GB" altLang="en-US" sz="3100" dirty="0" err="1" smtClean="0">
                <a:solidFill>
                  <a:srgbClr val="000000"/>
                </a:solidFill>
              </a:rPr>
              <a:t>trong</a:t>
            </a:r>
            <a:r>
              <a:rPr lang="en-GB" altLang="en-US" sz="3100" dirty="0" smtClean="0">
                <a:solidFill>
                  <a:srgbClr val="000000"/>
                </a:solidFill>
              </a:rPr>
              <a:t> </a:t>
            </a:r>
            <a:r>
              <a:rPr lang="en-GB" altLang="en-US" sz="3100" dirty="0" err="1" smtClean="0">
                <a:solidFill>
                  <a:srgbClr val="000000"/>
                </a:solidFill>
              </a:rPr>
              <a:t>vòng</a:t>
            </a:r>
            <a:r>
              <a:rPr lang="en-GB" altLang="en-US" sz="3100" dirty="0" smtClean="0">
                <a:solidFill>
                  <a:srgbClr val="000000"/>
                </a:solidFill>
              </a:rPr>
              <a:t> 12 </a:t>
            </a:r>
            <a:r>
              <a:rPr lang="en-GB" altLang="en-US" sz="3100" dirty="0" err="1" smtClean="0">
                <a:solidFill>
                  <a:srgbClr val="000000"/>
                </a:solidFill>
              </a:rPr>
              <a:t>tháng</a:t>
            </a:r>
            <a:r>
              <a:rPr lang="en-GB" altLang="en-US" sz="3100" dirty="0" smtClean="0">
                <a:solidFill>
                  <a:srgbClr val="000000"/>
                </a:solidFill>
              </a:rPr>
              <a:t> qua:</a:t>
            </a:r>
          </a:p>
          <a:p>
            <a:pPr marL="406400" indent="-406400" algn="just" eaLnBrk="1" hangingPunct="1">
              <a:buFontTx/>
              <a:buNone/>
            </a:pPr>
            <a:r>
              <a:rPr lang="en-GB" altLang="en-US" sz="3100" dirty="0" smtClean="0">
                <a:solidFill>
                  <a:srgbClr val="000000"/>
                </a:solidFill>
              </a:rPr>
              <a:t>1. </a:t>
            </a:r>
            <a:r>
              <a:rPr lang="en-GB" altLang="en-US" sz="3100" dirty="0" err="1" smtClean="0">
                <a:solidFill>
                  <a:srgbClr val="000000"/>
                </a:solidFill>
              </a:rPr>
              <a:t>Thèm</a:t>
            </a:r>
            <a:r>
              <a:rPr lang="en-GB" altLang="en-US" sz="3100" dirty="0" smtClean="0">
                <a:solidFill>
                  <a:srgbClr val="000000"/>
                </a:solidFill>
              </a:rPr>
              <a:t> </a:t>
            </a:r>
            <a:r>
              <a:rPr lang="en-GB" altLang="en-US" sz="3100" dirty="0" err="1" smtClean="0">
                <a:solidFill>
                  <a:srgbClr val="000000"/>
                </a:solidFill>
              </a:rPr>
              <a:t>muốn</a:t>
            </a:r>
            <a:r>
              <a:rPr lang="en-GB" altLang="en-US" sz="3100" dirty="0" smtClean="0">
                <a:solidFill>
                  <a:srgbClr val="000000"/>
                </a:solidFill>
              </a:rPr>
              <a:t> </a:t>
            </a:r>
            <a:r>
              <a:rPr lang="en-GB" altLang="en-US" sz="3100" dirty="0" err="1" smtClean="0">
                <a:solidFill>
                  <a:srgbClr val="000000"/>
                </a:solidFill>
              </a:rPr>
              <a:t>mãnh</a:t>
            </a:r>
            <a:r>
              <a:rPr lang="en-GB" altLang="en-US" sz="3100" dirty="0" smtClean="0">
                <a:solidFill>
                  <a:srgbClr val="000000"/>
                </a:solidFill>
              </a:rPr>
              <a:t> </a:t>
            </a:r>
            <a:r>
              <a:rPr lang="en-GB" altLang="en-US" sz="3100" dirty="0" err="1" smtClean="0">
                <a:solidFill>
                  <a:srgbClr val="000000"/>
                </a:solidFill>
              </a:rPr>
              <a:t>liệt</a:t>
            </a:r>
            <a:r>
              <a:rPr lang="en-GB" altLang="en-US" sz="3100" dirty="0" smtClean="0">
                <a:solidFill>
                  <a:srgbClr val="000000"/>
                </a:solidFill>
              </a:rPr>
              <a:t> </a:t>
            </a:r>
            <a:r>
              <a:rPr lang="en-GB" altLang="en-US" sz="3100" dirty="0" err="1" smtClean="0">
                <a:solidFill>
                  <a:srgbClr val="000000"/>
                </a:solidFill>
              </a:rPr>
              <a:t>dùng</a:t>
            </a:r>
            <a:r>
              <a:rPr lang="en-GB" altLang="en-US" sz="3100" dirty="0" smtClean="0">
                <a:solidFill>
                  <a:srgbClr val="000000"/>
                </a:solidFill>
              </a:rPr>
              <a:t> CMT.</a:t>
            </a:r>
          </a:p>
          <a:p>
            <a:pPr marL="406400" indent="-406400" algn="just" eaLnBrk="1" hangingPunct="1">
              <a:spcBef>
                <a:spcPct val="0"/>
              </a:spcBef>
              <a:buClr>
                <a:schemeClr val="bg1"/>
              </a:buClr>
              <a:buFontTx/>
              <a:buNone/>
            </a:pPr>
            <a:r>
              <a:rPr lang="en-GB" altLang="en-US" sz="3100" dirty="0" smtClean="0">
                <a:solidFill>
                  <a:srgbClr val="000000"/>
                </a:solidFill>
              </a:rPr>
              <a:t>2. </a:t>
            </a:r>
            <a:r>
              <a:rPr lang="en-GB" altLang="en-US" sz="3100" dirty="0" err="1" smtClean="0">
                <a:solidFill>
                  <a:srgbClr val="000000"/>
                </a:solidFill>
              </a:rPr>
              <a:t>Mất</a:t>
            </a:r>
            <a:r>
              <a:rPr lang="en-GB" altLang="en-US" sz="3100" dirty="0" smtClean="0">
                <a:solidFill>
                  <a:srgbClr val="000000"/>
                </a:solidFill>
              </a:rPr>
              <a:t> </a:t>
            </a:r>
            <a:r>
              <a:rPr lang="en-GB" altLang="en-US" sz="3100" dirty="0" err="1" smtClean="0">
                <a:solidFill>
                  <a:srgbClr val="000000"/>
                </a:solidFill>
              </a:rPr>
              <a:t>khả</a:t>
            </a:r>
            <a:r>
              <a:rPr lang="en-GB" altLang="en-US" sz="3100" dirty="0" smtClean="0">
                <a:solidFill>
                  <a:srgbClr val="000000"/>
                </a:solidFill>
              </a:rPr>
              <a:t> </a:t>
            </a:r>
            <a:r>
              <a:rPr lang="en-GB" altLang="en-US" sz="3100" dirty="0" err="1" smtClean="0">
                <a:solidFill>
                  <a:srgbClr val="000000"/>
                </a:solidFill>
              </a:rPr>
              <a:t>năng</a:t>
            </a:r>
            <a:r>
              <a:rPr lang="en-GB" altLang="en-US" sz="3100" dirty="0" smtClean="0">
                <a:solidFill>
                  <a:srgbClr val="000000"/>
                </a:solidFill>
              </a:rPr>
              <a:t> </a:t>
            </a:r>
            <a:r>
              <a:rPr lang="en-GB" altLang="en-US" sz="3100" dirty="0" err="1" smtClean="0">
                <a:solidFill>
                  <a:srgbClr val="000000"/>
                </a:solidFill>
              </a:rPr>
              <a:t>kiểm</a:t>
            </a:r>
            <a:r>
              <a:rPr lang="en-GB" altLang="en-US" sz="3100" dirty="0" smtClean="0">
                <a:solidFill>
                  <a:srgbClr val="000000"/>
                </a:solidFill>
              </a:rPr>
              <a:t> </a:t>
            </a:r>
            <a:r>
              <a:rPr lang="en-GB" altLang="en-US" sz="3100" dirty="0" err="1" smtClean="0">
                <a:solidFill>
                  <a:srgbClr val="000000"/>
                </a:solidFill>
              </a:rPr>
              <a:t>soát</a:t>
            </a:r>
            <a:r>
              <a:rPr lang="en-GB" altLang="en-US" sz="3100" dirty="0" smtClean="0">
                <a:solidFill>
                  <a:srgbClr val="000000"/>
                </a:solidFill>
              </a:rPr>
              <a:t> </a:t>
            </a:r>
            <a:r>
              <a:rPr lang="en-GB" altLang="en-US" sz="3100" dirty="0" err="1" smtClean="0">
                <a:solidFill>
                  <a:srgbClr val="000000"/>
                </a:solidFill>
              </a:rPr>
              <a:t>việc</a:t>
            </a:r>
            <a:r>
              <a:rPr lang="en-GB" altLang="en-US" sz="3100" dirty="0" smtClean="0">
                <a:solidFill>
                  <a:srgbClr val="000000"/>
                </a:solidFill>
              </a:rPr>
              <a:t> </a:t>
            </a:r>
            <a:r>
              <a:rPr lang="en-GB" altLang="en-US" sz="3100" dirty="0" err="1" smtClean="0">
                <a:solidFill>
                  <a:srgbClr val="000000"/>
                </a:solidFill>
              </a:rPr>
              <a:t>dùng</a:t>
            </a:r>
            <a:r>
              <a:rPr lang="en-GB" altLang="en-US" sz="3100" dirty="0" smtClean="0">
                <a:solidFill>
                  <a:srgbClr val="000000"/>
                </a:solidFill>
              </a:rPr>
              <a:t> CMT. </a:t>
            </a:r>
          </a:p>
          <a:p>
            <a:pPr marL="406400" indent="-406400" algn="just" eaLnBrk="1" hangingPunct="1">
              <a:spcBef>
                <a:spcPct val="0"/>
              </a:spcBef>
              <a:buClr>
                <a:schemeClr val="bg1"/>
              </a:buClr>
              <a:buFontTx/>
              <a:buNone/>
            </a:pPr>
            <a:r>
              <a:rPr lang="en-GB" altLang="en-US" sz="3100" dirty="0" smtClean="0">
                <a:solidFill>
                  <a:srgbClr val="000000"/>
                </a:solidFill>
              </a:rPr>
              <a:t>3. </a:t>
            </a:r>
            <a:r>
              <a:rPr lang="en-GB" altLang="en-US" sz="3100" dirty="0" err="1" smtClean="0">
                <a:solidFill>
                  <a:srgbClr val="000000"/>
                </a:solidFill>
              </a:rPr>
              <a:t>Ngừng</a:t>
            </a:r>
            <a:r>
              <a:rPr lang="en-GB" altLang="en-US" sz="3100" dirty="0" smtClean="0">
                <a:solidFill>
                  <a:srgbClr val="000000"/>
                </a:solidFill>
              </a:rPr>
              <a:t> </a:t>
            </a:r>
            <a:r>
              <a:rPr lang="en-GB" altLang="en-US" sz="3100" dirty="0" err="1" smtClean="0">
                <a:solidFill>
                  <a:srgbClr val="000000"/>
                </a:solidFill>
              </a:rPr>
              <a:t>hoặc</a:t>
            </a:r>
            <a:r>
              <a:rPr lang="en-GB" altLang="en-US" sz="3100" dirty="0" smtClean="0">
                <a:solidFill>
                  <a:srgbClr val="000000"/>
                </a:solidFill>
              </a:rPr>
              <a:t> </a:t>
            </a:r>
            <a:r>
              <a:rPr lang="en-GB" altLang="en-US" sz="3100" dirty="0" err="1" smtClean="0">
                <a:solidFill>
                  <a:srgbClr val="000000"/>
                </a:solidFill>
              </a:rPr>
              <a:t>giảm</a:t>
            </a:r>
            <a:r>
              <a:rPr lang="en-GB" altLang="en-US" sz="3100" dirty="0" smtClean="0">
                <a:solidFill>
                  <a:srgbClr val="000000"/>
                </a:solidFill>
              </a:rPr>
              <a:t> </a:t>
            </a:r>
            <a:r>
              <a:rPr lang="en-GB" altLang="en-US" sz="3100" dirty="0" err="1" smtClean="0">
                <a:solidFill>
                  <a:srgbClr val="000000"/>
                </a:solidFill>
              </a:rPr>
              <a:t>liều</a:t>
            </a:r>
            <a:r>
              <a:rPr lang="en-GB" altLang="en-US" sz="3100" dirty="0" smtClean="0">
                <a:solidFill>
                  <a:srgbClr val="000000"/>
                </a:solidFill>
              </a:rPr>
              <a:t> </a:t>
            </a:r>
            <a:r>
              <a:rPr lang="en-GB" altLang="en-US" sz="3100" dirty="0" err="1" smtClean="0">
                <a:solidFill>
                  <a:srgbClr val="000000"/>
                </a:solidFill>
              </a:rPr>
              <a:t>xuất</a:t>
            </a:r>
            <a:r>
              <a:rPr lang="en-GB" altLang="en-US" sz="3100" dirty="0" smtClean="0">
                <a:solidFill>
                  <a:srgbClr val="000000"/>
                </a:solidFill>
              </a:rPr>
              <a:t> </a:t>
            </a:r>
            <a:r>
              <a:rPr lang="en-GB" altLang="en-US" sz="3100" dirty="0" err="1" smtClean="0">
                <a:solidFill>
                  <a:srgbClr val="000000"/>
                </a:solidFill>
              </a:rPr>
              <a:t>hiện</a:t>
            </a:r>
            <a:r>
              <a:rPr lang="en-GB" altLang="en-US" sz="3100" dirty="0" smtClean="0">
                <a:solidFill>
                  <a:srgbClr val="000000"/>
                </a:solidFill>
              </a:rPr>
              <a:t> </a:t>
            </a:r>
            <a:r>
              <a:rPr lang="en-GB" altLang="en-US" sz="3100" dirty="0" err="1" smtClean="0">
                <a:solidFill>
                  <a:srgbClr val="000000"/>
                </a:solidFill>
              </a:rPr>
              <a:t>hội</a:t>
            </a:r>
            <a:r>
              <a:rPr lang="en-GB" altLang="en-US" sz="3100" dirty="0" smtClean="0">
                <a:solidFill>
                  <a:srgbClr val="000000"/>
                </a:solidFill>
              </a:rPr>
              <a:t> </a:t>
            </a:r>
            <a:r>
              <a:rPr lang="en-GB" altLang="en-US" sz="3100" dirty="0" err="1" smtClean="0">
                <a:solidFill>
                  <a:srgbClr val="000000"/>
                </a:solidFill>
              </a:rPr>
              <a:t>chứng</a:t>
            </a:r>
            <a:r>
              <a:rPr lang="en-GB" altLang="en-US" sz="3100" dirty="0" smtClean="0">
                <a:solidFill>
                  <a:srgbClr val="000000"/>
                </a:solidFill>
              </a:rPr>
              <a:t> </a:t>
            </a:r>
            <a:r>
              <a:rPr lang="en-GB" altLang="en-US" sz="3100" dirty="0" err="1" smtClean="0">
                <a:solidFill>
                  <a:srgbClr val="000000"/>
                </a:solidFill>
              </a:rPr>
              <a:t>cai</a:t>
            </a:r>
            <a:r>
              <a:rPr lang="en-GB" altLang="en-US" sz="3100" dirty="0" smtClean="0">
                <a:solidFill>
                  <a:srgbClr val="000000"/>
                </a:solidFill>
              </a:rPr>
              <a:t>.</a:t>
            </a:r>
          </a:p>
          <a:p>
            <a:pPr marL="406400" indent="-406400" algn="just" eaLnBrk="1" hangingPunct="1">
              <a:spcBef>
                <a:spcPct val="0"/>
              </a:spcBef>
              <a:buClr>
                <a:schemeClr val="bg1"/>
              </a:buClr>
              <a:buFontTx/>
              <a:buNone/>
            </a:pPr>
            <a:r>
              <a:rPr lang="en-GB" altLang="en-US" sz="3100" dirty="0" smtClean="0">
                <a:solidFill>
                  <a:srgbClr val="000000"/>
                </a:solidFill>
              </a:rPr>
              <a:t>4. </a:t>
            </a:r>
            <a:r>
              <a:rPr lang="en-GB" altLang="en-US" sz="3100" dirty="0" err="1" smtClean="0">
                <a:solidFill>
                  <a:srgbClr val="000000"/>
                </a:solidFill>
              </a:rPr>
              <a:t>Liều</a:t>
            </a:r>
            <a:r>
              <a:rPr lang="en-GB" altLang="en-US" sz="3100" dirty="0" smtClean="0">
                <a:solidFill>
                  <a:srgbClr val="000000"/>
                </a:solidFill>
              </a:rPr>
              <a:t> ma </a:t>
            </a:r>
            <a:r>
              <a:rPr lang="en-GB" altLang="en-US" sz="3100" dirty="0" err="1" smtClean="0">
                <a:solidFill>
                  <a:srgbClr val="000000"/>
                </a:solidFill>
              </a:rPr>
              <a:t>túy</a:t>
            </a:r>
            <a:r>
              <a:rPr lang="en-GB" altLang="en-US" sz="3100" dirty="0" smtClean="0">
                <a:solidFill>
                  <a:srgbClr val="000000"/>
                </a:solidFill>
              </a:rPr>
              <a:t> </a:t>
            </a:r>
            <a:r>
              <a:rPr lang="en-GB" altLang="en-US" sz="3100" dirty="0" err="1" smtClean="0">
                <a:solidFill>
                  <a:srgbClr val="000000"/>
                </a:solidFill>
              </a:rPr>
              <a:t>sử</a:t>
            </a:r>
            <a:r>
              <a:rPr lang="en-GB" altLang="en-US" sz="3100" dirty="0" smtClean="0">
                <a:solidFill>
                  <a:srgbClr val="000000"/>
                </a:solidFill>
              </a:rPr>
              <a:t> </a:t>
            </a:r>
            <a:r>
              <a:rPr lang="en-GB" altLang="en-US" sz="3100" dirty="0" err="1" smtClean="0">
                <a:solidFill>
                  <a:srgbClr val="000000"/>
                </a:solidFill>
              </a:rPr>
              <a:t>dụng</a:t>
            </a:r>
            <a:r>
              <a:rPr lang="en-GB" altLang="en-US" sz="3100" dirty="0" smtClean="0">
                <a:solidFill>
                  <a:srgbClr val="000000"/>
                </a:solidFill>
              </a:rPr>
              <a:t> </a:t>
            </a:r>
            <a:r>
              <a:rPr lang="en-GB" altLang="en-US" sz="3100" dirty="0" err="1" smtClean="0">
                <a:solidFill>
                  <a:srgbClr val="000000"/>
                </a:solidFill>
              </a:rPr>
              <a:t>ngày</a:t>
            </a:r>
            <a:r>
              <a:rPr lang="en-GB" altLang="en-US" sz="3100" dirty="0" smtClean="0">
                <a:solidFill>
                  <a:srgbClr val="000000"/>
                </a:solidFill>
              </a:rPr>
              <a:t> </a:t>
            </a:r>
            <a:r>
              <a:rPr lang="en-GB" altLang="en-US" sz="3100" dirty="0" err="1" smtClean="0">
                <a:solidFill>
                  <a:srgbClr val="000000"/>
                </a:solidFill>
              </a:rPr>
              <a:t>càng</a:t>
            </a:r>
            <a:r>
              <a:rPr lang="en-GB" altLang="en-US" sz="3100" dirty="0" smtClean="0">
                <a:solidFill>
                  <a:srgbClr val="000000"/>
                </a:solidFill>
              </a:rPr>
              <a:t> </a:t>
            </a:r>
            <a:r>
              <a:rPr lang="en-GB" altLang="en-US" sz="3100" dirty="0" err="1" smtClean="0">
                <a:solidFill>
                  <a:srgbClr val="000000"/>
                </a:solidFill>
              </a:rPr>
              <a:t>tăng</a:t>
            </a:r>
            <a:r>
              <a:rPr lang="en-GB" altLang="en-US" sz="3100" dirty="0" smtClean="0">
                <a:solidFill>
                  <a:srgbClr val="000000"/>
                </a:solidFill>
              </a:rPr>
              <a:t>.</a:t>
            </a:r>
          </a:p>
          <a:p>
            <a:pPr marL="406400" indent="-406400" algn="just" eaLnBrk="1" hangingPunct="1">
              <a:spcBef>
                <a:spcPct val="0"/>
              </a:spcBef>
              <a:buClr>
                <a:schemeClr val="bg1"/>
              </a:buClr>
              <a:buFontTx/>
              <a:buNone/>
            </a:pPr>
            <a:r>
              <a:rPr lang="en-GB" altLang="en-US" sz="3100" dirty="0" smtClean="0">
                <a:solidFill>
                  <a:srgbClr val="000000"/>
                </a:solidFill>
              </a:rPr>
              <a:t>5. </a:t>
            </a:r>
            <a:r>
              <a:rPr lang="en-GB" altLang="en-US" sz="3100" dirty="0" err="1" smtClean="0">
                <a:solidFill>
                  <a:srgbClr val="000000"/>
                </a:solidFill>
              </a:rPr>
              <a:t>Luôn</a:t>
            </a:r>
            <a:r>
              <a:rPr lang="en-GB" altLang="en-US" sz="3100" dirty="0" smtClean="0">
                <a:solidFill>
                  <a:srgbClr val="000000"/>
                </a:solidFill>
              </a:rPr>
              <a:t> </a:t>
            </a:r>
            <a:r>
              <a:rPr lang="en-GB" altLang="en-US" sz="3100" dirty="0" err="1" smtClean="0">
                <a:solidFill>
                  <a:srgbClr val="000000"/>
                </a:solidFill>
              </a:rPr>
              <a:t>tìm</a:t>
            </a:r>
            <a:r>
              <a:rPr lang="en-GB" altLang="en-US" sz="3100" dirty="0" smtClean="0">
                <a:solidFill>
                  <a:srgbClr val="000000"/>
                </a:solidFill>
              </a:rPr>
              <a:t> </a:t>
            </a:r>
            <a:r>
              <a:rPr lang="en-GB" altLang="en-US" sz="3100" dirty="0" err="1" smtClean="0">
                <a:solidFill>
                  <a:srgbClr val="000000"/>
                </a:solidFill>
              </a:rPr>
              <a:t>kỳ</a:t>
            </a:r>
            <a:r>
              <a:rPr lang="en-GB" altLang="en-US" sz="3100" dirty="0" smtClean="0">
                <a:solidFill>
                  <a:srgbClr val="000000"/>
                </a:solidFill>
              </a:rPr>
              <a:t> </a:t>
            </a:r>
            <a:r>
              <a:rPr lang="en-GB" altLang="en-US" sz="3100" dirty="0" err="1" smtClean="0">
                <a:solidFill>
                  <a:srgbClr val="000000"/>
                </a:solidFill>
              </a:rPr>
              <a:t>được</a:t>
            </a:r>
            <a:r>
              <a:rPr lang="en-GB" altLang="en-US" sz="3100" dirty="0" smtClean="0">
                <a:solidFill>
                  <a:srgbClr val="000000"/>
                </a:solidFill>
              </a:rPr>
              <a:t> CMT</a:t>
            </a:r>
            <a:r>
              <a:rPr lang="en-GB" altLang="en-US" sz="3100" smtClean="0">
                <a:solidFill>
                  <a:srgbClr val="000000"/>
                </a:solidFill>
              </a:rPr>
              <a:t>, </a:t>
            </a:r>
            <a:r>
              <a:rPr lang="en-GB" altLang="en-US" sz="3100" dirty="0" err="1">
                <a:solidFill>
                  <a:srgbClr val="000000"/>
                </a:solidFill>
              </a:rPr>
              <a:t>s</a:t>
            </a:r>
            <a:r>
              <a:rPr lang="en-GB" altLang="en-US" sz="3100" smtClean="0">
                <a:solidFill>
                  <a:srgbClr val="000000"/>
                </a:solidFill>
              </a:rPr>
              <a:t>ao </a:t>
            </a:r>
            <a:r>
              <a:rPr lang="en-GB" altLang="en-US" sz="3100" dirty="0" err="1" smtClean="0">
                <a:solidFill>
                  <a:srgbClr val="000000"/>
                </a:solidFill>
              </a:rPr>
              <a:t>nhãng</a:t>
            </a:r>
            <a:r>
              <a:rPr lang="en-GB" altLang="en-US" sz="3100" dirty="0" smtClean="0">
                <a:solidFill>
                  <a:srgbClr val="000000"/>
                </a:solidFill>
              </a:rPr>
              <a:t> </a:t>
            </a:r>
            <a:r>
              <a:rPr lang="en-GB" altLang="en-US" sz="3100" dirty="0" err="1" smtClean="0">
                <a:solidFill>
                  <a:srgbClr val="000000"/>
                </a:solidFill>
              </a:rPr>
              <a:t>nhiệm</a:t>
            </a:r>
            <a:r>
              <a:rPr lang="en-GB" altLang="en-US" sz="3100" dirty="0" smtClean="0">
                <a:solidFill>
                  <a:srgbClr val="000000"/>
                </a:solidFill>
              </a:rPr>
              <a:t> </a:t>
            </a:r>
            <a:r>
              <a:rPr lang="en-GB" altLang="en-US" sz="3100" dirty="0" err="1" smtClean="0">
                <a:solidFill>
                  <a:srgbClr val="000000"/>
                </a:solidFill>
              </a:rPr>
              <a:t>vụ</a:t>
            </a:r>
            <a:r>
              <a:rPr lang="en-GB" altLang="en-US" sz="3100" dirty="0" smtClean="0">
                <a:solidFill>
                  <a:srgbClr val="000000"/>
                </a:solidFill>
              </a:rPr>
              <a:t> </a:t>
            </a:r>
            <a:r>
              <a:rPr lang="en-GB" altLang="en-US" sz="3100" dirty="0" err="1" smtClean="0">
                <a:solidFill>
                  <a:srgbClr val="000000"/>
                </a:solidFill>
              </a:rPr>
              <a:t>và</a:t>
            </a:r>
            <a:r>
              <a:rPr lang="en-GB" altLang="en-US" sz="3100" dirty="0" smtClean="0">
                <a:solidFill>
                  <a:srgbClr val="000000"/>
                </a:solidFill>
              </a:rPr>
              <a:t> </a:t>
            </a:r>
            <a:r>
              <a:rPr lang="en-GB" altLang="en-US" sz="3100" dirty="0" err="1" smtClean="0">
                <a:solidFill>
                  <a:srgbClr val="000000"/>
                </a:solidFill>
              </a:rPr>
              <a:t>sở</a:t>
            </a:r>
            <a:r>
              <a:rPr lang="en-GB" altLang="en-US" sz="3100" dirty="0" smtClean="0">
                <a:solidFill>
                  <a:srgbClr val="000000"/>
                </a:solidFill>
              </a:rPr>
              <a:t> </a:t>
            </a:r>
            <a:r>
              <a:rPr lang="en-GB" altLang="en-US" sz="3100" dirty="0" err="1" smtClean="0">
                <a:solidFill>
                  <a:srgbClr val="000000"/>
                </a:solidFill>
              </a:rPr>
              <a:t>thích</a:t>
            </a:r>
            <a:r>
              <a:rPr lang="en-GB" altLang="en-US" sz="3100" dirty="0" smtClean="0">
                <a:solidFill>
                  <a:srgbClr val="000000"/>
                </a:solidFill>
              </a:rPr>
              <a:t>.</a:t>
            </a:r>
          </a:p>
          <a:p>
            <a:pPr marL="406400" indent="-406400" algn="just" eaLnBrk="1" hangingPunct="1">
              <a:spcBef>
                <a:spcPct val="0"/>
              </a:spcBef>
              <a:buClr>
                <a:schemeClr val="bg1"/>
              </a:buClr>
              <a:buFontTx/>
              <a:buNone/>
            </a:pPr>
            <a:r>
              <a:rPr lang="en-GB" altLang="en-US" sz="3100" dirty="0" smtClean="0">
                <a:solidFill>
                  <a:srgbClr val="000000"/>
                </a:solidFill>
              </a:rPr>
              <a:t>6. </a:t>
            </a:r>
            <a:r>
              <a:rPr lang="en-GB" altLang="en-US" sz="3100" dirty="0" err="1" smtClean="0">
                <a:solidFill>
                  <a:srgbClr val="000000"/>
                </a:solidFill>
              </a:rPr>
              <a:t>Biết</a:t>
            </a:r>
            <a:r>
              <a:rPr lang="en-GB" altLang="en-US" sz="3100" dirty="0" smtClean="0">
                <a:solidFill>
                  <a:srgbClr val="000000"/>
                </a:solidFill>
              </a:rPr>
              <a:t> </a:t>
            </a:r>
            <a:r>
              <a:rPr lang="en-GB" altLang="en-US" sz="3100" dirty="0" err="1" smtClean="0">
                <a:solidFill>
                  <a:srgbClr val="000000"/>
                </a:solidFill>
              </a:rPr>
              <a:t>tác</a:t>
            </a:r>
            <a:r>
              <a:rPr lang="en-GB" altLang="en-US" sz="3100" dirty="0" smtClean="0">
                <a:solidFill>
                  <a:srgbClr val="000000"/>
                </a:solidFill>
              </a:rPr>
              <a:t> </a:t>
            </a:r>
            <a:r>
              <a:rPr lang="en-GB" altLang="en-US" sz="3100" dirty="0" err="1" smtClean="0">
                <a:solidFill>
                  <a:srgbClr val="000000"/>
                </a:solidFill>
              </a:rPr>
              <a:t>hại</a:t>
            </a:r>
            <a:r>
              <a:rPr lang="en-GB" altLang="en-US" sz="3100" dirty="0" smtClean="0">
                <a:solidFill>
                  <a:srgbClr val="000000"/>
                </a:solidFill>
              </a:rPr>
              <a:t> </a:t>
            </a:r>
            <a:r>
              <a:rPr lang="en-GB" altLang="en-US" sz="3100" dirty="0" err="1" smtClean="0">
                <a:solidFill>
                  <a:srgbClr val="000000"/>
                </a:solidFill>
              </a:rPr>
              <a:t>nặng</a:t>
            </a:r>
            <a:r>
              <a:rPr lang="en-GB" altLang="en-US" sz="3100" dirty="0" smtClean="0">
                <a:solidFill>
                  <a:srgbClr val="000000"/>
                </a:solidFill>
              </a:rPr>
              <a:t> </a:t>
            </a:r>
            <a:r>
              <a:rPr lang="en-GB" altLang="en-US" sz="3100" dirty="0" err="1" smtClean="0">
                <a:solidFill>
                  <a:srgbClr val="000000"/>
                </a:solidFill>
              </a:rPr>
              <a:t>nề</a:t>
            </a:r>
            <a:r>
              <a:rPr lang="en-GB" altLang="en-US" sz="3100" dirty="0" smtClean="0">
                <a:solidFill>
                  <a:srgbClr val="000000"/>
                </a:solidFill>
              </a:rPr>
              <a:t> </a:t>
            </a:r>
            <a:r>
              <a:rPr lang="en-GB" altLang="en-US" sz="3100" dirty="0" err="1" smtClean="0">
                <a:solidFill>
                  <a:srgbClr val="000000"/>
                </a:solidFill>
              </a:rPr>
              <a:t>mà</a:t>
            </a:r>
            <a:r>
              <a:rPr lang="en-GB" altLang="en-US" sz="3100" dirty="0" smtClean="0">
                <a:solidFill>
                  <a:srgbClr val="000000"/>
                </a:solidFill>
              </a:rPr>
              <a:t> </a:t>
            </a:r>
            <a:r>
              <a:rPr lang="en-GB" altLang="en-US" sz="3100" dirty="0" err="1" smtClean="0">
                <a:solidFill>
                  <a:srgbClr val="000000"/>
                </a:solidFill>
              </a:rPr>
              <a:t>vẫn</a:t>
            </a:r>
            <a:r>
              <a:rPr lang="en-GB" altLang="en-US" sz="3100" dirty="0" smtClean="0">
                <a:solidFill>
                  <a:srgbClr val="000000"/>
                </a:solidFill>
              </a:rPr>
              <a:t> </a:t>
            </a:r>
            <a:r>
              <a:rPr lang="en-GB" altLang="en-US" sz="3100" dirty="0" err="1" smtClean="0">
                <a:solidFill>
                  <a:srgbClr val="000000"/>
                </a:solidFill>
              </a:rPr>
              <a:t>tiếp</a:t>
            </a:r>
            <a:r>
              <a:rPr lang="en-GB" altLang="en-US" sz="3100" dirty="0" smtClean="0">
                <a:solidFill>
                  <a:srgbClr val="000000"/>
                </a:solidFill>
              </a:rPr>
              <a:t> </a:t>
            </a:r>
            <a:r>
              <a:rPr lang="en-GB" altLang="en-US" sz="3100" dirty="0" err="1" smtClean="0">
                <a:solidFill>
                  <a:srgbClr val="000000"/>
                </a:solidFill>
              </a:rPr>
              <a:t>tục</a:t>
            </a:r>
            <a:r>
              <a:rPr lang="en-GB" altLang="en-US" sz="3100" dirty="0" smtClean="0">
                <a:solidFill>
                  <a:srgbClr val="000000"/>
                </a:solidFill>
              </a:rPr>
              <a:t> </a:t>
            </a:r>
            <a:r>
              <a:rPr lang="en-GB" altLang="en-US" sz="3100" dirty="0" err="1" smtClean="0">
                <a:solidFill>
                  <a:srgbClr val="000000"/>
                </a:solidFill>
              </a:rPr>
              <a:t>sử</a:t>
            </a:r>
            <a:r>
              <a:rPr lang="en-GB" altLang="en-US" sz="3100" dirty="0" smtClean="0">
                <a:solidFill>
                  <a:srgbClr val="000000"/>
                </a:solidFill>
              </a:rPr>
              <a:t> </a:t>
            </a:r>
            <a:r>
              <a:rPr lang="en-GB" altLang="en-US" sz="3100" dirty="0" err="1" smtClean="0">
                <a:solidFill>
                  <a:srgbClr val="000000"/>
                </a:solidFill>
              </a:rPr>
              <a:t>dụng</a:t>
            </a:r>
            <a:r>
              <a:rPr lang="en-GB" altLang="en-US" sz="3100" dirty="0" smtClean="0">
                <a:solidFill>
                  <a:srgbClr val="000000"/>
                </a:solidFill>
              </a:rPr>
              <a:t> CMT.</a:t>
            </a:r>
          </a:p>
        </p:txBody>
      </p:sp>
    </p:spTree>
    <p:extLst>
      <p:ext uri="{BB962C8B-B14F-4D97-AF65-F5344CB8AC3E}">
        <p14:creationId xmlns:p14="http://schemas.microsoft.com/office/powerpoint/2010/main" val="30559847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MỤC TIÊU</a:t>
            </a:r>
            <a:endParaRPr lang="vi-VN"/>
          </a:p>
        </p:txBody>
      </p:sp>
      <p:sp>
        <p:nvSpPr>
          <p:cNvPr id="3" name="Content Placeholder 2"/>
          <p:cNvSpPr>
            <a:spLocks noGrp="1"/>
          </p:cNvSpPr>
          <p:nvPr>
            <p:ph idx="1"/>
          </p:nvPr>
        </p:nvSpPr>
        <p:spPr/>
        <p:txBody>
          <a:bodyPr>
            <a:normAutofit/>
          </a:bodyPr>
          <a:lstStyle/>
          <a:p>
            <a:r>
              <a:rPr lang="en-US" smtClean="0"/>
              <a:t>Hiểu được khái niệm ma túy</a:t>
            </a:r>
          </a:p>
          <a:p>
            <a:r>
              <a:rPr lang="en-US" smtClean="0"/>
              <a:t>Kể ra 3 nhóm ma túy theo tác động tâm thần, 3 nhóm ma túy theo nguồn gốc hóa học</a:t>
            </a:r>
          </a:p>
          <a:p>
            <a:r>
              <a:rPr lang="en-US" smtClean="0"/>
              <a:t>Hiểu được nghiện là bệnh lí mãn tính của não bộ</a:t>
            </a:r>
          </a:p>
          <a:p>
            <a:r>
              <a:rPr lang="en-US" smtClean="0"/>
              <a:t>Hiểu được khái niệm lệ thuộc cơ thể và lệ thuộc tâm lí của nghiện</a:t>
            </a:r>
          </a:p>
          <a:p>
            <a:r>
              <a:rPr lang="en-US" smtClean="0"/>
              <a:t>Giải thích được methadone là thuốc điều trị nghiện heroin</a:t>
            </a:r>
          </a:p>
        </p:txBody>
      </p:sp>
    </p:spTree>
    <p:extLst>
      <p:ext uri="{BB962C8B-B14F-4D97-AF65-F5344CB8AC3E}">
        <p14:creationId xmlns:p14="http://schemas.microsoft.com/office/powerpoint/2010/main" val="37596747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Tóm</a:t>
            </a:r>
            <a:r>
              <a:rPr lang="en-US" dirty="0" smtClean="0"/>
              <a:t> </a:t>
            </a:r>
            <a:r>
              <a:rPr lang="en-US" dirty="0" err="1" smtClean="0"/>
              <a:t>lại</a:t>
            </a:r>
            <a:r>
              <a:rPr lang="en-US" dirty="0" smtClean="0"/>
              <a:t>:</a:t>
            </a:r>
            <a:endParaRPr lang="en-US" dirty="0"/>
          </a:p>
        </p:txBody>
      </p:sp>
      <p:sp>
        <p:nvSpPr>
          <p:cNvPr id="3" name="Content Placeholder 2"/>
          <p:cNvSpPr>
            <a:spLocks noGrp="1"/>
          </p:cNvSpPr>
          <p:nvPr>
            <p:ph idx="1"/>
          </p:nvPr>
        </p:nvSpPr>
        <p:spPr/>
        <p:txBody>
          <a:bodyPr/>
          <a:lstStyle/>
          <a:p>
            <a:pPr marL="0" indent="0">
              <a:buNone/>
            </a:pPr>
            <a:r>
              <a:rPr lang="en-US" dirty="0" err="1" smtClean="0"/>
              <a:t>Nghiện</a:t>
            </a:r>
            <a:r>
              <a:rPr lang="en-US" dirty="0" smtClean="0"/>
              <a:t> </a:t>
            </a:r>
            <a:r>
              <a:rPr lang="en-US" dirty="0" err="1" smtClean="0"/>
              <a:t>bao</a:t>
            </a:r>
            <a:r>
              <a:rPr lang="en-US" dirty="0" smtClean="0"/>
              <a:t> </a:t>
            </a:r>
            <a:r>
              <a:rPr lang="en-US" dirty="0" err="1" smtClean="0"/>
              <a:t>gồm</a:t>
            </a:r>
            <a:r>
              <a:rPr lang="en-US" dirty="0" smtClean="0"/>
              <a:t>:</a:t>
            </a:r>
          </a:p>
          <a:p>
            <a:pPr marL="514350" indent="-514350">
              <a:buFont typeface="+mj-lt"/>
              <a:buAutoNum type="alphaUcPeriod"/>
            </a:pPr>
            <a:r>
              <a:rPr lang="en-US" dirty="0" err="1" smtClean="0"/>
              <a:t>Hội</a:t>
            </a:r>
            <a:r>
              <a:rPr lang="en-US" dirty="0" smtClean="0"/>
              <a:t> </a:t>
            </a:r>
            <a:r>
              <a:rPr lang="en-US" dirty="0" err="1" smtClean="0"/>
              <a:t>chứng</a:t>
            </a:r>
            <a:r>
              <a:rPr lang="en-US" dirty="0" smtClean="0"/>
              <a:t> </a:t>
            </a:r>
            <a:r>
              <a:rPr lang="en-US" dirty="0" err="1" smtClean="0"/>
              <a:t>cai</a:t>
            </a:r>
            <a:r>
              <a:rPr lang="en-US" dirty="0" smtClean="0"/>
              <a:t> (</a:t>
            </a:r>
            <a:r>
              <a:rPr lang="en-US" dirty="0" err="1" smtClean="0"/>
              <a:t>lệ</a:t>
            </a:r>
            <a:r>
              <a:rPr lang="en-US" dirty="0" smtClean="0"/>
              <a:t> </a:t>
            </a:r>
            <a:r>
              <a:rPr lang="en-US" dirty="0" err="1" smtClean="0"/>
              <a:t>thuộc</a:t>
            </a:r>
            <a:r>
              <a:rPr lang="en-US" dirty="0" smtClean="0"/>
              <a:t> </a:t>
            </a:r>
            <a:r>
              <a:rPr lang="en-US" dirty="0" err="1" smtClean="0"/>
              <a:t>cơ</a:t>
            </a:r>
            <a:r>
              <a:rPr lang="en-US" dirty="0" smtClean="0"/>
              <a:t> </a:t>
            </a:r>
            <a:r>
              <a:rPr lang="en-US" dirty="0" err="1" smtClean="0"/>
              <a:t>thể</a:t>
            </a:r>
            <a:r>
              <a:rPr lang="en-US" dirty="0" smtClean="0"/>
              <a:t>)</a:t>
            </a:r>
          </a:p>
          <a:p>
            <a:pPr marL="514350" indent="-514350">
              <a:buFont typeface="+mj-lt"/>
              <a:buAutoNum type="alphaUcPeriod"/>
            </a:pPr>
            <a:r>
              <a:rPr lang="en-US" dirty="0" err="1" smtClean="0"/>
              <a:t>Thèm</a:t>
            </a:r>
            <a:r>
              <a:rPr lang="en-US" dirty="0" smtClean="0"/>
              <a:t> </a:t>
            </a:r>
            <a:r>
              <a:rPr lang="en-US" dirty="0" err="1" smtClean="0"/>
              <a:t>nhớ</a:t>
            </a:r>
            <a:r>
              <a:rPr lang="en-US" dirty="0" smtClean="0"/>
              <a:t>, </a:t>
            </a:r>
            <a:r>
              <a:rPr lang="en-US" dirty="0" err="1" smtClean="0"/>
              <a:t>thôi</a:t>
            </a:r>
            <a:r>
              <a:rPr lang="en-US" dirty="0" smtClean="0"/>
              <a:t> </a:t>
            </a:r>
            <a:r>
              <a:rPr lang="en-US" dirty="0" err="1" smtClean="0"/>
              <a:t>thúc</a:t>
            </a:r>
            <a:r>
              <a:rPr lang="en-US" dirty="0" smtClean="0"/>
              <a:t> </a:t>
            </a:r>
            <a:r>
              <a:rPr lang="en-US" dirty="0" err="1" smtClean="0"/>
              <a:t>sử</a:t>
            </a:r>
            <a:r>
              <a:rPr lang="en-US" dirty="0" smtClean="0"/>
              <a:t> </a:t>
            </a:r>
            <a:r>
              <a:rPr lang="en-US" dirty="0" err="1" smtClean="0"/>
              <a:t>dụng</a:t>
            </a:r>
            <a:r>
              <a:rPr lang="en-US" dirty="0" smtClean="0"/>
              <a:t> (</a:t>
            </a:r>
            <a:r>
              <a:rPr lang="en-US" dirty="0" err="1" smtClean="0"/>
              <a:t>lệ</a:t>
            </a:r>
            <a:r>
              <a:rPr lang="en-US" dirty="0" smtClean="0"/>
              <a:t> </a:t>
            </a:r>
            <a:r>
              <a:rPr lang="en-US" dirty="0" err="1" smtClean="0"/>
              <a:t>thuộc</a:t>
            </a:r>
            <a:r>
              <a:rPr lang="en-US" dirty="0" smtClean="0"/>
              <a:t> </a:t>
            </a:r>
            <a:r>
              <a:rPr lang="en-US" dirty="0" err="1" smtClean="0"/>
              <a:t>tâm</a:t>
            </a:r>
            <a:r>
              <a:rPr lang="en-US" dirty="0" smtClean="0"/>
              <a:t> </a:t>
            </a:r>
            <a:r>
              <a:rPr lang="en-US" dirty="0" err="1" smtClean="0"/>
              <a:t>lí</a:t>
            </a:r>
            <a:r>
              <a:rPr lang="en-US" dirty="0" smtClean="0"/>
              <a:t>)</a:t>
            </a:r>
          </a:p>
          <a:p>
            <a:pPr marL="0" indent="0">
              <a:buNone/>
            </a:pPr>
            <a:endParaRPr lang="en-US" dirty="0"/>
          </a:p>
          <a:p>
            <a:pPr marL="0" indent="0">
              <a:buNone/>
            </a:pPr>
            <a:r>
              <a:rPr lang="en-US"/>
              <a:t>Cần phải có lệ thuộc tâm lí thì mới </a:t>
            </a:r>
            <a:r>
              <a:rPr lang="en-US" smtClean="0"/>
              <a:t>chẩn </a:t>
            </a:r>
            <a:r>
              <a:rPr lang="en-US"/>
              <a:t>đoán nghiện</a:t>
            </a:r>
            <a:r>
              <a:rPr lang="en-US" smtClean="0"/>
              <a:t>.</a:t>
            </a:r>
          </a:p>
          <a:p>
            <a:pPr marL="0" indent="0">
              <a:buNone/>
            </a:pPr>
            <a:r>
              <a:rPr lang="en-US" smtClean="0"/>
              <a:t>Nếu </a:t>
            </a:r>
            <a:r>
              <a:rPr lang="en-US" dirty="0" err="1" smtClean="0"/>
              <a:t>chỉ</a:t>
            </a:r>
            <a:r>
              <a:rPr lang="en-US" dirty="0" smtClean="0"/>
              <a:t> </a:t>
            </a:r>
            <a:r>
              <a:rPr lang="en-US" dirty="0" err="1" smtClean="0"/>
              <a:t>có</a:t>
            </a:r>
            <a:r>
              <a:rPr lang="en-US" dirty="0" smtClean="0"/>
              <a:t> </a:t>
            </a:r>
            <a:r>
              <a:rPr lang="en-US" dirty="0" err="1" smtClean="0"/>
              <a:t>hội</a:t>
            </a:r>
            <a:r>
              <a:rPr lang="en-US" dirty="0" smtClean="0"/>
              <a:t> </a:t>
            </a:r>
            <a:r>
              <a:rPr lang="en-US" dirty="0" err="1" smtClean="0"/>
              <a:t>chứng</a:t>
            </a:r>
            <a:r>
              <a:rPr lang="en-US" dirty="0" smtClean="0"/>
              <a:t> </a:t>
            </a:r>
            <a:r>
              <a:rPr lang="en-US" dirty="0" err="1" smtClean="0"/>
              <a:t>cai</a:t>
            </a:r>
            <a:r>
              <a:rPr lang="en-US" dirty="0" smtClean="0"/>
              <a:t> </a:t>
            </a:r>
            <a:r>
              <a:rPr lang="en-US" dirty="0" err="1" smtClean="0"/>
              <a:t>thì</a:t>
            </a:r>
            <a:r>
              <a:rPr lang="en-US" dirty="0" smtClean="0"/>
              <a:t> </a:t>
            </a:r>
            <a:r>
              <a:rPr lang="en-US" dirty="0" err="1" smtClean="0"/>
              <a:t>chưa</a:t>
            </a:r>
            <a:r>
              <a:rPr lang="en-US" dirty="0" smtClean="0"/>
              <a:t> </a:t>
            </a:r>
            <a:r>
              <a:rPr lang="en-US" dirty="0" err="1" smtClean="0"/>
              <a:t>đủ</a:t>
            </a:r>
            <a:r>
              <a:rPr lang="en-US" dirty="0" smtClean="0"/>
              <a:t> </a:t>
            </a:r>
            <a:r>
              <a:rPr lang="en-US" dirty="0" err="1" smtClean="0"/>
              <a:t>để</a:t>
            </a:r>
            <a:r>
              <a:rPr lang="en-US" dirty="0" smtClean="0"/>
              <a:t> </a:t>
            </a:r>
            <a:r>
              <a:rPr lang="en-US" dirty="0" err="1" smtClean="0"/>
              <a:t>chẩn</a:t>
            </a:r>
            <a:r>
              <a:rPr lang="en-US" dirty="0" smtClean="0"/>
              <a:t> </a:t>
            </a:r>
            <a:r>
              <a:rPr lang="en-US" dirty="0" err="1" smtClean="0"/>
              <a:t>đoán</a:t>
            </a:r>
            <a:r>
              <a:rPr lang="en-US" dirty="0" smtClean="0"/>
              <a:t> </a:t>
            </a:r>
            <a:r>
              <a:rPr lang="en-US" dirty="0" err="1" smtClean="0"/>
              <a:t>nghiện</a:t>
            </a:r>
            <a:r>
              <a:rPr lang="en-US" dirty="0" smtClean="0"/>
              <a:t>.</a:t>
            </a:r>
          </a:p>
          <a:p>
            <a:pPr marL="0" indent="0">
              <a:buNone/>
            </a:pPr>
            <a:endParaRPr lang="en-US" dirty="0"/>
          </a:p>
        </p:txBody>
      </p:sp>
    </p:spTree>
    <p:extLst>
      <p:ext uri="{BB962C8B-B14F-4D97-AF65-F5344CB8AC3E}">
        <p14:creationId xmlns:p14="http://schemas.microsoft.com/office/powerpoint/2010/main" val="34042774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Methadone có gây nghiện?</a:t>
            </a:r>
            <a:endParaRPr lang="en-US" dirty="0"/>
          </a:p>
        </p:txBody>
      </p:sp>
      <p:sp>
        <p:nvSpPr>
          <p:cNvPr id="3" name="Content Placeholder 2"/>
          <p:cNvSpPr>
            <a:spLocks noGrp="1"/>
          </p:cNvSpPr>
          <p:nvPr>
            <p:ph idx="1"/>
          </p:nvPr>
        </p:nvSpPr>
        <p:spPr/>
        <p:txBody>
          <a:bodyPr/>
          <a:lstStyle/>
          <a:p>
            <a:r>
              <a:rPr lang="en-US" dirty="0" smtClean="0"/>
              <a:t>Methadone </a:t>
            </a:r>
            <a:r>
              <a:rPr lang="en-US" dirty="0" err="1" smtClean="0"/>
              <a:t>không</a:t>
            </a:r>
            <a:r>
              <a:rPr lang="en-US" dirty="0" smtClean="0"/>
              <a:t> </a:t>
            </a:r>
            <a:r>
              <a:rPr lang="en-US" dirty="0" err="1" smtClean="0"/>
              <a:t>gây</a:t>
            </a:r>
            <a:r>
              <a:rPr lang="en-US" dirty="0" smtClean="0"/>
              <a:t> </a:t>
            </a:r>
            <a:r>
              <a:rPr lang="en-US" dirty="0" err="1" smtClean="0"/>
              <a:t>thèm</a:t>
            </a:r>
            <a:r>
              <a:rPr lang="en-US" dirty="0" smtClean="0"/>
              <a:t> </a:t>
            </a:r>
            <a:r>
              <a:rPr lang="en-US" dirty="0" err="1" smtClean="0"/>
              <a:t>muốn</a:t>
            </a:r>
            <a:r>
              <a:rPr lang="en-US" dirty="0" smtClean="0"/>
              <a:t>.</a:t>
            </a:r>
          </a:p>
          <a:p>
            <a:r>
              <a:rPr lang="en-US" dirty="0" err="1" smtClean="0"/>
              <a:t>Không</a:t>
            </a:r>
            <a:r>
              <a:rPr lang="en-US" dirty="0" smtClean="0"/>
              <a:t> </a:t>
            </a:r>
            <a:r>
              <a:rPr lang="en-US" dirty="0" err="1" smtClean="0"/>
              <a:t>có</a:t>
            </a:r>
            <a:r>
              <a:rPr lang="en-US" dirty="0" smtClean="0"/>
              <a:t> </a:t>
            </a:r>
            <a:r>
              <a:rPr lang="en-US" dirty="0" err="1" smtClean="0"/>
              <a:t>hiện</a:t>
            </a:r>
            <a:r>
              <a:rPr lang="en-US" dirty="0" smtClean="0"/>
              <a:t> </a:t>
            </a:r>
            <a:r>
              <a:rPr lang="en-US" dirty="0" err="1" smtClean="0"/>
              <a:t>tượng</a:t>
            </a:r>
            <a:r>
              <a:rPr lang="en-US" dirty="0" smtClean="0"/>
              <a:t> </a:t>
            </a:r>
            <a:r>
              <a:rPr lang="en-US" dirty="0" err="1" smtClean="0"/>
              <a:t>sử</a:t>
            </a:r>
            <a:r>
              <a:rPr lang="en-US" dirty="0" smtClean="0"/>
              <a:t> </a:t>
            </a:r>
            <a:r>
              <a:rPr lang="en-US" dirty="0" err="1" smtClean="0"/>
              <a:t>dụng</a:t>
            </a:r>
            <a:r>
              <a:rPr lang="en-US" dirty="0" smtClean="0"/>
              <a:t> </a:t>
            </a:r>
            <a:r>
              <a:rPr lang="en-US" dirty="0" err="1" smtClean="0"/>
              <a:t>mất</a:t>
            </a:r>
            <a:r>
              <a:rPr lang="en-US" dirty="0" smtClean="0"/>
              <a:t> </a:t>
            </a:r>
            <a:r>
              <a:rPr lang="en-US" dirty="0" err="1" smtClean="0"/>
              <a:t>kiểm</a:t>
            </a:r>
            <a:r>
              <a:rPr lang="en-US" dirty="0" smtClean="0"/>
              <a:t> </a:t>
            </a:r>
            <a:r>
              <a:rPr lang="en-US" dirty="0" err="1" smtClean="0"/>
              <a:t>soát</a:t>
            </a:r>
            <a:r>
              <a:rPr lang="en-US" dirty="0" smtClean="0"/>
              <a:t>.</a:t>
            </a:r>
          </a:p>
          <a:p>
            <a:r>
              <a:rPr lang="en-US" dirty="0" err="1" smtClean="0"/>
              <a:t>Hội</a:t>
            </a:r>
            <a:r>
              <a:rPr lang="en-US" dirty="0" smtClean="0"/>
              <a:t> </a:t>
            </a:r>
            <a:r>
              <a:rPr lang="en-US" dirty="0" err="1" smtClean="0"/>
              <a:t>chứng</a:t>
            </a:r>
            <a:r>
              <a:rPr lang="en-US" dirty="0" smtClean="0"/>
              <a:t> </a:t>
            </a:r>
            <a:r>
              <a:rPr lang="en-US" dirty="0" err="1" smtClean="0"/>
              <a:t>cai</a:t>
            </a:r>
            <a:r>
              <a:rPr lang="en-US" dirty="0" smtClean="0"/>
              <a:t> methadone: </a:t>
            </a:r>
            <a:r>
              <a:rPr lang="en-US" dirty="0" err="1" smtClean="0"/>
              <a:t>cường</a:t>
            </a:r>
            <a:r>
              <a:rPr lang="en-US" dirty="0" smtClean="0"/>
              <a:t> </a:t>
            </a:r>
            <a:r>
              <a:rPr lang="en-US" dirty="0" err="1" smtClean="0"/>
              <a:t>độ</a:t>
            </a:r>
            <a:r>
              <a:rPr lang="en-US" dirty="0" smtClean="0"/>
              <a:t> </a:t>
            </a:r>
            <a:r>
              <a:rPr lang="en-US" dirty="0" err="1" smtClean="0"/>
              <a:t>nhẹ</a:t>
            </a:r>
            <a:r>
              <a:rPr lang="en-US" dirty="0" smtClean="0"/>
              <a:t> </a:t>
            </a:r>
            <a:r>
              <a:rPr lang="en-US" dirty="0" err="1" smtClean="0"/>
              <a:t>hơn</a:t>
            </a:r>
            <a:r>
              <a:rPr lang="en-US" dirty="0" smtClean="0"/>
              <a:t>, </a:t>
            </a:r>
            <a:r>
              <a:rPr lang="en-US" dirty="0" err="1" smtClean="0"/>
              <a:t>nhưng</a:t>
            </a:r>
            <a:r>
              <a:rPr lang="en-US" dirty="0" smtClean="0"/>
              <a:t> </a:t>
            </a:r>
            <a:r>
              <a:rPr lang="en-US" dirty="0" err="1" smtClean="0"/>
              <a:t>kéo</a:t>
            </a:r>
            <a:r>
              <a:rPr lang="en-US" dirty="0" smtClean="0"/>
              <a:t> </a:t>
            </a:r>
            <a:r>
              <a:rPr lang="en-US" dirty="0" err="1" smtClean="0"/>
              <a:t>dài</a:t>
            </a:r>
            <a:r>
              <a:rPr lang="en-US" dirty="0" smtClean="0"/>
              <a:t> </a:t>
            </a:r>
            <a:r>
              <a:rPr lang="en-US" dirty="0" err="1" smtClean="0"/>
              <a:t>hơn</a:t>
            </a:r>
            <a:r>
              <a:rPr lang="en-US" dirty="0" smtClean="0"/>
              <a:t> so </a:t>
            </a:r>
            <a:r>
              <a:rPr lang="en-US" dirty="0" err="1" smtClean="0"/>
              <a:t>với</a:t>
            </a:r>
            <a:r>
              <a:rPr lang="en-US" dirty="0" smtClean="0"/>
              <a:t> h/c </a:t>
            </a:r>
            <a:r>
              <a:rPr lang="en-US" dirty="0" err="1" smtClean="0"/>
              <a:t>cai</a:t>
            </a:r>
            <a:r>
              <a:rPr lang="en-US" dirty="0" smtClean="0"/>
              <a:t> heroin.</a:t>
            </a:r>
          </a:p>
          <a:p>
            <a:r>
              <a:rPr lang="en-US" dirty="0" err="1" smtClean="0"/>
              <a:t>Hiện</a:t>
            </a:r>
            <a:r>
              <a:rPr lang="en-US" dirty="0" smtClean="0"/>
              <a:t> </a:t>
            </a:r>
            <a:r>
              <a:rPr lang="en-US" dirty="0" err="1" smtClean="0"/>
              <a:t>tượng</a:t>
            </a:r>
            <a:r>
              <a:rPr lang="en-US" dirty="0" smtClean="0"/>
              <a:t> dung </a:t>
            </a:r>
            <a:r>
              <a:rPr lang="en-US" dirty="0" err="1" smtClean="0"/>
              <a:t>nạp</a:t>
            </a:r>
            <a:r>
              <a:rPr lang="en-US" dirty="0" smtClean="0"/>
              <a:t> methadone.</a:t>
            </a:r>
          </a:p>
          <a:p>
            <a:pPr marL="0" indent="0">
              <a:buNone/>
            </a:pPr>
            <a:r>
              <a:rPr lang="en-US" dirty="0" smtClean="0"/>
              <a:t> Methadone </a:t>
            </a:r>
            <a:r>
              <a:rPr lang="en-US" dirty="0" err="1" smtClean="0"/>
              <a:t>chỉ</a:t>
            </a:r>
            <a:r>
              <a:rPr lang="en-US" dirty="0" smtClean="0"/>
              <a:t> </a:t>
            </a:r>
            <a:r>
              <a:rPr lang="en-US" dirty="0" err="1" smtClean="0"/>
              <a:t>gây</a:t>
            </a:r>
            <a:r>
              <a:rPr lang="en-US" dirty="0" smtClean="0"/>
              <a:t> </a:t>
            </a:r>
            <a:r>
              <a:rPr lang="en-US" dirty="0" err="1" smtClean="0"/>
              <a:t>lệ</a:t>
            </a:r>
            <a:r>
              <a:rPr lang="en-US" dirty="0" smtClean="0"/>
              <a:t> </a:t>
            </a:r>
            <a:r>
              <a:rPr lang="en-US" dirty="0" err="1" smtClean="0"/>
              <a:t>thuộc</a:t>
            </a:r>
            <a:r>
              <a:rPr lang="en-US" dirty="0" smtClean="0"/>
              <a:t> </a:t>
            </a:r>
            <a:r>
              <a:rPr lang="en-US" dirty="0" err="1" smtClean="0"/>
              <a:t>cơ</a:t>
            </a:r>
            <a:r>
              <a:rPr lang="en-US" dirty="0" smtClean="0"/>
              <a:t> </a:t>
            </a:r>
            <a:r>
              <a:rPr lang="en-US" dirty="0" err="1" smtClean="0"/>
              <a:t>thể</a:t>
            </a:r>
            <a:r>
              <a:rPr lang="en-US" dirty="0" smtClean="0"/>
              <a:t> (</a:t>
            </a:r>
            <a:r>
              <a:rPr lang="en-US" dirty="0" err="1" smtClean="0"/>
              <a:t>hội</a:t>
            </a:r>
            <a:r>
              <a:rPr lang="en-US" dirty="0" smtClean="0"/>
              <a:t> </a:t>
            </a:r>
            <a:r>
              <a:rPr lang="en-US" dirty="0" err="1" smtClean="0"/>
              <a:t>chứng</a:t>
            </a:r>
            <a:r>
              <a:rPr lang="en-US" dirty="0" smtClean="0"/>
              <a:t> </a:t>
            </a:r>
            <a:r>
              <a:rPr lang="en-US" dirty="0" err="1" smtClean="0"/>
              <a:t>cai</a:t>
            </a:r>
            <a:r>
              <a:rPr lang="en-US" dirty="0" smtClean="0"/>
              <a:t>), </a:t>
            </a:r>
            <a:r>
              <a:rPr lang="en-US" dirty="0" err="1" smtClean="0"/>
              <a:t>không</a:t>
            </a:r>
            <a:r>
              <a:rPr lang="en-US" dirty="0" smtClean="0"/>
              <a:t> </a:t>
            </a:r>
            <a:r>
              <a:rPr lang="en-US" dirty="0" err="1" smtClean="0"/>
              <a:t>gây</a:t>
            </a:r>
            <a:r>
              <a:rPr lang="en-US" dirty="0" smtClean="0"/>
              <a:t> </a:t>
            </a:r>
            <a:r>
              <a:rPr lang="en-US" dirty="0" err="1" smtClean="0"/>
              <a:t>nghiện</a:t>
            </a:r>
            <a:r>
              <a:rPr lang="en-US" dirty="0" smtClean="0"/>
              <a:t>.</a:t>
            </a:r>
          </a:p>
        </p:txBody>
      </p:sp>
    </p:spTree>
    <p:extLst>
      <p:ext uri="{BB962C8B-B14F-4D97-AF65-F5344CB8AC3E}">
        <p14:creationId xmlns:p14="http://schemas.microsoft.com/office/powerpoint/2010/main" val="38976968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Phát</a:t>
            </a:r>
            <a:r>
              <a:rPr lang="en-US" dirty="0" smtClean="0"/>
              <a:t> </a:t>
            </a:r>
            <a:r>
              <a:rPr lang="en-US" dirty="0" err="1" smtClean="0"/>
              <a:t>biểu</a:t>
            </a:r>
            <a:r>
              <a:rPr lang="en-US" dirty="0" smtClean="0"/>
              <a:t> </a:t>
            </a:r>
            <a:r>
              <a:rPr lang="en-US" dirty="0" err="1" smtClean="0"/>
              <a:t>nào</a:t>
            </a:r>
            <a:r>
              <a:rPr lang="en-US" dirty="0" smtClean="0"/>
              <a:t> </a:t>
            </a:r>
            <a:r>
              <a:rPr lang="en-US" dirty="0" err="1" smtClean="0"/>
              <a:t>là</a:t>
            </a:r>
            <a:r>
              <a:rPr lang="en-US" dirty="0" smtClean="0"/>
              <a:t> </a:t>
            </a:r>
            <a:r>
              <a:rPr lang="en-US" dirty="0" err="1" smtClean="0"/>
              <a:t>đúng</a:t>
            </a:r>
            <a:r>
              <a:rPr lang="en-US" dirty="0" smtClean="0"/>
              <a:t> </a:t>
            </a:r>
            <a:r>
              <a:rPr lang="en-US" dirty="0" err="1" smtClean="0"/>
              <a:t>về</a:t>
            </a:r>
            <a:r>
              <a:rPr lang="en-US" dirty="0" smtClean="0"/>
              <a:t> </a:t>
            </a:r>
            <a:r>
              <a:rPr lang="en-US" dirty="0" err="1" smtClean="0"/>
              <a:t>điều</a:t>
            </a:r>
            <a:r>
              <a:rPr lang="en-US" dirty="0" smtClean="0"/>
              <a:t> </a:t>
            </a:r>
            <a:r>
              <a:rPr lang="en-US" dirty="0" err="1" smtClean="0"/>
              <a:t>trị</a:t>
            </a:r>
            <a:r>
              <a:rPr lang="en-US" dirty="0" smtClean="0"/>
              <a:t> </a:t>
            </a:r>
            <a:r>
              <a:rPr lang="en-US" dirty="0" err="1" smtClean="0"/>
              <a:t>duy</a:t>
            </a:r>
            <a:r>
              <a:rPr lang="en-US" dirty="0" smtClean="0"/>
              <a:t> </a:t>
            </a:r>
            <a:r>
              <a:rPr lang="en-US" dirty="0" err="1" smtClean="0"/>
              <a:t>trì</a:t>
            </a:r>
            <a:r>
              <a:rPr lang="en-US" dirty="0" smtClean="0"/>
              <a:t> methadone </a:t>
            </a:r>
            <a:r>
              <a:rPr lang="en-US" dirty="0" err="1" smtClean="0"/>
              <a:t>cho</a:t>
            </a:r>
            <a:r>
              <a:rPr lang="en-US" dirty="0" smtClean="0"/>
              <a:t> </a:t>
            </a:r>
            <a:r>
              <a:rPr lang="en-US" dirty="0" err="1" smtClean="0"/>
              <a:t>nghiện</a:t>
            </a:r>
            <a:r>
              <a:rPr lang="en-US" dirty="0" smtClean="0"/>
              <a:t> CDTP?</a:t>
            </a:r>
            <a:endParaRPr lang="vi-VN" dirty="0"/>
          </a:p>
        </p:txBody>
      </p:sp>
      <p:sp>
        <p:nvSpPr>
          <p:cNvPr id="3" name="Content Placeholder 2"/>
          <p:cNvSpPr>
            <a:spLocks noGrp="1"/>
          </p:cNvSpPr>
          <p:nvPr>
            <p:ph idx="1"/>
          </p:nvPr>
        </p:nvSpPr>
        <p:spPr>
          <a:xfrm>
            <a:off x="152400" y="1600200"/>
            <a:ext cx="8839200" cy="4525963"/>
          </a:xfrm>
        </p:spPr>
        <p:txBody>
          <a:bodyPr>
            <a:normAutofit/>
          </a:bodyPr>
          <a:lstStyle/>
          <a:p>
            <a:pPr marL="514350" indent="-514350">
              <a:lnSpc>
                <a:spcPct val="150000"/>
              </a:lnSpc>
              <a:buFont typeface="+mj-lt"/>
              <a:buAutoNum type="alphaUcPeriod"/>
            </a:pPr>
            <a:endParaRPr lang="en-US" sz="3000" smtClean="0"/>
          </a:p>
          <a:p>
            <a:pPr marL="514350" indent="-514350">
              <a:lnSpc>
                <a:spcPct val="150000"/>
              </a:lnSpc>
              <a:buFont typeface="+mj-lt"/>
              <a:buAutoNum type="alphaUcPeriod"/>
            </a:pPr>
            <a:r>
              <a:rPr lang="en-US" sz="3000" smtClean="0"/>
              <a:t>Thay thế nghiện heroin bằng nghiện methadone.</a:t>
            </a:r>
          </a:p>
          <a:p>
            <a:pPr marL="514350" indent="-514350">
              <a:lnSpc>
                <a:spcPct val="150000"/>
              </a:lnSpc>
              <a:buFont typeface="+mj-lt"/>
              <a:buAutoNum type="alphaUcPeriod"/>
            </a:pPr>
            <a:r>
              <a:rPr lang="en-US" sz="3000" smtClean="0"/>
              <a:t>Thay thế lệ thuộc heroin bằng lệ thuộc methadone.</a:t>
            </a:r>
          </a:p>
          <a:p>
            <a:pPr marL="514350" indent="-514350">
              <a:lnSpc>
                <a:spcPct val="150000"/>
              </a:lnSpc>
              <a:buFont typeface="+mj-lt"/>
              <a:buAutoNum type="alphaUcPeriod"/>
            </a:pPr>
            <a:r>
              <a:rPr lang="en-US" sz="3000" smtClean="0"/>
              <a:t>Thay thế nghiện heroin bằng lệ thuộc methadone.</a:t>
            </a:r>
          </a:p>
          <a:p>
            <a:pPr marL="514350" indent="-514350">
              <a:lnSpc>
                <a:spcPct val="150000"/>
              </a:lnSpc>
              <a:buFont typeface="+mj-lt"/>
              <a:buAutoNum type="alphaUcPeriod"/>
            </a:pPr>
            <a:r>
              <a:rPr lang="en-US" sz="3000" smtClean="0"/>
              <a:t>Thay thế lệ thuộc heroin bằng nghiện methadone.</a:t>
            </a:r>
            <a:endParaRPr lang="vi-VN" sz="3000"/>
          </a:p>
        </p:txBody>
      </p:sp>
    </p:spTree>
    <p:extLst>
      <p:ext uri="{BB962C8B-B14F-4D97-AF65-F5344CB8AC3E}">
        <p14:creationId xmlns:p14="http://schemas.microsoft.com/office/powerpoint/2010/main" val="15270729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Ý nghĩa đối với điều trị nghiện chất</a:t>
            </a:r>
            <a:endParaRPr lang="vi-VN"/>
          </a:p>
        </p:txBody>
      </p:sp>
      <p:sp>
        <p:nvSpPr>
          <p:cNvPr id="3" name="Content Placeholder 2"/>
          <p:cNvSpPr>
            <a:spLocks noGrp="1"/>
          </p:cNvSpPr>
          <p:nvPr>
            <p:ph idx="1"/>
          </p:nvPr>
        </p:nvSpPr>
        <p:spPr/>
        <p:txBody>
          <a:bodyPr/>
          <a:lstStyle/>
          <a:p>
            <a:pPr algn="just"/>
            <a:r>
              <a:rPr lang="en-US" dirty="0" err="1" smtClean="0"/>
              <a:t>Cốt</a:t>
            </a:r>
            <a:r>
              <a:rPr lang="en-US" dirty="0" smtClean="0"/>
              <a:t> </a:t>
            </a:r>
            <a:r>
              <a:rPr lang="en-US" dirty="0" err="1" smtClean="0"/>
              <a:t>lõi</a:t>
            </a:r>
            <a:r>
              <a:rPr lang="en-US" dirty="0" smtClean="0"/>
              <a:t> </a:t>
            </a:r>
            <a:r>
              <a:rPr lang="en-US" dirty="0" err="1" smtClean="0"/>
              <a:t>của</a:t>
            </a:r>
            <a:r>
              <a:rPr lang="en-US" dirty="0" smtClean="0"/>
              <a:t> </a:t>
            </a:r>
            <a:r>
              <a:rPr lang="en-US" dirty="0" err="1" smtClean="0"/>
              <a:t>điều</a:t>
            </a:r>
            <a:r>
              <a:rPr lang="en-US" dirty="0" smtClean="0"/>
              <a:t> </a:t>
            </a:r>
            <a:r>
              <a:rPr lang="en-US" dirty="0" err="1" smtClean="0"/>
              <a:t>trị</a:t>
            </a:r>
            <a:r>
              <a:rPr lang="en-US" dirty="0" smtClean="0"/>
              <a:t> </a:t>
            </a:r>
            <a:r>
              <a:rPr lang="en-US" dirty="0" err="1" smtClean="0"/>
              <a:t>nghiện</a:t>
            </a:r>
            <a:r>
              <a:rPr lang="en-US" dirty="0" smtClean="0"/>
              <a:t> </a:t>
            </a:r>
            <a:r>
              <a:rPr lang="en-US" dirty="0" err="1" smtClean="0"/>
              <a:t>chất</a:t>
            </a:r>
            <a:r>
              <a:rPr lang="en-US" dirty="0" smtClean="0"/>
              <a:t>: </a:t>
            </a:r>
            <a:r>
              <a:rPr lang="en-US" dirty="0" err="1" smtClean="0"/>
              <a:t>giải</a:t>
            </a:r>
            <a:r>
              <a:rPr lang="en-US" dirty="0" smtClean="0"/>
              <a:t> </a:t>
            </a:r>
            <a:r>
              <a:rPr lang="en-US" dirty="0" err="1" smtClean="0"/>
              <a:t>quyết</a:t>
            </a:r>
            <a:r>
              <a:rPr lang="en-US" dirty="0" smtClean="0"/>
              <a:t> </a:t>
            </a:r>
            <a:r>
              <a:rPr lang="en-US" dirty="0" err="1" smtClean="0"/>
              <a:t>lệ</a:t>
            </a:r>
            <a:r>
              <a:rPr lang="en-US" dirty="0" smtClean="0"/>
              <a:t> </a:t>
            </a:r>
            <a:r>
              <a:rPr lang="en-US" dirty="0" err="1" smtClean="0"/>
              <a:t>thuộc</a:t>
            </a:r>
            <a:r>
              <a:rPr lang="en-US" dirty="0" smtClean="0"/>
              <a:t> </a:t>
            </a:r>
            <a:r>
              <a:rPr lang="en-US" dirty="0" err="1" smtClean="0"/>
              <a:t>tâm</a:t>
            </a:r>
            <a:r>
              <a:rPr lang="en-US" dirty="0" smtClean="0"/>
              <a:t> </a:t>
            </a:r>
            <a:r>
              <a:rPr lang="en-US" dirty="0" err="1" smtClean="0"/>
              <a:t>lí</a:t>
            </a:r>
            <a:r>
              <a:rPr lang="en-US" dirty="0" smtClean="0"/>
              <a:t> (</a:t>
            </a:r>
            <a:r>
              <a:rPr lang="en-US" dirty="0" err="1" smtClean="0"/>
              <a:t>cảm</a:t>
            </a:r>
            <a:r>
              <a:rPr lang="en-US" dirty="0" smtClean="0"/>
              <a:t> </a:t>
            </a:r>
            <a:r>
              <a:rPr lang="en-US" dirty="0" err="1" smtClean="0"/>
              <a:t>giác</a:t>
            </a:r>
            <a:r>
              <a:rPr lang="en-US" dirty="0" smtClean="0"/>
              <a:t> </a:t>
            </a:r>
            <a:r>
              <a:rPr lang="en-US" dirty="0" err="1" smtClean="0"/>
              <a:t>thèm</a:t>
            </a:r>
            <a:r>
              <a:rPr lang="en-US" dirty="0" smtClean="0"/>
              <a:t> </a:t>
            </a:r>
            <a:r>
              <a:rPr lang="en-US" dirty="0" err="1" smtClean="0"/>
              <a:t>nhớ</a:t>
            </a:r>
            <a:r>
              <a:rPr lang="en-US" dirty="0" smtClean="0"/>
              <a:t>, </a:t>
            </a:r>
            <a:r>
              <a:rPr lang="en-US" dirty="0" err="1" smtClean="0"/>
              <a:t>thôi</a:t>
            </a:r>
            <a:r>
              <a:rPr lang="en-US" dirty="0" smtClean="0"/>
              <a:t> </a:t>
            </a:r>
            <a:r>
              <a:rPr lang="en-US" dirty="0" err="1" smtClean="0"/>
              <a:t>thúc</a:t>
            </a:r>
            <a:r>
              <a:rPr lang="en-US" dirty="0" smtClean="0"/>
              <a:t> </a:t>
            </a:r>
            <a:r>
              <a:rPr lang="en-US" dirty="0" err="1" smtClean="0"/>
              <a:t>sử</a:t>
            </a:r>
            <a:r>
              <a:rPr lang="en-US" dirty="0" smtClean="0"/>
              <a:t> </a:t>
            </a:r>
            <a:r>
              <a:rPr lang="en-US" dirty="0" err="1" smtClean="0"/>
              <a:t>dụng</a:t>
            </a:r>
            <a:r>
              <a:rPr lang="en-US" dirty="0" smtClean="0"/>
              <a:t> </a:t>
            </a:r>
            <a:r>
              <a:rPr lang="en-US" dirty="0" err="1" smtClean="0"/>
              <a:t>chất</a:t>
            </a:r>
            <a:r>
              <a:rPr lang="en-US" dirty="0" smtClean="0"/>
              <a:t>).</a:t>
            </a:r>
          </a:p>
          <a:p>
            <a:pPr algn="just"/>
            <a:r>
              <a:rPr lang="en-US" dirty="0" err="1" smtClean="0"/>
              <a:t>Cắt</a:t>
            </a:r>
            <a:r>
              <a:rPr lang="en-US" dirty="0" smtClean="0"/>
              <a:t> </a:t>
            </a:r>
            <a:r>
              <a:rPr lang="en-US" dirty="0" err="1"/>
              <a:t>cơn</a:t>
            </a:r>
            <a:r>
              <a:rPr lang="en-US" dirty="0"/>
              <a:t>, </a:t>
            </a:r>
            <a:r>
              <a:rPr lang="en-US" dirty="0" err="1"/>
              <a:t>giải</a:t>
            </a:r>
            <a:r>
              <a:rPr lang="en-US" dirty="0"/>
              <a:t> </a:t>
            </a:r>
            <a:r>
              <a:rPr lang="en-US" dirty="0" err="1" smtClean="0"/>
              <a:t>độc</a:t>
            </a:r>
            <a:r>
              <a:rPr lang="en-US" dirty="0" smtClean="0"/>
              <a:t>:</a:t>
            </a:r>
          </a:p>
          <a:p>
            <a:pPr lvl="1" algn="just"/>
            <a:r>
              <a:rPr lang="en-US" dirty="0" err="1" smtClean="0"/>
              <a:t>Mục</a:t>
            </a:r>
            <a:r>
              <a:rPr lang="en-US" dirty="0"/>
              <a:t> </a:t>
            </a:r>
            <a:r>
              <a:rPr lang="en-US" dirty="0" err="1" smtClean="0"/>
              <a:t>đích</a:t>
            </a:r>
            <a:r>
              <a:rPr lang="en-US" dirty="0" smtClean="0"/>
              <a:t>: </a:t>
            </a:r>
            <a:r>
              <a:rPr lang="en-US" dirty="0" err="1"/>
              <a:t>xử</a:t>
            </a:r>
            <a:r>
              <a:rPr lang="en-US" dirty="0"/>
              <a:t> </a:t>
            </a:r>
            <a:r>
              <a:rPr lang="en-US" dirty="0" err="1"/>
              <a:t>trí</a:t>
            </a:r>
            <a:r>
              <a:rPr lang="en-US" dirty="0"/>
              <a:t> </a:t>
            </a:r>
            <a:r>
              <a:rPr lang="en-US" dirty="0" err="1"/>
              <a:t>tình</a:t>
            </a:r>
            <a:r>
              <a:rPr lang="en-US" dirty="0"/>
              <a:t> </a:t>
            </a:r>
            <a:r>
              <a:rPr lang="en-US" dirty="0" err="1"/>
              <a:t>trạng</a:t>
            </a:r>
            <a:r>
              <a:rPr lang="en-US" dirty="0"/>
              <a:t> </a:t>
            </a:r>
            <a:r>
              <a:rPr lang="en-US" dirty="0" err="1"/>
              <a:t>nhiễm</a:t>
            </a:r>
            <a:r>
              <a:rPr lang="en-US" dirty="0"/>
              <a:t> </a:t>
            </a:r>
            <a:r>
              <a:rPr lang="en-US" dirty="0" err="1"/>
              <a:t>độc</a:t>
            </a:r>
            <a:r>
              <a:rPr lang="en-US" dirty="0"/>
              <a:t> </a:t>
            </a:r>
            <a:r>
              <a:rPr lang="en-US" dirty="0" err="1" smtClean="0"/>
              <a:t>chất</a:t>
            </a:r>
            <a:r>
              <a:rPr lang="en-US" dirty="0" smtClean="0"/>
              <a:t> </a:t>
            </a:r>
            <a:r>
              <a:rPr lang="en-US" dirty="0" err="1" smtClean="0"/>
              <a:t>và</a:t>
            </a:r>
            <a:r>
              <a:rPr lang="en-US" dirty="0" smtClean="0"/>
              <a:t> </a:t>
            </a:r>
            <a:r>
              <a:rPr lang="en-US" dirty="0" err="1" smtClean="0"/>
              <a:t>nâng</a:t>
            </a:r>
            <a:r>
              <a:rPr lang="en-US" dirty="0" smtClean="0"/>
              <a:t> </a:t>
            </a:r>
            <a:r>
              <a:rPr lang="en-US" dirty="0" err="1" smtClean="0"/>
              <a:t>đỡ</a:t>
            </a:r>
            <a:r>
              <a:rPr lang="en-US" dirty="0" smtClean="0"/>
              <a:t> </a:t>
            </a:r>
            <a:r>
              <a:rPr lang="en-US" dirty="0" err="1" smtClean="0"/>
              <a:t>trong</a:t>
            </a:r>
            <a:r>
              <a:rPr lang="en-US" dirty="0" smtClean="0"/>
              <a:t> </a:t>
            </a:r>
            <a:r>
              <a:rPr lang="en-US" dirty="0" err="1" smtClean="0"/>
              <a:t>quá</a:t>
            </a:r>
            <a:r>
              <a:rPr lang="en-US" dirty="0" smtClean="0"/>
              <a:t> </a:t>
            </a:r>
            <a:r>
              <a:rPr lang="en-US" dirty="0" err="1" smtClean="0"/>
              <a:t>trình</a:t>
            </a:r>
            <a:r>
              <a:rPr lang="en-US" dirty="0" smtClean="0"/>
              <a:t> </a:t>
            </a:r>
            <a:r>
              <a:rPr lang="en-US" dirty="0" err="1" smtClean="0"/>
              <a:t>có</a:t>
            </a:r>
            <a:r>
              <a:rPr lang="en-US" dirty="0" smtClean="0"/>
              <a:t> </a:t>
            </a:r>
            <a:r>
              <a:rPr lang="en-US" dirty="0" err="1" smtClean="0"/>
              <a:t>hội</a:t>
            </a:r>
            <a:r>
              <a:rPr lang="en-US" dirty="0" smtClean="0"/>
              <a:t> </a:t>
            </a:r>
            <a:r>
              <a:rPr lang="en-US" dirty="0" err="1" smtClean="0"/>
              <a:t>chứng</a:t>
            </a:r>
            <a:r>
              <a:rPr lang="en-US" dirty="0" smtClean="0"/>
              <a:t> </a:t>
            </a:r>
            <a:r>
              <a:rPr lang="en-US" dirty="0" err="1" smtClean="0"/>
              <a:t>cai</a:t>
            </a:r>
            <a:r>
              <a:rPr lang="en-US" dirty="0" smtClean="0"/>
              <a:t>.</a:t>
            </a:r>
          </a:p>
          <a:p>
            <a:pPr lvl="1" algn="just"/>
            <a:r>
              <a:rPr lang="en-US" dirty="0" err="1" smtClean="0"/>
              <a:t>Thời</a:t>
            </a:r>
            <a:r>
              <a:rPr lang="en-US" dirty="0" smtClean="0"/>
              <a:t> </a:t>
            </a:r>
            <a:r>
              <a:rPr lang="en-US" dirty="0" err="1" smtClean="0"/>
              <a:t>gian</a:t>
            </a:r>
            <a:r>
              <a:rPr lang="en-US" dirty="0" smtClean="0"/>
              <a:t> </a:t>
            </a:r>
            <a:r>
              <a:rPr lang="en-US" dirty="0" err="1" smtClean="0"/>
              <a:t>ngắn</a:t>
            </a:r>
            <a:r>
              <a:rPr lang="en-US" dirty="0" smtClean="0"/>
              <a:t> (7-10 </a:t>
            </a:r>
            <a:r>
              <a:rPr lang="en-US" dirty="0" err="1" smtClean="0"/>
              <a:t>ngày</a:t>
            </a:r>
            <a:r>
              <a:rPr lang="en-US" dirty="0" smtClean="0"/>
              <a:t> </a:t>
            </a:r>
            <a:r>
              <a:rPr lang="en-US" dirty="0" err="1" smtClean="0"/>
              <a:t>với</a:t>
            </a:r>
            <a:r>
              <a:rPr lang="en-US" dirty="0" smtClean="0"/>
              <a:t> heroin)</a:t>
            </a:r>
          </a:p>
          <a:p>
            <a:pPr lvl="1"/>
            <a:r>
              <a:rPr lang="en-US" dirty="0" err="1" smtClean="0"/>
              <a:t>Chỉ</a:t>
            </a:r>
            <a:r>
              <a:rPr lang="en-US" dirty="0" smtClean="0"/>
              <a:t> </a:t>
            </a:r>
            <a:r>
              <a:rPr lang="en-US" dirty="0" err="1"/>
              <a:t>giải</a:t>
            </a:r>
            <a:r>
              <a:rPr lang="en-US" dirty="0"/>
              <a:t> </a:t>
            </a:r>
            <a:r>
              <a:rPr lang="en-US" dirty="0" err="1"/>
              <a:t>quyết</a:t>
            </a:r>
            <a:r>
              <a:rPr lang="en-US" dirty="0"/>
              <a:t> </a:t>
            </a:r>
            <a:r>
              <a:rPr lang="en-US" dirty="0" err="1"/>
              <a:t>lệ</a:t>
            </a:r>
            <a:r>
              <a:rPr lang="en-US" dirty="0"/>
              <a:t> </a:t>
            </a:r>
            <a:r>
              <a:rPr lang="en-US" dirty="0" err="1"/>
              <a:t>thuộc</a:t>
            </a:r>
            <a:r>
              <a:rPr lang="en-US" dirty="0"/>
              <a:t> </a:t>
            </a:r>
            <a:r>
              <a:rPr lang="en-US" dirty="0" err="1"/>
              <a:t>cơ</a:t>
            </a:r>
            <a:r>
              <a:rPr lang="en-US" dirty="0"/>
              <a:t> </a:t>
            </a:r>
            <a:r>
              <a:rPr lang="en-US" dirty="0" err="1"/>
              <a:t>thể</a:t>
            </a:r>
            <a:r>
              <a:rPr lang="en-US" dirty="0"/>
              <a:t>, </a:t>
            </a:r>
            <a:r>
              <a:rPr lang="en-US" dirty="0" err="1"/>
              <a:t>không</a:t>
            </a:r>
            <a:r>
              <a:rPr lang="en-US" dirty="0"/>
              <a:t> </a:t>
            </a:r>
            <a:r>
              <a:rPr lang="en-US" dirty="0" err="1"/>
              <a:t>giải</a:t>
            </a:r>
            <a:r>
              <a:rPr lang="en-US" dirty="0"/>
              <a:t> </a:t>
            </a:r>
            <a:r>
              <a:rPr lang="en-US" dirty="0" err="1"/>
              <a:t>quyết</a:t>
            </a:r>
            <a:r>
              <a:rPr lang="en-US" dirty="0"/>
              <a:t> </a:t>
            </a:r>
            <a:r>
              <a:rPr lang="en-US" dirty="0" err="1"/>
              <a:t>được</a:t>
            </a:r>
            <a:r>
              <a:rPr lang="en-US" dirty="0"/>
              <a:t> </a:t>
            </a:r>
            <a:r>
              <a:rPr lang="en-US" dirty="0" err="1"/>
              <a:t>bệnh</a:t>
            </a:r>
            <a:r>
              <a:rPr lang="en-US" dirty="0"/>
              <a:t> </a:t>
            </a:r>
            <a:r>
              <a:rPr lang="en-US" dirty="0" err="1"/>
              <a:t>lý</a:t>
            </a:r>
            <a:r>
              <a:rPr lang="en-US" dirty="0"/>
              <a:t> </a:t>
            </a:r>
            <a:r>
              <a:rPr lang="en-US" dirty="0" err="1"/>
              <a:t>nghiện</a:t>
            </a:r>
            <a:r>
              <a:rPr lang="en-US" dirty="0"/>
              <a:t> </a:t>
            </a:r>
            <a:r>
              <a:rPr lang="en-US" dirty="0" err="1"/>
              <a:t>chất</a:t>
            </a:r>
            <a:r>
              <a:rPr lang="en-US" dirty="0" smtClean="0"/>
              <a:t>.</a:t>
            </a:r>
            <a:endParaRPr lang="en-US" dirty="0"/>
          </a:p>
        </p:txBody>
      </p:sp>
    </p:spTree>
    <p:extLst>
      <p:ext uri="{BB962C8B-B14F-4D97-AF65-F5344CB8AC3E}">
        <p14:creationId xmlns:p14="http://schemas.microsoft.com/office/powerpoint/2010/main" val="36066796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3" descr="2.1-1.ai"/>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575" y="0"/>
            <a:ext cx="9493250" cy="7150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62468" name="Text Box 4"/>
          <p:cNvSpPr txBox="1">
            <a:spLocks noChangeArrowheads="1"/>
          </p:cNvSpPr>
          <p:nvPr/>
        </p:nvSpPr>
        <p:spPr bwMode="auto">
          <a:xfrm>
            <a:off x="5357813" y="4929188"/>
            <a:ext cx="3454792" cy="923330"/>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altLang="vi-VN" sz="1800" b="0"/>
              <a:t>Các chất kích thích </a:t>
            </a:r>
          </a:p>
          <a:p>
            <a:pPr eaLnBrk="1" hangingPunct="1">
              <a:spcBef>
                <a:spcPct val="0"/>
              </a:spcBef>
              <a:buFontTx/>
              <a:buNone/>
            </a:pPr>
            <a:r>
              <a:rPr lang="en-US" altLang="vi-VN" sz="1800" b="0"/>
              <a:t>không phải là </a:t>
            </a:r>
            <a:r>
              <a:rPr lang="en-US" altLang="vi-VN" sz="1800" b="0" smtClean="0"/>
              <a:t>cocaine, 1 </a:t>
            </a:r>
            <a:r>
              <a:rPr lang="en-US" altLang="vi-VN" sz="1800" b="0"/>
              <a:t>trong 9</a:t>
            </a:r>
          </a:p>
          <a:p>
            <a:pPr eaLnBrk="1" hangingPunct="1">
              <a:spcBef>
                <a:spcPct val="0"/>
              </a:spcBef>
              <a:buFontTx/>
              <a:buNone/>
            </a:pPr>
            <a:endParaRPr lang="en-US" altLang="vi-VN" sz="1800" b="0"/>
          </a:p>
        </p:txBody>
      </p:sp>
      <p:sp>
        <p:nvSpPr>
          <p:cNvPr id="62469" name="Text Box 5"/>
          <p:cNvSpPr txBox="1">
            <a:spLocks noChangeArrowheads="1"/>
          </p:cNvSpPr>
          <p:nvPr/>
        </p:nvSpPr>
        <p:spPr bwMode="auto">
          <a:xfrm>
            <a:off x="3571875" y="5429250"/>
            <a:ext cx="1714500" cy="646113"/>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altLang="vi-VN" sz="1800" b="0"/>
              <a:t>Cần sa</a:t>
            </a:r>
          </a:p>
          <a:p>
            <a:pPr eaLnBrk="1" hangingPunct="1">
              <a:spcBef>
                <a:spcPct val="0"/>
              </a:spcBef>
              <a:buFontTx/>
              <a:buNone/>
            </a:pPr>
            <a:r>
              <a:rPr lang="en-US" altLang="vi-VN" sz="1800" b="0"/>
              <a:t>1 trong 9-11</a:t>
            </a:r>
          </a:p>
        </p:txBody>
      </p:sp>
      <p:sp>
        <p:nvSpPr>
          <p:cNvPr id="62470" name="Text Box 6"/>
          <p:cNvSpPr txBox="1">
            <a:spLocks noChangeArrowheads="1"/>
          </p:cNvSpPr>
          <p:nvPr/>
        </p:nvSpPr>
        <p:spPr bwMode="auto">
          <a:xfrm>
            <a:off x="735012" y="4000500"/>
            <a:ext cx="2084388" cy="923330"/>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altLang="vi-VN" sz="1800" b="0" dirty="0" err="1"/>
              <a:t>Thuốc</a:t>
            </a:r>
            <a:r>
              <a:rPr lang="en-US" altLang="vi-VN" sz="1800" b="0" dirty="0"/>
              <a:t> </a:t>
            </a:r>
            <a:r>
              <a:rPr lang="en-US" altLang="vi-VN" sz="1800" b="0" dirty="0" err="1"/>
              <a:t>giảm</a:t>
            </a:r>
            <a:r>
              <a:rPr lang="en-US" altLang="vi-VN" sz="1800" b="0" dirty="0"/>
              <a:t> </a:t>
            </a:r>
            <a:r>
              <a:rPr lang="en-US" altLang="vi-VN" sz="1800" b="0" dirty="0" err="1"/>
              <a:t>đau</a:t>
            </a:r>
            <a:endParaRPr lang="en-US" altLang="vi-VN" sz="1800" b="0" dirty="0"/>
          </a:p>
          <a:p>
            <a:pPr eaLnBrk="1" hangingPunct="1">
              <a:spcBef>
                <a:spcPct val="0"/>
              </a:spcBef>
              <a:buFontTx/>
              <a:buNone/>
            </a:pPr>
            <a:r>
              <a:rPr lang="en-US" altLang="vi-VN" sz="1800" b="0" dirty="0"/>
              <a:t>1 </a:t>
            </a:r>
            <a:r>
              <a:rPr lang="en-US" altLang="vi-VN" sz="1800" b="0" err="1"/>
              <a:t>trong</a:t>
            </a:r>
            <a:r>
              <a:rPr lang="en-US" altLang="vi-VN" sz="1800" b="0"/>
              <a:t> </a:t>
            </a:r>
            <a:r>
              <a:rPr lang="en-US" altLang="vi-VN" sz="1800" b="0" smtClean="0"/>
              <a:t>11</a:t>
            </a:r>
          </a:p>
          <a:p>
            <a:pPr eaLnBrk="1" hangingPunct="1">
              <a:spcBef>
                <a:spcPct val="0"/>
              </a:spcBef>
              <a:buFontTx/>
              <a:buNone/>
            </a:pPr>
            <a:endParaRPr lang="en-US" altLang="vi-VN" sz="1800" b="0" dirty="0"/>
          </a:p>
        </p:txBody>
      </p:sp>
      <p:sp>
        <p:nvSpPr>
          <p:cNvPr id="62471" name="Text Box 7"/>
          <p:cNvSpPr txBox="1">
            <a:spLocks noChangeArrowheads="1"/>
          </p:cNvSpPr>
          <p:nvPr/>
        </p:nvSpPr>
        <p:spPr bwMode="auto">
          <a:xfrm>
            <a:off x="76200" y="5014387"/>
            <a:ext cx="3571875" cy="708025"/>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altLang="vi-VN" sz="2000" b="0" dirty="0" err="1"/>
              <a:t>Các</a:t>
            </a:r>
            <a:r>
              <a:rPr lang="en-US" altLang="vi-VN" sz="2000" b="0" dirty="0"/>
              <a:t> </a:t>
            </a:r>
            <a:r>
              <a:rPr lang="en-US" altLang="vi-VN" sz="2000" b="0" dirty="0" err="1"/>
              <a:t>thuốc</a:t>
            </a:r>
            <a:r>
              <a:rPr lang="en-US" altLang="vi-VN" sz="2000" b="0" dirty="0"/>
              <a:t> </a:t>
            </a:r>
            <a:r>
              <a:rPr lang="en-US" altLang="vi-VN" sz="2000" b="0" dirty="0" err="1"/>
              <a:t>làm</a:t>
            </a:r>
            <a:r>
              <a:rPr lang="en-US" altLang="vi-VN" sz="2000" b="0" dirty="0"/>
              <a:t> </a:t>
            </a:r>
            <a:r>
              <a:rPr lang="en-US" altLang="vi-VN" sz="2000" b="0" dirty="0" err="1"/>
              <a:t>êm</a:t>
            </a:r>
            <a:r>
              <a:rPr lang="en-US" altLang="vi-VN" sz="2000" b="0" dirty="0"/>
              <a:t> </a:t>
            </a:r>
            <a:r>
              <a:rPr lang="en-US" altLang="vi-VN" sz="2000" b="0" dirty="0" err="1"/>
              <a:t>dịu</a:t>
            </a:r>
            <a:r>
              <a:rPr lang="en-US" altLang="vi-VN" sz="2000" b="0" dirty="0"/>
              <a:t>,  </a:t>
            </a:r>
          </a:p>
          <a:p>
            <a:pPr eaLnBrk="1" hangingPunct="1">
              <a:spcBef>
                <a:spcPct val="0"/>
              </a:spcBef>
              <a:buFontTx/>
              <a:buNone/>
            </a:pPr>
            <a:r>
              <a:rPr lang="en-US" altLang="vi-VN" sz="2000" b="0" dirty="0"/>
              <a:t>An </a:t>
            </a:r>
            <a:r>
              <a:rPr lang="en-US" altLang="vi-VN" sz="2000" b="0" dirty="0" err="1"/>
              <a:t>thần</a:t>
            </a:r>
            <a:r>
              <a:rPr lang="en-US" altLang="vi-VN" sz="2000" b="0" dirty="0"/>
              <a:t>, </a:t>
            </a:r>
            <a:r>
              <a:rPr lang="en-US" altLang="vi-VN" sz="2000" b="0" dirty="0" err="1"/>
              <a:t>gây</a:t>
            </a:r>
            <a:r>
              <a:rPr lang="en-US" altLang="vi-VN" sz="2000" b="0" dirty="0"/>
              <a:t> </a:t>
            </a:r>
            <a:r>
              <a:rPr lang="en-US" altLang="vi-VN" sz="2000" b="0" dirty="0" err="1" smtClean="0"/>
              <a:t>mê</a:t>
            </a:r>
            <a:r>
              <a:rPr lang="en-US" altLang="vi-VN" sz="2000" b="0" dirty="0" smtClean="0"/>
              <a:t>, 1 </a:t>
            </a:r>
            <a:r>
              <a:rPr lang="en-US" altLang="vi-VN" sz="2000" b="0" dirty="0" err="1"/>
              <a:t>trong</a:t>
            </a:r>
            <a:r>
              <a:rPr lang="en-US" altLang="vi-VN" sz="2000" b="0" dirty="0"/>
              <a:t> 11</a:t>
            </a:r>
          </a:p>
        </p:txBody>
      </p:sp>
      <p:sp>
        <p:nvSpPr>
          <p:cNvPr id="62472" name="Text Box 8"/>
          <p:cNvSpPr txBox="1">
            <a:spLocks noChangeArrowheads="1"/>
          </p:cNvSpPr>
          <p:nvPr/>
        </p:nvSpPr>
        <p:spPr bwMode="auto">
          <a:xfrm>
            <a:off x="1190905" y="1899791"/>
            <a:ext cx="2376488" cy="1077218"/>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spcAft>
                <a:spcPts val="1200"/>
              </a:spcAft>
              <a:buFontTx/>
              <a:buNone/>
            </a:pPr>
            <a:r>
              <a:rPr lang="en-US" altLang="vi-VN" sz="1800" b="0" dirty="0" err="1"/>
              <a:t>Các</a:t>
            </a:r>
            <a:r>
              <a:rPr lang="en-US" altLang="vi-VN" sz="1800" b="0" dirty="0"/>
              <a:t> dung </a:t>
            </a:r>
            <a:r>
              <a:rPr lang="en-US" altLang="vi-VN" sz="1800" b="0" dirty="0" err="1"/>
              <a:t>môi</a:t>
            </a:r>
            <a:r>
              <a:rPr lang="en-US" altLang="vi-VN" sz="1800" b="0" dirty="0"/>
              <a:t> </a:t>
            </a:r>
            <a:r>
              <a:rPr lang="en-US" altLang="vi-VN" sz="1800" b="0" dirty="0" err="1"/>
              <a:t>hữu</a:t>
            </a:r>
            <a:r>
              <a:rPr lang="en-US" altLang="vi-VN" sz="1800" b="0" dirty="0"/>
              <a:t> cơ,1 </a:t>
            </a:r>
            <a:r>
              <a:rPr lang="en-US" altLang="vi-VN" sz="1800" b="0" err="1"/>
              <a:t>trong</a:t>
            </a:r>
            <a:r>
              <a:rPr lang="en-US" altLang="vi-VN" sz="1800" b="0"/>
              <a:t> </a:t>
            </a:r>
            <a:r>
              <a:rPr lang="en-US" altLang="vi-VN" sz="1800" b="0" smtClean="0"/>
              <a:t>20</a:t>
            </a:r>
          </a:p>
          <a:p>
            <a:pPr eaLnBrk="1" hangingPunct="1">
              <a:spcBef>
                <a:spcPct val="0"/>
              </a:spcBef>
              <a:spcAft>
                <a:spcPts val="1200"/>
              </a:spcAft>
              <a:buFontTx/>
              <a:buNone/>
            </a:pPr>
            <a:endParaRPr lang="en-US" altLang="vi-VN" sz="1800" b="0" dirty="0"/>
          </a:p>
        </p:txBody>
      </p:sp>
      <p:sp>
        <p:nvSpPr>
          <p:cNvPr id="62473" name="Text Box 9"/>
          <p:cNvSpPr txBox="1">
            <a:spLocks noChangeArrowheads="1"/>
          </p:cNvSpPr>
          <p:nvPr/>
        </p:nvSpPr>
        <p:spPr bwMode="auto">
          <a:xfrm>
            <a:off x="4572000" y="583406"/>
            <a:ext cx="2571750" cy="400050"/>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altLang="vi-VN" sz="2000" b="0" dirty="0" err="1"/>
              <a:t>Thuốc</a:t>
            </a:r>
            <a:r>
              <a:rPr lang="en-US" altLang="vi-VN" sz="2000" b="0" dirty="0"/>
              <a:t> </a:t>
            </a:r>
            <a:r>
              <a:rPr lang="en-US" altLang="vi-VN" sz="2000" b="0" dirty="0" err="1"/>
              <a:t>lá</a:t>
            </a:r>
            <a:r>
              <a:rPr lang="en-US" altLang="vi-VN" sz="2000" b="0" dirty="0"/>
              <a:t> 1 </a:t>
            </a:r>
            <a:r>
              <a:rPr lang="en-US" altLang="vi-VN" sz="2000" b="0" dirty="0" err="1"/>
              <a:t>trong</a:t>
            </a:r>
            <a:r>
              <a:rPr lang="en-US" altLang="vi-VN" sz="2000" b="0" dirty="0"/>
              <a:t> 3</a:t>
            </a:r>
          </a:p>
        </p:txBody>
      </p:sp>
      <p:sp>
        <p:nvSpPr>
          <p:cNvPr id="62474" name="Text Box 10"/>
          <p:cNvSpPr txBox="1">
            <a:spLocks noChangeArrowheads="1"/>
          </p:cNvSpPr>
          <p:nvPr/>
        </p:nvSpPr>
        <p:spPr bwMode="auto">
          <a:xfrm>
            <a:off x="6215063" y="3714750"/>
            <a:ext cx="2286000" cy="641350"/>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altLang="vi-VN" sz="1800" b="0"/>
              <a:t>Alcohol</a:t>
            </a:r>
          </a:p>
          <a:p>
            <a:pPr eaLnBrk="1" hangingPunct="1">
              <a:spcBef>
                <a:spcPct val="0"/>
              </a:spcBef>
              <a:buFontTx/>
              <a:buNone/>
            </a:pPr>
            <a:r>
              <a:rPr lang="en-US" altLang="vi-VN" sz="1800" b="0"/>
              <a:t>1 trong 7-8</a:t>
            </a:r>
          </a:p>
        </p:txBody>
      </p:sp>
      <p:sp>
        <p:nvSpPr>
          <p:cNvPr id="62475" name="Text Box 11"/>
          <p:cNvSpPr txBox="1">
            <a:spLocks noChangeArrowheads="1"/>
          </p:cNvSpPr>
          <p:nvPr/>
        </p:nvSpPr>
        <p:spPr bwMode="auto">
          <a:xfrm>
            <a:off x="5857875" y="2071688"/>
            <a:ext cx="3286125" cy="366712"/>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altLang="vi-VN" sz="1800" b="0"/>
              <a:t>Crack +HCL, 1 trong 5 ???</a:t>
            </a:r>
          </a:p>
        </p:txBody>
      </p:sp>
      <p:sp>
        <p:nvSpPr>
          <p:cNvPr id="62476" name="Text Box 12"/>
          <p:cNvSpPr txBox="1">
            <a:spLocks noChangeArrowheads="1"/>
          </p:cNvSpPr>
          <p:nvPr/>
        </p:nvSpPr>
        <p:spPr bwMode="auto">
          <a:xfrm>
            <a:off x="6000750" y="2643188"/>
            <a:ext cx="2444750" cy="366712"/>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altLang="vi-VN" sz="1800" b="0"/>
              <a:t>Cocain HCL, 1 trong 6</a:t>
            </a:r>
          </a:p>
        </p:txBody>
      </p:sp>
      <p:sp>
        <p:nvSpPr>
          <p:cNvPr id="62477" name="Text Box 13"/>
          <p:cNvSpPr txBox="1">
            <a:spLocks noChangeArrowheads="1"/>
          </p:cNvSpPr>
          <p:nvPr/>
        </p:nvSpPr>
        <p:spPr bwMode="auto">
          <a:xfrm>
            <a:off x="5572125" y="1285875"/>
            <a:ext cx="2089150" cy="366713"/>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altLang="vi-VN" sz="1800" b="0" dirty="0"/>
              <a:t>Heroin, 1 </a:t>
            </a:r>
            <a:r>
              <a:rPr lang="en-US" altLang="vi-VN" sz="1800" b="0" dirty="0" err="1"/>
              <a:t>trong</a:t>
            </a:r>
            <a:r>
              <a:rPr lang="en-US" altLang="vi-VN" sz="1800" b="0" dirty="0"/>
              <a:t> 4-5</a:t>
            </a:r>
          </a:p>
        </p:txBody>
      </p:sp>
      <p:sp>
        <p:nvSpPr>
          <p:cNvPr id="62478" name="Text Box 14"/>
          <p:cNvSpPr txBox="1">
            <a:spLocks noChangeArrowheads="1"/>
          </p:cNvSpPr>
          <p:nvPr/>
        </p:nvSpPr>
        <p:spPr bwMode="auto">
          <a:xfrm>
            <a:off x="684213" y="2791420"/>
            <a:ext cx="2173287" cy="923330"/>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altLang="vi-VN" sz="1800" b="0"/>
              <a:t>Nhóm thuốc ảo </a:t>
            </a:r>
            <a:r>
              <a:rPr lang="en-US" altLang="vi-VN" sz="1800" b="0" smtClean="0"/>
              <a:t>giác, gây </a:t>
            </a:r>
            <a:r>
              <a:rPr lang="en-US" altLang="vi-VN" sz="1800" b="0"/>
              <a:t>cảm giác </a:t>
            </a:r>
            <a:r>
              <a:rPr lang="en-US" altLang="vi-VN" sz="1800" b="0" smtClean="0"/>
              <a:t>phiêu, 1 </a:t>
            </a:r>
            <a:r>
              <a:rPr lang="en-US" altLang="vi-VN" sz="1800" b="0"/>
              <a:t>trong 20</a:t>
            </a:r>
          </a:p>
        </p:txBody>
      </p:sp>
      <p:sp>
        <p:nvSpPr>
          <p:cNvPr id="62479" name="Text Box 14"/>
          <p:cNvSpPr txBox="1">
            <a:spLocks noChangeArrowheads="1"/>
          </p:cNvSpPr>
          <p:nvPr/>
        </p:nvSpPr>
        <p:spPr bwMode="auto">
          <a:xfrm>
            <a:off x="3296444" y="2438400"/>
            <a:ext cx="2265362" cy="2554545"/>
          </a:xfrm>
          <a:prstGeom prst="rect">
            <a:avLst/>
          </a:prstGeom>
          <a:solidFill>
            <a:srgbClr val="FF7C8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vi-VN" altLang="vi-VN" b="0" dirty="0"/>
              <a:t>Tỉ lệ người sử dụng ma túy trở thành nghiện</a:t>
            </a:r>
            <a:endParaRPr lang="en-US" altLang="vi-VN" b="0" dirty="0"/>
          </a:p>
        </p:txBody>
      </p:sp>
    </p:spTree>
    <p:extLst>
      <p:ext uri="{BB962C8B-B14F-4D97-AF65-F5344CB8AC3E}">
        <p14:creationId xmlns:p14="http://schemas.microsoft.com/office/powerpoint/2010/main" val="15461141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839200" cy="1143000"/>
          </a:xfrm>
        </p:spPr>
        <p:txBody>
          <a:bodyPr/>
          <a:lstStyle/>
          <a:p>
            <a:pPr algn="l"/>
            <a:r>
              <a:rPr lang="en-US" smtClean="0"/>
              <a:t>Diễn tiến bệnh lí nghiện chất</a:t>
            </a:r>
            <a:endParaRPr lang="vi-VN"/>
          </a:p>
        </p:txBody>
      </p:sp>
      <p:grpSp>
        <p:nvGrpSpPr>
          <p:cNvPr id="9" name="Group 8"/>
          <p:cNvGrpSpPr/>
          <p:nvPr/>
        </p:nvGrpSpPr>
        <p:grpSpPr>
          <a:xfrm>
            <a:off x="381000" y="1676400"/>
            <a:ext cx="5754547" cy="4343400"/>
            <a:chOff x="1295400" y="1777663"/>
            <a:chExt cx="5981700" cy="4343400"/>
          </a:xfrm>
        </p:grpSpPr>
        <p:sp>
          <p:nvSpPr>
            <p:cNvPr id="4" name="Isosceles Triangle 3"/>
            <p:cNvSpPr/>
            <p:nvPr/>
          </p:nvSpPr>
          <p:spPr>
            <a:xfrm>
              <a:off x="1866900" y="1777663"/>
              <a:ext cx="5410200" cy="43434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5" name="TextBox 4"/>
            <p:cNvSpPr txBox="1"/>
            <p:nvPr/>
          </p:nvSpPr>
          <p:spPr>
            <a:xfrm>
              <a:off x="2187052" y="5105400"/>
              <a:ext cx="4876800" cy="1015663"/>
            </a:xfrm>
            <a:prstGeom prst="rect">
              <a:avLst/>
            </a:prstGeom>
            <a:noFill/>
          </p:spPr>
          <p:txBody>
            <a:bodyPr wrap="square" rtlCol="0">
              <a:spAutoFit/>
            </a:bodyPr>
            <a:lstStyle/>
            <a:p>
              <a:pPr algn="ctr"/>
              <a:r>
                <a:rPr lang="en-US" sz="6000" b="1" smtClean="0">
                  <a:latin typeface="Arial" panose="020B0604020202020204" pitchFamily="34" charset="0"/>
                  <a:cs typeface="Arial" panose="020B0604020202020204" pitchFamily="34" charset="0"/>
                </a:rPr>
                <a:t>Thử nghiệm</a:t>
              </a:r>
              <a:endParaRPr lang="vi-VN" sz="7200" b="1">
                <a:latin typeface="Arial" panose="020B0604020202020204" pitchFamily="34" charset="0"/>
                <a:cs typeface="Arial" panose="020B0604020202020204" pitchFamily="34" charset="0"/>
              </a:endParaRPr>
            </a:p>
          </p:txBody>
        </p:sp>
        <p:sp>
          <p:nvSpPr>
            <p:cNvPr id="6" name="TextBox 5"/>
            <p:cNvSpPr txBox="1"/>
            <p:nvPr/>
          </p:nvSpPr>
          <p:spPr>
            <a:xfrm>
              <a:off x="2590800" y="4098373"/>
              <a:ext cx="3886200" cy="830997"/>
            </a:xfrm>
            <a:prstGeom prst="rect">
              <a:avLst/>
            </a:prstGeom>
            <a:noFill/>
          </p:spPr>
          <p:txBody>
            <a:bodyPr wrap="square" rtlCol="0">
              <a:spAutoFit/>
            </a:bodyPr>
            <a:lstStyle/>
            <a:p>
              <a:pPr algn="ctr"/>
              <a:r>
                <a:rPr lang="en-US" sz="4800" b="1" smtClean="0">
                  <a:latin typeface="Arial" panose="020B0604020202020204" pitchFamily="34" charset="0"/>
                  <a:cs typeface="Arial" panose="020B0604020202020204" pitchFamily="34" charset="0"/>
                </a:rPr>
                <a:t>Có   chủ   ý</a:t>
              </a:r>
            </a:p>
          </p:txBody>
        </p:sp>
        <p:sp>
          <p:nvSpPr>
            <p:cNvPr id="7" name="TextBox 6"/>
            <p:cNvSpPr txBox="1"/>
            <p:nvPr/>
          </p:nvSpPr>
          <p:spPr>
            <a:xfrm>
              <a:off x="3333750" y="3337568"/>
              <a:ext cx="2583406" cy="584775"/>
            </a:xfrm>
            <a:prstGeom prst="rect">
              <a:avLst/>
            </a:prstGeom>
            <a:noFill/>
          </p:spPr>
          <p:txBody>
            <a:bodyPr wrap="square" rtlCol="0">
              <a:spAutoFit/>
            </a:bodyPr>
            <a:lstStyle/>
            <a:p>
              <a:pPr algn="ctr"/>
              <a:r>
                <a:rPr lang="en-US" sz="3200" b="1" smtClean="0">
                  <a:latin typeface="Arial" panose="020B0604020202020204" pitchFamily="34" charset="0"/>
                  <a:cs typeface="Arial" panose="020B0604020202020204" pitchFamily="34" charset="0"/>
                </a:rPr>
                <a:t>Dùng nhiều</a:t>
              </a:r>
              <a:endParaRPr lang="vi-VN" sz="3200" b="1">
                <a:latin typeface="Arial" panose="020B0604020202020204" pitchFamily="34" charset="0"/>
                <a:cs typeface="Arial" panose="020B0604020202020204" pitchFamily="34" charset="0"/>
              </a:endParaRPr>
            </a:p>
          </p:txBody>
        </p:sp>
        <p:sp>
          <p:nvSpPr>
            <p:cNvPr id="8" name="TextBox 7"/>
            <p:cNvSpPr txBox="1"/>
            <p:nvPr/>
          </p:nvSpPr>
          <p:spPr>
            <a:xfrm>
              <a:off x="3848100" y="2476353"/>
              <a:ext cx="1447800" cy="461665"/>
            </a:xfrm>
            <a:prstGeom prst="rect">
              <a:avLst/>
            </a:prstGeom>
            <a:noFill/>
          </p:spPr>
          <p:txBody>
            <a:bodyPr wrap="square" rtlCol="0">
              <a:spAutoFit/>
            </a:bodyPr>
            <a:lstStyle/>
            <a:p>
              <a:pPr algn="ctr"/>
              <a:r>
                <a:rPr lang="en-US" sz="2400" b="1" smtClean="0">
                  <a:latin typeface="Arial" panose="020B0604020202020204" pitchFamily="34" charset="0"/>
                  <a:cs typeface="Arial" panose="020B0604020202020204" pitchFamily="34" charset="0"/>
                </a:rPr>
                <a:t>Nghiện</a:t>
              </a:r>
              <a:endParaRPr lang="en-US" b="1" smtClean="0">
                <a:latin typeface="Arial" panose="020B0604020202020204" pitchFamily="34" charset="0"/>
                <a:cs typeface="Arial" panose="020B0604020202020204" pitchFamily="34" charset="0"/>
              </a:endParaRPr>
            </a:p>
          </p:txBody>
        </p:sp>
        <p:sp>
          <p:nvSpPr>
            <p:cNvPr id="3" name="Up Arrow 2"/>
            <p:cNvSpPr/>
            <p:nvPr/>
          </p:nvSpPr>
          <p:spPr>
            <a:xfrm>
              <a:off x="1295400" y="1777663"/>
              <a:ext cx="609600" cy="43434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grpSp>
      <p:sp>
        <p:nvSpPr>
          <p:cNvPr id="11" name="Right Brace 10"/>
          <p:cNvSpPr/>
          <p:nvPr/>
        </p:nvSpPr>
        <p:spPr>
          <a:xfrm>
            <a:off x="6025588" y="3821080"/>
            <a:ext cx="381300" cy="2198720"/>
          </a:xfrm>
          <a:prstGeom prst="rightBrace">
            <a:avLst>
              <a:gd name="adj1" fmla="val 8333"/>
              <a:gd name="adj2" fmla="val 51023"/>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vi-VN"/>
          </a:p>
        </p:txBody>
      </p:sp>
      <p:sp>
        <p:nvSpPr>
          <p:cNvPr id="12" name="Right Brace 11"/>
          <p:cNvSpPr/>
          <p:nvPr/>
        </p:nvSpPr>
        <p:spPr>
          <a:xfrm>
            <a:off x="6011089" y="1726318"/>
            <a:ext cx="381300" cy="2270791"/>
          </a:xfrm>
          <a:prstGeom prst="rightBrace">
            <a:avLst>
              <a:gd name="adj1" fmla="val 8333"/>
              <a:gd name="adj2" fmla="val 51023"/>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vi-VN"/>
          </a:p>
        </p:txBody>
      </p:sp>
      <p:sp>
        <p:nvSpPr>
          <p:cNvPr id="13" name="TextBox 12"/>
          <p:cNvSpPr txBox="1"/>
          <p:nvPr/>
        </p:nvSpPr>
        <p:spPr>
          <a:xfrm>
            <a:off x="6608753" y="4504941"/>
            <a:ext cx="2133600" cy="830997"/>
          </a:xfrm>
          <a:prstGeom prst="rect">
            <a:avLst/>
          </a:prstGeom>
          <a:noFill/>
          <a:ln w="28575">
            <a:solidFill>
              <a:schemeClr val="accent1"/>
            </a:solidFill>
          </a:ln>
        </p:spPr>
        <p:txBody>
          <a:bodyPr wrap="square" rtlCol="0">
            <a:spAutoFit/>
          </a:bodyPr>
          <a:lstStyle/>
          <a:p>
            <a:r>
              <a:rPr lang="en-US" sz="2400" smtClean="0"/>
              <a:t>Sử dụng trong tầm kiểm soát</a:t>
            </a:r>
            <a:endParaRPr lang="vi-VN" sz="2400"/>
          </a:p>
        </p:txBody>
      </p:sp>
      <p:sp>
        <p:nvSpPr>
          <p:cNvPr id="14" name="TextBox 13"/>
          <p:cNvSpPr txBox="1"/>
          <p:nvPr/>
        </p:nvSpPr>
        <p:spPr>
          <a:xfrm>
            <a:off x="6608753" y="2486825"/>
            <a:ext cx="2230056" cy="830997"/>
          </a:xfrm>
          <a:prstGeom prst="rect">
            <a:avLst/>
          </a:prstGeom>
          <a:noFill/>
          <a:ln w="28575">
            <a:solidFill>
              <a:schemeClr val="accent1"/>
            </a:solidFill>
          </a:ln>
        </p:spPr>
        <p:txBody>
          <a:bodyPr wrap="square" rtlCol="0">
            <a:spAutoFit/>
          </a:bodyPr>
          <a:lstStyle/>
          <a:p>
            <a:r>
              <a:rPr lang="en-US" sz="2400" smtClean="0"/>
              <a:t>Sử dụng ngoài tầm kiểm soát</a:t>
            </a:r>
            <a:endParaRPr lang="vi-VN" sz="2400"/>
          </a:p>
        </p:txBody>
      </p:sp>
    </p:spTree>
    <p:extLst>
      <p:ext uri="{BB962C8B-B14F-4D97-AF65-F5344CB8AC3E}">
        <p14:creationId xmlns:p14="http://schemas.microsoft.com/office/powerpoint/2010/main" val="3581757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Lý do bắt đầu sử dụng chất?</a:t>
            </a:r>
            <a:endParaRPr lang="vi-VN"/>
          </a:p>
        </p:txBody>
      </p:sp>
      <p:sp>
        <p:nvSpPr>
          <p:cNvPr id="3" name="Content Placeholder 2"/>
          <p:cNvSpPr>
            <a:spLocks noGrp="1"/>
          </p:cNvSpPr>
          <p:nvPr>
            <p:ph idx="1"/>
          </p:nvPr>
        </p:nvSpPr>
        <p:spPr/>
        <p:txBody>
          <a:bodyPr/>
          <a:lstStyle/>
          <a:p>
            <a:r>
              <a:rPr lang="en-US" dirty="0" err="1" smtClean="0"/>
              <a:t>Áp</a:t>
            </a:r>
            <a:r>
              <a:rPr lang="en-US" dirty="0" smtClean="0"/>
              <a:t> </a:t>
            </a:r>
            <a:r>
              <a:rPr lang="en-US" dirty="0" err="1" smtClean="0"/>
              <a:t>lực</a:t>
            </a:r>
            <a:r>
              <a:rPr lang="en-US" dirty="0" smtClean="0"/>
              <a:t> </a:t>
            </a:r>
            <a:r>
              <a:rPr lang="en-US" dirty="0" err="1" smtClean="0"/>
              <a:t>từ</a:t>
            </a:r>
            <a:r>
              <a:rPr lang="en-US" dirty="0" smtClean="0"/>
              <a:t> </a:t>
            </a:r>
            <a:r>
              <a:rPr lang="en-US" dirty="0" err="1" smtClean="0"/>
              <a:t>bạn</a:t>
            </a:r>
            <a:r>
              <a:rPr lang="en-US" dirty="0" smtClean="0"/>
              <a:t> </a:t>
            </a:r>
            <a:r>
              <a:rPr lang="en-US" dirty="0" err="1" smtClean="0"/>
              <a:t>đồng</a:t>
            </a:r>
            <a:r>
              <a:rPr lang="en-US" dirty="0" smtClean="0"/>
              <a:t> </a:t>
            </a:r>
            <a:r>
              <a:rPr lang="en-US" dirty="0" err="1" smtClean="0"/>
              <a:t>lứa</a:t>
            </a:r>
            <a:endParaRPr lang="en-US" dirty="0" smtClean="0"/>
          </a:p>
          <a:p>
            <a:r>
              <a:rPr lang="en-US" dirty="0" err="1" smtClean="0"/>
              <a:t>Tò</a:t>
            </a:r>
            <a:r>
              <a:rPr lang="en-US" dirty="0" smtClean="0"/>
              <a:t> </a:t>
            </a:r>
            <a:r>
              <a:rPr lang="en-US" dirty="0" err="1" smtClean="0"/>
              <a:t>mò</a:t>
            </a:r>
            <a:endParaRPr lang="en-US" dirty="0" smtClean="0"/>
          </a:p>
          <a:p>
            <a:r>
              <a:rPr lang="en-US" dirty="0" err="1"/>
              <a:t>Khoái</a:t>
            </a:r>
            <a:r>
              <a:rPr lang="en-US" dirty="0"/>
              <a:t> </a:t>
            </a:r>
            <a:r>
              <a:rPr lang="en-US" dirty="0" err="1"/>
              <a:t>cảm</a:t>
            </a:r>
            <a:r>
              <a:rPr lang="en-US" dirty="0"/>
              <a:t> do </a:t>
            </a:r>
            <a:r>
              <a:rPr lang="en-US" dirty="0" smtClean="0"/>
              <a:t>ma </a:t>
            </a:r>
            <a:r>
              <a:rPr lang="en-US" dirty="0" err="1"/>
              <a:t>túy</a:t>
            </a:r>
            <a:r>
              <a:rPr lang="en-US" dirty="0"/>
              <a:t> </a:t>
            </a:r>
            <a:r>
              <a:rPr lang="en-US" dirty="0" err="1"/>
              <a:t>mang</a:t>
            </a:r>
            <a:r>
              <a:rPr lang="en-US" dirty="0"/>
              <a:t> </a:t>
            </a:r>
            <a:r>
              <a:rPr lang="en-US" dirty="0" err="1" smtClean="0"/>
              <a:t>lại</a:t>
            </a:r>
            <a:endParaRPr lang="en-US" dirty="0" smtClean="0"/>
          </a:p>
          <a:p>
            <a:r>
              <a:rPr lang="en-US" dirty="0" err="1" smtClean="0"/>
              <a:t>Chủ</a:t>
            </a:r>
            <a:r>
              <a:rPr lang="en-US" dirty="0" smtClean="0"/>
              <a:t> ý: </a:t>
            </a:r>
            <a:r>
              <a:rPr lang="en-US" dirty="0" err="1" smtClean="0"/>
              <a:t>giảm</a:t>
            </a:r>
            <a:r>
              <a:rPr lang="en-US" dirty="0" smtClean="0"/>
              <a:t> </a:t>
            </a:r>
            <a:r>
              <a:rPr lang="en-US" dirty="0" err="1" smtClean="0"/>
              <a:t>đau</a:t>
            </a:r>
            <a:r>
              <a:rPr lang="en-US" dirty="0" smtClean="0"/>
              <a:t>, </a:t>
            </a:r>
            <a:r>
              <a:rPr lang="en-US" dirty="0" err="1" smtClean="0"/>
              <a:t>giảm</a:t>
            </a:r>
            <a:r>
              <a:rPr lang="en-US" dirty="0" smtClean="0"/>
              <a:t> </a:t>
            </a:r>
            <a:r>
              <a:rPr lang="en-US" dirty="0" err="1" smtClean="0"/>
              <a:t>căng</a:t>
            </a:r>
            <a:r>
              <a:rPr lang="en-US" dirty="0" smtClean="0"/>
              <a:t> </a:t>
            </a:r>
            <a:r>
              <a:rPr lang="en-US" dirty="0" err="1" smtClean="0"/>
              <a:t>thẳng</a:t>
            </a:r>
            <a:r>
              <a:rPr lang="en-US" dirty="0" smtClean="0"/>
              <a:t>, </a:t>
            </a:r>
            <a:r>
              <a:rPr lang="en-US" dirty="0" err="1" smtClean="0"/>
              <a:t>bác</a:t>
            </a:r>
            <a:r>
              <a:rPr lang="en-US" dirty="0" smtClean="0"/>
              <a:t> </a:t>
            </a:r>
            <a:r>
              <a:rPr lang="en-US" dirty="0" err="1" smtClean="0"/>
              <a:t>sĩ</a:t>
            </a:r>
            <a:r>
              <a:rPr lang="en-US" dirty="0" smtClean="0"/>
              <a:t> </a:t>
            </a:r>
            <a:r>
              <a:rPr lang="en-US" dirty="0" err="1" smtClean="0"/>
              <a:t>chỉ</a:t>
            </a:r>
            <a:r>
              <a:rPr lang="en-US" dirty="0" smtClean="0"/>
              <a:t> </a:t>
            </a:r>
            <a:r>
              <a:rPr lang="en-US" dirty="0" err="1" smtClean="0"/>
              <a:t>định</a:t>
            </a:r>
            <a:endParaRPr lang="vi-VN" dirty="0"/>
          </a:p>
        </p:txBody>
      </p:sp>
    </p:spTree>
    <p:extLst>
      <p:ext uri="{BB962C8B-B14F-4D97-AF65-F5344CB8AC3E}">
        <p14:creationId xmlns:p14="http://schemas.microsoft.com/office/powerpoint/2010/main" val="4456833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Lý do nghiện chất?</a:t>
            </a:r>
            <a:endParaRPr lang="vi-VN"/>
          </a:p>
        </p:txBody>
      </p:sp>
      <p:sp>
        <p:nvSpPr>
          <p:cNvPr id="3" name="Content Placeholder 2"/>
          <p:cNvSpPr>
            <a:spLocks noGrp="1"/>
          </p:cNvSpPr>
          <p:nvPr>
            <p:ph idx="1"/>
          </p:nvPr>
        </p:nvSpPr>
        <p:spPr/>
        <p:txBody>
          <a:bodyPr/>
          <a:lstStyle/>
          <a:p>
            <a:pPr marL="0" indent="0">
              <a:buNone/>
            </a:pPr>
            <a:r>
              <a:rPr lang="en-US" smtClean="0"/>
              <a:t>Đa nguyên nhân, phức tạp:</a:t>
            </a:r>
          </a:p>
          <a:p>
            <a:r>
              <a:rPr lang="en-US" smtClean="0"/>
              <a:t>Sinh học: di truyền, bất thường não bộ.</a:t>
            </a:r>
          </a:p>
          <a:p>
            <a:r>
              <a:rPr lang="en-US" smtClean="0"/>
              <a:t>Tâm lí.</a:t>
            </a:r>
          </a:p>
          <a:p>
            <a:r>
              <a:rPr lang="en-US" smtClean="0"/>
              <a:t>Môi trường xã hội</a:t>
            </a:r>
            <a:endParaRPr lang="vi-VN"/>
          </a:p>
        </p:txBody>
      </p:sp>
    </p:spTree>
    <p:extLst>
      <p:ext uri="{BB962C8B-B14F-4D97-AF65-F5344CB8AC3E}">
        <p14:creationId xmlns:p14="http://schemas.microsoft.com/office/powerpoint/2010/main" val="37438093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30480"/>
            <a:ext cx="8229600" cy="944562"/>
          </a:xfrm>
        </p:spPr>
        <p:txBody>
          <a:bodyPr>
            <a:normAutofit fontScale="90000"/>
          </a:bodyPr>
          <a:lstStyle/>
          <a:p>
            <a:r>
              <a:rPr lang="en-US" sz="4000" smtClean="0"/>
              <a:t>Nghiện chất là bệnh lí sinh học, tâm lí và xã hội</a:t>
            </a:r>
            <a:endParaRPr lang="vi-VN" sz="4000"/>
          </a:p>
        </p:txBody>
      </p:sp>
      <p:sp>
        <p:nvSpPr>
          <p:cNvPr id="3" name="Content Placeholder 2"/>
          <p:cNvSpPr>
            <a:spLocks noGrp="1"/>
          </p:cNvSpPr>
          <p:nvPr>
            <p:ph idx="1"/>
          </p:nvPr>
        </p:nvSpPr>
        <p:spPr>
          <a:xfrm>
            <a:off x="388620" y="4572000"/>
            <a:ext cx="8229600" cy="1676400"/>
          </a:xfrm>
        </p:spPr>
        <p:txBody>
          <a:bodyPr>
            <a:normAutofit/>
          </a:bodyPr>
          <a:lstStyle/>
          <a:p>
            <a:pPr marL="0" indent="0" algn="just">
              <a:buNone/>
            </a:pPr>
            <a:r>
              <a:rPr lang="en-US"/>
              <a:t>Nghiện chất là hậu quả của tương tác giữa chất gây nghiện và não bộ của người nghiện, trong một hoàn cảnh xã hội nhất định</a:t>
            </a:r>
            <a:r>
              <a:rPr lang="en-US" smtClean="0"/>
              <a:t>.</a:t>
            </a:r>
            <a:endParaRPr lang="en-US"/>
          </a:p>
        </p:txBody>
      </p:sp>
      <p:grpSp>
        <p:nvGrpSpPr>
          <p:cNvPr id="8" name="Group 7"/>
          <p:cNvGrpSpPr/>
          <p:nvPr/>
        </p:nvGrpSpPr>
        <p:grpSpPr>
          <a:xfrm>
            <a:off x="1219200" y="1600200"/>
            <a:ext cx="6035040" cy="2826097"/>
            <a:chOff x="1508760" y="1431667"/>
            <a:chExt cx="6035040" cy="2826097"/>
          </a:xfrm>
        </p:grpSpPr>
        <p:sp>
          <p:nvSpPr>
            <p:cNvPr id="4" name="Isosceles Triangle 3"/>
            <p:cNvSpPr/>
            <p:nvPr/>
          </p:nvSpPr>
          <p:spPr>
            <a:xfrm>
              <a:off x="3108960" y="1893332"/>
              <a:ext cx="2819400" cy="2133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mtClean="0">
                  <a:latin typeface="Arial" pitchFamily="34" charset="0"/>
                  <a:cs typeface="Arial" pitchFamily="34" charset="0"/>
                </a:rPr>
                <a:t>NGHIỆN</a:t>
              </a:r>
              <a:endParaRPr lang="vi-VN" sz="2400" b="1">
                <a:latin typeface="Arial" pitchFamily="34" charset="0"/>
                <a:cs typeface="Arial" pitchFamily="34" charset="0"/>
              </a:endParaRPr>
            </a:p>
          </p:txBody>
        </p:sp>
        <p:sp>
          <p:nvSpPr>
            <p:cNvPr id="5" name="TextBox 4"/>
            <p:cNvSpPr txBox="1"/>
            <p:nvPr/>
          </p:nvSpPr>
          <p:spPr>
            <a:xfrm>
              <a:off x="3733800" y="1431667"/>
              <a:ext cx="1600200" cy="461665"/>
            </a:xfrm>
            <a:prstGeom prst="rect">
              <a:avLst/>
            </a:prstGeom>
            <a:noFill/>
            <a:ln w="25400">
              <a:solidFill>
                <a:schemeClr val="accent1"/>
              </a:solidFill>
            </a:ln>
          </p:spPr>
          <p:txBody>
            <a:bodyPr wrap="square" rtlCol="0">
              <a:spAutoFit/>
            </a:bodyPr>
            <a:lstStyle/>
            <a:p>
              <a:pPr algn="ctr"/>
              <a:r>
                <a:rPr lang="en-US" sz="2400" b="1" smtClean="0">
                  <a:latin typeface="Arial" pitchFamily="34" charset="0"/>
                  <a:cs typeface="Arial" pitchFamily="34" charset="0"/>
                </a:rPr>
                <a:t>Sinh học</a:t>
              </a:r>
              <a:endParaRPr lang="vi-VN" sz="2400" b="1">
                <a:latin typeface="Arial" pitchFamily="34" charset="0"/>
                <a:cs typeface="Arial" pitchFamily="34" charset="0"/>
              </a:endParaRPr>
            </a:p>
          </p:txBody>
        </p:sp>
        <p:sp>
          <p:nvSpPr>
            <p:cNvPr id="6" name="TextBox 5"/>
            <p:cNvSpPr txBox="1"/>
            <p:nvPr/>
          </p:nvSpPr>
          <p:spPr>
            <a:xfrm>
              <a:off x="1508760" y="3796099"/>
              <a:ext cx="1600200" cy="461665"/>
            </a:xfrm>
            <a:prstGeom prst="rect">
              <a:avLst/>
            </a:prstGeom>
            <a:noFill/>
            <a:ln w="25400">
              <a:solidFill>
                <a:schemeClr val="accent1"/>
              </a:solidFill>
            </a:ln>
          </p:spPr>
          <p:txBody>
            <a:bodyPr wrap="square" rtlCol="0">
              <a:spAutoFit/>
            </a:bodyPr>
            <a:lstStyle/>
            <a:p>
              <a:pPr algn="ctr"/>
              <a:r>
                <a:rPr lang="en-US" sz="2400" b="1" smtClean="0">
                  <a:latin typeface="Arial" pitchFamily="34" charset="0"/>
                  <a:cs typeface="Arial" pitchFamily="34" charset="0"/>
                </a:rPr>
                <a:t>Tâm lí</a:t>
              </a:r>
              <a:endParaRPr lang="vi-VN" sz="2400" b="1">
                <a:latin typeface="Arial" pitchFamily="34" charset="0"/>
                <a:cs typeface="Arial" pitchFamily="34" charset="0"/>
              </a:endParaRPr>
            </a:p>
          </p:txBody>
        </p:sp>
        <p:sp>
          <p:nvSpPr>
            <p:cNvPr id="7" name="TextBox 6"/>
            <p:cNvSpPr txBox="1"/>
            <p:nvPr/>
          </p:nvSpPr>
          <p:spPr>
            <a:xfrm>
              <a:off x="5943600" y="3796099"/>
              <a:ext cx="1600200" cy="461665"/>
            </a:xfrm>
            <a:prstGeom prst="rect">
              <a:avLst/>
            </a:prstGeom>
            <a:noFill/>
            <a:ln w="25400">
              <a:solidFill>
                <a:schemeClr val="accent1"/>
              </a:solidFill>
            </a:ln>
          </p:spPr>
          <p:txBody>
            <a:bodyPr wrap="square" rtlCol="0">
              <a:spAutoFit/>
            </a:bodyPr>
            <a:lstStyle/>
            <a:p>
              <a:pPr algn="ctr"/>
              <a:r>
                <a:rPr lang="en-US" sz="2400" b="1" smtClean="0">
                  <a:latin typeface="Arial" pitchFamily="34" charset="0"/>
                  <a:cs typeface="Arial" pitchFamily="34" charset="0"/>
                </a:rPr>
                <a:t>Xã hội</a:t>
              </a:r>
              <a:endParaRPr lang="vi-VN" sz="2400" b="1">
                <a:latin typeface="Arial" pitchFamily="34" charset="0"/>
                <a:cs typeface="Arial" pitchFamily="34" charset="0"/>
              </a:endParaRPr>
            </a:p>
          </p:txBody>
        </p:sp>
      </p:grpSp>
    </p:spTree>
    <p:extLst>
      <p:ext uri="{BB962C8B-B14F-4D97-AF65-F5344CB8AC3E}">
        <p14:creationId xmlns:p14="http://schemas.microsoft.com/office/powerpoint/2010/main" val="27943380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Yếu tố sinh học</a:t>
            </a:r>
            <a:endParaRPr lang="vi-VN"/>
          </a:p>
        </p:txBody>
      </p:sp>
      <p:sp>
        <p:nvSpPr>
          <p:cNvPr id="3" name="Content Placeholder 2"/>
          <p:cNvSpPr>
            <a:spLocks noGrp="1"/>
          </p:cNvSpPr>
          <p:nvPr>
            <p:ph idx="1"/>
          </p:nvPr>
        </p:nvSpPr>
        <p:spPr/>
        <p:txBody>
          <a:bodyPr/>
          <a:lstStyle/>
          <a:p>
            <a:r>
              <a:rPr lang="en-US" smtClean="0"/>
              <a:t>Di truyền:</a:t>
            </a:r>
          </a:p>
          <a:p>
            <a:pPr lvl="1" algn="just"/>
            <a:r>
              <a:rPr lang="en-US" smtClean="0"/>
              <a:t>Quyết định 40-60% khả năng bị nghiện chất.</a:t>
            </a:r>
          </a:p>
          <a:p>
            <a:pPr lvl="1" algn="just"/>
            <a:r>
              <a:rPr lang="en-US" smtClean="0"/>
              <a:t>Hiện tại, chỉ một vài gen được phát hiện: gen mã hóa ADH1B và ALDH2 (các enzyme chuyển hóa rượu), gen mã hóa P-450 2A6 (enzyme chuyển hóa nicotine), gen mã hóa P-450 2D6 (enzyme giúp chuyển codein thành morphine)…</a:t>
            </a:r>
          </a:p>
          <a:p>
            <a:pPr lvl="1"/>
            <a:endParaRPr lang="vi-VN"/>
          </a:p>
        </p:txBody>
      </p:sp>
    </p:spTree>
    <p:extLst>
      <p:ext uri="{BB962C8B-B14F-4D97-AF65-F5344CB8AC3E}">
        <p14:creationId xmlns:p14="http://schemas.microsoft.com/office/powerpoint/2010/main" val="20792085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Câu hỏi: Kể tên các chất </a:t>
            </a:r>
            <a:r>
              <a:rPr lang="en-US" u="sng" smtClean="0"/>
              <a:t>ma túy</a:t>
            </a:r>
            <a:r>
              <a:rPr lang="en-US" smtClean="0"/>
              <a:t>?</a:t>
            </a:r>
            <a:endParaRPr lang="vi-VN"/>
          </a:p>
        </p:txBody>
      </p:sp>
      <p:sp>
        <p:nvSpPr>
          <p:cNvPr id="3" name="Content Placeholder 2"/>
          <p:cNvSpPr>
            <a:spLocks noGrp="1"/>
          </p:cNvSpPr>
          <p:nvPr>
            <p:ph idx="1"/>
          </p:nvPr>
        </p:nvSpPr>
        <p:spPr/>
        <p:txBody>
          <a:bodyPr/>
          <a:lstStyle/>
          <a:p>
            <a:pPr marL="0" indent="0">
              <a:buNone/>
            </a:pPr>
            <a:r>
              <a:rPr lang="en-US" smtClean="0"/>
              <a:t>Trên mẩu giấy, hãy liệt kê tên các chất ma túy mà anh/chị từng nghe nói.</a:t>
            </a:r>
          </a:p>
        </p:txBody>
      </p:sp>
    </p:spTree>
    <p:extLst>
      <p:ext uri="{BB962C8B-B14F-4D97-AF65-F5344CB8AC3E}">
        <p14:creationId xmlns:p14="http://schemas.microsoft.com/office/powerpoint/2010/main" val="8187141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vi-VN"/>
          </a:p>
        </p:txBody>
      </p:sp>
      <p:sp>
        <p:nvSpPr>
          <p:cNvPr id="3" name="Content Placeholder 2"/>
          <p:cNvSpPr>
            <a:spLocks noGrp="1"/>
          </p:cNvSpPr>
          <p:nvPr>
            <p:ph idx="1"/>
          </p:nvPr>
        </p:nvSpPr>
        <p:spPr/>
        <p:txBody>
          <a:bodyPr/>
          <a:lstStyle/>
          <a:p>
            <a:endParaRPr lang="vi-VN"/>
          </a:p>
        </p:txBody>
      </p:sp>
      <p:pic>
        <p:nvPicPr>
          <p:cNvPr id="3074" name="Picture 2" descr="D:\Desktop\Hinh anh\Circuits in Addictio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981200" y="1216532"/>
            <a:ext cx="1236518" cy="584775"/>
          </a:xfrm>
          <a:prstGeom prst="rect">
            <a:avLst/>
          </a:prstGeom>
          <a:solidFill>
            <a:srgbClr val="1552A3"/>
          </a:solidFill>
        </p:spPr>
        <p:txBody>
          <a:bodyPr wrap="square" rtlCol="0">
            <a:spAutoFit/>
          </a:bodyPr>
          <a:lstStyle/>
          <a:p>
            <a:pPr algn="ctr"/>
            <a:r>
              <a:rPr lang="en-US" sz="1600" smtClean="0">
                <a:solidFill>
                  <a:schemeClr val="bg1"/>
                </a:solidFill>
              </a:rPr>
              <a:t>Kiểm soát</a:t>
            </a:r>
          </a:p>
          <a:p>
            <a:pPr algn="ctr"/>
            <a:r>
              <a:rPr lang="en-US" sz="1600" smtClean="0">
                <a:solidFill>
                  <a:schemeClr val="bg1"/>
                </a:solidFill>
              </a:rPr>
              <a:t>ức chế</a:t>
            </a:r>
            <a:endParaRPr lang="en-US" sz="1600">
              <a:solidFill>
                <a:schemeClr val="bg1"/>
              </a:solidFill>
            </a:endParaRPr>
          </a:p>
        </p:txBody>
      </p:sp>
      <p:sp>
        <p:nvSpPr>
          <p:cNvPr id="6" name="TextBox 5"/>
          <p:cNvSpPr txBox="1"/>
          <p:nvPr/>
        </p:nvSpPr>
        <p:spPr>
          <a:xfrm>
            <a:off x="1362940" y="3962400"/>
            <a:ext cx="1380259" cy="584775"/>
          </a:xfrm>
          <a:prstGeom prst="rect">
            <a:avLst/>
          </a:prstGeom>
          <a:solidFill>
            <a:srgbClr val="21933B"/>
          </a:solidFill>
        </p:spPr>
        <p:txBody>
          <a:bodyPr wrap="square" rtlCol="0">
            <a:spAutoFit/>
          </a:bodyPr>
          <a:lstStyle/>
          <a:p>
            <a:pPr algn="ctr"/>
            <a:r>
              <a:rPr lang="en-US" sz="1600" smtClean="0">
                <a:solidFill>
                  <a:schemeClr val="bg1"/>
                </a:solidFill>
              </a:rPr>
              <a:t>Động cơ</a:t>
            </a:r>
          </a:p>
          <a:p>
            <a:pPr algn="ctr"/>
            <a:r>
              <a:rPr lang="en-US" sz="1600" smtClean="0">
                <a:solidFill>
                  <a:schemeClr val="bg1"/>
                </a:solidFill>
              </a:rPr>
              <a:t>thúc đẩy</a:t>
            </a:r>
            <a:endParaRPr lang="en-US" sz="1600">
              <a:solidFill>
                <a:schemeClr val="bg1"/>
              </a:solidFill>
            </a:endParaRPr>
          </a:p>
        </p:txBody>
      </p:sp>
      <p:sp>
        <p:nvSpPr>
          <p:cNvPr id="7" name="TextBox 6"/>
          <p:cNvSpPr txBox="1"/>
          <p:nvPr/>
        </p:nvSpPr>
        <p:spPr>
          <a:xfrm>
            <a:off x="2971800" y="4953000"/>
            <a:ext cx="1371600" cy="584775"/>
          </a:xfrm>
          <a:prstGeom prst="rect">
            <a:avLst/>
          </a:prstGeom>
          <a:solidFill>
            <a:srgbClr val="5A5AA5"/>
          </a:solidFill>
        </p:spPr>
        <p:txBody>
          <a:bodyPr wrap="square" rtlCol="0">
            <a:spAutoFit/>
          </a:bodyPr>
          <a:lstStyle/>
          <a:p>
            <a:pPr algn="ctr"/>
            <a:r>
              <a:rPr lang="en-US" sz="1600" smtClean="0">
                <a:solidFill>
                  <a:schemeClr val="bg1"/>
                </a:solidFill>
              </a:rPr>
              <a:t>Trí nhớ</a:t>
            </a:r>
          </a:p>
          <a:p>
            <a:pPr algn="ctr"/>
            <a:r>
              <a:rPr lang="en-US" sz="1600" smtClean="0">
                <a:solidFill>
                  <a:schemeClr val="bg1"/>
                </a:solidFill>
              </a:rPr>
              <a:t>học tập</a:t>
            </a:r>
            <a:endParaRPr lang="en-US" sz="1600">
              <a:solidFill>
                <a:schemeClr val="bg1"/>
              </a:solidFill>
            </a:endParaRPr>
          </a:p>
        </p:txBody>
      </p:sp>
      <p:sp>
        <p:nvSpPr>
          <p:cNvPr id="8" name="TextBox 7"/>
          <p:cNvSpPr txBox="1"/>
          <p:nvPr/>
        </p:nvSpPr>
        <p:spPr>
          <a:xfrm>
            <a:off x="6248400" y="1103038"/>
            <a:ext cx="1447800" cy="830997"/>
          </a:xfrm>
          <a:prstGeom prst="rect">
            <a:avLst/>
          </a:prstGeom>
          <a:solidFill>
            <a:srgbClr val="EE1228"/>
          </a:solidFill>
        </p:spPr>
        <p:txBody>
          <a:bodyPr wrap="square" rtlCol="0">
            <a:spAutoFit/>
          </a:bodyPr>
          <a:lstStyle/>
          <a:p>
            <a:pPr algn="ctr"/>
            <a:r>
              <a:rPr lang="en-US" sz="1600" smtClean="0">
                <a:solidFill>
                  <a:schemeClr val="bg1"/>
                </a:solidFill>
              </a:rPr>
              <a:t>Tưởng thưởng</a:t>
            </a:r>
          </a:p>
          <a:p>
            <a:pPr algn="ctr"/>
            <a:r>
              <a:rPr lang="en-US" sz="1600" smtClean="0">
                <a:solidFill>
                  <a:schemeClr val="bg1"/>
                </a:solidFill>
              </a:rPr>
              <a:t>(phê sướng)</a:t>
            </a:r>
            <a:endParaRPr lang="en-US" sz="1600">
              <a:solidFill>
                <a:schemeClr val="bg1"/>
              </a:solidFill>
            </a:endParaRPr>
          </a:p>
        </p:txBody>
      </p:sp>
      <p:sp>
        <p:nvSpPr>
          <p:cNvPr id="5" name="TextBox 4"/>
          <p:cNvSpPr txBox="1"/>
          <p:nvPr/>
        </p:nvSpPr>
        <p:spPr>
          <a:xfrm>
            <a:off x="152400" y="212329"/>
            <a:ext cx="8915400" cy="646331"/>
          </a:xfrm>
          <a:prstGeom prst="rect">
            <a:avLst/>
          </a:prstGeom>
          <a:solidFill>
            <a:srgbClr val="000072"/>
          </a:solidFill>
        </p:spPr>
        <p:txBody>
          <a:bodyPr wrap="square" rtlCol="0">
            <a:spAutoFit/>
          </a:bodyPr>
          <a:lstStyle/>
          <a:p>
            <a:pPr algn="ctr"/>
            <a:r>
              <a:rPr lang="en-US" sz="3600" b="1" smtClean="0">
                <a:solidFill>
                  <a:srgbClr val="FFFF00"/>
                </a:solidFill>
              </a:rPr>
              <a:t>Nghiện là bệnh lí của não bộ</a:t>
            </a:r>
            <a:endParaRPr lang="vi-VN" sz="3600" b="1">
              <a:solidFill>
                <a:srgbClr val="FFFF00"/>
              </a:solidFill>
            </a:endParaRPr>
          </a:p>
        </p:txBody>
      </p:sp>
      <p:sp>
        <p:nvSpPr>
          <p:cNvPr id="9" name="TextBox 8"/>
          <p:cNvSpPr txBox="1"/>
          <p:nvPr/>
        </p:nvSpPr>
        <p:spPr>
          <a:xfrm>
            <a:off x="628650" y="6027003"/>
            <a:ext cx="7753350" cy="830997"/>
          </a:xfrm>
          <a:prstGeom prst="rect">
            <a:avLst/>
          </a:prstGeom>
          <a:solidFill>
            <a:srgbClr val="0000FF"/>
          </a:solidFill>
        </p:spPr>
        <p:txBody>
          <a:bodyPr wrap="square" rtlCol="0">
            <a:spAutoFit/>
          </a:bodyPr>
          <a:lstStyle/>
          <a:p>
            <a:pPr algn="ctr"/>
            <a:r>
              <a:rPr lang="en-US" sz="2400" b="1" smtClean="0">
                <a:solidFill>
                  <a:schemeClr val="bg1"/>
                </a:solidFill>
              </a:rPr>
              <a:t>Những vùng nào “mục tiêu” cho các biện pháp điều trị nghiện</a:t>
            </a:r>
            <a:endParaRPr lang="vi-VN" sz="2400" b="1">
              <a:solidFill>
                <a:schemeClr val="bg1"/>
              </a:solidFill>
            </a:endParaRPr>
          </a:p>
        </p:txBody>
      </p:sp>
    </p:spTree>
    <p:extLst>
      <p:ext uri="{BB962C8B-B14F-4D97-AF65-F5344CB8AC3E}">
        <p14:creationId xmlns:p14="http://schemas.microsoft.com/office/powerpoint/2010/main" val="7721734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 túy và Dopamine</a:t>
            </a:r>
            <a:endParaRPr lang="vi-VN"/>
          </a:p>
        </p:txBody>
      </p:sp>
      <p:sp>
        <p:nvSpPr>
          <p:cNvPr id="3" name="Content Placeholder 2"/>
          <p:cNvSpPr>
            <a:spLocks noGrp="1"/>
          </p:cNvSpPr>
          <p:nvPr>
            <p:ph idx="1"/>
          </p:nvPr>
        </p:nvSpPr>
        <p:spPr/>
        <p:txBody>
          <a:bodyPr/>
          <a:lstStyle/>
          <a:p>
            <a:endParaRPr lang="vi-VN"/>
          </a:p>
        </p:txBody>
      </p:sp>
      <p:pic>
        <p:nvPicPr>
          <p:cNvPr id="4" name="Picture 3"/>
          <p:cNvPicPr>
            <a:picLocks noChangeAspect="1"/>
          </p:cNvPicPr>
          <p:nvPr/>
        </p:nvPicPr>
        <p:blipFill>
          <a:blip r:embed="rId2"/>
          <a:stretch>
            <a:fillRect/>
          </a:stretch>
        </p:blipFill>
        <p:spPr>
          <a:xfrm>
            <a:off x="152253" y="1746356"/>
            <a:ext cx="8937269" cy="4883044"/>
          </a:xfrm>
          <a:prstGeom prst="rect">
            <a:avLst/>
          </a:prstGeom>
        </p:spPr>
      </p:pic>
    </p:spTree>
    <p:extLst>
      <p:ext uri="{BB962C8B-B14F-4D97-AF65-F5344CB8AC3E}">
        <p14:creationId xmlns:p14="http://schemas.microsoft.com/office/powerpoint/2010/main" val="238677267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Ma túy và </a:t>
            </a:r>
            <a:r>
              <a:rPr lang="en-US" smtClean="0"/>
              <a:t>Dopamine (t.t)</a:t>
            </a:r>
            <a:endParaRPr lang="vi-VN"/>
          </a:p>
        </p:txBody>
      </p:sp>
      <p:sp>
        <p:nvSpPr>
          <p:cNvPr id="3" name="Content Placeholder 2"/>
          <p:cNvSpPr>
            <a:spLocks noGrp="1"/>
          </p:cNvSpPr>
          <p:nvPr>
            <p:ph idx="1"/>
          </p:nvPr>
        </p:nvSpPr>
        <p:spPr/>
        <p:txBody>
          <a:bodyPr/>
          <a:lstStyle/>
          <a:p>
            <a:endParaRPr lang="vi-VN"/>
          </a:p>
        </p:txBody>
      </p:sp>
      <p:pic>
        <p:nvPicPr>
          <p:cNvPr id="4" name="Picture 3"/>
          <p:cNvPicPr>
            <a:picLocks noChangeAspect="1"/>
          </p:cNvPicPr>
          <p:nvPr/>
        </p:nvPicPr>
        <p:blipFill>
          <a:blip r:embed="rId2"/>
          <a:stretch>
            <a:fillRect/>
          </a:stretch>
        </p:blipFill>
        <p:spPr>
          <a:xfrm>
            <a:off x="353658" y="1600200"/>
            <a:ext cx="7981263" cy="5181600"/>
          </a:xfrm>
          <a:prstGeom prst="rect">
            <a:avLst/>
          </a:prstGeom>
        </p:spPr>
      </p:pic>
    </p:spTree>
    <p:extLst>
      <p:ext uri="{BB962C8B-B14F-4D97-AF65-F5344CB8AC3E}">
        <p14:creationId xmlns:p14="http://schemas.microsoft.com/office/powerpoint/2010/main" val="12556506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Tính chất cưỡng chế xuất phát từ não</a:t>
            </a:r>
            <a:endParaRPr lang="vi-VN"/>
          </a:p>
        </p:txBody>
      </p:sp>
      <p:sp>
        <p:nvSpPr>
          <p:cNvPr id="3" name="Content Placeholder 2"/>
          <p:cNvSpPr>
            <a:spLocks noGrp="1"/>
          </p:cNvSpPr>
          <p:nvPr>
            <p:ph idx="1"/>
          </p:nvPr>
        </p:nvSpPr>
        <p:spPr/>
        <p:txBody>
          <a:bodyPr>
            <a:normAutofit/>
          </a:bodyPr>
          <a:lstStyle/>
          <a:p>
            <a:pPr algn="just"/>
            <a:r>
              <a:rPr lang="en-US" smtClean="0"/>
              <a:t>Não bộ của người nghiện “nghĩ” một cách sai lệch rằng hành vi sử dụng chất là thiết yếu cho cơ thể.</a:t>
            </a:r>
          </a:p>
          <a:p>
            <a:pPr algn="just"/>
            <a:r>
              <a:rPr lang="en-US" smtClean="0"/>
              <a:t>Thôi thúc sử dụng chất ở người nghiện mạnh hơn nhiều lần so với các hoạt động bản năng tự </a:t>
            </a:r>
            <a:r>
              <a:rPr lang="en-US"/>
              <a:t>nhiên (như ăn, uống, tình dục…).</a:t>
            </a:r>
            <a:endParaRPr lang="en-US" smtClean="0"/>
          </a:p>
          <a:p>
            <a:pPr marL="365125" indent="0" algn="just">
              <a:buNone/>
            </a:pPr>
            <a:r>
              <a:rPr lang="en-US" sz="2400" smtClean="0"/>
              <a:t>Mức độ phóng thích dopamine ở não khi sử dụng chất gây nghiện cao hơn so với các hoạt động bản năng (ăn, uống, tình dục)</a:t>
            </a:r>
          </a:p>
        </p:txBody>
      </p:sp>
    </p:spTree>
    <p:extLst>
      <p:ext uri="{BB962C8B-B14F-4D97-AF65-F5344CB8AC3E}">
        <p14:creationId xmlns:p14="http://schemas.microsoft.com/office/powerpoint/2010/main" val="20700606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Ý nghĩa của “ý chí” trong điều trị</a:t>
            </a:r>
            <a:endParaRPr lang="vi-VN"/>
          </a:p>
        </p:txBody>
      </p:sp>
      <p:sp>
        <p:nvSpPr>
          <p:cNvPr id="3" name="Content Placeholder 2"/>
          <p:cNvSpPr>
            <a:spLocks noGrp="1"/>
          </p:cNvSpPr>
          <p:nvPr>
            <p:ph idx="1"/>
          </p:nvPr>
        </p:nvSpPr>
        <p:spPr/>
        <p:txBody>
          <a:bodyPr/>
          <a:lstStyle/>
          <a:p>
            <a:r>
              <a:rPr lang="en-US" smtClean="0"/>
              <a:t>Quyết tâm, ý chí đơn thuần không thể giúp điều trị nghiện do không thể làm hồi phục tổn thương não bộ.</a:t>
            </a:r>
          </a:p>
          <a:p>
            <a:r>
              <a:rPr lang="en-US" smtClean="0"/>
              <a:t>Cần liệu pháp làm phục hồi chức năng não bộ, làm giảm bớt sự thèm nhớ (lệ thuộc tâm lí).</a:t>
            </a:r>
          </a:p>
          <a:p>
            <a:r>
              <a:rPr lang="en-US" smtClean="0"/>
              <a:t>Tuy nhiên, cần có sự mong muốn được điều trị từ phía người nghiện.</a:t>
            </a:r>
            <a:endParaRPr lang="vi-VN"/>
          </a:p>
        </p:txBody>
      </p:sp>
    </p:spTree>
    <p:extLst>
      <p:ext uri="{BB962C8B-B14F-4D97-AF65-F5344CB8AC3E}">
        <p14:creationId xmlns:p14="http://schemas.microsoft.com/office/powerpoint/2010/main" val="182337722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Yếu tố gia đình, xã hội</a:t>
            </a:r>
            <a:endParaRPr lang="vi-VN"/>
          </a:p>
        </p:txBody>
      </p:sp>
      <p:sp>
        <p:nvSpPr>
          <p:cNvPr id="3" name="Content Placeholder 2"/>
          <p:cNvSpPr>
            <a:spLocks noGrp="1"/>
          </p:cNvSpPr>
          <p:nvPr>
            <p:ph idx="1"/>
          </p:nvPr>
        </p:nvSpPr>
        <p:spPr/>
        <p:txBody>
          <a:bodyPr>
            <a:normAutofit/>
          </a:bodyPr>
          <a:lstStyle/>
          <a:p>
            <a:pPr algn="just"/>
            <a:r>
              <a:rPr lang="en-US" smtClean="0"/>
              <a:t>Gia đình:</a:t>
            </a:r>
          </a:p>
          <a:p>
            <a:pPr lvl="1" algn="just"/>
            <a:r>
              <a:rPr lang="en-US" smtClean="0"/>
              <a:t>Ba/mẹ cũng có vấn đề sử dụng chất?</a:t>
            </a:r>
          </a:p>
          <a:p>
            <a:pPr lvl="1" algn="just"/>
            <a:r>
              <a:rPr lang="en-US" smtClean="0"/>
              <a:t>Sự quan tâm, theo dõi của cha mẹ đối với hành vi con cái.</a:t>
            </a:r>
          </a:p>
          <a:p>
            <a:pPr marL="457200" lvl="1" indent="0" algn="just">
              <a:buNone/>
            </a:pPr>
            <a:r>
              <a:rPr lang="en-US" smtClean="0"/>
              <a:t>   Quan hệ 2 chiều: cha mẹ hỏi thông tin và trẻ sẵn sàng trả lời đầy đủ cho cha mẹ.</a:t>
            </a:r>
          </a:p>
          <a:p>
            <a:pPr algn="just"/>
            <a:r>
              <a:rPr lang="en-US" smtClean="0"/>
              <a:t>Môi trường:</a:t>
            </a:r>
          </a:p>
          <a:p>
            <a:pPr lvl="1" algn="just"/>
            <a:r>
              <a:rPr lang="en-US" smtClean="0"/>
              <a:t>Trình độ kinh tế xã hội thấp</a:t>
            </a:r>
          </a:p>
          <a:p>
            <a:pPr lvl="1" algn="just"/>
            <a:r>
              <a:rPr lang="en-US" smtClean="0"/>
              <a:t>Nguồn ma túy/rượu</a:t>
            </a:r>
          </a:p>
        </p:txBody>
      </p:sp>
    </p:spTree>
    <p:extLst>
      <p:ext uri="{BB962C8B-B14F-4D97-AF65-F5344CB8AC3E}">
        <p14:creationId xmlns:p14="http://schemas.microsoft.com/office/powerpoint/2010/main" val="129895091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Bài</a:t>
            </a:r>
            <a:r>
              <a:rPr lang="en-US" dirty="0" smtClean="0"/>
              <a:t> </a:t>
            </a:r>
            <a:r>
              <a:rPr lang="en-US" dirty="0" err="1" smtClean="0"/>
              <a:t>học</a:t>
            </a:r>
            <a:r>
              <a:rPr lang="en-US" dirty="0" smtClean="0"/>
              <a:t> </a:t>
            </a:r>
            <a:r>
              <a:rPr lang="en-US" dirty="0" err="1" smtClean="0"/>
              <a:t>từ</a:t>
            </a:r>
            <a:r>
              <a:rPr lang="en-US" dirty="0" smtClean="0"/>
              <a:t> </a:t>
            </a:r>
            <a:r>
              <a:rPr lang="en-US" dirty="0" err="1" smtClean="0"/>
              <a:t>chiến</a:t>
            </a:r>
            <a:r>
              <a:rPr lang="en-US" dirty="0" smtClean="0"/>
              <a:t> </a:t>
            </a:r>
            <a:r>
              <a:rPr lang="en-US" dirty="0" err="1" smtClean="0"/>
              <a:t>tranh</a:t>
            </a:r>
            <a:r>
              <a:rPr lang="en-US" dirty="0" smtClean="0"/>
              <a:t> </a:t>
            </a:r>
            <a:r>
              <a:rPr lang="en-US" dirty="0" err="1" smtClean="0"/>
              <a:t>Việt</a:t>
            </a:r>
            <a:r>
              <a:rPr lang="en-US" dirty="0" smtClean="0"/>
              <a:t> Nam (1970)</a:t>
            </a:r>
            <a:endParaRPr lang="en-US" dirty="0"/>
          </a:p>
        </p:txBody>
      </p:sp>
      <p:sp>
        <p:nvSpPr>
          <p:cNvPr id="3" name="Content Placeholder 2"/>
          <p:cNvSpPr>
            <a:spLocks noGrp="1"/>
          </p:cNvSpPr>
          <p:nvPr>
            <p:ph idx="1"/>
          </p:nvPr>
        </p:nvSpPr>
        <p:spPr>
          <a:xfrm>
            <a:off x="3048000" y="1825625"/>
            <a:ext cx="5467350" cy="4351338"/>
          </a:xfrm>
        </p:spPr>
        <p:txBody>
          <a:bodyPr/>
          <a:lstStyle/>
          <a:p>
            <a:r>
              <a:rPr lang="en-US" dirty="0" smtClean="0"/>
              <a:t>½ </a:t>
            </a:r>
            <a:r>
              <a:rPr lang="en-US" dirty="0" err="1" smtClean="0"/>
              <a:t>lính</a:t>
            </a:r>
            <a:r>
              <a:rPr lang="en-US" dirty="0" smtClean="0"/>
              <a:t> </a:t>
            </a:r>
            <a:r>
              <a:rPr lang="en-US" dirty="0" err="1" smtClean="0"/>
              <a:t>Mĩ</a:t>
            </a:r>
            <a:r>
              <a:rPr lang="en-US" dirty="0" smtClean="0"/>
              <a:t> </a:t>
            </a:r>
            <a:r>
              <a:rPr lang="en-US" dirty="0" err="1" smtClean="0"/>
              <a:t>từng</a:t>
            </a:r>
            <a:r>
              <a:rPr lang="en-US" dirty="0" smtClean="0"/>
              <a:t> </a:t>
            </a:r>
            <a:r>
              <a:rPr lang="en-US" dirty="0" err="1" smtClean="0"/>
              <a:t>sử</a:t>
            </a:r>
            <a:r>
              <a:rPr lang="en-US" dirty="0" smtClean="0"/>
              <a:t> </a:t>
            </a:r>
            <a:r>
              <a:rPr lang="en-US" dirty="0" err="1" smtClean="0"/>
              <a:t>dụng</a:t>
            </a:r>
            <a:r>
              <a:rPr lang="en-US" dirty="0" smtClean="0"/>
              <a:t> heroin </a:t>
            </a:r>
            <a:r>
              <a:rPr lang="en-US" dirty="0" err="1" smtClean="0"/>
              <a:t>hoặc</a:t>
            </a:r>
            <a:r>
              <a:rPr lang="en-US" dirty="0" smtClean="0"/>
              <a:t> </a:t>
            </a:r>
            <a:r>
              <a:rPr lang="en-US" dirty="0" err="1" smtClean="0"/>
              <a:t>thuốc</a:t>
            </a:r>
            <a:r>
              <a:rPr lang="en-US" dirty="0" smtClean="0"/>
              <a:t> </a:t>
            </a:r>
            <a:r>
              <a:rPr lang="en-US" dirty="0" err="1" smtClean="0"/>
              <a:t>phiện</a:t>
            </a:r>
            <a:r>
              <a:rPr lang="en-US" dirty="0" smtClean="0"/>
              <a:t>.</a:t>
            </a:r>
          </a:p>
          <a:p>
            <a:r>
              <a:rPr lang="en-US" dirty="0" smtClean="0"/>
              <a:t>1/5 </a:t>
            </a:r>
            <a:r>
              <a:rPr lang="en-US" dirty="0" err="1" smtClean="0"/>
              <a:t>lính</a:t>
            </a:r>
            <a:r>
              <a:rPr lang="en-US" dirty="0" smtClean="0"/>
              <a:t> </a:t>
            </a:r>
            <a:r>
              <a:rPr lang="en-US" dirty="0" err="1" smtClean="0"/>
              <a:t>Mĩ</a:t>
            </a:r>
            <a:r>
              <a:rPr lang="en-US" dirty="0" smtClean="0"/>
              <a:t> </a:t>
            </a:r>
            <a:r>
              <a:rPr lang="en-US" dirty="0" err="1" smtClean="0"/>
              <a:t>nghiện</a:t>
            </a:r>
            <a:r>
              <a:rPr lang="en-US" dirty="0" smtClean="0"/>
              <a:t> </a:t>
            </a:r>
            <a:r>
              <a:rPr lang="en-US" dirty="0" err="1" smtClean="0"/>
              <a:t>chất</a:t>
            </a:r>
            <a:r>
              <a:rPr lang="en-US" dirty="0" smtClean="0"/>
              <a:t> </a:t>
            </a:r>
            <a:r>
              <a:rPr lang="en-US" dirty="0" err="1" smtClean="0"/>
              <a:t>dạng</a:t>
            </a:r>
            <a:r>
              <a:rPr lang="en-US" dirty="0" smtClean="0"/>
              <a:t> </a:t>
            </a:r>
            <a:r>
              <a:rPr lang="en-US" dirty="0" err="1" smtClean="0"/>
              <a:t>thuốc</a:t>
            </a:r>
            <a:r>
              <a:rPr lang="en-US" dirty="0" smtClean="0"/>
              <a:t> </a:t>
            </a:r>
            <a:r>
              <a:rPr lang="en-US" dirty="0" err="1" smtClean="0"/>
              <a:t>phiện</a:t>
            </a:r>
            <a:r>
              <a:rPr lang="en-US" dirty="0" smtClean="0"/>
              <a:t>.</a:t>
            </a:r>
          </a:p>
          <a:p>
            <a:r>
              <a:rPr lang="en-US" dirty="0" smtClean="0"/>
              <a:t> </a:t>
            </a:r>
            <a:r>
              <a:rPr lang="en-US" b="1" dirty="0" smtClean="0"/>
              <a:t>95%  </a:t>
            </a:r>
            <a:r>
              <a:rPr lang="en-US" b="1" dirty="0" err="1" smtClean="0"/>
              <a:t>lính</a:t>
            </a:r>
            <a:r>
              <a:rPr lang="en-US" b="1" dirty="0" smtClean="0"/>
              <a:t> </a:t>
            </a:r>
            <a:r>
              <a:rPr lang="en-US" b="1" dirty="0" err="1" smtClean="0"/>
              <a:t>Mĩ</a:t>
            </a:r>
            <a:r>
              <a:rPr lang="en-US" b="1" dirty="0" smtClean="0"/>
              <a:t> </a:t>
            </a:r>
            <a:r>
              <a:rPr lang="en-US" b="1" dirty="0" err="1" smtClean="0"/>
              <a:t>hồi</a:t>
            </a:r>
            <a:r>
              <a:rPr lang="en-US" b="1" dirty="0" smtClean="0"/>
              <a:t> </a:t>
            </a:r>
            <a:r>
              <a:rPr lang="en-US" b="1" dirty="0" err="1" smtClean="0"/>
              <a:t>phục</a:t>
            </a:r>
            <a:r>
              <a:rPr lang="en-US" b="1" dirty="0" smtClean="0"/>
              <a:t> </a:t>
            </a:r>
            <a:r>
              <a:rPr lang="en-US" b="1" dirty="0" err="1" smtClean="0"/>
              <a:t>nghiện</a:t>
            </a:r>
            <a:r>
              <a:rPr lang="en-US" b="1" dirty="0" smtClean="0"/>
              <a:t> </a:t>
            </a:r>
            <a:r>
              <a:rPr lang="en-US" dirty="0" smtClean="0"/>
              <a:t>heroin </a:t>
            </a:r>
            <a:r>
              <a:rPr lang="en-US" dirty="0" err="1" smtClean="0"/>
              <a:t>khi</a:t>
            </a:r>
            <a:r>
              <a:rPr lang="en-US" dirty="0" smtClean="0"/>
              <a:t> </a:t>
            </a:r>
            <a:r>
              <a:rPr lang="en-US" dirty="0" err="1" smtClean="0"/>
              <a:t>trở</a:t>
            </a:r>
            <a:r>
              <a:rPr lang="en-US" dirty="0" smtClean="0"/>
              <a:t> </a:t>
            </a:r>
            <a:r>
              <a:rPr lang="en-US" dirty="0" err="1" smtClean="0"/>
              <a:t>về</a:t>
            </a:r>
            <a:r>
              <a:rPr lang="en-US" dirty="0" smtClean="0"/>
              <a:t> </a:t>
            </a:r>
            <a:r>
              <a:rPr lang="en-US" dirty="0" err="1" smtClean="0"/>
              <a:t>Mĩ</a:t>
            </a:r>
            <a:r>
              <a:rPr lang="en-US" dirty="0" smtClean="0"/>
              <a:t>.</a:t>
            </a:r>
            <a:endParaRPr lang="en-US" dirty="0"/>
          </a:p>
        </p:txBody>
      </p:sp>
      <p:pic>
        <p:nvPicPr>
          <p:cNvPr id="1028" name="Picture 4" descr="Kết quả hình ảnh cho vietnam war drug us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1825625"/>
            <a:ext cx="2811516"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58839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52" y="117229"/>
            <a:ext cx="8077347" cy="1400530"/>
          </a:xfrm>
        </p:spPr>
        <p:txBody>
          <a:bodyPr/>
          <a:lstStyle/>
          <a:p>
            <a:r>
              <a:rPr lang="en-US" smtClean="0"/>
              <a:t>Nghiện chất là bệnh lí mạn tính</a:t>
            </a:r>
            <a:endParaRPr lang="vi-VN"/>
          </a:p>
        </p:txBody>
      </p:sp>
      <p:sp>
        <p:nvSpPr>
          <p:cNvPr id="3" name="Content Placeholder 2"/>
          <p:cNvSpPr>
            <a:spLocks noGrp="1"/>
          </p:cNvSpPr>
          <p:nvPr>
            <p:ph idx="1"/>
          </p:nvPr>
        </p:nvSpPr>
        <p:spPr/>
        <p:txBody>
          <a:bodyPr/>
          <a:lstStyle/>
          <a:p>
            <a:pPr algn="just"/>
            <a:r>
              <a:rPr lang="en-US"/>
              <a:t>Tuổi khởi phát bệnh lý nghiện chất: 18 - 25</a:t>
            </a:r>
          </a:p>
          <a:p>
            <a:pPr algn="just"/>
            <a:r>
              <a:rPr lang="en-US"/>
              <a:t>Tuổi kết thúc bệnh lý nghiện chất: 26 – 43</a:t>
            </a:r>
          </a:p>
          <a:p>
            <a:pPr algn="just"/>
            <a:r>
              <a:rPr lang="en-US"/>
              <a:t>Thời gian nghiện chất: trung bình là 27 năm (rượu 29 năm, ma túy 25 năm</a:t>
            </a:r>
            <a:r>
              <a:rPr lang="en-US" smtClean="0"/>
              <a:t>)</a:t>
            </a:r>
          </a:p>
          <a:p>
            <a:pPr algn="just"/>
            <a:endParaRPr lang="en-US"/>
          </a:p>
          <a:p>
            <a:pPr marL="0" indent="0" algn="just">
              <a:buNone/>
            </a:pPr>
            <a:r>
              <a:rPr lang="en-US" smtClean="0"/>
              <a:t>Ý nghĩa trong thực hành: cần điều trị lâu dài.</a:t>
            </a:r>
            <a:endParaRPr lang="en-US"/>
          </a:p>
        </p:txBody>
      </p:sp>
    </p:spTree>
    <p:extLst>
      <p:ext uri="{BB962C8B-B14F-4D97-AF65-F5344CB8AC3E}">
        <p14:creationId xmlns:p14="http://schemas.microsoft.com/office/powerpoint/2010/main" val="20498753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4" descr="C:\Documents and Settings\StateExalted\My Documents\My Pictures\Jpg Files\anterior-cinguate-gyru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2563" y="1668463"/>
            <a:ext cx="5973762" cy="447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TextBox 3"/>
          <p:cNvSpPr txBox="1">
            <a:spLocks noChangeArrowheads="1"/>
          </p:cNvSpPr>
          <p:nvPr/>
        </p:nvSpPr>
        <p:spPr bwMode="auto">
          <a:xfrm>
            <a:off x="660400" y="212725"/>
            <a:ext cx="75390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r>
              <a:rPr lang="en-US" altLang="vi-VN" sz="4000" b="1">
                <a:solidFill>
                  <a:srgbClr val="000000"/>
                </a:solidFill>
                <a:latin typeface="Verdana" panose="020B0604030504040204" pitchFamily="34" charset="0"/>
              </a:rPr>
              <a:t>Não </a:t>
            </a:r>
            <a:r>
              <a:rPr lang="en-US" altLang="vi-VN" sz="4000" b="1" smtClean="0">
                <a:solidFill>
                  <a:srgbClr val="000000"/>
                </a:solidFill>
                <a:latin typeface="Verdana" panose="020B0604030504040204" pitchFamily="34" charset="0"/>
              </a:rPr>
              <a:t>bộ của </a:t>
            </a:r>
            <a:r>
              <a:rPr lang="en-US" altLang="vi-VN" sz="4000" b="1">
                <a:solidFill>
                  <a:srgbClr val="000000"/>
                </a:solidFill>
                <a:latin typeface="Verdana" panose="020B0604030504040204" pitchFamily="34" charset="0"/>
              </a:rPr>
              <a:t>người nghiện</a:t>
            </a:r>
            <a:endParaRPr lang="en-US" altLang="vi-VN" sz="4000"/>
          </a:p>
        </p:txBody>
      </p:sp>
      <p:sp>
        <p:nvSpPr>
          <p:cNvPr id="28676" name="TextBox 4"/>
          <p:cNvSpPr txBox="1">
            <a:spLocks noChangeArrowheads="1"/>
          </p:cNvSpPr>
          <p:nvPr/>
        </p:nvSpPr>
        <p:spPr bwMode="auto">
          <a:xfrm>
            <a:off x="1377950" y="6153150"/>
            <a:ext cx="82804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r>
              <a:rPr lang="en-US" altLang="vi-VN" sz="2200" b="1">
                <a:latin typeface="Verdana" panose="020B0604030504040204" pitchFamily="34" charset="0"/>
              </a:rPr>
              <a:t>Nguồn:  </a:t>
            </a:r>
            <a:r>
              <a:rPr lang="en-US" altLang="vi-VN" sz="2200" b="1" smtClean="0">
                <a:latin typeface="Verdana" panose="020B0604030504040204" pitchFamily="34" charset="0"/>
              </a:rPr>
              <a:t>Galynker </a:t>
            </a:r>
            <a:r>
              <a:rPr lang="en-US" altLang="vi-VN" sz="2200" b="1">
                <a:latin typeface="Verdana" panose="020B0604030504040204" pitchFamily="34" charset="0"/>
              </a:rPr>
              <a:t>et al, 2000</a:t>
            </a:r>
          </a:p>
        </p:txBody>
      </p:sp>
      <p:sp>
        <p:nvSpPr>
          <p:cNvPr id="2" name="TextBox 1"/>
          <p:cNvSpPr txBox="1"/>
          <p:nvPr/>
        </p:nvSpPr>
        <p:spPr>
          <a:xfrm>
            <a:off x="1928813" y="1668463"/>
            <a:ext cx="4929187" cy="1077912"/>
          </a:xfrm>
          <a:prstGeom prst="rect">
            <a:avLst/>
          </a:prstGeom>
          <a:solidFill>
            <a:schemeClr val="bg2">
              <a:lumMod val="50000"/>
            </a:schemeClr>
          </a:solidFill>
        </p:spPr>
        <p:txBody>
          <a:bodyPr>
            <a:spAutoFit/>
          </a:bodyPr>
          <a:lstStyle/>
          <a:p>
            <a:pPr algn="ctr">
              <a:defRPr/>
            </a:pPr>
            <a:r>
              <a:rPr lang="en-US" sz="3200" dirty="0" err="1">
                <a:solidFill>
                  <a:schemeClr val="bg1"/>
                </a:solidFill>
              </a:rPr>
              <a:t>Chuyển</a:t>
            </a:r>
            <a:r>
              <a:rPr lang="en-US" sz="3200" dirty="0">
                <a:solidFill>
                  <a:schemeClr val="bg1"/>
                </a:solidFill>
              </a:rPr>
              <a:t> </a:t>
            </a:r>
            <a:r>
              <a:rPr lang="en-US" sz="3200" dirty="0" err="1">
                <a:solidFill>
                  <a:schemeClr val="bg1"/>
                </a:solidFill>
              </a:rPr>
              <a:t>hóa</a:t>
            </a:r>
            <a:r>
              <a:rPr lang="en-US" sz="3200" dirty="0">
                <a:solidFill>
                  <a:schemeClr val="bg1"/>
                </a:solidFill>
              </a:rPr>
              <a:t> </a:t>
            </a:r>
            <a:r>
              <a:rPr lang="en-US" sz="3200" dirty="0" err="1">
                <a:solidFill>
                  <a:schemeClr val="bg1"/>
                </a:solidFill>
              </a:rPr>
              <a:t>đường</a:t>
            </a:r>
            <a:r>
              <a:rPr lang="en-US" sz="3200" dirty="0">
                <a:solidFill>
                  <a:schemeClr val="bg1"/>
                </a:solidFill>
              </a:rPr>
              <a:t> ở </a:t>
            </a:r>
            <a:r>
              <a:rPr lang="en-US" sz="3200" dirty="0" err="1">
                <a:solidFill>
                  <a:schemeClr val="bg1"/>
                </a:solidFill>
              </a:rPr>
              <a:t>vùng</a:t>
            </a:r>
            <a:r>
              <a:rPr lang="en-US" sz="3200" dirty="0">
                <a:solidFill>
                  <a:schemeClr val="bg1"/>
                </a:solidFill>
              </a:rPr>
              <a:t> </a:t>
            </a:r>
            <a:r>
              <a:rPr lang="en-US" sz="3200" dirty="0" err="1">
                <a:solidFill>
                  <a:schemeClr val="bg1"/>
                </a:solidFill>
              </a:rPr>
              <a:t>não</a:t>
            </a:r>
            <a:r>
              <a:rPr lang="en-US" sz="3200" dirty="0">
                <a:solidFill>
                  <a:schemeClr val="bg1"/>
                </a:solidFill>
              </a:rPr>
              <a:t> </a:t>
            </a:r>
            <a:r>
              <a:rPr lang="en-US" sz="3200" dirty="0" err="1">
                <a:solidFill>
                  <a:schemeClr val="bg1"/>
                </a:solidFill>
              </a:rPr>
              <a:t>trước</a:t>
            </a:r>
            <a:r>
              <a:rPr lang="en-US" sz="3200" dirty="0">
                <a:solidFill>
                  <a:schemeClr val="bg1"/>
                </a:solidFill>
              </a:rPr>
              <a:t> </a:t>
            </a:r>
            <a:r>
              <a:rPr lang="en-US" sz="3200" dirty="0" err="1">
                <a:solidFill>
                  <a:schemeClr val="bg1"/>
                </a:solidFill>
              </a:rPr>
              <a:t>trán</a:t>
            </a:r>
            <a:endParaRPr lang="en-US" sz="3200" dirty="0">
              <a:solidFill>
                <a:schemeClr val="bg1"/>
              </a:solidFill>
            </a:endParaRPr>
          </a:p>
        </p:txBody>
      </p:sp>
      <p:sp>
        <p:nvSpPr>
          <p:cNvPr id="6" name="TextBox 5"/>
          <p:cNvSpPr txBox="1"/>
          <p:nvPr/>
        </p:nvSpPr>
        <p:spPr>
          <a:xfrm>
            <a:off x="1452563" y="5257800"/>
            <a:ext cx="5973762" cy="954107"/>
          </a:xfrm>
          <a:prstGeom prst="rect">
            <a:avLst/>
          </a:prstGeom>
          <a:solidFill>
            <a:schemeClr val="bg2">
              <a:lumMod val="50000"/>
            </a:schemeClr>
          </a:solidFill>
        </p:spPr>
        <p:txBody>
          <a:bodyPr>
            <a:spAutoFit/>
          </a:bodyPr>
          <a:lstStyle/>
          <a:p>
            <a:pPr algn="just">
              <a:defRPr/>
            </a:pPr>
            <a:r>
              <a:rPr lang="en-US" sz="2800" smtClean="0">
                <a:solidFill>
                  <a:schemeClr val="bg1"/>
                </a:solidFill>
              </a:rPr>
              <a:t>Bình thường       Điều trị             Cắt cơn </a:t>
            </a:r>
          </a:p>
          <a:p>
            <a:pPr algn="just">
              <a:defRPr/>
            </a:pPr>
            <a:r>
              <a:rPr lang="en-US" sz="2800">
                <a:solidFill>
                  <a:schemeClr val="bg1"/>
                </a:solidFill>
              </a:rPr>
              <a:t>                          methadone </a:t>
            </a:r>
            <a:r>
              <a:rPr lang="en-US" sz="2800" smtClean="0">
                <a:solidFill>
                  <a:schemeClr val="bg1"/>
                </a:solidFill>
              </a:rPr>
              <a:t>   methadone                       </a:t>
            </a:r>
            <a:endParaRPr lang="en-US" sz="2800" dirty="0">
              <a:solidFill>
                <a:schemeClr val="bg1"/>
              </a:solidFill>
            </a:endParaRPr>
          </a:p>
        </p:txBody>
      </p:sp>
    </p:spTree>
    <p:extLst>
      <p:ext uri="{BB962C8B-B14F-4D97-AF65-F5344CB8AC3E}">
        <p14:creationId xmlns:p14="http://schemas.microsoft.com/office/powerpoint/2010/main" val="7602334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Ý nghĩa trong thực hành</a:t>
            </a:r>
            <a:endParaRPr lang="vi-VN"/>
          </a:p>
        </p:txBody>
      </p:sp>
      <p:sp>
        <p:nvSpPr>
          <p:cNvPr id="3" name="Content Placeholder 2"/>
          <p:cNvSpPr>
            <a:spLocks noGrp="1"/>
          </p:cNvSpPr>
          <p:nvPr>
            <p:ph idx="1"/>
          </p:nvPr>
        </p:nvSpPr>
        <p:spPr/>
        <p:txBody>
          <a:bodyPr/>
          <a:lstStyle/>
          <a:p>
            <a:r>
              <a:rPr lang="en-US" smtClean="0"/>
              <a:t>Điều trị nghiện chất cần kết hợp nhiều yếu tố:</a:t>
            </a:r>
          </a:p>
          <a:p>
            <a:pPr lvl="1"/>
            <a:r>
              <a:rPr lang="en-US" smtClean="0"/>
              <a:t>Sinh học (thuốc)</a:t>
            </a:r>
          </a:p>
          <a:p>
            <a:pPr lvl="1"/>
            <a:r>
              <a:rPr lang="en-US" smtClean="0"/>
              <a:t>Tâm lí: tư vấn hỗ trợ</a:t>
            </a:r>
          </a:p>
          <a:p>
            <a:pPr lvl="1"/>
            <a:r>
              <a:rPr lang="en-US" smtClean="0"/>
              <a:t>Môi trường: gia đình, xã hội quan tâm</a:t>
            </a:r>
            <a:endParaRPr lang="vi-VN"/>
          </a:p>
        </p:txBody>
      </p:sp>
    </p:spTree>
    <p:extLst>
      <p:ext uri="{BB962C8B-B14F-4D97-AF65-F5344CB8AC3E}">
        <p14:creationId xmlns:p14="http://schemas.microsoft.com/office/powerpoint/2010/main" val="5616178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Đ</a:t>
            </a:r>
            <a:r>
              <a:rPr lang="en-US" smtClean="0"/>
              <a:t>ịnh </a:t>
            </a:r>
            <a:r>
              <a:rPr lang="en-US" err="1" smtClean="0"/>
              <a:t>nghĩa</a:t>
            </a:r>
            <a:r>
              <a:rPr lang="en-US" smtClean="0"/>
              <a:t> “ma </a:t>
            </a:r>
            <a:r>
              <a:rPr lang="en-US" err="1" smtClean="0"/>
              <a:t>túy</a:t>
            </a:r>
            <a:r>
              <a:rPr lang="en-US" smtClean="0"/>
              <a:t>”</a:t>
            </a:r>
            <a:endParaRPr lang="vi-VN"/>
          </a:p>
        </p:txBody>
      </p:sp>
      <p:sp>
        <p:nvSpPr>
          <p:cNvPr id="3" name="Content Placeholder 2"/>
          <p:cNvSpPr>
            <a:spLocks noGrp="1"/>
          </p:cNvSpPr>
          <p:nvPr>
            <p:ph idx="1"/>
          </p:nvPr>
        </p:nvSpPr>
        <p:spPr/>
        <p:txBody>
          <a:bodyPr>
            <a:normAutofit/>
          </a:bodyPr>
          <a:lstStyle/>
          <a:p>
            <a:pPr algn="just"/>
            <a:r>
              <a:rPr lang="en-US" smtClean="0">
                <a:latin typeface="Arial" panose="020B0604020202020204" pitchFamily="34" charset="0"/>
                <a:cs typeface="Arial" panose="020B0604020202020204" pitchFamily="34" charset="0"/>
              </a:rPr>
              <a:t>Thông thường:</a:t>
            </a:r>
          </a:p>
          <a:p>
            <a:pPr marL="0" indent="0" algn="just">
              <a:buNone/>
            </a:pPr>
            <a:endParaRPr lang="en-US">
              <a:latin typeface="Arial" panose="020B0604020202020204" pitchFamily="34" charset="0"/>
              <a:cs typeface="Arial" panose="020B0604020202020204" pitchFamily="34" charset="0"/>
            </a:endParaRPr>
          </a:p>
          <a:p>
            <a:pPr marL="0" indent="0" algn="ctr">
              <a:buNone/>
            </a:pPr>
            <a:r>
              <a:rPr lang="en-US" b="1" smtClean="0">
                <a:latin typeface="Arial" panose="020B0604020202020204" pitchFamily="34" charset="0"/>
                <a:cs typeface="Arial" panose="020B0604020202020204" pitchFamily="34" charset="0"/>
              </a:rPr>
              <a:t>Chất gây nghiện </a:t>
            </a:r>
            <a:r>
              <a:rPr lang="en-US" smtClean="0">
                <a:latin typeface="Arial" panose="020B0604020202020204" pitchFamily="34" charset="0"/>
                <a:cs typeface="Arial" panose="020B0604020202020204" pitchFamily="34" charset="0"/>
              </a:rPr>
              <a:t>– </a:t>
            </a:r>
            <a:r>
              <a:rPr lang="en-US" b="1" smtClean="0">
                <a:latin typeface="Arial" panose="020B0604020202020204" pitchFamily="34" charset="0"/>
                <a:cs typeface="Arial" panose="020B0604020202020204" pitchFamily="34" charset="0"/>
              </a:rPr>
              <a:t>bất hợp pháp</a:t>
            </a:r>
            <a:endParaRPr lang="vi-VN" b="1"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895698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Ý </a:t>
            </a:r>
            <a:r>
              <a:rPr lang="en-US" dirty="0" err="1" smtClean="0"/>
              <a:t>nghĩa</a:t>
            </a:r>
            <a:r>
              <a:rPr lang="en-US" dirty="0" smtClean="0"/>
              <a:t> </a:t>
            </a:r>
            <a:r>
              <a:rPr lang="en-US" dirty="0" err="1" smtClean="0"/>
              <a:t>của</a:t>
            </a:r>
            <a:r>
              <a:rPr lang="en-US" dirty="0" smtClean="0"/>
              <a:t> </a:t>
            </a:r>
            <a:r>
              <a:rPr lang="en-US" dirty="0" err="1" smtClean="0"/>
              <a:t>điều</a:t>
            </a:r>
            <a:r>
              <a:rPr lang="en-US" dirty="0" smtClean="0"/>
              <a:t> </a:t>
            </a:r>
            <a:r>
              <a:rPr lang="en-US" dirty="0" err="1" smtClean="0"/>
              <a:t>trị</a:t>
            </a:r>
            <a:r>
              <a:rPr lang="en-US" dirty="0" smtClean="0"/>
              <a:t> methadone </a:t>
            </a:r>
            <a:r>
              <a:rPr lang="en-US" dirty="0" err="1" smtClean="0"/>
              <a:t>trong</a:t>
            </a:r>
            <a:r>
              <a:rPr lang="en-US" dirty="0" smtClean="0"/>
              <a:t> </a:t>
            </a:r>
            <a:r>
              <a:rPr lang="en-US" dirty="0" err="1" smtClean="0"/>
              <a:t>nghiện</a:t>
            </a:r>
            <a:r>
              <a:rPr lang="en-US" dirty="0" smtClean="0"/>
              <a:t> CDTP:</a:t>
            </a:r>
            <a:endParaRPr lang="en-US" dirty="0"/>
          </a:p>
        </p:txBody>
      </p:sp>
      <p:sp>
        <p:nvSpPr>
          <p:cNvPr id="3" name="Content Placeholder 2"/>
          <p:cNvSpPr>
            <a:spLocks noGrp="1"/>
          </p:cNvSpPr>
          <p:nvPr>
            <p:ph idx="1"/>
          </p:nvPr>
        </p:nvSpPr>
        <p:spPr/>
        <p:txBody>
          <a:bodyPr/>
          <a:lstStyle/>
          <a:p>
            <a:r>
              <a:rPr lang="en-US" dirty="0" err="1" smtClean="0"/>
              <a:t>Giúp</a:t>
            </a:r>
            <a:r>
              <a:rPr lang="en-US" dirty="0" smtClean="0"/>
              <a:t> </a:t>
            </a:r>
            <a:r>
              <a:rPr lang="en-US" dirty="0" err="1" smtClean="0"/>
              <a:t>loại</a:t>
            </a:r>
            <a:r>
              <a:rPr lang="en-US" dirty="0" smtClean="0"/>
              <a:t> </a:t>
            </a:r>
            <a:r>
              <a:rPr lang="en-US" dirty="0" err="1" smtClean="0"/>
              <a:t>trừ</a:t>
            </a:r>
            <a:r>
              <a:rPr lang="en-US" dirty="0" smtClean="0"/>
              <a:t> </a:t>
            </a:r>
            <a:r>
              <a:rPr lang="en-US" dirty="0" err="1" smtClean="0"/>
              <a:t>thèm</a:t>
            </a:r>
            <a:r>
              <a:rPr lang="en-US" dirty="0" smtClean="0"/>
              <a:t> </a:t>
            </a:r>
            <a:r>
              <a:rPr lang="en-US" dirty="0" err="1" smtClean="0"/>
              <a:t>nhớ</a:t>
            </a:r>
            <a:r>
              <a:rPr lang="en-US" dirty="0" smtClean="0"/>
              <a:t>.</a:t>
            </a:r>
          </a:p>
          <a:p>
            <a:r>
              <a:rPr lang="en-US" dirty="0" err="1" smtClean="0"/>
              <a:t>Không</a:t>
            </a:r>
            <a:r>
              <a:rPr lang="en-US" dirty="0" smtClean="0"/>
              <a:t> </a:t>
            </a:r>
            <a:r>
              <a:rPr lang="en-US" dirty="0" err="1" smtClean="0"/>
              <a:t>còn</a:t>
            </a:r>
            <a:r>
              <a:rPr lang="en-US" dirty="0" smtClean="0"/>
              <a:t> </a:t>
            </a:r>
            <a:r>
              <a:rPr lang="en-US" dirty="0" err="1" smtClean="0"/>
              <a:t>hội</a:t>
            </a:r>
            <a:r>
              <a:rPr lang="en-US" dirty="0" smtClean="0"/>
              <a:t> </a:t>
            </a:r>
            <a:r>
              <a:rPr lang="en-US" dirty="0" err="1" smtClean="0"/>
              <a:t>chứng</a:t>
            </a:r>
            <a:r>
              <a:rPr lang="en-US" dirty="0" smtClean="0"/>
              <a:t> </a:t>
            </a:r>
            <a:r>
              <a:rPr lang="en-US" dirty="0" err="1" smtClean="0"/>
              <a:t>cai</a:t>
            </a:r>
            <a:r>
              <a:rPr lang="en-US" dirty="0" smtClean="0"/>
              <a:t> (</a:t>
            </a:r>
            <a:r>
              <a:rPr lang="en-US" dirty="0" err="1" smtClean="0"/>
              <a:t>trong</a:t>
            </a:r>
            <a:r>
              <a:rPr lang="en-US" dirty="0" smtClean="0"/>
              <a:t> </a:t>
            </a:r>
            <a:r>
              <a:rPr lang="en-US" dirty="0" err="1" smtClean="0"/>
              <a:t>vòng</a:t>
            </a:r>
            <a:r>
              <a:rPr lang="en-US" dirty="0" smtClean="0"/>
              <a:t> 24h).</a:t>
            </a:r>
          </a:p>
          <a:p>
            <a:r>
              <a:rPr lang="en-US" dirty="0" err="1" smtClean="0"/>
              <a:t>Giúp</a:t>
            </a:r>
            <a:r>
              <a:rPr lang="en-US" dirty="0" smtClean="0"/>
              <a:t> </a:t>
            </a:r>
            <a:r>
              <a:rPr lang="en-US" dirty="0" err="1" smtClean="0"/>
              <a:t>hòa</a:t>
            </a:r>
            <a:r>
              <a:rPr lang="en-US" dirty="0" smtClean="0"/>
              <a:t> </a:t>
            </a:r>
            <a:r>
              <a:rPr lang="en-US" dirty="0" err="1" smtClean="0"/>
              <a:t>nhập</a:t>
            </a:r>
            <a:r>
              <a:rPr lang="en-US" dirty="0" smtClean="0"/>
              <a:t> </a:t>
            </a:r>
            <a:r>
              <a:rPr lang="en-US" dirty="0" err="1" smtClean="0"/>
              <a:t>cộng</a:t>
            </a:r>
            <a:r>
              <a:rPr lang="en-US" dirty="0" smtClean="0"/>
              <a:t> </a:t>
            </a:r>
            <a:r>
              <a:rPr lang="en-US" dirty="0" err="1" smtClean="0"/>
              <a:t>đồng</a:t>
            </a:r>
            <a:r>
              <a:rPr lang="en-US" dirty="0" smtClean="0"/>
              <a:t>.</a:t>
            </a:r>
          </a:p>
          <a:p>
            <a:r>
              <a:rPr lang="en-US" dirty="0" err="1" smtClean="0"/>
              <a:t>Điều</a:t>
            </a:r>
            <a:r>
              <a:rPr lang="en-US" dirty="0" smtClean="0"/>
              <a:t> </a:t>
            </a:r>
            <a:r>
              <a:rPr lang="en-US" dirty="0" err="1" smtClean="0"/>
              <a:t>trị</a:t>
            </a:r>
            <a:r>
              <a:rPr lang="en-US" dirty="0" smtClean="0"/>
              <a:t> </a:t>
            </a:r>
            <a:r>
              <a:rPr lang="en-US" dirty="0" err="1" smtClean="0"/>
              <a:t>lâu</a:t>
            </a:r>
            <a:r>
              <a:rPr lang="en-US" dirty="0" smtClean="0"/>
              <a:t> </a:t>
            </a:r>
            <a:r>
              <a:rPr lang="en-US" dirty="0" err="1" smtClean="0"/>
              <a:t>dài</a:t>
            </a:r>
            <a:r>
              <a:rPr lang="en-US" dirty="0" smtClean="0"/>
              <a:t>.</a:t>
            </a:r>
            <a:endParaRPr lang="en-US" dirty="0"/>
          </a:p>
        </p:txBody>
      </p:sp>
    </p:spTree>
    <p:extLst>
      <p:ext uri="{BB962C8B-B14F-4D97-AF65-F5344CB8AC3E}">
        <p14:creationId xmlns:p14="http://schemas.microsoft.com/office/powerpoint/2010/main" val="13429317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Các thuốc được sử dụng trong điều trị nghiện CDTP (trên thế giới)</a:t>
            </a:r>
            <a:endParaRPr lang="vi-VN"/>
          </a:p>
        </p:txBody>
      </p:sp>
      <p:sp>
        <p:nvSpPr>
          <p:cNvPr id="3" name="Content Placeholder 2"/>
          <p:cNvSpPr>
            <a:spLocks noGrp="1"/>
          </p:cNvSpPr>
          <p:nvPr>
            <p:ph idx="1"/>
          </p:nvPr>
        </p:nvSpPr>
        <p:spPr/>
        <p:txBody>
          <a:bodyPr/>
          <a:lstStyle/>
          <a:p>
            <a:endParaRPr lang="en-US" dirty="0" smtClean="0"/>
          </a:p>
          <a:p>
            <a:r>
              <a:rPr lang="en-US" b="1" dirty="0" smtClean="0"/>
              <a:t>Methadone</a:t>
            </a:r>
          </a:p>
          <a:p>
            <a:r>
              <a:rPr lang="en-US" b="1" dirty="0" smtClean="0"/>
              <a:t>Buprenorphine</a:t>
            </a:r>
          </a:p>
          <a:p>
            <a:r>
              <a:rPr lang="vi-VN" dirty="0" smtClean="0"/>
              <a:t>Levo-alpha-acetylmethadol (LAAM)</a:t>
            </a:r>
            <a:endParaRPr lang="en-US" dirty="0" smtClean="0"/>
          </a:p>
          <a:p>
            <a:r>
              <a:rPr lang="en-US" dirty="0" smtClean="0"/>
              <a:t>Naltrexone</a:t>
            </a:r>
          </a:p>
          <a:p>
            <a:r>
              <a:rPr lang="en-US" dirty="0" smtClean="0"/>
              <a:t>Diacetylmorphine (heroin)</a:t>
            </a:r>
          </a:p>
        </p:txBody>
      </p:sp>
    </p:spTree>
    <p:extLst>
      <p:ext uri="{BB962C8B-B14F-4D97-AF65-F5344CB8AC3E}">
        <p14:creationId xmlns:p14="http://schemas.microsoft.com/office/powerpoint/2010/main" val="234669328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Đặc</a:t>
            </a:r>
            <a:r>
              <a:rPr lang="en-US" dirty="0" smtClean="0"/>
              <a:t> </a:t>
            </a:r>
            <a:r>
              <a:rPr lang="en-US" dirty="0" err="1" smtClean="0"/>
              <a:t>điểm</a:t>
            </a:r>
            <a:r>
              <a:rPr lang="en-US" dirty="0" smtClean="0"/>
              <a:t> </a:t>
            </a:r>
            <a:r>
              <a:rPr lang="en-US" dirty="0" err="1" smtClean="0"/>
              <a:t>tâm</a:t>
            </a:r>
            <a:r>
              <a:rPr lang="en-US" dirty="0" smtClean="0"/>
              <a:t> </a:t>
            </a:r>
            <a:r>
              <a:rPr lang="en-US" dirty="0" err="1" smtClean="0"/>
              <a:t>lí</a:t>
            </a:r>
            <a:r>
              <a:rPr lang="en-US" dirty="0" smtClean="0"/>
              <a:t> </a:t>
            </a:r>
            <a:r>
              <a:rPr lang="en-US" dirty="0" err="1" smtClean="0"/>
              <a:t>của</a:t>
            </a:r>
            <a:r>
              <a:rPr lang="en-US" dirty="0" smtClean="0"/>
              <a:t> </a:t>
            </a:r>
            <a:r>
              <a:rPr lang="en-US" dirty="0" err="1" smtClean="0"/>
              <a:t>người</a:t>
            </a:r>
            <a:r>
              <a:rPr lang="en-US" dirty="0" smtClean="0"/>
              <a:t> </a:t>
            </a:r>
            <a:r>
              <a:rPr lang="en-US" dirty="0" err="1" smtClean="0"/>
              <a:t>nghiện</a:t>
            </a:r>
            <a:endParaRPr lang="vi-VN" dirty="0"/>
          </a:p>
        </p:txBody>
      </p:sp>
      <p:sp>
        <p:nvSpPr>
          <p:cNvPr id="3" name="Content Placeholder 2"/>
          <p:cNvSpPr>
            <a:spLocks noGrp="1"/>
          </p:cNvSpPr>
          <p:nvPr>
            <p:ph idx="1"/>
          </p:nvPr>
        </p:nvSpPr>
        <p:spPr/>
        <p:txBody>
          <a:bodyPr/>
          <a:lstStyle/>
          <a:p>
            <a:r>
              <a:rPr lang="en-US" dirty="0" err="1" smtClean="0"/>
              <a:t>Hiểu</a:t>
            </a:r>
            <a:r>
              <a:rPr lang="en-US" dirty="0" smtClean="0"/>
              <a:t> </a:t>
            </a:r>
            <a:r>
              <a:rPr lang="en-US" dirty="0" err="1" smtClean="0"/>
              <a:t>sai</a:t>
            </a:r>
            <a:r>
              <a:rPr lang="en-US" dirty="0" smtClean="0"/>
              <a:t> </a:t>
            </a:r>
            <a:r>
              <a:rPr lang="en-US" dirty="0" err="1" smtClean="0"/>
              <a:t>lầm</a:t>
            </a:r>
            <a:r>
              <a:rPr lang="en-US" dirty="0" smtClean="0"/>
              <a:t> </a:t>
            </a:r>
            <a:r>
              <a:rPr lang="en-US" dirty="0" err="1" smtClean="0"/>
              <a:t>về</a:t>
            </a:r>
            <a:r>
              <a:rPr lang="en-US" dirty="0" smtClean="0"/>
              <a:t> </a:t>
            </a:r>
            <a:r>
              <a:rPr lang="en-US" dirty="0" err="1" smtClean="0"/>
              <a:t>tính</a:t>
            </a:r>
            <a:r>
              <a:rPr lang="en-US" dirty="0" smtClean="0"/>
              <a:t> </a:t>
            </a:r>
            <a:r>
              <a:rPr lang="en-US" dirty="0" err="1" smtClean="0"/>
              <a:t>chất</a:t>
            </a:r>
            <a:r>
              <a:rPr lang="en-US" dirty="0" smtClean="0"/>
              <a:t> </a:t>
            </a:r>
            <a:r>
              <a:rPr lang="en-US" dirty="0" err="1" smtClean="0"/>
              <a:t>bệnh</a:t>
            </a:r>
            <a:r>
              <a:rPr lang="en-US" dirty="0" smtClean="0"/>
              <a:t> </a:t>
            </a:r>
            <a:r>
              <a:rPr lang="en-US" dirty="0" err="1" smtClean="0"/>
              <a:t>lí</a:t>
            </a:r>
            <a:r>
              <a:rPr lang="en-US" dirty="0" smtClean="0"/>
              <a:t> </a:t>
            </a:r>
            <a:r>
              <a:rPr lang="en-US" dirty="0" err="1" smtClean="0"/>
              <a:t>của</a:t>
            </a:r>
            <a:r>
              <a:rPr lang="en-US" dirty="0" smtClean="0"/>
              <a:t> </a:t>
            </a:r>
            <a:r>
              <a:rPr lang="en-US" dirty="0" err="1" smtClean="0"/>
              <a:t>nghiện</a:t>
            </a:r>
            <a:r>
              <a:rPr lang="en-US" dirty="0" smtClean="0"/>
              <a:t>, </a:t>
            </a:r>
            <a:r>
              <a:rPr lang="en-US" dirty="0" err="1" smtClean="0"/>
              <a:t>cho</a:t>
            </a:r>
            <a:r>
              <a:rPr lang="en-US" dirty="0" smtClean="0"/>
              <a:t> </a:t>
            </a:r>
            <a:r>
              <a:rPr lang="en-US" dirty="0" err="1" smtClean="0"/>
              <a:t>rằng</a:t>
            </a:r>
            <a:r>
              <a:rPr lang="en-US" dirty="0" smtClean="0"/>
              <a:t> </a:t>
            </a:r>
            <a:r>
              <a:rPr lang="en-US" dirty="0" err="1" smtClean="0"/>
              <a:t>tất</a:t>
            </a:r>
            <a:r>
              <a:rPr lang="en-US" dirty="0" smtClean="0"/>
              <a:t> </a:t>
            </a:r>
            <a:r>
              <a:rPr lang="en-US" dirty="0" err="1" smtClean="0"/>
              <a:t>cả</a:t>
            </a:r>
            <a:r>
              <a:rPr lang="en-US" dirty="0" smtClean="0"/>
              <a:t> </a:t>
            </a:r>
            <a:r>
              <a:rPr lang="en-US" dirty="0" err="1" smtClean="0"/>
              <a:t>phụ</a:t>
            </a:r>
            <a:r>
              <a:rPr lang="en-US" dirty="0" smtClean="0"/>
              <a:t> </a:t>
            </a:r>
            <a:r>
              <a:rPr lang="en-US" dirty="0" err="1" smtClean="0"/>
              <a:t>thuộc</a:t>
            </a:r>
            <a:r>
              <a:rPr lang="en-US" dirty="0" smtClean="0"/>
              <a:t> </a:t>
            </a:r>
            <a:r>
              <a:rPr lang="en-US" dirty="0" err="1" smtClean="0"/>
              <a:t>vào</a:t>
            </a:r>
            <a:r>
              <a:rPr lang="en-US" dirty="0" smtClean="0"/>
              <a:t> ý </a:t>
            </a:r>
            <a:r>
              <a:rPr lang="en-US" dirty="0" err="1" smtClean="0"/>
              <a:t>chí</a:t>
            </a:r>
            <a:r>
              <a:rPr lang="en-US" dirty="0" smtClean="0"/>
              <a:t>, </a:t>
            </a:r>
            <a:r>
              <a:rPr lang="en-US" dirty="0" err="1" smtClean="0"/>
              <a:t>quyết</a:t>
            </a:r>
            <a:r>
              <a:rPr lang="en-US" dirty="0" smtClean="0"/>
              <a:t> </a:t>
            </a:r>
            <a:r>
              <a:rPr lang="en-US" dirty="0" err="1" smtClean="0"/>
              <a:t>tâm</a:t>
            </a:r>
            <a:r>
              <a:rPr lang="en-US" dirty="0" smtClean="0"/>
              <a:t>.</a:t>
            </a:r>
          </a:p>
          <a:p>
            <a:r>
              <a:rPr lang="en-US" dirty="0" err="1" smtClean="0"/>
              <a:t>Sau</a:t>
            </a:r>
            <a:r>
              <a:rPr lang="en-US" dirty="0" smtClean="0"/>
              <a:t> </a:t>
            </a:r>
            <a:r>
              <a:rPr lang="en-US" dirty="0" err="1" smtClean="0"/>
              <a:t>nhiều</a:t>
            </a:r>
            <a:r>
              <a:rPr lang="en-US" dirty="0" smtClean="0"/>
              <a:t> </a:t>
            </a:r>
            <a:r>
              <a:rPr lang="en-US" dirty="0" err="1" smtClean="0"/>
              <a:t>lần</a:t>
            </a:r>
            <a:r>
              <a:rPr lang="en-US" dirty="0" smtClean="0"/>
              <a:t> </a:t>
            </a:r>
            <a:r>
              <a:rPr lang="en-US" dirty="0" err="1" smtClean="0"/>
              <a:t>cai</a:t>
            </a:r>
            <a:r>
              <a:rPr lang="en-US" dirty="0" smtClean="0"/>
              <a:t> </a:t>
            </a:r>
            <a:r>
              <a:rPr lang="en-US" dirty="0" err="1" smtClean="0"/>
              <a:t>thất</a:t>
            </a:r>
            <a:r>
              <a:rPr lang="en-US" dirty="0" smtClean="0"/>
              <a:t> </a:t>
            </a:r>
            <a:r>
              <a:rPr lang="en-US" dirty="0" err="1" smtClean="0"/>
              <a:t>bại</a:t>
            </a:r>
            <a:r>
              <a:rPr lang="en-US" dirty="0" smtClean="0"/>
              <a:t>, </a:t>
            </a:r>
            <a:r>
              <a:rPr lang="en-US" dirty="0" err="1" smtClean="0"/>
              <a:t>tâm</a:t>
            </a:r>
            <a:r>
              <a:rPr lang="en-US" dirty="0" smtClean="0"/>
              <a:t> </a:t>
            </a:r>
            <a:r>
              <a:rPr lang="en-US" dirty="0" err="1" smtClean="0"/>
              <a:t>lí</a:t>
            </a:r>
            <a:r>
              <a:rPr lang="en-US" dirty="0" smtClean="0"/>
              <a:t> </a:t>
            </a:r>
            <a:r>
              <a:rPr lang="en-US" dirty="0" err="1" smtClean="0"/>
              <a:t>chán</a:t>
            </a:r>
            <a:r>
              <a:rPr lang="en-US" dirty="0" smtClean="0"/>
              <a:t> </a:t>
            </a:r>
            <a:r>
              <a:rPr lang="en-US" dirty="0" err="1" smtClean="0"/>
              <a:t>nản</a:t>
            </a:r>
            <a:r>
              <a:rPr lang="en-US" dirty="0" smtClean="0"/>
              <a:t>, </a:t>
            </a:r>
            <a:r>
              <a:rPr lang="en-US" dirty="0" err="1" smtClean="0"/>
              <a:t>buông</a:t>
            </a:r>
            <a:r>
              <a:rPr lang="en-US" dirty="0" smtClean="0"/>
              <a:t> </a:t>
            </a:r>
            <a:r>
              <a:rPr lang="en-US" dirty="0" err="1" smtClean="0"/>
              <a:t>xuôi</a:t>
            </a:r>
            <a:r>
              <a:rPr lang="en-US" dirty="0" smtClean="0"/>
              <a:t>, </a:t>
            </a:r>
            <a:r>
              <a:rPr lang="en-US" dirty="0" err="1" smtClean="0"/>
              <a:t>tuyệt</a:t>
            </a:r>
            <a:r>
              <a:rPr lang="en-US" dirty="0" smtClean="0"/>
              <a:t> </a:t>
            </a:r>
            <a:r>
              <a:rPr lang="en-US" dirty="0" err="1" smtClean="0"/>
              <a:t>vọng</a:t>
            </a:r>
            <a:r>
              <a:rPr lang="en-US" dirty="0" smtClean="0"/>
              <a:t>.</a:t>
            </a:r>
          </a:p>
          <a:p>
            <a:r>
              <a:rPr lang="en-US" dirty="0" err="1" smtClean="0"/>
              <a:t>Nếu</a:t>
            </a:r>
            <a:r>
              <a:rPr lang="en-US" dirty="0" smtClean="0"/>
              <a:t> </a:t>
            </a:r>
            <a:r>
              <a:rPr lang="en-US" dirty="0" err="1" smtClean="0"/>
              <a:t>được</a:t>
            </a:r>
            <a:r>
              <a:rPr lang="en-US" dirty="0" smtClean="0"/>
              <a:t> </a:t>
            </a:r>
            <a:r>
              <a:rPr lang="en-US" dirty="0" err="1" smtClean="0"/>
              <a:t>điều</a:t>
            </a:r>
            <a:r>
              <a:rPr lang="en-US" dirty="0" smtClean="0"/>
              <a:t> </a:t>
            </a:r>
            <a:r>
              <a:rPr lang="en-US" dirty="0" err="1" smtClean="0"/>
              <a:t>trị</a:t>
            </a:r>
            <a:r>
              <a:rPr lang="en-US" dirty="0" smtClean="0"/>
              <a:t> </a:t>
            </a:r>
            <a:r>
              <a:rPr lang="en-US" dirty="0" err="1" smtClean="0"/>
              <a:t>tốt</a:t>
            </a:r>
            <a:r>
              <a:rPr lang="en-US" dirty="0" smtClean="0"/>
              <a:t>, </a:t>
            </a:r>
            <a:r>
              <a:rPr lang="en-US" dirty="0" err="1" smtClean="0"/>
              <a:t>tâm</a:t>
            </a:r>
            <a:r>
              <a:rPr lang="en-US" dirty="0" smtClean="0"/>
              <a:t> </a:t>
            </a:r>
            <a:r>
              <a:rPr lang="en-US" dirty="0" err="1" smtClean="0"/>
              <a:t>lí</a:t>
            </a:r>
            <a:r>
              <a:rPr lang="en-US" dirty="0" smtClean="0"/>
              <a:t> </a:t>
            </a:r>
            <a:r>
              <a:rPr lang="en-US" dirty="0" err="1" smtClean="0"/>
              <a:t>người</a:t>
            </a:r>
            <a:r>
              <a:rPr lang="en-US" dirty="0" smtClean="0"/>
              <a:t> </a:t>
            </a:r>
            <a:r>
              <a:rPr lang="en-US" dirty="0" err="1" smtClean="0"/>
              <a:t>nghiện</a:t>
            </a:r>
            <a:r>
              <a:rPr lang="en-US" dirty="0" smtClean="0"/>
              <a:t> </a:t>
            </a:r>
            <a:r>
              <a:rPr lang="en-US" dirty="0" err="1" smtClean="0"/>
              <a:t>sẽ</a:t>
            </a:r>
            <a:r>
              <a:rPr lang="en-US" dirty="0" smtClean="0"/>
              <a:t> </a:t>
            </a:r>
            <a:r>
              <a:rPr lang="en-US" dirty="0" err="1" smtClean="0"/>
              <a:t>trở</a:t>
            </a:r>
            <a:r>
              <a:rPr lang="en-US" dirty="0" smtClean="0"/>
              <a:t> </a:t>
            </a:r>
            <a:r>
              <a:rPr lang="en-US" dirty="0" err="1" smtClean="0"/>
              <a:t>nên</a:t>
            </a:r>
            <a:r>
              <a:rPr lang="en-US" dirty="0" smtClean="0"/>
              <a:t> “</a:t>
            </a:r>
            <a:r>
              <a:rPr lang="en-US" dirty="0" err="1" smtClean="0"/>
              <a:t>bình</a:t>
            </a:r>
            <a:r>
              <a:rPr lang="en-US" dirty="0" smtClean="0"/>
              <a:t> </a:t>
            </a:r>
            <a:r>
              <a:rPr lang="en-US" err="1" smtClean="0"/>
              <a:t>thường</a:t>
            </a:r>
            <a:r>
              <a:rPr lang="en-US" smtClean="0"/>
              <a:t>”</a:t>
            </a:r>
          </a:p>
          <a:p>
            <a:r>
              <a:rPr lang="en-US" smtClean="0"/>
              <a:t>Chú ý những đặc điểm liên quan đến chất sử dụng (chất yên dịu, chất kích thích, chất gây ảo giác).</a:t>
            </a:r>
            <a:endParaRPr lang="en-US" dirty="0" smtClean="0"/>
          </a:p>
          <a:p>
            <a:endParaRPr lang="vi-VN" dirty="0"/>
          </a:p>
        </p:txBody>
      </p:sp>
    </p:spTree>
    <p:extLst>
      <p:ext uri="{BB962C8B-B14F-4D97-AF65-F5344CB8AC3E}">
        <p14:creationId xmlns:p14="http://schemas.microsoft.com/office/powerpoint/2010/main" val="72624666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Hiểu</a:t>
            </a:r>
            <a:r>
              <a:rPr lang="en-US" dirty="0"/>
              <a:t> </a:t>
            </a:r>
            <a:r>
              <a:rPr lang="en-US" dirty="0" err="1"/>
              <a:t>nhầm</a:t>
            </a:r>
            <a:r>
              <a:rPr lang="en-US" dirty="0"/>
              <a:t> </a:t>
            </a:r>
            <a:r>
              <a:rPr lang="en-US" dirty="0" err="1"/>
              <a:t>của</a:t>
            </a:r>
            <a:r>
              <a:rPr lang="en-US" dirty="0"/>
              <a:t> </a:t>
            </a:r>
            <a:r>
              <a:rPr lang="en-US" dirty="0" err="1"/>
              <a:t>thầy</a:t>
            </a:r>
            <a:r>
              <a:rPr lang="en-US" dirty="0"/>
              <a:t> </a:t>
            </a:r>
            <a:r>
              <a:rPr lang="en-US" dirty="0" err="1"/>
              <a:t>thuốc</a:t>
            </a:r>
            <a:r>
              <a:rPr lang="en-US" dirty="0"/>
              <a:t> </a:t>
            </a:r>
            <a:r>
              <a:rPr lang="en-US" dirty="0" err="1"/>
              <a:t>về</a:t>
            </a:r>
            <a:r>
              <a:rPr lang="en-US" dirty="0"/>
              <a:t> </a:t>
            </a:r>
            <a:r>
              <a:rPr lang="en-US" dirty="0" err="1"/>
              <a:t>người</a:t>
            </a:r>
            <a:r>
              <a:rPr lang="en-US" dirty="0"/>
              <a:t> </a:t>
            </a:r>
            <a:r>
              <a:rPr lang="en-US" dirty="0" err="1"/>
              <a:t>nghiện</a:t>
            </a:r>
            <a:endParaRPr lang="en-US" dirty="0"/>
          </a:p>
        </p:txBody>
      </p:sp>
      <p:sp>
        <p:nvSpPr>
          <p:cNvPr id="3" name="Content Placeholder 2"/>
          <p:cNvSpPr>
            <a:spLocks noGrp="1"/>
          </p:cNvSpPr>
          <p:nvPr>
            <p:ph idx="1"/>
          </p:nvPr>
        </p:nvSpPr>
        <p:spPr/>
        <p:txBody>
          <a:bodyPr>
            <a:normAutofit/>
          </a:bodyPr>
          <a:lstStyle/>
          <a:p>
            <a:pPr>
              <a:lnSpc>
                <a:spcPct val="80000"/>
              </a:lnSpc>
            </a:pPr>
            <a:r>
              <a:rPr lang="en-US" dirty="0" err="1" smtClean="0"/>
              <a:t>Người</a:t>
            </a:r>
            <a:r>
              <a:rPr lang="en-US" dirty="0" smtClean="0"/>
              <a:t> </a:t>
            </a:r>
            <a:r>
              <a:rPr lang="en-US" dirty="0" err="1" smtClean="0"/>
              <a:t>nghiện</a:t>
            </a:r>
            <a:r>
              <a:rPr lang="en-US" dirty="0" smtClean="0"/>
              <a:t> </a:t>
            </a:r>
            <a:r>
              <a:rPr lang="en-US" dirty="0" err="1" smtClean="0"/>
              <a:t>có</a:t>
            </a:r>
            <a:r>
              <a:rPr lang="en-US" dirty="0" smtClean="0"/>
              <a:t> “</a:t>
            </a:r>
            <a:r>
              <a:rPr lang="en-US" dirty="0" err="1" smtClean="0"/>
              <a:t>nhân</a:t>
            </a:r>
            <a:r>
              <a:rPr lang="en-US" dirty="0" smtClean="0"/>
              <a:t> </a:t>
            </a:r>
            <a:r>
              <a:rPr lang="en-US" dirty="0" err="1"/>
              <a:t>cách</a:t>
            </a:r>
            <a:r>
              <a:rPr lang="en-US" dirty="0"/>
              <a:t> </a:t>
            </a:r>
            <a:r>
              <a:rPr lang="en-US" dirty="0" err="1" smtClean="0"/>
              <a:t>yếu</a:t>
            </a:r>
            <a:r>
              <a:rPr lang="en-US" dirty="0" smtClean="0"/>
              <a:t>”</a:t>
            </a:r>
            <a:endParaRPr lang="en-US" dirty="0"/>
          </a:p>
          <a:p>
            <a:pPr lvl="1">
              <a:lnSpc>
                <a:spcPct val="80000"/>
              </a:lnSpc>
            </a:pPr>
            <a:r>
              <a:rPr lang="en-US" sz="2600" dirty="0" err="1"/>
              <a:t>Những</a:t>
            </a:r>
            <a:r>
              <a:rPr lang="en-US" sz="2600" dirty="0"/>
              <a:t> “</a:t>
            </a:r>
            <a:r>
              <a:rPr lang="en-US" sz="2600" dirty="0" err="1"/>
              <a:t>người</a:t>
            </a:r>
            <a:r>
              <a:rPr lang="en-US" sz="2600" dirty="0"/>
              <a:t> </a:t>
            </a:r>
            <a:r>
              <a:rPr lang="en-US" sz="2600" dirty="0" err="1"/>
              <a:t>nhân</a:t>
            </a:r>
            <a:r>
              <a:rPr lang="en-US" sz="2600" dirty="0"/>
              <a:t> </a:t>
            </a:r>
            <a:r>
              <a:rPr lang="en-US" sz="2600" dirty="0" err="1"/>
              <a:t>cách</a:t>
            </a:r>
            <a:r>
              <a:rPr lang="en-US" sz="2600" dirty="0"/>
              <a:t> </a:t>
            </a:r>
            <a:r>
              <a:rPr lang="en-US" sz="2600" dirty="0" err="1"/>
              <a:t>yếu</a:t>
            </a:r>
            <a:r>
              <a:rPr lang="en-US" sz="2600" dirty="0"/>
              <a:t>” </a:t>
            </a:r>
            <a:r>
              <a:rPr lang="en-US" sz="2600" dirty="0" err="1"/>
              <a:t>chưa</a:t>
            </a:r>
            <a:r>
              <a:rPr lang="en-US" sz="2600" dirty="0"/>
              <a:t> </a:t>
            </a:r>
            <a:r>
              <a:rPr lang="en-US" sz="2600" dirty="0" err="1"/>
              <a:t>chắc</a:t>
            </a:r>
            <a:r>
              <a:rPr lang="en-US" sz="2600" dirty="0"/>
              <a:t> </a:t>
            </a:r>
            <a:r>
              <a:rPr lang="en-US" sz="2600" dirty="0" err="1"/>
              <a:t>dễ</a:t>
            </a:r>
            <a:r>
              <a:rPr lang="en-US" sz="2600" dirty="0"/>
              <a:t> </a:t>
            </a:r>
            <a:r>
              <a:rPr lang="en-US" sz="2600" dirty="0" err="1"/>
              <a:t>bị</a:t>
            </a:r>
            <a:r>
              <a:rPr lang="en-US" sz="2600" dirty="0"/>
              <a:t> </a:t>
            </a:r>
            <a:r>
              <a:rPr lang="en-US" sz="2600" dirty="0" err="1"/>
              <a:t>nghiện</a:t>
            </a:r>
            <a:r>
              <a:rPr lang="en-US" sz="2600" dirty="0"/>
              <a:t> </a:t>
            </a:r>
            <a:r>
              <a:rPr lang="en-US" sz="2600" dirty="0" err="1"/>
              <a:t>hơn</a:t>
            </a:r>
            <a:r>
              <a:rPr lang="en-US" sz="2600" dirty="0"/>
              <a:t>. </a:t>
            </a:r>
          </a:p>
          <a:p>
            <a:pPr lvl="1">
              <a:lnSpc>
                <a:spcPct val="80000"/>
              </a:lnSpc>
            </a:pPr>
            <a:r>
              <a:rPr lang="en-US" sz="2600" dirty="0" err="1"/>
              <a:t>Thông</a:t>
            </a:r>
            <a:r>
              <a:rPr lang="en-US" sz="2600" dirty="0"/>
              <a:t> minh, </a:t>
            </a:r>
            <a:r>
              <a:rPr lang="en-US" sz="2600" dirty="0" err="1" smtClean="0"/>
              <a:t>học</a:t>
            </a:r>
            <a:r>
              <a:rPr lang="en-US" sz="2600" dirty="0" smtClean="0"/>
              <a:t> </a:t>
            </a:r>
            <a:r>
              <a:rPr lang="en-US" sz="2600" dirty="0" err="1" smtClean="0"/>
              <a:t>vấn</a:t>
            </a:r>
            <a:r>
              <a:rPr lang="en-US" sz="2600" dirty="0" smtClean="0"/>
              <a:t>, </a:t>
            </a:r>
            <a:r>
              <a:rPr lang="en-US" sz="2600" dirty="0" err="1"/>
              <a:t>và</a:t>
            </a:r>
            <a:r>
              <a:rPr lang="en-US" sz="2600" dirty="0"/>
              <a:t> </a:t>
            </a:r>
            <a:r>
              <a:rPr lang="en-US" sz="2600" dirty="0" err="1"/>
              <a:t>giàu</a:t>
            </a:r>
            <a:r>
              <a:rPr lang="en-US" sz="2600" dirty="0"/>
              <a:t> </a:t>
            </a:r>
            <a:r>
              <a:rPr lang="en-US" sz="2600" dirty="0" err="1" smtClean="0"/>
              <a:t>có</a:t>
            </a:r>
            <a:r>
              <a:rPr lang="en-US" sz="2600" dirty="0" smtClean="0"/>
              <a:t> </a:t>
            </a:r>
            <a:r>
              <a:rPr lang="en-US" sz="2600" dirty="0" err="1" smtClean="0"/>
              <a:t>không</a:t>
            </a:r>
            <a:r>
              <a:rPr lang="en-US" sz="2600" dirty="0" smtClean="0"/>
              <a:t> </a:t>
            </a:r>
            <a:r>
              <a:rPr lang="en-US" sz="2600" dirty="0" err="1"/>
              <a:t>thể</a:t>
            </a:r>
            <a:r>
              <a:rPr lang="en-US" sz="2600" dirty="0"/>
              <a:t> </a:t>
            </a:r>
            <a:r>
              <a:rPr lang="en-US" sz="2600" dirty="0" err="1"/>
              <a:t>giúp</a:t>
            </a:r>
            <a:r>
              <a:rPr lang="en-US" sz="2600" dirty="0"/>
              <a:t> </a:t>
            </a:r>
            <a:r>
              <a:rPr lang="en-US" sz="2600" dirty="0" err="1"/>
              <a:t>họ</a:t>
            </a:r>
            <a:r>
              <a:rPr lang="en-US" sz="2600" dirty="0"/>
              <a:t> </a:t>
            </a:r>
            <a:r>
              <a:rPr lang="en-US" sz="2600" dirty="0" err="1"/>
              <a:t>tránh</a:t>
            </a:r>
            <a:r>
              <a:rPr lang="en-US" sz="2600" dirty="0"/>
              <a:t> </a:t>
            </a:r>
            <a:r>
              <a:rPr lang="en-US" sz="2600" dirty="0" err="1"/>
              <a:t>khỏi</a:t>
            </a:r>
            <a:r>
              <a:rPr lang="en-US" sz="2600" dirty="0"/>
              <a:t> </a:t>
            </a:r>
            <a:r>
              <a:rPr lang="en-US" sz="2600" dirty="0" err="1"/>
              <a:t>bị</a:t>
            </a:r>
            <a:r>
              <a:rPr lang="en-US" sz="2600" dirty="0"/>
              <a:t> </a:t>
            </a:r>
            <a:r>
              <a:rPr lang="en-US" sz="2600" dirty="0" err="1"/>
              <a:t>nghiện</a:t>
            </a:r>
            <a:r>
              <a:rPr lang="en-US" sz="2600" dirty="0"/>
              <a:t> </a:t>
            </a:r>
            <a:r>
              <a:rPr lang="en-US" sz="2600" dirty="0" err="1"/>
              <a:t>ngập</a:t>
            </a:r>
            <a:endParaRPr lang="en-US" sz="2600" dirty="0"/>
          </a:p>
          <a:p>
            <a:pPr>
              <a:lnSpc>
                <a:spcPct val="80000"/>
              </a:lnSpc>
              <a:spcBef>
                <a:spcPct val="50000"/>
              </a:spcBef>
            </a:pPr>
            <a:r>
              <a:rPr lang="en-US" dirty="0" err="1"/>
              <a:t>Hiệu</a:t>
            </a:r>
            <a:r>
              <a:rPr lang="en-US" dirty="0"/>
              <a:t> </a:t>
            </a:r>
            <a:r>
              <a:rPr lang="en-US" dirty="0" err="1"/>
              <a:t>quả</a:t>
            </a:r>
            <a:r>
              <a:rPr lang="en-US" dirty="0"/>
              <a:t> </a:t>
            </a:r>
            <a:r>
              <a:rPr lang="en-US" dirty="0" err="1"/>
              <a:t>của</a:t>
            </a:r>
            <a:r>
              <a:rPr lang="en-US" dirty="0"/>
              <a:t> </a:t>
            </a:r>
            <a:r>
              <a:rPr lang="en-US" dirty="0" err="1"/>
              <a:t>sự</a:t>
            </a:r>
            <a:r>
              <a:rPr lang="en-US" dirty="0"/>
              <a:t> </a:t>
            </a:r>
            <a:r>
              <a:rPr lang="en-US" dirty="0" err="1"/>
              <a:t>cai</a:t>
            </a:r>
            <a:r>
              <a:rPr lang="en-US" dirty="0"/>
              <a:t> </a:t>
            </a:r>
            <a:r>
              <a:rPr lang="en-US" dirty="0" err="1"/>
              <a:t>nghiện</a:t>
            </a:r>
            <a:endParaRPr lang="en-US" dirty="0"/>
          </a:p>
          <a:p>
            <a:pPr lvl="1">
              <a:lnSpc>
                <a:spcPct val="80000"/>
              </a:lnSpc>
            </a:pPr>
            <a:r>
              <a:rPr lang="en-US" sz="2600" dirty="0" err="1"/>
              <a:t>Hầu</a:t>
            </a:r>
            <a:r>
              <a:rPr lang="en-US" sz="2600" dirty="0"/>
              <a:t> </a:t>
            </a:r>
            <a:r>
              <a:rPr lang="en-US" sz="2600" dirty="0" err="1"/>
              <a:t>hết</a:t>
            </a:r>
            <a:r>
              <a:rPr lang="en-US" sz="2600" dirty="0"/>
              <a:t> </a:t>
            </a:r>
            <a:r>
              <a:rPr lang="en-US" sz="2600" dirty="0" err="1"/>
              <a:t>điều</a:t>
            </a:r>
            <a:r>
              <a:rPr lang="en-US" sz="2600" dirty="0"/>
              <a:t> </a:t>
            </a:r>
            <a:r>
              <a:rPr lang="en-US" sz="2600" dirty="0" err="1"/>
              <a:t>trị</a:t>
            </a:r>
            <a:r>
              <a:rPr lang="en-US" sz="2600" dirty="0"/>
              <a:t> </a:t>
            </a:r>
            <a:r>
              <a:rPr lang="en-US" sz="2600" dirty="0" err="1"/>
              <a:t>thành</a:t>
            </a:r>
            <a:r>
              <a:rPr lang="en-US" sz="2600" dirty="0"/>
              <a:t> </a:t>
            </a:r>
            <a:r>
              <a:rPr lang="en-US" sz="2600" dirty="0" err="1"/>
              <a:t>công</a:t>
            </a:r>
            <a:r>
              <a:rPr lang="en-US" sz="2600" dirty="0"/>
              <a:t> </a:t>
            </a:r>
            <a:r>
              <a:rPr lang="en-US" sz="2600" dirty="0" err="1"/>
              <a:t>thường</a:t>
            </a:r>
            <a:r>
              <a:rPr lang="en-US" sz="2600" dirty="0"/>
              <a:t> </a:t>
            </a:r>
            <a:r>
              <a:rPr lang="en-US" sz="2600" dirty="0" err="1"/>
              <a:t>sau</a:t>
            </a:r>
            <a:r>
              <a:rPr lang="en-US" sz="2600" dirty="0"/>
              <a:t> </a:t>
            </a:r>
            <a:r>
              <a:rPr lang="en-US" sz="2600" dirty="0" err="1"/>
              <a:t>nhiều</a:t>
            </a:r>
            <a:r>
              <a:rPr lang="en-US" sz="2600" dirty="0"/>
              <a:t> </a:t>
            </a:r>
            <a:r>
              <a:rPr lang="en-US" sz="2600" dirty="0" err="1"/>
              <a:t>lần</a:t>
            </a:r>
            <a:r>
              <a:rPr lang="en-US" sz="2600" dirty="0"/>
              <a:t> </a:t>
            </a:r>
            <a:r>
              <a:rPr lang="en-US" sz="2600" dirty="0" err="1"/>
              <a:t>tái</a:t>
            </a:r>
            <a:r>
              <a:rPr lang="en-US" sz="2600" dirty="0"/>
              <a:t> </a:t>
            </a:r>
            <a:r>
              <a:rPr lang="en-US" sz="2600" dirty="0" err="1"/>
              <a:t>nghiện</a:t>
            </a:r>
            <a:r>
              <a:rPr lang="en-US" sz="2600" dirty="0"/>
              <a:t> ma </a:t>
            </a:r>
            <a:r>
              <a:rPr lang="en-US" sz="2600" dirty="0" err="1"/>
              <a:t>tuý</a:t>
            </a:r>
            <a:r>
              <a:rPr lang="en-US" sz="2600" dirty="0"/>
              <a:t>.</a:t>
            </a:r>
          </a:p>
          <a:p>
            <a:pPr lvl="1">
              <a:lnSpc>
                <a:spcPct val="80000"/>
              </a:lnSpc>
            </a:pPr>
            <a:r>
              <a:rPr lang="en-US" sz="2600" dirty="0" err="1"/>
              <a:t>Cai</a:t>
            </a:r>
            <a:r>
              <a:rPr lang="en-US" sz="2600" dirty="0"/>
              <a:t> </a:t>
            </a:r>
            <a:r>
              <a:rPr lang="en-US" sz="2600" dirty="0" err="1"/>
              <a:t>nghiện</a:t>
            </a:r>
            <a:r>
              <a:rPr lang="en-US" sz="2600" dirty="0"/>
              <a:t> </a:t>
            </a:r>
            <a:r>
              <a:rPr lang="en-US" sz="2600" dirty="0" err="1"/>
              <a:t>thì</a:t>
            </a:r>
            <a:r>
              <a:rPr lang="en-US" sz="2600" dirty="0"/>
              <a:t> </a:t>
            </a:r>
            <a:r>
              <a:rPr lang="en-US" sz="2600" dirty="0" err="1"/>
              <a:t>tương</a:t>
            </a:r>
            <a:r>
              <a:rPr lang="en-US" sz="2600" dirty="0"/>
              <a:t> </a:t>
            </a:r>
            <a:r>
              <a:rPr lang="en-US" sz="2600" dirty="0" err="1"/>
              <a:t>đối</a:t>
            </a:r>
            <a:r>
              <a:rPr lang="en-US" sz="2600" dirty="0"/>
              <a:t> </a:t>
            </a:r>
            <a:r>
              <a:rPr lang="en-US" sz="2600" dirty="0" err="1"/>
              <a:t>dễ</a:t>
            </a:r>
            <a:r>
              <a:rPr lang="en-US" sz="2600" dirty="0"/>
              <a:t> </a:t>
            </a:r>
            <a:r>
              <a:rPr lang="en-US" sz="2600" dirty="0" err="1"/>
              <a:t>dàng</a:t>
            </a:r>
            <a:r>
              <a:rPr lang="en-US" sz="2600" dirty="0"/>
              <a:t>, </a:t>
            </a:r>
            <a:r>
              <a:rPr lang="en-US" sz="2600" dirty="0" err="1"/>
              <a:t>duy</a:t>
            </a:r>
            <a:r>
              <a:rPr lang="en-US" sz="2600" dirty="0"/>
              <a:t> </a:t>
            </a:r>
            <a:r>
              <a:rPr lang="en-US" sz="2600" dirty="0" err="1"/>
              <a:t>trì</a:t>
            </a:r>
            <a:r>
              <a:rPr lang="en-US" sz="2600" dirty="0"/>
              <a:t> </a:t>
            </a:r>
            <a:r>
              <a:rPr lang="en-US" sz="2600" dirty="0" err="1"/>
              <a:t>sự</a:t>
            </a:r>
            <a:r>
              <a:rPr lang="en-US" sz="2600" dirty="0"/>
              <a:t> </a:t>
            </a:r>
            <a:r>
              <a:rPr lang="en-US" sz="2600" dirty="0" err="1"/>
              <a:t>kiêng</a:t>
            </a:r>
            <a:r>
              <a:rPr lang="en-US" sz="2600" dirty="0"/>
              <a:t> </a:t>
            </a:r>
            <a:r>
              <a:rPr lang="en-US" sz="2600" dirty="0" err="1"/>
              <a:t>nhịn</a:t>
            </a:r>
            <a:r>
              <a:rPr lang="en-US" sz="2600" dirty="0"/>
              <a:t> </a:t>
            </a:r>
            <a:r>
              <a:rPr lang="en-US" sz="2600" dirty="0" err="1"/>
              <a:t>mới</a:t>
            </a:r>
            <a:r>
              <a:rPr lang="en-US" sz="2600" dirty="0"/>
              <a:t> </a:t>
            </a:r>
            <a:r>
              <a:rPr lang="en-US" sz="2600" dirty="0" err="1"/>
              <a:t>là</a:t>
            </a:r>
            <a:r>
              <a:rPr lang="en-US" sz="2600" dirty="0"/>
              <a:t> </a:t>
            </a:r>
            <a:r>
              <a:rPr lang="en-US" sz="2600" dirty="0" err="1"/>
              <a:t>khó</a:t>
            </a:r>
            <a:r>
              <a:rPr lang="en-US" sz="2600" dirty="0"/>
              <a:t>.</a:t>
            </a:r>
          </a:p>
          <a:p>
            <a:pPr lvl="1">
              <a:lnSpc>
                <a:spcPct val="80000"/>
              </a:lnSpc>
            </a:pPr>
            <a:r>
              <a:rPr lang="en-US" sz="2600" dirty="0" err="1"/>
              <a:t>Điều</a:t>
            </a:r>
            <a:r>
              <a:rPr lang="en-US" sz="2600" dirty="0"/>
              <a:t> </a:t>
            </a:r>
            <a:r>
              <a:rPr lang="en-US" sz="2600" dirty="0" err="1"/>
              <a:t>trị</a:t>
            </a:r>
            <a:r>
              <a:rPr lang="en-US" sz="2600" dirty="0"/>
              <a:t> </a:t>
            </a:r>
            <a:r>
              <a:rPr lang="en-US" sz="2600" dirty="0" err="1"/>
              <a:t>thật</a:t>
            </a:r>
            <a:r>
              <a:rPr lang="en-US" sz="2600" dirty="0"/>
              <a:t> </a:t>
            </a:r>
            <a:r>
              <a:rPr lang="en-US" sz="2600" dirty="0" err="1"/>
              <a:t>sự</a:t>
            </a:r>
            <a:r>
              <a:rPr lang="en-US" sz="2600" dirty="0"/>
              <a:t> </a:t>
            </a:r>
            <a:r>
              <a:rPr lang="en-US" sz="2600" dirty="0" err="1"/>
              <a:t>là</a:t>
            </a:r>
            <a:r>
              <a:rPr lang="en-US" sz="2600" dirty="0"/>
              <a:t> </a:t>
            </a:r>
            <a:r>
              <a:rPr lang="en-US" sz="2600" dirty="0" err="1"/>
              <a:t>phòng</a:t>
            </a:r>
            <a:r>
              <a:rPr lang="en-US" sz="2600" dirty="0"/>
              <a:t> </a:t>
            </a:r>
            <a:r>
              <a:rPr lang="en-US" sz="2600" dirty="0" err="1"/>
              <a:t>ngừa</a:t>
            </a:r>
            <a:r>
              <a:rPr lang="en-US" sz="2600" dirty="0"/>
              <a:t> </a:t>
            </a:r>
            <a:r>
              <a:rPr lang="en-US" sz="2600" dirty="0" err="1"/>
              <a:t>tái</a:t>
            </a:r>
            <a:r>
              <a:rPr lang="en-US" sz="2600" dirty="0"/>
              <a:t> </a:t>
            </a:r>
            <a:r>
              <a:rPr lang="en-US" sz="2600" dirty="0" err="1"/>
              <a:t>nghiện</a:t>
            </a:r>
            <a:r>
              <a:rPr lang="en-US" sz="2600" dirty="0" smtClean="0"/>
              <a:t>.</a:t>
            </a:r>
            <a:endParaRPr lang="en-US" dirty="0"/>
          </a:p>
        </p:txBody>
      </p:sp>
    </p:spTree>
    <p:extLst>
      <p:ext uri="{BB962C8B-B14F-4D97-AF65-F5344CB8AC3E}">
        <p14:creationId xmlns:p14="http://schemas.microsoft.com/office/powerpoint/2010/main" val="369734882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smtClean="0"/>
              <a:t>KẾT LUẬN</a:t>
            </a:r>
            <a:endParaRPr lang="vi-VN" b="1"/>
          </a:p>
        </p:txBody>
      </p:sp>
      <p:sp>
        <p:nvSpPr>
          <p:cNvPr id="3" name="Content Placeholder 2"/>
          <p:cNvSpPr>
            <a:spLocks noGrp="1"/>
          </p:cNvSpPr>
          <p:nvPr>
            <p:ph idx="1"/>
          </p:nvPr>
        </p:nvSpPr>
        <p:spPr/>
        <p:txBody>
          <a:bodyPr/>
          <a:lstStyle/>
          <a:p>
            <a:pPr algn="just"/>
            <a:r>
              <a:rPr lang="vi-VN" smtClean="0">
                <a:latin typeface="Calibri" pitchFamily="34" charset="0"/>
              </a:rPr>
              <a:t>Nghiện </a:t>
            </a:r>
            <a:r>
              <a:rPr lang="vi-VN">
                <a:latin typeface="Calibri" pitchFamily="34" charset="0"/>
              </a:rPr>
              <a:t>chất là bệnh lý của não bộ, </a:t>
            </a:r>
            <a:r>
              <a:rPr lang="vi-VN" smtClean="0">
                <a:latin typeface="Calibri" pitchFamily="34" charset="0"/>
              </a:rPr>
              <a:t>đa yếu tố phát sinh (sinh học, tâm lí, xã hội).</a:t>
            </a:r>
          </a:p>
          <a:p>
            <a:pPr algn="just"/>
            <a:r>
              <a:rPr lang="vi-VN" smtClean="0">
                <a:latin typeface="Calibri" pitchFamily="34" charset="0"/>
              </a:rPr>
              <a:t>Nghiện chất là bệnh mạn </a:t>
            </a:r>
            <a:r>
              <a:rPr lang="vi-VN">
                <a:latin typeface="Calibri" pitchFamily="34" charset="0"/>
              </a:rPr>
              <a:t>tính, dễ tái phát.</a:t>
            </a:r>
          </a:p>
          <a:p>
            <a:pPr algn="just"/>
            <a:r>
              <a:rPr lang="vi-VN">
                <a:latin typeface="Calibri" pitchFamily="34" charset="0"/>
              </a:rPr>
              <a:t>Đặc điểm lâm sàng </a:t>
            </a:r>
            <a:r>
              <a:rPr lang="vi-VN" smtClean="0">
                <a:latin typeface="Calibri" pitchFamily="34" charset="0"/>
              </a:rPr>
              <a:t>cốt yếu là </a:t>
            </a:r>
            <a:r>
              <a:rPr lang="vi-VN">
                <a:latin typeface="Calibri" pitchFamily="34" charset="0"/>
              </a:rPr>
              <a:t>hành vi sử dụng mất kiểm soát (lệ thuộc tâm lí).</a:t>
            </a:r>
          </a:p>
          <a:p>
            <a:pPr algn="just"/>
            <a:r>
              <a:rPr lang="vi-VN">
                <a:latin typeface="Calibri" pitchFamily="34" charset="0"/>
              </a:rPr>
              <a:t>Điều trị nghiện chất </a:t>
            </a:r>
            <a:r>
              <a:rPr lang="vi-VN" smtClean="0">
                <a:latin typeface="Calibri" pitchFamily="34" charset="0"/>
              </a:rPr>
              <a:t>phải là điều trị mạn tính, phối </a:t>
            </a:r>
            <a:r>
              <a:rPr lang="vi-VN">
                <a:latin typeface="Calibri" pitchFamily="34" charset="0"/>
              </a:rPr>
              <a:t>hợp nhiều yếu </a:t>
            </a:r>
            <a:r>
              <a:rPr lang="vi-VN" smtClean="0">
                <a:latin typeface="Calibri" pitchFamily="34" charset="0"/>
              </a:rPr>
              <a:t>tố (thuốc, tâm lí, môi trường).</a:t>
            </a:r>
          </a:p>
          <a:p>
            <a:pPr algn="just"/>
            <a:r>
              <a:rPr lang="vi-VN" smtClean="0">
                <a:latin typeface="Calibri" pitchFamily="34" charset="0"/>
              </a:rPr>
              <a:t>Methadone là thuốc điều trị nghiện heroin, nhưng cần điều trị lâu dài, và phối hợp với tư vấn tâm lí xã hội.</a:t>
            </a:r>
            <a:endParaRPr lang="vi-VN">
              <a:latin typeface="Calibri" pitchFamily="34" charset="0"/>
            </a:endParaRPr>
          </a:p>
        </p:txBody>
      </p:sp>
    </p:spTree>
    <p:extLst>
      <p:ext uri="{BB962C8B-B14F-4D97-AF65-F5344CB8AC3E}">
        <p14:creationId xmlns:p14="http://schemas.microsoft.com/office/powerpoint/2010/main" val="324212384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Tình huống lâm sàng</a:t>
            </a:r>
            <a:endParaRPr lang="vi-VN"/>
          </a:p>
        </p:txBody>
      </p:sp>
      <p:sp>
        <p:nvSpPr>
          <p:cNvPr id="3" name="Content Placeholder 2"/>
          <p:cNvSpPr>
            <a:spLocks noGrp="1"/>
          </p:cNvSpPr>
          <p:nvPr>
            <p:ph idx="1"/>
          </p:nvPr>
        </p:nvSpPr>
        <p:spPr/>
        <p:txBody>
          <a:bodyPr>
            <a:normAutofit/>
          </a:bodyPr>
          <a:lstStyle/>
          <a:p>
            <a:pPr marL="0" indent="0" algn="just">
              <a:buNone/>
            </a:pPr>
            <a:r>
              <a:rPr lang="en-US" smtClean="0"/>
              <a:t>Bệnh nhân Quang đã dùng thuốc ngủ Lexomil từ 3 năm nay. Tối nào Quang cũng phải có thuốc mới ngủ được, nếu không có thuốc thì trong người bứt rứt, khó chịu, chóng mặt. Lúc đầu chỉ cần nửa viên (3mg) là đã có thể ngủ, nhưng từ một năm nay, Quang phải dùng 1 viên (6mg) mới có thể ngủ yên.</a:t>
            </a:r>
          </a:p>
        </p:txBody>
      </p:sp>
    </p:spTree>
    <p:extLst>
      <p:ext uri="{BB962C8B-B14F-4D97-AF65-F5344CB8AC3E}">
        <p14:creationId xmlns:p14="http://schemas.microsoft.com/office/powerpoint/2010/main" val="444077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Tình huống lâm sàng</a:t>
            </a:r>
            <a:endParaRPr lang="vi-VN"/>
          </a:p>
        </p:txBody>
      </p:sp>
      <p:sp>
        <p:nvSpPr>
          <p:cNvPr id="3" name="Content Placeholder 2"/>
          <p:cNvSpPr>
            <a:spLocks noGrp="1"/>
          </p:cNvSpPr>
          <p:nvPr>
            <p:ph idx="1"/>
          </p:nvPr>
        </p:nvSpPr>
        <p:spPr/>
        <p:txBody>
          <a:bodyPr>
            <a:normAutofit/>
          </a:bodyPr>
          <a:lstStyle/>
          <a:p>
            <a:pPr marL="0" indent="0" algn="just">
              <a:buNone/>
            </a:pPr>
            <a:r>
              <a:rPr lang="en-US" dirty="0" err="1"/>
              <a:t>Cường</a:t>
            </a:r>
            <a:r>
              <a:rPr lang="en-US" dirty="0"/>
              <a:t> </a:t>
            </a:r>
            <a:r>
              <a:rPr lang="en-US" dirty="0" err="1"/>
              <a:t>bắt</a:t>
            </a:r>
            <a:r>
              <a:rPr lang="en-US" dirty="0"/>
              <a:t> </a:t>
            </a:r>
            <a:r>
              <a:rPr lang="en-US" dirty="0" err="1"/>
              <a:t>đầu</a:t>
            </a:r>
            <a:r>
              <a:rPr lang="en-US" dirty="0"/>
              <a:t> </a:t>
            </a:r>
            <a:r>
              <a:rPr lang="en-US" dirty="0" err="1"/>
              <a:t>thử</a:t>
            </a:r>
            <a:r>
              <a:rPr lang="en-US" dirty="0"/>
              <a:t> </a:t>
            </a:r>
            <a:r>
              <a:rPr lang="en-US" dirty="0" err="1"/>
              <a:t>dùng</a:t>
            </a:r>
            <a:r>
              <a:rPr lang="en-US" dirty="0"/>
              <a:t> heroin </a:t>
            </a:r>
            <a:r>
              <a:rPr lang="en-US" dirty="0" err="1"/>
              <a:t>từ</a:t>
            </a:r>
            <a:r>
              <a:rPr lang="en-US" dirty="0"/>
              <a:t> </a:t>
            </a:r>
            <a:r>
              <a:rPr lang="en-US" dirty="0" err="1"/>
              <a:t>năm</a:t>
            </a:r>
            <a:r>
              <a:rPr lang="en-US" dirty="0"/>
              <a:t> 15 </a:t>
            </a:r>
            <a:r>
              <a:rPr lang="en-US" dirty="0" err="1"/>
              <a:t>tuổi</a:t>
            </a:r>
            <a:r>
              <a:rPr lang="en-US" dirty="0"/>
              <a:t>, do </a:t>
            </a:r>
            <a:r>
              <a:rPr lang="en-US" dirty="0" err="1"/>
              <a:t>tò</a:t>
            </a:r>
            <a:r>
              <a:rPr lang="en-US" dirty="0"/>
              <a:t> </a:t>
            </a:r>
            <a:r>
              <a:rPr lang="en-US" dirty="0" err="1"/>
              <a:t>mò</a:t>
            </a:r>
            <a:r>
              <a:rPr lang="en-US" dirty="0"/>
              <a:t> </a:t>
            </a:r>
            <a:r>
              <a:rPr lang="en-US" dirty="0" err="1"/>
              <a:t>với</a:t>
            </a:r>
            <a:r>
              <a:rPr lang="en-US" dirty="0"/>
              <a:t> </a:t>
            </a:r>
            <a:r>
              <a:rPr lang="en-US" dirty="0" err="1"/>
              <a:t>bạn</a:t>
            </a:r>
            <a:r>
              <a:rPr lang="en-US" dirty="0"/>
              <a:t> </a:t>
            </a:r>
            <a:r>
              <a:rPr lang="en-US" dirty="0" err="1"/>
              <a:t>bè</a:t>
            </a:r>
            <a:r>
              <a:rPr lang="en-US" dirty="0"/>
              <a:t>. </a:t>
            </a:r>
            <a:r>
              <a:rPr lang="en-US" dirty="0" err="1"/>
              <a:t>Lúc</a:t>
            </a:r>
            <a:r>
              <a:rPr lang="en-US" dirty="0"/>
              <a:t> </a:t>
            </a:r>
            <a:r>
              <a:rPr lang="en-US" dirty="0" err="1"/>
              <a:t>đầu</a:t>
            </a:r>
            <a:r>
              <a:rPr lang="en-US" dirty="0"/>
              <a:t> </a:t>
            </a:r>
            <a:r>
              <a:rPr lang="en-US" dirty="0" err="1"/>
              <a:t>Cường</a:t>
            </a:r>
            <a:r>
              <a:rPr lang="en-US" dirty="0"/>
              <a:t> </a:t>
            </a:r>
            <a:r>
              <a:rPr lang="en-US" dirty="0" err="1"/>
              <a:t>chỉ</a:t>
            </a:r>
            <a:r>
              <a:rPr lang="en-US" dirty="0"/>
              <a:t> </a:t>
            </a:r>
            <a:r>
              <a:rPr lang="en-US" dirty="0" err="1"/>
              <a:t>sử</a:t>
            </a:r>
            <a:r>
              <a:rPr lang="en-US" dirty="0"/>
              <a:t> </a:t>
            </a:r>
            <a:r>
              <a:rPr lang="en-US" dirty="0" err="1"/>
              <a:t>dụng</a:t>
            </a:r>
            <a:r>
              <a:rPr lang="en-US" dirty="0"/>
              <a:t> </a:t>
            </a:r>
            <a:r>
              <a:rPr lang="en-US" dirty="0" err="1"/>
              <a:t>dạng</a:t>
            </a:r>
            <a:r>
              <a:rPr lang="en-US" dirty="0"/>
              <a:t> </a:t>
            </a:r>
            <a:r>
              <a:rPr lang="en-US" dirty="0" err="1"/>
              <a:t>hút</a:t>
            </a:r>
            <a:r>
              <a:rPr lang="en-US" dirty="0"/>
              <a:t>, </a:t>
            </a:r>
            <a:r>
              <a:rPr lang="en-US" dirty="0" err="1"/>
              <a:t>mỗi</a:t>
            </a:r>
            <a:r>
              <a:rPr lang="en-US" dirty="0"/>
              <a:t> </a:t>
            </a:r>
            <a:r>
              <a:rPr lang="en-US" dirty="0" err="1"/>
              <a:t>ngày</a:t>
            </a:r>
            <a:r>
              <a:rPr lang="en-US" dirty="0"/>
              <a:t> </a:t>
            </a:r>
            <a:r>
              <a:rPr lang="en-US" dirty="0" err="1"/>
              <a:t>từ</a:t>
            </a:r>
            <a:r>
              <a:rPr lang="en-US" dirty="0"/>
              <a:t> 2-3 </a:t>
            </a:r>
            <a:r>
              <a:rPr lang="en-US" dirty="0" err="1"/>
              <a:t>lần</a:t>
            </a:r>
            <a:r>
              <a:rPr lang="en-US" dirty="0"/>
              <a:t>. </a:t>
            </a:r>
            <a:r>
              <a:rPr lang="en-US" dirty="0" err="1"/>
              <a:t>Một</a:t>
            </a:r>
            <a:r>
              <a:rPr lang="en-US" dirty="0"/>
              <a:t> </a:t>
            </a:r>
            <a:r>
              <a:rPr lang="en-US" dirty="0" err="1"/>
              <a:t>năm</a:t>
            </a:r>
            <a:r>
              <a:rPr lang="en-US" dirty="0"/>
              <a:t> </a:t>
            </a:r>
            <a:r>
              <a:rPr lang="en-US" dirty="0" err="1"/>
              <a:t>sau</a:t>
            </a:r>
            <a:r>
              <a:rPr lang="en-US" dirty="0"/>
              <a:t> </a:t>
            </a:r>
            <a:r>
              <a:rPr lang="en-US" dirty="0" err="1"/>
              <a:t>thì</a:t>
            </a:r>
            <a:r>
              <a:rPr lang="en-US" dirty="0"/>
              <a:t> </a:t>
            </a:r>
            <a:r>
              <a:rPr lang="en-US" dirty="0" err="1" smtClean="0"/>
              <a:t>chuyển</a:t>
            </a:r>
            <a:r>
              <a:rPr lang="en-US" dirty="0" smtClean="0"/>
              <a:t> sang </a:t>
            </a:r>
            <a:r>
              <a:rPr lang="en-US" dirty="0" err="1" smtClean="0"/>
              <a:t>dạng</a:t>
            </a:r>
            <a:r>
              <a:rPr lang="en-US" dirty="0" smtClean="0"/>
              <a:t> </a:t>
            </a:r>
            <a:r>
              <a:rPr lang="en-US" dirty="0" err="1" smtClean="0"/>
              <a:t>tiêm</a:t>
            </a:r>
            <a:r>
              <a:rPr lang="en-US" dirty="0" smtClean="0"/>
              <a:t>, </a:t>
            </a:r>
            <a:r>
              <a:rPr lang="en-US" dirty="0" err="1" smtClean="0"/>
              <a:t>mỗi</a:t>
            </a:r>
            <a:r>
              <a:rPr lang="en-US" dirty="0" smtClean="0"/>
              <a:t> </a:t>
            </a:r>
            <a:r>
              <a:rPr lang="en-US" dirty="0" err="1" smtClean="0"/>
              <a:t>ngày</a:t>
            </a:r>
            <a:r>
              <a:rPr lang="en-US" dirty="0" smtClean="0"/>
              <a:t> </a:t>
            </a:r>
            <a:r>
              <a:rPr lang="en-US" dirty="0" err="1" smtClean="0"/>
              <a:t>trung</a:t>
            </a:r>
            <a:r>
              <a:rPr lang="en-US" dirty="0" smtClean="0"/>
              <a:t> </a:t>
            </a:r>
            <a:r>
              <a:rPr lang="en-US" dirty="0" err="1" smtClean="0"/>
              <a:t>bình</a:t>
            </a:r>
            <a:r>
              <a:rPr lang="en-US" dirty="0" smtClean="0"/>
              <a:t> </a:t>
            </a:r>
            <a:r>
              <a:rPr lang="en-US" dirty="0" err="1" smtClean="0"/>
              <a:t>dùng</a:t>
            </a:r>
            <a:r>
              <a:rPr lang="en-US" dirty="0" smtClean="0"/>
              <a:t> 4 </a:t>
            </a:r>
            <a:r>
              <a:rPr lang="en-US" dirty="0" err="1" smtClean="0"/>
              <a:t>lần</a:t>
            </a:r>
            <a:r>
              <a:rPr lang="en-US" dirty="0" smtClean="0"/>
              <a:t>. </a:t>
            </a:r>
            <a:r>
              <a:rPr lang="en-US" dirty="0" err="1" smtClean="0"/>
              <a:t>Khi</a:t>
            </a:r>
            <a:r>
              <a:rPr lang="en-US" dirty="0" smtClean="0"/>
              <a:t> </a:t>
            </a:r>
            <a:r>
              <a:rPr lang="en-US" dirty="0" err="1" smtClean="0"/>
              <a:t>nào</a:t>
            </a:r>
            <a:r>
              <a:rPr lang="en-US" dirty="0" smtClean="0"/>
              <a:t> </a:t>
            </a:r>
            <a:r>
              <a:rPr lang="en-US" dirty="0" err="1" smtClean="0"/>
              <a:t>thiếu</a:t>
            </a:r>
            <a:r>
              <a:rPr lang="en-US" dirty="0" smtClean="0"/>
              <a:t> </a:t>
            </a:r>
            <a:r>
              <a:rPr lang="en-US" dirty="0" err="1" smtClean="0"/>
              <a:t>thuốc</a:t>
            </a:r>
            <a:r>
              <a:rPr lang="en-US" dirty="0" smtClean="0"/>
              <a:t> </a:t>
            </a:r>
            <a:r>
              <a:rPr lang="en-US" dirty="0" err="1" smtClean="0"/>
              <a:t>Cường</a:t>
            </a:r>
            <a:r>
              <a:rPr lang="en-US" dirty="0" smtClean="0"/>
              <a:t> </a:t>
            </a:r>
            <a:r>
              <a:rPr lang="en-US" dirty="0" err="1" smtClean="0"/>
              <a:t>lại</a:t>
            </a:r>
            <a:r>
              <a:rPr lang="en-US" dirty="0" smtClean="0"/>
              <a:t> </a:t>
            </a:r>
            <a:r>
              <a:rPr lang="en-US" dirty="0" err="1" smtClean="0"/>
              <a:t>thấy</a:t>
            </a:r>
            <a:r>
              <a:rPr lang="en-US" dirty="0" smtClean="0"/>
              <a:t> </a:t>
            </a:r>
            <a:r>
              <a:rPr lang="en-US" dirty="0" err="1" smtClean="0"/>
              <a:t>khó</a:t>
            </a:r>
            <a:r>
              <a:rPr lang="en-US" dirty="0" smtClean="0"/>
              <a:t> </a:t>
            </a:r>
            <a:r>
              <a:rPr lang="en-US" dirty="0" err="1" smtClean="0"/>
              <a:t>chịu</a:t>
            </a:r>
            <a:r>
              <a:rPr lang="en-US" dirty="0" smtClean="0"/>
              <a:t>, </a:t>
            </a:r>
            <a:r>
              <a:rPr lang="en-US" dirty="0" err="1" smtClean="0"/>
              <a:t>thèm</a:t>
            </a:r>
            <a:r>
              <a:rPr lang="en-US" dirty="0" smtClean="0"/>
              <a:t> </a:t>
            </a:r>
            <a:r>
              <a:rPr lang="en-US" dirty="0" err="1" smtClean="0"/>
              <a:t>nhớ</a:t>
            </a:r>
            <a:r>
              <a:rPr lang="en-US" dirty="0" smtClean="0"/>
              <a:t>, </a:t>
            </a:r>
            <a:r>
              <a:rPr lang="en-US" dirty="0" err="1" smtClean="0"/>
              <a:t>hoa</a:t>
            </a:r>
            <a:r>
              <a:rPr lang="en-US" dirty="0" smtClean="0"/>
              <a:t> </a:t>
            </a:r>
            <a:r>
              <a:rPr lang="en-US" dirty="0" err="1" smtClean="0"/>
              <a:t>mắt</a:t>
            </a:r>
            <a:r>
              <a:rPr lang="en-US" dirty="0" smtClean="0"/>
              <a:t>, </a:t>
            </a:r>
            <a:r>
              <a:rPr lang="en-US" dirty="0" err="1" smtClean="0"/>
              <a:t>đổ</a:t>
            </a:r>
            <a:r>
              <a:rPr lang="en-US" dirty="0" smtClean="0"/>
              <a:t> </a:t>
            </a:r>
            <a:r>
              <a:rPr lang="en-US" dirty="0" err="1" smtClean="0"/>
              <a:t>mồ</a:t>
            </a:r>
            <a:r>
              <a:rPr lang="en-US" dirty="0" smtClean="0"/>
              <a:t> </a:t>
            </a:r>
            <a:r>
              <a:rPr lang="en-US" smtClean="0"/>
              <a:t>hôi, </a:t>
            </a:r>
            <a:r>
              <a:rPr lang="en-US" dirty="0" err="1" smtClean="0"/>
              <a:t>cảm</a:t>
            </a:r>
            <a:r>
              <a:rPr lang="en-US" dirty="0" smtClean="0"/>
              <a:t> </a:t>
            </a:r>
            <a:r>
              <a:rPr lang="en-US" dirty="0" err="1" smtClean="0"/>
              <a:t>giác</a:t>
            </a:r>
            <a:r>
              <a:rPr lang="en-US" dirty="0" smtClean="0"/>
              <a:t> </a:t>
            </a:r>
            <a:r>
              <a:rPr lang="en-US" dirty="0" err="1" smtClean="0"/>
              <a:t>sâu</a:t>
            </a:r>
            <a:r>
              <a:rPr lang="en-US" dirty="0" smtClean="0"/>
              <a:t> </a:t>
            </a:r>
            <a:r>
              <a:rPr lang="en-US" dirty="0" err="1" smtClean="0"/>
              <a:t>bọ</a:t>
            </a:r>
            <a:r>
              <a:rPr lang="en-US" dirty="0" smtClean="0"/>
              <a:t> </a:t>
            </a:r>
            <a:r>
              <a:rPr lang="en-US" dirty="0" err="1" smtClean="0"/>
              <a:t>bò</a:t>
            </a:r>
            <a:r>
              <a:rPr lang="en-US" dirty="0" smtClean="0"/>
              <a:t> </a:t>
            </a:r>
            <a:r>
              <a:rPr lang="en-US" dirty="0" err="1" smtClean="0"/>
              <a:t>trên</a:t>
            </a:r>
            <a:r>
              <a:rPr lang="en-US" dirty="0" smtClean="0"/>
              <a:t> da </a:t>
            </a:r>
            <a:r>
              <a:rPr lang="en-US" dirty="0" err="1" smtClean="0"/>
              <a:t>thịt</a:t>
            </a:r>
            <a:r>
              <a:rPr lang="en-US" dirty="0" smtClean="0"/>
              <a:t>. </a:t>
            </a:r>
            <a:r>
              <a:rPr lang="en-US" dirty="0" err="1" smtClean="0"/>
              <a:t>Đã</a:t>
            </a:r>
            <a:r>
              <a:rPr lang="en-US" dirty="0" smtClean="0"/>
              <a:t> </a:t>
            </a:r>
            <a:r>
              <a:rPr lang="en-US" dirty="0" err="1" smtClean="0"/>
              <a:t>có</a:t>
            </a:r>
            <a:r>
              <a:rPr lang="en-US" dirty="0" smtClean="0"/>
              <a:t> </a:t>
            </a:r>
            <a:r>
              <a:rPr lang="en-US" dirty="0" err="1" smtClean="0"/>
              <a:t>lần</a:t>
            </a:r>
            <a:r>
              <a:rPr lang="en-US" dirty="0" smtClean="0"/>
              <a:t> </a:t>
            </a:r>
            <a:r>
              <a:rPr lang="en-US" dirty="0" err="1" smtClean="0"/>
              <a:t>Cường</a:t>
            </a:r>
            <a:r>
              <a:rPr lang="en-US" dirty="0" smtClean="0"/>
              <a:t> </a:t>
            </a:r>
            <a:r>
              <a:rPr lang="en-US" dirty="0" err="1" smtClean="0"/>
              <a:t>dùng</a:t>
            </a:r>
            <a:r>
              <a:rPr lang="en-US" dirty="0" smtClean="0"/>
              <a:t> </a:t>
            </a:r>
            <a:r>
              <a:rPr lang="en-US" dirty="0" err="1" smtClean="0"/>
              <a:t>kim</a:t>
            </a:r>
            <a:r>
              <a:rPr lang="en-US" dirty="0" smtClean="0"/>
              <a:t> </a:t>
            </a:r>
            <a:r>
              <a:rPr lang="en-US" dirty="0" err="1" smtClean="0"/>
              <a:t>tiêm</a:t>
            </a:r>
            <a:r>
              <a:rPr lang="en-US" dirty="0" smtClean="0"/>
              <a:t> </a:t>
            </a:r>
            <a:r>
              <a:rPr lang="en-US" dirty="0" err="1" smtClean="0"/>
              <a:t>chung</a:t>
            </a:r>
            <a:r>
              <a:rPr lang="en-US" dirty="0" smtClean="0"/>
              <a:t> </a:t>
            </a:r>
            <a:r>
              <a:rPr lang="en-US" dirty="0" err="1" smtClean="0"/>
              <a:t>với</a:t>
            </a:r>
            <a:r>
              <a:rPr lang="en-US" dirty="0" smtClean="0"/>
              <a:t> </a:t>
            </a:r>
            <a:r>
              <a:rPr lang="en-US" dirty="0" err="1" smtClean="0"/>
              <a:t>bạn</a:t>
            </a:r>
            <a:r>
              <a:rPr lang="en-US" dirty="0" smtClean="0"/>
              <a:t>. </a:t>
            </a:r>
            <a:r>
              <a:rPr lang="en-US" dirty="0" err="1" smtClean="0"/>
              <a:t>Cường</a:t>
            </a:r>
            <a:r>
              <a:rPr lang="en-US" dirty="0" smtClean="0"/>
              <a:t> </a:t>
            </a:r>
            <a:r>
              <a:rPr lang="en-US" dirty="0" err="1" smtClean="0"/>
              <a:t>đã</a:t>
            </a:r>
            <a:r>
              <a:rPr lang="en-US" dirty="0" smtClean="0"/>
              <a:t> </a:t>
            </a:r>
            <a:r>
              <a:rPr lang="en-US" dirty="0" err="1" smtClean="0"/>
              <a:t>được</a:t>
            </a:r>
            <a:r>
              <a:rPr lang="en-US" dirty="0" smtClean="0"/>
              <a:t> </a:t>
            </a:r>
            <a:r>
              <a:rPr lang="en-US" dirty="0" err="1" smtClean="0"/>
              <a:t>gia</a:t>
            </a:r>
            <a:r>
              <a:rPr lang="en-US" dirty="0" smtClean="0"/>
              <a:t> </a:t>
            </a:r>
            <a:r>
              <a:rPr lang="en-US" dirty="0" err="1" smtClean="0"/>
              <a:t>đình</a:t>
            </a:r>
            <a:r>
              <a:rPr lang="en-US" dirty="0" smtClean="0"/>
              <a:t> </a:t>
            </a:r>
            <a:r>
              <a:rPr lang="en-US" dirty="0" err="1" smtClean="0"/>
              <a:t>đưa</a:t>
            </a:r>
            <a:r>
              <a:rPr lang="en-US" dirty="0" smtClean="0"/>
              <a:t> </a:t>
            </a:r>
            <a:r>
              <a:rPr lang="en-US" dirty="0" err="1" smtClean="0"/>
              <a:t>đi</a:t>
            </a:r>
            <a:r>
              <a:rPr lang="en-US" dirty="0" smtClean="0"/>
              <a:t> </a:t>
            </a:r>
            <a:r>
              <a:rPr lang="en-US" dirty="0" err="1" smtClean="0"/>
              <a:t>cai</a:t>
            </a:r>
            <a:r>
              <a:rPr lang="en-US" dirty="0" smtClean="0"/>
              <a:t> </a:t>
            </a:r>
            <a:r>
              <a:rPr lang="en-US" dirty="0" err="1" smtClean="0"/>
              <a:t>nghiện</a:t>
            </a:r>
            <a:r>
              <a:rPr lang="en-US" dirty="0" smtClean="0"/>
              <a:t> 3 </a:t>
            </a:r>
            <a:r>
              <a:rPr lang="en-US" dirty="0" err="1" smtClean="0"/>
              <a:t>lần</a:t>
            </a:r>
            <a:r>
              <a:rPr lang="en-US" dirty="0" smtClean="0"/>
              <a:t> ở </a:t>
            </a:r>
            <a:r>
              <a:rPr lang="en-US" dirty="0" err="1" smtClean="0"/>
              <a:t>trung</a:t>
            </a:r>
            <a:r>
              <a:rPr lang="en-US" dirty="0" smtClean="0"/>
              <a:t> </a:t>
            </a:r>
            <a:r>
              <a:rPr lang="en-US" dirty="0" err="1" smtClean="0"/>
              <a:t>tâm</a:t>
            </a:r>
            <a:r>
              <a:rPr lang="en-US" dirty="0" smtClean="0"/>
              <a:t>, </a:t>
            </a:r>
            <a:r>
              <a:rPr lang="en-US" dirty="0" err="1" smtClean="0"/>
              <a:t>mỗi</a:t>
            </a:r>
            <a:r>
              <a:rPr lang="en-US" dirty="0" smtClean="0"/>
              <a:t> </a:t>
            </a:r>
            <a:r>
              <a:rPr lang="en-US" dirty="0" err="1" smtClean="0"/>
              <a:t>đợt</a:t>
            </a:r>
            <a:r>
              <a:rPr lang="en-US" dirty="0" smtClean="0"/>
              <a:t> </a:t>
            </a:r>
            <a:r>
              <a:rPr lang="en-US" dirty="0" err="1" smtClean="0"/>
              <a:t>kéo</a:t>
            </a:r>
            <a:r>
              <a:rPr lang="en-US" dirty="0" smtClean="0"/>
              <a:t> </a:t>
            </a:r>
            <a:r>
              <a:rPr lang="en-US" dirty="0" err="1" smtClean="0"/>
              <a:t>dài</a:t>
            </a:r>
            <a:r>
              <a:rPr lang="en-US" dirty="0" smtClean="0"/>
              <a:t> 2-3 </a:t>
            </a:r>
            <a:r>
              <a:rPr lang="en-US" dirty="0" err="1" smtClean="0"/>
              <a:t>tháng</a:t>
            </a:r>
            <a:r>
              <a:rPr lang="en-US" dirty="0" smtClean="0"/>
              <a:t>, </a:t>
            </a:r>
            <a:r>
              <a:rPr lang="en-US" dirty="0" err="1" smtClean="0"/>
              <a:t>nhưng</a:t>
            </a:r>
            <a:r>
              <a:rPr lang="en-US" dirty="0" smtClean="0"/>
              <a:t> </a:t>
            </a:r>
            <a:r>
              <a:rPr lang="en-US" dirty="0" err="1" smtClean="0"/>
              <a:t>về</a:t>
            </a:r>
            <a:r>
              <a:rPr lang="en-US" dirty="0" smtClean="0"/>
              <a:t> </a:t>
            </a:r>
            <a:r>
              <a:rPr lang="en-US" dirty="0" err="1" smtClean="0"/>
              <a:t>nhà</a:t>
            </a:r>
            <a:r>
              <a:rPr lang="en-US" dirty="0" smtClean="0"/>
              <a:t> </a:t>
            </a:r>
            <a:r>
              <a:rPr lang="en-US" dirty="0" err="1" smtClean="0"/>
              <a:t>được</a:t>
            </a:r>
            <a:r>
              <a:rPr lang="en-US" dirty="0" smtClean="0"/>
              <a:t> 3-4 </a:t>
            </a:r>
            <a:r>
              <a:rPr lang="en-US" dirty="0" err="1" smtClean="0"/>
              <a:t>tuần</a:t>
            </a:r>
            <a:r>
              <a:rPr lang="en-US" dirty="0" smtClean="0"/>
              <a:t> </a:t>
            </a:r>
            <a:r>
              <a:rPr lang="en-US" dirty="0" err="1" smtClean="0"/>
              <a:t>là</a:t>
            </a:r>
            <a:r>
              <a:rPr lang="en-US" dirty="0" smtClean="0"/>
              <a:t> </a:t>
            </a:r>
            <a:r>
              <a:rPr lang="en-US" dirty="0" err="1" smtClean="0"/>
              <a:t>lại</a:t>
            </a:r>
            <a:r>
              <a:rPr lang="en-US" dirty="0" smtClean="0"/>
              <a:t> </a:t>
            </a:r>
            <a:r>
              <a:rPr lang="en-US" dirty="0" err="1" smtClean="0"/>
              <a:t>tái</a:t>
            </a:r>
            <a:r>
              <a:rPr lang="en-US" dirty="0" smtClean="0"/>
              <a:t> </a:t>
            </a:r>
            <a:r>
              <a:rPr lang="en-US" dirty="0" err="1" smtClean="0"/>
              <a:t>nghiện</a:t>
            </a:r>
            <a:r>
              <a:rPr lang="en-US" dirty="0" smtClean="0"/>
              <a:t>.</a:t>
            </a:r>
            <a:endParaRPr lang="en-US" dirty="0"/>
          </a:p>
        </p:txBody>
      </p:sp>
    </p:spTree>
    <p:extLst>
      <p:ext uri="{BB962C8B-B14F-4D97-AF65-F5344CB8AC3E}">
        <p14:creationId xmlns:p14="http://schemas.microsoft.com/office/powerpoint/2010/main" val="217114314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Bệnh nhân có còn nghiện?</a:t>
            </a:r>
            <a:endParaRPr lang="vi-VN"/>
          </a:p>
        </p:txBody>
      </p:sp>
      <p:sp>
        <p:nvSpPr>
          <p:cNvPr id="3" name="Content Placeholder 2"/>
          <p:cNvSpPr>
            <a:spLocks noGrp="1"/>
          </p:cNvSpPr>
          <p:nvPr>
            <p:ph idx="1"/>
          </p:nvPr>
        </p:nvSpPr>
        <p:spPr/>
        <p:txBody>
          <a:bodyPr/>
          <a:lstStyle/>
          <a:p>
            <a:pPr marL="0" indent="0" algn="just">
              <a:buNone/>
            </a:pPr>
            <a:r>
              <a:rPr lang="en-US" smtClean="0"/>
              <a:t>Một bệnh nhân đang được điều trị nghiện heroin bằng methadone. Khi được tư vấn viên hỏi là gần đây có còn sử dụng heroin hay không, bệnh nhân trả lời rằng chỉ trong những lần đi chơi, tụ tập cùng bạn bè (khoảng 3-4 lần/tháng), do không khí thân mật và bạn bè lôi kéo, bệnh nhân có sử dụng heroin trở lại.</a:t>
            </a:r>
            <a:endParaRPr lang="vi-VN"/>
          </a:p>
        </p:txBody>
      </p:sp>
    </p:spTree>
    <p:extLst>
      <p:ext uri="{BB962C8B-B14F-4D97-AF65-F5344CB8AC3E}">
        <p14:creationId xmlns:p14="http://schemas.microsoft.com/office/powerpoint/2010/main" val="221108484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Có cần điều trị methadone?</a:t>
            </a:r>
            <a:endParaRPr lang="en-US"/>
          </a:p>
        </p:txBody>
      </p:sp>
      <p:sp>
        <p:nvSpPr>
          <p:cNvPr id="3" name="Content Placeholder 2"/>
          <p:cNvSpPr>
            <a:spLocks noGrp="1"/>
          </p:cNvSpPr>
          <p:nvPr>
            <p:ph idx="1"/>
          </p:nvPr>
        </p:nvSpPr>
        <p:spPr/>
        <p:txBody>
          <a:bodyPr/>
          <a:lstStyle/>
          <a:p>
            <a:pPr marL="0" indent="0">
              <a:buNone/>
            </a:pPr>
            <a:r>
              <a:rPr lang="en-US" smtClean="0"/>
              <a:t>Chị Ngọc đến cơ sở methadone để hỏi thăm về việc điều trị nghiện ma túy cho con trai mình 18 tuổi. Chị kể là vừa phát hiện con trai tập tành hút ma túy với bạn bè xấu trong xóm từ khoảng 1 tháng nay. Chị muốn đăng kí cho con trai uống thuốc methadone.</a:t>
            </a:r>
          </a:p>
          <a:p>
            <a:pPr marL="0" indent="0">
              <a:buNone/>
            </a:pPr>
            <a:endParaRPr lang="en-US" smtClean="0"/>
          </a:p>
          <a:p>
            <a:pPr marL="0" indent="0">
              <a:buNone/>
            </a:pPr>
            <a:r>
              <a:rPr lang="en-US" smtClean="0"/>
              <a:t>Bạn sẽ trả lời chị Ngọc như thế nào?</a:t>
            </a:r>
            <a:endParaRPr lang="en-US"/>
          </a:p>
        </p:txBody>
      </p:sp>
    </p:spTree>
    <p:extLst>
      <p:ext uri="{BB962C8B-B14F-4D97-AF65-F5344CB8AC3E}">
        <p14:creationId xmlns:p14="http://schemas.microsoft.com/office/powerpoint/2010/main" val="121488919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BN không muốn uống điều trị methadone</a:t>
            </a:r>
            <a:endParaRPr lang="en-US"/>
          </a:p>
        </p:txBody>
      </p:sp>
      <p:sp>
        <p:nvSpPr>
          <p:cNvPr id="3" name="Content Placeholder 2"/>
          <p:cNvSpPr>
            <a:spLocks noGrp="1"/>
          </p:cNvSpPr>
          <p:nvPr>
            <p:ph idx="1"/>
          </p:nvPr>
        </p:nvSpPr>
        <p:spPr/>
        <p:txBody>
          <a:bodyPr/>
          <a:lstStyle/>
          <a:p>
            <a:pPr marL="0" indent="0">
              <a:buNone/>
            </a:pPr>
            <a:r>
              <a:rPr lang="en-US" smtClean="0"/>
              <a:t>Nam đã nghiện heroin từ hơn 10 năm nay và đã ra vào trung tâm cai nghiện nhiều lần. Khi được khuyên nên điều trị methadone, Nam trả lời rằng thấy nhiều bạn bè đang uống methadone nhưng vẫn sử dụng heroin nên không muốn tham gia chương trình này.</a:t>
            </a:r>
          </a:p>
          <a:p>
            <a:pPr marL="0" indent="0">
              <a:buNone/>
            </a:pPr>
            <a:endParaRPr lang="en-US" smtClean="0"/>
          </a:p>
          <a:p>
            <a:pPr marL="0" indent="0">
              <a:buNone/>
            </a:pPr>
            <a:r>
              <a:rPr lang="en-US" smtClean="0"/>
              <a:t>Bạn sẽ trả lời Nam như thế nào?</a:t>
            </a:r>
            <a:endParaRPr lang="en-US"/>
          </a:p>
        </p:txBody>
      </p:sp>
    </p:spTree>
    <p:extLst>
      <p:ext uri="{BB962C8B-B14F-4D97-AF65-F5344CB8AC3E}">
        <p14:creationId xmlns:p14="http://schemas.microsoft.com/office/powerpoint/2010/main" val="1997766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 </a:t>
            </a:r>
            <a:r>
              <a:rPr lang="en-US" err="1" smtClean="0"/>
              <a:t>túy</a:t>
            </a:r>
            <a:r>
              <a:rPr lang="en-US" smtClean="0"/>
              <a:t>” </a:t>
            </a:r>
            <a:r>
              <a:rPr lang="en-US" err="1" smtClean="0"/>
              <a:t>theo</a:t>
            </a:r>
            <a:r>
              <a:rPr lang="en-US" smtClean="0"/>
              <a:t> </a:t>
            </a:r>
            <a:r>
              <a:rPr lang="en-US" err="1" smtClean="0"/>
              <a:t>Tổ</a:t>
            </a:r>
            <a:r>
              <a:rPr lang="en-US" smtClean="0"/>
              <a:t> </a:t>
            </a:r>
            <a:r>
              <a:rPr lang="en-US" err="1" smtClean="0"/>
              <a:t>chức</a:t>
            </a:r>
            <a:r>
              <a:rPr lang="en-US" smtClean="0"/>
              <a:t> y </a:t>
            </a:r>
            <a:r>
              <a:rPr lang="en-US" err="1" smtClean="0"/>
              <a:t>tế</a:t>
            </a:r>
            <a:r>
              <a:rPr lang="en-US" smtClean="0"/>
              <a:t> </a:t>
            </a:r>
            <a:r>
              <a:rPr lang="en-US" err="1" smtClean="0"/>
              <a:t>thế</a:t>
            </a:r>
            <a:r>
              <a:rPr lang="en-US" smtClean="0"/>
              <a:t> </a:t>
            </a:r>
            <a:r>
              <a:rPr lang="en-US" err="1" smtClean="0"/>
              <a:t>giới</a:t>
            </a:r>
            <a:r>
              <a:rPr lang="en-US" smtClean="0"/>
              <a:t> (WHO)</a:t>
            </a:r>
            <a:endParaRPr lang="en-US"/>
          </a:p>
        </p:txBody>
      </p:sp>
      <p:sp>
        <p:nvSpPr>
          <p:cNvPr id="3" name="Content Placeholder 2"/>
          <p:cNvSpPr>
            <a:spLocks noGrp="1"/>
          </p:cNvSpPr>
          <p:nvPr>
            <p:ph idx="1"/>
          </p:nvPr>
        </p:nvSpPr>
        <p:spPr/>
        <p:txBody>
          <a:bodyPr>
            <a:normAutofit/>
          </a:bodyPr>
          <a:lstStyle/>
          <a:p>
            <a:pPr marL="0" indent="0" algn="ctr">
              <a:buNone/>
            </a:pPr>
            <a:r>
              <a:rPr lang="en-US" sz="3200" b="1" err="1" smtClean="0">
                <a:solidFill>
                  <a:srgbClr val="FF0000"/>
                </a:solidFill>
              </a:rPr>
              <a:t>Chất</a:t>
            </a:r>
            <a:r>
              <a:rPr lang="en-US" sz="3200" b="1" smtClean="0">
                <a:solidFill>
                  <a:srgbClr val="FF0000"/>
                </a:solidFill>
              </a:rPr>
              <a:t> </a:t>
            </a:r>
            <a:r>
              <a:rPr lang="en-US" sz="3200" b="1" err="1" smtClean="0">
                <a:solidFill>
                  <a:srgbClr val="FF0000"/>
                </a:solidFill>
              </a:rPr>
              <a:t>làm</a:t>
            </a:r>
            <a:r>
              <a:rPr lang="en-US" sz="3200" b="1" smtClean="0">
                <a:solidFill>
                  <a:srgbClr val="FF0000"/>
                </a:solidFill>
              </a:rPr>
              <a:t> </a:t>
            </a:r>
            <a:r>
              <a:rPr lang="en-US" sz="3200" b="1" err="1" smtClean="0">
                <a:solidFill>
                  <a:srgbClr val="FF0000"/>
                </a:solidFill>
              </a:rPr>
              <a:t>biến</a:t>
            </a:r>
            <a:r>
              <a:rPr lang="en-US" sz="3200" b="1" smtClean="0">
                <a:solidFill>
                  <a:srgbClr val="FF0000"/>
                </a:solidFill>
              </a:rPr>
              <a:t> </a:t>
            </a:r>
            <a:r>
              <a:rPr lang="en-US" sz="3200" b="1" err="1" smtClean="0">
                <a:solidFill>
                  <a:srgbClr val="FF0000"/>
                </a:solidFill>
              </a:rPr>
              <a:t>đổi</a:t>
            </a:r>
            <a:r>
              <a:rPr lang="en-US" sz="3200" b="1" smtClean="0">
                <a:solidFill>
                  <a:srgbClr val="FF0000"/>
                </a:solidFill>
              </a:rPr>
              <a:t> </a:t>
            </a:r>
            <a:r>
              <a:rPr lang="en-US" sz="3200" b="1" err="1" smtClean="0">
                <a:solidFill>
                  <a:srgbClr val="FF0000"/>
                </a:solidFill>
              </a:rPr>
              <a:t>hoạt</a:t>
            </a:r>
            <a:r>
              <a:rPr lang="en-US" sz="3200" b="1" smtClean="0">
                <a:solidFill>
                  <a:srgbClr val="FF0000"/>
                </a:solidFill>
              </a:rPr>
              <a:t> </a:t>
            </a:r>
            <a:r>
              <a:rPr lang="en-US" sz="3200" b="1" err="1" smtClean="0">
                <a:solidFill>
                  <a:srgbClr val="FF0000"/>
                </a:solidFill>
              </a:rPr>
              <a:t>động</a:t>
            </a:r>
            <a:r>
              <a:rPr lang="en-US" sz="3200" b="1" smtClean="0">
                <a:solidFill>
                  <a:srgbClr val="FF0000"/>
                </a:solidFill>
              </a:rPr>
              <a:t> </a:t>
            </a:r>
            <a:r>
              <a:rPr lang="en-US" sz="3200" b="1" err="1" smtClean="0">
                <a:solidFill>
                  <a:srgbClr val="FF0000"/>
                </a:solidFill>
              </a:rPr>
              <a:t>tâm</a:t>
            </a:r>
            <a:r>
              <a:rPr lang="en-US" sz="3200" b="1" smtClean="0">
                <a:solidFill>
                  <a:srgbClr val="FF0000"/>
                </a:solidFill>
              </a:rPr>
              <a:t> </a:t>
            </a:r>
            <a:r>
              <a:rPr lang="en-US" sz="3200" b="1" err="1" smtClean="0">
                <a:solidFill>
                  <a:srgbClr val="FF0000"/>
                </a:solidFill>
              </a:rPr>
              <a:t>thần</a:t>
            </a:r>
            <a:endParaRPr lang="en-US" sz="3200" b="1" smtClean="0">
              <a:solidFill>
                <a:srgbClr val="FF0000"/>
              </a:solidFill>
            </a:endParaRPr>
          </a:p>
          <a:p>
            <a:pPr marL="0" indent="0" algn="ctr">
              <a:buNone/>
            </a:pPr>
            <a:r>
              <a:rPr lang="en-US" smtClean="0"/>
              <a:t>	(vd: </a:t>
            </a:r>
            <a:r>
              <a:rPr lang="en-US" err="1" smtClean="0"/>
              <a:t>nhận</a:t>
            </a:r>
            <a:r>
              <a:rPr lang="en-US" smtClean="0"/>
              <a:t> </a:t>
            </a:r>
            <a:r>
              <a:rPr lang="en-US" err="1" smtClean="0"/>
              <a:t>thức</a:t>
            </a:r>
            <a:r>
              <a:rPr lang="en-US" smtClean="0"/>
              <a:t>, </a:t>
            </a:r>
            <a:r>
              <a:rPr lang="en-US" err="1" smtClean="0"/>
              <a:t>cảm</a:t>
            </a:r>
            <a:r>
              <a:rPr lang="en-US" smtClean="0"/>
              <a:t> xúc…)</a:t>
            </a:r>
          </a:p>
          <a:p>
            <a:endParaRPr lang="en-US" smtClean="0"/>
          </a:p>
          <a:p>
            <a:r>
              <a:rPr lang="en-US" err="1" smtClean="0"/>
              <a:t>Không</a:t>
            </a:r>
            <a:r>
              <a:rPr lang="en-US" smtClean="0"/>
              <a:t> </a:t>
            </a:r>
            <a:r>
              <a:rPr lang="en-US" err="1" smtClean="0"/>
              <a:t>nhất</a:t>
            </a:r>
            <a:r>
              <a:rPr lang="en-US" smtClean="0"/>
              <a:t> </a:t>
            </a:r>
            <a:r>
              <a:rPr lang="en-US" err="1" smtClean="0"/>
              <a:t>thiết</a:t>
            </a:r>
            <a:r>
              <a:rPr lang="en-US" smtClean="0"/>
              <a:t> </a:t>
            </a:r>
            <a:r>
              <a:rPr lang="en-US" err="1" smtClean="0"/>
              <a:t>phải</a:t>
            </a:r>
            <a:r>
              <a:rPr lang="en-US" smtClean="0"/>
              <a:t> </a:t>
            </a:r>
            <a:r>
              <a:rPr lang="en-US" err="1" smtClean="0"/>
              <a:t>gây</a:t>
            </a:r>
            <a:r>
              <a:rPr lang="en-US" smtClean="0"/>
              <a:t> nghiện</a:t>
            </a:r>
          </a:p>
          <a:p>
            <a:r>
              <a:rPr lang="en-US" smtClean="0"/>
              <a:t>Các thuật ngữ khác:</a:t>
            </a:r>
          </a:p>
          <a:p>
            <a:pPr lvl="1">
              <a:lnSpc>
                <a:spcPct val="110000"/>
              </a:lnSpc>
            </a:pPr>
            <a:r>
              <a:rPr lang="en-US" smtClean="0"/>
              <a:t>Chất (substance)</a:t>
            </a:r>
          </a:p>
          <a:p>
            <a:pPr lvl="1"/>
            <a:r>
              <a:rPr lang="en-US" smtClean="0"/>
              <a:t>Chất tác động tâm thần (psychoactive substance)</a:t>
            </a:r>
          </a:p>
          <a:p>
            <a:pPr lvl="1"/>
            <a:r>
              <a:rPr lang="en-US" smtClean="0"/>
              <a:t>Thuốc hướng thần (psychotropic drug)</a:t>
            </a:r>
            <a:endParaRPr lang="en-US"/>
          </a:p>
        </p:txBody>
      </p:sp>
    </p:spTree>
    <p:extLst>
      <p:ext uri="{BB962C8B-B14F-4D97-AF65-F5344CB8AC3E}">
        <p14:creationId xmlns:p14="http://schemas.microsoft.com/office/powerpoint/2010/main" val="404254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Như vậy tất cả các chất </a:t>
            </a:r>
            <a:r>
              <a:rPr lang="en-US" err="1" smtClean="0"/>
              <a:t>sau</a:t>
            </a:r>
            <a:r>
              <a:rPr lang="en-US" smtClean="0"/>
              <a:t> đều là </a:t>
            </a:r>
            <a:r>
              <a:rPr lang="en-US" u="sng" smtClean="0"/>
              <a:t>ma túy:</a:t>
            </a:r>
            <a:endParaRPr lang="vi-VN"/>
          </a:p>
        </p:txBody>
      </p:sp>
      <p:sp>
        <p:nvSpPr>
          <p:cNvPr id="3" name="Content Placeholder 2"/>
          <p:cNvSpPr>
            <a:spLocks noGrp="1"/>
          </p:cNvSpPr>
          <p:nvPr>
            <p:ph idx="1"/>
          </p:nvPr>
        </p:nvSpPr>
        <p:spPr/>
        <p:txBody>
          <a:bodyPr/>
          <a:lstStyle/>
          <a:p>
            <a:r>
              <a:rPr lang="en-US"/>
              <a:t>Heroin, </a:t>
            </a:r>
            <a:r>
              <a:rPr lang="en-US" smtClean="0"/>
              <a:t>hàng </a:t>
            </a:r>
            <a:r>
              <a:rPr lang="en-US"/>
              <a:t>đá, thuốc lắc, cần sa</a:t>
            </a:r>
          </a:p>
          <a:p>
            <a:r>
              <a:rPr lang="en-US"/>
              <a:t>Rượu, thuốc </a:t>
            </a:r>
            <a:r>
              <a:rPr lang="en-US" smtClean="0"/>
              <a:t>lá, trà</a:t>
            </a:r>
            <a:r>
              <a:rPr lang="en-US"/>
              <a:t>, cà phê</a:t>
            </a:r>
          </a:p>
          <a:p>
            <a:r>
              <a:rPr lang="en-US"/>
              <a:t>Methadone, Diazepam, Morphine</a:t>
            </a:r>
          </a:p>
          <a:p>
            <a:r>
              <a:rPr lang="en-US"/>
              <a:t>Thuốc </a:t>
            </a:r>
            <a:r>
              <a:rPr lang="en-US" smtClean="0"/>
              <a:t>điều trị tâm thần (thuốc hướng thần)</a:t>
            </a:r>
            <a:endParaRPr lang="en-US"/>
          </a:p>
          <a:p>
            <a:r>
              <a:rPr lang="en-US"/>
              <a:t>Keo con </a:t>
            </a:r>
            <a:r>
              <a:rPr lang="en-US" smtClean="0"/>
              <a:t>chó</a:t>
            </a:r>
          </a:p>
          <a:p>
            <a:pPr marL="457200" indent="-457200">
              <a:buFont typeface="+mj-lt"/>
              <a:buAutoNum type="alphaUcPeriod"/>
            </a:pPr>
            <a:endParaRPr lang="en-US" smtClean="0"/>
          </a:p>
          <a:p>
            <a:endParaRPr lang="vi-VN"/>
          </a:p>
        </p:txBody>
      </p:sp>
    </p:spTree>
    <p:extLst>
      <p:ext uri="{BB962C8B-B14F-4D97-AF65-F5344CB8AC3E}">
        <p14:creationId xmlns:p14="http://schemas.microsoft.com/office/powerpoint/2010/main" val="3043790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Phân</a:t>
            </a:r>
            <a:r>
              <a:rPr lang="en-US" dirty="0" smtClean="0"/>
              <a:t> </a:t>
            </a:r>
            <a:r>
              <a:rPr lang="en-US" dirty="0" err="1" smtClean="0"/>
              <a:t>loại</a:t>
            </a:r>
            <a:r>
              <a:rPr lang="en-US" dirty="0" smtClean="0"/>
              <a:t> </a:t>
            </a:r>
            <a:r>
              <a:rPr lang="en-US" dirty="0" err="1" smtClean="0"/>
              <a:t>chất</a:t>
            </a:r>
            <a:r>
              <a:rPr lang="en-US" dirty="0" smtClean="0"/>
              <a:t> </a:t>
            </a:r>
            <a:r>
              <a:rPr lang="en-US" dirty="0" err="1" smtClean="0"/>
              <a:t>tác</a:t>
            </a:r>
            <a:r>
              <a:rPr lang="en-US" dirty="0" smtClean="0"/>
              <a:t> </a:t>
            </a:r>
            <a:r>
              <a:rPr lang="en-US" dirty="0" err="1" smtClean="0"/>
              <a:t>động</a:t>
            </a:r>
            <a:r>
              <a:rPr lang="en-US" dirty="0" smtClean="0"/>
              <a:t> </a:t>
            </a:r>
            <a:r>
              <a:rPr lang="en-US" dirty="0" err="1" smtClean="0"/>
              <a:t>tâm</a:t>
            </a:r>
            <a:r>
              <a:rPr lang="en-US" dirty="0" smtClean="0"/>
              <a:t> </a:t>
            </a:r>
            <a:r>
              <a:rPr lang="en-US" dirty="0" err="1" smtClean="0"/>
              <a:t>thần</a:t>
            </a:r>
            <a:endParaRPr lang="vi-VN" dirty="0"/>
          </a:p>
        </p:txBody>
      </p:sp>
      <p:sp>
        <p:nvSpPr>
          <p:cNvPr id="3" name="Content Placeholder 2"/>
          <p:cNvSpPr>
            <a:spLocks noGrp="1"/>
          </p:cNvSpPr>
          <p:nvPr>
            <p:ph idx="1"/>
          </p:nvPr>
        </p:nvSpPr>
        <p:spPr>
          <a:xfrm>
            <a:off x="742950" y="4910357"/>
            <a:ext cx="7886700" cy="1414244"/>
          </a:xfrm>
        </p:spPr>
        <p:txBody>
          <a:bodyPr>
            <a:normAutofit/>
          </a:bodyPr>
          <a:lstStyle/>
          <a:p>
            <a:endParaRPr lang="en-US" smtClean="0"/>
          </a:p>
          <a:p>
            <a:pPr marL="0" indent="0">
              <a:buNone/>
            </a:pPr>
            <a:r>
              <a:rPr lang="en-US" smtClean="0"/>
              <a:t>Có </a:t>
            </a:r>
            <a:r>
              <a:rPr lang="en-US" dirty="0" err="1" smtClean="0"/>
              <a:t>thể</a:t>
            </a:r>
            <a:r>
              <a:rPr lang="en-US" dirty="0" smtClean="0"/>
              <a:t> </a:t>
            </a:r>
            <a:r>
              <a:rPr lang="en-US" dirty="0" err="1" smtClean="0"/>
              <a:t>kết</a:t>
            </a:r>
            <a:r>
              <a:rPr lang="en-US" dirty="0" smtClean="0"/>
              <a:t> </a:t>
            </a:r>
            <a:r>
              <a:rPr lang="en-US" err="1" smtClean="0"/>
              <a:t>hợp</a:t>
            </a:r>
            <a:r>
              <a:rPr lang="en-US" smtClean="0"/>
              <a:t>:</a:t>
            </a:r>
            <a:endParaRPr lang="en-US" dirty="0" smtClean="0"/>
          </a:p>
          <a:p>
            <a:pPr lvl="1"/>
            <a:r>
              <a:rPr lang="en-US" err="1"/>
              <a:t>K</a:t>
            </a:r>
            <a:r>
              <a:rPr lang="en-US" err="1" smtClean="0"/>
              <a:t>ích</a:t>
            </a:r>
            <a:r>
              <a:rPr lang="en-US" smtClean="0"/>
              <a:t> thích gây </a:t>
            </a:r>
            <a:r>
              <a:rPr lang="en-US" dirty="0" err="1" smtClean="0"/>
              <a:t>ảo</a:t>
            </a:r>
            <a:r>
              <a:rPr lang="en-US" dirty="0" smtClean="0"/>
              <a:t> </a:t>
            </a:r>
            <a:r>
              <a:rPr lang="en-US" dirty="0" err="1" smtClean="0"/>
              <a:t>giác</a:t>
            </a:r>
            <a:r>
              <a:rPr lang="en-US" dirty="0" smtClean="0"/>
              <a:t>: MDMA (</a:t>
            </a:r>
            <a:r>
              <a:rPr lang="en-US" dirty="0" err="1" smtClean="0"/>
              <a:t>thuốc</a:t>
            </a:r>
            <a:r>
              <a:rPr lang="en-US" dirty="0" smtClean="0"/>
              <a:t> </a:t>
            </a:r>
            <a:r>
              <a:rPr lang="en-US" dirty="0" err="1" smtClean="0"/>
              <a:t>lắc</a:t>
            </a:r>
            <a:r>
              <a:rPr lang="en-US" dirty="0" smtClean="0"/>
              <a:t>)</a:t>
            </a:r>
          </a:p>
          <a:p>
            <a:pPr lvl="1"/>
            <a:r>
              <a:rPr lang="en-US" dirty="0" err="1" smtClean="0"/>
              <a:t>Yên</a:t>
            </a:r>
            <a:r>
              <a:rPr lang="en-US" dirty="0" smtClean="0"/>
              <a:t> </a:t>
            </a:r>
            <a:r>
              <a:rPr lang="en-US" dirty="0" err="1" smtClean="0"/>
              <a:t>dịu</a:t>
            </a:r>
            <a:r>
              <a:rPr lang="en-US" dirty="0" smtClean="0"/>
              <a:t> </a:t>
            </a:r>
            <a:r>
              <a:rPr lang="en-US" dirty="0" err="1" smtClean="0"/>
              <a:t>gây</a:t>
            </a:r>
            <a:r>
              <a:rPr lang="en-US" dirty="0" smtClean="0"/>
              <a:t> </a:t>
            </a:r>
            <a:r>
              <a:rPr lang="en-US" dirty="0" err="1" smtClean="0"/>
              <a:t>ảo</a:t>
            </a:r>
            <a:r>
              <a:rPr lang="en-US" dirty="0" smtClean="0"/>
              <a:t> </a:t>
            </a:r>
            <a:r>
              <a:rPr lang="en-US" dirty="0" err="1" smtClean="0"/>
              <a:t>giác</a:t>
            </a:r>
            <a:r>
              <a:rPr lang="en-US" dirty="0" smtClean="0"/>
              <a:t>: </a:t>
            </a:r>
            <a:r>
              <a:rPr lang="en-US" dirty="0" err="1" smtClean="0"/>
              <a:t>cần</a:t>
            </a:r>
            <a:r>
              <a:rPr lang="en-US" dirty="0" smtClean="0"/>
              <a:t> </a:t>
            </a:r>
            <a:r>
              <a:rPr lang="en-US" dirty="0" err="1" smtClean="0"/>
              <a:t>sa</a:t>
            </a:r>
            <a:r>
              <a:rPr lang="en-US" dirty="0" smtClean="0"/>
              <a:t> (</a:t>
            </a:r>
            <a:r>
              <a:rPr lang="en-US" dirty="0" err="1" smtClean="0"/>
              <a:t>bồ</a:t>
            </a:r>
            <a:r>
              <a:rPr lang="en-US" dirty="0" smtClean="0"/>
              <a:t> </a:t>
            </a:r>
            <a:r>
              <a:rPr lang="en-US" dirty="0" err="1" smtClean="0"/>
              <a:t>đà</a:t>
            </a:r>
            <a:r>
              <a:rPr lang="en-US" dirty="0" smtClean="0"/>
              <a:t>)</a:t>
            </a:r>
            <a:endParaRPr lang="vi-VN" dirty="0"/>
          </a:p>
        </p:txBody>
      </p:sp>
      <p:graphicFrame>
        <p:nvGraphicFramePr>
          <p:cNvPr id="4" name="Table 3"/>
          <p:cNvGraphicFramePr>
            <a:graphicFrameLocks noGrp="1"/>
          </p:cNvGraphicFramePr>
          <p:nvPr>
            <p:extLst/>
          </p:nvPr>
        </p:nvGraphicFramePr>
        <p:xfrm>
          <a:off x="762000" y="1512001"/>
          <a:ext cx="7848600" cy="3208102"/>
        </p:xfrm>
        <a:graphic>
          <a:graphicData uri="http://schemas.openxmlformats.org/drawingml/2006/table">
            <a:tbl>
              <a:tblPr firstRow="1" bandRow="1">
                <a:tableStyleId>{5C22544A-7EE6-4342-B048-85BDC9FD1C3A}</a:tableStyleId>
              </a:tblPr>
              <a:tblGrid>
                <a:gridCol w="3200400"/>
                <a:gridCol w="2971800"/>
                <a:gridCol w="1676400"/>
              </a:tblGrid>
              <a:tr h="739058">
                <a:tc>
                  <a:txBody>
                    <a:bodyPr/>
                    <a:lstStyle/>
                    <a:p>
                      <a:pPr algn="ctr"/>
                      <a:r>
                        <a:rPr lang="en-US" sz="2400" smtClean="0"/>
                        <a:t>Yên</a:t>
                      </a:r>
                      <a:r>
                        <a:rPr lang="en-US" sz="2400" baseline="0" smtClean="0"/>
                        <a:t> dịu</a:t>
                      </a:r>
                    </a:p>
                    <a:p>
                      <a:pPr algn="ctr"/>
                      <a:r>
                        <a:rPr lang="en-US" sz="2400" baseline="0" smtClean="0"/>
                        <a:t>(Ức chế)</a:t>
                      </a:r>
                      <a:endParaRPr lang="vi-VN" sz="2400"/>
                    </a:p>
                  </a:txBody>
                  <a:tcPr/>
                </a:tc>
                <a:tc>
                  <a:txBody>
                    <a:bodyPr/>
                    <a:lstStyle/>
                    <a:p>
                      <a:pPr algn="ctr"/>
                      <a:r>
                        <a:rPr lang="en-US" sz="2400" smtClean="0"/>
                        <a:t>Kích</a:t>
                      </a:r>
                      <a:r>
                        <a:rPr lang="en-US" sz="2400" baseline="0" smtClean="0"/>
                        <a:t> thích</a:t>
                      </a:r>
                      <a:endParaRPr lang="vi-VN" sz="2400"/>
                    </a:p>
                  </a:txBody>
                  <a:tcPr/>
                </a:tc>
                <a:tc>
                  <a:txBody>
                    <a:bodyPr/>
                    <a:lstStyle/>
                    <a:p>
                      <a:pPr algn="ctr"/>
                      <a:r>
                        <a:rPr lang="en-US" sz="2400" smtClean="0"/>
                        <a:t>Gây</a:t>
                      </a:r>
                      <a:r>
                        <a:rPr lang="en-US" sz="2400" baseline="0" smtClean="0"/>
                        <a:t> ảo giác</a:t>
                      </a:r>
                      <a:endParaRPr lang="vi-VN" sz="2400"/>
                    </a:p>
                  </a:txBody>
                  <a:tcPr/>
                </a:tc>
              </a:tr>
              <a:tr h="739058">
                <a:tc>
                  <a:txBody>
                    <a:bodyPr/>
                    <a:lstStyle/>
                    <a:p>
                      <a:pPr algn="just"/>
                      <a:r>
                        <a:rPr lang="en-US" sz="2000" smtClean="0"/>
                        <a:t>Rượu,</a:t>
                      </a:r>
                      <a:r>
                        <a:rPr lang="en-US" sz="2000" baseline="0" smtClean="0"/>
                        <a:t> benzodiazepine, chất dạng thuốc phiện</a:t>
                      </a:r>
                      <a:endParaRPr lang="vi-VN" sz="2000"/>
                    </a:p>
                  </a:txBody>
                  <a:tcPr/>
                </a:tc>
                <a:tc>
                  <a:txBody>
                    <a:bodyPr/>
                    <a:lstStyle/>
                    <a:p>
                      <a:pPr algn="just"/>
                      <a:r>
                        <a:rPr lang="en-US" sz="2000" smtClean="0"/>
                        <a:t>Ma</a:t>
                      </a:r>
                      <a:r>
                        <a:rPr lang="en-US" sz="2000" baseline="0" smtClean="0"/>
                        <a:t> túy đá, cà phê, thuốc lá, cocain</a:t>
                      </a:r>
                      <a:endParaRPr lang="vi-VN" sz="2000"/>
                    </a:p>
                  </a:txBody>
                  <a:tcPr/>
                </a:tc>
                <a:tc>
                  <a:txBody>
                    <a:bodyPr/>
                    <a:lstStyle/>
                    <a:p>
                      <a:pPr algn="just"/>
                      <a:r>
                        <a:rPr lang="en-US" sz="2000" smtClean="0"/>
                        <a:t>LSD</a:t>
                      </a:r>
                      <a:endParaRPr lang="vi-VN" sz="2000"/>
                    </a:p>
                  </a:txBody>
                  <a:tcPr/>
                </a:tc>
              </a:tr>
              <a:tr h="1646084">
                <a:tc>
                  <a:txBody>
                    <a:bodyPr/>
                    <a:lstStyle/>
                    <a:p>
                      <a:pPr algn="just"/>
                      <a:r>
                        <a:rPr lang="en-US" sz="2000" smtClean="0"/>
                        <a:t>Suy giảm</a:t>
                      </a:r>
                      <a:r>
                        <a:rPr lang="en-US" sz="2000" baseline="0" smtClean="0"/>
                        <a:t> tâm thần vận động</a:t>
                      </a:r>
                    </a:p>
                    <a:p>
                      <a:pPr algn="just"/>
                      <a:r>
                        <a:rPr lang="en-US" sz="2000" baseline="0" smtClean="0"/>
                        <a:t>Giảm hoạt động sinh lí (hô hấp, tim mạch, tình dục)</a:t>
                      </a:r>
                      <a:endParaRPr lang="en-US" sz="2000" smtClean="0"/>
                    </a:p>
                    <a:p>
                      <a:pPr algn="just"/>
                      <a:r>
                        <a:rPr lang="en-US" sz="2000" smtClean="0"/>
                        <a:t>Giảm</a:t>
                      </a:r>
                      <a:r>
                        <a:rPr lang="en-US" sz="2000" baseline="0" smtClean="0"/>
                        <a:t> lo âu</a:t>
                      </a:r>
                      <a:endParaRPr lang="vi-VN" sz="2000"/>
                    </a:p>
                  </a:txBody>
                  <a:tcPr/>
                </a:tc>
                <a:tc>
                  <a:txBody>
                    <a:bodyPr/>
                    <a:lstStyle/>
                    <a:p>
                      <a:pPr algn="just"/>
                      <a:r>
                        <a:rPr lang="en-US" sz="2000" smtClean="0"/>
                        <a:t>Gia tăng</a:t>
                      </a:r>
                      <a:r>
                        <a:rPr lang="en-US" sz="2000" baseline="0" smtClean="0"/>
                        <a:t> tâm thần vận động</a:t>
                      </a:r>
                    </a:p>
                    <a:p>
                      <a:pPr algn="just"/>
                      <a:r>
                        <a:rPr lang="en-US" sz="2000" baseline="0" smtClean="0"/>
                        <a:t>Gia tăng hoạt động sinh lí</a:t>
                      </a:r>
                      <a:endParaRPr lang="vi-VN" sz="2000"/>
                    </a:p>
                  </a:txBody>
                  <a:tcPr/>
                </a:tc>
                <a:tc>
                  <a:txBody>
                    <a:bodyPr/>
                    <a:lstStyle/>
                    <a:p>
                      <a:pPr algn="just"/>
                      <a:r>
                        <a:rPr lang="en-US" sz="2000" smtClean="0"/>
                        <a:t>Ảo</a:t>
                      </a:r>
                      <a:r>
                        <a:rPr lang="en-US" sz="2000" baseline="0" smtClean="0"/>
                        <a:t> giác, ảo tưởng</a:t>
                      </a:r>
                    </a:p>
                    <a:p>
                      <a:pPr algn="just"/>
                      <a:r>
                        <a:rPr lang="en-US" sz="2000" baseline="0" smtClean="0"/>
                        <a:t>Hoang tưởng</a:t>
                      </a:r>
                      <a:endParaRPr lang="vi-VN" sz="2000"/>
                    </a:p>
                  </a:txBody>
                  <a:tcPr/>
                </a:tc>
              </a:tr>
            </a:tbl>
          </a:graphicData>
        </a:graphic>
      </p:graphicFrame>
    </p:spTree>
    <p:extLst>
      <p:ext uri="{BB962C8B-B14F-4D97-AF65-F5344CB8AC3E}">
        <p14:creationId xmlns:p14="http://schemas.microsoft.com/office/powerpoint/2010/main" val="38860671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Biểu hiện sau đây là của loại ma túy nào?</a:t>
            </a:r>
            <a:endParaRPr lang="vi-VN"/>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dirty="0" smtClean="0"/>
              <a:t>Lim dim, </a:t>
            </a:r>
            <a:r>
              <a:rPr lang="en-US" dirty="0" err="1" smtClean="0"/>
              <a:t>buồn</a:t>
            </a:r>
            <a:r>
              <a:rPr lang="en-US" dirty="0" smtClean="0"/>
              <a:t> </a:t>
            </a:r>
            <a:r>
              <a:rPr lang="en-US" dirty="0" err="1"/>
              <a:t>ngủ</a:t>
            </a:r>
            <a:r>
              <a:rPr lang="en-US" dirty="0"/>
              <a:t>.</a:t>
            </a:r>
          </a:p>
          <a:p>
            <a:pPr marL="514350" indent="-514350">
              <a:buFont typeface="+mj-lt"/>
              <a:buAutoNum type="arabicPeriod"/>
            </a:pPr>
            <a:r>
              <a:rPr lang="en-US" dirty="0" err="1" smtClean="0"/>
              <a:t>Nghĩ</a:t>
            </a:r>
            <a:r>
              <a:rPr lang="en-US" dirty="0" smtClean="0"/>
              <a:t> </a:t>
            </a:r>
            <a:r>
              <a:rPr lang="en-US" dirty="0" err="1" smtClean="0"/>
              <a:t>mình</a:t>
            </a:r>
            <a:r>
              <a:rPr lang="en-US" dirty="0" smtClean="0"/>
              <a:t> </a:t>
            </a:r>
            <a:r>
              <a:rPr lang="en-US" dirty="0" err="1" smtClean="0"/>
              <a:t>biết</a:t>
            </a:r>
            <a:r>
              <a:rPr lang="en-US" dirty="0" smtClean="0"/>
              <a:t> bay.</a:t>
            </a:r>
          </a:p>
          <a:p>
            <a:pPr marL="514350" indent="-514350">
              <a:buFont typeface="+mj-lt"/>
              <a:buAutoNum type="arabicPeriod"/>
            </a:pPr>
            <a:r>
              <a:rPr lang="en-US" dirty="0" err="1" smtClean="0"/>
              <a:t>Vui</a:t>
            </a:r>
            <a:r>
              <a:rPr lang="en-US" dirty="0" smtClean="0"/>
              <a:t> </a:t>
            </a:r>
            <a:r>
              <a:rPr lang="en-US" dirty="0" err="1"/>
              <a:t>vẻ</a:t>
            </a:r>
            <a:r>
              <a:rPr lang="en-US" dirty="0"/>
              <a:t>, </a:t>
            </a:r>
            <a:r>
              <a:rPr lang="en-US" dirty="0" err="1"/>
              <a:t>hoạt</a:t>
            </a:r>
            <a:r>
              <a:rPr lang="en-US" dirty="0"/>
              <a:t> </a:t>
            </a:r>
            <a:r>
              <a:rPr lang="en-US" dirty="0" err="1"/>
              <a:t>bát</a:t>
            </a:r>
            <a:r>
              <a:rPr lang="en-US" dirty="0"/>
              <a:t>, </a:t>
            </a:r>
            <a:r>
              <a:rPr lang="en-US" dirty="0" err="1"/>
              <a:t>nói</a:t>
            </a:r>
            <a:r>
              <a:rPr lang="en-US" dirty="0"/>
              <a:t> </a:t>
            </a:r>
            <a:r>
              <a:rPr lang="en-US" dirty="0" err="1"/>
              <a:t>nhiều</a:t>
            </a:r>
            <a:r>
              <a:rPr lang="en-US" dirty="0" smtClean="0"/>
              <a:t>.</a:t>
            </a:r>
          </a:p>
          <a:p>
            <a:pPr marL="514350" indent="-514350">
              <a:buFont typeface="+mj-lt"/>
              <a:buAutoNum type="arabicPeriod"/>
            </a:pPr>
            <a:r>
              <a:rPr lang="en-US" dirty="0" err="1" smtClean="0"/>
              <a:t>Mạch</a:t>
            </a:r>
            <a:r>
              <a:rPr lang="en-US" dirty="0" smtClean="0"/>
              <a:t> </a:t>
            </a:r>
            <a:r>
              <a:rPr lang="en-US" dirty="0" err="1" smtClean="0"/>
              <a:t>chậm</a:t>
            </a:r>
            <a:r>
              <a:rPr lang="en-US" dirty="0" smtClean="0"/>
              <a:t>, </a:t>
            </a:r>
            <a:r>
              <a:rPr lang="en-US" dirty="0" err="1" smtClean="0"/>
              <a:t>huyết</a:t>
            </a:r>
            <a:r>
              <a:rPr lang="en-US" dirty="0" smtClean="0"/>
              <a:t> </a:t>
            </a:r>
            <a:r>
              <a:rPr lang="en-US" dirty="0" err="1" smtClean="0"/>
              <a:t>áp</a:t>
            </a:r>
            <a:r>
              <a:rPr lang="en-US" dirty="0" smtClean="0"/>
              <a:t> </a:t>
            </a:r>
            <a:r>
              <a:rPr lang="en-US" dirty="0" err="1" smtClean="0"/>
              <a:t>giảm</a:t>
            </a:r>
            <a:endParaRPr lang="en-US" dirty="0" smtClean="0"/>
          </a:p>
          <a:p>
            <a:pPr marL="514350" indent="-514350">
              <a:buFont typeface="+mj-lt"/>
              <a:buAutoNum type="arabicPeriod"/>
            </a:pPr>
            <a:r>
              <a:rPr lang="en-US" dirty="0" smtClean="0"/>
              <a:t>Ham </a:t>
            </a:r>
            <a:r>
              <a:rPr lang="en-US" dirty="0" err="1" smtClean="0"/>
              <a:t>muốn</a:t>
            </a:r>
            <a:r>
              <a:rPr lang="en-US" dirty="0" smtClean="0"/>
              <a:t> </a:t>
            </a:r>
            <a:r>
              <a:rPr lang="en-US" dirty="0" err="1" smtClean="0"/>
              <a:t>tình</a:t>
            </a:r>
            <a:r>
              <a:rPr lang="en-US" dirty="0" smtClean="0"/>
              <a:t> </a:t>
            </a:r>
            <a:r>
              <a:rPr lang="en-US" dirty="0" err="1" smtClean="0"/>
              <a:t>dục</a:t>
            </a:r>
            <a:r>
              <a:rPr lang="en-US" dirty="0" smtClean="0"/>
              <a:t>.</a:t>
            </a:r>
          </a:p>
          <a:p>
            <a:pPr marL="514350" indent="-514350">
              <a:buFont typeface="+mj-lt"/>
              <a:buAutoNum type="arabicPeriod"/>
            </a:pPr>
            <a:r>
              <a:rPr lang="en-US" dirty="0" err="1" smtClean="0"/>
              <a:t>Nghe</a:t>
            </a:r>
            <a:r>
              <a:rPr lang="en-US" dirty="0" smtClean="0"/>
              <a:t> </a:t>
            </a:r>
            <a:r>
              <a:rPr lang="en-US" dirty="0" err="1" smtClean="0"/>
              <a:t>âm</a:t>
            </a:r>
            <a:r>
              <a:rPr lang="en-US" dirty="0" smtClean="0"/>
              <a:t> </a:t>
            </a:r>
            <a:r>
              <a:rPr lang="en-US" dirty="0" err="1" smtClean="0"/>
              <a:t>thanh</a:t>
            </a:r>
            <a:r>
              <a:rPr lang="en-US" dirty="0" smtClean="0"/>
              <a:t> </a:t>
            </a:r>
            <a:r>
              <a:rPr lang="en-US" dirty="0" err="1" smtClean="0"/>
              <a:t>lớn</a:t>
            </a:r>
            <a:r>
              <a:rPr lang="en-US" dirty="0" smtClean="0"/>
              <a:t> </a:t>
            </a:r>
            <a:r>
              <a:rPr lang="en-US" dirty="0" err="1" smtClean="0"/>
              <a:t>hơn</a:t>
            </a:r>
            <a:r>
              <a:rPr lang="en-US" dirty="0" smtClean="0"/>
              <a:t> </a:t>
            </a:r>
            <a:r>
              <a:rPr lang="en-US" dirty="0" err="1" smtClean="0"/>
              <a:t>bình</a:t>
            </a:r>
            <a:r>
              <a:rPr lang="en-US" dirty="0" smtClean="0"/>
              <a:t> </a:t>
            </a:r>
            <a:r>
              <a:rPr lang="en-US" dirty="0" err="1" smtClean="0"/>
              <a:t>thường</a:t>
            </a:r>
            <a:r>
              <a:rPr lang="en-US" dirty="0" smtClean="0"/>
              <a:t>.</a:t>
            </a:r>
          </a:p>
          <a:p>
            <a:pPr marL="514350" indent="-514350">
              <a:buFont typeface="+mj-lt"/>
              <a:buAutoNum type="arabicPeriod"/>
            </a:pPr>
            <a:r>
              <a:rPr lang="en-US" dirty="0" err="1" smtClean="0"/>
              <a:t>Khó</a:t>
            </a:r>
            <a:r>
              <a:rPr lang="en-US" dirty="0" smtClean="0"/>
              <a:t> </a:t>
            </a:r>
            <a:r>
              <a:rPr lang="en-US" dirty="0" err="1" smtClean="0"/>
              <a:t>thở</a:t>
            </a:r>
            <a:endParaRPr lang="en-US" dirty="0" smtClean="0"/>
          </a:p>
          <a:p>
            <a:pPr marL="514350" indent="-514350">
              <a:buFont typeface="+mj-lt"/>
              <a:buAutoNum type="arabicPeriod"/>
            </a:pPr>
            <a:r>
              <a:rPr lang="en-US" dirty="0" err="1" smtClean="0"/>
              <a:t>Thân</a:t>
            </a:r>
            <a:r>
              <a:rPr lang="en-US" dirty="0" smtClean="0"/>
              <a:t> </a:t>
            </a:r>
            <a:r>
              <a:rPr lang="en-US" dirty="0" err="1" smtClean="0"/>
              <a:t>nhiệt</a:t>
            </a:r>
            <a:r>
              <a:rPr lang="en-US" dirty="0" smtClean="0"/>
              <a:t> </a:t>
            </a:r>
            <a:r>
              <a:rPr lang="en-US" dirty="0" err="1" smtClean="0"/>
              <a:t>tăng</a:t>
            </a:r>
            <a:endParaRPr lang="en-US" dirty="0" smtClean="0"/>
          </a:p>
          <a:p>
            <a:pPr marL="514350" indent="-514350">
              <a:buFont typeface="+mj-lt"/>
              <a:buAutoNum type="arabicPeriod"/>
            </a:pPr>
            <a:r>
              <a:rPr lang="en-US" smtClean="0"/>
              <a:t>Hôn mê</a:t>
            </a:r>
            <a:endParaRPr lang="en-US" dirty="0" smtClean="0"/>
          </a:p>
          <a:p>
            <a:pPr marL="514350" indent="-514350">
              <a:buFont typeface="+mj-lt"/>
              <a:buAutoNum type="arabicPeriod"/>
            </a:pPr>
            <a:r>
              <a:rPr lang="en-US" dirty="0" err="1" smtClean="0"/>
              <a:t>Cảm</a:t>
            </a:r>
            <a:r>
              <a:rPr lang="en-US" dirty="0" smtClean="0"/>
              <a:t> </a:t>
            </a:r>
            <a:r>
              <a:rPr lang="en-US" dirty="0" err="1" smtClean="0"/>
              <a:t>giác</a:t>
            </a:r>
            <a:r>
              <a:rPr lang="en-US" dirty="0" smtClean="0"/>
              <a:t> </a:t>
            </a:r>
            <a:r>
              <a:rPr lang="en-US" dirty="0" err="1" smtClean="0"/>
              <a:t>bị</a:t>
            </a:r>
            <a:r>
              <a:rPr lang="en-US" dirty="0" smtClean="0"/>
              <a:t> </a:t>
            </a:r>
            <a:r>
              <a:rPr lang="en-US" dirty="0" err="1" smtClean="0"/>
              <a:t>công</a:t>
            </a:r>
            <a:r>
              <a:rPr lang="en-US" dirty="0" smtClean="0"/>
              <a:t> an </a:t>
            </a:r>
            <a:r>
              <a:rPr lang="en-US" dirty="0" err="1" smtClean="0"/>
              <a:t>theo</a:t>
            </a:r>
            <a:r>
              <a:rPr lang="en-US" dirty="0" smtClean="0"/>
              <a:t> </a:t>
            </a:r>
            <a:r>
              <a:rPr lang="en-US" dirty="0" err="1" smtClean="0"/>
              <a:t>dõi</a:t>
            </a:r>
            <a:endParaRPr lang="en-US" dirty="0" smtClean="0"/>
          </a:p>
          <a:p>
            <a:pPr marL="514350" indent="-514350">
              <a:buFont typeface="+mj-lt"/>
              <a:buAutoNum type="arabicPeriod"/>
            </a:pPr>
            <a:endParaRPr lang="vi-VN" dirty="0"/>
          </a:p>
        </p:txBody>
      </p:sp>
    </p:spTree>
    <p:extLst>
      <p:ext uri="{BB962C8B-B14F-4D97-AF65-F5344CB8AC3E}">
        <p14:creationId xmlns:p14="http://schemas.microsoft.com/office/powerpoint/2010/main" val="5744181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CDTP </a:t>
            </a:r>
            <a:r>
              <a:rPr lang="en-US" dirty="0" err="1" smtClean="0"/>
              <a:t>thuộc</a:t>
            </a:r>
            <a:r>
              <a:rPr lang="en-US" dirty="0" smtClean="0"/>
              <a:t> </a:t>
            </a:r>
            <a:r>
              <a:rPr lang="en-US" dirty="0" err="1" smtClean="0"/>
              <a:t>nhóm</a:t>
            </a:r>
            <a:r>
              <a:rPr lang="en-US" dirty="0" smtClean="0"/>
              <a:t> ma </a:t>
            </a:r>
            <a:r>
              <a:rPr lang="en-US" dirty="0" err="1" smtClean="0"/>
              <a:t>túy</a:t>
            </a:r>
            <a:r>
              <a:rPr lang="en-US" dirty="0" smtClean="0"/>
              <a:t> </a:t>
            </a:r>
            <a:r>
              <a:rPr lang="en-US" dirty="0" err="1" smtClean="0"/>
              <a:t>yên</a:t>
            </a:r>
            <a:r>
              <a:rPr lang="en-US" dirty="0" smtClean="0"/>
              <a:t> </a:t>
            </a:r>
            <a:r>
              <a:rPr lang="en-US" dirty="0" err="1" smtClean="0"/>
              <a:t>dịu</a:t>
            </a:r>
            <a:endParaRPr lang="en-US" dirty="0"/>
          </a:p>
        </p:txBody>
      </p:sp>
      <p:sp>
        <p:nvSpPr>
          <p:cNvPr id="3" name="Content Placeholder 2"/>
          <p:cNvSpPr>
            <a:spLocks noGrp="1"/>
          </p:cNvSpPr>
          <p:nvPr>
            <p:ph idx="1"/>
          </p:nvPr>
        </p:nvSpPr>
        <p:spPr/>
        <p:txBody>
          <a:bodyPr/>
          <a:lstStyle/>
          <a:p>
            <a:r>
              <a:rPr lang="en-US" dirty="0" err="1" smtClean="0"/>
              <a:t>Nhiễm</a:t>
            </a:r>
            <a:r>
              <a:rPr lang="en-US" dirty="0" smtClean="0"/>
              <a:t> </a:t>
            </a:r>
            <a:r>
              <a:rPr lang="en-US" dirty="0" err="1" smtClean="0"/>
              <a:t>độc</a:t>
            </a:r>
            <a:r>
              <a:rPr lang="en-US" dirty="0" smtClean="0"/>
              <a:t>: </a:t>
            </a:r>
            <a:r>
              <a:rPr lang="en-US" dirty="0" err="1" smtClean="0"/>
              <a:t>lim</a:t>
            </a:r>
            <a:r>
              <a:rPr lang="en-US" dirty="0" smtClean="0"/>
              <a:t> dim, “</a:t>
            </a:r>
            <a:r>
              <a:rPr lang="en-US" dirty="0" err="1" smtClean="0"/>
              <a:t>quên</a:t>
            </a:r>
            <a:r>
              <a:rPr lang="en-US" dirty="0" smtClean="0"/>
              <a:t> </a:t>
            </a:r>
            <a:r>
              <a:rPr lang="en-US" dirty="0" err="1" smtClean="0"/>
              <a:t>hết</a:t>
            </a:r>
            <a:r>
              <a:rPr lang="en-US" dirty="0" smtClean="0"/>
              <a:t> </a:t>
            </a:r>
            <a:r>
              <a:rPr lang="en-US" dirty="0" err="1" smtClean="0"/>
              <a:t>chuyện</a:t>
            </a:r>
            <a:r>
              <a:rPr lang="en-US" dirty="0" smtClean="0"/>
              <a:t> </a:t>
            </a:r>
            <a:r>
              <a:rPr lang="en-US" dirty="0" err="1" smtClean="0"/>
              <a:t>đời</a:t>
            </a:r>
            <a:r>
              <a:rPr lang="en-US" dirty="0" smtClean="0"/>
              <a:t>”, </a:t>
            </a:r>
            <a:r>
              <a:rPr lang="en-US" dirty="0" err="1" smtClean="0"/>
              <a:t>buồn</a:t>
            </a:r>
            <a:r>
              <a:rPr lang="en-US" dirty="0" smtClean="0"/>
              <a:t> </a:t>
            </a:r>
            <a:r>
              <a:rPr lang="en-US" dirty="0" err="1" smtClean="0"/>
              <a:t>ngủ</a:t>
            </a:r>
            <a:r>
              <a:rPr lang="en-US" dirty="0" smtClean="0"/>
              <a:t>.</a:t>
            </a:r>
          </a:p>
          <a:p>
            <a:r>
              <a:rPr lang="en-US" dirty="0" err="1" smtClean="0"/>
              <a:t>Ngộ</a:t>
            </a:r>
            <a:r>
              <a:rPr lang="en-US" dirty="0" smtClean="0"/>
              <a:t> </a:t>
            </a:r>
            <a:r>
              <a:rPr lang="en-US" dirty="0" err="1" smtClean="0"/>
              <a:t>độc</a:t>
            </a:r>
            <a:r>
              <a:rPr lang="en-US" dirty="0" smtClean="0"/>
              <a:t>: </a:t>
            </a:r>
            <a:r>
              <a:rPr lang="en-US" dirty="0" err="1" smtClean="0"/>
              <a:t>khó</a:t>
            </a:r>
            <a:r>
              <a:rPr lang="en-US" dirty="0" smtClean="0"/>
              <a:t> </a:t>
            </a:r>
            <a:r>
              <a:rPr lang="en-US" dirty="0" err="1" smtClean="0"/>
              <a:t>thở</a:t>
            </a:r>
            <a:r>
              <a:rPr lang="en-US" dirty="0" smtClean="0"/>
              <a:t>, </a:t>
            </a:r>
            <a:r>
              <a:rPr lang="en-US" dirty="0" err="1" smtClean="0"/>
              <a:t>lơ</a:t>
            </a:r>
            <a:r>
              <a:rPr lang="en-US" dirty="0" smtClean="0"/>
              <a:t> </a:t>
            </a:r>
            <a:r>
              <a:rPr lang="en-US" dirty="0" err="1" smtClean="0"/>
              <a:t>mơ</a:t>
            </a:r>
            <a:r>
              <a:rPr lang="en-US" dirty="0" smtClean="0"/>
              <a:t>, </a:t>
            </a:r>
            <a:r>
              <a:rPr lang="en-US" dirty="0" err="1" smtClean="0"/>
              <a:t>mạch</a:t>
            </a:r>
            <a:r>
              <a:rPr lang="en-US" dirty="0" smtClean="0"/>
              <a:t> </a:t>
            </a:r>
            <a:r>
              <a:rPr lang="en-US" dirty="0" err="1" smtClean="0"/>
              <a:t>chậm</a:t>
            </a:r>
            <a:r>
              <a:rPr lang="en-US" dirty="0" smtClean="0"/>
              <a:t>, </a:t>
            </a:r>
            <a:r>
              <a:rPr lang="en-US" dirty="0" err="1" smtClean="0"/>
              <a:t>huyết</a:t>
            </a:r>
            <a:r>
              <a:rPr lang="en-US" dirty="0" smtClean="0"/>
              <a:t> </a:t>
            </a:r>
            <a:r>
              <a:rPr lang="en-US" dirty="0" err="1" smtClean="0"/>
              <a:t>áp</a:t>
            </a:r>
            <a:r>
              <a:rPr lang="en-US" dirty="0" smtClean="0"/>
              <a:t> </a:t>
            </a:r>
            <a:r>
              <a:rPr lang="en-US" dirty="0" err="1" smtClean="0"/>
              <a:t>giảm</a:t>
            </a:r>
            <a:r>
              <a:rPr lang="en-US" dirty="0" smtClean="0"/>
              <a:t>, </a:t>
            </a:r>
            <a:r>
              <a:rPr lang="en-US" dirty="0" err="1" smtClean="0"/>
              <a:t>thân</a:t>
            </a:r>
            <a:r>
              <a:rPr lang="en-US" dirty="0" smtClean="0"/>
              <a:t> </a:t>
            </a:r>
            <a:r>
              <a:rPr lang="en-US" dirty="0" err="1" smtClean="0"/>
              <a:t>nhiệt</a:t>
            </a:r>
            <a:r>
              <a:rPr lang="en-US" dirty="0" smtClean="0"/>
              <a:t> </a:t>
            </a:r>
            <a:r>
              <a:rPr lang="en-US" dirty="0" err="1" smtClean="0"/>
              <a:t>giảm</a:t>
            </a:r>
            <a:r>
              <a:rPr lang="en-US" dirty="0" smtClean="0"/>
              <a:t>, </a:t>
            </a:r>
            <a:r>
              <a:rPr lang="en-US" dirty="0" err="1" smtClean="0"/>
              <a:t>bất</a:t>
            </a:r>
            <a:r>
              <a:rPr lang="en-US" dirty="0" smtClean="0"/>
              <a:t> </a:t>
            </a:r>
            <a:r>
              <a:rPr lang="en-US" dirty="0" err="1" smtClean="0"/>
              <a:t>tỉnh</a:t>
            </a:r>
            <a:r>
              <a:rPr lang="en-US" dirty="0"/>
              <a:t> </a:t>
            </a:r>
            <a:r>
              <a:rPr lang="en-US" dirty="0" smtClean="0"/>
              <a:t>(</a:t>
            </a:r>
            <a:r>
              <a:rPr lang="en-US" dirty="0" err="1" smtClean="0"/>
              <a:t>hôn</a:t>
            </a:r>
            <a:r>
              <a:rPr lang="en-US" dirty="0" smtClean="0"/>
              <a:t> </a:t>
            </a:r>
            <a:r>
              <a:rPr lang="en-US" dirty="0" err="1" smtClean="0"/>
              <a:t>mê</a:t>
            </a:r>
            <a:r>
              <a:rPr lang="en-US" dirty="0" smtClean="0"/>
              <a:t>).</a:t>
            </a:r>
          </a:p>
          <a:p>
            <a:r>
              <a:rPr lang="en-US" dirty="0" err="1" smtClean="0"/>
              <a:t>Nguy</a:t>
            </a:r>
            <a:r>
              <a:rPr lang="en-US" dirty="0" smtClean="0"/>
              <a:t> </a:t>
            </a:r>
            <a:r>
              <a:rPr lang="en-US" dirty="0" err="1" smtClean="0"/>
              <a:t>cơ</a:t>
            </a:r>
            <a:r>
              <a:rPr lang="en-US" dirty="0" smtClean="0"/>
              <a:t> </a:t>
            </a:r>
            <a:r>
              <a:rPr lang="en-US" dirty="0" err="1" smtClean="0"/>
              <a:t>ngộ</a:t>
            </a:r>
            <a:r>
              <a:rPr lang="en-US" dirty="0" smtClean="0"/>
              <a:t> </a:t>
            </a:r>
            <a:r>
              <a:rPr lang="en-US" dirty="0" err="1" smtClean="0"/>
              <a:t>độc</a:t>
            </a:r>
            <a:r>
              <a:rPr lang="en-US" dirty="0" smtClean="0"/>
              <a:t> </a:t>
            </a:r>
            <a:r>
              <a:rPr lang="en-US" dirty="0" err="1" smtClean="0"/>
              <a:t>tăng</a:t>
            </a:r>
            <a:r>
              <a:rPr lang="en-US" dirty="0" smtClean="0"/>
              <a:t> </a:t>
            </a:r>
            <a:r>
              <a:rPr lang="en-US" dirty="0" err="1" smtClean="0"/>
              <a:t>cao</a:t>
            </a:r>
            <a:r>
              <a:rPr lang="en-US" dirty="0" smtClean="0"/>
              <a:t> </a:t>
            </a:r>
            <a:r>
              <a:rPr lang="en-US" dirty="0" err="1" smtClean="0"/>
              <a:t>nếu</a:t>
            </a:r>
            <a:r>
              <a:rPr lang="en-US" dirty="0" smtClean="0"/>
              <a:t> CDTP </a:t>
            </a:r>
            <a:r>
              <a:rPr lang="en-US" dirty="0" err="1" smtClean="0"/>
              <a:t>được</a:t>
            </a:r>
            <a:r>
              <a:rPr lang="en-US" dirty="0" smtClean="0"/>
              <a:t> </a:t>
            </a:r>
            <a:r>
              <a:rPr lang="en-US" dirty="0" err="1" smtClean="0"/>
              <a:t>dùng</a:t>
            </a:r>
            <a:r>
              <a:rPr lang="en-US" dirty="0" smtClean="0"/>
              <a:t> </a:t>
            </a:r>
            <a:r>
              <a:rPr lang="en-US" dirty="0" err="1" smtClean="0"/>
              <a:t>phối</a:t>
            </a:r>
            <a:r>
              <a:rPr lang="en-US" dirty="0" smtClean="0"/>
              <a:t> </a:t>
            </a:r>
            <a:r>
              <a:rPr lang="en-US" dirty="0" err="1"/>
              <a:t>hợp</a:t>
            </a:r>
            <a:r>
              <a:rPr lang="en-US" dirty="0"/>
              <a:t> </a:t>
            </a:r>
            <a:r>
              <a:rPr lang="en-US" dirty="0" err="1" smtClean="0"/>
              <a:t>với</a:t>
            </a:r>
            <a:r>
              <a:rPr lang="en-US" dirty="0" smtClean="0"/>
              <a:t> </a:t>
            </a:r>
            <a:r>
              <a:rPr lang="en-US" dirty="0" err="1" smtClean="0"/>
              <a:t>các</a:t>
            </a:r>
            <a:r>
              <a:rPr lang="en-US" dirty="0" smtClean="0"/>
              <a:t> </a:t>
            </a:r>
            <a:r>
              <a:rPr lang="en-US" dirty="0" err="1" smtClean="0"/>
              <a:t>chất</a:t>
            </a:r>
            <a:r>
              <a:rPr lang="en-US" dirty="0" smtClean="0"/>
              <a:t> </a:t>
            </a:r>
            <a:r>
              <a:rPr lang="en-US" dirty="0" err="1" smtClean="0"/>
              <a:t>yên</a:t>
            </a:r>
            <a:r>
              <a:rPr lang="en-US" dirty="0" smtClean="0"/>
              <a:t> </a:t>
            </a:r>
            <a:r>
              <a:rPr lang="en-US" dirty="0" err="1" smtClean="0"/>
              <a:t>dịu</a:t>
            </a:r>
            <a:r>
              <a:rPr lang="en-US" dirty="0" smtClean="0"/>
              <a:t> </a:t>
            </a:r>
            <a:r>
              <a:rPr lang="en-US" dirty="0" err="1" smtClean="0"/>
              <a:t>khác</a:t>
            </a:r>
            <a:r>
              <a:rPr lang="en-US" dirty="0" smtClean="0"/>
              <a:t>.</a:t>
            </a:r>
          </a:p>
          <a:p>
            <a:r>
              <a:rPr lang="en-US" dirty="0" err="1" smtClean="0"/>
              <a:t>Hội</a:t>
            </a:r>
            <a:r>
              <a:rPr lang="en-US" dirty="0" smtClean="0"/>
              <a:t> </a:t>
            </a:r>
            <a:r>
              <a:rPr lang="en-US" dirty="0" err="1" smtClean="0"/>
              <a:t>chứng</a:t>
            </a:r>
            <a:r>
              <a:rPr lang="en-US" dirty="0" smtClean="0"/>
              <a:t> </a:t>
            </a:r>
            <a:r>
              <a:rPr lang="en-US" dirty="0" err="1" smtClean="0"/>
              <a:t>cai</a:t>
            </a:r>
            <a:r>
              <a:rPr lang="en-US" dirty="0" smtClean="0"/>
              <a:t> CDTP: </a:t>
            </a:r>
            <a:r>
              <a:rPr lang="en-US" dirty="0" err="1" smtClean="0"/>
              <a:t>ngáp</a:t>
            </a:r>
            <a:r>
              <a:rPr lang="en-US" dirty="0" smtClean="0"/>
              <a:t>, </a:t>
            </a:r>
            <a:r>
              <a:rPr lang="en-US" dirty="0" err="1" smtClean="0"/>
              <a:t>vã</a:t>
            </a:r>
            <a:r>
              <a:rPr lang="en-US" dirty="0" smtClean="0"/>
              <a:t> </a:t>
            </a:r>
            <a:r>
              <a:rPr lang="en-US" dirty="0" err="1" smtClean="0"/>
              <a:t>mồ</a:t>
            </a:r>
            <a:r>
              <a:rPr lang="en-US" dirty="0" smtClean="0"/>
              <a:t> </a:t>
            </a:r>
            <a:r>
              <a:rPr lang="en-US" dirty="0" err="1" smtClean="0"/>
              <a:t>hôi</a:t>
            </a:r>
            <a:r>
              <a:rPr lang="en-US" dirty="0" smtClean="0"/>
              <a:t>, </a:t>
            </a:r>
            <a:r>
              <a:rPr lang="en-US" dirty="0" err="1" smtClean="0"/>
              <a:t>ớn</a:t>
            </a:r>
            <a:r>
              <a:rPr lang="en-US" dirty="0" smtClean="0"/>
              <a:t> </a:t>
            </a:r>
            <a:r>
              <a:rPr lang="en-US" dirty="0" err="1" smtClean="0"/>
              <a:t>lạnh</a:t>
            </a:r>
            <a:r>
              <a:rPr lang="en-US" dirty="0" smtClean="0"/>
              <a:t>, </a:t>
            </a:r>
            <a:r>
              <a:rPr lang="en-US" dirty="0" err="1" smtClean="0"/>
              <a:t>đau</a:t>
            </a:r>
            <a:r>
              <a:rPr lang="en-US" dirty="0" smtClean="0"/>
              <a:t> </a:t>
            </a:r>
            <a:r>
              <a:rPr lang="en-US" dirty="0" err="1" smtClean="0"/>
              <a:t>nhức</a:t>
            </a:r>
            <a:r>
              <a:rPr lang="en-US" dirty="0" smtClean="0"/>
              <a:t>, </a:t>
            </a:r>
            <a:r>
              <a:rPr lang="en-US" dirty="0" err="1" smtClean="0"/>
              <a:t>đau</a:t>
            </a:r>
            <a:r>
              <a:rPr lang="en-US" dirty="0" smtClean="0"/>
              <a:t> </a:t>
            </a:r>
            <a:r>
              <a:rPr lang="en-US" dirty="0" err="1" smtClean="0"/>
              <a:t>bụng</a:t>
            </a:r>
            <a:r>
              <a:rPr lang="en-US" dirty="0" smtClean="0"/>
              <a:t>, </a:t>
            </a:r>
            <a:r>
              <a:rPr lang="en-US" dirty="0" err="1" smtClean="0"/>
              <a:t>buồn</a:t>
            </a:r>
            <a:r>
              <a:rPr lang="en-US" dirty="0" smtClean="0"/>
              <a:t> </a:t>
            </a:r>
            <a:r>
              <a:rPr lang="en-US" dirty="0" err="1" smtClean="0"/>
              <a:t>nôn</a:t>
            </a:r>
            <a:r>
              <a:rPr lang="en-US" dirty="0" smtClean="0"/>
              <a:t>, </a:t>
            </a:r>
            <a:r>
              <a:rPr lang="en-US" dirty="0" err="1" smtClean="0"/>
              <a:t>tiêu</a:t>
            </a:r>
            <a:r>
              <a:rPr lang="en-US" dirty="0" smtClean="0"/>
              <a:t> </a:t>
            </a:r>
            <a:r>
              <a:rPr lang="en-US" dirty="0" err="1" smtClean="0"/>
              <a:t>chảy</a:t>
            </a:r>
            <a:r>
              <a:rPr lang="en-US" dirty="0" smtClean="0"/>
              <a:t>, </a:t>
            </a:r>
            <a:r>
              <a:rPr lang="en-US" dirty="0" err="1" smtClean="0"/>
              <a:t>khó</a:t>
            </a:r>
            <a:r>
              <a:rPr lang="en-US" dirty="0" smtClean="0"/>
              <a:t> </a:t>
            </a:r>
            <a:r>
              <a:rPr lang="en-US" dirty="0" err="1" smtClean="0"/>
              <a:t>ngủ</a:t>
            </a:r>
            <a:r>
              <a:rPr lang="en-US" dirty="0" smtClean="0"/>
              <a:t>, </a:t>
            </a:r>
            <a:r>
              <a:rPr lang="en-US" dirty="0" err="1" smtClean="0"/>
              <a:t>bứt</a:t>
            </a:r>
            <a:r>
              <a:rPr lang="en-US" dirty="0" smtClean="0"/>
              <a:t> </a:t>
            </a:r>
            <a:r>
              <a:rPr lang="en-US" dirty="0" err="1" smtClean="0"/>
              <a:t>rứt</a:t>
            </a:r>
            <a:r>
              <a:rPr lang="en-US" dirty="0" smtClean="0"/>
              <a:t>.</a:t>
            </a:r>
            <a:endParaRPr lang="en-US" dirty="0"/>
          </a:p>
        </p:txBody>
      </p:sp>
    </p:spTree>
    <p:extLst>
      <p:ext uri="{BB962C8B-B14F-4D97-AF65-F5344CB8AC3E}">
        <p14:creationId xmlns:p14="http://schemas.microsoft.com/office/powerpoint/2010/main" val="15596238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6182</TotalTime>
  <Words>3089</Words>
  <Application>Microsoft Office PowerPoint</Application>
  <PresentationFormat>On-screen Show (4:3)</PresentationFormat>
  <Paragraphs>288</Paragraphs>
  <Slides>49</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49</vt:i4>
      </vt:variant>
    </vt:vector>
  </HeadingPairs>
  <TitlesOfParts>
    <vt:vector size="58" baseType="lpstr">
      <vt:lpstr>MS PGothic</vt:lpstr>
      <vt:lpstr>.VnTimeH</vt:lpstr>
      <vt:lpstr>Arial</vt:lpstr>
      <vt:lpstr>Calibri</vt:lpstr>
      <vt:lpstr>Calibri Light</vt:lpstr>
      <vt:lpstr>Tahoma</vt:lpstr>
      <vt:lpstr>Times New Roman</vt:lpstr>
      <vt:lpstr>Verdana</vt:lpstr>
      <vt:lpstr>Office Theme</vt:lpstr>
      <vt:lpstr>Tổng quan về nghiện chất và điều trị methadone</vt:lpstr>
      <vt:lpstr>MỤC TIÊU</vt:lpstr>
      <vt:lpstr>Câu hỏi: Kể tên các chất ma túy?</vt:lpstr>
      <vt:lpstr>Định nghĩa “ma túy”</vt:lpstr>
      <vt:lpstr>“Ma túy” theo Tổ chức y tế thế giới (WHO)</vt:lpstr>
      <vt:lpstr>Như vậy tất cả các chất sau đều là ma túy:</vt:lpstr>
      <vt:lpstr>Phân loại chất tác động tâm thần</vt:lpstr>
      <vt:lpstr>Biểu hiện sau đây là của loại ma túy nào?</vt:lpstr>
      <vt:lpstr>CDTP thuộc nhóm ma túy yên dịu</vt:lpstr>
      <vt:lpstr>Đặc điểm chung của CDTP (opioid)</vt:lpstr>
      <vt:lpstr>Phân loại chất dạng thuốc phiện</vt:lpstr>
      <vt:lpstr>CDTP tự nhiên</vt:lpstr>
      <vt:lpstr>CDTP bán tổng hợp</vt:lpstr>
      <vt:lpstr>CDTP tổng hợp</vt:lpstr>
      <vt:lpstr>Khái niệm nghiện chất</vt:lpstr>
      <vt:lpstr>Các thuật ngữ</vt:lpstr>
      <vt:lpstr>Lệ thuộc cơ thể (sinh lí, thể chất)</vt:lpstr>
      <vt:lpstr>Lệ thuộc tâm lí</vt:lpstr>
      <vt:lpstr>TIÊU CHUẨN CHẨN ĐOÁN NGHIỆN CHẤT ICD – 10</vt:lpstr>
      <vt:lpstr>Tóm lại:</vt:lpstr>
      <vt:lpstr>Methadone có gây nghiện?</vt:lpstr>
      <vt:lpstr>Phát biểu nào là đúng về điều trị duy trì methadone cho nghiện CDTP?</vt:lpstr>
      <vt:lpstr>Ý nghĩa đối với điều trị nghiện chất</vt:lpstr>
      <vt:lpstr>PowerPoint Presentation</vt:lpstr>
      <vt:lpstr>Diễn tiến bệnh lí nghiện chất</vt:lpstr>
      <vt:lpstr>Lý do bắt đầu sử dụng chất?</vt:lpstr>
      <vt:lpstr>Lý do nghiện chất?</vt:lpstr>
      <vt:lpstr>Nghiện chất là bệnh lí sinh học, tâm lí và xã hội</vt:lpstr>
      <vt:lpstr>Yếu tố sinh học</vt:lpstr>
      <vt:lpstr>PowerPoint Presentation</vt:lpstr>
      <vt:lpstr>Ma túy và Dopamine</vt:lpstr>
      <vt:lpstr>Ma túy và Dopamine (t.t)</vt:lpstr>
      <vt:lpstr>Tính chất cưỡng chế xuất phát từ não</vt:lpstr>
      <vt:lpstr>Ý nghĩa của “ý chí” trong điều trị</vt:lpstr>
      <vt:lpstr>Yếu tố gia đình, xã hội</vt:lpstr>
      <vt:lpstr>Bài học từ chiến tranh Việt Nam (1970)</vt:lpstr>
      <vt:lpstr>Nghiện chất là bệnh lí mạn tính</vt:lpstr>
      <vt:lpstr>PowerPoint Presentation</vt:lpstr>
      <vt:lpstr>Ý nghĩa trong thực hành</vt:lpstr>
      <vt:lpstr>Ý nghĩa của điều trị methadone trong nghiện CDTP:</vt:lpstr>
      <vt:lpstr>Các thuốc được sử dụng trong điều trị nghiện CDTP (trên thế giới)</vt:lpstr>
      <vt:lpstr>Đặc điểm tâm lí của người nghiện</vt:lpstr>
      <vt:lpstr>Hiểu nhầm của thầy thuốc về người nghiện</vt:lpstr>
      <vt:lpstr>KẾT LUẬN</vt:lpstr>
      <vt:lpstr>Tình huống lâm sàng</vt:lpstr>
      <vt:lpstr>Tình huống lâm sàng</vt:lpstr>
      <vt:lpstr>Bệnh nhân có còn nghiện?</vt:lpstr>
      <vt:lpstr>Có cần điều trị methadone?</vt:lpstr>
      <vt:lpstr>BN không muốn uống điều trị methadone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NGUYEN Song Chi Trung</dc:creator>
  <cp:lastModifiedBy>nschitrung@yahoo.com</cp:lastModifiedBy>
  <cp:revision>348</cp:revision>
  <dcterms:created xsi:type="dcterms:W3CDTF">2012-09-26T08:12:14Z</dcterms:created>
  <dcterms:modified xsi:type="dcterms:W3CDTF">2017-06-30T09:44:27Z</dcterms:modified>
</cp:coreProperties>
</file>