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0"/>
  </p:notesMasterIdLst>
  <p:sldIdLst>
    <p:sldId id="256" r:id="rId2"/>
    <p:sldId id="279" r:id="rId3"/>
    <p:sldId id="257" r:id="rId4"/>
    <p:sldId id="258" r:id="rId5"/>
    <p:sldId id="288" r:id="rId6"/>
    <p:sldId id="289" r:id="rId7"/>
    <p:sldId id="259" r:id="rId8"/>
    <p:sldId id="261" r:id="rId9"/>
    <p:sldId id="287" r:id="rId10"/>
    <p:sldId id="260" r:id="rId11"/>
    <p:sldId id="262" r:id="rId12"/>
    <p:sldId id="263" r:id="rId13"/>
    <p:sldId id="264" r:id="rId14"/>
    <p:sldId id="265" r:id="rId15"/>
    <p:sldId id="266" r:id="rId16"/>
    <p:sldId id="267" r:id="rId17"/>
    <p:sldId id="290" r:id="rId18"/>
    <p:sldId id="281" r:id="rId19"/>
    <p:sldId id="294" r:id="rId20"/>
    <p:sldId id="280" r:id="rId21"/>
    <p:sldId id="269" r:id="rId22"/>
    <p:sldId id="270" r:id="rId23"/>
    <p:sldId id="292" r:id="rId24"/>
    <p:sldId id="291" r:id="rId25"/>
    <p:sldId id="293" r:id="rId26"/>
    <p:sldId id="296" r:id="rId27"/>
    <p:sldId id="278" r:id="rId28"/>
    <p:sldId id="27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790" autoAdjust="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C4BEFA-2815-4767-B89D-F9857C589AC5}" type="doc">
      <dgm:prSet loTypeId="urn:microsoft.com/office/officeart/2005/8/layout/radial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3EEBF76-0558-456C-83BD-0AA0D4D04BD8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2800" b="1" dirty="0" smtClean="0"/>
            <a:t>MTD</a:t>
          </a:r>
          <a:endParaRPr lang="en-US" sz="2800" b="1" dirty="0"/>
        </a:p>
      </dgm:t>
    </dgm:pt>
    <dgm:pt modelId="{6C123FD6-96FC-4E91-8EF6-26485755E8AD}" type="parTrans" cxnId="{B0ECB580-1AF7-455B-B596-195B8053C5BD}">
      <dgm:prSet/>
      <dgm:spPr/>
      <dgm:t>
        <a:bodyPr/>
        <a:lstStyle/>
        <a:p>
          <a:endParaRPr lang="en-US"/>
        </a:p>
      </dgm:t>
    </dgm:pt>
    <dgm:pt modelId="{58BDA663-F057-4A02-80A9-437F0ADADC17}" type="sibTrans" cxnId="{B0ECB580-1AF7-455B-B596-195B8053C5BD}">
      <dgm:prSet/>
      <dgm:spPr/>
      <dgm:t>
        <a:bodyPr/>
        <a:lstStyle/>
        <a:p>
          <a:endParaRPr lang="en-US"/>
        </a:p>
      </dgm:t>
    </dgm:pt>
    <dgm:pt modelId="{604D71AD-6F7B-4ABE-B703-99EA2721D1AA}">
      <dgm:prSet phldrT="[Text]"/>
      <dgm:spPr/>
      <dgm:t>
        <a:bodyPr/>
        <a:lstStyle/>
        <a:p>
          <a:r>
            <a:rPr lang="en-US" b="1" dirty="0" err="1" smtClean="0"/>
            <a:t>Khởi</a:t>
          </a:r>
          <a:r>
            <a:rPr lang="en-US" b="1" dirty="0" smtClean="0"/>
            <a:t> </a:t>
          </a:r>
          <a:r>
            <a:rPr lang="en-US" b="1" dirty="0" err="1" smtClean="0"/>
            <a:t>phát</a:t>
          </a:r>
          <a:r>
            <a:rPr lang="en-US" b="1" dirty="0" smtClean="0"/>
            <a:t> TD </a:t>
          </a:r>
          <a:r>
            <a:rPr lang="en-US" b="1" dirty="0" err="1" smtClean="0"/>
            <a:t>chậm</a:t>
          </a:r>
          <a:endParaRPr lang="en-US" b="1" dirty="0"/>
        </a:p>
      </dgm:t>
    </dgm:pt>
    <dgm:pt modelId="{5121BA98-FDF5-4E7B-9226-1A9FC6407699}" type="parTrans" cxnId="{7873BEC4-1A29-45C4-99C8-68CE1100CB07}">
      <dgm:prSet/>
      <dgm:spPr/>
      <dgm:t>
        <a:bodyPr/>
        <a:lstStyle/>
        <a:p>
          <a:endParaRPr lang="en-US"/>
        </a:p>
      </dgm:t>
    </dgm:pt>
    <dgm:pt modelId="{213CAA46-AF59-47F9-842C-2ACEC2861351}" type="sibTrans" cxnId="{7873BEC4-1A29-45C4-99C8-68CE1100CB07}">
      <dgm:prSet/>
      <dgm:spPr/>
      <dgm:t>
        <a:bodyPr/>
        <a:lstStyle/>
        <a:p>
          <a:endParaRPr lang="en-US"/>
        </a:p>
      </dgm:t>
    </dgm:pt>
    <dgm:pt modelId="{A5258583-14F5-435B-A7B4-2B42B2C1D45F}">
      <dgm:prSet phldrT="[Text]"/>
      <dgm:spPr/>
      <dgm:t>
        <a:bodyPr/>
        <a:lstStyle/>
        <a:p>
          <a:r>
            <a:rPr lang="en-US" b="1" dirty="0" smtClean="0"/>
            <a:t>T1/2 </a:t>
          </a:r>
          <a:r>
            <a:rPr lang="en-US" b="1" dirty="0" err="1" smtClean="0"/>
            <a:t>dài</a:t>
          </a:r>
          <a:endParaRPr lang="en-US" b="1" dirty="0"/>
        </a:p>
      </dgm:t>
    </dgm:pt>
    <dgm:pt modelId="{E7FDF5C1-D23D-46B3-99F8-D7333A6EB1FD}" type="parTrans" cxnId="{B4BA4AC0-FEB1-4436-9A4E-E3D7AF473BF8}">
      <dgm:prSet/>
      <dgm:spPr/>
      <dgm:t>
        <a:bodyPr/>
        <a:lstStyle/>
        <a:p>
          <a:endParaRPr lang="en-US"/>
        </a:p>
      </dgm:t>
    </dgm:pt>
    <dgm:pt modelId="{9C1F1716-0690-4A4F-A726-A5B58925940F}" type="sibTrans" cxnId="{B4BA4AC0-FEB1-4436-9A4E-E3D7AF473BF8}">
      <dgm:prSet/>
      <dgm:spPr/>
      <dgm:t>
        <a:bodyPr/>
        <a:lstStyle/>
        <a:p>
          <a:endParaRPr lang="en-US"/>
        </a:p>
      </dgm:t>
    </dgm:pt>
    <dgm:pt modelId="{ADAFE6EC-5C10-492E-93B8-98945516BCF4}">
      <dgm:prSet phldrT="[Text]"/>
      <dgm:spPr/>
      <dgm:t>
        <a:bodyPr/>
        <a:lstStyle/>
        <a:p>
          <a:r>
            <a:rPr lang="en-US" b="1" dirty="0" err="1" smtClean="0"/>
            <a:t>Ít</a:t>
          </a:r>
          <a:r>
            <a:rPr lang="en-US" b="1" dirty="0" smtClean="0"/>
            <a:t> </a:t>
          </a:r>
          <a:r>
            <a:rPr lang="en-US" b="1" dirty="0" err="1" smtClean="0"/>
            <a:t>gây</a:t>
          </a:r>
          <a:r>
            <a:rPr lang="en-US" b="1" dirty="0" smtClean="0"/>
            <a:t> </a:t>
          </a:r>
          <a:r>
            <a:rPr lang="en-US" b="1" dirty="0" err="1" smtClean="0"/>
            <a:t>khoái</a:t>
          </a:r>
          <a:r>
            <a:rPr lang="en-US" b="1" dirty="0" smtClean="0"/>
            <a:t> </a:t>
          </a:r>
          <a:r>
            <a:rPr lang="en-US" b="1" dirty="0" err="1" smtClean="0"/>
            <a:t>cảm</a:t>
          </a:r>
          <a:r>
            <a:rPr lang="en-US" b="1" dirty="0" smtClean="0"/>
            <a:t> ở </a:t>
          </a:r>
          <a:r>
            <a:rPr lang="en-US" b="1" dirty="0" err="1" smtClean="0"/>
            <a:t>liều</a:t>
          </a:r>
          <a:r>
            <a:rPr lang="en-US" b="1" dirty="0" smtClean="0"/>
            <a:t> ĐT</a:t>
          </a:r>
          <a:endParaRPr lang="en-US" b="1" dirty="0"/>
        </a:p>
      </dgm:t>
    </dgm:pt>
    <dgm:pt modelId="{3F9C97F5-03DC-44CA-B98C-70D3E223F314}" type="parTrans" cxnId="{7505C428-F7CA-4486-8549-FA5E45F4858F}">
      <dgm:prSet/>
      <dgm:spPr/>
      <dgm:t>
        <a:bodyPr/>
        <a:lstStyle/>
        <a:p>
          <a:endParaRPr lang="en-US"/>
        </a:p>
      </dgm:t>
    </dgm:pt>
    <dgm:pt modelId="{262BE57B-DD57-4FB7-81CE-47D72CBF4746}" type="sibTrans" cxnId="{7505C428-F7CA-4486-8549-FA5E45F4858F}">
      <dgm:prSet/>
      <dgm:spPr/>
      <dgm:t>
        <a:bodyPr/>
        <a:lstStyle/>
        <a:p>
          <a:endParaRPr lang="en-US"/>
        </a:p>
      </dgm:t>
    </dgm:pt>
    <dgm:pt modelId="{59BEBA73-A687-4BFF-A843-FF9F80C4C3BB}">
      <dgm:prSet phldrT="[Text]"/>
      <dgm:spPr/>
      <dgm:t>
        <a:bodyPr/>
        <a:lstStyle/>
        <a:p>
          <a:r>
            <a:rPr lang="en-US" b="1" dirty="0" err="1" smtClean="0"/>
            <a:t>Độ</a:t>
          </a:r>
          <a:r>
            <a:rPr lang="en-US" b="1" dirty="0" smtClean="0"/>
            <a:t> dung </a:t>
          </a:r>
          <a:r>
            <a:rPr lang="en-US" b="1" dirty="0" err="1" smtClean="0"/>
            <a:t>nạp</a:t>
          </a:r>
          <a:r>
            <a:rPr lang="en-US" b="1" dirty="0" smtClean="0"/>
            <a:t> </a:t>
          </a:r>
          <a:r>
            <a:rPr lang="en-US" b="1" dirty="0" err="1" smtClean="0"/>
            <a:t>ổn</a:t>
          </a:r>
          <a:r>
            <a:rPr lang="en-US" b="1" dirty="0" smtClean="0"/>
            <a:t> </a:t>
          </a:r>
          <a:r>
            <a:rPr lang="en-US" b="1" dirty="0" err="1" smtClean="0"/>
            <a:t>định</a:t>
          </a:r>
          <a:endParaRPr lang="en-US" b="1" dirty="0"/>
        </a:p>
      </dgm:t>
    </dgm:pt>
    <dgm:pt modelId="{189ACA36-B55E-4308-9777-713B353D4333}" type="parTrans" cxnId="{406EC5DD-F991-436D-B69C-D9761B15BA32}">
      <dgm:prSet/>
      <dgm:spPr/>
      <dgm:t>
        <a:bodyPr/>
        <a:lstStyle/>
        <a:p>
          <a:endParaRPr lang="en-US"/>
        </a:p>
      </dgm:t>
    </dgm:pt>
    <dgm:pt modelId="{08ED6D74-A5EE-46D7-A2ED-ADBF1FDDB310}" type="sibTrans" cxnId="{406EC5DD-F991-436D-B69C-D9761B15BA32}">
      <dgm:prSet/>
      <dgm:spPr/>
      <dgm:t>
        <a:bodyPr/>
        <a:lstStyle/>
        <a:p>
          <a:endParaRPr lang="en-US"/>
        </a:p>
      </dgm:t>
    </dgm:pt>
    <dgm:pt modelId="{45724A98-6265-48F5-B90E-E3EED8FC8808}">
      <dgm:prSet phldrT="[Text]"/>
      <dgm:spPr/>
      <dgm:t>
        <a:bodyPr/>
        <a:lstStyle/>
        <a:p>
          <a:r>
            <a:rPr lang="en-US" b="1" dirty="0" smtClean="0"/>
            <a:t>PO, </a:t>
          </a:r>
          <a:r>
            <a:rPr lang="en-US" b="1" dirty="0" err="1" smtClean="0"/>
            <a:t>dự</a:t>
          </a:r>
          <a:r>
            <a:rPr lang="en-US" b="1" dirty="0" smtClean="0"/>
            <a:t> </a:t>
          </a:r>
          <a:r>
            <a:rPr lang="en-US" b="1" dirty="0" err="1" smtClean="0"/>
            <a:t>phòng</a:t>
          </a:r>
          <a:r>
            <a:rPr lang="en-US" b="1" dirty="0" smtClean="0"/>
            <a:t> HIV, HBV, HCV</a:t>
          </a:r>
          <a:endParaRPr lang="en-US" b="1" dirty="0"/>
        </a:p>
      </dgm:t>
    </dgm:pt>
    <dgm:pt modelId="{CD4B6BC3-D0D1-43DE-B8A3-58688F0250A5}" type="parTrans" cxnId="{E5C3A673-3B9C-4445-95C2-2710067FFC87}">
      <dgm:prSet/>
      <dgm:spPr/>
      <dgm:t>
        <a:bodyPr/>
        <a:lstStyle/>
        <a:p>
          <a:endParaRPr lang="en-US"/>
        </a:p>
      </dgm:t>
    </dgm:pt>
    <dgm:pt modelId="{3037D52A-9200-466A-A449-48D443A70CE9}" type="sibTrans" cxnId="{E5C3A673-3B9C-4445-95C2-2710067FFC87}">
      <dgm:prSet/>
      <dgm:spPr/>
      <dgm:t>
        <a:bodyPr/>
        <a:lstStyle/>
        <a:p>
          <a:endParaRPr lang="en-US"/>
        </a:p>
      </dgm:t>
    </dgm:pt>
    <dgm:pt modelId="{A6C12812-F1C1-4569-B254-7299AC076284}">
      <dgm:prSet phldrT="[Text]"/>
      <dgm:spPr/>
      <dgm:t>
        <a:bodyPr/>
        <a:lstStyle/>
        <a:p>
          <a:r>
            <a:rPr lang="en-US" b="1" dirty="0" err="1" smtClean="0"/>
            <a:t>Giá</a:t>
          </a:r>
          <a:r>
            <a:rPr lang="en-US" b="1" dirty="0" smtClean="0"/>
            <a:t> </a:t>
          </a:r>
          <a:r>
            <a:rPr lang="en-US" b="1" dirty="0" err="1" smtClean="0"/>
            <a:t>rẻ</a:t>
          </a:r>
          <a:endParaRPr lang="en-US" b="1" dirty="0"/>
        </a:p>
      </dgm:t>
    </dgm:pt>
    <dgm:pt modelId="{12A805D2-5454-4840-9B20-A0AB21F487EF}" type="parTrans" cxnId="{0E02EB7A-C9E9-4AE9-B914-A3CFD6C1BBC0}">
      <dgm:prSet/>
      <dgm:spPr/>
      <dgm:t>
        <a:bodyPr/>
        <a:lstStyle/>
        <a:p>
          <a:endParaRPr lang="en-US"/>
        </a:p>
      </dgm:t>
    </dgm:pt>
    <dgm:pt modelId="{7BD2054E-B81A-41C3-93B2-FD647512AD7E}" type="sibTrans" cxnId="{0E02EB7A-C9E9-4AE9-B914-A3CFD6C1BBC0}">
      <dgm:prSet/>
      <dgm:spPr/>
      <dgm:t>
        <a:bodyPr/>
        <a:lstStyle/>
        <a:p>
          <a:endParaRPr lang="en-US"/>
        </a:p>
      </dgm:t>
    </dgm:pt>
    <dgm:pt modelId="{B3797518-9B40-4A9D-A8E5-68FE4D5FAF7A}">
      <dgm:prSet phldrT="[Text]"/>
      <dgm:spPr/>
      <dgm:t>
        <a:bodyPr/>
        <a:lstStyle/>
        <a:p>
          <a:r>
            <a:rPr lang="en-US" b="1" dirty="0" err="1" smtClean="0"/>
            <a:t>Phục</a:t>
          </a:r>
          <a:r>
            <a:rPr lang="en-US" b="1" dirty="0" smtClean="0"/>
            <a:t> </a:t>
          </a:r>
          <a:r>
            <a:rPr lang="en-US" b="1" dirty="0" err="1" smtClean="0"/>
            <a:t>hồi</a:t>
          </a:r>
          <a:r>
            <a:rPr lang="en-US" b="1" dirty="0" smtClean="0"/>
            <a:t> </a:t>
          </a:r>
          <a:r>
            <a:rPr lang="en-US" b="1" dirty="0" err="1" smtClean="0"/>
            <a:t>chức</a:t>
          </a:r>
          <a:r>
            <a:rPr lang="en-US" b="1" dirty="0" smtClean="0"/>
            <a:t> </a:t>
          </a:r>
          <a:r>
            <a:rPr lang="en-US" b="1" dirty="0" err="1" smtClean="0"/>
            <a:t>năng</a:t>
          </a:r>
          <a:r>
            <a:rPr lang="en-US" b="1" dirty="0" smtClean="0"/>
            <a:t> </a:t>
          </a:r>
          <a:r>
            <a:rPr lang="en-US" b="1" dirty="0" err="1" smtClean="0"/>
            <a:t>tâm</a:t>
          </a:r>
          <a:r>
            <a:rPr lang="en-US" b="1" dirty="0" smtClean="0"/>
            <a:t> </a:t>
          </a:r>
          <a:r>
            <a:rPr lang="en-US" b="1" dirty="0" err="1" smtClean="0"/>
            <a:t>lý</a:t>
          </a:r>
          <a:r>
            <a:rPr lang="en-US" b="1" dirty="0" smtClean="0"/>
            <a:t> – </a:t>
          </a:r>
          <a:r>
            <a:rPr lang="en-US" b="1" dirty="0" err="1" smtClean="0"/>
            <a:t>xã</a:t>
          </a:r>
          <a:r>
            <a:rPr lang="en-US" b="1" dirty="0" smtClean="0"/>
            <a:t> </a:t>
          </a:r>
          <a:r>
            <a:rPr lang="en-US" b="1" dirty="0" err="1" smtClean="0"/>
            <a:t>hội</a:t>
          </a:r>
          <a:endParaRPr lang="en-US" b="1" dirty="0"/>
        </a:p>
      </dgm:t>
    </dgm:pt>
    <dgm:pt modelId="{D87DEEC3-1708-4E8C-BCB8-05C1B018CBE5}" type="parTrans" cxnId="{A9A0F960-513E-4261-A4E5-B7A617C44EC6}">
      <dgm:prSet/>
      <dgm:spPr/>
      <dgm:t>
        <a:bodyPr/>
        <a:lstStyle/>
        <a:p>
          <a:endParaRPr lang="en-US"/>
        </a:p>
      </dgm:t>
    </dgm:pt>
    <dgm:pt modelId="{BC5BF434-6ABD-47FC-856B-0C95896B3AB7}" type="sibTrans" cxnId="{A9A0F960-513E-4261-A4E5-B7A617C44EC6}">
      <dgm:prSet/>
      <dgm:spPr/>
      <dgm:t>
        <a:bodyPr/>
        <a:lstStyle/>
        <a:p>
          <a:endParaRPr lang="en-US"/>
        </a:p>
      </dgm:t>
    </dgm:pt>
    <dgm:pt modelId="{D176F384-A225-465A-B09E-C9AEAF74DF9B}" type="pres">
      <dgm:prSet presAssocID="{7CC4BEFA-2815-4767-B89D-F9857C589AC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B3694B3-559E-450F-BE7A-E53944518589}" type="pres">
      <dgm:prSet presAssocID="{23EEBF76-0558-456C-83BD-0AA0D4D04BD8}" presName="centerShape" presStyleLbl="node0" presStyleIdx="0" presStyleCnt="1"/>
      <dgm:spPr/>
    </dgm:pt>
    <dgm:pt modelId="{8DA9E62B-F790-4F35-A7D7-B32471FD5CF0}" type="pres">
      <dgm:prSet presAssocID="{5121BA98-FDF5-4E7B-9226-1A9FC6407699}" presName="Name9" presStyleLbl="parChTrans1D2" presStyleIdx="0" presStyleCnt="7"/>
      <dgm:spPr/>
    </dgm:pt>
    <dgm:pt modelId="{417DE8B2-99E1-40C3-AA36-B255A3849F4F}" type="pres">
      <dgm:prSet presAssocID="{5121BA98-FDF5-4E7B-9226-1A9FC6407699}" presName="connTx" presStyleLbl="parChTrans1D2" presStyleIdx="0" presStyleCnt="7"/>
      <dgm:spPr/>
    </dgm:pt>
    <dgm:pt modelId="{F5CF91B5-808E-45C2-B2AB-30AD5C26E6F5}" type="pres">
      <dgm:prSet presAssocID="{604D71AD-6F7B-4ABE-B703-99EA2721D1AA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85CF23-5193-4DEE-A747-DA0E408E3064}" type="pres">
      <dgm:prSet presAssocID="{E7FDF5C1-D23D-46B3-99F8-D7333A6EB1FD}" presName="Name9" presStyleLbl="parChTrans1D2" presStyleIdx="1" presStyleCnt="7"/>
      <dgm:spPr/>
    </dgm:pt>
    <dgm:pt modelId="{F31A5AC7-B4B6-4E7C-8B68-11C3561B9D4C}" type="pres">
      <dgm:prSet presAssocID="{E7FDF5C1-D23D-46B3-99F8-D7333A6EB1FD}" presName="connTx" presStyleLbl="parChTrans1D2" presStyleIdx="1" presStyleCnt="7"/>
      <dgm:spPr/>
    </dgm:pt>
    <dgm:pt modelId="{1A6C305F-66ED-4A78-9F28-1CA70BAD76CA}" type="pres">
      <dgm:prSet presAssocID="{A5258583-14F5-435B-A7B4-2B42B2C1D45F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A34166-FEBC-48D4-9FD2-0BF6E3ED4A2D}" type="pres">
      <dgm:prSet presAssocID="{3F9C97F5-03DC-44CA-B98C-70D3E223F314}" presName="Name9" presStyleLbl="parChTrans1D2" presStyleIdx="2" presStyleCnt="7"/>
      <dgm:spPr/>
    </dgm:pt>
    <dgm:pt modelId="{2C61BFF0-3C8B-41CB-B9EA-0F0DACF0C09D}" type="pres">
      <dgm:prSet presAssocID="{3F9C97F5-03DC-44CA-B98C-70D3E223F314}" presName="connTx" presStyleLbl="parChTrans1D2" presStyleIdx="2" presStyleCnt="7"/>
      <dgm:spPr/>
    </dgm:pt>
    <dgm:pt modelId="{CF1599AF-951A-41B7-B2F9-2A566D24F93C}" type="pres">
      <dgm:prSet presAssocID="{ADAFE6EC-5C10-492E-93B8-98945516BCF4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3B93C2-E626-4C1B-8C86-873FD566AAE3}" type="pres">
      <dgm:prSet presAssocID="{189ACA36-B55E-4308-9777-713B353D4333}" presName="Name9" presStyleLbl="parChTrans1D2" presStyleIdx="3" presStyleCnt="7"/>
      <dgm:spPr/>
    </dgm:pt>
    <dgm:pt modelId="{512991BA-2BE6-438F-9BC6-38BB6E395C60}" type="pres">
      <dgm:prSet presAssocID="{189ACA36-B55E-4308-9777-713B353D4333}" presName="connTx" presStyleLbl="parChTrans1D2" presStyleIdx="3" presStyleCnt="7"/>
      <dgm:spPr/>
    </dgm:pt>
    <dgm:pt modelId="{BB28E077-4AD7-4D9F-8875-CC2BEE753D58}" type="pres">
      <dgm:prSet presAssocID="{59BEBA73-A687-4BFF-A843-FF9F80C4C3BB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E09B6C-3A6B-49C9-B99F-62BDFF024273}" type="pres">
      <dgm:prSet presAssocID="{CD4B6BC3-D0D1-43DE-B8A3-58688F0250A5}" presName="Name9" presStyleLbl="parChTrans1D2" presStyleIdx="4" presStyleCnt="7"/>
      <dgm:spPr/>
    </dgm:pt>
    <dgm:pt modelId="{033B63A8-59AB-47D8-9D41-885873E1CBAD}" type="pres">
      <dgm:prSet presAssocID="{CD4B6BC3-D0D1-43DE-B8A3-58688F0250A5}" presName="connTx" presStyleLbl="parChTrans1D2" presStyleIdx="4" presStyleCnt="7"/>
      <dgm:spPr/>
    </dgm:pt>
    <dgm:pt modelId="{B13E07FB-9487-426E-B74B-00B3488DB512}" type="pres">
      <dgm:prSet presAssocID="{45724A98-6265-48F5-B90E-E3EED8FC8808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71EE39-EB5F-47B5-AD30-80247E01E2D2}" type="pres">
      <dgm:prSet presAssocID="{12A805D2-5454-4840-9B20-A0AB21F487EF}" presName="Name9" presStyleLbl="parChTrans1D2" presStyleIdx="5" presStyleCnt="7"/>
      <dgm:spPr/>
    </dgm:pt>
    <dgm:pt modelId="{4BB1F000-7EE5-4F67-9E37-34800560DFA2}" type="pres">
      <dgm:prSet presAssocID="{12A805D2-5454-4840-9B20-A0AB21F487EF}" presName="connTx" presStyleLbl="parChTrans1D2" presStyleIdx="5" presStyleCnt="7"/>
      <dgm:spPr/>
    </dgm:pt>
    <dgm:pt modelId="{EFE5A075-86A4-425F-886F-40CD906A3FA4}" type="pres">
      <dgm:prSet presAssocID="{A6C12812-F1C1-4569-B254-7299AC076284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37C3D6-CD0E-4ED8-BE0C-1021A5437C36}" type="pres">
      <dgm:prSet presAssocID="{D87DEEC3-1708-4E8C-BCB8-05C1B018CBE5}" presName="Name9" presStyleLbl="parChTrans1D2" presStyleIdx="6" presStyleCnt="7"/>
      <dgm:spPr/>
    </dgm:pt>
    <dgm:pt modelId="{35114538-9DC3-48AB-A2A9-ED11C9F84E94}" type="pres">
      <dgm:prSet presAssocID="{D87DEEC3-1708-4E8C-BCB8-05C1B018CBE5}" presName="connTx" presStyleLbl="parChTrans1D2" presStyleIdx="6" presStyleCnt="7"/>
      <dgm:spPr/>
    </dgm:pt>
    <dgm:pt modelId="{C4D5C4C7-94F0-4EB9-B21D-3D8215549FAB}" type="pres">
      <dgm:prSet presAssocID="{B3797518-9B40-4A9D-A8E5-68FE4D5FAF7A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05C428-F7CA-4486-8549-FA5E45F4858F}" srcId="{23EEBF76-0558-456C-83BD-0AA0D4D04BD8}" destId="{ADAFE6EC-5C10-492E-93B8-98945516BCF4}" srcOrd="2" destOrd="0" parTransId="{3F9C97F5-03DC-44CA-B98C-70D3E223F314}" sibTransId="{262BE57B-DD57-4FB7-81CE-47D72CBF4746}"/>
    <dgm:cxn modelId="{821F00FD-AF3B-4CF8-8817-9954075FA3AC}" type="presOf" srcId="{E7FDF5C1-D23D-46B3-99F8-D7333A6EB1FD}" destId="{5685CF23-5193-4DEE-A747-DA0E408E3064}" srcOrd="0" destOrd="0" presId="urn:microsoft.com/office/officeart/2005/8/layout/radial1"/>
    <dgm:cxn modelId="{ED7FE683-5666-419A-A450-182E0FCA186B}" type="presOf" srcId="{189ACA36-B55E-4308-9777-713B353D4333}" destId="{512991BA-2BE6-438F-9BC6-38BB6E395C60}" srcOrd="1" destOrd="0" presId="urn:microsoft.com/office/officeart/2005/8/layout/radial1"/>
    <dgm:cxn modelId="{6F9A2AF8-B2AB-47A8-888B-F8534945799A}" type="presOf" srcId="{E7FDF5C1-D23D-46B3-99F8-D7333A6EB1FD}" destId="{F31A5AC7-B4B6-4E7C-8B68-11C3561B9D4C}" srcOrd="1" destOrd="0" presId="urn:microsoft.com/office/officeart/2005/8/layout/radial1"/>
    <dgm:cxn modelId="{A27552E2-65B3-42C5-ACA8-F97E52B28575}" type="presOf" srcId="{12A805D2-5454-4840-9B20-A0AB21F487EF}" destId="{C971EE39-EB5F-47B5-AD30-80247E01E2D2}" srcOrd="0" destOrd="0" presId="urn:microsoft.com/office/officeart/2005/8/layout/radial1"/>
    <dgm:cxn modelId="{B0DC5263-C7B0-469D-89C0-CD7554B04B4E}" type="presOf" srcId="{A6C12812-F1C1-4569-B254-7299AC076284}" destId="{EFE5A075-86A4-425F-886F-40CD906A3FA4}" srcOrd="0" destOrd="0" presId="urn:microsoft.com/office/officeart/2005/8/layout/radial1"/>
    <dgm:cxn modelId="{B0ECB580-1AF7-455B-B596-195B8053C5BD}" srcId="{7CC4BEFA-2815-4767-B89D-F9857C589AC5}" destId="{23EEBF76-0558-456C-83BD-0AA0D4D04BD8}" srcOrd="0" destOrd="0" parTransId="{6C123FD6-96FC-4E91-8EF6-26485755E8AD}" sibTransId="{58BDA663-F057-4A02-80A9-437F0ADADC17}"/>
    <dgm:cxn modelId="{DDD315DC-DFAB-4E18-9482-59E93E5505DB}" type="presOf" srcId="{D87DEEC3-1708-4E8C-BCB8-05C1B018CBE5}" destId="{8C37C3D6-CD0E-4ED8-BE0C-1021A5437C36}" srcOrd="0" destOrd="0" presId="urn:microsoft.com/office/officeart/2005/8/layout/radial1"/>
    <dgm:cxn modelId="{406EC5DD-F991-436D-B69C-D9761B15BA32}" srcId="{23EEBF76-0558-456C-83BD-0AA0D4D04BD8}" destId="{59BEBA73-A687-4BFF-A843-FF9F80C4C3BB}" srcOrd="3" destOrd="0" parTransId="{189ACA36-B55E-4308-9777-713B353D4333}" sibTransId="{08ED6D74-A5EE-46D7-A2ED-ADBF1FDDB310}"/>
    <dgm:cxn modelId="{1013B2BE-6CE4-4A37-BF83-43DE7E601764}" type="presOf" srcId="{A5258583-14F5-435B-A7B4-2B42B2C1D45F}" destId="{1A6C305F-66ED-4A78-9F28-1CA70BAD76CA}" srcOrd="0" destOrd="0" presId="urn:microsoft.com/office/officeart/2005/8/layout/radial1"/>
    <dgm:cxn modelId="{FAAC5680-1D44-4EBF-BA68-3283CD61D5F2}" type="presOf" srcId="{12A805D2-5454-4840-9B20-A0AB21F487EF}" destId="{4BB1F000-7EE5-4F67-9E37-34800560DFA2}" srcOrd="1" destOrd="0" presId="urn:microsoft.com/office/officeart/2005/8/layout/radial1"/>
    <dgm:cxn modelId="{B4BA4AC0-FEB1-4436-9A4E-E3D7AF473BF8}" srcId="{23EEBF76-0558-456C-83BD-0AA0D4D04BD8}" destId="{A5258583-14F5-435B-A7B4-2B42B2C1D45F}" srcOrd="1" destOrd="0" parTransId="{E7FDF5C1-D23D-46B3-99F8-D7333A6EB1FD}" sibTransId="{9C1F1716-0690-4A4F-A726-A5B58925940F}"/>
    <dgm:cxn modelId="{8190428E-0919-4B48-8B80-9DDFACC2162E}" type="presOf" srcId="{5121BA98-FDF5-4E7B-9226-1A9FC6407699}" destId="{8DA9E62B-F790-4F35-A7D7-B32471FD5CF0}" srcOrd="0" destOrd="0" presId="urn:microsoft.com/office/officeart/2005/8/layout/radial1"/>
    <dgm:cxn modelId="{E5C3A673-3B9C-4445-95C2-2710067FFC87}" srcId="{23EEBF76-0558-456C-83BD-0AA0D4D04BD8}" destId="{45724A98-6265-48F5-B90E-E3EED8FC8808}" srcOrd="4" destOrd="0" parTransId="{CD4B6BC3-D0D1-43DE-B8A3-58688F0250A5}" sibTransId="{3037D52A-9200-466A-A449-48D443A70CE9}"/>
    <dgm:cxn modelId="{D3942759-4DCD-4C9A-8218-2B1A1FA9145D}" type="presOf" srcId="{189ACA36-B55E-4308-9777-713B353D4333}" destId="{983B93C2-E626-4C1B-8C86-873FD566AAE3}" srcOrd="0" destOrd="0" presId="urn:microsoft.com/office/officeart/2005/8/layout/radial1"/>
    <dgm:cxn modelId="{E3984E1F-CF4B-4061-8C77-45536879CEF4}" type="presOf" srcId="{5121BA98-FDF5-4E7B-9226-1A9FC6407699}" destId="{417DE8B2-99E1-40C3-AA36-B255A3849F4F}" srcOrd="1" destOrd="0" presId="urn:microsoft.com/office/officeart/2005/8/layout/radial1"/>
    <dgm:cxn modelId="{8C863066-487B-4884-BD67-E429E9CA0FD0}" type="presOf" srcId="{D87DEEC3-1708-4E8C-BCB8-05C1B018CBE5}" destId="{35114538-9DC3-48AB-A2A9-ED11C9F84E94}" srcOrd="1" destOrd="0" presId="urn:microsoft.com/office/officeart/2005/8/layout/radial1"/>
    <dgm:cxn modelId="{15DE2EDF-8795-4621-B476-40DF821CCC7E}" type="presOf" srcId="{ADAFE6EC-5C10-492E-93B8-98945516BCF4}" destId="{CF1599AF-951A-41B7-B2F9-2A566D24F93C}" srcOrd="0" destOrd="0" presId="urn:microsoft.com/office/officeart/2005/8/layout/radial1"/>
    <dgm:cxn modelId="{8772386E-CA0E-45D7-B45A-931F4950FEFF}" type="presOf" srcId="{3F9C97F5-03DC-44CA-B98C-70D3E223F314}" destId="{2C61BFF0-3C8B-41CB-B9EA-0F0DACF0C09D}" srcOrd="1" destOrd="0" presId="urn:microsoft.com/office/officeart/2005/8/layout/radial1"/>
    <dgm:cxn modelId="{0E02EB7A-C9E9-4AE9-B914-A3CFD6C1BBC0}" srcId="{23EEBF76-0558-456C-83BD-0AA0D4D04BD8}" destId="{A6C12812-F1C1-4569-B254-7299AC076284}" srcOrd="5" destOrd="0" parTransId="{12A805D2-5454-4840-9B20-A0AB21F487EF}" sibTransId="{7BD2054E-B81A-41C3-93B2-FD647512AD7E}"/>
    <dgm:cxn modelId="{7F05F0E9-3E91-457A-B574-D1541B98F63E}" type="presOf" srcId="{604D71AD-6F7B-4ABE-B703-99EA2721D1AA}" destId="{F5CF91B5-808E-45C2-B2AB-30AD5C26E6F5}" srcOrd="0" destOrd="0" presId="urn:microsoft.com/office/officeart/2005/8/layout/radial1"/>
    <dgm:cxn modelId="{9D0C3EA2-C70D-47F5-B345-6D0A586AF4D9}" type="presOf" srcId="{B3797518-9B40-4A9D-A8E5-68FE4D5FAF7A}" destId="{C4D5C4C7-94F0-4EB9-B21D-3D8215549FAB}" srcOrd="0" destOrd="0" presId="urn:microsoft.com/office/officeart/2005/8/layout/radial1"/>
    <dgm:cxn modelId="{EF6347E3-224D-4D4B-98CB-CD6E10741870}" type="presOf" srcId="{45724A98-6265-48F5-B90E-E3EED8FC8808}" destId="{B13E07FB-9487-426E-B74B-00B3488DB512}" srcOrd="0" destOrd="0" presId="urn:microsoft.com/office/officeart/2005/8/layout/radial1"/>
    <dgm:cxn modelId="{BC22C679-4712-4AC9-90FD-7F863AD005A2}" type="presOf" srcId="{59BEBA73-A687-4BFF-A843-FF9F80C4C3BB}" destId="{BB28E077-4AD7-4D9F-8875-CC2BEE753D58}" srcOrd="0" destOrd="0" presId="urn:microsoft.com/office/officeart/2005/8/layout/radial1"/>
    <dgm:cxn modelId="{F320F210-EB3C-49A6-BDEB-7F91424AD770}" type="presOf" srcId="{7CC4BEFA-2815-4767-B89D-F9857C589AC5}" destId="{D176F384-A225-465A-B09E-C9AEAF74DF9B}" srcOrd="0" destOrd="0" presId="urn:microsoft.com/office/officeart/2005/8/layout/radial1"/>
    <dgm:cxn modelId="{AA7DDCEB-F082-4049-A2A3-3C26EA8BA874}" type="presOf" srcId="{23EEBF76-0558-456C-83BD-0AA0D4D04BD8}" destId="{FB3694B3-559E-450F-BE7A-E53944518589}" srcOrd="0" destOrd="0" presId="urn:microsoft.com/office/officeart/2005/8/layout/radial1"/>
    <dgm:cxn modelId="{7873BEC4-1A29-45C4-99C8-68CE1100CB07}" srcId="{23EEBF76-0558-456C-83BD-0AA0D4D04BD8}" destId="{604D71AD-6F7B-4ABE-B703-99EA2721D1AA}" srcOrd="0" destOrd="0" parTransId="{5121BA98-FDF5-4E7B-9226-1A9FC6407699}" sibTransId="{213CAA46-AF59-47F9-842C-2ACEC2861351}"/>
    <dgm:cxn modelId="{0E1FCBE1-7430-4D73-9FB5-23B31106B3D7}" type="presOf" srcId="{CD4B6BC3-D0D1-43DE-B8A3-58688F0250A5}" destId="{033B63A8-59AB-47D8-9D41-885873E1CBAD}" srcOrd="1" destOrd="0" presId="urn:microsoft.com/office/officeart/2005/8/layout/radial1"/>
    <dgm:cxn modelId="{FB965930-67D1-4BE0-94DF-009E7BAFD8AE}" type="presOf" srcId="{3F9C97F5-03DC-44CA-B98C-70D3E223F314}" destId="{30A34166-FEBC-48D4-9FD2-0BF6E3ED4A2D}" srcOrd="0" destOrd="0" presId="urn:microsoft.com/office/officeart/2005/8/layout/radial1"/>
    <dgm:cxn modelId="{A9A0F960-513E-4261-A4E5-B7A617C44EC6}" srcId="{23EEBF76-0558-456C-83BD-0AA0D4D04BD8}" destId="{B3797518-9B40-4A9D-A8E5-68FE4D5FAF7A}" srcOrd="6" destOrd="0" parTransId="{D87DEEC3-1708-4E8C-BCB8-05C1B018CBE5}" sibTransId="{BC5BF434-6ABD-47FC-856B-0C95896B3AB7}"/>
    <dgm:cxn modelId="{3715F463-7478-4A3C-92A1-0C8FEC4C2B5D}" type="presOf" srcId="{CD4B6BC3-D0D1-43DE-B8A3-58688F0250A5}" destId="{56E09B6C-3A6B-49C9-B99F-62BDFF024273}" srcOrd="0" destOrd="0" presId="urn:microsoft.com/office/officeart/2005/8/layout/radial1"/>
    <dgm:cxn modelId="{70121CD6-7A67-4888-B90A-030E77991C43}" type="presParOf" srcId="{D176F384-A225-465A-B09E-C9AEAF74DF9B}" destId="{FB3694B3-559E-450F-BE7A-E53944518589}" srcOrd="0" destOrd="0" presId="urn:microsoft.com/office/officeart/2005/8/layout/radial1"/>
    <dgm:cxn modelId="{EAB685F8-C7CC-48EC-9C06-659C3A4C752F}" type="presParOf" srcId="{D176F384-A225-465A-B09E-C9AEAF74DF9B}" destId="{8DA9E62B-F790-4F35-A7D7-B32471FD5CF0}" srcOrd="1" destOrd="0" presId="urn:microsoft.com/office/officeart/2005/8/layout/radial1"/>
    <dgm:cxn modelId="{0479A479-05B7-4791-B9F8-0ABB5A322295}" type="presParOf" srcId="{8DA9E62B-F790-4F35-A7D7-B32471FD5CF0}" destId="{417DE8B2-99E1-40C3-AA36-B255A3849F4F}" srcOrd="0" destOrd="0" presId="urn:microsoft.com/office/officeart/2005/8/layout/radial1"/>
    <dgm:cxn modelId="{6060B772-6776-4E67-A015-6269949B3B5F}" type="presParOf" srcId="{D176F384-A225-465A-B09E-C9AEAF74DF9B}" destId="{F5CF91B5-808E-45C2-B2AB-30AD5C26E6F5}" srcOrd="2" destOrd="0" presId="urn:microsoft.com/office/officeart/2005/8/layout/radial1"/>
    <dgm:cxn modelId="{5CF8ADFC-E75C-46A5-A82E-38A061D2F353}" type="presParOf" srcId="{D176F384-A225-465A-B09E-C9AEAF74DF9B}" destId="{5685CF23-5193-4DEE-A747-DA0E408E3064}" srcOrd="3" destOrd="0" presId="urn:microsoft.com/office/officeart/2005/8/layout/radial1"/>
    <dgm:cxn modelId="{24B3A237-A2FA-4936-83CC-ACEB438FCD4A}" type="presParOf" srcId="{5685CF23-5193-4DEE-A747-DA0E408E3064}" destId="{F31A5AC7-B4B6-4E7C-8B68-11C3561B9D4C}" srcOrd="0" destOrd="0" presId="urn:microsoft.com/office/officeart/2005/8/layout/radial1"/>
    <dgm:cxn modelId="{7924A433-8722-4767-B37C-81C75C966381}" type="presParOf" srcId="{D176F384-A225-465A-B09E-C9AEAF74DF9B}" destId="{1A6C305F-66ED-4A78-9F28-1CA70BAD76CA}" srcOrd="4" destOrd="0" presId="urn:microsoft.com/office/officeart/2005/8/layout/radial1"/>
    <dgm:cxn modelId="{8CFF6330-B7E1-4277-BEC0-6DA04E1504B2}" type="presParOf" srcId="{D176F384-A225-465A-B09E-C9AEAF74DF9B}" destId="{30A34166-FEBC-48D4-9FD2-0BF6E3ED4A2D}" srcOrd="5" destOrd="0" presId="urn:microsoft.com/office/officeart/2005/8/layout/radial1"/>
    <dgm:cxn modelId="{83A115F3-4A4E-435A-9D22-32D747701C6E}" type="presParOf" srcId="{30A34166-FEBC-48D4-9FD2-0BF6E3ED4A2D}" destId="{2C61BFF0-3C8B-41CB-B9EA-0F0DACF0C09D}" srcOrd="0" destOrd="0" presId="urn:microsoft.com/office/officeart/2005/8/layout/radial1"/>
    <dgm:cxn modelId="{3D02B051-C9DF-4ED0-BC7F-7F192E1EEEB9}" type="presParOf" srcId="{D176F384-A225-465A-B09E-C9AEAF74DF9B}" destId="{CF1599AF-951A-41B7-B2F9-2A566D24F93C}" srcOrd="6" destOrd="0" presId="urn:microsoft.com/office/officeart/2005/8/layout/radial1"/>
    <dgm:cxn modelId="{8E92A2CE-E732-4BFA-A761-5B41F8793BC3}" type="presParOf" srcId="{D176F384-A225-465A-B09E-C9AEAF74DF9B}" destId="{983B93C2-E626-4C1B-8C86-873FD566AAE3}" srcOrd="7" destOrd="0" presId="urn:microsoft.com/office/officeart/2005/8/layout/radial1"/>
    <dgm:cxn modelId="{970DF8BC-A0C1-4D7B-95F6-D6FFDE2C8232}" type="presParOf" srcId="{983B93C2-E626-4C1B-8C86-873FD566AAE3}" destId="{512991BA-2BE6-438F-9BC6-38BB6E395C60}" srcOrd="0" destOrd="0" presId="urn:microsoft.com/office/officeart/2005/8/layout/radial1"/>
    <dgm:cxn modelId="{25DD13F6-A6A7-4179-BB46-9183C5C454F2}" type="presParOf" srcId="{D176F384-A225-465A-B09E-C9AEAF74DF9B}" destId="{BB28E077-4AD7-4D9F-8875-CC2BEE753D58}" srcOrd="8" destOrd="0" presId="urn:microsoft.com/office/officeart/2005/8/layout/radial1"/>
    <dgm:cxn modelId="{4BB391E0-BA46-46A9-8826-9753D6645A14}" type="presParOf" srcId="{D176F384-A225-465A-B09E-C9AEAF74DF9B}" destId="{56E09B6C-3A6B-49C9-B99F-62BDFF024273}" srcOrd="9" destOrd="0" presId="urn:microsoft.com/office/officeart/2005/8/layout/radial1"/>
    <dgm:cxn modelId="{54207750-0FE2-4910-B2A8-539A01076FB4}" type="presParOf" srcId="{56E09B6C-3A6B-49C9-B99F-62BDFF024273}" destId="{033B63A8-59AB-47D8-9D41-885873E1CBAD}" srcOrd="0" destOrd="0" presId="urn:microsoft.com/office/officeart/2005/8/layout/radial1"/>
    <dgm:cxn modelId="{BED5855B-5403-440C-93AE-9EE82DDB4EDD}" type="presParOf" srcId="{D176F384-A225-465A-B09E-C9AEAF74DF9B}" destId="{B13E07FB-9487-426E-B74B-00B3488DB512}" srcOrd="10" destOrd="0" presId="urn:microsoft.com/office/officeart/2005/8/layout/radial1"/>
    <dgm:cxn modelId="{2190716E-27D4-4481-B169-5BB991933478}" type="presParOf" srcId="{D176F384-A225-465A-B09E-C9AEAF74DF9B}" destId="{C971EE39-EB5F-47B5-AD30-80247E01E2D2}" srcOrd="11" destOrd="0" presId="urn:microsoft.com/office/officeart/2005/8/layout/radial1"/>
    <dgm:cxn modelId="{925851ED-5546-473F-BA81-91D8B309B12B}" type="presParOf" srcId="{C971EE39-EB5F-47B5-AD30-80247E01E2D2}" destId="{4BB1F000-7EE5-4F67-9E37-34800560DFA2}" srcOrd="0" destOrd="0" presId="urn:microsoft.com/office/officeart/2005/8/layout/radial1"/>
    <dgm:cxn modelId="{1C505BF9-C015-4A1D-85E1-E613FD8B7F5D}" type="presParOf" srcId="{D176F384-A225-465A-B09E-C9AEAF74DF9B}" destId="{EFE5A075-86A4-425F-886F-40CD906A3FA4}" srcOrd="12" destOrd="0" presId="urn:microsoft.com/office/officeart/2005/8/layout/radial1"/>
    <dgm:cxn modelId="{9710D4BC-7414-42B0-9D3A-968C8C055AE3}" type="presParOf" srcId="{D176F384-A225-465A-B09E-C9AEAF74DF9B}" destId="{8C37C3D6-CD0E-4ED8-BE0C-1021A5437C36}" srcOrd="13" destOrd="0" presId="urn:microsoft.com/office/officeart/2005/8/layout/radial1"/>
    <dgm:cxn modelId="{8F63A7BF-888C-4994-9DEF-7E3616EB478D}" type="presParOf" srcId="{8C37C3D6-CD0E-4ED8-BE0C-1021A5437C36}" destId="{35114538-9DC3-48AB-A2A9-ED11C9F84E94}" srcOrd="0" destOrd="0" presId="urn:microsoft.com/office/officeart/2005/8/layout/radial1"/>
    <dgm:cxn modelId="{57919FE5-D2EC-4792-9537-00F0F6D2E7A8}" type="presParOf" srcId="{D176F384-A225-465A-B09E-C9AEAF74DF9B}" destId="{C4D5C4C7-94F0-4EB9-B21D-3D8215549FAB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3694B3-559E-450F-BE7A-E53944518589}">
      <dsp:nvSpPr>
        <dsp:cNvPr id="0" name=""/>
        <dsp:cNvSpPr/>
      </dsp:nvSpPr>
      <dsp:spPr>
        <a:xfrm>
          <a:off x="3689330" y="2677522"/>
          <a:ext cx="1765339" cy="1765339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MTD</a:t>
          </a:r>
          <a:endParaRPr lang="en-US" sz="2800" b="1" kern="1200" dirty="0"/>
        </a:p>
      </dsp:txBody>
      <dsp:txXfrm>
        <a:off x="3947858" y="2936050"/>
        <a:ext cx="1248283" cy="1248283"/>
      </dsp:txXfrm>
    </dsp:sp>
    <dsp:sp modelId="{8DA9E62B-F790-4F35-A7D7-B32471FD5CF0}">
      <dsp:nvSpPr>
        <dsp:cNvPr id="0" name=""/>
        <dsp:cNvSpPr/>
      </dsp:nvSpPr>
      <dsp:spPr>
        <a:xfrm rot="16200000">
          <a:off x="4129905" y="2218053"/>
          <a:ext cx="884188" cy="34750"/>
        </a:xfrm>
        <a:custGeom>
          <a:avLst/>
          <a:gdLst/>
          <a:ahLst/>
          <a:cxnLst/>
          <a:rect l="0" t="0" r="0" b="0"/>
          <a:pathLst>
            <a:path>
              <a:moveTo>
                <a:pt x="0" y="17375"/>
              </a:moveTo>
              <a:lnTo>
                <a:pt x="884188" y="1737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549895" y="2213324"/>
        <a:ext cx="44209" cy="44209"/>
      </dsp:txXfrm>
    </dsp:sp>
    <dsp:sp modelId="{F5CF91B5-808E-45C2-B2AB-30AD5C26E6F5}">
      <dsp:nvSpPr>
        <dsp:cNvPr id="0" name=""/>
        <dsp:cNvSpPr/>
      </dsp:nvSpPr>
      <dsp:spPr>
        <a:xfrm>
          <a:off x="3689330" y="27994"/>
          <a:ext cx="1765339" cy="176533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err="1" smtClean="0"/>
            <a:t>Khởi</a:t>
          </a:r>
          <a:r>
            <a:rPr lang="en-US" sz="1900" b="1" kern="1200" dirty="0" smtClean="0"/>
            <a:t> </a:t>
          </a:r>
          <a:r>
            <a:rPr lang="en-US" sz="1900" b="1" kern="1200" dirty="0" err="1" smtClean="0"/>
            <a:t>phát</a:t>
          </a:r>
          <a:r>
            <a:rPr lang="en-US" sz="1900" b="1" kern="1200" dirty="0" smtClean="0"/>
            <a:t> TD </a:t>
          </a:r>
          <a:r>
            <a:rPr lang="en-US" sz="1900" b="1" kern="1200" dirty="0" err="1" smtClean="0"/>
            <a:t>chậm</a:t>
          </a:r>
          <a:endParaRPr lang="en-US" sz="1900" b="1" kern="1200" dirty="0"/>
        </a:p>
      </dsp:txBody>
      <dsp:txXfrm>
        <a:off x="3947858" y="286522"/>
        <a:ext cx="1248283" cy="1248283"/>
      </dsp:txXfrm>
    </dsp:sp>
    <dsp:sp modelId="{5685CF23-5193-4DEE-A747-DA0E408E3064}">
      <dsp:nvSpPr>
        <dsp:cNvPr id="0" name=""/>
        <dsp:cNvSpPr/>
      </dsp:nvSpPr>
      <dsp:spPr>
        <a:xfrm rot="19285714">
          <a:off x="5165648" y="2716840"/>
          <a:ext cx="884188" cy="34750"/>
        </a:xfrm>
        <a:custGeom>
          <a:avLst/>
          <a:gdLst/>
          <a:ahLst/>
          <a:cxnLst/>
          <a:rect l="0" t="0" r="0" b="0"/>
          <a:pathLst>
            <a:path>
              <a:moveTo>
                <a:pt x="0" y="17375"/>
              </a:moveTo>
              <a:lnTo>
                <a:pt x="884188" y="1737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585637" y="2712111"/>
        <a:ext cx="44209" cy="44209"/>
      </dsp:txXfrm>
    </dsp:sp>
    <dsp:sp modelId="{1A6C305F-66ED-4A78-9F28-1CA70BAD76CA}">
      <dsp:nvSpPr>
        <dsp:cNvPr id="0" name=""/>
        <dsp:cNvSpPr/>
      </dsp:nvSpPr>
      <dsp:spPr>
        <a:xfrm>
          <a:off x="5760814" y="1025569"/>
          <a:ext cx="1765339" cy="1765339"/>
        </a:xfrm>
        <a:prstGeom prst="ellipse">
          <a:avLst/>
        </a:prstGeom>
        <a:solidFill>
          <a:schemeClr val="accent5">
            <a:hueOff val="-3553854"/>
            <a:satOff val="2020"/>
            <a:lumOff val="-16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T1/2 </a:t>
          </a:r>
          <a:r>
            <a:rPr lang="en-US" sz="1900" b="1" kern="1200" dirty="0" err="1" smtClean="0"/>
            <a:t>dài</a:t>
          </a:r>
          <a:endParaRPr lang="en-US" sz="1900" b="1" kern="1200" dirty="0"/>
        </a:p>
      </dsp:txBody>
      <dsp:txXfrm>
        <a:off x="6019342" y="1284097"/>
        <a:ext cx="1248283" cy="1248283"/>
      </dsp:txXfrm>
    </dsp:sp>
    <dsp:sp modelId="{30A34166-FEBC-48D4-9FD2-0BF6E3ED4A2D}">
      <dsp:nvSpPr>
        <dsp:cNvPr id="0" name=""/>
        <dsp:cNvSpPr/>
      </dsp:nvSpPr>
      <dsp:spPr>
        <a:xfrm rot="771429">
          <a:off x="5421455" y="3837605"/>
          <a:ext cx="884188" cy="34750"/>
        </a:xfrm>
        <a:custGeom>
          <a:avLst/>
          <a:gdLst/>
          <a:ahLst/>
          <a:cxnLst/>
          <a:rect l="0" t="0" r="0" b="0"/>
          <a:pathLst>
            <a:path>
              <a:moveTo>
                <a:pt x="0" y="17375"/>
              </a:moveTo>
              <a:lnTo>
                <a:pt x="884188" y="1737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841444" y="3832875"/>
        <a:ext cx="44209" cy="44209"/>
      </dsp:txXfrm>
    </dsp:sp>
    <dsp:sp modelId="{CF1599AF-951A-41B7-B2F9-2A566D24F93C}">
      <dsp:nvSpPr>
        <dsp:cNvPr id="0" name=""/>
        <dsp:cNvSpPr/>
      </dsp:nvSpPr>
      <dsp:spPr>
        <a:xfrm>
          <a:off x="6272428" y="3267098"/>
          <a:ext cx="1765339" cy="1765339"/>
        </a:xfrm>
        <a:prstGeom prst="ellipse">
          <a:avLst/>
        </a:prstGeom>
        <a:solidFill>
          <a:schemeClr val="accent5">
            <a:hueOff val="-7107708"/>
            <a:satOff val="4040"/>
            <a:lumOff val="-33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err="1" smtClean="0"/>
            <a:t>Ít</a:t>
          </a:r>
          <a:r>
            <a:rPr lang="en-US" sz="1900" b="1" kern="1200" dirty="0" smtClean="0"/>
            <a:t> </a:t>
          </a:r>
          <a:r>
            <a:rPr lang="en-US" sz="1900" b="1" kern="1200" dirty="0" err="1" smtClean="0"/>
            <a:t>gây</a:t>
          </a:r>
          <a:r>
            <a:rPr lang="en-US" sz="1900" b="1" kern="1200" dirty="0" smtClean="0"/>
            <a:t> </a:t>
          </a:r>
          <a:r>
            <a:rPr lang="en-US" sz="1900" b="1" kern="1200" dirty="0" err="1" smtClean="0"/>
            <a:t>khoái</a:t>
          </a:r>
          <a:r>
            <a:rPr lang="en-US" sz="1900" b="1" kern="1200" dirty="0" smtClean="0"/>
            <a:t> </a:t>
          </a:r>
          <a:r>
            <a:rPr lang="en-US" sz="1900" b="1" kern="1200" dirty="0" err="1" smtClean="0"/>
            <a:t>cảm</a:t>
          </a:r>
          <a:r>
            <a:rPr lang="en-US" sz="1900" b="1" kern="1200" dirty="0" smtClean="0"/>
            <a:t> ở </a:t>
          </a:r>
          <a:r>
            <a:rPr lang="en-US" sz="1900" b="1" kern="1200" dirty="0" err="1" smtClean="0"/>
            <a:t>liều</a:t>
          </a:r>
          <a:r>
            <a:rPr lang="en-US" sz="1900" b="1" kern="1200" dirty="0" smtClean="0"/>
            <a:t> ĐT</a:t>
          </a:r>
          <a:endParaRPr lang="en-US" sz="1900" b="1" kern="1200" dirty="0"/>
        </a:p>
      </dsp:txBody>
      <dsp:txXfrm>
        <a:off x="6530956" y="3525626"/>
        <a:ext cx="1248283" cy="1248283"/>
      </dsp:txXfrm>
    </dsp:sp>
    <dsp:sp modelId="{983B93C2-E626-4C1B-8C86-873FD566AAE3}">
      <dsp:nvSpPr>
        <dsp:cNvPr id="0" name=""/>
        <dsp:cNvSpPr/>
      </dsp:nvSpPr>
      <dsp:spPr>
        <a:xfrm rot="3857143">
          <a:off x="4704699" y="4736388"/>
          <a:ext cx="884188" cy="34750"/>
        </a:xfrm>
        <a:custGeom>
          <a:avLst/>
          <a:gdLst/>
          <a:ahLst/>
          <a:cxnLst/>
          <a:rect l="0" t="0" r="0" b="0"/>
          <a:pathLst>
            <a:path>
              <a:moveTo>
                <a:pt x="0" y="17375"/>
              </a:moveTo>
              <a:lnTo>
                <a:pt x="884188" y="1737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124688" y="4731659"/>
        <a:ext cx="44209" cy="44209"/>
      </dsp:txXfrm>
    </dsp:sp>
    <dsp:sp modelId="{BB28E077-4AD7-4D9F-8875-CC2BEE753D58}">
      <dsp:nvSpPr>
        <dsp:cNvPr id="0" name=""/>
        <dsp:cNvSpPr/>
      </dsp:nvSpPr>
      <dsp:spPr>
        <a:xfrm>
          <a:off x="4838917" y="5064665"/>
          <a:ext cx="1765339" cy="1765339"/>
        </a:xfrm>
        <a:prstGeom prst="ellipse">
          <a:avLst/>
        </a:prstGeom>
        <a:solidFill>
          <a:schemeClr val="accent5">
            <a:hueOff val="-10661562"/>
            <a:satOff val="6060"/>
            <a:lumOff val="-5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err="1" smtClean="0"/>
            <a:t>Độ</a:t>
          </a:r>
          <a:r>
            <a:rPr lang="en-US" sz="1900" b="1" kern="1200" dirty="0" smtClean="0"/>
            <a:t> dung </a:t>
          </a:r>
          <a:r>
            <a:rPr lang="en-US" sz="1900" b="1" kern="1200" dirty="0" err="1" smtClean="0"/>
            <a:t>nạp</a:t>
          </a:r>
          <a:r>
            <a:rPr lang="en-US" sz="1900" b="1" kern="1200" dirty="0" smtClean="0"/>
            <a:t> </a:t>
          </a:r>
          <a:r>
            <a:rPr lang="en-US" sz="1900" b="1" kern="1200" dirty="0" err="1" smtClean="0"/>
            <a:t>ổn</a:t>
          </a:r>
          <a:r>
            <a:rPr lang="en-US" sz="1900" b="1" kern="1200" dirty="0" smtClean="0"/>
            <a:t> </a:t>
          </a:r>
          <a:r>
            <a:rPr lang="en-US" sz="1900" b="1" kern="1200" dirty="0" err="1" smtClean="0"/>
            <a:t>định</a:t>
          </a:r>
          <a:endParaRPr lang="en-US" sz="1900" b="1" kern="1200" dirty="0"/>
        </a:p>
      </dsp:txBody>
      <dsp:txXfrm>
        <a:off x="5097445" y="5323193"/>
        <a:ext cx="1248283" cy="1248283"/>
      </dsp:txXfrm>
    </dsp:sp>
    <dsp:sp modelId="{56E09B6C-3A6B-49C9-B99F-62BDFF024273}">
      <dsp:nvSpPr>
        <dsp:cNvPr id="0" name=""/>
        <dsp:cNvSpPr/>
      </dsp:nvSpPr>
      <dsp:spPr>
        <a:xfrm rot="6942857">
          <a:off x="3555112" y="4736388"/>
          <a:ext cx="884188" cy="34750"/>
        </a:xfrm>
        <a:custGeom>
          <a:avLst/>
          <a:gdLst/>
          <a:ahLst/>
          <a:cxnLst/>
          <a:rect l="0" t="0" r="0" b="0"/>
          <a:pathLst>
            <a:path>
              <a:moveTo>
                <a:pt x="0" y="17375"/>
              </a:moveTo>
              <a:lnTo>
                <a:pt x="884188" y="1737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975101" y="4731659"/>
        <a:ext cx="44209" cy="44209"/>
      </dsp:txXfrm>
    </dsp:sp>
    <dsp:sp modelId="{B13E07FB-9487-426E-B74B-00B3488DB512}">
      <dsp:nvSpPr>
        <dsp:cNvPr id="0" name=""/>
        <dsp:cNvSpPr/>
      </dsp:nvSpPr>
      <dsp:spPr>
        <a:xfrm>
          <a:off x="2539742" y="5064665"/>
          <a:ext cx="1765339" cy="1765339"/>
        </a:xfrm>
        <a:prstGeom prst="ellipse">
          <a:avLst/>
        </a:prstGeom>
        <a:solidFill>
          <a:schemeClr val="accent5">
            <a:hueOff val="-14215417"/>
            <a:satOff val="8079"/>
            <a:lumOff val="-66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PO, </a:t>
          </a:r>
          <a:r>
            <a:rPr lang="en-US" sz="1900" b="1" kern="1200" dirty="0" err="1" smtClean="0"/>
            <a:t>dự</a:t>
          </a:r>
          <a:r>
            <a:rPr lang="en-US" sz="1900" b="1" kern="1200" dirty="0" smtClean="0"/>
            <a:t> </a:t>
          </a:r>
          <a:r>
            <a:rPr lang="en-US" sz="1900" b="1" kern="1200" dirty="0" err="1" smtClean="0"/>
            <a:t>phòng</a:t>
          </a:r>
          <a:r>
            <a:rPr lang="en-US" sz="1900" b="1" kern="1200" dirty="0" smtClean="0"/>
            <a:t> HIV, HBV, HCV</a:t>
          </a:r>
          <a:endParaRPr lang="en-US" sz="1900" b="1" kern="1200" dirty="0"/>
        </a:p>
      </dsp:txBody>
      <dsp:txXfrm>
        <a:off x="2798270" y="5323193"/>
        <a:ext cx="1248283" cy="1248283"/>
      </dsp:txXfrm>
    </dsp:sp>
    <dsp:sp modelId="{C971EE39-EB5F-47B5-AD30-80247E01E2D2}">
      <dsp:nvSpPr>
        <dsp:cNvPr id="0" name=""/>
        <dsp:cNvSpPr/>
      </dsp:nvSpPr>
      <dsp:spPr>
        <a:xfrm rot="10028571">
          <a:off x="2838356" y="3837605"/>
          <a:ext cx="884188" cy="34750"/>
        </a:xfrm>
        <a:custGeom>
          <a:avLst/>
          <a:gdLst/>
          <a:ahLst/>
          <a:cxnLst/>
          <a:rect l="0" t="0" r="0" b="0"/>
          <a:pathLst>
            <a:path>
              <a:moveTo>
                <a:pt x="0" y="17375"/>
              </a:moveTo>
              <a:lnTo>
                <a:pt x="884188" y="1737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258345" y="3832875"/>
        <a:ext cx="44209" cy="44209"/>
      </dsp:txXfrm>
    </dsp:sp>
    <dsp:sp modelId="{EFE5A075-86A4-425F-886F-40CD906A3FA4}">
      <dsp:nvSpPr>
        <dsp:cNvPr id="0" name=""/>
        <dsp:cNvSpPr/>
      </dsp:nvSpPr>
      <dsp:spPr>
        <a:xfrm>
          <a:off x="1106231" y="3267098"/>
          <a:ext cx="1765339" cy="1765339"/>
        </a:xfrm>
        <a:prstGeom prst="ellipse">
          <a:avLst/>
        </a:prstGeom>
        <a:solidFill>
          <a:schemeClr val="accent5">
            <a:hueOff val="-17769271"/>
            <a:satOff val="10099"/>
            <a:lumOff val="-83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err="1" smtClean="0"/>
            <a:t>Giá</a:t>
          </a:r>
          <a:r>
            <a:rPr lang="en-US" sz="1900" b="1" kern="1200" dirty="0" smtClean="0"/>
            <a:t> </a:t>
          </a:r>
          <a:r>
            <a:rPr lang="en-US" sz="1900" b="1" kern="1200" dirty="0" err="1" smtClean="0"/>
            <a:t>rẻ</a:t>
          </a:r>
          <a:endParaRPr lang="en-US" sz="1900" b="1" kern="1200" dirty="0"/>
        </a:p>
      </dsp:txBody>
      <dsp:txXfrm>
        <a:off x="1364759" y="3525626"/>
        <a:ext cx="1248283" cy="1248283"/>
      </dsp:txXfrm>
    </dsp:sp>
    <dsp:sp modelId="{8C37C3D6-CD0E-4ED8-BE0C-1021A5437C36}">
      <dsp:nvSpPr>
        <dsp:cNvPr id="0" name=""/>
        <dsp:cNvSpPr/>
      </dsp:nvSpPr>
      <dsp:spPr>
        <a:xfrm rot="13114286">
          <a:off x="3094163" y="2716840"/>
          <a:ext cx="884188" cy="34750"/>
        </a:xfrm>
        <a:custGeom>
          <a:avLst/>
          <a:gdLst/>
          <a:ahLst/>
          <a:cxnLst/>
          <a:rect l="0" t="0" r="0" b="0"/>
          <a:pathLst>
            <a:path>
              <a:moveTo>
                <a:pt x="0" y="17375"/>
              </a:moveTo>
              <a:lnTo>
                <a:pt x="884188" y="1737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514153" y="2712111"/>
        <a:ext cx="44209" cy="44209"/>
      </dsp:txXfrm>
    </dsp:sp>
    <dsp:sp modelId="{C4D5C4C7-94F0-4EB9-B21D-3D8215549FAB}">
      <dsp:nvSpPr>
        <dsp:cNvPr id="0" name=""/>
        <dsp:cNvSpPr/>
      </dsp:nvSpPr>
      <dsp:spPr>
        <a:xfrm>
          <a:off x="1617845" y="1025569"/>
          <a:ext cx="1765339" cy="1765339"/>
        </a:xfrm>
        <a:prstGeom prst="ellipse">
          <a:avLst/>
        </a:prstGeom>
        <a:solidFill>
          <a:schemeClr val="accent5">
            <a:hueOff val="-21323124"/>
            <a:satOff val="12119"/>
            <a:lumOff val="-10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err="1" smtClean="0"/>
            <a:t>Phục</a:t>
          </a:r>
          <a:r>
            <a:rPr lang="en-US" sz="1900" b="1" kern="1200" dirty="0" smtClean="0"/>
            <a:t> </a:t>
          </a:r>
          <a:r>
            <a:rPr lang="en-US" sz="1900" b="1" kern="1200" dirty="0" err="1" smtClean="0"/>
            <a:t>hồi</a:t>
          </a:r>
          <a:r>
            <a:rPr lang="en-US" sz="1900" b="1" kern="1200" dirty="0" smtClean="0"/>
            <a:t> </a:t>
          </a:r>
          <a:r>
            <a:rPr lang="en-US" sz="1900" b="1" kern="1200" dirty="0" err="1" smtClean="0"/>
            <a:t>chức</a:t>
          </a:r>
          <a:r>
            <a:rPr lang="en-US" sz="1900" b="1" kern="1200" dirty="0" smtClean="0"/>
            <a:t> </a:t>
          </a:r>
          <a:r>
            <a:rPr lang="en-US" sz="1900" b="1" kern="1200" dirty="0" err="1" smtClean="0"/>
            <a:t>năng</a:t>
          </a:r>
          <a:r>
            <a:rPr lang="en-US" sz="1900" b="1" kern="1200" dirty="0" smtClean="0"/>
            <a:t> </a:t>
          </a:r>
          <a:r>
            <a:rPr lang="en-US" sz="1900" b="1" kern="1200" dirty="0" err="1" smtClean="0"/>
            <a:t>tâm</a:t>
          </a:r>
          <a:r>
            <a:rPr lang="en-US" sz="1900" b="1" kern="1200" dirty="0" smtClean="0"/>
            <a:t> </a:t>
          </a:r>
          <a:r>
            <a:rPr lang="en-US" sz="1900" b="1" kern="1200" dirty="0" err="1" smtClean="0"/>
            <a:t>lý</a:t>
          </a:r>
          <a:r>
            <a:rPr lang="en-US" sz="1900" b="1" kern="1200" dirty="0" smtClean="0"/>
            <a:t> – </a:t>
          </a:r>
          <a:r>
            <a:rPr lang="en-US" sz="1900" b="1" kern="1200" dirty="0" err="1" smtClean="0"/>
            <a:t>xã</a:t>
          </a:r>
          <a:r>
            <a:rPr lang="en-US" sz="1900" b="1" kern="1200" dirty="0" smtClean="0"/>
            <a:t> </a:t>
          </a:r>
          <a:r>
            <a:rPr lang="en-US" sz="1900" b="1" kern="1200" dirty="0" err="1" smtClean="0"/>
            <a:t>hội</a:t>
          </a:r>
          <a:endParaRPr lang="en-US" sz="1900" b="1" kern="1200" dirty="0"/>
        </a:p>
      </dsp:txBody>
      <dsp:txXfrm>
        <a:off x="1876373" y="1284097"/>
        <a:ext cx="1248283" cy="12482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87A31F-A25C-430E-9E8F-D0BDEE11FE3E}" type="datetimeFigureOut">
              <a:rPr lang="en-US" smtClean="0"/>
              <a:pPr/>
              <a:t>5/21/2017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EA5F6-2822-41BD-8C76-8D6AF5BAA0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19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Assissted treatment for opioid dependence</a:t>
            </a:r>
            <a:r>
              <a:rPr lang="en-US" baseline="0" smtClean="0"/>
              <a:t> (addiction)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A5F6-2822-41BD-8C76-8D6AF5BAA05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530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tolerance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A5F6-2822-41BD-8C76-8D6AF5BAA05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0360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COWS:</a:t>
            </a:r>
            <a:r>
              <a:rPr lang="en-US" baseline="0" smtClean="0"/>
              <a:t> Clinical Opiate Withdrawal Scale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A5F6-2822-41BD-8C76-8D6AF5BAA05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5178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12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 </a:t>
            </a:r>
            <a:r>
              <a:rPr lang="en-US" sz="12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 pitchFamily="2" charset="2"/>
              </a:rPr>
              <a:t> </a:t>
            </a:r>
            <a:r>
              <a:rPr lang="en-US" sz="12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</a:t>
            </a:r>
            <a:r>
              <a:rPr lang="vi-VN" sz="12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hóa tác động phê sướng &amp; gây buồn ngủ của CDTP</a:t>
            </a:r>
            <a:endParaRPr lang="en-US" sz="1200" b="0" i="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A5F6-2822-41BD-8C76-8D6AF5BAA05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7371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Diaphoresis (sweating)</a:t>
            </a:r>
          </a:p>
          <a:p>
            <a:r>
              <a:rPr lang="en-US" smtClean="0"/>
              <a:t>gynecomastia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A5F6-2822-41BD-8C76-8D6AF5BAA05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59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- Coma</a:t>
            </a:r>
          </a:p>
          <a:p>
            <a:r>
              <a:rPr lang="en-US" smtClean="0"/>
              <a:t>- insomnia, stuffy nose, sneezing, yawning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A5F6-2822-41BD-8C76-8D6AF5BAA05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133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Coma</a:t>
            </a:r>
          </a:p>
          <a:p>
            <a:r>
              <a:rPr lang="en-US" dirty="0" smtClean="0"/>
              <a:t>- insomnia, stuffy nose, sneezing, yawning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A5F6-2822-41BD-8C76-8D6AF5BAA05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686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Bổ</a:t>
            </a:r>
            <a:r>
              <a:rPr lang="en-US" baseline="0" dirty="0" smtClean="0"/>
              <a:t> sung slide ý </a:t>
            </a:r>
            <a:r>
              <a:rPr lang="en-US" baseline="0" dirty="0" err="1" smtClean="0"/>
              <a:t>nghĩa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trong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giảm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lây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nhiễm</a:t>
            </a:r>
            <a:r>
              <a:rPr lang="en-US" baseline="0" dirty="0" smtClean="0"/>
              <a:t> HIV: </a:t>
            </a:r>
            <a:r>
              <a:rPr lang="en-US" baseline="0" dirty="0" err="1" smtClean="0"/>
              <a:t>Đường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uống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không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tiêm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chích</a:t>
            </a:r>
            <a:r>
              <a:rPr lang="en-US" baseline="0" dirty="0" smtClean="0"/>
              <a:t>)</a:t>
            </a:r>
          </a:p>
          <a:p>
            <a:r>
              <a:rPr lang="en-US" baseline="0" dirty="0" err="1" smtClean="0"/>
              <a:t>Bổ</a:t>
            </a:r>
            <a:r>
              <a:rPr lang="en-US" baseline="0" dirty="0" smtClean="0"/>
              <a:t> sung slide so </a:t>
            </a:r>
            <a:r>
              <a:rPr lang="en-US" baseline="0" dirty="0" err="1" smtClean="0"/>
              <a:t>sánh</a:t>
            </a:r>
            <a:r>
              <a:rPr lang="en-US" baseline="0" dirty="0" smtClean="0"/>
              <a:t> heroin </a:t>
            </a:r>
            <a:r>
              <a:rPr lang="en-US" baseline="0" dirty="0" err="1" smtClean="0"/>
              <a:t>và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mmt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A5F6-2822-41BD-8C76-8D6AF5BAA05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4297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Loạn</a:t>
            </a:r>
            <a:r>
              <a:rPr lang="en-US" baseline="0" smtClean="0"/>
              <a:t> nhịp: kéo dài QT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A5F6-2822-41BD-8C76-8D6AF5BAA05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734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Methadone is a synthetic substance (long-acting, full opioid receptor agonist)/ derivatives</a:t>
            </a:r>
          </a:p>
          <a:p>
            <a:r>
              <a:rPr lang="en-US" smtClean="0"/>
              <a:t>opium poppy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A5F6-2822-41BD-8C76-8D6AF5BAA05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586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61D902-A02D-4BE6-B8E8-FC9BBFA60D82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87550" y="227013"/>
            <a:ext cx="2851150" cy="2138362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2530079"/>
            <a:ext cx="6413500" cy="6353969"/>
          </a:xfrm>
          <a:noFill/>
          <a:ln/>
        </p:spPr>
        <p:txBody>
          <a:bodyPr/>
          <a:lstStyle/>
          <a:p>
            <a:pPr lvl="8" eaLnBrk="1" hangingPunct="1"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7298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D9C0B7-2CE5-42E5-9C16-615BB3099214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87550" y="227013"/>
            <a:ext cx="2851150" cy="2138362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2530079"/>
            <a:ext cx="6413500" cy="6353969"/>
          </a:xfrm>
          <a:noFill/>
          <a:ln/>
        </p:spPr>
        <p:txBody>
          <a:bodyPr/>
          <a:lstStyle/>
          <a:p>
            <a:pPr eaLnBrk="1" hangingPunct="1"/>
            <a:r>
              <a:rPr lang="en-US" smtClean="0"/>
              <a:t>Xin các anh chị lưu ý về những điểm chính về Dược lý học của chất dạng thuốc phiện</a:t>
            </a:r>
          </a:p>
        </p:txBody>
      </p:sp>
    </p:spTree>
    <p:extLst>
      <p:ext uri="{BB962C8B-B14F-4D97-AF65-F5344CB8AC3E}">
        <p14:creationId xmlns:p14="http://schemas.microsoft.com/office/powerpoint/2010/main" val="3367524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Methadone is a synthetic,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long-acting, full opioid receptor agonist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Pain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relief, 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Cough reflex depression,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Respiratory depression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cause feelings of euphoria at treatment dose</a:t>
            </a:r>
            <a:endParaRPr lang="en-US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A5F6-2822-41BD-8C76-8D6AF5BAA05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710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Small</a:t>
            </a:r>
            <a:r>
              <a:rPr lang="en-US" baseline="0" smtClean="0"/>
              <a:t> pupils (miosis)</a:t>
            </a:r>
          </a:p>
          <a:p>
            <a:r>
              <a:rPr lang="en-US" baseline="0" smtClean="0"/>
              <a:t>Difficulty passing urine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A5F6-2822-41BD-8C76-8D6AF5BAA05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918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Small</a:t>
            </a:r>
            <a:r>
              <a:rPr lang="en-US" baseline="0" smtClean="0"/>
              <a:t> pupils (miosis)</a:t>
            </a:r>
          </a:p>
          <a:p>
            <a:r>
              <a:rPr lang="en-US" baseline="0" smtClean="0"/>
              <a:t>Difficulty passing urine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A5F6-2822-41BD-8C76-8D6AF5BAA05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113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placenta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A5F6-2822-41BD-8C76-8D6AF5BAA05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8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Tương</a:t>
            </a:r>
            <a:r>
              <a:rPr lang="en-US" baseline="0" smtClean="0"/>
              <a:t> tác với thuốc cũng chuyển hóa qua Cyp3A4,…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EA5F6-2822-41BD-8C76-8D6AF5BAA05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619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A9C-DF11-4D17-9960-0E92ECE1EA6D}" type="datetime1">
              <a:rPr lang="en-US" smtClean="0"/>
              <a:pPr/>
              <a:t>5/21/2017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79E834C-CC00-454E-A586-CEEC55235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856B-F7F3-4DE4-9541-2115A4F31F1B}" type="datetime1">
              <a:rPr lang="en-US" smtClean="0"/>
              <a:pPr/>
              <a:t>5/21/2017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887EE-7419-4DD0-A8DC-CAEBF0C38370}" type="datetime1">
              <a:rPr lang="en-US" smtClean="0"/>
              <a:pPr/>
              <a:t>5/21/2017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39CF-516A-4E5B-8D97-A71FD8B226FE}" type="datetime1">
              <a:rPr lang="en-US" smtClean="0"/>
              <a:pPr/>
              <a:t>5/21/2017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2FB75-A51E-43DE-A38A-79AF88945332}" type="datetime1">
              <a:rPr lang="en-US" smtClean="0"/>
              <a:pPr/>
              <a:t>5/21/2017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79E834C-CC00-454E-A586-CEEC5523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4D3FA-C269-456D-AE8E-F7BD09A85CCF}" type="datetime1">
              <a:rPr lang="en-US" smtClean="0"/>
              <a:pPr/>
              <a:t>5/21/2017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F79D-3781-4150-9DC0-E14A22456A6F}" type="datetime1">
              <a:rPr lang="en-US" smtClean="0"/>
              <a:pPr/>
              <a:t>5/21/2017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BF5B8-9CFC-4E20-BC59-89D10FBAE5F1}" type="datetime1">
              <a:rPr lang="en-US" smtClean="0"/>
              <a:pPr/>
              <a:t>5/21/2017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D414C-7A91-45B7-BC88-AAC6220411AF}" type="datetime1">
              <a:rPr lang="en-US" smtClean="0"/>
              <a:pPr/>
              <a:t>5/21/2017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75DAA-39F8-453A-90C0-A07B7FFEE091}" type="datetime1">
              <a:rPr lang="en-US" smtClean="0"/>
              <a:pPr/>
              <a:t>5/21/2017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F3C38-DD88-4484-A7DF-0446B0115DE2}" type="datetime1">
              <a:rPr lang="en-US" smtClean="0"/>
              <a:pPr/>
              <a:t>5/21/2017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79E834C-CC00-454E-A586-CEEC55235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25FD42F-5FF1-4FF6-9DB2-901271D80788}" type="datetime1">
              <a:rPr lang="en-US" smtClean="0"/>
              <a:pPr/>
              <a:t>5/21/2017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79E834C-CC00-454E-A586-CEEC55235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sz="3600" b="1" dirty="0" err="1" smtClean="0"/>
              <a:t>Dược</a:t>
            </a:r>
            <a:r>
              <a:rPr sz="3600" b="1" dirty="0" smtClean="0"/>
              <a:t> </a:t>
            </a:r>
            <a:r>
              <a:rPr sz="3600" b="1" dirty="0" err="1" smtClean="0"/>
              <a:t>lý</a:t>
            </a:r>
            <a:r>
              <a:rPr sz="3600" b="1" dirty="0" smtClean="0"/>
              <a:t> </a:t>
            </a:r>
            <a:r>
              <a:rPr sz="3600" b="1" dirty="0" err="1" smtClean="0"/>
              <a:t>học</a:t>
            </a:r>
            <a:r>
              <a:rPr sz="3600" b="1" dirty="0" smtClean="0"/>
              <a:t> </a:t>
            </a:r>
            <a:r>
              <a:rPr sz="3600" b="1" dirty="0" err="1" smtClean="0"/>
              <a:t>của</a:t>
            </a:r>
            <a:r>
              <a:rPr sz="3600" b="1" dirty="0" smtClean="0"/>
              <a:t> Methadone </a:t>
            </a:r>
            <a:br>
              <a:rPr sz="3600" b="1" dirty="0" smtClean="0"/>
            </a:br>
            <a:r>
              <a:rPr sz="3600" b="1" dirty="0" err="1" smtClean="0"/>
              <a:t>trong</a:t>
            </a:r>
            <a:r>
              <a:rPr sz="3600" b="1" dirty="0" smtClean="0"/>
              <a:t> </a:t>
            </a:r>
            <a:r>
              <a:rPr sz="3600" b="1" dirty="0" err="1" smtClean="0"/>
              <a:t>điều</a:t>
            </a:r>
            <a:r>
              <a:rPr sz="3600" b="1" dirty="0" smtClean="0"/>
              <a:t> </a:t>
            </a:r>
            <a:r>
              <a:rPr sz="3600" b="1" dirty="0" err="1" smtClean="0"/>
              <a:t>trị</a:t>
            </a:r>
            <a:r>
              <a:rPr sz="3600" b="1" dirty="0" smtClean="0"/>
              <a:t> </a:t>
            </a:r>
            <a:r>
              <a:rPr sz="3600" b="1" dirty="0" err="1" smtClean="0"/>
              <a:t>duy</a:t>
            </a:r>
            <a:r>
              <a:rPr sz="3600" b="1" dirty="0" smtClean="0"/>
              <a:t> </a:t>
            </a:r>
            <a:r>
              <a:rPr sz="3600" b="1" dirty="0" err="1" smtClean="0"/>
              <a:t>trì</a:t>
            </a:r>
            <a:r>
              <a:rPr sz="3600" b="1" dirty="0" smtClean="0"/>
              <a:t> </a:t>
            </a:r>
            <a:r>
              <a:rPr sz="3600" b="1" dirty="0" err="1" smtClean="0"/>
              <a:t>nghiện</a:t>
            </a:r>
            <a:r>
              <a:rPr sz="3600" b="1" dirty="0" smtClean="0"/>
              <a:t> </a:t>
            </a:r>
            <a:r>
              <a:rPr sz="3600" b="1" dirty="0" smtClean="0"/>
              <a:t/>
            </a:r>
            <a:br>
              <a:rPr sz="3600" b="1" dirty="0" smtClean="0"/>
            </a:br>
            <a:r>
              <a:rPr sz="3600" b="1" dirty="0" err="1" smtClean="0"/>
              <a:t>các</a:t>
            </a:r>
            <a:r>
              <a:rPr sz="3600" b="1" dirty="0" smtClean="0"/>
              <a:t> </a:t>
            </a:r>
            <a:r>
              <a:rPr sz="3600" b="1" dirty="0" err="1" smtClean="0"/>
              <a:t>chất</a:t>
            </a:r>
            <a:r>
              <a:rPr sz="3600" b="1" dirty="0" smtClean="0"/>
              <a:t> </a:t>
            </a:r>
            <a:r>
              <a:rPr sz="3600" b="1" dirty="0" err="1" smtClean="0"/>
              <a:t>dạng</a:t>
            </a:r>
            <a:r>
              <a:rPr sz="3600" b="1" dirty="0" smtClean="0"/>
              <a:t> </a:t>
            </a:r>
            <a:r>
              <a:rPr sz="3600" b="1" dirty="0" err="1" smtClean="0"/>
              <a:t>thuốc</a:t>
            </a:r>
            <a:r>
              <a:rPr sz="3600" b="1" dirty="0" smtClean="0"/>
              <a:t> </a:t>
            </a:r>
            <a:r>
              <a:rPr sz="3600" b="1" dirty="0" err="1" smtClean="0"/>
              <a:t>phiện</a:t>
            </a:r>
            <a:endParaRPr lang="en-US" sz="3600" b="1" dirty="0"/>
          </a:p>
        </p:txBody>
      </p:sp>
      <p:pic>
        <p:nvPicPr>
          <p:cNvPr id="14338" name="Picture 2" descr="http://vtv1.vcmedia.vn/Uploaded/nguyenngan/2013_11_21/Laodong_Methadone%201_VBFV.jpg.ash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143248"/>
            <a:ext cx="3429024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Dược</a:t>
            </a:r>
            <a:r>
              <a:rPr kumimoji="0" lang="en-US" sz="3200" b="1" i="0" u="none" strike="noStrike" kern="0" cap="none" spc="0" normalizeH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động học</a:t>
            </a:r>
            <a:endParaRPr kumimoji="0" lang="en-US" sz="3200" b="1" i="0" u="none" strike="noStrike" kern="0" cap="none" spc="0" normalizeH="0" baseline="0" noProof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142984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800" b="1" dirty="0" err="1" smtClean="0">
                <a:solidFill>
                  <a:srgbClr val="003300"/>
                </a:solidFill>
              </a:rPr>
              <a:t>Giai</a:t>
            </a:r>
            <a:r>
              <a:rPr lang="en-US" sz="2800" b="1" dirty="0" smtClean="0">
                <a:solidFill>
                  <a:srgbClr val="003300"/>
                </a:solidFill>
              </a:rPr>
              <a:t> </a:t>
            </a:r>
            <a:r>
              <a:rPr lang="en-US" sz="2800" b="1" dirty="0" err="1" smtClean="0">
                <a:solidFill>
                  <a:srgbClr val="003300"/>
                </a:solidFill>
              </a:rPr>
              <a:t>đoạn</a:t>
            </a:r>
            <a:r>
              <a:rPr lang="en-US" sz="2800" b="1" dirty="0" smtClean="0">
                <a:solidFill>
                  <a:srgbClr val="003300"/>
                </a:solidFill>
              </a:rPr>
              <a:t> </a:t>
            </a:r>
            <a:r>
              <a:rPr lang="en-US" sz="2800" b="1" dirty="0" err="1" smtClean="0">
                <a:solidFill>
                  <a:srgbClr val="003300"/>
                </a:solidFill>
              </a:rPr>
              <a:t>hấp</a:t>
            </a:r>
            <a:r>
              <a:rPr lang="en-US" sz="2800" b="1" dirty="0" smtClean="0">
                <a:solidFill>
                  <a:srgbClr val="003300"/>
                </a:solidFill>
              </a:rPr>
              <a:t> </a:t>
            </a:r>
            <a:r>
              <a:rPr lang="en-US" sz="2800" b="1" dirty="0" err="1" smtClean="0">
                <a:solidFill>
                  <a:srgbClr val="003300"/>
                </a:solidFill>
              </a:rPr>
              <a:t>thu</a:t>
            </a:r>
            <a:endParaRPr lang="en-US" sz="2800" b="1" dirty="0" smtClean="0">
              <a:solidFill>
                <a:srgbClr val="00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714488"/>
            <a:ext cx="8686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</a:rPr>
              <a:t>- </a:t>
            </a:r>
            <a:r>
              <a:rPr lang="en-US" sz="2400" dirty="0" err="1" smtClean="0">
                <a:solidFill>
                  <a:srgbClr val="003300"/>
                </a:solidFill>
              </a:rPr>
              <a:t>Hấp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thu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tốt</a:t>
            </a:r>
            <a:r>
              <a:rPr lang="en-US" sz="2400" dirty="0" smtClean="0">
                <a:solidFill>
                  <a:srgbClr val="003300"/>
                </a:solidFill>
              </a:rPr>
              <a:t> qua </a:t>
            </a:r>
            <a:r>
              <a:rPr lang="en-US" sz="2400" dirty="0" err="1" smtClean="0">
                <a:solidFill>
                  <a:srgbClr val="003300"/>
                </a:solidFill>
              </a:rPr>
              <a:t>đường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tiêu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hóa</a:t>
            </a:r>
            <a:r>
              <a:rPr lang="en-US" sz="2400" dirty="0" smtClean="0">
                <a:solidFill>
                  <a:srgbClr val="003300"/>
                </a:solidFill>
              </a:rPr>
              <a:t>: SKD 90%</a:t>
            </a:r>
          </a:p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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Dạng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siro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,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dạng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viên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nén</a:t>
            </a:r>
            <a:endParaRPr lang="en-US" sz="2400" dirty="0" smtClean="0">
              <a:solidFill>
                <a:srgbClr val="0033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786315"/>
            <a:ext cx="796039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</a:rPr>
              <a:t>- </a:t>
            </a:r>
            <a:r>
              <a:rPr lang="en-US" sz="2400" dirty="0" err="1" smtClean="0">
                <a:solidFill>
                  <a:srgbClr val="003300"/>
                </a:solidFill>
              </a:rPr>
              <a:t>Tác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dụng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sau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30 </a:t>
            </a:r>
            <a:r>
              <a:rPr lang="en-US" sz="2400" dirty="0" err="1" smtClean="0">
                <a:solidFill>
                  <a:srgbClr val="C00000"/>
                </a:solidFill>
              </a:rPr>
              <a:t>phút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uống</a:t>
            </a:r>
            <a:r>
              <a:rPr lang="en-US" sz="2400" dirty="0" smtClean="0">
                <a:solidFill>
                  <a:srgbClr val="003300"/>
                </a:solidFill>
              </a:rPr>
              <a:t>, </a:t>
            </a:r>
            <a:r>
              <a:rPr lang="en-US" sz="2400" dirty="0" err="1" smtClean="0">
                <a:solidFill>
                  <a:srgbClr val="003300"/>
                </a:solidFill>
              </a:rPr>
              <a:t>đạt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nồng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độ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cao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nhất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/>
              <a:t>sau</a:t>
            </a:r>
            <a:r>
              <a:rPr lang="en-US" sz="2400" dirty="0" smtClean="0">
                <a:solidFill>
                  <a:srgbClr val="FFC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3-4 </a:t>
            </a:r>
            <a:r>
              <a:rPr lang="en-US" sz="2400" dirty="0" err="1" smtClean="0">
                <a:solidFill>
                  <a:srgbClr val="C00000"/>
                </a:solidFill>
              </a:rPr>
              <a:t>giờ</a:t>
            </a:r>
            <a:endParaRPr lang="en-US" sz="2400" dirty="0" smtClean="0">
              <a:solidFill>
                <a:srgbClr val="C00000"/>
              </a:solidFill>
            </a:endParaRPr>
          </a:p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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Xử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trí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khi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bệnh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nhân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nôn</a:t>
            </a:r>
            <a:endParaRPr lang="en-US" sz="2400" dirty="0" smtClean="0">
              <a:solidFill>
                <a:srgbClr val="0033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488313"/>
              </p:ext>
            </p:extLst>
          </p:nvPr>
        </p:nvGraphicFramePr>
        <p:xfrm>
          <a:off x="500034" y="4221088"/>
          <a:ext cx="7920880" cy="1785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6323"/>
                <a:gridCol w="4424557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2000" smtClean="0"/>
                        <a:t>Thời</a:t>
                      </a:r>
                      <a:r>
                        <a:rPr lang="en-US" sz="2000" baseline="0" smtClean="0"/>
                        <a:t> điểm nôn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2000" smtClean="0"/>
                        <a:t>Xử</a:t>
                      </a:r>
                      <a:r>
                        <a:rPr lang="en-US" sz="2000" baseline="0" smtClean="0"/>
                        <a:t> trí</a:t>
                      </a: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2000" smtClean="0"/>
                        <a:t>&lt; 10ph sau khi uống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2000" smtClean="0"/>
                        <a:t>Uống</a:t>
                      </a:r>
                      <a:r>
                        <a:rPr lang="en-US" sz="2000" baseline="0" smtClean="0"/>
                        <a:t> lại toàn bộ liều</a:t>
                      </a: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2000" dirty="0" smtClean="0"/>
                        <a:t>10 –</a:t>
                      </a:r>
                      <a:r>
                        <a:rPr lang="en-US" sz="2000" baseline="0" dirty="0" smtClean="0"/>
                        <a:t> 30ph </a:t>
                      </a:r>
                      <a:r>
                        <a:rPr lang="en-US" sz="2000" baseline="0" dirty="0" err="1" smtClean="0"/>
                        <a:t>sau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khi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uống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2000" dirty="0" err="1" smtClean="0"/>
                        <a:t>Đánh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giá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sau</a:t>
                      </a:r>
                      <a:r>
                        <a:rPr lang="en-US" sz="2000" baseline="0" dirty="0" smtClean="0"/>
                        <a:t> 4h + ½ </a:t>
                      </a:r>
                      <a:r>
                        <a:rPr lang="en-US" sz="2000" baseline="0" dirty="0" err="1" smtClean="0"/>
                        <a:t>liều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2000" smtClean="0"/>
                        <a:t>&gt; 30ph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2000" dirty="0" err="1" smtClean="0"/>
                        <a:t>Không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cần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bổ</a:t>
                      </a:r>
                      <a:r>
                        <a:rPr lang="en-US" sz="2000" baseline="0" dirty="0" smtClean="0"/>
                        <a:t> sung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Dược</a:t>
            </a:r>
            <a:r>
              <a:rPr kumimoji="0" lang="en-US" sz="3200" b="1" i="0" u="none" strike="noStrike" kern="0" cap="none" spc="0" normalizeH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động học</a:t>
            </a:r>
            <a:endParaRPr kumimoji="0" lang="en-US" sz="3200" b="1" i="0" u="none" strike="noStrike" kern="0" cap="none" spc="0" normalizeH="0" baseline="0" noProof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142984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800" b="1" dirty="0" err="1" smtClean="0">
                <a:solidFill>
                  <a:srgbClr val="003300"/>
                </a:solidFill>
              </a:rPr>
              <a:t>Giai</a:t>
            </a:r>
            <a:r>
              <a:rPr lang="en-US" sz="2800" b="1" dirty="0" smtClean="0">
                <a:solidFill>
                  <a:srgbClr val="003300"/>
                </a:solidFill>
              </a:rPr>
              <a:t> </a:t>
            </a:r>
            <a:r>
              <a:rPr lang="en-US" sz="2800" b="1" dirty="0" err="1" smtClean="0">
                <a:solidFill>
                  <a:srgbClr val="003300"/>
                </a:solidFill>
              </a:rPr>
              <a:t>đoạn</a:t>
            </a:r>
            <a:r>
              <a:rPr lang="en-US" sz="2800" b="1" dirty="0" smtClean="0">
                <a:solidFill>
                  <a:srgbClr val="003300"/>
                </a:solidFill>
              </a:rPr>
              <a:t> </a:t>
            </a:r>
            <a:r>
              <a:rPr lang="en-US" sz="2800" b="1" dirty="0" err="1" smtClean="0">
                <a:solidFill>
                  <a:srgbClr val="003300"/>
                </a:solidFill>
              </a:rPr>
              <a:t>phân</a:t>
            </a:r>
            <a:r>
              <a:rPr lang="en-US" sz="2800" b="1" dirty="0" smtClean="0">
                <a:solidFill>
                  <a:srgbClr val="003300"/>
                </a:solidFill>
              </a:rPr>
              <a:t> </a:t>
            </a:r>
            <a:r>
              <a:rPr lang="en-US" sz="2800" b="1" dirty="0" err="1" smtClean="0">
                <a:solidFill>
                  <a:srgbClr val="003300"/>
                </a:solidFill>
              </a:rPr>
              <a:t>bố</a:t>
            </a:r>
            <a:endParaRPr lang="en-US" sz="2800" b="1" dirty="0" smtClean="0">
              <a:solidFill>
                <a:srgbClr val="00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815207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</a:rPr>
              <a:t>- 60-90% </a:t>
            </a:r>
            <a:r>
              <a:rPr lang="en-US" sz="2400" dirty="0" err="1" smtClean="0">
                <a:solidFill>
                  <a:srgbClr val="003300"/>
                </a:solidFill>
              </a:rPr>
              <a:t>liên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kết</a:t>
            </a:r>
            <a:r>
              <a:rPr lang="en-US" sz="2400" dirty="0" smtClean="0">
                <a:solidFill>
                  <a:srgbClr val="003300"/>
                </a:solidFill>
              </a:rPr>
              <a:t> protein 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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tích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lũy</a:t>
            </a:r>
            <a:endParaRPr lang="en-US" sz="2400" dirty="0" smtClean="0">
              <a:solidFill>
                <a:srgbClr val="0033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444115"/>
            <a:ext cx="8686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</a:rPr>
              <a:t>- Qua </a:t>
            </a:r>
            <a:r>
              <a:rPr lang="en-US" sz="2400" dirty="0" err="1" smtClean="0">
                <a:solidFill>
                  <a:srgbClr val="003300"/>
                </a:solidFill>
              </a:rPr>
              <a:t>hàng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rào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nhau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thai</a:t>
            </a:r>
            <a:r>
              <a:rPr lang="en-US" sz="2400" dirty="0" smtClean="0">
                <a:solidFill>
                  <a:srgbClr val="003300"/>
                </a:solidFill>
              </a:rPr>
              <a:t>, </a:t>
            </a:r>
            <a:r>
              <a:rPr lang="en-US" sz="2400" dirty="0" err="1" smtClean="0">
                <a:solidFill>
                  <a:srgbClr val="003300"/>
                </a:solidFill>
              </a:rPr>
              <a:t>sữa</a:t>
            </a:r>
            <a:endParaRPr lang="en-US" sz="2400" dirty="0" smtClean="0">
              <a:solidFill>
                <a:srgbClr val="C00000"/>
              </a:solidFill>
            </a:endParaRPr>
          </a:p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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Hội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chứng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cai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ở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trẻ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sơ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sinh</a:t>
            </a:r>
            <a:endParaRPr lang="en-US" sz="2400" dirty="0" smtClean="0">
              <a:solidFill>
                <a:srgbClr val="0033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Dược</a:t>
            </a:r>
            <a:r>
              <a:rPr kumimoji="0" lang="en-US" sz="3200" b="1" i="0" u="none" strike="noStrike" kern="0" cap="none" spc="0" normalizeH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động học</a:t>
            </a:r>
            <a:endParaRPr kumimoji="0" lang="en-US" sz="3200" b="1" i="0" u="none" strike="noStrike" kern="0" cap="none" spc="0" normalizeH="0" baseline="0" noProof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980728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800" b="1" dirty="0" err="1" smtClean="0">
                <a:solidFill>
                  <a:srgbClr val="003300"/>
                </a:solidFill>
              </a:rPr>
              <a:t>Giai</a:t>
            </a:r>
            <a:r>
              <a:rPr lang="en-US" sz="2800" b="1" dirty="0" smtClean="0">
                <a:solidFill>
                  <a:srgbClr val="003300"/>
                </a:solidFill>
              </a:rPr>
              <a:t> </a:t>
            </a:r>
            <a:r>
              <a:rPr lang="en-US" sz="2800" b="1" dirty="0" err="1" smtClean="0">
                <a:solidFill>
                  <a:srgbClr val="003300"/>
                </a:solidFill>
              </a:rPr>
              <a:t>đoạn</a:t>
            </a:r>
            <a:r>
              <a:rPr lang="en-US" sz="2800" b="1" dirty="0" smtClean="0">
                <a:solidFill>
                  <a:srgbClr val="003300"/>
                </a:solidFill>
              </a:rPr>
              <a:t> </a:t>
            </a:r>
            <a:r>
              <a:rPr lang="en-US" sz="2800" b="1" dirty="0" err="1" smtClean="0">
                <a:solidFill>
                  <a:srgbClr val="003300"/>
                </a:solidFill>
              </a:rPr>
              <a:t>chuyển</a:t>
            </a:r>
            <a:r>
              <a:rPr lang="en-US" sz="2800" b="1" dirty="0" smtClean="0">
                <a:solidFill>
                  <a:srgbClr val="003300"/>
                </a:solidFill>
              </a:rPr>
              <a:t> </a:t>
            </a:r>
            <a:r>
              <a:rPr lang="en-US" sz="2800" b="1" dirty="0" err="1" smtClean="0">
                <a:solidFill>
                  <a:srgbClr val="003300"/>
                </a:solidFill>
              </a:rPr>
              <a:t>hóa</a:t>
            </a:r>
            <a:endParaRPr lang="en-US" sz="2800" b="1" dirty="0" smtClean="0">
              <a:solidFill>
                <a:srgbClr val="00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714488"/>
            <a:ext cx="83924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003300"/>
                </a:solidFill>
              </a:rPr>
              <a:t>- </a:t>
            </a:r>
            <a:r>
              <a:rPr lang="en-US" sz="2400" dirty="0" err="1" smtClean="0">
                <a:solidFill>
                  <a:srgbClr val="003300"/>
                </a:solidFill>
              </a:rPr>
              <a:t>Chuyển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hóa</a:t>
            </a:r>
            <a:r>
              <a:rPr lang="en-US" sz="2400" dirty="0" smtClean="0">
                <a:solidFill>
                  <a:srgbClr val="003300"/>
                </a:solidFill>
              </a:rPr>
              <a:t> qua </a:t>
            </a:r>
            <a:r>
              <a:rPr lang="en-US" sz="2400" dirty="0" err="1" smtClean="0">
                <a:solidFill>
                  <a:srgbClr val="003300"/>
                </a:solidFill>
              </a:rPr>
              <a:t>hệ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enzym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tại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gan</a:t>
            </a:r>
            <a:r>
              <a:rPr lang="en-US" sz="2400" dirty="0" smtClean="0">
                <a:solidFill>
                  <a:srgbClr val="003300"/>
                </a:solidFill>
              </a:rPr>
              <a:t> (</a:t>
            </a:r>
            <a:r>
              <a:rPr lang="en-US" sz="2400" dirty="0" smtClean="0">
                <a:solidFill>
                  <a:srgbClr val="C00000"/>
                </a:solidFill>
              </a:rPr>
              <a:t>Cytochrome P450</a:t>
            </a:r>
            <a:r>
              <a:rPr lang="en-US" sz="2400" dirty="0" smtClean="0">
                <a:solidFill>
                  <a:srgbClr val="003300"/>
                </a:solidFill>
              </a:rPr>
              <a:t>)</a:t>
            </a:r>
          </a:p>
          <a:p>
            <a:pPr algn="just">
              <a:spcAft>
                <a:spcPts val="1200"/>
              </a:spcAft>
            </a:pPr>
            <a:r>
              <a:rPr lang="en-US" dirty="0" smtClean="0">
                <a:solidFill>
                  <a:srgbClr val="003300"/>
                </a:solidFill>
              </a:rPr>
              <a:t>(CYP3A4, CYP2B6)</a:t>
            </a:r>
          </a:p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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Tương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tác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với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thuốc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chuyển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hóa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qua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hệ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CYP450</a:t>
            </a:r>
            <a:r>
              <a:rPr lang="en-US" sz="2400" dirty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tại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gan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(ARV,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lao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,..)</a:t>
            </a:r>
            <a:endParaRPr lang="en-US" sz="2400" dirty="0" smtClean="0">
              <a:solidFill>
                <a:srgbClr val="0033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3455259"/>
            <a:ext cx="8392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</a:rPr>
              <a:t>- </a:t>
            </a:r>
            <a:r>
              <a:rPr lang="en-US" sz="2400" dirty="0" err="1" smtClean="0">
                <a:solidFill>
                  <a:srgbClr val="003300"/>
                </a:solidFill>
              </a:rPr>
              <a:t>Chất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chuyển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hóa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không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có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hoạt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tính</a:t>
            </a:r>
            <a:r>
              <a:rPr lang="en-US" sz="2400" dirty="0" smtClean="0">
                <a:solidFill>
                  <a:srgbClr val="003300"/>
                </a:solidFill>
              </a:rPr>
              <a:t>, </a:t>
            </a:r>
            <a:r>
              <a:rPr lang="en-US" sz="2400" dirty="0" err="1" smtClean="0">
                <a:solidFill>
                  <a:srgbClr val="003300"/>
                </a:solidFill>
              </a:rPr>
              <a:t>thải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trừ</a:t>
            </a:r>
            <a:r>
              <a:rPr lang="en-US" sz="2400" dirty="0" smtClean="0">
                <a:solidFill>
                  <a:srgbClr val="003300"/>
                </a:solidFill>
              </a:rPr>
              <a:t> qua </a:t>
            </a:r>
            <a:r>
              <a:rPr lang="en-US" sz="2400" dirty="0" err="1" smtClean="0">
                <a:solidFill>
                  <a:srgbClr val="003300"/>
                </a:solidFill>
              </a:rPr>
              <a:t>nước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tiểu</a:t>
            </a:r>
            <a:endParaRPr lang="en-US" sz="2400" dirty="0" smtClean="0">
              <a:solidFill>
                <a:srgbClr val="003300"/>
              </a:solidFill>
            </a:endParaRPr>
          </a:p>
        </p:txBody>
      </p:sp>
      <p:pic>
        <p:nvPicPr>
          <p:cNvPr id="8" name="Picture 2" descr="http://www.sos03.lt/files/images/kepenu%20vezio%20gydyma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5012" y="5005994"/>
            <a:ext cx="1418492" cy="99477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000100" y="5148876"/>
            <a:ext cx="2100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smtClean="0">
                <a:solidFill>
                  <a:schemeClr val="accent6">
                    <a:lumMod val="50000"/>
                  </a:schemeClr>
                </a:solidFill>
              </a:rPr>
              <a:t>Methadone</a:t>
            </a:r>
            <a:endParaRPr lang="en-US" sz="240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9808" y="5148876"/>
            <a:ext cx="1195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2400" smtClean="0">
                <a:solidFill>
                  <a:schemeClr val="bg1">
                    <a:lumMod val="50000"/>
                  </a:schemeClr>
                </a:solidFill>
              </a:rPr>
              <a:t>EDDP</a:t>
            </a:r>
            <a:endParaRPr lang="en-US" sz="240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2786050" y="5396227"/>
            <a:ext cx="3060000" cy="1588"/>
          </a:xfrm>
          <a:prstGeom prst="straightConnector1">
            <a:avLst/>
          </a:prstGeom>
          <a:gradFill rotWithShape="1">
            <a:gsLst>
              <a:gs pos="0">
                <a:schemeClr val="accent1">
                  <a:alpha val="80000"/>
                </a:schemeClr>
              </a:gs>
              <a:gs pos="50000">
                <a:schemeClr val="accent1">
                  <a:gamma/>
                  <a:shade val="89020"/>
                  <a:invGamma/>
                </a:schemeClr>
              </a:gs>
              <a:gs pos="100000">
                <a:schemeClr val="accent1">
                  <a:alpha val="80000"/>
                </a:schemeClr>
              </a:gs>
            </a:gsLst>
            <a:lin ang="0" scaled="1"/>
          </a:gra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lg"/>
          </a:ln>
          <a:effectLst/>
        </p:spPr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Dược</a:t>
            </a:r>
            <a:r>
              <a:rPr kumimoji="0" lang="en-US" sz="3200" b="1" i="0" u="none" strike="noStrike" kern="0" cap="none" spc="0" normalizeH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động học</a:t>
            </a:r>
            <a:endParaRPr kumimoji="0" lang="en-US" sz="3200" b="1" i="0" u="none" strike="noStrike" kern="0" cap="none" spc="0" normalizeH="0" baseline="0" noProof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142984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800" b="1" smtClean="0">
                <a:solidFill>
                  <a:srgbClr val="003300"/>
                </a:solidFill>
              </a:rPr>
              <a:t>Giai đoạn thải trừ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34" y="1628800"/>
            <a:ext cx="8686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</a:rPr>
              <a:t>- </a:t>
            </a:r>
            <a:r>
              <a:rPr lang="en-US" sz="2400" dirty="0" smtClean="0">
                <a:solidFill>
                  <a:srgbClr val="C00000"/>
                </a:solidFill>
              </a:rPr>
              <a:t>T</a:t>
            </a:r>
            <a:r>
              <a:rPr lang="en-US" sz="2400" baseline="-25000" dirty="0" smtClean="0">
                <a:solidFill>
                  <a:srgbClr val="C00000"/>
                </a:solidFill>
              </a:rPr>
              <a:t>1/2</a:t>
            </a:r>
            <a:r>
              <a:rPr lang="en-US" sz="2400" dirty="0" smtClean="0">
                <a:solidFill>
                  <a:srgbClr val="C00000"/>
                </a:solidFill>
              </a:rPr>
              <a:t> = 24 </a:t>
            </a:r>
            <a:r>
              <a:rPr lang="en-US" sz="2400" dirty="0" err="1" smtClean="0">
                <a:solidFill>
                  <a:srgbClr val="C00000"/>
                </a:solidFill>
              </a:rPr>
              <a:t>giờ</a:t>
            </a:r>
            <a:endParaRPr lang="en-US" sz="2400" dirty="0" smtClean="0">
              <a:solidFill>
                <a:srgbClr val="C00000"/>
              </a:solidFill>
            </a:endParaRPr>
          </a:p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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Dùng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1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lần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trong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ngày</a:t>
            </a:r>
            <a:endParaRPr lang="en-US" sz="2400" dirty="0" smtClean="0">
              <a:solidFill>
                <a:srgbClr val="003300"/>
              </a:solidFill>
            </a:endParaRPr>
          </a:p>
        </p:txBody>
      </p:sp>
      <p:pic>
        <p:nvPicPr>
          <p:cNvPr id="1028" name="Picture 4" descr="Single dose of oral methado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000504"/>
            <a:ext cx="4286280" cy="250851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500594" y="6357958"/>
            <a:ext cx="47148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i="1" dirty="0" smtClean="0">
                <a:solidFill>
                  <a:srgbClr val="003300"/>
                </a:solidFill>
              </a:rPr>
              <a:t>Exchange Supplies – Tools for Harm Reduction. “Methadone </a:t>
            </a:r>
            <a:r>
              <a:rPr lang="en-US" sz="1100" i="1" dirty="0" err="1" smtClean="0">
                <a:solidFill>
                  <a:srgbClr val="003300"/>
                </a:solidFill>
              </a:rPr>
              <a:t>Briefting</a:t>
            </a:r>
            <a:r>
              <a:rPr lang="en-US" sz="1100" i="1" dirty="0" smtClean="0">
                <a:solidFill>
                  <a:srgbClr val="003300"/>
                </a:solidFill>
              </a:rPr>
              <a:t>; Section 4: Physiology and Pharmacology of methadone”. Website.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14546" y="6318804"/>
            <a:ext cx="214314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600" smtClean="0"/>
              <a:t>Thời gian (giờ)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024330" y="4844112"/>
            <a:ext cx="285752" cy="13573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1041939" y="4902797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600" smtClean="0"/>
              <a:t>Nồng độ Methadone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2202483" y="6119894"/>
            <a:ext cx="4226905" cy="309502"/>
            <a:chOff x="2202483" y="6119894"/>
            <a:chExt cx="4226905" cy="309502"/>
          </a:xfrm>
        </p:grpSpPr>
        <p:sp>
          <p:nvSpPr>
            <p:cNvPr id="11" name="Rectangle 10"/>
            <p:cNvSpPr/>
            <p:nvPr/>
          </p:nvSpPr>
          <p:spPr>
            <a:xfrm>
              <a:off x="2214546" y="6203207"/>
              <a:ext cx="4000528" cy="1428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2483" y="6119894"/>
              <a:ext cx="5000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400" smtClean="0"/>
                <a:t>0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786050" y="6121619"/>
              <a:ext cx="5000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400" smtClean="0"/>
                <a:t>12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428992" y="6121619"/>
              <a:ext cx="5000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400" smtClean="0"/>
                <a:t>24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071934" y="6121619"/>
              <a:ext cx="5000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400" smtClean="0"/>
                <a:t>36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643438" y="6121619"/>
              <a:ext cx="5000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400" smtClean="0"/>
                <a:t>48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322005" y="6121619"/>
              <a:ext cx="5000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400" smtClean="0"/>
                <a:t>60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929322" y="6121619"/>
              <a:ext cx="5000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400" smtClean="0"/>
                <a:t>72</a:t>
              </a:r>
            </a:p>
          </p:txBody>
        </p:sp>
      </p:grp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00034" y="2780928"/>
            <a:ext cx="8686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</a:rPr>
              <a:t>- </a:t>
            </a:r>
            <a:r>
              <a:rPr lang="en-US" sz="2400" dirty="0" err="1" smtClean="0">
                <a:solidFill>
                  <a:srgbClr val="003300"/>
                </a:solidFill>
              </a:rPr>
              <a:t>Nồng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độ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ổn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định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trong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máu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sau</a:t>
            </a:r>
            <a:r>
              <a:rPr lang="en-US" sz="2400" dirty="0" smtClean="0">
                <a:solidFill>
                  <a:srgbClr val="C00000"/>
                </a:solidFill>
              </a:rPr>
              <a:t> 3-5 </a:t>
            </a:r>
            <a:r>
              <a:rPr lang="en-US" sz="2400" dirty="0" err="1" smtClean="0">
                <a:solidFill>
                  <a:srgbClr val="C00000"/>
                </a:solidFill>
              </a:rPr>
              <a:t>ngày</a:t>
            </a:r>
            <a:r>
              <a:rPr lang="en-US" sz="2400" dirty="0" smtClean="0">
                <a:solidFill>
                  <a:srgbClr val="003300"/>
                </a:solidFill>
              </a:rPr>
              <a:t> (</a:t>
            </a:r>
            <a:r>
              <a:rPr lang="en-US" sz="2400" dirty="0" err="1" smtClean="0">
                <a:solidFill>
                  <a:srgbClr val="003300"/>
                </a:solidFill>
              </a:rPr>
              <a:t>liều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hằng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định</a:t>
            </a:r>
            <a:r>
              <a:rPr lang="en-US" sz="2400" dirty="0" smtClean="0">
                <a:solidFill>
                  <a:srgbClr val="003300"/>
                </a:solidFill>
              </a:rPr>
              <a:t>)</a:t>
            </a:r>
            <a:endParaRPr lang="en-US" sz="2400" dirty="0" smtClean="0">
              <a:solidFill>
                <a:srgbClr val="C00000"/>
              </a:solidFill>
            </a:endParaRPr>
          </a:p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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Khoảng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thời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gian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dò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liều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và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thay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đổi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liều</a:t>
            </a:r>
            <a:endParaRPr lang="en-US" sz="2400" dirty="0" smtClean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Dược</a:t>
            </a:r>
            <a:r>
              <a:rPr kumimoji="0" lang="en-US" sz="3200" b="1" i="0" u="none" strike="noStrike" kern="0" cap="none" spc="0" normalizeH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động học</a:t>
            </a:r>
            <a:endParaRPr kumimoji="0" lang="en-US" sz="3200" b="1" i="0" u="none" strike="noStrike" kern="0" cap="none" spc="0" normalizeH="0" baseline="0" noProof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142984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800" b="1" smtClean="0">
                <a:solidFill>
                  <a:srgbClr val="003300"/>
                </a:solidFill>
              </a:rPr>
              <a:t>Giai đoạn thải trừ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44" y="1714488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smtClean="0">
                <a:solidFill>
                  <a:srgbClr val="003300"/>
                </a:solidFill>
              </a:rPr>
              <a:t>Khi bắt đầu điều trị Methadone từ ngày 1 đến ngày 9</a:t>
            </a:r>
          </a:p>
        </p:txBody>
      </p:sp>
      <p:pic>
        <p:nvPicPr>
          <p:cNvPr id="22530" name="Picture 2" descr="First 3 days of dispensing, for oral methadone, with once-daily dos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971" y="2319620"/>
            <a:ext cx="3352847" cy="2333167"/>
          </a:xfrm>
          <a:prstGeom prst="rect">
            <a:avLst/>
          </a:prstGeom>
          <a:noFill/>
        </p:spPr>
      </p:pic>
      <p:pic>
        <p:nvPicPr>
          <p:cNvPr id="22532" name="Picture 4" descr="Once-daily dosing of oral methadone at steady sta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6747" y="2292388"/>
            <a:ext cx="3901467" cy="2286016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500594" y="4784063"/>
            <a:ext cx="47148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i="1" smtClean="0">
                <a:solidFill>
                  <a:srgbClr val="003300"/>
                </a:solidFill>
              </a:rPr>
              <a:t>Exchange Supplies – Tools for Harm Reduction. “Methadone Briefting; Section 4: Physiology and Pharmacology of methadone”. Website.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43438" y="4435528"/>
            <a:ext cx="178595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600" smtClean="0"/>
              <a:t>Thời gian (ngày)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42910" y="2863892"/>
            <a:ext cx="285752" cy="1428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-339481" y="3116847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600" smtClean="0"/>
              <a:t>Nồng độ Methadone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398630" y="2870288"/>
            <a:ext cx="285752" cy="1428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3416239" y="3123243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600" dirty="0" err="1" smtClean="0"/>
              <a:t>Nồng</a:t>
            </a:r>
            <a:r>
              <a:rPr lang="en-US" sz="1600" dirty="0" smtClean="0"/>
              <a:t> </a:t>
            </a:r>
            <a:r>
              <a:rPr lang="en-US" sz="1600" dirty="0" err="1" smtClean="0"/>
              <a:t>độ</a:t>
            </a:r>
            <a:r>
              <a:rPr lang="en-US" sz="1600" dirty="0" smtClean="0"/>
              <a:t> Methadone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14348" y="4405034"/>
            <a:ext cx="2428892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928662" y="4435528"/>
            <a:ext cx="1785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600" smtClean="0"/>
              <a:t>Thời gian (giờ)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2844" y="5324789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smtClean="0">
                <a:solidFill>
                  <a:srgbClr val="003300"/>
                </a:solidFill>
                <a:sym typeface="Wingdings" pitchFamily="2" charset="2"/>
              </a:rPr>
              <a:t> Cần 3-5 ngày để thuốc đạt nồng độ ổn định trong máu</a:t>
            </a:r>
            <a:endParaRPr lang="en-US" sz="2400" smtClean="0">
              <a:solidFill>
                <a:srgbClr val="0033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69287" y="4333756"/>
            <a:ext cx="4000528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857224" y="4250443"/>
            <a:ext cx="50006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400" smtClean="0"/>
              <a:t>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85852" y="4252168"/>
            <a:ext cx="50006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400" smtClean="0"/>
              <a:t>12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821731" y="4252168"/>
            <a:ext cx="50006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400" smtClean="0"/>
              <a:t>24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309734" y="4252168"/>
            <a:ext cx="50006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400" smtClean="0"/>
              <a:t>36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09800" y="4252168"/>
            <a:ext cx="50006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400" smtClean="0"/>
              <a:t>48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321741" y="4252168"/>
            <a:ext cx="50006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400" smtClean="0"/>
              <a:t>60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786182" y="4252168"/>
            <a:ext cx="50006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400" smtClean="0"/>
              <a:t>72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714876" y="4333944"/>
            <a:ext cx="4000528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5286380" y="4240481"/>
            <a:ext cx="3321961" cy="307777"/>
            <a:chOff x="4429124" y="6193057"/>
            <a:chExt cx="3321961" cy="307777"/>
          </a:xfrm>
        </p:grpSpPr>
        <p:sp>
          <p:nvSpPr>
            <p:cNvPr id="34" name="TextBox 33"/>
            <p:cNvSpPr txBox="1"/>
            <p:nvPr/>
          </p:nvSpPr>
          <p:spPr>
            <a:xfrm>
              <a:off x="4429124" y="6193057"/>
              <a:ext cx="5000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400" smtClean="0"/>
                <a:t>5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143692" y="6193057"/>
              <a:ext cx="5000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400" smtClean="0"/>
                <a:t>6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857884" y="6193057"/>
              <a:ext cx="5000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400" smtClean="0"/>
                <a:t>7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560389" y="6193057"/>
              <a:ext cx="5000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400" smtClean="0"/>
                <a:t>8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251019" y="6193057"/>
              <a:ext cx="5000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400" smtClean="0"/>
                <a:t>9</a:t>
              </a: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572000" y="4240481"/>
            <a:ext cx="50006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400" smtClean="0"/>
              <a:t>4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42844" y="5824855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smtClean="0">
                <a:solidFill>
                  <a:srgbClr val="003300"/>
                </a:solidFill>
                <a:sym typeface="Wingdings" pitchFamily="2" charset="2"/>
              </a:rPr>
              <a:t> Cần 3-5 ngày mới đổi liều thuốc khi dò liều</a:t>
            </a:r>
            <a:endParaRPr lang="en-US" sz="2400" smtClean="0">
              <a:solidFill>
                <a:srgbClr val="003300"/>
              </a:solidFill>
            </a:endParaRPr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Dược</a:t>
            </a:r>
            <a:r>
              <a:rPr kumimoji="0" lang="en-US" sz="3200" b="1" i="0" u="none" strike="noStrike" kern="0" cap="none" spc="0" normalizeH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động học</a:t>
            </a:r>
            <a:endParaRPr kumimoji="0" lang="en-US" sz="3200" b="1" i="0" u="none" strike="noStrike" kern="0" cap="none" spc="0" normalizeH="0" baseline="0" noProof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836712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800" b="1" dirty="0" err="1" smtClean="0">
                <a:solidFill>
                  <a:srgbClr val="003300"/>
                </a:solidFill>
              </a:rPr>
              <a:t>Giai</a:t>
            </a:r>
            <a:r>
              <a:rPr lang="en-US" sz="2800" b="1" dirty="0" smtClean="0">
                <a:solidFill>
                  <a:srgbClr val="003300"/>
                </a:solidFill>
              </a:rPr>
              <a:t> </a:t>
            </a:r>
            <a:r>
              <a:rPr lang="en-US" sz="2800" b="1" dirty="0" err="1" smtClean="0">
                <a:solidFill>
                  <a:srgbClr val="003300"/>
                </a:solidFill>
              </a:rPr>
              <a:t>đoạn</a:t>
            </a:r>
            <a:r>
              <a:rPr lang="en-US" sz="2800" b="1" dirty="0" smtClean="0">
                <a:solidFill>
                  <a:srgbClr val="003300"/>
                </a:solidFill>
              </a:rPr>
              <a:t> </a:t>
            </a:r>
            <a:r>
              <a:rPr lang="en-US" sz="2800" b="1" dirty="0" err="1" smtClean="0">
                <a:solidFill>
                  <a:srgbClr val="003300"/>
                </a:solidFill>
              </a:rPr>
              <a:t>thải</a:t>
            </a:r>
            <a:r>
              <a:rPr lang="en-US" sz="2800" b="1" dirty="0" smtClean="0">
                <a:solidFill>
                  <a:srgbClr val="003300"/>
                </a:solidFill>
              </a:rPr>
              <a:t> </a:t>
            </a:r>
            <a:r>
              <a:rPr lang="en-US" sz="2800" b="1" dirty="0" err="1" smtClean="0">
                <a:solidFill>
                  <a:srgbClr val="003300"/>
                </a:solidFill>
              </a:rPr>
              <a:t>trừ</a:t>
            </a:r>
            <a:endParaRPr lang="en-US" sz="2800" b="1" dirty="0" smtClean="0">
              <a:solidFill>
                <a:srgbClr val="00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1408216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smtClean="0">
                <a:solidFill>
                  <a:srgbClr val="003300"/>
                </a:solidFill>
              </a:rPr>
              <a:t>Xử trí khi bệnh nhân bỏ liều:</a:t>
            </a:r>
          </a:p>
        </p:txBody>
      </p:sp>
      <p:pic>
        <p:nvPicPr>
          <p:cNvPr id="22532" name="Picture 4" descr="Once-daily dosing of oral methadone at steady sta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343" y="1986116"/>
            <a:ext cx="3901467" cy="2286016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961580" y="4510281"/>
            <a:ext cx="47148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200"/>
              </a:spcAft>
            </a:pPr>
            <a:r>
              <a:rPr lang="en-US" sz="1100" i="1" dirty="0" smtClean="0">
                <a:solidFill>
                  <a:srgbClr val="003300"/>
                </a:solidFill>
              </a:rPr>
              <a:t>Exchange Supplies – Tools for Harm Reduction. “Methadone </a:t>
            </a:r>
            <a:r>
              <a:rPr lang="en-US" sz="1100" i="1" dirty="0" err="1" smtClean="0">
                <a:solidFill>
                  <a:srgbClr val="003300"/>
                </a:solidFill>
              </a:rPr>
              <a:t>Briefting</a:t>
            </a:r>
            <a:r>
              <a:rPr lang="en-US" sz="1100" i="1" dirty="0" smtClean="0">
                <a:solidFill>
                  <a:srgbClr val="003300"/>
                </a:solidFill>
              </a:rPr>
              <a:t>; Section 4: Physiology and Pharmacology of methadone”. Website.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483768" y="4221088"/>
            <a:ext cx="178595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>
              <a:spcAft>
                <a:spcPts val="1200"/>
              </a:spcAft>
            </a:pPr>
            <a:r>
              <a:rPr lang="en-US" sz="1600" dirty="0" err="1" smtClean="0"/>
              <a:t>Thời</a:t>
            </a:r>
            <a:r>
              <a:rPr lang="en-US" sz="1600" dirty="0" smtClean="0"/>
              <a:t> </a:t>
            </a:r>
            <a:r>
              <a:rPr lang="en-US" sz="1600" dirty="0" err="1" smtClean="0"/>
              <a:t>gian</a:t>
            </a:r>
            <a:r>
              <a:rPr lang="en-US" sz="1600" dirty="0" smtClean="0"/>
              <a:t> (</a:t>
            </a:r>
            <a:r>
              <a:rPr lang="en-US" sz="1600" dirty="0" err="1" smtClean="0"/>
              <a:t>ngày</a:t>
            </a:r>
            <a:r>
              <a:rPr lang="en-US" sz="1600" dirty="0" smtClean="0"/>
              <a:t>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55226" y="2870288"/>
            <a:ext cx="285752" cy="1428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-727165" y="2816971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600" smtClean="0"/>
              <a:t>Nồng độ Methadone</a:t>
            </a:r>
          </a:p>
        </p:txBody>
      </p:sp>
      <p:pic>
        <p:nvPicPr>
          <p:cNvPr id="25602" name="Picture 2" descr="3 day recovery to steady state from missed dose at day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979720"/>
            <a:ext cx="3921762" cy="2286001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/>
        </p:nvSpPr>
        <p:spPr>
          <a:xfrm>
            <a:off x="4796764" y="2882528"/>
            <a:ext cx="285752" cy="1428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3814373" y="2829211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600" smtClean="0"/>
              <a:t>Nồng độ Methadone</a:t>
            </a: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793900"/>
              </p:ext>
            </p:extLst>
          </p:nvPr>
        </p:nvGraphicFramePr>
        <p:xfrm>
          <a:off x="571472" y="5085184"/>
          <a:ext cx="8358246" cy="1671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3814"/>
                <a:gridCol w="5814432"/>
              </a:tblGrid>
              <a:tr h="417872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Bệnh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nhân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bỏ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thuốc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Xử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trí</a:t>
                      </a:r>
                      <a:endParaRPr lang="en-US" dirty="0"/>
                    </a:p>
                  </a:txBody>
                  <a:tcPr/>
                </a:tc>
              </a:tr>
              <a:tr h="417872">
                <a:tc>
                  <a:txBody>
                    <a:bodyPr/>
                    <a:lstStyle/>
                    <a:p>
                      <a:r>
                        <a:rPr lang="en-US" smtClean="0"/>
                        <a:t>Từ</a:t>
                      </a:r>
                      <a:r>
                        <a:rPr lang="en-US" baseline="0" smtClean="0"/>
                        <a:t> 1 – 3 ngày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Không</a:t>
                      </a:r>
                      <a:r>
                        <a:rPr lang="en-US" baseline="0" smtClean="0"/>
                        <a:t> thay đổi liều điều trị</a:t>
                      </a:r>
                      <a:endParaRPr lang="en-US"/>
                    </a:p>
                  </a:txBody>
                  <a:tcPr/>
                </a:tc>
              </a:tr>
              <a:tr h="417872">
                <a:tc>
                  <a:txBody>
                    <a:bodyPr/>
                    <a:lstStyle/>
                    <a:p>
                      <a:r>
                        <a:rPr lang="en-US" smtClean="0"/>
                        <a:t>Từ</a:t>
                      </a:r>
                      <a:r>
                        <a:rPr lang="en-US" baseline="0" smtClean="0"/>
                        <a:t> 4 – 5 ngày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Đánh</a:t>
                      </a:r>
                      <a:r>
                        <a:rPr lang="en-US" baseline="0" smtClean="0"/>
                        <a:t> giá lại sự dung nạp thuốc + ½ liều trước bỏ thuốc</a:t>
                      </a:r>
                      <a:endParaRPr lang="en-US"/>
                    </a:p>
                  </a:txBody>
                  <a:tcPr/>
                </a:tc>
              </a:tr>
              <a:tr h="417872">
                <a:tc>
                  <a:txBody>
                    <a:bodyPr/>
                    <a:lstStyle/>
                    <a:p>
                      <a:r>
                        <a:rPr lang="en-US" smtClean="0"/>
                        <a:t>Trên</a:t>
                      </a:r>
                      <a:r>
                        <a:rPr lang="en-US" baseline="0" smtClean="0"/>
                        <a:t> 5 ngày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Khởi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liều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lại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từ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đầu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1" name="Group 30"/>
          <p:cNvGrpSpPr/>
          <p:nvPr/>
        </p:nvGrpSpPr>
        <p:grpSpPr>
          <a:xfrm>
            <a:off x="428596" y="3933056"/>
            <a:ext cx="4131341" cy="309690"/>
            <a:chOff x="428596" y="4238568"/>
            <a:chExt cx="4131341" cy="309690"/>
          </a:xfrm>
        </p:grpSpPr>
        <p:sp>
          <p:nvSpPr>
            <p:cNvPr id="15" name="Rectangle 14"/>
            <p:cNvSpPr/>
            <p:nvPr/>
          </p:nvSpPr>
          <p:spPr>
            <a:xfrm>
              <a:off x="559409" y="4333944"/>
              <a:ext cx="4000528" cy="1428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130913" y="4240481"/>
              <a:ext cx="3321961" cy="307777"/>
              <a:chOff x="4429124" y="6193057"/>
              <a:chExt cx="3321961" cy="307777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4429124" y="6193057"/>
                <a:ext cx="500066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just">
                  <a:spcAft>
                    <a:spcPts val="1200"/>
                  </a:spcAft>
                </a:pPr>
                <a:r>
                  <a:rPr lang="en-US" sz="1400" smtClean="0"/>
                  <a:t>5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143692" y="6193057"/>
                <a:ext cx="500066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just">
                  <a:spcAft>
                    <a:spcPts val="1200"/>
                  </a:spcAft>
                </a:pPr>
                <a:r>
                  <a:rPr lang="en-US" sz="1400" smtClean="0"/>
                  <a:t>6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857884" y="6193057"/>
                <a:ext cx="500066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just">
                  <a:spcAft>
                    <a:spcPts val="1200"/>
                  </a:spcAft>
                </a:pPr>
                <a:r>
                  <a:rPr lang="en-US" sz="1400" smtClean="0"/>
                  <a:t>7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560389" y="6193057"/>
                <a:ext cx="500066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just">
                  <a:spcAft>
                    <a:spcPts val="1200"/>
                  </a:spcAft>
                </a:pPr>
                <a:r>
                  <a:rPr lang="en-US" sz="1400" smtClean="0"/>
                  <a:t>8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251019" y="6193057"/>
                <a:ext cx="500066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just">
                  <a:spcAft>
                    <a:spcPts val="1200"/>
                  </a:spcAft>
                </a:pPr>
                <a:r>
                  <a:rPr lang="en-US" sz="1400" smtClean="0"/>
                  <a:t>9</a:t>
                </a: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428596" y="4238568"/>
              <a:ext cx="5000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400" smtClean="0"/>
                <a:t>4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952940" y="3933056"/>
            <a:ext cx="4131341" cy="309690"/>
            <a:chOff x="428596" y="4238568"/>
            <a:chExt cx="4131341" cy="309690"/>
          </a:xfrm>
        </p:grpSpPr>
        <p:sp>
          <p:nvSpPr>
            <p:cNvPr id="33" name="Rectangle 32"/>
            <p:cNvSpPr/>
            <p:nvPr/>
          </p:nvSpPr>
          <p:spPr>
            <a:xfrm>
              <a:off x="559409" y="4333944"/>
              <a:ext cx="4000528" cy="1428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15"/>
            <p:cNvGrpSpPr/>
            <p:nvPr/>
          </p:nvGrpSpPr>
          <p:grpSpPr>
            <a:xfrm>
              <a:off x="1130913" y="4240481"/>
              <a:ext cx="3321961" cy="307777"/>
              <a:chOff x="4429124" y="6193057"/>
              <a:chExt cx="3321961" cy="307777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4429124" y="6193057"/>
                <a:ext cx="500066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just">
                  <a:spcAft>
                    <a:spcPts val="1200"/>
                  </a:spcAft>
                </a:pPr>
                <a:r>
                  <a:rPr lang="en-US" sz="1400" dirty="0" smtClean="0"/>
                  <a:t>10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143692" y="6193057"/>
                <a:ext cx="500066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just">
                  <a:spcAft>
                    <a:spcPts val="1200"/>
                  </a:spcAft>
                </a:pPr>
                <a:r>
                  <a:rPr lang="en-US" sz="1400" dirty="0" smtClean="0"/>
                  <a:t>11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857884" y="6193057"/>
                <a:ext cx="500066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just">
                  <a:spcAft>
                    <a:spcPts val="1200"/>
                  </a:spcAft>
                </a:pPr>
                <a:r>
                  <a:rPr lang="en-US" sz="1400" smtClean="0"/>
                  <a:t>12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560389" y="6193057"/>
                <a:ext cx="500066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just">
                  <a:spcAft>
                    <a:spcPts val="1200"/>
                  </a:spcAft>
                </a:pPr>
                <a:r>
                  <a:rPr lang="en-US" sz="1400" smtClean="0"/>
                  <a:t>13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7251019" y="6193057"/>
                <a:ext cx="500066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just">
                  <a:spcAft>
                    <a:spcPts val="1200"/>
                  </a:spcAft>
                </a:pPr>
                <a:r>
                  <a:rPr lang="en-US" sz="1400" smtClean="0"/>
                  <a:t>14</a:t>
                </a: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428596" y="4238568"/>
              <a:ext cx="5000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400" smtClean="0"/>
                <a:t>9</a:t>
              </a:r>
            </a:p>
          </p:txBody>
        </p:sp>
      </p:grpSp>
      <p:sp>
        <p:nvSpPr>
          <p:cNvPr id="41" name="Slide Number Placeholder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6948264" y="4221088"/>
            <a:ext cx="178595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>
              <a:spcAft>
                <a:spcPts val="1200"/>
              </a:spcAft>
            </a:pPr>
            <a:r>
              <a:rPr lang="en-US" sz="1600" dirty="0" err="1" smtClean="0"/>
              <a:t>Thời</a:t>
            </a:r>
            <a:r>
              <a:rPr lang="en-US" sz="1600" dirty="0" smtClean="0"/>
              <a:t> </a:t>
            </a:r>
            <a:r>
              <a:rPr lang="en-US" sz="1600" dirty="0" err="1" smtClean="0"/>
              <a:t>gian</a:t>
            </a:r>
            <a:r>
              <a:rPr lang="en-US" sz="1600" dirty="0" smtClean="0"/>
              <a:t> (</a:t>
            </a:r>
            <a:r>
              <a:rPr lang="en-US" sz="1600" dirty="0" err="1" smtClean="0"/>
              <a:t>ngày</a:t>
            </a:r>
            <a:r>
              <a:rPr lang="en-US" sz="16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Dược</a:t>
            </a:r>
            <a:r>
              <a:rPr kumimoji="0" lang="en-US" sz="3200" b="1" i="0" u="none" strike="noStrike" kern="0" cap="none" spc="0" normalizeH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động học</a:t>
            </a:r>
            <a:endParaRPr kumimoji="0" lang="en-US" sz="3200" b="1" i="0" u="none" strike="noStrike" kern="0" cap="none" spc="0" normalizeH="0" baseline="0" noProof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142984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800" b="1" smtClean="0">
                <a:solidFill>
                  <a:srgbClr val="003300"/>
                </a:solidFill>
              </a:rPr>
              <a:t>Tóm tắt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872216"/>
              </p:ext>
            </p:extLst>
          </p:nvPr>
        </p:nvGraphicFramePr>
        <p:xfrm>
          <a:off x="500034" y="1928803"/>
          <a:ext cx="8358246" cy="40919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3044"/>
                <a:gridCol w="3284740"/>
                <a:gridCol w="3500462"/>
              </a:tblGrid>
              <a:tr h="49637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b="1" dirty="0" err="1" smtClean="0"/>
                        <a:t>Giai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đoạn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b="1" smtClean="0"/>
                        <a:t>Nội</a:t>
                      </a:r>
                      <a:r>
                        <a:rPr lang="en-US" b="1" baseline="0" smtClean="0"/>
                        <a:t> dung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b="1" smtClean="0"/>
                        <a:t>Ý</a:t>
                      </a:r>
                      <a:r>
                        <a:rPr lang="en-US" b="1" baseline="0" smtClean="0"/>
                        <a:t> nghĩa</a:t>
                      </a:r>
                      <a:endParaRPr lang="en-US" b="1"/>
                    </a:p>
                  </a:txBody>
                  <a:tcPr/>
                </a:tc>
              </a:tr>
              <a:tr h="9873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i="1" smtClean="0"/>
                        <a:t>Hấp</a:t>
                      </a:r>
                      <a:r>
                        <a:rPr lang="en-US" b="1" i="1" baseline="0" smtClean="0"/>
                        <a:t> thu</a:t>
                      </a:r>
                      <a:endParaRPr lang="en-US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Đường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uống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</a:t>
                      </a:r>
                      <a:r>
                        <a:rPr lang="en-US" dirty="0" err="1" smtClean="0"/>
                        <a:t>ấp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thu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tốt</a:t>
                      </a:r>
                      <a:endParaRPr lang="en-US" dirty="0" smtClean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Tác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dụng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sau</a:t>
                      </a:r>
                      <a:r>
                        <a:rPr lang="en-US" baseline="0" dirty="0" smtClean="0"/>
                        <a:t> 30 </a:t>
                      </a:r>
                      <a:r>
                        <a:rPr lang="en-US" baseline="0" dirty="0" err="1" smtClean="0"/>
                        <a:t>phút</a:t>
                      </a:r>
                      <a:endParaRPr lang="en-US" baseline="0" dirty="0" smtClean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Đạt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nồng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độ</a:t>
                      </a:r>
                      <a:r>
                        <a:rPr lang="en-US" baseline="0" dirty="0" smtClean="0"/>
                        <a:t> max </a:t>
                      </a:r>
                      <a:r>
                        <a:rPr lang="en-US" baseline="0" dirty="0" err="1" smtClean="0"/>
                        <a:t>sau</a:t>
                      </a:r>
                      <a:r>
                        <a:rPr lang="en-US" baseline="0" dirty="0" smtClean="0"/>
                        <a:t> 3-4 </a:t>
                      </a:r>
                      <a:r>
                        <a:rPr lang="en-US" baseline="0" dirty="0" err="1" smtClean="0"/>
                        <a:t>giờ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Dạng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sirô</a:t>
                      </a:r>
                      <a:r>
                        <a:rPr lang="en-US" baseline="0" dirty="0" smtClean="0"/>
                        <a:t>,…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aseline="0" dirty="0" err="1" smtClean="0"/>
                        <a:t>Xử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trí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khi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bệnh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nhân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nôn</a:t>
                      </a:r>
                      <a:endParaRPr lang="en-US" baseline="0" dirty="0" smtClean="0"/>
                    </a:p>
                  </a:txBody>
                  <a:tcPr/>
                </a:tc>
              </a:tr>
              <a:tr h="67956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i="1" smtClean="0"/>
                        <a:t>Phân</a:t>
                      </a:r>
                      <a:r>
                        <a:rPr lang="en-US" b="1" i="1" baseline="0" smtClean="0"/>
                        <a:t> bố</a:t>
                      </a:r>
                      <a:endParaRPr lang="en-US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mtClean="0"/>
                        <a:t>Qua nhau thai, sữa</a:t>
                      </a:r>
                      <a:r>
                        <a:rPr lang="en-US" baseline="0" smtClean="0"/>
                        <a:t> mẹ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aseline="0" smtClean="0"/>
                        <a:t>Đạt nồng độ ổn định 3-5 ngày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mtClean="0"/>
                        <a:t>Phòng</a:t>
                      </a:r>
                      <a:r>
                        <a:rPr lang="en-US" baseline="0" smtClean="0"/>
                        <a:t> hội chứng cai ở trẻ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aseline="0" smtClean="0"/>
                        <a:t>Thời gian hiệu chỉnh liều</a:t>
                      </a:r>
                      <a:endParaRPr lang="en-US"/>
                    </a:p>
                  </a:txBody>
                  <a:tcPr/>
                </a:tc>
              </a:tr>
              <a:tr h="5933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i="1" smtClean="0"/>
                        <a:t>Chuyển</a:t>
                      </a:r>
                      <a:r>
                        <a:rPr lang="en-US" b="1" i="1" baseline="0" smtClean="0"/>
                        <a:t> hóa</a:t>
                      </a:r>
                      <a:endParaRPr lang="en-US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Hệ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enzym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ở </a:t>
                      </a:r>
                      <a:r>
                        <a:rPr lang="en-US" baseline="0" dirty="0" err="1" smtClean="0"/>
                        <a:t>gan</a:t>
                      </a:r>
                      <a:r>
                        <a:rPr lang="en-US" baseline="0" dirty="0" smtClean="0"/>
                        <a:t> (CYP-P450)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Tương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tác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thuốc</a:t>
                      </a:r>
                      <a:r>
                        <a:rPr lang="en-US" baseline="0" dirty="0" smtClean="0"/>
                        <a:t> (ARV, </a:t>
                      </a:r>
                      <a:r>
                        <a:rPr lang="en-US" baseline="0" dirty="0" err="1" smtClean="0"/>
                        <a:t>lao</a:t>
                      </a:r>
                      <a:r>
                        <a:rPr lang="en-US" baseline="0" dirty="0" smtClean="0"/>
                        <a:t>,…)</a:t>
                      </a:r>
                      <a:endParaRPr lang="en-US" dirty="0"/>
                    </a:p>
                  </a:txBody>
                  <a:tcPr/>
                </a:tc>
              </a:tr>
              <a:tr h="8567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i="1" dirty="0" err="1" smtClean="0"/>
                        <a:t>Thải</a:t>
                      </a:r>
                      <a:r>
                        <a:rPr lang="en-US" b="1" i="1" baseline="0" dirty="0" smtClean="0"/>
                        <a:t> </a:t>
                      </a:r>
                      <a:r>
                        <a:rPr lang="en-US" b="1" i="1" baseline="0" dirty="0" err="1" smtClean="0"/>
                        <a:t>trừ</a:t>
                      </a:r>
                      <a:endParaRPr lang="en-US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T</a:t>
                      </a:r>
                      <a:r>
                        <a:rPr lang="en-US" baseline="-25000" dirty="0" smtClean="0"/>
                        <a:t>1/2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= 24 </a:t>
                      </a:r>
                      <a:r>
                        <a:rPr lang="en-US" dirty="0" err="1" smtClean="0"/>
                        <a:t>giờ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Dùng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ngày</a:t>
                      </a:r>
                      <a:r>
                        <a:rPr lang="en-US" baseline="0" dirty="0" smtClean="0"/>
                        <a:t> 1 </a:t>
                      </a:r>
                      <a:r>
                        <a:rPr lang="en-US" baseline="0" dirty="0" err="1" smtClean="0"/>
                        <a:t>lần</a:t>
                      </a:r>
                      <a:endParaRPr lang="en-US" baseline="0" dirty="0" smtClean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aseline="0" dirty="0" err="1" smtClean="0"/>
                        <a:t>Xử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trí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khi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bỏ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liều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 err="1" smtClean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Chế</a:t>
            </a:r>
            <a:r>
              <a:rPr lang="en-US" sz="3200" b="1" kern="0" dirty="0" smtClean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3200" b="1" kern="0" dirty="0" err="1" smtClean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độ</a:t>
            </a:r>
            <a:r>
              <a:rPr lang="en-US" sz="3200" b="1" kern="0" dirty="0" smtClean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3200" b="1" kern="0" dirty="0" err="1" smtClean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liều</a:t>
            </a:r>
            <a:r>
              <a:rPr lang="en-US" sz="3200" b="1" kern="0" dirty="0" smtClean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3200" b="1" kern="0" dirty="0" err="1" smtClean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lượng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40" name="Group 12"/>
          <p:cNvGrpSpPr>
            <a:grpSpLocks/>
          </p:cNvGrpSpPr>
          <p:nvPr/>
        </p:nvGrpSpPr>
        <p:grpSpPr bwMode="auto">
          <a:xfrm>
            <a:off x="1050108" y="1021954"/>
            <a:ext cx="7043785" cy="2695078"/>
            <a:chOff x="1155700" y="4230688"/>
            <a:chExt cx="6845300" cy="2179925"/>
          </a:xfrm>
        </p:grpSpPr>
        <p:cxnSp>
          <p:nvCxnSpPr>
            <p:cNvPr id="43" name="Elbow Connector 42"/>
            <p:cNvCxnSpPr/>
            <p:nvPr/>
          </p:nvCxnSpPr>
          <p:spPr bwMode="auto">
            <a:xfrm flipV="1">
              <a:off x="1155700" y="5333776"/>
              <a:ext cx="3276600" cy="533292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Elbow Connector 43"/>
            <p:cNvCxnSpPr/>
            <p:nvPr/>
          </p:nvCxnSpPr>
          <p:spPr bwMode="auto">
            <a:xfrm flipV="1">
              <a:off x="4432300" y="4800484"/>
              <a:ext cx="3276600" cy="533292"/>
            </a:xfrm>
            <a:prstGeom prst="bentConnector3">
              <a:avLst>
                <a:gd name="adj1" fmla="val 50388"/>
              </a:avLst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13"/>
            <p:cNvSpPr txBox="1">
              <a:spLocks noChangeArrowheads="1"/>
            </p:cNvSpPr>
            <p:nvPr/>
          </p:nvSpPr>
          <p:spPr bwMode="auto">
            <a:xfrm>
              <a:off x="1155700" y="5270708"/>
              <a:ext cx="1676400" cy="584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b="1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15 – 30mg </a:t>
              </a:r>
            </a:p>
            <a:p>
              <a:pPr algn="ctr"/>
              <a:r>
                <a:rPr lang="en-US" sz="1600" b="1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(1.5 – 3mL)</a:t>
              </a:r>
            </a:p>
          </p:txBody>
        </p:sp>
        <p:sp>
          <p:nvSpPr>
            <p:cNvPr id="46" name="TextBox 14"/>
            <p:cNvSpPr txBox="1">
              <a:spLocks noChangeArrowheads="1"/>
            </p:cNvSpPr>
            <p:nvPr/>
          </p:nvSpPr>
          <p:spPr bwMode="auto">
            <a:xfrm>
              <a:off x="3517900" y="4699214"/>
              <a:ext cx="2133600" cy="584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+ 5 - 15mg/</a:t>
              </a:r>
              <a:r>
                <a:rPr lang="en-US" sz="1600" b="1" dirty="0" err="1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lần</a:t>
              </a:r>
              <a:r>
                <a:rPr lang="en-US" sz="1600" b="1" dirty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 (0.5 – </a:t>
              </a:r>
              <a:r>
                <a:rPr lang="en-US" sz="1600" b="1" dirty="0" smtClean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1.5mL</a:t>
              </a:r>
              <a:r>
                <a:rPr lang="en-US" sz="1600" b="1" dirty="0">
                  <a:solidFill>
                    <a:srgbClr val="FF0000"/>
                  </a:solidFill>
                  <a:latin typeface="Tahoma" pitchFamily="34" charset="0"/>
                  <a:cs typeface="Tahoma" pitchFamily="34" charset="0"/>
                </a:rPr>
                <a:t>)</a:t>
              </a:r>
            </a:p>
          </p:txBody>
        </p:sp>
        <p:sp>
          <p:nvSpPr>
            <p:cNvPr id="47" name="TextBox 15"/>
            <p:cNvSpPr txBox="1">
              <a:spLocks noChangeArrowheads="1"/>
            </p:cNvSpPr>
            <p:nvPr/>
          </p:nvSpPr>
          <p:spPr bwMode="auto">
            <a:xfrm>
              <a:off x="5918200" y="4230688"/>
              <a:ext cx="2082800" cy="584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b="1">
                  <a:solidFill>
                    <a:srgbClr val="0070C0"/>
                  </a:solidFill>
                  <a:latin typeface="Tahoma" pitchFamily="34" charset="0"/>
                  <a:cs typeface="Tahoma" pitchFamily="34" charset="0"/>
                </a:rPr>
                <a:t>60 - 120mg </a:t>
              </a:r>
            </a:p>
            <a:p>
              <a:pPr algn="ctr"/>
              <a:r>
                <a:rPr lang="en-US" sz="1600" b="1">
                  <a:solidFill>
                    <a:srgbClr val="0070C0"/>
                  </a:solidFill>
                  <a:latin typeface="Tahoma" pitchFamily="34" charset="0"/>
                  <a:cs typeface="Tahoma" pitchFamily="34" charset="0"/>
                </a:rPr>
                <a:t>(6 – 12mL)</a:t>
              </a:r>
            </a:p>
          </p:txBody>
        </p:sp>
        <p:sp>
          <p:nvSpPr>
            <p:cNvPr id="48" name="TextBox 16"/>
            <p:cNvSpPr txBox="1">
              <a:spLocks noChangeArrowheads="1"/>
            </p:cNvSpPr>
            <p:nvPr/>
          </p:nvSpPr>
          <p:spPr bwMode="auto">
            <a:xfrm>
              <a:off x="1155700" y="5943801"/>
              <a:ext cx="1676400" cy="466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 dirty="0">
                  <a:latin typeface="+mj-lt"/>
                  <a:cs typeface="Tahoma" pitchFamily="34" charset="0"/>
                </a:rPr>
                <a:t>2 </a:t>
              </a:r>
              <a:r>
                <a:rPr lang="en-US" i="1" dirty="0" err="1" smtClean="0">
                  <a:latin typeface="+mj-lt"/>
                  <a:cs typeface="Tahoma" pitchFamily="34" charset="0"/>
                </a:rPr>
                <a:t>tuần</a:t>
              </a:r>
              <a:r>
                <a:rPr lang="en-US" i="1" dirty="0" smtClean="0">
                  <a:latin typeface="+mj-lt"/>
                  <a:cs typeface="Tahoma" pitchFamily="34" charset="0"/>
                </a:rPr>
                <a:t> </a:t>
              </a:r>
              <a:r>
                <a:rPr lang="en-US" i="1" dirty="0" err="1" smtClean="0">
                  <a:latin typeface="+mj-lt"/>
                  <a:cs typeface="Tahoma" pitchFamily="34" charset="0"/>
                </a:rPr>
                <a:t>đầu</a:t>
              </a:r>
              <a:endParaRPr lang="en-US" i="1" dirty="0">
                <a:latin typeface="+mj-lt"/>
                <a:cs typeface="Tahoma" pitchFamily="34" charset="0"/>
              </a:endParaRPr>
            </a:p>
            <a:p>
              <a:pPr algn="ctr"/>
              <a:r>
                <a:rPr lang="en-US" b="1" i="1" dirty="0" err="1">
                  <a:latin typeface="+mj-lt"/>
                  <a:cs typeface="Tahoma" pitchFamily="34" charset="0"/>
                </a:rPr>
                <a:t>Khởi</a:t>
              </a:r>
              <a:r>
                <a:rPr lang="en-US" b="1" i="1" dirty="0">
                  <a:latin typeface="+mj-lt"/>
                  <a:cs typeface="Tahoma" pitchFamily="34" charset="0"/>
                </a:rPr>
                <a:t> </a:t>
              </a:r>
              <a:r>
                <a:rPr lang="en-US" b="1" i="1" dirty="0" err="1">
                  <a:latin typeface="+mj-lt"/>
                  <a:cs typeface="Tahoma" pitchFamily="34" charset="0"/>
                </a:rPr>
                <a:t>liều</a:t>
              </a:r>
              <a:endParaRPr lang="en-US" b="1" i="1" dirty="0">
                <a:latin typeface="+mj-lt"/>
                <a:cs typeface="Tahoma" pitchFamily="34" charset="0"/>
              </a:endParaRPr>
            </a:p>
          </p:txBody>
        </p:sp>
        <p:sp>
          <p:nvSpPr>
            <p:cNvPr id="49" name="TextBox 17"/>
            <p:cNvSpPr txBox="1">
              <a:spLocks noChangeArrowheads="1"/>
            </p:cNvSpPr>
            <p:nvPr/>
          </p:nvSpPr>
          <p:spPr bwMode="auto">
            <a:xfrm>
              <a:off x="3085208" y="5426865"/>
              <a:ext cx="2667000" cy="466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 dirty="0" err="1">
                  <a:latin typeface="+mj-lt"/>
                  <a:cs typeface="Tahoma" pitchFamily="34" charset="0"/>
                </a:rPr>
                <a:t>Tuần</a:t>
              </a:r>
              <a:r>
                <a:rPr lang="en-US" i="1" dirty="0">
                  <a:latin typeface="+mj-lt"/>
                  <a:cs typeface="Tahoma" pitchFamily="34" charset="0"/>
                </a:rPr>
                <a:t> 3 </a:t>
              </a:r>
              <a:r>
                <a:rPr lang="en-US" i="1" dirty="0" err="1">
                  <a:latin typeface="+mj-lt"/>
                  <a:cs typeface="Tahoma" pitchFamily="34" charset="0"/>
                </a:rPr>
                <a:t>đến</a:t>
              </a:r>
              <a:r>
                <a:rPr lang="en-US" i="1" dirty="0">
                  <a:latin typeface="+mj-lt"/>
                  <a:cs typeface="Tahoma" pitchFamily="34" charset="0"/>
                </a:rPr>
                <a:t> 12</a:t>
              </a:r>
            </a:p>
            <a:p>
              <a:pPr algn="ctr"/>
              <a:r>
                <a:rPr lang="en-US" b="1" i="1" dirty="0" err="1">
                  <a:latin typeface="+mj-lt"/>
                  <a:cs typeface="Tahoma" pitchFamily="34" charset="0"/>
                </a:rPr>
                <a:t>Dò</a:t>
              </a:r>
              <a:r>
                <a:rPr lang="en-US" b="1" i="1" dirty="0">
                  <a:latin typeface="+mj-lt"/>
                  <a:cs typeface="Tahoma" pitchFamily="34" charset="0"/>
                </a:rPr>
                <a:t> </a:t>
              </a:r>
              <a:r>
                <a:rPr lang="en-US" b="1" i="1" dirty="0" err="1">
                  <a:latin typeface="+mj-lt"/>
                  <a:cs typeface="Tahoma" pitchFamily="34" charset="0"/>
                </a:rPr>
                <a:t>liều</a:t>
              </a:r>
              <a:endParaRPr lang="en-US" b="1" i="1" dirty="0">
                <a:latin typeface="+mj-lt"/>
                <a:cs typeface="Tahoma" pitchFamily="34" charset="0"/>
              </a:endParaRPr>
            </a:p>
          </p:txBody>
        </p:sp>
        <p:sp>
          <p:nvSpPr>
            <p:cNvPr id="50" name="TextBox 20"/>
            <p:cNvSpPr txBox="1">
              <a:spLocks noChangeArrowheads="1"/>
            </p:cNvSpPr>
            <p:nvPr/>
          </p:nvSpPr>
          <p:spPr bwMode="auto">
            <a:xfrm>
              <a:off x="6136411" y="4854780"/>
              <a:ext cx="1587500" cy="466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i="1" dirty="0">
                  <a:latin typeface="+mj-lt"/>
                  <a:cs typeface="Tahoma" pitchFamily="34" charset="0"/>
                </a:rPr>
                <a:t>4 </a:t>
              </a:r>
              <a:r>
                <a:rPr lang="en-US" i="1" dirty="0" err="1">
                  <a:latin typeface="+mj-lt"/>
                  <a:cs typeface="Tahoma" pitchFamily="34" charset="0"/>
                </a:rPr>
                <a:t>tuần</a:t>
              </a:r>
              <a:r>
                <a:rPr lang="en-US" i="1" dirty="0">
                  <a:latin typeface="+mj-lt"/>
                  <a:cs typeface="Tahoma" pitchFamily="34" charset="0"/>
                </a:rPr>
                <a:t> </a:t>
              </a:r>
              <a:r>
                <a:rPr lang="en-US" i="1" dirty="0" err="1">
                  <a:latin typeface="+mj-lt"/>
                  <a:cs typeface="Tahoma" pitchFamily="34" charset="0"/>
                </a:rPr>
                <a:t>liên</a:t>
              </a:r>
              <a:r>
                <a:rPr lang="en-US" i="1" dirty="0">
                  <a:latin typeface="+mj-lt"/>
                  <a:cs typeface="Tahoma" pitchFamily="34" charset="0"/>
                </a:rPr>
                <a:t> </a:t>
              </a:r>
              <a:r>
                <a:rPr lang="en-US" i="1" dirty="0" err="1">
                  <a:latin typeface="+mj-lt"/>
                  <a:cs typeface="Tahoma" pitchFamily="34" charset="0"/>
                </a:rPr>
                <a:t>tiếp</a:t>
              </a:r>
              <a:r>
                <a:rPr lang="en-US" i="1" dirty="0">
                  <a:latin typeface="+mj-lt"/>
                  <a:cs typeface="Tahoma" pitchFamily="34" charset="0"/>
                </a:rPr>
                <a:t> </a:t>
              </a:r>
            </a:p>
            <a:p>
              <a:pPr algn="ctr"/>
              <a:r>
                <a:rPr lang="en-US" b="1" i="1" dirty="0" err="1">
                  <a:latin typeface="+mj-lt"/>
                  <a:cs typeface="Tahoma" pitchFamily="34" charset="0"/>
                </a:rPr>
                <a:t>Duy</a:t>
              </a:r>
              <a:r>
                <a:rPr lang="en-US" b="1" i="1" dirty="0">
                  <a:latin typeface="+mj-lt"/>
                  <a:cs typeface="Tahoma" pitchFamily="34" charset="0"/>
                </a:rPr>
                <a:t> </a:t>
              </a:r>
              <a:r>
                <a:rPr lang="en-US" b="1" i="1" dirty="0" err="1">
                  <a:latin typeface="+mj-lt"/>
                  <a:cs typeface="Tahoma" pitchFamily="34" charset="0"/>
                </a:rPr>
                <a:t>trì</a:t>
              </a:r>
              <a:r>
                <a:rPr lang="en-US" b="1" i="1" dirty="0">
                  <a:latin typeface="+mj-lt"/>
                  <a:cs typeface="Tahoma" pitchFamily="34" charset="0"/>
                </a:rPr>
                <a:t> </a:t>
              </a: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99603" y="4010288"/>
            <a:ext cx="714479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b="1" i="1" dirty="0" err="1" smtClean="0">
                <a:solidFill>
                  <a:schemeClr val="accent1"/>
                </a:solidFill>
              </a:rPr>
              <a:t>Liều</a:t>
            </a:r>
            <a:r>
              <a:rPr lang="en-US" sz="2400" b="1" i="1" dirty="0" smtClean="0">
                <a:solidFill>
                  <a:schemeClr val="accent1"/>
                </a:solidFill>
              </a:rPr>
              <a:t> </a:t>
            </a:r>
            <a:r>
              <a:rPr lang="en-US" sz="2400" b="1" i="1" dirty="0" err="1" smtClean="0">
                <a:solidFill>
                  <a:schemeClr val="accent1"/>
                </a:solidFill>
              </a:rPr>
              <a:t>duy</a:t>
            </a:r>
            <a:r>
              <a:rPr lang="en-US" sz="2400" b="1" i="1" dirty="0" smtClean="0">
                <a:solidFill>
                  <a:schemeClr val="accent1"/>
                </a:solidFill>
              </a:rPr>
              <a:t> </a:t>
            </a:r>
            <a:r>
              <a:rPr lang="en-US" sz="2400" b="1" i="1" dirty="0" err="1" smtClean="0">
                <a:solidFill>
                  <a:schemeClr val="accent1"/>
                </a:solidFill>
              </a:rPr>
              <a:t>trì</a:t>
            </a:r>
            <a:r>
              <a:rPr lang="en-US" sz="2400" b="1" i="1" dirty="0" smtClean="0">
                <a:solidFill>
                  <a:schemeClr val="accent1"/>
                </a:solidFill>
              </a:rPr>
              <a:t> 60-120 mg/</a:t>
            </a:r>
            <a:r>
              <a:rPr lang="en-US" sz="2400" b="1" i="1" dirty="0" err="1" smtClean="0">
                <a:solidFill>
                  <a:schemeClr val="accent1"/>
                </a:solidFill>
              </a:rPr>
              <a:t>ngày</a:t>
            </a:r>
            <a:endParaRPr lang="en-US" sz="2400" b="1" i="1" dirty="0" smtClean="0">
              <a:solidFill>
                <a:schemeClr val="accent1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2400" dirty="0" err="1" smtClean="0"/>
              <a:t>Tiếp</a:t>
            </a:r>
            <a:r>
              <a:rPr lang="en-US" sz="2400" dirty="0" smtClean="0"/>
              <a:t> </a:t>
            </a:r>
            <a:r>
              <a:rPr lang="en-US" sz="2400" dirty="0" err="1" smtClean="0"/>
              <a:t>tục</a:t>
            </a:r>
            <a:r>
              <a:rPr lang="en-US" sz="2400" dirty="0" smtClean="0"/>
              <a:t> </a:t>
            </a:r>
            <a:r>
              <a:rPr lang="en-US" sz="2400" dirty="0" err="1" smtClean="0"/>
              <a:t>chương</a:t>
            </a:r>
            <a:r>
              <a:rPr lang="en-US" sz="2400" dirty="0" smtClean="0"/>
              <a:t> </a:t>
            </a:r>
            <a:r>
              <a:rPr lang="en-US" sz="2400" dirty="0" err="1" smtClean="0"/>
              <a:t>trình</a:t>
            </a:r>
            <a:r>
              <a:rPr lang="en-US" sz="2400" dirty="0" smtClean="0"/>
              <a:t> </a:t>
            </a:r>
            <a:r>
              <a:rPr lang="en-US" sz="2400" dirty="0" err="1" smtClean="0"/>
              <a:t>điều</a:t>
            </a:r>
            <a:r>
              <a:rPr lang="en-US" sz="2400" dirty="0" smtClean="0"/>
              <a:t> </a:t>
            </a:r>
            <a:r>
              <a:rPr lang="en-US" sz="2400" dirty="0" err="1" smtClean="0"/>
              <a:t>trị</a:t>
            </a:r>
            <a:r>
              <a:rPr lang="en-US" sz="2400" dirty="0" smtClean="0"/>
              <a:t> </a:t>
            </a:r>
            <a:r>
              <a:rPr lang="en-US" sz="2400" dirty="0" err="1" smtClean="0"/>
              <a:t>lâu</a:t>
            </a:r>
            <a:r>
              <a:rPr lang="en-US" sz="2400" dirty="0" smtClean="0"/>
              <a:t> </a:t>
            </a:r>
            <a:r>
              <a:rPr lang="en-US" sz="2400" dirty="0" err="1" smtClean="0"/>
              <a:t>hơn</a:t>
            </a:r>
            <a:endParaRPr lang="en-US" sz="2400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2400" dirty="0" err="1" smtClean="0"/>
              <a:t>Ít</a:t>
            </a:r>
            <a:r>
              <a:rPr lang="en-US" sz="2400" dirty="0" smtClean="0"/>
              <a:t> </a:t>
            </a:r>
            <a:r>
              <a:rPr lang="en-US" sz="2400" dirty="0" err="1" smtClean="0"/>
              <a:t>sử</a:t>
            </a:r>
            <a:r>
              <a:rPr lang="en-US" sz="2400" dirty="0" smtClean="0"/>
              <a:t> </a:t>
            </a:r>
            <a:r>
              <a:rPr lang="en-US" sz="2400" dirty="0" err="1" smtClean="0"/>
              <a:t>dụng</a:t>
            </a:r>
            <a:r>
              <a:rPr lang="en-US" sz="2400" dirty="0" smtClean="0"/>
              <a:t> </a:t>
            </a:r>
            <a:r>
              <a:rPr lang="en-US" sz="2400" dirty="0" err="1" smtClean="0"/>
              <a:t>lại</a:t>
            </a:r>
            <a:r>
              <a:rPr lang="en-US" sz="2400" dirty="0" smtClean="0"/>
              <a:t> heroin </a:t>
            </a:r>
            <a:r>
              <a:rPr lang="en-US" sz="2400" dirty="0" err="1" smtClean="0"/>
              <a:t>và</a:t>
            </a:r>
            <a:r>
              <a:rPr lang="en-US" sz="2400" dirty="0" smtClean="0"/>
              <a:t> </a:t>
            </a:r>
            <a:r>
              <a:rPr lang="en-US" sz="2400" dirty="0" err="1" smtClean="0"/>
              <a:t>các</a:t>
            </a:r>
            <a:r>
              <a:rPr lang="en-US" sz="2400" dirty="0" smtClean="0"/>
              <a:t> </a:t>
            </a:r>
            <a:r>
              <a:rPr lang="en-US" sz="2400" dirty="0" err="1" smtClean="0"/>
              <a:t>chất</a:t>
            </a:r>
            <a:r>
              <a:rPr lang="en-US" sz="2400" dirty="0" smtClean="0"/>
              <a:t> </a:t>
            </a:r>
            <a:r>
              <a:rPr lang="en-US" sz="2400" dirty="0" err="1" smtClean="0"/>
              <a:t>gây</a:t>
            </a:r>
            <a:r>
              <a:rPr lang="en-US" sz="2400" dirty="0" smtClean="0"/>
              <a:t> </a:t>
            </a:r>
            <a:r>
              <a:rPr lang="en-US" sz="2400" dirty="0" err="1" smtClean="0"/>
              <a:t>nghiện</a:t>
            </a:r>
            <a:r>
              <a:rPr lang="en-US" sz="2400" dirty="0" smtClean="0"/>
              <a:t> </a:t>
            </a:r>
            <a:r>
              <a:rPr lang="en-US" sz="2400" dirty="0" err="1" smtClean="0"/>
              <a:t>khác</a:t>
            </a:r>
            <a:r>
              <a:rPr lang="en-US" sz="2400" dirty="0" smtClean="0"/>
              <a:t> </a:t>
            </a:r>
            <a:r>
              <a:rPr lang="en-US" sz="2400" dirty="0" err="1" smtClean="0"/>
              <a:t>hơn</a:t>
            </a:r>
            <a:endParaRPr lang="en-US" sz="24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2400" dirty="0" err="1" smtClean="0"/>
              <a:t>Giảm</a:t>
            </a:r>
            <a:r>
              <a:rPr lang="en-US" sz="2400" dirty="0" smtClean="0"/>
              <a:t> </a:t>
            </a:r>
            <a:r>
              <a:rPr lang="en-US" sz="2400" dirty="0" err="1" smtClean="0"/>
              <a:t>tỷ</a:t>
            </a:r>
            <a:r>
              <a:rPr lang="en-US" sz="2400" dirty="0" smtClean="0"/>
              <a:t> </a:t>
            </a:r>
            <a:r>
              <a:rPr lang="en-US" sz="2400" dirty="0" err="1" smtClean="0"/>
              <a:t>lệ</a:t>
            </a:r>
            <a:r>
              <a:rPr lang="en-US" sz="2400" dirty="0" smtClean="0"/>
              <a:t> </a:t>
            </a:r>
            <a:r>
              <a:rPr lang="en-US" sz="2400" dirty="0" err="1" smtClean="0"/>
              <a:t>nhiễm</a:t>
            </a:r>
            <a:r>
              <a:rPr lang="en-US" sz="2400" dirty="0" smtClean="0"/>
              <a:t> HIV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8297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Methadone vs Heroin</a:t>
            </a:r>
          </a:p>
        </p:txBody>
      </p:sp>
      <p:pic>
        <p:nvPicPr>
          <p:cNvPr id="26626" name="Picture 2" descr="rsz_graph_2"/>
          <p:cNvPicPr>
            <a:picLocks noChangeAspect="1" noChangeArrowheads="1"/>
          </p:cNvPicPr>
          <p:nvPr/>
        </p:nvPicPr>
        <p:blipFill>
          <a:blip r:embed="rId2"/>
          <a:srcRect l="3207" r="2144"/>
          <a:stretch>
            <a:fillRect/>
          </a:stretch>
        </p:blipFill>
        <p:spPr bwMode="auto">
          <a:xfrm>
            <a:off x="102938" y="1071546"/>
            <a:ext cx="5469194" cy="46227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504" y="5998509"/>
            <a:ext cx="40004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i="1" smtClean="0"/>
              <a:t>Stonybrook Center. “A Comparison of Heroin and Methadone with Regard to Onset and Peak Action”. Website.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49963" t="17578" r="23682" b="26758"/>
          <a:stretch>
            <a:fillRect/>
          </a:stretch>
        </p:blipFill>
        <p:spPr bwMode="auto">
          <a:xfrm>
            <a:off x="5587898" y="1357298"/>
            <a:ext cx="342902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929190" y="5929330"/>
            <a:ext cx="421481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100" i="1" smtClean="0"/>
              <a:t>Brunton LL, Chabner BA, Knollmann BC: Goodman &amp; Gilman’s The Pharmacological Basis of Therapeutics, 12</a:t>
            </a:r>
            <a:r>
              <a:rPr lang="en-US" sz="1100" i="1" baseline="30000" smtClean="0"/>
              <a:t>th</a:t>
            </a:r>
            <a:r>
              <a:rPr lang="en-US" sz="1100" i="1" smtClean="0"/>
              <a:t> Edition: www.accessmedicine.com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3714750" y="5543550"/>
            <a:ext cx="2171700" cy="342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Font typeface="Wingdings" panose="05000000000000000000" pitchFamily="2" charset="2"/>
              <a:buChar char="§"/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57213" indent="-214313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57250" indent="-17145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00150" indent="-1714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543050" indent="-1714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fld id="{B0584BC9-A1A9-4036-B2BE-5EAD761A2F62}" type="slidenum">
              <a:rPr lang="en-US" altLang="en-US" sz="900">
                <a:latin typeface="Verdana" panose="020B0604030504040204" pitchFamily="34" charset="0"/>
                <a:ea typeface="MS PGothic" panose="020B0600070205080204" pitchFamily="34" charset="-128"/>
              </a:rPr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900">
              <a:latin typeface="Verdana" panose="020B0604030504040204" pitchFamily="34" charset="0"/>
              <a:ea typeface="MS PGothic" panose="020B0600070205080204" pitchFamily="34" charset="-12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970184"/>
              </p:ext>
            </p:extLst>
          </p:nvPr>
        </p:nvGraphicFramePr>
        <p:xfrm>
          <a:off x="500034" y="1052731"/>
          <a:ext cx="8176422" cy="5289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1846"/>
                <a:gridCol w="2592288"/>
                <a:gridCol w="2592288"/>
              </a:tblGrid>
              <a:tr h="712413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Đặc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điểm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Thuốc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phiện</a:t>
                      </a:r>
                      <a:r>
                        <a:rPr lang="en-US" sz="1700" dirty="0" smtClean="0"/>
                        <a:t>,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dirty="0" smtClean="0"/>
                        <a:t>Heroin, morphine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Methadone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</a:tr>
              <a:tr h="44340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Là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chất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dạng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thuốc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phiện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Tự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nhiên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Tổng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hợp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</a:tr>
              <a:tr h="44340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Gây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khoái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cảm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Mạnh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Yếu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</a:tr>
              <a:tr h="44340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Thời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gian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tác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dụng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Nhanh</a:t>
                      </a:r>
                      <a:r>
                        <a:rPr lang="en-US" sz="1700" baseline="0" dirty="0" smtClean="0"/>
                        <a:t>, </a:t>
                      </a:r>
                      <a:r>
                        <a:rPr lang="en-US" sz="1700" baseline="0" dirty="0" err="1" smtClean="0"/>
                        <a:t>tức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thì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30’ </a:t>
                      </a:r>
                      <a:r>
                        <a:rPr lang="en-US" sz="1700" dirty="0" err="1" smtClean="0"/>
                        <a:t>sau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khi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uống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</a:tr>
              <a:tr h="44340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Thời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gian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bán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thải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Ngắn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Dài</a:t>
                      </a:r>
                      <a:r>
                        <a:rPr lang="en-US" sz="1700" baseline="0" dirty="0" smtClean="0"/>
                        <a:t> (TB 24h)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</a:tr>
              <a:tr h="44340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Nhiễm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độc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hệ</a:t>
                      </a:r>
                      <a:r>
                        <a:rPr lang="en-US" sz="1700" baseline="0" dirty="0" smtClean="0"/>
                        <a:t> TKTƯ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Có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Có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</a:tr>
              <a:tr h="44340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Giá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cả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Cao</a:t>
                      </a:r>
                      <a:r>
                        <a:rPr lang="en-US" sz="1700" baseline="0" dirty="0" smtClean="0"/>
                        <a:t> 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Rẻ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</a:tr>
              <a:tr h="44340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Tần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suất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sử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dụng</a:t>
                      </a:r>
                      <a:r>
                        <a:rPr lang="en-US" sz="1700" baseline="0" dirty="0" smtClean="0"/>
                        <a:t>/</a:t>
                      </a:r>
                      <a:r>
                        <a:rPr lang="en-US" sz="1700" baseline="0" dirty="0" err="1" smtClean="0"/>
                        <a:t>ngày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Nhiều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lần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 </a:t>
                      </a:r>
                      <a:r>
                        <a:rPr lang="en-US" sz="1700" dirty="0" err="1" smtClean="0"/>
                        <a:t>lần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</a:tr>
              <a:tr h="44340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Độ</a:t>
                      </a:r>
                      <a:r>
                        <a:rPr lang="en-US" sz="1700" baseline="0" dirty="0" smtClean="0"/>
                        <a:t> dung </a:t>
                      </a:r>
                      <a:r>
                        <a:rPr lang="en-US" sz="1700" baseline="0" dirty="0" err="1" smtClean="0"/>
                        <a:t>nạp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Không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ổn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định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Ổn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định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</a:tr>
              <a:tr h="44340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Cách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thức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sử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dụng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Hút</a:t>
                      </a:r>
                      <a:r>
                        <a:rPr lang="en-US" sz="1700" dirty="0" smtClean="0"/>
                        <a:t>/</a:t>
                      </a:r>
                      <a:r>
                        <a:rPr lang="en-US" sz="1700" dirty="0" err="1" smtClean="0"/>
                        <a:t>hít</a:t>
                      </a:r>
                      <a:r>
                        <a:rPr lang="en-US" sz="1700" dirty="0" smtClean="0"/>
                        <a:t>,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tiêm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chích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Uống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</a:tr>
              <a:tr h="44340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Nguy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cơ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lây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nhiễm</a:t>
                      </a:r>
                      <a:r>
                        <a:rPr lang="en-US" sz="1700" baseline="0" dirty="0" smtClean="0"/>
                        <a:t> HIV, </a:t>
                      </a:r>
                      <a:r>
                        <a:rPr lang="en-US" sz="1700" baseline="0" dirty="0" smtClean="0"/>
                        <a:t>HBV, HCV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Cao 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Không</a:t>
                      </a:r>
                      <a:r>
                        <a:rPr lang="en-US" sz="1700" baseline="0" dirty="0" smtClean="0"/>
                        <a:t> </a:t>
                      </a:r>
                      <a:endParaRPr lang="en-US" sz="1700" dirty="0"/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 smtClean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So </a:t>
            </a:r>
            <a:r>
              <a:rPr lang="en-US" sz="3200" b="1" kern="0" dirty="0" err="1" smtClean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sánh</a:t>
            </a:r>
            <a:r>
              <a:rPr lang="en-US" sz="3200" b="1" kern="0" dirty="0" smtClean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 Methadone </a:t>
            </a:r>
            <a:r>
              <a:rPr lang="en-US" sz="3200" b="1" kern="0" dirty="0" err="1" smtClean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và</a:t>
            </a:r>
            <a:r>
              <a:rPr lang="en-US" sz="3200" b="1" kern="0" dirty="0" smtClean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 Heroin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38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714705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Mục</a:t>
            </a:r>
            <a:r>
              <a:rPr kumimoji="0" lang="en-US" sz="3200" b="1" i="0" u="none" strike="noStrike" kern="0" cap="none" spc="0" normalizeH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tiêu</a:t>
            </a:r>
            <a:endParaRPr kumimoji="0" lang="en-US" sz="3200" b="1" i="0" u="none" strike="noStrike" kern="0" cap="none" spc="0" normalizeH="0" baseline="0" noProof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0034" y="980728"/>
            <a:ext cx="8104414" cy="5336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</a:rPr>
              <a:t>Qua </a:t>
            </a:r>
            <a:r>
              <a:rPr lang="en-US" sz="2400" dirty="0" err="1" smtClean="0">
                <a:solidFill>
                  <a:srgbClr val="003300"/>
                </a:solidFill>
              </a:rPr>
              <a:t>bài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này</a:t>
            </a:r>
            <a:r>
              <a:rPr lang="en-US" sz="2400" dirty="0" smtClean="0">
                <a:solidFill>
                  <a:srgbClr val="003300"/>
                </a:solidFill>
              </a:rPr>
              <a:t>, </a:t>
            </a:r>
            <a:r>
              <a:rPr lang="en-US" sz="2400" dirty="0" err="1" smtClean="0">
                <a:solidFill>
                  <a:srgbClr val="003300"/>
                </a:solidFill>
              </a:rPr>
              <a:t>học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viên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có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thể</a:t>
            </a:r>
            <a:r>
              <a:rPr lang="en-US" sz="2400" dirty="0" smtClean="0">
                <a:solidFill>
                  <a:srgbClr val="003300"/>
                </a:solidFill>
              </a:rPr>
              <a:t>:</a:t>
            </a:r>
          </a:p>
          <a:p>
            <a:pPr marL="457200" indent="-457200" algn="just">
              <a:lnSpc>
                <a:spcPct val="14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400" dirty="0" err="1"/>
              <a:t>Trình</a:t>
            </a:r>
            <a:r>
              <a:rPr lang="en-US" sz="2400" dirty="0"/>
              <a:t> </a:t>
            </a:r>
            <a:r>
              <a:rPr lang="en-US" sz="2400" dirty="0" err="1"/>
              <a:t>bày</a:t>
            </a:r>
            <a:r>
              <a:rPr lang="en-US" sz="2400" dirty="0"/>
              <a:t> </a:t>
            </a:r>
            <a:r>
              <a:rPr lang="en-US" sz="2400" dirty="0" err="1"/>
              <a:t>được</a:t>
            </a:r>
            <a:r>
              <a:rPr lang="en-US" sz="2400" dirty="0"/>
              <a:t> </a:t>
            </a:r>
            <a:r>
              <a:rPr lang="en-US" sz="2400" dirty="0" err="1"/>
              <a:t>tác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>
                <a:solidFill>
                  <a:srgbClr val="003300"/>
                </a:solidFill>
              </a:rPr>
              <a:t>tác</a:t>
            </a:r>
            <a:r>
              <a:rPr lang="en-US" sz="2400" dirty="0">
                <a:solidFill>
                  <a:srgbClr val="003300"/>
                </a:solidFill>
              </a:rPr>
              <a:t> </a:t>
            </a:r>
            <a:r>
              <a:rPr lang="en-US" sz="2400" dirty="0" err="1">
                <a:solidFill>
                  <a:srgbClr val="003300"/>
                </a:solidFill>
              </a:rPr>
              <a:t>dụng</a:t>
            </a:r>
            <a:r>
              <a:rPr lang="en-US" sz="2400" dirty="0">
                <a:solidFill>
                  <a:srgbClr val="003300"/>
                </a:solidFill>
              </a:rPr>
              <a:t> </a:t>
            </a:r>
            <a:r>
              <a:rPr lang="en-US" sz="2400" dirty="0" err="1">
                <a:solidFill>
                  <a:srgbClr val="003300"/>
                </a:solidFill>
              </a:rPr>
              <a:t>không</a:t>
            </a:r>
            <a:r>
              <a:rPr lang="en-US" sz="2400" dirty="0">
                <a:solidFill>
                  <a:srgbClr val="003300"/>
                </a:solidFill>
              </a:rPr>
              <a:t> </a:t>
            </a:r>
            <a:r>
              <a:rPr lang="en-US" sz="2400" dirty="0" err="1">
                <a:solidFill>
                  <a:srgbClr val="003300"/>
                </a:solidFill>
              </a:rPr>
              <a:t>mong</a:t>
            </a:r>
            <a:r>
              <a:rPr lang="en-US" sz="2400" dirty="0">
                <a:solidFill>
                  <a:srgbClr val="003300"/>
                </a:solidFill>
              </a:rPr>
              <a:t> </a:t>
            </a:r>
            <a:r>
              <a:rPr lang="en-US" sz="2400" dirty="0" err="1">
                <a:solidFill>
                  <a:srgbClr val="003300"/>
                </a:solidFill>
              </a:rPr>
              <a:t>muốn</a:t>
            </a:r>
            <a:r>
              <a:rPr lang="en-US" sz="2400" dirty="0">
                <a:solidFill>
                  <a:srgbClr val="003300"/>
                </a:solidFill>
              </a:rPr>
              <a:t> </a:t>
            </a:r>
            <a:r>
              <a:rPr lang="en-US" sz="2400" dirty="0" err="1">
                <a:solidFill>
                  <a:srgbClr val="003300"/>
                </a:solidFill>
              </a:rPr>
              <a:t>thường</a:t>
            </a:r>
            <a:r>
              <a:rPr lang="en-US" sz="2400" dirty="0">
                <a:solidFill>
                  <a:srgbClr val="003300"/>
                </a:solidFill>
              </a:rPr>
              <a:t> </a:t>
            </a:r>
            <a:r>
              <a:rPr lang="en-US" sz="2400" dirty="0" err="1">
                <a:solidFill>
                  <a:srgbClr val="003300"/>
                </a:solidFill>
              </a:rPr>
              <a:t>gặp</a:t>
            </a:r>
            <a:r>
              <a:rPr lang="en-US" sz="2400" dirty="0">
                <a:solidFill>
                  <a:srgbClr val="003300"/>
                </a:solidFill>
              </a:rPr>
              <a:t> </a:t>
            </a:r>
            <a:r>
              <a:rPr lang="en-US" sz="2400" dirty="0" err="1">
                <a:solidFill>
                  <a:srgbClr val="003300"/>
                </a:solidFill>
              </a:rPr>
              <a:t>của</a:t>
            </a:r>
            <a:r>
              <a:rPr lang="en-US" sz="2400" dirty="0">
                <a:solidFill>
                  <a:srgbClr val="003300"/>
                </a:solidFill>
              </a:rPr>
              <a:t> methadone.</a:t>
            </a:r>
          </a:p>
          <a:p>
            <a:pPr marL="457200" indent="-457200" algn="just">
              <a:lnSpc>
                <a:spcPct val="14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400" dirty="0" err="1" smtClean="0">
                <a:solidFill>
                  <a:srgbClr val="003300"/>
                </a:solidFill>
              </a:rPr>
              <a:t>Giải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thích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được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lý</a:t>
            </a:r>
            <a:r>
              <a:rPr lang="en-US" sz="2400" dirty="0" smtClean="0">
                <a:solidFill>
                  <a:srgbClr val="003300"/>
                </a:solidFill>
              </a:rPr>
              <a:t> do methadone </a:t>
            </a:r>
            <a:r>
              <a:rPr lang="en-US" sz="2400" dirty="0" err="1" smtClean="0">
                <a:solidFill>
                  <a:srgbClr val="003300"/>
                </a:solidFill>
              </a:rPr>
              <a:t>được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lựa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chọn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để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điều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trị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thay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thế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nghiện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các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chất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dạng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thuốc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phiện</a:t>
            </a:r>
            <a:r>
              <a:rPr lang="en-US" sz="2400" dirty="0" smtClean="0">
                <a:solidFill>
                  <a:srgbClr val="003300"/>
                </a:solidFill>
              </a:rPr>
              <a:t>. </a:t>
            </a:r>
          </a:p>
          <a:p>
            <a:pPr marL="457200" indent="-457200" algn="just">
              <a:lnSpc>
                <a:spcPct val="14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400" dirty="0" err="1" smtClean="0">
                <a:solidFill>
                  <a:srgbClr val="003300"/>
                </a:solidFill>
              </a:rPr>
              <a:t>Trình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bày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được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cách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dùng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liều</a:t>
            </a:r>
            <a:r>
              <a:rPr lang="en-US" sz="2400" dirty="0" smtClean="0">
                <a:solidFill>
                  <a:srgbClr val="003300"/>
                </a:solidFill>
              </a:rPr>
              <a:t>, </a:t>
            </a:r>
            <a:r>
              <a:rPr lang="en-US" sz="2400" dirty="0" err="1" smtClean="0">
                <a:solidFill>
                  <a:srgbClr val="003300"/>
                </a:solidFill>
              </a:rPr>
              <a:t>xử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trí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khi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bệnh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nhân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nôn</a:t>
            </a:r>
            <a:r>
              <a:rPr lang="en-US" sz="2400" dirty="0" smtClean="0">
                <a:solidFill>
                  <a:srgbClr val="003300"/>
                </a:solidFill>
              </a:rPr>
              <a:t>, </a:t>
            </a:r>
            <a:r>
              <a:rPr lang="en-US" sz="2400" dirty="0" err="1" smtClean="0">
                <a:solidFill>
                  <a:srgbClr val="003300"/>
                </a:solidFill>
              </a:rPr>
              <a:t>bệnh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nhân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bỏ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liều</a:t>
            </a:r>
            <a:r>
              <a:rPr lang="en-US" sz="2400" dirty="0" smtClean="0">
                <a:solidFill>
                  <a:srgbClr val="003300"/>
                </a:solidFill>
              </a:rPr>
              <a:t> methadone.</a:t>
            </a:r>
          </a:p>
          <a:p>
            <a:pPr marL="457200" indent="-457200" algn="just">
              <a:lnSpc>
                <a:spcPct val="14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400" dirty="0" err="1" smtClean="0">
                <a:solidFill>
                  <a:srgbClr val="003300"/>
                </a:solidFill>
              </a:rPr>
              <a:t>Trình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bày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được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các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>
                <a:solidFill>
                  <a:srgbClr val="003300"/>
                </a:solidFill>
              </a:rPr>
              <a:t>triệu</a:t>
            </a:r>
            <a:r>
              <a:rPr lang="en-US" sz="2400" dirty="0">
                <a:solidFill>
                  <a:srgbClr val="003300"/>
                </a:solidFill>
              </a:rPr>
              <a:t> </a:t>
            </a:r>
            <a:r>
              <a:rPr lang="en-US" sz="2400" dirty="0" err="1">
                <a:solidFill>
                  <a:srgbClr val="003300"/>
                </a:solidFill>
              </a:rPr>
              <a:t>chứng</a:t>
            </a:r>
            <a:r>
              <a:rPr lang="en-US" sz="2400" dirty="0">
                <a:solidFill>
                  <a:srgbClr val="003300"/>
                </a:solidFill>
              </a:rPr>
              <a:t> </a:t>
            </a:r>
            <a:r>
              <a:rPr lang="en-US" sz="2400" dirty="0" err="1">
                <a:solidFill>
                  <a:srgbClr val="003300"/>
                </a:solidFill>
              </a:rPr>
              <a:t>khi</a:t>
            </a:r>
            <a:r>
              <a:rPr lang="en-US" sz="2400" dirty="0">
                <a:solidFill>
                  <a:srgbClr val="003300"/>
                </a:solidFill>
              </a:rPr>
              <a:t> </a:t>
            </a:r>
            <a:r>
              <a:rPr lang="en-US" sz="2400" dirty="0" err="1">
                <a:solidFill>
                  <a:srgbClr val="003300"/>
                </a:solidFill>
              </a:rPr>
              <a:t>dùng</a:t>
            </a:r>
            <a:r>
              <a:rPr lang="en-US" sz="2400" dirty="0">
                <a:solidFill>
                  <a:srgbClr val="003300"/>
                </a:solidFill>
              </a:rPr>
              <a:t> </a:t>
            </a:r>
            <a:r>
              <a:rPr lang="en-US" sz="2400" dirty="0" err="1">
                <a:solidFill>
                  <a:srgbClr val="003300"/>
                </a:solidFill>
              </a:rPr>
              <a:t>quá</a:t>
            </a:r>
            <a:r>
              <a:rPr lang="en-US" sz="2400" dirty="0">
                <a:solidFill>
                  <a:srgbClr val="003300"/>
                </a:solidFill>
              </a:rPr>
              <a:t> </a:t>
            </a:r>
            <a:r>
              <a:rPr lang="en-US" sz="2400" dirty="0" err="1">
                <a:solidFill>
                  <a:srgbClr val="003300"/>
                </a:solidFill>
              </a:rPr>
              <a:t>liều</a:t>
            </a:r>
            <a:r>
              <a:rPr lang="en-US" sz="2400" dirty="0">
                <a:solidFill>
                  <a:srgbClr val="003300"/>
                </a:solidFill>
              </a:rPr>
              <a:t> </a:t>
            </a:r>
            <a:r>
              <a:rPr lang="en-US" sz="2400" dirty="0" smtClean="0">
                <a:solidFill>
                  <a:srgbClr val="003300"/>
                </a:solidFill>
              </a:rPr>
              <a:t>methadone.</a:t>
            </a:r>
            <a:endParaRPr lang="en-US" sz="2400" dirty="0">
              <a:solidFill>
                <a:srgbClr val="0033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Ưu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điểm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của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methadone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196752"/>
            <a:ext cx="7429552" cy="4825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400" dirty="0" err="1" smtClean="0">
                <a:solidFill>
                  <a:srgbClr val="003300"/>
                </a:solidFill>
              </a:rPr>
              <a:t>Không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gây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phê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sướng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và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ngộ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độc</a:t>
            </a:r>
            <a:r>
              <a:rPr lang="en-US" sz="2400" dirty="0" smtClean="0">
                <a:solidFill>
                  <a:srgbClr val="003300"/>
                </a:solidFill>
              </a:rPr>
              <a:t> ở </a:t>
            </a:r>
            <a:r>
              <a:rPr lang="en-US" sz="2400" dirty="0" err="1" smtClean="0">
                <a:solidFill>
                  <a:srgbClr val="003300"/>
                </a:solidFill>
              </a:rPr>
              <a:t>liều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điều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trị</a:t>
            </a:r>
            <a:endParaRPr lang="en-US" sz="2400" dirty="0" smtClean="0">
              <a:solidFill>
                <a:srgbClr val="003300"/>
              </a:solidFill>
            </a:endParaRPr>
          </a:p>
          <a:p>
            <a:pPr marL="457200" indent="-457200" algn="just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400" dirty="0" err="1" smtClean="0">
                <a:solidFill>
                  <a:srgbClr val="003300"/>
                </a:solidFill>
              </a:rPr>
              <a:t>Phòng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tránh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hội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chứng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cai</a:t>
            </a:r>
            <a:endParaRPr lang="en-US" sz="2400" dirty="0" smtClean="0">
              <a:solidFill>
                <a:srgbClr val="003300"/>
              </a:solidFill>
            </a:endParaRPr>
          </a:p>
          <a:p>
            <a:pPr marL="457200" indent="-457200" algn="just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400" dirty="0" err="1" smtClean="0">
                <a:solidFill>
                  <a:srgbClr val="003300"/>
                </a:solidFill>
              </a:rPr>
              <a:t>Làm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giảm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sự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thèm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muốn</a:t>
            </a:r>
            <a:r>
              <a:rPr lang="en-US" sz="2400" dirty="0" smtClean="0">
                <a:solidFill>
                  <a:srgbClr val="003300"/>
                </a:solidFill>
              </a:rPr>
              <a:t> CDTP</a:t>
            </a:r>
          </a:p>
          <a:p>
            <a:pPr marL="457200" indent="-457200" algn="just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400" dirty="0" smtClean="0">
                <a:solidFill>
                  <a:srgbClr val="003300"/>
                </a:solidFill>
              </a:rPr>
              <a:t>Cho </a:t>
            </a:r>
            <a:r>
              <a:rPr lang="en-US" sz="2400" dirty="0" err="1" smtClean="0">
                <a:solidFill>
                  <a:srgbClr val="003300"/>
                </a:solidFill>
              </a:rPr>
              <a:t>phép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bệnh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nhân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hòa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nhập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cộng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đồng</a:t>
            </a:r>
            <a:endParaRPr lang="en-US" sz="2400" dirty="0" smtClean="0">
              <a:solidFill>
                <a:srgbClr val="003300"/>
              </a:solidFill>
            </a:endParaRPr>
          </a:p>
          <a:p>
            <a:pPr marL="457200" indent="-457200" algn="just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400" dirty="0" err="1" smtClean="0">
                <a:solidFill>
                  <a:srgbClr val="003300"/>
                </a:solidFill>
              </a:rPr>
              <a:t>Sử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dụng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bằng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đường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uống</a:t>
            </a:r>
            <a:endParaRPr lang="en-US" sz="2400" dirty="0" smtClean="0">
              <a:solidFill>
                <a:srgbClr val="003300"/>
              </a:solidFill>
            </a:endParaRPr>
          </a:p>
          <a:p>
            <a:pPr marL="457200" indent="-457200" algn="just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400" dirty="0" err="1" smtClean="0">
                <a:solidFill>
                  <a:srgbClr val="003300"/>
                </a:solidFill>
              </a:rPr>
              <a:t>Dùng</a:t>
            </a:r>
            <a:r>
              <a:rPr lang="en-US" sz="2400" dirty="0" smtClean="0">
                <a:solidFill>
                  <a:srgbClr val="003300"/>
                </a:solidFill>
              </a:rPr>
              <a:t> 1 </a:t>
            </a:r>
            <a:r>
              <a:rPr lang="en-US" sz="2400" dirty="0" err="1" smtClean="0">
                <a:solidFill>
                  <a:srgbClr val="003300"/>
                </a:solidFill>
              </a:rPr>
              <a:t>lần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trong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ngày</a:t>
            </a:r>
            <a:endParaRPr lang="en-US" sz="2400" dirty="0" smtClean="0">
              <a:solidFill>
                <a:srgbClr val="003300"/>
              </a:solidFill>
            </a:endParaRPr>
          </a:p>
          <a:p>
            <a:pPr marL="457200" indent="-457200" algn="just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400" dirty="0" err="1" smtClean="0">
                <a:solidFill>
                  <a:srgbClr val="003300"/>
                </a:solidFill>
              </a:rPr>
              <a:t>Tác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dụng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không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mong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muốn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thường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nhẹ</a:t>
            </a:r>
            <a:endParaRPr lang="en-US" sz="2400" dirty="0" smtClean="0">
              <a:solidFill>
                <a:srgbClr val="0033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Tác</a:t>
            </a:r>
            <a:r>
              <a:rPr kumimoji="0" lang="en-US" sz="3200" b="1" i="0" u="none" strike="noStrike" kern="0" cap="none" spc="0" normalizeH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dụng không mong muốn</a:t>
            </a:r>
            <a:endParaRPr kumimoji="0" lang="en-US" sz="3200" b="1" i="0" u="none" strike="noStrike" kern="0" cap="none" spc="0" normalizeH="0" baseline="0" noProof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353594"/>
              </p:ext>
            </p:extLst>
          </p:nvPr>
        </p:nvGraphicFramePr>
        <p:xfrm>
          <a:off x="500034" y="980728"/>
          <a:ext cx="8248430" cy="5256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598"/>
                <a:gridCol w="6201832"/>
              </a:tblGrid>
              <a:tr h="51769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dirty="0" err="1" smtClean="0"/>
                        <a:t>Hệ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cơ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quan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dirty="0" err="1" smtClean="0"/>
                        <a:t>Tác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dụng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không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mong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muốn</a:t>
                      </a:r>
                      <a:endParaRPr lang="en-US" sz="2000" dirty="0"/>
                    </a:p>
                  </a:txBody>
                  <a:tcPr/>
                </a:tc>
              </a:tr>
              <a:tr h="87609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b="1" i="0" dirty="0" err="1" smtClean="0"/>
                        <a:t>Thần</a:t>
                      </a:r>
                      <a:r>
                        <a:rPr lang="en-US" sz="2000" b="1" i="0" baseline="0" dirty="0" smtClean="0"/>
                        <a:t> </a:t>
                      </a:r>
                      <a:r>
                        <a:rPr lang="en-US" sz="2000" b="1" i="0" baseline="0" dirty="0" err="1" smtClean="0"/>
                        <a:t>kinh</a:t>
                      </a:r>
                      <a:r>
                        <a:rPr lang="en-US" sz="2000" b="1" i="0" baseline="0" dirty="0" smtClean="0"/>
                        <a:t> </a:t>
                      </a:r>
                      <a:r>
                        <a:rPr lang="en-US" sz="2000" b="1" i="0" baseline="0" dirty="0" err="1" smtClean="0"/>
                        <a:t>trung</a:t>
                      </a:r>
                      <a:r>
                        <a:rPr lang="en-US" sz="2000" b="1" i="0" baseline="0" dirty="0" smtClean="0"/>
                        <a:t> </a:t>
                      </a:r>
                      <a:r>
                        <a:rPr lang="en-US" sz="2000" b="1" i="0" baseline="0" dirty="0" err="1" smtClean="0"/>
                        <a:t>ương</a:t>
                      </a:r>
                      <a:endParaRPr lang="en-US" sz="2000" b="1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b="1" dirty="0" err="1" smtClean="0">
                          <a:solidFill>
                            <a:schemeClr val="accent1"/>
                          </a:solidFill>
                        </a:rPr>
                        <a:t>Buồn</a:t>
                      </a: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2000" b="1" baseline="0" dirty="0" err="1" smtClean="0">
                          <a:solidFill>
                            <a:schemeClr val="accent1"/>
                          </a:solidFill>
                        </a:rPr>
                        <a:t>ngủ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n</a:t>
                      </a:r>
                      <a:r>
                        <a:rPr lang="en-US" sz="2000" dirty="0" err="1" smtClean="0"/>
                        <a:t>gủ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gà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="1" baseline="0" dirty="0" err="1" smtClean="0">
                          <a:solidFill>
                            <a:schemeClr val="accent1"/>
                          </a:solidFill>
                        </a:rPr>
                        <a:t>chóng</a:t>
                      </a: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2000" b="1" baseline="0" dirty="0" err="1" smtClean="0">
                          <a:solidFill>
                            <a:schemeClr val="accent1"/>
                          </a:solidFill>
                        </a:rPr>
                        <a:t>mặt</a:t>
                      </a: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</a:rPr>
                        <a:t>, </a:t>
                      </a:r>
                      <a:r>
                        <a:rPr lang="en-US" sz="2000" b="1" baseline="0" dirty="0" err="1" smtClean="0">
                          <a:solidFill>
                            <a:schemeClr val="accent1"/>
                          </a:solidFill>
                        </a:rPr>
                        <a:t>nhức</a:t>
                      </a: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2000" b="1" baseline="0" dirty="0" err="1" smtClean="0">
                          <a:solidFill>
                            <a:schemeClr val="accent1"/>
                          </a:solidFill>
                        </a:rPr>
                        <a:t>đầu</a:t>
                      </a:r>
                      <a:r>
                        <a:rPr lang="en-US" sz="2000" b="0" baseline="0" dirty="0" smtClean="0">
                          <a:solidFill>
                            <a:schemeClr val="dk1"/>
                          </a:solidFill>
                        </a:rPr>
                        <a:t>, </a:t>
                      </a:r>
                      <a:r>
                        <a:rPr lang="en-US" sz="2000" baseline="0" dirty="0" err="1" smtClean="0"/>
                        <a:t>cảm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giác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khó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chịu</a:t>
                      </a:r>
                      <a:r>
                        <a:rPr lang="en-US" sz="2000" baseline="0" dirty="0" smtClean="0"/>
                        <a:t>, </a:t>
                      </a:r>
                      <a:endParaRPr lang="en-US" sz="2000" dirty="0"/>
                    </a:p>
                  </a:txBody>
                  <a:tcPr/>
                </a:tc>
              </a:tr>
              <a:tr h="49778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b="1" i="0" dirty="0" err="1" smtClean="0"/>
                        <a:t>Mắt</a:t>
                      </a:r>
                      <a:endParaRPr lang="en-US" sz="2000" b="1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dirty="0" smtClean="0"/>
                        <a:t>Co </a:t>
                      </a:r>
                      <a:r>
                        <a:rPr lang="en-US" sz="2000" dirty="0" err="1" smtClean="0"/>
                        <a:t>đồng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tử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rối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loạn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thị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giác</a:t>
                      </a:r>
                      <a:endParaRPr lang="en-US" sz="2000" dirty="0"/>
                    </a:p>
                  </a:txBody>
                  <a:tcPr/>
                </a:tc>
              </a:tr>
              <a:tr h="49778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b="1" i="0" dirty="0" err="1" smtClean="0"/>
                        <a:t>Hô</a:t>
                      </a:r>
                      <a:r>
                        <a:rPr lang="en-US" sz="2000" b="1" i="0" baseline="0" dirty="0" smtClean="0"/>
                        <a:t> </a:t>
                      </a:r>
                      <a:r>
                        <a:rPr lang="en-US" sz="2000" b="1" i="0" baseline="0" dirty="0" err="1" smtClean="0"/>
                        <a:t>hấp</a:t>
                      </a:r>
                      <a:endParaRPr lang="en-US" sz="2000" b="1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baseline="0" dirty="0" err="1" smtClean="0"/>
                        <a:t>Ức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chế</a:t>
                      </a:r>
                      <a:r>
                        <a:rPr lang="en-US" sz="2000" baseline="0" dirty="0" smtClean="0"/>
                        <a:t> TT </a:t>
                      </a:r>
                      <a:r>
                        <a:rPr lang="en-US" sz="2000" baseline="0" dirty="0" err="1" smtClean="0"/>
                        <a:t>hô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hấp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ngừng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thở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phù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phổi</a:t>
                      </a:r>
                      <a:endParaRPr lang="en-US" sz="2000" dirty="0"/>
                    </a:p>
                  </a:txBody>
                  <a:tcPr/>
                </a:tc>
              </a:tr>
              <a:tr h="49778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b="1" i="0" dirty="0" err="1" smtClean="0"/>
                        <a:t>Tuần</a:t>
                      </a:r>
                      <a:r>
                        <a:rPr lang="en-US" sz="2000" b="1" i="0" baseline="0" dirty="0" smtClean="0"/>
                        <a:t> </a:t>
                      </a:r>
                      <a:r>
                        <a:rPr lang="en-US" sz="2000" b="1" i="0" baseline="0" dirty="0" err="1" smtClean="0"/>
                        <a:t>hoàn</a:t>
                      </a:r>
                      <a:endParaRPr lang="en-US" sz="2000" b="1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i="0" dirty="0" err="1" smtClean="0">
                          <a:solidFill>
                            <a:schemeClr val="dk1"/>
                          </a:solidFill>
                        </a:rPr>
                        <a:t>Loạn</a:t>
                      </a:r>
                      <a:r>
                        <a:rPr lang="en-US" sz="2000" i="0" baseline="0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2000" i="0" baseline="0" dirty="0" err="1" smtClean="0">
                          <a:solidFill>
                            <a:schemeClr val="dk1"/>
                          </a:solidFill>
                        </a:rPr>
                        <a:t>nhịp</a:t>
                      </a:r>
                      <a:r>
                        <a:rPr lang="en-US" sz="2000" i="0" baseline="0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2000" i="0" baseline="0" dirty="0" err="1" smtClean="0">
                          <a:solidFill>
                            <a:schemeClr val="dk1"/>
                          </a:solidFill>
                        </a:rPr>
                        <a:t>tim</a:t>
                      </a:r>
                      <a:r>
                        <a:rPr lang="en-US" sz="2000" i="0" baseline="0" dirty="0" smtClean="0">
                          <a:solidFill>
                            <a:schemeClr val="dk1"/>
                          </a:solidFill>
                        </a:rPr>
                        <a:t>, </a:t>
                      </a:r>
                      <a:r>
                        <a:rPr lang="en-US" sz="2000" i="0" baseline="0" dirty="0" err="1" smtClean="0">
                          <a:solidFill>
                            <a:schemeClr val="dk1"/>
                          </a:solidFill>
                        </a:rPr>
                        <a:t>hạ</a:t>
                      </a:r>
                      <a:r>
                        <a:rPr lang="en-US" sz="2000" i="0" baseline="0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2000" i="0" baseline="0" dirty="0" err="1" smtClean="0">
                          <a:solidFill>
                            <a:schemeClr val="dk1"/>
                          </a:solidFill>
                        </a:rPr>
                        <a:t>huyết</a:t>
                      </a:r>
                      <a:r>
                        <a:rPr lang="en-US" sz="2000" i="0" baseline="0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2000" i="0" baseline="0" dirty="0" err="1" smtClean="0">
                          <a:solidFill>
                            <a:schemeClr val="dk1"/>
                          </a:solidFill>
                        </a:rPr>
                        <a:t>áp</a:t>
                      </a:r>
                      <a:r>
                        <a:rPr lang="en-US" sz="2000" i="0" baseline="0" dirty="0" smtClean="0">
                          <a:solidFill>
                            <a:schemeClr val="dk1"/>
                          </a:solidFill>
                        </a:rPr>
                        <a:t>, </a:t>
                      </a:r>
                      <a:r>
                        <a:rPr lang="en-US" sz="2000" i="0" baseline="0" dirty="0" err="1" smtClean="0">
                          <a:solidFill>
                            <a:schemeClr val="dk1"/>
                          </a:solidFill>
                        </a:rPr>
                        <a:t>hồi</a:t>
                      </a:r>
                      <a:r>
                        <a:rPr lang="en-US" sz="2000" i="0" baseline="0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2000" i="0" baseline="0" dirty="0" err="1" smtClean="0">
                          <a:solidFill>
                            <a:schemeClr val="dk1"/>
                          </a:solidFill>
                        </a:rPr>
                        <a:t>hộp</a:t>
                      </a:r>
                      <a:r>
                        <a:rPr lang="en-US" sz="2000" i="0" baseline="0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2000" i="0" baseline="0" dirty="0" err="1" smtClean="0">
                          <a:solidFill>
                            <a:schemeClr val="dk1"/>
                          </a:solidFill>
                        </a:rPr>
                        <a:t>đánh</a:t>
                      </a:r>
                      <a:r>
                        <a:rPr lang="en-US" sz="2000" i="0" baseline="0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2000" i="0" baseline="0" dirty="0" err="1" smtClean="0">
                          <a:solidFill>
                            <a:schemeClr val="dk1"/>
                          </a:solidFill>
                        </a:rPr>
                        <a:t>trống</a:t>
                      </a:r>
                      <a:r>
                        <a:rPr lang="en-US" sz="2000" i="0" baseline="0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2000" i="0" baseline="0" dirty="0" err="1" smtClean="0">
                          <a:solidFill>
                            <a:schemeClr val="dk1"/>
                          </a:solidFill>
                        </a:rPr>
                        <a:t>ngực</a:t>
                      </a:r>
                      <a:endParaRPr lang="en-US" sz="2000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9778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b="1" i="0" dirty="0" err="1" smtClean="0"/>
                        <a:t>Tiêu</a:t>
                      </a:r>
                      <a:r>
                        <a:rPr lang="en-US" sz="2000" b="1" i="0" baseline="0" dirty="0" smtClean="0"/>
                        <a:t> </a:t>
                      </a:r>
                      <a:r>
                        <a:rPr lang="en-US" sz="2000" b="1" i="0" baseline="0" dirty="0" err="1" smtClean="0"/>
                        <a:t>hóa</a:t>
                      </a:r>
                      <a:endParaRPr lang="en-US" sz="2000" b="1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b="1" dirty="0" err="1" smtClean="0">
                          <a:solidFill>
                            <a:schemeClr val="accent1"/>
                          </a:solidFill>
                        </a:rPr>
                        <a:t>Táo</a:t>
                      </a: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2000" b="1" baseline="0" dirty="0" err="1" smtClean="0">
                          <a:solidFill>
                            <a:schemeClr val="accent1"/>
                          </a:solidFill>
                        </a:rPr>
                        <a:t>bón</a:t>
                      </a: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</a:rPr>
                        <a:t>, </a:t>
                      </a:r>
                      <a:r>
                        <a:rPr lang="en-US" sz="2000" b="1" baseline="0" dirty="0" err="1" smtClean="0">
                          <a:solidFill>
                            <a:schemeClr val="accent1"/>
                          </a:solidFill>
                        </a:rPr>
                        <a:t>buồn</a:t>
                      </a: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2000" b="1" baseline="0" dirty="0" err="1" smtClean="0">
                          <a:solidFill>
                            <a:schemeClr val="accent1"/>
                          </a:solidFill>
                        </a:rPr>
                        <a:t>nôn</a:t>
                      </a: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</a:rPr>
                        <a:t>, </a:t>
                      </a:r>
                      <a:r>
                        <a:rPr lang="en-US" sz="2000" b="1" baseline="0" dirty="0" err="1" smtClean="0">
                          <a:solidFill>
                            <a:schemeClr val="accent1"/>
                          </a:solidFill>
                        </a:rPr>
                        <a:t>nôn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khô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miệng</a:t>
                      </a:r>
                      <a:endParaRPr lang="en-US" sz="2000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9778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b="1" i="0" dirty="0" err="1" smtClean="0"/>
                        <a:t>Tiết</a:t>
                      </a:r>
                      <a:r>
                        <a:rPr lang="en-US" sz="2000" b="1" i="0" baseline="0" dirty="0" smtClean="0"/>
                        <a:t> </a:t>
                      </a:r>
                      <a:r>
                        <a:rPr lang="en-US" sz="2000" b="1" i="0" baseline="0" dirty="0" err="1" smtClean="0"/>
                        <a:t>niệu</a:t>
                      </a:r>
                      <a:endParaRPr lang="en-US" sz="2000" b="1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dirty="0" err="1" smtClean="0"/>
                        <a:t>Bí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tiểu</a:t>
                      </a:r>
                      <a:endParaRPr lang="en-US" sz="2000" dirty="0"/>
                    </a:p>
                  </a:txBody>
                  <a:tcPr/>
                </a:tc>
              </a:tr>
              <a:tr h="49778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b="1" i="0" dirty="0" smtClean="0"/>
                        <a:t>Da</a:t>
                      </a:r>
                      <a:endParaRPr lang="en-US" sz="2000" b="1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dirty="0" err="1" smtClean="0"/>
                        <a:t>Mày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đay</a:t>
                      </a:r>
                      <a:r>
                        <a:rPr lang="en-US" sz="2000" baseline="0" dirty="0" smtClean="0"/>
                        <a:t>, ban </a:t>
                      </a:r>
                      <a:r>
                        <a:rPr lang="en-US" sz="2000" baseline="0" dirty="0" err="1" smtClean="0"/>
                        <a:t>đỏ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ngứa</a:t>
                      </a:r>
                      <a:endParaRPr lang="en-US" sz="2000" dirty="0"/>
                    </a:p>
                  </a:txBody>
                  <a:tcPr/>
                </a:tc>
              </a:tr>
              <a:tr h="87609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b="1" i="0" dirty="0" err="1" smtClean="0"/>
                        <a:t>Khác</a:t>
                      </a:r>
                      <a:endParaRPr lang="en-US" sz="2000" b="1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000" dirty="0" err="1" smtClean="0"/>
                        <a:t>Giảm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khả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năng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tình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dục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aseline="0" dirty="0" err="1" smtClean="0"/>
                        <a:t>giảm</a:t>
                      </a:r>
                      <a:r>
                        <a:rPr lang="en-US" sz="2000" baseline="0" dirty="0" smtClean="0"/>
                        <a:t> kali/</a:t>
                      </a:r>
                      <a:r>
                        <a:rPr lang="en-US" sz="2000" baseline="0" dirty="0" err="1" smtClean="0"/>
                        <a:t>magnesi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máu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en-US" sz="2000" b="1" baseline="0" dirty="0" err="1" smtClean="0">
                          <a:solidFill>
                            <a:schemeClr val="accent1"/>
                          </a:solidFill>
                        </a:rPr>
                        <a:t>vã</a:t>
                      </a: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2000" b="1" baseline="0" dirty="0" err="1" smtClean="0">
                          <a:solidFill>
                            <a:schemeClr val="accent1"/>
                          </a:solidFill>
                        </a:rPr>
                        <a:t>mồ</a:t>
                      </a: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2000" b="1" baseline="0" dirty="0" err="1" smtClean="0">
                          <a:solidFill>
                            <a:schemeClr val="accent1"/>
                          </a:solidFill>
                        </a:rPr>
                        <a:t>hôi</a:t>
                      </a: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</a:rPr>
                        <a:t>, </a:t>
                      </a:r>
                      <a:r>
                        <a:rPr lang="en-US" sz="2000" b="1" baseline="0" dirty="0" err="1" smtClean="0">
                          <a:solidFill>
                            <a:schemeClr val="accent1"/>
                          </a:solidFill>
                        </a:rPr>
                        <a:t>tăng</a:t>
                      </a:r>
                      <a:r>
                        <a:rPr lang="en-US" sz="2000" b="1" baseline="0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2000" b="1" baseline="0" dirty="0" err="1" smtClean="0">
                          <a:solidFill>
                            <a:schemeClr val="accent1"/>
                          </a:solidFill>
                        </a:rPr>
                        <a:t>cân</a:t>
                      </a:r>
                      <a:endParaRPr lang="en-US" sz="20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Ngộ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độc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–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Hội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chứng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cai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060792"/>
              </p:ext>
            </p:extLst>
          </p:nvPr>
        </p:nvGraphicFramePr>
        <p:xfrm>
          <a:off x="500034" y="1052738"/>
          <a:ext cx="8358246" cy="338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678"/>
                <a:gridCol w="3626977"/>
                <a:gridCol w="3246591"/>
              </a:tblGrid>
              <a:tr h="5031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Hệ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cơ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quan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mtClean="0"/>
                        <a:t>Triệu</a:t>
                      </a:r>
                      <a:r>
                        <a:rPr lang="en-US" baseline="0" smtClean="0"/>
                        <a:t> chứng ngộ độc (quá liều)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mtClean="0"/>
                        <a:t>Hội</a:t>
                      </a:r>
                      <a:r>
                        <a:rPr lang="en-US" baseline="0" smtClean="0"/>
                        <a:t> chứng cai (thiếu thuốc)</a:t>
                      </a:r>
                      <a:endParaRPr lang="en-US"/>
                    </a:p>
                  </a:txBody>
                  <a:tcPr/>
                </a:tc>
              </a:tr>
              <a:tr h="86849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i="0" dirty="0" err="1" smtClean="0"/>
                        <a:t>Thần</a:t>
                      </a:r>
                      <a:r>
                        <a:rPr lang="en-US" b="1" i="0" baseline="0" dirty="0" smtClean="0"/>
                        <a:t> </a:t>
                      </a:r>
                      <a:r>
                        <a:rPr lang="en-US" b="1" i="0" baseline="0" dirty="0" err="1" smtClean="0"/>
                        <a:t>kinh</a:t>
                      </a:r>
                      <a:r>
                        <a:rPr lang="en-US" b="1" i="0" baseline="0" dirty="0" smtClean="0"/>
                        <a:t> </a:t>
                      </a:r>
                      <a:r>
                        <a:rPr lang="en-US" b="1" i="0" baseline="0" dirty="0" err="1" smtClean="0"/>
                        <a:t>trung</a:t>
                      </a:r>
                      <a:r>
                        <a:rPr lang="en-US" b="1" i="0" baseline="0" dirty="0" smtClean="0"/>
                        <a:t> </a:t>
                      </a:r>
                      <a:r>
                        <a:rPr lang="en-US" b="1" i="0" baseline="0" dirty="0" err="1" smtClean="0"/>
                        <a:t>ương</a:t>
                      </a:r>
                      <a:endParaRPr lang="en-US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mtClean="0"/>
                        <a:t>Buồn</a:t>
                      </a:r>
                      <a:r>
                        <a:rPr lang="en-US" baseline="0" smtClean="0"/>
                        <a:t> ngủ, dáng đi loạng choạng, nói khó, </a:t>
                      </a:r>
                      <a:r>
                        <a:rPr lang="en-US" i="1" baseline="0" smtClean="0">
                          <a:solidFill>
                            <a:srgbClr val="C00000"/>
                          </a:solidFill>
                        </a:rPr>
                        <a:t>hôn mê</a:t>
                      </a:r>
                      <a:endParaRPr lang="en-US" i="1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i="0" smtClean="0"/>
                        <a:t>Mất</a:t>
                      </a:r>
                      <a:r>
                        <a:rPr lang="en-US" i="0" baseline="0" smtClean="0"/>
                        <a:t> ngủ, cảm giác thèm chất ma túy (±)</a:t>
                      </a:r>
                      <a:endParaRPr lang="en-US" i="0"/>
                    </a:p>
                  </a:txBody>
                  <a:tcPr/>
                </a:tc>
              </a:tr>
              <a:tr h="5031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i="0" dirty="0" err="1" smtClean="0"/>
                        <a:t>Mắt</a:t>
                      </a:r>
                      <a:endParaRPr lang="en-US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Co </a:t>
                      </a:r>
                      <a:r>
                        <a:rPr lang="en-US" dirty="0" err="1" smtClean="0"/>
                        <a:t>đồng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tử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quá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mức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i="1" baseline="0" dirty="0" err="1" smtClean="0">
                          <a:solidFill>
                            <a:srgbClr val="C00000"/>
                          </a:solidFill>
                        </a:rPr>
                        <a:t>đinh</a:t>
                      </a:r>
                      <a:r>
                        <a:rPr lang="en-US" i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i="1" baseline="0" dirty="0" err="1" smtClean="0">
                          <a:solidFill>
                            <a:srgbClr val="C00000"/>
                          </a:solidFill>
                        </a:rPr>
                        <a:t>ghim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i="0" smtClean="0"/>
                        <a:t>Giãn</a:t>
                      </a:r>
                      <a:r>
                        <a:rPr lang="en-US" i="0" baseline="0" smtClean="0"/>
                        <a:t> đồng tử</a:t>
                      </a:r>
                      <a:endParaRPr lang="en-US" i="0"/>
                    </a:p>
                  </a:txBody>
                  <a:tcPr/>
                </a:tc>
              </a:tr>
              <a:tr h="5031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i="0" dirty="0" err="1" smtClean="0"/>
                        <a:t>Hô</a:t>
                      </a:r>
                      <a:r>
                        <a:rPr lang="en-US" b="1" i="0" baseline="0" dirty="0" smtClean="0"/>
                        <a:t> </a:t>
                      </a:r>
                      <a:r>
                        <a:rPr lang="en-US" b="1" i="0" baseline="0" dirty="0" err="1" smtClean="0"/>
                        <a:t>hấp</a:t>
                      </a:r>
                      <a:endParaRPr lang="en-US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mtClean="0"/>
                        <a:t>Thở</a:t>
                      </a:r>
                      <a:r>
                        <a:rPr lang="en-US" baseline="0" smtClean="0"/>
                        <a:t> chậm, </a:t>
                      </a:r>
                      <a:r>
                        <a:rPr lang="en-US" i="1" baseline="0" smtClean="0">
                          <a:solidFill>
                            <a:srgbClr val="C00000"/>
                          </a:solidFill>
                        </a:rPr>
                        <a:t>s</a:t>
                      </a:r>
                      <a:r>
                        <a:rPr lang="en-US" i="1" smtClean="0">
                          <a:solidFill>
                            <a:srgbClr val="C00000"/>
                          </a:solidFill>
                        </a:rPr>
                        <a:t>uy hô</a:t>
                      </a:r>
                      <a:r>
                        <a:rPr lang="en-US" i="1" baseline="0" smtClean="0">
                          <a:solidFill>
                            <a:srgbClr val="C00000"/>
                          </a:solidFill>
                        </a:rPr>
                        <a:t> hấp</a:t>
                      </a:r>
                      <a:endParaRPr lang="en-US" i="1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i="0" smtClean="0"/>
                        <a:t>Ngạt</a:t>
                      </a:r>
                      <a:r>
                        <a:rPr lang="en-US" i="0" baseline="0" smtClean="0"/>
                        <a:t> mũi, hắt hơi, ngáp</a:t>
                      </a:r>
                      <a:endParaRPr lang="en-US" i="0"/>
                    </a:p>
                  </a:txBody>
                  <a:tcPr/>
                </a:tc>
              </a:tr>
              <a:tr h="5031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i="0" dirty="0" err="1" smtClean="0"/>
                        <a:t>Tuần</a:t>
                      </a:r>
                      <a:r>
                        <a:rPr lang="en-US" b="1" i="0" baseline="0" dirty="0" smtClean="0"/>
                        <a:t> </a:t>
                      </a:r>
                      <a:r>
                        <a:rPr lang="en-US" b="1" i="0" baseline="0" dirty="0" err="1" smtClean="0"/>
                        <a:t>hoàn</a:t>
                      </a:r>
                      <a:endParaRPr lang="en-US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Mạch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chậm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tụt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huyết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áp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i="0" smtClean="0"/>
                        <a:t>Nhịp</a:t>
                      </a:r>
                      <a:r>
                        <a:rPr lang="en-US" i="0" baseline="0" smtClean="0"/>
                        <a:t> nhanh, tăng huyết áp</a:t>
                      </a:r>
                      <a:endParaRPr lang="en-US" i="0"/>
                    </a:p>
                  </a:txBody>
                  <a:tcPr/>
                </a:tc>
              </a:tr>
              <a:tr h="5031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i="0" dirty="0" err="1" smtClean="0"/>
                        <a:t>Tiêu</a:t>
                      </a:r>
                      <a:r>
                        <a:rPr lang="en-US" b="1" i="0" baseline="0" dirty="0" smtClean="0"/>
                        <a:t> </a:t>
                      </a:r>
                      <a:r>
                        <a:rPr lang="en-US" b="1" i="0" baseline="0" dirty="0" err="1" smtClean="0"/>
                        <a:t>hóa</a:t>
                      </a:r>
                      <a:endParaRPr lang="en-US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Buồn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nôn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nôn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i="0" dirty="0" err="1" smtClean="0"/>
                        <a:t>Tiêu</a:t>
                      </a:r>
                      <a:r>
                        <a:rPr lang="en-US" i="0" baseline="0" dirty="0" smtClean="0"/>
                        <a:t> </a:t>
                      </a:r>
                      <a:r>
                        <a:rPr lang="en-US" i="0" baseline="0" dirty="0" err="1" smtClean="0"/>
                        <a:t>chảy</a:t>
                      </a:r>
                      <a:r>
                        <a:rPr lang="en-US" i="0" baseline="0" dirty="0" smtClean="0"/>
                        <a:t>, co </a:t>
                      </a:r>
                      <a:r>
                        <a:rPr lang="en-US" i="0" baseline="0" dirty="0" err="1" smtClean="0"/>
                        <a:t>cứng</a:t>
                      </a:r>
                      <a:r>
                        <a:rPr lang="en-US" i="0" baseline="0" dirty="0" smtClean="0"/>
                        <a:t> </a:t>
                      </a:r>
                      <a:r>
                        <a:rPr lang="en-US" i="0" baseline="0" dirty="0" err="1" smtClean="0"/>
                        <a:t>bụng</a:t>
                      </a:r>
                      <a:endParaRPr lang="en-US" i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0034" y="4725144"/>
            <a:ext cx="71546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err="1" smtClean="0">
                <a:sym typeface="Wingdings" pitchFamily="2" charset="2"/>
              </a:rPr>
              <a:t>Tương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tác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thuốc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có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thể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dẫn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đến</a:t>
            </a:r>
            <a:r>
              <a:rPr lang="en-US" sz="2400" dirty="0">
                <a:sym typeface="Wingdings" pitchFamily="2" charset="2"/>
              </a:rPr>
              <a:t>:</a:t>
            </a:r>
            <a:endParaRPr lang="en-US" sz="2400" dirty="0" smtClean="0">
              <a:sym typeface="Wingdings" pitchFamily="2" charset="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err="1" smtClean="0">
                <a:sym typeface="Wingdings" pitchFamily="2" charset="2"/>
              </a:rPr>
              <a:t>tăng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tác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dụng</a:t>
            </a:r>
            <a:r>
              <a:rPr lang="en-US" sz="2400" dirty="0" smtClean="0">
                <a:sym typeface="Wingdings" pitchFamily="2" charset="2"/>
              </a:rPr>
              <a:t> methadone (</a:t>
            </a:r>
            <a:r>
              <a:rPr lang="en-US" sz="2400" b="1" dirty="0" err="1" smtClean="0">
                <a:solidFill>
                  <a:schemeClr val="accent1"/>
                </a:solidFill>
                <a:sym typeface="Wingdings" pitchFamily="2" charset="2"/>
              </a:rPr>
              <a:t>ngộ</a:t>
            </a:r>
            <a:r>
              <a:rPr lang="en-US" sz="2400" b="1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  <a:sym typeface="Wingdings" pitchFamily="2" charset="2"/>
              </a:rPr>
              <a:t>độc</a:t>
            </a:r>
            <a:r>
              <a:rPr lang="en-US" sz="2400" dirty="0" smtClean="0">
                <a:sym typeface="Wingdings" pitchFamily="2" charset="2"/>
              </a:rPr>
              <a:t>) </a:t>
            </a:r>
            <a:r>
              <a:rPr lang="en-US" sz="2400" dirty="0" err="1" smtClean="0">
                <a:sym typeface="Wingdings" pitchFamily="2" charset="2"/>
              </a:rPr>
              <a:t>hoặc</a:t>
            </a:r>
            <a:r>
              <a:rPr lang="en-US" sz="2400" dirty="0" smtClean="0">
                <a:sym typeface="Wingdings" pitchFamily="2" charset="2"/>
              </a:rPr>
              <a:t> </a:t>
            </a:r>
            <a:endParaRPr lang="en-US" sz="2400" dirty="0" smtClean="0">
              <a:sym typeface="Wingdings" pitchFamily="2" charset="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err="1" smtClean="0">
                <a:sym typeface="Wingdings" pitchFamily="2" charset="2"/>
              </a:rPr>
              <a:t>giảm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tác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dụng</a:t>
            </a:r>
            <a:r>
              <a:rPr lang="en-US" sz="2400" dirty="0" smtClean="0">
                <a:sym typeface="Wingdings" pitchFamily="2" charset="2"/>
              </a:rPr>
              <a:t> methadone (</a:t>
            </a:r>
            <a:r>
              <a:rPr lang="en-US" sz="2400" b="1" dirty="0" err="1" smtClean="0">
                <a:solidFill>
                  <a:schemeClr val="accent1"/>
                </a:solidFill>
                <a:sym typeface="Wingdings" pitchFamily="2" charset="2"/>
              </a:rPr>
              <a:t>hội</a:t>
            </a:r>
            <a:r>
              <a:rPr lang="en-US" sz="2400" b="1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  <a:sym typeface="Wingdings" pitchFamily="2" charset="2"/>
              </a:rPr>
              <a:t>chứng</a:t>
            </a:r>
            <a:r>
              <a:rPr lang="en-US" sz="2400" b="1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  <a:sym typeface="Wingdings" pitchFamily="2" charset="2"/>
              </a:rPr>
              <a:t>cai</a:t>
            </a:r>
            <a:r>
              <a:rPr lang="en-US" sz="2400" dirty="0" smtClean="0">
                <a:sym typeface="Wingdings" pitchFamily="2" charset="2"/>
              </a:rPr>
              <a:t>)</a:t>
            </a:r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Hội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chứng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cai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7776864" cy="444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77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Methadone –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Ứng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dụng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khác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?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Picture 4" descr="http://www.cesti.gov.vn/images/cesti/stinfo/so10-2009/Bieudo_MorphinCap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0417" y="1318897"/>
            <a:ext cx="6943167" cy="4438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329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Cần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nhớ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gì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?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830317"/>
            <a:ext cx="82089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dirty="0" err="1" smtClean="0"/>
              <a:t>Bản</a:t>
            </a:r>
            <a:r>
              <a:rPr lang="en-US" sz="2400" dirty="0" smtClean="0"/>
              <a:t> </a:t>
            </a:r>
            <a:r>
              <a:rPr lang="en-US" sz="2400" dirty="0" err="1" smtClean="0"/>
              <a:t>chất</a:t>
            </a:r>
            <a:r>
              <a:rPr lang="en-US" sz="2400" dirty="0" smtClean="0"/>
              <a:t> </a:t>
            </a:r>
            <a:r>
              <a:rPr lang="en-US" sz="2400" dirty="0" err="1" smtClean="0"/>
              <a:t>của</a:t>
            </a:r>
            <a:r>
              <a:rPr lang="en-US" sz="2400" dirty="0" smtClean="0"/>
              <a:t> methadone</a:t>
            </a:r>
          </a:p>
          <a:p>
            <a:pPr marL="342900" indent="-342900"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dirty="0" err="1" smtClean="0"/>
              <a:t>Dược</a:t>
            </a:r>
            <a:r>
              <a:rPr lang="en-US" sz="2400" dirty="0" smtClean="0"/>
              <a:t> </a:t>
            </a:r>
            <a:r>
              <a:rPr lang="en-US" sz="2400" dirty="0" err="1" smtClean="0"/>
              <a:t>động</a:t>
            </a:r>
            <a:r>
              <a:rPr lang="en-US" sz="2400" dirty="0" smtClean="0"/>
              <a:t> </a:t>
            </a:r>
            <a:r>
              <a:rPr lang="en-US" sz="2400" dirty="0" err="1" smtClean="0"/>
              <a:t>học</a:t>
            </a:r>
            <a:r>
              <a:rPr lang="en-US" sz="2400" dirty="0" smtClean="0"/>
              <a:t>: </a:t>
            </a:r>
            <a:r>
              <a:rPr lang="en-US" sz="2400" dirty="0" err="1" smtClean="0"/>
              <a:t>xử</a:t>
            </a:r>
            <a:r>
              <a:rPr lang="en-US" sz="2400" dirty="0" smtClean="0"/>
              <a:t> </a:t>
            </a:r>
            <a:r>
              <a:rPr lang="en-US" sz="2400" dirty="0" err="1" smtClean="0"/>
              <a:t>trí</a:t>
            </a:r>
            <a:r>
              <a:rPr lang="en-US" sz="2400" dirty="0" smtClean="0"/>
              <a:t> </a:t>
            </a:r>
            <a:r>
              <a:rPr lang="en-US" sz="2400" dirty="0" err="1" smtClean="0"/>
              <a:t>khi</a:t>
            </a:r>
            <a:r>
              <a:rPr lang="en-US" sz="2400" dirty="0" smtClean="0"/>
              <a:t> </a:t>
            </a:r>
            <a:r>
              <a:rPr lang="en-US" sz="2400" dirty="0" err="1" smtClean="0"/>
              <a:t>bệnh</a:t>
            </a:r>
            <a:r>
              <a:rPr lang="en-US" sz="2400" dirty="0" smtClean="0"/>
              <a:t> </a:t>
            </a:r>
            <a:r>
              <a:rPr lang="en-US" sz="2400" dirty="0" err="1" smtClean="0"/>
              <a:t>nhân</a:t>
            </a:r>
            <a:r>
              <a:rPr lang="en-US" sz="2400" dirty="0" smtClean="0"/>
              <a:t> </a:t>
            </a:r>
            <a:r>
              <a:rPr lang="en-US" sz="2400" dirty="0" err="1" smtClean="0"/>
              <a:t>nôn</a:t>
            </a:r>
            <a:r>
              <a:rPr lang="en-US" sz="2400" dirty="0" smtClean="0"/>
              <a:t>, </a:t>
            </a:r>
            <a:r>
              <a:rPr lang="en-US" sz="2400" dirty="0" err="1" smtClean="0"/>
              <a:t>thời</a:t>
            </a:r>
            <a:r>
              <a:rPr lang="en-US" sz="2400" dirty="0" smtClean="0"/>
              <a:t> </a:t>
            </a:r>
            <a:r>
              <a:rPr lang="en-US" sz="2400" dirty="0" err="1" smtClean="0"/>
              <a:t>gian</a:t>
            </a:r>
            <a:r>
              <a:rPr lang="en-US" sz="2400" dirty="0" smtClean="0"/>
              <a:t> </a:t>
            </a:r>
            <a:r>
              <a:rPr lang="en-US" sz="2400" dirty="0" err="1" smtClean="0"/>
              <a:t>tối</a:t>
            </a:r>
            <a:r>
              <a:rPr lang="en-US" sz="2400" dirty="0" smtClean="0"/>
              <a:t> </a:t>
            </a:r>
            <a:r>
              <a:rPr lang="en-US" sz="2400" dirty="0" err="1" smtClean="0"/>
              <a:t>thiểu</a:t>
            </a:r>
            <a:r>
              <a:rPr lang="en-US" sz="2400" dirty="0" smtClean="0"/>
              <a:t> </a:t>
            </a:r>
            <a:r>
              <a:rPr lang="en-US" sz="2400" dirty="0" err="1" smtClean="0"/>
              <a:t>để</a:t>
            </a:r>
            <a:r>
              <a:rPr lang="en-US" sz="2400" dirty="0" smtClean="0"/>
              <a:t> </a:t>
            </a:r>
            <a:r>
              <a:rPr lang="en-US" sz="2400" dirty="0" err="1" smtClean="0"/>
              <a:t>có</a:t>
            </a:r>
            <a:r>
              <a:rPr lang="en-US" sz="2400" dirty="0" smtClean="0"/>
              <a:t> </a:t>
            </a:r>
            <a:r>
              <a:rPr lang="en-US" sz="2400" dirty="0" err="1" smtClean="0"/>
              <a:t>thể</a:t>
            </a:r>
            <a:r>
              <a:rPr lang="en-US" sz="2400" dirty="0" smtClean="0"/>
              <a:t> </a:t>
            </a:r>
            <a:r>
              <a:rPr lang="en-US" sz="2400" dirty="0" err="1" smtClean="0"/>
              <a:t>thay</a:t>
            </a:r>
            <a:r>
              <a:rPr lang="en-US" sz="2400" dirty="0" smtClean="0"/>
              <a:t> </a:t>
            </a:r>
            <a:r>
              <a:rPr lang="en-US" sz="2400" dirty="0" err="1" smtClean="0"/>
              <a:t>đổi</a:t>
            </a:r>
            <a:r>
              <a:rPr lang="en-US" sz="2400" dirty="0" smtClean="0"/>
              <a:t> </a:t>
            </a:r>
            <a:r>
              <a:rPr lang="en-US" sz="2400" dirty="0" err="1" smtClean="0"/>
              <a:t>liều</a:t>
            </a:r>
            <a:r>
              <a:rPr lang="en-US" sz="2400" dirty="0" smtClean="0"/>
              <a:t>, </a:t>
            </a:r>
            <a:r>
              <a:rPr lang="en-US" sz="2400" dirty="0" err="1" smtClean="0"/>
              <a:t>xử</a:t>
            </a:r>
            <a:r>
              <a:rPr lang="en-US" sz="2400" dirty="0" smtClean="0"/>
              <a:t> </a:t>
            </a:r>
            <a:r>
              <a:rPr lang="en-US" sz="2400" dirty="0" err="1" smtClean="0"/>
              <a:t>trí</a:t>
            </a:r>
            <a:r>
              <a:rPr lang="en-US" sz="2400" dirty="0" smtClean="0"/>
              <a:t> </a:t>
            </a:r>
            <a:r>
              <a:rPr lang="en-US" sz="2400" dirty="0" err="1" smtClean="0"/>
              <a:t>khi</a:t>
            </a:r>
            <a:r>
              <a:rPr lang="en-US" sz="2400" dirty="0" smtClean="0"/>
              <a:t> </a:t>
            </a:r>
            <a:r>
              <a:rPr lang="en-US" sz="2400" dirty="0" err="1" smtClean="0"/>
              <a:t>bệnh</a:t>
            </a:r>
            <a:r>
              <a:rPr lang="en-US" sz="2400" dirty="0" smtClean="0"/>
              <a:t> </a:t>
            </a:r>
            <a:r>
              <a:rPr lang="en-US" sz="2400" dirty="0" err="1" smtClean="0"/>
              <a:t>nhân</a:t>
            </a:r>
            <a:r>
              <a:rPr lang="en-US" sz="2400" dirty="0" smtClean="0"/>
              <a:t> </a:t>
            </a:r>
            <a:r>
              <a:rPr lang="en-US" sz="2400" dirty="0" err="1" smtClean="0"/>
              <a:t>bỏ</a:t>
            </a:r>
            <a:r>
              <a:rPr lang="en-US" sz="2400" dirty="0" smtClean="0"/>
              <a:t> </a:t>
            </a:r>
            <a:r>
              <a:rPr lang="en-US" sz="2400" dirty="0" err="1" smtClean="0"/>
              <a:t>liều</a:t>
            </a:r>
            <a:endParaRPr lang="en-US" sz="2400" dirty="0" smtClean="0"/>
          </a:p>
          <a:p>
            <a:pPr marL="342900" indent="-342900"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dirty="0" err="1" smtClean="0"/>
              <a:t>Tác</a:t>
            </a:r>
            <a:r>
              <a:rPr lang="en-US" sz="2400" dirty="0" smtClean="0"/>
              <a:t> </a:t>
            </a:r>
            <a:r>
              <a:rPr lang="en-US" sz="2400" dirty="0" err="1" smtClean="0"/>
              <a:t>dụng</a:t>
            </a:r>
            <a:r>
              <a:rPr lang="en-US" sz="2400" dirty="0" smtClean="0"/>
              <a:t> </a:t>
            </a:r>
            <a:r>
              <a:rPr lang="en-US" sz="2400" dirty="0" err="1" smtClean="0"/>
              <a:t>dược</a:t>
            </a:r>
            <a:r>
              <a:rPr lang="en-US" sz="2400" dirty="0" smtClean="0"/>
              <a:t> </a:t>
            </a:r>
            <a:r>
              <a:rPr lang="en-US" sz="2400" dirty="0" err="1" smtClean="0"/>
              <a:t>lý</a:t>
            </a:r>
            <a:endParaRPr lang="en-US" sz="2400" dirty="0"/>
          </a:p>
          <a:p>
            <a:pPr marL="342900" indent="-342900"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dirty="0" err="1" smtClean="0"/>
              <a:t>Tác</a:t>
            </a:r>
            <a:r>
              <a:rPr lang="en-US" sz="2400" dirty="0" smtClean="0"/>
              <a:t> </a:t>
            </a:r>
            <a:r>
              <a:rPr lang="en-US" sz="2400" dirty="0" err="1" smtClean="0"/>
              <a:t>dụng</a:t>
            </a:r>
            <a:r>
              <a:rPr lang="en-US" sz="2400" dirty="0" smtClean="0"/>
              <a:t> </a:t>
            </a:r>
            <a:r>
              <a:rPr lang="en-US" sz="2400" dirty="0" err="1" smtClean="0"/>
              <a:t>không</a:t>
            </a:r>
            <a:r>
              <a:rPr lang="en-US" sz="2400" dirty="0" smtClean="0"/>
              <a:t> </a:t>
            </a:r>
            <a:r>
              <a:rPr lang="en-US" sz="2400" dirty="0" err="1" smtClean="0"/>
              <a:t>mong</a:t>
            </a:r>
            <a:r>
              <a:rPr lang="en-US" sz="2400" dirty="0" smtClean="0"/>
              <a:t> </a:t>
            </a:r>
            <a:r>
              <a:rPr lang="en-US" sz="2400" dirty="0" err="1" smtClean="0"/>
              <a:t>muốn</a:t>
            </a:r>
            <a:endParaRPr lang="en-US" sz="2400" dirty="0"/>
          </a:p>
          <a:p>
            <a:pPr marL="342900" indent="-342900"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dirty="0" err="1" smtClean="0"/>
              <a:t>Triệu</a:t>
            </a:r>
            <a:r>
              <a:rPr lang="en-US" sz="2400" dirty="0" smtClean="0"/>
              <a:t> </a:t>
            </a:r>
            <a:r>
              <a:rPr lang="en-US" sz="2400" dirty="0" err="1" smtClean="0"/>
              <a:t>chứng</a:t>
            </a:r>
            <a:r>
              <a:rPr lang="en-US" sz="2400" dirty="0" smtClean="0"/>
              <a:t> </a:t>
            </a:r>
            <a:r>
              <a:rPr lang="en-US" sz="2400" dirty="0" err="1" smtClean="0"/>
              <a:t>ngộ</a:t>
            </a:r>
            <a:r>
              <a:rPr lang="en-US" sz="2400" dirty="0" smtClean="0"/>
              <a:t> </a:t>
            </a:r>
            <a:r>
              <a:rPr lang="en-US" sz="2400" dirty="0" err="1" smtClean="0"/>
              <a:t>độc</a:t>
            </a:r>
            <a:r>
              <a:rPr lang="en-US" sz="2400" dirty="0" smtClean="0"/>
              <a:t> – </a:t>
            </a:r>
            <a:r>
              <a:rPr lang="en-US" sz="2400" dirty="0" err="1" smtClean="0"/>
              <a:t>Triệu</a:t>
            </a:r>
            <a:r>
              <a:rPr lang="en-US" sz="2400" dirty="0" smtClean="0"/>
              <a:t> </a:t>
            </a:r>
            <a:r>
              <a:rPr lang="en-US" sz="2400" dirty="0" err="1" smtClean="0"/>
              <a:t>chứng</a:t>
            </a:r>
            <a:r>
              <a:rPr lang="en-US" sz="2400" dirty="0" smtClean="0"/>
              <a:t> </a:t>
            </a:r>
            <a:r>
              <a:rPr lang="en-US" sz="2400" dirty="0" err="1" smtClean="0"/>
              <a:t>hội</a:t>
            </a:r>
            <a:r>
              <a:rPr lang="en-US" sz="2400" dirty="0" smtClean="0"/>
              <a:t> </a:t>
            </a:r>
            <a:r>
              <a:rPr lang="en-US" sz="2400" dirty="0" err="1" smtClean="0"/>
              <a:t>chứng</a:t>
            </a:r>
            <a:r>
              <a:rPr lang="en-US" sz="2400" dirty="0" smtClean="0"/>
              <a:t> </a:t>
            </a:r>
            <a:r>
              <a:rPr lang="en-US" sz="2400" dirty="0" err="1" smtClean="0"/>
              <a:t>cai</a:t>
            </a:r>
            <a:endParaRPr lang="en-US" sz="2400" dirty="0" smtClean="0"/>
          </a:p>
          <a:p>
            <a:pPr marL="342900" indent="-342900" algn="just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400" dirty="0" err="1" smtClean="0"/>
              <a:t>Ưu</a:t>
            </a:r>
            <a:r>
              <a:rPr lang="en-US" sz="2400" dirty="0" smtClean="0"/>
              <a:t> </a:t>
            </a:r>
            <a:r>
              <a:rPr lang="en-US" sz="2400" dirty="0" err="1" smtClean="0"/>
              <a:t>điểm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5243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26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4849259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317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Tài</a:t>
            </a:r>
            <a:r>
              <a:rPr kumimoji="0" lang="en-US" sz="3200" b="1" i="0" u="none" strike="noStrike" kern="0" cap="none" spc="0" normalizeH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liệu tham khảo</a:t>
            </a:r>
            <a:endParaRPr kumimoji="0" lang="en-US" sz="3200" b="1" i="0" u="none" strike="noStrike" kern="0" cap="none" spc="0" normalizeH="0" baseline="0" noProof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034" y="1000108"/>
            <a:ext cx="824843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US" sz="1600" dirty="0" smtClean="0"/>
              <a:t>1. USAID </a:t>
            </a:r>
            <a:r>
              <a:rPr lang="en-US" sz="1600" dirty="0" err="1" smtClean="0"/>
              <a:t>và</a:t>
            </a:r>
            <a:r>
              <a:rPr lang="en-US" sz="1600" dirty="0" smtClean="0"/>
              <a:t> SCMS (2013). “</a:t>
            </a:r>
            <a:r>
              <a:rPr lang="en-US" sz="1600" dirty="0" err="1" smtClean="0"/>
              <a:t>Bộ</a:t>
            </a:r>
            <a:r>
              <a:rPr lang="en-US" sz="1600" dirty="0" smtClean="0"/>
              <a:t> </a:t>
            </a:r>
            <a:r>
              <a:rPr lang="en-US" sz="1600" dirty="0" err="1" smtClean="0"/>
              <a:t>tài</a:t>
            </a:r>
            <a:r>
              <a:rPr lang="en-US" sz="1600" dirty="0" smtClean="0"/>
              <a:t> </a:t>
            </a:r>
            <a:r>
              <a:rPr lang="en-US" sz="1600" dirty="0" err="1" smtClean="0"/>
              <a:t>liệu</a:t>
            </a:r>
            <a:r>
              <a:rPr lang="en-US" sz="1600" dirty="0" smtClean="0"/>
              <a:t> </a:t>
            </a:r>
            <a:r>
              <a:rPr lang="en-US" sz="1600" dirty="0" err="1" smtClean="0"/>
              <a:t>đào</a:t>
            </a:r>
            <a:r>
              <a:rPr lang="en-US" sz="1600" dirty="0" smtClean="0"/>
              <a:t> </a:t>
            </a:r>
            <a:r>
              <a:rPr lang="en-US" sz="1600" dirty="0" err="1" smtClean="0"/>
              <a:t>tạo</a:t>
            </a:r>
            <a:r>
              <a:rPr lang="en-US" sz="1600" dirty="0" smtClean="0"/>
              <a:t> </a:t>
            </a:r>
            <a:r>
              <a:rPr lang="en-US" sz="1600" dirty="0" err="1" smtClean="0"/>
              <a:t>dành</a:t>
            </a:r>
            <a:r>
              <a:rPr lang="en-US" sz="1600" dirty="0" smtClean="0"/>
              <a:t> </a:t>
            </a:r>
            <a:r>
              <a:rPr lang="en-US" sz="1600" dirty="0" err="1" smtClean="0"/>
              <a:t>cho</a:t>
            </a:r>
            <a:r>
              <a:rPr lang="en-US" sz="1600" dirty="0" smtClean="0"/>
              <a:t> </a:t>
            </a:r>
            <a:r>
              <a:rPr lang="en-US" sz="1600" dirty="0" err="1" smtClean="0"/>
              <a:t>nhân</a:t>
            </a:r>
            <a:r>
              <a:rPr lang="en-US" sz="1600" dirty="0" smtClean="0"/>
              <a:t> </a:t>
            </a:r>
            <a:r>
              <a:rPr lang="en-US" sz="1600" dirty="0" err="1" smtClean="0"/>
              <a:t>viên</a:t>
            </a:r>
            <a:r>
              <a:rPr lang="en-US" sz="1600" dirty="0" smtClean="0"/>
              <a:t> </a:t>
            </a:r>
            <a:r>
              <a:rPr lang="en-US" sz="1600" dirty="0" err="1" smtClean="0"/>
              <a:t>mới</a:t>
            </a:r>
            <a:r>
              <a:rPr lang="en-US" sz="1600" dirty="0" smtClean="0"/>
              <a:t> </a:t>
            </a:r>
            <a:r>
              <a:rPr lang="en-US" sz="1600" dirty="0" err="1" smtClean="0"/>
              <a:t>thực</a:t>
            </a:r>
            <a:r>
              <a:rPr lang="en-US" sz="1600" dirty="0" smtClean="0"/>
              <a:t> </a:t>
            </a:r>
            <a:r>
              <a:rPr lang="en-US" sz="1600" dirty="0" err="1" smtClean="0"/>
              <a:t>hành</a:t>
            </a:r>
            <a:r>
              <a:rPr lang="en-US" sz="1600" dirty="0" smtClean="0"/>
              <a:t> </a:t>
            </a:r>
            <a:r>
              <a:rPr lang="en-US" sz="1600" dirty="0" err="1" smtClean="0"/>
              <a:t>cấp</a:t>
            </a:r>
            <a:r>
              <a:rPr lang="en-US" sz="1600" dirty="0" smtClean="0"/>
              <a:t> </a:t>
            </a:r>
            <a:r>
              <a:rPr lang="en-US" sz="1600" dirty="0" err="1" smtClean="0"/>
              <a:t>phát</a:t>
            </a:r>
            <a:r>
              <a:rPr lang="en-US" sz="1600" dirty="0" smtClean="0"/>
              <a:t> </a:t>
            </a:r>
            <a:r>
              <a:rPr lang="en-US" sz="1600" dirty="0" err="1" smtClean="0"/>
              <a:t>thuốc</a:t>
            </a:r>
            <a:r>
              <a:rPr lang="en-US" sz="1600" dirty="0" smtClean="0"/>
              <a:t> methadone”, </a:t>
            </a:r>
            <a:r>
              <a:rPr lang="en-US" sz="1600" dirty="0" err="1" smtClean="0"/>
              <a:t>Hà</a:t>
            </a:r>
            <a:r>
              <a:rPr lang="en-US" sz="1600" dirty="0" smtClean="0"/>
              <a:t> </a:t>
            </a:r>
            <a:r>
              <a:rPr lang="en-US" sz="1600" dirty="0" err="1" smtClean="0"/>
              <a:t>Nội</a:t>
            </a:r>
            <a:r>
              <a:rPr lang="en-US" sz="1600" dirty="0" smtClean="0"/>
              <a:t>.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US" sz="1600" dirty="0" smtClean="0"/>
              <a:t>2. </a:t>
            </a:r>
            <a:r>
              <a:rPr lang="en-US" sz="1600" spc="-40" dirty="0" err="1" smtClean="0"/>
              <a:t>Đại</a:t>
            </a:r>
            <a:r>
              <a:rPr lang="en-US" sz="1600" spc="-40" dirty="0" smtClean="0"/>
              <a:t> </a:t>
            </a:r>
            <a:r>
              <a:rPr lang="en-US" sz="1600" spc="-40" dirty="0" err="1" smtClean="0"/>
              <a:t>học</a:t>
            </a:r>
            <a:r>
              <a:rPr lang="en-US" sz="1600" spc="-40" dirty="0" smtClean="0"/>
              <a:t> Y </a:t>
            </a:r>
            <a:r>
              <a:rPr lang="en-US" sz="1600" spc="-40" dirty="0" err="1" smtClean="0"/>
              <a:t>Dược</a:t>
            </a:r>
            <a:r>
              <a:rPr lang="en-US" sz="1600" spc="-40" dirty="0" smtClean="0"/>
              <a:t> TPHCM (2014). “</a:t>
            </a:r>
            <a:r>
              <a:rPr lang="en-US" sz="1600" spc="-40" dirty="0" err="1" smtClean="0"/>
              <a:t>Tập</a:t>
            </a:r>
            <a:r>
              <a:rPr lang="en-US" sz="1600" spc="-40" dirty="0" smtClean="0"/>
              <a:t> </a:t>
            </a:r>
            <a:r>
              <a:rPr lang="en-US" sz="1600" spc="-40" dirty="0" err="1" smtClean="0"/>
              <a:t>huấn</a:t>
            </a:r>
            <a:r>
              <a:rPr lang="en-US" sz="1600" spc="-40" dirty="0" smtClean="0"/>
              <a:t> </a:t>
            </a:r>
            <a:r>
              <a:rPr lang="en-US" sz="1600" spc="-40" dirty="0" err="1" smtClean="0"/>
              <a:t>dược</a:t>
            </a:r>
            <a:r>
              <a:rPr lang="en-US" sz="1600" spc="-40" dirty="0" smtClean="0"/>
              <a:t> </a:t>
            </a:r>
            <a:r>
              <a:rPr lang="en-US" sz="1600" spc="-40" dirty="0" err="1" smtClean="0"/>
              <a:t>sỹ</a:t>
            </a:r>
            <a:r>
              <a:rPr lang="en-US" sz="1600" spc="-40" dirty="0" smtClean="0"/>
              <a:t>: </a:t>
            </a:r>
            <a:r>
              <a:rPr lang="en-US" sz="1600" spc="-40" dirty="0" err="1" smtClean="0"/>
              <a:t>điều</a:t>
            </a:r>
            <a:r>
              <a:rPr lang="en-US" sz="1600" spc="-40" dirty="0" smtClean="0"/>
              <a:t> </a:t>
            </a:r>
            <a:r>
              <a:rPr lang="en-US" sz="1600" spc="-40" dirty="0" err="1" smtClean="0"/>
              <a:t>trị</a:t>
            </a:r>
            <a:r>
              <a:rPr lang="en-US" sz="1600" spc="-40" dirty="0" smtClean="0"/>
              <a:t> </a:t>
            </a:r>
            <a:r>
              <a:rPr lang="en-US" sz="1600" spc="-40" dirty="0" err="1" smtClean="0"/>
              <a:t>nghiện</a:t>
            </a:r>
            <a:r>
              <a:rPr lang="en-US" sz="1600" spc="-40" dirty="0" smtClean="0"/>
              <a:t> </a:t>
            </a:r>
            <a:r>
              <a:rPr lang="en-US" sz="1600" spc="-40" dirty="0" err="1" smtClean="0"/>
              <a:t>chất</a:t>
            </a:r>
            <a:r>
              <a:rPr lang="en-US" sz="1600" spc="-40" dirty="0" smtClean="0"/>
              <a:t> </a:t>
            </a:r>
            <a:r>
              <a:rPr lang="en-US" sz="1600" spc="-40" dirty="0" err="1" smtClean="0"/>
              <a:t>dạng</a:t>
            </a:r>
            <a:r>
              <a:rPr lang="en-US" sz="1600" spc="-40" dirty="0" smtClean="0"/>
              <a:t> </a:t>
            </a:r>
            <a:r>
              <a:rPr lang="en-US" sz="1600" spc="-40" dirty="0" err="1" smtClean="0"/>
              <a:t>thuốc</a:t>
            </a:r>
            <a:r>
              <a:rPr lang="en-US" sz="1600" spc="-40" dirty="0" smtClean="0"/>
              <a:t> </a:t>
            </a:r>
            <a:r>
              <a:rPr lang="en-US" sz="1600" spc="-40" dirty="0" err="1" smtClean="0"/>
              <a:t>phiện</a:t>
            </a:r>
            <a:r>
              <a:rPr lang="en-US" sz="1600" spc="-40" dirty="0" smtClean="0"/>
              <a:t> </a:t>
            </a:r>
            <a:r>
              <a:rPr lang="en-US" sz="1600" spc="-40" dirty="0" err="1" smtClean="0"/>
              <a:t>bằng</a:t>
            </a:r>
            <a:r>
              <a:rPr lang="en-US" sz="1600" spc="-40" dirty="0" smtClean="0"/>
              <a:t> </a:t>
            </a:r>
            <a:r>
              <a:rPr lang="en-US" sz="1600" spc="-40" dirty="0" err="1" smtClean="0"/>
              <a:t>thuốc</a:t>
            </a:r>
            <a:r>
              <a:rPr lang="en-US" sz="1600" spc="-40" dirty="0" smtClean="0"/>
              <a:t> methadone”, TPHCM.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/>
              <a:t>3. Exchange Supplies – Tools for Harm Reduction. “Methadone </a:t>
            </a:r>
            <a:r>
              <a:rPr lang="en-US" sz="1600" dirty="0" err="1" smtClean="0"/>
              <a:t>Briefting</a:t>
            </a:r>
            <a:r>
              <a:rPr lang="en-US" sz="1600" dirty="0" smtClean="0"/>
              <a:t>; Section 4: Physiology and Pharmacology of methadone”. Website (</a:t>
            </a:r>
            <a:r>
              <a:rPr lang="en-US" sz="1600" dirty="0" err="1" smtClean="0"/>
              <a:t>truy</a:t>
            </a:r>
            <a:r>
              <a:rPr lang="en-US" sz="1600" dirty="0" smtClean="0"/>
              <a:t> </a:t>
            </a:r>
            <a:r>
              <a:rPr lang="en-US" sz="1600" dirty="0" err="1" smtClean="0"/>
              <a:t>cập</a:t>
            </a:r>
            <a:r>
              <a:rPr lang="en-US" sz="1600" dirty="0" smtClean="0"/>
              <a:t> 1/2015):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US" sz="1600" dirty="0" smtClean="0"/>
              <a:t>http://www.exchangesupplies.org/drug_information/briefings/the_methadone_briefing/methadone_briefing/section4.html.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/>
              <a:t>4. </a:t>
            </a:r>
            <a:r>
              <a:rPr lang="en-US" sz="1600" dirty="0" err="1" smtClean="0"/>
              <a:t>Stonybrook</a:t>
            </a:r>
            <a:r>
              <a:rPr lang="en-US" sz="1600" dirty="0" smtClean="0"/>
              <a:t> Center. “A Comparison of Heroin and Methadone with Regard to Onset and Peak Action”. Website (</a:t>
            </a:r>
            <a:r>
              <a:rPr lang="en-US" sz="1600" dirty="0" err="1" smtClean="0"/>
              <a:t>truy</a:t>
            </a:r>
            <a:r>
              <a:rPr lang="en-US" sz="1600" dirty="0" smtClean="0"/>
              <a:t> </a:t>
            </a:r>
            <a:r>
              <a:rPr lang="en-US" sz="1600" dirty="0" err="1" smtClean="0"/>
              <a:t>cập</a:t>
            </a:r>
            <a:r>
              <a:rPr lang="en-US" sz="1600" dirty="0" smtClean="0"/>
              <a:t> 1/2015):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/>
              <a:t>http://stonybrookcenter.com/heroin-vs-methadone/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b="1" smtClean="0"/>
              <a:t>Xin chân thành cảm ơn!</a:t>
            </a:r>
            <a:endParaRPr lang="en-US" b="1"/>
          </a:p>
        </p:txBody>
      </p:sp>
      <p:grpSp>
        <p:nvGrpSpPr>
          <p:cNvPr id="6" name="Group 5"/>
          <p:cNvGrpSpPr/>
          <p:nvPr/>
        </p:nvGrpSpPr>
        <p:grpSpPr>
          <a:xfrm>
            <a:off x="2786050" y="3357562"/>
            <a:ext cx="2786082" cy="2786082"/>
            <a:chOff x="2786050" y="3357562"/>
            <a:chExt cx="2786082" cy="2786082"/>
          </a:xfrm>
        </p:grpSpPr>
        <p:pic>
          <p:nvPicPr>
            <p:cNvPr id="30722" name="Picture 2" descr="http://static.squarespace.com/static/52c2df7ae4b0d215dded86fd/536fab69e4b00b0fd2515399/536fab6ae4b00b0fd2515c53/1323172305000/interracial1.jpg?format=origin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86050" y="3357562"/>
              <a:ext cx="2786082" cy="278608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0724" name="Picture 4" descr="https://lh6.ggpht.com/NurxImFR-Zas2J9zKQOZG7HfarqRAoHxW8l0qiRcjbmMdth7ZnTdmsdiRzTozoW_0TL8=w17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43306" y="4344046"/>
              <a:ext cx="1047746" cy="1047747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Nội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dung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gray">
          <a:xfrm>
            <a:off x="1079474" y="3228962"/>
            <a:ext cx="7350178" cy="503238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AutoShape 4"/>
          <p:cNvSpPr>
            <a:spLocks noChangeArrowheads="1"/>
          </p:cNvSpPr>
          <p:nvPr/>
        </p:nvSpPr>
        <p:spPr bwMode="gray">
          <a:xfrm>
            <a:off x="1079474" y="2390762"/>
            <a:ext cx="7350178" cy="503238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AutoShape 5"/>
          <p:cNvSpPr>
            <a:spLocks noChangeArrowheads="1"/>
          </p:cNvSpPr>
          <p:nvPr/>
        </p:nvSpPr>
        <p:spPr bwMode="gray">
          <a:xfrm>
            <a:off x="1079474" y="1550975"/>
            <a:ext cx="7350178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1000100" y="1533512"/>
            <a:ext cx="523875" cy="527050"/>
            <a:chOff x="720" y="1488"/>
            <a:chExt cx="806" cy="808"/>
          </a:xfrm>
        </p:grpSpPr>
        <p:sp>
          <p:nvSpPr>
            <p:cNvPr id="27" name="Oval 26"/>
            <p:cNvSpPr>
              <a:spLocks noChangeArrowheads="1"/>
            </p:cNvSpPr>
            <p:nvPr/>
          </p:nvSpPr>
          <p:spPr bwMode="gray">
            <a:xfrm>
              <a:off x="720" y="1490"/>
              <a:ext cx="806" cy="80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8" name="Picture 27" descr="dro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721" y="1488"/>
              <a:ext cx="800" cy="800"/>
            </a:xfrm>
            <a:prstGeom prst="rect">
              <a:avLst/>
            </a:prstGeom>
            <a:noFill/>
          </p:spPr>
        </p:pic>
      </p:grpSp>
      <p:sp>
        <p:nvSpPr>
          <p:cNvPr id="29" name="Text Box 10"/>
          <p:cNvSpPr txBox="1">
            <a:spLocks noChangeArrowheads="1"/>
          </p:cNvSpPr>
          <p:nvPr/>
        </p:nvSpPr>
        <p:spPr bwMode="black">
          <a:xfrm>
            <a:off x="1046138" y="1501762"/>
            <a:ext cx="3270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i="1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grpSp>
        <p:nvGrpSpPr>
          <p:cNvPr id="30" name="Group 29"/>
          <p:cNvGrpSpPr>
            <a:grpSpLocks/>
          </p:cNvGrpSpPr>
          <p:nvPr/>
        </p:nvGrpSpPr>
        <p:grpSpPr bwMode="auto">
          <a:xfrm>
            <a:off x="1000100" y="2373300"/>
            <a:ext cx="523875" cy="527050"/>
            <a:chOff x="1188" y="1705"/>
            <a:chExt cx="330" cy="332"/>
          </a:xfrm>
        </p:grpSpPr>
        <p:sp>
          <p:nvSpPr>
            <p:cNvPr id="31" name="Oval 30"/>
            <p:cNvSpPr>
              <a:spLocks noChangeArrowheads="1"/>
            </p:cNvSpPr>
            <p:nvPr/>
          </p:nvSpPr>
          <p:spPr bwMode="gray">
            <a:xfrm>
              <a:off x="1188" y="1706"/>
              <a:ext cx="330" cy="331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2" name="Picture 13" descr="dro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190" y="1705"/>
              <a:ext cx="328" cy="329"/>
            </a:xfrm>
            <a:prstGeom prst="rect">
              <a:avLst/>
            </a:prstGeom>
            <a:noFill/>
          </p:spPr>
        </p:pic>
      </p:grpSp>
      <p:sp>
        <p:nvSpPr>
          <p:cNvPr id="33" name="Text Box 14"/>
          <p:cNvSpPr txBox="1">
            <a:spLocks noChangeArrowheads="1"/>
          </p:cNvSpPr>
          <p:nvPr/>
        </p:nvSpPr>
        <p:spPr bwMode="black">
          <a:xfrm>
            <a:off x="1050900" y="2341550"/>
            <a:ext cx="3460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i="1" dirty="0">
                <a:solidFill>
                  <a:srgbClr val="FFFFFF"/>
                </a:solidFill>
                <a:cs typeface="Arial" charset="0"/>
              </a:rPr>
              <a:t>2</a:t>
            </a:r>
          </a:p>
        </p:txBody>
      </p:sp>
      <p:grpSp>
        <p:nvGrpSpPr>
          <p:cNvPr id="34" name="Group 15"/>
          <p:cNvGrpSpPr>
            <a:grpSpLocks/>
          </p:cNvGrpSpPr>
          <p:nvPr/>
        </p:nvGrpSpPr>
        <p:grpSpPr bwMode="auto">
          <a:xfrm>
            <a:off x="1000100" y="3211500"/>
            <a:ext cx="523875" cy="527050"/>
            <a:chOff x="1188" y="2112"/>
            <a:chExt cx="330" cy="332"/>
          </a:xfrm>
        </p:grpSpPr>
        <p:sp>
          <p:nvSpPr>
            <p:cNvPr id="35" name="Oval 16"/>
            <p:cNvSpPr>
              <a:spLocks noChangeArrowheads="1"/>
            </p:cNvSpPr>
            <p:nvPr/>
          </p:nvSpPr>
          <p:spPr bwMode="ltGray">
            <a:xfrm>
              <a:off x="1188" y="2113"/>
              <a:ext cx="330" cy="331"/>
            </a:xfrm>
            <a:prstGeom prst="ellipse">
              <a:avLst/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6" name="Picture 17" descr="dro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ltGray">
            <a:xfrm>
              <a:off x="1190" y="2112"/>
              <a:ext cx="328" cy="329"/>
            </a:xfrm>
            <a:prstGeom prst="rect">
              <a:avLst/>
            </a:prstGeom>
            <a:noFill/>
          </p:spPr>
        </p:pic>
      </p:grpSp>
      <p:sp>
        <p:nvSpPr>
          <p:cNvPr id="37" name="Text Box 18"/>
          <p:cNvSpPr txBox="1">
            <a:spLocks noChangeArrowheads="1"/>
          </p:cNvSpPr>
          <p:nvPr/>
        </p:nvSpPr>
        <p:spPr bwMode="black">
          <a:xfrm>
            <a:off x="1054075" y="3179750"/>
            <a:ext cx="3143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i="1" dirty="0">
                <a:solidFill>
                  <a:srgbClr val="FFFFFF"/>
                </a:solidFill>
                <a:cs typeface="Arial" charset="0"/>
              </a:rPr>
              <a:t>3</a:t>
            </a:r>
          </a:p>
        </p:txBody>
      </p:sp>
      <p:sp>
        <p:nvSpPr>
          <p:cNvPr id="42" name="Text Box 23"/>
          <p:cNvSpPr txBox="1">
            <a:spLocks noChangeArrowheads="1"/>
          </p:cNvSpPr>
          <p:nvPr/>
        </p:nvSpPr>
        <p:spPr bwMode="gray">
          <a:xfrm>
            <a:off x="1574775" y="1571612"/>
            <a:ext cx="64411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400" b="1" smtClean="0">
                <a:cs typeface="Arial" charset="0"/>
              </a:rPr>
              <a:t>Dược lực học của methadone</a:t>
            </a:r>
            <a:endParaRPr lang="en-US" sz="2400" b="1">
              <a:cs typeface="Arial" charset="0"/>
            </a:endParaRPr>
          </a:p>
        </p:txBody>
      </p:sp>
      <p:sp>
        <p:nvSpPr>
          <p:cNvPr id="43" name="Text Box 24"/>
          <p:cNvSpPr txBox="1">
            <a:spLocks noChangeArrowheads="1"/>
          </p:cNvSpPr>
          <p:nvPr/>
        </p:nvSpPr>
        <p:spPr bwMode="gray">
          <a:xfrm>
            <a:off x="1574775" y="2411400"/>
            <a:ext cx="64411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400" b="1" smtClean="0"/>
              <a:t>Dược động học của methadone</a:t>
            </a:r>
          </a:p>
        </p:txBody>
      </p:sp>
      <p:sp>
        <p:nvSpPr>
          <p:cNvPr id="44" name="Text Box 25"/>
          <p:cNvSpPr txBox="1">
            <a:spLocks noChangeArrowheads="1"/>
          </p:cNvSpPr>
          <p:nvPr/>
        </p:nvSpPr>
        <p:spPr bwMode="gray">
          <a:xfrm>
            <a:off x="1574775" y="3249600"/>
            <a:ext cx="64411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400" b="1" dirty="0" err="1">
                <a:cs typeface="Arial" charset="0"/>
              </a:rPr>
              <a:t>T</a:t>
            </a:r>
            <a:r>
              <a:rPr lang="en-US" sz="2400" b="1" dirty="0" err="1" smtClean="0">
                <a:cs typeface="Arial" charset="0"/>
              </a:rPr>
              <a:t>ác</a:t>
            </a:r>
            <a:r>
              <a:rPr lang="en-US" sz="2400" b="1" dirty="0" smtClean="0">
                <a:cs typeface="Arial" charset="0"/>
              </a:rPr>
              <a:t> </a:t>
            </a:r>
            <a:r>
              <a:rPr lang="en-US" sz="2400" b="1" dirty="0" err="1" smtClean="0">
                <a:cs typeface="Arial" charset="0"/>
              </a:rPr>
              <a:t>dụng</a:t>
            </a:r>
            <a:r>
              <a:rPr lang="en-US" sz="2400" b="1" dirty="0" smtClean="0">
                <a:cs typeface="Arial" charset="0"/>
              </a:rPr>
              <a:t> </a:t>
            </a:r>
            <a:r>
              <a:rPr lang="en-US" sz="2400" b="1" dirty="0" err="1" smtClean="0">
                <a:cs typeface="Arial" charset="0"/>
              </a:rPr>
              <a:t>không</a:t>
            </a:r>
            <a:r>
              <a:rPr lang="en-US" sz="2400" b="1" dirty="0" smtClean="0">
                <a:cs typeface="Arial" charset="0"/>
              </a:rPr>
              <a:t> </a:t>
            </a:r>
            <a:r>
              <a:rPr lang="en-US" sz="2400" b="1" dirty="0" err="1" smtClean="0">
                <a:cs typeface="Arial" charset="0"/>
              </a:rPr>
              <a:t>mong</a:t>
            </a:r>
            <a:r>
              <a:rPr lang="en-US" sz="2400" b="1" dirty="0" smtClean="0">
                <a:cs typeface="Arial" charset="0"/>
              </a:rPr>
              <a:t> </a:t>
            </a:r>
            <a:r>
              <a:rPr lang="en-US" sz="2400" b="1" dirty="0" err="1" smtClean="0">
                <a:cs typeface="Arial" charset="0"/>
              </a:rPr>
              <a:t>muốn</a:t>
            </a:r>
            <a:endParaRPr lang="en-US" sz="2400" b="1" dirty="0">
              <a:cs typeface="Arial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8" name="AutoShape 3"/>
          <p:cNvSpPr>
            <a:spLocks noChangeArrowheads="1"/>
          </p:cNvSpPr>
          <p:nvPr/>
        </p:nvSpPr>
        <p:spPr bwMode="gray">
          <a:xfrm>
            <a:off x="1110254" y="4122911"/>
            <a:ext cx="7350178" cy="503238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9" name="Group 15"/>
          <p:cNvGrpSpPr>
            <a:grpSpLocks/>
          </p:cNvGrpSpPr>
          <p:nvPr/>
        </p:nvGrpSpPr>
        <p:grpSpPr bwMode="auto">
          <a:xfrm>
            <a:off x="1030880" y="4105449"/>
            <a:ext cx="523875" cy="527050"/>
            <a:chOff x="1188" y="2112"/>
            <a:chExt cx="330" cy="332"/>
          </a:xfrm>
        </p:grpSpPr>
        <p:sp>
          <p:nvSpPr>
            <p:cNvPr id="40" name="Oval 16"/>
            <p:cNvSpPr>
              <a:spLocks noChangeArrowheads="1"/>
            </p:cNvSpPr>
            <p:nvPr/>
          </p:nvSpPr>
          <p:spPr bwMode="ltGray">
            <a:xfrm>
              <a:off x="1188" y="2113"/>
              <a:ext cx="330" cy="331"/>
            </a:xfrm>
            <a:prstGeom prst="ellipse">
              <a:avLst/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1" name="Picture 17" descr="dro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ltGray">
            <a:xfrm>
              <a:off x="1190" y="2112"/>
              <a:ext cx="328" cy="329"/>
            </a:xfrm>
            <a:prstGeom prst="rect">
              <a:avLst/>
            </a:prstGeom>
            <a:noFill/>
          </p:spPr>
        </p:pic>
      </p:grpSp>
      <p:sp>
        <p:nvSpPr>
          <p:cNvPr id="45" name="Text Box 18"/>
          <p:cNvSpPr txBox="1">
            <a:spLocks noChangeArrowheads="1"/>
          </p:cNvSpPr>
          <p:nvPr/>
        </p:nvSpPr>
        <p:spPr bwMode="black">
          <a:xfrm>
            <a:off x="1084855" y="4073699"/>
            <a:ext cx="3143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i="1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46" name="Text Box 25"/>
          <p:cNvSpPr txBox="1">
            <a:spLocks noChangeArrowheads="1"/>
          </p:cNvSpPr>
          <p:nvPr/>
        </p:nvSpPr>
        <p:spPr bwMode="gray">
          <a:xfrm>
            <a:off x="1547664" y="4119463"/>
            <a:ext cx="64411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400" b="1" dirty="0" err="1" smtClean="0">
                <a:cs typeface="Arial" charset="0"/>
              </a:rPr>
              <a:t>Triệu</a:t>
            </a:r>
            <a:r>
              <a:rPr lang="en-US" sz="2400" b="1" dirty="0" smtClean="0">
                <a:cs typeface="Arial" charset="0"/>
              </a:rPr>
              <a:t> </a:t>
            </a:r>
            <a:r>
              <a:rPr lang="en-US" sz="2400" b="1" dirty="0" err="1" smtClean="0">
                <a:cs typeface="Arial" charset="0"/>
              </a:rPr>
              <a:t>chứng</a:t>
            </a:r>
            <a:r>
              <a:rPr lang="en-US" sz="2400" b="1" dirty="0" smtClean="0">
                <a:cs typeface="Arial" charset="0"/>
              </a:rPr>
              <a:t> </a:t>
            </a:r>
            <a:r>
              <a:rPr lang="en-US" sz="2400" b="1" dirty="0" err="1" smtClean="0">
                <a:cs typeface="Arial" charset="0"/>
              </a:rPr>
              <a:t>ngộ</a:t>
            </a:r>
            <a:r>
              <a:rPr lang="en-US" sz="2400" b="1" dirty="0" smtClean="0">
                <a:cs typeface="Arial" charset="0"/>
              </a:rPr>
              <a:t> </a:t>
            </a:r>
            <a:r>
              <a:rPr lang="en-US" sz="2400" b="1" dirty="0" err="1" smtClean="0">
                <a:cs typeface="Arial" charset="0"/>
              </a:rPr>
              <a:t>độc</a:t>
            </a:r>
            <a:r>
              <a:rPr lang="en-US" sz="2400" b="1" dirty="0" smtClean="0">
                <a:cs typeface="Arial" charset="0"/>
              </a:rPr>
              <a:t> – </a:t>
            </a:r>
            <a:r>
              <a:rPr lang="en-US" sz="2400" b="1" dirty="0" err="1" smtClean="0">
                <a:cs typeface="Arial" charset="0"/>
              </a:rPr>
              <a:t>Hội</a:t>
            </a:r>
            <a:r>
              <a:rPr lang="en-US" sz="2400" b="1" dirty="0" smtClean="0">
                <a:cs typeface="Arial" charset="0"/>
              </a:rPr>
              <a:t> </a:t>
            </a:r>
            <a:r>
              <a:rPr lang="en-US" sz="2400" b="1" dirty="0" err="1" smtClean="0">
                <a:cs typeface="Arial" charset="0"/>
              </a:rPr>
              <a:t>chứng</a:t>
            </a:r>
            <a:r>
              <a:rPr lang="en-US" sz="2400" b="1" dirty="0" smtClean="0">
                <a:cs typeface="Arial" charset="0"/>
              </a:rPr>
              <a:t> </a:t>
            </a:r>
            <a:r>
              <a:rPr lang="en-US" sz="2400" b="1" dirty="0" err="1" smtClean="0">
                <a:cs typeface="Arial" charset="0"/>
              </a:rPr>
              <a:t>cai</a:t>
            </a:r>
            <a:endParaRPr lang="en-US" sz="2400" b="1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Giới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thiệu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90872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</a:rPr>
              <a:t>Methadone </a:t>
            </a:r>
            <a:r>
              <a:rPr lang="en-US" sz="2400" dirty="0" err="1" smtClean="0">
                <a:solidFill>
                  <a:srgbClr val="003300"/>
                </a:solidFill>
              </a:rPr>
              <a:t>là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chất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dạng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thuốc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phiện</a:t>
            </a:r>
            <a:r>
              <a:rPr lang="en-US" sz="2400" dirty="0" smtClean="0">
                <a:solidFill>
                  <a:srgbClr val="003300"/>
                </a:solidFill>
              </a:rPr>
              <a:t> (CDTP - opioid)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1408786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dirty="0" err="1" smtClean="0">
                <a:solidFill>
                  <a:srgbClr val="003300"/>
                </a:solidFill>
              </a:rPr>
              <a:t>Phân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loại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theo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nguồn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gốc</a:t>
            </a:r>
            <a:r>
              <a:rPr lang="en-US" sz="2400" dirty="0" smtClean="0">
                <a:solidFill>
                  <a:srgbClr val="003300"/>
                </a:solidFill>
              </a:rPr>
              <a:t>: </a:t>
            </a:r>
            <a:r>
              <a:rPr lang="en-US" sz="2400" dirty="0" err="1" smtClean="0">
                <a:solidFill>
                  <a:srgbClr val="C00000"/>
                </a:solidFill>
              </a:rPr>
              <a:t>tổng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hợp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3074" name="AutoShape 2" descr="data:image/png;base64,iVBORw0KGgoAAAANSUhEUgAAAN0AAADkCAMAAAArb9FNAAAAgVBMVEX///8AAADr6+uenp7k5OQyMjJkZGTd3d07OzvPz8+np6e1tbWKioqEhISwsLB0dHRTU1O7u7vy8vKZmZnDw8P5+fnX19fMzMxQUFBvb2/g4OBcXFzv7++QkJAeHh6kpKRGRkZ9fX0nJydoaGguLi44ODgmJiYYGBgODg5ISEgTExM6KbggAAALEklEQVR4nO2d6XqqMBCGiTvuIEvdxdrW0/u/wJMNBAHJTKCiT74/dmF7YWYyCZNoWUZGRkZGRkZGRkZGby1COs++hAZl6F5Xhu51ZeheV4budWXoXleG7nVl6F5Xhu51ZeheV4budWXoXleG7nX1/bN79iUYGWVkB73k5569eeKVNCFCiBv//Em2z7yUBkTpEqQFGTzzUhoQpSMT+fN70sW2+Y50q8Q235HOcWLbfEe6ubWVttlWOjfE7snoXEKW7Oe20tHrQqbBjM6aCNtsK92YBr49ak9OJ22zrXSWP0u1WxAJOpfHzdbSWVbng5CvALyboBO22WI6y/IOhHxC+2mSjtmm32o6yzpS81zBdonpmG3O2k1nuQtCro7ipj77iOks2qb/CrrAa+jq9DU8EXIaVm/XJSRinwmdNaAPntN9o5uXPxB9CGThPt4mpC665i56o3Njuj26efkTscvrPvh/b3kLr4SM4z87cTq9+0Q2Lxg50Xa7PvaqN0y0o1Z2LfOebNPoeTcrDL24RQm+KL+CfWurS6S2kGAfXAj5VzhKMqeHmlYfgDaAZF1h3/qiRnSdzZ0uDRYE1Faz5Czy7/9q92nGrGYGVfZdgwaJg4cEOGDMLfCY+VOHHu6gHO9hWyPkpJy+R20NtnePJmffqb7RHtrYA540Rn3R8RI6Am2Tyvu5XZ6D8STmpTPgPqraEJK2DMyJuvLyhiNC+vAk27Km5NYk1qt5aijVYk74DT+Gv2aXt8BfY4cm2Bcbt+9D0fuW/nWV/VVV7LFp2Zd9aWSQOiKH9K/U8XIhXkljctCLDccmWr666DqkX8v11Ks7y9zjLJM1Jm2ko0E8nX4tyQl3nHbSuanGnEY/cMc7VjvprHXaFvfZJwlQS+k6qbdrnuxNI9RSOtYRER0ZnzZ26EtsKx3PDkfRlOYL5APXHFgtprM6a9F57WsMBbSXjhqlPZk7WqNUbabTl6F7jnZd3nMJuugXkG2mG5IL+zjqdGHaTDdiH2OVYboyGbrnyNBVydA9R4auSobuOTJ0VTJ0z5Ghq5Khe44MXZUM3XNk6Kpk6J6j9tP5GiURjG41cOc6dGGjdJFSQWixNuR8IYT8w9P5C4IpBVHWUaEgtEysPux3yQ6gcfJmi2X9CFkwx0vZ9qJefYQpFQq/G6qlyYjVs8IL5lgZ4kC8Tu5iyrxYnVD61XtzYrcfVjDHSuy+kvvO6tWBz5/VeM3Q7zSB6oJOxsp/s7Vdw3+g58/KYxusP8zJBRSj7YsqfJ0rIR9qF8yqwxqtHS0550UhOrD7vi0KdCuiVPrAK/uO1dvVLecWKErFSsrLAp27VggUzAcWf+VwWVXNZuDX/8B+A/r8z4/eVbKKWnz6oCs2m6F8to5C7Cm1WybW9ijOBWpI7Pb/K7y7rN3YVseNwpjDFDf/z9W80DNYFfpDo0vEyukLZrOww4Ln4DWhaS6q8XxNObOwL7nkLOgjS7sbEEuTDqkHNYZmFvNscubmmv/nKjzfsgmW7oIzi1lq/sSqwakDSLHnNfXlc0RkFr2tnK3FspjSMPo0cV+b7PGZBXv+H6FyNPprsTiplVkceQ3gE9IuNXmH4qlyqlqRH2zFdPtFk5tp41PlniUK57Dc7C3xOBxv+94QT8K9J14Cx5vON8NLwb0fXgbu3fDu4N4LLwf3TqGlAO598Arh3gWvBO49fK8U7h3wHsC1ES8EDa4+hOP/BuEFDQ808dVMJqoDBxVwILzenI01Nfr6ciIXiDlMPYUueiWcKp7rRb/yzA3iTdhg1vC45Oc5rSrsRAFOBc/e8wUSyGDcY6u4NIY3SUbq7P1XcsYyKcFV4G3G2+ydpHgNjTlNMsOQ1Fp+uJEunMKX5Ipw5Xg7Z8HN8Zzxgqae3iQ/xtqbf/JbO9rnbqgyXDFeOBXGschFsGbwCuC4gi4fCCTLbrqtAMDl8IbyiNtx4QBcE3gpuM+cs8V3ej3vJNcLeTF3w+tIazitCgjkn+rHS8H16MmvC+fu7ZTrLA7cDWeeC4WTeK4344c4z4qbGy9eO6luvLRZ7lbCcPrT8O4iRINL3RAKx/F43L8+SBUcksKrMXLe+5wfTvuc46N73+YFq3+o11fsBcXy+DjN8xrBKwworhNdS9q8EfjRsUH4z+qNQlK/cZZFy5sp/kSZNm9F1uCTjJTWUrRrxyuH44pbBOqGyZ/gC//4iqvj1Y1XAccVtwixGxICLULxxGT1atVrnCpwTLJFEKvlbsEv6WbiLMPqyscwWadGH08Vjqs33wrnGYMXLTuIlfJUHnoY30PtyAmCu6kHdbydWIBsp7RfXXhIOPYoYDYzISfxodAs3OGhjRMNZ0XAF8hrsf1CMQ2wa8DDw9Gk6QTaXi64qbxoqj6eBhxrviClERvhb5vsaoCPpIunA8dSD0jFjoyxY8A6ZIFWaNGDo0kxZO+tKKnbQvJTHTxNOGo5irkHFyEb8QGZxhCgjVMXjl2pevGlzEtt8gU6BRbP0S/C2wLWT5d9ihW01HaYzDkaQFY5XqXXR8ZpDOgFnYS/ncDRIUjw+oCbGcSh2ddYke9XdVNfWLGPWDA1kMMAPshlpZtHGhWw8hAK8sSkOw9jMPZMHgIyK/FThGhMJzvWQrlwWvZ+Zhov82Ygl52L5tVWN6+cHOVe0EX42xnc5c0dQlGyC0PNGT21Sq03YyW9nw52neLbIZR1EBH2Q8Px+opBGtb7KTnEB2h72YXRcby9Yi9oIbZba9zINdBlPXJiH7aGuYTiEJVKej/4+YXQUSpXNCA6jqfYC0p6P/i52BvwM5BdGB3HWyr1gsYiWTyiV2Fm+0JdVnZhdBxPbSXNpPeDnxy6BT8CWyRjOo6nZmzS9mG9n/tDgOemyF10nP1XoRcUxHdxhD6NTc7gfZYi69ZxvLVC4r4SWT6495PSHuGyx7jThXe8icKSD7L3M9IYdoWN4Qht4g4zxvFEU6CSjInej6vh3sDxt+S8Q/EBd7xQtq79yn09Mdrgz/GGKRMPoNbiRQ7C8ex44GJf2QuCdV1qPMREdGHgjpfA0YaoqhfU1/+KmzNqMHoXO94Vtt8NblndEA2J7hAOtuckbwrQ8exkfrkCXA14E+TTlwYNczwgHB/40cJbIydjymAEcjwwnDae+uhUVnIYzSY/yruAfC6WFt4Q3VKe4pfZqo6HgksPmcN1ROdSK5HAKTteBg6yhsMQj7dEfyNqIJJvVcfL+BxsgQo8HqL3k91V0fEQAeUmiocaEsP0fmLJTq+S42nBcd8D4ckz7DVWDRyLM56u1bmOJhwotPje7CJvOKb3Eysekq7eEhkt01LEEwWg8ls8XezXCHL9Kg4U1gCnElp640G26NWDfrNsRgu1QV50U5DVQzzXie4rJeFVP1k5SgP0Gk1BVmV4fji98CrX+5kdP+CvzU2L9oJylc85aQeUm4oi5216wn3ktqcaAxZMvLh7MH/UItQIlwstt+kJ9/dYzhDS6/u6XsTnCHxHZVPShnUElJvSeBNx6tz0BNdZ8ClIl9ycAYR6pTeQK5KjibXApesYWKVifnpCMkPofr6HhmLjL5+SVhNcugrFv7+b8dS/khlCWorvWlQ0JU0zWqY1LFzYtzNZCAvaNza/MLb4r/tT1AhXgEdbhDOfIVTq/bUpThjS5lGbWQoFaTzpFNfPeZ2neHj61SndutYMd8PrTERA+6iYIVS7aKL+LeZNBtu64TheFM54gtLf1xD3MepM5Leg1m8zASmPYH+ozXjZABwLLY9TJCMjIyMjIyMjIyOjRvQf3zR+TUXD8CM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data:image/png;base64,iVBORw0KGgoAAAANSUhEUgAAAN0AAADkCAMAAAArb9FNAAAAgVBMVEX///8AAADr6+uenp7k5OQyMjJkZGTd3d07OzvPz8+np6e1tbWKioqEhISwsLB0dHRTU1O7u7vy8vKZmZnDw8P5+fnX19fMzMxQUFBvb2/g4OBcXFzv7++QkJAeHh6kpKRGRkZ9fX0nJydoaGguLi44ODgmJiYYGBgODg5ISEgTExM6KbggAAALEklEQVR4nO2d6XqqMBCGiTvuIEvdxdrW0/u/wJMNBAHJTKCiT74/dmF7YWYyCZNoWUZGRkZGRkZGRkZGby1COs++hAZl6F5Xhu51ZeheV4budWXoXleG7nVl6F5Xhu51ZeheV4budWXoXleG7nX1/bN79iUYGWVkB73k5569eeKVNCFCiBv//Em2z7yUBkTpEqQFGTzzUhoQpSMT+fN70sW2+Y50q8Q235HOcWLbfEe6ubWVttlWOjfE7snoXEKW7Oe20tHrQqbBjM6aCNtsK92YBr49ak9OJ22zrXSWP0u1WxAJOpfHzdbSWVbng5CvALyboBO22WI6y/IOhHxC+2mSjtmm32o6yzpS81zBdonpmG3O2k1nuQtCro7ipj77iOks2qb/CrrAa+jq9DU8EXIaVm/XJSRinwmdNaAPntN9o5uXPxB9CGThPt4mpC665i56o3Njuj26efkTscvrPvh/b3kLr4SM4z87cTq9+0Q2Lxg50Xa7PvaqN0y0o1Z2LfOebNPoeTcrDL24RQm+KL+CfWurS6S2kGAfXAj5VzhKMqeHmlYfgDaAZF1h3/qiRnSdzZ0uDRYE1Faz5Czy7/9q92nGrGYGVfZdgwaJg4cEOGDMLfCY+VOHHu6gHO9hWyPkpJy+R20NtnePJmffqb7RHtrYA540Rn3R8RI6Am2Tyvu5XZ6D8STmpTPgPqraEJK2DMyJuvLyhiNC+vAk27Km5NYk1qt5aijVYk74DT+Gv2aXt8BfY4cm2Bcbt+9D0fuW/nWV/VVV7LFp2Zd9aWSQOiKH9K/U8XIhXkljctCLDccmWr666DqkX8v11Ks7y9zjLJM1Jm2ko0E8nX4tyQl3nHbSuanGnEY/cMc7VjvprHXaFvfZJwlQS+k6qbdrnuxNI9RSOtYRER0ZnzZ26EtsKx3PDkfRlOYL5APXHFgtprM6a9F57WsMBbSXjhqlPZk7WqNUbabTl6F7jnZd3nMJuugXkG2mG5IL+zjqdGHaTDdiH2OVYboyGbrnyNBVydA9R4auSobuOTJ0VTJ0z5Ghq5Khe44MXZUM3XNk6Kpk6J6j9tP5GiURjG41cOc6dGGjdJFSQWixNuR8IYT8w9P5C4IpBVHWUaEgtEysPux3yQ6gcfJmi2X9CFkwx0vZ9qJefYQpFQq/G6qlyYjVs8IL5lgZ4kC8Tu5iyrxYnVD61XtzYrcfVjDHSuy+kvvO6tWBz5/VeM3Q7zSB6oJOxsp/s7Vdw3+g58/KYxusP8zJBRSj7YsqfJ0rIR9qF8yqwxqtHS0550UhOrD7vi0KdCuiVPrAK/uO1dvVLecWKErFSsrLAp27VggUzAcWf+VwWVXNZuDX/8B+A/r8z4/eVbKKWnz6oCs2m6F8to5C7Cm1WybW9ijOBWpI7Pb/K7y7rN3YVseNwpjDFDf/z9W80DNYFfpDo0vEyukLZrOww4Ln4DWhaS6q8XxNObOwL7nkLOgjS7sbEEuTDqkHNYZmFvNscubmmv/nKjzfsgmW7oIzi1lq/sSqwakDSLHnNfXlc0RkFr2tnK3FspjSMPo0cV+b7PGZBXv+H6FyNPprsTiplVkceQ3gE9IuNXmH4qlyqlqRH2zFdPtFk5tp41PlniUK57Dc7C3xOBxv+94QT8K9J14Cx5vON8NLwb0fXgbu3fDu4N4LLwf3TqGlAO598Arh3gWvBO49fK8U7h3wHsC1ES8EDa4+hOP/BuEFDQ808dVMJqoDBxVwILzenI01Nfr6ciIXiDlMPYUueiWcKp7rRb/yzA3iTdhg1vC45Oc5rSrsRAFOBc/e8wUSyGDcY6u4NIY3SUbq7P1XcsYyKcFV4G3G2+ydpHgNjTlNMsOQ1Fp+uJEunMKX5Ipw5Xg7Z8HN8Zzxgqae3iQ/xtqbf/JbO9rnbqgyXDFeOBXGschFsGbwCuC4gi4fCCTLbrqtAMDl8IbyiNtx4QBcE3gpuM+cs8V3ej3vJNcLeTF3w+tIazitCgjkn+rHS8H16MmvC+fu7ZTrLA7cDWeeC4WTeK4344c4z4qbGy9eO6luvLRZ7lbCcPrT8O4iRINL3RAKx/F43L8+SBUcksKrMXLe+5wfTvuc46N73+YFq3+o11fsBcXy+DjN8xrBKwworhNdS9q8EfjRsUH4z+qNQlK/cZZFy5sp/kSZNm9F1uCTjJTWUrRrxyuH44pbBOqGyZ/gC//4iqvj1Y1XAccVtwixGxICLULxxGT1atVrnCpwTLJFEKvlbsEv6WbiLMPqyscwWadGH08Vjqs33wrnGYMXLTuIlfJUHnoY30PtyAmCu6kHdbydWIBsp7RfXXhIOPYoYDYzISfxodAs3OGhjRMNZ0XAF8hrsf1CMQ2wa8DDw9Gk6QTaXi64qbxoqj6eBhxrviClERvhb5vsaoCPpIunA8dSD0jFjoyxY8A6ZIFWaNGDo0kxZO+tKKnbQvJTHTxNOGo5irkHFyEb8QGZxhCgjVMXjl2pevGlzEtt8gU6BRbP0S/C2wLWT5d9ihW01HaYzDkaQFY5XqXXR8ZpDOgFnYS/ncDRIUjw+oCbGcSh2ddYke9XdVNfWLGPWDA1kMMAPshlpZtHGhWw8hAK8sSkOw9jMPZMHgIyK/FThGhMJzvWQrlwWvZ+Zhov82Ygl52L5tVWN6+cHOVe0EX42xnc5c0dQlGyC0PNGT21Sq03YyW9nw52neLbIZR1EBH2Q8Px+opBGtb7KTnEB2h72YXRcby9Yi9oIbZba9zINdBlPXJiH7aGuYTiEJVKej/4+YXQUSpXNCA6jqfYC0p6P/i52BvwM5BdGB3HWyr1gsYiWTyiV2Fm+0JdVnZhdBxPbSXNpPeDnxy6BT8CWyRjOo6nZmzS9mG9n/tDgOemyF10nP1XoRcUxHdxhD6NTc7gfZYi69ZxvLVC4r4SWT6495PSHuGyx7jThXe8icKSD7L3M9IYdoWN4Qht4g4zxvFEU6CSjInej6vh3sDxt+S8Q/EBd7xQtq79yn09Mdrgz/GGKRMPoNbiRQ7C8ex44GJf2QuCdV1qPMREdGHgjpfA0YaoqhfU1/+KmzNqMHoXO94Vtt8NblndEA2J7hAOtuckbwrQ8exkfrkCXA14E+TTlwYNczwgHB/40cJbIydjymAEcjwwnDae+uhUVnIYzSY/yruAfC6WFt4Q3VKe4pfZqo6HgksPmcN1ROdSK5HAKTteBg6yhsMQj7dEfyNqIJJvVcfL+BxsgQo8HqL3k91V0fEQAeUmiocaEsP0fmLJTq+S42nBcd8D4ckz7DVWDRyLM56u1bmOJhwotPje7CJvOKb3Eysekq7eEhkt01LEEwWg8ls8XezXCHL9Kg4U1gCnElp640G26NWDfrNsRgu1QV50U5DVQzzXie4rJeFVP1k5SgP0Gk1BVmV4fji98CrX+5kdP+CvzU2L9oJylc85aQeUm4oi5216wn3ktqcaAxZMvLh7MH/UItQIlwstt+kJ9/dYzhDS6/u6XsTnCHxHZVPShnUElJvSeBNx6tz0BNdZ8ClIl9ycAYR6pTeQK5KjibXApesYWKVifnpCMkPofr6HhmLjL5+SVhNcugrFv7+b8dS/khlCWorvWlQ0JU0zWqY1LFzYtzNZCAvaNza/MLb4r/tT1AhXgEdbhDOfIVTq/bUpThjS5lGbWQoFaTzpFNfPeZ2neHj61SndutYMd8PrTERA+6iYIVS7aKL+LeZNBtu64TheFM54gtLf1xD3MepM5Leg1m8zASmPYH+ozXjZABwLLY9TJCMjIyMjIyMjIyOjRvQf3zR+TUXD8CM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8" name="Picture 6" descr="http://upload.wikimedia.org/wikipedia/commons/thumb/9/99/Methadone.svg/200px-Methadone.sv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2886084"/>
            <a:ext cx="1905000" cy="1971676"/>
          </a:xfrm>
          <a:prstGeom prst="rect">
            <a:avLst/>
          </a:prstGeom>
          <a:noFill/>
        </p:spPr>
      </p:pic>
      <p:pic>
        <p:nvPicPr>
          <p:cNvPr id="3080" name="Picture 8" descr="http://www.heritagedaily.com/wp-content/uploads/2013/07/mjack2.jpg"/>
          <p:cNvPicPr>
            <a:picLocks noChangeAspect="1" noChangeArrowheads="1"/>
          </p:cNvPicPr>
          <p:nvPr/>
        </p:nvPicPr>
        <p:blipFill>
          <a:blip r:embed="rId4" cstate="print"/>
          <a:srcRect r="7279"/>
          <a:stretch>
            <a:fillRect/>
          </a:stretch>
        </p:blipFill>
        <p:spPr bwMode="auto">
          <a:xfrm>
            <a:off x="335199" y="3071810"/>
            <a:ext cx="2379413" cy="2071702"/>
          </a:xfrm>
          <a:prstGeom prst="rect">
            <a:avLst/>
          </a:prstGeom>
          <a:noFill/>
        </p:spPr>
      </p:pic>
      <p:pic>
        <p:nvPicPr>
          <p:cNvPr id="3082" name="Picture 10" descr="http://upload.wikimedia.org/wikipedia/commons/thumb/b/b1/Heroin_-_Heroine.svg/332px-Heroin_-_Heroine.sv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2214554"/>
            <a:ext cx="2676716" cy="1781791"/>
          </a:xfrm>
          <a:prstGeom prst="rect">
            <a:avLst/>
          </a:prstGeom>
          <a:noFill/>
        </p:spPr>
      </p:pic>
      <p:pic>
        <p:nvPicPr>
          <p:cNvPr id="3084" name="Picture 12" descr="http://enciclopedia.us.es/images/b/b6/Buprenorfina.svg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76008" y="4243011"/>
            <a:ext cx="2753248" cy="247213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42952" y="5072074"/>
            <a:ext cx="1400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400" b="1" smtClean="0">
                <a:solidFill>
                  <a:srgbClr val="003300"/>
                </a:solidFill>
              </a:rPr>
              <a:t>Morphin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00604" y="3824591"/>
            <a:ext cx="1400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400" b="1" smtClean="0">
                <a:solidFill>
                  <a:srgbClr val="003300"/>
                </a:solidFill>
              </a:rPr>
              <a:t>Heroin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14876" y="592933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400" b="1" smtClean="0">
                <a:solidFill>
                  <a:srgbClr val="003300"/>
                </a:solidFill>
              </a:rPr>
              <a:t>Buprenorphine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29388" y="4929198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400" b="1" smtClean="0">
                <a:solidFill>
                  <a:srgbClr val="C00000"/>
                </a:solidFill>
              </a:rPr>
              <a:t>Methadone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3741581-818C-4692-8CC0-C74E185C6B9F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5" y="980728"/>
            <a:ext cx="8248430" cy="2168525"/>
          </a:xfrm>
        </p:spPr>
        <p:txBody>
          <a:bodyPr>
            <a:noAutofit/>
          </a:bodyPr>
          <a:lstStyle/>
          <a:p>
            <a:pPr marL="0" lvl="0" indent="360363"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b="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400" dirty="0" err="1">
                <a:latin typeface="+mj-lt"/>
                <a:cs typeface="Times New Roman" pitchFamily="18" charset="0"/>
              </a:rPr>
              <a:t>M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ột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opioid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có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tác</a:t>
            </a:r>
            <a:r>
              <a:rPr lang="en-US" sz="2400" b="1" dirty="0" smtClean="0">
                <a:solidFill>
                  <a:schemeClr val="accent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dụng</a:t>
            </a:r>
            <a:r>
              <a:rPr lang="en-US" sz="2400" b="1" dirty="0" smtClean="0">
                <a:solidFill>
                  <a:schemeClr val="accent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kéo</a:t>
            </a:r>
            <a:r>
              <a:rPr lang="en-US" sz="2400" b="1" dirty="0" smtClean="0">
                <a:solidFill>
                  <a:schemeClr val="accent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dài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,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được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coi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là</a:t>
            </a:r>
            <a:r>
              <a:rPr lang="en-US" sz="2400" dirty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một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chất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“ma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túy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hợp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pháp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”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dùng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điều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trị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duy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trì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nghiện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CDTP</a:t>
            </a:r>
          </a:p>
          <a:p>
            <a:pPr marL="0" lvl="0" indent="360363"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Đã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khẳng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định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được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hiệu</a:t>
            </a:r>
            <a:r>
              <a:rPr lang="en-US" sz="2400" b="1" dirty="0" smtClean="0">
                <a:solidFill>
                  <a:schemeClr val="accent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quả</a:t>
            </a:r>
            <a:r>
              <a:rPr lang="en-US" sz="2400" b="1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và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tính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accent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an </a:t>
            </a:r>
            <a:r>
              <a:rPr lang="en-US" sz="2400" b="1" dirty="0" err="1" smtClean="0">
                <a:solidFill>
                  <a:schemeClr val="accent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toàn</a:t>
            </a:r>
            <a:endParaRPr lang="en-US" sz="2400" b="1" dirty="0" smtClean="0">
              <a:solidFill>
                <a:schemeClr val="tx1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lvl="0" indent="360363" algn="just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Hiện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nay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có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hơn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80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quốc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gia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trên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thế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giới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sử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dụng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methadone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là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biện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pháp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điều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trị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duy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trì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nghiện</a:t>
            </a:r>
            <a:r>
              <a:rPr lang="en-US" sz="2400" b="0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CDTP (methadone maintenance treatment)</a:t>
            </a:r>
            <a:endParaRPr lang="en-US" sz="2400" b="0" dirty="0" smtClean="0">
              <a:solidFill>
                <a:schemeClr val="tx1"/>
              </a:solidFill>
              <a:latin typeface="+mj-lt"/>
            </a:endParaRPr>
          </a:p>
          <a:p>
            <a:pPr algn="just" eaLnBrk="1" hangingPunct="1">
              <a:lnSpc>
                <a:spcPct val="200000"/>
              </a:lnSpc>
              <a:buFont typeface="Wingdings" pitchFamily="2" charset="2"/>
              <a:buNone/>
            </a:pPr>
            <a:endParaRPr lang="en-US" sz="2400" b="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Giới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thiệu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88238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308897B-A48B-4546-A498-B7EC0E434374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799298"/>
            <a:ext cx="8496944" cy="416711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0" dirty="0" smtClean="0">
                <a:latin typeface="+mj-lt"/>
              </a:rPr>
              <a:t>  Ở </a:t>
            </a:r>
            <a:r>
              <a:rPr lang="en-US" sz="2400" b="0" dirty="0" err="1" smtClean="0">
                <a:latin typeface="+mj-lt"/>
              </a:rPr>
              <a:t>Việt</a:t>
            </a:r>
            <a:r>
              <a:rPr lang="en-US" sz="2400" b="0" dirty="0" smtClean="0">
                <a:latin typeface="+mj-lt"/>
              </a:rPr>
              <a:t> Nam, methadone </a:t>
            </a:r>
            <a:r>
              <a:rPr lang="en-US" sz="2400" b="0" dirty="0" err="1" smtClean="0">
                <a:latin typeface="+mj-lt"/>
              </a:rPr>
              <a:t>bắt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đầu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dùng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thí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điểm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từ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năm</a:t>
            </a:r>
            <a:r>
              <a:rPr lang="en-US" sz="2400" b="0" dirty="0" smtClean="0">
                <a:latin typeface="+mj-lt"/>
              </a:rPr>
              <a:t> 2008 </a:t>
            </a:r>
            <a:r>
              <a:rPr lang="en-US" sz="2400" b="0" dirty="0" err="1" smtClean="0">
                <a:latin typeface="+mj-lt"/>
              </a:rPr>
              <a:t>dưới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sự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tài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trợ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của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các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tổ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chức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q</a:t>
            </a:r>
            <a:r>
              <a:rPr lang="en-US" sz="2400" b="0" dirty="0" err="1" smtClean="0">
                <a:latin typeface="+mj-lt"/>
              </a:rPr>
              <a:t>uốc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tế</a:t>
            </a:r>
            <a:endParaRPr lang="en-US" sz="2400" b="0" dirty="0" smtClean="0">
              <a:latin typeface="+mj-lt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Sau</a:t>
            </a:r>
            <a:r>
              <a:rPr lang="en-US" sz="2400" b="0" dirty="0" smtClean="0">
                <a:latin typeface="+mj-lt"/>
              </a:rPr>
              <a:t> 5 </a:t>
            </a:r>
            <a:r>
              <a:rPr lang="en-US" sz="2400" b="0" dirty="0" err="1" smtClean="0">
                <a:latin typeface="+mj-lt"/>
              </a:rPr>
              <a:t>năm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dùng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để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điều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trị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nghiện</a:t>
            </a:r>
            <a:r>
              <a:rPr lang="en-US" sz="2400" b="0" dirty="0" smtClean="0">
                <a:latin typeface="+mj-lt"/>
              </a:rPr>
              <a:t> CDTP, </a:t>
            </a:r>
            <a:r>
              <a:rPr lang="en-US" sz="2400" dirty="0"/>
              <a:t>methadone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đã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cho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thấy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hiệu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quả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tích</a:t>
            </a:r>
            <a:r>
              <a:rPr lang="en-US" sz="2400" b="0" dirty="0" smtClean="0">
                <a:latin typeface="+mj-lt"/>
              </a:rPr>
              <a:t> </a:t>
            </a:r>
            <a:r>
              <a:rPr lang="en-US" sz="2400" b="0" dirty="0" err="1" smtClean="0">
                <a:latin typeface="+mj-lt"/>
              </a:rPr>
              <a:t>cực</a:t>
            </a:r>
            <a:r>
              <a:rPr lang="en-US" sz="2400" b="0" dirty="0" smtClean="0">
                <a:latin typeface="+mj-lt"/>
              </a:rPr>
              <a:t>: </a:t>
            </a:r>
            <a:endParaRPr lang="en-US" sz="2400" b="0" dirty="0" smtClean="0">
              <a:latin typeface="+mj-lt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b="0" dirty="0" err="1" smtClean="0">
                <a:latin typeface="+mj-lt"/>
              </a:rPr>
              <a:t>sức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khỏe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người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bệnh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tăng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lên</a:t>
            </a:r>
            <a:endParaRPr lang="en-US" sz="2200" b="0" dirty="0" smtClean="0">
              <a:latin typeface="+mj-lt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b="0" dirty="0" err="1" smtClean="0">
                <a:latin typeface="+mj-lt"/>
              </a:rPr>
              <a:t>giúp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hòa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nhập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cộng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đồng</a:t>
            </a:r>
            <a:endParaRPr lang="en-US" sz="2200" b="0" dirty="0" smtClean="0">
              <a:latin typeface="+mj-lt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200" b="0" dirty="0" err="1" smtClean="0">
                <a:latin typeface="+mj-lt"/>
              </a:rPr>
              <a:t>số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người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tình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nguyện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tham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gia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chương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trình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tăng</a:t>
            </a:r>
            <a:r>
              <a:rPr lang="en-US" sz="2200" b="0" dirty="0" smtClean="0">
                <a:latin typeface="+mj-lt"/>
              </a:rPr>
              <a:t> </a:t>
            </a:r>
            <a:r>
              <a:rPr lang="en-US" sz="2200" b="0" dirty="0" err="1" smtClean="0">
                <a:latin typeface="+mj-lt"/>
              </a:rPr>
              <a:t>lên</a:t>
            </a:r>
            <a:endParaRPr lang="en-US" sz="2200" b="0" dirty="0" smtClean="0">
              <a:latin typeface="+mj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b="0" dirty="0" smtClean="0">
                <a:latin typeface="+mj-lt"/>
              </a:rPr>
              <a:t>    </a:t>
            </a:r>
            <a:endParaRPr lang="en-US" sz="2400" b="0" dirty="0" smtClean="0">
              <a:latin typeface="+mj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i="1" dirty="0" smtClean="0">
                <a:solidFill>
                  <a:schemeClr val="accent1"/>
                </a:solidFill>
                <a:latin typeface="+mj-lt"/>
              </a:rPr>
              <a:t>    </a:t>
            </a:r>
            <a:r>
              <a:rPr lang="en-US" sz="2400" b="1" i="1" dirty="0" err="1" smtClean="0">
                <a:solidFill>
                  <a:schemeClr val="accent1"/>
                </a:solidFill>
                <a:latin typeface="+mj-lt"/>
              </a:rPr>
              <a:t>là</a:t>
            </a:r>
            <a:r>
              <a:rPr lang="en-US" sz="2400" b="1" i="1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400" b="1" i="1" dirty="0" err="1" smtClean="0">
                <a:solidFill>
                  <a:schemeClr val="accent1"/>
                </a:solidFill>
                <a:latin typeface="+mj-lt"/>
              </a:rPr>
              <a:t>cơ</a:t>
            </a:r>
            <a:r>
              <a:rPr lang="en-US" sz="2400" b="1" i="1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400" b="1" i="1" dirty="0" err="1" smtClean="0">
                <a:solidFill>
                  <a:schemeClr val="accent1"/>
                </a:solidFill>
                <a:latin typeface="+mj-lt"/>
              </a:rPr>
              <a:t>sở</a:t>
            </a:r>
            <a:r>
              <a:rPr lang="en-US" sz="2400" b="1" i="1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400" b="1" i="1" dirty="0" err="1" smtClean="0">
                <a:solidFill>
                  <a:schemeClr val="accent1"/>
                </a:solidFill>
                <a:latin typeface="+mj-lt"/>
              </a:rPr>
              <a:t>để</a:t>
            </a:r>
            <a:r>
              <a:rPr lang="en-US" sz="2400" b="1" i="1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400" b="1" i="1" dirty="0" err="1" smtClean="0">
                <a:solidFill>
                  <a:schemeClr val="accent1"/>
                </a:solidFill>
                <a:latin typeface="+mj-lt"/>
              </a:rPr>
              <a:t>mô</a:t>
            </a:r>
            <a:r>
              <a:rPr lang="en-US" sz="2400" b="1" i="1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400" b="1" i="1" dirty="0" err="1" smtClean="0">
                <a:solidFill>
                  <a:schemeClr val="accent1"/>
                </a:solidFill>
                <a:latin typeface="+mj-lt"/>
              </a:rPr>
              <a:t>hình</a:t>
            </a:r>
            <a:r>
              <a:rPr lang="en-US" sz="2400" b="1" i="1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400" b="1" i="1" dirty="0" err="1" smtClean="0">
                <a:solidFill>
                  <a:schemeClr val="accent1"/>
                </a:solidFill>
                <a:latin typeface="+mj-lt"/>
              </a:rPr>
              <a:t>này</a:t>
            </a:r>
            <a:r>
              <a:rPr lang="en-US" sz="2400" b="1" i="1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400" b="1" i="1" dirty="0" err="1" smtClean="0">
                <a:solidFill>
                  <a:schemeClr val="accent1"/>
                </a:solidFill>
                <a:latin typeface="+mj-lt"/>
              </a:rPr>
              <a:t>được</a:t>
            </a:r>
            <a:r>
              <a:rPr lang="en-US" sz="2400" b="1" i="1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400" b="1" i="1" dirty="0" err="1" smtClean="0">
                <a:solidFill>
                  <a:schemeClr val="accent1"/>
                </a:solidFill>
                <a:latin typeface="+mj-lt"/>
              </a:rPr>
              <a:t>nhân</a:t>
            </a:r>
            <a:r>
              <a:rPr lang="en-US" sz="2400" b="1" i="1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400" b="1" i="1" dirty="0" err="1" smtClean="0">
                <a:solidFill>
                  <a:schemeClr val="accent1"/>
                </a:solidFill>
                <a:latin typeface="+mj-lt"/>
              </a:rPr>
              <a:t>rộng</a:t>
            </a:r>
            <a:r>
              <a:rPr lang="en-US" sz="2400" b="1" i="1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400" b="1" i="1" dirty="0" err="1" smtClean="0">
                <a:solidFill>
                  <a:schemeClr val="accent1"/>
                </a:solidFill>
                <a:latin typeface="+mj-lt"/>
              </a:rPr>
              <a:t>ra</a:t>
            </a:r>
            <a:r>
              <a:rPr lang="en-US" sz="2400" b="1" i="1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400" b="1" i="1" dirty="0" err="1" smtClean="0">
                <a:solidFill>
                  <a:schemeClr val="accent1"/>
                </a:solidFill>
                <a:latin typeface="+mj-lt"/>
              </a:rPr>
              <a:t>toàn</a:t>
            </a:r>
            <a:r>
              <a:rPr lang="en-US" sz="2400" b="1" i="1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400" b="1" i="1" dirty="0" err="1" smtClean="0">
                <a:solidFill>
                  <a:schemeClr val="accent1"/>
                </a:solidFill>
                <a:latin typeface="+mj-lt"/>
              </a:rPr>
              <a:t>quốc</a:t>
            </a:r>
            <a:endParaRPr lang="en-US" sz="2400" b="1" i="1" dirty="0" smtClean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6754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Giới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thiệu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395536" y="5661248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27200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Dược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lực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học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–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Cơ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chế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tác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động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142984"/>
            <a:ext cx="8329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</a:rPr>
              <a:t>Methadone </a:t>
            </a:r>
            <a:r>
              <a:rPr lang="en-US" sz="2400" dirty="0" err="1" smtClean="0">
                <a:solidFill>
                  <a:srgbClr val="003300"/>
                </a:solidFill>
              </a:rPr>
              <a:t>là</a:t>
            </a:r>
            <a:r>
              <a:rPr lang="en-US" sz="2400" dirty="0" smtClean="0">
                <a:solidFill>
                  <a:srgbClr val="003300"/>
                </a:solidFill>
              </a:rPr>
              <a:t> CDTP </a:t>
            </a:r>
            <a:r>
              <a:rPr lang="en-US" sz="2400" b="1" dirty="0" err="1" smtClean="0">
                <a:solidFill>
                  <a:srgbClr val="C00000"/>
                </a:solidFill>
              </a:rPr>
              <a:t>đồng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</a:rPr>
              <a:t>vận</a:t>
            </a:r>
            <a:r>
              <a:rPr lang="en-US" sz="2400" b="1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hoàn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toàn</a:t>
            </a:r>
            <a:r>
              <a:rPr lang="en-US" sz="2400" dirty="0" smtClean="0">
                <a:solidFill>
                  <a:srgbClr val="003300"/>
                </a:solidFill>
              </a:rPr>
              <a:t>, </a:t>
            </a:r>
            <a:r>
              <a:rPr lang="en-US" sz="2400" dirty="0" err="1" smtClean="0">
                <a:solidFill>
                  <a:srgbClr val="003300"/>
                </a:solidFill>
              </a:rPr>
              <a:t>chủ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yếu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trên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thụ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thể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muy</a:t>
            </a:r>
            <a:r>
              <a:rPr lang="en-US" sz="2400" dirty="0" smtClean="0">
                <a:solidFill>
                  <a:srgbClr val="003300"/>
                </a:solidFill>
              </a:rPr>
              <a:t> (µ) ở </a:t>
            </a:r>
            <a:r>
              <a:rPr lang="en-US" sz="2400" dirty="0" err="1" smtClean="0">
                <a:solidFill>
                  <a:srgbClr val="003300"/>
                </a:solidFill>
              </a:rPr>
              <a:t>não</a:t>
            </a:r>
            <a:r>
              <a:rPr lang="en-US" sz="2400" dirty="0">
                <a:solidFill>
                  <a:srgbClr val="003300"/>
                </a:solidFill>
              </a:rPr>
              <a:t> </a:t>
            </a:r>
            <a:endParaRPr lang="en-US" sz="2400" dirty="0" smtClean="0">
              <a:solidFill>
                <a:srgbClr val="0033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00024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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Đáp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ứng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: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giảm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đau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,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giảm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ho,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yên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dịu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,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giảm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hô</a:t>
            </a: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  <a:sym typeface="Wingdings" pitchFamily="2" charset="2"/>
              </a:rPr>
              <a:t>hấp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490806" y="2643182"/>
            <a:ext cx="6367474" cy="2695576"/>
            <a:chOff x="1704988" y="2805126"/>
            <a:chExt cx="6367474" cy="2695576"/>
          </a:xfrm>
        </p:grpSpPr>
        <p:pic>
          <p:nvPicPr>
            <p:cNvPr id="2050" name="Picture 2" descr="http://s1.hubimg.com/u/90598_f496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04988" y="2805126"/>
              <a:ext cx="4724400" cy="2695576"/>
            </a:xfrm>
            <a:prstGeom prst="rect">
              <a:avLst/>
            </a:prstGeom>
            <a:noFill/>
          </p:spPr>
        </p:pic>
        <p:cxnSp>
          <p:nvCxnSpPr>
            <p:cNvPr id="9" name="Straight Arrow Connector 8"/>
            <p:cNvCxnSpPr/>
            <p:nvPr/>
          </p:nvCxnSpPr>
          <p:spPr>
            <a:xfrm rot="10800000">
              <a:off x="5357818" y="3729742"/>
              <a:ext cx="114300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10800000">
              <a:off x="5225836" y="3500439"/>
              <a:ext cx="12600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10800000">
              <a:off x="5549836" y="3183118"/>
              <a:ext cx="9360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500826" y="3571876"/>
              <a:ext cx="12858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2000" b="1" i="1" dirty="0" smtClean="0">
                  <a:solidFill>
                    <a:srgbClr val="003300"/>
                  </a:solidFill>
                  <a:sym typeface="Wingdings" pitchFamily="2" charset="2"/>
                </a:rPr>
                <a:t>Receptor</a:t>
              </a:r>
              <a:endParaRPr lang="en-US" sz="2000" b="1" i="1" dirty="0" smtClean="0">
                <a:solidFill>
                  <a:srgbClr val="C0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500826" y="3314642"/>
              <a:ext cx="15716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2000" dirty="0" smtClean="0">
                  <a:solidFill>
                    <a:srgbClr val="C00000"/>
                  </a:solidFill>
                  <a:sym typeface="Wingdings" pitchFamily="2" charset="2"/>
                </a:rPr>
                <a:t>Methadone</a:t>
              </a:r>
              <a:endParaRPr lang="en-US" sz="2000" dirty="0" smtClean="0">
                <a:solidFill>
                  <a:srgbClr val="C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500826" y="3000372"/>
              <a:ext cx="15716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2000" smtClean="0">
                  <a:solidFill>
                    <a:srgbClr val="002060"/>
                  </a:solidFill>
                  <a:sym typeface="Wingdings" pitchFamily="2" charset="2"/>
                </a:rPr>
                <a:t>Heroin</a:t>
              </a:r>
              <a:endParaRPr lang="en-US" sz="2000" smtClean="0">
                <a:solidFill>
                  <a:srgbClr val="002060"/>
                </a:solidFill>
              </a:endParaRPr>
            </a:p>
          </p:txBody>
        </p:sp>
      </p:grpSp>
      <p:pic>
        <p:nvPicPr>
          <p:cNvPr id="2052" name="Picture 4" descr="https://science.education.nih.gov/supplements/nih2/addiction/images/guide/fig5.2.gif"/>
          <p:cNvPicPr>
            <a:picLocks noChangeAspect="1" noChangeArrowheads="1"/>
          </p:cNvPicPr>
          <p:nvPr/>
        </p:nvPicPr>
        <p:blipFill>
          <a:blip r:embed="rId4"/>
          <a:srcRect t="20833" r="56876"/>
          <a:stretch>
            <a:fillRect/>
          </a:stretch>
        </p:blipFill>
        <p:spPr bwMode="auto">
          <a:xfrm>
            <a:off x="500034" y="2924944"/>
            <a:ext cx="1643042" cy="1085849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00034" y="5539103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400" dirty="0" smtClean="0">
                <a:solidFill>
                  <a:srgbClr val="003300"/>
                </a:solidFill>
                <a:sym typeface="Wingdings" pitchFamily="2" charset="2"/>
              </a:rPr>
              <a:t>Methadone </a:t>
            </a:r>
            <a:r>
              <a:rPr lang="en-US" sz="2400" dirty="0" err="1" smtClean="0">
                <a:solidFill>
                  <a:srgbClr val="C00000"/>
                </a:solidFill>
                <a:sym typeface="Wingdings" pitchFamily="2" charset="2"/>
              </a:rPr>
              <a:t>ít</a:t>
            </a:r>
            <a:r>
              <a:rPr lang="en-US" sz="24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  <a:sym typeface="Wingdings" pitchFamily="2" charset="2"/>
              </a:rPr>
              <a:t>gây</a:t>
            </a:r>
            <a:r>
              <a:rPr lang="en-US" sz="24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  <a:sym typeface="Wingdings" pitchFamily="2" charset="2"/>
              </a:rPr>
              <a:t>khoái</a:t>
            </a:r>
            <a:r>
              <a:rPr lang="en-US" sz="24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  <a:sym typeface="Wingdings" pitchFamily="2" charset="2"/>
              </a:rPr>
              <a:t>cảm</a:t>
            </a:r>
            <a:r>
              <a:rPr lang="en-US" sz="2400" dirty="0" smtClean="0">
                <a:solidFill>
                  <a:srgbClr val="C00000"/>
                </a:solidFill>
                <a:sym typeface="Wingdings" pitchFamily="2" charset="2"/>
              </a:rPr>
              <a:t> ở </a:t>
            </a:r>
            <a:r>
              <a:rPr lang="en-US" sz="2400" dirty="0" err="1" smtClean="0">
                <a:solidFill>
                  <a:srgbClr val="C00000"/>
                </a:solidFill>
                <a:sym typeface="Wingdings" pitchFamily="2" charset="2"/>
              </a:rPr>
              <a:t>liều</a:t>
            </a:r>
            <a:r>
              <a:rPr lang="en-US" sz="24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  <a:sym typeface="Wingdings" pitchFamily="2" charset="2"/>
              </a:rPr>
              <a:t>điều</a:t>
            </a:r>
            <a:r>
              <a:rPr lang="en-US" sz="24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  <a:sym typeface="Wingdings" pitchFamily="2" charset="2"/>
              </a:rPr>
              <a:t>trị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Dược</a:t>
            </a:r>
            <a:r>
              <a:rPr kumimoji="0" lang="en-US" sz="3200" b="1" i="0" u="none" strike="noStrike" kern="0" cap="none" spc="0" normalizeH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lực học</a:t>
            </a:r>
            <a:endParaRPr kumimoji="0" lang="en-US" sz="3200" b="1" i="0" u="none" strike="noStrike" kern="0" cap="none" spc="0" normalizeH="0" baseline="0" noProof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142984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dirty="0" err="1" smtClean="0">
                <a:solidFill>
                  <a:srgbClr val="003300"/>
                </a:solidFill>
              </a:rPr>
              <a:t>Tác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dụng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lên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các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cơ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quan</a:t>
            </a:r>
            <a:r>
              <a:rPr lang="en-US" sz="2400" dirty="0" smtClean="0">
                <a:solidFill>
                  <a:srgbClr val="003300"/>
                </a:solidFill>
              </a:rPr>
              <a:t>: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839901"/>
              </p:ext>
            </p:extLst>
          </p:nvPr>
        </p:nvGraphicFramePr>
        <p:xfrm>
          <a:off x="611559" y="1866276"/>
          <a:ext cx="8208913" cy="398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5"/>
                <a:gridCol w="3744416"/>
                <a:gridCol w="280831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Hệ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cơ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quan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mtClean="0"/>
                        <a:t>Tác</a:t>
                      </a:r>
                      <a:r>
                        <a:rPr lang="en-US" baseline="0" smtClean="0"/>
                        <a:t> động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mtClean="0"/>
                        <a:t>Triệu</a:t>
                      </a:r>
                      <a:r>
                        <a:rPr lang="en-US" baseline="0" smtClean="0"/>
                        <a:t> chứng ngộ độc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i="1" dirty="0" err="1" smtClean="0"/>
                        <a:t>Thần</a:t>
                      </a:r>
                      <a:r>
                        <a:rPr lang="en-US" b="1" i="1" baseline="0" dirty="0" smtClean="0"/>
                        <a:t> </a:t>
                      </a:r>
                      <a:r>
                        <a:rPr lang="en-US" b="1" i="1" baseline="0" dirty="0" err="1" smtClean="0"/>
                        <a:t>kinh</a:t>
                      </a:r>
                      <a:r>
                        <a:rPr lang="en-US" b="1" i="1" baseline="0" dirty="0" smtClean="0"/>
                        <a:t> </a:t>
                      </a:r>
                      <a:r>
                        <a:rPr lang="en-US" b="1" i="1" baseline="0" dirty="0" err="1" smtClean="0"/>
                        <a:t>trung</a:t>
                      </a:r>
                      <a:r>
                        <a:rPr lang="en-US" b="1" i="1" baseline="0" dirty="0" smtClean="0"/>
                        <a:t> </a:t>
                      </a:r>
                      <a:r>
                        <a:rPr lang="en-US" b="1" i="1" baseline="0" dirty="0" err="1" smtClean="0"/>
                        <a:t>ương</a:t>
                      </a:r>
                      <a:endParaRPr lang="en-U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aseline="0" dirty="0" err="1" smtClean="0"/>
                        <a:t>Không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gây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khoái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cảm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liều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điều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trị</a:t>
                      </a:r>
                      <a:r>
                        <a:rPr lang="en-US" baseline="0" dirty="0" smtClean="0"/>
                        <a:t>), </a:t>
                      </a:r>
                      <a:r>
                        <a:rPr lang="en-US" baseline="0" dirty="0" err="1" smtClean="0"/>
                        <a:t>g</a:t>
                      </a:r>
                      <a:r>
                        <a:rPr lang="en-US" dirty="0" err="1" smtClean="0"/>
                        <a:t>iảm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đau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mạnh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yên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dịu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mtClean="0"/>
                        <a:t>Buồn</a:t>
                      </a:r>
                      <a:r>
                        <a:rPr lang="en-US" baseline="0" smtClean="0"/>
                        <a:t> ngủ, dáng đi loạng choạng, nói khó, </a:t>
                      </a:r>
                      <a:r>
                        <a:rPr lang="en-US" i="1" baseline="0" smtClean="0"/>
                        <a:t>hôn mê</a:t>
                      </a:r>
                      <a:endParaRPr lang="en-US" i="1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i="1" smtClean="0"/>
                        <a:t>Mắt</a:t>
                      </a:r>
                      <a:endParaRPr lang="en-US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Co </a:t>
                      </a:r>
                      <a:r>
                        <a:rPr lang="en-US" dirty="0" err="1" smtClean="0"/>
                        <a:t>đồng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tử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Co </a:t>
                      </a:r>
                      <a:r>
                        <a:rPr lang="en-US" dirty="0" err="1" smtClean="0"/>
                        <a:t>đồng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tử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i="1" baseline="0" dirty="0" err="1" smtClean="0"/>
                        <a:t>đinh</a:t>
                      </a:r>
                      <a:r>
                        <a:rPr lang="en-US" i="1" baseline="0" dirty="0" smtClean="0"/>
                        <a:t> </a:t>
                      </a:r>
                      <a:r>
                        <a:rPr lang="en-US" i="1" baseline="0" dirty="0" err="1" smtClean="0"/>
                        <a:t>ghim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i="1" smtClean="0"/>
                        <a:t>Hô</a:t>
                      </a:r>
                      <a:r>
                        <a:rPr lang="en-US" b="1" i="1" baseline="0" smtClean="0"/>
                        <a:t> hấp</a:t>
                      </a:r>
                      <a:endParaRPr lang="en-US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Giảm</a:t>
                      </a:r>
                      <a:r>
                        <a:rPr lang="en-US" baseline="0" dirty="0" smtClean="0"/>
                        <a:t> ho, </a:t>
                      </a:r>
                      <a:r>
                        <a:rPr lang="en-US" baseline="0" dirty="0" err="1" smtClean="0"/>
                        <a:t>ức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chế</a:t>
                      </a:r>
                      <a:r>
                        <a:rPr lang="en-US" baseline="0" dirty="0" smtClean="0"/>
                        <a:t> TT </a:t>
                      </a:r>
                      <a:r>
                        <a:rPr lang="en-US" baseline="0" dirty="0" err="1" smtClean="0"/>
                        <a:t>hô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hấp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mtClean="0"/>
                        <a:t>Thở</a:t>
                      </a:r>
                      <a:r>
                        <a:rPr lang="en-US" baseline="0" smtClean="0"/>
                        <a:t> chậm, </a:t>
                      </a:r>
                      <a:r>
                        <a:rPr lang="en-US" i="1" baseline="0" smtClean="0"/>
                        <a:t>s</a:t>
                      </a:r>
                      <a:r>
                        <a:rPr lang="en-US" i="1" smtClean="0"/>
                        <a:t>uy hô</a:t>
                      </a:r>
                      <a:r>
                        <a:rPr lang="en-US" i="1" baseline="0" smtClean="0"/>
                        <a:t> hấp</a:t>
                      </a:r>
                      <a:endParaRPr lang="en-US" i="1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i="1" dirty="0" err="1" smtClean="0"/>
                        <a:t>Tuần</a:t>
                      </a:r>
                      <a:r>
                        <a:rPr lang="en-US" b="1" i="1" baseline="0" dirty="0" smtClean="0"/>
                        <a:t> </a:t>
                      </a:r>
                      <a:r>
                        <a:rPr lang="en-US" b="1" i="1" baseline="0" dirty="0" err="1" smtClean="0"/>
                        <a:t>hoàn</a:t>
                      </a:r>
                      <a:endParaRPr lang="en-US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Chậm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nhịp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tim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dãn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mạch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Mạch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chậm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tụt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huyết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áp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i="1" dirty="0" err="1" smtClean="0"/>
                        <a:t>Tiêu</a:t>
                      </a:r>
                      <a:r>
                        <a:rPr lang="en-US" b="1" i="1" baseline="0" dirty="0" smtClean="0"/>
                        <a:t> </a:t>
                      </a:r>
                      <a:r>
                        <a:rPr lang="en-US" b="1" i="1" baseline="0" dirty="0" err="1" smtClean="0"/>
                        <a:t>hóa</a:t>
                      </a:r>
                      <a:endParaRPr lang="en-US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Giảm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nhu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động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giảm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tiết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dịch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 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buồn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 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nôn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, 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táo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 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bón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, 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khô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 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miệng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Buồn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nôn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nôn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i="1" smtClean="0"/>
                        <a:t>Tiết</a:t>
                      </a:r>
                      <a:r>
                        <a:rPr lang="en-US" b="1" i="1" baseline="0" smtClean="0"/>
                        <a:t> niệu</a:t>
                      </a:r>
                      <a:endParaRPr lang="en-US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Co </a:t>
                      </a:r>
                      <a:r>
                        <a:rPr lang="en-US" dirty="0" err="1" smtClean="0"/>
                        <a:t>thắt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cơ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vòng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bàng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quang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Bí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tiểu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214290"/>
            <a:ext cx="784225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Dược</a:t>
            </a:r>
            <a:r>
              <a:rPr kumimoji="0" lang="en-US" sz="3200" b="1" i="0" u="none" strike="noStrike" kern="0" cap="none" spc="0" normalizeH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lực học</a:t>
            </a:r>
            <a:endParaRPr kumimoji="0" lang="en-US" sz="3200" b="1" i="0" u="none" strike="noStrike" kern="0" cap="none" spc="0" normalizeH="0" baseline="0" noProof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142984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2400" dirty="0" err="1" smtClean="0">
                <a:solidFill>
                  <a:srgbClr val="003300"/>
                </a:solidFill>
              </a:rPr>
              <a:t>Tác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dụng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lên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các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cơ</a:t>
            </a:r>
            <a:r>
              <a:rPr lang="en-US" sz="2400" dirty="0" smtClean="0">
                <a:solidFill>
                  <a:srgbClr val="003300"/>
                </a:solidFill>
              </a:rPr>
              <a:t> </a:t>
            </a:r>
            <a:r>
              <a:rPr lang="en-US" sz="2400" dirty="0" err="1" smtClean="0">
                <a:solidFill>
                  <a:srgbClr val="003300"/>
                </a:solidFill>
              </a:rPr>
              <a:t>quan</a:t>
            </a:r>
            <a:r>
              <a:rPr lang="en-US" sz="2400" dirty="0" smtClean="0">
                <a:solidFill>
                  <a:srgbClr val="003300"/>
                </a:solidFill>
              </a:rPr>
              <a:t>: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50001" y="2420888"/>
            <a:ext cx="8643998" cy="2088232"/>
            <a:chOff x="142844" y="5072074"/>
            <a:chExt cx="8643998" cy="1365005"/>
          </a:xfrm>
        </p:grpSpPr>
        <p:pic>
          <p:nvPicPr>
            <p:cNvPr id="5122" name="Picture 2" descr="http://ibrainboost.files.wordpress.com/2012/02/brain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44" y="5214950"/>
              <a:ext cx="1071570" cy="933005"/>
            </a:xfrm>
            <a:prstGeom prst="rect">
              <a:avLst/>
            </a:prstGeom>
            <a:noFill/>
          </p:spPr>
        </p:pic>
        <p:pic>
          <p:nvPicPr>
            <p:cNvPr id="5124" name="Picture 4" descr="Eye, Pupil, Iris, Retina, Human, Vision, View, Close-U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14480" y="5250111"/>
              <a:ext cx="1071570" cy="607781"/>
            </a:xfrm>
            <a:prstGeom prst="rect">
              <a:avLst/>
            </a:prstGeom>
            <a:noFill/>
          </p:spPr>
        </p:pic>
        <p:pic>
          <p:nvPicPr>
            <p:cNvPr id="5126" name="Picture 6" descr="http://4vector.com/i/free-vector-lungs-and-bronchus_099445_Lungs_and_bronchus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71802" y="5143512"/>
              <a:ext cx="928694" cy="1010824"/>
            </a:xfrm>
            <a:prstGeom prst="rect">
              <a:avLst/>
            </a:prstGeom>
            <a:noFill/>
          </p:spPr>
        </p:pic>
        <p:pic>
          <p:nvPicPr>
            <p:cNvPr id="5128" name="Picture 8" descr="https://encrypted-tbn0.gstatic.com/images?q=tbn:ANd9GcR6JTg6ec_opv0pc6VoNYZcHzO_l0FWSeBSNpN8f_h4CHz0KoMjaw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347582" y="5072074"/>
              <a:ext cx="1224550" cy="1052507"/>
            </a:xfrm>
            <a:prstGeom prst="rect">
              <a:avLst/>
            </a:prstGeom>
            <a:noFill/>
          </p:spPr>
        </p:pic>
        <p:pic>
          <p:nvPicPr>
            <p:cNvPr id="5130" name="Picture 10" descr="http://thyblackman.com/wp-content/uploads/2011/03/blackmanbowelmovement.png"/>
            <p:cNvPicPr>
              <a:picLocks noChangeAspect="1" noChangeArrowheads="1"/>
            </p:cNvPicPr>
            <p:nvPr/>
          </p:nvPicPr>
          <p:blipFill>
            <a:blip r:embed="rId7" cstate="print"/>
            <a:srcRect l="5556" t="4689" r="5555" b="1533"/>
            <a:stretch>
              <a:fillRect/>
            </a:stretch>
          </p:blipFill>
          <p:spPr bwMode="auto">
            <a:xfrm>
              <a:off x="6000760" y="5214950"/>
              <a:ext cx="971557" cy="1214446"/>
            </a:xfrm>
            <a:prstGeom prst="rect">
              <a:avLst/>
            </a:prstGeom>
            <a:noFill/>
          </p:spPr>
        </p:pic>
        <p:pic>
          <p:nvPicPr>
            <p:cNvPr id="5132" name="Picture 12" descr="http://www.howitworksdaily.com/wp-content/uploads/2012/05/Bladder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465213" y="5143512"/>
              <a:ext cx="1178753" cy="1293567"/>
            </a:xfrm>
            <a:prstGeom prst="rect">
              <a:avLst/>
            </a:prstGeom>
            <a:noFill/>
          </p:spPr>
        </p:pic>
        <p:sp>
          <p:nvSpPr>
            <p:cNvPr id="11" name="Down Arrow 10"/>
            <p:cNvSpPr/>
            <p:nvPr/>
          </p:nvSpPr>
          <p:spPr>
            <a:xfrm>
              <a:off x="1170272" y="5879616"/>
              <a:ext cx="285752" cy="478342"/>
            </a:xfrm>
            <a:prstGeom prst="down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2500298" y="5885188"/>
              <a:ext cx="285752" cy="478342"/>
            </a:xfrm>
            <a:prstGeom prst="down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Down Arrow 12"/>
            <p:cNvSpPr/>
            <p:nvPr/>
          </p:nvSpPr>
          <p:spPr>
            <a:xfrm>
              <a:off x="4000496" y="5888386"/>
              <a:ext cx="285752" cy="478342"/>
            </a:xfrm>
            <a:prstGeom prst="down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Down Arrow 13"/>
            <p:cNvSpPr/>
            <p:nvPr/>
          </p:nvSpPr>
          <p:spPr>
            <a:xfrm>
              <a:off x="5286380" y="5893958"/>
              <a:ext cx="285752" cy="478342"/>
            </a:xfrm>
            <a:prstGeom prst="down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Down Arrow 15"/>
            <p:cNvSpPr/>
            <p:nvPr/>
          </p:nvSpPr>
          <p:spPr>
            <a:xfrm>
              <a:off x="7072330" y="5898836"/>
              <a:ext cx="285752" cy="478342"/>
            </a:xfrm>
            <a:prstGeom prst="downArrow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Down Arrow 16"/>
            <p:cNvSpPr/>
            <p:nvPr/>
          </p:nvSpPr>
          <p:spPr>
            <a:xfrm flipV="1">
              <a:off x="8501090" y="5904408"/>
              <a:ext cx="285752" cy="478342"/>
            </a:xfrm>
            <a:prstGeom prst="down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834C-CC00-454E-A586-CEEC5523551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09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1263</TotalTime>
  <Words>2001</Words>
  <Application>Microsoft Office PowerPoint</Application>
  <PresentationFormat>On-screen Show (4:3)</PresentationFormat>
  <Paragraphs>379</Paragraphs>
  <Slides>28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Equity</vt:lpstr>
      <vt:lpstr>Dược lý học của Methadone  trong điều trị duy trì nghiện  các chất dạng thuốc phiện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Xin chân thành cảm ơn!</vt:lpstr>
    </vt:vector>
  </TitlesOfParts>
  <Company>CKK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Dược lý học của Methadone  trong điều trị thay thế nghiện CDTP</dc:title>
  <dc:creator>ACER</dc:creator>
  <cp:lastModifiedBy>Windows User</cp:lastModifiedBy>
  <cp:revision>78</cp:revision>
  <dcterms:created xsi:type="dcterms:W3CDTF">2015-01-02T12:11:06Z</dcterms:created>
  <dcterms:modified xsi:type="dcterms:W3CDTF">2017-05-22T04:13:39Z</dcterms:modified>
</cp:coreProperties>
</file>