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6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7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9" r:id="rId1"/>
    <p:sldMasterId id="2147483976" r:id="rId2"/>
    <p:sldMasterId id="2147484004" r:id="rId3"/>
    <p:sldMasterId id="2147483992" r:id="rId4"/>
    <p:sldMasterId id="2147483974" r:id="rId5"/>
    <p:sldMasterId id="2147483981" r:id="rId6"/>
    <p:sldMasterId id="2147484016" r:id="rId7"/>
    <p:sldMasterId id="2147484022" r:id="rId8"/>
  </p:sldMasterIdLst>
  <p:notesMasterIdLst>
    <p:notesMasterId r:id="rId26"/>
  </p:notesMasterIdLst>
  <p:sldIdLst>
    <p:sldId id="433" r:id="rId9"/>
    <p:sldId id="363" r:id="rId10"/>
    <p:sldId id="434" r:id="rId11"/>
    <p:sldId id="435" r:id="rId12"/>
    <p:sldId id="436" r:id="rId13"/>
    <p:sldId id="437" r:id="rId14"/>
    <p:sldId id="448" r:id="rId15"/>
    <p:sldId id="438" r:id="rId16"/>
    <p:sldId id="449" r:id="rId17"/>
    <p:sldId id="439" r:id="rId18"/>
    <p:sldId id="440" r:id="rId19"/>
    <p:sldId id="443" r:id="rId20"/>
    <p:sldId id="441" r:id="rId21"/>
    <p:sldId id="442" r:id="rId22"/>
    <p:sldId id="444" r:id="rId23"/>
    <p:sldId id="445" r:id="rId24"/>
    <p:sldId id="447" r:id="rId2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ia Rahman Khan" initials="" lastIdx="5" clrIdx="0"/>
  <p:cmAuthor id="1" name="Mai (MMT), Pham Thi Thanh" initials="Mai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6701"/>
    <a:srgbClr val="FF1F06"/>
    <a:srgbClr val="FFFF00"/>
    <a:srgbClr val="943784"/>
    <a:srgbClr val="944E88"/>
    <a:srgbClr val="FF4407"/>
    <a:srgbClr val="FF1D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62" autoAdjust="0"/>
    <p:restoredTop sz="94660"/>
  </p:normalViewPr>
  <p:slideViewPr>
    <p:cSldViewPr snapToGrid="0" snapToObjects="1">
      <p:cViewPr varScale="1">
        <p:scale>
          <a:sx n="54" d="100"/>
          <a:sy n="54" d="100"/>
        </p:scale>
        <p:origin x="48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8" d="100"/>
        <a:sy n="158" d="100"/>
      </p:scale>
      <p:origin x="0" y="80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20C625-8C01-1743-BDC4-FA2931EDB676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F7E4A-2A4C-E94B-B1E3-7E706693CE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483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6.jpeg"/><Relationship Id="rId11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10.pn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6.jpeg"/><Relationship Id="rId11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10.pn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3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Layouts/_rels/slideLayout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4.jpeg"/><Relationship Id="rId7" Type="http://schemas.openxmlformats.org/officeDocument/2006/relationships/image" Target="../media/image26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25.jpe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8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F380B-18FA-43A9-BC3A-A963F2A60A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030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9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241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776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39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8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8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270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7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125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2345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4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18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2063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95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723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F380B-18FA-43A9-BC3A-A963F2A60A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302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8264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9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093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2856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175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8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8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8887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A7276469-ADD2-4E64-A47E-FE74A0105F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12648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7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00450"/>
            <a:ext cx="7086600" cy="203835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1E936E92-AA1E-452C-B153-2DD940683B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91915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10C163E7-B99D-448C-8F50-C21D40B138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79374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2"/>
            <a:ext cx="7772400" cy="1362075"/>
          </a:xfrm>
        </p:spPr>
        <p:txBody>
          <a:bodyPr anchor="t">
            <a:normAutofit/>
          </a:bodyPr>
          <a:lstStyle>
            <a:lvl1pPr algn="l">
              <a:defRPr sz="28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C35B23A4-5DA0-4FAE-A2FE-F5415C3DB7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69780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BBC6E686-C7A4-42B2-96C3-B0EF28E94B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4551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7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5050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52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54994"/>
            <a:ext cx="4040188" cy="4271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51" y="12152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51" y="1854994"/>
            <a:ext cx="4041775" cy="4271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D0F2A2E4-F672-4D21-8723-E48D69B4BC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10012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30AF6F54-1C5D-423C-91D9-8FBC9F0483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39146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46123394-10AF-4D34-A28E-A963E9F8BC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56734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250"/>
            <a:ext cx="5486400" cy="35083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13186114-4658-4DAD-985B-03298C8328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5802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HI360 Slide Second Page_blue-partners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9" y="6262735"/>
            <a:ext cx="150614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973" y="6286547"/>
            <a:ext cx="654844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608" y="6200775"/>
            <a:ext cx="588169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8" y="6165897"/>
            <a:ext cx="610791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922" y="6286500"/>
            <a:ext cx="12954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399" y="6200775"/>
            <a:ext cx="621506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7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110" y="6180138"/>
            <a:ext cx="526256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8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598" y="6329410"/>
            <a:ext cx="1302544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9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079" y="6253210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0" descr="10-0193.4_PartnerLogos_Inner_Light_NoGradient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9" y="6304010"/>
            <a:ext cx="150614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973" y="6327822"/>
            <a:ext cx="654844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608" y="6242050"/>
            <a:ext cx="588169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4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8" y="6207172"/>
            <a:ext cx="610791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922" y="6327775"/>
            <a:ext cx="12954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6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399" y="6242050"/>
            <a:ext cx="621506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7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110" y="6242050"/>
            <a:ext cx="526256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8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598" y="6370685"/>
            <a:ext cx="1302544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9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079" y="6294485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7200" y="1135922"/>
            <a:ext cx="8229600" cy="492827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ABEBD349-08FF-4BBC-9BC3-B91B6AC61E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67080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HI360 Slide Second Page_blue-partners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9" y="6262735"/>
            <a:ext cx="150614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973" y="6286547"/>
            <a:ext cx="654844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608" y="6200775"/>
            <a:ext cx="588169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8" y="6165897"/>
            <a:ext cx="610791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922" y="6286500"/>
            <a:ext cx="12954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6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399" y="6200775"/>
            <a:ext cx="621506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7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110" y="6180138"/>
            <a:ext cx="526256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598" y="6329410"/>
            <a:ext cx="1302544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9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079" y="6253210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6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97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hangingPunct="1">
              <a:defRPr>
                <a:solidFill>
                  <a:prstClr val="black"/>
                </a:solidFill>
                <a:latin typeface="Arial" charset="0"/>
                <a:ea typeface="Geneva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97"/>
            <a:ext cx="2895600" cy="365125"/>
          </a:xfrm>
          <a:prstGeom prst="rect">
            <a:avLst/>
          </a:prstGeom>
        </p:spPr>
        <p:txBody>
          <a:bodyPr/>
          <a:lstStyle>
            <a:lvl1pPr defTabSz="457200" eaLnBrk="1" hangingPunct="1">
              <a:defRPr>
                <a:solidFill>
                  <a:prstClr val="black"/>
                </a:solidFill>
                <a:latin typeface="Arial" charset="0"/>
                <a:ea typeface="Geneva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97"/>
            <a:ext cx="2133600" cy="365125"/>
          </a:xfrm>
        </p:spPr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DDD263C5-3FD5-4FCD-8F9C-A735A12066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29224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8790"/>
            <a:ext cx="9144000" cy="272796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600" y="3836992"/>
            <a:ext cx="5638800" cy="5334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200" b="1" baseline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Subject: Calibri heading bold 32</a:t>
            </a: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64315"/>
            <a:ext cx="2133600" cy="365125"/>
          </a:xfrm>
        </p:spPr>
        <p:txBody>
          <a:bodyPr/>
          <a:lstStyle/>
          <a:p>
            <a:fld id="{ADAA0423-09F3-469C-84B2-2ABF4F60FB5E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64315"/>
            <a:ext cx="8229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64315"/>
            <a:ext cx="2133600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F7F0E28-0242-4A60-860B-A147776205C1}" type="slidenum">
              <a:rPr lang="en-US" altLang="en-US" smtClean="0"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ea typeface="MS PGothic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0903" y="76201"/>
            <a:ext cx="82614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Calibri"/>
              </a:rPr>
              <a:t>USAID/Sustainable Management of the HIV/AIDS Response and Transition to TA Project (SMART TA)</a:t>
            </a:r>
            <a:endParaRPr lang="en-US" sz="2400" b="1" dirty="0">
              <a:solidFill>
                <a:schemeClr val="bg1">
                  <a:lumMod val="50000"/>
                </a:schemeClr>
              </a:solidFill>
              <a:latin typeface="+mn-lt"/>
              <a:cs typeface="Calibri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624" y="5668093"/>
            <a:ext cx="541300" cy="23093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1624" y="5617347"/>
            <a:ext cx="341376" cy="29961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579" y="5684265"/>
            <a:ext cx="821446" cy="24346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02" y="959148"/>
            <a:ext cx="3371088" cy="272796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05144"/>
            <a:ext cx="9144000" cy="29565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698" y="5620799"/>
            <a:ext cx="363029" cy="37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37433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74638"/>
            <a:ext cx="8229600" cy="563562"/>
          </a:xfrm>
        </p:spPr>
        <p:txBody>
          <a:bodyPr>
            <a:normAutofit/>
          </a:bodyPr>
          <a:lstStyle>
            <a:lvl1pPr algn="l">
              <a:defRPr sz="3600" b="1"/>
            </a:lvl1pPr>
          </a:lstStyle>
          <a:p>
            <a:r>
              <a:rPr lang="en-US" dirty="0" smtClean="0"/>
              <a:t>Calibri heading 36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1036677"/>
            <a:ext cx="8229600" cy="4525963"/>
          </a:xfrm>
        </p:spPr>
        <p:txBody>
          <a:bodyPr/>
          <a:lstStyle>
            <a:lvl1pPr>
              <a:defRPr sz="3200"/>
            </a:lvl1pPr>
            <a:lvl2pPr>
              <a:defRPr/>
            </a:lvl2pPr>
          </a:lstStyle>
          <a:p>
            <a:pPr lvl="0"/>
            <a:r>
              <a:rPr lang="en-US" dirty="0" smtClean="0"/>
              <a:t>Calibri body 32</a:t>
            </a:r>
          </a:p>
          <a:p>
            <a:pPr lvl="1"/>
            <a:r>
              <a:rPr lang="en-US" dirty="0" smtClean="0"/>
              <a:t>Calibri body 28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A0423-09F3-469C-84B2-2ABF4F60FB5E}" type="datetimeFigureOut">
              <a:rPr lang="en-US" smtClean="0"/>
              <a:pPr/>
              <a:t>6/30/2017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511" y="874776"/>
            <a:ext cx="9144000" cy="3962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0"/>
            <a:ext cx="9144000" cy="29565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135" y="6455155"/>
            <a:ext cx="592823" cy="25291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0" y="6455155"/>
            <a:ext cx="981167" cy="2907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313" y="6402816"/>
            <a:ext cx="379878" cy="361830"/>
          </a:xfrm>
          <a:prstGeom prst="rect">
            <a:avLst/>
          </a:prstGeom>
        </p:spPr>
      </p:pic>
      <p:pic>
        <p:nvPicPr>
          <p:cNvPr id="14" name="Picture 11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14" y="6356390"/>
            <a:ext cx="438029" cy="415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4397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8790"/>
            <a:ext cx="9144000" cy="272796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600" y="3836992"/>
            <a:ext cx="5638800" cy="5334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200" b="1" baseline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Subject: Calibri heading bold 32</a:t>
            </a: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64315"/>
            <a:ext cx="2133600" cy="365125"/>
          </a:xfrm>
        </p:spPr>
        <p:txBody>
          <a:bodyPr/>
          <a:lstStyle/>
          <a:p>
            <a:fld id="{ADAA0423-09F3-469C-84B2-2ABF4F60FB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64315"/>
            <a:ext cx="8229600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64315"/>
            <a:ext cx="2133600" cy="365125"/>
          </a:xfrm>
        </p:spPr>
        <p:txBody>
          <a:bodyPr/>
          <a:lstStyle/>
          <a:p>
            <a:fld id="{79F0FBB9-FC67-441B-85CF-4B838B9EA5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542" y="365968"/>
            <a:ext cx="685799" cy="29257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682" y="365968"/>
            <a:ext cx="1237915" cy="36689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02" y="959148"/>
            <a:ext cx="3371088" cy="272796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05144"/>
            <a:ext cx="9144000" cy="2956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664" y="296181"/>
            <a:ext cx="448080" cy="426791"/>
          </a:xfrm>
          <a:prstGeom prst="rect">
            <a:avLst/>
          </a:prstGeom>
        </p:spPr>
      </p:pic>
      <p:pic>
        <p:nvPicPr>
          <p:cNvPr id="18" name="Picture 11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51100"/>
            <a:ext cx="613726" cy="581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8294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74638"/>
            <a:ext cx="8229600" cy="563562"/>
          </a:xfrm>
        </p:spPr>
        <p:txBody>
          <a:bodyPr>
            <a:normAutofit/>
          </a:bodyPr>
          <a:lstStyle>
            <a:lvl1pPr algn="l">
              <a:defRPr sz="3600" b="1"/>
            </a:lvl1pPr>
          </a:lstStyle>
          <a:p>
            <a:r>
              <a:rPr lang="en-US" dirty="0" smtClean="0"/>
              <a:t>Calibri heading 36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1036677"/>
            <a:ext cx="8229600" cy="4525963"/>
          </a:xfrm>
        </p:spPr>
        <p:txBody>
          <a:bodyPr/>
          <a:lstStyle>
            <a:lvl1pPr>
              <a:defRPr sz="3200"/>
            </a:lvl1pPr>
            <a:lvl2pPr>
              <a:defRPr/>
            </a:lvl2pPr>
          </a:lstStyle>
          <a:p>
            <a:pPr lvl="0"/>
            <a:r>
              <a:rPr lang="en-US" dirty="0" smtClean="0"/>
              <a:t>Calibri body 32</a:t>
            </a:r>
          </a:p>
          <a:p>
            <a:pPr lvl="1"/>
            <a:r>
              <a:rPr lang="en-US" dirty="0" smtClean="0"/>
              <a:t>Calibri body 28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A0423-09F3-469C-84B2-2ABF4F60FB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FBB9-FC67-441B-85CF-4B838B9EA5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511" y="874776"/>
            <a:ext cx="9144000" cy="3962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0"/>
            <a:ext cx="9144000" cy="29565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6463981"/>
            <a:ext cx="838859" cy="3578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194" y="6456897"/>
            <a:ext cx="341376" cy="29961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79" y="6440031"/>
            <a:ext cx="821446" cy="243460"/>
          </a:xfrm>
          <a:prstGeom prst="rect">
            <a:avLst/>
          </a:prstGeom>
        </p:spPr>
      </p:pic>
      <p:pic>
        <p:nvPicPr>
          <p:cNvPr id="17" name="Picture 11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964" y="6297146"/>
            <a:ext cx="591671" cy="560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9059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85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4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801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685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30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198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3.jpe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FHI360 Slide Second Page_blue-partners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536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43006"/>
            <a:ext cx="82296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91400" y="6242105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F7F0E28-0242-4A60-860B-A147776205C1}" type="slidenum">
              <a:rPr lang="en-US" altLang="en-US" smtClean="0"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ea typeface="MS PGothic" pitchFamily="34" charset="-128"/>
            </a:endParaRPr>
          </a:p>
        </p:txBody>
      </p:sp>
      <p:pic>
        <p:nvPicPr>
          <p:cNvPr id="15366" name="Picture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56" y="6267505"/>
            <a:ext cx="1426369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607" y="6200775"/>
            <a:ext cx="58936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9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816" y="6273855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9043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5C6F7A"/>
          </a:solidFill>
          <a:latin typeface="+mj-lt"/>
          <a:ea typeface="MS PGothic" pitchFamily="34" charset="-128"/>
          <a:cs typeface="Geneva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MS PGothic" pitchFamily="34" charset="-128"/>
          <a:cs typeface="Geneva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Geneva" charset="-128"/>
          <a:cs typeface="Genev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Geneva" charset="-128"/>
          <a:cs typeface="Genev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FHI360 Slide Second Page_blue-partners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536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43006"/>
            <a:ext cx="82296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91400" y="6242105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F7F0E28-0242-4A60-860B-A147776205C1}" type="slidenum">
              <a:rPr lang="en-US" altLang="en-US" smtClean="0"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ea typeface="MS PGothic" pitchFamily="34" charset="-128"/>
            </a:endParaRPr>
          </a:p>
        </p:txBody>
      </p:sp>
      <p:pic>
        <p:nvPicPr>
          <p:cNvPr id="15366" name="Picture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56" y="6267505"/>
            <a:ext cx="1426369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607" y="6200775"/>
            <a:ext cx="58936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9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816" y="6273855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1310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5C6F7A"/>
          </a:solidFill>
          <a:latin typeface="+mj-lt"/>
          <a:ea typeface="MS PGothic" pitchFamily="34" charset="-128"/>
          <a:cs typeface="Geneva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MS PGothic" pitchFamily="34" charset="-128"/>
          <a:cs typeface="Geneva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Geneva" charset="-128"/>
          <a:cs typeface="Genev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Geneva" charset="-128"/>
          <a:cs typeface="Genev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9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F8053-CB51-4141-B2CC-AE3A8019156B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9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9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D9EEC-7475-4656-BCAB-FC5EDD32C8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72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5" r:id="rId1"/>
    <p:sldLayoutId id="2147484006" r:id="rId2"/>
    <p:sldLayoutId id="2147484007" r:id="rId3"/>
    <p:sldLayoutId id="2147484008" r:id="rId4"/>
    <p:sldLayoutId id="2147484009" r:id="rId5"/>
    <p:sldLayoutId id="2147484010" r:id="rId6"/>
    <p:sldLayoutId id="2147484011" r:id="rId7"/>
    <p:sldLayoutId id="2147484012" r:id="rId8"/>
    <p:sldLayoutId id="2147484013" r:id="rId9"/>
    <p:sldLayoutId id="2147484014" r:id="rId10"/>
    <p:sldLayoutId id="21474840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9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82BC7-7FA8-4C6F-9FCD-8014F9B7187E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9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9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D953C-8303-408D-B7C0-E6760DA69D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3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4002" r:id="rId10"/>
    <p:sldLayoutId id="21474840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FHI360 Slide Second Page_blue-partners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536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43006"/>
            <a:ext cx="82296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91400" y="6242105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F7F0E28-0242-4A60-860B-A147776205C1}" type="slidenum">
              <a:rPr lang="en-US" altLang="en-US" smtClean="0"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ea typeface="MS PGothic" pitchFamily="34" charset="-128"/>
            </a:endParaRPr>
          </a:p>
        </p:txBody>
      </p:sp>
      <p:pic>
        <p:nvPicPr>
          <p:cNvPr id="15366" name="Picture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56" y="6267505"/>
            <a:ext cx="1426369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607" y="6200775"/>
            <a:ext cx="58936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9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816" y="6273855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0139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5C6F7A"/>
          </a:solidFill>
          <a:latin typeface="+mj-lt"/>
          <a:ea typeface="MS PGothic" pitchFamily="34" charset="-128"/>
          <a:cs typeface="Geneva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MS PGothic" pitchFamily="34" charset="-128"/>
          <a:cs typeface="Geneva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Geneva" charset="-128"/>
          <a:cs typeface="Genev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Geneva" charset="-128"/>
          <a:cs typeface="Genev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FHI360 Slide Second Page_blue-partners.png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43006"/>
            <a:ext cx="82296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91400" y="6242097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eaLnBrk="1" hangingPunct="1">
              <a:defRPr sz="1000" smtClean="0">
                <a:solidFill>
                  <a:srgbClr val="898989"/>
                </a:solidFill>
                <a:ea typeface="Geneva"/>
                <a:cs typeface="Genev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79D57A-62E1-4C97-B915-A625FFEE239B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/>
          </a:p>
        </p:txBody>
      </p:sp>
      <p:pic>
        <p:nvPicPr>
          <p:cNvPr id="3078" name="Picture 3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52" y="6267497"/>
            <a:ext cx="1426369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8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607" y="6200775"/>
            <a:ext cx="58936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9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816" y="6273847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221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5C6F7A"/>
          </a:solidFill>
          <a:latin typeface="+mj-lt"/>
          <a:ea typeface="MS PGothic" pitchFamily="34" charset="-128"/>
          <a:cs typeface="Geneva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MS PGothic" pitchFamily="34" charset="-128"/>
          <a:cs typeface="Geneva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Geneva" charset="-128"/>
          <a:cs typeface="Genev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Geneva" charset="-128"/>
          <a:cs typeface="Genev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9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A0423-09F3-469C-84B2-2ABF4F60FB5E}" type="datetimeFigureOut">
              <a:rPr lang="en-US" smtClean="0"/>
              <a:pPr/>
              <a:t>6/30/2017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9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9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F7F0E28-0242-4A60-860B-A147776205C1}" type="slidenum">
              <a:rPr lang="en-US" altLang="en-US" smtClean="0"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9055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7" r:id="rId1"/>
    <p:sldLayoutId id="2147484018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9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A0423-09F3-469C-84B2-2ABF4F60FB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9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9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0FBB9-FC67-441B-85CF-4B838B9EA5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87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3" r:id="rId1"/>
    <p:sldLayoutId id="2147484024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787" y="3814958"/>
            <a:ext cx="8229600" cy="1302196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rgbClr val="000000"/>
                </a:solidFill>
                <a:cs typeface="Calibri"/>
              </a:rPr>
              <a:t>QUI TRÌNH XỬ TRÍ NGƯỜI BỆNH BỎ UỐNG THUỐC TẠI CƠ SỞ ĐIỀU TRỊ</a:t>
            </a:r>
            <a:endParaRPr lang="en-US" sz="4000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524000" y="2209800"/>
            <a:ext cx="64008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67933" y="2209800"/>
            <a:ext cx="64008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828800" y="2590800"/>
            <a:ext cx="64008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6800" y="2252246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Add picture here</a:t>
            </a:r>
            <a:endParaRPr lang="en-US" sz="1600" dirty="0">
              <a:solidFill>
                <a:prstClr val="black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5" r="9835" b="8822"/>
          <a:stretch/>
        </p:blipFill>
        <p:spPr>
          <a:xfrm>
            <a:off x="222029" y="958467"/>
            <a:ext cx="4372004" cy="2717424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294702" y="5122107"/>
            <a:ext cx="8229600" cy="6454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200" b="1" kern="1200" baseline="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00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278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/>
              <a:t>6</a:t>
            </a:r>
            <a:r>
              <a:rPr lang="en-US" i="1" dirty="0" smtClean="0"/>
              <a:t>. </a:t>
            </a:r>
            <a:r>
              <a:rPr lang="en-US" i="1" dirty="0" err="1"/>
              <a:t>Thống</a:t>
            </a:r>
            <a:r>
              <a:rPr lang="en-US" i="1" dirty="0"/>
              <a:t> </a:t>
            </a:r>
            <a:r>
              <a:rPr lang="en-US" i="1" dirty="0" err="1"/>
              <a:t>kê</a:t>
            </a:r>
            <a:r>
              <a:rPr lang="en-US" i="1" dirty="0"/>
              <a:t> </a:t>
            </a:r>
            <a:r>
              <a:rPr lang="en-US" i="1" dirty="0" err="1"/>
              <a:t>báo</a:t>
            </a:r>
            <a:r>
              <a:rPr lang="en-US" i="1" dirty="0"/>
              <a:t> </a:t>
            </a:r>
            <a:r>
              <a:rPr lang="en-US" i="1" dirty="0" err="1"/>
              <a:t>cáo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552450" y="2781300"/>
            <a:ext cx="2362200" cy="95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 smtClean="0"/>
              <a:t>NV </a:t>
            </a:r>
            <a:r>
              <a:rPr lang="en-US" sz="2600" dirty="0" err="1" smtClean="0"/>
              <a:t>phát</a:t>
            </a:r>
            <a:r>
              <a:rPr lang="en-US" sz="2600" dirty="0" smtClean="0"/>
              <a:t> </a:t>
            </a:r>
            <a:r>
              <a:rPr lang="en-US" sz="2600" dirty="0" err="1" smtClean="0"/>
              <a:t>thuốc</a:t>
            </a:r>
            <a:endParaRPr lang="en-US" sz="2600" dirty="0"/>
          </a:p>
        </p:txBody>
      </p:sp>
      <p:sp>
        <p:nvSpPr>
          <p:cNvPr id="6" name="Rectangle 5"/>
          <p:cNvSpPr/>
          <p:nvPr/>
        </p:nvSpPr>
        <p:spPr>
          <a:xfrm>
            <a:off x="6362700" y="2762250"/>
            <a:ext cx="2362200" cy="95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 smtClean="0"/>
              <a:t>NV </a:t>
            </a:r>
            <a:r>
              <a:rPr lang="en-US" sz="2600" dirty="0" err="1" smtClean="0"/>
              <a:t>hành</a:t>
            </a:r>
            <a:r>
              <a:rPr lang="en-US" sz="2600" dirty="0" smtClean="0"/>
              <a:t> </a:t>
            </a:r>
            <a:r>
              <a:rPr lang="en-US" sz="2600" dirty="0" err="1" smtClean="0"/>
              <a:t>chánh</a:t>
            </a:r>
            <a:endParaRPr lang="en-US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3771900" y="2754868"/>
            <a:ext cx="1317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Thống</a:t>
            </a:r>
            <a:r>
              <a:rPr lang="en-US" sz="2400" dirty="0" smtClean="0"/>
              <a:t> </a:t>
            </a:r>
            <a:r>
              <a:rPr lang="en-US" sz="2400" dirty="0" err="1" smtClean="0"/>
              <a:t>kê</a:t>
            </a:r>
            <a:endParaRPr lang="en-US" sz="2400" dirty="0"/>
          </a:p>
        </p:txBody>
      </p:sp>
      <p:cxnSp>
        <p:nvCxnSpPr>
          <p:cNvPr id="8" name="Straight Arrow Connector 7"/>
          <p:cNvCxnSpPr>
            <a:stCxn id="5" idx="3"/>
            <a:endCxn id="6" idx="1"/>
          </p:cNvCxnSpPr>
          <p:nvPr/>
        </p:nvCxnSpPr>
        <p:spPr>
          <a:xfrm flipV="1">
            <a:off x="2914650" y="3238500"/>
            <a:ext cx="3448050" cy="1905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loud Callout 9"/>
          <p:cNvSpPr/>
          <p:nvPr/>
        </p:nvSpPr>
        <p:spPr>
          <a:xfrm>
            <a:off x="858307" y="1491142"/>
            <a:ext cx="2419350" cy="1164386"/>
          </a:xfrm>
          <a:prstGeom prst="cloudCallout">
            <a:avLst>
              <a:gd name="adj1" fmla="val 57377"/>
              <a:gd name="adj2" fmla="val 60611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500" dirty="0" err="1" smtClean="0"/>
              <a:t>Số</a:t>
            </a:r>
            <a:r>
              <a:rPr lang="en-US" sz="2500" dirty="0" smtClean="0"/>
              <a:t> </a:t>
            </a:r>
            <a:r>
              <a:rPr lang="en-US" sz="2500" dirty="0" err="1" smtClean="0"/>
              <a:t>người</a:t>
            </a:r>
            <a:endParaRPr lang="en-US" sz="2500" dirty="0"/>
          </a:p>
        </p:txBody>
      </p:sp>
      <p:sp>
        <p:nvSpPr>
          <p:cNvPr id="11" name="Cloud Callout 10"/>
          <p:cNvSpPr/>
          <p:nvPr/>
        </p:nvSpPr>
        <p:spPr>
          <a:xfrm>
            <a:off x="4133850" y="990391"/>
            <a:ext cx="2419350" cy="1164386"/>
          </a:xfrm>
          <a:prstGeom prst="cloudCallout">
            <a:avLst>
              <a:gd name="adj1" fmla="val -26088"/>
              <a:gd name="adj2" fmla="val 111329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500" dirty="0" err="1" smtClean="0"/>
              <a:t>Số</a:t>
            </a:r>
            <a:r>
              <a:rPr lang="en-US" sz="2500" dirty="0" smtClean="0"/>
              <a:t> </a:t>
            </a:r>
            <a:r>
              <a:rPr lang="en-US" sz="2500" dirty="0" err="1" smtClean="0"/>
              <a:t>lượt</a:t>
            </a:r>
            <a:endParaRPr lang="en-US" sz="2500" dirty="0"/>
          </a:p>
        </p:txBody>
      </p:sp>
      <p:sp>
        <p:nvSpPr>
          <p:cNvPr id="12" name="Cloud Callout 11"/>
          <p:cNvSpPr/>
          <p:nvPr/>
        </p:nvSpPr>
        <p:spPr>
          <a:xfrm>
            <a:off x="5411257" y="4558192"/>
            <a:ext cx="2419350" cy="1164386"/>
          </a:xfrm>
          <a:prstGeom prst="cloudCallout">
            <a:avLst>
              <a:gd name="adj1" fmla="val 17220"/>
              <a:gd name="adj2" fmla="val -12262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500" dirty="0" err="1" smtClean="0"/>
              <a:t>Tổng</a:t>
            </a:r>
            <a:r>
              <a:rPr lang="en-US" sz="2500" dirty="0" smtClean="0"/>
              <a:t> </a:t>
            </a:r>
            <a:r>
              <a:rPr lang="en-US" sz="2500" dirty="0" err="1" smtClean="0"/>
              <a:t>hợp</a:t>
            </a:r>
            <a:r>
              <a:rPr lang="en-US" sz="2500" dirty="0" smtClean="0"/>
              <a:t> </a:t>
            </a:r>
            <a:r>
              <a:rPr lang="en-US" sz="2500" dirty="0" err="1" smtClean="0"/>
              <a:t>báo</a:t>
            </a:r>
            <a:r>
              <a:rPr lang="en-US" sz="2500" dirty="0" smtClean="0"/>
              <a:t> </a:t>
            </a:r>
            <a:r>
              <a:rPr lang="en-US" sz="2500" dirty="0" err="1" smtClean="0"/>
              <a:t>cáo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106230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b="0" dirty="0">
              <a:solidFill>
                <a:srgbClr val="DD4B39"/>
              </a:solidFill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560" y="1051560"/>
            <a:ext cx="5006340" cy="5006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0311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61571"/>
            <a:ext cx="8229600" cy="1096962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CÂU HỎI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63683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3838"/>
            <a:ext cx="8229600" cy="1469496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Hãy</a:t>
            </a:r>
            <a:r>
              <a:rPr lang="en-US" dirty="0"/>
              <a:t> </a:t>
            </a:r>
            <a:r>
              <a:rPr lang="en-US" dirty="0" err="1"/>
              <a:t>liệt</a:t>
            </a:r>
            <a:r>
              <a:rPr lang="en-US" dirty="0"/>
              <a:t> </a:t>
            </a:r>
            <a:r>
              <a:rPr lang="en-US" dirty="0" err="1"/>
              <a:t>kê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bước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qui </a:t>
            </a:r>
            <a:r>
              <a:rPr lang="en-US" dirty="0" err="1"/>
              <a:t>trình</a:t>
            </a:r>
            <a:r>
              <a:rPr lang="en-US" dirty="0"/>
              <a:t> </a:t>
            </a:r>
            <a:r>
              <a:rPr lang="en-US" dirty="0" err="1"/>
              <a:t>xử</a:t>
            </a:r>
            <a:r>
              <a:rPr lang="en-US" dirty="0"/>
              <a:t> </a:t>
            </a:r>
            <a:r>
              <a:rPr lang="en-US" dirty="0" err="1"/>
              <a:t>trí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bỏ</a:t>
            </a:r>
            <a:r>
              <a:rPr lang="en-US" dirty="0"/>
              <a:t> </a:t>
            </a:r>
            <a:r>
              <a:rPr lang="en-US" dirty="0" err="1"/>
              <a:t>liều</a:t>
            </a:r>
            <a:r>
              <a:rPr lang="en-US" dirty="0"/>
              <a:t> </a:t>
            </a:r>
            <a:r>
              <a:rPr lang="en-US" i="1" u="sng" dirty="0" err="1"/>
              <a:t>không</a:t>
            </a:r>
            <a:r>
              <a:rPr lang="en-US" i="1" u="sng" dirty="0"/>
              <a:t> </a:t>
            </a:r>
            <a:r>
              <a:rPr lang="en-US" i="1" u="sng" dirty="0" err="1"/>
              <a:t>thông</a:t>
            </a:r>
            <a:r>
              <a:rPr lang="en-US" i="1" u="sng" dirty="0"/>
              <a:t> </a:t>
            </a:r>
            <a:r>
              <a:rPr lang="en-US" i="1" u="sng" dirty="0" err="1"/>
              <a:t>báo</a:t>
            </a:r>
            <a:r>
              <a:rPr lang="en-US" dirty="0"/>
              <a:t> </a:t>
            </a:r>
            <a:r>
              <a:rPr lang="en-US" dirty="0" err="1"/>
              <a:t>theo</a:t>
            </a:r>
            <a:r>
              <a:rPr lang="en-US" dirty="0"/>
              <a:t> </a:t>
            </a:r>
            <a:r>
              <a:rPr lang="en-US" dirty="0" err="1"/>
              <a:t>trình</a:t>
            </a:r>
            <a:r>
              <a:rPr lang="en-US" dirty="0"/>
              <a:t> </a:t>
            </a:r>
            <a:r>
              <a:rPr lang="en-US" dirty="0" err="1"/>
              <a:t>tự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trình</a:t>
            </a:r>
            <a:r>
              <a:rPr lang="en-US" dirty="0"/>
              <a:t> </a:t>
            </a:r>
            <a:r>
              <a:rPr lang="en-US" dirty="0" err="1"/>
              <a:t>chuẩn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82800"/>
            <a:ext cx="8229600" cy="3479840"/>
          </a:xfrm>
        </p:spPr>
        <p:txBody>
          <a:bodyPr>
            <a:normAutofit fontScale="77500" lnSpcReduction="20000"/>
          </a:bodyPr>
          <a:lstStyle/>
          <a:p>
            <a:pPr marL="514350" lvl="0" indent="-514350">
              <a:buFont typeface="+mj-lt"/>
              <a:buAutoNum type="alphaLcParenR"/>
            </a:pPr>
            <a:r>
              <a:rPr lang="en-US" dirty="0" err="1"/>
              <a:t>Phân</a:t>
            </a:r>
            <a:r>
              <a:rPr lang="en-US" dirty="0"/>
              <a:t> </a:t>
            </a:r>
            <a:r>
              <a:rPr lang="en-US" dirty="0" err="1"/>
              <a:t>loại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bỏ</a:t>
            </a:r>
            <a:r>
              <a:rPr lang="en-US" dirty="0"/>
              <a:t> </a:t>
            </a:r>
            <a:r>
              <a:rPr lang="en-US" dirty="0" err="1"/>
              <a:t>liều</a:t>
            </a:r>
            <a:r>
              <a:rPr lang="en-US" dirty="0"/>
              <a:t>, </a:t>
            </a: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hệ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hoặc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hỗ</a:t>
            </a:r>
            <a:r>
              <a:rPr lang="en-US" dirty="0"/>
              <a:t> </a:t>
            </a:r>
            <a:r>
              <a:rPr lang="en-US" dirty="0" err="1"/>
              <a:t>trợ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, </a:t>
            </a:r>
            <a:r>
              <a:rPr lang="en-US" dirty="0" err="1"/>
              <a:t>tư</a:t>
            </a:r>
            <a:r>
              <a:rPr lang="en-US" dirty="0"/>
              <a:t> </a:t>
            </a:r>
            <a:r>
              <a:rPr lang="en-US" dirty="0" err="1"/>
              <a:t>vấn</a:t>
            </a:r>
            <a:r>
              <a:rPr lang="en-US" dirty="0"/>
              <a:t>, </a:t>
            </a:r>
            <a:r>
              <a:rPr lang="en-US" dirty="0" err="1"/>
              <a:t>khám</a:t>
            </a:r>
            <a:r>
              <a:rPr lang="en-US" dirty="0"/>
              <a:t>, </a:t>
            </a:r>
            <a:r>
              <a:rPr lang="en-US" dirty="0" err="1"/>
              <a:t>cấp</a:t>
            </a:r>
            <a:r>
              <a:rPr lang="en-US" dirty="0"/>
              <a:t> </a:t>
            </a:r>
            <a:r>
              <a:rPr lang="en-US" dirty="0" err="1"/>
              <a:t>phát</a:t>
            </a:r>
            <a:r>
              <a:rPr lang="en-US" dirty="0"/>
              <a:t> </a:t>
            </a:r>
            <a:r>
              <a:rPr lang="en-US" dirty="0" err="1"/>
              <a:t>thuốc</a:t>
            </a:r>
            <a:r>
              <a:rPr lang="en-US" dirty="0"/>
              <a:t>, </a:t>
            </a:r>
            <a:r>
              <a:rPr lang="en-US" dirty="0" err="1"/>
              <a:t>thống</a:t>
            </a:r>
            <a:r>
              <a:rPr lang="en-US" dirty="0"/>
              <a:t> </a:t>
            </a:r>
            <a:r>
              <a:rPr lang="en-US" dirty="0" err="1"/>
              <a:t>kê</a:t>
            </a:r>
            <a:r>
              <a:rPr lang="en-US" dirty="0"/>
              <a:t> </a:t>
            </a:r>
            <a:r>
              <a:rPr lang="en-US" dirty="0" err="1"/>
              <a:t>báo</a:t>
            </a:r>
            <a:r>
              <a:rPr lang="en-US" dirty="0"/>
              <a:t> </a:t>
            </a:r>
            <a:r>
              <a:rPr lang="en-US" dirty="0" err="1"/>
              <a:t>cáo</a:t>
            </a:r>
            <a:r>
              <a:rPr lang="en-US" dirty="0"/>
              <a:t>.</a:t>
            </a:r>
          </a:p>
          <a:p>
            <a:pPr marL="514350" lvl="0" indent="-514350">
              <a:buFont typeface="+mj-lt"/>
              <a:buAutoNum type="alphaLcParenR"/>
            </a:pPr>
            <a:r>
              <a:rPr lang="en-US" dirty="0" err="1"/>
              <a:t>Phân</a:t>
            </a:r>
            <a:r>
              <a:rPr lang="en-US" dirty="0"/>
              <a:t> </a:t>
            </a:r>
            <a:r>
              <a:rPr lang="en-US" dirty="0" err="1"/>
              <a:t>loại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bỏ</a:t>
            </a:r>
            <a:r>
              <a:rPr lang="en-US" dirty="0"/>
              <a:t> </a:t>
            </a:r>
            <a:r>
              <a:rPr lang="en-US" dirty="0" err="1"/>
              <a:t>liều</a:t>
            </a:r>
            <a:r>
              <a:rPr lang="en-US" dirty="0"/>
              <a:t>, </a:t>
            </a: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hệ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hoặc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hỗ</a:t>
            </a:r>
            <a:r>
              <a:rPr lang="en-US" dirty="0"/>
              <a:t> </a:t>
            </a:r>
            <a:r>
              <a:rPr lang="en-US" dirty="0" err="1"/>
              <a:t>trợ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, </a:t>
            </a:r>
            <a:r>
              <a:rPr lang="en-US" dirty="0" err="1"/>
              <a:t>tư</a:t>
            </a:r>
            <a:r>
              <a:rPr lang="en-US" dirty="0"/>
              <a:t> </a:t>
            </a:r>
            <a:r>
              <a:rPr lang="en-US" dirty="0" err="1"/>
              <a:t>vấn</a:t>
            </a:r>
            <a:r>
              <a:rPr lang="en-US" dirty="0"/>
              <a:t>, </a:t>
            </a:r>
            <a:r>
              <a:rPr lang="en-US" dirty="0" err="1"/>
              <a:t>khám</a:t>
            </a:r>
            <a:r>
              <a:rPr lang="en-US" dirty="0"/>
              <a:t>, </a:t>
            </a:r>
            <a:r>
              <a:rPr lang="en-US" dirty="0" err="1"/>
              <a:t>cấp</a:t>
            </a:r>
            <a:r>
              <a:rPr lang="en-US" dirty="0"/>
              <a:t> </a:t>
            </a:r>
            <a:r>
              <a:rPr lang="en-US" dirty="0" err="1"/>
              <a:t>phát</a:t>
            </a:r>
            <a:r>
              <a:rPr lang="en-US" dirty="0"/>
              <a:t> </a:t>
            </a:r>
            <a:r>
              <a:rPr lang="en-US" dirty="0" err="1"/>
              <a:t>thuốc</a:t>
            </a:r>
            <a:r>
              <a:rPr lang="en-US" dirty="0"/>
              <a:t>.</a:t>
            </a:r>
          </a:p>
          <a:p>
            <a:pPr marL="514350" lvl="0" indent="-514350">
              <a:buFont typeface="+mj-lt"/>
              <a:buAutoNum type="alphaLcParenR"/>
            </a:pP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hệ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hoặc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hỗ</a:t>
            </a:r>
            <a:r>
              <a:rPr lang="en-US" dirty="0"/>
              <a:t> </a:t>
            </a:r>
            <a:r>
              <a:rPr lang="en-US" dirty="0" err="1"/>
              <a:t>trợ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, </a:t>
            </a:r>
            <a:r>
              <a:rPr lang="en-US" dirty="0" err="1"/>
              <a:t>phân</a:t>
            </a:r>
            <a:r>
              <a:rPr lang="en-US" dirty="0"/>
              <a:t> </a:t>
            </a:r>
            <a:r>
              <a:rPr lang="en-US" dirty="0" err="1"/>
              <a:t>loại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bỏ</a:t>
            </a:r>
            <a:r>
              <a:rPr lang="en-US" dirty="0"/>
              <a:t> </a:t>
            </a:r>
            <a:r>
              <a:rPr lang="en-US" dirty="0" err="1"/>
              <a:t>liều</a:t>
            </a:r>
            <a:r>
              <a:rPr lang="en-US" dirty="0"/>
              <a:t>, </a:t>
            </a:r>
            <a:r>
              <a:rPr lang="en-US" dirty="0" err="1"/>
              <a:t>tư</a:t>
            </a:r>
            <a:r>
              <a:rPr lang="en-US" dirty="0"/>
              <a:t> </a:t>
            </a:r>
            <a:r>
              <a:rPr lang="en-US" dirty="0" err="1"/>
              <a:t>vấn</a:t>
            </a:r>
            <a:r>
              <a:rPr lang="en-US" dirty="0"/>
              <a:t>, </a:t>
            </a:r>
            <a:r>
              <a:rPr lang="en-US" dirty="0" err="1"/>
              <a:t>khám</a:t>
            </a:r>
            <a:r>
              <a:rPr lang="en-US" dirty="0"/>
              <a:t>, </a:t>
            </a:r>
            <a:r>
              <a:rPr lang="en-US" dirty="0" err="1"/>
              <a:t>cấp</a:t>
            </a:r>
            <a:r>
              <a:rPr lang="en-US" dirty="0"/>
              <a:t> </a:t>
            </a:r>
            <a:r>
              <a:rPr lang="en-US" dirty="0" err="1"/>
              <a:t>phát</a:t>
            </a:r>
            <a:r>
              <a:rPr lang="en-US" dirty="0"/>
              <a:t> </a:t>
            </a:r>
            <a:r>
              <a:rPr lang="en-US" dirty="0" err="1"/>
              <a:t>thuốc</a:t>
            </a:r>
            <a:r>
              <a:rPr lang="en-US" dirty="0"/>
              <a:t>, </a:t>
            </a:r>
            <a:r>
              <a:rPr lang="en-US" dirty="0" err="1"/>
              <a:t>thống</a:t>
            </a:r>
            <a:r>
              <a:rPr lang="en-US" dirty="0"/>
              <a:t> </a:t>
            </a:r>
            <a:r>
              <a:rPr lang="en-US" dirty="0" err="1"/>
              <a:t>kê</a:t>
            </a:r>
            <a:r>
              <a:rPr lang="en-US" dirty="0"/>
              <a:t> </a:t>
            </a:r>
            <a:r>
              <a:rPr lang="en-US" dirty="0" err="1"/>
              <a:t>báo</a:t>
            </a:r>
            <a:r>
              <a:rPr lang="en-US" dirty="0"/>
              <a:t> </a:t>
            </a:r>
            <a:r>
              <a:rPr lang="en-US" dirty="0" err="1"/>
              <a:t>cáo</a:t>
            </a:r>
            <a:r>
              <a:rPr lang="en-US" dirty="0"/>
              <a:t>.</a:t>
            </a:r>
          </a:p>
          <a:p>
            <a:pPr marL="514350" lvl="0" indent="-514350">
              <a:buFont typeface="+mj-lt"/>
              <a:buAutoNum type="alphaLcParenR"/>
            </a:pP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hệ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hoặc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hỗ</a:t>
            </a:r>
            <a:r>
              <a:rPr lang="en-US" dirty="0"/>
              <a:t> </a:t>
            </a:r>
            <a:r>
              <a:rPr lang="en-US" dirty="0" err="1"/>
              <a:t>trợ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, </a:t>
            </a:r>
            <a:r>
              <a:rPr lang="en-US" dirty="0" err="1"/>
              <a:t>phân</a:t>
            </a:r>
            <a:r>
              <a:rPr lang="en-US" dirty="0"/>
              <a:t> </a:t>
            </a:r>
            <a:r>
              <a:rPr lang="en-US" dirty="0" err="1"/>
              <a:t>loại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bỏ</a:t>
            </a:r>
            <a:r>
              <a:rPr lang="en-US" dirty="0"/>
              <a:t> </a:t>
            </a:r>
            <a:r>
              <a:rPr lang="en-US" dirty="0" err="1"/>
              <a:t>liều</a:t>
            </a:r>
            <a:r>
              <a:rPr lang="en-US" dirty="0"/>
              <a:t>, </a:t>
            </a:r>
            <a:r>
              <a:rPr lang="en-US" dirty="0" err="1"/>
              <a:t>tư</a:t>
            </a:r>
            <a:r>
              <a:rPr lang="en-US" dirty="0"/>
              <a:t> </a:t>
            </a:r>
            <a:r>
              <a:rPr lang="en-US" dirty="0" err="1"/>
              <a:t>vấn</a:t>
            </a:r>
            <a:r>
              <a:rPr lang="en-US" dirty="0"/>
              <a:t>, </a:t>
            </a:r>
            <a:r>
              <a:rPr lang="en-US" dirty="0" err="1"/>
              <a:t>khám</a:t>
            </a:r>
            <a:r>
              <a:rPr lang="en-US" dirty="0"/>
              <a:t>, </a:t>
            </a:r>
            <a:r>
              <a:rPr lang="en-US" dirty="0" err="1"/>
              <a:t>cấp</a:t>
            </a:r>
            <a:r>
              <a:rPr lang="en-US" dirty="0"/>
              <a:t> </a:t>
            </a:r>
            <a:r>
              <a:rPr lang="en-US" dirty="0" err="1"/>
              <a:t>phát</a:t>
            </a:r>
            <a:r>
              <a:rPr lang="en-US" dirty="0"/>
              <a:t> </a:t>
            </a:r>
            <a:r>
              <a:rPr lang="en-US" dirty="0" err="1"/>
              <a:t>thuốc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2480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7"/>
            <a:ext cx="8229600" cy="1334029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Hãy</a:t>
            </a:r>
            <a:r>
              <a:rPr lang="en-US" dirty="0"/>
              <a:t> </a:t>
            </a:r>
            <a:r>
              <a:rPr lang="en-US" dirty="0" err="1"/>
              <a:t>liệt</a:t>
            </a:r>
            <a:r>
              <a:rPr lang="en-US" dirty="0"/>
              <a:t> </a:t>
            </a:r>
            <a:r>
              <a:rPr lang="en-US" dirty="0" err="1"/>
              <a:t>kê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bước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qui </a:t>
            </a:r>
            <a:r>
              <a:rPr lang="en-US" dirty="0" err="1"/>
              <a:t>trình</a:t>
            </a:r>
            <a:r>
              <a:rPr lang="en-US" dirty="0"/>
              <a:t> </a:t>
            </a:r>
            <a:r>
              <a:rPr lang="en-US" dirty="0" err="1"/>
              <a:t>xử</a:t>
            </a:r>
            <a:r>
              <a:rPr lang="en-US" dirty="0"/>
              <a:t> </a:t>
            </a:r>
            <a:r>
              <a:rPr lang="en-US" dirty="0" err="1"/>
              <a:t>trí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bỏ</a:t>
            </a:r>
            <a:r>
              <a:rPr lang="en-US" dirty="0"/>
              <a:t> </a:t>
            </a:r>
            <a:r>
              <a:rPr lang="en-US" dirty="0" err="1"/>
              <a:t>liều</a:t>
            </a:r>
            <a:r>
              <a:rPr lang="en-US" dirty="0"/>
              <a:t> </a:t>
            </a:r>
            <a:r>
              <a:rPr lang="en-US" i="1" u="sng" dirty="0" err="1"/>
              <a:t>có</a:t>
            </a:r>
            <a:r>
              <a:rPr lang="en-US" i="1" u="sng" dirty="0"/>
              <a:t> </a:t>
            </a:r>
            <a:r>
              <a:rPr lang="en-US" i="1" u="sng" dirty="0" err="1"/>
              <a:t>thông</a:t>
            </a:r>
            <a:r>
              <a:rPr lang="en-US" i="1" u="sng" dirty="0"/>
              <a:t> </a:t>
            </a:r>
            <a:r>
              <a:rPr lang="en-US" i="1" u="sng" dirty="0" err="1"/>
              <a:t>báo</a:t>
            </a:r>
            <a:r>
              <a:rPr lang="en-US" dirty="0"/>
              <a:t> </a:t>
            </a:r>
            <a:r>
              <a:rPr lang="en-US" dirty="0" err="1"/>
              <a:t>theo</a:t>
            </a:r>
            <a:r>
              <a:rPr lang="en-US" dirty="0"/>
              <a:t> </a:t>
            </a:r>
            <a:r>
              <a:rPr lang="en-US" dirty="0" err="1"/>
              <a:t>trình</a:t>
            </a:r>
            <a:r>
              <a:rPr lang="en-US" dirty="0"/>
              <a:t> </a:t>
            </a:r>
            <a:r>
              <a:rPr lang="en-US" dirty="0" err="1"/>
              <a:t>tự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quy</a:t>
            </a:r>
            <a:r>
              <a:rPr lang="en-US" dirty="0"/>
              <a:t> </a:t>
            </a:r>
            <a:r>
              <a:rPr lang="en-US" dirty="0" err="1"/>
              <a:t>trình</a:t>
            </a:r>
            <a:r>
              <a:rPr lang="en-US" dirty="0"/>
              <a:t> </a:t>
            </a:r>
            <a:r>
              <a:rPr lang="en-US" dirty="0" err="1"/>
              <a:t>chuẩn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62667"/>
            <a:ext cx="8229600" cy="3699973"/>
          </a:xfrm>
        </p:spPr>
        <p:txBody>
          <a:bodyPr>
            <a:normAutofit fontScale="77500" lnSpcReduction="20000"/>
          </a:bodyPr>
          <a:lstStyle/>
          <a:p>
            <a:pPr marL="514350" lvl="0" indent="-514350">
              <a:buFont typeface="+mj-lt"/>
              <a:buAutoNum type="alphaLcParenR"/>
            </a:pPr>
            <a:r>
              <a:rPr lang="en-US" dirty="0" err="1"/>
              <a:t>Phân</a:t>
            </a:r>
            <a:r>
              <a:rPr lang="en-US" dirty="0"/>
              <a:t> </a:t>
            </a:r>
            <a:r>
              <a:rPr lang="en-US" dirty="0" err="1"/>
              <a:t>loại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bỏ</a:t>
            </a:r>
            <a:r>
              <a:rPr lang="en-US" dirty="0"/>
              <a:t> </a:t>
            </a:r>
            <a:r>
              <a:rPr lang="en-US" dirty="0" err="1"/>
              <a:t>liều</a:t>
            </a:r>
            <a:r>
              <a:rPr lang="en-US" dirty="0"/>
              <a:t>, </a:t>
            </a: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hệ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hoặc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hỗ</a:t>
            </a:r>
            <a:r>
              <a:rPr lang="en-US" dirty="0"/>
              <a:t> </a:t>
            </a:r>
            <a:r>
              <a:rPr lang="en-US" dirty="0" err="1"/>
              <a:t>trợ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, </a:t>
            </a:r>
            <a:r>
              <a:rPr lang="en-US" dirty="0" err="1"/>
              <a:t>tư</a:t>
            </a:r>
            <a:r>
              <a:rPr lang="en-US" dirty="0"/>
              <a:t> </a:t>
            </a:r>
            <a:r>
              <a:rPr lang="en-US" dirty="0" err="1"/>
              <a:t>vấn</a:t>
            </a:r>
            <a:r>
              <a:rPr lang="en-US" dirty="0"/>
              <a:t>, </a:t>
            </a:r>
            <a:r>
              <a:rPr lang="en-US" dirty="0" err="1"/>
              <a:t>khám</a:t>
            </a:r>
            <a:r>
              <a:rPr lang="en-US" dirty="0"/>
              <a:t>, </a:t>
            </a:r>
            <a:r>
              <a:rPr lang="en-US" dirty="0" err="1"/>
              <a:t>cấp</a:t>
            </a:r>
            <a:r>
              <a:rPr lang="en-US" dirty="0"/>
              <a:t> </a:t>
            </a:r>
            <a:r>
              <a:rPr lang="en-US" dirty="0" err="1"/>
              <a:t>phát</a:t>
            </a:r>
            <a:r>
              <a:rPr lang="en-US" dirty="0"/>
              <a:t> </a:t>
            </a:r>
            <a:r>
              <a:rPr lang="en-US" dirty="0" err="1"/>
              <a:t>thuốc</a:t>
            </a:r>
            <a:r>
              <a:rPr lang="en-US" dirty="0"/>
              <a:t>, </a:t>
            </a:r>
            <a:r>
              <a:rPr lang="en-US" dirty="0" err="1"/>
              <a:t>thống</a:t>
            </a:r>
            <a:r>
              <a:rPr lang="en-US" dirty="0"/>
              <a:t> </a:t>
            </a:r>
            <a:r>
              <a:rPr lang="en-US" dirty="0" err="1"/>
              <a:t>kê</a:t>
            </a:r>
            <a:r>
              <a:rPr lang="en-US" dirty="0"/>
              <a:t> </a:t>
            </a:r>
            <a:r>
              <a:rPr lang="en-US" dirty="0" err="1"/>
              <a:t>báo</a:t>
            </a:r>
            <a:r>
              <a:rPr lang="en-US" dirty="0"/>
              <a:t> </a:t>
            </a:r>
            <a:r>
              <a:rPr lang="en-US" dirty="0" err="1"/>
              <a:t>cáo</a:t>
            </a:r>
            <a:r>
              <a:rPr lang="en-US" dirty="0"/>
              <a:t>.</a:t>
            </a:r>
          </a:p>
          <a:p>
            <a:pPr marL="514350" lvl="0" indent="-514350">
              <a:buFont typeface="+mj-lt"/>
              <a:buAutoNum type="alphaLcParenR"/>
            </a:pPr>
            <a:r>
              <a:rPr lang="en-US" dirty="0" err="1"/>
              <a:t>Phân</a:t>
            </a:r>
            <a:r>
              <a:rPr lang="en-US" dirty="0"/>
              <a:t> </a:t>
            </a:r>
            <a:r>
              <a:rPr lang="en-US" dirty="0" err="1"/>
              <a:t>loại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bỏ</a:t>
            </a:r>
            <a:r>
              <a:rPr lang="en-US" dirty="0"/>
              <a:t> </a:t>
            </a:r>
            <a:r>
              <a:rPr lang="en-US" dirty="0" err="1"/>
              <a:t>liều</a:t>
            </a:r>
            <a:r>
              <a:rPr lang="en-US" dirty="0"/>
              <a:t>, </a:t>
            </a: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hệ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hoặc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hỗ</a:t>
            </a:r>
            <a:r>
              <a:rPr lang="en-US" dirty="0"/>
              <a:t> </a:t>
            </a:r>
            <a:r>
              <a:rPr lang="en-US" dirty="0" err="1"/>
              <a:t>trợ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, </a:t>
            </a:r>
            <a:r>
              <a:rPr lang="en-US" dirty="0" err="1"/>
              <a:t>khám</a:t>
            </a:r>
            <a:r>
              <a:rPr lang="en-US" dirty="0"/>
              <a:t>, </a:t>
            </a:r>
            <a:r>
              <a:rPr lang="en-US" dirty="0" err="1"/>
              <a:t>cấp</a:t>
            </a:r>
            <a:r>
              <a:rPr lang="en-US" dirty="0"/>
              <a:t> </a:t>
            </a:r>
            <a:r>
              <a:rPr lang="en-US" dirty="0" err="1"/>
              <a:t>phát</a:t>
            </a:r>
            <a:r>
              <a:rPr lang="en-US" dirty="0"/>
              <a:t> </a:t>
            </a:r>
            <a:r>
              <a:rPr lang="en-US" dirty="0" err="1"/>
              <a:t>thuốc</a:t>
            </a:r>
            <a:r>
              <a:rPr lang="en-US" dirty="0"/>
              <a:t>, </a:t>
            </a:r>
            <a:r>
              <a:rPr lang="en-US" dirty="0" err="1"/>
              <a:t>thống</a:t>
            </a:r>
            <a:r>
              <a:rPr lang="en-US" dirty="0"/>
              <a:t> </a:t>
            </a:r>
            <a:r>
              <a:rPr lang="en-US" dirty="0" err="1"/>
              <a:t>kê</a:t>
            </a:r>
            <a:r>
              <a:rPr lang="en-US" dirty="0"/>
              <a:t> </a:t>
            </a:r>
            <a:r>
              <a:rPr lang="en-US" dirty="0" err="1"/>
              <a:t>báo</a:t>
            </a:r>
            <a:r>
              <a:rPr lang="en-US" dirty="0"/>
              <a:t> </a:t>
            </a:r>
            <a:r>
              <a:rPr lang="en-US" dirty="0" err="1"/>
              <a:t>cáo</a:t>
            </a:r>
            <a:r>
              <a:rPr lang="en-US" dirty="0"/>
              <a:t>.</a:t>
            </a:r>
          </a:p>
          <a:p>
            <a:pPr marL="514350" lvl="0" indent="-514350">
              <a:buFont typeface="+mj-lt"/>
              <a:buAutoNum type="alphaLcParenR"/>
            </a:pP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hệ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hoặc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hỗ</a:t>
            </a:r>
            <a:r>
              <a:rPr lang="en-US" dirty="0"/>
              <a:t> </a:t>
            </a:r>
            <a:r>
              <a:rPr lang="en-US" dirty="0" err="1"/>
              <a:t>trợ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, </a:t>
            </a:r>
            <a:r>
              <a:rPr lang="en-US" dirty="0" err="1"/>
              <a:t>phân</a:t>
            </a:r>
            <a:r>
              <a:rPr lang="en-US" dirty="0"/>
              <a:t> </a:t>
            </a:r>
            <a:r>
              <a:rPr lang="en-US" dirty="0" err="1"/>
              <a:t>loại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bỏ</a:t>
            </a:r>
            <a:r>
              <a:rPr lang="en-US" dirty="0"/>
              <a:t> </a:t>
            </a:r>
            <a:r>
              <a:rPr lang="en-US" dirty="0" err="1"/>
              <a:t>liều</a:t>
            </a:r>
            <a:r>
              <a:rPr lang="en-US" dirty="0"/>
              <a:t>, </a:t>
            </a:r>
            <a:r>
              <a:rPr lang="en-US" dirty="0" err="1"/>
              <a:t>khám</a:t>
            </a:r>
            <a:r>
              <a:rPr lang="en-US" dirty="0"/>
              <a:t>, </a:t>
            </a:r>
            <a:r>
              <a:rPr lang="en-US" dirty="0" err="1"/>
              <a:t>cấp</a:t>
            </a:r>
            <a:r>
              <a:rPr lang="en-US" dirty="0"/>
              <a:t> </a:t>
            </a:r>
            <a:r>
              <a:rPr lang="en-US" dirty="0" err="1"/>
              <a:t>phát</a:t>
            </a:r>
            <a:r>
              <a:rPr lang="en-US" dirty="0"/>
              <a:t> </a:t>
            </a:r>
            <a:r>
              <a:rPr lang="en-US" dirty="0" err="1"/>
              <a:t>thuốc</a:t>
            </a:r>
            <a:r>
              <a:rPr lang="en-US" dirty="0"/>
              <a:t>, </a:t>
            </a:r>
            <a:r>
              <a:rPr lang="en-US" dirty="0" err="1"/>
              <a:t>thống</a:t>
            </a:r>
            <a:r>
              <a:rPr lang="en-US" dirty="0"/>
              <a:t> </a:t>
            </a:r>
            <a:r>
              <a:rPr lang="en-US" dirty="0" err="1"/>
              <a:t>kê</a:t>
            </a:r>
            <a:r>
              <a:rPr lang="en-US" dirty="0"/>
              <a:t> </a:t>
            </a:r>
            <a:r>
              <a:rPr lang="en-US" dirty="0" err="1"/>
              <a:t>báo</a:t>
            </a:r>
            <a:r>
              <a:rPr lang="en-US" dirty="0"/>
              <a:t> </a:t>
            </a:r>
            <a:r>
              <a:rPr lang="en-US" dirty="0" err="1"/>
              <a:t>cáo</a:t>
            </a:r>
            <a:r>
              <a:rPr lang="en-US" dirty="0"/>
              <a:t>.</a:t>
            </a:r>
          </a:p>
          <a:p>
            <a:pPr marL="514350" lvl="0" indent="-514350">
              <a:buFont typeface="+mj-lt"/>
              <a:buAutoNum type="alphaLcParenR"/>
            </a:pP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hệ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hoặc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hỗ</a:t>
            </a:r>
            <a:r>
              <a:rPr lang="en-US" dirty="0"/>
              <a:t> </a:t>
            </a:r>
            <a:r>
              <a:rPr lang="en-US" dirty="0" err="1"/>
              <a:t>trợ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, </a:t>
            </a:r>
            <a:r>
              <a:rPr lang="en-US" dirty="0" err="1"/>
              <a:t>phân</a:t>
            </a:r>
            <a:r>
              <a:rPr lang="en-US" dirty="0"/>
              <a:t> </a:t>
            </a:r>
            <a:r>
              <a:rPr lang="en-US" dirty="0" err="1"/>
              <a:t>loại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bỏ</a:t>
            </a:r>
            <a:r>
              <a:rPr lang="en-US" dirty="0"/>
              <a:t> </a:t>
            </a:r>
            <a:r>
              <a:rPr lang="en-US" dirty="0" err="1"/>
              <a:t>liều</a:t>
            </a:r>
            <a:r>
              <a:rPr lang="en-US" dirty="0"/>
              <a:t>, </a:t>
            </a:r>
            <a:r>
              <a:rPr lang="en-US" dirty="0" err="1"/>
              <a:t>tư</a:t>
            </a:r>
            <a:r>
              <a:rPr lang="en-US" dirty="0"/>
              <a:t> </a:t>
            </a:r>
            <a:r>
              <a:rPr lang="en-US" dirty="0" err="1"/>
              <a:t>vấn</a:t>
            </a:r>
            <a:r>
              <a:rPr lang="en-US" dirty="0"/>
              <a:t>, </a:t>
            </a:r>
            <a:r>
              <a:rPr lang="en-US" dirty="0" err="1"/>
              <a:t>khám</a:t>
            </a:r>
            <a:r>
              <a:rPr lang="en-US" dirty="0"/>
              <a:t>, </a:t>
            </a:r>
            <a:r>
              <a:rPr lang="en-US" dirty="0" err="1"/>
              <a:t>cấp</a:t>
            </a:r>
            <a:r>
              <a:rPr lang="en-US" dirty="0"/>
              <a:t> </a:t>
            </a:r>
            <a:r>
              <a:rPr lang="en-US" dirty="0" err="1"/>
              <a:t>phát</a:t>
            </a:r>
            <a:r>
              <a:rPr lang="en-US" dirty="0"/>
              <a:t> </a:t>
            </a:r>
            <a:r>
              <a:rPr lang="en-US" dirty="0" err="1"/>
              <a:t>thuốc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17209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73040"/>
            <a:ext cx="8229600" cy="995362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Những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</a:t>
            </a:r>
            <a:r>
              <a:rPr lang="en-US" i="1" u="sng" dirty="0" err="1"/>
              <a:t>nhân</a:t>
            </a:r>
            <a:r>
              <a:rPr lang="en-US" i="1" u="sng" dirty="0"/>
              <a:t> </a:t>
            </a:r>
            <a:r>
              <a:rPr lang="en-US" i="1" u="sng" dirty="0" err="1"/>
              <a:t>viên</a:t>
            </a:r>
            <a:r>
              <a:rPr lang="en-US" i="1" u="sng" dirty="0"/>
              <a:t> </a:t>
            </a:r>
            <a:r>
              <a:rPr lang="en-US" i="1" u="sng" dirty="0" err="1"/>
              <a:t>cấp</a:t>
            </a:r>
            <a:r>
              <a:rPr lang="en-US" i="1" u="sng" dirty="0"/>
              <a:t> </a:t>
            </a:r>
            <a:r>
              <a:rPr lang="en-US" i="1" u="sng" dirty="0" err="1"/>
              <a:t>phát</a:t>
            </a:r>
            <a:r>
              <a:rPr lang="en-US" i="1" u="sng" dirty="0"/>
              <a:t> </a:t>
            </a:r>
            <a:r>
              <a:rPr lang="en-US" i="1" u="sng" dirty="0" err="1"/>
              <a:t>thuốc</a:t>
            </a:r>
            <a:r>
              <a:rPr lang="en-US" dirty="0"/>
              <a:t> </a:t>
            </a:r>
            <a:r>
              <a:rPr lang="en-US" dirty="0" err="1"/>
              <a:t>cần</a:t>
            </a:r>
            <a:r>
              <a:rPr lang="en-US" dirty="0"/>
              <a:t> </a:t>
            </a:r>
            <a:r>
              <a:rPr lang="en-US" dirty="0" err="1"/>
              <a:t>làm</a:t>
            </a:r>
            <a:r>
              <a:rPr lang="en-US" dirty="0"/>
              <a:t> </a:t>
            </a:r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quá</a:t>
            </a:r>
            <a:r>
              <a:rPr lang="en-US" dirty="0"/>
              <a:t> </a:t>
            </a:r>
            <a:r>
              <a:rPr lang="en-US" dirty="0" err="1"/>
              <a:t>trình</a:t>
            </a:r>
            <a:r>
              <a:rPr lang="en-US" dirty="0"/>
              <a:t> </a:t>
            </a:r>
            <a:r>
              <a:rPr lang="en-US" dirty="0" err="1"/>
              <a:t>xử</a:t>
            </a:r>
            <a:r>
              <a:rPr lang="en-US" dirty="0"/>
              <a:t> </a:t>
            </a:r>
            <a:r>
              <a:rPr lang="en-US" dirty="0" err="1"/>
              <a:t>trí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bỏ</a:t>
            </a:r>
            <a:r>
              <a:rPr lang="en-US" dirty="0"/>
              <a:t> </a:t>
            </a:r>
            <a:r>
              <a:rPr lang="en-US" dirty="0" err="1"/>
              <a:t>liều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7867"/>
            <a:ext cx="8229600" cy="4004773"/>
          </a:xfrm>
        </p:spPr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lphaLcParenR"/>
            </a:pPr>
            <a:r>
              <a:rPr lang="en-US" dirty="0" err="1"/>
              <a:t>Lập</a:t>
            </a:r>
            <a:r>
              <a:rPr lang="en-US" dirty="0"/>
              <a:t> </a:t>
            </a:r>
            <a:r>
              <a:rPr lang="en-US" dirty="0" err="1"/>
              <a:t>danh</a:t>
            </a:r>
            <a:r>
              <a:rPr lang="en-US" dirty="0"/>
              <a:t> </a:t>
            </a:r>
            <a:r>
              <a:rPr lang="en-US" dirty="0" err="1"/>
              <a:t>sách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bỏ</a:t>
            </a:r>
            <a:r>
              <a:rPr lang="en-US" dirty="0"/>
              <a:t> </a:t>
            </a:r>
            <a:r>
              <a:rPr lang="en-US" dirty="0" err="1"/>
              <a:t>liều</a:t>
            </a:r>
            <a:r>
              <a:rPr lang="en-US" dirty="0"/>
              <a:t> </a:t>
            </a:r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ngày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báo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cán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chính</a:t>
            </a:r>
            <a:r>
              <a:rPr lang="en-US" dirty="0"/>
              <a:t> (</a:t>
            </a:r>
            <a:r>
              <a:rPr lang="en-US" dirty="0" err="1"/>
              <a:t>cuối</a:t>
            </a:r>
            <a:r>
              <a:rPr lang="en-US" dirty="0"/>
              <a:t> </a:t>
            </a:r>
            <a:r>
              <a:rPr lang="en-US" dirty="0" err="1"/>
              <a:t>ngày</a:t>
            </a:r>
            <a:r>
              <a:rPr lang="en-US" dirty="0"/>
              <a:t>)</a:t>
            </a:r>
          </a:p>
          <a:p>
            <a:pPr marL="514350" lvl="0" indent="-514350">
              <a:buFont typeface="+mj-lt"/>
              <a:buAutoNum type="alphaLcParenR"/>
            </a:pPr>
            <a:r>
              <a:rPr lang="en-US" dirty="0" err="1"/>
              <a:t>Phân</a:t>
            </a:r>
            <a:r>
              <a:rPr lang="en-US" dirty="0"/>
              <a:t> </a:t>
            </a:r>
            <a:r>
              <a:rPr lang="en-US" dirty="0" err="1"/>
              <a:t>loại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bỏ</a:t>
            </a:r>
            <a:r>
              <a:rPr lang="en-US" dirty="0"/>
              <a:t> </a:t>
            </a:r>
            <a:r>
              <a:rPr lang="en-US" dirty="0" err="1"/>
              <a:t>liều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err="1"/>
              <a:t>báo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</a:t>
            </a:r>
            <a:r>
              <a:rPr lang="en-US" dirty="0" err="1"/>
              <a:t>vấn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, </a:t>
            </a:r>
            <a:r>
              <a:rPr lang="en-US" dirty="0" err="1"/>
              <a:t>bác</a:t>
            </a:r>
            <a:r>
              <a:rPr lang="en-US" dirty="0"/>
              <a:t> </a:t>
            </a:r>
            <a:r>
              <a:rPr lang="en-US" dirty="0" err="1"/>
              <a:t>sỹ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endParaRPr lang="en-US" dirty="0"/>
          </a:p>
          <a:p>
            <a:pPr marL="514350" lvl="0" indent="-514350">
              <a:buFont typeface="+mj-lt"/>
              <a:buAutoNum type="alphaLcParenR"/>
            </a:pPr>
            <a:r>
              <a:rPr lang="en-US" dirty="0" err="1"/>
              <a:t>Giữ</a:t>
            </a:r>
            <a:r>
              <a:rPr lang="en-US" dirty="0"/>
              <a:t> </a:t>
            </a:r>
            <a:r>
              <a:rPr lang="en-US" dirty="0" err="1"/>
              <a:t>lại</a:t>
            </a:r>
            <a:r>
              <a:rPr lang="en-US" dirty="0"/>
              <a:t> “ </a:t>
            </a:r>
            <a:r>
              <a:rPr lang="en-US" dirty="0" err="1"/>
              <a:t>Phiếu</a:t>
            </a:r>
            <a:r>
              <a:rPr lang="en-US" dirty="0"/>
              <a:t> </a:t>
            </a:r>
            <a:r>
              <a:rPr lang="en-US" dirty="0" err="1"/>
              <a:t>theo</a:t>
            </a:r>
            <a:r>
              <a:rPr lang="en-US" dirty="0"/>
              <a:t> </a:t>
            </a:r>
            <a:r>
              <a:rPr lang="en-US" dirty="0" err="1"/>
              <a:t>dõi</a:t>
            </a:r>
            <a:r>
              <a:rPr lang="en-US" dirty="0"/>
              <a:t> </a:t>
            </a:r>
            <a:r>
              <a:rPr lang="en-US" dirty="0" err="1"/>
              <a:t>phát</a:t>
            </a:r>
            <a:r>
              <a:rPr lang="en-US" dirty="0"/>
              <a:t> </a:t>
            </a:r>
            <a:r>
              <a:rPr lang="en-US" dirty="0" err="1"/>
              <a:t>thuốc</a:t>
            </a:r>
            <a:r>
              <a:rPr lang="en-US" dirty="0"/>
              <a:t> methadone” </a:t>
            </a:r>
            <a:r>
              <a:rPr lang="en-US" dirty="0" err="1"/>
              <a:t>đối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trường</a:t>
            </a:r>
            <a:r>
              <a:rPr lang="en-US" dirty="0"/>
              <a:t> </a:t>
            </a:r>
            <a:r>
              <a:rPr lang="en-US" dirty="0" err="1"/>
              <a:t>hợp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bỏ</a:t>
            </a:r>
            <a:r>
              <a:rPr lang="en-US" dirty="0"/>
              <a:t> </a:t>
            </a:r>
            <a:r>
              <a:rPr lang="en-US" dirty="0" err="1"/>
              <a:t>liều</a:t>
            </a:r>
            <a:r>
              <a:rPr lang="en-US" dirty="0"/>
              <a:t> </a:t>
            </a:r>
            <a:r>
              <a:rPr lang="en-US" dirty="0" err="1"/>
              <a:t>không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err="1"/>
              <a:t>báo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bỏ</a:t>
            </a:r>
            <a:r>
              <a:rPr lang="en-US" dirty="0"/>
              <a:t> </a:t>
            </a:r>
            <a:r>
              <a:rPr lang="en-US" dirty="0" err="1"/>
              <a:t>liều</a:t>
            </a:r>
            <a:r>
              <a:rPr lang="en-US" dirty="0"/>
              <a:t> </a:t>
            </a:r>
            <a:r>
              <a:rPr lang="en-US" dirty="0" err="1"/>
              <a:t>trên</a:t>
            </a:r>
            <a:r>
              <a:rPr lang="en-US" dirty="0"/>
              <a:t> 4 </a:t>
            </a:r>
            <a:r>
              <a:rPr lang="en-US" dirty="0" err="1"/>
              <a:t>ngày</a:t>
            </a:r>
            <a:r>
              <a:rPr lang="en-US" dirty="0"/>
              <a:t> </a:t>
            </a: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tiếp</a:t>
            </a:r>
            <a:endParaRPr lang="en-US" dirty="0"/>
          </a:p>
          <a:p>
            <a:pPr marL="514350" lvl="0" indent="-514350">
              <a:buFont typeface="+mj-lt"/>
              <a:buAutoNum type="alphaLcParenR"/>
            </a:pPr>
            <a:r>
              <a:rPr lang="en-US" dirty="0" err="1"/>
              <a:t>Chỉ</a:t>
            </a:r>
            <a:r>
              <a:rPr lang="en-US" dirty="0"/>
              <a:t> </a:t>
            </a:r>
            <a:r>
              <a:rPr lang="en-US" dirty="0" err="1"/>
              <a:t>cấp</a:t>
            </a:r>
            <a:r>
              <a:rPr lang="en-US" dirty="0"/>
              <a:t> </a:t>
            </a:r>
            <a:r>
              <a:rPr lang="en-US" dirty="0" err="1"/>
              <a:t>thuốc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bỏ</a:t>
            </a:r>
            <a:r>
              <a:rPr lang="en-US" dirty="0"/>
              <a:t> </a:t>
            </a:r>
            <a:r>
              <a:rPr lang="en-US" dirty="0" err="1"/>
              <a:t>liều</a:t>
            </a:r>
            <a:r>
              <a:rPr lang="en-US" dirty="0"/>
              <a:t> 4 </a:t>
            </a:r>
            <a:r>
              <a:rPr lang="en-US" dirty="0" err="1"/>
              <a:t>ngày</a:t>
            </a:r>
            <a:r>
              <a:rPr lang="en-US" dirty="0"/>
              <a:t> </a:t>
            </a: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tiếp</a:t>
            </a:r>
            <a:r>
              <a:rPr lang="en-US" dirty="0"/>
              <a:t> </a:t>
            </a:r>
            <a:r>
              <a:rPr lang="en-US" dirty="0" err="1"/>
              <a:t>trở</a:t>
            </a:r>
            <a:r>
              <a:rPr lang="en-US" dirty="0"/>
              <a:t> </a:t>
            </a:r>
            <a:r>
              <a:rPr lang="en-US" dirty="0" err="1"/>
              <a:t>lên</a:t>
            </a:r>
            <a:r>
              <a:rPr lang="en-US" dirty="0"/>
              <a:t> </a:t>
            </a:r>
            <a:r>
              <a:rPr lang="en-US" dirty="0" err="1"/>
              <a:t>khi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y </a:t>
            </a:r>
            <a:r>
              <a:rPr lang="en-US" dirty="0" err="1"/>
              <a:t>lệnh</a:t>
            </a:r>
            <a:r>
              <a:rPr lang="en-US" dirty="0"/>
              <a:t> </a:t>
            </a:r>
            <a:r>
              <a:rPr lang="en-US" dirty="0" err="1"/>
              <a:t>mới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bác</a:t>
            </a:r>
            <a:r>
              <a:rPr lang="en-US" dirty="0"/>
              <a:t> </a:t>
            </a:r>
            <a:r>
              <a:rPr lang="en-US" dirty="0" err="1"/>
              <a:t>sỹ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chỉ</a:t>
            </a:r>
            <a:r>
              <a:rPr lang="en-US" dirty="0"/>
              <a:t> </a:t>
            </a:r>
            <a:r>
              <a:rPr lang="en-US" dirty="0" err="1"/>
              <a:t>cấp</a:t>
            </a:r>
            <a:r>
              <a:rPr lang="en-US" dirty="0"/>
              <a:t> </a:t>
            </a:r>
            <a:r>
              <a:rPr lang="en-US" dirty="0" err="1"/>
              <a:t>thuốc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bỏ</a:t>
            </a:r>
            <a:r>
              <a:rPr lang="en-US" dirty="0"/>
              <a:t> </a:t>
            </a:r>
            <a:r>
              <a:rPr lang="en-US" dirty="0" err="1"/>
              <a:t>liều</a:t>
            </a:r>
            <a:r>
              <a:rPr lang="en-US" dirty="0"/>
              <a:t> </a:t>
            </a:r>
            <a:r>
              <a:rPr lang="en-US" dirty="0" err="1"/>
              <a:t>không</a:t>
            </a:r>
            <a:r>
              <a:rPr lang="en-US" dirty="0"/>
              <a:t> </a:t>
            </a:r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err="1"/>
              <a:t>báo</a:t>
            </a:r>
            <a:r>
              <a:rPr lang="en-US" dirty="0"/>
              <a:t> </a:t>
            </a:r>
            <a:r>
              <a:rPr lang="en-US" dirty="0" err="1"/>
              <a:t>khi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hoàn</a:t>
            </a:r>
            <a:r>
              <a:rPr lang="en-US" dirty="0"/>
              <a:t> </a:t>
            </a:r>
            <a:r>
              <a:rPr lang="en-US" dirty="0" err="1"/>
              <a:t>thành</a:t>
            </a:r>
            <a:r>
              <a:rPr lang="en-US" dirty="0"/>
              <a:t> </a:t>
            </a:r>
            <a:r>
              <a:rPr lang="en-US" dirty="0" err="1"/>
              <a:t>buổi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</a:t>
            </a:r>
            <a:r>
              <a:rPr lang="en-US" dirty="0" err="1"/>
              <a:t>vấn</a:t>
            </a:r>
            <a:r>
              <a:rPr lang="en-US" dirty="0"/>
              <a:t> </a:t>
            </a:r>
            <a:r>
              <a:rPr lang="en-US" dirty="0" err="1"/>
              <a:t>tuân</a:t>
            </a:r>
            <a:r>
              <a:rPr lang="en-US" dirty="0"/>
              <a:t> </a:t>
            </a:r>
            <a:r>
              <a:rPr lang="en-US" dirty="0" err="1"/>
              <a:t>thủ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66443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98438"/>
            <a:ext cx="8229600" cy="1192212"/>
          </a:xfrm>
        </p:spPr>
        <p:txBody>
          <a:bodyPr>
            <a:normAutofit/>
          </a:bodyPr>
          <a:lstStyle/>
          <a:p>
            <a:pPr lvl="0"/>
            <a:r>
              <a:rPr lang="en-US" dirty="0" err="1"/>
              <a:t>Những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</a:t>
            </a:r>
            <a:r>
              <a:rPr lang="en-US" i="1" u="sng" dirty="0" err="1"/>
              <a:t>nhân</a:t>
            </a:r>
            <a:r>
              <a:rPr lang="en-US" i="1" u="sng" dirty="0"/>
              <a:t> </a:t>
            </a:r>
            <a:r>
              <a:rPr lang="en-US" i="1" u="sng" dirty="0" err="1"/>
              <a:t>viên</a:t>
            </a:r>
            <a:r>
              <a:rPr lang="en-US" i="1" u="sng" dirty="0"/>
              <a:t> </a:t>
            </a:r>
            <a:r>
              <a:rPr lang="en-US" i="1" u="sng" dirty="0" err="1"/>
              <a:t>hành</a:t>
            </a:r>
            <a:r>
              <a:rPr lang="en-US" i="1" u="sng" dirty="0"/>
              <a:t> </a:t>
            </a:r>
            <a:r>
              <a:rPr lang="en-US" i="1" u="sng" dirty="0" err="1"/>
              <a:t>chánh</a:t>
            </a:r>
            <a:r>
              <a:rPr lang="en-US" i="1" u="sng" dirty="0"/>
              <a:t> </a:t>
            </a:r>
            <a:r>
              <a:rPr lang="en-US" dirty="0" err="1"/>
              <a:t>cần</a:t>
            </a:r>
            <a:r>
              <a:rPr lang="en-US" dirty="0"/>
              <a:t> </a:t>
            </a:r>
            <a:r>
              <a:rPr lang="en-US" dirty="0" err="1"/>
              <a:t>làm</a:t>
            </a:r>
            <a:r>
              <a:rPr lang="en-US" dirty="0"/>
              <a:t> </a:t>
            </a:r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quá</a:t>
            </a:r>
            <a:r>
              <a:rPr lang="en-US" dirty="0"/>
              <a:t> </a:t>
            </a:r>
            <a:r>
              <a:rPr lang="en-US" dirty="0" err="1"/>
              <a:t>trình</a:t>
            </a:r>
            <a:r>
              <a:rPr lang="en-US" dirty="0"/>
              <a:t> </a:t>
            </a:r>
            <a:r>
              <a:rPr lang="en-US" dirty="0" err="1"/>
              <a:t>xử</a:t>
            </a:r>
            <a:r>
              <a:rPr lang="en-US" dirty="0"/>
              <a:t> </a:t>
            </a:r>
            <a:r>
              <a:rPr lang="en-US" dirty="0" err="1"/>
              <a:t>trí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bỏ</a:t>
            </a:r>
            <a:r>
              <a:rPr lang="en-US" dirty="0"/>
              <a:t> </a:t>
            </a:r>
            <a:r>
              <a:rPr lang="en-US" dirty="0" err="1"/>
              <a:t>liều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43050"/>
            <a:ext cx="8229600" cy="4019590"/>
          </a:xfrm>
        </p:spPr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lphaLcParenR"/>
            </a:pP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hệ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cán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</a:t>
            </a:r>
            <a:r>
              <a:rPr lang="en-US" dirty="0" err="1"/>
              <a:t>cấp</a:t>
            </a:r>
            <a:r>
              <a:rPr lang="en-US" dirty="0"/>
              <a:t> </a:t>
            </a:r>
            <a:r>
              <a:rPr lang="en-US" dirty="0" err="1"/>
              <a:t>phát</a:t>
            </a:r>
            <a:r>
              <a:rPr lang="en-US" dirty="0"/>
              <a:t> </a:t>
            </a:r>
            <a:r>
              <a:rPr lang="en-US" dirty="0" err="1"/>
              <a:t>thuốc</a:t>
            </a:r>
            <a:r>
              <a:rPr lang="en-US" dirty="0"/>
              <a:t> </a:t>
            </a:r>
            <a:r>
              <a:rPr lang="en-US" dirty="0" err="1"/>
              <a:t>để</a:t>
            </a:r>
            <a:r>
              <a:rPr lang="en-US" dirty="0"/>
              <a:t> </a:t>
            </a:r>
            <a:r>
              <a:rPr lang="en-US" dirty="0" err="1"/>
              <a:t>lấy</a:t>
            </a:r>
            <a:r>
              <a:rPr lang="en-US" dirty="0"/>
              <a:t> </a:t>
            </a:r>
            <a:r>
              <a:rPr lang="en-US" dirty="0" err="1"/>
              <a:t>danh</a:t>
            </a:r>
            <a:r>
              <a:rPr lang="en-US" dirty="0"/>
              <a:t> </a:t>
            </a:r>
            <a:r>
              <a:rPr lang="en-US" dirty="0" err="1"/>
              <a:t>sách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bỏ</a:t>
            </a:r>
            <a:r>
              <a:rPr lang="en-US" dirty="0"/>
              <a:t> </a:t>
            </a:r>
            <a:r>
              <a:rPr lang="en-US" dirty="0" err="1"/>
              <a:t>liều</a:t>
            </a:r>
            <a:r>
              <a:rPr lang="en-US" dirty="0"/>
              <a:t> </a:t>
            </a:r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ngày</a:t>
            </a:r>
            <a:r>
              <a:rPr lang="en-US" dirty="0"/>
              <a:t> (</a:t>
            </a:r>
            <a:r>
              <a:rPr lang="en-US" dirty="0" err="1"/>
              <a:t>cuối</a:t>
            </a:r>
            <a:r>
              <a:rPr lang="en-US" dirty="0"/>
              <a:t> </a:t>
            </a:r>
            <a:r>
              <a:rPr lang="en-US" dirty="0" err="1"/>
              <a:t>ngày</a:t>
            </a:r>
            <a:r>
              <a:rPr lang="en-US" dirty="0"/>
              <a:t>)</a:t>
            </a:r>
          </a:p>
          <a:p>
            <a:pPr marL="514350" lvl="0" indent="-514350">
              <a:buFont typeface="+mj-lt"/>
              <a:buAutoNum type="alphaLcParenR"/>
            </a:pPr>
            <a:r>
              <a:rPr lang="en-US" dirty="0" err="1"/>
              <a:t>Phân</a:t>
            </a:r>
            <a:r>
              <a:rPr lang="en-US" dirty="0"/>
              <a:t> </a:t>
            </a:r>
            <a:r>
              <a:rPr lang="en-US" dirty="0" err="1"/>
              <a:t>loại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bỏ</a:t>
            </a:r>
            <a:r>
              <a:rPr lang="en-US" dirty="0"/>
              <a:t> </a:t>
            </a:r>
            <a:r>
              <a:rPr lang="en-US" dirty="0" err="1"/>
              <a:t>liều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err="1"/>
              <a:t>báo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</a:t>
            </a:r>
            <a:r>
              <a:rPr lang="en-US" dirty="0" err="1"/>
              <a:t>vấn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, </a:t>
            </a:r>
            <a:r>
              <a:rPr lang="en-US" dirty="0" err="1"/>
              <a:t>bác</a:t>
            </a:r>
            <a:r>
              <a:rPr lang="en-US" dirty="0"/>
              <a:t> </a:t>
            </a:r>
            <a:r>
              <a:rPr lang="en-US" dirty="0" err="1"/>
              <a:t>sỹ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endParaRPr lang="en-US" dirty="0"/>
          </a:p>
          <a:p>
            <a:pPr marL="514350" lvl="0" indent="-514350">
              <a:buFont typeface="+mj-lt"/>
              <a:buAutoNum type="alphaLcParenR"/>
            </a:pPr>
            <a:r>
              <a:rPr lang="en-US" dirty="0" err="1"/>
              <a:t>Liên</a:t>
            </a:r>
            <a:r>
              <a:rPr lang="en-US" dirty="0"/>
              <a:t> </a:t>
            </a:r>
            <a:r>
              <a:rPr lang="en-US" dirty="0" err="1"/>
              <a:t>hệ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/</a:t>
            </a:r>
            <a:r>
              <a:rPr lang="en-US" dirty="0" err="1"/>
              <a:t>hoặc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hỗ</a:t>
            </a:r>
            <a:r>
              <a:rPr lang="en-US" dirty="0"/>
              <a:t> </a:t>
            </a:r>
            <a:r>
              <a:rPr lang="en-US" dirty="0" err="1"/>
              <a:t>trợ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</a:t>
            </a:r>
            <a:r>
              <a:rPr lang="en-US" dirty="0" err="1"/>
              <a:t>để</a:t>
            </a:r>
            <a:r>
              <a:rPr lang="en-US" dirty="0"/>
              <a:t> </a:t>
            </a:r>
            <a:r>
              <a:rPr lang="en-US" dirty="0" err="1"/>
              <a:t>tìm</a:t>
            </a:r>
            <a:r>
              <a:rPr lang="en-US" dirty="0"/>
              <a:t> </a:t>
            </a:r>
            <a:r>
              <a:rPr lang="en-US" dirty="0" err="1"/>
              <a:t>hiểu</a:t>
            </a:r>
            <a:r>
              <a:rPr lang="en-US" dirty="0"/>
              <a:t> </a:t>
            </a:r>
            <a:r>
              <a:rPr lang="en-US" dirty="0" err="1"/>
              <a:t>nguyên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bỏ</a:t>
            </a:r>
            <a:r>
              <a:rPr lang="en-US" dirty="0"/>
              <a:t> </a:t>
            </a:r>
            <a:r>
              <a:rPr lang="en-US" dirty="0" err="1"/>
              <a:t>liều</a:t>
            </a:r>
            <a:r>
              <a:rPr lang="en-US" dirty="0"/>
              <a:t>, </a:t>
            </a:r>
            <a:r>
              <a:rPr lang="en-US" dirty="0" err="1"/>
              <a:t>đồng</a:t>
            </a:r>
            <a:r>
              <a:rPr lang="en-US" dirty="0"/>
              <a:t> </a:t>
            </a:r>
            <a:r>
              <a:rPr lang="en-US" dirty="0" err="1"/>
              <a:t>thời</a:t>
            </a:r>
            <a:r>
              <a:rPr lang="en-US" dirty="0"/>
              <a:t> </a:t>
            </a:r>
            <a:r>
              <a:rPr lang="en-US" dirty="0" err="1"/>
              <a:t>khuyến</a:t>
            </a:r>
            <a:r>
              <a:rPr lang="en-US" dirty="0"/>
              <a:t> </a:t>
            </a:r>
            <a:r>
              <a:rPr lang="en-US" dirty="0" err="1"/>
              <a:t>khích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quay </a:t>
            </a:r>
            <a:r>
              <a:rPr lang="en-US" dirty="0" err="1"/>
              <a:t>lại</a:t>
            </a:r>
            <a:r>
              <a:rPr lang="en-US" dirty="0"/>
              <a:t> </a:t>
            </a:r>
            <a:r>
              <a:rPr lang="en-US" dirty="0" err="1"/>
              <a:t>cơ</a:t>
            </a:r>
            <a:r>
              <a:rPr lang="en-US" dirty="0"/>
              <a:t> </a:t>
            </a:r>
            <a:r>
              <a:rPr lang="en-US" dirty="0" err="1"/>
              <a:t>sở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</a:t>
            </a:r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thời</a:t>
            </a:r>
            <a:r>
              <a:rPr lang="en-US" dirty="0"/>
              <a:t> </a:t>
            </a:r>
            <a:r>
              <a:rPr lang="en-US" dirty="0" err="1"/>
              <a:t>gian</a:t>
            </a:r>
            <a:r>
              <a:rPr lang="en-US" dirty="0"/>
              <a:t> </a:t>
            </a:r>
            <a:r>
              <a:rPr lang="en-US" dirty="0" err="1"/>
              <a:t>sớm</a:t>
            </a:r>
            <a:r>
              <a:rPr lang="en-US" dirty="0"/>
              <a:t> </a:t>
            </a:r>
            <a:r>
              <a:rPr lang="en-US" dirty="0" err="1"/>
              <a:t>nhất</a:t>
            </a:r>
            <a:endParaRPr lang="en-US" dirty="0"/>
          </a:p>
          <a:p>
            <a:pPr marL="514350" indent="-514350">
              <a:buFont typeface="+mj-lt"/>
              <a:buAutoNum type="alphaLcParenR"/>
            </a:pPr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err="1"/>
              <a:t>báo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cán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</a:t>
            </a:r>
            <a:r>
              <a:rPr lang="en-US" dirty="0" err="1"/>
              <a:t>cấp</a:t>
            </a:r>
            <a:r>
              <a:rPr lang="en-US" dirty="0"/>
              <a:t> </a:t>
            </a:r>
            <a:r>
              <a:rPr lang="en-US" dirty="0" err="1"/>
              <a:t>phát</a:t>
            </a:r>
            <a:r>
              <a:rPr lang="en-US" dirty="0"/>
              <a:t> </a:t>
            </a:r>
            <a:r>
              <a:rPr lang="en-US" dirty="0" err="1"/>
              <a:t>thuốc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những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đã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khám</a:t>
            </a:r>
            <a:r>
              <a:rPr lang="en-US" dirty="0"/>
              <a:t>, </a:t>
            </a:r>
            <a:r>
              <a:rPr lang="en-US" dirty="0" err="1"/>
              <a:t>tư</a:t>
            </a:r>
            <a:r>
              <a:rPr lang="en-US" dirty="0"/>
              <a:t> </a:t>
            </a:r>
            <a:r>
              <a:rPr lang="en-US" dirty="0" err="1"/>
              <a:t>vấn</a:t>
            </a:r>
            <a:r>
              <a:rPr lang="en-US" dirty="0"/>
              <a:t> </a:t>
            </a:r>
            <a:r>
              <a:rPr lang="en-US" dirty="0" err="1"/>
              <a:t>để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cấp</a:t>
            </a:r>
            <a:r>
              <a:rPr lang="en-US" dirty="0"/>
              <a:t> </a:t>
            </a:r>
            <a:r>
              <a:rPr lang="en-US" dirty="0" err="1"/>
              <a:t>thuốc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9938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19904"/>
            <a:ext cx="8229600" cy="1096962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XIN CÁM ƠN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1611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MỤC ĐÍCH</a:t>
            </a:r>
            <a:endParaRPr lang="en-US" sz="4000" spc="-100" dirty="0">
              <a:solidFill>
                <a:schemeClr val="tx2"/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lvl="1" indent="0">
              <a:buSzPct val="85000"/>
              <a:buNone/>
            </a:pPr>
            <a:r>
              <a:rPr lang="en-US" sz="3600" dirty="0" err="1"/>
              <a:t>Quy</a:t>
            </a:r>
            <a:r>
              <a:rPr lang="en-US" sz="3600" dirty="0"/>
              <a:t> </a:t>
            </a:r>
            <a:r>
              <a:rPr lang="en-US" sz="3600" dirty="0" err="1"/>
              <a:t>trình</a:t>
            </a:r>
            <a:r>
              <a:rPr lang="en-US" sz="3600" dirty="0"/>
              <a:t> </a:t>
            </a:r>
            <a:r>
              <a:rPr lang="en-US" sz="3600" dirty="0" err="1"/>
              <a:t>này</a:t>
            </a:r>
            <a:r>
              <a:rPr lang="en-US" sz="3600" dirty="0"/>
              <a:t> </a:t>
            </a:r>
            <a:r>
              <a:rPr lang="en-US" sz="3600" dirty="0" err="1"/>
              <a:t>nhằm</a:t>
            </a:r>
            <a:r>
              <a:rPr lang="en-US" sz="3600" dirty="0"/>
              <a:t> </a:t>
            </a:r>
            <a:r>
              <a:rPr lang="en-US" sz="3600" dirty="0" err="1"/>
              <a:t>hướng</a:t>
            </a:r>
            <a:r>
              <a:rPr lang="en-US" sz="3600" dirty="0"/>
              <a:t> </a:t>
            </a:r>
            <a:r>
              <a:rPr lang="en-US" sz="3600" dirty="0" err="1"/>
              <a:t>dẫn</a:t>
            </a:r>
            <a:r>
              <a:rPr lang="en-US" sz="3600" dirty="0"/>
              <a:t> </a:t>
            </a:r>
            <a:r>
              <a:rPr lang="en-US" sz="3600" dirty="0" err="1"/>
              <a:t>cán</a:t>
            </a:r>
            <a:r>
              <a:rPr lang="en-US" sz="3600" dirty="0"/>
              <a:t> </a:t>
            </a:r>
            <a:r>
              <a:rPr lang="en-US" sz="3600" dirty="0" err="1"/>
              <a:t>bộ</a:t>
            </a:r>
            <a:r>
              <a:rPr lang="en-US" sz="3600" dirty="0"/>
              <a:t> </a:t>
            </a:r>
            <a:r>
              <a:rPr lang="en-US" sz="3600" dirty="0" err="1"/>
              <a:t>cơ</a:t>
            </a:r>
            <a:r>
              <a:rPr lang="en-US" sz="3600" dirty="0"/>
              <a:t> </a:t>
            </a:r>
            <a:r>
              <a:rPr lang="en-US" sz="3600" dirty="0" err="1"/>
              <a:t>sở</a:t>
            </a:r>
            <a:r>
              <a:rPr lang="en-US" sz="3600" dirty="0"/>
              <a:t> </a:t>
            </a:r>
            <a:r>
              <a:rPr lang="en-US" sz="3600" dirty="0" err="1"/>
              <a:t>điều</a:t>
            </a:r>
            <a:r>
              <a:rPr lang="en-US" sz="3600" dirty="0"/>
              <a:t> </a:t>
            </a:r>
            <a:r>
              <a:rPr lang="en-US" sz="3600" dirty="0" err="1"/>
              <a:t>trị</a:t>
            </a:r>
            <a:r>
              <a:rPr lang="en-US" sz="3600" dirty="0"/>
              <a:t> </a:t>
            </a:r>
            <a:r>
              <a:rPr lang="en-US" sz="3600" dirty="0" err="1"/>
              <a:t>các</a:t>
            </a:r>
            <a:r>
              <a:rPr lang="en-US" sz="3600" dirty="0"/>
              <a:t> </a:t>
            </a:r>
            <a:r>
              <a:rPr lang="en-US" sz="3600" dirty="0" err="1"/>
              <a:t>bước</a:t>
            </a:r>
            <a:r>
              <a:rPr lang="en-US" sz="3600" dirty="0"/>
              <a:t> </a:t>
            </a:r>
            <a:r>
              <a:rPr lang="en-US" sz="3600" dirty="0" err="1"/>
              <a:t>xử</a:t>
            </a:r>
            <a:r>
              <a:rPr lang="en-US" sz="3600" dirty="0"/>
              <a:t> </a:t>
            </a:r>
            <a:r>
              <a:rPr lang="en-US" sz="3600" dirty="0" err="1"/>
              <a:t>lý</a:t>
            </a:r>
            <a:r>
              <a:rPr lang="en-US" sz="3600" dirty="0"/>
              <a:t> </a:t>
            </a:r>
            <a:r>
              <a:rPr lang="en-US" sz="3600" dirty="0" err="1"/>
              <a:t>đối</a:t>
            </a:r>
            <a:r>
              <a:rPr lang="en-US" sz="3600" dirty="0"/>
              <a:t> </a:t>
            </a:r>
            <a:r>
              <a:rPr lang="en-US" sz="3600" dirty="0" err="1"/>
              <a:t>với</a:t>
            </a:r>
            <a:r>
              <a:rPr lang="en-US" sz="3600" dirty="0"/>
              <a:t> </a:t>
            </a:r>
            <a:r>
              <a:rPr lang="en-US" sz="3600" dirty="0" err="1"/>
              <a:t>người</a:t>
            </a:r>
            <a:r>
              <a:rPr lang="en-US" sz="3600" dirty="0"/>
              <a:t> </a:t>
            </a:r>
            <a:r>
              <a:rPr lang="en-US" sz="3600" dirty="0" err="1"/>
              <a:t>bệnh</a:t>
            </a:r>
            <a:r>
              <a:rPr lang="en-US" sz="3600" dirty="0"/>
              <a:t> </a:t>
            </a:r>
            <a:r>
              <a:rPr lang="en-US" sz="3600" dirty="0" err="1"/>
              <a:t>không</a:t>
            </a:r>
            <a:r>
              <a:rPr lang="en-US" sz="3600" dirty="0"/>
              <a:t> </a:t>
            </a:r>
            <a:r>
              <a:rPr lang="en-US" sz="3600" dirty="0" err="1"/>
              <a:t>đến</a:t>
            </a:r>
            <a:r>
              <a:rPr lang="en-US" sz="3600" dirty="0"/>
              <a:t> </a:t>
            </a:r>
            <a:r>
              <a:rPr lang="en-US" sz="3600" dirty="0" err="1"/>
              <a:t>uống</a:t>
            </a:r>
            <a:r>
              <a:rPr lang="en-US" sz="3600" dirty="0"/>
              <a:t> </a:t>
            </a:r>
            <a:r>
              <a:rPr lang="en-US" sz="3600" dirty="0" err="1"/>
              <a:t>thuốc</a:t>
            </a:r>
            <a:r>
              <a:rPr lang="en-US" sz="3600" dirty="0"/>
              <a:t> (</a:t>
            </a:r>
            <a:r>
              <a:rPr lang="en-US" sz="3600" dirty="0" err="1"/>
              <a:t>sau</a:t>
            </a:r>
            <a:r>
              <a:rPr lang="en-US" sz="3600" dirty="0"/>
              <a:t> </a:t>
            </a:r>
            <a:r>
              <a:rPr lang="en-US" sz="3600" dirty="0" err="1"/>
              <a:t>đây</a:t>
            </a:r>
            <a:r>
              <a:rPr lang="en-US" sz="3600" dirty="0"/>
              <a:t> </a:t>
            </a:r>
            <a:r>
              <a:rPr lang="en-US" sz="3600" dirty="0" err="1"/>
              <a:t>gọi</a:t>
            </a:r>
            <a:r>
              <a:rPr lang="en-US" sz="3600" dirty="0"/>
              <a:t> </a:t>
            </a:r>
            <a:r>
              <a:rPr lang="en-US" sz="3600" dirty="0" err="1"/>
              <a:t>tắt</a:t>
            </a:r>
            <a:r>
              <a:rPr lang="en-US" sz="3600" dirty="0"/>
              <a:t> </a:t>
            </a:r>
            <a:r>
              <a:rPr lang="en-US" sz="3600" dirty="0" err="1"/>
              <a:t>là</a:t>
            </a:r>
            <a:r>
              <a:rPr lang="en-US" sz="3600" dirty="0"/>
              <a:t> </a:t>
            </a:r>
            <a:r>
              <a:rPr lang="en-US" sz="3600" dirty="0" err="1"/>
              <a:t>người</a:t>
            </a:r>
            <a:r>
              <a:rPr lang="en-US" sz="3600" dirty="0"/>
              <a:t> </a:t>
            </a:r>
            <a:r>
              <a:rPr lang="en-US" sz="3600" dirty="0" err="1"/>
              <a:t>bệnh</a:t>
            </a:r>
            <a:r>
              <a:rPr lang="en-US" sz="3600" dirty="0"/>
              <a:t> </a:t>
            </a:r>
            <a:r>
              <a:rPr lang="en-US" sz="3600" dirty="0" err="1"/>
              <a:t>bỏ</a:t>
            </a:r>
            <a:r>
              <a:rPr lang="en-US" sz="3600" dirty="0"/>
              <a:t> </a:t>
            </a:r>
            <a:r>
              <a:rPr lang="en-US" sz="3600" dirty="0" err="1"/>
              <a:t>liều</a:t>
            </a:r>
            <a:r>
              <a:rPr lang="en-US" sz="3600" dirty="0"/>
              <a:t>) </a:t>
            </a:r>
            <a:r>
              <a:rPr lang="en-US" sz="3600" dirty="0" err="1"/>
              <a:t>tại</a:t>
            </a:r>
            <a:r>
              <a:rPr lang="en-US" sz="3600" dirty="0"/>
              <a:t> </a:t>
            </a:r>
            <a:r>
              <a:rPr lang="en-US" sz="3600" dirty="0" err="1"/>
              <a:t>cơ</a:t>
            </a:r>
            <a:r>
              <a:rPr lang="en-US" sz="3600" dirty="0"/>
              <a:t> </a:t>
            </a:r>
            <a:r>
              <a:rPr lang="en-US" sz="3600" dirty="0" err="1"/>
              <a:t>sở</a:t>
            </a:r>
            <a:r>
              <a:rPr lang="en-US" sz="3600" dirty="0"/>
              <a:t> </a:t>
            </a:r>
            <a:r>
              <a:rPr lang="en-US" sz="3600" dirty="0" err="1"/>
              <a:t>điều</a:t>
            </a:r>
            <a:r>
              <a:rPr lang="en-US" sz="3600" dirty="0"/>
              <a:t> </a:t>
            </a:r>
            <a:r>
              <a:rPr lang="en-US" sz="3600" dirty="0" err="1"/>
              <a:t>trị</a:t>
            </a:r>
            <a:r>
              <a:rPr lang="en-US" sz="3600" dirty="0"/>
              <a:t> methadone </a:t>
            </a:r>
          </a:p>
          <a:p>
            <a:pPr marL="274320" lvl="1" indent="0">
              <a:buSzPct val="85000"/>
              <a:buNone/>
            </a:pPr>
            <a:endParaRPr lang="en-US" sz="3600" b="0" dirty="0"/>
          </a:p>
        </p:txBody>
      </p:sp>
    </p:spTree>
    <p:extLst>
      <p:ext uri="{BB962C8B-B14F-4D97-AF65-F5344CB8AC3E}">
        <p14:creationId xmlns:p14="http://schemas.microsoft.com/office/powerpoint/2010/main" val="184495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ĐỊNH NGHĨA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i="1" dirty="0" err="1"/>
              <a:t>Bỏ</a:t>
            </a:r>
            <a:r>
              <a:rPr lang="en-GB" b="1" i="1" dirty="0"/>
              <a:t> </a:t>
            </a:r>
            <a:r>
              <a:rPr lang="en-GB" b="1" i="1" dirty="0" err="1"/>
              <a:t>liều</a:t>
            </a:r>
            <a:r>
              <a:rPr lang="en-GB" b="1" i="1" dirty="0"/>
              <a:t> </a:t>
            </a:r>
            <a:r>
              <a:rPr lang="en-GB" b="1" i="1" dirty="0" err="1"/>
              <a:t>có</a:t>
            </a:r>
            <a:r>
              <a:rPr lang="en-GB" b="1" i="1" dirty="0"/>
              <a:t> </a:t>
            </a:r>
            <a:r>
              <a:rPr lang="en-GB" b="1" i="1" dirty="0" err="1"/>
              <a:t>thông</a:t>
            </a:r>
            <a:r>
              <a:rPr lang="en-GB" b="1" i="1" dirty="0"/>
              <a:t> </a:t>
            </a:r>
            <a:r>
              <a:rPr lang="en-GB" b="1" i="1" dirty="0" err="1"/>
              <a:t>báo</a:t>
            </a:r>
            <a:r>
              <a:rPr lang="en-GB" b="1" i="1" dirty="0"/>
              <a:t>: </a:t>
            </a:r>
            <a:endParaRPr lang="en-GB" b="1" i="1" dirty="0" smtClean="0"/>
          </a:p>
          <a:p>
            <a:pPr marL="400050" lvl="1" indent="0">
              <a:buNone/>
            </a:pPr>
            <a:r>
              <a:rPr lang="en-GB" dirty="0" err="1" smtClean="0"/>
              <a:t>Là</a:t>
            </a:r>
            <a:r>
              <a:rPr lang="en-GB" dirty="0" smtClean="0"/>
              <a:t> </a:t>
            </a:r>
            <a:r>
              <a:rPr lang="en-GB" dirty="0" err="1"/>
              <a:t>trường</a:t>
            </a:r>
            <a:r>
              <a:rPr lang="en-GB" dirty="0"/>
              <a:t> </a:t>
            </a:r>
            <a:r>
              <a:rPr lang="en-GB" dirty="0" err="1"/>
              <a:t>hợp</a:t>
            </a:r>
            <a:r>
              <a:rPr lang="en-GB" dirty="0"/>
              <a:t> </a:t>
            </a:r>
            <a:r>
              <a:rPr lang="en-GB" dirty="0" err="1"/>
              <a:t>người</a:t>
            </a:r>
            <a:r>
              <a:rPr lang="en-GB" dirty="0"/>
              <a:t> </a:t>
            </a:r>
            <a:r>
              <a:rPr lang="en-GB" dirty="0" err="1"/>
              <a:t>bệnh</a:t>
            </a:r>
            <a:r>
              <a:rPr lang="en-GB" dirty="0"/>
              <a:t> </a:t>
            </a:r>
            <a:r>
              <a:rPr lang="en-GB" dirty="0" err="1"/>
              <a:t>không</a:t>
            </a:r>
            <a:r>
              <a:rPr lang="en-GB" dirty="0"/>
              <a:t> </a:t>
            </a:r>
            <a:r>
              <a:rPr lang="en-GB" dirty="0" err="1"/>
              <a:t>đến</a:t>
            </a:r>
            <a:r>
              <a:rPr lang="en-GB" dirty="0"/>
              <a:t> </a:t>
            </a:r>
            <a:r>
              <a:rPr lang="en-GB" dirty="0" err="1"/>
              <a:t>uống</a:t>
            </a:r>
            <a:r>
              <a:rPr lang="en-GB" dirty="0"/>
              <a:t> </a:t>
            </a:r>
            <a:r>
              <a:rPr lang="en-GB" dirty="0" err="1"/>
              <a:t>thuốc</a:t>
            </a:r>
            <a:r>
              <a:rPr lang="en-GB" dirty="0"/>
              <a:t>  </a:t>
            </a:r>
            <a:r>
              <a:rPr lang="en-GB" dirty="0" err="1"/>
              <a:t>nhưng</a:t>
            </a:r>
            <a:r>
              <a:rPr lang="en-GB" dirty="0"/>
              <a:t> </a:t>
            </a:r>
            <a:r>
              <a:rPr lang="en-GB" dirty="0" err="1"/>
              <a:t>có</a:t>
            </a:r>
            <a:r>
              <a:rPr lang="en-GB" dirty="0"/>
              <a:t> </a:t>
            </a:r>
            <a:r>
              <a:rPr lang="en-GB" dirty="0" err="1"/>
              <a:t>thông</a:t>
            </a:r>
            <a:r>
              <a:rPr lang="en-GB" dirty="0"/>
              <a:t> </a:t>
            </a:r>
            <a:r>
              <a:rPr lang="en-GB" dirty="0" err="1"/>
              <a:t>báo</a:t>
            </a:r>
            <a:r>
              <a:rPr lang="en-GB" dirty="0"/>
              <a:t> </a:t>
            </a:r>
            <a:r>
              <a:rPr lang="en-GB" dirty="0" err="1"/>
              <a:t>với</a:t>
            </a:r>
            <a:r>
              <a:rPr lang="en-GB" dirty="0"/>
              <a:t> </a:t>
            </a:r>
            <a:r>
              <a:rPr lang="en-GB" dirty="0" err="1"/>
              <a:t>cơ</a:t>
            </a:r>
            <a:r>
              <a:rPr lang="en-GB" dirty="0"/>
              <a:t> </a:t>
            </a:r>
            <a:r>
              <a:rPr lang="en-GB" dirty="0" err="1"/>
              <a:t>sở</a:t>
            </a:r>
            <a:r>
              <a:rPr lang="en-GB" dirty="0"/>
              <a:t> </a:t>
            </a:r>
            <a:r>
              <a:rPr lang="en-GB" dirty="0" err="1"/>
              <a:t>điều</a:t>
            </a:r>
            <a:r>
              <a:rPr lang="en-GB" dirty="0"/>
              <a:t> </a:t>
            </a:r>
            <a:r>
              <a:rPr lang="en-GB" dirty="0" err="1"/>
              <a:t>trị</a:t>
            </a:r>
            <a:r>
              <a:rPr lang="en-GB" dirty="0"/>
              <a:t> qua </a:t>
            </a:r>
            <a:r>
              <a:rPr lang="en-GB" dirty="0" err="1"/>
              <a:t>điện</a:t>
            </a:r>
            <a:r>
              <a:rPr lang="en-GB" dirty="0"/>
              <a:t> </a:t>
            </a:r>
            <a:r>
              <a:rPr lang="en-GB" dirty="0" err="1"/>
              <a:t>thoại</a:t>
            </a:r>
            <a:r>
              <a:rPr lang="en-GB" dirty="0"/>
              <a:t>, email, </a:t>
            </a:r>
            <a:r>
              <a:rPr lang="en-GB" dirty="0" err="1"/>
              <a:t>hoặc</a:t>
            </a:r>
            <a:r>
              <a:rPr lang="en-GB" dirty="0"/>
              <a:t> </a:t>
            </a:r>
            <a:r>
              <a:rPr lang="en-GB" dirty="0" err="1"/>
              <a:t>đơn</a:t>
            </a:r>
            <a:r>
              <a:rPr lang="en-GB" dirty="0"/>
              <a:t> </a:t>
            </a:r>
            <a:r>
              <a:rPr lang="en-GB" dirty="0" err="1"/>
              <a:t>xin</a:t>
            </a:r>
            <a:r>
              <a:rPr lang="en-GB" dirty="0"/>
              <a:t> </a:t>
            </a:r>
            <a:r>
              <a:rPr lang="en-GB" dirty="0" err="1"/>
              <a:t>phép</a:t>
            </a:r>
            <a:r>
              <a:rPr lang="en-GB" dirty="0"/>
              <a:t>. </a:t>
            </a:r>
            <a:endParaRPr lang="en-US" dirty="0"/>
          </a:p>
          <a:p>
            <a:r>
              <a:rPr lang="en-GB" b="1" i="1" dirty="0" err="1"/>
              <a:t>Bỏ</a:t>
            </a:r>
            <a:r>
              <a:rPr lang="en-GB" b="1" i="1" dirty="0"/>
              <a:t> </a:t>
            </a:r>
            <a:r>
              <a:rPr lang="en-GB" b="1" i="1" dirty="0" err="1"/>
              <a:t>liều</a:t>
            </a:r>
            <a:r>
              <a:rPr lang="en-GB" b="1" i="1" dirty="0"/>
              <a:t> </a:t>
            </a:r>
            <a:r>
              <a:rPr lang="en-GB" b="1" i="1" dirty="0" err="1"/>
              <a:t>không</a:t>
            </a:r>
            <a:r>
              <a:rPr lang="en-GB" b="1" i="1" dirty="0"/>
              <a:t> </a:t>
            </a:r>
            <a:r>
              <a:rPr lang="en-GB" b="1" i="1" dirty="0" err="1"/>
              <a:t>thông</a:t>
            </a:r>
            <a:r>
              <a:rPr lang="en-GB" b="1" i="1" dirty="0"/>
              <a:t> </a:t>
            </a:r>
            <a:r>
              <a:rPr lang="en-GB" b="1" i="1" dirty="0" err="1"/>
              <a:t>báo</a:t>
            </a:r>
            <a:r>
              <a:rPr lang="en-GB" b="1" i="1" dirty="0"/>
              <a:t>:</a:t>
            </a:r>
            <a:r>
              <a:rPr lang="en-GB" dirty="0"/>
              <a:t> </a:t>
            </a:r>
            <a:endParaRPr lang="en-GB" dirty="0" smtClean="0"/>
          </a:p>
          <a:p>
            <a:pPr marL="400050" lvl="1" indent="0">
              <a:buNone/>
            </a:pPr>
            <a:r>
              <a:rPr lang="en-GB" dirty="0" err="1" smtClean="0"/>
              <a:t>Là</a:t>
            </a:r>
            <a:r>
              <a:rPr lang="en-GB" dirty="0" smtClean="0"/>
              <a:t> </a:t>
            </a:r>
            <a:r>
              <a:rPr lang="en-GB" dirty="0" err="1"/>
              <a:t>trường</a:t>
            </a:r>
            <a:r>
              <a:rPr lang="en-GB" dirty="0"/>
              <a:t> </a:t>
            </a:r>
            <a:r>
              <a:rPr lang="en-GB" dirty="0" err="1"/>
              <a:t>hợp</a:t>
            </a:r>
            <a:r>
              <a:rPr lang="en-GB" dirty="0"/>
              <a:t> </a:t>
            </a:r>
            <a:r>
              <a:rPr lang="en-GB" dirty="0" err="1"/>
              <a:t>người</a:t>
            </a:r>
            <a:r>
              <a:rPr lang="en-GB" dirty="0"/>
              <a:t> </a:t>
            </a:r>
            <a:r>
              <a:rPr lang="en-GB" dirty="0" err="1"/>
              <a:t>bệnh</a:t>
            </a:r>
            <a:r>
              <a:rPr lang="en-GB" dirty="0"/>
              <a:t> </a:t>
            </a:r>
            <a:r>
              <a:rPr lang="en-GB" dirty="0" err="1"/>
              <a:t>không</a:t>
            </a:r>
            <a:r>
              <a:rPr lang="en-GB" dirty="0"/>
              <a:t> </a:t>
            </a:r>
            <a:r>
              <a:rPr lang="en-GB" dirty="0" err="1"/>
              <a:t>đến</a:t>
            </a:r>
            <a:r>
              <a:rPr lang="en-GB" dirty="0"/>
              <a:t> </a:t>
            </a:r>
            <a:r>
              <a:rPr lang="en-GB" dirty="0" err="1"/>
              <a:t>uống</a:t>
            </a:r>
            <a:r>
              <a:rPr lang="en-GB" dirty="0"/>
              <a:t> </a:t>
            </a:r>
            <a:r>
              <a:rPr lang="en-GB" dirty="0" err="1"/>
              <a:t>thuốc</a:t>
            </a:r>
            <a:r>
              <a:rPr lang="en-GB" dirty="0"/>
              <a:t> </a:t>
            </a:r>
            <a:r>
              <a:rPr lang="en-GB" dirty="0" err="1"/>
              <a:t>và</a:t>
            </a:r>
            <a:r>
              <a:rPr lang="en-GB" dirty="0"/>
              <a:t> </a:t>
            </a:r>
            <a:r>
              <a:rPr lang="en-GB" dirty="0" err="1"/>
              <a:t>không</a:t>
            </a:r>
            <a:r>
              <a:rPr lang="en-GB" dirty="0"/>
              <a:t> </a:t>
            </a:r>
            <a:r>
              <a:rPr lang="en-GB" dirty="0" err="1"/>
              <a:t>thông</a:t>
            </a:r>
            <a:r>
              <a:rPr lang="en-GB" dirty="0"/>
              <a:t> </a:t>
            </a:r>
            <a:r>
              <a:rPr lang="en-GB" dirty="0" err="1"/>
              <a:t>báo</a:t>
            </a:r>
            <a:r>
              <a:rPr lang="en-GB" dirty="0"/>
              <a:t> </a:t>
            </a:r>
            <a:r>
              <a:rPr lang="en-GB" dirty="0" err="1"/>
              <a:t>về</a:t>
            </a:r>
            <a:r>
              <a:rPr lang="en-GB" dirty="0"/>
              <a:t> </a:t>
            </a:r>
            <a:r>
              <a:rPr lang="en-GB" dirty="0" err="1"/>
              <a:t>việc</a:t>
            </a:r>
            <a:r>
              <a:rPr lang="en-GB" dirty="0"/>
              <a:t> </a:t>
            </a:r>
            <a:r>
              <a:rPr lang="en-GB" dirty="0" err="1"/>
              <a:t>người</a:t>
            </a:r>
            <a:r>
              <a:rPr lang="en-GB" dirty="0"/>
              <a:t> </a:t>
            </a:r>
            <a:r>
              <a:rPr lang="en-GB" dirty="0" err="1"/>
              <a:t>bệnh</a:t>
            </a:r>
            <a:r>
              <a:rPr lang="en-GB" dirty="0"/>
              <a:t> </a:t>
            </a:r>
            <a:r>
              <a:rPr lang="en-GB" dirty="0" err="1"/>
              <a:t>không</a:t>
            </a:r>
            <a:r>
              <a:rPr lang="en-GB" dirty="0"/>
              <a:t> </a:t>
            </a:r>
            <a:r>
              <a:rPr lang="en-GB" dirty="0" err="1"/>
              <a:t>thể</a:t>
            </a:r>
            <a:r>
              <a:rPr lang="en-GB" dirty="0"/>
              <a:t> </a:t>
            </a:r>
            <a:r>
              <a:rPr lang="en-GB" dirty="0" err="1"/>
              <a:t>đến</a:t>
            </a:r>
            <a:r>
              <a:rPr lang="en-GB" dirty="0"/>
              <a:t> </a:t>
            </a:r>
            <a:r>
              <a:rPr lang="en-GB" dirty="0" err="1"/>
              <a:t>cơ</a:t>
            </a:r>
            <a:r>
              <a:rPr lang="en-GB" dirty="0"/>
              <a:t> </a:t>
            </a:r>
            <a:r>
              <a:rPr lang="en-GB" dirty="0" err="1"/>
              <a:t>sở</a:t>
            </a:r>
            <a:r>
              <a:rPr lang="en-GB" dirty="0"/>
              <a:t> </a:t>
            </a:r>
            <a:r>
              <a:rPr lang="en-GB" dirty="0" err="1"/>
              <a:t>điều</a:t>
            </a:r>
            <a:r>
              <a:rPr lang="en-GB" dirty="0"/>
              <a:t> </a:t>
            </a:r>
            <a:r>
              <a:rPr lang="en-GB" dirty="0" err="1"/>
              <a:t>trị</a:t>
            </a:r>
            <a:r>
              <a:rPr lang="en-GB" dirty="0"/>
              <a:t> </a:t>
            </a:r>
            <a:r>
              <a:rPr lang="en-GB" dirty="0" err="1"/>
              <a:t>để</a:t>
            </a:r>
            <a:r>
              <a:rPr lang="en-GB" dirty="0"/>
              <a:t> </a:t>
            </a:r>
            <a:r>
              <a:rPr lang="en-GB" dirty="0" err="1"/>
              <a:t>uống</a:t>
            </a:r>
            <a:r>
              <a:rPr lang="en-GB" dirty="0"/>
              <a:t> </a:t>
            </a:r>
            <a:r>
              <a:rPr lang="en-GB" dirty="0" err="1" smtClean="0"/>
              <a:t>thuốc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2617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SƠ ĐỒ QUI TRÌNH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88188"/>
            <a:ext cx="9144000" cy="5146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9631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</a:t>
            </a:r>
            <a:r>
              <a:rPr lang="en-US" dirty="0" err="1" smtClean="0"/>
              <a:t>Phân</a:t>
            </a:r>
            <a:r>
              <a:rPr lang="en-US" dirty="0" smtClean="0"/>
              <a:t> </a:t>
            </a:r>
            <a:r>
              <a:rPr lang="en-US" dirty="0" err="1" smtClean="0"/>
              <a:t>loại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bệnh</a:t>
            </a:r>
            <a:r>
              <a:rPr lang="en-US" dirty="0" smtClean="0"/>
              <a:t> </a:t>
            </a:r>
            <a:r>
              <a:rPr lang="en-US" dirty="0" err="1" smtClean="0"/>
              <a:t>bỏ</a:t>
            </a:r>
            <a:r>
              <a:rPr lang="en-US" dirty="0" smtClean="0"/>
              <a:t> </a:t>
            </a:r>
            <a:r>
              <a:rPr lang="en-US" dirty="0" err="1" smtClean="0"/>
              <a:t>liều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sp>
        <p:nvSpPr>
          <p:cNvPr id="6" name="Rectangle 5"/>
          <p:cNvSpPr/>
          <p:nvPr/>
        </p:nvSpPr>
        <p:spPr>
          <a:xfrm>
            <a:off x="552450" y="1504950"/>
            <a:ext cx="2362200" cy="95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 smtClean="0"/>
              <a:t>NV </a:t>
            </a:r>
            <a:r>
              <a:rPr lang="en-US" sz="2600" dirty="0" err="1" smtClean="0"/>
              <a:t>phát</a:t>
            </a:r>
            <a:r>
              <a:rPr lang="en-US" sz="2600" dirty="0" smtClean="0"/>
              <a:t> </a:t>
            </a:r>
            <a:r>
              <a:rPr lang="en-US" sz="2600" dirty="0" err="1" smtClean="0"/>
              <a:t>thuốc</a:t>
            </a:r>
            <a:endParaRPr lang="en-US" sz="2600" dirty="0"/>
          </a:p>
        </p:txBody>
      </p:sp>
      <p:sp>
        <p:nvSpPr>
          <p:cNvPr id="7" name="Rectangle 6"/>
          <p:cNvSpPr/>
          <p:nvPr/>
        </p:nvSpPr>
        <p:spPr>
          <a:xfrm>
            <a:off x="6362700" y="1485900"/>
            <a:ext cx="2362200" cy="95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 smtClean="0"/>
              <a:t>NV </a:t>
            </a:r>
            <a:r>
              <a:rPr lang="en-US" sz="2600" dirty="0" err="1" smtClean="0"/>
              <a:t>hành</a:t>
            </a:r>
            <a:r>
              <a:rPr lang="en-US" sz="2600" dirty="0" smtClean="0"/>
              <a:t> </a:t>
            </a:r>
            <a:r>
              <a:rPr lang="en-US" sz="2600" dirty="0" err="1" smtClean="0"/>
              <a:t>chánh</a:t>
            </a:r>
            <a:endParaRPr lang="en-US" sz="2600" dirty="0"/>
          </a:p>
        </p:txBody>
      </p:sp>
      <p:sp>
        <p:nvSpPr>
          <p:cNvPr id="8" name="TextBox 7"/>
          <p:cNvSpPr txBox="1"/>
          <p:nvPr/>
        </p:nvSpPr>
        <p:spPr>
          <a:xfrm>
            <a:off x="3429000" y="1535668"/>
            <a:ext cx="2375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Lập</a:t>
            </a:r>
            <a:r>
              <a:rPr lang="en-US" sz="2400" dirty="0" smtClean="0"/>
              <a:t> DS BN </a:t>
            </a:r>
            <a:r>
              <a:rPr lang="en-US" sz="2400" dirty="0" err="1" smtClean="0"/>
              <a:t>bỏ</a:t>
            </a:r>
            <a:r>
              <a:rPr lang="en-US" sz="2400" dirty="0" smtClean="0"/>
              <a:t> </a:t>
            </a:r>
            <a:r>
              <a:rPr lang="en-US" sz="2400" dirty="0" err="1" smtClean="0"/>
              <a:t>liều</a:t>
            </a:r>
            <a:endParaRPr lang="en-US" sz="2400" dirty="0"/>
          </a:p>
        </p:txBody>
      </p:sp>
      <p:cxnSp>
        <p:nvCxnSpPr>
          <p:cNvPr id="10" name="Straight Arrow Connector 9"/>
          <p:cNvCxnSpPr>
            <a:stCxn id="6" idx="3"/>
            <a:endCxn id="7" idx="1"/>
          </p:cNvCxnSpPr>
          <p:nvPr/>
        </p:nvCxnSpPr>
        <p:spPr>
          <a:xfrm flipV="1">
            <a:off x="2914650" y="1962150"/>
            <a:ext cx="3448050" cy="1905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Callout 10"/>
          <p:cNvSpPr/>
          <p:nvPr/>
        </p:nvSpPr>
        <p:spPr>
          <a:xfrm>
            <a:off x="180975" y="4092276"/>
            <a:ext cx="3857625" cy="1861708"/>
          </a:xfrm>
          <a:prstGeom prst="wedgeEllipseCallout">
            <a:avLst>
              <a:gd name="adj1" fmla="val -8862"/>
              <a:gd name="adj2" fmla="val -48908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/>
              <a:t>Giữ</a:t>
            </a:r>
            <a:r>
              <a:rPr lang="en-US" sz="2400" dirty="0" smtClean="0"/>
              <a:t> </a:t>
            </a:r>
            <a:r>
              <a:rPr lang="en-US" sz="2400" dirty="0" err="1" smtClean="0"/>
              <a:t>lại</a:t>
            </a:r>
            <a:r>
              <a:rPr lang="en-US" sz="2400" dirty="0" smtClean="0"/>
              <a:t> “ </a:t>
            </a:r>
            <a:r>
              <a:rPr lang="en-US" sz="2400" dirty="0" err="1"/>
              <a:t>Phiếu</a:t>
            </a:r>
            <a:r>
              <a:rPr lang="en-US" sz="2400" dirty="0"/>
              <a:t> </a:t>
            </a:r>
            <a:r>
              <a:rPr lang="en-US" sz="2400" dirty="0" err="1"/>
              <a:t>theo</a:t>
            </a:r>
            <a:r>
              <a:rPr lang="en-US" sz="2400" dirty="0"/>
              <a:t> </a:t>
            </a:r>
            <a:r>
              <a:rPr lang="en-US" sz="2400" dirty="0" err="1"/>
              <a:t>dõi</a:t>
            </a:r>
            <a:r>
              <a:rPr lang="en-US" sz="2400" dirty="0"/>
              <a:t> </a:t>
            </a:r>
            <a:r>
              <a:rPr lang="en-US" sz="2400" dirty="0" err="1"/>
              <a:t>phát</a:t>
            </a:r>
            <a:r>
              <a:rPr lang="en-US" sz="2400" dirty="0"/>
              <a:t> </a:t>
            </a:r>
            <a:r>
              <a:rPr lang="en-US" sz="2400" dirty="0" err="1"/>
              <a:t>thuốc</a:t>
            </a:r>
            <a:r>
              <a:rPr lang="en-US" sz="2400" dirty="0"/>
              <a:t> methadone”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76388" y="2671550"/>
            <a:ext cx="23288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BN </a:t>
            </a:r>
            <a:r>
              <a:rPr lang="en-US" sz="2400" dirty="0" err="1" smtClean="0"/>
              <a:t>bỏ</a:t>
            </a:r>
            <a:r>
              <a:rPr lang="en-US" sz="2400" dirty="0" smtClean="0"/>
              <a:t> </a:t>
            </a:r>
            <a:r>
              <a:rPr lang="en-US" sz="2400" dirty="0" err="1" smtClean="0"/>
              <a:t>liều</a:t>
            </a:r>
            <a:r>
              <a:rPr lang="en-US" sz="2400" dirty="0" smtClean="0"/>
              <a:t> &gt;3 </a:t>
            </a:r>
            <a:r>
              <a:rPr lang="en-US" sz="2400" dirty="0" err="1" smtClean="0"/>
              <a:t>ngày</a:t>
            </a:r>
            <a:r>
              <a:rPr lang="en-US" sz="2400" dirty="0" smtClean="0"/>
              <a:t> </a:t>
            </a:r>
            <a:r>
              <a:rPr lang="en-US" sz="2400" dirty="0" err="1" smtClean="0"/>
              <a:t>liên</a:t>
            </a:r>
            <a:r>
              <a:rPr lang="en-US" sz="2400" dirty="0" smtClean="0"/>
              <a:t> </a:t>
            </a:r>
            <a:r>
              <a:rPr lang="en-US" sz="2400" dirty="0" err="1" smtClean="0"/>
              <a:t>tiếp</a:t>
            </a:r>
            <a:r>
              <a:rPr lang="en-US" sz="2400" dirty="0" smtClean="0"/>
              <a:t> </a:t>
            </a:r>
            <a:r>
              <a:rPr lang="en-US" sz="2400" dirty="0" err="1" smtClean="0"/>
              <a:t>không</a:t>
            </a:r>
            <a:r>
              <a:rPr lang="en-US" sz="2400" dirty="0" smtClean="0"/>
              <a:t> </a:t>
            </a:r>
            <a:r>
              <a:rPr lang="en-US" sz="2400" dirty="0" err="1" smtClean="0"/>
              <a:t>thông</a:t>
            </a:r>
            <a:r>
              <a:rPr lang="en-US" sz="2400" dirty="0" smtClean="0"/>
              <a:t> </a:t>
            </a:r>
            <a:r>
              <a:rPr lang="en-US" sz="2400" dirty="0" err="1" smtClean="0"/>
              <a:t>báo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926939" y="2028051"/>
            <a:ext cx="1545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(</a:t>
            </a:r>
            <a:r>
              <a:rPr lang="en-US" sz="2400" dirty="0" err="1" smtClean="0"/>
              <a:t>cuối</a:t>
            </a:r>
            <a:r>
              <a:rPr lang="en-US" sz="2400" dirty="0" smtClean="0"/>
              <a:t> </a:t>
            </a:r>
            <a:r>
              <a:rPr lang="en-US" sz="2400" dirty="0" err="1" smtClean="0"/>
              <a:t>ngày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485900" y="2438400"/>
            <a:ext cx="0" cy="1653876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876790" y="2723899"/>
            <a:ext cx="1334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Phân</a:t>
            </a:r>
            <a:r>
              <a:rPr lang="en-US" sz="2400" dirty="0" smtClean="0"/>
              <a:t> </a:t>
            </a:r>
            <a:r>
              <a:rPr lang="en-US" sz="2400" dirty="0" err="1" smtClean="0"/>
              <a:t>loại</a:t>
            </a:r>
            <a:endParaRPr lang="en-US" sz="2400" dirty="0"/>
          </a:p>
        </p:txBody>
      </p:sp>
      <p:sp>
        <p:nvSpPr>
          <p:cNvPr id="18" name="Rounded Rectangle 17"/>
          <p:cNvSpPr/>
          <p:nvPr/>
        </p:nvSpPr>
        <p:spPr>
          <a:xfrm>
            <a:off x="4718813" y="3481660"/>
            <a:ext cx="2172315" cy="988142"/>
          </a:xfrm>
          <a:prstGeom prst="roundRect">
            <a:avLst/>
          </a:prstGeom>
          <a:solidFill>
            <a:srgbClr val="FF44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err="1" smtClean="0"/>
              <a:t>Không</a:t>
            </a:r>
            <a:r>
              <a:rPr lang="en-US" sz="2500" dirty="0" smtClean="0"/>
              <a:t> </a:t>
            </a:r>
            <a:r>
              <a:rPr lang="en-US" sz="2500" dirty="0" err="1" smtClean="0"/>
              <a:t>thông</a:t>
            </a:r>
            <a:r>
              <a:rPr lang="en-US" sz="2500" dirty="0" smtClean="0"/>
              <a:t> </a:t>
            </a:r>
            <a:r>
              <a:rPr lang="en-US" sz="2500" dirty="0" err="1" smtClean="0"/>
              <a:t>báo</a:t>
            </a:r>
            <a:r>
              <a:rPr lang="en-US" sz="2500" dirty="0" smtClean="0"/>
              <a:t> </a:t>
            </a:r>
            <a:r>
              <a:rPr lang="en-US" sz="2500" dirty="0" smtClean="0">
                <a:sym typeface="Wingdings" panose="05000000000000000000" pitchFamily="2" charset="2"/>
              </a:rPr>
              <a:t> B3</a:t>
            </a:r>
            <a:endParaRPr lang="en-US" sz="2500" dirty="0"/>
          </a:p>
        </p:txBody>
      </p:sp>
      <p:sp>
        <p:nvSpPr>
          <p:cNvPr id="19" name="Rounded Rectangle 18"/>
          <p:cNvSpPr/>
          <p:nvPr/>
        </p:nvSpPr>
        <p:spPr>
          <a:xfrm>
            <a:off x="6876790" y="4965842"/>
            <a:ext cx="2172315" cy="988142"/>
          </a:xfrm>
          <a:prstGeom prst="roundRect">
            <a:avLst/>
          </a:prstGeom>
          <a:solidFill>
            <a:srgbClr val="FF44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err="1" smtClean="0"/>
              <a:t>Có</a:t>
            </a:r>
            <a:r>
              <a:rPr lang="en-US" sz="2500" dirty="0" smtClean="0"/>
              <a:t> </a:t>
            </a:r>
            <a:r>
              <a:rPr lang="en-US" sz="2500" dirty="0" err="1" smtClean="0"/>
              <a:t>thông</a:t>
            </a:r>
            <a:r>
              <a:rPr lang="en-US" sz="2500" dirty="0" smtClean="0"/>
              <a:t> </a:t>
            </a:r>
            <a:r>
              <a:rPr lang="en-US" sz="2500" dirty="0" err="1" smtClean="0"/>
              <a:t>báo</a:t>
            </a:r>
            <a:r>
              <a:rPr lang="en-US" sz="2500" dirty="0" smtClean="0"/>
              <a:t> </a:t>
            </a:r>
            <a:r>
              <a:rPr lang="en-US" sz="2500" dirty="0" smtClean="0">
                <a:sym typeface="Wingdings" panose="05000000000000000000" pitchFamily="2" charset="2"/>
              </a:rPr>
              <a:t> B4 </a:t>
            </a:r>
            <a:r>
              <a:rPr lang="en-US" sz="2500" dirty="0" err="1" smtClean="0">
                <a:sym typeface="Wingdings" panose="05000000000000000000" pitchFamily="2" charset="2"/>
              </a:rPr>
              <a:t>hoặc</a:t>
            </a:r>
            <a:r>
              <a:rPr lang="en-US" sz="2500" dirty="0" smtClean="0">
                <a:sym typeface="Wingdings" panose="05000000000000000000" pitchFamily="2" charset="2"/>
              </a:rPr>
              <a:t> B5</a:t>
            </a:r>
            <a:endParaRPr lang="en-US" sz="25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8515350" y="2438400"/>
            <a:ext cx="19050" cy="2527442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804970" y="2258883"/>
            <a:ext cx="55773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18" idx="0"/>
          </p:cNvCxnSpPr>
          <p:nvPr/>
        </p:nvCxnSpPr>
        <p:spPr>
          <a:xfrm>
            <a:off x="5804971" y="2258883"/>
            <a:ext cx="0" cy="1222777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3102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</a:t>
            </a:r>
            <a:r>
              <a:rPr lang="en-US" dirty="0" err="1" smtClean="0"/>
              <a:t>Liên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BN/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hỗ</a:t>
            </a:r>
            <a:r>
              <a:rPr lang="en-US" dirty="0" smtClean="0"/>
              <a:t> </a:t>
            </a:r>
            <a:r>
              <a:rPr lang="en-US" dirty="0" err="1" smtClean="0"/>
              <a:t>trợ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3600450" y="1314450"/>
            <a:ext cx="2362200" cy="95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 smtClean="0"/>
              <a:t>NV </a:t>
            </a:r>
            <a:r>
              <a:rPr lang="en-US" sz="2600" dirty="0" err="1" smtClean="0"/>
              <a:t>hành</a:t>
            </a:r>
            <a:r>
              <a:rPr lang="en-US" sz="2600" dirty="0" smtClean="0"/>
              <a:t> </a:t>
            </a:r>
            <a:r>
              <a:rPr lang="en-US" sz="2600" dirty="0" err="1" smtClean="0"/>
              <a:t>chánh</a:t>
            </a:r>
            <a:endParaRPr lang="en-US" sz="2600" dirty="0"/>
          </a:p>
        </p:txBody>
      </p:sp>
      <p:sp>
        <p:nvSpPr>
          <p:cNvPr id="10" name="Oval 9"/>
          <p:cNvSpPr/>
          <p:nvPr/>
        </p:nvSpPr>
        <p:spPr>
          <a:xfrm>
            <a:off x="2986639" y="4479755"/>
            <a:ext cx="3452261" cy="1398535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err="1" smtClean="0"/>
              <a:t>Bệnh</a:t>
            </a:r>
            <a:r>
              <a:rPr lang="en-US" sz="2500" dirty="0" smtClean="0"/>
              <a:t> </a:t>
            </a:r>
            <a:r>
              <a:rPr lang="en-US" sz="2500" dirty="0" err="1" smtClean="0"/>
              <a:t>nhân</a:t>
            </a:r>
            <a:r>
              <a:rPr lang="en-US" sz="2500" dirty="0" smtClean="0"/>
              <a:t>/</a:t>
            </a:r>
          </a:p>
          <a:p>
            <a:pPr algn="ctr"/>
            <a:r>
              <a:rPr lang="en-US" sz="2500" dirty="0" err="1" smtClean="0"/>
              <a:t>người</a:t>
            </a:r>
            <a:r>
              <a:rPr lang="en-US" sz="2500" dirty="0" smtClean="0"/>
              <a:t> </a:t>
            </a:r>
            <a:r>
              <a:rPr lang="en-US" sz="2500" dirty="0" err="1" smtClean="0"/>
              <a:t>nhà</a:t>
            </a:r>
            <a:endParaRPr lang="en-US" sz="25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43450" y="2266950"/>
            <a:ext cx="38100" cy="221280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loud Callout 13"/>
          <p:cNvSpPr/>
          <p:nvPr/>
        </p:nvSpPr>
        <p:spPr>
          <a:xfrm>
            <a:off x="304800" y="2971800"/>
            <a:ext cx="2990850" cy="1802166"/>
          </a:xfrm>
          <a:prstGeom prst="cloudCallout">
            <a:avLst>
              <a:gd name="adj1" fmla="val 57377"/>
              <a:gd name="adj2" fmla="val 60611"/>
            </a:avLst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 err="1" smtClean="0"/>
              <a:t>Tỉm</a:t>
            </a:r>
            <a:r>
              <a:rPr lang="en-US" sz="2400" dirty="0" smtClean="0"/>
              <a:t> </a:t>
            </a:r>
            <a:r>
              <a:rPr lang="en-US" sz="2400" dirty="0" err="1" smtClean="0"/>
              <a:t>hiểu</a:t>
            </a:r>
            <a:r>
              <a:rPr lang="en-US" sz="2400" dirty="0" smtClean="0"/>
              <a:t> </a:t>
            </a:r>
            <a:r>
              <a:rPr lang="en-US" sz="2400" dirty="0" err="1" smtClean="0"/>
              <a:t>nguyên</a:t>
            </a:r>
            <a:r>
              <a:rPr lang="en-US" sz="2400" dirty="0" smtClean="0"/>
              <a:t> </a:t>
            </a:r>
            <a:r>
              <a:rPr lang="en-US" sz="2400" dirty="0" err="1" smtClean="0"/>
              <a:t>nhân</a:t>
            </a:r>
            <a:endParaRPr lang="en-US" sz="2400" dirty="0"/>
          </a:p>
        </p:txBody>
      </p:sp>
      <p:sp>
        <p:nvSpPr>
          <p:cNvPr id="15" name="Cloud Callout 14"/>
          <p:cNvSpPr/>
          <p:nvPr/>
        </p:nvSpPr>
        <p:spPr>
          <a:xfrm>
            <a:off x="5825068" y="2838450"/>
            <a:ext cx="3014132" cy="1699288"/>
          </a:xfrm>
          <a:prstGeom prst="cloudCallout">
            <a:avLst>
              <a:gd name="adj1" fmla="val -30112"/>
              <a:gd name="adj2" fmla="val 76608"/>
            </a:avLst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 err="1" smtClean="0"/>
              <a:t>Khuyến</a:t>
            </a:r>
            <a:r>
              <a:rPr lang="en-US" sz="2400" dirty="0" smtClean="0"/>
              <a:t> </a:t>
            </a:r>
            <a:r>
              <a:rPr lang="en-US" sz="2400" dirty="0" err="1" smtClean="0"/>
              <a:t>khích</a:t>
            </a:r>
            <a:r>
              <a:rPr lang="en-US" sz="2400" dirty="0" smtClean="0"/>
              <a:t> quay </a:t>
            </a:r>
            <a:r>
              <a:rPr lang="en-US" sz="2400" dirty="0" err="1" smtClean="0"/>
              <a:t>lại</a:t>
            </a:r>
            <a:r>
              <a:rPr lang="en-US" sz="2400" dirty="0" smtClean="0"/>
              <a:t> CSĐT </a:t>
            </a:r>
            <a:r>
              <a:rPr lang="en-US" sz="2400" dirty="0" err="1" smtClean="0"/>
              <a:t>sớm</a:t>
            </a:r>
            <a:endParaRPr lang="en-US" sz="2400" dirty="0"/>
          </a:p>
        </p:txBody>
      </p:sp>
      <p:sp>
        <p:nvSpPr>
          <p:cNvPr id="16" name="Cloud Callout 15"/>
          <p:cNvSpPr/>
          <p:nvPr/>
        </p:nvSpPr>
        <p:spPr>
          <a:xfrm>
            <a:off x="342900" y="2952750"/>
            <a:ext cx="2990850" cy="1802166"/>
          </a:xfrm>
          <a:prstGeom prst="cloudCallout">
            <a:avLst>
              <a:gd name="adj1" fmla="val 57377"/>
              <a:gd name="adj2" fmla="val -102176"/>
            </a:avLst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 err="1" smtClean="0"/>
              <a:t>Tỉm</a:t>
            </a:r>
            <a:r>
              <a:rPr lang="en-US" sz="2400" dirty="0" smtClean="0"/>
              <a:t> </a:t>
            </a:r>
            <a:r>
              <a:rPr lang="en-US" sz="2400" dirty="0" err="1" smtClean="0"/>
              <a:t>hiểu</a:t>
            </a:r>
            <a:r>
              <a:rPr lang="en-US" sz="2400" dirty="0" smtClean="0"/>
              <a:t> </a:t>
            </a:r>
            <a:r>
              <a:rPr lang="en-US" sz="2400" dirty="0" err="1" smtClean="0"/>
              <a:t>nguyên</a:t>
            </a:r>
            <a:r>
              <a:rPr lang="en-US" sz="2400" dirty="0" smtClean="0"/>
              <a:t> </a:t>
            </a:r>
            <a:r>
              <a:rPr lang="en-US" sz="2400" dirty="0" err="1" smtClean="0"/>
              <a:t>nhân</a:t>
            </a:r>
            <a:endParaRPr lang="en-US" sz="2400" dirty="0"/>
          </a:p>
        </p:txBody>
      </p:sp>
      <p:sp>
        <p:nvSpPr>
          <p:cNvPr id="17" name="Cloud Callout 16"/>
          <p:cNvSpPr/>
          <p:nvPr/>
        </p:nvSpPr>
        <p:spPr>
          <a:xfrm>
            <a:off x="5844118" y="2838450"/>
            <a:ext cx="3014132" cy="1699288"/>
          </a:xfrm>
          <a:prstGeom prst="cloudCallout">
            <a:avLst>
              <a:gd name="adj1" fmla="val -44016"/>
              <a:gd name="adj2" fmla="val -111730"/>
            </a:avLst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 err="1" smtClean="0"/>
              <a:t>Khuyến</a:t>
            </a:r>
            <a:r>
              <a:rPr lang="en-US" sz="2400" dirty="0" smtClean="0"/>
              <a:t> </a:t>
            </a:r>
            <a:r>
              <a:rPr lang="en-US" sz="2400" dirty="0" err="1" smtClean="0"/>
              <a:t>khích</a:t>
            </a:r>
            <a:r>
              <a:rPr lang="en-US" sz="2400" dirty="0" smtClean="0"/>
              <a:t> quay </a:t>
            </a:r>
            <a:r>
              <a:rPr lang="en-US" sz="2400" dirty="0" err="1" smtClean="0"/>
              <a:t>lại</a:t>
            </a:r>
            <a:r>
              <a:rPr lang="en-US" sz="2400" dirty="0" smtClean="0"/>
              <a:t> CSĐT </a:t>
            </a:r>
            <a:r>
              <a:rPr lang="en-US" sz="2400" dirty="0" err="1" smtClean="0"/>
              <a:t>sớm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87038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en-US" dirty="0" err="1" smtClean="0"/>
              <a:t>Tư</a:t>
            </a:r>
            <a:r>
              <a:rPr lang="en-US" dirty="0" smtClean="0"/>
              <a:t> </a:t>
            </a:r>
            <a:r>
              <a:rPr lang="en-US" dirty="0" err="1" smtClean="0"/>
              <a:t>vấn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1026" name="Picture 2" descr="E:\Tap huan MMT\pic\How Service Businesses Can Create Visual Content_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95413"/>
            <a:ext cx="3811587" cy="448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24693" y="1395413"/>
            <a:ext cx="2362200" cy="95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 err="1" smtClean="0"/>
              <a:t>Tư</a:t>
            </a:r>
            <a:r>
              <a:rPr lang="en-US" sz="2600" dirty="0" smtClean="0"/>
              <a:t> </a:t>
            </a:r>
            <a:r>
              <a:rPr lang="en-US" sz="2600" dirty="0" err="1" smtClean="0"/>
              <a:t>vấn</a:t>
            </a:r>
            <a:r>
              <a:rPr lang="en-US" sz="2600" dirty="0" smtClean="0"/>
              <a:t> </a:t>
            </a:r>
            <a:r>
              <a:rPr lang="en-US" sz="2600" dirty="0" err="1" smtClean="0"/>
              <a:t>viên</a:t>
            </a:r>
            <a:endParaRPr lang="en-US" sz="2600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4057650" y="188120"/>
            <a:ext cx="2152650" cy="1135062"/>
          </a:xfrm>
          <a:prstGeom prst="wedgeRoundRectCallout">
            <a:avLst>
              <a:gd name="adj1" fmla="val -76886"/>
              <a:gd name="adj2" fmla="val 79280"/>
              <a:gd name="adj3" fmla="val 16667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500" dirty="0" err="1" smtClean="0"/>
              <a:t>Tìm</a:t>
            </a:r>
            <a:r>
              <a:rPr lang="en-US" sz="2500" dirty="0" smtClean="0"/>
              <a:t> </a:t>
            </a:r>
            <a:r>
              <a:rPr lang="en-US" sz="2500" dirty="0" err="1" smtClean="0"/>
              <a:t>hiểu</a:t>
            </a:r>
            <a:r>
              <a:rPr lang="en-US" sz="2500" dirty="0" smtClean="0"/>
              <a:t> </a:t>
            </a:r>
            <a:r>
              <a:rPr lang="en-US" sz="2500" dirty="0" err="1" smtClean="0"/>
              <a:t>nguyên</a:t>
            </a:r>
            <a:r>
              <a:rPr lang="en-US" sz="2500" dirty="0" smtClean="0"/>
              <a:t> </a:t>
            </a:r>
            <a:r>
              <a:rPr lang="en-US" sz="2500" dirty="0" err="1" smtClean="0"/>
              <a:t>nhân</a:t>
            </a:r>
            <a:endParaRPr lang="en-US" sz="2500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6210300" y="580232"/>
            <a:ext cx="2476500" cy="1135062"/>
          </a:xfrm>
          <a:prstGeom prst="wedgeRoundRectCallout">
            <a:avLst>
              <a:gd name="adj1" fmla="val -158194"/>
              <a:gd name="adj2" fmla="val 42357"/>
              <a:gd name="adj3" fmla="val 16667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500" dirty="0" err="1" smtClean="0"/>
              <a:t>Thảo</a:t>
            </a:r>
            <a:r>
              <a:rPr lang="en-US" sz="2500" dirty="0" smtClean="0"/>
              <a:t> </a:t>
            </a:r>
            <a:r>
              <a:rPr lang="en-US" sz="2500" dirty="0" err="1" smtClean="0"/>
              <a:t>luận</a:t>
            </a:r>
            <a:r>
              <a:rPr lang="en-US" sz="2500" dirty="0" smtClean="0"/>
              <a:t> KH, </a:t>
            </a:r>
            <a:r>
              <a:rPr lang="en-US" sz="2500" dirty="0" err="1" smtClean="0"/>
              <a:t>giải</a:t>
            </a:r>
            <a:r>
              <a:rPr lang="en-US" sz="2500" dirty="0" smtClean="0"/>
              <a:t> </a:t>
            </a:r>
            <a:r>
              <a:rPr lang="en-US" sz="2500" dirty="0" err="1" smtClean="0"/>
              <a:t>pháp</a:t>
            </a:r>
            <a:endParaRPr lang="en-US" sz="2500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4278311" y="1824038"/>
            <a:ext cx="2732088" cy="704850"/>
          </a:xfrm>
          <a:prstGeom prst="wedgeRoundRectCallout">
            <a:avLst>
              <a:gd name="adj1" fmla="val -76886"/>
              <a:gd name="adj2" fmla="val 18860"/>
              <a:gd name="adj3" fmla="val 1666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500" dirty="0" err="1" smtClean="0"/>
              <a:t>Nhắc</a:t>
            </a:r>
            <a:r>
              <a:rPr lang="en-US" sz="2500" dirty="0" smtClean="0"/>
              <a:t> </a:t>
            </a:r>
            <a:r>
              <a:rPr lang="en-US" sz="2500" dirty="0" err="1" smtClean="0"/>
              <a:t>lại</a:t>
            </a:r>
            <a:r>
              <a:rPr lang="en-US" sz="2500" dirty="0" smtClean="0"/>
              <a:t> </a:t>
            </a:r>
            <a:r>
              <a:rPr lang="en-US" sz="2500" dirty="0" err="1" smtClean="0"/>
              <a:t>nội</a:t>
            </a:r>
            <a:r>
              <a:rPr lang="en-US" sz="2500" dirty="0" smtClean="0"/>
              <a:t> </a:t>
            </a:r>
            <a:r>
              <a:rPr lang="en-US" sz="2500" dirty="0" err="1" smtClean="0"/>
              <a:t>quy</a:t>
            </a:r>
            <a:endParaRPr lang="en-US" sz="2500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6430168" y="2433638"/>
            <a:ext cx="2579689" cy="1146968"/>
          </a:xfrm>
          <a:prstGeom prst="wedgeRoundRectCallout">
            <a:avLst>
              <a:gd name="adj1" fmla="val -162547"/>
              <a:gd name="adj2" fmla="val 31"/>
              <a:gd name="adj3" fmla="val 16667"/>
            </a:avLst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500" dirty="0" smtClean="0"/>
              <a:t>C/c </a:t>
            </a:r>
            <a:r>
              <a:rPr lang="en-US" sz="2500" dirty="0" err="1" smtClean="0"/>
              <a:t>kiến</a:t>
            </a:r>
            <a:r>
              <a:rPr lang="en-US" sz="2500" dirty="0" smtClean="0"/>
              <a:t> </a:t>
            </a:r>
            <a:r>
              <a:rPr lang="en-US" sz="2500" dirty="0" err="1" smtClean="0"/>
              <a:t>thức</a:t>
            </a:r>
            <a:r>
              <a:rPr lang="en-US" sz="2500" dirty="0" smtClean="0"/>
              <a:t> </a:t>
            </a:r>
            <a:r>
              <a:rPr lang="en-US" sz="2500" dirty="0" err="1" smtClean="0"/>
              <a:t>dự</a:t>
            </a:r>
            <a:r>
              <a:rPr lang="en-US" sz="2500" dirty="0" smtClean="0"/>
              <a:t> </a:t>
            </a:r>
            <a:r>
              <a:rPr lang="en-US" sz="2500" dirty="0" err="1" smtClean="0"/>
              <a:t>phòng</a:t>
            </a:r>
            <a:r>
              <a:rPr lang="en-US" sz="2500" dirty="0" smtClean="0"/>
              <a:t> </a:t>
            </a:r>
            <a:r>
              <a:rPr lang="en-US" sz="2500" dirty="0" err="1" smtClean="0"/>
              <a:t>tái</a:t>
            </a:r>
            <a:r>
              <a:rPr lang="en-US" sz="2500" dirty="0" smtClean="0"/>
              <a:t> </a:t>
            </a:r>
            <a:r>
              <a:rPr lang="en-US" sz="2500" dirty="0" err="1" smtClean="0"/>
              <a:t>nghiện</a:t>
            </a:r>
            <a:endParaRPr lang="en-US" sz="2500" dirty="0"/>
          </a:p>
        </p:txBody>
      </p:sp>
      <p:sp>
        <p:nvSpPr>
          <p:cNvPr id="11" name="Rounded Rectangular Callout 10"/>
          <p:cNvSpPr/>
          <p:nvPr/>
        </p:nvSpPr>
        <p:spPr>
          <a:xfrm>
            <a:off x="4159248" y="3615532"/>
            <a:ext cx="3441702" cy="1470818"/>
          </a:xfrm>
          <a:prstGeom prst="wedgeRoundRectCallout">
            <a:avLst>
              <a:gd name="adj1" fmla="val -65267"/>
              <a:gd name="adj2" fmla="val -26040"/>
              <a:gd name="adj3" fmla="val 1666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500" dirty="0" err="1" smtClean="0"/>
              <a:t>Ghi</a:t>
            </a:r>
            <a:r>
              <a:rPr lang="en-US" sz="2500" dirty="0" smtClean="0"/>
              <a:t> </a:t>
            </a:r>
            <a:r>
              <a:rPr lang="en-US" sz="2500" dirty="0" err="1" smtClean="0"/>
              <a:t>chép</a:t>
            </a:r>
            <a:r>
              <a:rPr lang="en-US" sz="2500" dirty="0" smtClean="0"/>
              <a:t> </a:t>
            </a:r>
            <a:r>
              <a:rPr lang="en-US" sz="2500" dirty="0" err="1" smtClean="0"/>
              <a:t>nội</a:t>
            </a:r>
            <a:r>
              <a:rPr lang="en-US" sz="2500" dirty="0" smtClean="0"/>
              <a:t> dung </a:t>
            </a:r>
            <a:r>
              <a:rPr lang="en-US" sz="2500" dirty="0" err="1" smtClean="0"/>
              <a:t>vào</a:t>
            </a:r>
            <a:r>
              <a:rPr lang="en-US" sz="2500" dirty="0" smtClean="0"/>
              <a:t> </a:t>
            </a:r>
            <a:r>
              <a:rPr lang="en-US" sz="2500" dirty="0" err="1" smtClean="0"/>
              <a:t>biểu</a:t>
            </a:r>
            <a:r>
              <a:rPr lang="en-US" sz="2500" dirty="0" smtClean="0"/>
              <a:t> </a:t>
            </a:r>
            <a:r>
              <a:rPr lang="en-US" sz="2500" dirty="0" err="1" smtClean="0"/>
              <a:t>mẫu</a:t>
            </a:r>
            <a:r>
              <a:rPr lang="en-US" sz="2500" dirty="0" smtClean="0"/>
              <a:t> “TV </a:t>
            </a:r>
            <a:r>
              <a:rPr lang="en-US" sz="2500" dirty="0" err="1" smtClean="0"/>
              <a:t>rà</a:t>
            </a:r>
            <a:r>
              <a:rPr lang="en-US" sz="2500" dirty="0" smtClean="0"/>
              <a:t> </a:t>
            </a:r>
            <a:r>
              <a:rPr lang="en-US" sz="2500" dirty="0" err="1" smtClean="0"/>
              <a:t>soát</a:t>
            </a:r>
            <a:r>
              <a:rPr lang="en-US" sz="2500" dirty="0" smtClean="0"/>
              <a:t> </a:t>
            </a:r>
            <a:r>
              <a:rPr lang="en-US" sz="2500" dirty="0" err="1" smtClean="0"/>
              <a:t>tuân</a:t>
            </a:r>
            <a:r>
              <a:rPr lang="en-US" sz="2500" dirty="0" smtClean="0"/>
              <a:t> </a:t>
            </a:r>
            <a:r>
              <a:rPr lang="en-US" sz="2500" dirty="0" err="1" smtClean="0"/>
              <a:t>thủ</a:t>
            </a:r>
            <a:r>
              <a:rPr lang="en-US" sz="2500" dirty="0" smtClean="0"/>
              <a:t> </a:t>
            </a:r>
            <a:r>
              <a:rPr lang="en-US" sz="2500" dirty="0" err="1" smtClean="0"/>
              <a:t>điều</a:t>
            </a:r>
            <a:r>
              <a:rPr lang="en-US" sz="2500" dirty="0" smtClean="0"/>
              <a:t> </a:t>
            </a:r>
            <a:r>
              <a:rPr lang="en-US" sz="2500" dirty="0" err="1" smtClean="0"/>
              <a:t>trị</a:t>
            </a:r>
            <a:r>
              <a:rPr lang="en-US" sz="2500" dirty="0" smtClean="0"/>
              <a:t>”</a:t>
            </a:r>
            <a:endParaRPr lang="en-US" sz="2500" dirty="0"/>
          </a:p>
        </p:txBody>
      </p:sp>
      <p:sp>
        <p:nvSpPr>
          <p:cNvPr id="12" name="Rounded Rectangular Callout 11"/>
          <p:cNvSpPr/>
          <p:nvPr/>
        </p:nvSpPr>
        <p:spPr>
          <a:xfrm>
            <a:off x="4278311" y="5238750"/>
            <a:ext cx="3441702" cy="1371600"/>
          </a:xfrm>
          <a:prstGeom prst="wedgeRoundRectCallout">
            <a:avLst>
              <a:gd name="adj1" fmla="val -68035"/>
              <a:gd name="adj2" fmla="val -53313"/>
              <a:gd name="adj3" fmla="val 16667"/>
            </a:avLst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500" dirty="0" err="1" smtClean="0"/>
              <a:t>Chuyển</a:t>
            </a:r>
            <a:r>
              <a:rPr lang="en-US" sz="2500" dirty="0" smtClean="0"/>
              <a:t> BN:</a:t>
            </a:r>
          </a:p>
          <a:p>
            <a:pPr marL="342900" indent="-342900" algn="ctr">
              <a:buFontTx/>
              <a:buChar char="-"/>
              <a:defRPr/>
            </a:pPr>
            <a:r>
              <a:rPr lang="en-US" sz="2500" dirty="0" smtClean="0"/>
              <a:t>&lt; 3 </a:t>
            </a:r>
            <a:r>
              <a:rPr lang="en-US" sz="2500" dirty="0" err="1" smtClean="0"/>
              <a:t>ngày</a:t>
            </a:r>
            <a:r>
              <a:rPr lang="en-US" sz="2500" dirty="0" smtClean="0"/>
              <a:t> </a:t>
            </a:r>
            <a:r>
              <a:rPr lang="en-US" sz="2500" dirty="0" smtClean="0">
                <a:sym typeface="Wingdings" panose="05000000000000000000" pitchFamily="2" charset="2"/>
              </a:rPr>
              <a:t> B5</a:t>
            </a:r>
          </a:p>
          <a:p>
            <a:pPr marL="342900" indent="-342900" algn="ctr">
              <a:buFontTx/>
              <a:buChar char="-"/>
              <a:defRPr/>
            </a:pPr>
            <a:r>
              <a:rPr lang="en-US" sz="2500" dirty="0" err="1" smtClean="0">
                <a:sym typeface="Wingdings" panose="05000000000000000000" pitchFamily="2" charset="2"/>
              </a:rPr>
              <a:t>Từ</a:t>
            </a:r>
            <a:r>
              <a:rPr lang="en-US" sz="2500" dirty="0" smtClean="0">
                <a:sym typeface="Wingdings" panose="05000000000000000000" pitchFamily="2" charset="2"/>
              </a:rPr>
              <a:t> 4-5 </a:t>
            </a:r>
            <a:r>
              <a:rPr lang="en-US" sz="2500" dirty="0" err="1" smtClean="0">
                <a:sym typeface="Wingdings" panose="05000000000000000000" pitchFamily="2" charset="2"/>
              </a:rPr>
              <a:t>ngày</a:t>
            </a:r>
            <a:r>
              <a:rPr lang="en-US" sz="2500" dirty="0" smtClean="0">
                <a:sym typeface="Wingdings" panose="05000000000000000000" pitchFamily="2" charset="2"/>
              </a:rPr>
              <a:t>  B4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488710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4</a:t>
            </a:r>
            <a:r>
              <a:rPr lang="en-US" i="1" dirty="0"/>
              <a:t>. </a:t>
            </a:r>
            <a:r>
              <a:rPr lang="en-US" i="1" dirty="0" err="1"/>
              <a:t>Khám</a:t>
            </a:r>
            <a:r>
              <a:rPr lang="en-US" i="1" dirty="0"/>
              <a:t> </a:t>
            </a:r>
            <a:r>
              <a:rPr lang="en-US" i="1" dirty="0" err="1" smtClean="0"/>
              <a:t>bệnh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pic>
        <p:nvPicPr>
          <p:cNvPr id="2050" name="Picture 2" descr="E:\Tap huan MMT\pic\b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050" y="2073335"/>
            <a:ext cx="4038600" cy="282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loud Callout 5"/>
          <p:cNvSpPr/>
          <p:nvPr/>
        </p:nvSpPr>
        <p:spPr>
          <a:xfrm>
            <a:off x="858307" y="1491142"/>
            <a:ext cx="2419350" cy="1164386"/>
          </a:xfrm>
          <a:prstGeom prst="cloudCallout">
            <a:avLst>
              <a:gd name="adj1" fmla="val 57377"/>
              <a:gd name="adj2" fmla="val 60611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500" dirty="0" err="1" smtClean="0"/>
              <a:t>Khám</a:t>
            </a:r>
            <a:endParaRPr lang="en-US" sz="2500" dirty="0"/>
          </a:p>
        </p:txBody>
      </p:sp>
      <p:sp>
        <p:nvSpPr>
          <p:cNvPr id="7" name="Cloud Callout 6"/>
          <p:cNvSpPr/>
          <p:nvPr/>
        </p:nvSpPr>
        <p:spPr>
          <a:xfrm>
            <a:off x="3231089" y="838200"/>
            <a:ext cx="2419350" cy="1164386"/>
          </a:xfrm>
          <a:prstGeom prst="cloudCallout">
            <a:avLst>
              <a:gd name="adj1" fmla="val -15063"/>
              <a:gd name="adj2" fmla="val 94968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500" dirty="0" err="1" smtClean="0"/>
              <a:t>Đánh</a:t>
            </a:r>
            <a:r>
              <a:rPr lang="en-US" sz="2500" dirty="0" smtClean="0"/>
              <a:t> </a:t>
            </a:r>
            <a:r>
              <a:rPr lang="en-US" sz="2500" dirty="0" err="1" smtClean="0"/>
              <a:t>giá</a:t>
            </a:r>
            <a:endParaRPr lang="en-US" sz="2500" dirty="0"/>
          </a:p>
        </p:txBody>
      </p:sp>
      <p:sp>
        <p:nvSpPr>
          <p:cNvPr id="8" name="Cloud Callout 7"/>
          <p:cNvSpPr/>
          <p:nvPr/>
        </p:nvSpPr>
        <p:spPr>
          <a:xfrm>
            <a:off x="0" y="3067050"/>
            <a:ext cx="2876550" cy="1164386"/>
          </a:xfrm>
          <a:prstGeom prst="cloudCallout">
            <a:avLst>
              <a:gd name="adj1" fmla="val 81000"/>
              <a:gd name="adj2" fmla="val -19555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500" dirty="0" err="1" smtClean="0"/>
              <a:t>Chỉ</a:t>
            </a:r>
            <a:r>
              <a:rPr lang="en-US" sz="2500" dirty="0" smtClean="0"/>
              <a:t> </a:t>
            </a:r>
            <a:r>
              <a:rPr lang="en-US" sz="2500" dirty="0" err="1" smtClean="0"/>
              <a:t>định</a:t>
            </a:r>
            <a:r>
              <a:rPr lang="en-US" sz="2500" dirty="0" smtClean="0"/>
              <a:t> XN </a:t>
            </a:r>
            <a:r>
              <a:rPr lang="en-US" sz="2500" dirty="0" err="1" smtClean="0"/>
              <a:t>nước</a:t>
            </a:r>
            <a:r>
              <a:rPr lang="en-US" sz="2500" dirty="0" smtClean="0"/>
              <a:t> </a:t>
            </a:r>
            <a:r>
              <a:rPr lang="en-US" sz="2500" dirty="0" err="1" smtClean="0"/>
              <a:t>tiểu</a:t>
            </a:r>
            <a:endParaRPr lang="en-US" sz="2500" dirty="0"/>
          </a:p>
        </p:txBody>
      </p:sp>
      <p:sp>
        <p:nvSpPr>
          <p:cNvPr id="9" name="Cloud Callout 8"/>
          <p:cNvSpPr/>
          <p:nvPr/>
        </p:nvSpPr>
        <p:spPr>
          <a:xfrm>
            <a:off x="944032" y="4629150"/>
            <a:ext cx="2876550" cy="1164386"/>
          </a:xfrm>
          <a:prstGeom prst="cloudCallout">
            <a:avLst>
              <a:gd name="adj1" fmla="val 69079"/>
              <a:gd name="adj2" fmla="val -75181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500" dirty="0" err="1" smtClean="0"/>
              <a:t>Điều</a:t>
            </a:r>
            <a:r>
              <a:rPr lang="en-US" sz="2500" dirty="0" smtClean="0"/>
              <a:t> </a:t>
            </a:r>
            <a:r>
              <a:rPr lang="en-US" sz="2500" dirty="0" err="1" smtClean="0"/>
              <a:t>chỉnh</a:t>
            </a:r>
            <a:r>
              <a:rPr lang="en-US" sz="2500" dirty="0" smtClean="0"/>
              <a:t> </a:t>
            </a:r>
            <a:r>
              <a:rPr lang="en-US" sz="2500" dirty="0" err="1" smtClean="0"/>
              <a:t>liều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2581354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5. </a:t>
            </a:r>
            <a:r>
              <a:rPr lang="en-US" i="1" dirty="0" err="1"/>
              <a:t>Cấp</a:t>
            </a:r>
            <a:r>
              <a:rPr lang="en-US" i="1" dirty="0"/>
              <a:t> </a:t>
            </a:r>
            <a:r>
              <a:rPr lang="en-US" i="1" dirty="0" err="1"/>
              <a:t>phát</a:t>
            </a:r>
            <a:r>
              <a:rPr lang="en-US" i="1" dirty="0"/>
              <a:t> </a:t>
            </a:r>
            <a:r>
              <a:rPr lang="en-US" i="1" dirty="0" err="1"/>
              <a:t>thuốc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pic>
        <p:nvPicPr>
          <p:cNvPr id="3074" name="Picture 2" descr="E:\Tap huan MMT\pic\phat_thuoc_MVF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725" y="838200"/>
            <a:ext cx="440055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371725" y="2602783"/>
            <a:ext cx="1781616" cy="988142"/>
          </a:xfrm>
          <a:prstGeom prst="roundRect">
            <a:avLst/>
          </a:prstGeom>
          <a:solidFill>
            <a:srgbClr val="FF44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err="1" smtClean="0"/>
              <a:t>Có</a:t>
            </a:r>
            <a:r>
              <a:rPr lang="en-US" sz="2500" dirty="0" smtClean="0"/>
              <a:t> </a:t>
            </a:r>
            <a:r>
              <a:rPr lang="en-US" sz="2500" dirty="0" err="1" smtClean="0"/>
              <a:t>thông</a:t>
            </a:r>
            <a:r>
              <a:rPr lang="en-US" sz="2500" dirty="0" smtClean="0"/>
              <a:t> </a:t>
            </a:r>
            <a:r>
              <a:rPr lang="en-US" sz="2500" dirty="0" err="1" smtClean="0"/>
              <a:t>báo</a:t>
            </a:r>
            <a:endParaRPr lang="en-US" sz="2500" dirty="0"/>
          </a:p>
        </p:txBody>
      </p:sp>
      <p:sp>
        <p:nvSpPr>
          <p:cNvPr id="7" name="Rounded Rectangle 6"/>
          <p:cNvSpPr/>
          <p:nvPr/>
        </p:nvSpPr>
        <p:spPr>
          <a:xfrm>
            <a:off x="4781376" y="2595716"/>
            <a:ext cx="1990899" cy="988142"/>
          </a:xfrm>
          <a:prstGeom prst="roundRect">
            <a:avLst/>
          </a:prstGeom>
          <a:solidFill>
            <a:srgbClr val="FF44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err="1" smtClean="0"/>
              <a:t>Không</a:t>
            </a:r>
            <a:r>
              <a:rPr lang="en-US" sz="2500" dirty="0" smtClean="0"/>
              <a:t> </a:t>
            </a:r>
            <a:r>
              <a:rPr lang="en-US" sz="2500" dirty="0" err="1" smtClean="0"/>
              <a:t>thông</a:t>
            </a:r>
            <a:r>
              <a:rPr lang="en-US" sz="2500" dirty="0" smtClean="0"/>
              <a:t> </a:t>
            </a:r>
            <a:r>
              <a:rPr lang="en-US" sz="2500" dirty="0" err="1" smtClean="0"/>
              <a:t>báo</a:t>
            </a:r>
            <a:endParaRPr lang="en-US" sz="2500" dirty="0"/>
          </a:p>
        </p:txBody>
      </p:sp>
      <p:sp>
        <p:nvSpPr>
          <p:cNvPr id="8" name="Cloud Callout 7"/>
          <p:cNvSpPr/>
          <p:nvPr/>
        </p:nvSpPr>
        <p:spPr>
          <a:xfrm>
            <a:off x="0" y="1431208"/>
            <a:ext cx="3124200" cy="1171575"/>
          </a:xfrm>
          <a:prstGeom prst="cloudCallout">
            <a:avLst>
              <a:gd name="adj1" fmla="val 39440"/>
              <a:gd name="adj2" fmla="val 4898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500" dirty="0" smtClean="0"/>
              <a:t>&lt;= 3 </a:t>
            </a:r>
            <a:r>
              <a:rPr lang="en-US" sz="2500" dirty="0" err="1" smtClean="0"/>
              <a:t>ngày</a:t>
            </a:r>
            <a:r>
              <a:rPr lang="en-US" sz="2500" dirty="0" smtClean="0"/>
              <a:t> </a:t>
            </a:r>
          </a:p>
          <a:p>
            <a:pPr algn="ctr">
              <a:defRPr/>
            </a:pPr>
            <a:r>
              <a:rPr lang="en-US" sz="2500" dirty="0" smtClean="0">
                <a:sym typeface="Wingdings" panose="05000000000000000000" pitchFamily="2" charset="2"/>
              </a:rPr>
              <a:t> </a:t>
            </a:r>
            <a:r>
              <a:rPr lang="en-US" sz="2500" dirty="0" err="1" smtClean="0">
                <a:sym typeface="Wingdings" panose="05000000000000000000" pitchFamily="2" charset="2"/>
              </a:rPr>
              <a:t>phát</a:t>
            </a:r>
            <a:r>
              <a:rPr lang="en-US" sz="2500" dirty="0" smtClean="0">
                <a:sym typeface="Wingdings" panose="05000000000000000000" pitchFamily="2" charset="2"/>
              </a:rPr>
              <a:t> </a:t>
            </a:r>
            <a:r>
              <a:rPr lang="en-US" sz="2500" dirty="0" err="1" smtClean="0">
                <a:sym typeface="Wingdings" panose="05000000000000000000" pitchFamily="2" charset="2"/>
              </a:rPr>
              <a:t>thuốc</a:t>
            </a:r>
            <a:endParaRPr lang="en-US" sz="2500" dirty="0"/>
          </a:p>
        </p:txBody>
      </p:sp>
      <p:sp>
        <p:nvSpPr>
          <p:cNvPr id="9" name="Cloud Callout 8"/>
          <p:cNvSpPr/>
          <p:nvPr/>
        </p:nvSpPr>
        <p:spPr>
          <a:xfrm>
            <a:off x="76026" y="3749754"/>
            <a:ext cx="4343574" cy="1984296"/>
          </a:xfrm>
          <a:prstGeom prst="cloudCallout">
            <a:avLst>
              <a:gd name="adj1" fmla="val 124"/>
              <a:gd name="adj2" fmla="val -6120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500" dirty="0" smtClean="0"/>
              <a:t>&gt; 3 </a:t>
            </a:r>
            <a:r>
              <a:rPr lang="en-US" sz="2500" dirty="0" err="1" smtClean="0"/>
              <a:t>ngày</a:t>
            </a:r>
            <a:r>
              <a:rPr lang="en-US" sz="2500" dirty="0" smtClean="0"/>
              <a:t> </a:t>
            </a:r>
          </a:p>
          <a:p>
            <a:pPr algn="ctr">
              <a:defRPr/>
            </a:pPr>
            <a:r>
              <a:rPr lang="en-US" sz="2500" dirty="0" smtClean="0">
                <a:sym typeface="Wingdings" panose="05000000000000000000" pitchFamily="2" charset="2"/>
              </a:rPr>
              <a:t> </a:t>
            </a:r>
            <a:r>
              <a:rPr lang="en-US" sz="2500" dirty="0" err="1" smtClean="0">
                <a:sym typeface="Wingdings" panose="05000000000000000000" pitchFamily="2" charset="2"/>
              </a:rPr>
              <a:t>chỉ</a:t>
            </a:r>
            <a:r>
              <a:rPr lang="en-US" sz="2500" dirty="0" smtClean="0">
                <a:sym typeface="Wingdings" panose="05000000000000000000" pitchFamily="2" charset="2"/>
              </a:rPr>
              <a:t> </a:t>
            </a:r>
            <a:r>
              <a:rPr lang="en-US" sz="2500" dirty="0" err="1" smtClean="0">
                <a:sym typeface="Wingdings" panose="05000000000000000000" pitchFamily="2" charset="2"/>
              </a:rPr>
              <a:t>phát</a:t>
            </a:r>
            <a:r>
              <a:rPr lang="en-US" sz="2500" dirty="0" smtClean="0">
                <a:sym typeface="Wingdings" panose="05000000000000000000" pitchFamily="2" charset="2"/>
              </a:rPr>
              <a:t> </a:t>
            </a:r>
            <a:r>
              <a:rPr lang="en-US" sz="2500" dirty="0" err="1" smtClean="0">
                <a:sym typeface="Wingdings" panose="05000000000000000000" pitchFamily="2" charset="2"/>
              </a:rPr>
              <a:t>thuốc</a:t>
            </a:r>
            <a:r>
              <a:rPr lang="en-US" sz="2500" dirty="0" smtClean="0">
                <a:sym typeface="Wingdings" panose="05000000000000000000" pitchFamily="2" charset="2"/>
              </a:rPr>
              <a:t> </a:t>
            </a:r>
            <a:r>
              <a:rPr lang="en-US" sz="2500" dirty="0" err="1" smtClean="0">
                <a:sym typeface="Wingdings" panose="05000000000000000000" pitchFamily="2" charset="2"/>
              </a:rPr>
              <a:t>khi</a:t>
            </a:r>
            <a:r>
              <a:rPr lang="en-US" sz="2500" dirty="0" smtClean="0">
                <a:sym typeface="Wingdings" panose="05000000000000000000" pitchFamily="2" charset="2"/>
              </a:rPr>
              <a:t> </a:t>
            </a:r>
            <a:r>
              <a:rPr lang="en-US" sz="2500" dirty="0" err="1" smtClean="0">
                <a:sym typeface="Wingdings" panose="05000000000000000000" pitchFamily="2" charset="2"/>
              </a:rPr>
              <a:t>có</a:t>
            </a:r>
            <a:r>
              <a:rPr lang="en-US" sz="2500" dirty="0" smtClean="0">
                <a:sym typeface="Wingdings" panose="05000000000000000000" pitchFamily="2" charset="2"/>
              </a:rPr>
              <a:t> y </a:t>
            </a:r>
            <a:r>
              <a:rPr lang="en-US" sz="2500" dirty="0" err="1" smtClean="0">
                <a:sym typeface="Wingdings" panose="05000000000000000000" pitchFamily="2" charset="2"/>
              </a:rPr>
              <a:t>lệnh</a:t>
            </a:r>
            <a:r>
              <a:rPr lang="en-US" sz="2500" dirty="0" smtClean="0">
                <a:sym typeface="Wingdings" panose="05000000000000000000" pitchFamily="2" charset="2"/>
              </a:rPr>
              <a:t> </a:t>
            </a:r>
            <a:r>
              <a:rPr lang="en-US" sz="2500" dirty="0" err="1" smtClean="0">
                <a:sym typeface="Wingdings" panose="05000000000000000000" pitchFamily="2" charset="2"/>
              </a:rPr>
              <a:t>mới</a:t>
            </a:r>
            <a:r>
              <a:rPr lang="en-US" sz="2500" dirty="0" smtClean="0">
                <a:sym typeface="Wingdings" panose="05000000000000000000" pitchFamily="2" charset="2"/>
              </a:rPr>
              <a:t> </a:t>
            </a:r>
            <a:r>
              <a:rPr lang="en-US" sz="2500" dirty="0" err="1" smtClean="0">
                <a:sym typeface="Wingdings" panose="05000000000000000000" pitchFamily="2" charset="2"/>
              </a:rPr>
              <a:t>của</a:t>
            </a:r>
            <a:r>
              <a:rPr lang="en-US" sz="2500" dirty="0" smtClean="0">
                <a:sym typeface="Wingdings" panose="05000000000000000000" pitchFamily="2" charset="2"/>
              </a:rPr>
              <a:t> BS</a:t>
            </a:r>
            <a:endParaRPr lang="en-US" sz="2500" dirty="0"/>
          </a:p>
        </p:txBody>
      </p:sp>
      <p:sp>
        <p:nvSpPr>
          <p:cNvPr id="10" name="Cloud Callout 9"/>
          <p:cNvSpPr/>
          <p:nvPr/>
        </p:nvSpPr>
        <p:spPr>
          <a:xfrm>
            <a:off x="6029151" y="1"/>
            <a:ext cx="3124200" cy="2554520"/>
          </a:xfrm>
          <a:prstGeom prst="cloudCallout">
            <a:avLst>
              <a:gd name="adj1" fmla="val -45926"/>
              <a:gd name="adj2" fmla="val 48304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500" dirty="0" smtClean="0"/>
              <a:t>&lt; =3 </a:t>
            </a:r>
            <a:r>
              <a:rPr lang="en-US" sz="2500" dirty="0" err="1" smtClean="0"/>
              <a:t>ngày</a:t>
            </a:r>
            <a:r>
              <a:rPr lang="en-US" sz="2500" dirty="0" smtClean="0"/>
              <a:t> </a:t>
            </a:r>
          </a:p>
          <a:p>
            <a:pPr algn="ctr">
              <a:defRPr/>
            </a:pPr>
            <a:r>
              <a:rPr lang="en-US" sz="2500" dirty="0">
                <a:sym typeface="Wingdings" panose="05000000000000000000" pitchFamily="2" charset="2"/>
              </a:rPr>
              <a:t> </a:t>
            </a:r>
            <a:r>
              <a:rPr lang="en-US" sz="2500" dirty="0" err="1">
                <a:sym typeface="Wingdings" panose="05000000000000000000" pitchFamily="2" charset="2"/>
              </a:rPr>
              <a:t>chỉ</a:t>
            </a:r>
            <a:r>
              <a:rPr lang="en-US" sz="2500" dirty="0">
                <a:sym typeface="Wingdings" panose="05000000000000000000" pitchFamily="2" charset="2"/>
              </a:rPr>
              <a:t> </a:t>
            </a:r>
            <a:r>
              <a:rPr lang="en-US" sz="2500" dirty="0" err="1">
                <a:sym typeface="Wingdings" panose="05000000000000000000" pitchFamily="2" charset="2"/>
              </a:rPr>
              <a:t>phát</a:t>
            </a:r>
            <a:r>
              <a:rPr lang="en-US" sz="2500" dirty="0">
                <a:sym typeface="Wingdings" panose="05000000000000000000" pitchFamily="2" charset="2"/>
              </a:rPr>
              <a:t> </a:t>
            </a:r>
            <a:r>
              <a:rPr lang="en-US" sz="2500" dirty="0" err="1">
                <a:sym typeface="Wingdings" panose="05000000000000000000" pitchFamily="2" charset="2"/>
              </a:rPr>
              <a:t>thuốc</a:t>
            </a:r>
            <a:r>
              <a:rPr lang="en-US" sz="2500" dirty="0">
                <a:sym typeface="Wingdings" panose="05000000000000000000" pitchFamily="2" charset="2"/>
              </a:rPr>
              <a:t> </a:t>
            </a:r>
            <a:r>
              <a:rPr lang="en-US" sz="2500" dirty="0" err="1">
                <a:sym typeface="Wingdings" panose="05000000000000000000" pitchFamily="2" charset="2"/>
              </a:rPr>
              <a:t>khi</a:t>
            </a:r>
            <a:r>
              <a:rPr lang="en-US" sz="2500" dirty="0">
                <a:sym typeface="Wingdings" panose="05000000000000000000" pitchFamily="2" charset="2"/>
              </a:rPr>
              <a:t> BN </a:t>
            </a:r>
            <a:r>
              <a:rPr lang="en-US" sz="2500" dirty="0" err="1">
                <a:sym typeface="Wingdings" panose="05000000000000000000" pitchFamily="2" charset="2"/>
              </a:rPr>
              <a:t>hoàn</a:t>
            </a:r>
            <a:r>
              <a:rPr lang="en-US" sz="2500" dirty="0">
                <a:sym typeface="Wingdings" panose="05000000000000000000" pitchFamily="2" charset="2"/>
              </a:rPr>
              <a:t> </a:t>
            </a:r>
            <a:r>
              <a:rPr lang="en-US" sz="2500" dirty="0" err="1">
                <a:sym typeface="Wingdings" panose="05000000000000000000" pitchFamily="2" charset="2"/>
              </a:rPr>
              <a:t>thành</a:t>
            </a:r>
            <a:r>
              <a:rPr lang="en-US" sz="2500" dirty="0">
                <a:sym typeface="Wingdings" panose="05000000000000000000" pitchFamily="2" charset="2"/>
              </a:rPr>
              <a:t> </a:t>
            </a:r>
            <a:r>
              <a:rPr lang="en-US" sz="2500" dirty="0" err="1">
                <a:sym typeface="Wingdings" panose="05000000000000000000" pitchFamily="2" charset="2"/>
              </a:rPr>
              <a:t>phiên</a:t>
            </a:r>
            <a:r>
              <a:rPr lang="en-US" sz="2500" dirty="0">
                <a:sym typeface="Wingdings" panose="05000000000000000000" pitchFamily="2" charset="2"/>
              </a:rPr>
              <a:t> </a:t>
            </a:r>
            <a:r>
              <a:rPr lang="en-US" sz="2500" dirty="0" err="1">
                <a:sym typeface="Wingdings" panose="05000000000000000000" pitchFamily="2" charset="2"/>
              </a:rPr>
              <a:t>tư</a:t>
            </a:r>
            <a:r>
              <a:rPr lang="en-US" sz="2500" dirty="0">
                <a:sym typeface="Wingdings" panose="05000000000000000000" pitchFamily="2" charset="2"/>
              </a:rPr>
              <a:t> </a:t>
            </a:r>
            <a:r>
              <a:rPr lang="en-US" sz="2500" dirty="0" err="1">
                <a:sym typeface="Wingdings" panose="05000000000000000000" pitchFamily="2" charset="2"/>
              </a:rPr>
              <a:t>vấn</a:t>
            </a:r>
            <a:endParaRPr lang="en-US" sz="2500" dirty="0"/>
          </a:p>
        </p:txBody>
      </p:sp>
      <p:sp>
        <p:nvSpPr>
          <p:cNvPr id="11" name="Cloud Callout 10"/>
          <p:cNvSpPr/>
          <p:nvPr/>
        </p:nvSpPr>
        <p:spPr>
          <a:xfrm>
            <a:off x="4324350" y="4408665"/>
            <a:ext cx="4857750" cy="2312850"/>
          </a:xfrm>
          <a:prstGeom prst="cloudCallout">
            <a:avLst>
              <a:gd name="adj1" fmla="val -18570"/>
              <a:gd name="adj2" fmla="val -8297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500" dirty="0" smtClean="0"/>
              <a:t>&gt; 3 </a:t>
            </a:r>
            <a:r>
              <a:rPr lang="en-US" sz="2500" dirty="0" err="1" smtClean="0"/>
              <a:t>ngày</a:t>
            </a:r>
            <a:r>
              <a:rPr lang="en-US" sz="2500" dirty="0" smtClean="0"/>
              <a:t> </a:t>
            </a:r>
          </a:p>
          <a:p>
            <a:pPr algn="ctr">
              <a:defRPr/>
            </a:pPr>
            <a:r>
              <a:rPr lang="en-US" sz="2500" dirty="0" smtClean="0">
                <a:sym typeface="Wingdings" panose="05000000000000000000" pitchFamily="2" charset="2"/>
              </a:rPr>
              <a:t> </a:t>
            </a:r>
            <a:r>
              <a:rPr lang="en-US" sz="2500" dirty="0" err="1" smtClean="0">
                <a:sym typeface="Wingdings" panose="05000000000000000000" pitchFamily="2" charset="2"/>
              </a:rPr>
              <a:t>chỉ</a:t>
            </a:r>
            <a:r>
              <a:rPr lang="en-US" sz="2500" dirty="0" smtClean="0">
                <a:sym typeface="Wingdings" panose="05000000000000000000" pitchFamily="2" charset="2"/>
              </a:rPr>
              <a:t> </a:t>
            </a:r>
            <a:r>
              <a:rPr lang="en-US" sz="2500" dirty="0" err="1" smtClean="0">
                <a:sym typeface="Wingdings" panose="05000000000000000000" pitchFamily="2" charset="2"/>
              </a:rPr>
              <a:t>phát</a:t>
            </a:r>
            <a:r>
              <a:rPr lang="en-US" sz="2500" dirty="0" smtClean="0">
                <a:sym typeface="Wingdings" panose="05000000000000000000" pitchFamily="2" charset="2"/>
              </a:rPr>
              <a:t> </a:t>
            </a:r>
            <a:r>
              <a:rPr lang="en-US" sz="2500" dirty="0" err="1" smtClean="0">
                <a:sym typeface="Wingdings" panose="05000000000000000000" pitchFamily="2" charset="2"/>
              </a:rPr>
              <a:t>thuốc</a:t>
            </a:r>
            <a:r>
              <a:rPr lang="en-US" sz="2500" dirty="0" smtClean="0">
                <a:sym typeface="Wingdings" panose="05000000000000000000" pitchFamily="2" charset="2"/>
              </a:rPr>
              <a:t> </a:t>
            </a:r>
            <a:r>
              <a:rPr lang="en-US" sz="2500" dirty="0" err="1" smtClean="0">
                <a:sym typeface="Wingdings" panose="05000000000000000000" pitchFamily="2" charset="2"/>
              </a:rPr>
              <a:t>khi</a:t>
            </a:r>
            <a:r>
              <a:rPr lang="en-US" sz="2500" dirty="0" smtClean="0">
                <a:sym typeface="Wingdings" panose="05000000000000000000" pitchFamily="2" charset="2"/>
              </a:rPr>
              <a:t> BN </a:t>
            </a:r>
            <a:r>
              <a:rPr lang="en-US" sz="2500" dirty="0" err="1" smtClean="0">
                <a:sym typeface="Wingdings" panose="05000000000000000000" pitchFamily="2" charset="2"/>
              </a:rPr>
              <a:t>hoàn</a:t>
            </a:r>
            <a:r>
              <a:rPr lang="en-US" sz="2500" dirty="0" smtClean="0">
                <a:sym typeface="Wingdings" panose="05000000000000000000" pitchFamily="2" charset="2"/>
              </a:rPr>
              <a:t> </a:t>
            </a:r>
            <a:r>
              <a:rPr lang="en-US" sz="2500" dirty="0" err="1" smtClean="0">
                <a:sym typeface="Wingdings" panose="05000000000000000000" pitchFamily="2" charset="2"/>
              </a:rPr>
              <a:t>thành</a:t>
            </a:r>
            <a:r>
              <a:rPr lang="en-US" sz="2500" dirty="0" smtClean="0">
                <a:sym typeface="Wingdings" panose="05000000000000000000" pitchFamily="2" charset="2"/>
              </a:rPr>
              <a:t> </a:t>
            </a:r>
            <a:r>
              <a:rPr lang="en-US" sz="2500" dirty="0" err="1" smtClean="0">
                <a:sym typeface="Wingdings" panose="05000000000000000000" pitchFamily="2" charset="2"/>
              </a:rPr>
              <a:t>phiên</a:t>
            </a:r>
            <a:r>
              <a:rPr lang="en-US" sz="2500" dirty="0" smtClean="0">
                <a:sym typeface="Wingdings" panose="05000000000000000000" pitchFamily="2" charset="2"/>
              </a:rPr>
              <a:t> </a:t>
            </a:r>
            <a:r>
              <a:rPr lang="en-US" sz="2500" dirty="0" err="1" smtClean="0">
                <a:sym typeface="Wingdings" panose="05000000000000000000" pitchFamily="2" charset="2"/>
              </a:rPr>
              <a:t>tư</a:t>
            </a:r>
            <a:r>
              <a:rPr lang="en-US" sz="2500" dirty="0" smtClean="0">
                <a:sym typeface="Wingdings" panose="05000000000000000000" pitchFamily="2" charset="2"/>
              </a:rPr>
              <a:t> </a:t>
            </a:r>
            <a:r>
              <a:rPr lang="en-US" sz="2500" dirty="0" err="1" smtClean="0">
                <a:sym typeface="Wingdings" panose="05000000000000000000" pitchFamily="2" charset="2"/>
              </a:rPr>
              <a:t>vấn</a:t>
            </a:r>
            <a:r>
              <a:rPr lang="en-US" sz="2500" dirty="0" smtClean="0">
                <a:sym typeface="Wingdings" panose="05000000000000000000" pitchFamily="2" charset="2"/>
              </a:rPr>
              <a:t> </a:t>
            </a:r>
            <a:r>
              <a:rPr lang="en-US" sz="2500" dirty="0" err="1" smtClean="0">
                <a:sym typeface="Wingdings" panose="05000000000000000000" pitchFamily="2" charset="2"/>
              </a:rPr>
              <a:t>và</a:t>
            </a:r>
            <a:r>
              <a:rPr lang="en-US" sz="2500" dirty="0" smtClean="0">
                <a:sym typeface="Wingdings" panose="05000000000000000000" pitchFamily="2" charset="2"/>
              </a:rPr>
              <a:t> </a:t>
            </a:r>
            <a:r>
              <a:rPr lang="en-US" sz="2500" dirty="0" err="1" smtClean="0">
                <a:sym typeface="Wingdings" panose="05000000000000000000" pitchFamily="2" charset="2"/>
              </a:rPr>
              <a:t>có</a:t>
            </a:r>
            <a:r>
              <a:rPr lang="en-US" sz="2500" dirty="0" smtClean="0">
                <a:sym typeface="Wingdings" panose="05000000000000000000" pitchFamily="2" charset="2"/>
              </a:rPr>
              <a:t> y </a:t>
            </a:r>
            <a:r>
              <a:rPr lang="en-US" sz="2500" dirty="0" err="1" smtClean="0">
                <a:sym typeface="Wingdings" panose="05000000000000000000" pitchFamily="2" charset="2"/>
              </a:rPr>
              <a:t>lệnh</a:t>
            </a:r>
            <a:r>
              <a:rPr lang="en-US" sz="2500" dirty="0" smtClean="0">
                <a:sym typeface="Wingdings" panose="05000000000000000000" pitchFamily="2" charset="2"/>
              </a:rPr>
              <a:t> </a:t>
            </a:r>
            <a:r>
              <a:rPr lang="en-US" sz="2500" dirty="0" err="1" smtClean="0">
                <a:sym typeface="Wingdings" panose="05000000000000000000" pitchFamily="2" charset="2"/>
              </a:rPr>
              <a:t>mới</a:t>
            </a:r>
            <a:r>
              <a:rPr lang="en-US" sz="2500" dirty="0" smtClean="0">
                <a:sym typeface="Wingdings" panose="05000000000000000000" pitchFamily="2" charset="2"/>
              </a:rPr>
              <a:t> </a:t>
            </a:r>
            <a:r>
              <a:rPr lang="en-US" sz="2500" dirty="0" err="1" smtClean="0">
                <a:sym typeface="Wingdings" panose="05000000000000000000" pitchFamily="2" charset="2"/>
              </a:rPr>
              <a:t>của</a:t>
            </a:r>
            <a:r>
              <a:rPr lang="en-US" sz="2500" dirty="0" smtClean="0">
                <a:sym typeface="Wingdings" panose="05000000000000000000" pitchFamily="2" charset="2"/>
              </a:rPr>
              <a:t> BS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880676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PPT3or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7202</TotalTime>
  <Words>958</Words>
  <Application>Microsoft Office PowerPoint</Application>
  <PresentationFormat>On-screen Show (4:3)</PresentationFormat>
  <Paragraphs>98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Geneva</vt:lpstr>
      <vt:lpstr>MS PGothic</vt:lpstr>
      <vt:lpstr>Arial</vt:lpstr>
      <vt:lpstr>Calibri</vt:lpstr>
      <vt:lpstr>Wingdings</vt:lpstr>
      <vt:lpstr>4_Office Theme</vt:lpstr>
      <vt:lpstr>3_Office Theme</vt:lpstr>
      <vt:lpstr>1_Custom Design</vt:lpstr>
      <vt:lpstr>Custom Design</vt:lpstr>
      <vt:lpstr>2_Office Theme</vt:lpstr>
      <vt:lpstr>5_Office Theme</vt:lpstr>
      <vt:lpstr>PPT3orange</vt:lpstr>
      <vt:lpstr>1_Office Theme</vt:lpstr>
      <vt:lpstr>PowerPoint Presentation</vt:lpstr>
      <vt:lpstr>MỤC ĐÍCH</vt:lpstr>
      <vt:lpstr>ĐỊNH NGHĨA</vt:lpstr>
      <vt:lpstr>SƠ ĐỒ QUI TRÌNH</vt:lpstr>
      <vt:lpstr>1. Phân loại người bệnh bỏ liều</vt:lpstr>
      <vt:lpstr>2. Liên hệ với BN/người hỗ trợ</vt:lpstr>
      <vt:lpstr>3. Tư vấn</vt:lpstr>
      <vt:lpstr>4. Khám bệnh</vt:lpstr>
      <vt:lpstr>5. Cấp phát thuốc</vt:lpstr>
      <vt:lpstr>6. Thống kê báo cáo</vt:lpstr>
      <vt:lpstr>PowerPoint Presentation</vt:lpstr>
      <vt:lpstr>CÂU HỎI</vt:lpstr>
      <vt:lpstr>Hãy liệt kê các bước của qui trình xử trí bệnh nhân bỏ liều không thông báo theo trình tự của quy trình chuẩn?</vt:lpstr>
      <vt:lpstr>Hãy liệt kê các bước của qui trình xử trí bệnh nhân bỏ liều có thông báo theo trình tự của quy trình chuẩn?</vt:lpstr>
      <vt:lpstr>Những việc nhân viên cấp phát thuốc cần làm trong quá trình xử trí bệnh nhân bỏ liều</vt:lpstr>
      <vt:lpstr>Những việc nhân viên hành chánh cần làm trong quá trình xử trí bệnh nhân bỏ liều?</vt:lpstr>
      <vt:lpstr>XIN CÁM ƠN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Nhu Trang</cp:lastModifiedBy>
  <cp:revision>307</cp:revision>
  <cp:lastPrinted>2014-09-09T03:28:17Z</cp:lastPrinted>
  <dcterms:created xsi:type="dcterms:W3CDTF">2013-04-17T09:14:38Z</dcterms:created>
  <dcterms:modified xsi:type="dcterms:W3CDTF">2017-06-30T09:39:41Z</dcterms:modified>
</cp:coreProperties>
</file>