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7.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9" r:id="rId1"/>
    <p:sldMasterId id="2147483976" r:id="rId2"/>
    <p:sldMasterId id="2147484004" r:id="rId3"/>
    <p:sldMasterId id="2147483992" r:id="rId4"/>
    <p:sldMasterId id="2147483974" r:id="rId5"/>
    <p:sldMasterId id="2147483981" r:id="rId6"/>
    <p:sldMasterId id="2147484016" r:id="rId7"/>
    <p:sldMasterId id="2147484022" r:id="rId8"/>
  </p:sldMasterIdLst>
  <p:notesMasterIdLst>
    <p:notesMasterId r:id="rId21"/>
  </p:notesMasterIdLst>
  <p:sldIdLst>
    <p:sldId id="433" r:id="rId9"/>
    <p:sldId id="363" r:id="rId10"/>
    <p:sldId id="445" r:id="rId11"/>
    <p:sldId id="448" r:id="rId12"/>
    <p:sldId id="449" r:id="rId13"/>
    <p:sldId id="450" r:id="rId14"/>
    <p:sldId id="452" r:id="rId15"/>
    <p:sldId id="453" r:id="rId16"/>
    <p:sldId id="454" r:id="rId17"/>
    <p:sldId id="455" r:id="rId18"/>
    <p:sldId id="456" r:id="rId19"/>
    <p:sldId id="440" r:id="rId2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a Rahman Khan" initials="" lastIdx="5" clrIdx="0"/>
  <p:cmAuthor id="1" name="Mai (MMT), Pham Thi Thanh" initials="Mai"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407"/>
    <a:srgbClr val="FF6701"/>
    <a:srgbClr val="0000FF"/>
    <a:srgbClr val="FF1F06"/>
    <a:srgbClr val="FFFF00"/>
    <a:srgbClr val="943784"/>
    <a:srgbClr val="944E88"/>
    <a:srgbClr val="FF1D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4660"/>
  </p:normalViewPr>
  <p:slideViewPr>
    <p:cSldViewPr snapToGrid="0" snapToObjects="1">
      <p:cViewPr varScale="1">
        <p:scale>
          <a:sx n="67" d="100"/>
          <a:sy n="67" d="100"/>
        </p:scale>
        <p:origin x="942" y="60"/>
      </p:cViewPr>
      <p:guideLst>
        <p:guide orient="horz" pos="2160"/>
        <p:guide pos="2880"/>
      </p:guideLst>
    </p:cSldViewPr>
  </p:slideViewPr>
  <p:notesTextViewPr>
    <p:cViewPr>
      <p:scale>
        <a:sx n="100" d="100"/>
        <a:sy n="100" d="100"/>
      </p:scale>
      <p:origin x="0" y="0"/>
    </p:cViewPr>
  </p:notesTextViewPr>
  <p:sorterViewPr>
    <p:cViewPr>
      <p:scale>
        <a:sx n="158" d="100"/>
        <a:sy n="158" d="100"/>
      </p:scale>
      <p:origin x="0" y="80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B20C625-8C01-1743-BDC4-FA2931EDB676}" type="datetimeFigureOut">
              <a:rPr lang="en-US" smtClean="0"/>
              <a:t>7/3/2017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BADF7E4A-2A4C-E94B-B1E3-7E706693CE01}" type="slidenum">
              <a:rPr lang="en-US" smtClean="0"/>
              <a:t>‹#›</a:t>
            </a:fld>
            <a:endParaRPr lang="en-US"/>
          </a:p>
        </p:txBody>
      </p:sp>
    </p:spTree>
    <p:extLst>
      <p:ext uri="{BB962C8B-B14F-4D97-AF65-F5344CB8AC3E}">
        <p14:creationId xmlns:p14="http://schemas.microsoft.com/office/powerpoint/2010/main" val="27654832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ADF7E4A-2A4C-E94B-B1E3-7E706693CE01}" type="slidenum">
              <a:rPr lang="en-US" smtClean="0"/>
              <a:t>1</a:t>
            </a:fld>
            <a:endParaRPr lang="en-US"/>
          </a:p>
        </p:txBody>
      </p:sp>
    </p:spTree>
    <p:extLst>
      <p:ext uri="{BB962C8B-B14F-4D97-AF65-F5344CB8AC3E}">
        <p14:creationId xmlns:p14="http://schemas.microsoft.com/office/powerpoint/2010/main" val="3425480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235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fld id="{E86F6BF1-F98A-4CDF-8C2D-B5D577E558DB}" type="slidenum">
              <a:rPr lang="en-US" altLang="en-US" sz="1200"/>
              <a:pPr/>
              <a:t>4</a:t>
            </a:fld>
            <a:endParaRPr lang="en-US" altLang="en-US" sz="1200"/>
          </a:p>
        </p:txBody>
      </p:sp>
    </p:spTree>
    <p:extLst>
      <p:ext uri="{BB962C8B-B14F-4D97-AF65-F5344CB8AC3E}">
        <p14:creationId xmlns:p14="http://schemas.microsoft.com/office/powerpoint/2010/main" val="601926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2.jpeg"/><Relationship Id="rId7" Type="http://schemas.openxmlformats.org/officeDocument/2006/relationships/image" Target="../media/image7.jpe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6.jpeg"/><Relationship Id="rId11"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jpeg"/></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2.jpeg"/><Relationship Id="rId7"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6.jpeg"/><Relationship Id="rId11"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9.jpeg"/></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Master" Target="../slideMasters/slideMaster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9.jpeg"/><Relationship Id="rId1" Type="http://schemas.openxmlformats.org/officeDocument/2006/relationships/slideMaster" Target="../slideMasters/slideMaster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jpeg"/><Relationship Id="rId7" Type="http://schemas.openxmlformats.org/officeDocument/2006/relationships/image" Target="../media/image25.jpeg"/><Relationship Id="rId2" Type="http://schemas.openxmlformats.org/officeDocument/2006/relationships/image" Target="../media/image12.jpeg"/><Relationship Id="rId1" Type="http://schemas.openxmlformats.org/officeDocument/2006/relationships/slideMaster" Target="../slideMasters/slideMaster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24.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7.png"/><Relationship Id="rId2" Type="http://schemas.openxmlformats.org/officeDocument/2006/relationships/image" Target="../media/image19.jpeg"/><Relationship Id="rId1" Type="http://schemas.openxmlformats.org/officeDocument/2006/relationships/slideMaster" Target="../slideMasters/slideMaster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F06F380B-18FA-43A9-BC3A-A963F2A60A0C}" type="slidenum">
              <a:rPr lang="en-US"/>
              <a:pPr>
                <a:defRPr/>
              </a:pPr>
              <a:t>‹#›</a:t>
            </a:fld>
            <a:endParaRPr lang="en-US" dirty="0"/>
          </a:p>
        </p:txBody>
      </p:sp>
    </p:spTree>
    <p:extLst>
      <p:ext uri="{BB962C8B-B14F-4D97-AF65-F5344CB8AC3E}">
        <p14:creationId xmlns:p14="http://schemas.microsoft.com/office/powerpoint/2010/main" val="36090302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0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F8053-CB51-4141-B2CC-AE3A8019156B}"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634241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F8053-CB51-4141-B2CC-AE3A8019156B}"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2921776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305439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9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9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696270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1999125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473234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5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282BC7-7FA8-4C6F-9FCD-8014F9B7187E}"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2205518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282BC7-7FA8-4C6F-9FCD-8014F9B7187E}"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19012063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5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282BC7-7FA8-4C6F-9FCD-8014F9B7187E}" type="datetimeFigureOut">
              <a:rPr lang="en-US" smtClean="0"/>
              <a:t>7/3/2017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339695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282BC7-7FA8-4C6F-9FCD-8014F9B7187E}" type="datetimeFigureOut">
              <a:rPr lang="en-US" smtClean="0"/>
              <a:t>7/3/2017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1085723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F06F380B-18FA-43A9-BC3A-A963F2A60A0C}" type="slidenum">
              <a:rPr lang="en-US"/>
              <a:pPr>
                <a:defRPr/>
              </a:pPr>
              <a:t>‹#›</a:t>
            </a:fld>
            <a:endParaRPr lang="en-US" dirty="0"/>
          </a:p>
        </p:txBody>
      </p:sp>
    </p:spTree>
    <p:extLst>
      <p:ext uri="{BB962C8B-B14F-4D97-AF65-F5344CB8AC3E}">
        <p14:creationId xmlns:p14="http://schemas.microsoft.com/office/powerpoint/2010/main" val="104130283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282BC7-7FA8-4C6F-9FCD-8014F9B7187E}" type="datetimeFigureOut">
              <a:rPr lang="en-US" smtClean="0"/>
              <a:t>7/3/2017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838826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0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282BC7-7FA8-4C6F-9FCD-8014F9B7187E}"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8185093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282BC7-7FA8-4C6F-9FCD-8014F9B7187E}"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37842856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34542175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9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9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282BC7-7FA8-4C6F-9FCD-8014F9B7187E}"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0D953C-8303-408D-B7C0-E6760DA69D0F}" type="slidenum">
              <a:rPr lang="en-US" smtClean="0"/>
              <a:t>‹#›</a:t>
            </a:fld>
            <a:endParaRPr lang="en-US"/>
          </a:p>
        </p:txBody>
      </p:sp>
    </p:spTree>
    <p:extLst>
      <p:ext uri="{BB962C8B-B14F-4D97-AF65-F5344CB8AC3E}">
        <p14:creationId xmlns:p14="http://schemas.microsoft.com/office/powerpoint/2010/main" val="3892888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defTabSz="914400" eaLnBrk="0" hangingPunct="0">
              <a:defRPr/>
            </a:lvl1pPr>
          </a:lstStyle>
          <a:p>
            <a:fld id="{A7276469-ADD2-4E64-A47E-FE74A0105F6C}" type="slidenum">
              <a:rPr lang="en-US" altLang="en-US"/>
              <a:pPr/>
              <a:t>‹#›</a:t>
            </a:fld>
            <a:endParaRPr lang="en-US" altLang="en-US"/>
          </a:p>
        </p:txBody>
      </p:sp>
    </p:spTree>
    <p:extLst>
      <p:ext uri="{BB962C8B-B14F-4D97-AF65-F5344CB8AC3E}">
        <p14:creationId xmlns:p14="http://schemas.microsoft.com/office/powerpoint/2010/main" val="33512648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600450"/>
            <a:ext cx="7086600" cy="203835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p:txBody>
          <a:bodyPr/>
          <a:lstStyle>
            <a:lvl1pPr defTabSz="914400" eaLnBrk="0" hangingPunct="0">
              <a:defRPr smtClean="0"/>
            </a:lvl1pPr>
          </a:lstStyle>
          <a:p>
            <a:pPr>
              <a:defRPr/>
            </a:pPr>
            <a:fld id="{1E936E92-AA1E-452C-B153-2DD940683BD4}" type="slidenum">
              <a:rPr lang="en-US" altLang="en-US"/>
              <a:pPr>
                <a:defRPr/>
              </a:pPr>
              <a:t>‹#›</a:t>
            </a:fld>
            <a:endParaRPr lang="en-US" altLang="en-US"/>
          </a:p>
        </p:txBody>
      </p:sp>
    </p:spTree>
    <p:extLst>
      <p:ext uri="{BB962C8B-B14F-4D97-AF65-F5344CB8AC3E}">
        <p14:creationId xmlns:p14="http://schemas.microsoft.com/office/powerpoint/2010/main" val="23891915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defTabSz="914400" eaLnBrk="0" hangingPunct="0">
              <a:defRPr smtClean="0"/>
            </a:lvl1pPr>
          </a:lstStyle>
          <a:p>
            <a:pPr>
              <a:defRPr/>
            </a:pPr>
            <a:fld id="{10C163E7-B99D-448C-8F50-C21D40B13825}" type="slidenum">
              <a:rPr lang="en-US" altLang="en-US"/>
              <a:pPr>
                <a:defRPr/>
              </a:pPr>
              <a:t>‹#›</a:t>
            </a:fld>
            <a:endParaRPr lang="en-US" altLang="en-US"/>
          </a:p>
        </p:txBody>
      </p:sp>
    </p:spTree>
    <p:extLst>
      <p:ext uri="{BB962C8B-B14F-4D97-AF65-F5344CB8AC3E}">
        <p14:creationId xmlns:p14="http://schemas.microsoft.com/office/powerpoint/2010/main" val="28579374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62"/>
            <a:ext cx="7772400" cy="1362075"/>
          </a:xfrm>
        </p:spPr>
        <p:txBody>
          <a:bodyPr anchor="t">
            <a:normAutofit/>
          </a:bodyPr>
          <a:lstStyle>
            <a:lvl1pPr algn="l">
              <a:defRPr sz="28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defTabSz="914400" eaLnBrk="0" hangingPunct="0">
              <a:defRPr smtClean="0"/>
            </a:lvl1pPr>
          </a:lstStyle>
          <a:p>
            <a:pPr>
              <a:defRPr/>
            </a:pPr>
            <a:fld id="{C35B23A4-5DA0-4FAE-A2FE-F5415C3DB79A}" type="slidenum">
              <a:rPr lang="en-US" altLang="en-US"/>
              <a:pPr>
                <a:defRPr/>
              </a:pPr>
              <a:t>‹#›</a:t>
            </a:fld>
            <a:endParaRPr lang="en-US" altLang="en-US"/>
          </a:p>
        </p:txBody>
      </p:sp>
    </p:spTree>
    <p:extLst>
      <p:ext uri="{BB962C8B-B14F-4D97-AF65-F5344CB8AC3E}">
        <p14:creationId xmlns:p14="http://schemas.microsoft.com/office/powerpoint/2010/main" val="846978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defTabSz="914400" eaLnBrk="0" hangingPunct="0">
              <a:defRPr smtClean="0"/>
            </a:lvl1pPr>
          </a:lstStyle>
          <a:p>
            <a:pPr>
              <a:defRPr/>
            </a:pPr>
            <a:fld id="{BBC6E686-C7A4-42B2-96C3-B0EF28E94B8D}" type="slidenum">
              <a:rPr lang="en-US" altLang="en-US"/>
              <a:pPr>
                <a:defRPr/>
              </a:pPr>
              <a:t>‹#›</a:t>
            </a:fld>
            <a:endParaRPr lang="en-US" altLang="en-US"/>
          </a:p>
        </p:txBody>
      </p:sp>
    </p:spTree>
    <p:extLst>
      <p:ext uri="{BB962C8B-B14F-4D97-AF65-F5344CB8AC3E}">
        <p14:creationId xmlns:p14="http://schemas.microsoft.com/office/powerpoint/2010/main" val="2854551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32375050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1523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4994"/>
            <a:ext cx="4040188"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56" y="121523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6" y="1854994"/>
            <a:ext cx="4041775" cy="4271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10"/>
          </p:nvPr>
        </p:nvSpPr>
        <p:spPr/>
        <p:txBody>
          <a:bodyPr/>
          <a:lstStyle>
            <a:lvl1pPr defTabSz="914400" eaLnBrk="0" hangingPunct="0">
              <a:defRPr smtClean="0"/>
            </a:lvl1pPr>
          </a:lstStyle>
          <a:p>
            <a:pPr>
              <a:defRPr/>
            </a:pPr>
            <a:fld id="{D0F2A2E4-F672-4D21-8723-E48D69B4BCD4}" type="slidenum">
              <a:rPr lang="en-US" altLang="en-US"/>
              <a:pPr>
                <a:defRPr/>
              </a:pPr>
              <a:t>‹#›</a:t>
            </a:fld>
            <a:endParaRPr lang="en-US" altLang="en-US"/>
          </a:p>
        </p:txBody>
      </p:sp>
    </p:spTree>
    <p:extLst>
      <p:ext uri="{BB962C8B-B14F-4D97-AF65-F5344CB8AC3E}">
        <p14:creationId xmlns:p14="http://schemas.microsoft.com/office/powerpoint/2010/main" val="15910012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defTabSz="914400" eaLnBrk="0" hangingPunct="0">
              <a:defRPr smtClean="0"/>
            </a:lvl1pPr>
          </a:lstStyle>
          <a:p>
            <a:pPr>
              <a:defRPr/>
            </a:pPr>
            <a:fld id="{30AF6F54-1C5D-423C-91D9-8FBC9F0483DC}" type="slidenum">
              <a:rPr lang="en-US" altLang="en-US"/>
              <a:pPr>
                <a:defRPr/>
              </a:pPr>
              <a:t>‹#›</a:t>
            </a:fld>
            <a:endParaRPr lang="en-US" altLang="en-US"/>
          </a:p>
        </p:txBody>
      </p:sp>
    </p:spTree>
    <p:extLst>
      <p:ext uri="{BB962C8B-B14F-4D97-AF65-F5344CB8AC3E}">
        <p14:creationId xmlns:p14="http://schemas.microsoft.com/office/powerpoint/2010/main" val="13039146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defTabSz="914400" eaLnBrk="0" hangingPunct="0">
              <a:defRPr smtClean="0"/>
            </a:lvl1pPr>
          </a:lstStyle>
          <a:p>
            <a:pPr>
              <a:defRPr/>
            </a:pPr>
            <a:fld id="{46123394-10AF-4D34-A28E-A963E9F8BCCC}" type="slidenum">
              <a:rPr lang="en-US" altLang="en-US"/>
              <a:pPr>
                <a:defRPr/>
              </a:pPr>
              <a:t>‹#›</a:t>
            </a:fld>
            <a:endParaRPr lang="en-US" altLang="en-US"/>
          </a:p>
        </p:txBody>
      </p:sp>
    </p:spTree>
    <p:extLst>
      <p:ext uri="{BB962C8B-B14F-4D97-AF65-F5344CB8AC3E}">
        <p14:creationId xmlns:p14="http://schemas.microsoft.com/office/powerpoint/2010/main" val="21956734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260"/>
            <a:ext cx="5486400" cy="35083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defTabSz="914400" eaLnBrk="0" hangingPunct="0">
              <a:defRPr smtClean="0"/>
            </a:lvl1pPr>
          </a:lstStyle>
          <a:p>
            <a:pPr>
              <a:defRPr/>
            </a:pPr>
            <a:fld id="{13186114-4658-4DAD-985B-03298C832823}" type="slidenum">
              <a:rPr lang="en-US" altLang="en-US"/>
              <a:pPr>
                <a:defRPr/>
              </a:pPr>
              <a:t>‹#›</a:t>
            </a:fld>
            <a:endParaRPr lang="en-US" altLang="en-US"/>
          </a:p>
        </p:txBody>
      </p:sp>
    </p:spTree>
    <p:extLst>
      <p:ext uri="{BB962C8B-B14F-4D97-AF65-F5344CB8AC3E}">
        <p14:creationId xmlns:p14="http://schemas.microsoft.com/office/powerpoint/2010/main" val="12055802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4" name="Picture 6" descr="FHI360 Slide Second Page_blue-partners.pn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2149" y="6262745"/>
            <a:ext cx="150614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679973" y="6286557"/>
            <a:ext cx="654844"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485613" y="6200775"/>
            <a:ext cx="588169"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3824288" y="6165907"/>
            <a:ext cx="610791"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p:cNvPicPr>
            <a:picLocks noChangeAspect="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422922" y="6286500"/>
            <a:ext cx="12954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6"/>
          <p:cNvPicPr>
            <a:picLocks noChangeAspect="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6985399" y="6200775"/>
            <a:ext cx="621506"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7"/>
          <p:cNvPicPr>
            <a:picLocks noChangeAspect="1"/>
          </p:cNvPicPr>
          <p:nvPr userDrawn="1"/>
        </p:nvPicPr>
        <p:blipFill>
          <a:blip r:embed="rId9" cstate="email">
            <a:extLst>
              <a:ext uri="{28A0092B-C50C-407E-A947-70E740481C1C}">
                <a14:useLocalDpi xmlns:a14="http://schemas.microsoft.com/office/drawing/2010/main" val="0"/>
              </a:ext>
            </a:extLst>
          </a:blip>
          <a:srcRect/>
          <a:stretch>
            <a:fillRect/>
          </a:stretch>
        </p:blipFill>
        <p:spPr bwMode="auto">
          <a:xfrm>
            <a:off x="7733110" y="6180138"/>
            <a:ext cx="526256"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8"/>
          <p:cNvPicPr>
            <a:picLocks noChangeAspect="1"/>
          </p:cNvPicPr>
          <p:nvPr userDrawn="1"/>
        </p:nvPicPr>
        <p:blipFill>
          <a:blip r:embed="rId10" cstate="email">
            <a:extLst>
              <a:ext uri="{28A0092B-C50C-407E-A947-70E740481C1C}">
                <a14:useLocalDpi xmlns:a14="http://schemas.microsoft.com/office/drawing/2010/main" val="0"/>
              </a:ext>
            </a:extLst>
          </a:blip>
          <a:srcRect/>
          <a:stretch>
            <a:fillRect/>
          </a:stretch>
        </p:blipFill>
        <p:spPr bwMode="auto">
          <a:xfrm>
            <a:off x="5537598" y="6329420"/>
            <a:ext cx="1302544"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9"/>
          <p:cNvPicPr>
            <a:picLocks noChangeAspect="1"/>
          </p:cNvPicPr>
          <p:nvPr userDrawn="1"/>
        </p:nvPicPr>
        <p:blipFill>
          <a:blip r:embed="rId11" cstate="email">
            <a:extLst>
              <a:ext uri="{28A0092B-C50C-407E-A947-70E740481C1C}">
                <a14:useLocalDpi xmlns:a14="http://schemas.microsoft.com/office/drawing/2010/main" val="0"/>
              </a:ext>
            </a:extLst>
          </a:blip>
          <a:srcRect/>
          <a:stretch>
            <a:fillRect/>
          </a:stretch>
        </p:blipFill>
        <p:spPr bwMode="auto">
          <a:xfrm>
            <a:off x="4435079" y="6253220"/>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0" descr="10-0193.4_PartnerLogos_Inner_Light_NoGradient.png"/>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2149" y="6304020"/>
            <a:ext cx="150614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679973" y="6327832"/>
            <a:ext cx="654844"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485613" y="6242050"/>
            <a:ext cx="588169"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4"/>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3824288" y="6207182"/>
            <a:ext cx="610791"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5"/>
          <p:cNvPicPr>
            <a:picLocks noChangeAspect="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422922" y="6327775"/>
            <a:ext cx="12954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6"/>
          <p:cNvPicPr>
            <a:picLocks noChangeAspect="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6985399" y="6242050"/>
            <a:ext cx="621506"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7"/>
          <p:cNvPicPr>
            <a:picLocks noChangeAspect="1"/>
          </p:cNvPicPr>
          <p:nvPr userDrawn="1"/>
        </p:nvPicPr>
        <p:blipFill>
          <a:blip r:embed="rId9" cstate="email">
            <a:extLst>
              <a:ext uri="{28A0092B-C50C-407E-A947-70E740481C1C}">
                <a14:useLocalDpi xmlns:a14="http://schemas.microsoft.com/office/drawing/2010/main" val="0"/>
              </a:ext>
            </a:extLst>
          </a:blip>
          <a:srcRect/>
          <a:stretch>
            <a:fillRect/>
          </a:stretch>
        </p:blipFill>
        <p:spPr bwMode="auto">
          <a:xfrm>
            <a:off x="7733110" y="6242050"/>
            <a:ext cx="526256"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8"/>
          <p:cNvPicPr>
            <a:picLocks noChangeAspect="1"/>
          </p:cNvPicPr>
          <p:nvPr userDrawn="1"/>
        </p:nvPicPr>
        <p:blipFill>
          <a:blip r:embed="rId10" cstate="email">
            <a:extLst>
              <a:ext uri="{28A0092B-C50C-407E-A947-70E740481C1C}">
                <a14:useLocalDpi xmlns:a14="http://schemas.microsoft.com/office/drawing/2010/main" val="0"/>
              </a:ext>
            </a:extLst>
          </a:blip>
          <a:srcRect/>
          <a:stretch>
            <a:fillRect/>
          </a:stretch>
        </p:blipFill>
        <p:spPr bwMode="auto">
          <a:xfrm>
            <a:off x="5537598" y="6370695"/>
            <a:ext cx="1302544"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9"/>
          <p:cNvPicPr>
            <a:picLocks noChangeAspect="1"/>
          </p:cNvPicPr>
          <p:nvPr userDrawn="1"/>
        </p:nvPicPr>
        <p:blipFill>
          <a:blip r:embed="rId11" cstate="email">
            <a:extLst>
              <a:ext uri="{28A0092B-C50C-407E-A947-70E740481C1C}">
                <a14:useLocalDpi xmlns:a14="http://schemas.microsoft.com/office/drawing/2010/main" val="0"/>
              </a:ext>
            </a:extLst>
          </a:blip>
          <a:srcRect/>
          <a:stretch>
            <a:fillRect/>
          </a:stretch>
        </p:blipFill>
        <p:spPr bwMode="auto">
          <a:xfrm>
            <a:off x="4435079" y="629449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9" name="Text Placeholder 8"/>
          <p:cNvSpPr>
            <a:spLocks noGrp="1"/>
          </p:cNvSpPr>
          <p:nvPr>
            <p:ph type="body" sz="quarter" idx="11"/>
          </p:nvPr>
        </p:nvSpPr>
        <p:spPr>
          <a:xfrm>
            <a:off x="457200" y="1135922"/>
            <a:ext cx="8229600" cy="492827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Slide Number Placeholder 2"/>
          <p:cNvSpPr>
            <a:spLocks noGrp="1"/>
          </p:cNvSpPr>
          <p:nvPr>
            <p:ph type="sldNum" sz="quarter" idx="12"/>
          </p:nvPr>
        </p:nvSpPr>
        <p:spPr/>
        <p:txBody>
          <a:bodyPr/>
          <a:lstStyle>
            <a:lvl1pPr defTabSz="914400" eaLnBrk="0" hangingPunct="0">
              <a:defRPr smtClean="0"/>
            </a:lvl1pPr>
          </a:lstStyle>
          <a:p>
            <a:pPr>
              <a:defRPr/>
            </a:pPr>
            <a:fld id="{ABEBD349-08FF-4BBC-9BC3-B91B6AC61EFA}" type="slidenum">
              <a:rPr lang="en-US" altLang="en-US"/>
              <a:pPr>
                <a:defRPr/>
              </a:pPr>
              <a:t>‹#›</a:t>
            </a:fld>
            <a:endParaRPr lang="en-US" altLang="en-US"/>
          </a:p>
        </p:txBody>
      </p:sp>
    </p:spTree>
    <p:extLst>
      <p:ext uri="{BB962C8B-B14F-4D97-AF65-F5344CB8AC3E}">
        <p14:creationId xmlns:p14="http://schemas.microsoft.com/office/powerpoint/2010/main" val="17867080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chart">
  <p:cSld name="Title and Chart">
    <p:spTree>
      <p:nvGrpSpPr>
        <p:cNvPr id="1" name=""/>
        <p:cNvGrpSpPr/>
        <p:nvPr/>
      </p:nvGrpSpPr>
      <p:grpSpPr>
        <a:xfrm>
          <a:off x="0" y="0"/>
          <a:ext cx="0" cy="0"/>
          <a:chOff x="0" y="0"/>
          <a:chExt cx="0" cy="0"/>
        </a:xfrm>
      </p:grpSpPr>
      <p:pic>
        <p:nvPicPr>
          <p:cNvPr id="4" name="Picture 6" descr="FHI360 Slide Second Page_blue-partners.pn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32149" y="6262745"/>
            <a:ext cx="150614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679973" y="6286557"/>
            <a:ext cx="654844"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485613" y="6200775"/>
            <a:ext cx="588169"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3824288" y="6165907"/>
            <a:ext cx="610791"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p:cNvPicPr>
            <a:picLocks noChangeAspect="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422922" y="6286500"/>
            <a:ext cx="12954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6"/>
          <p:cNvPicPr>
            <a:picLocks noChangeAspect="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6985399" y="6200775"/>
            <a:ext cx="621506"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7"/>
          <p:cNvPicPr>
            <a:picLocks noChangeAspect="1"/>
          </p:cNvPicPr>
          <p:nvPr userDrawn="1"/>
        </p:nvPicPr>
        <p:blipFill>
          <a:blip r:embed="rId9" cstate="email">
            <a:extLst>
              <a:ext uri="{28A0092B-C50C-407E-A947-70E740481C1C}">
                <a14:useLocalDpi xmlns:a14="http://schemas.microsoft.com/office/drawing/2010/main" val="0"/>
              </a:ext>
            </a:extLst>
          </a:blip>
          <a:srcRect/>
          <a:stretch>
            <a:fillRect/>
          </a:stretch>
        </p:blipFill>
        <p:spPr bwMode="auto">
          <a:xfrm>
            <a:off x="7733110" y="6180138"/>
            <a:ext cx="526256"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8"/>
          <p:cNvPicPr>
            <a:picLocks noChangeAspect="1"/>
          </p:cNvPicPr>
          <p:nvPr userDrawn="1"/>
        </p:nvPicPr>
        <p:blipFill>
          <a:blip r:embed="rId10" cstate="email">
            <a:extLst>
              <a:ext uri="{28A0092B-C50C-407E-A947-70E740481C1C}">
                <a14:useLocalDpi xmlns:a14="http://schemas.microsoft.com/office/drawing/2010/main" val="0"/>
              </a:ext>
            </a:extLst>
          </a:blip>
          <a:srcRect/>
          <a:stretch>
            <a:fillRect/>
          </a:stretch>
        </p:blipFill>
        <p:spPr bwMode="auto">
          <a:xfrm>
            <a:off x="5537598" y="6329420"/>
            <a:ext cx="1302544"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p:cNvPicPr>
            <a:picLocks noChangeAspect="1"/>
          </p:cNvPicPr>
          <p:nvPr userDrawn="1"/>
        </p:nvPicPr>
        <p:blipFill>
          <a:blip r:embed="rId11" cstate="email">
            <a:extLst>
              <a:ext uri="{28A0092B-C50C-407E-A947-70E740481C1C}">
                <a14:useLocalDpi xmlns:a14="http://schemas.microsoft.com/office/drawing/2010/main" val="0"/>
              </a:ext>
            </a:extLst>
          </a:blip>
          <a:srcRect/>
          <a:stretch>
            <a:fillRect/>
          </a:stretch>
        </p:blipFill>
        <p:spPr bwMode="auto">
          <a:xfrm>
            <a:off x="4435079" y="6253220"/>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6"/>
            <a:ext cx="8229600" cy="4525963"/>
          </a:xfrm>
        </p:spPr>
        <p:txBody>
          <a:bodyPr/>
          <a:lstStyle/>
          <a:p>
            <a:pPr lvl="0"/>
            <a:endParaRPr lang="en-US" noProof="0"/>
          </a:p>
        </p:txBody>
      </p:sp>
      <p:sp>
        <p:nvSpPr>
          <p:cNvPr id="14" name="Date Placeholder 3"/>
          <p:cNvSpPr>
            <a:spLocks noGrp="1"/>
          </p:cNvSpPr>
          <p:nvPr>
            <p:ph type="dt" sz="half" idx="10"/>
          </p:nvPr>
        </p:nvSpPr>
        <p:spPr>
          <a:xfrm>
            <a:off x="457200" y="6356407"/>
            <a:ext cx="2133600" cy="365125"/>
          </a:xfrm>
          <a:prstGeom prst="rect">
            <a:avLst/>
          </a:prstGeom>
        </p:spPr>
        <p:txBody>
          <a:bodyPr/>
          <a:lstStyle>
            <a:lvl1pPr defTabSz="457200" eaLnBrk="1" hangingPunct="1">
              <a:defRPr>
                <a:solidFill>
                  <a:prstClr val="black"/>
                </a:solidFill>
                <a:latin typeface="Arial" charset="0"/>
                <a:ea typeface="Geneva" charset="-128"/>
                <a:cs typeface="+mn-cs"/>
              </a:defRPr>
            </a:lvl1pPr>
          </a:lstStyle>
          <a:p>
            <a:pPr fontAlgn="base">
              <a:spcBef>
                <a:spcPct val="0"/>
              </a:spcBef>
              <a:spcAft>
                <a:spcPct val="0"/>
              </a:spcAft>
              <a:defRPr/>
            </a:pPr>
            <a:endParaRPr lang="en-US"/>
          </a:p>
        </p:txBody>
      </p:sp>
      <p:sp>
        <p:nvSpPr>
          <p:cNvPr id="15" name="Footer Placeholder 4"/>
          <p:cNvSpPr>
            <a:spLocks noGrp="1"/>
          </p:cNvSpPr>
          <p:nvPr>
            <p:ph type="ftr" sz="quarter" idx="11"/>
          </p:nvPr>
        </p:nvSpPr>
        <p:spPr>
          <a:xfrm>
            <a:off x="3124200" y="6356407"/>
            <a:ext cx="2895600" cy="365125"/>
          </a:xfrm>
          <a:prstGeom prst="rect">
            <a:avLst/>
          </a:prstGeom>
        </p:spPr>
        <p:txBody>
          <a:bodyPr/>
          <a:lstStyle>
            <a:lvl1pPr defTabSz="457200" eaLnBrk="1" hangingPunct="1">
              <a:defRPr>
                <a:solidFill>
                  <a:prstClr val="black"/>
                </a:solidFill>
                <a:latin typeface="Arial" charset="0"/>
                <a:ea typeface="Geneva" charset="-128"/>
                <a:cs typeface="+mn-cs"/>
              </a:defRPr>
            </a:lvl1pPr>
          </a:lstStyle>
          <a:p>
            <a:pPr fontAlgn="base">
              <a:spcBef>
                <a:spcPct val="0"/>
              </a:spcBef>
              <a:spcAft>
                <a:spcPct val="0"/>
              </a:spcAft>
              <a:defRPr/>
            </a:pPr>
            <a:endParaRPr lang="en-US"/>
          </a:p>
        </p:txBody>
      </p:sp>
      <p:sp>
        <p:nvSpPr>
          <p:cNvPr id="16" name="Slide Number Placeholder 5"/>
          <p:cNvSpPr>
            <a:spLocks noGrp="1"/>
          </p:cNvSpPr>
          <p:nvPr>
            <p:ph type="sldNum" sz="quarter" idx="12"/>
          </p:nvPr>
        </p:nvSpPr>
        <p:spPr>
          <a:xfrm>
            <a:off x="6553200" y="6356407"/>
            <a:ext cx="2133600" cy="365125"/>
          </a:xfrm>
        </p:spPr>
        <p:txBody>
          <a:bodyPr/>
          <a:lstStyle>
            <a:lvl1pPr defTabSz="914400" eaLnBrk="0" hangingPunct="0">
              <a:defRPr smtClean="0"/>
            </a:lvl1pPr>
          </a:lstStyle>
          <a:p>
            <a:pPr>
              <a:defRPr/>
            </a:pPr>
            <a:fld id="{DDD263C5-3FD5-4FCD-8F9C-A735A1206658}" type="slidenum">
              <a:rPr lang="en-US" altLang="en-US"/>
              <a:pPr>
                <a:defRPr/>
              </a:pPr>
              <a:t>‹#›</a:t>
            </a:fld>
            <a:endParaRPr lang="en-US" altLang="en-US"/>
          </a:p>
        </p:txBody>
      </p:sp>
    </p:spTree>
    <p:extLst>
      <p:ext uri="{BB962C8B-B14F-4D97-AF65-F5344CB8AC3E}">
        <p14:creationId xmlns:p14="http://schemas.microsoft.com/office/powerpoint/2010/main" val="25629224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2" name="Picture 2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958790"/>
            <a:ext cx="9144000" cy="2727960"/>
          </a:xfrm>
          <a:prstGeom prst="rect">
            <a:avLst/>
          </a:prstGeom>
        </p:spPr>
      </p:pic>
      <p:sp>
        <p:nvSpPr>
          <p:cNvPr id="3" name="Subtitle 2"/>
          <p:cNvSpPr>
            <a:spLocks noGrp="1"/>
          </p:cNvSpPr>
          <p:nvPr>
            <p:ph type="subTitle" idx="1" hasCustomPrompt="1"/>
          </p:nvPr>
        </p:nvSpPr>
        <p:spPr>
          <a:xfrm>
            <a:off x="228600" y="3836992"/>
            <a:ext cx="5638800" cy="5334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200" b="1" baseline="0">
                <a:solidFill>
                  <a:schemeClr val="tx1">
                    <a:tint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solidFill>
                  <a:srgbClr val="000000"/>
                </a:solidFill>
              </a:rPr>
              <a:t>Subject: Calibri heading bold 32</a:t>
            </a:r>
          </a:p>
          <a:p>
            <a:endParaRPr lang="en-US" dirty="0" smtClean="0">
              <a:solidFill>
                <a:srgbClr val="000000"/>
              </a:solidFill>
            </a:endParaRPr>
          </a:p>
        </p:txBody>
      </p:sp>
      <p:sp>
        <p:nvSpPr>
          <p:cNvPr id="4" name="Date Placeholder 3"/>
          <p:cNvSpPr>
            <a:spLocks noGrp="1"/>
          </p:cNvSpPr>
          <p:nvPr>
            <p:ph type="dt" sz="half" idx="10"/>
          </p:nvPr>
        </p:nvSpPr>
        <p:spPr>
          <a:xfrm>
            <a:off x="457200" y="6264325"/>
            <a:ext cx="2133600" cy="365125"/>
          </a:xfrm>
        </p:spPr>
        <p:txBody>
          <a:bodyPr/>
          <a:lstStyle/>
          <a:p>
            <a:fld id="{ADAA0423-09F3-469C-84B2-2ABF4F60FB5E}" type="datetimeFigureOut">
              <a:rPr lang="en-US" smtClean="0"/>
              <a:t>7/3/2017</a:t>
            </a:fld>
            <a:endParaRPr lang="en-US"/>
          </a:p>
        </p:txBody>
      </p:sp>
      <p:sp>
        <p:nvSpPr>
          <p:cNvPr id="5" name="Footer Placeholder 4"/>
          <p:cNvSpPr>
            <a:spLocks noGrp="1"/>
          </p:cNvSpPr>
          <p:nvPr>
            <p:ph type="ftr" sz="quarter" idx="11"/>
          </p:nvPr>
        </p:nvSpPr>
        <p:spPr>
          <a:xfrm>
            <a:off x="457200" y="6264325"/>
            <a:ext cx="8229600" cy="365125"/>
          </a:xfrm>
        </p:spPr>
        <p:txBody>
          <a:bodyPr/>
          <a:lstStyle/>
          <a:p>
            <a:endParaRPr lang="en-US" dirty="0"/>
          </a:p>
        </p:txBody>
      </p:sp>
      <p:sp>
        <p:nvSpPr>
          <p:cNvPr id="6" name="Slide Number Placeholder 5"/>
          <p:cNvSpPr>
            <a:spLocks noGrp="1"/>
          </p:cNvSpPr>
          <p:nvPr>
            <p:ph type="sldNum" sz="quarter" idx="12"/>
          </p:nvPr>
        </p:nvSpPr>
        <p:spPr>
          <a:xfrm>
            <a:off x="6553200" y="6264325"/>
            <a:ext cx="2133600" cy="365125"/>
          </a:xfrm>
        </p:spPr>
        <p:txBody>
          <a:body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sp>
        <p:nvSpPr>
          <p:cNvPr id="9" name="TextBox 8"/>
          <p:cNvSpPr txBox="1"/>
          <p:nvPr/>
        </p:nvSpPr>
        <p:spPr>
          <a:xfrm>
            <a:off x="330903" y="76201"/>
            <a:ext cx="8261410" cy="830997"/>
          </a:xfrm>
          <a:prstGeom prst="rect">
            <a:avLst/>
          </a:prstGeom>
          <a:noFill/>
        </p:spPr>
        <p:txBody>
          <a:bodyPr wrap="square" rtlCol="0">
            <a:spAutoFit/>
          </a:bodyPr>
          <a:lstStyle/>
          <a:p>
            <a:r>
              <a:rPr lang="en-US" sz="2400" b="1" dirty="0" smtClean="0">
                <a:solidFill>
                  <a:schemeClr val="bg1">
                    <a:lumMod val="50000"/>
                  </a:schemeClr>
                </a:solidFill>
                <a:latin typeface="+mn-lt"/>
                <a:cs typeface="Calibri"/>
              </a:rPr>
              <a:t>USAID/Sustainable Management of the HIV/AIDS Response and Transition to TA Project (SMART TA)</a:t>
            </a:r>
            <a:endParaRPr lang="en-US" sz="2400" b="1" dirty="0">
              <a:solidFill>
                <a:schemeClr val="bg1">
                  <a:lumMod val="50000"/>
                </a:schemeClr>
              </a:solidFill>
              <a:latin typeface="+mn-lt"/>
              <a:cs typeface="Calibri"/>
            </a:endParaRPr>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59624" y="5668093"/>
            <a:ext cx="541300" cy="230930"/>
          </a:xfrm>
          <a:prstGeom prst="rect">
            <a:avLst/>
          </a:prstGeom>
        </p:spPr>
      </p:pic>
      <p:pic>
        <p:nvPicPr>
          <p:cNvPr id="14" name="Picture 1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421624" y="5617347"/>
            <a:ext cx="341376" cy="299612"/>
          </a:xfrm>
          <a:prstGeom prst="rect">
            <a:avLst/>
          </a:prstGeom>
        </p:spPr>
      </p:pic>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609579" y="5684265"/>
            <a:ext cx="821446" cy="243460"/>
          </a:xfrm>
          <a:prstGeom prst="rect">
            <a:avLst/>
          </a:prstGeom>
        </p:spPr>
      </p:pic>
      <p:pic>
        <p:nvPicPr>
          <p:cNvPr id="16" name="Picture 1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0902" y="959148"/>
            <a:ext cx="3371088" cy="2727960"/>
          </a:xfrm>
          <a:prstGeom prst="rect">
            <a:avLst/>
          </a:prstGeom>
        </p:spPr>
      </p:pic>
      <p:pic>
        <p:nvPicPr>
          <p:cNvPr id="23" name="Picture 2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0" y="6105144"/>
            <a:ext cx="9144000" cy="295656"/>
          </a:xfrm>
          <a:prstGeom prst="rect">
            <a:avLst/>
          </a:prstGeom>
        </p:spPr>
      </p:pic>
      <p:pic>
        <p:nvPicPr>
          <p:cNvPr id="2" name="Picture 1"/>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028703" y="5620809"/>
            <a:ext cx="363029" cy="372407"/>
          </a:xfrm>
          <a:prstGeom prst="rect">
            <a:avLst/>
          </a:prstGeom>
        </p:spPr>
      </p:pic>
    </p:spTree>
    <p:extLst>
      <p:ext uri="{BB962C8B-B14F-4D97-AF65-F5344CB8AC3E}">
        <p14:creationId xmlns:p14="http://schemas.microsoft.com/office/powerpoint/2010/main" val="967374337"/>
      </p:ext>
    </p:extLst>
  </p:cSld>
  <p:clrMapOvr>
    <a:masterClrMapping/>
  </p:clrMapOvr>
  <p:timing>
    <p:tnLst>
      <p:par>
        <p:cTn id="1" dur="indefinite" restart="never" nodeType="tmRoot"/>
      </p:par>
    </p:tnLst>
  </p:timing>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74638"/>
            <a:ext cx="8229600" cy="563562"/>
          </a:xfrm>
        </p:spPr>
        <p:txBody>
          <a:bodyPr>
            <a:normAutofit/>
          </a:bodyPr>
          <a:lstStyle>
            <a:lvl1pPr algn="l">
              <a:defRPr sz="3600" b="1">
                <a:solidFill>
                  <a:schemeClr val="accent1">
                    <a:lumMod val="50000"/>
                  </a:schemeClr>
                </a:solidFill>
              </a:defRPr>
            </a:lvl1pPr>
          </a:lstStyle>
          <a:p>
            <a:r>
              <a:rPr lang="en-US" dirty="0" smtClean="0"/>
              <a:t>Calibri heading 36</a:t>
            </a:r>
            <a:endParaRPr lang="en-US" dirty="0"/>
          </a:p>
        </p:txBody>
      </p:sp>
      <p:sp>
        <p:nvSpPr>
          <p:cNvPr id="3" name="Content Placeholder 2"/>
          <p:cNvSpPr>
            <a:spLocks noGrp="1"/>
          </p:cNvSpPr>
          <p:nvPr>
            <p:ph idx="1" hasCustomPrompt="1"/>
          </p:nvPr>
        </p:nvSpPr>
        <p:spPr>
          <a:xfrm>
            <a:off x="304800" y="1036687"/>
            <a:ext cx="8229600" cy="4525963"/>
          </a:xfrm>
        </p:spPr>
        <p:txBody>
          <a:bodyPr/>
          <a:lstStyle>
            <a:lvl1pPr>
              <a:defRPr sz="3200">
                <a:solidFill>
                  <a:schemeClr val="accent1">
                    <a:lumMod val="50000"/>
                  </a:schemeClr>
                </a:solidFill>
              </a:defRPr>
            </a:lvl1pPr>
            <a:lvl2pPr>
              <a:defRPr>
                <a:solidFill>
                  <a:schemeClr val="accent1">
                    <a:lumMod val="50000"/>
                  </a:schemeClr>
                </a:solidFill>
              </a:defRPr>
            </a:lvl2pPr>
          </a:lstStyle>
          <a:p>
            <a:pPr lvl="0"/>
            <a:r>
              <a:rPr lang="en-US" dirty="0" smtClean="0"/>
              <a:t>Calibri body 32</a:t>
            </a:r>
          </a:p>
          <a:p>
            <a:pPr lvl="1"/>
            <a:r>
              <a:rPr lang="en-US" dirty="0" smtClean="0"/>
              <a:t>Calibri body 28</a:t>
            </a:r>
          </a:p>
        </p:txBody>
      </p:sp>
      <p:sp>
        <p:nvSpPr>
          <p:cNvPr id="4" name="Date Placeholder 3"/>
          <p:cNvSpPr>
            <a:spLocks noGrp="1"/>
          </p:cNvSpPr>
          <p:nvPr>
            <p:ph type="dt" sz="half" idx="10"/>
          </p:nvPr>
        </p:nvSpPr>
        <p:spPr/>
        <p:txBody>
          <a:bodyPr/>
          <a:lstStyle/>
          <a:p>
            <a:fld id="{ADAA0423-09F3-469C-84B2-2ABF4F60FB5E}" type="datetimeFigureOut">
              <a:rPr lang="en-US" smtClean="0"/>
              <a:t>7/3/2017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0C163E7-B99D-448C-8F50-C21D40B13825}" type="slidenum">
              <a:rPr lang="en-US" altLang="en-US" smtClean="0"/>
              <a:pPr>
                <a:defRPr/>
              </a:pPr>
              <a:t>‹#›</a:t>
            </a:fld>
            <a:endParaRPr lang="en-US" altLang="en-US"/>
          </a:p>
        </p:txBody>
      </p:sp>
      <p:pic>
        <p:nvPicPr>
          <p:cNvPr id="18" name="Picture 1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511" y="874776"/>
            <a:ext cx="9144000" cy="39624"/>
          </a:xfrm>
          <a:prstGeom prst="rect">
            <a:avLst/>
          </a:prstGeom>
        </p:spPr>
      </p:pic>
      <p:pic>
        <p:nvPicPr>
          <p:cNvPr id="24" name="Picture 2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6096000"/>
            <a:ext cx="9144000" cy="295656"/>
          </a:xfrm>
          <a:prstGeom prst="rect">
            <a:avLst/>
          </a:prstGeom>
        </p:spPr>
      </p:pic>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495109" y="6462221"/>
            <a:ext cx="592823" cy="252910"/>
          </a:xfrm>
          <a:prstGeom prst="rect">
            <a:avLst/>
          </a:prstGeom>
        </p:spPr>
      </p:pic>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28615" y="6455155"/>
            <a:ext cx="981167" cy="290798"/>
          </a:xfrm>
          <a:prstGeom prst="rect">
            <a:avLst/>
          </a:prstGeom>
        </p:spPr>
      </p:pic>
      <p:pic>
        <p:nvPicPr>
          <p:cNvPr id="7" name="Picture 6"/>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1705313" y="6402816"/>
            <a:ext cx="379878" cy="361830"/>
          </a:xfrm>
          <a:prstGeom prst="rect">
            <a:avLst/>
          </a:prstGeom>
        </p:spPr>
      </p:pic>
    </p:spTree>
    <p:extLst>
      <p:ext uri="{BB962C8B-B14F-4D97-AF65-F5344CB8AC3E}">
        <p14:creationId xmlns:p14="http://schemas.microsoft.com/office/powerpoint/2010/main" val="381439782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958790"/>
            <a:ext cx="9144000" cy="2727960"/>
          </a:xfrm>
          <a:prstGeom prst="rect">
            <a:avLst/>
          </a:prstGeom>
        </p:spPr>
      </p:pic>
      <p:sp>
        <p:nvSpPr>
          <p:cNvPr id="3" name="Subtitle 2"/>
          <p:cNvSpPr>
            <a:spLocks noGrp="1"/>
          </p:cNvSpPr>
          <p:nvPr>
            <p:ph type="subTitle" idx="1" hasCustomPrompt="1"/>
          </p:nvPr>
        </p:nvSpPr>
        <p:spPr>
          <a:xfrm>
            <a:off x="228600" y="3836992"/>
            <a:ext cx="5638800" cy="5334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200" b="1" baseline="0">
                <a:solidFill>
                  <a:schemeClr val="tx1">
                    <a:tint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solidFill>
                  <a:srgbClr val="000000"/>
                </a:solidFill>
              </a:rPr>
              <a:t>Subject: Calibri heading bold 32</a:t>
            </a:r>
          </a:p>
          <a:p>
            <a:endParaRPr lang="en-US" dirty="0" smtClean="0">
              <a:solidFill>
                <a:srgbClr val="000000"/>
              </a:solidFill>
            </a:endParaRPr>
          </a:p>
        </p:txBody>
      </p:sp>
      <p:sp>
        <p:nvSpPr>
          <p:cNvPr id="4" name="Date Placeholder 3"/>
          <p:cNvSpPr>
            <a:spLocks noGrp="1"/>
          </p:cNvSpPr>
          <p:nvPr>
            <p:ph type="dt" sz="half" idx="10"/>
          </p:nvPr>
        </p:nvSpPr>
        <p:spPr>
          <a:xfrm>
            <a:off x="457200" y="6264325"/>
            <a:ext cx="2133600" cy="365125"/>
          </a:xfrm>
        </p:spPr>
        <p:txBody>
          <a:bodyPr/>
          <a:lstStyle/>
          <a:p>
            <a:fld id="{ADAA0423-09F3-469C-84B2-2ABF4F60FB5E}" type="datetimeFigureOut">
              <a:rPr lang="en-US" smtClean="0">
                <a:solidFill>
                  <a:prstClr val="black">
                    <a:tint val="75000"/>
                  </a:prstClr>
                </a:solidFill>
              </a:rPr>
              <a:pPr/>
              <a:t>7/3/2017</a:t>
            </a:fld>
            <a:endParaRPr lang="en-US">
              <a:solidFill>
                <a:prstClr val="black">
                  <a:tint val="75000"/>
                </a:prstClr>
              </a:solidFill>
            </a:endParaRPr>
          </a:p>
        </p:txBody>
      </p:sp>
      <p:sp>
        <p:nvSpPr>
          <p:cNvPr id="5" name="Footer Placeholder 4"/>
          <p:cNvSpPr>
            <a:spLocks noGrp="1"/>
          </p:cNvSpPr>
          <p:nvPr>
            <p:ph type="ftr" sz="quarter" idx="11"/>
          </p:nvPr>
        </p:nvSpPr>
        <p:spPr>
          <a:xfrm>
            <a:off x="457200" y="6264325"/>
            <a:ext cx="82296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a:xfrm>
            <a:off x="6553200" y="6264325"/>
            <a:ext cx="2133600" cy="365125"/>
          </a:xfrm>
        </p:spPr>
        <p:txBody>
          <a:bodyPr/>
          <a:lstStyle/>
          <a:p>
            <a:fld id="{79F0FBB9-FC67-441B-85CF-4B838B9EA58F}" type="slidenum">
              <a:rPr lang="en-US" smtClean="0">
                <a:solidFill>
                  <a:prstClr val="black">
                    <a:tint val="75000"/>
                  </a:prstClr>
                </a:solidFill>
              </a:rPr>
              <a:pPr/>
              <a:t>‹#›</a:t>
            </a:fld>
            <a:endParaRPr lang="en-US">
              <a:solidFill>
                <a:prstClr val="black">
                  <a:tint val="75000"/>
                </a:prstClr>
              </a:solidFill>
            </a:endParaRPr>
          </a:p>
        </p:txBody>
      </p:sp>
      <p:pic>
        <p:nvPicPr>
          <p:cNvPr id="12" name="Picture 11"/>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516248" y="363288"/>
            <a:ext cx="685799" cy="292576"/>
          </a:xfrm>
          <a:prstGeom prst="rect">
            <a:avLst/>
          </a:prstGeom>
        </p:spPr>
      </p:pic>
      <p:pic>
        <p:nvPicPr>
          <p:cNvPr id="15" name="Picture 1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3031687" y="365978"/>
            <a:ext cx="1237915" cy="366893"/>
          </a:xfrm>
          <a:prstGeom prst="rect">
            <a:avLst/>
          </a:prstGeom>
        </p:spPr>
      </p:pic>
      <p:pic>
        <p:nvPicPr>
          <p:cNvPr id="16" name="Picture 15"/>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330902" y="959148"/>
            <a:ext cx="3371088" cy="2727960"/>
          </a:xfrm>
          <a:prstGeom prst="rect">
            <a:avLst/>
          </a:prstGeom>
        </p:spPr>
      </p:pic>
      <p:pic>
        <p:nvPicPr>
          <p:cNvPr id="23" name="Picture 22"/>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0" y="6105144"/>
            <a:ext cx="9144000" cy="295656"/>
          </a:xfrm>
          <a:prstGeom prst="rect">
            <a:avLst/>
          </a:prstGeom>
        </p:spPr>
      </p:pic>
      <p:pic>
        <p:nvPicPr>
          <p:cNvPr id="7" name="Picture 6"/>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4658664" y="296181"/>
            <a:ext cx="448080" cy="426791"/>
          </a:xfrm>
          <a:prstGeom prst="rect">
            <a:avLst/>
          </a:prstGeom>
        </p:spPr>
      </p:pic>
      <p:pic>
        <p:nvPicPr>
          <p:cNvPr id="13" name="Picture 11"/>
          <p:cNvPicPr>
            <a:picLocks noChangeAspect="1" noChangeArrowheads="1"/>
          </p:cNvPicPr>
          <p:nvPr userDrawn="1"/>
        </p:nvPicPr>
        <p:blipFill>
          <a:blip r:embed="rId8" cstate="email">
            <a:extLst>
              <a:ext uri="{28A0092B-C50C-407E-A947-70E740481C1C}">
                <a14:useLocalDpi xmlns:a14="http://schemas.microsoft.com/office/drawing/2010/main" val="0"/>
              </a:ext>
            </a:extLst>
          </a:blip>
          <a:srcRect/>
          <a:stretch>
            <a:fillRect/>
          </a:stretch>
        </p:blipFill>
        <p:spPr bwMode="auto">
          <a:xfrm>
            <a:off x="5559118" y="217350"/>
            <a:ext cx="616564" cy="584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29400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274638"/>
            <a:ext cx="8229600" cy="563562"/>
          </a:xfrm>
        </p:spPr>
        <p:txBody>
          <a:bodyPr>
            <a:normAutofit/>
          </a:bodyPr>
          <a:lstStyle>
            <a:lvl1pPr algn="l">
              <a:defRPr sz="3600" b="1"/>
            </a:lvl1pPr>
          </a:lstStyle>
          <a:p>
            <a:r>
              <a:rPr lang="en-US" dirty="0" smtClean="0"/>
              <a:t>Calibri heading 36</a:t>
            </a:r>
            <a:endParaRPr lang="en-US" dirty="0"/>
          </a:p>
        </p:txBody>
      </p:sp>
      <p:sp>
        <p:nvSpPr>
          <p:cNvPr id="3" name="Content Placeholder 2"/>
          <p:cNvSpPr>
            <a:spLocks noGrp="1"/>
          </p:cNvSpPr>
          <p:nvPr>
            <p:ph idx="1" hasCustomPrompt="1"/>
          </p:nvPr>
        </p:nvSpPr>
        <p:spPr>
          <a:xfrm>
            <a:off x="304800" y="1036687"/>
            <a:ext cx="8229600" cy="4525963"/>
          </a:xfrm>
        </p:spPr>
        <p:txBody>
          <a:bodyPr/>
          <a:lstStyle>
            <a:lvl1pPr>
              <a:defRPr sz="3200"/>
            </a:lvl1pPr>
            <a:lvl2pPr>
              <a:defRPr/>
            </a:lvl2pPr>
          </a:lstStyle>
          <a:p>
            <a:pPr lvl="0"/>
            <a:r>
              <a:rPr lang="en-US" dirty="0" smtClean="0"/>
              <a:t>Calibri body 32</a:t>
            </a:r>
          </a:p>
          <a:p>
            <a:pPr lvl="1"/>
            <a:r>
              <a:rPr lang="en-US" dirty="0" smtClean="0"/>
              <a:t>Calibri body 28</a:t>
            </a:r>
          </a:p>
        </p:txBody>
      </p:sp>
      <p:sp>
        <p:nvSpPr>
          <p:cNvPr id="4" name="Date Placeholder 3"/>
          <p:cNvSpPr>
            <a:spLocks noGrp="1"/>
          </p:cNvSpPr>
          <p:nvPr>
            <p:ph type="dt" sz="half" idx="10"/>
          </p:nvPr>
        </p:nvSpPr>
        <p:spPr/>
        <p:txBody>
          <a:bodyPr/>
          <a:lstStyle/>
          <a:p>
            <a:fld id="{ADAA0423-09F3-469C-84B2-2ABF4F60FB5E}" type="datetimeFigureOut">
              <a:rPr lang="en-US" smtClean="0">
                <a:solidFill>
                  <a:prstClr val="black">
                    <a:tint val="75000"/>
                  </a:prstClr>
                </a:solidFill>
              </a:rPr>
              <a:pPr/>
              <a:t>7/3/2017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9F0FBB9-FC67-441B-85CF-4B838B9EA58F}" type="slidenum">
              <a:rPr lang="en-US" smtClean="0">
                <a:solidFill>
                  <a:prstClr val="black">
                    <a:tint val="75000"/>
                  </a:prstClr>
                </a:solidFill>
              </a:rPr>
              <a:pPr/>
              <a:t>‹#›</a:t>
            </a:fld>
            <a:endParaRPr lang="en-US">
              <a:solidFill>
                <a:prstClr val="black">
                  <a:tint val="75000"/>
                </a:prstClr>
              </a:solidFill>
            </a:endParaRPr>
          </a:p>
        </p:txBody>
      </p:sp>
      <p:pic>
        <p:nvPicPr>
          <p:cNvPr id="18" name="Picture 1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5511" y="874776"/>
            <a:ext cx="9144000" cy="39624"/>
          </a:xfrm>
          <a:prstGeom prst="rect">
            <a:avLst/>
          </a:prstGeom>
        </p:spPr>
      </p:pic>
      <p:pic>
        <p:nvPicPr>
          <p:cNvPr id="24" name="Picture 23"/>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096000"/>
            <a:ext cx="9144000" cy="295656"/>
          </a:xfrm>
          <a:prstGeom prst="rect">
            <a:avLst/>
          </a:prstGeom>
        </p:spPr>
      </p:pic>
      <p:pic>
        <p:nvPicPr>
          <p:cNvPr id="13" name="Picture 12"/>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3657600" y="6451545"/>
            <a:ext cx="734491" cy="313349"/>
          </a:xfrm>
          <a:prstGeom prst="rect">
            <a:avLst/>
          </a:prstGeom>
        </p:spPr>
      </p:pic>
      <p:pic>
        <p:nvPicPr>
          <p:cNvPr id="14" name="Picture 13"/>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061252" y="6440659"/>
            <a:ext cx="341376" cy="299612"/>
          </a:xfrm>
          <a:prstGeom prst="rect">
            <a:avLst/>
          </a:prstGeom>
        </p:spPr>
      </p:pic>
      <p:pic>
        <p:nvPicPr>
          <p:cNvPr id="15" name="Picture 14"/>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61902" y="6467718"/>
            <a:ext cx="821446" cy="243460"/>
          </a:xfrm>
          <a:prstGeom prst="rect">
            <a:avLst/>
          </a:prstGeom>
        </p:spPr>
      </p:pic>
      <p:pic>
        <p:nvPicPr>
          <p:cNvPr id="17" name="Picture 11"/>
          <p:cNvPicPr>
            <a:picLocks noChangeAspect="1" noChangeArrowheads="1"/>
          </p:cNvPicPr>
          <p:nvPr userDrawn="1"/>
        </p:nvPicPr>
        <p:blipFill>
          <a:blip r:embed="rId7" cstate="email">
            <a:extLst>
              <a:ext uri="{28A0092B-C50C-407E-A947-70E740481C1C}">
                <a14:useLocalDpi xmlns:a14="http://schemas.microsoft.com/office/drawing/2010/main" val="0"/>
              </a:ext>
            </a:extLst>
          </a:blip>
          <a:srcRect/>
          <a:stretch>
            <a:fillRect/>
          </a:stretch>
        </p:blipFill>
        <p:spPr bwMode="auto">
          <a:xfrm>
            <a:off x="2747683" y="6375544"/>
            <a:ext cx="506505" cy="480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90590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F8053-CB51-4141-B2CC-AE3A8019156B}"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31848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5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8F8053-CB51-4141-B2CC-AE3A8019156B}" type="datetimeFigureOut">
              <a:rPr lang="en-US" smtClean="0"/>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1167801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8F8053-CB51-4141-B2CC-AE3A8019156B}" type="datetimeFigureOut">
              <a:rPr lang="en-US" smtClean="0"/>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2968685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5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8F8053-CB51-4141-B2CC-AE3A8019156B}" type="datetimeFigureOut">
              <a:rPr lang="en-US" smtClean="0"/>
              <a:t>7/3/2017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8983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8F8053-CB51-4141-B2CC-AE3A8019156B}" type="datetimeFigureOut">
              <a:rPr lang="en-US" smtClean="0"/>
              <a:t>7/3/2017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2593198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8F8053-CB51-4141-B2CC-AE3A8019156B}" type="datetimeFigureOut">
              <a:rPr lang="en-US" smtClean="0"/>
              <a:t>7/3/2017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4D9EEC-7475-4656-BCAB-FC5EDD32C87B}" type="slidenum">
              <a:rPr lang="en-US" smtClean="0"/>
              <a:t>‹#›</a:t>
            </a:fld>
            <a:endParaRPr lang="en-US"/>
          </a:p>
        </p:txBody>
      </p:sp>
    </p:spTree>
    <p:extLst>
      <p:ext uri="{BB962C8B-B14F-4D97-AF65-F5344CB8AC3E}">
        <p14:creationId xmlns:p14="http://schemas.microsoft.com/office/powerpoint/2010/main" val="9307144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4.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25.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2.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image" Target="../media/image1.pn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theme" Target="../theme/theme6.xml"/><Relationship Id="rId5" Type="http://schemas.openxmlformats.org/officeDocument/2006/relationships/slideLayout" Target="../slideLayouts/slideLayout30.xml"/><Relationship Id="rId15" Type="http://schemas.openxmlformats.org/officeDocument/2006/relationships/image" Target="../media/image4.jpe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3.jpe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37.xml"/><Relationship Id="rId1" Type="http://schemas.openxmlformats.org/officeDocument/2006/relationships/slideLayout" Target="../slideLayouts/slideLayout36.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39.xml"/><Relationship Id="rId1"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6" descr="FHI360 Slide Second Page_blue-partners.png"/>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5364"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15"/>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a:solidFill>
                  <a:srgbClr val="898989"/>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pic>
        <p:nvPicPr>
          <p:cNvPr id="15366" name="Picture 3"/>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10761" y="6267515"/>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9"/>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4239816" y="627386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9043482"/>
      </p:ext>
    </p:extLst>
  </p:cSld>
  <p:clrMap bg1="lt1" tx1="dk1" bg2="lt2" tx2="dk2" accent1="accent1" accent2="accent2" accent3="accent3" accent4="accent4" accent5="accent5" accent6="accent6" hlink="hlink" folHlink="folHlink"/>
  <p:sldLayoutIdLst>
    <p:sldLayoutId id="2147483980" r:id="rId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6" descr="FHI360 Slide Second Page_blue-partners.png"/>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5364"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15"/>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a:solidFill>
                  <a:srgbClr val="898989"/>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pic>
        <p:nvPicPr>
          <p:cNvPr id="15366" name="Picture 3"/>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10761" y="6267515"/>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9"/>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4239816" y="627386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1310066"/>
      </p:ext>
    </p:extLst>
  </p:cSld>
  <p:clrMap bg1="lt1" tx1="dk1" bg2="lt2" tx2="dk2" accent1="accent1" accent2="accent2" accent3="accent3" accent4="accent4" accent5="accent5" accent6="accent6" hlink="hlink" folHlink="folHlink"/>
  <p:sldLayoutIdLst>
    <p:sldLayoutId id="2147483977" r:id="rId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8F8053-CB51-4141-B2CC-AE3A8019156B}" type="datetimeFigureOut">
              <a:rPr lang="en-US" smtClean="0"/>
              <a:t>7/3/2017</a:t>
            </a:fld>
            <a:endParaRPr lang="en-US"/>
          </a:p>
        </p:txBody>
      </p:sp>
      <p:sp>
        <p:nvSpPr>
          <p:cNvPr id="5" name="Footer Placeholder 4"/>
          <p:cNvSpPr>
            <a:spLocks noGrp="1"/>
          </p:cNvSpPr>
          <p:nvPr>
            <p:ph type="ftr" sz="quarter" idx="3"/>
          </p:nvPr>
        </p:nvSpPr>
        <p:spPr>
          <a:xfrm>
            <a:off x="3124200" y="635640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40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4D9EEC-7475-4656-BCAB-FC5EDD32C87B}" type="slidenum">
              <a:rPr lang="en-US" smtClean="0"/>
              <a:t>‹#›</a:t>
            </a:fld>
            <a:endParaRPr lang="en-US"/>
          </a:p>
        </p:txBody>
      </p:sp>
    </p:spTree>
    <p:extLst>
      <p:ext uri="{BB962C8B-B14F-4D97-AF65-F5344CB8AC3E}">
        <p14:creationId xmlns:p14="http://schemas.microsoft.com/office/powerpoint/2010/main" val="2276972882"/>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282BC7-7FA8-4C6F-9FCD-8014F9B7187E}" type="datetimeFigureOut">
              <a:rPr lang="en-US" smtClean="0"/>
              <a:t>7/3/2017</a:t>
            </a:fld>
            <a:endParaRPr lang="en-US"/>
          </a:p>
        </p:txBody>
      </p:sp>
      <p:sp>
        <p:nvSpPr>
          <p:cNvPr id="5" name="Footer Placeholder 4"/>
          <p:cNvSpPr>
            <a:spLocks noGrp="1"/>
          </p:cNvSpPr>
          <p:nvPr>
            <p:ph type="ftr" sz="quarter" idx="3"/>
          </p:nvPr>
        </p:nvSpPr>
        <p:spPr>
          <a:xfrm>
            <a:off x="3124200" y="635640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40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0D953C-8303-408D-B7C0-E6760DA69D0F}" type="slidenum">
              <a:rPr lang="en-US" smtClean="0"/>
              <a:t>‹#›</a:t>
            </a:fld>
            <a:endParaRPr lang="en-US"/>
          </a:p>
        </p:txBody>
      </p:sp>
    </p:spTree>
    <p:extLst>
      <p:ext uri="{BB962C8B-B14F-4D97-AF65-F5344CB8AC3E}">
        <p14:creationId xmlns:p14="http://schemas.microsoft.com/office/powerpoint/2010/main" val="115933160"/>
      </p:ext>
    </p:extLst>
  </p:cSld>
  <p:clrMap bg1="lt1" tx1="dk1" bg2="lt2" tx2="dk2" accent1="accent1" accent2="accent2" accent3="accent3" accent4="accent4" accent5="accent5" accent6="accent6" hlink="hlink" folHlink="folHlink"/>
  <p:sldLayoutIdLst>
    <p:sldLayoutId id="2147483993" r:id="rId1"/>
    <p:sldLayoutId id="2147483994" r:id="rId2"/>
    <p:sldLayoutId id="2147483995" r:id="rId3"/>
    <p:sldLayoutId id="2147483996" r:id="rId4"/>
    <p:sldLayoutId id="2147483997" r:id="rId5"/>
    <p:sldLayoutId id="2147483998" r:id="rId6"/>
    <p:sldLayoutId id="2147483999" r:id="rId7"/>
    <p:sldLayoutId id="2147484000" r:id="rId8"/>
    <p:sldLayoutId id="2147484001" r:id="rId9"/>
    <p:sldLayoutId id="2147484002" r:id="rId10"/>
    <p:sldLayoutId id="21474840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6" descr="FHI360 Slide Second Page_blue-partners.png"/>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5364"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15"/>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a:solidFill>
                  <a:srgbClr val="898989"/>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pic>
        <p:nvPicPr>
          <p:cNvPr id="15366" name="Picture 3"/>
          <p:cNvPicPr>
            <a:picLocks noChangeAspect="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10761" y="6267515"/>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8"/>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9"/>
          <p:cNvPicPr>
            <a:picLocks noChangeAspect="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4239816" y="6273865"/>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0139325"/>
      </p:ext>
    </p:extLst>
  </p:cSld>
  <p:clrMap bg1="lt1" tx1="dk1" bg2="lt2" tx2="dk2" accent1="accent1" accent2="accent2" accent3="accent3" accent4="accent4" accent5="accent5" accent6="accent6" hlink="hlink" folHlink="folHlink"/>
  <p:sldLayoutIdLst>
    <p:sldLayoutId id="2147483975" r:id="rId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6" descr="FHI360 Slide Second Page_blue-partners.png"/>
          <p:cNvPicPr>
            <a:picLocks noChangeAspect="1"/>
          </p:cNvPicPr>
          <p:nvPr userDrawn="1"/>
        </p:nvPicPr>
        <p:blipFill>
          <a:blip r:embed="rId12" cstate="email">
            <a:extLst>
              <a:ext uri="{28A0092B-C50C-407E-A947-70E740481C1C}">
                <a14:useLocalDpi xmlns:a14="http://schemas.microsoft.com/office/drawing/2010/main" val="0"/>
              </a:ext>
            </a:extLst>
          </a:blip>
          <a:srcRect/>
          <a:stretch>
            <a:fillRect/>
          </a:stretch>
        </p:blipFill>
        <p:spPr bwMode="auto">
          <a:xfrm>
            <a:off x="0" y="954088"/>
            <a:ext cx="91440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itle Placeholder 1"/>
          <p:cNvSpPr>
            <a:spLocks noGrp="1"/>
          </p:cNvSpPr>
          <p:nvPr>
            <p:ph type="title"/>
          </p:nvPr>
        </p:nvSpPr>
        <p:spPr bwMode="auto">
          <a:xfrm>
            <a:off x="457200" y="0"/>
            <a:ext cx="82296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6" name="Text Placeholder 2"/>
          <p:cNvSpPr>
            <a:spLocks noGrp="1"/>
          </p:cNvSpPr>
          <p:nvPr>
            <p:ph type="body" idx="1"/>
          </p:nvPr>
        </p:nvSpPr>
        <p:spPr bwMode="auto">
          <a:xfrm>
            <a:off x="457200" y="1143006"/>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7391400" y="6242107"/>
            <a:ext cx="457200" cy="365125"/>
          </a:xfrm>
          <a:prstGeom prst="rect">
            <a:avLst/>
          </a:prstGeom>
        </p:spPr>
        <p:txBody>
          <a:bodyPr vert="horz" wrap="square" lIns="91440" tIns="45720" rIns="91440" bIns="45720" numCol="1" anchor="ctr" anchorCtr="0" compatLnSpc="1">
            <a:prstTxWarp prst="textNoShape">
              <a:avLst/>
            </a:prstTxWarp>
          </a:bodyPr>
          <a:lstStyle>
            <a:lvl1pPr algn="ctr" defTabSz="457200" eaLnBrk="1" hangingPunct="1">
              <a:defRPr sz="1000" smtClean="0">
                <a:solidFill>
                  <a:srgbClr val="898989"/>
                </a:solidFill>
                <a:ea typeface="Geneva"/>
                <a:cs typeface="Geneva"/>
              </a:defRPr>
            </a:lvl1pPr>
          </a:lstStyle>
          <a:p>
            <a:pPr fontAlgn="base">
              <a:spcBef>
                <a:spcPct val="0"/>
              </a:spcBef>
              <a:spcAft>
                <a:spcPct val="0"/>
              </a:spcAft>
              <a:defRPr/>
            </a:pPr>
            <a:fld id="{9D79D57A-62E1-4C97-B915-A625FFEE239B}" type="slidenum">
              <a:rPr lang="en-US" altLang="en-US"/>
              <a:pPr fontAlgn="base">
                <a:spcBef>
                  <a:spcPct val="0"/>
                </a:spcBef>
                <a:spcAft>
                  <a:spcPct val="0"/>
                </a:spcAft>
                <a:defRPr/>
              </a:pPr>
              <a:t>‹#›</a:t>
            </a:fld>
            <a:endParaRPr lang="en-US" altLang="en-US"/>
          </a:p>
        </p:txBody>
      </p:sp>
      <p:pic>
        <p:nvPicPr>
          <p:cNvPr id="3078" name="Picture 3"/>
          <p:cNvPicPr>
            <a:picLocks noChangeAspect="1"/>
          </p:cNvPicPr>
          <p:nvPr userDrawn="1"/>
        </p:nvPicPr>
        <p:blipFill>
          <a:blip r:embed="rId13" cstate="email">
            <a:extLst>
              <a:ext uri="{28A0092B-C50C-407E-A947-70E740481C1C}">
                <a14:useLocalDpi xmlns:a14="http://schemas.microsoft.com/office/drawing/2010/main" val="0"/>
              </a:ext>
            </a:extLst>
          </a:blip>
          <a:srcRect/>
          <a:stretch>
            <a:fillRect/>
          </a:stretch>
        </p:blipFill>
        <p:spPr bwMode="auto">
          <a:xfrm>
            <a:off x="110757" y="6267507"/>
            <a:ext cx="1426369"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8"/>
          <p:cNvPicPr>
            <a:picLocks noChangeAspect="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8279607" y="6200775"/>
            <a:ext cx="58936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9"/>
          <p:cNvPicPr>
            <a:picLocks noChangeAspect="1"/>
          </p:cNvPicPr>
          <p:nvPr userDrawn="1"/>
        </p:nvPicPr>
        <p:blipFill>
          <a:blip r:embed="rId15" cstate="email">
            <a:extLst>
              <a:ext uri="{28A0092B-C50C-407E-A947-70E740481C1C}">
                <a14:useLocalDpi xmlns:a14="http://schemas.microsoft.com/office/drawing/2010/main" val="0"/>
              </a:ext>
            </a:extLst>
          </a:blip>
          <a:srcRect/>
          <a:stretch>
            <a:fillRect/>
          </a:stretch>
        </p:blipFill>
        <p:spPr bwMode="auto">
          <a:xfrm>
            <a:off x="4239816" y="6273857"/>
            <a:ext cx="9715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221445"/>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5C6F7A"/>
          </a:solidFill>
          <a:latin typeface="+mj-lt"/>
          <a:ea typeface="MS PGothic" pitchFamily="34" charset="-128"/>
          <a:cs typeface="Geneva" charset="-128"/>
        </a:defRPr>
      </a:lvl1pPr>
      <a:lvl2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2pPr>
      <a:lvl3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3pPr>
      <a:lvl4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4pPr>
      <a:lvl5pPr algn="l" defTabSz="457200" rtl="0" eaLnBrk="0" fontAlgn="base" hangingPunct="0">
        <a:spcBef>
          <a:spcPct val="0"/>
        </a:spcBef>
        <a:spcAft>
          <a:spcPct val="0"/>
        </a:spcAft>
        <a:defRPr sz="2800" b="1">
          <a:solidFill>
            <a:srgbClr val="5C6F7A"/>
          </a:solidFill>
          <a:latin typeface="Calibri" pitchFamily="34" charset="0"/>
          <a:ea typeface="MS PGothic" pitchFamily="34" charset="-128"/>
          <a:cs typeface="Geneva" charset="-128"/>
        </a:defRPr>
      </a:lvl5pPr>
      <a:lvl6pPr marL="457200" algn="l" defTabSz="457200" rtl="0" fontAlgn="base">
        <a:spcBef>
          <a:spcPct val="0"/>
        </a:spcBef>
        <a:spcAft>
          <a:spcPct val="0"/>
        </a:spcAft>
        <a:defRPr sz="2800" b="1">
          <a:solidFill>
            <a:srgbClr val="5C6F7A"/>
          </a:solidFill>
          <a:latin typeface="Calibri" pitchFamily="34" charset="0"/>
        </a:defRPr>
      </a:lvl6pPr>
      <a:lvl7pPr marL="914400" algn="l" defTabSz="457200" rtl="0" fontAlgn="base">
        <a:spcBef>
          <a:spcPct val="0"/>
        </a:spcBef>
        <a:spcAft>
          <a:spcPct val="0"/>
        </a:spcAft>
        <a:defRPr sz="2800" b="1">
          <a:solidFill>
            <a:srgbClr val="5C6F7A"/>
          </a:solidFill>
          <a:latin typeface="Calibri" pitchFamily="34" charset="0"/>
        </a:defRPr>
      </a:lvl7pPr>
      <a:lvl8pPr marL="1371600" algn="l" defTabSz="457200" rtl="0" fontAlgn="base">
        <a:spcBef>
          <a:spcPct val="0"/>
        </a:spcBef>
        <a:spcAft>
          <a:spcPct val="0"/>
        </a:spcAft>
        <a:defRPr sz="2800" b="1">
          <a:solidFill>
            <a:srgbClr val="5C6F7A"/>
          </a:solidFill>
          <a:latin typeface="Calibri" pitchFamily="34" charset="0"/>
        </a:defRPr>
      </a:lvl8pPr>
      <a:lvl9pPr marL="1828800" algn="l" defTabSz="457200" rtl="0" fontAlgn="base">
        <a:spcBef>
          <a:spcPct val="0"/>
        </a:spcBef>
        <a:spcAft>
          <a:spcPct val="0"/>
        </a:spcAft>
        <a:defRPr sz="2800" b="1">
          <a:solidFill>
            <a:srgbClr val="5C6F7A"/>
          </a:solidFill>
          <a:latin typeface="Calibri" pitchFamily="34" charset="0"/>
        </a:defRPr>
      </a:lvl9pPr>
    </p:titleStyle>
    <p:bodyStyle>
      <a:lvl1pPr marL="342900" indent="-342900" algn="l" defTabSz="457200" rtl="0" eaLnBrk="0" fontAlgn="base" hangingPunct="0">
        <a:spcBef>
          <a:spcPct val="20000"/>
        </a:spcBef>
        <a:spcAft>
          <a:spcPct val="0"/>
        </a:spcAft>
        <a:buClr>
          <a:srgbClr val="F79646"/>
        </a:buClr>
        <a:buFont typeface="Arial" pitchFamily="34" charset="0"/>
        <a:buChar char="•"/>
        <a:defRPr sz="2800" kern="1200">
          <a:solidFill>
            <a:schemeClr val="tx1"/>
          </a:solidFill>
          <a:latin typeface="+mn-lt"/>
          <a:ea typeface="MS PGothic" pitchFamily="34" charset="-128"/>
          <a:cs typeface="Geneva" charset="-128"/>
        </a:defRPr>
      </a:lvl1pPr>
      <a:lvl2pPr marL="742950" indent="-285750" algn="l" defTabSz="457200" rtl="0" eaLnBrk="0" fontAlgn="base" hangingPunct="0">
        <a:spcBef>
          <a:spcPct val="20000"/>
        </a:spcBef>
        <a:spcAft>
          <a:spcPct val="0"/>
        </a:spcAft>
        <a:buClr>
          <a:srgbClr val="F79646"/>
        </a:buClr>
        <a:buFont typeface="Arial" pitchFamily="34" charset="0"/>
        <a:buChar char="–"/>
        <a:defRPr sz="2600" kern="1200">
          <a:solidFill>
            <a:schemeClr val="tx1"/>
          </a:solidFill>
          <a:latin typeface="+mn-lt"/>
          <a:ea typeface="Geneva" charset="-128"/>
          <a:cs typeface="Geneva"/>
        </a:defRPr>
      </a:lvl2pPr>
      <a:lvl3pPr marL="1143000" indent="-228600" algn="l" defTabSz="457200" rtl="0" eaLnBrk="0" fontAlgn="base" hangingPunct="0">
        <a:spcBef>
          <a:spcPct val="20000"/>
        </a:spcBef>
        <a:spcAft>
          <a:spcPct val="0"/>
        </a:spcAft>
        <a:buClr>
          <a:srgbClr val="F79646"/>
        </a:buClr>
        <a:buFont typeface="Arial" pitchFamily="34" charset="0"/>
        <a:buChar char="•"/>
        <a:defRPr sz="2400" kern="1200">
          <a:solidFill>
            <a:schemeClr val="tx1"/>
          </a:solidFill>
          <a:latin typeface="+mn-lt"/>
          <a:ea typeface="Geneva" charset="-128"/>
          <a:cs typeface="Geneva"/>
        </a:defRPr>
      </a:lvl3pPr>
      <a:lvl4pPr marL="16002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4pPr>
      <a:lvl5pPr marL="2057400" indent="-228600" algn="l" defTabSz="457200" rtl="0" eaLnBrk="0" fontAlgn="base" hangingPunct="0">
        <a:spcBef>
          <a:spcPct val="20000"/>
        </a:spcBef>
        <a:spcAft>
          <a:spcPct val="0"/>
        </a:spcAft>
        <a:buClr>
          <a:srgbClr val="F79646"/>
        </a:buClr>
        <a:buFont typeface="Arial" pitchFamily="34" charset="0"/>
        <a:buChar char="•"/>
        <a:defRPr sz="2000" kern="1200">
          <a:solidFill>
            <a:schemeClr val="tx1"/>
          </a:solidFill>
          <a:latin typeface="+mn-lt"/>
          <a:ea typeface="Geneva"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A0423-09F3-469C-84B2-2ABF4F60FB5E}" type="datetimeFigureOut">
              <a:rPr lang="en-US" smtClean="0"/>
              <a:t>7/3/2017</a:t>
            </a:fld>
            <a:endParaRPr lang="en-US"/>
          </a:p>
        </p:txBody>
      </p:sp>
      <p:sp>
        <p:nvSpPr>
          <p:cNvPr id="5" name="Footer Placeholder 4"/>
          <p:cNvSpPr>
            <a:spLocks noGrp="1"/>
          </p:cNvSpPr>
          <p:nvPr>
            <p:ph type="ftr" sz="quarter" idx="3"/>
          </p:nvPr>
        </p:nvSpPr>
        <p:spPr>
          <a:xfrm>
            <a:off x="3124200" y="63564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4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0F7F0E28-0242-4A60-860B-A147776205C1}" type="slidenum">
              <a:rPr lang="en-US" altLang="en-US" smtClean="0">
                <a:ea typeface="MS PGothic" pitchFamily="34" charset="-128"/>
              </a:rPr>
              <a:pPr fontAlgn="base">
                <a:spcBef>
                  <a:spcPct val="0"/>
                </a:spcBef>
                <a:spcAft>
                  <a:spcPct val="0"/>
                </a:spcAft>
              </a:pPr>
              <a:t>‹#›</a:t>
            </a:fld>
            <a:endParaRPr lang="en-US" altLang="en-US" smtClean="0">
              <a:ea typeface="MS PGothic" pitchFamily="34" charset="-128"/>
            </a:endParaRPr>
          </a:p>
        </p:txBody>
      </p:sp>
    </p:spTree>
    <p:extLst>
      <p:ext uri="{BB962C8B-B14F-4D97-AF65-F5344CB8AC3E}">
        <p14:creationId xmlns:p14="http://schemas.microsoft.com/office/powerpoint/2010/main" val="1189055482"/>
      </p:ext>
    </p:extLst>
  </p:cSld>
  <p:clrMap bg1="lt1" tx1="dk1" bg2="lt2" tx2="dk2" accent1="accent1" accent2="accent2" accent3="accent3" accent4="accent4" accent5="accent5" accent6="accent6" hlink="hlink" folHlink="folHlink"/>
  <p:sldLayoutIdLst>
    <p:sldLayoutId id="2147484017" r:id="rId1"/>
    <p:sldLayoutId id="2147484018"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4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AA0423-09F3-469C-84B2-2ABF4F60FB5E}" type="datetimeFigureOut">
              <a:rPr lang="en-US" smtClean="0">
                <a:solidFill>
                  <a:prstClr val="black">
                    <a:tint val="75000"/>
                  </a:prstClr>
                </a:solidFill>
              </a:rPr>
              <a:pPr/>
              <a:t>7/3/2017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4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4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0FBB9-FC67-441B-85CF-4B838B9EA58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8871000"/>
      </p:ext>
    </p:extLst>
  </p:cSld>
  <p:clrMap bg1="lt1" tx1="dk1" bg2="lt2" tx2="dk2" accent1="accent1" accent2="accent2" accent3="accent3" accent4="accent4" accent5="accent5" accent6="accent6" hlink="hlink" folHlink="folHlink"/>
  <p:sldLayoutIdLst>
    <p:sldLayoutId id="2147484023" r:id="rId1"/>
    <p:sldLayoutId id="2147484024"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1.bin"/><Relationship Id="rId7" Type="http://schemas.openxmlformats.org/officeDocument/2006/relationships/image" Target="../media/image30.wmf"/><Relationship Id="rId12" Type="http://schemas.openxmlformats.org/officeDocument/2006/relationships/image" Target="../media/image32.wmf"/><Relationship Id="rId2" Type="http://schemas.openxmlformats.org/officeDocument/2006/relationships/slideLayout" Target="../slideLayouts/slideLayout37.xml"/><Relationship Id="rId1" Type="http://schemas.openxmlformats.org/officeDocument/2006/relationships/vmlDrawing" Target="../drawings/vmlDrawing1.vml"/><Relationship Id="rId6" Type="http://schemas.openxmlformats.org/officeDocument/2006/relationships/oleObject" Target="../embeddings/Microsoft_Word_97_-_2003_Document1.doc"/><Relationship Id="rId11" Type="http://schemas.openxmlformats.org/officeDocument/2006/relationships/oleObject" Target="../embeddings/oleObject4.bin"/><Relationship Id="rId5" Type="http://schemas.openxmlformats.org/officeDocument/2006/relationships/oleObject" Target="../embeddings/oleObject2.bin"/><Relationship Id="rId10" Type="http://schemas.openxmlformats.org/officeDocument/2006/relationships/image" Target="../media/image31.wmf"/><Relationship Id="rId4" Type="http://schemas.openxmlformats.org/officeDocument/2006/relationships/image" Target="../media/image29.wmf"/><Relationship Id="rId9" Type="http://schemas.openxmlformats.org/officeDocument/2006/relationships/oleObject" Target="../embeddings/Microsoft_Word_97_-_2003_Document2.doc"/></Relationships>
</file>

<file path=ppt/slides/_rels/slide12.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jpeg"/><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9787" y="3819911"/>
            <a:ext cx="8229600" cy="1302196"/>
          </a:xfrm>
        </p:spPr>
        <p:txBody>
          <a:bodyPr>
            <a:noAutofit/>
          </a:bodyPr>
          <a:lstStyle/>
          <a:p>
            <a:pPr algn="ctr"/>
            <a:r>
              <a:rPr lang="en-US" sz="2600" smtClean="0">
                <a:solidFill>
                  <a:schemeClr val="accent1">
                    <a:lumMod val="50000"/>
                  </a:schemeClr>
                </a:solidFill>
                <a:cs typeface="Calibri"/>
              </a:rPr>
              <a:t>QUI TRÌNH KHÁM ĐÁNH GIÁ BAN ĐẦU TẠI CƠ SỞ ĐIỀU TRỊ METHADONE </a:t>
            </a:r>
            <a:endParaRPr lang="en-US" sz="2600" dirty="0">
              <a:solidFill>
                <a:schemeClr val="accent1">
                  <a:lumMod val="50000"/>
                </a:schemeClr>
              </a:solidFill>
              <a:cs typeface="Calibri"/>
            </a:endParaRPr>
          </a:p>
        </p:txBody>
      </p:sp>
      <p:sp>
        <p:nvSpPr>
          <p:cNvPr id="5" name="Subtitle 2"/>
          <p:cNvSpPr txBox="1">
            <a:spLocks/>
          </p:cNvSpPr>
          <p:nvPr/>
        </p:nvSpPr>
        <p:spPr>
          <a:xfrm>
            <a:off x="1524000" y="2209800"/>
            <a:ext cx="6400800" cy="1143000"/>
          </a:xfrm>
          <a:prstGeom prst="rect">
            <a:avLst/>
          </a:prstGeom>
        </p:spPr>
        <p:txBody>
          <a:bodyPr vert="horz" lIns="91440" tIns="45720" rIns="91440" bIns="45720" rtlCol="0">
            <a:norm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1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solidFill>
                <a:prstClr val="black">
                  <a:tint val="75000"/>
                </a:prstClr>
              </a:solidFill>
            </a:endParaRPr>
          </a:p>
        </p:txBody>
      </p:sp>
      <p:sp>
        <p:nvSpPr>
          <p:cNvPr id="6" name="Subtitle 2"/>
          <p:cNvSpPr txBox="1">
            <a:spLocks/>
          </p:cNvSpPr>
          <p:nvPr/>
        </p:nvSpPr>
        <p:spPr>
          <a:xfrm>
            <a:off x="1667933" y="2235040"/>
            <a:ext cx="6400800" cy="1143000"/>
          </a:xfrm>
          <a:prstGeom prst="rect">
            <a:avLst/>
          </a:prstGeom>
        </p:spPr>
        <p:txBody>
          <a:bodyPr vert="horz" lIns="91440" tIns="45720" rIns="91440" bIns="45720" rtlCol="0">
            <a:norm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1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solidFill>
                <a:prstClr val="black">
                  <a:tint val="75000"/>
                </a:prstClr>
              </a:solidFill>
            </a:endParaRPr>
          </a:p>
        </p:txBody>
      </p:sp>
      <p:sp>
        <p:nvSpPr>
          <p:cNvPr id="8" name="Subtitle 2"/>
          <p:cNvSpPr txBox="1">
            <a:spLocks/>
          </p:cNvSpPr>
          <p:nvPr/>
        </p:nvSpPr>
        <p:spPr>
          <a:xfrm>
            <a:off x="1828800" y="2590800"/>
            <a:ext cx="6400800" cy="1143000"/>
          </a:xfrm>
          <a:prstGeom prst="rect">
            <a:avLst/>
          </a:prstGeom>
        </p:spPr>
        <p:txBody>
          <a:bodyPr vert="horz" lIns="91440" tIns="45720" rIns="91440" bIns="45720" rtlCol="0">
            <a:norm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1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solidFill>
                <a:prstClr val="black">
                  <a:tint val="75000"/>
                </a:prstClr>
              </a:solidFill>
            </a:endParaRPr>
          </a:p>
        </p:txBody>
      </p:sp>
      <p:sp>
        <p:nvSpPr>
          <p:cNvPr id="9" name="Subtitle 2"/>
          <p:cNvSpPr txBox="1">
            <a:spLocks/>
          </p:cNvSpPr>
          <p:nvPr/>
        </p:nvSpPr>
        <p:spPr>
          <a:xfrm>
            <a:off x="294702" y="5122107"/>
            <a:ext cx="8229600" cy="645414"/>
          </a:xfrm>
          <a:prstGeom prst="rect">
            <a:avLst/>
          </a:prstGeom>
        </p:spPr>
        <p:txBody>
          <a:bodyPr vert="horz" lIns="91440" tIns="45720" rIns="91440" bIns="45720" rtlCol="0">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200" b="1" kern="1200" baseline="0">
                <a:solidFill>
                  <a:schemeClr val="tx1">
                    <a:tint val="75000"/>
                  </a:schemeClr>
                </a:solidFill>
                <a:latin typeface="+mj-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2400" dirty="0">
              <a:solidFill>
                <a:schemeClr val="accent1">
                  <a:lumMod val="50000"/>
                </a:schemeClr>
              </a:solidFill>
              <a:cs typeface="Calibri"/>
            </a:endParaRPr>
          </a:p>
        </p:txBody>
      </p:sp>
      <p:pic>
        <p:nvPicPr>
          <p:cNvPr id="2052" name="Picture 4" descr="http://mmtvietnam.com/wp-content/uploads/2015/04/KHAI-TRUONG-500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787" y="876300"/>
            <a:ext cx="4762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2786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Các bước thực hiện ( tt)</a:t>
            </a:r>
          </a:p>
        </p:txBody>
      </p:sp>
      <p:sp>
        <p:nvSpPr>
          <p:cNvPr id="3" name="Content Placeholder 2"/>
          <p:cNvSpPr>
            <a:spLocks noGrp="1"/>
          </p:cNvSpPr>
          <p:nvPr>
            <p:ph idx="1"/>
          </p:nvPr>
        </p:nvSpPr>
        <p:spPr>
          <a:xfrm>
            <a:off x="349045" y="1029774"/>
            <a:ext cx="8563897" cy="5326626"/>
          </a:xfrm>
        </p:spPr>
        <p:txBody>
          <a:bodyPr>
            <a:noAutofit/>
          </a:bodyPr>
          <a:lstStyle/>
          <a:p>
            <a:pPr marL="0" indent="0">
              <a:buNone/>
            </a:pPr>
            <a:r>
              <a:rPr lang="en-US" sz="2800" b="1" i="1"/>
              <a:t>Bước 5. Giáo dục nhóm lần 2 </a:t>
            </a:r>
            <a:r>
              <a:rPr lang="en-US" sz="2800" b="1" i="1" smtClean="0"/>
              <a:t> -  </a:t>
            </a:r>
            <a:r>
              <a:rPr lang="en-US" sz="2800" b="1" i="1"/>
              <a:t>khởi liều </a:t>
            </a:r>
            <a:endParaRPr lang="en-US" sz="2800"/>
          </a:p>
          <a:p>
            <a:r>
              <a:rPr lang="en-US" sz="2000" i="1"/>
              <a:t>Cán bộ hành </a:t>
            </a:r>
            <a:r>
              <a:rPr lang="en-US" sz="2000" i="1" smtClean="0"/>
              <a:t>chính:</a:t>
            </a:r>
          </a:p>
          <a:p>
            <a:pPr marL="0" indent="0">
              <a:buNone/>
            </a:pPr>
            <a:r>
              <a:rPr lang="en-US" sz="2000" i="1"/>
              <a:t> </a:t>
            </a:r>
            <a:r>
              <a:rPr lang="en-US" sz="2000" i="1" smtClean="0"/>
              <a:t>        - </a:t>
            </a:r>
            <a:r>
              <a:rPr lang="en-US" sz="2000" smtClean="0"/>
              <a:t>Thông báo cho người bệnh/người hỗ trợ :  lịch </a:t>
            </a:r>
            <a:r>
              <a:rPr lang="en-US" sz="2000"/>
              <a:t>của buổi giáo </a:t>
            </a:r>
            <a:r>
              <a:rPr lang="en-US" sz="2000" smtClean="0"/>
              <a:t>dục </a:t>
            </a:r>
            <a:r>
              <a:rPr lang="en-US" sz="2000"/>
              <a:t>	</a:t>
            </a:r>
            <a:r>
              <a:rPr lang="en-US" sz="2000" smtClean="0"/>
              <a:t>nhóm </a:t>
            </a:r>
            <a:r>
              <a:rPr lang="en-US" sz="2000"/>
              <a:t>lần 2 và </a:t>
            </a:r>
            <a:r>
              <a:rPr lang="en-US" sz="2000" smtClean="0"/>
              <a:t> </a:t>
            </a:r>
            <a:r>
              <a:rPr lang="en-US" sz="2000"/>
              <a:t>ngày khởi </a:t>
            </a:r>
            <a:r>
              <a:rPr lang="en-US" sz="2000" smtClean="0"/>
              <a:t>liều khởi liềudự kiến</a:t>
            </a:r>
            <a:endParaRPr lang="en-US" sz="2000"/>
          </a:p>
          <a:p>
            <a:r>
              <a:rPr lang="en-US" sz="2000" i="1"/>
              <a:t>Tư vấn </a:t>
            </a:r>
            <a:r>
              <a:rPr lang="en-US" sz="2000" i="1" smtClean="0"/>
              <a:t>viên:</a:t>
            </a:r>
          </a:p>
          <a:p>
            <a:pPr marL="457200" lvl="1" indent="0">
              <a:buNone/>
            </a:pPr>
            <a:r>
              <a:rPr lang="en-US" sz="2000" i="1" smtClean="0"/>
              <a:t> -  G</a:t>
            </a:r>
            <a:r>
              <a:rPr lang="en-US" sz="2000" smtClean="0"/>
              <a:t>iáo </a:t>
            </a:r>
            <a:r>
              <a:rPr lang="en-US" sz="2000"/>
              <a:t>dục nhóm lần 2 </a:t>
            </a:r>
            <a:r>
              <a:rPr lang="en-US" sz="2000" smtClean="0"/>
              <a:t> </a:t>
            </a:r>
            <a:r>
              <a:rPr lang="en-US" sz="2000"/>
              <a:t>người bệnh và gia đình 01 ngày </a:t>
            </a:r>
            <a:r>
              <a:rPr lang="en-US" sz="2000" smtClean="0"/>
              <a:t>trước ngày </a:t>
            </a:r>
            <a:r>
              <a:rPr lang="en-US" sz="2000"/>
              <a:t>khởi liều </a:t>
            </a:r>
            <a:endParaRPr lang="en-US" sz="2000" smtClean="0"/>
          </a:p>
          <a:p>
            <a:pPr marL="457200" lvl="1" indent="0">
              <a:buNone/>
            </a:pPr>
            <a:r>
              <a:rPr lang="en-US" sz="2000" smtClean="0"/>
              <a:t>-    Nội </a:t>
            </a:r>
            <a:r>
              <a:rPr lang="en-US" sz="2000"/>
              <a:t>dung: nội quy cơ sở điều trị, các phòng chức năng, và cung cấp các chỉ dẫn quan trọng </a:t>
            </a:r>
            <a:r>
              <a:rPr lang="en-US" sz="2000" smtClean="0"/>
              <a:t>để ngày </a:t>
            </a:r>
            <a:r>
              <a:rPr lang="en-US" sz="2000"/>
              <a:t>khởi liều </a:t>
            </a:r>
            <a:r>
              <a:rPr lang="en-US" sz="2000" smtClean="0"/>
              <a:t>an toàn,  </a:t>
            </a:r>
            <a:r>
              <a:rPr lang="en-US" sz="2000"/>
              <a:t>giới thiệu </a:t>
            </a:r>
            <a:r>
              <a:rPr lang="en-US" sz="2000" smtClean="0"/>
              <a:t>tiến </a:t>
            </a:r>
            <a:r>
              <a:rPr lang="en-US" sz="2000"/>
              <a:t>trình điều trị.</a:t>
            </a:r>
          </a:p>
          <a:p>
            <a:r>
              <a:rPr lang="en-US" sz="2000" i="1"/>
              <a:t>Bác sỹ:</a:t>
            </a:r>
            <a:r>
              <a:rPr lang="en-US" sz="2000"/>
              <a:t> chỉ định </a:t>
            </a:r>
            <a:r>
              <a:rPr lang="en-US" sz="2000" smtClean="0"/>
              <a:t>XN nước tiểu tìm CDTP </a:t>
            </a:r>
            <a:r>
              <a:rPr lang="en-US" sz="2000"/>
              <a:t>nếu ngày khởi liều cách xa ngày xét nghiệm nước tiểu khi khám, đánh giá ban đầu quá 5 ngày. </a:t>
            </a:r>
          </a:p>
          <a:p>
            <a:r>
              <a:rPr lang="en-US" sz="2000"/>
              <a:t>Điều dưỡng: Đ</a:t>
            </a:r>
            <a:r>
              <a:rPr lang="en-US" sz="2000" smtClean="0"/>
              <a:t>ánh </a:t>
            </a:r>
            <a:r>
              <a:rPr lang="en-US" sz="2000"/>
              <a:t>giá các chỉ số sinh tồn bệnh nhân và thực hiện các y lệnh khác của Bác sỹ trong ngày khởi liều</a:t>
            </a:r>
          </a:p>
          <a:p>
            <a:r>
              <a:rPr lang="en-US" sz="2000"/>
              <a:t>Bác sỹ, điều dưỡng và các cán bộ khác của cơ sở thực hiện khởi liều cho người bệnh theo quy định</a:t>
            </a:r>
            <a:r>
              <a:rPr lang="en-US" sz="2000" smtClean="0"/>
              <a:t>.</a:t>
            </a:r>
          </a:p>
          <a:p>
            <a:endParaRPr lang="en-US" sz="2000"/>
          </a:p>
          <a:p>
            <a:endParaRPr lang="en-US" sz="2000"/>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10</a:t>
            </a:fld>
            <a:endParaRPr lang="en-US" altLang="en-US"/>
          </a:p>
        </p:txBody>
      </p:sp>
    </p:spTree>
    <p:extLst>
      <p:ext uri="{BB962C8B-B14F-4D97-AF65-F5344CB8AC3E}">
        <p14:creationId xmlns:p14="http://schemas.microsoft.com/office/powerpoint/2010/main" val="273880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Các biễu mẫu liên quan</a:t>
            </a:r>
            <a:endParaRPr lang="en-US"/>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11</a:t>
            </a:fld>
            <a:endParaRPr lang="en-US" altLang="en-US"/>
          </a:p>
        </p:txBody>
      </p:sp>
      <p:graphicFrame>
        <p:nvGraphicFramePr>
          <p:cNvPr id="5" name="Content Placeholder 4"/>
          <p:cNvGraphicFramePr>
            <a:graphicFrameLocks noGrp="1" noChangeAspect="1"/>
          </p:cNvGraphicFramePr>
          <p:nvPr>
            <p:ph idx="1"/>
            <p:extLst>
              <p:ext uri="{D42A27DB-BD31-4B8C-83A1-F6EECF244321}">
                <p14:modId xmlns:p14="http://schemas.microsoft.com/office/powerpoint/2010/main" val="1775210670"/>
              </p:ext>
            </p:extLst>
          </p:nvPr>
        </p:nvGraphicFramePr>
        <p:xfrm>
          <a:off x="1307690" y="1867976"/>
          <a:ext cx="914400" cy="771525"/>
        </p:xfrm>
        <a:graphic>
          <a:graphicData uri="http://schemas.openxmlformats.org/presentationml/2006/ole">
            <mc:AlternateContent xmlns:mc="http://schemas.openxmlformats.org/markup-compatibility/2006">
              <mc:Choice xmlns:v="urn:schemas-microsoft-com:vml" Requires="v">
                <p:oleObj spid="_x0000_s1058" name="Acrobat Document" showAsIcon="1" r:id="rId3" imgW="914400" imgH="771480" progId="AcroExch.Document.7">
                  <p:embed/>
                </p:oleObj>
              </mc:Choice>
              <mc:Fallback>
                <p:oleObj name="Acrobat Document" showAsIcon="1" r:id="rId3" imgW="914400" imgH="771480" progId="AcroExch.Document.7">
                  <p:embed/>
                  <p:pic>
                    <p:nvPicPr>
                      <p:cNvPr id="0" name=""/>
                      <p:cNvPicPr/>
                      <p:nvPr/>
                    </p:nvPicPr>
                    <p:blipFill>
                      <a:blip r:embed="rId4"/>
                      <a:stretch>
                        <a:fillRect/>
                      </a:stretch>
                    </p:blipFill>
                    <p:spPr>
                      <a:xfrm>
                        <a:off x="1307690" y="1867976"/>
                        <a:ext cx="914400" cy="77152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47646304"/>
              </p:ext>
            </p:extLst>
          </p:nvPr>
        </p:nvGraphicFramePr>
        <p:xfrm>
          <a:off x="1307690" y="3245108"/>
          <a:ext cx="914400" cy="771525"/>
        </p:xfrm>
        <a:graphic>
          <a:graphicData uri="http://schemas.openxmlformats.org/presentationml/2006/ole">
            <mc:AlternateContent xmlns:mc="http://schemas.openxmlformats.org/markup-compatibility/2006">
              <mc:Choice xmlns:v="urn:schemas-microsoft-com:vml" Requires="v">
                <p:oleObj spid="_x0000_s1059" name="Document" showAsIcon="1" r:id="rId6" imgW="914400" imgH="771480" progId="Word.Document.8">
                  <p:embed/>
                </p:oleObj>
              </mc:Choice>
              <mc:Fallback>
                <p:oleObj name="Document" showAsIcon="1" r:id="rId6" imgW="914400" imgH="771480" progId="Word.Document.8">
                  <p:embed/>
                  <p:pic>
                    <p:nvPicPr>
                      <p:cNvPr id="0" name=""/>
                      <p:cNvPicPr/>
                      <p:nvPr/>
                    </p:nvPicPr>
                    <p:blipFill>
                      <a:blip r:embed="rId7"/>
                      <a:stretch>
                        <a:fillRect/>
                      </a:stretch>
                    </p:blipFill>
                    <p:spPr>
                      <a:xfrm>
                        <a:off x="1307690" y="3245108"/>
                        <a:ext cx="914400" cy="77152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71771452"/>
              </p:ext>
            </p:extLst>
          </p:nvPr>
        </p:nvGraphicFramePr>
        <p:xfrm>
          <a:off x="3480619" y="3245108"/>
          <a:ext cx="914400" cy="771525"/>
        </p:xfrm>
        <a:graphic>
          <a:graphicData uri="http://schemas.openxmlformats.org/presentationml/2006/ole">
            <mc:AlternateContent xmlns:mc="http://schemas.openxmlformats.org/markup-compatibility/2006">
              <mc:Choice xmlns:v="urn:schemas-microsoft-com:vml" Requires="v">
                <p:oleObj spid="_x0000_s1060" name="Document" showAsIcon="1" r:id="rId9" imgW="914400" imgH="771480" progId="Word.Document.8">
                  <p:embed/>
                </p:oleObj>
              </mc:Choice>
              <mc:Fallback>
                <p:oleObj name="Document" showAsIcon="1" r:id="rId9" imgW="914400" imgH="771480" progId="Word.Document.8">
                  <p:embed/>
                  <p:pic>
                    <p:nvPicPr>
                      <p:cNvPr id="0" name=""/>
                      <p:cNvPicPr/>
                      <p:nvPr/>
                    </p:nvPicPr>
                    <p:blipFill>
                      <a:blip r:embed="rId10"/>
                      <a:stretch>
                        <a:fillRect/>
                      </a:stretch>
                    </p:blipFill>
                    <p:spPr>
                      <a:xfrm>
                        <a:off x="3480619" y="3245108"/>
                        <a:ext cx="914400" cy="77152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257144225"/>
              </p:ext>
            </p:extLst>
          </p:nvPr>
        </p:nvGraphicFramePr>
        <p:xfrm>
          <a:off x="3480619" y="1867976"/>
          <a:ext cx="914400" cy="771525"/>
        </p:xfrm>
        <a:graphic>
          <a:graphicData uri="http://schemas.openxmlformats.org/presentationml/2006/ole">
            <mc:AlternateContent xmlns:mc="http://schemas.openxmlformats.org/markup-compatibility/2006">
              <mc:Choice xmlns:v="urn:schemas-microsoft-com:vml" Requires="v">
                <p:oleObj spid="_x0000_s1061" name="Acrobat Document" showAsIcon="1" r:id="rId11" imgW="914400" imgH="771480" progId="AcroExch.Document.7">
                  <p:embed/>
                </p:oleObj>
              </mc:Choice>
              <mc:Fallback>
                <p:oleObj name="Acrobat Document" showAsIcon="1" r:id="rId11" imgW="914400" imgH="771480" progId="AcroExch.Document.7">
                  <p:embed/>
                  <p:pic>
                    <p:nvPicPr>
                      <p:cNvPr id="0" name=""/>
                      <p:cNvPicPr/>
                      <p:nvPr/>
                    </p:nvPicPr>
                    <p:blipFill>
                      <a:blip r:embed="rId12"/>
                      <a:stretch>
                        <a:fillRect/>
                      </a:stretch>
                    </p:blipFill>
                    <p:spPr>
                      <a:xfrm>
                        <a:off x="3480619" y="1867976"/>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765302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
            </a:r>
            <a:br>
              <a:rPr lang="en-US" smtClean="0"/>
            </a:br>
            <a:endParaRPr lang="en-US"/>
          </a:p>
        </p:txBody>
      </p:sp>
      <p:sp>
        <p:nvSpPr>
          <p:cNvPr id="3" name="Content Placeholder 2"/>
          <p:cNvSpPr>
            <a:spLocks noGrp="1"/>
          </p:cNvSpPr>
          <p:nvPr>
            <p:ph idx="1"/>
          </p:nvPr>
        </p:nvSpPr>
        <p:spPr/>
        <p:txBody>
          <a:bodyPr/>
          <a:lstStyle/>
          <a:p>
            <a:pPr marL="0" indent="0">
              <a:spcBef>
                <a:spcPts val="0"/>
              </a:spcBef>
              <a:buNone/>
            </a:pPr>
            <a:endParaRPr lang="en-US" dirty="0"/>
          </a:p>
          <a:p>
            <a:pPr marL="0" marR="0" indent="0">
              <a:spcBef>
                <a:spcPts val="0"/>
              </a:spcBef>
              <a:spcAft>
                <a:spcPts val="0"/>
              </a:spcAft>
              <a:buNone/>
            </a:pPr>
            <a:endParaRPr lang="en-US" b="0" dirty="0">
              <a:solidFill>
                <a:srgbClr val="DD4B39"/>
              </a:solidFill>
              <a:effectLst/>
            </a:endParaRPr>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12</a:t>
            </a:fld>
            <a:endParaRPr lang="en-US" altLang="en-US"/>
          </a:p>
        </p:txBody>
      </p:sp>
      <p:pic>
        <p:nvPicPr>
          <p:cNvPr id="4098" name="Picture 2" descr="http://www.yzu.edu.tw/admin/oia/images/main/Q&amp;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2866" y="1752650"/>
            <a:ext cx="523875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4" descr="http://therainmakerblog.wp.lexblogs.com/wp-content/uploads/sites/383/2013/08/question21.gif"/>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4800" y="822721"/>
            <a:ext cx="2238400" cy="22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311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MỤC ĐÍCH</a:t>
            </a:r>
            <a:endParaRPr lang="en-US" sz="4000" spc="-100" dirty="0">
              <a:solidFill>
                <a:schemeClr val="tx2"/>
              </a:solidFill>
              <a:ea typeface="+mj-ea"/>
              <a:cs typeface="+mj-cs"/>
            </a:endParaRPr>
          </a:p>
        </p:txBody>
      </p:sp>
      <p:sp>
        <p:nvSpPr>
          <p:cNvPr id="3" name="Content Placeholder 2"/>
          <p:cNvSpPr>
            <a:spLocks noGrp="1"/>
          </p:cNvSpPr>
          <p:nvPr>
            <p:ph idx="1"/>
          </p:nvPr>
        </p:nvSpPr>
        <p:spPr/>
        <p:txBody>
          <a:bodyPr>
            <a:normAutofit/>
          </a:bodyPr>
          <a:lstStyle/>
          <a:p>
            <a:pPr marL="0" indent="0">
              <a:buNone/>
            </a:pPr>
            <a:r>
              <a:rPr lang="en-US" smtClean="0"/>
              <a:t>Hướng </a:t>
            </a:r>
            <a:r>
              <a:rPr lang="en-US"/>
              <a:t>dẫn cán bộ cơ sở điều trị các </a:t>
            </a:r>
            <a:r>
              <a:rPr lang="en-US" smtClean="0"/>
              <a:t>bước:  </a:t>
            </a:r>
            <a:r>
              <a:rPr lang="en-US"/>
              <a:t>tiếp nhận hồ sơ, khám, đánh giá toàn diện, xác định người bệnh đủ tiêu chuẩn tham gia điều trị và xây dựng kế hoạch điều trị phù hợp với người bệnh.</a:t>
            </a:r>
          </a:p>
          <a:p>
            <a:pPr marL="274320" lvl="1" indent="0">
              <a:buSzPct val="85000"/>
              <a:buNone/>
            </a:pPr>
            <a:endParaRPr lang="en-US" sz="3600" b="0" dirty="0"/>
          </a:p>
        </p:txBody>
      </p:sp>
    </p:spTree>
    <p:extLst>
      <p:ext uri="{BB962C8B-B14F-4D97-AF65-F5344CB8AC3E}">
        <p14:creationId xmlns:p14="http://schemas.microsoft.com/office/powerpoint/2010/main" val="1844950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GB" smtClean="0"/>
              <a:t>-  Nghị </a:t>
            </a:r>
            <a:r>
              <a:rPr lang="en-GB"/>
              <a:t>định 96/2012/ NĐ-CP ngày 25/11/2012 của Thủ tướng Chính phủ quy định về điều trị nghiện các chất dạng thuốc phiện bằng thuốc thay thế.</a:t>
            </a:r>
            <a:endParaRPr lang="en-US"/>
          </a:p>
          <a:p>
            <a:pPr marL="0" indent="0">
              <a:buNone/>
            </a:pPr>
            <a:r>
              <a:rPr lang="en-GB"/>
              <a:t>- Thông tư 12/2013/TT-BYT ngày 12/4/2013 của Bộ trưởng Bộ Y tế hướng dẫn chi tiết thi hành một số điều của Nghị định số 96/2012/NĐ-CP.</a:t>
            </a:r>
            <a:endParaRPr lang="en-US"/>
          </a:p>
          <a:p>
            <a:pPr>
              <a:buFontTx/>
              <a:buChar char="-"/>
            </a:pPr>
            <a:r>
              <a:rPr lang="en-GB" smtClean="0"/>
              <a:t>Quyết </a:t>
            </a:r>
            <a:r>
              <a:rPr lang="en-GB"/>
              <a:t>định 3140/QĐ-BYT ngày 30/8/2010 của Bộ trưởng Bộ Y tế về việc ban hành Hướng dẫn điều trị thay thế nghiện các chất dạng thuốc phiện bằng thuốc methadone</a:t>
            </a:r>
            <a:r>
              <a:rPr lang="en-GB" smtClean="0"/>
              <a:t>.</a:t>
            </a:r>
            <a:endParaRPr lang="en-US" smtClean="0"/>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3</a:t>
            </a:fld>
            <a:endParaRPr lang="en-US" altLang="en-US"/>
          </a:p>
        </p:txBody>
      </p:sp>
      <p:sp>
        <p:nvSpPr>
          <p:cNvPr id="5" name="Rectangle 4"/>
          <p:cNvSpPr/>
          <p:nvPr/>
        </p:nvSpPr>
        <p:spPr>
          <a:xfrm>
            <a:off x="424336" y="309404"/>
            <a:ext cx="4329006" cy="646331"/>
          </a:xfrm>
          <a:prstGeom prst="rect">
            <a:avLst/>
          </a:prstGeom>
        </p:spPr>
        <p:txBody>
          <a:bodyPr wrap="none">
            <a:spAutoFit/>
          </a:bodyPr>
          <a:lstStyle/>
          <a:p>
            <a:r>
              <a:rPr lang="en-US" sz="3600" b="1" smtClean="0"/>
              <a:t>TÀI </a:t>
            </a:r>
            <a:r>
              <a:rPr lang="en-US" sz="3600" b="1"/>
              <a:t>LIỆU THAM CHIẾU</a:t>
            </a:r>
            <a:endParaRPr lang="en-US" sz="3600"/>
          </a:p>
        </p:txBody>
      </p:sp>
    </p:spTree>
    <p:extLst>
      <p:ext uri="{BB962C8B-B14F-4D97-AF65-F5344CB8AC3E}">
        <p14:creationId xmlns:p14="http://schemas.microsoft.com/office/powerpoint/2010/main" val="842093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a:xfrm>
            <a:off x="7277060" y="5391304"/>
            <a:ext cx="1675210" cy="933450"/>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400" b="1" smtClean="0"/>
              <a:t>Bác sỹ điều trị, tư vấn viên,hành chính, điều dưỡng </a:t>
            </a:r>
            <a:endParaRPr lang="en-US" altLang="en-US" sz="1400" b="1"/>
          </a:p>
        </p:txBody>
      </p:sp>
      <p:sp>
        <p:nvSpPr>
          <p:cNvPr id="22530" name="TextBox 34"/>
          <p:cNvSpPr txBox="1">
            <a:spLocks noChangeArrowheads="1"/>
          </p:cNvSpPr>
          <p:nvPr/>
        </p:nvSpPr>
        <p:spPr bwMode="auto">
          <a:xfrm>
            <a:off x="885326" y="1020566"/>
            <a:ext cx="112037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eaLnBrk="1" hangingPunct="1">
              <a:lnSpc>
                <a:spcPct val="150000"/>
              </a:lnSpc>
            </a:pPr>
            <a:r>
              <a:rPr lang="en-US" altLang="en-US" sz="2800" b="1" smtClean="0">
                <a:solidFill>
                  <a:schemeClr val="accent2"/>
                </a:solidFill>
              </a:rPr>
              <a:t>Quy trình khám đánh giá ban đầu </a:t>
            </a:r>
            <a:endParaRPr lang="en-US" altLang="en-US" sz="2800" b="1">
              <a:solidFill>
                <a:schemeClr val="accent2"/>
              </a:solidFill>
            </a:endParaRPr>
          </a:p>
        </p:txBody>
      </p:sp>
      <p:sp>
        <p:nvSpPr>
          <p:cNvPr id="32" name="Rounded Rectangle 31"/>
          <p:cNvSpPr/>
          <p:nvPr/>
        </p:nvSpPr>
        <p:spPr>
          <a:xfrm>
            <a:off x="2922504" y="5480051"/>
            <a:ext cx="4017169" cy="69952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2000" b="1" smtClean="0">
                <a:solidFill>
                  <a:srgbClr val="FF4407"/>
                </a:solidFill>
              </a:rPr>
              <a:t>Giáo dục nhóm lần 2 và khởi liều </a:t>
            </a:r>
            <a:endParaRPr lang="en-US" altLang="en-US" sz="2000" b="1">
              <a:solidFill>
                <a:srgbClr val="FF4407"/>
              </a:solidFill>
            </a:endParaRPr>
          </a:p>
        </p:txBody>
      </p:sp>
      <p:sp>
        <p:nvSpPr>
          <p:cNvPr id="33" name="Rounded Rectangle 32"/>
          <p:cNvSpPr/>
          <p:nvPr/>
        </p:nvSpPr>
        <p:spPr>
          <a:xfrm>
            <a:off x="2900363" y="4216401"/>
            <a:ext cx="4017169" cy="93027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800" b="1" smtClean="0">
                <a:solidFill>
                  <a:schemeClr val="bg1"/>
                </a:solidFill>
              </a:rPr>
              <a:t>Quyết định tiếp nhận điều trị </a:t>
            </a:r>
            <a:endParaRPr lang="en-US" altLang="en-US" sz="1800" b="1">
              <a:solidFill>
                <a:schemeClr val="bg1"/>
              </a:solidFill>
            </a:endParaRPr>
          </a:p>
        </p:txBody>
      </p:sp>
      <p:sp>
        <p:nvSpPr>
          <p:cNvPr id="36" name="Rounded Rectangle 35"/>
          <p:cNvSpPr/>
          <p:nvPr/>
        </p:nvSpPr>
        <p:spPr>
          <a:xfrm>
            <a:off x="2911079" y="2895959"/>
            <a:ext cx="3995738" cy="93345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smtClean="0">
                <a:solidFill>
                  <a:srgbClr val="FF4407"/>
                </a:solidFill>
              </a:rPr>
              <a:t>Giáo dục nhóm lần 1</a:t>
            </a:r>
            <a:endParaRPr lang="en-US" altLang="en-US" sz="1600" b="1">
              <a:solidFill>
                <a:srgbClr val="FF4407"/>
              </a:solidFill>
            </a:endParaRPr>
          </a:p>
        </p:txBody>
      </p:sp>
      <p:sp>
        <p:nvSpPr>
          <p:cNvPr id="37" name="Rounded Rectangle 36"/>
          <p:cNvSpPr/>
          <p:nvPr/>
        </p:nvSpPr>
        <p:spPr>
          <a:xfrm>
            <a:off x="2911079" y="1638300"/>
            <a:ext cx="4004071" cy="87153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smtClean="0">
                <a:solidFill>
                  <a:srgbClr val="FF4407"/>
                </a:solidFill>
              </a:rPr>
              <a:t>Khám - đánh </a:t>
            </a:r>
            <a:r>
              <a:rPr lang="en-US" altLang="en-US" sz="1600" b="1">
                <a:solidFill>
                  <a:srgbClr val="FF4407"/>
                </a:solidFill>
              </a:rPr>
              <a:t>giá ban đầu: </a:t>
            </a:r>
          </a:p>
          <a:p>
            <a:pPr algn="ctr" eaLnBrk="1" hangingPunct="1"/>
            <a:r>
              <a:rPr lang="en-US" altLang="en-US" sz="1400" b="1"/>
              <a:t>trong vòng 10 ngày kể từ ngày tiếp nhận hồ sơ hợp lệ</a:t>
            </a:r>
          </a:p>
        </p:txBody>
      </p:sp>
      <p:sp>
        <p:nvSpPr>
          <p:cNvPr id="38" name="Rounded Rectangle 37"/>
          <p:cNvSpPr/>
          <p:nvPr/>
        </p:nvSpPr>
        <p:spPr>
          <a:xfrm>
            <a:off x="2888457" y="350352"/>
            <a:ext cx="4017169" cy="8493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smtClean="0">
                <a:solidFill>
                  <a:srgbClr val="FF4407"/>
                </a:solidFill>
              </a:rPr>
              <a:t>Tiếp nhận hồ sơ của bệnh nhân: </a:t>
            </a:r>
            <a:endParaRPr lang="en-US" altLang="en-US" sz="1600" b="1">
              <a:solidFill>
                <a:srgbClr val="FF4407"/>
              </a:solidFill>
            </a:endParaRPr>
          </a:p>
          <a:p>
            <a:pPr algn="ctr" eaLnBrk="1" hangingPunct="1"/>
            <a:r>
              <a:rPr lang="en-US" altLang="en-US" sz="1400" b="1"/>
              <a:t>Đơn đăng ký điều trị; Bản sao có chứng thực của 1 trong 4 loại giấy tờ: CMND, Hộ chiếu, Hộ khẩu, </a:t>
            </a:r>
            <a:r>
              <a:rPr lang="en-US" altLang="en-US" sz="1400" b="1" smtClean="0"/>
              <a:t>giấy </a:t>
            </a:r>
            <a:r>
              <a:rPr lang="en-US" altLang="en-US" sz="1400" b="1"/>
              <a:t>khai sinh</a:t>
            </a:r>
          </a:p>
        </p:txBody>
      </p:sp>
      <p:sp>
        <p:nvSpPr>
          <p:cNvPr id="42" name="Rounded Rectangle 41"/>
          <p:cNvSpPr/>
          <p:nvPr/>
        </p:nvSpPr>
        <p:spPr>
          <a:xfrm>
            <a:off x="7433071" y="4216399"/>
            <a:ext cx="1519198" cy="930275"/>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400" b="1" smtClean="0"/>
              <a:t>Trưởng cơ sở, bác sỹ điều trị, tư vấn viên, cán bộ hành chính</a:t>
            </a:r>
            <a:endParaRPr lang="en-US" altLang="en-US" sz="1400" b="1"/>
          </a:p>
        </p:txBody>
      </p:sp>
      <p:sp>
        <p:nvSpPr>
          <p:cNvPr id="43" name="Rounded Rectangle 42"/>
          <p:cNvSpPr/>
          <p:nvPr/>
        </p:nvSpPr>
        <p:spPr>
          <a:xfrm>
            <a:off x="7456885" y="2859190"/>
            <a:ext cx="1085850" cy="901700"/>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b="1" smtClean="0">
                <a:solidFill>
                  <a:schemeClr val="tx1"/>
                </a:solidFill>
                <a:ea typeface="ＭＳ Ｐゴシック" charset="0"/>
              </a:rPr>
              <a:t>Tư vấn viên </a:t>
            </a:r>
            <a:endParaRPr lang="en-US" sz="1600" b="1">
              <a:solidFill>
                <a:schemeClr val="tx1"/>
              </a:solidFill>
              <a:ea typeface="ＭＳ Ｐゴシック" charset="0"/>
            </a:endParaRPr>
          </a:p>
        </p:txBody>
      </p:sp>
      <p:sp>
        <p:nvSpPr>
          <p:cNvPr id="45" name="Rounded Rectangle 44"/>
          <p:cNvSpPr/>
          <p:nvPr/>
        </p:nvSpPr>
        <p:spPr>
          <a:xfrm>
            <a:off x="7433071" y="1638299"/>
            <a:ext cx="1519199" cy="906463"/>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eaLnBrk="1" hangingPunct="1"/>
            <a:r>
              <a:rPr lang="en-US" altLang="en-US" sz="1400" b="1" smtClean="0"/>
              <a:t>Hanh chính</a:t>
            </a:r>
          </a:p>
          <a:p>
            <a:pPr eaLnBrk="1" hangingPunct="1"/>
            <a:r>
              <a:rPr lang="en-US" altLang="en-US" sz="1400" b="1" smtClean="0"/>
              <a:t>Điều dưỡng</a:t>
            </a:r>
          </a:p>
          <a:p>
            <a:pPr eaLnBrk="1" hangingPunct="1"/>
            <a:r>
              <a:rPr lang="en-US" altLang="en-US" sz="1400" b="1" smtClean="0"/>
              <a:t>tư vấn viên</a:t>
            </a:r>
          </a:p>
          <a:p>
            <a:pPr eaLnBrk="1" hangingPunct="1"/>
            <a:r>
              <a:rPr lang="en-US" altLang="en-US" sz="1400" b="1" smtClean="0"/>
              <a:t>Bác sỹ điều trị</a:t>
            </a:r>
            <a:endParaRPr lang="en-US" altLang="en-US" sz="1400" b="1"/>
          </a:p>
        </p:txBody>
      </p:sp>
      <p:sp>
        <p:nvSpPr>
          <p:cNvPr id="47" name="Rounded Rectangle 46"/>
          <p:cNvSpPr/>
          <p:nvPr/>
        </p:nvSpPr>
        <p:spPr>
          <a:xfrm>
            <a:off x="7433072" y="342901"/>
            <a:ext cx="1085850" cy="841375"/>
          </a:xfrm>
          <a:prstGeom prst="round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Calibri" pitchFamily="34" charset="0"/>
                <a:ea typeface="ＭＳ Ｐゴシック" pitchFamily="34" charset="-128"/>
              </a:defRPr>
            </a:lvl1pPr>
            <a:lvl2pPr marL="742950" indent="-285750">
              <a:defRPr sz="2400">
                <a:solidFill>
                  <a:schemeClr val="tx1"/>
                </a:solidFill>
                <a:latin typeface="Calibri" pitchFamily="34" charset="0"/>
                <a:ea typeface="ＭＳ Ｐゴシック" pitchFamily="34" charset="-128"/>
              </a:defRPr>
            </a:lvl2pPr>
            <a:lvl3pPr marL="1143000" indent="-228600">
              <a:defRPr sz="2400">
                <a:solidFill>
                  <a:schemeClr val="tx1"/>
                </a:solidFill>
                <a:latin typeface="Calibri" pitchFamily="34" charset="0"/>
                <a:ea typeface="ＭＳ Ｐゴシック" pitchFamily="34" charset="-128"/>
              </a:defRPr>
            </a:lvl3pPr>
            <a:lvl4pPr marL="1600200" indent="-228600">
              <a:defRPr sz="2400">
                <a:solidFill>
                  <a:schemeClr val="tx1"/>
                </a:solidFill>
                <a:latin typeface="Calibri" pitchFamily="34" charset="0"/>
                <a:ea typeface="ＭＳ Ｐゴシック" pitchFamily="34" charset="-128"/>
              </a:defRPr>
            </a:lvl4pPr>
            <a:lvl5pPr marL="2057400" indent="-228600">
              <a:defRPr sz="2400">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ＭＳ Ｐゴシック" pitchFamily="34" charset="-128"/>
              </a:defRPr>
            </a:lvl9pPr>
          </a:lstStyle>
          <a:p>
            <a:pPr algn="ctr" eaLnBrk="1" hangingPunct="1"/>
            <a:r>
              <a:rPr lang="en-US" altLang="en-US" sz="1600" b="1"/>
              <a:t>Hành chính</a:t>
            </a:r>
          </a:p>
        </p:txBody>
      </p:sp>
      <p:cxnSp>
        <p:nvCxnSpPr>
          <p:cNvPr id="3" name="Straight Arrow Connector 2"/>
          <p:cNvCxnSpPr>
            <a:stCxn id="38" idx="2"/>
            <a:endCxn id="37" idx="0"/>
          </p:cNvCxnSpPr>
          <p:nvPr/>
        </p:nvCxnSpPr>
        <p:spPr>
          <a:xfrm>
            <a:off x="4897042" y="1199664"/>
            <a:ext cx="16073" cy="438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893469" y="2544763"/>
            <a:ext cx="9525" cy="3349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914421" y="3881438"/>
            <a:ext cx="8334" cy="3349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922755" y="5146676"/>
            <a:ext cx="8334" cy="3333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4494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Các bước  thực hiện</a:t>
            </a:r>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b="1" i="1"/>
              <a:t>Bước 1</a:t>
            </a:r>
            <a:r>
              <a:rPr lang="en-US" b="1" i="1" smtClean="0"/>
              <a:t>. Tiếp </a:t>
            </a:r>
            <a:r>
              <a:rPr lang="en-US" b="1" i="1"/>
              <a:t>nhận hồ sơ </a:t>
            </a:r>
            <a:r>
              <a:rPr lang="en-US" b="1" i="1" smtClean="0"/>
              <a:t> (</a:t>
            </a:r>
            <a:r>
              <a:rPr lang="en-US" i="1" smtClean="0"/>
              <a:t>Cán </a:t>
            </a:r>
            <a:r>
              <a:rPr lang="en-US" i="1"/>
              <a:t>bộ hành </a:t>
            </a:r>
            <a:r>
              <a:rPr lang="en-US" i="1" smtClean="0"/>
              <a:t>chính) </a:t>
            </a:r>
            <a:endParaRPr lang="en-US"/>
          </a:p>
          <a:p>
            <a:pPr lvl="1">
              <a:buFont typeface="Wingdings" panose="05000000000000000000" pitchFamily="2" charset="2"/>
              <a:buChar char="ü"/>
            </a:pPr>
            <a:r>
              <a:rPr lang="en-US" sz="2400" smtClean="0"/>
              <a:t>Tiếp </a:t>
            </a:r>
            <a:r>
              <a:rPr lang="en-US" sz="2400"/>
              <a:t>nhận hồ sơ </a:t>
            </a:r>
            <a:r>
              <a:rPr lang="en-US" sz="2400" smtClean="0"/>
              <a:t>đăng </a:t>
            </a:r>
            <a:r>
              <a:rPr lang="en-US" sz="2400"/>
              <a:t>ký hợp </a:t>
            </a:r>
            <a:r>
              <a:rPr lang="en-US" sz="2400" smtClean="0"/>
              <a:t>lệ:  </a:t>
            </a:r>
            <a:r>
              <a:rPr lang="en-US" sz="2400"/>
              <a:t>theo quy định của nghị định 96/2012/NĐ-CP và </a:t>
            </a:r>
            <a:r>
              <a:rPr lang="en-US" sz="2400" smtClean="0"/>
              <a:t> </a:t>
            </a:r>
            <a:r>
              <a:rPr lang="en-US" sz="2400"/>
              <a:t>thông tư số 12/2013/TT-BYT</a:t>
            </a:r>
            <a:r>
              <a:rPr lang="en-US" sz="2400" smtClean="0"/>
              <a:t>.</a:t>
            </a:r>
          </a:p>
          <a:p>
            <a:pPr lvl="1">
              <a:buFont typeface="Wingdings" panose="05000000000000000000" pitchFamily="2" charset="2"/>
              <a:buChar char="ü"/>
            </a:pPr>
            <a:r>
              <a:rPr lang="en-US" sz="2400" smtClean="0"/>
              <a:t> </a:t>
            </a:r>
            <a:r>
              <a:rPr lang="en-US" sz="2400"/>
              <a:t>Đơn đăng ký tham gia chương </a:t>
            </a:r>
            <a:r>
              <a:rPr lang="en-US" sz="2400" smtClean="0"/>
              <a:t>trình:  </a:t>
            </a:r>
            <a:r>
              <a:rPr lang="en-US" sz="2400"/>
              <a:t>theo mẫu qui định  tại </a:t>
            </a:r>
            <a:r>
              <a:rPr lang="en-US" sz="2400" smtClean="0"/>
              <a:t>phụ lục 8, thông </a:t>
            </a:r>
            <a:r>
              <a:rPr lang="en-US" sz="2400"/>
              <a:t>tư 12/2013/TT-BYT. </a:t>
            </a:r>
            <a:endParaRPr lang="en-US" sz="2400" smtClean="0"/>
          </a:p>
          <a:p>
            <a:pPr lvl="1">
              <a:buFont typeface="Wingdings" panose="05000000000000000000" pitchFamily="2" charset="2"/>
              <a:buChar char="ü"/>
            </a:pPr>
            <a:r>
              <a:rPr lang="en-US" sz="2400" smtClean="0"/>
              <a:t>Hẹn </a:t>
            </a:r>
            <a:r>
              <a:rPr lang="en-US" sz="2400"/>
              <a:t>lịch khám và đánh giá ban </a:t>
            </a:r>
            <a:r>
              <a:rPr lang="en-US" sz="2400" smtClean="0"/>
              <a:t>đầu: trong </a:t>
            </a:r>
            <a:r>
              <a:rPr lang="en-US" sz="2400"/>
              <a:t>vòng 10 ngày làm việc kể từ ngày nhận hồ sơ đăng ký hợp </a:t>
            </a:r>
            <a:r>
              <a:rPr lang="en-US" sz="2400" smtClean="0"/>
              <a:t>lệ</a:t>
            </a:r>
            <a:r>
              <a:rPr lang="en-US" sz="2400"/>
              <a:t> </a:t>
            </a:r>
            <a:r>
              <a:rPr lang="en-US" sz="2400" smtClean="0"/>
              <a:t>dựa vào lịch </a:t>
            </a:r>
            <a:r>
              <a:rPr lang="en-US" sz="2400"/>
              <a:t>khám bệnh và tư vấn của bác sỹ và tư vấn viên</a:t>
            </a:r>
            <a:r>
              <a:rPr lang="en-US" sz="2400" smtClean="0"/>
              <a:t>.</a:t>
            </a:r>
            <a:endParaRPr lang="en-US" sz="2400"/>
          </a:p>
          <a:p>
            <a:pPr lvl="1">
              <a:buFont typeface="Wingdings" panose="05000000000000000000" pitchFamily="2" charset="2"/>
              <a:buChar char="ü"/>
            </a:pPr>
            <a:r>
              <a:rPr lang="en-US" sz="2400" smtClean="0"/>
              <a:t>Người </a:t>
            </a:r>
            <a:r>
              <a:rPr lang="en-US" sz="2400"/>
              <a:t>bệnh đã từng điều trị và bỏ </a:t>
            </a:r>
            <a:r>
              <a:rPr lang="en-US" sz="2400" smtClean="0"/>
              <a:t>trị quay </a:t>
            </a:r>
            <a:r>
              <a:rPr lang="en-US" sz="2400"/>
              <a:t>lại đăng ký vào chương trình điều trị </a:t>
            </a:r>
            <a:r>
              <a:rPr lang="en-US" sz="2400" smtClean="0"/>
              <a:t>methadone:  vẫn như qui trình của người mới, thông </a:t>
            </a:r>
            <a:r>
              <a:rPr lang="en-US" sz="2400"/>
              <a:t>tin y tế và thông tin điều trị </a:t>
            </a:r>
            <a:r>
              <a:rPr lang="en-US" sz="2400" smtClean="0"/>
              <a:t>của </a:t>
            </a:r>
            <a:r>
              <a:rPr lang="en-US" sz="2400"/>
              <a:t>người bệnh từ hồ sơ bệnh án cũ </a:t>
            </a:r>
            <a:r>
              <a:rPr lang="en-US" sz="2400" smtClean="0"/>
              <a:t>có thể được cơ sở điều trị tham khảo nếu có thể và </a:t>
            </a:r>
            <a:r>
              <a:rPr lang="en-US" sz="2400"/>
              <a:t>cần thiết </a:t>
            </a:r>
            <a:r>
              <a:rPr lang="en-US" sz="2400" smtClean="0"/>
              <a:t>cho </a:t>
            </a:r>
            <a:r>
              <a:rPr lang="en-US" sz="2400"/>
              <a:t>kế hoạch điều trị. </a:t>
            </a:r>
          </a:p>
          <a:p>
            <a:endParaRPr lang="en-US"/>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5</a:t>
            </a:fld>
            <a:endParaRPr lang="en-US" altLang="en-US"/>
          </a:p>
        </p:txBody>
      </p:sp>
    </p:spTree>
    <p:extLst>
      <p:ext uri="{BB962C8B-B14F-4D97-AF65-F5344CB8AC3E}">
        <p14:creationId xmlns:p14="http://schemas.microsoft.com/office/powerpoint/2010/main" val="53271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Các bước  thực </a:t>
            </a:r>
            <a:r>
              <a:rPr lang="en-US" smtClean="0"/>
              <a:t>hiện (tt) </a:t>
            </a:r>
            <a:endParaRPr lang="en-US"/>
          </a:p>
        </p:txBody>
      </p:sp>
      <p:sp>
        <p:nvSpPr>
          <p:cNvPr id="3" name="Content Placeholder 2"/>
          <p:cNvSpPr>
            <a:spLocks noGrp="1"/>
          </p:cNvSpPr>
          <p:nvPr>
            <p:ph idx="1"/>
          </p:nvPr>
        </p:nvSpPr>
        <p:spPr>
          <a:xfrm>
            <a:off x="304800" y="1036687"/>
            <a:ext cx="8382000" cy="5024900"/>
          </a:xfrm>
        </p:spPr>
        <p:txBody>
          <a:bodyPr>
            <a:noAutofit/>
          </a:bodyPr>
          <a:lstStyle/>
          <a:p>
            <a:pPr marL="0" indent="0">
              <a:buNone/>
            </a:pPr>
            <a:r>
              <a:rPr lang="en-US" sz="3000" b="1" i="1"/>
              <a:t>Bước 2. Khám - Đánh giá ban đầu </a:t>
            </a:r>
          </a:p>
          <a:p>
            <a:r>
              <a:rPr lang="en-US" sz="2000" b="1" i="1"/>
              <a:t>C</a:t>
            </a:r>
            <a:r>
              <a:rPr lang="en-US" sz="2200" b="1" i="1" smtClean="0"/>
              <a:t>án </a:t>
            </a:r>
            <a:r>
              <a:rPr lang="en-US" sz="2200" b="1" i="1"/>
              <a:t>bộ hành chính</a:t>
            </a:r>
            <a:r>
              <a:rPr lang="en-US" sz="2200" i="1"/>
              <a:t>:</a:t>
            </a:r>
            <a:r>
              <a:rPr lang="en-US" sz="2200"/>
              <a:t> </a:t>
            </a:r>
            <a:r>
              <a:rPr lang="en-US" sz="2200" smtClean="0"/>
              <a:t>Hoàn </a:t>
            </a:r>
            <a:r>
              <a:rPr lang="en-US" sz="2200"/>
              <a:t>tất thông tin hành chính vào bệnh </a:t>
            </a:r>
            <a:r>
              <a:rPr lang="en-US" sz="2200" smtClean="0"/>
              <a:t>án</a:t>
            </a:r>
            <a:endParaRPr lang="en-US" sz="2200" i="1" smtClean="0"/>
          </a:p>
          <a:p>
            <a:r>
              <a:rPr lang="en-US" sz="2200" b="1" i="1" smtClean="0"/>
              <a:t>Tư </a:t>
            </a:r>
            <a:r>
              <a:rPr lang="en-US" sz="2200" b="1" i="1"/>
              <a:t>vấn viên</a:t>
            </a:r>
            <a:r>
              <a:rPr lang="en-US" sz="2200" i="1"/>
              <a:t>:</a:t>
            </a:r>
            <a:r>
              <a:rPr lang="en-US" sz="2200"/>
              <a:t> </a:t>
            </a:r>
            <a:r>
              <a:rPr lang="en-US" sz="2200" smtClean="0"/>
              <a:t> </a:t>
            </a:r>
            <a:r>
              <a:rPr lang="en-US" sz="2200"/>
              <a:t>đánh giá ban đầu về tiền sử sử dụng chất gây nghiện, thông tin về tâm lý xã hội, động cơ tham gia điều trị của người bệnh, xác định các rào cản nếu có khi tham gia điều trị theo biểu mẫu đánh giá ban đầu</a:t>
            </a:r>
            <a:r>
              <a:rPr lang="en-US" sz="2200" smtClean="0"/>
              <a:t>.</a:t>
            </a:r>
          </a:p>
          <a:p>
            <a:r>
              <a:rPr lang="en-US" sz="2200" b="1" i="1"/>
              <a:t>Điều dưỡng: </a:t>
            </a:r>
            <a:endParaRPr lang="en-US" sz="2200" b="1" i="1" smtClean="0"/>
          </a:p>
          <a:p>
            <a:pPr lvl="1"/>
            <a:r>
              <a:rPr lang="en-US" sz="2200" smtClean="0"/>
              <a:t>Đo </a:t>
            </a:r>
            <a:r>
              <a:rPr lang="en-US" sz="2200"/>
              <a:t>cân nặng, các chỉ số sinh tồn cập nhật vào bệnh án.</a:t>
            </a:r>
          </a:p>
          <a:p>
            <a:pPr lvl="1"/>
            <a:r>
              <a:rPr lang="en-US" sz="2200"/>
              <a:t>Thực hiện xét </a:t>
            </a:r>
            <a:r>
              <a:rPr lang="en-US" sz="2200" smtClean="0"/>
              <a:t>nghiệm: XN </a:t>
            </a:r>
            <a:r>
              <a:rPr lang="en-US" sz="2200"/>
              <a:t>nước tiểu tìm CDTP và các chất gây nghiện khác (nếu có), </a:t>
            </a:r>
            <a:r>
              <a:rPr lang="en-US" sz="2200" smtClean="0"/>
              <a:t>các </a:t>
            </a:r>
            <a:r>
              <a:rPr lang="en-US" sz="2200"/>
              <a:t>xét nghiệm thường quy theo chỉ định của bác sỹ điều trị.</a:t>
            </a:r>
          </a:p>
          <a:p>
            <a:pPr lvl="1"/>
            <a:r>
              <a:rPr lang="en-US" sz="2200"/>
              <a:t>Theo dõi và cập nhật kết quả xét nghiệm vào bệnh án.</a:t>
            </a:r>
          </a:p>
          <a:p>
            <a:pPr marL="0" indent="0">
              <a:buNone/>
            </a:pPr>
            <a:r>
              <a:rPr lang="en-US" sz="2200" smtClean="0"/>
              <a:t> </a:t>
            </a:r>
            <a:endParaRPr lang="en-US" sz="2200"/>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6</a:t>
            </a:fld>
            <a:endParaRPr lang="en-US" altLang="en-US"/>
          </a:p>
        </p:txBody>
      </p:sp>
    </p:spTree>
    <p:extLst>
      <p:ext uri="{BB962C8B-B14F-4D97-AF65-F5344CB8AC3E}">
        <p14:creationId xmlns:p14="http://schemas.microsoft.com/office/powerpoint/2010/main" val="2313826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Các bước thực hiện ( tt)</a:t>
            </a:r>
            <a:endParaRPr lang="en-US"/>
          </a:p>
        </p:txBody>
      </p:sp>
      <p:sp>
        <p:nvSpPr>
          <p:cNvPr id="3" name="Content Placeholder 2"/>
          <p:cNvSpPr>
            <a:spLocks noGrp="1"/>
          </p:cNvSpPr>
          <p:nvPr>
            <p:ph idx="1"/>
          </p:nvPr>
        </p:nvSpPr>
        <p:spPr>
          <a:xfrm>
            <a:off x="304800" y="1036687"/>
            <a:ext cx="8229600" cy="4980655"/>
          </a:xfrm>
        </p:spPr>
        <p:txBody>
          <a:bodyPr>
            <a:normAutofit fontScale="32500" lnSpcReduction="20000"/>
          </a:bodyPr>
          <a:lstStyle/>
          <a:p>
            <a:r>
              <a:rPr lang="en-US" sz="6800" b="1" i="1"/>
              <a:t>Bác sỹ điều trị:  </a:t>
            </a:r>
            <a:endParaRPr lang="en-US" sz="6800" b="1"/>
          </a:p>
          <a:p>
            <a:pPr lvl="0">
              <a:buFontTx/>
              <a:buChar char="-"/>
            </a:pPr>
            <a:r>
              <a:rPr lang="en-US" sz="6200" smtClean="0"/>
              <a:t>Đánh </a:t>
            </a:r>
            <a:r>
              <a:rPr lang="en-US" sz="6200"/>
              <a:t>giá tiền </a:t>
            </a:r>
            <a:r>
              <a:rPr lang="en-US" sz="6200" smtClean="0"/>
              <a:t>sử:  </a:t>
            </a:r>
            <a:r>
              <a:rPr lang="en-US" sz="6200"/>
              <a:t>sử dụng </a:t>
            </a:r>
            <a:r>
              <a:rPr lang="en-US" sz="6200" smtClean="0"/>
              <a:t>CGN</a:t>
            </a:r>
          </a:p>
          <a:p>
            <a:pPr lvl="0">
              <a:buFontTx/>
              <a:buChar char="-"/>
            </a:pPr>
            <a:r>
              <a:rPr lang="en-US" sz="6200" smtClean="0"/>
              <a:t>Chẩn đoán:  Chẩn đoán người bệnh nghiện CDTP</a:t>
            </a:r>
          </a:p>
          <a:p>
            <a:pPr lvl="0">
              <a:buFontTx/>
              <a:buChar char="-"/>
            </a:pPr>
            <a:r>
              <a:rPr lang="en-US" sz="6200" smtClean="0"/>
              <a:t>Đánh </a:t>
            </a:r>
            <a:r>
              <a:rPr lang="en-US" sz="6200"/>
              <a:t>giá tình trạng và mức độ lệ </a:t>
            </a:r>
            <a:r>
              <a:rPr lang="en-US" sz="6200" smtClean="0"/>
              <a:t>thuộc CGN, </a:t>
            </a:r>
            <a:r>
              <a:rPr lang="en-US" sz="6200"/>
              <a:t>yếu tố nguy </a:t>
            </a:r>
            <a:r>
              <a:rPr lang="en-US" sz="6200" smtClean="0"/>
              <a:t>cơ</a:t>
            </a:r>
          </a:p>
          <a:p>
            <a:pPr lvl="0">
              <a:buFontTx/>
              <a:buChar char="-"/>
            </a:pPr>
            <a:r>
              <a:rPr lang="en-US" sz="6200" smtClean="0"/>
              <a:t>Khám </a:t>
            </a:r>
            <a:r>
              <a:rPr lang="en-US" sz="6200"/>
              <a:t>lâm sàng, đánh giá tình trạng sức khỏe, các bệnh phối </a:t>
            </a:r>
            <a:r>
              <a:rPr lang="en-US" sz="6200" smtClean="0"/>
              <a:t>hợp</a:t>
            </a:r>
          </a:p>
          <a:p>
            <a:pPr lvl="0">
              <a:buFontTx/>
              <a:buChar char="-"/>
            </a:pPr>
            <a:r>
              <a:rPr lang="en-US" sz="6200" smtClean="0"/>
              <a:t>Các </a:t>
            </a:r>
            <a:r>
              <a:rPr lang="en-US" sz="6200"/>
              <a:t>chống chỉ định điều trị methadone </a:t>
            </a:r>
            <a:endParaRPr lang="en-US" sz="6200" smtClean="0"/>
          </a:p>
          <a:p>
            <a:pPr lvl="0">
              <a:buFontTx/>
              <a:buChar char="-"/>
            </a:pPr>
            <a:r>
              <a:rPr lang="en-US" sz="6200" smtClean="0"/>
              <a:t>Chỉ </a:t>
            </a:r>
            <a:r>
              <a:rPr lang="en-US" sz="6200"/>
              <a:t>định xét nghiệm thường quy: Công thức máu, men gan, chẩn đoán viêm gan B, viêm gan C, xét nghiệm nước tiểu tìm CDTP và các chất gây nghiện khác (nếu có), tư vấn xét nghiệm tự nguyện HIV</a:t>
            </a:r>
            <a:r>
              <a:rPr lang="en-US" sz="6200" smtClean="0"/>
              <a:t>.</a:t>
            </a:r>
          </a:p>
          <a:p>
            <a:pPr lvl="0">
              <a:buFontTx/>
              <a:buChar char="-"/>
            </a:pPr>
            <a:r>
              <a:rPr lang="en-US" sz="6200" smtClean="0"/>
              <a:t>Chỉ định </a:t>
            </a:r>
            <a:r>
              <a:rPr lang="en-US" sz="6200"/>
              <a:t>thêm các xét nghiệm chuyên khoa </a:t>
            </a:r>
            <a:r>
              <a:rPr lang="en-US" sz="6200" smtClean="0"/>
              <a:t>khác:  </a:t>
            </a:r>
            <a:r>
              <a:rPr lang="en-US" sz="6200"/>
              <a:t>Tùy theo các dấu hiệu lâm sàng</a:t>
            </a:r>
            <a:endParaRPr lang="en-US" sz="6200" smtClean="0"/>
          </a:p>
          <a:p>
            <a:r>
              <a:rPr lang="en-US" sz="6200" b="1" i="1"/>
              <a:t>Bác sỹ và tư vấn viên</a:t>
            </a:r>
            <a:r>
              <a:rPr lang="en-US" sz="6200" i="1"/>
              <a:t>: </a:t>
            </a:r>
            <a:r>
              <a:rPr lang="en-US" sz="6200" smtClean="0"/>
              <a:t> </a:t>
            </a:r>
            <a:r>
              <a:rPr lang="en-US" sz="6200"/>
              <a:t>kết hợp thông tin về y tế và tâm lý xã hội để </a:t>
            </a:r>
            <a:r>
              <a:rPr lang="en-US" sz="6200" b="1"/>
              <a:t>x</a:t>
            </a:r>
            <a:r>
              <a:rPr lang="en-US" sz="6200"/>
              <a:t>ây dựng kế hoạch điều trị gồm:</a:t>
            </a:r>
          </a:p>
          <a:p>
            <a:pPr lvl="1"/>
            <a:r>
              <a:rPr lang="en-US" sz="6200"/>
              <a:t>Kế hoạch điều trị methadone: chẩn đoán, liều khởi đầu dự kiến, lần hẹn khám tiếp theo, vấn đề tư vấn, hỗ trợ tâm lý xã hội…</a:t>
            </a:r>
          </a:p>
          <a:p>
            <a:pPr lvl="1"/>
            <a:r>
              <a:rPr lang="en-US" sz="6200"/>
              <a:t>Kế hoạch điều trị bệnh kèm theo: chuyển khám chuyên khoa, chuyển các dịch vụ hỗ trợ, các xét nghiệm cần làm bổ sung</a:t>
            </a:r>
          </a:p>
          <a:p>
            <a:pPr lvl="0"/>
            <a:endParaRPr lang="en-US"/>
          </a:p>
          <a:p>
            <a:endParaRPr lang="en-US"/>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7</a:t>
            </a:fld>
            <a:endParaRPr lang="en-US" altLang="en-US"/>
          </a:p>
        </p:txBody>
      </p:sp>
    </p:spTree>
    <p:extLst>
      <p:ext uri="{BB962C8B-B14F-4D97-AF65-F5344CB8AC3E}">
        <p14:creationId xmlns:p14="http://schemas.microsoft.com/office/powerpoint/2010/main" val="4891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Các bước thực hiện ( tt)</a:t>
            </a:r>
            <a:endParaRPr lang="en-US"/>
          </a:p>
        </p:txBody>
      </p:sp>
      <p:sp>
        <p:nvSpPr>
          <p:cNvPr id="3" name="Content Placeholder 2"/>
          <p:cNvSpPr>
            <a:spLocks noGrp="1"/>
          </p:cNvSpPr>
          <p:nvPr>
            <p:ph idx="1"/>
          </p:nvPr>
        </p:nvSpPr>
        <p:spPr/>
        <p:txBody>
          <a:bodyPr>
            <a:normAutofit lnSpcReduction="10000"/>
          </a:bodyPr>
          <a:lstStyle/>
          <a:p>
            <a:r>
              <a:rPr lang="en-US" sz="2800" b="1" i="1"/>
              <a:t>Bước 3. Giáo dục nhóm lần </a:t>
            </a:r>
            <a:r>
              <a:rPr lang="en-US" sz="2800" b="1" i="1" smtClean="0"/>
              <a:t>1</a:t>
            </a:r>
            <a:endParaRPr lang="en-US" sz="2800"/>
          </a:p>
          <a:p>
            <a:pPr marL="0" indent="0">
              <a:buNone/>
            </a:pPr>
            <a:r>
              <a:rPr lang="en-US" sz="2400" smtClean="0"/>
              <a:t>Tư </a:t>
            </a:r>
            <a:r>
              <a:rPr lang="en-US" sz="2400"/>
              <a:t>vấn viên: </a:t>
            </a:r>
            <a:endParaRPr lang="en-US" sz="2400" smtClean="0"/>
          </a:p>
          <a:p>
            <a:pPr>
              <a:buFontTx/>
              <a:buChar char="-"/>
            </a:pPr>
            <a:r>
              <a:rPr lang="en-US" sz="2400" smtClean="0"/>
              <a:t>Thực </a:t>
            </a:r>
            <a:r>
              <a:rPr lang="en-US" sz="2400"/>
              <a:t>hiện giáo dục nhóm lần 1 cho người bệnh và người hỗ trợ sau khi đánh giá ban đầu</a:t>
            </a:r>
            <a:r>
              <a:rPr lang="en-US" sz="2400" smtClean="0"/>
              <a:t>.</a:t>
            </a:r>
          </a:p>
          <a:p>
            <a:pPr>
              <a:buFontTx/>
              <a:buChar char="-"/>
            </a:pPr>
            <a:r>
              <a:rPr lang="en-US" sz="2400" smtClean="0"/>
              <a:t> </a:t>
            </a:r>
            <a:r>
              <a:rPr lang="en-US" sz="2400"/>
              <a:t>Nội dung </a:t>
            </a:r>
            <a:r>
              <a:rPr lang="en-US" sz="2400" smtClean="0"/>
              <a:t>: </a:t>
            </a:r>
            <a:r>
              <a:rPr lang="en-US" sz="2400"/>
              <a:t>các thông tin cơ bản về methadone, lợi ích và hạn chế khi tham gia chương trình điều trị methadone và các yêu cầu khi tham gia chương trình.</a:t>
            </a:r>
          </a:p>
          <a:p>
            <a:pPr marL="0" indent="0">
              <a:buNone/>
            </a:pPr>
            <a:endParaRPr lang="en-US" sz="2400"/>
          </a:p>
          <a:p>
            <a:pPr>
              <a:buFont typeface="Wingdings" panose="05000000000000000000" pitchFamily="2" charset="2"/>
              <a:buChar char="ü"/>
            </a:pPr>
            <a:endParaRPr lang="en-US" sz="4000"/>
          </a:p>
          <a:p>
            <a:pPr marL="0" indent="0">
              <a:buNone/>
            </a:pPr>
            <a:r>
              <a:rPr lang="en-US"/>
              <a:t> </a:t>
            </a:r>
          </a:p>
          <a:p>
            <a:endParaRPr lang="en-US"/>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8</a:t>
            </a:fld>
            <a:endParaRPr lang="en-US" altLang="en-US"/>
          </a:p>
        </p:txBody>
      </p:sp>
    </p:spTree>
    <p:extLst>
      <p:ext uri="{BB962C8B-B14F-4D97-AF65-F5344CB8AC3E}">
        <p14:creationId xmlns:p14="http://schemas.microsoft.com/office/powerpoint/2010/main" val="3487120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Các bước thực hiện ( tt)</a:t>
            </a:r>
          </a:p>
        </p:txBody>
      </p:sp>
      <p:sp>
        <p:nvSpPr>
          <p:cNvPr id="3" name="Content Placeholder 2"/>
          <p:cNvSpPr>
            <a:spLocks noGrp="1"/>
          </p:cNvSpPr>
          <p:nvPr>
            <p:ph idx="1"/>
          </p:nvPr>
        </p:nvSpPr>
        <p:spPr>
          <a:xfrm>
            <a:off x="358877" y="1036687"/>
            <a:ext cx="8544232" cy="5024900"/>
          </a:xfrm>
        </p:spPr>
        <p:txBody>
          <a:bodyPr>
            <a:normAutofit fontScale="25000" lnSpcReduction="20000"/>
          </a:bodyPr>
          <a:lstStyle/>
          <a:p>
            <a:r>
              <a:rPr lang="en-US" sz="11200" b="1" i="1"/>
              <a:t>Bước 4. Quyết định tiếp nhận điều trị</a:t>
            </a:r>
            <a:endParaRPr lang="en-US" sz="11200"/>
          </a:p>
          <a:p>
            <a:pPr>
              <a:buFontTx/>
              <a:buChar char="-"/>
            </a:pPr>
            <a:r>
              <a:rPr lang="en-US" sz="8000" b="1" i="1" smtClean="0"/>
              <a:t>Cán </a:t>
            </a:r>
            <a:r>
              <a:rPr lang="en-US" sz="8000" b="1" i="1"/>
              <a:t>bộ hành chính: </a:t>
            </a:r>
            <a:endParaRPr lang="en-US" sz="8000" b="1" i="1" smtClean="0"/>
          </a:p>
          <a:p>
            <a:pPr lvl="1">
              <a:buFontTx/>
              <a:buChar char="-"/>
            </a:pPr>
            <a:r>
              <a:rPr lang="en-US" sz="8000" smtClean="0"/>
              <a:t>Lập </a:t>
            </a:r>
            <a:r>
              <a:rPr lang="en-US" sz="8000"/>
              <a:t>danh sách </a:t>
            </a:r>
            <a:r>
              <a:rPr lang="en-US" sz="8000" smtClean="0"/>
              <a:t>đã </a:t>
            </a:r>
            <a:r>
              <a:rPr lang="en-US" sz="8000"/>
              <a:t>khám đánh giá ban đầu </a:t>
            </a:r>
            <a:endParaRPr lang="en-US" sz="8000" smtClean="0"/>
          </a:p>
          <a:p>
            <a:pPr lvl="1">
              <a:buFontTx/>
              <a:buChar char="-"/>
            </a:pPr>
            <a:r>
              <a:rPr lang="en-US" sz="8000" smtClean="0"/>
              <a:t>Xếp </a:t>
            </a:r>
            <a:r>
              <a:rPr lang="en-US" sz="8000"/>
              <a:t>lịch họp xét chọn </a:t>
            </a:r>
          </a:p>
          <a:p>
            <a:pPr marL="0" indent="0">
              <a:buNone/>
            </a:pPr>
            <a:r>
              <a:rPr lang="en-US" sz="8000" i="1" smtClean="0"/>
              <a:t>  </a:t>
            </a:r>
            <a:br>
              <a:rPr lang="en-US" sz="8000" i="1" smtClean="0"/>
            </a:br>
            <a:r>
              <a:rPr lang="en-US" sz="8000" i="1" smtClean="0"/>
              <a:t>-  </a:t>
            </a:r>
            <a:r>
              <a:rPr lang="en-US" sz="8000" b="1" i="1" smtClean="0"/>
              <a:t>Trưởng </a:t>
            </a:r>
            <a:r>
              <a:rPr lang="en-US" sz="8000" b="1" i="1"/>
              <a:t>cơ sở điều trị: </a:t>
            </a:r>
            <a:r>
              <a:rPr lang="en-US" sz="8000"/>
              <a:t>Tổ chức họp với bác sỹ và tư vấn </a:t>
            </a:r>
            <a:r>
              <a:rPr lang="en-US" sz="8000" smtClean="0"/>
              <a:t>viên: </a:t>
            </a:r>
            <a:endParaRPr lang="en-US" sz="8000"/>
          </a:p>
          <a:p>
            <a:pPr marL="0" lvl="0" indent="0">
              <a:buNone/>
            </a:pPr>
            <a:r>
              <a:rPr lang="en-US" sz="8000"/>
              <a:t>	</a:t>
            </a:r>
            <a:r>
              <a:rPr lang="en-US" sz="8000" smtClean="0"/>
              <a:t>- Rà </a:t>
            </a:r>
            <a:r>
              <a:rPr lang="en-US" sz="8000"/>
              <a:t>soát </a:t>
            </a:r>
            <a:r>
              <a:rPr lang="en-US" sz="8000" smtClean="0"/>
              <a:t>kết </a:t>
            </a:r>
            <a:r>
              <a:rPr lang="en-US" sz="8000"/>
              <a:t>quả đánh giá ban đầu </a:t>
            </a:r>
            <a:r>
              <a:rPr lang="en-US" sz="8000" smtClean="0"/>
              <a:t>tâm </a:t>
            </a:r>
            <a:r>
              <a:rPr lang="en-US" sz="8000"/>
              <a:t>lý xã </a:t>
            </a:r>
            <a:r>
              <a:rPr lang="en-US" sz="8000" smtClean="0"/>
              <a:t>hội, lâm </a:t>
            </a:r>
            <a:r>
              <a:rPr lang="en-US" sz="8000"/>
              <a:t>sàng, </a:t>
            </a:r>
            <a:r>
              <a:rPr lang="en-US" sz="8000" smtClean="0"/>
              <a:t>xét nghiệm</a:t>
            </a:r>
            <a:endParaRPr lang="en-US" sz="8000"/>
          </a:p>
          <a:p>
            <a:pPr marL="0" lvl="0" indent="0">
              <a:buNone/>
            </a:pPr>
            <a:r>
              <a:rPr lang="en-US" sz="8000" smtClean="0"/>
              <a:t>	- Xem </a:t>
            </a:r>
            <a:r>
              <a:rPr lang="en-US" sz="8000"/>
              <a:t>xét các điều kiện tham gia chương trình và mức độ sẵn sàng </a:t>
            </a:r>
            <a:r>
              <a:rPr lang="en-US" sz="8000" smtClean="0"/>
              <a:t>của 	người bệnh</a:t>
            </a:r>
          </a:p>
          <a:p>
            <a:pPr marL="0" lvl="0" indent="0">
              <a:buNone/>
            </a:pPr>
            <a:r>
              <a:rPr lang="en-US" sz="8000" smtClean="0"/>
              <a:t>	- Quyết </a:t>
            </a:r>
            <a:r>
              <a:rPr lang="en-US" sz="8000"/>
              <a:t>định danh sách người bệnh được lựa chọn tham gia </a:t>
            </a:r>
            <a:r>
              <a:rPr lang="en-US" sz="8000" smtClean="0"/>
              <a:t> chương 	trình</a:t>
            </a:r>
            <a:r>
              <a:rPr lang="en-US" sz="8000"/>
              <a:t> </a:t>
            </a:r>
            <a:r>
              <a:rPr lang="en-US" sz="8000" smtClean="0"/>
              <a:t>và  ký biên bản thống nhất danh sách </a:t>
            </a:r>
            <a:endParaRPr lang="en-US" sz="8000"/>
          </a:p>
          <a:p>
            <a:pPr marL="0" lvl="0" indent="0">
              <a:buNone/>
            </a:pPr>
            <a:r>
              <a:rPr lang="en-US" sz="8000" smtClean="0"/>
              <a:t>	- Ra quyết </a:t>
            </a:r>
            <a:r>
              <a:rPr lang="en-US" sz="8000"/>
              <a:t>định tiếp nhận điều trị </a:t>
            </a:r>
            <a:endParaRPr lang="en-US" sz="8000" smtClean="0"/>
          </a:p>
          <a:p>
            <a:pPr marL="0" lvl="0" indent="0">
              <a:buNone/>
            </a:pPr>
            <a:r>
              <a:rPr lang="en-US" sz="8000"/>
              <a:t>	</a:t>
            </a:r>
            <a:r>
              <a:rPr lang="en-US" sz="8000" smtClean="0"/>
              <a:t>- Ra  </a:t>
            </a:r>
            <a:r>
              <a:rPr lang="en-US" sz="8000"/>
              <a:t>văn bản trả lời </a:t>
            </a:r>
            <a:r>
              <a:rPr lang="en-US" sz="8000" smtClean="0"/>
              <a:t> nêu </a:t>
            </a:r>
            <a:r>
              <a:rPr lang="en-US" sz="8000"/>
              <a:t>rõ lý do đối với </a:t>
            </a:r>
            <a:r>
              <a:rPr lang="en-US" sz="8000" smtClean="0"/>
              <a:t>những trường hợp không tiếp 	nhận điều trị ( nếu có) </a:t>
            </a:r>
            <a:endParaRPr lang="en-US" sz="8000"/>
          </a:p>
          <a:p>
            <a:pPr marL="0" lvl="0" indent="0">
              <a:buNone/>
            </a:pPr>
            <a:r>
              <a:rPr lang="en-US" sz="8000" smtClean="0"/>
              <a:t>	- Dự </a:t>
            </a:r>
            <a:r>
              <a:rPr lang="en-US" sz="8000"/>
              <a:t>kiến ngày giáo dục nhóm lần 2 và khởi liều.</a:t>
            </a:r>
          </a:p>
          <a:p>
            <a:pPr marL="0" lvl="0" indent="0">
              <a:buNone/>
            </a:pPr>
            <a:r>
              <a:rPr lang="en-US" sz="8000" smtClean="0"/>
              <a:t>	- Thông </a:t>
            </a:r>
            <a:r>
              <a:rPr lang="en-US" sz="8000"/>
              <a:t>báo cho người bệnh và người hỗ trợ về lịch khởi liều.</a:t>
            </a:r>
          </a:p>
          <a:p>
            <a:pPr marL="0" lvl="0" indent="0">
              <a:buNone/>
            </a:pPr>
            <a:r>
              <a:rPr lang="en-US" sz="8000" smtClean="0"/>
              <a:t>	 - Hoàn </a:t>
            </a:r>
            <a:r>
              <a:rPr lang="en-US" sz="8000"/>
              <a:t>chỉnh hồ sơ bệnh án. </a:t>
            </a:r>
          </a:p>
          <a:p>
            <a:endParaRPr lang="en-US" sz="8000"/>
          </a:p>
        </p:txBody>
      </p:sp>
      <p:sp>
        <p:nvSpPr>
          <p:cNvPr id="4" name="Slide Number Placeholder 3"/>
          <p:cNvSpPr>
            <a:spLocks noGrp="1"/>
          </p:cNvSpPr>
          <p:nvPr>
            <p:ph type="sldNum" sz="quarter" idx="12"/>
          </p:nvPr>
        </p:nvSpPr>
        <p:spPr/>
        <p:txBody>
          <a:bodyPr/>
          <a:lstStyle/>
          <a:p>
            <a:pPr>
              <a:defRPr/>
            </a:pPr>
            <a:fld id="{10C163E7-B99D-448C-8F50-C21D40B13825}" type="slidenum">
              <a:rPr lang="en-US" altLang="en-US" smtClean="0"/>
              <a:pPr>
                <a:defRPr/>
              </a:pPr>
              <a:t>9</a:t>
            </a:fld>
            <a:endParaRPr lang="en-US" altLang="en-US"/>
          </a:p>
        </p:txBody>
      </p:sp>
    </p:spTree>
    <p:extLst>
      <p:ext uri="{BB962C8B-B14F-4D97-AF65-F5344CB8AC3E}">
        <p14:creationId xmlns:p14="http://schemas.microsoft.com/office/powerpoint/2010/main" val="2022387585"/>
      </p:ext>
    </p:extLst>
  </p:cSld>
  <p:clrMapOvr>
    <a:masterClrMapping/>
  </p:clrMapOvr>
  <p:timing>
    <p:tnLst>
      <p:par>
        <p:cTn id="1" dur="indefinite" restart="never" nodeType="tmRoot"/>
      </p:par>
    </p:tnLst>
  </p:timing>
</p:sld>
</file>

<file path=ppt/theme/theme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PPT3or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7664</TotalTime>
  <Words>986</Words>
  <Application>Microsoft Office PowerPoint</Application>
  <PresentationFormat>On-screen Show (4:3)</PresentationFormat>
  <Paragraphs>95</Paragraphs>
  <Slides>12</Slides>
  <Notes>2</Notes>
  <HiddenSlides>0</HiddenSlides>
  <MMClips>0</MMClips>
  <ScaleCrop>false</ScaleCrop>
  <HeadingPairs>
    <vt:vector size="8" baseType="variant">
      <vt:variant>
        <vt:lpstr>Fonts Used</vt:lpstr>
      </vt:variant>
      <vt:variant>
        <vt:i4>6</vt:i4>
      </vt:variant>
      <vt:variant>
        <vt:lpstr>Theme</vt:lpstr>
      </vt:variant>
      <vt:variant>
        <vt:i4>8</vt:i4>
      </vt:variant>
      <vt:variant>
        <vt:lpstr>Embedded OLE Servers</vt:lpstr>
      </vt:variant>
      <vt:variant>
        <vt:i4>2</vt:i4>
      </vt:variant>
      <vt:variant>
        <vt:lpstr>Slide Titles</vt:lpstr>
      </vt:variant>
      <vt:variant>
        <vt:i4>12</vt:i4>
      </vt:variant>
    </vt:vector>
  </HeadingPairs>
  <TitlesOfParts>
    <vt:vector size="28" baseType="lpstr">
      <vt:lpstr>Geneva</vt:lpstr>
      <vt:lpstr>ＭＳ Ｐゴシック</vt:lpstr>
      <vt:lpstr>ＭＳ Ｐゴシック</vt:lpstr>
      <vt:lpstr>Arial</vt:lpstr>
      <vt:lpstr>Calibri</vt:lpstr>
      <vt:lpstr>Wingdings</vt:lpstr>
      <vt:lpstr>4_Office Theme</vt:lpstr>
      <vt:lpstr>3_Office Theme</vt:lpstr>
      <vt:lpstr>1_Custom Design</vt:lpstr>
      <vt:lpstr>Custom Design</vt:lpstr>
      <vt:lpstr>2_Office Theme</vt:lpstr>
      <vt:lpstr>5_Office Theme</vt:lpstr>
      <vt:lpstr>PPT3orange</vt:lpstr>
      <vt:lpstr>1_Office Theme</vt:lpstr>
      <vt:lpstr>Acrobat Document</vt:lpstr>
      <vt:lpstr>Document</vt:lpstr>
      <vt:lpstr>PowerPoint Presentation</vt:lpstr>
      <vt:lpstr>MỤC ĐÍCH</vt:lpstr>
      <vt:lpstr>PowerPoint Presentation</vt:lpstr>
      <vt:lpstr>PowerPoint Presentation</vt:lpstr>
      <vt:lpstr>Các bước  thực hiện</vt:lpstr>
      <vt:lpstr>Các bước  thực hiện (tt) </vt:lpstr>
      <vt:lpstr>Các bước thực hiện ( tt)</vt:lpstr>
      <vt:lpstr>Các bước thực hiện ( tt)</vt:lpstr>
      <vt:lpstr>Các bước thực hiện ( tt)</vt:lpstr>
      <vt:lpstr>Các bước thực hiện ( tt)</vt:lpstr>
      <vt:lpstr>Các biễu mẫu liên quan</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Nhu Trang</cp:lastModifiedBy>
  <cp:revision>328</cp:revision>
  <cp:lastPrinted>2014-09-09T03:28:17Z</cp:lastPrinted>
  <dcterms:created xsi:type="dcterms:W3CDTF">2013-04-17T09:14:38Z</dcterms:created>
  <dcterms:modified xsi:type="dcterms:W3CDTF">2017-07-03T03:34:14Z</dcterms:modified>
</cp:coreProperties>
</file>