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7" r:id="rId2"/>
    <p:sldId id="285" r:id="rId3"/>
    <p:sldId id="286" r:id="rId4"/>
    <p:sldId id="288" r:id="rId5"/>
    <p:sldId id="300" r:id="rId6"/>
    <p:sldId id="294" r:id="rId7"/>
    <p:sldId id="303" r:id="rId8"/>
    <p:sldId id="299" r:id="rId9"/>
    <p:sldId id="298" r:id="rId10"/>
    <p:sldId id="302" r:id="rId11"/>
    <p:sldId id="305" r:id="rId12"/>
    <p:sldId id="296" r:id="rId13"/>
    <p:sldId id="310" r:id="rId14"/>
    <p:sldId id="306" r:id="rId15"/>
    <p:sldId id="307" r:id="rId16"/>
    <p:sldId id="311" r:id="rId17"/>
    <p:sldId id="312" r:id="rId18"/>
    <p:sldId id="313" r:id="rId19"/>
    <p:sldId id="317" r:id="rId20"/>
    <p:sldId id="318" r:id="rId21"/>
    <p:sldId id="319" r:id="rId22"/>
    <p:sldId id="316" r:id="rId23"/>
    <p:sldId id="321" r:id="rId24"/>
  </p:sldIdLst>
  <p:sldSz cx="9144000" cy="6858000" type="screen4x3"/>
  <p:notesSz cx="6810375"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31">
          <p15:clr>
            <a:srgbClr val="A4A3A4"/>
          </p15:clr>
        </p15:guide>
        <p15:guide id="2" pos="2145">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bie" initials="f" lastIdx="3" clrIdx="0">
    <p:extLst>
      <p:ext uri="{19B8F6BF-5375-455C-9EA6-DF929625EA0E}">
        <p15:presenceInfo xmlns:p15="http://schemas.microsoft.com/office/powerpoint/2012/main" xmlns="" userId="fabi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96" autoAdjust="0"/>
    <p:restoredTop sz="96980" autoAdjust="0"/>
  </p:normalViewPr>
  <p:slideViewPr>
    <p:cSldViewPr>
      <p:cViewPr>
        <p:scale>
          <a:sx n="103" d="100"/>
          <a:sy n="103" d="100"/>
        </p:scale>
        <p:origin x="-366" y="-72"/>
      </p:cViewPr>
      <p:guideLst>
        <p:guide orient="horz" pos="2160"/>
        <p:guide pos="2880"/>
      </p:guideLst>
    </p:cSldViewPr>
  </p:slideViewPr>
  <p:notesTextViewPr>
    <p:cViewPr>
      <p:scale>
        <a:sx n="1" d="1"/>
        <a:sy n="1" d="1"/>
      </p:scale>
      <p:origin x="0" y="0"/>
    </p:cViewPr>
  </p:notesTextViewPr>
  <p:notesViewPr>
    <p:cSldViewPr>
      <p:cViewPr varScale="1">
        <p:scale>
          <a:sx n="51" d="100"/>
          <a:sy n="51" d="100"/>
        </p:scale>
        <p:origin x="-2958" y="-108"/>
      </p:cViewPr>
      <p:guideLst>
        <p:guide orient="horz" pos="313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712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7636" y="0"/>
            <a:ext cx="2951163" cy="497126"/>
          </a:xfrm>
          <a:prstGeom prst="rect">
            <a:avLst/>
          </a:prstGeom>
        </p:spPr>
        <p:txBody>
          <a:bodyPr vert="horz" lIns="91440" tIns="45720" rIns="91440" bIns="45720" rtlCol="0"/>
          <a:lstStyle>
            <a:lvl1pPr algn="r">
              <a:defRPr sz="1200"/>
            </a:lvl1pPr>
          </a:lstStyle>
          <a:p>
            <a:fld id="{CB42F6E4-D4F0-49B5-8E07-5F1FF21BDD76}" type="datetimeFigureOut">
              <a:rPr lang="en-GB" smtClean="0"/>
              <a:t>30/11/2017</a:t>
            </a:fld>
            <a:endParaRPr lang="en-GB"/>
          </a:p>
        </p:txBody>
      </p:sp>
      <p:sp>
        <p:nvSpPr>
          <p:cNvPr id="4" name="Slide Image Placeholder 3"/>
          <p:cNvSpPr>
            <a:spLocks noGrp="1" noRot="1" noChangeAspect="1"/>
          </p:cNvSpPr>
          <p:nvPr>
            <p:ph type="sldImg" idx="2"/>
          </p:nvPr>
        </p:nvSpPr>
        <p:spPr>
          <a:xfrm>
            <a:off x="920750" y="746125"/>
            <a:ext cx="4968875" cy="37274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1038" y="4722694"/>
            <a:ext cx="5448300" cy="447413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3662"/>
            <a:ext cx="2951163" cy="497126"/>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7636" y="9443662"/>
            <a:ext cx="2951163" cy="497126"/>
          </a:xfrm>
          <a:prstGeom prst="rect">
            <a:avLst/>
          </a:prstGeom>
        </p:spPr>
        <p:txBody>
          <a:bodyPr vert="horz" lIns="91440" tIns="45720" rIns="91440" bIns="45720" rtlCol="0" anchor="b"/>
          <a:lstStyle>
            <a:lvl1pPr algn="r">
              <a:defRPr sz="1200"/>
            </a:lvl1pPr>
          </a:lstStyle>
          <a:p>
            <a:fld id="{47130E3F-43BB-433D-A7F6-687F39A0601E}" type="slidenum">
              <a:rPr lang="en-GB" smtClean="0"/>
              <a:t>‹#›</a:t>
            </a:fld>
            <a:endParaRPr lang="en-GB"/>
          </a:p>
        </p:txBody>
      </p:sp>
    </p:spTree>
    <p:extLst>
      <p:ext uri="{BB962C8B-B14F-4D97-AF65-F5344CB8AC3E}">
        <p14:creationId xmlns:p14="http://schemas.microsoft.com/office/powerpoint/2010/main" val="36059948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4BF25B1-9033-4B17-B5F4-B65326A9161B}" type="slidenum">
              <a:rPr lang="en-GB" smtClean="0"/>
              <a:t>1</a:t>
            </a:fld>
            <a:endParaRPr lang="en-GB" dirty="0"/>
          </a:p>
        </p:txBody>
      </p:sp>
    </p:spTree>
    <p:extLst>
      <p:ext uri="{BB962C8B-B14F-4D97-AF65-F5344CB8AC3E}">
        <p14:creationId xmlns:p14="http://schemas.microsoft.com/office/powerpoint/2010/main" val="2211735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The need to develop a technical guide on a</a:t>
            </a:r>
            <a:r>
              <a:rPr lang="en-GB" sz="1200" b="0" kern="1200" dirty="0">
                <a:solidFill>
                  <a:schemeClr val="tx1"/>
                </a:solidFill>
                <a:effectLst/>
                <a:latin typeface="+mn-lt"/>
                <a:ea typeface="+mn-ea"/>
                <a:cs typeface="+mn-cs"/>
              </a:rPr>
              <a:t>ddressing HIV prevention, treatment, care and support for people who use stimulant drugs become evident more that 6 years ago</a:t>
            </a:r>
          </a:p>
          <a:p>
            <a:endParaRPr lang="en-GB" sz="1200" b="0" kern="1200" dirty="0">
              <a:solidFill>
                <a:schemeClr val="tx1"/>
              </a:solidFill>
              <a:effectLst/>
              <a:latin typeface="+mn-lt"/>
              <a:ea typeface="+mn-ea"/>
              <a:cs typeface="+mn-cs"/>
            </a:endParaRPr>
          </a:p>
          <a:p>
            <a:r>
              <a:rPr lang="en-GB" sz="1200" b="0" kern="1200" dirty="0">
                <a:solidFill>
                  <a:schemeClr val="tx1"/>
                </a:solidFill>
                <a:effectLst/>
                <a:latin typeface="+mn-lt"/>
                <a:ea typeface="+mn-ea"/>
                <a:cs typeface="+mn-cs"/>
              </a:rPr>
              <a:t>However, the first attempt to launch the guide didn’t receive the full support from the</a:t>
            </a:r>
            <a:r>
              <a:rPr lang="en-GB" sz="1200" b="0" kern="1200" baseline="0" dirty="0">
                <a:solidFill>
                  <a:schemeClr val="tx1"/>
                </a:solidFill>
                <a:effectLst/>
                <a:latin typeface="+mn-lt"/>
                <a:ea typeface="+mn-ea"/>
                <a:cs typeface="+mn-cs"/>
              </a:rPr>
              <a:t> community and some UN Agencies, mainly because at that point in time there was a lot of concern that focusing on stimulants will divert the attention from injecting drug use</a:t>
            </a:r>
          </a:p>
          <a:p>
            <a:endParaRPr lang="en-GB" sz="1200" b="0" kern="1200" baseline="0" dirty="0">
              <a:solidFill>
                <a:schemeClr val="tx1"/>
              </a:solidFill>
              <a:effectLst/>
              <a:latin typeface="+mn-lt"/>
              <a:ea typeface="+mn-ea"/>
              <a:cs typeface="+mn-cs"/>
            </a:endParaRPr>
          </a:p>
          <a:p>
            <a:r>
              <a:rPr lang="en-GB" sz="1200" b="0" kern="1200" baseline="0" dirty="0">
                <a:solidFill>
                  <a:schemeClr val="tx1"/>
                </a:solidFill>
                <a:effectLst/>
                <a:latin typeface="+mn-lt"/>
                <a:ea typeface="+mn-ea"/>
                <a:cs typeface="+mn-cs"/>
              </a:rPr>
              <a:t>Since 2013 the community started to recognize the need and people who use stimulants got  involved </a:t>
            </a:r>
            <a:r>
              <a:rPr lang="en-GB" sz="1200" kern="1200" dirty="0">
                <a:solidFill>
                  <a:schemeClr val="tx1"/>
                </a:solidFill>
                <a:effectLst/>
                <a:latin typeface="+mn-lt"/>
                <a:ea typeface="+mn-ea"/>
                <a:cs typeface="+mn-cs"/>
              </a:rPr>
              <a:t>the development of guidance</a:t>
            </a:r>
            <a:endParaRPr lang="en-GB" dirty="0"/>
          </a:p>
        </p:txBody>
      </p:sp>
      <p:sp>
        <p:nvSpPr>
          <p:cNvPr id="4" name="Slide Number Placeholder 3"/>
          <p:cNvSpPr>
            <a:spLocks noGrp="1"/>
          </p:cNvSpPr>
          <p:nvPr>
            <p:ph type="sldNum" sz="quarter" idx="10"/>
          </p:nvPr>
        </p:nvSpPr>
        <p:spPr/>
        <p:txBody>
          <a:bodyPr/>
          <a:lstStyle/>
          <a:p>
            <a:fld id="{A4BF25B1-9033-4B17-B5F4-B65326A9161B}" type="slidenum">
              <a:rPr lang="en-GB" smtClean="0"/>
              <a:t>2</a:t>
            </a:fld>
            <a:endParaRPr lang="en-GB"/>
          </a:p>
        </p:txBody>
      </p:sp>
    </p:spTree>
    <p:extLst>
      <p:ext uri="{BB962C8B-B14F-4D97-AF65-F5344CB8AC3E}">
        <p14:creationId xmlns:p14="http://schemas.microsoft.com/office/powerpoint/2010/main" val="2615015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Tx/>
              <a:buAutoNum type="arabicPeriod"/>
            </a:pPr>
            <a:r>
              <a:rPr lang="en-GB" sz="1200" kern="1200" dirty="0">
                <a:solidFill>
                  <a:schemeClr val="tx1"/>
                </a:solidFill>
                <a:effectLst/>
                <a:latin typeface="+mn-lt"/>
                <a:ea typeface="+mn-ea"/>
                <a:cs typeface="+mn-cs"/>
              </a:rPr>
              <a:t>In 2015 UNODC  supported</a:t>
            </a:r>
            <a:r>
              <a:rPr lang="en-GB" sz="1200" kern="1200" baseline="0" dirty="0">
                <a:solidFill>
                  <a:schemeClr val="tx1"/>
                </a:solidFill>
                <a:effectLst/>
                <a:latin typeface="+mn-lt"/>
                <a:ea typeface="+mn-ea"/>
                <a:cs typeface="+mn-cs"/>
              </a:rPr>
              <a:t> a literature review on Stimulant and HIV/HCV risks</a:t>
            </a:r>
          </a:p>
          <a:p>
            <a:pPr marL="685800" lvl="1" indent="-228600">
              <a:buFontTx/>
              <a:buAutoNum type="arabicPeriod"/>
            </a:pPr>
            <a:r>
              <a:rPr lang="en-GB" sz="1200" kern="1200" baseline="0" dirty="0">
                <a:solidFill>
                  <a:schemeClr val="tx1"/>
                </a:solidFill>
                <a:effectLst/>
                <a:latin typeface="+mn-lt"/>
                <a:ea typeface="+mn-ea"/>
                <a:cs typeface="+mn-cs"/>
              </a:rPr>
              <a:t>ATS </a:t>
            </a:r>
          </a:p>
          <a:p>
            <a:pPr marL="685800" lvl="1" indent="-228600">
              <a:buFontTx/>
              <a:buAutoNum type="arabicPeriod"/>
            </a:pPr>
            <a:r>
              <a:rPr lang="en-GB" sz="1200" kern="1200" baseline="0" dirty="0">
                <a:solidFill>
                  <a:schemeClr val="tx1"/>
                </a:solidFill>
                <a:effectLst/>
                <a:latin typeface="+mn-lt"/>
                <a:ea typeface="+mn-ea"/>
                <a:cs typeface="+mn-cs"/>
              </a:rPr>
              <a:t>Cocaine</a:t>
            </a:r>
          </a:p>
          <a:p>
            <a:pPr marL="685800" lvl="1" indent="-228600">
              <a:buFontTx/>
              <a:buAutoNum type="arabicPeriod"/>
            </a:pPr>
            <a:r>
              <a:rPr lang="en-GB" sz="1200" kern="1200" baseline="0" dirty="0">
                <a:solidFill>
                  <a:schemeClr val="tx1"/>
                </a:solidFill>
                <a:effectLst/>
                <a:latin typeface="+mn-lt"/>
                <a:ea typeface="+mn-ea"/>
                <a:cs typeface="+mn-cs"/>
              </a:rPr>
              <a:t>NPS </a:t>
            </a:r>
          </a:p>
          <a:p>
            <a:pPr marL="685800" lvl="1" indent="-228600">
              <a:buFontTx/>
              <a:buAutoNum type="arabicPeriod"/>
            </a:pPr>
            <a:r>
              <a:rPr lang="en-GB" sz="1200" kern="1200" baseline="0" dirty="0">
                <a:solidFill>
                  <a:schemeClr val="tx1"/>
                </a:solidFill>
                <a:effectLst/>
                <a:latin typeface="+mn-lt"/>
                <a:ea typeface="+mn-ea"/>
                <a:cs typeface="+mn-cs"/>
              </a:rPr>
              <a:t>Reponses</a:t>
            </a:r>
          </a:p>
          <a:p>
            <a:pPr marL="685800" lvl="1" indent="-228600">
              <a:buFontTx/>
              <a:buAutoNum type="arabicPeriod"/>
            </a:pPr>
            <a:endParaRPr lang="en-GB" sz="1200" kern="1200" baseline="0" dirty="0">
              <a:solidFill>
                <a:schemeClr val="tx1"/>
              </a:solidFill>
              <a:effectLst/>
              <a:latin typeface="+mn-lt"/>
              <a:ea typeface="+mn-ea"/>
              <a:cs typeface="+mn-cs"/>
            </a:endParaRPr>
          </a:p>
          <a:p>
            <a:pPr marL="228600" lvl="0" indent="-228600">
              <a:buFontTx/>
              <a:buAutoNum type="arabicPeriod"/>
            </a:pPr>
            <a:r>
              <a:rPr lang="en-GB" sz="1200" kern="1200" baseline="0" dirty="0">
                <a:solidFill>
                  <a:schemeClr val="tx1"/>
                </a:solidFill>
                <a:effectLst/>
                <a:latin typeface="+mn-lt"/>
                <a:ea typeface="+mn-ea"/>
                <a:cs typeface="+mn-cs"/>
              </a:rPr>
              <a:t>In 2016, organised a scientific consultation that looked at the results of the literature review and looked more in depth at the issues of </a:t>
            </a:r>
          </a:p>
          <a:p>
            <a:pPr marL="342900" indent="-342900">
              <a:buFont typeface="Arial" panose="020B0604020202020204" pitchFamily="34" charset="0"/>
              <a:buChar char="•"/>
            </a:pPr>
            <a:r>
              <a:rPr lang="en-GB" dirty="0"/>
              <a:t>Cocaine America</a:t>
            </a:r>
          </a:p>
          <a:p>
            <a:pPr marL="342900" indent="-342900">
              <a:buFont typeface="Arial" panose="020B0604020202020204" pitchFamily="34" charset="0"/>
              <a:buChar char="•"/>
            </a:pPr>
            <a:r>
              <a:rPr lang="en-GB" dirty="0"/>
              <a:t>MSM and ATS in Asia</a:t>
            </a:r>
          </a:p>
          <a:p>
            <a:pPr marL="342900" indent="-342900">
              <a:buFont typeface="Arial" panose="020B0604020202020204" pitchFamily="34" charset="0"/>
              <a:buChar char="•"/>
            </a:pPr>
            <a:r>
              <a:rPr lang="en-GB" dirty="0"/>
              <a:t>ARV and stimulant use</a:t>
            </a:r>
          </a:p>
          <a:p>
            <a:pPr marL="0" lvl="0" indent="0">
              <a:buFontTx/>
              <a:buNone/>
            </a:pPr>
            <a:endParaRPr lang="en-GB" sz="1200" kern="1200" baseline="0" dirty="0">
              <a:solidFill>
                <a:schemeClr val="tx1"/>
              </a:solidFill>
              <a:effectLst/>
              <a:latin typeface="+mn-lt"/>
              <a:ea typeface="+mn-ea"/>
              <a:cs typeface="+mn-cs"/>
            </a:endParaRPr>
          </a:p>
          <a:p>
            <a:pPr marL="0" indent="0">
              <a:buFontTx/>
              <a:buNone/>
            </a:pPr>
            <a:endParaRPr lang="en-GB"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4BF25B1-9033-4B17-B5F4-B65326A9161B}" type="slidenum">
              <a:rPr lang="en-GB" smtClean="0"/>
              <a:t>3</a:t>
            </a:fld>
            <a:endParaRPr lang="en-GB"/>
          </a:p>
        </p:txBody>
      </p:sp>
    </p:spTree>
    <p:extLst>
      <p:ext uri="{BB962C8B-B14F-4D97-AF65-F5344CB8AC3E}">
        <p14:creationId xmlns:p14="http://schemas.microsoft.com/office/powerpoint/2010/main" val="1584675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A21B261-D77D-4513-A162-A8524AAF836F}" type="datetimeFigureOut">
              <a:rPr lang="en-GB" smtClean="0"/>
              <a:t>30/11/2017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7FC3F7-247F-454D-9BC9-E51B48AA2305}" type="slidenum">
              <a:rPr lang="en-GB" smtClean="0"/>
              <a:t>‹#›</a:t>
            </a:fld>
            <a:endParaRPr lang="en-GB"/>
          </a:p>
        </p:txBody>
      </p:sp>
    </p:spTree>
    <p:extLst>
      <p:ext uri="{BB962C8B-B14F-4D97-AF65-F5344CB8AC3E}">
        <p14:creationId xmlns:p14="http://schemas.microsoft.com/office/powerpoint/2010/main" val="308798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A21B261-D77D-4513-A162-A8524AAF836F}" type="datetimeFigureOut">
              <a:rPr lang="en-GB" smtClean="0"/>
              <a:t>30/11/2017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7FC3F7-247F-454D-9BC9-E51B48AA2305}" type="slidenum">
              <a:rPr lang="en-GB" smtClean="0"/>
              <a:t>‹#›</a:t>
            </a:fld>
            <a:endParaRPr lang="en-GB"/>
          </a:p>
        </p:txBody>
      </p:sp>
    </p:spTree>
    <p:extLst>
      <p:ext uri="{BB962C8B-B14F-4D97-AF65-F5344CB8AC3E}">
        <p14:creationId xmlns:p14="http://schemas.microsoft.com/office/powerpoint/2010/main" val="1241105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A21B261-D77D-4513-A162-A8524AAF836F}" type="datetimeFigureOut">
              <a:rPr lang="en-GB" smtClean="0"/>
              <a:t>30/11/2017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7FC3F7-247F-454D-9BC9-E51B48AA2305}" type="slidenum">
              <a:rPr lang="en-GB" smtClean="0"/>
              <a:t>‹#›</a:t>
            </a:fld>
            <a:endParaRPr lang="en-GB"/>
          </a:p>
        </p:txBody>
      </p:sp>
    </p:spTree>
    <p:extLst>
      <p:ext uri="{BB962C8B-B14F-4D97-AF65-F5344CB8AC3E}">
        <p14:creationId xmlns:p14="http://schemas.microsoft.com/office/powerpoint/2010/main" val="2446934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00000"/>
                </a:solidFill>
              </a:defRPr>
            </a:lvl1pPr>
          </a:lstStyle>
          <a:p>
            <a:r>
              <a:rPr lang="en-US"/>
              <a:t>Click to edit Master title style</a:t>
            </a:r>
            <a:endParaRPr lang="en-GB" dirty="0"/>
          </a:p>
        </p:txBody>
      </p:sp>
      <p:sp>
        <p:nvSpPr>
          <p:cNvPr id="3" name="Content Placeholder 2"/>
          <p:cNvSpPr>
            <a:spLocks noGrp="1"/>
          </p:cNvSpPr>
          <p:nvPr>
            <p:ph idx="1"/>
          </p:nvPr>
        </p:nvSpPr>
        <p:spPr/>
        <p:txBody>
          <a:bodyPr/>
          <a:lstStyle>
            <a:lvl1pPr>
              <a:defRPr>
                <a:solidFill>
                  <a:schemeClr val="accent3">
                    <a:lumMod val="50000"/>
                  </a:schemeClr>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1A21B261-D77D-4513-A162-A8524AAF836F}" type="datetimeFigureOut">
              <a:rPr lang="en-GB" smtClean="0"/>
              <a:t>30/11/2017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7FC3F7-247F-454D-9BC9-E51B48AA2305}" type="slidenum">
              <a:rPr lang="en-GB" smtClean="0"/>
              <a:t>‹#›</a:t>
            </a:fld>
            <a:endParaRPr lang="en-GB"/>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35896" y="5723944"/>
            <a:ext cx="5508104" cy="1160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79512" y="6024221"/>
            <a:ext cx="3030537"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95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21B261-D77D-4513-A162-A8524AAF836F}" type="datetimeFigureOut">
              <a:rPr lang="en-GB" smtClean="0"/>
              <a:t>30/11/2017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7FC3F7-247F-454D-9BC9-E51B48AA2305}" type="slidenum">
              <a:rPr lang="en-GB" smtClean="0"/>
              <a:t>‹#›</a:t>
            </a:fld>
            <a:endParaRPr lang="en-GB"/>
          </a:p>
        </p:txBody>
      </p:sp>
    </p:spTree>
    <p:extLst>
      <p:ext uri="{BB962C8B-B14F-4D97-AF65-F5344CB8AC3E}">
        <p14:creationId xmlns:p14="http://schemas.microsoft.com/office/powerpoint/2010/main" val="3370232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A21B261-D77D-4513-A162-A8524AAF836F}" type="datetimeFigureOut">
              <a:rPr lang="en-GB" smtClean="0"/>
              <a:t>30/11/2017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7FC3F7-247F-454D-9BC9-E51B48AA2305}" type="slidenum">
              <a:rPr lang="en-GB" smtClean="0"/>
              <a:t>‹#›</a:t>
            </a:fld>
            <a:endParaRPr lang="en-GB"/>
          </a:p>
        </p:txBody>
      </p:sp>
    </p:spTree>
    <p:extLst>
      <p:ext uri="{BB962C8B-B14F-4D97-AF65-F5344CB8AC3E}">
        <p14:creationId xmlns:p14="http://schemas.microsoft.com/office/powerpoint/2010/main" val="1101806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A21B261-D77D-4513-A162-A8524AAF836F}" type="datetimeFigureOut">
              <a:rPr lang="en-GB" smtClean="0"/>
              <a:t>30/11/2017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97FC3F7-247F-454D-9BC9-E51B48AA2305}" type="slidenum">
              <a:rPr lang="en-GB" smtClean="0"/>
              <a:t>‹#›</a:t>
            </a:fld>
            <a:endParaRPr lang="en-GB"/>
          </a:p>
        </p:txBody>
      </p:sp>
    </p:spTree>
    <p:extLst>
      <p:ext uri="{BB962C8B-B14F-4D97-AF65-F5344CB8AC3E}">
        <p14:creationId xmlns:p14="http://schemas.microsoft.com/office/powerpoint/2010/main" val="3805949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A21B261-D77D-4513-A162-A8524AAF836F}" type="datetimeFigureOut">
              <a:rPr lang="en-GB" smtClean="0"/>
              <a:t>30/11/2017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7FC3F7-247F-454D-9BC9-E51B48AA2305}" type="slidenum">
              <a:rPr lang="en-GB" smtClean="0"/>
              <a:t>‹#›</a:t>
            </a:fld>
            <a:endParaRPr lang="en-GB"/>
          </a:p>
        </p:txBody>
      </p:sp>
      <p:pic>
        <p:nvPicPr>
          <p:cNvPr id="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35896" y="5723944"/>
            <a:ext cx="5508104" cy="1160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79512" y="6024221"/>
            <a:ext cx="3030537"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4851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21B261-D77D-4513-A162-A8524AAF836F}" type="datetimeFigureOut">
              <a:rPr lang="en-GB" smtClean="0"/>
              <a:t>30/11/2017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97FC3F7-247F-454D-9BC9-E51B48AA2305}" type="slidenum">
              <a:rPr lang="en-GB" smtClean="0"/>
              <a:t>‹#›</a:t>
            </a:fld>
            <a:endParaRPr lang="en-GB"/>
          </a:p>
        </p:txBody>
      </p:sp>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35896" y="5723944"/>
            <a:ext cx="5508104" cy="1160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79512" y="6024221"/>
            <a:ext cx="3030537"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9731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A21B261-D77D-4513-A162-A8524AAF836F}" type="datetimeFigureOut">
              <a:rPr lang="en-GB" smtClean="0"/>
              <a:t>30/11/2017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7FC3F7-247F-454D-9BC9-E51B48AA2305}" type="slidenum">
              <a:rPr lang="en-GB" smtClean="0"/>
              <a:t>‹#›</a:t>
            </a:fld>
            <a:endParaRPr lang="en-GB"/>
          </a:p>
        </p:txBody>
      </p:sp>
    </p:spTree>
    <p:extLst>
      <p:ext uri="{BB962C8B-B14F-4D97-AF65-F5344CB8AC3E}">
        <p14:creationId xmlns:p14="http://schemas.microsoft.com/office/powerpoint/2010/main" val="3178002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A21B261-D77D-4513-A162-A8524AAF836F}" type="datetimeFigureOut">
              <a:rPr lang="en-GB" smtClean="0"/>
              <a:t>30/11/2017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7FC3F7-247F-454D-9BC9-E51B48AA2305}" type="slidenum">
              <a:rPr lang="en-GB" smtClean="0"/>
              <a:t>‹#›</a:t>
            </a:fld>
            <a:endParaRPr lang="en-GB"/>
          </a:p>
        </p:txBody>
      </p:sp>
    </p:spTree>
    <p:extLst>
      <p:ext uri="{BB962C8B-B14F-4D97-AF65-F5344CB8AC3E}">
        <p14:creationId xmlns:p14="http://schemas.microsoft.com/office/powerpoint/2010/main" val="3967808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21B261-D77D-4513-A162-A8524AAF836F}" type="datetimeFigureOut">
              <a:rPr lang="en-GB" smtClean="0"/>
              <a:t>30/11/2017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7FC3F7-247F-454D-9BC9-E51B48AA2305}" type="slidenum">
              <a:rPr lang="en-GB" smtClean="0"/>
              <a:t>‹#›</a:t>
            </a:fld>
            <a:endParaRPr lang="en-GB"/>
          </a:p>
        </p:txBody>
      </p:sp>
    </p:spTree>
    <p:extLst>
      <p:ext uri="{BB962C8B-B14F-4D97-AF65-F5344CB8AC3E}">
        <p14:creationId xmlns:p14="http://schemas.microsoft.com/office/powerpoint/2010/main" val="533787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7904" y="692696"/>
            <a:ext cx="4989240" cy="1152128"/>
          </a:xfrm>
        </p:spPr>
        <p:txBody>
          <a:bodyPr>
            <a:normAutofit fontScale="90000"/>
          </a:bodyPr>
          <a:lstStyle/>
          <a:p>
            <a:pPr algn="r">
              <a:tabLst>
                <a:tab pos="1168400" algn="l"/>
                <a:tab pos="1255713" algn="l"/>
              </a:tabLst>
            </a:pPr>
            <a:r>
              <a:rPr lang="en-GB" dirty="0"/>
              <a:t/>
            </a:r>
            <a:br>
              <a:rPr lang="en-GB" dirty="0"/>
            </a:br>
            <a:r>
              <a:rPr lang="en-GB" dirty="0"/>
              <a:t/>
            </a:r>
            <a:br>
              <a:rPr lang="en-GB" dirty="0"/>
            </a:br>
            <a:r>
              <a:rPr lang="en-GB" dirty="0"/>
              <a:t/>
            </a:r>
            <a:br>
              <a:rPr lang="en-GB" dirty="0"/>
            </a:br>
            <a:r>
              <a:rPr lang="en-GB" dirty="0"/>
              <a:t/>
            </a:r>
            <a:br>
              <a:rPr lang="en-GB" dirty="0"/>
            </a:br>
            <a:r>
              <a:rPr lang="en-GB" dirty="0"/>
              <a:t/>
            </a:r>
            <a:br>
              <a:rPr lang="en-GB" dirty="0"/>
            </a:br>
            <a:r>
              <a:rPr lang="en-GB" b="1" dirty="0">
                <a:solidFill>
                  <a:schemeClr val="accent3">
                    <a:lumMod val="50000"/>
                  </a:schemeClr>
                </a:solidFill>
              </a:rPr>
              <a:t/>
            </a:r>
            <a:br>
              <a:rPr lang="en-GB" b="1" dirty="0">
                <a:solidFill>
                  <a:schemeClr val="accent3">
                    <a:lumMod val="50000"/>
                  </a:schemeClr>
                </a:solidFill>
              </a:rPr>
            </a:br>
            <a:r>
              <a:rPr lang="en-GB" b="1" dirty="0"/>
              <a:t/>
            </a:r>
            <a:br>
              <a:rPr lang="en-GB" b="1" dirty="0"/>
            </a:br>
            <a:r>
              <a:rPr lang="en-GB" b="1" dirty="0">
                <a:solidFill>
                  <a:schemeClr val="accent3">
                    <a:lumMod val="50000"/>
                  </a:schemeClr>
                </a:solidFill>
              </a:rPr>
              <a:t>Stimulant use and HIV: Draft UNODC Guide</a:t>
            </a:r>
            <a:r>
              <a:rPr lang="en-GB" b="1" dirty="0"/>
              <a:t/>
            </a:r>
            <a:br>
              <a:rPr lang="en-GB" b="1" dirty="0"/>
            </a:br>
            <a:r>
              <a:rPr lang="en-GB" b="1" dirty="0"/>
              <a:t/>
            </a:r>
            <a:br>
              <a:rPr lang="en-GB" b="1" dirty="0"/>
            </a:br>
            <a:r>
              <a:rPr lang="en-GB" b="1" dirty="0"/>
              <a:t/>
            </a:r>
            <a:br>
              <a:rPr lang="en-GB" b="1" dirty="0"/>
            </a:br>
            <a:r>
              <a:rPr lang="en-GB" b="1" dirty="0"/>
              <a:t>Country consultations</a:t>
            </a:r>
            <a:br>
              <a:rPr lang="en-GB" b="1" dirty="0"/>
            </a:br>
            <a:r>
              <a:rPr lang="en-GB" sz="3100" b="1" dirty="0"/>
              <a:t>December 2017</a:t>
            </a:r>
            <a:r>
              <a:rPr lang="en-GB" b="1" dirty="0"/>
              <a:t/>
            </a:r>
            <a:br>
              <a:rPr lang="en-GB" b="1" dirty="0"/>
            </a:br>
            <a:r>
              <a:rPr lang="en-GB" b="1" dirty="0"/>
              <a:t/>
            </a:r>
            <a:br>
              <a:rPr lang="en-GB" b="1" dirty="0"/>
            </a:br>
            <a:r>
              <a:rPr lang="en-GB" sz="2700" b="1" i="1" dirty="0">
                <a:solidFill>
                  <a:schemeClr val="accent3">
                    <a:lumMod val="50000"/>
                  </a:schemeClr>
                </a:solidFill>
              </a:rPr>
              <a:t>Fabienne Hariga, MD, MPH.</a:t>
            </a:r>
            <a:br>
              <a:rPr lang="en-GB" sz="2700" b="1" i="1" dirty="0">
                <a:solidFill>
                  <a:schemeClr val="accent3">
                    <a:lumMod val="50000"/>
                  </a:schemeClr>
                </a:solidFill>
              </a:rPr>
            </a:br>
            <a:r>
              <a:rPr lang="en-GB" sz="2200" b="1" dirty="0">
                <a:solidFill>
                  <a:schemeClr val="accent3">
                    <a:lumMod val="50000"/>
                  </a:schemeClr>
                </a:solidFill>
              </a:rPr>
              <a:t>UNODC, Vienna </a:t>
            </a:r>
            <a:endParaRPr lang="en-GB" sz="2700" b="1"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1700808"/>
            <a:ext cx="2808312" cy="3252221"/>
          </a:xfrm>
          <a:prstGeom prst="rect">
            <a:avLst/>
          </a:prstGeom>
        </p:spPr>
      </p:pic>
    </p:spTree>
    <p:extLst>
      <p:ext uri="{BB962C8B-B14F-4D97-AF65-F5344CB8AC3E}">
        <p14:creationId xmlns:p14="http://schemas.microsoft.com/office/powerpoint/2010/main" val="12929932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E34D5519-322E-4CFB-B78C-B24FF2478EE1}"/>
              </a:ext>
            </a:extLst>
          </p:cNvPr>
          <p:cNvPicPr>
            <a:picLocks noChangeAspect="1"/>
          </p:cNvPicPr>
          <p:nvPr/>
        </p:nvPicPr>
        <p:blipFill>
          <a:blip r:embed="rId2"/>
          <a:stretch>
            <a:fillRect/>
          </a:stretch>
        </p:blipFill>
        <p:spPr>
          <a:xfrm>
            <a:off x="-36512" y="1404153"/>
            <a:ext cx="2273213" cy="3230355"/>
          </a:xfrm>
          <a:prstGeom prst="rect">
            <a:avLst/>
          </a:prstGeom>
        </p:spPr>
      </p:pic>
      <p:sp>
        <p:nvSpPr>
          <p:cNvPr id="6" name="Titre 5">
            <a:extLst>
              <a:ext uri="{FF2B5EF4-FFF2-40B4-BE49-F238E27FC236}">
                <a16:creationId xmlns:a16="http://schemas.microsoft.com/office/drawing/2014/main" xmlns="" id="{E3682999-BB0F-4592-83A9-5EF03B7EE114}"/>
              </a:ext>
            </a:extLst>
          </p:cNvPr>
          <p:cNvSpPr>
            <a:spLocks noGrp="1"/>
          </p:cNvSpPr>
          <p:nvPr>
            <p:ph type="title"/>
          </p:nvPr>
        </p:nvSpPr>
        <p:spPr/>
        <p:txBody>
          <a:bodyPr>
            <a:normAutofit/>
          </a:bodyPr>
          <a:lstStyle/>
          <a:p>
            <a:r>
              <a:rPr lang="fr-FR" sz="3200" b="1" dirty="0">
                <a:solidFill>
                  <a:schemeClr val="accent3">
                    <a:lumMod val="75000"/>
                  </a:schemeClr>
                </a:solidFill>
              </a:rPr>
              <a:t>Guidance on HIV and Stimulant </a:t>
            </a:r>
            <a:r>
              <a:rPr lang="fr-FR" sz="3200" b="1" dirty="0" err="1">
                <a:solidFill>
                  <a:schemeClr val="accent3">
                    <a:lumMod val="75000"/>
                  </a:schemeClr>
                </a:solidFill>
              </a:rPr>
              <a:t>drugs</a:t>
            </a:r>
            <a:endParaRPr lang="en-GB" sz="3200" b="1" dirty="0">
              <a:solidFill>
                <a:schemeClr val="accent3">
                  <a:lumMod val="75000"/>
                </a:schemeClr>
              </a:solidFill>
            </a:endParaRPr>
          </a:p>
        </p:txBody>
      </p:sp>
      <p:graphicFrame>
        <p:nvGraphicFramePr>
          <p:cNvPr id="7" name="Tableau 6">
            <a:extLst>
              <a:ext uri="{FF2B5EF4-FFF2-40B4-BE49-F238E27FC236}">
                <a16:creationId xmlns:a16="http://schemas.microsoft.com/office/drawing/2014/main" xmlns="" id="{5F1304A8-2E0E-41F2-90E1-636EBAE1C1A3}"/>
              </a:ext>
            </a:extLst>
          </p:cNvPr>
          <p:cNvGraphicFramePr>
            <a:graphicFrameLocks noGrp="1"/>
          </p:cNvGraphicFramePr>
          <p:nvPr/>
        </p:nvGraphicFramePr>
        <p:xfrm>
          <a:off x="2483768" y="1700808"/>
          <a:ext cx="6660740" cy="3456384"/>
        </p:xfrm>
        <a:graphic>
          <a:graphicData uri="http://schemas.openxmlformats.org/drawingml/2006/table">
            <a:tbl>
              <a:tblPr firstRow="1" firstCol="1" bandRow="1" bandCol="1">
                <a:tableStyleId>{5C22544A-7EE6-4342-B048-85BDC9FD1C3A}</a:tableStyleId>
              </a:tblPr>
              <a:tblGrid>
                <a:gridCol w="1514258">
                  <a:extLst>
                    <a:ext uri="{9D8B030D-6E8A-4147-A177-3AD203B41FA5}">
                      <a16:colId xmlns:a16="http://schemas.microsoft.com/office/drawing/2014/main" xmlns="" val="2357834156"/>
                    </a:ext>
                  </a:extLst>
                </a:gridCol>
                <a:gridCol w="5146482">
                  <a:extLst>
                    <a:ext uri="{9D8B030D-6E8A-4147-A177-3AD203B41FA5}">
                      <a16:colId xmlns:a16="http://schemas.microsoft.com/office/drawing/2014/main" xmlns="" val="3972705343"/>
                    </a:ext>
                  </a:extLst>
                </a:gridCol>
              </a:tblGrid>
              <a:tr h="1483960">
                <a:tc>
                  <a:txBody>
                    <a:bodyPr/>
                    <a:lstStyle/>
                    <a:p>
                      <a:pPr>
                        <a:lnSpc>
                          <a:spcPct val="115000"/>
                        </a:lnSpc>
                        <a:spcAft>
                          <a:spcPts val="0"/>
                        </a:spcAft>
                      </a:pPr>
                      <a:r>
                        <a:rPr lang="en-GB" sz="1600" dirty="0">
                          <a:solidFill>
                            <a:schemeClr val="accent3">
                              <a:lumMod val="50000"/>
                            </a:schemeClr>
                          </a:solidFill>
                          <a:effectLst/>
                        </a:rPr>
                        <a:t>Purpose</a:t>
                      </a:r>
                    </a:p>
                    <a:p>
                      <a:pPr>
                        <a:lnSpc>
                          <a:spcPct val="115000"/>
                        </a:lnSpc>
                        <a:spcAft>
                          <a:spcPts val="0"/>
                        </a:spcAft>
                      </a:pPr>
                      <a:r>
                        <a:rPr lang="en-GB" sz="1600" dirty="0">
                          <a:effectLst/>
                        </a:rPr>
                        <a:t> </a:t>
                      </a:r>
                      <a:endParaRPr lang="en-GB" sz="160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c>
                  <a:txBody>
                    <a:bodyPr/>
                    <a:lstStyle/>
                    <a:p>
                      <a:pPr marL="342900" lvl="0" indent="-342900">
                        <a:spcAft>
                          <a:spcPts val="0"/>
                        </a:spcAft>
                        <a:buFont typeface="Symbol" panose="05050102010706020507" pitchFamily="18" charset="2"/>
                        <a:buChar char=""/>
                      </a:pPr>
                      <a:r>
                        <a:rPr lang="en-GB" sz="1600" dirty="0">
                          <a:solidFill>
                            <a:schemeClr val="tx1"/>
                          </a:solidFill>
                          <a:effectLst/>
                        </a:rPr>
                        <a:t>To provide practical guidance to countries on implementing comprehensive HIV programme for people who use stimulant drugs vulnerable to HIV based on existing UN guidance documents. </a:t>
                      </a:r>
                      <a:endParaRPr lang="en-GB" sz="1600" dirty="0">
                        <a:solidFill>
                          <a:schemeClr val="tx1"/>
                        </a:solidFill>
                        <a:effectLst/>
                        <a:latin typeface="Calibri" panose="020F0502020204030204" pitchFamily="34" charset="0"/>
                        <a:ea typeface="Times New Roman" panose="02020603050405020304" pitchFamily="18" charset="0"/>
                      </a:endParaRPr>
                    </a:p>
                  </a:txBody>
                  <a:tcPr marL="68580" marR="68580" marT="0" marB="0">
                    <a:solidFill>
                      <a:schemeClr val="accent3">
                        <a:lumMod val="60000"/>
                        <a:lumOff val="40000"/>
                      </a:schemeClr>
                    </a:solidFill>
                  </a:tcPr>
                </a:tc>
                <a:extLst>
                  <a:ext uri="{0D108BD9-81ED-4DB2-BD59-A6C34878D82A}">
                    <a16:rowId xmlns:a16="http://schemas.microsoft.com/office/drawing/2014/main" xmlns="" val="2310299961"/>
                  </a:ext>
                </a:extLst>
              </a:tr>
              <a:tr h="1972424">
                <a:tc>
                  <a:txBody>
                    <a:bodyPr/>
                    <a:lstStyle/>
                    <a:p>
                      <a:pPr>
                        <a:lnSpc>
                          <a:spcPct val="115000"/>
                        </a:lnSpc>
                        <a:spcAft>
                          <a:spcPts val="0"/>
                        </a:spcAft>
                      </a:pPr>
                      <a:r>
                        <a:rPr lang="en-GB" sz="1600" dirty="0">
                          <a:solidFill>
                            <a:schemeClr val="accent3">
                              <a:lumMod val="50000"/>
                            </a:schemeClr>
                          </a:solidFill>
                          <a:effectLst/>
                        </a:rPr>
                        <a:t>Target audience</a:t>
                      </a:r>
                      <a:endParaRPr lang="en-GB" sz="1600" dirty="0">
                        <a:solidFill>
                          <a:schemeClr val="accent3">
                            <a:lumMod val="50000"/>
                          </a:schemeClr>
                        </a:solidFill>
                        <a:effectLst/>
                        <a:latin typeface="Times New Roman" panose="02020603050405020304" pitchFamily="18" charset="0"/>
                        <a:ea typeface="Times New Roman" panose="02020603050405020304" pitchFamily="18" charset="0"/>
                      </a:endParaRPr>
                    </a:p>
                  </a:txBody>
                  <a:tcPr marL="68580" marR="68580" marT="0" marB="0">
                    <a:noFill/>
                  </a:tcPr>
                </a:tc>
                <a:tc>
                  <a:txBody>
                    <a:bodyPr/>
                    <a:lstStyle/>
                    <a:p>
                      <a:pPr marL="342900" lvl="0" indent="-342900">
                        <a:spcAft>
                          <a:spcPts val="0"/>
                        </a:spcAft>
                        <a:buFont typeface="Symbol" panose="05050102010706020507" pitchFamily="18" charset="2"/>
                        <a:buChar char=""/>
                      </a:pPr>
                      <a:r>
                        <a:rPr lang="en-GB" sz="1600" dirty="0">
                          <a:effectLst/>
                        </a:rPr>
                        <a:t>Programme managers at national and local levels</a:t>
                      </a:r>
                    </a:p>
                    <a:p>
                      <a:pPr marL="342900" lvl="0" indent="-342900">
                        <a:spcAft>
                          <a:spcPts val="0"/>
                        </a:spcAft>
                        <a:buFont typeface="Symbol" panose="05050102010706020507" pitchFamily="18" charset="2"/>
                        <a:buChar char=""/>
                      </a:pPr>
                      <a:r>
                        <a:rPr lang="en-GB" sz="1600" dirty="0">
                          <a:effectLst/>
                        </a:rPr>
                        <a:t>People who are planning or implementing HIV / HCV programmes for people who use stimulant drugs </a:t>
                      </a:r>
                    </a:p>
                    <a:p>
                      <a:pPr marL="342900" lvl="0" indent="-342900">
                        <a:spcAft>
                          <a:spcPts val="0"/>
                        </a:spcAft>
                        <a:buFont typeface="Symbol" panose="05050102010706020507" pitchFamily="18" charset="2"/>
                        <a:buChar char=""/>
                      </a:pPr>
                      <a:r>
                        <a:rPr lang="en-GB" sz="1600" dirty="0">
                          <a:effectLst/>
                        </a:rPr>
                        <a:t>including NGOs and community-based organizations representing and working with </a:t>
                      </a:r>
                      <a:r>
                        <a:rPr lang="en-GB" sz="1600" dirty="0">
                          <a:solidFill>
                            <a:schemeClr val="accent3">
                              <a:lumMod val="50000"/>
                            </a:schemeClr>
                          </a:solidFill>
                          <a:effectLst/>
                        </a:rPr>
                        <a:t>people who use drugs</a:t>
                      </a:r>
                      <a:r>
                        <a:rPr lang="en-GB" sz="1600" dirty="0">
                          <a:effectLst/>
                        </a:rPr>
                        <a:t> including </a:t>
                      </a:r>
                      <a:r>
                        <a:rPr lang="en-GB" sz="1600" dirty="0">
                          <a:solidFill>
                            <a:schemeClr val="accent3">
                              <a:lumMod val="50000"/>
                            </a:schemeClr>
                          </a:solidFill>
                          <a:effectLst/>
                        </a:rPr>
                        <a:t>men and with men </a:t>
                      </a:r>
                      <a:r>
                        <a:rPr lang="en-GB" sz="1600" dirty="0">
                          <a:effectLst/>
                        </a:rPr>
                        <a:t>and </a:t>
                      </a:r>
                      <a:r>
                        <a:rPr lang="en-GB" sz="1600" dirty="0">
                          <a:solidFill>
                            <a:schemeClr val="accent3">
                              <a:lumMod val="50000"/>
                            </a:schemeClr>
                          </a:solidFill>
                          <a:effectLst/>
                        </a:rPr>
                        <a:t>sex workers </a:t>
                      </a:r>
                      <a:r>
                        <a:rPr lang="en-GB" sz="1600" dirty="0">
                          <a:effectLst/>
                        </a:rPr>
                        <a:t> organizations</a:t>
                      </a:r>
                      <a:endParaRPr lang="en-GB" sz="16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663114285"/>
                  </a:ext>
                </a:extLst>
              </a:tr>
            </a:tbl>
          </a:graphicData>
        </a:graphic>
      </p:graphicFrame>
    </p:spTree>
    <p:extLst>
      <p:ext uri="{BB962C8B-B14F-4D97-AF65-F5344CB8AC3E}">
        <p14:creationId xmlns:p14="http://schemas.microsoft.com/office/powerpoint/2010/main" val="42851103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5D14A193-B2D6-4517-981B-4C933F9F2DA7}"/>
              </a:ext>
            </a:extLst>
          </p:cNvPr>
          <p:cNvSpPr/>
          <p:nvPr/>
        </p:nvSpPr>
        <p:spPr>
          <a:xfrm>
            <a:off x="2415694" y="188640"/>
            <a:ext cx="6408712" cy="6524863"/>
          </a:xfrm>
          <a:prstGeom prst="rect">
            <a:avLst/>
          </a:prstGeom>
        </p:spPr>
        <p:txBody>
          <a:bodyPr wrap="square">
            <a:spAutoFit/>
          </a:bodyPr>
          <a:lstStyle/>
          <a:p>
            <a:r>
              <a:rPr lang="en-GB" dirty="0">
                <a:solidFill>
                  <a:schemeClr val="accent3">
                    <a:lumMod val="50000"/>
                  </a:schemeClr>
                </a:solidFill>
              </a:rPr>
              <a:t>Introduction	</a:t>
            </a:r>
          </a:p>
          <a:p>
            <a:r>
              <a:rPr lang="en-GB" dirty="0">
                <a:solidFill>
                  <a:schemeClr val="accent3">
                    <a:lumMod val="50000"/>
                  </a:schemeClr>
                </a:solidFill>
              </a:rPr>
              <a:t>Chapter 1. HIV risks and stimulant use</a:t>
            </a:r>
            <a:r>
              <a:rPr lang="en-GB" dirty="0"/>
              <a:t>		</a:t>
            </a:r>
          </a:p>
          <a:p>
            <a:r>
              <a:rPr lang="en-GB" dirty="0">
                <a:solidFill>
                  <a:schemeClr val="accent3">
                    <a:lumMod val="50000"/>
                  </a:schemeClr>
                </a:solidFill>
              </a:rPr>
              <a:t>Chapter 2. Core interventions</a:t>
            </a:r>
          </a:p>
          <a:p>
            <a:pPr marL="800100" lvl="1" indent="-342900">
              <a:buFont typeface="+mj-lt"/>
              <a:buAutoNum type="arabicPeriod"/>
            </a:pPr>
            <a:r>
              <a:rPr lang="en-GB" sz="1600" dirty="0"/>
              <a:t>Condoms and safer sex programmes	</a:t>
            </a:r>
          </a:p>
          <a:p>
            <a:pPr marL="800100" lvl="1" indent="-342900">
              <a:buAutoNum type="arabicPeriod" startAt="2"/>
            </a:pPr>
            <a:r>
              <a:rPr lang="en-GB" sz="1600" dirty="0"/>
              <a:t>Needle and syringe programmes (NSP) and other commodities</a:t>
            </a:r>
          </a:p>
          <a:p>
            <a:pPr marL="800100" lvl="1" indent="-342900">
              <a:buAutoNum type="arabicPeriod" startAt="2"/>
            </a:pPr>
            <a:r>
              <a:rPr lang="en-GB" sz="1600" dirty="0"/>
              <a:t>HIV testing and counselling (HTC)	</a:t>
            </a:r>
          </a:p>
          <a:p>
            <a:pPr marL="800100" lvl="1" indent="-342900">
              <a:buAutoNum type="arabicPeriod" startAt="3"/>
            </a:pPr>
            <a:r>
              <a:rPr lang="en-GB" sz="1600" dirty="0"/>
              <a:t>Antiretroviral Treatments	</a:t>
            </a:r>
          </a:p>
          <a:p>
            <a:pPr marL="800100" lvl="1" indent="-342900">
              <a:buAutoNum type="arabicPeriod" startAt="5"/>
            </a:pPr>
            <a:r>
              <a:rPr lang="en-GB" sz="1600" dirty="0"/>
              <a:t>Drug dependence treatment and behavioural therapies</a:t>
            </a:r>
          </a:p>
          <a:p>
            <a:pPr marL="800100" lvl="1" indent="-342900">
              <a:buAutoNum type="arabicPeriod" startAt="5"/>
            </a:pPr>
            <a:r>
              <a:rPr lang="en-GB" sz="1600" dirty="0"/>
              <a:t>Prevention, diagnosis and treatment STIs, hepatitis and TB</a:t>
            </a:r>
          </a:p>
          <a:p>
            <a:pPr marL="800100" lvl="1" indent="-342900">
              <a:buAutoNum type="arabicPeriod" startAt="7"/>
            </a:pPr>
            <a:r>
              <a:rPr lang="en-GB" sz="1600" dirty="0"/>
              <a:t>Information, education and communication (IEC) materials</a:t>
            </a:r>
          </a:p>
          <a:p>
            <a:pPr marL="800100" lvl="1" indent="-342900">
              <a:buAutoNum type="arabicPeriod" startAt="7"/>
            </a:pPr>
            <a:r>
              <a:rPr lang="en-GB" sz="1600" dirty="0"/>
              <a:t>Overdose prevention and management</a:t>
            </a:r>
          </a:p>
          <a:p>
            <a:endParaRPr lang="en-GB" sz="1600" dirty="0"/>
          </a:p>
          <a:p>
            <a:r>
              <a:rPr lang="en-GB" dirty="0">
                <a:solidFill>
                  <a:schemeClr val="accent3">
                    <a:lumMod val="50000"/>
                  </a:schemeClr>
                </a:solidFill>
              </a:rPr>
              <a:t>Chapter 3. Care and support for PLHIV who use stimulant drugs Chapter 4. Critical enablers</a:t>
            </a:r>
            <a:r>
              <a:rPr lang="en-GB" dirty="0"/>
              <a:t>	</a:t>
            </a:r>
          </a:p>
          <a:p>
            <a:r>
              <a:rPr lang="en-GB" dirty="0">
                <a:solidFill>
                  <a:schemeClr val="accent3">
                    <a:lumMod val="50000"/>
                  </a:schemeClr>
                </a:solidFill>
              </a:rPr>
              <a:t>Chapter 5. Implementation considerations</a:t>
            </a:r>
            <a:r>
              <a:rPr lang="en-GB" sz="1600" dirty="0"/>
              <a:t>	</a:t>
            </a:r>
          </a:p>
          <a:p>
            <a:pPr marL="800100" lvl="1" indent="-342900">
              <a:buFont typeface="Arial" panose="020B0604020202020204" pitchFamily="34" charset="0"/>
              <a:buChar char="•"/>
            </a:pPr>
            <a:r>
              <a:rPr lang="en-GB" sz="1600" dirty="0"/>
              <a:t>Communal stimulant use	</a:t>
            </a:r>
          </a:p>
          <a:p>
            <a:pPr marL="800100" lvl="1" indent="-342900">
              <a:buFont typeface="Arial" panose="020B0604020202020204" pitchFamily="34" charset="0"/>
              <a:buChar char="•"/>
            </a:pPr>
            <a:r>
              <a:rPr lang="en-GB" sz="1600" dirty="0" err="1"/>
              <a:t>Chemsex</a:t>
            </a:r>
            <a:r>
              <a:rPr lang="en-GB" sz="1600" dirty="0"/>
              <a:t> and harm reduction	</a:t>
            </a:r>
          </a:p>
          <a:p>
            <a:pPr marL="800100" lvl="1" indent="-342900">
              <a:buFont typeface="Arial" panose="020B0604020202020204" pitchFamily="34" charset="0"/>
              <a:buChar char="•"/>
            </a:pPr>
            <a:r>
              <a:rPr lang="en-GB" sz="1600" dirty="0"/>
              <a:t>Gender responsive services</a:t>
            </a:r>
          </a:p>
          <a:p>
            <a:pPr marL="800100" lvl="1" indent="-342900">
              <a:buFont typeface="Arial" panose="020B0604020202020204" pitchFamily="34" charset="0"/>
              <a:buChar char="•"/>
            </a:pPr>
            <a:r>
              <a:rPr lang="en-GB" sz="1600" dirty="0"/>
              <a:t>Community based interventions	</a:t>
            </a:r>
          </a:p>
          <a:p>
            <a:pPr marL="800100" lvl="1" indent="-342900">
              <a:buFont typeface="Arial" panose="020B0604020202020204" pitchFamily="34" charset="0"/>
              <a:buChar char="•"/>
            </a:pPr>
            <a:r>
              <a:rPr lang="en-GB" sz="1600" dirty="0"/>
              <a:t>Social support</a:t>
            </a:r>
          </a:p>
          <a:p>
            <a:r>
              <a:rPr lang="en-GB" dirty="0">
                <a:solidFill>
                  <a:schemeClr val="accent3">
                    <a:lumMod val="50000"/>
                  </a:schemeClr>
                </a:solidFill>
              </a:rPr>
              <a:t>Chapter 6. Monitoring and evaluation</a:t>
            </a:r>
            <a:r>
              <a:rPr lang="en-GB" dirty="0"/>
              <a:t>	</a:t>
            </a:r>
          </a:p>
          <a:p>
            <a:r>
              <a:rPr lang="en-GB" dirty="0">
                <a:solidFill>
                  <a:schemeClr val="accent3">
                    <a:lumMod val="50000"/>
                  </a:schemeClr>
                </a:solidFill>
              </a:rPr>
              <a:t>Additional resources</a:t>
            </a:r>
          </a:p>
          <a:p>
            <a:r>
              <a:rPr lang="en-GB" dirty="0">
                <a:solidFill>
                  <a:schemeClr val="accent3">
                    <a:lumMod val="50000"/>
                  </a:schemeClr>
                </a:solidFill>
              </a:rPr>
              <a:t>Annexes</a:t>
            </a:r>
          </a:p>
          <a:p>
            <a:pPr marL="285750" indent="-285750">
              <a:buFont typeface="Arial" panose="020B0604020202020204" pitchFamily="34" charset="0"/>
              <a:buChar char="•"/>
            </a:pPr>
            <a:r>
              <a:rPr lang="en-GB" sz="1600" dirty="0"/>
              <a:t>Check lists and Case studies  (ex: Brazil)</a:t>
            </a:r>
            <a:endParaRPr lang="en-GB" sz="2000" dirty="0"/>
          </a:p>
        </p:txBody>
      </p:sp>
      <p:sp>
        <p:nvSpPr>
          <p:cNvPr id="4" name="Titre 3">
            <a:extLst>
              <a:ext uri="{FF2B5EF4-FFF2-40B4-BE49-F238E27FC236}">
                <a16:creationId xmlns:a16="http://schemas.microsoft.com/office/drawing/2014/main" xmlns="" id="{8C7388DF-1623-4C43-9A61-C10377214DB0}"/>
              </a:ext>
            </a:extLst>
          </p:cNvPr>
          <p:cNvSpPr>
            <a:spLocks noGrp="1"/>
          </p:cNvSpPr>
          <p:nvPr>
            <p:ph type="title"/>
          </p:nvPr>
        </p:nvSpPr>
        <p:spPr/>
        <p:txBody>
          <a:bodyPr/>
          <a:lstStyle/>
          <a:p>
            <a:r>
              <a:rPr lang="fr-FR" dirty="0">
                <a:solidFill>
                  <a:schemeClr val="accent3">
                    <a:lumMod val="50000"/>
                  </a:schemeClr>
                </a:solidFill>
              </a:rPr>
              <a:t>STRUCTURE </a:t>
            </a:r>
            <a:endParaRPr lang="en-GB" dirty="0">
              <a:solidFill>
                <a:schemeClr val="accent3">
                  <a:lumMod val="50000"/>
                </a:schemeClr>
              </a:solidFill>
            </a:endParaRPr>
          </a:p>
        </p:txBody>
      </p:sp>
      <p:pic>
        <p:nvPicPr>
          <p:cNvPr id="7" name="Image 6">
            <a:extLst>
              <a:ext uri="{FF2B5EF4-FFF2-40B4-BE49-F238E27FC236}">
                <a16:creationId xmlns:a16="http://schemas.microsoft.com/office/drawing/2014/main" xmlns="" id="{39CCE59B-441E-4B2B-81DE-3A5911A397EA}"/>
              </a:ext>
            </a:extLst>
          </p:cNvPr>
          <p:cNvPicPr>
            <a:picLocks noChangeAspect="1"/>
          </p:cNvPicPr>
          <p:nvPr/>
        </p:nvPicPr>
        <p:blipFill>
          <a:blip r:embed="rId2"/>
          <a:stretch>
            <a:fillRect/>
          </a:stretch>
        </p:blipFill>
        <p:spPr>
          <a:xfrm>
            <a:off x="323528" y="1988840"/>
            <a:ext cx="1969179" cy="2798307"/>
          </a:xfrm>
          <a:prstGeom prst="rect">
            <a:avLst/>
          </a:prstGeom>
        </p:spPr>
      </p:pic>
    </p:spTree>
    <p:extLst>
      <p:ext uri="{BB962C8B-B14F-4D97-AF65-F5344CB8AC3E}">
        <p14:creationId xmlns:p14="http://schemas.microsoft.com/office/powerpoint/2010/main" val="4959095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06703547-7AA4-4279-AB59-BEB46AAE86BE}"/>
              </a:ext>
            </a:extLst>
          </p:cNvPr>
          <p:cNvSpPr>
            <a:spLocks noGrp="1"/>
          </p:cNvSpPr>
          <p:nvPr>
            <p:ph type="title"/>
          </p:nvPr>
        </p:nvSpPr>
        <p:spPr/>
        <p:txBody>
          <a:bodyPr>
            <a:normAutofit fontScale="90000"/>
          </a:bodyPr>
          <a:lstStyle/>
          <a:p>
            <a:r>
              <a:rPr lang="fr-FR" dirty="0"/>
              <a:t>General Questions on the document</a:t>
            </a:r>
            <a:endParaRPr lang="en-GB" dirty="0"/>
          </a:p>
        </p:txBody>
      </p:sp>
      <p:sp>
        <p:nvSpPr>
          <p:cNvPr id="4" name="Espace réservé du contenu 3">
            <a:extLst>
              <a:ext uri="{FF2B5EF4-FFF2-40B4-BE49-F238E27FC236}">
                <a16:creationId xmlns:a16="http://schemas.microsoft.com/office/drawing/2014/main" xmlns="" id="{47DBFA58-8C41-4203-8E6B-241CF250BB63}"/>
              </a:ext>
            </a:extLst>
          </p:cNvPr>
          <p:cNvSpPr>
            <a:spLocks noGrp="1"/>
          </p:cNvSpPr>
          <p:nvPr>
            <p:ph idx="1"/>
          </p:nvPr>
        </p:nvSpPr>
        <p:spPr>
          <a:xfrm>
            <a:off x="457200" y="1600201"/>
            <a:ext cx="8229600" cy="4061048"/>
          </a:xfrm>
        </p:spPr>
        <p:txBody>
          <a:bodyPr>
            <a:normAutofit fontScale="32500" lnSpcReduction="20000"/>
          </a:bodyPr>
          <a:lstStyle/>
          <a:p>
            <a:pPr marL="0" indent="0">
              <a:buNone/>
            </a:pPr>
            <a:r>
              <a:rPr lang="en-GB" sz="4400" b="1" dirty="0"/>
              <a:t>1. Usefulness </a:t>
            </a:r>
            <a:endParaRPr lang="en-GB" sz="4400" dirty="0"/>
          </a:p>
          <a:p>
            <a:pPr marL="0" indent="0">
              <a:buNone/>
            </a:pPr>
            <a:r>
              <a:rPr lang="en-GB" sz="4400" i="1" dirty="0"/>
              <a:t>How practical is the tool? Will programme planners and managers be able to follow it, understand it, and put it into action? </a:t>
            </a:r>
            <a:endParaRPr lang="en-GB" sz="4400" dirty="0"/>
          </a:p>
          <a:p>
            <a:pPr marL="0" indent="0">
              <a:buNone/>
            </a:pPr>
            <a:r>
              <a:rPr lang="en-GB" sz="4400" dirty="0"/>
              <a:t> </a:t>
            </a:r>
            <a:r>
              <a:rPr lang="en-GB" sz="4400" b="1" dirty="0"/>
              <a:t> </a:t>
            </a:r>
            <a:endParaRPr lang="en-GB" sz="4400" dirty="0"/>
          </a:p>
          <a:p>
            <a:pPr marL="0" indent="0">
              <a:buNone/>
            </a:pPr>
            <a:r>
              <a:rPr lang="en-GB" sz="4400" b="1" dirty="0"/>
              <a:t>2. Content/comprehensiveness</a:t>
            </a:r>
            <a:endParaRPr lang="en-GB" sz="4400" dirty="0"/>
          </a:p>
          <a:p>
            <a:pPr marL="0" indent="0">
              <a:buNone/>
            </a:pPr>
            <a:r>
              <a:rPr lang="en-GB" sz="4400" i="1" dirty="0"/>
              <a:t>Is the tool coherent and do its main points come across clearly? Do the different chapters relate to each other clearly? Are there areas you believe should be covered but are not?</a:t>
            </a:r>
            <a:endParaRPr lang="en-GB" sz="4400" dirty="0"/>
          </a:p>
          <a:p>
            <a:pPr marL="0" indent="0">
              <a:buNone/>
            </a:pPr>
            <a:r>
              <a:rPr lang="en-GB" sz="4400" b="1" dirty="0"/>
              <a:t> </a:t>
            </a:r>
            <a:endParaRPr lang="en-GB" sz="4400" dirty="0"/>
          </a:p>
          <a:p>
            <a:pPr marL="0" indent="0">
              <a:buNone/>
            </a:pPr>
            <a:r>
              <a:rPr lang="en-GB" sz="4400" b="1" dirty="0"/>
              <a:t>3. Length (about 40 pages)</a:t>
            </a:r>
            <a:endParaRPr lang="en-GB" sz="4400" dirty="0"/>
          </a:p>
          <a:p>
            <a:pPr marL="0" indent="0">
              <a:buNone/>
            </a:pPr>
            <a:r>
              <a:rPr lang="en-GB" sz="4400" i="1" dirty="0"/>
              <a:t>Does the tool have enough details to be useful?  Does it have too much detail?  Do you think its length will deter people from reading it?</a:t>
            </a:r>
            <a:endParaRPr lang="en-GB" sz="4400" dirty="0"/>
          </a:p>
          <a:p>
            <a:pPr marL="0" indent="0">
              <a:buNone/>
            </a:pPr>
            <a:r>
              <a:rPr lang="en-GB" sz="4400" b="1" dirty="0"/>
              <a:t> </a:t>
            </a:r>
            <a:endParaRPr lang="en-GB" sz="4400" dirty="0"/>
          </a:p>
          <a:p>
            <a:pPr marL="0" indent="0">
              <a:buNone/>
            </a:pPr>
            <a:r>
              <a:rPr lang="en-GB" sz="4400" b="1" dirty="0"/>
              <a:t>4. Structure </a:t>
            </a:r>
            <a:endParaRPr lang="en-GB" sz="4400" dirty="0"/>
          </a:p>
          <a:p>
            <a:pPr marL="0" indent="0">
              <a:buNone/>
            </a:pPr>
            <a:r>
              <a:rPr lang="en-GB" sz="4400" i="1" dirty="0"/>
              <a:t>Do the order of chapters and the structure within chapters generally make sense to you? </a:t>
            </a:r>
          </a:p>
          <a:p>
            <a:pPr marL="0" indent="0">
              <a:buNone/>
            </a:pPr>
            <a:endParaRPr lang="fr-FR" sz="4400" i="1" dirty="0"/>
          </a:p>
          <a:p>
            <a:pPr marL="0" indent="0">
              <a:buNone/>
            </a:pPr>
            <a:r>
              <a:rPr lang="fr-FR" sz="4400" b="1" dirty="0"/>
              <a:t>5</a:t>
            </a:r>
            <a:r>
              <a:rPr lang="en-GB" sz="4400" b="1" dirty="0"/>
              <a:t>. Style</a:t>
            </a:r>
          </a:p>
          <a:p>
            <a:pPr marL="0" indent="0">
              <a:buNone/>
            </a:pPr>
            <a:r>
              <a:rPr lang="en-GB" sz="4400" b="1" dirty="0"/>
              <a:t> </a:t>
            </a:r>
            <a:endParaRPr lang="en-GB" sz="4400" dirty="0"/>
          </a:p>
          <a:p>
            <a:pPr marL="0" indent="0">
              <a:buNone/>
            </a:pPr>
            <a:r>
              <a:rPr lang="en-GB" sz="4400" b="1" dirty="0"/>
              <a:t> </a:t>
            </a:r>
            <a:endParaRPr lang="en-GB" sz="4400" dirty="0"/>
          </a:p>
          <a:p>
            <a:pPr marL="0" indent="0">
              <a:buNone/>
            </a:pPr>
            <a:r>
              <a:rPr lang="en-GB" sz="4400" b="1" dirty="0"/>
              <a:t> </a:t>
            </a:r>
            <a:endParaRPr lang="en-GB" dirty="0"/>
          </a:p>
        </p:txBody>
      </p:sp>
    </p:spTree>
    <p:extLst>
      <p:ext uri="{BB962C8B-B14F-4D97-AF65-F5344CB8AC3E}">
        <p14:creationId xmlns:p14="http://schemas.microsoft.com/office/powerpoint/2010/main" val="41423581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a:extLst>
              <a:ext uri="{FF2B5EF4-FFF2-40B4-BE49-F238E27FC236}">
                <a16:creationId xmlns:a16="http://schemas.microsoft.com/office/drawing/2014/main" xmlns="" id="{D54CB941-09E4-4CCF-8397-9FA0EABA193D}"/>
              </a:ext>
            </a:extLst>
          </p:cNvPr>
          <p:cNvSpPr txBox="1">
            <a:spLocks/>
          </p:cNvSpPr>
          <p:nvPr/>
        </p:nvSpPr>
        <p:spPr>
          <a:xfrm>
            <a:off x="457200" y="273050"/>
            <a:ext cx="3008313" cy="116205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200" b="1">
                <a:solidFill>
                  <a:schemeClr val="accent3">
                    <a:lumMod val="75000"/>
                  </a:schemeClr>
                </a:solidFill>
              </a:rPr>
              <a:t>INTRODUCTION</a:t>
            </a:r>
            <a:endParaRPr lang="fr-FR" sz="3200" b="1" dirty="0">
              <a:solidFill>
                <a:schemeClr val="accent3">
                  <a:lumMod val="75000"/>
                </a:schemeClr>
              </a:solidFill>
            </a:endParaRPr>
          </a:p>
        </p:txBody>
      </p:sp>
      <p:graphicFrame>
        <p:nvGraphicFramePr>
          <p:cNvPr id="4" name="Espace réservé du contenu 2">
            <a:extLst>
              <a:ext uri="{FF2B5EF4-FFF2-40B4-BE49-F238E27FC236}">
                <a16:creationId xmlns:a16="http://schemas.microsoft.com/office/drawing/2014/main" xmlns="" id="{175E11D9-D5DF-4D72-B386-243F7D1A5B72}"/>
              </a:ext>
            </a:extLst>
          </p:cNvPr>
          <p:cNvGraphicFramePr>
            <a:graphicFrameLocks/>
          </p:cNvGraphicFramePr>
          <p:nvPr>
            <p:extLst>
              <p:ext uri="{D42A27DB-BD31-4B8C-83A1-F6EECF244321}">
                <p14:modId xmlns:p14="http://schemas.microsoft.com/office/powerpoint/2010/main" val="1147627473"/>
              </p:ext>
            </p:extLst>
          </p:nvPr>
        </p:nvGraphicFramePr>
        <p:xfrm>
          <a:off x="3923928" y="1844824"/>
          <a:ext cx="5111918" cy="3744417"/>
        </p:xfrm>
        <a:graphic>
          <a:graphicData uri="http://schemas.openxmlformats.org/drawingml/2006/table">
            <a:tbl>
              <a:tblPr firstRow="1" firstCol="1" bandRow="1" bandCol="1">
                <a:tableStyleId>{5C22544A-7EE6-4342-B048-85BDC9FD1C3A}</a:tableStyleId>
              </a:tblPr>
              <a:tblGrid>
                <a:gridCol w="5111918">
                  <a:extLst>
                    <a:ext uri="{9D8B030D-6E8A-4147-A177-3AD203B41FA5}">
                      <a16:colId xmlns:a16="http://schemas.microsoft.com/office/drawing/2014/main" xmlns="" val="221311401"/>
                    </a:ext>
                  </a:extLst>
                </a:gridCol>
              </a:tblGrid>
              <a:tr h="411886">
                <a:tc>
                  <a:txBody>
                    <a:bodyPr/>
                    <a:lstStyle/>
                    <a:p>
                      <a:pPr algn="ctr">
                        <a:spcAft>
                          <a:spcPts val="0"/>
                        </a:spcAft>
                      </a:pPr>
                      <a:r>
                        <a:rPr lang="fr-FR" sz="1600" dirty="0">
                          <a:effectLst/>
                          <a:latin typeface="Times New Roman" panose="02020603050405020304" pitchFamily="18" charset="0"/>
                          <a:ea typeface="Times New Roman" panose="02020603050405020304" pitchFamily="18" charset="0"/>
                        </a:rPr>
                        <a:t>QUESTIONS</a:t>
                      </a:r>
                      <a:endParaRPr lang="en-GB" sz="1600" dirty="0">
                        <a:effectLst/>
                        <a:latin typeface="Times New Roman" panose="02020603050405020304" pitchFamily="18" charset="0"/>
                        <a:ea typeface="Times New Roman" panose="02020603050405020304" pitchFamily="18" charset="0"/>
                      </a:endParaRPr>
                    </a:p>
                  </a:txBody>
                  <a:tcPr marL="77756" marR="77756" marT="0" marB="0"/>
                </a:tc>
                <a:extLst>
                  <a:ext uri="{0D108BD9-81ED-4DB2-BD59-A6C34878D82A}">
                    <a16:rowId xmlns:a16="http://schemas.microsoft.com/office/drawing/2014/main" xmlns="" val="981109210"/>
                  </a:ext>
                </a:extLst>
              </a:tr>
              <a:tr h="411886">
                <a:tc>
                  <a:txBody>
                    <a:bodyPr/>
                    <a:lstStyle/>
                    <a:p>
                      <a:pPr>
                        <a:spcAft>
                          <a:spcPts val="0"/>
                        </a:spcAft>
                      </a:pPr>
                      <a:r>
                        <a:rPr lang="en-GB" sz="1600" dirty="0">
                          <a:effectLst/>
                        </a:rPr>
                        <a:t>Is there information missing within the chapter?</a:t>
                      </a:r>
                      <a:endParaRPr lang="en-GB" sz="1600" dirty="0">
                        <a:effectLst/>
                        <a:latin typeface="Times New Roman" panose="02020603050405020304" pitchFamily="18" charset="0"/>
                        <a:ea typeface="Times New Roman" panose="02020603050405020304" pitchFamily="18" charset="0"/>
                      </a:endParaRPr>
                    </a:p>
                  </a:txBody>
                  <a:tcPr marL="77756" marR="77756" marT="0" marB="0"/>
                </a:tc>
                <a:extLst>
                  <a:ext uri="{0D108BD9-81ED-4DB2-BD59-A6C34878D82A}">
                    <a16:rowId xmlns:a16="http://schemas.microsoft.com/office/drawing/2014/main" xmlns="" val="3634287244"/>
                  </a:ext>
                </a:extLst>
              </a:tr>
              <a:tr h="823771">
                <a:tc>
                  <a:txBody>
                    <a:bodyPr/>
                    <a:lstStyle/>
                    <a:p>
                      <a:pPr>
                        <a:spcAft>
                          <a:spcPts val="0"/>
                        </a:spcAft>
                      </a:pPr>
                      <a:r>
                        <a:rPr lang="en-GB" sz="1600">
                          <a:effectLst/>
                        </a:rPr>
                        <a:t>Are any parts unclear, ambiguous, confusing, or lacking sufficient detail? </a:t>
                      </a:r>
                      <a:endParaRPr lang="en-GB" sz="1600">
                        <a:effectLst/>
                        <a:latin typeface="Times New Roman" panose="02020603050405020304" pitchFamily="18" charset="0"/>
                        <a:ea typeface="Times New Roman" panose="02020603050405020304" pitchFamily="18" charset="0"/>
                      </a:endParaRPr>
                    </a:p>
                  </a:txBody>
                  <a:tcPr marL="77756" marR="77756" marT="0" marB="0"/>
                </a:tc>
                <a:extLst>
                  <a:ext uri="{0D108BD9-81ED-4DB2-BD59-A6C34878D82A}">
                    <a16:rowId xmlns:a16="http://schemas.microsoft.com/office/drawing/2014/main" xmlns="" val="2887694049"/>
                  </a:ext>
                </a:extLst>
              </a:tr>
              <a:tr h="411886">
                <a:tc>
                  <a:txBody>
                    <a:bodyPr/>
                    <a:lstStyle/>
                    <a:p>
                      <a:pPr>
                        <a:spcAft>
                          <a:spcPts val="0"/>
                        </a:spcAft>
                      </a:pPr>
                      <a:r>
                        <a:rPr lang="en-GB" sz="1600">
                          <a:effectLst/>
                        </a:rPr>
                        <a:t>Are there any factual errors or inconsistencies?</a:t>
                      </a:r>
                      <a:endParaRPr lang="en-GB" sz="1600">
                        <a:effectLst/>
                        <a:latin typeface="Times New Roman" panose="02020603050405020304" pitchFamily="18" charset="0"/>
                        <a:ea typeface="Times New Roman" panose="02020603050405020304" pitchFamily="18" charset="0"/>
                      </a:endParaRPr>
                    </a:p>
                  </a:txBody>
                  <a:tcPr marL="77756" marR="77756" marT="0" marB="0"/>
                </a:tc>
                <a:extLst>
                  <a:ext uri="{0D108BD9-81ED-4DB2-BD59-A6C34878D82A}">
                    <a16:rowId xmlns:a16="http://schemas.microsoft.com/office/drawing/2014/main" xmlns="" val="103482861"/>
                  </a:ext>
                </a:extLst>
              </a:tr>
              <a:tr h="411886">
                <a:tc>
                  <a:txBody>
                    <a:bodyPr/>
                    <a:lstStyle/>
                    <a:p>
                      <a:pPr>
                        <a:spcAft>
                          <a:spcPts val="0"/>
                        </a:spcAft>
                      </a:pPr>
                      <a:r>
                        <a:rPr lang="en-GB" sz="1600">
                          <a:effectLst/>
                        </a:rPr>
                        <a:t>Is the information useful</a:t>
                      </a:r>
                      <a:endParaRPr lang="en-GB" sz="1600">
                        <a:effectLst/>
                        <a:latin typeface="Times New Roman" panose="02020603050405020304" pitchFamily="18" charset="0"/>
                        <a:ea typeface="Times New Roman" panose="02020603050405020304" pitchFamily="18" charset="0"/>
                      </a:endParaRPr>
                    </a:p>
                  </a:txBody>
                  <a:tcPr marL="77756" marR="77756" marT="0" marB="0"/>
                </a:tc>
                <a:extLst>
                  <a:ext uri="{0D108BD9-81ED-4DB2-BD59-A6C34878D82A}">
                    <a16:rowId xmlns:a16="http://schemas.microsoft.com/office/drawing/2014/main" xmlns="" val="1608231543"/>
                  </a:ext>
                </a:extLst>
              </a:tr>
              <a:tr h="1273102">
                <a:tc>
                  <a:txBody>
                    <a:bodyPr/>
                    <a:lstStyle/>
                    <a:p>
                      <a:pPr>
                        <a:spcAft>
                          <a:spcPts val="0"/>
                        </a:spcAft>
                      </a:pPr>
                      <a:r>
                        <a:rPr lang="en-GB" sz="1600" u="sng" dirty="0">
                          <a:effectLst/>
                        </a:rPr>
                        <a:t>Specific comments: </a:t>
                      </a:r>
                      <a:r>
                        <a:rPr lang="en-GB" sz="1600" dirty="0">
                          <a:effectLst/>
                        </a:rPr>
                        <a:t>please use chapter and page numbers or section or line numbers</a:t>
                      </a:r>
                    </a:p>
                    <a:p>
                      <a:pPr>
                        <a:spcAft>
                          <a:spcPts val="0"/>
                        </a:spcAft>
                      </a:pPr>
                      <a:r>
                        <a:rPr lang="en-GB" sz="1600" u="none" strike="noStrike" dirty="0">
                          <a:effectLst/>
                        </a:rPr>
                        <a:t> </a:t>
                      </a:r>
                      <a:endParaRPr lang="en-GB" sz="1600" dirty="0">
                        <a:effectLst/>
                        <a:latin typeface="Times New Roman" panose="02020603050405020304" pitchFamily="18" charset="0"/>
                        <a:ea typeface="Times New Roman" panose="02020603050405020304" pitchFamily="18" charset="0"/>
                      </a:endParaRPr>
                    </a:p>
                  </a:txBody>
                  <a:tcPr marL="77756" marR="77756" marT="0" marB="0"/>
                </a:tc>
                <a:extLst>
                  <a:ext uri="{0D108BD9-81ED-4DB2-BD59-A6C34878D82A}">
                    <a16:rowId xmlns:a16="http://schemas.microsoft.com/office/drawing/2014/main" xmlns="" val="1090825961"/>
                  </a:ext>
                </a:extLst>
              </a:tr>
            </a:tbl>
          </a:graphicData>
        </a:graphic>
      </p:graphicFrame>
      <p:sp>
        <p:nvSpPr>
          <p:cNvPr id="5" name="Espace réservé du texte 3">
            <a:extLst>
              <a:ext uri="{FF2B5EF4-FFF2-40B4-BE49-F238E27FC236}">
                <a16:creationId xmlns:a16="http://schemas.microsoft.com/office/drawing/2014/main" xmlns="" id="{5F79EE49-4163-482C-B4CC-CD15E72AB579}"/>
              </a:ext>
            </a:extLst>
          </p:cNvPr>
          <p:cNvSpPr txBox="1">
            <a:spLocks/>
          </p:cNvSpPr>
          <p:nvPr/>
        </p:nvSpPr>
        <p:spPr>
          <a:xfrm>
            <a:off x="457200" y="1435101"/>
            <a:ext cx="3008313" cy="4226148"/>
          </a:xfrm>
          <a:prstGeom prst="rect">
            <a:avLst/>
          </a:prstGeom>
          <a:ln>
            <a:solidFill>
              <a:schemeClr val="accent3">
                <a:lumMod val="75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endParaRPr lang="fr-FR" sz="1600"/>
          </a:p>
          <a:p>
            <a:pPr marL="285750" indent="-285750"/>
            <a:endParaRPr lang="fr-FR" sz="1600"/>
          </a:p>
          <a:p>
            <a:pPr marL="285750" indent="-285750"/>
            <a:endParaRPr lang="fr-FR" sz="1600"/>
          </a:p>
          <a:p>
            <a:pPr marL="285750" indent="-285750"/>
            <a:endParaRPr lang="fr-FR" sz="1600"/>
          </a:p>
          <a:p>
            <a:pPr marL="285750" indent="-285750"/>
            <a:endParaRPr lang="fr-FR" sz="1600"/>
          </a:p>
          <a:p>
            <a:pPr marL="285750" indent="-285750"/>
            <a:r>
              <a:rPr lang="fr-FR" sz="1600"/>
              <a:t>Describes the broad context as it relates to HIV and key populations and global response.</a:t>
            </a:r>
          </a:p>
          <a:p>
            <a:pPr marL="285750" indent="-285750"/>
            <a:r>
              <a:rPr lang="fr-FR" sz="1600"/>
              <a:t>Describes the  purpose and target audience of the tool</a:t>
            </a:r>
          </a:p>
          <a:p>
            <a:pPr marL="285750" indent="-285750"/>
            <a:r>
              <a:rPr lang="fr-FR" sz="1600"/>
              <a:t>Length 1 short  page</a:t>
            </a:r>
          </a:p>
          <a:p>
            <a:endParaRPr lang="en-GB" dirty="0"/>
          </a:p>
        </p:txBody>
      </p:sp>
    </p:spTree>
    <p:extLst>
      <p:ext uri="{BB962C8B-B14F-4D97-AF65-F5344CB8AC3E}">
        <p14:creationId xmlns:p14="http://schemas.microsoft.com/office/powerpoint/2010/main" val="3987450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0492E24E-9993-434A-A2CA-D3E28FEF2AE5}"/>
              </a:ext>
            </a:extLst>
          </p:cNvPr>
          <p:cNvSpPr>
            <a:spLocks noGrp="1"/>
          </p:cNvSpPr>
          <p:nvPr>
            <p:ph type="title"/>
          </p:nvPr>
        </p:nvSpPr>
        <p:spPr>
          <a:xfrm>
            <a:off x="457200" y="274638"/>
            <a:ext cx="8003232" cy="1143000"/>
          </a:xfrm>
        </p:spPr>
        <p:txBody>
          <a:bodyPr>
            <a:noAutofit/>
          </a:bodyPr>
          <a:lstStyle/>
          <a:p>
            <a:r>
              <a:rPr lang="en-US" sz="2400" dirty="0">
                <a:solidFill>
                  <a:schemeClr val="accent3">
                    <a:lumMod val="75000"/>
                  </a:schemeClr>
                </a:solidFill>
              </a:rPr>
              <a:t>CH.1: HIV RISKS AND STIMULANT USE</a:t>
            </a:r>
            <a:r>
              <a:rPr lang="en-GB" sz="2400" dirty="0">
                <a:latin typeface="Times New Roman" panose="02020603050405020304" pitchFamily="18" charset="0"/>
                <a:ea typeface="Times New Roman" panose="02020603050405020304" pitchFamily="18" charset="0"/>
              </a:rPr>
              <a:t/>
            </a:r>
            <a:br>
              <a:rPr lang="en-GB" sz="2400" dirty="0">
                <a:latin typeface="Times New Roman" panose="02020603050405020304" pitchFamily="18" charset="0"/>
                <a:ea typeface="Times New Roman" panose="02020603050405020304" pitchFamily="18" charset="0"/>
              </a:rPr>
            </a:br>
            <a:endParaRPr lang="en-GB" sz="2400" dirty="0"/>
          </a:p>
        </p:txBody>
      </p:sp>
      <p:sp>
        <p:nvSpPr>
          <p:cNvPr id="4" name="Espace réservé du texte 3">
            <a:extLst>
              <a:ext uri="{FF2B5EF4-FFF2-40B4-BE49-F238E27FC236}">
                <a16:creationId xmlns:a16="http://schemas.microsoft.com/office/drawing/2014/main" xmlns="" id="{AE299830-379D-4F41-8AFF-539E3DE30598}"/>
              </a:ext>
            </a:extLst>
          </p:cNvPr>
          <p:cNvSpPr>
            <a:spLocks noGrp="1"/>
          </p:cNvSpPr>
          <p:nvPr>
            <p:ph type="body" sz="half" idx="4294967295"/>
          </p:nvPr>
        </p:nvSpPr>
        <p:spPr>
          <a:xfrm>
            <a:off x="323528" y="1417638"/>
            <a:ext cx="4043363" cy="4104456"/>
          </a:xfrm>
          <a:ln>
            <a:solidFill>
              <a:schemeClr val="accent3">
                <a:lumMod val="75000"/>
              </a:schemeClr>
            </a:solidFill>
          </a:ln>
        </p:spPr>
        <p:txBody>
          <a:bodyPr/>
          <a:lstStyle/>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fr-FR" sz="1800" dirty="0" err="1"/>
              <a:t>Describes</a:t>
            </a:r>
            <a:r>
              <a:rPr lang="fr-FR" sz="1800" dirty="0"/>
              <a:t> the </a:t>
            </a:r>
            <a:r>
              <a:rPr lang="fr-FR" sz="1800" dirty="0" err="1"/>
              <a:t>context</a:t>
            </a:r>
            <a:r>
              <a:rPr lang="fr-FR" sz="1800" dirty="0"/>
              <a:t> of </a:t>
            </a:r>
            <a:r>
              <a:rPr lang="fr-FR" sz="1800" dirty="0" err="1"/>
              <a:t>risks</a:t>
            </a:r>
            <a:r>
              <a:rPr lang="fr-FR" sz="1800" dirty="0"/>
              <a:t> </a:t>
            </a:r>
            <a:r>
              <a:rPr lang="fr-FR" sz="1800" dirty="0" err="1"/>
              <a:t>related</a:t>
            </a:r>
            <a:r>
              <a:rPr lang="fr-FR" sz="1800" dirty="0"/>
              <a:t> to stimulant </a:t>
            </a:r>
            <a:r>
              <a:rPr lang="fr-FR" sz="1800" dirty="0" err="1"/>
              <a:t>drugs</a:t>
            </a:r>
            <a:r>
              <a:rPr lang="fr-FR" sz="1800" dirty="0"/>
              <a:t> use</a:t>
            </a:r>
          </a:p>
          <a:p>
            <a:pPr marL="285750" indent="-285750">
              <a:buFont typeface="Arial" panose="020B0604020202020204" pitchFamily="34" charset="0"/>
              <a:buChar char="•"/>
            </a:pPr>
            <a:r>
              <a:rPr lang="fr-FR" sz="1800" dirty="0"/>
              <a:t>Four parts:</a:t>
            </a:r>
            <a:endParaRPr lang="en-GB" sz="1800" dirty="0"/>
          </a:p>
          <a:p>
            <a:pPr marL="742950" lvl="1" indent="-285750">
              <a:buFont typeface="Arial" panose="020B0604020202020204" pitchFamily="34" charset="0"/>
              <a:buChar char="•"/>
            </a:pPr>
            <a:r>
              <a:rPr lang="en-GB" sz="1600" dirty="0"/>
              <a:t>Cocaine, amphetamines &amp; NPS 	</a:t>
            </a:r>
          </a:p>
          <a:p>
            <a:pPr marL="742950" lvl="1" indent="-285750">
              <a:buFont typeface="Arial" panose="020B0604020202020204" pitchFamily="34" charset="0"/>
              <a:buChar char="•"/>
            </a:pPr>
            <a:r>
              <a:rPr lang="en-GB" sz="1600" dirty="0"/>
              <a:t>HIV transmission risks	</a:t>
            </a:r>
          </a:p>
          <a:p>
            <a:pPr marL="742950" lvl="1" indent="-285750">
              <a:buFont typeface="Arial" panose="020B0604020202020204" pitchFamily="34" charset="0"/>
              <a:buChar char="•"/>
            </a:pPr>
            <a:r>
              <a:rPr lang="en-GB" sz="1600" dirty="0"/>
              <a:t>Stimulant use group specific HIV vulnerabilities	</a:t>
            </a:r>
          </a:p>
          <a:p>
            <a:pPr marL="742950" lvl="1" indent="-285750">
              <a:buFont typeface="Arial" panose="020B0604020202020204" pitchFamily="34" charset="0"/>
              <a:buChar char="•"/>
            </a:pPr>
            <a:r>
              <a:rPr lang="en-GB" sz="1600" dirty="0"/>
              <a:t>The impact of criminalisation of key populations on HIV risks</a:t>
            </a:r>
          </a:p>
          <a:p>
            <a:pPr lvl="1"/>
            <a:endParaRPr lang="en-GB" sz="1600" dirty="0"/>
          </a:p>
          <a:p>
            <a:pPr marL="285750" indent="-285750">
              <a:buFont typeface="Arial" panose="020B0604020202020204" pitchFamily="34" charset="0"/>
              <a:buChar char="•"/>
            </a:pPr>
            <a:r>
              <a:rPr lang="fr-FR" sz="1800" dirty="0"/>
              <a:t>L</a:t>
            </a:r>
            <a:r>
              <a:rPr lang="en-GB" sz="1800" dirty="0" err="1"/>
              <a:t>ength</a:t>
            </a:r>
            <a:r>
              <a:rPr lang="en-GB" sz="1800" dirty="0"/>
              <a:t>: 5 pages</a:t>
            </a:r>
          </a:p>
        </p:txBody>
      </p:sp>
      <p:graphicFrame>
        <p:nvGraphicFramePr>
          <p:cNvPr id="5" name="Espace réservé du contenu 4">
            <a:extLst>
              <a:ext uri="{FF2B5EF4-FFF2-40B4-BE49-F238E27FC236}">
                <a16:creationId xmlns:a16="http://schemas.microsoft.com/office/drawing/2014/main" xmlns="" id="{1DB3AF5B-A49C-491B-8441-9915265275DD}"/>
              </a:ext>
            </a:extLst>
          </p:cNvPr>
          <p:cNvGraphicFramePr>
            <a:graphicFrameLocks noGrp="1"/>
          </p:cNvGraphicFramePr>
          <p:nvPr>
            <p:ph idx="4294967295"/>
            <p:extLst>
              <p:ext uri="{D42A27DB-BD31-4B8C-83A1-F6EECF244321}">
                <p14:modId xmlns:p14="http://schemas.microsoft.com/office/powerpoint/2010/main" val="3094953884"/>
              </p:ext>
            </p:extLst>
          </p:nvPr>
        </p:nvGraphicFramePr>
        <p:xfrm>
          <a:off x="4679950" y="1557338"/>
          <a:ext cx="4464496" cy="3816423"/>
        </p:xfrm>
        <a:graphic>
          <a:graphicData uri="http://schemas.openxmlformats.org/drawingml/2006/table">
            <a:tbl>
              <a:tblPr firstRow="1" firstCol="1" bandRow="1" bandCol="1">
                <a:tableStyleId>{5C22544A-7EE6-4342-B048-85BDC9FD1C3A}</a:tableStyleId>
              </a:tblPr>
              <a:tblGrid>
                <a:gridCol w="4464496">
                  <a:extLst>
                    <a:ext uri="{9D8B030D-6E8A-4147-A177-3AD203B41FA5}">
                      <a16:colId xmlns:a16="http://schemas.microsoft.com/office/drawing/2014/main" xmlns="" val="2518040764"/>
                    </a:ext>
                  </a:extLst>
                </a:gridCol>
              </a:tblGrid>
              <a:tr h="378204">
                <a:tc>
                  <a:txBody>
                    <a:bodyPr/>
                    <a:lstStyle/>
                    <a:p>
                      <a:pPr>
                        <a:spcAft>
                          <a:spcPts val="0"/>
                        </a:spcAft>
                      </a:pPr>
                      <a:r>
                        <a:rPr lang="en-US" sz="1600" dirty="0">
                          <a:effectLst/>
                        </a:rPr>
                        <a:t>Chapter 1  QUESTIONS</a:t>
                      </a:r>
                      <a:endParaRPr lang="en-GB" sz="16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115904667"/>
                  </a:ext>
                </a:extLst>
              </a:tr>
              <a:tr h="378204">
                <a:tc>
                  <a:txBody>
                    <a:bodyPr/>
                    <a:lstStyle/>
                    <a:p>
                      <a:pPr>
                        <a:spcAft>
                          <a:spcPts val="0"/>
                        </a:spcAft>
                      </a:pPr>
                      <a:r>
                        <a:rPr lang="en-GB" sz="1600">
                          <a:effectLst/>
                        </a:rPr>
                        <a:t>Is there information missing within the chapter?</a:t>
                      </a:r>
                      <a:endParaRPr lang="en-GB" sz="16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3249699960"/>
                  </a:ext>
                </a:extLst>
              </a:tr>
              <a:tr h="756408">
                <a:tc>
                  <a:txBody>
                    <a:bodyPr/>
                    <a:lstStyle/>
                    <a:p>
                      <a:pPr>
                        <a:spcAft>
                          <a:spcPts val="0"/>
                        </a:spcAft>
                      </a:pPr>
                      <a:r>
                        <a:rPr lang="en-GB" sz="1600">
                          <a:effectLst/>
                        </a:rPr>
                        <a:t>Are any parts unclear, ambiguous, confusing, or lacking sufficient detail? </a:t>
                      </a:r>
                      <a:endParaRPr lang="en-GB" sz="16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1688744773"/>
                  </a:ext>
                </a:extLst>
              </a:tr>
              <a:tr h="378204">
                <a:tc>
                  <a:txBody>
                    <a:bodyPr/>
                    <a:lstStyle/>
                    <a:p>
                      <a:pPr>
                        <a:spcAft>
                          <a:spcPts val="0"/>
                        </a:spcAft>
                      </a:pPr>
                      <a:r>
                        <a:rPr lang="en-GB" sz="1600">
                          <a:effectLst/>
                        </a:rPr>
                        <a:t>Are there any factual errors or inconsistencies?</a:t>
                      </a:r>
                      <a:endParaRPr lang="en-GB" sz="16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3657879405"/>
                  </a:ext>
                </a:extLst>
              </a:tr>
              <a:tr h="378204">
                <a:tc>
                  <a:txBody>
                    <a:bodyPr/>
                    <a:lstStyle/>
                    <a:p>
                      <a:pPr>
                        <a:spcAft>
                          <a:spcPts val="0"/>
                        </a:spcAft>
                      </a:pPr>
                      <a:r>
                        <a:rPr lang="en-GB" sz="1600">
                          <a:effectLst/>
                        </a:rPr>
                        <a:t>Is the information useful</a:t>
                      </a:r>
                      <a:endParaRPr lang="en-GB" sz="16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1684651507"/>
                  </a:ext>
                </a:extLst>
              </a:tr>
              <a:tr h="1547199">
                <a:tc>
                  <a:txBody>
                    <a:bodyPr/>
                    <a:lstStyle/>
                    <a:p>
                      <a:pPr>
                        <a:spcAft>
                          <a:spcPts val="0"/>
                        </a:spcAft>
                      </a:pPr>
                      <a:r>
                        <a:rPr lang="en-GB" sz="1600" u="sng" dirty="0">
                          <a:effectLst/>
                        </a:rPr>
                        <a:t>Specific comments: </a:t>
                      </a:r>
                      <a:r>
                        <a:rPr lang="en-GB" sz="1600" dirty="0">
                          <a:effectLst/>
                        </a:rPr>
                        <a:t>please use chapter and page numbers or section or line numbers</a:t>
                      </a:r>
                    </a:p>
                    <a:p>
                      <a:pPr>
                        <a:spcAft>
                          <a:spcPts val="0"/>
                        </a:spcAft>
                      </a:pPr>
                      <a:r>
                        <a:rPr lang="en-GB" sz="1600" u="none" strike="noStrike" dirty="0">
                          <a:effectLst/>
                        </a:rPr>
                        <a:t> </a:t>
                      </a:r>
                      <a:endParaRPr lang="en-GB" sz="16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79597015"/>
                  </a:ext>
                </a:extLst>
              </a:tr>
            </a:tbl>
          </a:graphicData>
        </a:graphic>
      </p:graphicFrame>
    </p:spTree>
    <p:extLst>
      <p:ext uri="{BB962C8B-B14F-4D97-AF65-F5344CB8AC3E}">
        <p14:creationId xmlns:p14="http://schemas.microsoft.com/office/powerpoint/2010/main" val="34131339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67167688-E778-4060-AAA5-CB023CF324E3}"/>
              </a:ext>
            </a:extLst>
          </p:cNvPr>
          <p:cNvSpPr>
            <a:spLocks noGrp="1"/>
          </p:cNvSpPr>
          <p:nvPr>
            <p:ph type="title" idx="4294967295"/>
          </p:nvPr>
        </p:nvSpPr>
        <p:spPr>
          <a:xfrm>
            <a:off x="-36512" y="0"/>
            <a:ext cx="6480720" cy="836712"/>
          </a:xfrm>
        </p:spPr>
        <p:txBody>
          <a:bodyPr>
            <a:normAutofit/>
          </a:bodyPr>
          <a:lstStyle/>
          <a:p>
            <a:r>
              <a:rPr lang="en-US" sz="3200" dirty="0">
                <a:solidFill>
                  <a:schemeClr val="accent3">
                    <a:lumMod val="75000"/>
                  </a:schemeClr>
                </a:solidFill>
              </a:rPr>
              <a:t>CH.2: CORE INTERVENTIONS</a:t>
            </a:r>
            <a:endParaRPr lang="en-GB" sz="3200" dirty="0"/>
          </a:p>
        </p:txBody>
      </p:sp>
      <p:sp>
        <p:nvSpPr>
          <p:cNvPr id="4" name="Espace réservé du texte 3">
            <a:extLst>
              <a:ext uri="{FF2B5EF4-FFF2-40B4-BE49-F238E27FC236}">
                <a16:creationId xmlns:a16="http://schemas.microsoft.com/office/drawing/2014/main" xmlns="" id="{F87D387F-157A-4322-9E3F-1BA7735A6A23}"/>
              </a:ext>
            </a:extLst>
          </p:cNvPr>
          <p:cNvSpPr>
            <a:spLocks noGrp="1"/>
          </p:cNvSpPr>
          <p:nvPr>
            <p:ph type="body" sz="half" idx="4294967295"/>
          </p:nvPr>
        </p:nvSpPr>
        <p:spPr>
          <a:xfrm>
            <a:off x="395536" y="836712"/>
            <a:ext cx="4896544" cy="4896544"/>
          </a:xfrm>
          <a:ln>
            <a:solidFill>
              <a:schemeClr val="accent3">
                <a:lumMod val="75000"/>
              </a:schemeClr>
            </a:solidFill>
          </a:ln>
        </p:spPr>
        <p:txBody>
          <a:bodyPr>
            <a:normAutofit fontScale="32500" lnSpcReduction="20000"/>
          </a:bodyPr>
          <a:lstStyle/>
          <a:p>
            <a:pPr marL="342900" indent="-342900">
              <a:buFont typeface="+mj-lt"/>
              <a:buAutoNum type="arabicPeriod"/>
            </a:pPr>
            <a:endParaRPr lang="en-GB" dirty="0"/>
          </a:p>
          <a:p>
            <a:r>
              <a:rPr lang="fr-FR" sz="4900" i="1" dirty="0" err="1"/>
              <a:t>Adapted</a:t>
            </a:r>
            <a:r>
              <a:rPr lang="fr-FR" sz="4900" i="1" dirty="0"/>
              <a:t>  </a:t>
            </a:r>
            <a:r>
              <a:rPr lang="fr-FR" sz="4900" i="1" dirty="0" err="1"/>
              <a:t>from</a:t>
            </a:r>
            <a:r>
              <a:rPr lang="fr-FR" sz="4900" i="1" dirty="0"/>
              <a:t> WHO UNODC UNAIDS </a:t>
            </a:r>
            <a:r>
              <a:rPr lang="fr-FR" sz="4900" i="1" dirty="0" err="1"/>
              <a:t>Technical</a:t>
            </a:r>
            <a:r>
              <a:rPr lang="fr-FR" sz="4900" i="1" dirty="0"/>
              <a:t> guide for HIV and </a:t>
            </a:r>
            <a:r>
              <a:rPr lang="fr-FR" sz="4900" i="1" dirty="0" err="1"/>
              <a:t>injecting</a:t>
            </a:r>
            <a:r>
              <a:rPr lang="fr-FR" sz="4900" i="1" dirty="0"/>
              <a:t> </a:t>
            </a:r>
            <a:r>
              <a:rPr lang="fr-FR" sz="4900" i="1" dirty="0" err="1"/>
              <a:t>drug</a:t>
            </a:r>
            <a:r>
              <a:rPr lang="fr-FR" sz="4900" i="1" dirty="0"/>
              <a:t> use and WHO HIV </a:t>
            </a:r>
            <a:r>
              <a:rPr lang="fr-FR" sz="4900" i="1" dirty="0" err="1"/>
              <a:t>consolidated</a:t>
            </a:r>
            <a:r>
              <a:rPr lang="fr-FR" sz="4900" i="1" dirty="0"/>
              <a:t> guide for key populations</a:t>
            </a:r>
          </a:p>
          <a:p>
            <a:r>
              <a:rPr lang="fr-FR" sz="4900" i="1" dirty="0" err="1"/>
              <a:t>Describes</a:t>
            </a:r>
            <a:r>
              <a:rPr lang="fr-FR" sz="4900" i="1" dirty="0"/>
              <a:t> a package of </a:t>
            </a:r>
            <a:r>
              <a:rPr lang="fr-FR" sz="4900" b="1" i="1" dirty="0">
                <a:solidFill>
                  <a:schemeClr val="accent3">
                    <a:lumMod val="50000"/>
                  </a:schemeClr>
                </a:solidFill>
              </a:rPr>
              <a:t>8 interventions </a:t>
            </a:r>
            <a:r>
              <a:rPr lang="fr-FR" sz="4900" i="1" dirty="0"/>
              <a:t>(vs 9 +1 in the PWID package)</a:t>
            </a:r>
          </a:p>
          <a:p>
            <a:r>
              <a:rPr lang="fr-FR" sz="4900" i="1" dirty="0"/>
              <a:t>12 pages</a:t>
            </a:r>
          </a:p>
          <a:p>
            <a:endParaRPr lang="fr-FR" dirty="0"/>
          </a:p>
          <a:p>
            <a:pPr marL="0" indent="0">
              <a:buNone/>
            </a:pPr>
            <a:endParaRPr lang="en-GB" dirty="0"/>
          </a:p>
          <a:p>
            <a:pPr marL="342900" indent="-342900">
              <a:buFont typeface="+mj-lt"/>
              <a:buAutoNum type="arabicPeriod"/>
            </a:pPr>
            <a:r>
              <a:rPr lang="en-GB" sz="4900" b="1" dirty="0">
                <a:solidFill>
                  <a:schemeClr val="accent3">
                    <a:lumMod val="50000"/>
                  </a:schemeClr>
                </a:solidFill>
              </a:rPr>
              <a:t>Condoms and safer sex programmes	</a:t>
            </a:r>
          </a:p>
          <a:p>
            <a:pPr marL="342900" indent="-342900">
              <a:buAutoNum type="arabicPeriod" startAt="2"/>
            </a:pPr>
            <a:r>
              <a:rPr lang="en-GB" sz="4900" b="1" dirty="0">
                <a:solidFill>
                  <a:schemeClr val="accent3">
                    <a:lumMod val="50000"/>
                  </a:schemeClr>
                </a:solidFill>
              </a:rPr>
              <a:t>Needle and syringe programmes (NSP) and other commodities	</a:t>
            </a:r>
          </a:p>
          <a:p>
            <a:pPr marL="342900" indent="-342900">
              <a:buAutoNum type="arabicPeriod" startAt="2"/>
            </a:pPr>
            <a:r>
              <a:rPr lang="en-GB" sz="4900" b="1" dirty="0">
                <a:solidFill>
                  <a:schemeClr val="accent3">
                    <a:lumMod val="50000"/>
                  </a:schemeClr>
                </a:solidFill>
              </a:rPr>
              <a:t>HIV testing and counselling (HTC)	</a:t>
            </a:r>
          </a:p>
          <a:p>
            <a:pPr marL="342900" indent="-342900">
              <a:buAutoNum type="arabicPeriod" startAt="3"/>
            </a:pPr>
            <a:r>
              <a:rPr lang="en-GB" sz="4900" b="1" dirty="0">
                <a:solidFill>
                  <a:schemeClr val="accent3">
                    <a:lumMod val="50000"/>
                  </a:schemeClr>
                </a:solidFill>
              </a:rPr>
              <a:t>Antiretroviral Treatments	</a:t>
            </a:r>
          </a:p>
          <a:p>
            <a:pPr marL="342900" indent="-342900">
              <a:buAutoNum type="arabicPeriod" startAt="5"/>
            </a:pPr>
            <a:r>
              <a:rPr lang="en-GB" sz="4900" b="1" dirty="0">
                <a:solidFill>
                  <a:schemeClr val="accent3">
                    <a:lumMod val="50000"/>
                  </a:schemeClr>
                </a:solidFill>
              </a:rPr>
              <a:t>Drug dependence treatment and behavioural therapies</a:t>
            </a:r>
          </a:p>
          <a:p>
            <a:pPr marL="342900" indent="-342900">
              <a:buAutoNum type="arabicPeriod" startAt="5"/>
            </a:pPr>
            <a:r>
              <a:rPr lang="en-GB" sz="4900" b="1" dirty="0">
                <a:solidFill>
                  <a:schemeClr val="accent3">
                    <a:lumMod val="50000"/>
                  </a:schemeClr>
                </a:solidFill>
              </a:rPr>
              <a:t>Prevention, diagnosis and treatment STIs, hepatitis and TB</a:t>
            </a:r>
          </a:p>
          <a:p>
            <a:pPr marL="342900" indent="-342900">
              <a:buAutoNum type="arabicPeriod" startAt="7"/>
            </a:pPr>
            <a:r>
              <a:rPr lang="en-GB" sz="4900" b="1" dirty="0">
                <a:solidFill>
                  <a:schemeClr val="accent3">
                    <a:lumMod val="50000"/>
                  </a:schemeClr>
                </a:solidFill>
              </a:rPr>
              <a:t>Information, education and communication (IEC) materials</a:t>
            </a:r>
          </a:p>
          <a:p>
            <a:pPr marL="342900" indent="-342900">
              <a:buAutoNum type="arabicPeriod" startAt="7"/>
            </a:pPr>
            <a:r>
              <a:rPr lang="en-GB" sz="4900" b="1" dirty="0">
                <a:solidFill>
                  <a:schemeClr val="accent3">
                    <a:lumMod val="50000"/>
                  </a:schemeClr>
                </a:solidFill>
              </a:rPr>
              <a:t>Overdose prevention and management</a:t>
            </a:r>
          </a:p>
          <a:p>
            <a:endParaRPr lang="en-GB" dirty="0"/>
          </a:p>
        </p:txBody>
      </p:sp>
      <p:graphicFrame>
        <p:nvGraphicFramePr>
          <p:cNvPr id="5" name="Espace réservé du contenu 4">
            <a:extLst>
              <a:ext uri="{FF2B5EF4-FFF2-40B4-BE49-F238E27FC236}">
                <a16:creationId xmlns:a16="http://schemas.microsoft.com/office/drawing/2014/main" xmlns="" id="{DBC4A686-5F27-4B20-9FE8-BCD1CA6DBFBF}"/>
              </a:ext>
            </a:extLst>
          </p:cNvPr>
          <p:cNvGraphicFramePr>
            <a:graphicFrameLocks noGrp="1"/>
          </p:cNvGraphicFramePr>
          <p:nvPr>
            <p:ph idx="4294967295"/>
            <p:extLst>
              <p:ext uri="{D42A27DB-BD31-4B8C-83A1-F6EECF244321}">
                <p14:modId xmlns:p14="http://schemas.microsoft.com/office/powerpoint/2010/main" val="1848980093"/>
              </p:ext>
            </p:extLst>
          </p:nvPr>
        </p:nvGraphicFramePr>
        <p:xfrm>
          <a:off x="5364088" y="908720"/>
          <a:ext cx="3672408" cy="2295502"/>
        </p:xfrm>
        <a:graphic>
          <a:graphicData uri="http://schemas.openxmlformats.org/drawingml/2006/table">
            <a:tbl>
              <a:tblPr firstRow="1" firstCol="1" bandRow="1" bandCol="1">
                <a:tableStyleId>{5C22544A-7EE6-4342-B048-85BDC9FD1C3A}</a:tableStyleId>
              </a:tblPr>
              <a:tblGrid>
                <a:gridCol w="3672408">
                  <a:extLst>
                    <a:ext uri="{9D8B030D-6E8A-4147-A177-3AD203B41FA5}">
                      <a16:colId xmlns:a16="http://schemas.microsoft.com/office/drawing/2014/main" xmlns="" val="11260833"/>
                    </a:ext>
                  </a:extLst>
                </a:gridCol>
              </a:tblGrid>
              <a:tr h="264028">
                <a:tc>
                  <a:txBody>
                    <a:bodyPr/>
                    <a:lstStyle/>
                    <a:p>
                      <a:pPr algn="ctr">
                        <a:spcAft>
                          <a:spcPts val="0"/>
                        </a:spcAft>
                      </a:pPr>
                      <a:r>
                        <a:rPr lang="en-US" sz="1600" dirty="0">
                          <a:solidFill>
                            <a:schemeClr val="tx1"/>
                          </a:solidFill>
                          <a:effectLst/>
                        </a:rPr>
                        <a:t>General questions</a:t>
                      </a:r>
                      <a:endParaRPr lang="en-GB"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xmlns="" val="342437177"/>
                  </a:ext>
                </a:extLst>
              </a:tr>
              <a:tr h="372044">
                <a:tc>
                  <a:txBody>
                    <a:bodyPr/>
                    <a:lstStyle/>
                    <a:p>
                      <a:pPr>
                        <a:spcAft>
                          <a:spcPts val="0"/>
                        </a:spcAft>
                      </a:pPr>
                      <a:r>
                        <a:rPr lang="en-GB" sz="1600" dirty="0">
                          <a:effectLst/>
                        </a:rPr>
                        <a:t>Is there information/interventions missing within the chapter?</a:t>
                      </a:r>
                      <a:endParaRPr lang="en-GB" sz="16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1989209630"/>
                  </a:ext>
                </a:extLst>
              </a:tr>
              <a:tr h="528058">
                <a:tc>
                  <a:txBody>
                    <a:bodyPr/>
                    <a:lstStyle/>
                    <a:p>
                      <a:pPr>
                        <a:spcAft>
                          <a:spcPts val="0"/>
                        </a:spcAft>
                      </a:pPr>
                      <a:r>
                        <a:rPr lang="en-GB" sz="1600" dirty="0">
                          <a:effectLst/>
                        </a:rPr>
                        <a:t>Do you agree with the list and how it is presented?</a:t>
                      </a:r>
                      <a:endParaRPr lang="en-GB" sz="16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3062128693"/>
                  </a:ext>
                </a:extLst>
              </a:tr>
              <a:tr h="264028">
                <a:tc>
                  <a:txBody>
                    <a:bodyPr/>
                    <a:lstStyle/>
                    <a:p>
                      <a:pPr>
                        <a:spcAft>
                          <a:spcPts val="0"/>
                        </a:spcAft>
                      </a:pPr>
                      <a:r>
                        <a:rPr lang="fr-FR" sz="1600" dirty="0" err="1">
                          <a:effectLst/>
                          <a:latin typeface="Times New Roman" panose="02020603050405020304" pitchFamily="18" charset="0"/>
                          <a:ea typeface="Times New Roman" panose="02020603050405020304" pitchFamily="18" charset="0"/>
                        </a:rPr>
                        <a:t>Would</a:t>
                      </a:r>
                      <a:r>
                        <a:rPr lang="fr-FR" sz="1600" dirty="0">
                          <a:effectLst/>
                          <a:latin typeface="Times New Roman" panose="02020603050405020304" pitchFamily="18" charset="0"/>
                          <a:ea typeface="Times New Roman" panose="02020603050405020304" pitchFamily="18" charset="0"/>
                        </a:rPr>
                        <a:t> </a:t>
                      </a:r>
                      <a:r>
                        <a:rPr lang="fr-FR" sz="1600" dirty="0" err="1">
                          <a:effectLst/>
                          <a:latin typeface="Times New Roman" panose="02020603050405020304" pitchFamily="18" charset="0"/>
                          <a:ea typeface="Times New Roman" panose="02020603050405020304" pitchFamily="18" charset="0"/>
                        </a:rPr>
                        <a:t>you</a:t>
                      </a:r>
                      <a:r>
                        <a:rPr lang="fr-FR" sz="1600" dirty="0">
                          <a:effectLst/>
                          <a:latin typeface="Times New Roman" panose="02020603050405020304" pitchFamily="18" charset="0"/>
                          <a:ea typeface="Times New Roman" panose="02020603050405020304" pitchFamily="18" charset="0"/>
                        </a:rPr>
                        <a:t> </a:t>
                      </a:r>
                      <a:r>
                        <a:rPr lang="fr-FR" sz="1600" dirty="0" err="1">
                          <a:effectLst/>
                          <a:latin typeface="Times New Roman" panose="02020603050405020304" pitchFamily="18" charset="0"/>
                          <a:ea typeface="Times New Roman" panose="02020603050405020304" pitchFamily="18" charset="0"/>
                        </a:rPr>
                        <a:t>suggest</a:t>
                      </a:r>
                      <a:r>
                        <a:rPr lang="fr-FR" sz="1600" dirty="0">
                          <a:effectLst/>
                          <a:latin typeface="Times New Roman" panose="02020603050405020304" pitchFamily="18" charset="0"/>
                          <a:ea typeface="Times New Roman" panose="02020603050405020304" pitchFamily="18" charset="0"/>
                        </a:rPr>
                        <a:t> </a:t>
                      </a:r>
                      <a:r>
                        <a:rPr lang="fr-FR" sz="1600" dirty="0" err="1">
                          <a:effectLst/>
                          <a:latin typeface="Times New Roman" panose="02020603050405020304" pitchFamily="18" charset="0"/>
                          <a:ea typeface="Times New Roman" panose="02020603050405020304" pitchFamily="18" charset="0"/>
                        </a:rPr>
                        <a:t>another</a:t>
                      </a:r>
                      <a:r>
                        <a:rPr lang="fr-FR" sz="1600" dirty="0">
                          <a:effectLst/>
                          <a:latin typeface="Times New Roman" panose="02020603050405020304" pitchFamily="18" charset="0"/>
                          <a:ea typeface="Times New Roman" panose="02020603050405020304" pitchFamily="18" charset="0"/>
                        </a:rPr>
                        <a:t> </a:t>
                      </a:r>
                      <a:r>
                        <a:rPr lang="fr-FR" sz="1600" dirty="0" err="1">
                          <a:effectLst/>
                          <a:latin typeface="Times New Roman" panose="02020603050405020304" pitchFamily="18" charset="0"/>
                          <a:ea typeface="Times New Roman" panose="02020603050405020304" pitchFamily="18" charset="0"/>
                        </a:rPr>
                        <a:t>order</a:t>
                      </a:r>
                      <a:r>
                        <a:rPr lang="fr-FR" sz="1600" dirty="0">
                          <a:effectLst/>
                          <a:latin typeface="Times New Roman" panose="02020603050405020304" pitchFamily="18" charset="0"/>
                          <a:ea typeface="Times New Roman" panose="02020603050405020304" pitchFamily="18" charset="0"/>
                        </a:rPr>
                        <a:t>?</a:t>
                      </a:r>
                      <a:endParaRPr lang="en-GB" sz="16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957527053"/>
                  </a:ext>
                </a:extLst>
              </a:tr>
              <a:tr h="3720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effectLst/>
                        </a:rPr>
                        <a:t>Are any parts unnecessary?</a:t>
                      </a:r>
                      <a:endParaRPr lang="en-GB" sz="1600" dirty="0">
                        <a:effectLst/>
                        <a:latin typeface="Times New Roman" panose="02020603050405020304" pitchFamily="18" charset="0"/>
                        <a:ea typeface="Times New Roman" panose="02020603050405020304" pitchFamily="18" charset="0"/>
                      </a:endParaRPr>
                    </a:p>
                    <a:p>
                      <a:pPr>
                        <a:spcAft>
                          <a:spcPts val="0"/>
                        </a:spcAft>
                      </a:pPr>
                      <a:endParaRPr lang="en-GB" sz="16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3222867792"/>
                  </a:ext>
                </a:extLst>
              </a:tr>
              <a:tr h="264028">
                <a:tc>
                  <a:txBody>
                    <a:bodyPr/>
                    <a:lstStyle/>
                    <a:p>
                      <a:pPr>
                        <a:spcAft>
                          <a:spcPts val="0"/>
                        </a:spcAft>
                      </a:pPr>
                      <a:r>
                        <a:rPr lang="fr-FR" sz="1600" dirty="0" err="1">
                          <a:effectLst/>
                          <a:latin typeface="Times New Roman" panose="02020603050405020304" pitchFamily="18" charset="0"/>
                          <a:ea typeface="Times New Roman" panose="02020603050405020304" pitchFamily="18" charset="0"/>
                        </a:rPr>
                        <a:t>Any</a:t>
                      </a:r>
                      <a:r>
                        <a:rPr lang="fr-FR" sz="1600" dirty="0">
                          <a:effectLst/>
                          <a:latin typeface="Times New Roman" panose="02020603050405020304" pitchFamily="18" charset="0"/>
                          <a:ea typeface="Times New Roman" panose="02020603050405020304" pitchFamily="18" charset="0"/>
                        </a:rPr>
                        <a:t> comment on the </a:t>
                      </a:r>
                      <a:r>
                        <a:rPr lang="fr-FR" sz="1600" dirty="0" err="1">
                          <a:effectLst/>
                          <a:latin typeface="Times New Roman" panose="02020603050405020304" pitchFamily="18" charset="0"/>
                          <a:ea typeface="Times New Roman" panose="02020603050405020304" pitchFamily="18" charset="0"/>
                        </a:rPr>
                        <a:t>length</a:t>
                      </a:r>
                      <a:r>
                        <a:rPr lang="fr-FR" sz="1600" dirty="0">
                          <a:effectLst/>
                          <a:latin typeface="Times New Roman" panose="02020603050405020304" pitchFamily="18" charset="0"/>
                          <a:ea typeface="Times New Roman" panose="02020603050405020304" pitchFamily="18" charset="0"/>
                        </a:rPr>
                        <a:t>?</a:t>
                      </a:r>
                      <a:endParaRPr lang="en-GB" sz="16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261405626"/>
                  </a:ext>
                </a:extLst>
              </a:tr>
            </a:tbl>
          </a:graphicData>
        </a:graphic>
      </p:graphicFrame>
      <p:graphicFrame>
        <p:nvGraphicFramePr>
          <p:cNvPr id="6" name="Tableau 5">
            <a:extLst>
              <a:ext uri="{FF2B5EF4-FFF2-40B4-BE49-F238E27FC236}">
                <a16:creationId xmlns:a16="http://schemas.microsoft.com/office/drawing/2014/main" xmlns="" id="{DE384EB1-1123-42DE-A82B-5097D9926CB1}"/>
              </a:ext>
            </a:extLst>
          </p:cNvPr>
          <p:cNvGraphicFramePr>
            <a:graphicFrameLocks noGrp="1"/>
          </p:cNvGraphicFramePr>
          <p:nvPr>
            <p:extLst>
              <p:ext uri="{D42A27DB-BD31-4B8C-83A1-F6EECF244321}">
                <p14:modId xmlns:p14="http://schemas.microsoft.com/office/powerpoint/2010/main" val="2203503415"/>
              </p:ext>
            </p:extLst>
          </p:nvPr>
        </p:nvGraphicFramePr>
        <p:xfrm>
          <a:off x="5436096" y="3861048"/>
          <a:ext cx="3600400" cy="3005076"/>
        </p:xfrm>
        <a:graphic>
          <a:graphicData uri="http://schemas.openxmlformats.org/drawingml/2006/table">
            <a:tbl>
              <a:tblPr firstRow="1" firstCol="1" bandRow="1" bandCol="1">
                <a:tableStyleId>{5C22544A-7EE6-4342-B048-85BDC9FD1C3A}</a:tableStyleId>
              </a:tblPr>
              <a:tblGrid>
                <a:gridCol w="3600400">
                  <a:extLst>
                    <a:ext uri="{9D8B030D-6E8A-4147-A177-3AD203B41FA5}">
                      <a16:colId xmlns:a16="http://schemas.microsoft.com/office/drawing/2014/main" xmlns="" val="2541129657"/>
                    </a:ext>
                  </a:extLst>
                </a:gridCol>
              </a:tblGrid>
              <a:tr h="250423">
                <a:tc>
                  <a:txBody>
                    <a:bodyPr/>
                    <a:lstStyle/>
                    <a:p>
                      <a:pPr algn="ctr">
                        <a:spcAft>
                          <a:spcPts val="0"/>
                        </a:spcAft>
                      </a:pPr>
                      <a:r>
                        <a:rPr lang="en-US" sz="1600" dirty="0">
                          <a:solidFill>
                            <a:schemeClr val="tx1"/>
                          </a:solidFill>
                          <a:effectLst/>
                        </a:rPr>
                        <a:t>For each core intervention</a:t>
                      </a:r>
                      <a:endParaRPr lang="en-GB"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696877527"/>
                  </a:ext>
                </a:extLst>
              </a:tr>
              <a:tr h="250423">
                <a:tc>
                  <a:txBody>
                    <a:bodyPr/>
                    <a:lstStyle/>
                    <a:p>
                      <a:pPr>
                        <a:spcAft>
                          <a:spcPts val="0"/>
                        </a:spcAft>
                      </a:pPr>
                      <a:r>
                        <a:rPr lang="en-GB" sz="1600" dirty="0">
                          <a:effectLst/>
                        </a:rPr>
                        <a:t>Is there information missing?</a:t>
                      </a:r>
                      <a:endParaRPr lang="en-GB" sz="16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4283686241"/>
                  </a:ext>
                </a:extLst>
              </a:tr>
              <a:tr h="500846">
                <a:tc>
                  <a:txBody>
                    <a:bodyPr/>
                    <a:lstStyle/>
                    <a:p>
                      <a:pPr>
                        <a:spcAft>
                          <a:spcPts val="0"/>
                        </a:spcAft>
                      </a:pPr>
                      <a:r>
                        <a:rPr lang="en-GB" sz="1600">
                          <a:effectLst/>
                        </a:rPr>
                        <a:t>Are any parts unclear, ambiguous, confusing, or lacking sufficient detail? </a:t>
                      </a:r>
                      <a:endParaRPr lang="en-GB" sz="16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2483885085"/>
                  </a:ext>
                </a:extLst>
              </a:tr>
              <a:tr h="250423">
                <a:tc>
                  <a:txBody>
                    <a:bodyPr/>
                    <a:lstStyle/>
                    <a:p>
                      <a:pPr>
                        <a:spcAft>
                          <a:spcPts val="0"/>
                        </a:spcAft>
                      </a:pPr>
                      <a:r>
                        <a:rPr lang="en-GB" sz="1600">
                          <a:effectLst/>
                        </a:rPr>
                        <a:t>Are any parts unnecessary?</a:t>
                      </a:r>
                      <a:endParaRPr lang="en-GB" sz="16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2331591600"/>
                  </a:ext>
                </a:extLst>
              </a:tr>
              <a:tr h="500846">
                <a:tc>
                  <a:txBody>
                    <a:bodyPr/>
                    <a:lstStyle/>
                    <a:p>
                      <a:pPr>
                        <a:spcAft>
                          <a:spcPts val="0"/>
                        </a:spcAft>
                      </a:pPr>
                      <a:r>
                        <a:rPr lang="en-GB" sz="1600">
                          <a:effectLst/>
                        </a:rPr>
                        <a:t>Are there any factual errors or inconsistencies?</a:t>
                      </a:r>
                      <a:endParaRPr lang="en-GB" sz="16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2503417694"/>
                  </a:ext>
                </a:extLst>
              </a:tr>
              <a:tr h="250423">
                <a:tc>
                  <a:txBody>
                    <a:bodyPr/>
                    <a:lstStyle/>
                    <a:p>
                      <a:pPr>
                        <a:spcAft>
                          <a:spcPts val="0"/>
                        </a:spcAft>
                      </a:pPr>
                      <a:r>
                        <a:rPr lang="en-GB" sz="1600">
                          <a:effectLst/>
                        </a:rPr>
                        <a:t>Is the information useful</a:t>
                      </a:r>
                      <a:endParaRPr lang="en-GB" sz="16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2557929872"/>
                  </a:ext>
                </a:extLst>
              </a:tr>
              <a:tr h="1001692">
                <a:tc>
                  <a:txBody>
                    <a:bodyPr/>
                    <a:lstStyle/>
                    <a:p>
                      <a:pPr>
                        <a:spcAft>
                          <a:spcPts val="0"/>
                        </a:spcAft>
                      </a:pPr>
                      <a:r>
                        <a:rPr lang="en-GB" sz="1600" u="sng" dirty="0">
                          <a:effectLst/>
                        </a:rPr>
                        <a:t>Specific comments: </a:t>
                      </a:r>
                      <a:r>
                        <a:rPr lang="en-GB" sz="1600" dirty="0">
                          <a:effectLst/>
                        </a:rPr>
                        <a:t>please use chapter and page numbers or section or line numbers</a:t>
                      </a:r>
                    </a:p>
                    <a:p>
                      <a:pPr>
                        <a:spcAft>
                          <a:spcPts val="0"/>
                        </a:spcAft>
                      </a:pPr>
                      <a:r>
                        <a:rPr lang="en-GB" sz="1600" dirty="0">
                          <a:effectLst/>
                        </a:rPr>
                        <a:t> </a:t>
                      </a:r>
                      <a:endParaRPr lang="en-GB" sz="16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4057541937"/>
                  </a:ext>
                </a:extLst>
              </a:tr>
            </a:tbl>
          </a:graphicData>
        </a:graphic>
      </p:graphicFrame>
    </p:spTree>
    <p:extLst>
      <p:ext uri="{BB962C8B-B14F-4D97-AF65-F5344CB8AC3E}">
        <p14:creationId xmlns:p14="http://schemas.microsoft.com/office/powerpoint/2010/main" val="21970726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67167688-E778-4060-AAA5-CB023CF324E3}"/>
              </a:ext>
            </a:extLst>
          </p:cNvPr>
          <p:cNvSpPr>
            <a:spLocks noGrp="1"/>
          </p:cNvSpPr>
          <p:nvPr>
            <p:ph type="title" idx="4294967295"/>
          </p:nvPr>
        </p:nvSpPr>
        <p:spPr>
          <a:xfrm>
            <a:off x="611560" y="44624"/>
            <a:ext cx="6804248" cy="1162050"/>
          </a:xfrm>
        </p:spPr>
        <p:txBody>
          <a:bodyPr>
            <a:normAutofit/>
          </a:bodyPr>
          <a:lstStyle/>
          <a:p>
            <a:r>
              <a:rPr lang="en-US" sz="3200" dirty="0">
                <a:solidFill>
                  <a:schemeClr val="accent3">
                    <a:lumMod val="75000"/>
                  </a:schemeClr>
                </a:solidFill>
              </a:rPr>
              <a:t>CH.2: CORE INTERVENTIONS</a:t>
            </a:r>
            <a:endParaRPr lang="en-GB" sz="3200" dirty="0"/>
          </a:p>
        </p:txBody>
      </p:sp>
      <p:graphicFrame>
        <p:nvGraphicFramePr>
          <p:cNvPr id="3" name="Tableau 2">
            <a:extLst>
              <a:ext uri="{FF2B5EF4-FFF2-40B4-BE49-F238E27FC236}">
                <a16:creationId xmlns:a16="http://schemas.microsoft.com/office/drawing/2014/main" xmlns="" id="{32477DB9-C23D-40FF-AF83-1BDB6192EEF5}"/>
              </a:ext>
            </a:extLst>
          </p:cNvPr>
          <p:cNvGraphicFramePr>
            <a:graphicFrameLocks noGrp="1"/>
          </p:cNvGraphicFramePr>
          <p:nvPr>
            <p:extLst>
              <p:ext uri="{D42A27DB-BD31-4B8C-83A1-F6EECF244321}">
                <p14:modId xmlns:p14="http://schemas.microsoft.com/office/powerpoint/2010/main" val="3543490916"/>
              </p:ext>
            </p:extLst>
          </p:nvPr>
        </p:nvGraphicFramePr>
        <p:xfrm>
          <a:off x="899592" y="1124744"/>
          <a:ext cx="7272808" cy="5584657"/>
        </p:xfrm>
        <a:graphic>
          <a:graphicData uri="http://schemas.openxmlformats.org/drawingml/2006/table">
            <a:tbl>
              <a:tblPr firstRow="1" bandRow="1">
                <a:tableStyleId>{5C22544A-7EE6-4342-B048-85BDC9FD1C3A}</a:tableStyleId>
              </a:tblPr>
              <a:tblGrid>
                <a:gridCol w="3312368">
                  <a:extLst>
                    <a:ext uri="{9D8B030D-6E8A-4147-A177-3AD203B41FA5}">
                      <a16:colId xmlns:a16="http://schemas.microsoft.com/office/drawing/2014/main" xmlns="" val="2927783282"/>
                    </a:ext>
                  </a:extLst>
                </a:gridCol>
                <a:gridCol w="3960440">
                  <a:extLst>
                    <a:ext uri="{9D8B030D-6E8A-4147-A177-3AD203B41FA5}">
                      <a16:colId xmlns:a16="http://schemas.microsoft.com/office/drawing/2014/main" xmlns="" val="3417389249"/>
                    </a:ext>
                  </a:extLst>
                </a:gridCol>
              </a:tblGrid>
              <a:tr h="1363177">
                <a:tc>
                  <a:txBody>
                    <a:bodyPr/>
                    <a:lstStyle/>
                    <a:p>
                      <a:pPr algn="l"/>
                      <a:r>
                        <a:rPr lang="en-GB" b="0" dirty="0">
                          <a:solidFill>
                            <a:schemeClr val="accent3">
                              <a:lumMod val="50000"/>
                            </a:schemeClr>
                          </a:solidFill>
                        </a:rPr>
                        <a:t>1. </a:t>
                      </a:r>
                      <a:r>
                        <a:rPr lang="en-GB" b="1" dirty="0">
                          <a:solidFill>
                            <a:schemeClr val="accent3">
                              <a:lumMod val="50000"/>
                            </a:schemeClr>
                          </a:solidFill>
                        </a:rPr>
                        <a:t>Condoms and safer sex programmes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fr-FR" b="0" dirty="0">
                          <a:solidFill>
                            <a:schemeClr val="tx1">
                              <a:lumMod val="85000"/>
                              <a:lumOff val="15000"/>
                            </a:schemeClr>
                          </a:solidFill>
                        </a:rPr>
                        <a:t>Male and </a:t>
                      </a:r>
                      <a:r>
                        <a:rPr lang="fr-FR" b="0" dirty="0" err="1">
                          <a:solidFill>
                            <a:schemeClr val="tx1">
                              <a:lumMod val="85000"/>
                              <a:lumOff val="15000"/>
                            </a:schemeClr>
                          </a:solidFill>
                        </a:rPr>
                        <a:t>female</a:t>
                      </a:r>
                      <a:r>
                        <a:rPr lang="fr-FR" b="0" dirty="0">
                          <a:solidFill>
                            <a:schemeClr val="tx1">
                              <a:lumMod val="85000"/>
                              <a:lumOff val="15000"/>
                            </a:schemeClr>
                          </a:solidFill>
                        </a:rPr>
                        <a:t>; </a:t>
                      </a:r>
                      <a:r>
                        <a:rPr lang="fr-FR" b="0" dirty="0" err="1">
                          <a:solidFill>
                            <a:schemeClr val="tx1">
                              <a:lumMod val="85000"/>
                              <a:lumOff val="15000"/>
                            </a:schemeClr>
                          </a:solidFill>
                        </a:rPr>
                        <a:t>lubricants</a:t>
                      </a:r>
                      <a:endParaRPr lang="en-GB" b="0" dirty="0">
                        <a:solidFill>
                          <a:schemeClr val="tx1">
                            <a:lumMod val="85000"/>
                            <a:lumOff val="1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2476590853"/>
                  </a:ext>
                </a:extLst>
              </a:tr>
              <a:tr h="370840">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solidFill>
                            <a:schemeClr val="accent3">
                              <a:lumMod val="50000"/>
                            </a:schemeClr>
                          </a:solidFill>
                        </a:rPr>
                        <a:t>2</a:t>
                      </a:r>
                      <a:r>
                        <a:rPr lang="en-GB" b="1" dirty="0">
                          <a:solidFill>
                            <a:schemeClr val="accent3">
                              <a:lumMod val="50000"/>
                            </a:schemeClr>
                          </a:solidFill>
                        </a:rPr>
                        <a:t>. Needle and syringe programmes (NSP) and other commodities</a:t>
                      </a:r>
                      <a:r>
                        <a:rPr lang="en-GB" b="0" dirty="0">
                          <a:solidFill>
                            <a:schemeClr val="accent3">
                              <a:lumMod val="50000"/>
                            </a:schemeClr>
                          </a:solidFill>
                        </a:rPr>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dirty="0" err="1">
                          <a:solidFill>
                            <a:schemeClr val="tx1">
                              <a:lumMod val="85000"/>
                              <a:lumOff val="15000"/>
                            </a:schemeClr>
                          </a:solidFill>
                        </a:rPr>
                        <a:t>Needles</a:t>
                      </a:r>
                      <a:r>
                        <a:rPr lang="fr-FR" b="0" dirty="0">
                          <a:solidFill>
                            <a:schemeClr val="tx1">
                              <a:lumMod val="85000"/>
                              <a:lumOff val="15000"/>
                            </a:schemeClr>
                          </a:solidFill>
                        </a:rPr>
                        <a:t> programmes </a:t>
                      </a:r>
                      <a:r>
                        <a:rPr lang="fr-FR" b="0" dirty="0" err="1">
                          <a:solidFill>
                            <a:schemeClr val="tx1">
                              <a:lumMod val="85000"/>
                              <a:lumOff val="15000"/>
                            </a:schemeClr>
                          </a:solidFill>
                        </a:rPr>
                        <a:t>adapted</a:t>
                      </a:r>
                      <a:r>
                        <a:rPr lang="fr-FR" b="0" dirty="0">
                          <a:solidFill>
                            <a:schemeClr val="tx1">
                              <a:lumMod val="85000"/>
                              <a:lumOff val="15000"/>
                            </a:schemeClr>
                          </a:solidFill>
                        </a:rPr>
                        <a:t> to patterns of stimulant </a:t>
                      </a:r>
                      <a:r>
                        <a:rPr lang="fr-FR" b="0" dirty="0" err="1">
                          <a:solidFill>
                            <a:schemeClr val="tx1">
                              <a:lumMod val="85000"/>
                              <a:lumOff val="15000"/>
                            </a:schemeClr>
                          </a:solidFill>
                        </a:rPr>
                        <a:t>drug</a:t>
                      </a:r>
                      <a:r>
                        <a:rPr lang="fr-FR" b="0" dirty="0">
                          <a:solidFill>
                            <a:schemeClr val="tx1">
                              <a:lumMod val="85000"/>
                              <a:lumOff val="15000"/>
                            </a:schemeClr>
                          </a:solidFill>
                        </a:rPr>
                        <a:t> </a:t>
                      </a:r>
                      <a:r>
                        <a:rPr lang="fr-FR" b="0" dirty="0" err="1">
                          <a:solidFill>
                            <a:schemeClr val="tx1">
                              <a:lumMod val="85000"/>
                              <a:lumOff val="15000"/>
                            </a:schemeClr>
                          </a:solidFill>
                        </a:rPr>
                        <a:t>users</a:t>
                      </a:r>
                      <a:endParaRPr lang="fr-FR" b="0" dirty="0">
                        <a:solidFill>
                          <a:schemeClr val="tx1">
                            <a:lumMod val="85000"/>
                            <a:lumOff val="15000"/>
                          </a:schemeClr>
                        </a:solidFill>
                      </a:endParaRPr>
                    </a:p>
                    <a:p>
                      <a:r>
                        <a:rPr lang="fr-FR" b="0" dirty="0">
                          <a:solidFill>
                            <a:schemeClr val="tx1">
                              <a:lumMod val="85000"/>
                              <a:lumOff val="15000"/>
                            </a:schemeClr>
                          </a:solidFill>
                        </a:rPr>
                        <a:t>(</a:t>
                      </a:r>
                      <a:r>
                        <a:rPr lang="fr-FR" b="0" dirty="0" err="1">
                          <a:solidFill>
                            <a:schemeClr val="tx1">
                              <a:lumMod val="85000"/>
                              <a:lumOff val="15000"/>
                            </a:schemeClr>
                          </a:solidFill>
                        </a:rPr>
                        <a:t>quantity</a:t>
                      </a:r>
                      <a:r>
                        <a:rPr lang="fr-FR" b="0" dirty="0">
                          <a:solidFill>
                            <a:schemeClr val="tx1">
                              <a:lumMod val="85000"/>
                              <a:lumOff val="15000"/>
                            </a:schemeClr>
                          </a:solidFill>
                        </a:rPr>
                        <a:t>; </a:t>
                      </a:r>
                      <a:r>
                        <a:rPr lang="fr-FR" b="0" dirty="0" err="1">
                          <a:solidFill>
                            <a:schemeClr val="tx1">
                              <a:lumMod val="85000"/>
                              <a:lumOff val="15000"/>
                            </a:schemeClr>
                          </a:solidFill>
                        </a:rPr>
                        <a:t>low</a:t>
                      </a:r>
                      <a:r>
                        <a:rPr lang="fr-FR" b="0" dirty="0">
                          <a:solidFill>
                            <a:schemeClr val="tx1">
                              <a:lumMod val="85000"/>
                              <a:lumOff val="15000"/>
                            </a:schemeClr>
                          </a:solidFill>
                        </a:rPr>
                        <a:t> </a:t>
                      </a:r>
                      <a:r>
                        <a:rPr lang="fr-FR" b="0" dirty="0" err="1">
                          <a:solidFill>
                            <a:schemeClr val="tx1">
                              <a:lumMod val="85000"/>
                              <a:lumOff val="15000"/>
                            </a:schemeClr>
                          </a:solidFill>
                        </a:rPr>
                        <a:t>dead</a:t>
                      </a:r>
                      <a:r>
                        <a:rPr lang="fr-FR" b="0" dirty="0">
                          <a:solidFill>
                            <a:schemeClr val="tx1">
                              <a:lumMod val="85000"/>
                              <a:lumOff val="15000"/>
                            </a:schemeClr>
                          </a:solidFill>
                        </a:rPr>
                        <a:t> </a:t>
                      </a:r>
                      <a:r>
                        <a:rPr lang="fr-FR" b="0" dirty="0" err="1">
                          <a:solidFill>
                            <a:schemeClr val="tx1">
                              <a:lumMod val="85000"/>
                              <a:lumOff val="15000"/>
                            </a:schemeClr>
                          </a:solidFill>
                        </a:rPr>
                        <a:t>space</a:t>
                      </a:r>
                      <a:r>
                        <a:rPr lang="fr-FR" b="0" dirty="0">
                          <a:solidFill>
                            <a:schemeClr val="tx1">
                              <a:lumMod val="85000"/>
                              <a:lumOff val="15000"/>
                            </a:schemeClr>
                          </a:solidFill>
                        </a:rPr>
                        <a:t> syringes; </a:t>
                      </a:r>
                      <a:r>
                        <a:rPr lang="fr-FR" b="0" dirty="0" err="1">
                          <a:solidFill>
                            <a:schemeClr val="tx1">
                              <a:lumMod val="85000"/>
                              <a:lumOff val="15000"/>
                            </a:schemeClr>
                          </a:solidFill>
                        </a:rPr>
                        <a:t>secondary</a:t>
                      </a:r>
                      <a:r>
                        <a:rPr lang="fr-FR" b="0" dirty="0">
                          <a:solidFill>
                            <a:schemeClr val="tx1">
                              <a:lumMod val="85000"/>
                              <a:lumOff val="15000"/>
                            </a:schemeClr>
                          </a:solidFill>
                        </a:rPr>
                        <a:t> distribution; locations)</a:t>
                      </a:r>
                      <a:endParaRPr lang="en-GB" b="0" dirty="0">
                        <a:solidFill>
                          <a:schemeClr val="tx1">
                            <a:lumMod val="85000"/>
                            <a:lumOff val="1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694764461"/>
                  </a:ext>
                </a:extLst>
              </a:tr>
              <a:tr h="370840">
                <a:tc vMerge="1">
                  <a:txBody>
                    <a:bodyPr/>
                    <a:lstStyle/>
                    <a:p>
                      <a:endParaRPr lang="en-GB" dirty="0"/>
                    </a:p>
                  </a:txBody>
                  <a:tcPr/>
                </a:tc>
                <a:tc>
                  <a:txBody>
                    <a:bodyPr/>
                    <a:lstStyle/>
                    <a:p>
                      <a:r>
                        <a:rPr lang="fr-FR" b="0" dirty="0">
                          <a:solidFill>
                            <a:schemeClr val="tx1">
                              <a:lumMod val="85000"/>
                              <a:lumOff val="15000"/>
                            </a:schemeClr>
                          </a:solidFill>
                        </a:rPr>
                        <a:t>Route transition interventions, pipes</a:t>
                      </a:r>
                    </a:p>
                    <a:p>
                      <a:endParaRPr lang="en-GB" b="0" dirty="0">
                        <a:solidFill>
                          <a:schemeClr val="tx1">
                            <a:lumMod val="85000"/>
                            <a:lumOff val="1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705416648"/>
                  </a:ext>
                </a:extLst>
              </a:tr>
              <a:tr h="370840">
                <a:tc>
                  <a:txBody>
                    <a:bodyPr/>
                    <a:lstStyle/>
                    <a:p>
                      <a:pPr algn="l"/>
                      <a:r>
                        <a:rPr lang="en-GB" b="0" dirty="0">
                          <a:solidFill>
                            <a:schemeClr val="accent3">
                              <a:lumMod val="50000"/>
                            </a:schemeClr>
                          </a:solidFill>
                        </a:rPr>
                        <a:t>3</a:t>
                      </a:r>
                      <a:r>
                        <a:rPr lang="en-GB" b="1" dirty="0">
                          <a:solidFill>
                            <a:schemeClr val="accent3">
                              <a:lumMod val="50000"/>
                            </a:schemeClr>
                          </a:solidFill>
                        </a:rPr>
                        <a:t>. HIV testing and counselling (HTC)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fr-FR" b="0" dirty="0">
                          <a:solidFill>
                            <a:schemeClr val="tx1">
                              <a:lumMod val="85000"/>
                              <a:lumOff val="15000"/>
                            </a:schemeClr>
                          </a:solidFill>
                        </a:rPr>
                        <a:t>HTC, Rapid Test, Self-tests</a:t>
                      </a:r>
                      <a:endParaRPr lang="en-GB" b="0" dirty="0">
                        <a:solidFill>
                          <a:schemeClr val="tx1">
                            <a:lumMod val="85000"/>
                            <a:lumOff val="1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3537917765"/>
                  </a:ext>
                </a:extLst>
              </a:tr>
              <a:tr h="370840">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solidFill>
                            <a:schemeClr val="accent3">
                              <a:lumMod val="50000"/>
                            </a:schemeClr>
                          </a:solidFill>
                        </a:rPr>
                        <a:t>4</a:t>
                      </a:r>
                      <a:r>
                        <a:rPr lang="en-GB" b="1" dirty="0">
                          <a:solidFill>
                            <a:schemeClr val="accent3">
                              <a:lumMod val="50000"/>
                            </a:schemeClr>
                          </a:solidFill>
                        </a:rPr>
                        <a:t>. Antiretroviral Treatments</a:t>
                      </a:r>
                      <a:r>
                        <a:rPr lang="en-GB" b="0" dirty="0">
                          <a:solidFill>
                            <a:schemeClr val="accent3">
                              <a:lumMod val="50000"/>
                            </a:schemeClr>
                          </a:solidFill>
                        </a:rPr>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dirty="0">
                          <a:solidFill>
                            <a:schemeClr val="tx1">
                              <a:lumMod val="85000"/>
                              <a:lumOff val="15000"/>
                            </a:schemeClr>
                          </a:solidFill>
                        </a:rPr>
                        <a:t>ART as </a:t>
                      </a:r>
                      <a:r>
                        <a:rPr lang="fr-FR" b="0" dirty="0" err="1">
                          <a:solidFill>
                            <a:schemeClr val="tx1">
                              <a:lumMod val="85000"/>
                              <a:lumOff val="15000"/>
                            </a:schemeClr>
                          </a:solidFill>
                        </a:rPr>
                        <a:t>treatment</a:t>
                      </a:r>
                      <a:r>
                        <a:rPr lang="fr-FR" b="0" dirty="0">
                          <a:solidFill>
                            <a:schemeClr val="tx1">
                              <a:lumMod val="85000"/>
                              <a:lumOff val="15000"/>
                            </a:schemeClr>
                          </a:solidFill>
                        </a:rPr>
                        <a:t>- interactions and challenges (</a:t>
                      </a:r>
                      <a:r>
                        <a:rPr lang="fr-FR" b="0" dirty="0" err="1">
                          <a:solidFill>
                            <a:schemeClr val="tx1">
                              <a:lumMod val="85000"/>
                              <a:lumOff val="15000"/>
                            </a:schemeClr>
                          </a:solidFill>
                        </a:rPr>
                        <a:t>adherence</a:t>
                      </a:r>
                      <a:r>
                        <a:rPr lang="fr-FR" b="0" dirty="0">
                          <a:solidFill>
                            <a:schemeClr val="tx1">
                              <a:lumMod val="85000"/>
                              <a:lumOff val="15000"/>
                            </a:schemeClr>
                          </a:solidFill>
                        </a:rPr>
                        <a:t>)</a:t>
                      </a:r>
                      <a:endParaRPr lang="en-GB" b="0" dirty="0">
                        <a:solidFill>
                          <a:schemeClr val="tx1">
                            <a:lumMod val="85000"/>
                            <a:lumOff val="1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720806072"/>
                  </a:ext>
                </a:extLst>
              </a:tr>
              <a:tr h="370840">
                <a:tc vMerge="1">
                  <a:txBody>
                    <a:bodyPr/>
                    <a:lstStyle/>
                    <a:p>
                      <a:endParaRPr lang="fr-FR" dirty="0"/>
                    </a:p>
                  </a:txBody>
                  <a:tcPr/>
                </a:tc>
                <a:tc>
                  <a:txBody>
                    <a:bodyPr/>
                    <a:lstStyle/>
                    <a:p>
                      <a:r>
                        <a:rPr lang="fr-FR" b="0" dirty="0" err="1">
                          <a:solidFill>
                            <a:schemeClr val="tx1">
                              <a:lumMod val="85000"/>
                              <a:lumOff val="15000"/>
                            </a:schemeClr>
                          </a:solidFill>
                        </a:rPr>
                        <a:t>PreP</a:t>
                      </a:r>
                      <a:endParaRPr lang="en-GB" b="0" dirty="0">
                        <a:solidFill>
                          <a:schemeClr val="tx1">
                            <a:lumMod val="85000"/>
                            <a:lumOff val="1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673110529"/>
                  </a:ext>
                </a:extLst>
              </a:tr>
              <a:tr h="370840">
                <a:tc vMerge="1">
                  <a:txBody>
                    <a:bodyPr/>
                    <a:lstStyle/>
                    <a:p>
                      <a:endParaRPr lang="en-GB" dirty="0"/>
                    </a:p>
                  </a:txBody>
                  <a:tcPr/>
                </a:tc>
                <a:tc>
                  <a:txBody>
                    <a:bodyPr/>
                    <a:lstStyle/>
                    <a:p>
                      <a:r>
                        <a:rPr lang="fr-FR" b="0" dirty="0" err="1">
                          <a:solidFill>
                            <a:schemeClr val="tx1">
                              <a:lumMod val="85000"/>
                              <a:lumOff val="15000"/>
                            </a:schemeClr>
                          </a:solidFill>
                        </a:rPr>
                        <a:t>TasP</a:t>
                      </a:r>
                      <a:endParaRPr lang="en-GB" b="0" dirty="0">
                        <a:solidFill>
                          <a:schemeClr val="tx1">
                            <a:lumMod val="85000"/>
                            <a:lumOff val="1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550257464"/>
                  </a:ext>
                </a:extLst>
              </a:tr>
              <a:tr h="370840">
                <a:tc vMerge="1">
                  <a:txBody>
                    <a:bodyPr/>
                    <a:lstStyle/>
                    <a:p>
                      <a:endParaRPr lang="en-GB" dirty="0"/>
                    </a:p>
                  </a:txBody>
                  <a:tcPr/>
                </a:tc>
                <a:tc>
                  <a:txBody>
                    <a:bodyPr/>
                    <a:lstStyle/>
                    <a:p>
                      <a:r>
                        <a:rPr lang="fr-FR" b="0" dirty="0">
                          <a:solidFill>
                            <a:schemeClr val="tx1">
                              <a:lumMod val="85000"/>
                              <a:lumOff val="15000"/>
                            </a:schemeClr>
                          </a:solidFill>
                        </a:rPr>
                        <a:t>PEP</a:t>
                      </a:r>
                      <a:endParaRPr lang="en-GB" b="0" dirty="0">
                        <a:solidFill>
                          <a:schemeClr val="tx1">
                            <a:lumMod val="85000"/>
                            <a:lumOff val="1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615313808"/>
                  </a:ext>
                </a:extLst>
              </a:tr>
            </a:tbl>
          </a:graphicData>
        </a:graphic>
      </p:graphicFrame>
    </p:spTree>
    <p:extLst>
      <p:ext uri="{BB962C8B-B14F-4D97-AF65-F5344CB8AC3E}">
        <p14:creationId xmlns:p14="http://schemas.microsoft.com/office/powerpoint/2010/main" val="21155064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xmlns="" id="{46A17DC1-7CD2-4A00-A921-CAC160CF5D2C}"/>
              </a:ext>
            </a:extLst>
          </p:cNvPr>
          <p:cNvGraphicFramePr>
            <a:graphicFrameLocks noGrp="1"/>
          </p:cNvGraphicFramePr>
          <p:nvPr>
            <p:extLst>
              <p:ext uri="{D42A27DB-BD31-4B8C-83A1-F6EECF244321}">
                <p14:modId xmlns:p14="http://schemas.microsoft.com/office/powerpoint/2010/main" val="2719648076"/>
              </p:ext>
            </p:extLst>
          </p:nvPr>
        </p:nvGraphicFramePr>
        <p:xfrm>
          <a:off x="539552" y="1124744"/>
          <a:ext cx="7272808" cy="4693920"/>
        </p:xfrm>
        <a:graphic>
          <a:graphicData uri="http://schemas.openxmlformats.org/drawingml/2006/table">
            <a:tbl>
              <a:tblPr firstRow="1" bandRow="1">
                <a:tableStyleId>{5C22544A-7EE6-4342-B048-85BDC9FD1C3A}</a:tableStyleId>
              </a:tblPr>
              <a:tblGrid>
                <a:gridCol w="3312368">
                  <a:extLst>
                    <a:ext uri="{9D8B030D-6E8A-4147-A177-3AD203B41FA5}">
                      <a16:colId xmlns:a16="http://schemas.microsoft.com/office/drawing/2014/main" xmlns="" val="2621464614"/>
                    </a:ext>
                  </a:extLst>
                </a:gridCol>
                <a:gridCol w="3960440">
                  <a:extLst>
                    <a:ext uri="{9D8B030D-6E8A-4147-A177-3AD203B41FA5}">
                      <a16:colId xmlns:a16="http://schemas.microsoft.com/office/drawing/2014/main" xmlns="" val="295753217"/>
                    </a:ext>
                  </a:extLst>
                </a:gridCol>
              </a:tblGrid>
              <a:tr h="370840">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solidFill>
                            <a:schemeClr val="accent3">
                              <a:lumMod val="50000"/>
                            </a:schemeClr>
                          </a:solidFill>
                        </a:rPr>
                        <a:t>5. </a:t>
                      </a:r>
                      <a:r>
                        <a:rPr lang="en-GB" b="1" dirty="0">
                          <a:solidFill>
                            <a:schemeClr val="accent3">
                              <a:lumMod val="50000"/>
                            </a:schemeClr>
                          </a:solidFill>
                        </a:rPr>
                        <a:t>Drug treatment and behavioural therapies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GB" b="0" noProof="0">
                          <a:solidFill>
                            <a:schemeClr val="tx1">
                              <a:lumMod val="85000"/>
                              <a:lumOff val="15000"/>
                            </a:schemeClr>
                          </a:solidFill>
                        </a:rPr>
                        <a:t>Motivational interview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172779827"/>
                  </a:ext>
                </a:extLst>
              </a:tr>
              <a:tr h="37084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chemeClr val="tx1">
                              <a:lumMod val="85000"/>
                              <a:lumOff val="15000"/>
                            </a:schemeClr>
                          </a:solidFill>
                        </a:rPr>
                        <a:t>Brief interventions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3422884553"/>
                  </a:ext>
                </a:extLst>
              </a:tr>
              <a:tr h="370840">
                <a:tc vMerge="1">
                  <a:txBody>
                    <a:bodyPr/>
                    <a:lstStyle/>
                    <a:p>
                      <a:endParaRPr lang="en-GB"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noProof="0">
                          <a:solidFill>
                            <a:schemeClr val="tx1">
                              <a:lumMod val="85000"/>
                              <a:lumOff val="15000"/>
                            </a:schemeClr>
                          </a:solidFill>
                        </a:rPr>
                        <a:t>Cognitive Behavioural Therapy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698639319"/>
                  </a:ext>
                </a:extLst>
              </a:tr>
              <a:tr h="370840">
                <a:tc vMerge="1">
                  <a:txBody>
                    <a:bodyPr/>
                    <a:lstStyle/>
                    <a:p>
                      <a:endParaRPr lang="en-GB"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noProof="0">
                          <a:solidFill>
                            <a:schemeClr val="tx1">
                              <a:lumMod val="85000"/>
                              <a:lumOff val="15000"/>
                            </a:schemeClr>
                          </a:solidFill>
                        </a:rPr>
                        <a:t>Stimulant drug use and OST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3819503827"/>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solidFill>
                            <a:schemeClr val="accent3">
                              <a:lumMod val="50000"/>
                            </a:schemeClr>
                          </a:solidFill>
                        </a:rPr>
                        <a:t>6. Prevention, diagnosis and treatment STIs, hepatitis and TB</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1" dirty="0">
                        <a:solidFill>
                          <a:schemeClr val="accent3">
                            <a:lumMod val="50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solidFill>
                          <a:schemeClr val="accent3">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chemeClr val="tx1">
                              <a:lumMod val="85000"/>
                              <a:lumOff val="15000"/>
                            </a:schemeClr>
                          </a:solidFill>
                        </a:rPr>
                        <a:t>STI prevention, diagnosis treatment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786627170"/>
                  </a:ext>
                </a:extLst>
              </a:tr>
              <a:tr h="370840">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solidFill>
                          <a:schemeClr val="accent3">
                            <a:lumMod val="50000"/>
                          </a:schemeClr>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noProof="0">
                          <a:solidFill>
                            <a:schemeClr val="tx1">
                              <a:lumMod val="85000"/>
                              <a:lumOff val="15000"/>
                            </a:schemeClr>
                          </a:solidFill>
                        </a:rPr>
                        <a:t>Hepatitis B Vaccination, hepatitis prevention and access to treatment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980389512"/>
                  </a:ext>
                </a:extLst>
              </a:tr>
              <a:tr h="370840">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solidFill>
                          <a:schemeClr val="accent3">
                            <a:lumMod val="50000"/>
                          </a:schemeClr>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noProof="0">
                          <a:solidFill>
                            <a:schemeClr val="tx1">
                              <a:lumMod val="85000"/>
                              <a:lumOff val="15000"/>
                            </a:schemeClr>
                          </a:solidFill>
                        </a:rPr>
                        <a:t>TB diagnosis treatment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1930494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7. </a:t>
                      </a:r>
                      <a:r>
                        <a:rPr lang="en-GB" sz="1800" b="1" kern="1200" dirty="0">
                          <a:solidFill>
                            <a:schemeClr val="accent3">
                              <a:lumMod val="50000"/>
                            </a:schemeClr>
                          </a:solidFill>
                          <a:latin typeface="+mn-lt"/>
                          <a:ea typeface="+mn-ea"/>
                          <a:cs typeface="+mn-cs"/>
                        </a:rPr>
                        <a:t>Information, education and communication (IEC) materials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solidFill>
                          <a:schemeClr val="accent3">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en-GB" noProof="0">
                          <a:solidFill>
                            <a:schemeClr val="tx1">
                              <a:lumMod val="85000"/>
                              <a:lumOff val="15000"/>
                            </a:schemeClr>
                          </a:solidFill>
                        </a:rPr>
                        <a:t>What and how to develop</a:t>
                      </a:r>
                    </a:p>
                    <a:p>
                      <a:r>
                        <a:rPr lang="en-GB" noProof="0">
                          <a:solidFill>
                            <a:schemeClr val="tx1">
                              <a:lumMod val="85000"/>
                              <a:lumOff val="15000"/>
                            </a:schemeClr>
                          </a:solidFill>
                        </a:rPr>
                        <a:t>How to disseminate – new technologies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8400140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solidFill>
                            <a:schemeClr val="accent3">
                              <a:lumMod val="50000"/>
                            </a:schemeClr>
                          </a:solidFill>
                        </a:rPr>
                        <a:t>8. Overdoses management </a:t>
                      </a:r>
                      <a:endParaRPr lang="en-GB" b="1" dirty="0">
                        <a:solidFill>
                          <a:schemeClr val="accent3">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noProof="0" dirty="0">
                          <a:solidFill>
                            <a:schemeClr val="tx1">
                              <a:lumMod val="85000"/>
                              <a:lumOff val="15000"/>
                            </a:schemeClr>
                          </a:solidFill>
                        </a:rPr>
                        <a:t>Overdose management</a:t>
                      </a:r>
                    </a:p>
                    <a:p>
                      <a:r>
                        <a:rPr lang="fr-FR" noProof="0" dirty="0" err="1">
                          <a:solidFill>
                            <a:schemeClr val="tx1">
                              <a:lumMod val="85000"/>
                              <a:lumOff val="15000"/>
                            </a:schemeClr>
                          </a:solidFill>
                        </a:rPr>
                        <a:t>Serotonic</a:t>
                      </a:r>
                      <a:r>
                        <a:rPr lang="fr-FR" noProof="0" dirty="0">
                          <a:solidFill>
                            <a:schemeClr val="tx1">
                              <a:lumMod val="85000"/>
                              <a:lumOff val="15000"/>
                            </a:schemeClr>
                          </a:solidFill>
                        </a:rPr>
                        <a:t> syndrome</a:t>
                      </a:r>
                    </a:p>
                    <a:p>
                      <a:r>
                        <a:rPr lang="fr-FR" noProof="0" dirty="0" err="1">
                          <a:solidFill>
                            <a:schemeClr val="tx1">
                              <a:lumMod val="85000"/>
                              <a:lumOff val="15000"/>
                            </a:schemeClr>
                          </a:solidFill>
                        </a:rPr>
                        <a:t>Psychosis</a:t>
                      </a:r>
                      <a:endParaRPr lang="en-GB" noProof="0" dirty="0">
                        <a:solidFill>
                          <a:schemeClr val="tx1">
                            <a:lumMod val="85000"/>
                            <a:lumOff val="1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296713730"/>
                  </a:ext>
                </a:extLst>
              </a:tr>
            </a:tbl>
          </a:graphicData>
        </a:graphic>
      </p:graphicFrame>
      <p:sp>
        <p:nvSpPr>
          <p:cNvPr id="3" name="Rectangle 2">
            <a:extLst>
              <a:ext uri="{FF2B5EF4-FFF2-40B4-BE49-F238E27FC236}">
                <a16:creationId xmlns:a16="http://schemas.microsoft.com/office/drawing/2014/main" xmlns="" id="{6ED2E24D-9B0B-414B-8279-CC87C58DC18F}"/>
              </a:ext>
            </a:extLst>
          </p:cNvPr>
          <p:cNvSpPr/>
          <p:nvPr/>
        </p:nvSpPr>
        <p:spPr>
          <a:xfrm>
            <a:off x="1115616" y="404664"/>
            <a:ext cx="5544616" cy="584775"/>
          </a:xfrm>
          <a:prstGeom prst="rect">
            <a:avLst/>
          </a:prstGeom>
        </p:spPr>
        <p:txBody>
          <a:bodyPr wrap="square">
            <a:spAutoFit/>
          </a:bodyPr>
          <a:lstStyle/>
          <a:p>
            <a:r>
              <a:rPr lang="en-US" sz="3200" dirty="0">
                <a:solidFill>
                  <a:schemeClr val="accent3">
                    <a:lumMod val="75000"/>
                  </a:schemeClr>
                </a:solidFill>
              </a:rPr>
              <a:t>CH.2: CORE INTERVENTIONS</a:t>
            </a:r>
            <a:endParaRPr lang="en-GB" sz="3200" dirty="0"/>
          </a:p>
        </p:txBody>
      </p:sp>
    </p:spTree>
    <p:extLst>
      <p:ext uri="{BB962C8B-B14F-4D97-AF65-F5344CB8AC3E}">
        <p14:creationId xmlns:p14="http://schemas.microsoft.com/office/powerpoint/2010/main" val="21551771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xmlns="" id="{FC30B968-C394-42E7-B5B1-D5CE060CE5C3}"/>
              </a:ext>
            </a:extLst>
          </p:cNvPr>
          <p:cNvSpPr>
            <a:spLocks noGrp="1"/>
          </p:cNvSpPr>
          <p:nvPr>
            <p:ph type="title"/>
          </p:nvPr>
        </p:nvSpPr>
        <p:spPr/>
        <p:txBody>
          <a:bodyPr>
            <a:normAutofit fontScale="90000"/>
          </a:bodyPr>
          <a:lstStyle/>
          <a:p>
            <a:r>
              <a:rPr lang="en-GB" altLang="en-US" sz="3200" dirty="0">
                <a:solidFill>
                  <a:schemeClr val="accent3">
                    <a:lumMod val="75000"/>
                  </a:schemeClr>
                </a:solidFill>
              </a:rPr>
              <a:t>CHAPTER 3.	CARE AND SUPPORT FOR PLHIV WHO USE STIMULANT DRUGS</a:t>
            </a:r>
            <a:r>
              <a:rPr lang="en-GB" altLang="en-US" sz="800" dirty="0"/>
              <a:t/>
            </a:r>
            <a:br>
              <a:rPr lang="en-GB" altLang="en-US" sz="800" dirty="0"/>
            </a:br>
            <a:endParaRPr lang="en-GB" sz="2800" dirty="0">
              <a:solidFill>
                <a:schemeClr val="accent3">
                  <a:lumMod val="75000"/>
                </a:schemeClr>
              </a:solidFill>
            </a:endParaRPr>
          </a:p>
        </p:txBody>
      </p:sp>
      <p:sp>
        <p:nvSpPr>
          <p:cNvPr id="4" name="Espace réservé du contenu 3">
            <a:extLst>
              <a:ext uri="{FF2B5EF4-FFF2-40B4-BE49-F238E27FC236}">
                <a16:creationId xmlns:a16="http://schemas.microsoft.com/office/drawing/2014/main" xmlns="" id="{B288DC84-3C71-4DCD-97CE-AB6901396EA9}"/>
              </a:ext>
            </a:extLst>
          </p:cNvPr>
          <p:cNvSpPr>
            <a:spLocks noGrp="1"/>
          </p:cNvSpPr>
          <p:nvPr>
            <p:ph sz="half" idx="1"/>
          </p:nvPr>
        </p:nvSpPr>
        <p:spPr>
          <a:xfrm>
            <a:off x="107504" y="1484784"/>
            <a:ext cx="4608512" cy="4525963"/>
          </a:xfrm>
        </p:spPr>
        <p:txBody>
          <a:bodyPr/>
          <a:lstStyle/>
          <a:p>
            <a:r>
              <a:rPr lang="en-GB" sz="1600" i="1" dirty="0">
                <a:ea typeface="Yu Mincho" panose="02020400000000000000" pitchFamily="18" charset="-128"/>
                <a:cs typeface="Times New Roman" panose="02020603050405020304" pitchFamily="18" charset="0"/>
              </a:rPr>
              <a:t>Describes  the support needs of people living with HIV who use stimulants</a:t>
            </a:r>
          </a:p>
          <a:p>
            <a:r>
              <a:rPr lang="fr-FR" sz="1600" i="1" dirty="0">
                <a:ea typeface="Yu Mincho" panose="02020400000000000000" pitchFamily="18" charset="-128"/>
                <a:cs typeface="Times New Roman" panose="02020603050405020304" pitchFamily="18" charset="0"/>
              </a:rPr>
              <a:t>2</a:t>
            </a:r>
            <a:r>
              <a:rPr lang="en-GB" sz="1600" i="1" dirty="0">
                <a:ea typeface="Yu Mincho" panose="02020400000000000000" pitchFamily="18" charset="-128"/>
                <a:cs typeface="Times New Roman" panose="02020603050405020304" pitchFamily="18" charset="0"/>
              </a:rPr>
              <a:t> pages</a:t>
            </a:r>
            <a:endParaRPr lang="en-GB" sz="2400" u="sng" dirty="0">
              <a:solidFill>
                <a:srgbClr val="0563C1"/>
              </a:solidFill>
              <a:ea typeface="Yu Mincho" panose="02020400000000000000" pitchFamily="18" charset="-128"/>
              <a:cs typeface="Times New Roman" panose="02020603050405020304" pitchFamily="18" charset="0"/>
            </a:endParaRPr>
          </a:p>
          <a:p>
            <a:pPr marL="0" indent="0">
              <a:buNone/>
            </a:pPr>
            <a:endParaRPr lang="en-GB" sz="2400" u="sng" dirty="0">
              <a:solidFill>
                <a:srgbClr val="0563C1"/>
              </a:solidFill>
              <a:ea typeface="Yu Mincho" panose="02020400000000000000" pitchFamily="18" charset="-128"/>
              <a:cs typeface="Times New Roman" panose="02020603050405020304" pitchFamily="18" charset="0"/>
            </a:endParaRPr>
          </a:p>
          <a:p>
            <a:pPr marL="457200" indent="-457200">
              <a:buFont typeface="+mj-lt"/>
              <a:buAutoNum type="arabicPeriod"/>
            </a:pPr>
            <a:r>
              <a:rPr lang="en-GB" sz="2000" dirty="0">
                <a:solidFill>
                  <a:schemeClr val="accent3">
                    <a:lumMod val="75000"/>
                  </a:schemeClr>
                </a:solidFill>
              </a:rPr>
              <a:t>Biological, behavioural and social implications of stimulant use</a:t>
            </a:r>
          </a:p>
          <a:p>
            <a:pPr marL="457200" indent="-457200">
              <a:buFont typeface="+mj-lt"/>
              <a:buAutoNum type="arabicPeriod"/>
            </a:pPr>
            <a:r>
              <a:rPr lang="en-GB" sz="2000" dirty="0">
                <a:solidFill>
                  <a:schemeClr val="accent3">
                    <a:lumMod val="75000"/>
                  </a:schemeClr>
                </a:solidFill>
              </a:rPr>
              <a:t>Health protection</a:t>
            </a:r>
          </a:p>
          <a:p>
            <a:pPr marL="457200" indent="-457200">
              <a:buFont typeface="+mj-lt"/>
              <a:buAutoNum type="arabicPeriod"/>
            </a:pPr>
            <a:r>
              <a:rPr lang="en-GB" sz="2000" dirty="0">
                <a:solidFill>
                  <a:schemeClr val="accent3">
                    <a:lumMod val="75000"/>
                  </a:schemeClr>
                </a:solidFill>
              </a:rPr>
              <a:t>Enrolling and adhering to ARV</a:t>
            </a:r>
          </a:p>
          <a:p>
            <a:pPr marL="457200" indent="-457200">
              <a:buFont typeface="+mj-lt"/>
              <a:buAutoNum type="arabicPeriod"/>
            </a:pPr>
            <a:r>
              <a:rPr lang="en-GB" sz="2000" dirty="0">
                <a:solidFill>
                  <a:schemeClr val="accent3">
                    <a:lumMod val="75000"/>
                  </a:schemeClr>
                </a:solidFill>
              </a:rPr>
              <a:t>Risks behaviours</a:t>
            </a:r>
          </a:p>
          <a:p>
            <a:pPr marL="0" indent="0">
              <a:buNone/>
            </a:pPr>
            <a:endParaRPr lang="en-GB" dirty="0"/>
          </a:p>
        </p:txBody>
      </p:sp>
      <p:graphicFrame>
        <p:nvGraphicFramePr>
          <p:cNvPr id="8" name="Tableau 7">
            <a:extLst>
              <a:ext uri="{FF2B5EF4-FFF2-40B4-BE49-F238E27FC236}">
                <a16:creationId xmlns:a16="http://schemas.microsoft.com/office/drawing/2014/main" xmlns="" id="{1B446611-25AF-400D-8FBC-AF150FBDD235}"/>
              </a:ext>
            </a:extLst>
          </p:cNvPr>
          <p:cNvGraphicFramePr>
            <a:graphicFrameLocks noGrp="1"/>
          </p:cNvGraphicFramePr>
          <p:nvPr>
            <p:extLst>
              <p:ext uri="{D42A27DB-BD31-4B8C-83A1-F6EECF244321}">
                <p14:modId xmlns:p14="http://schemas.microsoft.com/office/powerpoint/2010/main" val="1575709846"/>
              </p:ext>
            </p:extLst>
          </p:nvPr>
        </p:nvGraphicFramePr>
        <p:xfrm>
          <a:off x="4860033" y="1183521"/>
          <a:ext cx="3826768" cy="4827226"/>
        </p:xfrm>
        <a:graphic>
          <a:graphicData uri="http://schemas.openxmlformats.org/drawingml/2006/table">
            <a:tbl>
              <a:tblPr firstRow="1" firstCol="1" bandRow="1" bandCol="1">
                <a:tableStyleId>{5C22544A-7EE6-4342-B048-85BDC9FD1C3A}</a:tableStyleId>
              </a:tblPr>
              <a:tblGrid>
                <a:gridCol w="3826768">
                  <a:extLst>
                    <a:ext uri="{9D8B030D-6E8A-4147-A177-3AD203B41FA5}">
                      <a16:colId xmlns:a16="http://schemas.microsoft.com/office/drawing/2014/main" xmlns="" val="1283218544"/>
                    </a:ext>
                  </a:extLst>
                </a:gridCol>
              </a:tblGrid>
              <a:tr h="624069">
                <a:tc>
                  <a:txBody>
                    <a:bodyPr/>
                    <a:lstStyle/>
                    <a:p>
                      <a:pPr algn="ctr">
                        <a:spcAft>
                          <a:spcPts val="0"/>
                        </a:spcAft>
                      </a:pPr>
                      <a:r>
                        <a:rPr lang="en-US" sz="1600" dirty="0">
                          <a:effectLst/>
                          <a:latin typeface="+mn-lt"/>
                        </a:rPr>
                        <a:t>Questions on chapter 3 Care and support for PLHIV who use stimulant drugs</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1950597733"/>
                  </a:ext>
                </a:extLst>
              </a:tr>
              <a:tr h="312035">
                <a:tc>
                  <a:txBody>
                    <a:bodyPr/>
                    <a:lstStyle/>
                    <a:p>
                      <a:pPr>
                        <a:spcAft>
                          <a:spcPts val="0"/>
                        </a:spcAft>
                      </a:pPr>
                      <a:r>
                        <a:rPr lang="en-GB" sz="1600">
                          <a:effectLst/>
                          <a:latin typeface="+mn-lt"/>
                        </a:rPr>
                        <a:t>Is there information missing within the chapter?</a:t>
                      </a:r>
                      <a:endParaRPr lang="en-GB" sz="160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2917973373"/>
                  </a:ext>
                </a:extLst>
              </a:tr>
              <a:tr h="624069">
                <a:tc>
                  <a:txBody>
                    <a:bodyPr/>
                    <a:lstStyle/>
                    <a:p>
                      <a:pPr>
                        <a:spcAft>
                          <a:spcPts val="0"/>
                        </a:spcAft>
                      </a:pPr>
                      <a:r>
                        <a:rPr lang="en-GB" sz="1600" dirty="0">
                          <a:effectLst/>
                          <a:latin typeface="+mn-lt"/>
                        </a:rPr>
                        <a:t>Are any parts unclear, ambiguous, confusing, or lacking sufficient detail? </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3363854315"/>
                  </a:ext>
                </a:extLst>
              </a:tr>
              <a:tr h="312035">
                <a:tc>
                  <a:txBody>
                    <a:bodyPr/>
                    <a:lstStyle/>
                    <a:p>
                      <a:pPr>
                        <a:spcAft>
                          <a:spcPts val="0"/>
                        </a:spcAft>
                      </a:pPr>
                      <a:r>
                        <a:rPr lang="en-GB" sz="1600" dirty="0">
                          <a:effectLst/>
                          <a:latin typeface="+mn-lt"/>
                        </a:rPr>
                        <a:t>Are there any factual errors or inconsistencies?</a:t>
                      </a:r>
                    </a:p>
                    <a:p>
                      <a:pPr>
                        <a:spcAft>
                          <a:spcPts val="0"/>
                        </a:spcAft>
                      </a:pP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3069413323"/>
                  </a:ext>
                </a:extLst>
              </a:tr>
              <a:tr h="312035">
                <a:tc>
                  <a:txBody>
                    <a:bodyPr/>
                    <a:lstStyle/>
                    <a:p>
                      <a:pPr>
                        <a:spcAft>
                          <a:spcPts val="0"/>
                        </a:spcAft>
                      </a:pPr>
                      <a:r>
                        <a:rPr lang="fr-FR" sz="1600" dirty="0">
                          <a:effectLst/>
                          <a:latin typeface="+mn-lt"/>
                          <a:ea typeface="Times New Roman" panose="02020603050405020304" pitchFamily="18" charset="0"/>
                        </a:rPr>
                        <a:t>Do </a:t>
                      </a:r>
                      <a:r>
                        <a:rPr lang="fr-FR" sz="1600" dirty="0" err="1">
                          <a:effectLst/>
                          <a:latin typeface="+mn-lt"/>
                          <a:ea typeface="Times New Roman" panose="02020603050405020304" pitchFamily="18" charset="0"/>
                        </a:rPr>
                        <a:t>you</a:t>
                      </a:r>
                      <a:r>
                        <a:rPr lang="fr-FR" sz="1600" dirty="0">
                          <a:effectLst/>
                          <a:latin typeface="+mn-lt"/>
                          <a:ea typeface="Times New Roman" panose="02020603050405020304" pitchFamily="18" charset="0"/>
                        </a:rPr>
                        <a:t> </a:t>
                      </a:r>
                      <a:r>
                        <a:rPr lang="fr-FR" sz="1600" dirty="0" err="1">
                          <a:effectLst/>
                          <a:latin typeface="+mn-lt"/>
                          <a:ea typeface="Times New Roman" panose="02020603050405020304" pitchFamily="18" charset="0"/>
                        </a:rPr>
                        <a:t>think</a:t>
                      </a:r>
                      <a:r>
                        <a:rPr lang="fr-FR" sz="1600" dirty="0">
                          <a:effectLst/>
                          <a:latin typeface="+mn-lt"/>
                          <a:ea typeface="Times New Roman" panose="02020603050405020304" pitchFamily="18" charset="0"/>
                        </a:rPr>
                        <a:t> all parts </a:t>
                      </a:r>
                      <a:r>
                        <a:rPr lang="fr-FR" sz="1600" dirty="0" err="1">
                          <a:effectLst/>
                          <a:latin typeface="+mn-lt"/>
                          <a:ea typeface="Times New Roman" panose="02020603050405020304" pitchFamily="18" charset="0"/>
                        </a:rPr>
                        <a:t>belong</a:t>
                      </a:r>
                      <a:r>
                        <a:rPr lang="fr-FR" sz="1600" dirty="0">
                          <a:effectLst/>
                          <a:latin typeface="+mn-lt"/>
                          <a:ea typeface="Times New Roman" panose="02020603050405020304" pitchFamily="18" charset="0"/>
                        </a:rPr>
                        <a:t> to </a:t>
                      </a:r>
                      <a:r>
                        <a:rPr lang="fr-FR" sz="1600" dirty="0" err="1">
                          <a:effectLst/>
                          <a:latin typeface="+mn-lt"/>
                          <a:ea typeface="Times New Roman" panose="02020603050405020304" pitchFamily="18" charset="0"/>
                        </a:rPr>
                        <a:t>this</a:t>
                      </a:r>
                      <a:r>
                        <a:rPr lang="fr-FR" sz="1600" dirty="0">
                          <a:effectLst/>
                          <a:latin typeface="+mn-lt"/>
                          <a:ea typeface="Times New Roman" panose="02020603050405020304" pitchFamily="18" charset="0"/>
                        </a:rPr>
                        <a:t> </a:t>
                      </a:r>
                      <a:r>
                        <a:rPr lang="fr-FR" sz="1600" dirty="0" err="1">
                          <a:effectLst/>
                          <a:latin typeface="+mn-lt"/>
                          <a:ea typeface="Times New Roman" panose="02020603050405020304" pitchFamily="18" charset="0"/>
                        </a:rPr>
                        <a:t>chapter</a:t>
                      </a:r>
                      <a:r>
                        <a:rPr lang="fr-FR" sz="1600" dirty="0">
                          <a:effectLst/>
                          <a:latin typeface="+mn-lt"/>
                          <a:ea typeface="Times New Roman" panose="02020603050405020304" pitchFamily="18" charset="0"/>
                        </a:rPr>
                        <a:t> or </a:t>
                      </a:r>
                      <a:r>
                        <a:rPr lang="fr-FR" sz="1600" dirty="0" err="1">
                          <a:effectLst/>
                          <a:latin typeface="+mn-lt"/>
                          <a:ea typeface="Times New Roman" panose="02020603050405020304" pitchFamily="18" charset="0"/>
                        </a:rPr>
                        <a:t>should</a:t>
                      </a:r>
                      <a:r>
                        <a:rPr lang="fr-FR" sz="1600" dirty="0">
                          <a:effectLst/>
                          <a:latin typeface="+mn-lt"/>
                          <a:ea typeface="Times New Roman" panose="02020603050405020304" pitchFamily="18" charset="0"/>
                        </a:rPr>
                        <a:t> </a:t>
                      </a:r>
                      <a:r>
                        <a:rPr lang="fr-FR" sz="1600" dirty="0" err="1">
                          <a:effectLst/>
                          <a:latin typeface="+mn-lt"/>
                          <a:ea typeface="Times New Roman" panose="02020603050405020304" pitchFamily="18" charset="0"/>
                        </a:rPr>
                        <a:t>be</a:t>
                      </a:r>
                      <a:r>
                        <a:rPr lang="fr-FR" sz="1600" dirty="0">
                          <a:effectLst/>
                          <a:latin typeface="+mn-lt"/>
                          <a:ea typeface="Times New Roman" panose="02020603050405020304" pitchFamily="18" charset="0"/>
                        </a:rPr>
                        <a:t> </a:t>
                      </a:r>
                      <a:r>
                        <a:rPr lang="fr-FR" sz="1600" dirty="0" err="1">
                          <a:effectLst/>
                          <a:latin typeface="+mn-lt"/>
                          <a:ea typeface="Times New Roman" panose="02020603050405020304" pitchFamily="18" charset="0"/>
                        </a:rPr>
                        <a:t>moved</a:t>
                      </a:r>
                      <a:r>
                        <a:rPr lang="fr-FR" sz="1600" dirty="0">
                          <a:effectLst/>
                          <a:latin typeface="+mn-lt"/>
                          <a:ea typeface="Times New Roman" panose="02020603050405020304" pitchFamily="18" charset="0"/>
                        </a:rPr>
                        <a:t> ? </a:t>
                      </a:r>
                      <a:r>
                        <a:rPr lang="fr-FR" sz="1600" dirty="0" err="1">
                          <a:effectLst/>
                          <a:latin typeface="+mn-lt"/>
                          <a:ea typeface="Times New Roman" panose="02020603050405020304" pitchFamily="18" charset="0"/>
                        </a:rPr>
                        <a:t>Where</a:t>
                      </a:r>
                      <a:r>
                        <a:rPr lang="fr-FR" sz="1600" dirty="0">
                          <a:effectLst/>
                          <a:latin typeface="+mn-lt"/>
                          <a:ea typeface="Times New Roman" panose="02020603050405020304" pitchFamily="18" charset="0"/>
                        </a:rPr>
                        <a:t>?</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2983716309"/>
                  </a:ext>
                </a:extLst>
              </a:tr>
              <a:tr h="312035">
                <a:tc>
                  <a:txBody>
                    <a:bodyPr/>
                    <a:lstStyle/>
                    <a:p>
                      <a:pPr>
                        <a:spcAft>
                          <a:spcPts val="0"/>
                        </a:spcAft>
                      </a:pPr>
                      <a:r>
                        <a:rPr lang="en-GB" sz="1600" dirty="0">
                          <a:effectLst/>
                          <a:latin typeface="+mn-lt"/>
                        </a:rPr>
                        <a:t>Is the information useful</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4182566789"/>
                  </a:ext>
                </a:extLst>
              </a:tr>
              <a:tr h="624069">
                <a:tc>
                  <a:txBody>
                    <a:bodyPr/>
                    <a:lstStyle/>
                    <a:p>
                      <a:pPr>
                        <a:spcAft>
                          <a:spcPts val="0"/>
                        </a:spcAft>
                      </a:pPr>
                      <a:r>
                        <a:rPr lang="en-GB" sz="1600" dirty="0">
                          <a:effectLst/>
                          <a:latin typeface="+mn-lt"/>
                        </a:rPr>
                        <a:t>Do you know other resources you would like to add</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309136861"/>
                  </a:ext>
                </a:extLst>
              </a:tr>
              <a:tr h="936104">
                <a:tc>
                  <a:txBody>
                    <a:bodyPr/>
                    <a:lstStyle/>
                    <a:p>
                      <a:pPr>
                        <a:spcAft>
                          <a:spcPts val="0"/>
                        </a:spcAft>
                      </a:pPr>
                      <a:r>
                        <a:rPr lang="en-GB" sz="1600" u="sng" dirty="0">
                          <a:effectLst/>
                          <a:latin typeface="+mn-lt"/>
                        </a:rPr>
                        <a:t>Specific comments</a:t>
                      </a:r>
                      <a:r>
                        <a:rPr lang="en-GB" sz="1200" u="sng" dirty="0">
                          <a:effectLst/>
                          <a:latin typeface="+mn-lt"/>
                        </a:rPr>
                        <a:t>: </a:t>
                      </a:r>
                      <a:r>
                        <a:rPr lang="en-GB" sz="1200" dirty="0">
                          <a:effectLst/>
                          <a:latin typeface="+mn-lt"/>
                        </a:rPr>
                        <a:t>please use chapter and page numbers or section or line numbers</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3143845636"/>
                  </a:ext>
                </a:extLst>
              </a:tr>
            </a:tbl>
          </a:graphicData>
        </a:graphic>
      </p:graphicFrame>
    </p:spTree>
    <p:extLst>
      <p:ext uri="{BB962C8B-B14F-4D97-AF65-F5344CB8AC3E}">
        <p14:creationId xmlns:p14="http://schemas.microsoft.com/office/powerpoint/2010/main" val="3009479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xmlns="" id="{FC30B968-C394-42E7-B5B1-D5CE060CE5C3}"/>
              </a:ext>
            </a:extLst>
          </p:cNvPr>
          <p:cNvSpPr>
            <a:spLocks noGrp="1"/>
          </p:cNvSpPr>
          <p:nvPr>
            <p:ph type="title"/>
          </p:nvPr>
        </p:nvSpPr>
        <p:spPr>
          <a:xfrm>
            <a:off x="457200" y="274638"/>
            <a:ext cx="8229600" cy="778098"/>
          </a:xfrm>
        </p:spPr>
        <p:txBody>
          <a:bodyPr>
            <a:normAutofit/>
          </a:bodyPr>
          <a:lstStyle/>
          <a:p>
            <a:r>
              <a:rPr lang="en-GB" sz="2800" dirty="0">
                <a:solidFill>
                  <a:schemeClr val="accent3">
                    <a:lumMod val="75000"/>
                  </a:schemeClr>
                </a:solidFill>
              </a:rPr>
              <a:t>CHAPTER 4.	CRITICAL ENABLERS</a:t>
            </a:r>
          </a:p>
        </p:txBody>
      </p:sp>
      <p:sp>
        <p:nvSpPr>
          <p:cNvPr id="4" name="Espace réservé du contenu 3">
            <a:extLst>
              <a:ext uri="{FF2B5EF4-FFF2-40B4-BE49-F238E27FC236}">
                <a16:creationId xmlns:a16="http://schemas.microsoft.com/office/drawing/2014/main" xmlns="" id="{B288DC84-3C71-4DCD-97CE-AB6901396EA9}"/>
              </a:ext>
            </a:extLst>
          </p:cNvPr>
          <p:cNvSpPr>
            <a:spLocks noGrp="1"/>
          </p:cNvSpPr>
          <p:nvPr>
            <p:ph sz="half" idx="1"/>
          </p:nvPr>
        </p:nvSpPr>
        <p:spPr>
          <a:xfrm>
            <a:off x="107504" y="1484784"/>
            <a:ext cx="4608512" cy="4525963"/>
          </a:xfrm>
        </p:spPr>
        <p:txBody>
          <a:bodyPr>
            <a:normAutofit/>
          </a:bodyPr>
          <a:lstStyle/>
          <a:p>
            <a:r>
              <a:rPr lang="en-GB" sz="1600" i="1" dirty="0">
                <a:ea typeface="Yu Mincho" panose="02020400000000000000" pitchFamily="18" charset="-128"/>
                <a:cs typeface="Times New Roman" panose="02020603050405020304" pitchFamily="18" charset="0"/>
              </a:rPr>
              <a:t>Describes structural barriers to be removed to facilitate access to HIV services for people who use stimulants</a:t>
            </a:r>
          </a:p>
          <a:p>
            <a:r>
              <a:rPr lang="fr-FR" sz="1600" i="1" dirty="0">
                <a:ea typeface="Yu Mincho" panose="02020400000000000000" pitchFamily="18" charset="-128"/>
                <a:cs typeface="Times New Roman" panose="02020603050405020304" pitchFamily="18" charset="0"/>
              </a:rPr>
              <a:t>2</a:t>
            </a:r>
            <a:r>
              <a:rPr lang="en-GB" sz="1600" i="1" dirty="0">
                <a:ea typeface="Yu Mincho" panose="02020400000000000000" pitchFamily="18" charset="-128"/>
                <a:cs typeface="Times New Roman" panose="02020603050405020304" pitchFamily="18" charset="0"/>
              </a:rPr>
              <a:t> pages</a:t>
            </a:r>
          </a:p>
          <a:p>
            <a:r>
              <a:rPr lang="fr-FR" sz="1600" i="1" dirty="0">
                <a:ea typeface="Yu Mincho" panose="02020400000000000000" pitchFamily="18" charset="-128"/>
                <a:cs typeface="Times New Roman" panose="02020603050405020304" pitchFamily="18" charset="0"/>
              </a:rPr>
              <a:t>It </a:t>
            </a:r>
            <a:r>
              <a:rPr lang="fr-FR" sz="1600" i="1" dirty="0" err="1">
                <a:ea typeface="Yu Mincho" panose="02020400000000000000" pitchFamily="18" charset="-128"/>
                <a:cs typeface="Times New Roman" panose="02020603050405020304" pitchFamily="18" charset="0"/>
              </a:rPr>
              <a:t>covers</a:t>
            </a:r>
            <a:r>
              <a:rPr lang="fr-FR" sz="1600" i="1" dirty="0">
                <a:ea typeface="Yu Mincho" panose="02020400000000000000" pitchFamily="18" charset="-128"/>
                <a:cs typeface="Times New Roman" panose="02020603050405020304" pitchFamily="18" charset="0"/>
              </a:rPr>
              <a:t> the </a:t>
            </a:r>
            <a:r>
              <a:rPr lang="fr-FR" sz="1600" i="1" dirty="0" err="1">
                <a:ea typeface="Yu Mincho" panose="02020400000000000000" pitchFamily="18" charset="-128"/>
                <a:cs typeface="Times New Roman" panose="02020603050405020304" pitchFamily="18" charset="0"/>
              </a:rPr>
              <a:t>following</a:t>
            </a:r>
            <a:r>
              <a:rPr lang="fr-FR" sz="1600" dirty="0">
                <a:ea typeface="Yu Mincho" panose="02020400000000000000" pitchFamily="18" charset="-128"/>
                <a:cs typeface="Times New Roman" panose="02020603050405020304" pitchFamily="18" charset="0"/>
              </a:rPr>
              <a:t>:</a:t>
            </a:r>
            <a:endParaRPr lang="en-GB" sz="2400" u="sng" dirty="0">
              <a:solidFill>
                <a:srgbClr val="0563C1"/>
              </a:solidFill>
              <a:ea typeface="Yu Mincho" panose="02020400000000000000" pitchFamily="18" charset="-128"/>
              <a:cs typeface="Times New Roman" panose="02020603050405020304" pitchFamily="18" charset="0"/>
            </a:endParaRPr>
          </a:p>
          <a:p>
            <a:pPr marL="0" indent="0">
              <a:buNone/>
            </a:pPr>
            <a:endParaRPr lang="en-GB" sz="2400" u="sng" dirty="0">
              <a:solidFill>
                <a:srgbClr val="0563C1"/>
              </a:solidFill>
              <a:ea typeface="Yu Mincho" panose="02020400000000000000" pitchFamily="18" charset="-128"/>
              <a:cs typeface="Times New Roman" panose="02020603050405020304" pitchFamily="18" charset="0"/>
            </a:endParaRPr>
          </a:p>
          <a:p>
            <a:pPr marL="457200" indent="-457200">
              <a:buFont typeface="+mj-lt"/>
              <a:buAutoNum type="arabicPeriod"/>
            </a:pPr>
            <a:r>
              <a:rPr lang="en-GB" sz="2000" dirty="0">
                <a:solidFill>
                  <a:schemeClr val="accent3">
                    <a:lumMod val="75000"/>
                  </a:schemeClr>
                </a:solidFill>
              </a:rPr>
              <a:t>Stigma and discrimination</a:t>
            </a:r>
          </a:p>
          <a:p>
            <a:pPr marL="457200" indent="-457200">
              <a:buFont typeface="+mj-lt"/>
              <a:buAutoNum type="arabicPeriod"/>
            </a:pPr>
            <a:r>
              <a:rPr lang="en-GB" sz="2000" dirty="0">
                <a:solidFill>
                  <a:schemeClr val="accent3">
                    <a:lumMod val="75000"/>
                  </a:schemeClr>
                </a:solidFill>
              </a:rPr>
              <a:t>Legal and policy framework</a:t>
            </a:r>
          </a:p>
          <a:p>
            <a:pPr marL="457200" indent="-457200">
              <a:buFont typeface="+mj-lt"/>
              <a:buAutoNum type="arabicPeriod"/>
            </a:pPr>
            <a:r>
              <a:rPr lang="en-GB" sz="2000" dirty="0">
                <a:solidFill>
                  <a:schemeClr val="accent3">
                    <a:lumMod val="75000"/>
                  </a:schemeClr>
                </a:solidFill>
              </a:rPr>
              <a:t>Community engagement</a:t>
            </a:r>
          </a:p>
          <a:p>
            <a:pPr marL="457200" indent="-457200">
              <a:buFont typeface="+mj-lt"/>
              <a:buAutoNum type="arabicPeriod"/>
            </a:pPr>
            <a:r>
              <a:rPr lang="en-GB" sz="2000" dirty="0">
                <a:solidFill>
                  <a:schemeClr val="accent3">
                    <a:lumMod val="75000"/>
                  </a:schemeClr>
                </a:solidFill>
              </a:rPr>
              <a:t>Law enforcement practices</a:t>
            </a:r>
          </a:p>
          <a:p>
            <a:pPr marL="457200" indent="-457200">
              <a:buFont typeface="+mj-lt"/>
              <a:buAutoNum type="arabicPeriod"/>
            </a:pPr>
            <a:r>
              <a:rPr lang="en-GB" sz="2000" dirty="0">
                <a:solidFill>
                  <a:schemeClr val="accent3">
                    <a:lumMod val="75000"/>
                  </a:schemeClr>
                </a:solidFill>
              </a:rPr>
              <a:t>Closing Compulsory detention centres</a:t>
            </a:r>
          </a:p>
          <a:p>
            <a:endParaRPr lang="en-GB" dirty="0"/>
          </a:p>
        </p:txBody>
      </p:sp>
      <p:graphicFrame>
        <p:nvGraphicFramePr>
          <p:cNvPr id="8" name="Tableau 7">
            <a:extLst>
              <a:ext uri="{FF2B5EF4-FFF2-40B4-BE49-F238E27FC236}">
                <a16:creationId xmlns:a16="http://schemas.microsoft.com/office/drawing/2014/main" xmlns="" id="{1B446611-25AF-400D-8FBC-AF150FBDD235}"/>
              </a:ext>
            </a:extLst>
          </p:cNvPr>
          <p:cNvGraphicFramePr>
            <a:graphicFrameLocks noGrp="1"/>
          </p:cNvGraphicFramePr>
          <p:nvPr>
            <p:extLst>
              <p:ext uri="{D42A27DB-BD31-4B8C-83A1-F6EECF244321}">
                <p14:modId xmlns:p14="http://schemas.microsoft.com/office/powerpoint/2010/main" val="2648317674"/>
              </p:ext>
            </p:extLst>
          </p:nvPr>
        </p:nvGraphicFramePr>
        <p:xfrm>
          <a:off x="5004048" y="1196752"/>
          <a:ext cx="3616697" cy="4827226"/>
        </p:xfrm>
        <a:graphic>
          <a:graphicData uri="http://schemas.openxmlformats.org/drawingml/2006/table">
            <a:tbl>
              <a:tblPr firstRow="1" firstCol="1" bandRow="1" bandCol="1">
                <a:tableStyleId>{5C22544A-7EE6-4342-B048-85BDC9FD1C3A}</a:tableStyleId>
              </a:tblPr>
              <a:tblGrid>
                <a:gridCol w="3616697">
                  <a:extLst>
                    <a:ext uri="{9D8B030D-6E8A-4147-A177-3AD203B41FA5}">
                      <a16:colId xmlns:a16="http://schemas.microsoft.com/office/drawing/2014/main" xmlns="" val="1283218544"/>
                    </a:ext>
                  </a:extLst>
                </a:gridCol>
              </a:tblGrid>
              <a:tr h="624069">
                <a:tc>
                  <a:txBody>
                    <a:bodyPr/>
                    <a:lstStyle/>
                    <a:p>
                      <a:pPr algn="ctr">
                        <a:spcAft>
                          <a:spcPts val="0"/>
                        </a:spcAft>
                      </a:pPr>
                      <a:r>
                        <a:rPr lang="en-US" sz="1600" dirty="0">
                          <a:effectLst/>
                        </a:rPr>
                        <a:t>Questions on chapter 4 Critical Enablers</a:t>
                      </a:r>
                      <a:endParaRPr lang="en-GB"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1950597733"/>
                  </a:ext>
                </a:extLst>
              </a:tr>
              <a:tr h="312035">
                <a:tc>
                  <a:txBody>
                    <a:bodyPr/>
                    <a:lstStyle/>
                    <a:p>
                      <a:pPr>
                        <a:spcAft>
                          <a:spcPts val="0"/>
                        </a:spcAft>
                      </a:pPr>
                      <a:r>
                        <a:rPr lang="en-GB" sz="1600" dirty="0">
                          <a:effectLst/>
                          <a:latin typeface="+mn-lt"/>
                        </a:rPr>
                        <a:t>Is there information missing within the chapter?</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2917973373"/>
                  </a:ext>
                </a:extLst>
              </a:tr>
              <a:tr h="624069">
                <a:tc>
                  <a:txBody>
                    <a:bodyPr/>
                    <a:lstStyle/>
                    <a:p>
                      <a:pPr>
                        <a:spcAft>
                          <a:spcPts val="0"/>
                        </a:spcAft>
                      </a:pPr>
                      <a:r>
                        <a:rPr lang="en-GB" sz="1600" dirty="0">
                          <a:effectLst/>
                          <a:latin typeface="+mn-lt"/>
                        </a:rPr>
                        <a:t>Are any parts unclear, ambiguous, confusing, or lacking sufficient detail? </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3363854315"/>
                  </a:ext>
                </a:extLst>
              </a:tr>
              <a:tr h="312035">
                <a:tc>
                  <a:txBody>
                    <a:bodyPr/>
                    <a:lstStyle/>
                    <a:p>
                      <a:pPr>
                        <a:spcAft>
                          <a:spcPts val="0"/>
                        </a:spcAft>
                      </a:pPr>
                      <a:r>
                        <a:rPr lang="en-GB" sz="1600" dirty="0">
                          <a:effectLst/>
                          <a:latin typeface="+mn-lt"/>
                        </a:rPr>
                        <a:t>Are there any factual errors or inconsistencies?</a:t>
                      </a:r>
                    </a:p>
                    <a:p>
                      <a:pPr>
                        <a:spcAft>
                          <a:spcPts val="0"/>
                        </a:spcAft>
                      </a:pP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3069413323"/>
                  </a:ext>
                </a:extLst>
              </a:tr>
              <a:tr h="312035">
                <a:tc>
                  <a:txBody>
                    <a:bodyPr/>
                    <a:lstStyle/>
                    <a:p>
                      <a:pPr>
                        <a:spcAft>
                          <a:spcPts val="0"/>
                        </a:spcAft>
                      </a:pPr>
                      <a:r>
                        <a:rPr lang="fr-FR" sz="1600" dirty="0">
                          <a:effectLst/>
                          <a:latin typeface="+mn-lt"/>
                          <a:ea typeface="Times New Roman" panose="02020603050405020304" pitchFamily="18" charset="0"/>
                        </a:rPr>
                        <a:t>Do </a:t>
                      </a:r>
                      <a:r>
                        <a:rPr lang="fr-FR" sz="1600" dirty="0" err="1">
                          <a:effectLst/>
                          <a:latin typeface="+mn-lt"/>
                          <a:ea typeface="Times New Roman" panose="02020603050405020304" pitchFamily="18" charset="0"/>
                        </a:rPr>
                        <a:t>you</a:t>
                      </a:r>
                      <a:r>
                        <a:rPr lang="fr-FR" sz="1600" dirty="0">
                          <a:effectLst/>
                          <a:latin typeface="+mn-lt"/>
                          <a:ea typeface="Times New Roman" panose="02020603050405020304" pitchFamily="18" charset="0"/>
                        </a:rPr>
                        <a:t> </a:t>
                      </a:r>
                      <a:r>
                        <a:rPr lang="fr-FR" sz="1600" dirty="0" err="1">
                          <a:effectLst/>
                          <a:latin typeface="+mn-lt"/>
                          <a:ea typeface="Times New Roman" panose="02020603050405020304" pitchFamily="18" charset="0"/>
                        </a:rPr>
                        <a:t>think</a:t>
                      </a:r>
                      <a:r>
                        <a:rPr lang="fr-FR" sz="1600" dirty="0">
                          <a:effectLst/>
                          <a:latin typeface="+mn-lt"/>
                          <a:ea typeface="Times New Roman" panose="02020603050405020304" pitchFamily="18" charset="0"/>
                        </a:rPr>
                        <a:t> all parts </a:t>
                      </a:r>
                      <a:r>
                        <a:rPr lang="fr-FR" sz="1600" dirty="0" err="1">
                          <a:effectLst/>
                          <a:latin typeface="+mn-lt"/>
                          <a:ea typeface="Times New Roman" panose="02020603050405020304" pitchFamily="18" charset="0"/>
                        </a:rPr>
                        <a:t>belong</a:t>
                      </a:r>
                      <a:r>
                        <a:rPr lang="fr-FR" sz="1600" dirty="0">
                          <a:effectLst/>
                          <a:latin typeface="+mn-lt"/>
                          <a:ea typeface="Times New Roman" panose="02020603050405020304" pitchFamily="18" charset="0"/>
                        </a:rPr>
                        <a:t> to </a:t>
                      </a:r>
                      <a:r>
                        <a:rPr lang="fr-FR" sz="1600" dirty="0" err="1">
                          <a:effectLst/>
                          <a:latin typeface="+mn-lt"/>
                          <a:ea typeface="Times New Roman" panose="02020603050405020304" pitchFamily="18" charset="0"/>
                        </a:rPr>
                        <a:t>this</a:t>
                      </a:r>
                      <a:r>
                        <a:rPr lang="fr-FR" sz="1600" dirty="0">
                          <a:effectLst/>
                          <a:latin typeface="+mn-lt"/>
                          <a:ea typeface="Times New Roman" panose="02020603050405020304" pitchFamily="18" charset="0"/>
                        </a:rPr>
                        <a:t> </a:t>
                      </a:r>
                      <a:r>
                        <a:rPr lang="fr-FR" sz="1600" dirty="0" err="1">
                          <a:effectLst/>
                          <a:latin typeface="+mn-lt"/>
                          <a:ea typeface="Times New Roman" panose="02020603050405020304" pitchFamily="18" charset="0"/>
                        </a:rPr>
                        <a:t>chapter</a:t>
                      </a:r>
                      <a:r>
                        <a:rPr lang="fr-FR" sz="1600" dirty="0">
                          <a:effectLst/>
                          <a:latin typeface="+mn-lt"/>
                          <a:ea typeface="Times New Roman" panose="02020603050405020304" pitchFamily="18" charset="0"/>
                        </a:rPr>
                        <a:t> or </a:t>
                      </a:r>
                      <a:r>
                        <a:rPr lang="fr-FR" sz="1600" dirty="0" err="1">
                          <a:effectLst/>
                          <a:latin typeface="+mn-lt"/>
                          <a:ea typeface="Times New Roman" panose="02020603050405020304" pitchFamily="18" charset="0"/>
                        </a:rPr>
                        <a:t>should</a:t>
                      </a:r>
                      <a:r>
                        <a:rPr lang="fr-FR" sz="1600" dirty="0">
                          <a:effectLst/>
                          <a:latin typeface="+mn-lt"/>
                          <a:ea typeface="Times New Roman" panose="02020603050405020304" pitchFamily="18" charset="0"/>
                        </a:rPr>
                        <a:t> </a:t>
                      </a:r>
                      <a:r>
                        <a:rPr lang="fr-FR" sz="1600" dirty="0" err="1">
                          <a:effectLst/>
                          <a:latin typeface="+mn-lt"/>
                          <a:ea typeface="Times New Roman" panose="02020603050405020304" pitchFamily="18" charset="0"/>
                        </a:rPr>
                        <a:t>be</a:t>
                      </a:r>
                      <a:r>
                        <a:rPr lang="fr-FR" sz="1600" dirty="0">
                          <a:effectLst/>
                          <a:latin typeface="+mn-lt"/>
                          <a:ea typeface="Times New Roman" panose="02020603050405020304" pitchFamily="18" charset="0"/>
                        </a:rPr>
                        <a:t> </a:t>
                      </a:r>
                      <a:r>
                        <a:rPr lang="fr-FR" sz="1600" dirty="0" err="1">
                          <a:effectLst/>
                          <a:latin typeface="+mn-lt"/>
                          <a:ea typeface="Times New Roman" panose="02020603050405020304" pitchFamily="18" charset="0"/>
                        </a:rPr>
                        <a:t>moved</a:t>
                      </a:r>
                      <a:r>
                        <a:rPr lang="fr-FR" sz="1600" dirty="0">
                          <a:effectLst/>
                          <a:latin typeface="+mn-lt"/>
                          <a:ea typeface="Times New Roman" panose="02020603050405020304" pitchFamily="18" charset="0"/>
                        </a:rPr>
                        <a:t> ? </a:t>
                      </a:r>
                      <a:r>
                        <a:rPr lang="fr-FR" sz="1600" dirty="0" err="1">
                          <a:effectLst/>
                          <a:latin typeface="+mn-lt"/>
                          <a:ea typeface="Times New Roman" panose="02020603050405020304" pitchFamily="18" charset="0"/>
                        </a:rPr>
                        <a:t>Where</a:t>
                      </a:r>
                      <a:r>
                        <a:rPr lang="fr-FR" sz="1600" dirty="0">
                          <a:effectLst/>
                          <a:latin typeface="+mn-lt"/>
                          <a:ea typeface="Times New Roman" panose="02020603050405020304" pitchFamily="18" charset="0"/>
                        </a:rPr>
                        <a:t>?</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2983716309"/>
                  </a:ext>
                </a:extLst>
              </a:tr>
              <a:tr h="312035">
                <a:tc>
                  <a:txBody>
                    <a:bodyPr/>
                    <a:lstStyle/>
                    <a:p>
                      <a:pPr>
                        <a:spcAft>
                          <a:spcPts val="0"/>
                        </a:spcAft>
                      </a:pPr>
                      <a:r>
                        <a:rPr lang="en-GB" sz="1600" dirty="0">
                          <a:effectLst/>
                          <a:latin typeface="+mn-lt"/>
                        </a:rPr>
                        <a:t>Is the information useful</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4182566789"/>
                  </a:ext>
                </a:extLst>
              </a:tr>
              <a:tr h="624069">
                <a:tc>
                  <a:txBody>
                    <a:bodyPr/>
                    <a:lstStyle/>
                    <a:p>
                      <a:pPr>
                        <a:spcAft>
                          <a:spcPts val="0"/>
                        </a:spcAft>
                      </a:pPr>
                      <a:r>
                        <a:rPr lang="en-GB" sz="1600" dirty="0">
                          <a:effectLst/>
                          <a:latin typeface="+mn-lt"/>
                        </a:rPr>
                        <a:t>Do you know resources you would like to add</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309136861"/>
                  </a:ext>
                </a:extLst>
              </a:tr>
              <a:tr h="936104">
                <a:tc>
                  <a:txBody>
                    <a:bodyPr/>
                    <a:lstStyle/>
                    <a:p>
                      <a:pPr>
                        <a:spcAft>
                          <a:spcPts val="0"/>
                        </a:spcAft>
                      </a:pPr>
                      <a:r>
                        <a:rPr lang="en-GB" sz="1600" u="sng" dirty="0">
                          <a:effectLst/>
                          <a:latin typeface="+mn-lt"/>
                        </a:rPr>
                        <a:t>Specific comments: </a:t>
                      </a:r>
                      <a:r>
                        <a:rPr lang="en-GB" sz="1600" dirty="0">
                          <a:effectLst/>
                          <a:latin typeface="+mn-lt"/>
                        </a:rPr>
                        <a:t>please use chapter and page numbers or section or line numbers</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3143845636"/>
                  </a:ext>
                </a:extLst>
              </a:tr>
            </a:tbl>
          </a:graphicData>
        </a:graphic>
      </p:graphicFrame>
    </p:spTree>
    <p:extLst>
      <p:ext uri="{BB962C8B-B14F-4D97-AF65-F5344CB8AC3E}">
        <p14:creationId xmlns:p14="http://schemas.microsoft.com/office/powerpoint/2010/main" val="26108547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solidFill>
                  <a:schemeClr val="accent3">
                    <a:lumMod val="75000"/>
                  </a:schemeClr>
                </a:solidFill>
              </a:rPr>
              <a:t>Steps in the development of UNODC Guide on Stimulant Drug Use and HIV</a:t>
            </a:r>
            <a:endParaRPr lang="en-GB" sz="3200" dirty="0"/>
          </a:p>
        </p:txBody>
      </p:sp>
      <p:pic>
        <p:nvPicPr>
          <p:cNvPr id="7" name="Content Placeholder 6"/>
          <p:cNvPicPr>
            <a:picLocks noGrp="1" noChangeAspect="1"/>
          </p:cNvPicPr>
          <p:nvPr>
            <p:ph sz="half" idx="2"/>
          </p:nvPr>
        </p:nvPicPr>
        <p:blipFill>
          <a:blip r:embed="rId3"/>
          <a:stretch>
            <a:fillRect/>
          </a:stretch>
        </p:blipFill>
        <p:spPr>
          <a:xfrm>
            <a:off x="7392307" y="4136889"/>
            <a:ext cx="1560186" cy="2217106"/>
          </a:xfrm>
          <a:prstGeom prst="rect">
            <a:avLst/>
          </a:prstGeom>
        </p:spPr>
      </p:pic>
      <p:sp>
        <p:nvSpPr>
          <p:cNvPr id="6" name="Content Placeholder 5"/>
          <p:cNvSpPr>
            <a:spLocks noGrp="1"/>
          </p:cNvSpPr>
          <p:nvPr>
            <p:ph sz="quarter" idx="4"/>
          </p:nvPr>
        </p:nvSpPr>
        <p:spPr>
          <a:xfrm>
            <a:off x="2020245" y="5296070"/>
            <a:ext cx="4691854" cy="821998"/>
          </a:xfrm>
        </p:spPr>
        <p:txBody>
          <a:bodyPr>
            <a:normAutofit/>
          </a:bodyPr>
          <a:lstStyle/>
          <a:p>
            <a:pPr marL="0" indent="0" algn="ctr">
              <a:buNone/>
            </a:pPr>
            <a:r>
              <a:rPr lang="en-GB" sz="2000" b="1" dirty="0">
                <a:solidFill>
                  <a:schemeClr val="accent3">
                    <a:lumMod val="50000"/>
                  </a:schemeClr>
                </a:solidFill>
              </a:rPr>
              <a:t>UNODC CSO group establishes a working group on Stimulants and HIV </a:t>
            </a:r>
          </a:p>
          <a:p>
            <a:endParaRPr lang="en-GB" dirty="0"/>
          </a:p>
        </p:txBody>
      </p:sp>
      <p:sp>
        <p:nvSpPr>
          <p:cNvPr id="8" name="Content Placeholder 5"/>
          <p:cNvSpPr txBox="1">
            <a:spLocks/>
          </p:cNvSpPr>
          <p:nvPr/>
        </p:nvSpPr>
        <p:spPr>
          <a:xfrm>
            <a:off x="898640" y="5285682"/>
            <a:ext cx="944488" cy="53977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pPr marL="0" indent="0" algn="ctr">
              <a:buNone/>
            </a:pPr>
            <a:r>
              <a:rPr lang="en-US" b="1" dirty="0">
                <a:solidFill>
                  <a:schemeClr val="accent3">
                    <a:lumMod val="50000"/>
                  </a:schemeClr>
                </a:solidFill>
              </a:rPr>
              <a:t>2013</a:t>
            </a:r>
            <a:endParaRPr lang="en-GB" b="1" dirty="0">
              <a:solidFill>
                <a:schemeClr val="accent3">
                  <a:lumMod val="50000"/>
                </a:schemeClr>
              </a:solidFill>
            </a:endParaRPr>
          </a:p>
        </p:txBody>
      </p:sp>
      <p:sp>
        <p:nvSpPr>
          <p:cNvPr id="9" name="Content Placeholder 5"/>
          <p:cNvSpPr txBox="1">
            <a:spLocks/>
          </p:cNvSpPr>
          <p:nvPr/>
        </p:nvSpPr>
        <p:spPr>
          <a:xfrm>
            <a:off x="1847635" y="3059735"/>
            <a:ext cx="4969683" cy="103466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pPr marL="0" indent="0" algn="ctr">
              <a:buNone/>
            </a:pPr>
            <a:r>
              <a:rPr lang="en-US" sz="2000" b="1" dirty="0">
                <a:solidFill>
                  <a:schemeClr val="accent3">
                    <a:lumMod val="50000"/>
                  </a:schemeClr>
                </a:solidFill>
              </a:rPr>
              <a:t>Global Technical Meeting on Stimulant Drug Use and HIV, in São Paulo, Brazil</a:t>
            </a:r>
          </a:p>
          <a:p>
            <a:pPr marL="0" indent="0">
              <a:buNone/>
            </a:pPr>
            <a:endParaRPr lang="en-GB" sz="2000" b="1" dirty="0">
              <a:solidFill>
                <a:schemeClr val="accent3">
                  <a:lumMod val="50000"/>
                </a:schemeClr>
              </a:solidFill>
            </a:endParaRPr>
          </a:p>
        </p:txBody>
      </p:sp>
      <p:sp>
        <p:nvSpPr>
          <p:cNvPr id="10" name="Content Placeholder 5"/>
          <p:cNvSpPr txBox="1">
            <a:spLocks/>
          </p:cNvSpPr>
          <p:nvPr/>
        </p:nvSpPr>
        <p:spPr>
          <a:xfrm>
            <a:off x="825684" y="1769474"/>
            <a:ext cx="1090403" cy="50405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pPr marL="0" indent="0" algn="ctr">
              <a:buNone/>
            </a:pPr>
            <a:r>
              <a:rPr lang="en-US" b="1" dirty="0">
                <a:solidFill>
                  <a:schemeClr val="accent3">
                    <a:lumMod val="50000"/>
                  </a:schemeClr>
                </a:solidFill>
              </a:rPr>
              <a:t>2012</a:t>
            </a:r>
            <a:endParaRPr lang="en-GB" b="1" dirty="0">
              <a:solidFill>
                <a:schemeClr val="accent3">
                  <a:lumMod val="50000"/>
                </a:schemeClr>
              </a:solidFill>
            </a:endParaRPr>
          </a:p>
        </p:txBody>
      </p:sp>
      <p:sp>
        <p:nvSpPr>
          <p:cNvPr id="11" name="Content Placeholder 5"/>
          <p:cNvSpPr txBox="1">
            <a:spLocks/>
          </p:cNvSpPr>
          <p:nvPr/>
        </p:nvSpPr>
        <p:spPr>
          <a:xfrm>
            <a:off x="1847635" y="1849798"/>
            <a:ext cx="4907642" cy="99534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pPr marL="0" indent="0" algn="ctr">
              <a:buNone/>
            </a:pPr>
            <a:r>
              <a:rPr lang="en-GB" sz="2000" b="1" dirty="0">
                <a:solidFill>
                  <a:schemeClr val="accent3">
                    <a:lumMod val="50000"/>
                  </a:schemeClr>
                </a:solidFill>
              </a:rPr>
              <a:t>First draft of the Technical Guide (</a:t>
            </a:r>
            <a:r>
              <a:rPr lang="en-GB" sz="2000" b="1" dirty="0" err="1">
                <a:solidFill>
                  <a:schemeClr val="accent3">
                    <a:lumMod val="50000"/>
                  </a:schemeClr>
                </a:solidFill>
              </a:rPr>
              <a:t>Prof.</a:t>
            </a:r>
            <a:r>
              <a:rPr lang="en-GB" sz="2000" b="1" dirty="0">
                <a:solidFill>
                  <a:schemeClr val="accent3">
                    <a:lumMod val="50000"/>
                  </a:schemeClr>
                </a:solidFill>
              </a:rPr>
              <a:t> Steven </a:t>
            </a:r>
            <a:r>
              <a:rPr lang="en-GB" sz="2000" b="1" dirty="0" err="1">
                <a:solidFill>
                  <a:schemeClr val="accent3">
                    <a:lumMod val="50000"/>
                  </a:schemeClr>
                </a:solidFill>
              </a:rPr>
              <a:t>Shoptaw</a:t>
            </a:r>
            <a:r>
              <a:rPr lang="en-GB" sz="2000" b="1" dirty="0">
                <a:solidFill>
                  <a:schemeClr val="accent3">
                    <a:lumMod val="50000"/>
                  </a:schemeClr>
                </a:solidFill>
              </a:rPr>
              <a:t>)</a:t>
            </a:r>
          </a:p>
          <a:p>
            <a:pPr marL="0" indent="0" algn="ctr">
              <a:buNone/>
            </a:pPr>
            <a:endParaRPr lang="en-GB" sz="1400" b="1" dirty="0">
              <a:solidFill>
                <a:schemeClr val="accent3">
                  <a:lumMod val="50000"/>
                </a:schemeClr>
              </a:solidFill>
            </a:endParaRPr>
          </a:p>
        </p:txBody>
      </p:sp>
      <p:sp>
        <p:nvSpPr>
          <p:cNvPr id="12" name="Content Placeholder 5"/>
          <p:cNvSpPr txBox="1">
            <a:spLocks/>
          </p:cNvSpPr>
          <p:nvPr/>
        </p:nvSpPr>
        <p:spPr>
          <a:xfrm>
            <a:off x="855451" y="3059735"/>
            <a:ext cx="1090403" cy="50405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pPr marL="0" indent="0" algn="ctr">
              <a:buNone/>
            </a:pPr>
            <a:r>
              <a:rPr lang="en-US" b="1" dirty="0">
                <a:solidFill>
                  <a:schemeClr val="accent3">
                    <a:lumMod val="50000"/>
                  </a:schemeClr>
                </a:solidFill>
              </a:rPr>
              <a:t>2012</a:t>
            </a:r>
            <a:endParaRPr lang="en-GB" b="1" dirty="0">
              <a:solidFill>
                <a:schemeClr val="accent3">
                  <a:lumMod val="50000"/>
                </a:schemeClr>
              </a:solidFill>
            </a:endParaRPr>
          </a:p>
        </p:txBody>
      </p:sp>
      <p:sp>
        <p:nvSpPr>
          <p:cNvPr id="13" name="Down Arrow 12"/>
          <p:cNvSpPr/>
          <p:nvPr/>
        </p:nvSpPr>
        <p:spPr>
          <a:xfrm>
            <a:off x="1128570" y="2357264"/>
            <a:ext cx="484632" cy="4948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Down Arrow 13"/>
          <p:cNvSpPr/>
          <p:nvPr/>
        </p:nvSpPr>
        <p:spPr>
          <a:xfrm>
            <a:off x="1133234" y="3685643"/>
            <a:ext cx="484632" cy="4512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Content Placeholder 4">
            <a:extLst>
              <a:ext uri="{FF2B5EF4-FFF2-40B4-BE49-F238E27FC236}">
                <a16:creationId xmlns:a16="http://schemas.microsoft.com/office/drawing/2014/main" xmlns="" id="{A8658ACD-436C-4280-B6D8-AC0B019C7AD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6711551" y="1668119"/>
            <a:ext cx="2322290" cy="1895671"/>
          </a:xfrm>
          <a:prstGeom prst="rect">
            <a:avLst/>
          </a:prstGeom>
        </p:spPr>
      </p:pic>
      <p:sp>
        <p:nvSpPr>
          <p:cNvPr id="17" name="Content Placeholder 5">
            <a:extLst>
              <a:ext uri="{FF2B5EF4-FFF2-40B4-BE49-F238E27FC236}">
                <a16:creationId xmlns:a16="http://schemas.microsoft.com/office/drawing/2014/main" xmlns="" id="{000D3DDA-DCE3-45DC-80B1-8EC0BC9C3820}"/>
              </a:ext>
            </a:extLst>
          </p:cNvPr>
          <p:cNvSpPr txBox="1">
            <a:spLocks/>
          </p:cNvSpPr>
          <p:nvPr/>
        </p:nvSpPr>
        <p:spPr>
          <a:xfrm>
            <a:off x="825683" y="4258742"/>
            <a:ext cx="1090403" cy="50405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pPr marL="0" indent="0" algn="ctr">
              <a:buNone/>
            </a:pPr>
            <a:r>
              <a:rPr lang="en-US" b="1" dirty="0">
                <a:solidFill>
                  <a:schemeClr val="accent3">
                    <a:lumMod val="50000"/>
                  </a:schemeClr>
                </a:solidFill>
              </a:rPr>
              <a:t>2012</a:t>
            </a:r>
            <a:endParaRPr lang="en-GB" b="1" dirty="0">
              <a:solidFill>
                <a:schemeClr val="accent3">
                  <a:lumMod val="50000"/>
                </a:schemeClr>
              </a:solidFill>
            </a:endParaRPr>
          </a:p>
        </p:txBody>
      </p:sp>
      <p:sp>
        <p:nvSpPr>
          <p:cNvPr id="18" name="Content Placeholder 5">
            <a:extLst>
              <a:ext uri="{FF2B5EF4-FFF2-40B4-BE49-F238E27FC236}">
                <a16:creationId xmlns:a16="http://schemas.microsoft.com/office/drawing/2014/main" xmlns="" id="{5CA8CCAA-4EDC-4D13-85D1-530FC346FDDB}"/>
              </a:ext>
            </a:extLst>
          </p:cNvPr>
          <p:cNvSpPr txBox="1">
            <a:spLocks/>
          </p:cNvSpPr>
          <p:nvPr/>
        </p:nvSpPr>
        <p:spPr>
          <a:xfrm>
            <a:off x="2020245" y="4115282"/>
            <a:ext cx="4969683" cy="103466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pPr marL="0" indent="0" algn="ctr">
              <a:buNone/>
            </a:pPr>
            <a:r>
              <a:rPr lang="en-US" sz="2000" b="1" dirty="0">
                <a:solidFill>
                  <a:schemeClr val="accent3">
                    <a:lumMod val="50000"/>
                  </a:schemeClr>
                </a:solidFill>
              </a:rPr>
              <a:t>Draft Discussion paper presented at AIDS2012</a:t>
            </a:r>
          </a:p>
        </p:txBody>
      </p:sp>
      <p:sp>
        <p:nvSpPr>
          <p:cNvPr id="19" name="Down Arrow 13">
            <a:extLst>
              <a:ext uri="{FF2B5EF4-FFF2-40B4-BE49-F238E27FC236}">
                <a16:creationId xmlns:a16="http://schemas.microsoft.com/office/drawing/2014/main" xmlns="" id="{8AEECB53-37EB-49B0-95CA-67141AA7F0C0}"/>
              </a:ext>
            </a:extLst>
          </p:cNvPr>
          <p:cNvSpPr/>
          <p:nvPr/>
        </p:nvSpPr>
        <p:spPr>
          <a:xfrm>
            <a:off x="1115389" y="4784903"/>
            <a:ext cx="484632" cy="4512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454655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xmlns="" id="{FC30B968-C394-42E7-B5B1-D5CE060CE5C3}"/>
              </a:ext>
            </a:extLst>
          </p:cNvPr>
          <p:cNvSpPr>
            <a:spLocks noGrp="1"/>
          </p:cNvSpPr>
          <p:nvPr>
            <p:ph type="title"/>
          </p:nvPr>
        </p:nvSpPr>
        <p:spPr>
          <a:xfrm>
            <a:off x="457200" y="274638"/>
            <a:ext cx="8229600" cy="778098"/>
          </a:xfrm>
        </p:spPr>
        <p:txBody>
          <a:bodyPr>
            <a:normAutofit fontScale="90000"/>
          </a:bodyPr>
          <a:lstStyle/>
          <a:p>
            <a:r>
              <a:rPr lang="en-GB" sz="3200" i="1" dirty="0">
                <a:solidFill>
                  <a:schemeClr val="accent3">
                    <a:lumMod val="50000"/>
                  </a:schemeClr>
                </a:solidFill>
                <a:ea typeface="Yu Mincho" panose="02020400000000000000" pitchFamily="18" charset="-128"/>
                <a:cs typeface="Times New Roman" panose="02020603050405020304" pitchFamily="18" charset="0"/>
              </a:rPr>
              <a:t/>
            </a:r>
            <a:br>
              <a:rPr lang="en-GB" sz="3200" i="1" dirty="0">
                <a:solidFill>
                  <a:schemeClr val="accent3">
                    <a:lumMod val="50000"/>
                  </a:schemeClr>
                </a:solidFill>
                <a:ea typeface="Yu Mincho" panose="02020400000000000000" pitchFamily="18" charset="-128"/>
                <a:cs typeface="Times New Roman" panose="02020603050405020304" pitchFamily="18" charset="0"/>
              </a:rPr>
            </a:br>
            <a:r>
              <a:rPr lang="en-GB" sz="3200" i="1" dirty="0">
                <a:solidFill>
                  <a:schemeClr val="accent3">
                    <a:lumMod val="50000"/>
                  </a:schemeClr>
                </a:solidFill>
                <a:ea typeface="Yu Mincho" panose="02020400000000000000" pitchFamily="18" charset="-128"/>
                <a:cs typeface="Times New Roman" panose="02020603050405020304" pitchFamily="18" charset="0"/>
              </a:rPr>
              <a:t/>
            </a:r>
            <a:br>
              <a:rPr lang="en-GB" sz="3200" i="1" dirty="0">
                <a:solidFill>
                  <a:schemeClr val="accent3">
                    <a:lumMod val="50000"/>
                  </a:schemeClr>
                </a:solidFill>
                <a:ea typeface="Yu Mincho" panose="02020400000000000000" pitchFamily="18" charset="-128"/>
                <a:cs typeface="Times New Roman" panose="02020603050405020304" pitchFamily="18" charset="0"/>
              </a:rPr>
            </a:br>
            <a:r>
              <a:rPr lang="en-GB" sz="3100" dirty="0">
                <a:solidFill>
                  <a:schemeClr val="accent3">
                    <a:lumMod val="50000"/>
                  </a:schemeClr>
                </a:solidFill>
                <a:ea typeface="Yu Mincho" panose="02020400000000000000" pitchFamily="18" charset="-128"/>
                <a:cs typeface="Times New Roman" panose="02020603050405020304" pitchFamily="18" charset="0"/>
              </a:rPr>
              <a:t>CHAPTER5  IMPLEMENTATION CONSIDERATIONS</a:t>
            </a:r>
            <a:r>
              <a:rPr lang="en-GB" sz="3200" i="1" dirty="0">
                <a:ea typeface="Yu Mincho" panose="02020400000000000000" pitchFamily="18" charset="-128"/>
                <a:cs typeface="Times New Roman" panose="02020603050405020304" pitchFamily="18" charset="0"/>
              </a:rPr>
              <a:t/>
            </a:r>
            <a:br>
              <a:rPr lang="en-GB" sz="3200" i="1" dirty="0">
                <a:ea typeface="Yu Mincho" panose="02020400000000000000" pitchFamily="18" charset="-128"/>
                <a:cs typeface="Times New Roman" panose="02020603050405020304" pitchFamily="18" charset="0"/>
              </a:rPr>
            </a:br>
            <a:r>
              <a:rPr lang="en-GB" sz="3200" dirty="0">
                <a:solidFill>
                  <a:schemeClr val="accent3">
                    <a:lumMod val="75000"/>
                  </a:schemeClr>
                </a:solidFill>
              </a:rPr>
              <a:t/>
            </a:r>
            <a:br>
              <a:rPr lang="en-GB" sz="3200" dirty="0">
                <a:solidFill>
                  <a:schemeClr val="accent3">
                    <a:lumMod val="75000"/>
                  </a:schemeClr>
                </a:solidFill>
              </a:rPr>
            </a:br>
            <a:r>
              <a:rPr lang="en-GB" altLang="en-US" sz="800" dirty="0"/>
              <a:t/>
            </a:r>
            <a:br>
              <a:rPr lang="en-GB" altLang="en-US" sz="800" dirty="0"/>
            </a:br>
            <a:endParaRPr lang="en-GB" sz="2800" dirty="0">
              <a:solidFill>
                <a:schemeClr val="accent3">
                  <a:lumMod val="75000"/>
                </a:schemeClr>
              </a:solidFill>
            </a:endParaRPr>
          </a:p>
        </p:txBody>
      </p:sp>
      <p:sp>
        <p:nvSpPr>
          <p:cNvPr id="4" name="Espace réservé du contenu 3">
            <a:extLst>
              <a:ext uri="{FF2B5EF4-FFF2-40B4-BE49-F238E27FC236}">
                <a16:creationId xmlns:a16="http://schemas.microsoft.com/office/drawing/2014/main" xmlns="" id="{B288DC84-3C71-4DCD-97CE-AB6901396EA9}"/>
              </a:ext>
            </a:extLst>
          </p:cNvPr>
          <p:cNvSpPr>
            <a:spLocks noGrp="1"/>
          </p:cNvSpPr>
          <p:nvPr>
            <p:ph sz="half" idx="1"/>
          </p:nvPr>
        </p:nvSpPr>
        <p:spPr>
          <a:xfrm>
            <a:off x="107504" y="1484784"/>
            <a:ext cx="4608512" cy="4525963"/>
          </a:xfrm>
        </p:spPr>
        <p:txBody>
          <a:bodyPr>
            <a:normAutofit lnSpcReduction="10000"/>
          </a:bodyPr>
          <a:lstStyle/>
          <a:p>
            <a:r>
              <a:rPr lang="fr-FR" sz="1600" i="1" dirty="0">
                <a:ea typeface="Yu Mincho" panose="02020400000000000000" pitchFamily="18" charset="-128"/>
                <a:cs typeface="Times New Roman" panose="02020603050405020304" pitchFamily="18" charset="0"/>
              </a:rPr>
              <a:t>The </a:t>
            </a:r>
            <a:r>
              <a:rPr lang="fr-FR" sz="1600" i="1" dirty="0" err="1">
                <a:ea typeface="Yu Mincho" panose="02020400000000000000" pitchFamily="18" charset="-128"/>
                <a:cs typeface="Times New Roman" panose="02020603050405020304" pitchFamily="18" charset="0"/>
              </a:rPr>
              <a:t>purpose</a:t>
            </a:r>
            <a:r>
              <a:rPr lang="fr-FR" sz="1600" i="1" dirty="0">
                <a:ea typeface="Yu Mincho" panose="02020400000000000000" pitchFamily="18" charset="-128"/>
                <a:cs typeface="Times New Roman" panose="02020603050405020304" pitchFamily="18" charset="0"/>
              </a:rPr>
              <a:t> of </a:t>
            </a:r>
            <a:r>
              <a:rPr lang="fr-FR" sz="1600" i="1" dirty="0" err="1">
                <a:ea typeface="Yu Mincho" panose="02020400000000000000" pitchFamily="18" charset="-128"/>
                <a:cs typeface="Times New Roman" panose="02020603050405020304" pitchFamily="18" charset="0"/>
              </a:rPr>
              <a:t>this</a:t>
            </a:r>
            <a:r>
              <a:rPr lang="fr-FR" sz="1600" i="1" dirty="0">
                <a:ea typeface="Yu Mincho" panose="02020400000000000000" pitchFamily="18" charset="-128"/>
                <a:cs typeface="Times New Roman" panose="02020603050405020304" pitchFamily="18" charset="0"/>
              </a:rPr>
              <a:t> </a:t>
            </a:r>
            <a:r>
              <a:rPr lang="fr-FR" sz="1600" i="1" dirty="0" err="1">
                <a:ea typeface="Yu Mincho" panose="02020400000000000000" pitchFamily="18" charset="-128"/>
                <a:cs typeface="Times New Roman" panose="02020603050405020304" pitchFamily="18" charset="0"/>
              </a:rPr>
              <a:t>chapter</a:t>
            </a:r>
            <a:r>
              <a:rPr lang="fr-FR" sz="1600" i="1" dirty="0">
                <a:ea typeface="Yu Mincho" panose="02020400000000000000" pitchFamily="18" charset="-128"/>
                <a:cs typeface="Times New Roman" panose="02020603050405020304" pitchFamily="18" charset="0"/>
              </a:rPr>
              <a:t> </a:t>
            </a:r>
            <a:r>
              <a:rPr lang="fr-FR" sz="1600" i="1" dirty="0" err="1">
                <a:ea typeface="Yu Mincho" panose="02020400000000000000" pitchFamily="18" charset="-128"/>
                <a:cs typeface="Times New Roman" panose="02020603050405020304" pitchFamily="18" charset="0"/>
              </a:rPr>
              <a:t>is</a:t>
            </a:r>
            <a:r>
              <a:rPr lang="fr-FR" sz="1600" i="1" dirty="0">
                <a:ea typeface="Yu Mincho" panose="02020400000000000000" pitchFamily="18" charset="-128"/>
                <a:cs typeface="Times New Roman" panose="02020603050405020304" pitchFamily="18" charset="0"/>
              </a:rPr>
              <a:t> to </a:t>
            </a:r>
            <a:r>
              <a:rPr lang="fr-FR" sz="1600" i="1" dirty="0" err="1">
                <a:ea typeface="Yu Mincho" panose="02020400000000000000" pitchFamily="18" charset="-128"/>
                <a:cs typeface="Times New Roman" panose="02020603050405020304" pitchFamily="18" charset="0"/>
              </a:rPr>
              <a:t>provide</a:t>
            </a:r>
            <a:r>
              <a:rPr lang="fr-FR" sz="1600" i="1" dirty="0">
                <a:ea typeface="Yu Mincho" panose="02020400000000000000" pitchFamily="18" charset="-128"/>
                <a:cs typeface="Times New Roman" panose="02020603050405020304" pitchFamily="18" charset="0"/>
              </a:rPr>
              <a:t> information and guidance to </a:t>
            </a:r>
            <a:r>
              <a:rPr lang="fr-FR" sz="1600" i="1" dirty="0" err="1">
                <a:ea typeface="Yu Mincho" panose="02020400000000000000" pitchFamily="18" charset="-128"/>
                <a:cs typeface="Times New Roman" panose="02020603050405020304" pitchFamily="18" charset="0"/>
              </a:rPr>
              <a:t>addess</a:t>
            </a:r>
            <a:r>
              <a:rPr lang="fr-FR" sz="1600" i="1" dirty="0">
                <a:ea typeface="Yu Mincho" panose="02020400000000000000" pitchFamily="18" charset="-128"/>
                <a:cs typeface="Times New Roman" panose="02020603050405020304" pitchFamily="18" charset="0"/>
              </a:rPr>
              <a:t> challenges in the </a:t>
            </a:r>
            <a:r>
              <a:rPr lang="fr-FR" sz="1600" i="1" dirty="0" err="1">
                <a:ea typeface="Yu Mincho" panose="02020400000000000000" pitchFamily="18" charset="-128"/>
                <a:cs typeface="Times New Roman" panose="02020603050405020304" pitchFamily="18" charset="0"/>
              </a:rPr>
              <a:t>implememention</a:t>
            </a:r>
            <a:r>
              <a:rPr lang="fr-FR" sz="1600" i="1" dirty="0">
                <a:ea typeface="Yu Mincho" panose="02020400000000000000" pitchFamily="18" charset="-128"/>
                <a:cs typeface="Times New Roman" panose="02020603050405020304" pitchFamily="18" charset="0"/>
              </a:rPr>
              <a:t> of HIV services for people </a:t>
            </a:r>
            <a:r>
              <a:rPr lang="fr-FR" sz="1600" i="1" dirty="0" err="1">
                <a:ea typeface="Yu Mincho" panose="02020400000000000000" pitchFamily="18" charset="-128"/>
                <a:cs typeface="Times New Roman" panose="02020603050405020304" pitchFamily="18" charset="0"/>
              </a:rPr>
              <a:t>who</a:t>
            </a:r>
            <a:r>
              <a:rPr lang="fr-FR" sz="1600" i="1" dirty="0">
                <a:ea typeface="Yu Mincho" panose="02020400000000000000" pitchFamily="18" charset="-128"/>
                <a:cs typeface="Times New Roman" panose="02020603050405020304" pitchFamily="18" charset="0"/>
              </a:rPr>
              <a:t> use stimulant.</a:t>
            </a:r>
          </a:p>
          <a:p>
            <a:r>
              <a:rPr lang="fr-FR" sz="1600" i="1" dirty="0">
                <a:ea typeface="Yu Mincho" panose="02020400000000000000" pitchFamily="18" charset="-128"/>
                <a:cs typeface="Times New Roman" panose="02020603050405020304" pitchFamily="18" charset="0"/>
              </a:rPr>
              <a:t>3 pages</a:t>
            </a:r>
            <a:endParaRPr lang="en-GB" sz="1600" i="1" dirty="0">
              <a:ea typeface="Yu Mincho" panose="02020400000000000000" pitchFamily="18" charset="-128"/>
              <a:cs typeface="Times New Roman" panose="02020603050405020304" pitchFamily="18" charset="0"/>
            </a:endParaRPr>
          </a:p>
          <a:p>
            <a:pPr>
              <a:buFont typeface="+mj-lt"/>
              <a:buAutoNum type="arabicPeriod"/>
            </a:pPr>
            <a:endParaRPr lang="en-GB" sz="1600" dirty="0">
              <a:ea typeface="Yu Mincho" panose="02020400000000000000" pitchFamily="18" charset="-128"/>
              <a:cs typeface="Times New Roman" panose="02020603050405020304" pitchFamily="18" charset="0"/>
            </a:endParaRPr>
          </a:p>
          <a:p>
            <a:pPr marL="0" indent="0">
              <a:buNone/>
            </a:pPr>
            <a:r>
              <a:rPr lang="fr-FR" sz="1600" dirty="0">
                <a:ea typeface="Yu Mincho" panose="02020400000000000000" pitchFamily="18" charset="-128"/>
                <a:cs typeface="Times New Roman" panose="02020603050405020304" pitchFamily="18" charset="0"/>
              </a:rPr>
              <a:t>It </a:t>
            </a:r>
            <a:r>
              <a:rPr lang="fr-FR" sz="1600" dirty="0" err="1">
                <a:ea typeface="Yu Mincho" panose="02020400000000000000" pitchFamily="18" charset="-128"/>
                <a:cs typeface="Times New Roman" panose="02020603050405020304" pitchFamily="18" charset="0"/>
              </a:rPr>
              <a:t>covers</a:t>
            </a:r>
            <a:r>
              <a:rPr lang="fr-FR" sz="1600" dirty="0">
                <a:ea typeface="Yu Mincho" panose="02020400000000000000" pitchFamily="18" charset="-128"/>
                <a:cs typeface="Times New Roman" panose="02020603050405020304" pitchFamily="18" charset="0"/>
              </a:rPr>
              <a:t> the </a:t>
            </a:r>
            <a:r>
              <a:rPr lang="fr-FR" sz="1600" dirty="0" err="1">
                <a:ea typeface="Yu Mincho" panose="02020400000000000000" pitchFamily="18" charset="-128"/>
                <a:cs typeface="Times New Roman" panose="02020603050405020304" pitchFamily="18" charset="0"/>
              </a:rPr>
              <a:t>following</a:t>
            </a:r>
            <a:r>
              <a:rPr lang="fr-FR" sz="1600" dirty="0">
                <a:ea typeface="Yu Mincho" panose="02020400000000000000" pitchFamily="18" charset="-128"/>
                <a:cs typeface="Times New Roman" panose="02020603050405020304" pitchFamily="18" charset="0"/>
              </a:rPr>
              <a:t>:</a:t>
            </a:r>
            <a:endParaRPr lang="en-GB" sz="1600" dirty="0">
              <a:ea typeface="Yu Mincho" panose="02020400000000000000" pitchFamily="18" charset="-128"/>
              <a:cs typeface="Times New Roman" panose="02020603050405020304" pitchFamily="18" charset="0"/>
            </a:endParaRPr>
          </a:p>
          <a:p>
            <a:pPr>
              <a:buFont typeface="+mj-lt"/>
              <a:buAutoNum type="arabicPeriod"/>
            </a:pPr>
            <a:endParaRPr lang="en-GB" sz="1600" dirty="0">
              <a:solidFill>
                <a:schemeClr val="accent3">
                  <a:lumMod val="50000"/>
                </a:schemeClr>
              </a:solidFill>
              <a:ea typeface="Yu Mincho" panose="02020400000000000000" pitchFamily="18" charset="-128"/>
              <a:cs typeface="Times New Roman" panose="02020603050405020304" pitchFamily="18" charset="0"/>
            </a:endParaRPr>
          </a:p>
          <a:p>
            <a:pPr>
              <a:buFont typeface="+mj-lt"/>
              <a:buAutoNum type="arabicPeriod"/>
            </a:pPr>
            <a:r>
              <a:rPr lang="en-GB" sz="1600" dirty="0">
                <a:solidFill>
                  <a:schemeClr val="accent3">
                    <a:lumMod val="50000"/>
                  </a:schemeClr>
                </a:solidFill>
                <a:ea typeface="Yu Mincho" panose="02020400000000000000" pitchFamily="18" charset="-128"/>
                <a:cs typeface="Times New Roman" panose="02020603050405020304" pitchFamily="18" charset="0"/>
              </a:rPr>
              <a:t>Intersection between groups of people who use drugs, MSM and SW</a:t>
            </a:r>
          </a:p>
          <a:p>
            <a:pPr>
              <a:buFont typeface="+mj-lt"/>
              <a:buAutoNum type="arabicPeriod"/>
            </a:pPr>
            <a:r>
              <a:rPr lang="en-GB" sz="1600" dirty="0">
                <a:solidFill>
                  <a:schemeClr val="accent3">
                    <a:lumMod val="50000"/>
                  </a:schemeClr>
                </a:solidFill>
                <a:ea typeface="Yu Mincho" panose="02020400000000000000" pitchFamily="18" charset="-128"/>
                <a:cs typeface="Times New Roman" panose="02020603050405020304" pitchFamily="18" charset="0"/>
              </a:rPr>
              <a:t>Behavioural interventions aimed at reducing the risk of HIV transmission</a:t>
            </a:r>
          </a:p>
          <a:p>
            <a:pPr>
              <a:buFont typeface="+mj-lt"/>
              <a:buAutoNum type="arabicPeriod"/>
            </a:pPr>
            <a:r>
              <a:rPr lang="en-GB" sz="1600" dirty="0">
                <a:solidFill>
                  <a:schemeClr val="accent3">
                    <a:lumMod val="50000"/>
                  </a:schemeClr>
                </a:solidFill>
                <a:ea typeface="Yu Mincho" panose="02020400000000000000" pitchFamily="18" charset="-128"/>
                <a:cs typeface="Times New Roman" panose="02020603050405020304" pitchFamily="18" charset="0"/>
              </a:rPr>
              <a:t>Communal stimulant use</a:t>
            </a:r>
          </a:p>
          <a:p>
            <a:pPr>
              <a:buFont typeface="+mj-lt"/>
              <a:buAutoNum type="arabicPeriod"/>
            </a:pPr>
            <a:r>
              <a:rPr lang="en-GB" sz="1600" dirty="0" err="1">
                <a:solidFill>
                  <a:schemeClr val="accent3">
                    <a:lumMod val="50000"/>
                  </a:schemeClr>
                </a:solidFill>
                <a:ea typeface="Yu Mincho" panose="02020400000000000000" pitchFamily="18" charset="-128"/>
                <a:cs typeface="Times New Roman" panose="02020603050405020304" pitchFamily="18" charset="0"/>
              </a:rPr>
              <a:t>Chemsex</a:t>
            </a:r>
            <a:r>
              <a:rPr lang="en-GB" sz="1600" dirty="0">
                <a:solidFill>
                  <a:schemeClr val="accent3">
                    <a:lumMod val="50000"/>
                  </a:schemeClr>
                </a:solidFill>
                <a:ea typeface="Yu Mincho" panose="02020400000000000000" pitchFamily="18" charset="-128"/>
                <a:cs typeface="Times New Roman" panose="02020603050405020304" pitchFamily="18" charset="0"/>
              </a:rPr>
              <a:t> and harm reduction.</a:t>
            </a:r>
          </a:p>
          <a:p>
            <a:pPr>
              <a:buFont typeface="+mj-lt"/>
              <a:buAutoNum type="arabicPeriod"/>
            </a:pPr>
            <a:r>
              <a:rPr lang="en-GB" sz="1600" dirty="0">
                <a:solidFill>
                  <a:schemeClr val="accent3">
                    <a:lumMod val="50000"/>
                  </a:schemeClr>
                </a:solidFill>
                <a:ea typeface="Yu Mincho" panose="02020400000000000000" pitchFamily="18" charset="-128"/>
                <a:cs typeface="Times New Roman" panose="02020603050405020304" pitchFamily="18" charset="0"/>
              </a:rPr>
              <a:t>Gender responsive services</a:t>
            </a:r>
          </a:p>
          <a:p>
            <a:pPr>
              <a:buFont typeface="+mj-lt"/>
              <a:buAutoNum type="arabicPeriod"/>
            </a:pPr>
            <a:r>
              <a:rPr lang="en-GB" sz="1600" dirty="0">
                <a:solidFill>
                  <a:schemeClr val="accent3">
                    <a:lumMod val="50000"/>
                  </a:schemeClr>
                </a:solidFill>
                <a:ea typeface="Yu Mincho" panose="02020400000000000000" pitchFamily="18" charset="-128"/>
                <a:cs typeface="Times New Roman" panose="02020603050405020304" pitchFamily="18" charset="0"/>
              </a:rPr>
              <a:t>Community based interventions</a:t>
            </a:r>
          </a:p>
          <a:p>
            <a:pPr>
              <a:buFont typeface="+mj-lt"/>
              <a:buAutoNum type="arabicPeriod"/>
            </a:pPr>
            <a:r>
              <a:rPr lang="en-GB" sz="1600" dirty="0">
                <a:solidFill>
                  <a:schemeClr val="accent3">
                    <a:lumMod val="50000"/>
                  </a:schemeClr>
                </a:solidFill>
                <a:ea typeface="Yu Mincho" panose="02020400000000000000" pitchFamily="18" charset="-128"/>
                <a:cs typeface="Times New Roman" panose="02020603050405020304" pitchFamily="18" charset="0"/>
              </a:rPr>
              <a:t>Social support</a:t>
            </a:r>
          </a:p>
          <a:p>
            <a:endParaRPr lang="en-GB" dirty="0"/>
          </a:p>
        </p:txBody>
      </p:sp>
      <p:graphicFrame>
        <p:nvGraphicFramePr>
          <p:cNvPr id="8" name="Tableau 7">
            <a:extLst>
              <a:ext uri="{FF2B5EF4-FFF2-40B4-BE49-F238E27FC236}">
                <a16:creationId xmlns:a16="http://schemas.microsoft.com/office/drawing/2014/main" xmlns="" id="{1B446611-25AF-400D-8FBC-AF150FBDD235}"/>
              </a:ext>
            </a:extLst>
          </p:cNvPr>
          <p:cNvGraphicFramePr>
            <a:graphicFrameLocks noGrp="1"/>
          </p:cNvGraphicFramePr>
          <p:nvPr>
            <p:extLst>
              <p:ext uri="{D42A27DB-BD31-4B8C-83A1-F6EECF244321}">
                <p14:modId xmlns:p14="http://schemas.microsoft.com/office/powerpoint/2010/main" val="3919007713"/>
              </p:ext>
            </p:extLst>
          </p:nvPr>
        </p:nvGraphicFramePr>
        <p:xfrm>
          <a:off x="5004048" y="980728"/>
          <a:ext cx="3816424" cy="5043250"/>
        </p:xfrm>
        <a:graphic>
          <a:graphicData uri="http://schemas.openxmlformats.org/drawingml/2006/table">
            <a:tbl>
              <a:tblPr firstRow="1" firstCol="1" bandRow="1" bandCol="1">
                <a:tableStyleId>{5C22544A-7EE6-4342-B048-85BDC9FD1C3A}</a:tableStyleId>
              </a:tblPr>
              <a:tblGrid>
                <a:gridCol w="3816424">
                  <a:extLst>
                    <a:ext uri="{9D8B030D-6E8A-4147-A177-3AD203B41FA5}">
                      <a16:colId xmlns:a16="http://schemas.microsoft.com/office/drawing/2014/main" xmlns="" val="1283218544"/>
                    </a:ext>
                  </a:extLst>
                </a:gridCol>
              </a:tblGrid>
              <a:tr h="651997">
                <a:tc>
                  <a:txBody>
                    <a:bodyPr/>
                    <a:lstStyle/>
                    <a:p>
                      <a:pPr algn="ctr">
                        <a:spcAft>
                          <a:spcPts val="0"/>
                        </a:spcAft>
                      </a:pPr>
                      <a:r>
                        <a:rPr lang="en-US" sz="1600" dirty="0">
                          <a:effectLst/>
                        </a:rPr>
                        <a:t>Questions on chapter5  Implementation considerations</a:t>
                      </a:r>
                      <a:endParaRPr lang="en-GB" sz="16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1950597733"/>
                  </a:ext>
                </a:extLst>
              </a:tr>
              <a:tr h="509504">
                <a:tc>
                  <a:txBody>
                    <a:bodyPr/>
                    <a:lstStyle/>
                    <a:p>
                      <a:pPr>
                        <a:spcAft>
                          <a:spcPts val="0"/>
                        </a:spcAft>
                      </a:pPr>
                      <a:r>
                        <a:rPr lang="en-GB" sz="1600" dirty="0">
                          <a:effectLst/>
                          <a:latin typeface="+mn-lt"/>
                        </a:rPr>
                        <a:t>Is there information missing within the chapter?</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2917973373"/>
                  </a:ext>
                </a:extLst>
              </a:tr>
              <a:tr h="651997">
                <a:tc>
                  <a:txBody>
                    <a:bodyPr/>
                    <a:lstStyle/>
                    <a:p>
                      <a:pPr>
                        <a:spcAft>
                          <a:spcPts val="0"/>
                        </a:spcAft>
                      </a:pPr>
                      <a:r>
                        <a:rPr lang="en-GB" sz="1600" dirty="0">
                          <a:effectLst/>
                          <a:latin typeface="+mn-lt"/>
                        </a:rPr>
                        <a:t>Are any parts unclear, ambiguous, confusing, or lacking sufficient detail? </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3363854315"/>
                  </a:ext>
                </a:extLst>
              </a:tr>
              <a:tr h="764256">
                <a:tc>
                  <a:txBody>
                    <a:bodyPr/>
                    <a:lstStyle/>
                    <a:p>
                      <a:pPr>
                        <a:spcAft>
                          <a:spcPts val="0"/>
                        </a:spcAft>
                      </a:pPr>
                      <a:r>
                        <a:rPr lang="en-GB" sz="1600" dirty="0">
                          <a:effectLst/>
                          <a:latin typeface="+mn-lt"/>
                        </a:rPr>
                        <a:t>Are there any factual errors or inconsistencies?</a:t>
                      </a:r>
                    </a:p>
                    <a:p>
                      <a:pPr>
                        <a:spcAft>
                          <a:spcPts val="0"/>
                        </a:spcAft>
                      </a:pP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3069413323"/>
                  </a:ext>
                </a:extLst>
              </a:tr>
              <a:tr h="509504">
                <a:tc>
                  <a:txBody>
                    <a:bodyPr/>
                    <a:lstStyle/>
                    <a:p>
                      <a:pPr>
                        <a:spcAft>
                          <a:spcPts val="0"/>
                        </a:spcAft>
                      </a:pPr>
                      <a:r>
                        <a:rPr lang="fr-FR" sz="1600" dirty="0">
                          <a:effectLst/>
                          <a:latin typeface="+mn-lt"/>
                          <a:ea typeface="Times New Roman" panose="02020603050405020304" pitchFamily="18" charset="0"/>
                        </a:rPr>
                        <a:t>Do </a:t>
                      </a:r>
                      <a:r>
                        <a:rPr lang="fr-FR" sz="1600" dirty="0" err="1">
                          <a:effectLst/>
                          <a:latin typeface="+mn-lt"/>
                          <a:ea typeface="Times New Roman" panose="02020603050405020304" pitchFamily="18" charset="0"/>
                        </a:rPr>
                        <a:t>you</a:t>
                      </a:r>
                      <a:r>
                        <a:rPr lang="fr-FR" sz="1600" dirty="0">
                          <a:effectLst/>
                          <a:latin typeface="+mn-lt"/>
                          <a:ea typeface="Times New Roman" panose="02020603050405020304" pitchFamily="18" charset="0"/>
                        </a:rPr>
                        <a:t> </a:t>
                      </a:r>
                      <a:r>
                        <a:rPr lang="fr-FR" sz="1600" dirty="0" err="1">
                          <a:effectLst/>
                          <a:latin typeface="+mn-lt"/>
                          <a:ea typeface="Times New Roman" panose="02020603050405020304" pitchFamily="18" charset="0"/>
                        </a:rPr>
                        <a:t>think</a:t>
                      </a:r>
                      <a:r>
                        <a:rPr lang="fr-FR" sz="1600" dirty="0">
                          <a:effectLst/>
                          <a:latin typeface="+mn-lt"/>
                          <a:ea typeface="Times New Roman" panose="02020603050405020304" pitchFamily="18" charset="0"/>
                        </a:rPr>
                        <a:t> all parts </a:t>
                      </a:r>
                      <a:r>
                        <a:rPr lang="fr-FR" sz="1600" dirty="0" err="1">
                          <a:effectLst/>
                          <a:latin typeface="+mn-lt"/>
                          <a:ea typeface="Times New Roman" panose="02020603050405020304" pitchFamily="18" charset="0"/>
                        </a:rPr>
                        <a:t>belong</a:t>
                      </a:r>
                      <a:r>
                        <a:rPr lang="fr-FR" sz="1600" dirty="0">
                          <a:effectLst/>
                          <a:latin typeface="+mn-lt"/>
                          <a:ea typeface="Times New Roman" panose="02020603050405020304" pitchFamily="18" charset="0"/>
                        </a:rPr>
                        <a:t> to </a:t>
                      </a:r>
                      <a:r>
                        <a:rPr lang="fr-FR" sz="1600" dirty="0" err="1">
                          <a:effectLst/>
                          <a:latin typeface="+mn-lt"/>
                          <a:ea typeface="Times New Roman" panose="02020603050405020304" pitchFamily="18" charset="0"/>
                        </a:rPr>
                        <a:t>this</a:t>
                      </a:r>
                      <a:r>
                        <a:rPr lang="fr-FR" sz="1600" dirty="0">
                          <a:effectLst/>
                          <a:latin typeface="+mn-lt"/>
                          <a:ea typeface="Times New Roman" panose="02020603050405020304" pitchFamily="18" charset="0"/>
                        </a:rPr>
                        <a:t> </a:t>
                      </a:r>
                      <a:r>
                        <a:rPr lang="fr-FR" sz="1600" dirty="0" err="1">
                          <a:effectLst/>
                          <a:latin typeface="+mn-lt"/>
                          <a:ea typeface="Times New Roman" panose="02020603050405020304" pitchFamily="18" charset="0"/>
                        </a:rPr>
                        <a:t>chapter</a:t>
                      </a:r>
                      <a:r>
                        <a:rPr lang="fr-FR" sz="1600" dirty="0">
                          <a:effectLst/>
                          <a:latin typeface="+mn-lt"/>
                          <a:ea typeface="Times New Roman" panose="02020603050405020304" pitchFamily="18" charset="0"/>
                        </a:rPr>
                        <a:t> or </a:t>
                      </a:r>
                      <a:r>
                        <a:rPr lang="fr-FR" sz="1600" dirty="0" err="1">
                          <a:effectLst/>
                          <a:latin typeface="+mn-lt"/>
                          <a:ea typeface="Times New Roman" panose="02020603050405020304" pitchFamily="18" charset="0"/>
                        </a:rPr>
                        <a:t>should</a:t>
                      </a:r>
                      <a:r>
                        <a:rPr lang="fr-FR" sz="1600" dirty="0">
                          <a:effectLst/>
                          <a:latin typeface="+mn-lt"/>
                          <a:ea typeface="Times New Roman" panose="02020603050405020304" pitchFamily="18" charset="0"/>
                        </a:rPr>
                        <a:t> </a:t>
                      </a:r>
                      <a:r>
                        <a:rPr lang="fr-FR" sz="1600" dirty="0" err="1">
                          <a:effectLst/>
                          <a:latin typeface="+mn-lt"/>
                          <a:ea typeface="Times New Roman" panose="02020603050405020304" pitchFamily="18" charset="0"/>
                        </a:rPr>
                        <a:t>be</a:t>
                      </a:r>
                      <a:r>
                        <a:rPr lang="fr-FR" sz="1600" dirty="0">
                          <a:effectLst/>
                          <a:latin typeface="+mn-lt"/>
                          <a:ea typeface="Times New Roman" panose="02020603050405020304" pitchFamily="18" charset="0"/>
                        </a:rPr>
                        <a:t> </a:t>
                      </a:r>
                      <a:r>
                        <a:rPr lang="fr-FR" sz="1600" dirty="0" err="1">
                          <a:effectLst/>
                          <a:latin typeface="+mn-lt"/>
                          <a:ea typeface="Times New Roman" panose="02020603050405020304" pitchFamily="18" charset="0"/>
                        </a:rPr>
                        <a:t>moved</a:t>
                      </a:r>
                      <a:r>
                        <a:rPr lang="fr-FR" sz="1600" dirty="0">
                          <a:effectLst/>
                          <a:latin typeface="+mn-lt"/>
                          <a:ea typeface="Times New Roman" panose="02020603050405020304" pitchFamily="18" charset="0"/>
                        </a:rPr>
                        <a:t> ? </a:t>
                      </a:r>
                      <a:r>
                        <a:rPr lang="fr-FR" sz="1600" dirty="0" err="1">
                          <a:effectLst/>
                          <a:latin typeface="+mn-lt"/>
                          <a:ea typeface="Times New Roman" panose="02020603050405020304" pitchFamily="18" charset="0"/>
                        </a:rPr>
                        <a:t>Where</a:t>
                      </a:r>
                      <a:r>
                        <a:rPr lang="fr-FR" sz="1600" dirty="0">
                          <a:effectLst/>
                          <a:latin typeface="+mn-lt"/>
                          <a:ea typeface="Times New Roman" panose="02020603050405020304" pitchFamily="18" charset="0"/>
                        </a:rPr>
                        <a:t>?</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2983716309"/>
                  </a:ext>
                </a:extLst>
              </a:tr>
              <a:tr h="325999">
                <a:tc>
                  <a:txBody>
                    <a:bodyPr/>
                    <a:lstStyle/>
                    <a:p>
                      <a:pPr>
                        <a:spcAft>
                          <a:spcPts val="0"/>
                        </a:spcAft>
                      </a:pPr>
                      <a:r>
                        <a:rPr lang="en-GB" sz="1600" dirty="0">
                          <a:effectLst/>
                          <a:latin typeface="+mn-lt"/>
                        </a:rPr>
                        <a:t>Is the information useful</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4182566789"/>
                  </a:ext>
                </a:extLst>
              </a:tr>
              <a:tr h="651997">
                <a:tc>
                  <a:txBody>
                    <a:bodyPr/>
                    <a:lstStyle/>
                    <a:p>
                      <a:pPr>
                        <a:spcAft>
                          <a:spcPts val="0"/>
                        </a:spcAft>
                      </a:pPr>
                      <a:r>
                        <a:rPr lang="en-GB" sz="1600" dirty="0">
                          <a:effectLst/>
                          <a:latin typeface="+mn-lt"/>
                        </a:rPr>
                        <a:t>Do you know resources you would like to add</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309136861"/>
                  </a:ext>
                </a:extLst>
              </a:tr>
              <a:tr h="977996">
                <a:tc>
                  <a:txBody>
                    <a:bodyPr/>
                    <a:lstStyle/>
                    <a:p>
                      <a:pPr>
                        <a:spcAft>
                          <a:spcPts val="0"/>
                        </a:spcAft>
                      </a:pPr>
                      <a:r>
                        <a:rPr lang="en-GB" sz="1600" u="sng" dirty="0">
                          <a:effectLst/>
                          <a:latin typeface="+mn-lt"/>
                        </a:rPr>
                        <a:t>Specific comments: </a:t>
                      </a:r>
                      <a:r>
                        <a:rPr lang="en-GB" sz="1400" dirty="0">
                          <a:effectLst/>
                          <a:latin typeface="+mn-lt"/>
                        </a:rPr>
                        <a:t>please use chapter and page numbers or section or line numbers</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3143845636"/>
                  </a:ext>
                </a:extLst>
              </a:tr>
            </a:tbl>
          </a:graphicData>
        </a:graphic>
      </p:graphicFrame>
    </p:spTree>
    <p:extLst>
      <p:ext uri="{BB962C8B-B14F-4D97-AF65-F5344CB8AC3E}">
        <p14:creationId xmlns:p14="http://schemas.microsoft.com/office/powerpoint/2010/main" val="32363957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xmlns="" id="{FC30B968-C394-42E7-B5B1-D5CE060CE5C3}"/>
              </a:ext>
            </a:extLst>
          </p:cNvPr>
          <p:cNvSpPr>
            <a:spLocks noGrp="1"/>
          </p:cNvSpPr>
          <p:nvPr>
            <p:ph type="title"/>
          </p:nvPr>
        </p:nvSpPr>
        <p:spPr>
          <a:xfrm>
            <a:off x="457200" y="274638"/>
            <a:ext cx="8229600" cy="778098"/>
          </a:xfrm>
        </p:spPr>
        <p:txBody>
          <a:bodyPr>
            <a:normAutofit fontScale="90000"/>
          </a:bodyPr>
          <a:lstStyle/>
          <a:p>
            <a:r>
              <a:rPr lang="en-GB" sz="3200" i="1" dirty="0">
                <a:solidFill>
                  <a:schemeClr val="accent3">
                    <a:lumMod val="50000"/>
                  </a:schemeClr>
                </a:solidFill>
                <a:ea typeface="Yu Mincho" panose="02020400000000000000" pitchFamily="18" charset="-128"/>
                <a:cs typeface="Times New Roman" panose="02020603050405020304" pitchFamily="18" charset="0"/>
              </a:rPr>
              <a:t/>
            </a:r>
            <a:br>
              <a:rPr lang="en-GB" sz="3200" i="1" dirty="0">
                <a:solidFill>
                  <a:schemeClr val="accent3">
                    <a:lumMod val="50000"/>
                  </a:schemeClr>
                </a:solidFill>
                <a:ea typeface="Yu Mincho" panose="02020400000000000000" pitchFamily="18" charset="-128"/>
                <a:cs typeface="Times New Roman" panose="02020603050405020304" pitchFamily="18" charset="0"/>
              </a:rPr>
            </a:br>
            <a:r>
              <a:rPr lang="en-GB" sz="3200" i="1" dirty="0">
                <a:solidFill>
                  <a:schemeClr val="accent3">
                    <a:lumMod val="50000"/>
                  </a:schemeClr>
                </a:solidFill>
                <a:ea typeface="Yu Mincho" panose="02020400000000000000" pitchFamily="18" charset="-128"/>
                <a:cs typeface="Times New Roman" panose="02020603050405020304" pitchFamily="18" charset="0"/>
              </a:rPr>
              <a:t/>
            </a:r>
            <a:br>
              <a:rPr lang="en-GB" sz="3200" i="1" dirty="0">
                <a:solidFill>
                  <a:schemeClr val="accent3">
                    <a:lumMod val="50000"/>
                  </a:schemeClr>
                </a:solidFill>
                <a:ea typeface="Yu Mincho" panose="02020400000000000000" pitchFamily="18" charset="-128"/>
                <a:cs typeface="Times New Roman" panose="02020603050405020304" pitchFamily="18" charset="0"/>
              </a:rPr>
            </a:br>
            <a:r>
              <a:rPr lang="en-GB" sz="3600" dirty="0">
                <a:solidFill>
                  <a:schemeClr val="accent3">
                    <a:lumMod val="50000"/>
                  </a:schemeClr>
                </a:solidFill>
              </a:rPr>
              <a:t>Chapter 6.	Monitoring and evaluation</a:t>
            </a:r>
            <a:br>
              <a:rPr lang="en-GB" sz="3600" dirty="0">
                <a:solidFill>
                  <a:schemeClr val="accent3">
                    <a:lumMod val="50000"/>
                  </a:schemeClr>
                </a:solidFill>
              </a:rPr>
            </a:br>
            <a:r>
              <a:rPr lang="en-GB" sz="3200" i="1" dirty="0">
                <a:ea typeface="Yu Mincho" panose="02020400000000000000" pitchFamily="18" charset="-128"/>
                <a:cs typeface="Times New Roman" panose="02020603050405020304" pitchFamily="18" charset="0"/>
              </a:rPr>
              <a:t/>
            </a:r>
            <a:br>
              <a:rPr lang="en-GB" sz="3200" i="1" dirty="0">
                <a:ea typeface="Yu Mincho" panose="02020400000000000000" pitchFamily="18" charset="-128"/>
                <a:cs typeface="Times New Roman" panose="02020603050405020304" pitchFamily="18" charset="0"/>
              </a:rPr>
            </a:br>
            <a:r>
              <a:rPr lang="en-GB" sz="3200" dirty="0">
                <a:solidFill>
                  <a:schemeClr val="accent3">
                    <a:lumMod val="75000"/>
                  </a:schemeClr>
                </a:solidFill>
              </a:rPr>
              <a:t/>
            </a:r>
            <a:br>
              <a:rPr lang="en-GB" sz="3200" dirty="0">
                <a:solidFill>
                  <a:schemeClr val="accent3">
                    <a:lumMod val="75000"/>
                  </a:schemeClr>
                </a:solidFill>
              </a:rPr>
            </a:br>
            <a:r>
              <a:rPr lang="en-GB" altLang="en-US" sz="800" dirty="0"/>
              <a:t/>
            </a:r>
            <a:br>
              <a:rPr lang="en-GB" altLang="en-US" sz="800" dirty="0"/>
            </a:br>
            <a:endParaRPr lang="en-GB" sz="2800" dirty="0">
              <a:solidFill>
                <a:schemeClr val="accent3">
                  <a:lumMod val="75000"/>
                </a:schemeClr>
              </a:solidFill>
            </a:endParaRPr>
          </a:p>
        </p:txBody>
      </p:sp>
      <p:sp>
        <p:nvSpPr>
          <p:cNvPr id="4" name="Espace réservé du contenu 3">
            <a:extLst>
              <a:ext uri="{FF2B5EF4-FFF2-40B4-BE49-F238E27FC236}">
                <a16:creationId xmlns:a16="http://schemas.microsoft.com/office/drawing/2014/main" xmlns="" id="{B288DC84-3C71-4DCD-97CE-AB6901396EA9}"/>
              </a:ext>
            </a:extLst>
          </p:cNvPr>
          <p:cNvSpPr>
            <a:spLocks noGrp="1"/>
          </p:cNvSpPr>
          <p:nvPr>
            <p:ph sz="half" idx="1"/>
          </p:nvPr>
        </p:nvSpPr>
        <p:spPr>
          <a:xfrm>
            <a:off x="107504" y="1484784"/>
            <a:ext cx="4608512" cy="4525963"/>
          </a:xfrm>
        </p:spPr>
        <p:txBody>
          <a:bodyPr>
            <a:normAutofit lnSpcReduction="10000"/>
          </a:bodyPr>
          <a:lstStyle/>
          <a:p>
            <a:pPr marL="0" indent="0">
              <a:buNone/>
            </a:pPr>
            <a:r>
              <a:rPr lang="fr-FR" sz="1800" dirty="0"/>
              <a:t>In </a:t>
            </a:r>
            <a:r>
              <a:rPr lang="fr-FR" sz="1800" dirty="0" err="1"/>
              <a:t>this</a:t>
            </a:r>
            <a:r>
              <a:rPr lang="fr-FR" sz="1800" dirty="0"/>
              <a:t> </a:t>
            </a:r>
            <a:r>
              <a:rPr lang="fr-FR" sz="1800" dirty="0" err="1"/>
              <a:t>chapter</a:t>
            </a:r>
            <a:r>
              <a:rPr lang="fr-FR" sz="1800" dirty="0"/>
              <a:t>, </a:t>
            </a:r>
            <a:r>
              <a:rPr lang="fr-FR" sz="1800" dirty="0" err="1"/>
              <a:t>there</a:t>
            </a:r>
            <a:r>
              <a:rPr lang="fr-FR" sz="1800" dirty="0"/>
              <a:t> </a:t>
            </a:r>
            <a:r>
              <a:rPr lang="fr-FR" sz="1800" dirty="0" err="1"/>
              <a:t>is</a:t>
            </a:r>
            <a:r>
              <a:rPr lang="fr-FR" sz="1800" dirty="0"/>
              <a:t> no description of M&amp;E </a:t>
            </a:r>
            <a:r>
              <a:rPr lang="fr-FR" sz="1800" dirty="0" err="1"/>
              <a:t>chapter</a:t>
            </a:r>
            <a:r>
              <a:rPr lang="fr-FR" sz="1800" dirty="0"/>
              <a:t> but </a:t>
            </a:r>
            <a:r>
              <a:rPr lang="fr-FR" sz="1800" dirty="0" err="1"/>
              <a:t>it</a:t>
            </a:r>
            <a:r>
              <a:rPr lang="fr-FR" sz="1800" dirty="0"/>
              <a:t> </a:t>
            </a:r>
            <a:r>
              <a:rPr lang="fr-FR" sz="1800" dirty="0" err="1"/>
              <a:t>refers</a:t>
            </a:r>
            <a:r>
              <a:rPr lang="fr-FR" sz="1800" dirty="0"/>
              <a:t> to </a:t>
            </a:r>
            <a:r>
              <a:rPr lang="fr-FR" sz="1800" dirty="0" err="1"/>
              <a:t>existing</a:t>
            </a:r>
            <a:r>
              <a:rPr lang="fr-FR" sz="1800" dirty="0"/>
              <a:t> M&amp;E </a:t>
            </a:r>
            <a:r>
              <a:rPr lang="fr-FR" sz="1800" dirty="0" err="1"/>
              <a:t>tools</a:t>
            </a:r>
            <a:r>
              <a:rPr lang="fr-FR" sz="1800" dirty="0"/>
              <a:t>:</a:t>
            </a:r>
          </a:p>
          <a:p>
            <a:pPr lvl="1"/>
            <a:r>
              <a:rPr lang="en-GB" sz="1600" dirty="0"/>
              <a:t>WHO, UNODC,  UNAIDS Technical Guide for Countries to Set Targets for Universal Access to HIV Prevention, Treatment and Care for Injecting Drug Users – 2012 </a:t>
            </a:r>
          </a:p>
          <a:p>
            <a:pPr lvl="1"/>
            <a:r>
              <a:rPr lang="en-GB" sz="1600" dirty="0"/>
              <a:t>WHO Tool to set and monitor targets for HIV prevention, diagnosis, treatment and care for key populations</a:t>
            </a:r>
          </a:p>
          <a:p>
            <a:pPr lvl="1"/>
            <a:endParaRPr lang="fr-FR" sz="1200" dirty="0"/>
          </a:p>
          <a:p>
            <a:pPr marL="0" indent="0">
              <a:buNone/>
            </a:pPr>
            <a:r>
              <a:rPr lang="fr-FR" sz="1800" dirty="0"/>
              <a:t>It proposes to focus on 4 </a:t>
            </a:r>
            <a:r>
              <a:rPr lang="fr-FR" sz="1800" dirty="0" err="1"/>
              <a:t>priority</a:t>
            </a:r>
            <a:r>
              <a:rPr lang="fr-FR" sz="1800" dirty="0"/>
              <a:t> programmes:</a:t>
            </a:r>
          </a:p>
          <a:p>
            <a:pPr lvl="0"/>
            <a:r>
              <a:rPr lang="en-GB" sz="1800" dirty="0">
                <a:solidFill>
                  <a:schemeClr val="accent3">
                    <a:lumMod val="50000"/>
                  </a:schemeClr>
                </a:solidFill>
              </a:rPr>
              <a:t>Condom programmes and safer sex programmes</a:t>
            </a:r>
          </a:p>
          <a:p>
            <a:pPr lvl="0"/>
            <a:r>
              <a:rPr lang="en-GB" sz="1800" dirty="0">
                <a:solidFill>
                  <a:schemeClr val="accent3">
                    <a:lumMod val="50000"/>
                  </a:schemeClr>
                </a:solidFill>
              </a:rPr>
              <a:t>Needle and syringe programmes (NSP) and other commodities</a:t>
            </a:r>
          </a:p>
          <a:p>
            <a:pPr lvl="0"/>
            <a:r>
              <a:rPr lang="en-GB" sz="1800" dirty="0">
                <a:solidFill>
                  <a:schemeClr val="accent3">
                    <a:lumMod val="50000"/>
                  </a:schemeClr>
                </a:solidFill>
              </a:rPr>
              <a:t>HIV testing and counselling (HTC) </a:t>
            </a:r>
          </a:p>
          <a:p>
            <a:pPr lvl="0"/>
            <a:r>
              <a:rPr lang="en-GB" sz="1800" dirty="0">
                <a:solidFill>
                  <a:schemeClr val="accent3">
                    <a:lumMod val="50000"/>
                  </a:schemeClr>
                </a:solidFill>
              </a:rPr>
              <a:t>ART/PEP/</a:t>
            </a:r>
            <a:r>
              <a:rPr lang="en-GB" sz="1800" dirty="0" err="1">
                <a:solidFill>
                  <a:schemeClr val="accent3">
                    <a:lumMod val="50000"/>
                  </a:schemeClr>
                </a:solidFill>
              </a:rPr>
              <a:t>PrEP</a:t>
            </a:r>
            <a:r>
              <a:rPr lang="en-GB" sz="1800" dirty="0">
                <a:solidFill>
                  <a:schemeClr val="accent3">
                    <a:lumMod val="50000"/>
                  </a:schemeClr>
                </a:solidFill>
              </a:rPr>
              <a:t>/</a:t>
            </a:r>
            <a:r>
              <a:rPr lang="en-GB" sz="1800" dirty="0" err="1">
                <a:solidFill>
                  <a:schemeClr val="accent3">
                    <a:lumMod val="50000"/>
                  </a:schemeClr>
                </a:solidFill>
              </a:rPr>
              <a:t>TasP</a:t>
            </a:r>
            <a:r>
              <a:rPr lang="en-GB" sz="1800" dirty="0">
                <a:solidFill>
                  <a:schemeClr val="accent3">
                    <a:lumMod val="50000"/>
                  </a:schemeClr>
                </a:solidFill>
              </a:rPr>
              <a:t> </a:t>
            </a:r>
          </a:p>
          <a:p>
            <a:endParaRPr lang="en-GB" sz="1800" dirty="0"/>
          </a:p>
        </p:txBody>
      </p:sp>
      <p:graphicFrame>
        <p:nvGraphicFramePr>
          <p:cNvPr id="8" name="Tableau 7">
            <a:extLst>
              <a:ext uri="{FF2B5EF4-FFF2-40B4-BE49-F238E27FC236}">
                <a16:creationId xmlns:a16="http://schemas.microsoft.com/office/drawing/2014/main" xmlns="" id="{1B446611-25AF-400D-8FBC-AF150FBDD235}"/>
              </a:ext>
            </a:extLst>
          </p:cNvPr>
          <p:cNvGraphicFramePr>
            <a:graphicFrameLocks noGrp="1"/>
          </p:cNvGraphicFramePr>
          <p:nvPr>
            <p:extLst>
              <p:ext uri="{D42A27DB-BD31-4B8C-83A1-F6EECF244321}">
                <p14:modId xmlns:p14="http://schemas.microsoft.com/office/powerpoint/2010/main" val="2703859548"/>
              </p:ext>
            </p:extLst>
          </p:nvPr>
        </p:nvGraphicFramePr>
        <p:xfrm>
          <a:off x="5148064" y="1858882"/>
          <a:ext cx="3816424" cy="3777766"/>
        </p:xfrm>
        <a:graphic>
          <a:graphicData uri="http://schemas.openxmlformats.org/drawingml/2006/table">
            <a:tbl>
              <a:tblPr firstRow="1" firstCol="1" bandRow="1" bandCol="1">
                <a:tableStyleId>{5C22544A-7EE6-4342-B048-85BDC9FD1C3A}</a:tableStyleId>
              </a:tblPr>
              <a:tblGrid>
                <a:gridCol w="3816424">
                  <a:extLst>
                    <a:ext uri="{9D8B030D-6E8A-4147-A177-3AD203B41FA5}">
                      <a16:colId xmlns:a16="http://schemas.microsoft.com/office/drawing/2014/main" xmlns="" val="1283218544"/>
                    </a:ext>
                  </a:extLst>
                </a:gridCol>
              </a:tblGrid>
              <a:tr h="651997">
                <a:tc>
                  <a:txBody>
                    <a:bodyPr/>
                    <a:lstStyle/>
                    <a:p>
                      <a:pPr algn="ctr">
                        <a:spcAft>
                          <a:spcPts val="0"/>
                        </a:spcAft>
                      </a:pPr>
                      <a:r>
                        <a:rPr lang="en-US" sz="1600" dirty="0">
                          <a:effectLst/>
                        </a:rPr>
                        <a:t>Questions on chapter 6 Implementation considerations</a:t>
                      </a:r>
                      <a:endParaRPr lang="en-GB" sz="16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xmlns="" val="1950597733"/>
                  </a:ext>
                </a:extLst>
              </a:tr>
              <a:tr h="509504">
                <a:tc>
                  <a:txBody>
                    <a:bodyPr/>
                    <a:lstStyle/>
                    <a:p>
                      <a:pPr>
                        <a:spcAft>
                          <a:spcPts val="0"/>
                        </a:spcAft>
                      </a:pPr>
                      <a:r>
                        <a:rPr lang="en-GB" sz="1600" dirty="0">
                          <a:effectLst/>
                          <a:latin typeface="+mn-lt"/>
                        </a:rPr>
                        <a:t>Do you think the approach is appropriate or do you think one should find detailed </a:t>
                      </a:r>
                      <a:r>
                        <a:rPr lang="en-GB" sz="1600" dirty="0" err="1">
                          <a:effectLst/>
                          <a:latin typeface="+mn-lt"/>
                        </a:rPr>
                        <a:t>inf</a:t>
                      </a:r>
                      <a:r>
                        <a:rPr lang="en-GB" sz="1600" dirty="0">
                          <a:effectLst/>
                          <a:latin typeface="+mn-lt"/>
                        </a:rPr>
                        <a:t> on targets</a:t>
                      </a:r>
                      <a:endParaRPr lang="en-GB" sz="1600" dirty="0">
                        <a:effectLst/>
                        <a:latin typeface="+mn-lt"/>
                        <a:ea typeface="Times New Roman" panose="02020603050405020304" pitchFamily="18" charset="0"/>
                      </a:endParaRPr>
                    </a:p>
                  </a:txBody>
                  <a:tcPr marL="68580" marR="68580" marT="0" marB="0" anchor="ctr"/>
                </a:tc>
                <a:extLst>
                  <a:ext uri="{0D108BD9-81ED-4DB2-BD59-A6C34878D82A}">
                    <a16:rowId xmlns:a16="http://schemas.microsoft.com/office/drawing/2014/main" xmlns="" val="2917973373"/>
                  </a:ext>
                </a:extLst>
              </a:tr>
              <a:tr h="651997">
                <a:tc>
                  <a:txBody>
                    <a:bodyPr/>
                    <a:lstStyle/>
                    <a:p>
                      <a:pPr>
                        <a:spcAft>
                          <a:spcPts val="0"/>
                        </a:spcAft>
                      </a:pPr>
                      <a:r>
                        <a:rPr lang="fr-FR" sz="1600" dirty="0">
                          <a:effectLst/>
                          <a:latin typeface="+mn-lt"/>
                          <a:ea typeface="Times New Roman" panose="02020603050405020304" pitchFamily="18" charset="0"/>
                        </a:rPr>
                        <a:t>Do </a:t>
                      </a:r>
                      <a:r>
                        <a:rPr lang="fr-FR" sz="1600" dirty="0" err="1">
                          <a:effectLst/>
                          <a:latin typeface="+mn-lt"/>
                          <a:ea typeface="Times New Roman" panose="02020603050405020304" pitchFamily="18" charset="0"/>
                        </a:rPr>
                        <a:t>you</a:t>
                      </a:r>
                      <a:r>
                        <a:rPr lang="fr-FR" sz="1600" dirty="0">
                          <a:effectLst/>
                          <a:latin typeface="+mn-lt"/>
                          <a:ea typeface="Times New Roman" panose="02020603050405020304" pitchFamily="18" charset="0"/>
                        </a:rPr>
                        <a:t> </a:t>
                      </a:r>
                      <a:r>
                        <a:rPr lang="fr-FR" sz="1600" dirty="0" err="1">
                          <a:effectLst/>
                          <a:latin typeface="+mn-lt"/>
                          <a:ea typeface="Times New Roman" panose="02020603050405020304" pitchFamily="18" charset="0"/>
                        </a:rPr>
                        <a:t>agree</a:t>
                      </a:r>
                      <a:r>
                        <a:rPr lang="fr-FR" sz="1600" dirty="0">
                          <a:effectLst/>
                          <a:latin typeface="+mn-lt"/>
                          <a:ea typeface="Times New Roman" panose="02020603050405020304" pitchFamily="18" charset="0"/>
                        </a:rPr>
                        <a:t> </a:t>
                      </a:r>
                      <a:r>
                        <a:rPr lang="fr-FR" sz="1600" dirty="0" err="1">
                          <a:effectLst/>
                          <a:latin typeface="+mn-lt"/>
                          <a:ea typeface="Times New Roman" panose="02020603050405020304" pitchFamily="18" charset="0"/>
                        </a:rPr>
                        <a:t>with</a:t>
                      </a:r>
                      <a:r>
                        <a:rPr lang="fr-FR" sz="1600" dirty="0">
                          <a:effectLst/>
                          <a:latin typeface="+mn-lt"/>
                          <a:ea typeface="Times New Roman" panose="02020603050405020304" pitchFamily="18" charset="0"/>
                        </a:rPr>
                        <a:t> the </a:t>
                      </a:r>
                      <a:r>
                        <a:rPr lang="fr-FR" sz="1600" dirty="0" err="1">
                          <a:effectLst/>
                          <a:latin typeface="+mn-lt"/>
                          <a:ea typeface="Times New Roman" panose="02020603050405020304" pitchFamily="18" charset="0"/>
                        </a:rPr>
                        <a:t>proposed</a:t>
                      </a:r>
                      <a:r>
                        <a:rPr lang="fr-FR" sz="1600" dirty="0">
                          <a:effectLst/>
                          <a:latin typeface="+mn-lt"/>
                          <a:ea typeface="Times New Roman" panose="02020603050405020304" pitchFamily="18" charset="0"/>
                        </a:rPr>
                        <a:t> </a:t>
                      </a:r>
                      <a:r>
                        <a:rPr lang="fr-FR" sz="1600" dirty="0" err="1">
                          <a:effectLst/>
                          <a:latin typeface="+mn-lt"/>
                          <a:ea typeface="Times New Roman" panose="02020603050405020304" pitchFamily="18" charset="0"/>
                        </a:rPr>
                        <a:t>priorities</a:t>
                      </a:r>
                      <a:r>
                        <a:rPr lang="fr-FR" sz="1600" dirty="0">
                          <a:effectLst/>
                          <a:latin typeface="+mn-lt"/>
                          <a:ea typeface="Times New Roman" panose="02020603050405020304" pitchFamily="18" charset="0"/>
                        </a:rPr>
                        <a:t>?</a:t>
                      </a:r>
                      <a:endParaRPr lang="en-GB" sz="1600" dirty="0">
                        <a:effectLst/>
                        <a:latin typeface="+mn-lt"/>
                        <a:ea typeface="Times New Roman" panose="02020603050405020304" pitchFamily="18" charset="0"/>
                      </a:endParaRPr>
                    </a:p>
                  </a:txBody>
                  <a:tcPr marL="68580" marR="68580" marT="0" marB="0" anchor="ctr"/>
                </a:tc>
                <a:extLst>
                  <a:ext uri="{0D108BD9-81ED-4DB2-BD59-A6C34878D82A}">
                    <a16:rowId xmlns:a16="http://schemas.microsoft.com/office/drawing/2014/main" xmlns="" val="3363854315"/>
                  </a:ext>
                </a:extLst>
              </a:tr>
              <a:tr h="7642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effectLst/>
                          <a:latin typeface="+mn-lt"/>
                        </a:rPr>
                        <a:t>Is it useful as a chapter</a:t>
                      </a:r>
                      <a:endParaRPr lang="en-GB" sz="1600" dirty="0">
                        <a:effectLst/>
                        <a:latin typeface="+mn-lt"/>
                        <a:ea typeface="Times New Roman" panose="02020603050405020304" pitchFamily="18" charset="0"/>
                      </a:endParaRPr>
                    </a:p>
                    <a:p>
                      <a:pPr>
                        <a:spcAft>
                          <a:spcPts val="0"/>
                        </a:spcAft>
                      </a:pPr>
                      <a:endParaRPr lang="en-GB" sz="1600" dirty="0">
                        <a:effectLst/>
                        <a:latin typeface="+mn-lt"/>
                        <a:ea typeface="Times New Roman" panose="02020603050405020304" pitchFamily="18" charset="0"/>
                      </a:endParaRPr>
                    </a:p>
                  </a:txBody>
                  <a:tcPr marL="68580" marR="68580" marT="0" marB="0" anchor="ctr"/>
                </a:tc>
                <a:extLst>
                  <a:ext uri="{0D108BD9-81ED-4DB2-BD59-A6C34878D82A}">
                    <a16:rowId xmlns:a16="http://schemas.microsoft.com/office/drawing/2014/main" xmlns="" val="3069413323"/>
                  </a:ext>
                </a:extLst>
              </a:tr>
              <a:tr h="977996">
                <a:tc>
                  <a:txBody>
                    <a:bodyPr/>
                    <a:lstStyle/>
                    <a:p>
                      <a:pPr>
                        <a:spcAft>
                          <a:spcPts val="0"/>
                        </a:spcAft>
                      </a:pPr>
                      <a:r>
                        <a:rPr lang="en-GB" sz="1600" u="sng" dirty="0">
                          <a:effectLst/>
                          <a:latin typeface="+mn-lt"/>
                        </a:rPr>
                        <a:t>Specific comments: </a:t>
                      </a:r>
                      <a:r>
                        <a:rPr lang="en-GB" sz="1400" dirty="0">
                          <a:effectLst/>
                          <a:latin typeface="+mn-lt"/>
                        </a:rPr>
                        <a:t>please use chapter and page numbers or section or line numbers</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3143845636"/>
                  </a:ext>
                </a:extLst>
              </a:tr>
            </a:tbl>
          </a:graphicData>
        </a:graphic>
      </p:graphicFrame>
    </p:spTree>
    <p:extLst>
      <p:ext uri="{BB962C8B-B14F-4D97-AF65-F5344CB8AC3E}">
        <p14:creationId xmlns:p14="http://schemas.microsoft.com/office/powerpoint/2010/main" val="1830301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22437856-5E63-4778-890B-037BEE642B06}"/>
              </a:ext>
            </a:extLst>
          </p:cNvPr>
          <p:cNvSpPr>
            <a:spLocks noGrp="1"/>
          </p:cNvSpPr>
          <p:nvPr>
            <p:ph type="title"/>
          </p:nvPr>
        </p:nvSpPr>
        <p:spPr>
          <a:xfrm>
            <a:off x="457200" y="274638"/>
            <a:ext cx="8229600" cy="634082"/>
          </a:xfrm>
        </p:spPr>
        <p:txBody>
          <a:bodyPr vert="horz" lIns="91440" tIns="45720" rIns="91440" bIns="45720" rtlCol="0" anchor="ctr">
            <a:normAutofit/>
          </a:bodyPr>
          <a:lstStyle/>
          <a:p>
            <a:r>
              <a:rPr lang="fr-FR" sz="3200" i="1" dirty="0">
                <a:solidFill>
                  <a:schemeClr val="accent3">
                    <a:lumMod val="50000"/>
                  </a:schemeClr>
                </a:solidFill>
                <a:ea typeface="Yu Mincho" panose="02020400000000000000" pitchFamily="18" charset="-128"/>
                <a:cs typeface="Times New Roman" panose="02020603050405020304" pitchFamily="18" charset="0"/>
              </a:rPr>
              <a:t>ANNEXES</a:t>
            </a:r>
            <a:endParaRPr lang="en-GB" sz="3200" i="1" dirty="0">
              <a:solidFill>
                <a:schemeClr val="accent3">
                  <a:lumMod val="50000"/>
                </a:schemeClr>
              </a:solidFill>
              <a:ea typeface="Yu Mincho" panose="02020400000000000000" pitchFamily="18" charset="-128"/>
              <a:cs typeface="Times New Roman" panose="02020603050405020304" pitchFamily="18" charset="0"/>
            </a:endParaRPr>
          </a:p>
        </p:txBody>
      </p:sp>
      <p:sp>
        <p:nvSpPr>
          <p:cNvPr id="3" name="Espace réservé du contenu 2">
            <a:extLst>
              <a:ext uri="{FF2B5EF4-FFF2-40B4-BE49-F238E27FC236}">
                <a16:creationId xmlns:a16="http://schemas.microsoft.com/office/drawing/2014/main" xmlns="" id="{28C4C0C0-107A-4360-B1E5-19B5E16F842A}"/>
              </a:ext>
            </a:extLst>
          </p:cNvPr>
          <p:cNvSpPr>
            <a:spLocks noGrp="1"/>
          </p:cNvSpPr>
          <p:nvPr>
            <p:ph idx="1"/>
          </p:nvPr>
        </p:nvSpPr>
        <p:spPr>
          <a:xfrm>
            <a:off x="323528" y="1556793"/>
            <a:ext cx="4906888" cy="4248472"/>
          </a:xfrm>
        </p:spPr>
        <p:txBody>
          <a:bodyPr>
            <a:normAutofit fontScale="92500"/>
          </a:bodyPr>
          <a:lstStyle/>
          <a:p>
            <a:pPr marL="514350" indent="-514350">
              <a:buFont typeface="+mj-lt"/>
              <a:buAutoNum type="arabicPeriod"/>
            </a:pPr>
            <a:r>
              <a:rPr lang="en-GB" sz="2000" dirty="0"/>
              <a:t>Additional resources</a:t>
            </a:r>
          </a:p>
          <a:p>
            <a:pPr marL="514350" indent="-514350">
              <a:buFont typeface="+mj-lt"/>
              <a:buAutoNum type="arabicPeriod"/>
            </a:pPr>
            <a:r>
              <a:rPr lang="en-GB" sz="2000" dirty="0"/>
              <a:t>Check-lists	</a:t>
            </a:r>
          </a:p>
          <a:p>
            <a:pPr lvl="1"/>
            <a:r>
              <a:rPr lang="en-GB" sz="1800" dirty="0"/>
              <a:t>Harm reduction checklist for policymakers and managers	</a:t>
            </a:r>
          </a:p>
          <a:p>
            <a:pPr lvl="1"/>
            <a:r>
              <a:rPr lang="en-GB" sz="1800" dirty="0"/>
              <a:t>Harm reduction information for people who inject stimulant drugs	</a:t>
            </a:r>
          </a:p>
          <a:p>
            <a:pPr lvl="1"/>
            <a:r>
              <a:rPr lang="en-GB" sz="1800" dirty="0"/>
              <a:t>Harm reduction information for people who use stimulant drugs by non-injecting routes of administration	</a:t>
            </a:r>
          </a:p>
          <a:p>
            <a:pPr lvl="1"/>
            <a:r>
              <a:rPr lang="en-GB" sz="1800" dirty="0"/>
              <a:t>Harm reduction information for self-care and stimulant drugs</a:t>
            </a:r>
          </a:p>
          <a:p>
            <a:pPr lvl="1"/>
            <a:r>
              <a:rPr lang="en-GB" sz="1800" dirty="0"/>
              <a:t>Health check screening tools (on-line tool)	</a:t>
            </a:r>
          </a:p>
          <a:p>
            <a:pPr marL="514350" indent="-514350">
              <a:buFont typeface="+mj-lt"/>
              <a:buAutoNum type="arabicPeriod"/>
            </a:pPr>
            <a:r>
              <a:rPr lang="fr-FR" sz="2000" dirty="0"/>
              <a:t>Case </a:t>
            </a:r>
            <a:r>
              <a:rPr lang="fr-FR" sz="2000" dirty="0" err="1"/>
              <a:t>studies</a:t>
            </a:r>
            <a:endParaRPr lang="en-GB" sz="2000" dirty="0"/>
          </a:p>
          <a:p>
            <a:pPr lvl="1"/>
            <a:r>
              <a:rPr lang="en-GB" sz="1800" dirty="0"/>
              <a:t>Case Study Brazil  (to be summarized)</a:t>
            </a:r>
          </a:p>
          <a:p>
            <a:endParaRPr lang="en-GB" dirty="0"/>
          </a:p>
          <a:p>
            <a:endParaRPr lang="en-GB" dirty="0"/>
          </a:p>
        </p:txBody>
      </p:sp>
      <p:graphicFrame>
        <p:nvGraphicFramePr>
          <p:cNvPr id="7" name="Tableau 6">
            <a:extLst>
              <a:ext uri="{FF2B5EF4-FFF2-40B4-BE49-F238E27FC236}">
                <a16:creationId xmlns:a16="http://schemas.microsoft.com/office/drawing/2014/main" xmlns="" id="{9B5520E3-75D6-4844-9707-B6DEAF2B9746}"/>
              </a:ext>
            </a:extLst>
          </p:cNvPr>
          <p:cNvGraphicFramePr>
            <a:graphicFrameLocks noGrp="1"/>
          </p:cNvGraphicFramePr>
          <p:nvPr>
            <p:extLst>
              <p:ext uri="{D42A27DB-BD31-4B8C-83A1-F6EECF244321}">
                <p14:modId xmlns:p14="http://schemas.microsoft.com/office/powerpoint/2010/main" val="1707959462"/>
              </p:ext>
            </p:extLst>
          </p:nvPr>
        </p:nvGraphicFramePr>
        <p:xfrm>
          <a:off x="5210220" y="1903154"/>
          <a:ext cx="3816424" cy="3555750"/>
        </p:xfrm>
        <a:graphic>
          <a:graphicData uri="http://schemas.openxmlformats.org/drawingml/2006/table">
            <a:tbl>
              <a:tblPr firstRow="1" firstCol="1" bandRow="1" bandCol="1">
                <a:tableStyleId>{5C22544A-7EE6-4342-B048-85BDC9FD1C3A}</a:tableStyleId>
              </a:tblPr>
              <a:tblGrid>
                <a:gridCol w="3816424">
                  <a:extLst>
                    <a:ext uri="{9D8B030D-6E8A-4147-A177-3AD203B41FA5}">
                      <a16:colId xmlns:a16="http://schemas.microsoft.com/office/drawing/2014/main" xmlns="" val="1283218544"/>
                    </a:ext>
                  </a:extLst>
                </a:gridCol>
              </a:tblGrid>
              <a:tr h="651997">
                <a:tc>
                  <a:txBody>
                    <a:bodyPr/>
                    <a:lstStyle/>
                    <a:p>
                      <a:pPr algn="ctr">
                        <a:spcAft>
                          <a:spcPts val="0"/>
                        </a:spcAft>
                      </a:pPr>
                      <a:r>
                        <a:rPr lang="en-US" sz="1600" dirty="0">
                          <a:effectLst/>
                        </a:rPr>
                        <a:t>Questions Annexes</a:t>
                      </a:r>
                      <a:endParaRPr lang="en-GB" sz="16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xmlns="" val="1950597733"/>
                  </a:ext>
                </a:extLst>
              </a:tr>
              <a:tr h="509504">
                <a:tc>
                  <a:txBody>
                    <a:bodyPr/>
                    <a:lstStyle/>
                    <a:p>
                      <a:pPr>
                        <a:spcAft>
                          <a:spcPts val="0"/>
                        </a:spcAft>
                      </a:pPr>
                      <a:r>
                        <a:rPr lang="en-GB" sz="1600" dirty="0">
                          <a:effectLst/>
                          <a:latin typeface="+mn-lt"/>
                        </a:rPr>
                        <a:t>Are the resources relevant? Would you add more resources</a:t>
                      </a:r>
                      <a:endParaRPr lang="en-GB" sz="1600" dirty="0">
                        <a:effectLst/>
                        <a:latin typeface="+mn-lt"/>
                        <a:ea typeface="Times New Roman" panose="02020603050405020304" pitchFamily="18" charset="0"/>
                      </a:endParaRPr>
                    </a:p>
                  </a:txBody>
                  <a:tcPr marL="68580" marR="68580" marT="0" marB="0" anchor="ctr"/>
                </a:tc>
                <a:extLst>
                  <a:ext uri="{0D108BD9-81ED-4DB2-BD59-A6C34878D82A}">
                    <a16:rowId xmlns:a16="http://schemas.microsoft.com/office/drawing/2014/main" xmlns="" val="2917973373"/>
                  </a:ext>
                </a:extLst>
              </a:tr>
              <a:tr h="651997">
                <a:tc>
                  <a:txBody>
                    <a:bodyPr/>
                    <a:lstStyle/>
                    <a:p>
                      <a:pPr>
                        <a:spcAft>
                          <a:spcPts val="0"/>
                        </a:spcAft>
                      </a:pPr>
                      <a:r>
                        <a:rPr lang="fr-FR" sz="1600" dirty="0">
                          <a:effectLst/>
                          <a:latin typeface="+mn-lt"/>
                          <a:ea typeface="Times New Roman" panose="02020603050405020304" pitchFamily="18" charset="0"/>
                        </a:rPr>
                        <a:t>Are the checklists relevant? </a:t>
                      </a:r>
                      <a:r>
                        <a:rPr lang="fr-FR" sz="1600" dirty="0" err="1">
                          <a:effectLst/>
                          <a:latin typeface="+mn-lt"/>
                          <a:ea typeface="Times New Roman" panose="02020603050405020304" pitchFamily="18" charset="0"/>
                        </a:rPr>
                        <a:t>Useful</a:t>
                      </a:r>
                      <a:r>
                        <a:rPr lang="fr-FR" sz="1600" dirty="0">
                          <a:effectLst/>
                          <a:latin typeface="+mn-lt"/>
                          <a:ea typeface="Times New Roman" panose="02020603050405020304" pitchFamily="18" charset="0"/>
                        </a:rPr>
                        <a:t>? Correct? </a:t>
                      </a:r>
                      <a:endParaRPr lang="en-GB" sz="1600" dirty="0">
                        <a:effectLst/>
                        <a:latin typeface="+mn-lt"/>
                        <a:ea typeface="Times New Roman" panose="02020603050405020304" pitchFamily="18" charset="0"/>
                      </a:endParaRPr>
                    </a:p>
                  </a:txBody>
                  <a:tcPr marL="68580" marR="68580" marT="0" marB="0" anchor="ctr"/>
                </a:tc>
                <a:extLst>
                  <a:ext uri="{0D108BD9-81ED-4DB2-BD59-A6C34878D82A}">
                    <a16:rowId xmlns:a16="http://schemas.microsoft.com/office/drawing/2014/main" xmlns="" val="3363854315"/>
                  </a:ext>
                </a:extLst>
              </a:tr>
              <a:tr h="7642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effectLst/>
                          <a:latin typeface="+mn-lt"/>
                        </a:rPr>
                        <a:t>Is it useful to have case studies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600" dirty="0">
                          <a:effectLst/>
                          <a:latin typeface="+mn-lt"/>
                          <a:ea typeface="Times New Roman" panose="02020603050405020304" pitchFamily="18" charset="0"/>
                        </a:rPr>
                        <a:t>D</a:t>
                      </a:r>
                      <a:r>
                        <a:rPr lang="en-GB" sz="1600" dirty="0">
                          <a:effectLst/>
                          <a:latin typeface="+mn-lt"/>
                          <a:ea typeface="Times New Roman" panose="02020603050405020304" pitchFamily="18" charset="0"/>
                        </a:rPr>
                        <a:t>o you have other examples to propose?</a:t>
                      </a:r>
                    </a:p>
                    <a:p>
                      <a:pPr>
                        <a:spcAft>
                          <a:spcPts val="0"/>
                        </a:spcAft>
                      </a:pPr>
                      <a:endParaRPr lang="en-GB" sz="1600" dirty="0">
                        <a:effectLst/>
                        <a:latin typeface="+mn-lt"/>
                        <a:ea typeface="Times New Roman" panose="02020603050405020304" pitchFamily="18" charset="0"/>
                      </a:endParaRPr>
                    </a:p>
                  </a:txBody>
                  <a:tcPr marL="68580" marR="68580" marT="0" marB="0" anchor="ctr"/>
                </a:tc>
                <a:extLst>
                  <a:ext uri="{0D108BD9-81ED-4DB2-BD59-A6C34878D82A}">
                    <a16:rowId xmlns:a16="http://schemas.microsoft.com/office/drawing/2014/main" xmlns="" val="3069413323"/>
                  </a:ext>
                </a:extLst>
              </a:tr>
              <a:tr h="977996">
                <a:tc>
                  <a:txBody>
                    <a:bodyPr/>
                    <a:lstStyle/>
                    <a:p>
                      <a:pPr>
                        <a:spcAft>
                          <a:spcPts val="0"/>
                        </a:spcAft>
                      </a:pPr>
                      <a:r>
                        <a:rPr lang="en-GB" sz="1600" u="sng" dirty="0">
                          <a:effectLst/>
                          <a:latin typeface="+mn-lt"/>
                        </a:rPr>
                        <a:t>Specific comments: </a:t>
                      </a:r>
                      <a:r>
                        <a:rPr lang="en-GB" sz="1400" dirty="0">
                          <a:effectLst/>
                          <a:latin typeface="+mn-lt"/>
                        </a:rPr>
                        <a:t>please use chapter and page numbers or section or line numbers</a:t>
                      </a:r>
                      <a:endParaRPr lang="en-GB" sz="16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xmlns="" val="3143845636"/>
                  </a:ext>
                </a:extLst>
              </a:tr>
            </a:tbl>
          </a:graphicData>
        </a:graphic>
      </p:graphicFrame>
    </p:spTree>
    <p:extLst>
      <p:ext uri="{BB962C8B-B14F-4D97-AF65-F5344CB8AC3E}">
        <p14:creationId xmlns:p14="http://schemas.microsoft.com/office/powerpoint/2010/main" val="40634632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29223372-C6DC-4CBB-B767-D0169CD97FB0}"/>
              </a:ext>
            </a:extLst>
          </p:cNvPr>
          <p:cNvSpPr/>
          <p:nvPr/>
        </p:nvSpPr>
        <p:spPr>
          <a:xfrm>
            <a:off x="2267744" y="1502428"/>
            <a:ext cx="5040313" cy="14398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3600" dirty="0">
                <a:solidFill>
                  <a:srgbClr val="0070C0"/>
                </a:solidFill>
                <a:latin typeface="Helvetica Neue"/>
              </a:rPr>
              <a:t>Thank You!</a:t>
            </a:r>
          </a:p>
        </p:txBody>
      </p:sp>
      <p:pic>
        <p:nvPicPr>
          <p:cNvPr id="6" name="Picture 2">
            <a:extLst>
              <a:ext uri="{FF2B5EF4-FFF2-40B4-BE49-F238E27FC236}">
                <a16:creationId xmlns:a16="http://schemas.microsoft.com/office/drawing/2014/main" xmlns="" id="{35E3D629-11A5-42EC-8724-02626A2FDB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00039" y="2604799"/>
            <a:ext cx="1080120" cy="1078340"/>
          </a:xfrm>
          <a:prstGeom prst="rect">
            <a:avLst/>
          </a:prstGeom>
        </p:spPr>
      </p:pic>
      <p:sp>
        <p:nvSpPr>
          <p:cNvPr id="7" name="TextBox 3">
            <a:extLst>
              <a:ext uri="{FF2B5EF4-FFF2-40B4-BE49-F238E27FC236}">
                <a16:creationId xmlns:a16="http://schemas.microsoft.com/office/drawing/2014/main" xmlns="" id="{2C2DD798-8C5F-41B2-8F44-E2F6090BA3E1}"/>
              </a:ext>
            </a:extLst>
          </p:cNvPr>
          <p:cNvSpPr txBox="1"/>
          <p:nvPr/>
        </p:nvSpPr>
        <p:spPr>
          <a:xfrm>
            <a:off x="3707904" y="2913137"/>
            <a:ext cx="2592288" cy="461665"/>
          </a:xfrm>
          <a:prstGeom prst="rect">
            <a:avLst/>
          </a:prstGeom>
          <a:noFill/>
        </p:spPr>
        <p:txBody>
          <a:bodyPr wrap="square" rtlCol="0">
            <a:spAutoFit/>
          </a:bodyPr>
          <a:lstStyle/>
          <a:p>
            <a:r>
              <a:rPr lang="en-GB" sz="2400" b="1" dirty="0">
                <a:solidFill>
                  <a:srgbClr val="0070C0"/>
                </a:solidFill>
                <a:latin typeface="Helvetica Neue"/>
              </a:rPr>
              <a:t>@UNODC_HIV</a:t>
            </a:r>
          </a:p>
        </p:txBody>
      </p:sp>
      <p:sp>
        <p:nvSpPr>
          <p:cNvPr id="11" name="TextBox 3">
            <a:extLst>
              <a:ext uri="{FF2B5EF4-FFF2-40B4-BE49-F238E27FC236}">
                <a16:creationId xmlns:a16="http://schemas.microsoft.com/office/drawing/2014/main" xmlns="" id="{E82F03F0-D82D-4267-B62B-E2EF24A0DFA0}"/>
              </a:ext>
            </a:extLst>
          </p:cNvPr>
          <p:cNvSpPr txBox="1"/>
          <p:nvPr/>
        </p:nvSpPr>
        <p:spPr>
          <a:xfrm>
            <a:off x="3700502" y="4622056"/>
            <a:ext cx="3384129" cy="461665"/>
          </a:xfrm>
          <a:prstGeom prst="rect">
            <a:avLst/>
          </a:prstGeom>
          <a:noFill/>
        </p:spPr>
        <p:txBody>
          <a:bodyPr wrap="square" rtlCol="0">
            <a:spAutoFit/>
          </a:bodyPr>
          <a:lstStyle/>
          <a:p>
            <a:r>
              <a:rPr lang="en-GB" sz="2400" b="1" dirty="0">
                <a:solidFill>
                  <a:srgbClr val="0070C0"/>
                </a:solidFill>
                <a:latin typeface="Helvetica Neue"/>
              </a:rPr>
              <a:t>@</a:t>
            </a:r>
            <a:r>
              <a:rPr lang="en-GB" sz="2400" b="1" dirty="0" err="1">
                <a:solidFill>
                  <a:srgbClr val="0070C0"/>
                </a:solidFill>
                <a:latin typeface="Helvetica Neue"/>
              </a:rPr>
              <a:t>Fabiennehariga</a:t>
            </a:r>
            <a:endParaRPr lang="en-GB" sz="2400" b="1" dirty="0">
              <a:solidFill>
                <a:srgbClr val="0070C0"/>
              </a:solidFill>
              <a:latin typeface="Helvetica Neue"/>
            </a:endParaRPr>
          </a:p>
        </p:txBody>
      </p:sp>
      <p:pic>
        <p:nvPicPr>
          <p:cNvPr id="12" name="Picture 2">
            <a:extLst>
              <a:ext uri="{FF2B5EF4-FFF2-40B4-BE49-F238E27FC236}">
                <a16:creationId xmlns:a16="http://schemas.microsoft.com/office/drawing/2014/main" xmlns="" id="{4C56B062-8D1A-4D77-8E74-203F3718E9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20056" y="4456868"/>
            <a:ext cx="771824" cy="770552"/>
          </a:xfrm>
          <a:prstGeom prst="rect">
            <a:avLst/>
          </a:prstGeom>
        </p:spPr>
      </p:pic>
    </p:spTree>
    <p:extLst>
      <p:ext uri="{BB962C8B-B14F-4D97-AF65-F5344CB8AC3E}">
        <p14:creationId xmlns:p14="http://schemas.microsoft.com/office/powerpoint/2010/main" val="6577261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2668" y="221682"/>
            <a:ext cx="7542058" cy="1130726"/>
          </a:xfrm>
        </p:spPr>
        <p:txBody>
          <a:bodyPr>
            <a:normAutofit fontScale="90000"/>
          </a:bodyPr>
          <a:lstStyle/>
          <a:p>
            <a:r>
              <a:rPr lang="en-GB" sz="3100" b="1" dirty="0">
                <a:solidFill>
                  <a:schemeClr val="accent3">
                    <a:lumMod val="75000"/>
                  </a:schemeClr>
                </a:solidFill>
              </a:rPr>
              <a:t>Steps in the development of the UNODC Guide on Stimulant Drug Use and HIV</a:t>
            </a:r>
            <a:r>
              <a:rPr lang="en-GB" sz="3200" b="1" dirty="0">
                <a:solidFill>
                  <a:schemeClr val="accent3">
                    <a:lumMod val="75000"/>
                  </a:schemeClr>
                </a:solidFill>
              </a:rPr>
              <a:t/>
            </a:r>
            <a:br>
              <a:rPr lang="en-GB" sz="3200" b="1" dirty="0">
                <a:solidFill>
                  <a:schemeClr val="accent3">
                    <a:lumMod val="75000"/>
                  </a:schemeClr>
                </a:solidFill>
              </a:rPr>
            </a:br>
            <a:endParaRPr lang="en-GB" sz="2900" b="1" dirty="0">
              <a:solidFill>
                <a:schemeClr val="accent3">
                  <a:lumMod val="75000"/>
                </a:schemeClr>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822" y="1462443"/>
            <a:ext cx="1526418" cy="197778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5265" y="1490653"/>
            <a:ext cx="1452373" cy="195302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2"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34663" y="1462443"/>
            <a:ext cx="1428130" cy="196458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10958" y="1412776"/>
            <a:ext cx="1495709" cy="195303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3"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9818" y="1426599"/>
            <a:ext cx="1379695" cy="195303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 name="Content Placeholder 5"/>
          <p:cNvSpPr txBox="1">
            <a:spLocks/>
          </p:cNvSpPr>
          <p:nvPr/>
        </p:nvSpPr>
        <p:spPr>
          <a:xfrm>
            <a:off x="755576" y="4065958"/>
            <a:ext cx="1082019" cy="432048"/>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pPr marL="0" indent="0" algn="ctr">
              <a:buNone/>
            </a:pPr>
            <a:r>
              <a:rPr lang="en-US" b="1" dirty="0">
                <a:solidFill>
                  <a:schemeClr val="accent3">
                    <a:lumMod val="50000"/>
                  </a:schemeClr>
                </a:solidFill>
              </a:rPr>
              <a:t>2015</a:t>
            </a:r>
            <a:endParaRPr lang="en-GB" b="1" dirty="0">
              <a:solidFill>
                <a:schemeClr val="accent3">
                  <a:lumMod val="50000"/>
                </a:schemeClr>
              </a:solidFill>
            </a:endParaRPr>
          </a:p>
        </p:txBody>
      </p:sp>
      <p:sp>
        <p:nvSpPr>
          <p:cNvPr id="10" name="Text Placeholder 5"/>
          <p:cNvSpPr txBox="1">
            <a:spLocks/>
          </p:cNvSpPr>
          <p:nvPr/>
        </p:nvSpPr>
        <p:spPr>
          <a:xfrm>
            <a:off x="2072179" y="3984270"/>
            <a:ext cx="5886904" cy="1057484"/>
          </a:xfrm>
          <a:prstGeom prst="rect">
            <a:avLst/>
          </a:prstGeom>
          <a:solidFill>
            <a:schemeClr val="bg1"/>
          </a:solid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2000" b="1" dirty="0">
                <a:solidFill>
                  <a:schemeClr val="accent3">
                    <a:lumMod val="50000"/>
                  </a:schemeClr>
                </a:solidFill>
              </a:rPr>
              <a:t>New Literature Review (recommended by the Strategic Advisory Group to UN on HIV and PWID- SAG)</a:t>
            </a:r>
          </a:p>
        </p:txBody>
      </p:sp>
      <p:sp>
        <p:nvSpPr>
          <p:cNvPr id="12" name="Down Arrow 11"/>
          <p:cNvSpPr/>
          <p:nvPr/>
        </p:nvSpPr>
        <p:spPr>
          <a:xfrm>
            <a:off x="971600" y="4869160"/>
            <a:ext cx="484632" cy="4948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Image 10">
            <a:extLst>
              <a:ext uri="{FF2B5EF4-FFF2-40B4-BE49-F238E27FC236}">
                <a16:creationId xmlns:a16="http://schemas.microsoft.com/office/drawing/2014/main" xmlns="" id="{C432DAF1-8A4D-4311-B3B6-184378985F9A}"/>
              </a:ext>
            </a:extLst>
          </p:cNvPr>
          <p:cNvPicPr>
            <a:picLocks noChangeAspect="1"/>
          </p:cNvPicPr>
          <p:nvPr/>
        </p:nvPicPr>
        <p:blipFill rotWithShape="1">
          <a:blip r:embed="rId8"/>
          <a:srcRect l="22042" r="1912"/>
          <a:stretch/>
        </p:blipFill>
        <p:spPr>
          <a:xfrm>
            <a:off x="3734663" y="5233166"/>
            <a:ext cx="5409337" cy="1495439"/>
          </a:xfrm>
          <a:prstGeom prst="rect">
            <a:avLst/>
          </a:prstGeom>
        </p:spPr>
      </p:pic>
    </p:spTree>
    <p:extLst>
      <p:ext uri="{BB962C8B-B14F-4D97-AF65-F5344CB8AC3E}">
        <p14:creationId xmlns:p14="http://schemas.microsoft.com/office/powerpoint/2010/main" val="3847824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3845" y="126872"/>
            <a:ext cx="8229600" cy="1143000"/>
          </a:xfrm>
        </p:spPr>
        <p:txBody>
          <a:bodyPr>
            <a:noAutofit/>
          </a:bodyPr>
          <a:lstStyle/>
          <a:p>
            <a:r>
              <a:rPr lang="en-GB" sz="2800" b="1" dirty="0">
                <a:solidFill>
                  <a:schemeClr val="accent3">
                    <a:lumMod val="75000"/>
                  </a:schemeClr>
                </a:solidFill>
              </a:rPr>
              <a:t>Steps in the development of the Guide on Stimulant drug use and HIV</a:t>
            </a:r>
            <a:endParaRPr lang="en-GB" sz="2800" dirty="0"/>
          </a:p>
        </p:txBody>
      </p:sp>
      <p:sp>
        <p:nvSpPr>
          <p:cNvPr id="6" name="Content Placeholder 5"/>
          <p:cNvSpPr>
            <a:spLocks noGrp="1"/>
          </p:cNvSpPr>
          <p:nvPr>
            <p:ph sz="quarter" idx="4294967295"/>
          </p:nvPr>
        </p:nvSpPr>
        <p:spPr>
          <a:xfrm>
            <a:off x="2160960" y="2708920"/>
            <a:ext cx="6494462" cy="1241425"/>
          </a:xfrm>
        </p:spPr>
        <p:txBody>
          <a:bodyPr>
            <a:normAutofit/>
          </a:bodyPr>
          <a:lstStyle/>
          <a:p>
            <a:pPr marL="0" indent="0">
              <a:buNone/>
            </a:pPr>
            <a:endParaRPr lang="en-GB" sz="2600" b="1" dirty="0">
              <a:solidFill>
                <a:schemeClr val="accent3">
                  <a:lumMod val="50000"/>
                </a:schemeClr>
              </a:solidFill>
            </a:endParaRPr>
          </a:p>
          <a:p>
            <a:endParaRPr lang="en-GB" dirty="0"/>
          </a:p>
        </p:txBody>
      </p:sp>
      <p:sp>
        <p:nvSpPr>
          <p:cNvPr id="9" name="Content Placeholder 5"/>
          <p:cNvSpPr txBox="1">
            <a:spLocks/>
          </p:cNvSpPr>
          <p:nvPr/>
        </p:nvSpPr>
        <p:spPr>
          <a:xfrm>
            <a:off x="1677547" y="2887437"/>
            <a:ext cx="6460406" cy="2051175"/>
          </a:xfrm>
          <a:prstGeom prst="rect">
            <a:avLst/>
          </a:prstGeom>
          <a:ln>
            <a:solidFill>
              <a:schemeClr val="accent3">
                <a:lumMod val="75000"/>
              </a:schemeClr>
            </a:solidFill>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GB" sz="1800" b="1" dirty="0">
                <a:solidFill>
                  <a:schemeClr val="accent3">
                    <a:lumMod val="50000"/>
                  </a:schemeClr>
                </a:solidFill>
              </a:rPr>
              <a:t>WG on Stimulants and HIV developed the 2d version </a:t>
            </a:r>
            <a:r>
              <a:rPr lang="fr-FR" sz="1800" b="1" dirty="0" err="1">
                <a:solidFill>
                  <a:schemeClr val="accent3">
                    <a:lumMod val="50000"/>
                  </a:schemeClr>
                </a:solidFill>
              </a:rPr>
              <a:t>based</a:t>
            </a:r>
            <a:r>
              <a:rPr lang="fr-FR" sz="1800" b="1" dirty="0">
                <a:solidFill>
                  <a:schemeClr val="accent3">
                    <a:lumMod val="50000"/>
                  </a:schemeClr>
                </a:solidFill>
              </a:rPr>
              <a:t> on:</a:t>
            </a:r>
          </a:p>
          <a:p>
            <a:r>
              <a:rPr lang="fr-FR" sz="1800" dirty="0">
                <a:solidFill>
                  <a:schemeClr val="tx2"/>
                </a:solidFill>
              </a:rPr>
              <a:t>2012 discussion </a:t>
            </a:r>
            <a:r>
              <a:rPr lang="fr-FR" sz="1800" dirty="0" err="1">
                <a:solidFill>
                  <a:schemeClr val="tx2"/>
                </a:solidFill>
              </a:rPr>
              <a:t>paper</a:t>
            </a:r>
            <a:endParaRPr lang="fr-FR" sz="1800" dirty="0">
              <a:solidFill>
                <a:schemeClr val="tx2"/>
              </a:solidFill>
            </a:endParaRPr>
          </a:p>
          <a:p>
            <a:r>
              <a:rPr lang="fr-FR" sz="1800" dirty="0">
                <a:solidFill>
                  <a:schemeClr val="tx2"/>
                </a:solidFill>
              </a:rPr>
              <a:t>2015 and 2016 </a:t>
            </a:r>
            <a:r>
              <a:rPr lang="fr-FR" sz="1800" dirty="0" err="1">
                <a:solidFill>
                  <a:schemeClr val="tx2"/>
                </a:solidFill>
              </a:rPr>
              <a:t>literature</a:t>
            </a:r>
            <a:r>
              <a:rPr lang="fr-FR" sz="1800" dirty="0">
                <a:solidFill>
                  <a:schemeClr val="tx2"/>
                </a:solidFill>
              </a:rPr>
              <a:t> </a:t>
            </a:r>
            <a:r>
              <a:rPr lang="fr-FR" sz="1800" dirty="0" err="1">
                <a:solidFill>
                  <a:schemeClr val="tx2"/>
                </a:solidFill>
              </a:rPr>
              <a:t>review</a:t>
            </a:r>
            <a:r>
              <a:rPr lang="fr-FR" sz="1800" dirty="0">
                <a:solidFill>
                  <a:schemeClr val="tx2"/>
                </a:solidFill>
              </a:rPr>
              <a:t> and </a:t>
            </a:r>
            <a:r>
              <a:rPr lang="fr-FR" sz="1800" dirty="0" err="1">
                <a:solidFill>
                  <a:schemeClr val="tx2"/>
                </a:solidFill>
              </a:rPr>
              <a:t>scientific</a:t>
            </a:r>
            <a:r>
              <a:rPr lang="fr-FR" sz="1800" dirty="0">
                <a:solidFill>
                  <a:schemeClr val="tx2"/>
                </a:solidFill>
              </a:rPr>
              <a:t> consultation </a:t>
            </a:r>
          </a:p>
          <a:p>
            <a:r>
              <a:rPr lang="fr-FR" sz="1800" dirty="0">
                <a:solidFill>
                  <a:schemeClr val="tx2"/>
                </a:solidFill>
              </a:rPr>
              <a:t>Community expertise</a:t>
            </a:r>
          </a:p>
          <a:p>
            <a:r>
              <a:rPr lang="fr-FR" sz="1800" b="1" dirty="0">
                <a:solidFill>
                  <a:srgbClr val="FF0000"/>
                </a:solidFill>
              </a:rPr>
              <a:t>Country consultations (Brazil, Vietnam, Ukraine)</a:t>
            </a:r>
          </a:p>
          <a:p>
            <a:r>
              <a:rPr lang="fr-FR" sz="1800" b="1" dirty="0" err="1">
                <a:solidFill>
                  <a:srgbClr val="FF0000"/>
                </a:solidFill>
              </a:rPr>
              <a:t>Electronic</a:t>
            </a:r>
            <a:r>
              <a:rPr lang="fr-FR" sz="1800" b="1" dirty="0">
                <a:solidFill>
                  <a:srgbClr val="FF0000"/>
                </a:solidFill>
              </a:rPr>
              <a:t> </a:t>
            </a:r>
            <a:r>
              <a:rPr lang="fr-FR" sz="1800" b="1" dirty="0" err="1">
                <a:solidFill>
                  <a:srgbClr val="FF0000"/>
                </a:solidFill>
              </a:rPr>
              <a:t>peer-review</a:t>
            </a:r>
            <a:endParaRPr lang="en-GB" sz="1800" b="1" dirty="0">
              <a:solidFill>
                <a:srgbClr val="FF0000"/>
              </a:solidFill>
            </a:endParaRPr>
          </a:p>
          <a:p>
            <a:pPr marL="0" indent="0">
              <a:buNone/>
            </a:pPr>
            <a:endParaRPr lang="en-GB" sz="1800" b="1" dirty="0">
              <a:solidFill>
                <a:schemeClr val="accent3">
                  <a:lumMod val="50000"/>
                </a:schemeClr>
              </a:solidFill>
            </a:endParaRPr>
          </a:p>
        </p:txBody>
      </p:sp>
      <p:sp>
        <p:nvSpPr>
          <p:cNvPr id="10" name="Content Placeholder 5"/>
          <p:cNvSpPr txBox="1">
            <a:spLocks/>
          </p:cNvSpPr>
          <p:nvPr/>
        </p:nvSpPr>
        <p:spPr>
          <a:xfrm>
            <a:off x="530044" y="1486737"/>
            <a:ext cx="1090403" cy="50405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pPr marL="0" indent="0" algn="ctr">
              <a:buNone/>
            </a:pPr>
            <a:r>
              <a:rPr lang="en-US" b="1" dirty="0">
                <a:solidFill>
                  <a:schemeClr val="accent3">
                    <a:lumMod val="50000"/>
                  </a:schemeClr>
                </a:solidFill>
              </a:rPr>
              <a:t>2016</a:t>
            </a:r>
            <a:endParaRPr lang="en-GB" b="1" dirty="0">
              <a:solidFill>
                <a:schemeClr val="accent3">
                  <a:lumMod val="50000"/>
                </a:schemeClr>
              </a:solidFill>
            </a:endParaRPr>
          </a:p>
        </p:txBody>
      </p:sp>
      <p:sp>
        <p:nvSpPr>
          <p:cNvPr id="11" name="Content Placeholder 5"/>
          <p:cNvSpPr txBox="1">
            <a:spLocks/>
          </p:cNvSpPr>
          <p:nvPr/>
        </p:nvSpPr>
        <p:spPr>
          <a:xfrm>
            <a:off x="2191544" y="2989620"/>
            <a:ext cx="4907642" cy="99534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pPr marL="0" indent="0">
              <a:buNone/>
            </a:pPr>
            <a:endParaRPr lang="en-GB" sz="2200" b="1" dirty="0">
              <a:solidFill>
                <a:schemeClr val="accent3">
                  <a:lumMod val="50000"/>
                </a:schemeClr>
              </a:solidFill>
            </a:endParaRPr>
          </a:p>
        </p:txBody>
      </p:sp>
      <p:sp>
        <p:nvSpPr>
          <p:cNvPr id="12" name="Content Placeholder 5"/>
          <p:cNvSpPr txBox="1">
            <a:spLocks/>
          </p:cNvSpPr>
          <p:nvPr/>
        </p:nvSpPr>
        <p:spPr>
          <a:xfrm>
            <a:off x="540648" y="3554696"/>
            <a:ext cx="1090403" cy="50405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pPr marL="0" indent="0" algn="ctr">
              <a:buNone/>
            </a:pPr>
            <a:r>
              <a:rPr lang="en-US" b="1" dirty="0">
                <a:solidFill>
                  <a:schemeClr val="accent3">
                    <a:lumMod val="50000"/>
                  </a:schemeClr>
                </a:solidFill>
              </a:rPr>
              <a:t>2017</a:t>
            </a:r>
            <a:endParaRPr lang="en-GB" b="1" dirty="0">
              <a:solidFill>
                <a:schemeClr val="accent3">
                  <a:lumMod val="50000"/>
                </a:schemeClr>
              </a:solidFill>
            </a:endParaRPr>
          </a:p>
        </p:txBody>
      </p:sp>
      <p:sp>
        <p:nvSpPr>
          <p:cNvPr id="13" name="Down Arrow 12"/>
          <p:cNvSpPr/>
          <p:nvPr/>
        </p:nvSpPr>
        <p:spPr>
          <a:xfrm>
            <a:off x="843533" y="2091274"/>
            <a:ext cx="484632" cy="494830"/>
          </a:xfrm>
          <a:prstGeom prst="downArrow">
            <a:avLst>
              <a:gd name="adj1" fmla="val 43494"/>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Down Arrow 12">
            <a:extLst>
              <a:ext uri="{FF2B5EF4-FFF2-40B4-BE49-F238E27FC236}">
                <a16:creationId xmlns:a16="http://schemas.microsoft.com/office/drawing/2014/main" xmlns="" id="{96C1B7B9-A1A3-467F-A69D-FE542D0ED62F}"/>
              </a:ext>
            </a:extLst>
          </p:cNvPr>
          <p:cNvSpPr/>
          <p:nvPr/>
        </p:nvSpPr>
        <p:spPr>
          <a:xfrm>
            <a:off x="832930" y="4725144"/>
            <a:ext cx="484632" cy="4948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Content Placeholder 5">
            <a:extLst>
              <a:ext uri="{FF2B5EF4-FFF2-40B4-BE49-F238E27FC236}">
                <a16:creationId xmlns:a16="http://schemas.microsoft.com/office/drawing/2014/main" xmlns="" id="{C679F1A5-FD0A-4B1C-BB00-705380C8AFEF}"/>
              </a:ext>
            </a:extLst>
          </p:cNvPr>
          <p:cNvSpPr txBox="1">
            <a:spLocks/>
          </p:cNvSpPr>
          <p:nvPr/>
        </p:nvSpPr>
        <p:spPr>
          <a:xfrm>
            <a:off x="609362" y="5249375"/>
            <a:ext cx="1090403" cy="50405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pPr marL="0" indent="0" algn="ctr">
              <a:buNone/>
            </a:pPr>
            <a:r>
              <a:rPr lang="en-US" b="1" dirty="0">
                <a:solidFill>
                  <a:schemeClr val="accent3">
                    <a:lumMod val="60000"/>
                    <a:lumOff val="40000"/>
                  </a:schemeClr>
                </a:solidFill>
              </a:rPr>
              <a:t>2018</a:t>
            </a:r>
            <a:endParaRPr lang="en-GB" b="1" dirty="0">
              <a:solidFill>
                <a:schemeClr val="accent3">
                  <a:lumMod val="60000"/>
                  <a:lumOff val="40000"/>
                </a:schemeClr>
              </a:solidFill>
            </a:endParaRPr>
          </a:p>
        </p:txBody>
      </p:sp>
      <p:sp>
        <p:nvSpPr>
          <p:cNvPr id="16" name="Content Placeholder 5">
            <a:extLst>
              <a:ext uri="{FF2B5EF4-FFF2-40B4-BE49-F238E27FC236}">
                <a16:creationId xmlns:a16="http://schemas.microsoft.com/office/drawing/2014/main" xmlns="" id="{F1D8F076-8BC6-401C-999C-D9CC909140FB}"/>
              </a:ext>
            </a:extLst>
          </p:cNvPr>
          <p:cNvSpPr txBox="1">
            <a:spLocks/>
          </p:cNvSpPr>
          <p:nvPr/>
        </p:nvSpPr>
        <p:spPr>
          <a:xfrm>
            <a:off x="1699765" y="5061707"/>
            <a:ext cx="6495256" cy="87939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r>
              <a:rPr lang="en-GB" sz="2000" b="1" i="1" dirty="0">
                <a:solidFill>
                  <a:schemeClr val="accent3">
                    <a:lumMod val="75000"/>
                  </a:schemeClr>
                </a:solidFill>
              </a:rPr>
              <a:t>Finalisation of the guidance document (March 2018)</a:t>
            </a:r>
          </a:p>
          <a:p>
            <a:r>
              <a:rPr lang="en-GB" sz="2000" b="1" i="1" dirty="0">
                <a:solidFill>
                  <a:schemeClr val="accent3">
                    <a:lumMod val="75000"/>
                  </a:schemeClr>
                </a:solidFill>
              </a:rPr>
              <a:t>Development of a training guide to support rolling-out</a:t>
            </a:r>
          </a:p>
        </p:txBody>
      </p:sp>
      <p:sp>
        <p:nvSpPr>
          <p:cNvPr id="17" name="Text Placeholder 5">
            <a:extLst>
              <a:ext uri="{FF2B5EF4-FFF2-40B4-BE49-F238E27FC236}">
                <a16:creationId xmlns:a16="http://schemas.microsoft.com/office/drawing/2014/main" xmlns="" id="{C978C817-DA88-428B-830A-F201C919A0F2}"/>
              </a:ext>
            </a:extLst>
          </p:cNvPr>
          <p:cNvSpPr txBox="1">
            <a:spLocks/>
          </p:cNvSpPr>
          <p:nvPr/>
        </p:nvSpPr>
        <p:spPr>
          <a:xfrm>
            <a:off x="1699765" y="1297695"/>
            <a:ext cx="4250828" cy="1471768"/>
          </a:xfrm>
          <a:prstGeom prst="rect">
            <a:avLst/>
          </a:prstGeom>
          <a:solidFill>
            <a:schemeClr val="bg1"/>
          </a:solid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600" b="1" dirty="0">
                <a:solidFill>
                  <a:schemeClr val="accent3">
                    <a:lumMod val="50000"/>
                  </a:schemeClr>
                </a:solidFill>
              </a:rPr>
              <a:t>UNGASS2016/HLM Scientific consultation </a:t>
            </a:r>
          </a:p>
          <a:p>
            <a:r>
              <a:rPr lang="en-GB" sz="1800" dirty="0">
                <a:solidFill>
                  <a:schemeClr val="tx2"/>
                </a:solidFill>
              </a:rPr>
              <a:t>Cocaine in America</a:t>
            </a:r>
          </a:p>
          <a:p>
            <a:r>
              <a:rPr lang="en-GB" sz="1800" dirty="0">
                <a:solidFill>
                  <a:schemeClr val="tx2"/>
                </a:solidFill>
              </a:rPr>
              <a:t>MSM and ATS in Asia </a:t>
            </a:r>
          </a:p>
          <a:p>
            <a:r>
              <a:rPr lang="en-GB" sz="1800" dirty="0">
                <a:solidFill>
                  <a:schemeClr val="tx2"/>
                </a:solidFill>
              </a:rPr>
              <a:t>ARV and stimulant use</a:t>
            </a:r>
            <a:endParaRPr lang="en-GB" sz="1400" dirty="0">
              <a:solidFill>
                <a:schemeClr val="tx2"/>
              </a:solidFill>
            </a:endParaRPr>
          </a:p>
          <a:p>
            <a:pPr marL="0" indent="0">
              <a:buFont typeface="Arial" panose="020B0604020202020204" pitchFamily="34" charset="0"/>
              <a:buNone/>
            </a:pPr>
            <a:r>
              <a:rPr lang="en-GB" sz="2400" b="1" dirty="0">
                <a:solidFill>
                  <a:schemeClr val="accent3">
                    <a:lumMod val="75000"/>
                  </a:schemeClr>
                </a:solidFill>
                <a:ea typeface="+mj-ea"/>
                <a:cs typeface="+mj-cs"/>
              </a:rPr>
              <a:t>	</a:t>
            </a:r>
            <a:endParaRPr lang="en-GB" sz="1600" dirty="0">
              <a:solidFill>
                <a:schemeClr val="tx2"/>
              </a:solidFill>
            </a:endParaRPr>
          </a:p>
        </p:txBody>
      </p:sp>
      <p:pic>
        <p:nvPicPr>
          <p:cNvPr id="18" name="Image 17">
            <a:extLst>
              <a:ext uri="{FF2B5EF4-FFF2-40B4-BE49-F238E27FC236}">
                <a16:creationId xmlns:a16="http://schemas.microsoft.com/office/drawing/2014/main" xmlns="" id="{F99768D1-BDBC-4762-8CF1-6AFF3570058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24128" y="1297695"/>
            <a:ext cx="3433039" cy="1505307"/>
          </a:xfrm>
          <a:prstGeom prst="rect">
            <a:avLst/>
          </a:prstGeom>
        </p:spPr>
      </p:pic>
    </p:spTree>
    <p:extLst>
      <p:ext uri="{BB962C8B-B14F-4D97-AF65-F5344CB8AC3E}">
        <p14:creationId xmlns:p14="http://schemas.microsoft.com/office/powerpoint/2010/main" val="1843435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E34D5519-322E-4CFB-B78C-B24FF2478EE1}"/>
              </a:ext>
            </a:extLst>
          </p:cNvPr>
          <p:cNvPicPr>
            <a:picLocks noChangeAspect="1"/>
          </p:cNvPicPr>
          <p:nvPr/>
        </p:nvPicPr>
        <p:blipFill>
          <a:blip r:embed="rId2"/>
          <a:stretch>
            <a:fillRect/>
          </a:stretch>
        </p:blipFill>
        <p:spPr>
          <a:xfrm>
            <a:off x="-36512" y="1404153"/>
            <a:ext cx="2273213" cy="3230355"/>
          </a:xfrm>
          <a:prstGeom prst="rect">
            <a:avLst/>
          </a:prstGeom>
        </p:spPr>
      </p:pic>
      <p:sp>
        <p:nvSpPr>
          <p:cNvPr id="6" name="Titre 5">
            <a:extLst>
              <a:ext uri="{FF2B5EF4-FFF2-40B4-BE49-F238E27FC236}">
                <a16:creationId xmlns:a16="http://schemas.microsoft.com/office/drawing/2014/main" xmlns="" id="{E3682999-BB0F-4592-83A9-5EF03B7EE114}"/>
              </a:ext>
            </a:extLst>
          </p:cNvPr>
          <p:cNvSpPr>
            <a:spLocks noGrp="1"/>
          </p:cNvSpPr>
          <p:nvPr>
            <p:ph type="title"/>
          </p:nvPr>
        </p:nvSpPr>
        <p:spPr/>
        <p:txBody>
          <a:bodyPr>
            <a:normAutofit/>
          </a:bodyPr>
          <a:lstStyle/>
          <a:p>
            <a:r>
              <a:rPr lang="fr-FR" sz="3200" b="1" dirty="0">
                <a:solidFill>
                  <a:schemeClr val="accent3">
                    <a:lumMod val="75000"/>
                  </a:schemeClr>
                </a:solidFill>
              </a:rPr>
              <a:t>Guidance on HIV and Stimulant </a:t>
            </a:r>
            <a:r>
              <a:rPr lang="fr-FR" sz="3200" b="1" dirty="0" err="1">
                <a:solidFill>
                  <a:schemeClr val="accent3">
                    <a:lumMod val="75000"/>
                  </a:schemeClr>
                </a:solidFill>
              </a:rPr>
              <a:t>drugs</a:t>
            </a:r>
            <a:endParaRPr lang="en-GB" sz="3200" b="1" dirty="0">
              <a:solidFill>
                <a:schemeClr val="accent3">
                  <a:lumMod val="75000"/>
                </a:schemeClr>
              </a:solidFill>
            </a:endParaRPr>
          </a:p>
        </p:txBody>
      </p:sp>
      <p:graphicFrame>
        <p:nvGraphicFramePr>
          <p:cNvPr id="7" name="Tableau 6">
            <a:extLst>
              <a:ext uri="{FF2B5EF4-FFF2-40B4-BE49-F238E27FC236}">
                <a16:creationId xmlns:a16="http://schemas.microsoft.com/office/drawing/2014/main" xmlns="" id="{5F1304A8-2E0E-41F2-90E1-636EBAE1C1A3}"/>
              </a:ext>
            </a:extLst>
          </p:cNvPr>
          <p:cNvGraphicFramePr>
            <a:graphicFrameLocks noGrp="1"/>
          </p:cNvGraphicFramePr>
          <p:nvPr>
            <p:extLst>
              <p:ext uri="{D42A27DB-BD31-4B8C-83A1-F6EECF244321}">
                <p14:modId xmlns:p14="http://schemas.microsoft.com/office/powerpoint/2010/main" val="2910083429"/>
              </p:ext>
            </p:extLst>
          </p:nvPr>
        </p:nvGraphicFramePr>
        <p:xfrm>
          <a:off x="2483768" y="1700808"/>
          <a:ext cx="6660740" cy="3456384"/>
        </p:xfrm>
        <a:graphic>
          <a:graphicData uri="http://schemas.openxmlformats.org/drawingml/2006/table">
            <a:tbl>
              <a:tblPr firstRow="1" firstCol="1" bandRow="1" bandCol="1">
                <a:tableStyleId>{5C22544A-7EE6-4342-B048-85BDC9FD1C3A}</a:tableStyleId>
              </a:tblPr>
              <a:tblGrid>
                <a:gridCol w="1514258">
                  <a:extLst>
                    <a:ext uri="{9D8B030D-6E8A-4147-A177-3AD203B41FA5}">
                      <a16:colId xmlns:a16="http://schemas.microsoft.com/office/drawing/2014/main" xmlns="" val="2357834156"/>
                    </a:ext>
                  </a:extLst>
                </a:gridCol>
                <a:gridCol w="5146482">
                  <a:extLst>
                    <a:ext uri="{9D8B030D-6E8A-4147-A177-3AD203B41FA5}">
                      <a16:colId xmlns:a16="http://schemas.microsoft.com/office/drawing/2014/main" xmlns="" val="3972705343"/>
                    </a:ext>
                  </a:extLst>
                </a:gridCol>
              </a:tblGrid>
              <a:tr h="1483960">
                <a:tc>
                  <a:txBody>
                    <a:bodyPr/>
                    <a:lstStyle/>
                    <a:p>
                      <a:pPr>
                        <a:lnSpc>
                          <a:spcPct val="115000"/>
                        </a:lnSpc>
                        <a:spcAft>
                          <a:spcPts val="0"/>
                        </a:spcAft>
                      </a:pPr>
                      <a:r>
                        <a:rPr lang="en-GB" sz="1600" dirty="0">
                          <a:solidFill>
                            <a:schemeClr val="accent3">
                              <a:lumMod val="50000"/>
                            </a:schemeClr>
                          </a:solidFill>
                          <a:effectLst/>
                        </a:rPr>
                        <a:t>Purpose</a:t>
                      </a:r>
                    </a:p>
                    <a:p>
                      <a:pPr>
                        <a:lnSpc>
                          <a:spcPct val="115000"/>
                        </a:lnSpc>
                        <a:spcAft>
                          <a:spcPts val="0"/>
                        </a:spcAft>
                      </a:pPr>
                      <a:r>
                        <a:rPr lang="en-GB" sz="1600" dirty="0">
                          <a:effectLst/>
                        </a:rPr>
                        <a:t> </a:t>
                      </a:r>
                      <a:endParaRPr lang="en-GB" sz="1600" dirty="0">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c>
                  <a:txBody>
                    <a:bodyPr/>
                    <a:lstStyle/>
                    <a:p>
                      <a:pPr marL="342900" lvl="0" indent="-342900">
                        <a:spcAft>
                          <a:spcPts val="0"/>
                        </a:spcAft>
                        <a:buFont typeface="Symbol" panose="05050102010706020507" pitchFamily="18" charset="2"/>
                        <a:buChar char=""/>
                      </a:pPr>
                      <a:r>
                        <a:rPr lang="en-GB" sz="1600" dirty="0">
                          <a:solidFill>
                            <a:schemeClr val="tx1"/>
                          </a:solidFill>
                          <a:effectLst/>
                        </a:rPr>
                        <a:t>To provide practical guidance to countries on implementing comprehensive HIV programme for people who use stimulant drugs vulnerable to HIV based on existing UN guidance documents. </a:t>
                      </a:r>
                      <a:endParaRPr lang="en-GB" sz="1600" dirty="0">
                        <a:solidFill>
                          <a:schemeClr val="tx1"/>
                        </a:solidFill>
                        <a:effectLst/>
                        <a:latin typeface="Calibri" panose="020F0502020204030204" pitchFamily="34" charset="0"/>
                        <a:ea typeface="Times New Roman" panose="02020603050405020304" pitchFamily="18" charset="0"/>
                      </a:endParaRPr>
                    </a:p>
                  </a:txBody>
                  <a:tcPr marL="68580" marR="68580" marT="0" marB="0">
                    <a:solidFill>
                      <a:schemeClr val="accent3">
                        <a:lumMod val="60000"/>
                        <a:lumOff val="40000"/>
                      </a:schemeClr>
                    </a:solidFill>
                  </a:tcPr>
                </a:tc>
                <a:extLst>
                  <a:ext uri="{0D108BD9-81ED-4DB2-BD59-A6C34878D82A}">
                    <a16:rowId xmlns:a16="http://schemas.microsoft.com/office/drawing/2014/main" xmlns="" val="2310299961"/>
                  </a:ext>
                </a:extLst>
              </a:tr>
              <a:tr h="1972424">
                <a:tc>
                  <a:txBody>
                    <a:bodyPr/>
                    <a:lstStyle/>
                    <a:p>
                      <a:pPr>
                        <a:lnSpc>
                          <a:spcPct val="115000"/>
                        </a:lnSpc>
                        <a:spcAft>
                          <a:spcPts val="0"/>
                        </a:spcAft>
                      </a:pPr>
                      <a:r>
                        <a:rPr lang="en-GB" sz="1600" dirty="0">
                          <a:solidFill>
                            <a:schemeClr val="accent3">
                              <a:lumMod val="50000"/>
                            </a:schemeClr>
                          </a:solidFill>
                          <a:effectLst/>
                        </a:rPr>
                        <a:t>Target audience</a:t>
                      </a:r>
                      <a:endParaRPr lang="en-GB" sz="1600" dirty="0">
                        <a:solidFill>
                          <a:schemeClr val="accent3">
                            <a:lumMod val="50000"/>
                          </a:schemeClr>
                        </a:solidFill>
                        <a:effectLst/>
                        <a:latin typeface="Times New Roman" panose="02020603050405020304" pitchFamily="18" charset="0"/>
                        <a:ea typeface="Times New Roman" panose="02020603050405020304" pitchFamily="18" charset="0"/>
                      </a:endParaRPr>
                    </a:p>
                  </a:txBody>
                  <a:tcPr marL="68580" marR="68580" marT="0" marB="0">
                    <a:noFill/>
                  </a:tcPr>
                </a:tc>
                <a:tc>
                  <a:txBody>
                    <a:bodyPr/>
                    <a:lstStyle/>
                    <a:p>
                      <a:pPr marL="342900" lvl="0" indent="-342900">
                        <a:spcAft>
                          <a:spcPts val="0"/>
                        </a:spcAft>
                        <a:buFont typeface="Symbol" panose="05050102010706020507" pitchFamily="18" charset="2"/>
                        <a:buChar char=""/>
                      </a:pPr>
                      <a:r>
                        <a:rPr lang="en-GB" sz="1600" dirty="0">
                          <a:effectLst/>
                        </a:rPr>
                        <a:t>Programme managers at national and local levels</a:t>
                      </a:r>
                    </a:p>
                    <a:p>
                      <a:pPr marL="342900" lvl="0" indent="-342900">
                        <a:spcAft>
                          <a:spcPts val="0"/>
                        </a:spcAft>
                        <a:buFont typeface="Symbol" panose="05050102010706020507" pitchFamily="18" charset="2"/>
                        <a:buChar char=""/>
                      </a:pPr>
                      <a:r>
                        <a:rPr lang="en-GB" sz="1600" dirty="0">
                          <a:effectLst/>
                        </a:rPr>
                        <a:t>People who are planning or implementing HIV / HCV programmes for people who use stimulant drugs </a:t>
                      </a:r>
                    </a:p>
                    <a:p>
                      <a:pPr marL="342900" lvl="0" indent="-342900">
                        <a:spcAft>
                          <a:spcPts val="0"/>
                        </a:spcAft>
                        <a:buFont typeface="Symbol" panose="05050102010706020507" pitchFamily="18" charset="2"/>
                        <a:buChar char=""/>
                      </a:pPr>
                      <a:r>
                        <a:rPr lang="en-GB" sz="1600" dirty="0">
                          <a:effectLst/>
                        </a:rPr>
                        <a:t>including NGOs and community-based organizations representing and working with </a:t>
                      </a:r>
                      <a:r>
                        <a:rPr lang="en-GB" sz="1600" dirty="0">
                          <a:solidFill>
                            <a:schemeClr val="accent3">
                              <a:lumMod val="50000"/>
                            </a:schemeClr>
                          </a:solidFill>
                          <a:effectLst/>
                        </a:rPr>
                        <a:t>people who use drugs</a:t>
                      </a:r>
                      <a:r>
                        <a:rPr lang="en-GB" sz="1600" dirty="0">
                          <a:effectLst/>
                        </a:rPr>
                        <a:t> including </a:t>
                      </a:r>
                      <a:r>
                        <a:rPr lang="en-GB" sz="1600" dirty="0">
                          <a:solidFill>
                            <a:schemeClr val="accent3">
                              <a:lumMod val="50000"/>
                            </a:schemeClr>
                          </a:solidFill>
                          <a:effectLst/>
                        </a:rPr>
                        <a:t>men and with men </a:t>
                      </a:r>
                      <a:r>
                        <a:rPr lang="en-GB" sz="1600" dirty="0">
                          <a:effectLst/>
                        </a:rPr>
                        <a:t>and </a:t>
                      </a:r>
                      <a:r>
                        <a:rPr lang="en-GB" sz="1600" dirty="0">
                          <a:solidFill>
                            <a:schemeClr val="accent3">
                              <a:lumMod val="50000"/>
                            </a:schemeClr>
                          </a:solidFill>
                          <a:effectLst/>
                        </a:rPr>
                        <a:t>sex workers </a:t>
                      </a:r>
                      <a:r>
                        <a:rPr lang="en-GB" sz="1600" dirty="0">
                          <a:effectLst/>
                        </a:rPr>
                        <a:t> organizations</a:t>
                      </a:r>
                      <a:endParaRPr lang="en-GB" sz="16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663114285"/>
                  </a:ext>
                </a:extLst>
              </a:tr>
            </a:tbl>
          </a:graphicData>
        </a:graphic>
      </p:graphicFrame>
    </p:spTree>
    <p:extLst>
      <p:ext uri="{BB962C8B-B14F-4D97-AF65-F5344CB8AC3E}">
        <p14:creationId xmlns:p14="http://schemas.microsoft.com/office/powerpoint/2010/main" val="3437819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5D14A193-B2D6-4517-981B-4C933F9F2DA7}"/>
              </a:ext>
            </a:extLst>
          </p:cNvPr>
          <p:cNvSpPr/>
          <p:nvPr/>
        </p:nvSpPr>
        <p:spPr>
          <a:xfrm>
            <a:off x="2415694" y="188640"/>
            <a:ext cx="6408712" cy="6524863"/>
          </a:xfrm>
          <a:prstGeom prst="rect">
            <a:avLst/>
          </a:prstGeom>
        </p:spPr>
        <p:txBody>
          <a:bodyPr wrap="square">
            <a:spAutoFit/>
          </a:bodyPr>
          <a:lstStyle/>
          <a:p>
            <a:r>
              <a:rPr lang="en-GB" dirty="0">
                <a:solidFill>
                  <a:schemeClr val="accent3">
                    <a:lumMod val="50000"/>
                  </a:schemeClr>
                </a:solidFill>
              </a:rPr>
              <a:t>Introduction	</a:t>
            </a:r>
          </a:p>
          <a:p>
            <a:r>
              <a:rPr lang="en-GB" dirty="0">
                <a:solidFill>
                  <a:schemeClr val="accent3">
                    <a:lumMod val="50000"/>
                  </a:schemeClr>
                </a:solidFill>
              </a:rPr>
              <a:t>Chapter 1. HIV risks and stimulant use</a:t>
            </a:r>
            <a:r>
              <a:rPr lang="en-GB" dirty="0"/>
              <a:t>		</a:t>
            </a:r>
          </a:p>
          <a:p>
            <a:r>
              <a:rPr lang="en-GB" dirty="0">
                <a:solidFill>
                  <a:schemeClr val="accent3">
                    <a:lumMod val="50000"/>
                  </a:schemeClr>
                </a:solidFill>
              </a:rPr>
              <a:t>Chapter 2. Core interventions</a:t>
            </a:r>
          </a:p>
          <a:p>
            <a:pPr marL="800100" lvl="1" indent="-342900">
              <a:buFont typeface="+mj-lt"/>
              <a:buAutoNum type="arabicPeriod"/>
            </a:pPr>
            <a:r>
              <a:rPr lang="en-GB" sz="1600" dirty="0"/>
              <a:t>Condoms and safer sex programmes	</a:t>
            </a:r>
          </a:p>
          <a:p>
            <a:pPr marL="800100" lvl="1" indent="-342900">
              <a:buAutoNum type="arabicPeriod" startAt="2"/>
            </a:pPr>
            <a:r>
              <a:rPr lang="en-GB" sz="1600" dirty="0"/>
              <a:t>Needle and syringe programmes (NSP) and other commodities</a:t>
            </a:r>
          </a:p>
          <a:p>
            <a:pPr marL="800100" lvl="1" indent="-342900">
              <a:buAutoNum type="arabicPeriod" startAt="2"/>
            </a:pPr>
            <a:r>
              <a:rPr lang="en-GB" sz="1600" dirty="0"/>
              <a:t>HIV testing and counselling (HTC)	</a:t>
            </a:r>
          </a:p>
          <a:p>
            <a:pPr marL="800100" lvl="1" indent="-342900">
              <a:buAutoNum type="arabicPeriod" startAt="3"/>
            </a:pPr>
            <a:r>
              <a:rPr lang="en-GB" sz="1600" dirty="0"/>
              <a:t>Antiretroviral Treatments	</a:t>
            </a:r>
          </a:p>
          <a:p>
            <a:pPr marL="800100" lvl="1" indent="-342900">
              <a:buAutoNum type="arabicPeriod" startAt="5"/>
            </a:pPr>
            <a:r>
              <a:rPr lang="en-GB" sz="1600" dirty="0"/>
              <a:t>Drug dependence treatment and behavioural therapies</a:t>
            </a:r>
          </a:p>
          <a:p>
            <a:pPr marL="800100" lvl="1" indent="-342900">
              <a:buAutoNum type="arabicPeriod" startAt="5"/>
            </a:pPr>
            <a:r>
              <a:rPr lang="en-GB" sz="1600" dirty="0"/>
              <a:t>Prevention, diagnosis and treatment STIs, hepatitis and TB</a:t>
            </a:r>
          </a:p>
          <a:p>
            <a:pPr marL="800100" lvl="1" indent="-342900">
              <a:buAutoNum type="arabicPeriod" startAt="7"/>
            </a:pPr>
            <a:r>
              <a:rPr lang="en-GB" sz="1600" dirty="0"/>
              <a:t>Information, education and communication (IEC) materials</a:t>
            </a:r>
          </a:p>
          <a:p>
            <a:pPr marL="800100" lvl="1" indent="-342900">
              <a:buAutoNum type="arabicPeriod" startAt="7"/>
            </a:pPr>
            <a:r>
              <a:rPr lang="en-GB" sz="1600" dirty="0"/>
              <a:t>Overdose prevention and management</a:t>
            </a:r>
          </a:p>
          <a:p>
            <a:endParaRPr lang="en-GB" sz="1600" dirty="0"/>
          </a:p>
          <a:p>
            <a:r>
              <a:rPr lang="en-GB" dirty="0">
                <a:solidFill>
                  <a:schemeClr val="accent3">
                    <a:lumMod val="50000"/>
                  </a:schemeClr>
                </a:solidFill>
              </a:rPr>
              <a:t>Chapter 3. Care and support for PLHIV who use stimulant drugs Chapter 4. Critical enablers</a:t>
            </a:r>
            <a:r>
              <a:rPr lang="en-GB" dirty="0"/>
              <a:t>	</a:t>
            </a:r>
          </a:p>
          <a:p>
            <a:r>
              <a:rPr lang="en-GB" dirty="0">
                <a:solidFill>
                  <a:schemeClr val="accent3">
                    <a:lumMod val="50000"/>
                  </a:schemeClr>
                </a:solidFill>
              </a:rPr>
              <a:t>Chapter 5. Implementation considerations</a:t>
            </a:r>
            <a:r>
              <a:rPr lang="en-GB" sz="1600" dirty="0"/>
              <a:t>	</a:t>
            </a:r>
          </a:p>
          <a:p>
            <a:pPr marL="800100" lvl="1" indent="-342900">
              <a:buFont typeface="Arial" panose="020B0604020202020204" pitchFamily="34" charset="0"/>
              <a:buChar char="•"/>
            </a:pPr>
            <a:r>
              <a:rPr lang="en-GB" sz="1600" dirty="0"/>
              <a:t>Communal stimulant use	</a:t>
            </a:r>
          </a:p>
          <a:p>
            <a:pPr marL="800100" lvl="1" indent="-342900">
              <a:buFont typeface="Arial" panose="020B0604020202020204" pitchFamily="34" charset="0"/>
              <a:buChar char="•"/>
            </a:pPr>
            <a:r>
              <a:rPr lang="en-GB" sz="1600" dirty="0" err="1"/>
              <a:t>Chemsex</a:t>
            </a:r>
            <a:r>
              <a:rPr lang="en-GB" sz="1600" dirty="0"/>
              <a:t> and harm reduction	</a:t>
            </a:r>
          </a:p>
          <a:p>
            <a:pPr marL="800100" lvl="1" indent="-342900">
              <a:buFont typeface="Arial" panose="020B0604020202020204" pitchFamily="34" charset="0"/>
              <a:buChar char="•"/>
            </a:pPr>
            <a:r>
              <a:rPr lang="en-GB" sz="1600" dirty="0"/>
              <a:t>Gender responsive services</a:t>
            </a:r>
          </a:p>
          <a:p>
            <a:pPr marL="800100" lvl="1" indent="-342900">
              <a:buFont typeface="Arial" panose="020B0604020202020204" pitchFamily="34" charset="0"/>
              <a:buChar char="•"/>
            </a:pPr>
            <a:r>
              <a:rPr lang="en-GB" sz="1600" dirty="0"/>
              <a:t>Community based interventions	</a:t>
            </a:r>
          </a:p>
          <a:p>
            <a:pPr marL="800100" lvl="1" indent="-342900">
              <a:buFont typeface="Arial" panose="020B0604020202020204" pitchFamily="34" charset="0"/>
              <a:buChar char="•"/>
            </a:pPr>
            <a:r>
              <a:rPr lang="en-GB" sz="1600" dirty="0"/>
              <a:t>Social support</a:t>
            </a:r>
          </a:p>
          <a:p>
            <a:r>
              <a:rPr lang="en-GB" dirty="0">
                <a:solidFill>
                  <a:schemeClr val="accent3">
                    <a:lumMod val="50000"/>
                  </a:schemeClr>
                </a:solidFill>
              </a:rPr>
              <a:t>Chapter 6. Monitoring and evaluation</a:t>
            </a:r>
            <a:r>
              <a:rPr lang="en-GB" dirty="0"/>
              <a:t>	</a:t>
            </a:r>
          </a:p>
          <a:p>
            <a:r>
              <a:rPr lang="en-GB" dirty="0">
                <a:solidFill>
                  <a:schemeClr val="accent3">
                    <a:lumMod val="50000"/>
                  </a:schemeClr>
                </a:solidFill>
              </a:rPr>
              <a:t>Additional resources</a:t>
            </a:r>
          </a:p>
          <a:p>
            <a:r>
              <a:rPr lang="en-GB" dirty="0">
                <a:solidFill>
                  <a:schemeClr val="accent3">
                    <a:lumMod val="50000"/>
                  </a:schemeClr>
                </a:solidFill>
              </a:rPr>
              <a:t>Annexes</a:t>
            </a:r>
          </a:p>
          <a:p>
            <a:pPr marL="285750" indent="-285750">
              <a:buFont typeface="Arial" panose="020B0604020202020204" pitchFamily="34" charset="0"/>
              <a:buChar char="•"/>
            </a:pPr>
            <a:r>
              <a:rPr lang="en-GB" sz="1600" dirty="0"/>
              <a:t>Check lists and Case studies  (ex: Brazil)</a:t>
            </a:r>
            <a:endParaRPr lang="en-GB" sz="2000" dirty="0"/>
          </a:p>
        </p:txBody>
      </p:sp>
      <p:sp>
        <p:nvSpPr>
          <p:cNvPr id="4" name="Titre 3">
            <a:extLst>
              <a:ext uri="{FF2B5EF4-FFF2-40B4-BE49-F238E27FC236}">
                <a16:creationId xmlns:a16="http://schemas.microsoft.com/office/drawing/2014/main" xmlns="" id="{8C7388DF-1623-4C43-9A61-C10377214DB0}"/>
              </a:ext>
            </a:extLst>
          </p:cNvPr>
          <p:cNvSpPr>
            <a:spLocks noGrp="1"/>
          </p:cNvSpPr>
          <p:nvPr>
            <p:ph type="title"/>
          </p:nvPr>
        </p:nvSpPr>
        <p:spPr/>
        <p:txBody>
          <a:bodyPr/>
          <a:lstStyle/>
          <a:p>
            <a:r>
              <a:rPr lang="fr-FR" dirty="0">
                <a:solidFill>
                  <a:schemeClr val="accent3">
                    <a:lumMod val="50000"/>
                  </a:schemeClr>
                </a:solidFill>
              </a:rPr>
              <a:t>STRUCTURE </a:t>
            </a:r>
            <a:endParaRPr lang="en-GB" dirty="0">
              <a:solidFill>
                <a:schemeClr val="accent3">
                  <a:lumMod val="50000"/>
                </a:schemeClr>
              </a:solidFill>
            </a:endParaRPr>
          </a:p>
        </p:txBody>
      </p:sp>
      <p:pic>
        <p:nvPicPr>
          <p:cNvPr id="7" name="Image 6">
            <a:extLst>
              <a:ext uri="{FF2B5EF4-FFF2-40B4-BE49-F238E27FC236}">
                <a16:creationId xmlns:a16="http://schemas.microsoft.com/office/drawing/2014/main" xmlns="" id="{39CCE59B-441E-4B2B-81DE-3A5911A397EA}"/>
              </a:ext>
            </a:extLst>
          </p:cNvPr>
          <p:cNvPicPr>
            <a:picLocks noChangeAspect="1"/>
          </p:cNvPicPr>
          <p:nvPr/>
        </p:nvPicPr>
        <p:blipFill>
          <a:blip r:embed="rId2"/>
          <a:stretch>
            <a:fillRect/>
          </a:stretch>
        </p:blipFill>
        <p:spPr>
          <a:xfrm>
            <a:off x="323528" y="1988840"/>
            <a:ext cx="1969179" cy="2798307"/>
          </a:xfrm>
          <a:prstGeom prst="rect">
            <a:avLst/>
          </a:prstGeom>
        </p:spPr>
      </p:pic>
    </p:spTree>
    <p:extLst>
      <p:ext uri="{BB962C8B-B14F-4D97-AF65-F5344CB8AC3E}">
        <p14:creationId xmlns:p14="http://schemas.microsoft.com/office/powerpoint/2010/main" val="1081073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29223372-C6DC-4CBB-B767-D0169CD97FB0}"/>
              </a:ext>
            </a:extLst>
          </p:cNvPr>
          <p:cNvSpPr/>
          <p:nvPr/>
        </p:nvSpPr>
        <p:spPr>
          <a:xfrm>
            <a:off x="2051843" y="1259090"/>
            <a:ext cx="5040313" cy="14398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4000" dirty="0">
                <a:solidFill>
                  <a:srgbClr val="0070C0"/>
                </a:solidFill>
                <a:latin typeface="Helvetica Neue"/>
              </a:rPr>
              <a:t>Thank You!</a:t>
            </a:r>
          </a:p>
        </p:txBody>
      </p:sp>
      <p:pic>
        <p:nvPicPr>
          <p:cNvPr id="6" name="Picture 2">
            <a:extLst>
              <a:ext uri="{FF2B5EF4-FFF2-40B4-BE49-F238E27FC236}">
                <a16:creationId xmlns:a16="http://schemas.microsoft.com/office/drawing/2014/main" xmlns="" id="{35E3D629-11A5-42EC-8724-02626A2FDB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99554" y="2913137"/>
            <a:ext cx="1080120" cy="1078340"/>
          </a:xfrm>
          <a:prstGeom prst="rect">
            <a:avLst/>
          </a:prstGeom>
        </p:spPr>
      </p:pic>
      <p:sp>
        <p:nvSpPr>
          <p:cNvPr id="7" name="TextBox 3">
            <a:extLst>
              <a:ext uri="{FF2B5EF4-FFF2-40B4-BE49-F238E27FC236}">
                <a16:creationId xmlns:a16="http://schemas.microsoft.com/office/drawing/2014/main" xmlns="" id="{2C2DD798-8C5F-41B2-8F44-E2F6090BA3E1}"/>
              </a:ext>
            </a:extLst>
          </p:cNvPr>
          <p:cNvSpPr txBox="1"/>
          <p:nvPr/>
        </p:nvSpPr>
        <p:spPr>
          <a:xfrm>
            <a:off x="3851920" y="3356992"/>
            <a:ext cx="3456384" cy="523220"/>
          </a:xfrm>
          <a:prstGeom prst="rect">
            <a:avLst/>
          </a:prstGeom>
          <a:noFill/>
        </p:spPr>
        <p:txBody>
          <a:bodyPr wrap="square" rtlCol="0">
            <a:spAutoFit/>
          </a:bodyPr>
          <a:lstStyle/>
          <a:p>
            <a:r>
              <a:rPr lang="en-GB" sz="2800" b="1" dirty="0">
                <a:solidFill>
                  <a:srgbClr val="0070C0"/>
                </a:solidFill>
                <a:latin typeface="Helvetica Neue"/>
              </a:rPr>
              <a:t>@UNODC_HIV</a:t>
            </a:r>
          </a:p>
        </p:txBody>
      </p:sp>
      <p:sp>
        <p:nvSpPr>
          <p:cNvPr id="11" name="TextBox 3">
            <a:extLst>
              <a:ext uri="{FF2B5EF4-FFF2-40B4-BE49-F238E27FC236}">
                <a16:creationId xmlns:a16="http://schemas.microsoft.com/office/drawing/2014/main" xmlns="" id="{E82F03F0-D82D-4267-B62B-E2EF24A0DFA0}"/>
              </a:ext>
            </a:extLst>
          </p:cNvPr>
          <p:cNvSpPr txBox="1"/>
          <p:nvPr/>
        </p:nvSpPr>
        <p:spPr>
          <a:xfrm>
            <a:off x="3923928" y="4725144"/>
            <a:ext cx="2880319" cy="400110"/>
          </a:xfrm>
          <a:prstGeom prst="rect">
            <a:avLst/>
          </a:prstGeom>
          <a:noFill/>
        </p:spPr>
        <p:txBody>
          <a:bodyPr wrap="square" rtlCol="0">
            <a:spAutoFit/>
          </a:bodyPr>
          <a:lstStyle/>
          <a:p>
            <a:r>
              <a:rPr lang="en-GB" sz="2000" b="1" dirty="0">
                <a:solidFill>
                  <a:srgbClr val="0070C0"/>
                </a:solidFill>
                <a:latin typeface="Helvetica Neue"/>
              </a:rPr>
              <a:t>@</a:t>
            </a:r>
            <a:r>
              <a:rPr lang="en-GB" sz="2000" b="1" dirty="0" err="1">
                <a:solidFill>
                  <a:srgbClr val="0070C0"/>
                </a:solidFill>
                <a:latin typeface="Helvetica Neue"/>
              </a:rPr>
              <a:t>Fabiennehariga</a:t>
            </a:r>
            <a:endParaRPr lang="en-GB" sz="2000" b="1" dirty="0">
              <a:solidFill>
                <a:srgbClr val="0070C0"/>
              </a:solidFill>
              <a:latin typeface="Helvetica Neue"/>
            </a:endParaRPr>
          </a:p>
        </p:txBody>
      </p:sp>
      <p:pic>
        <p:nvPicPr>
          <p:cNvPr id="12" name="Picture 2">
            <a:extLst>
              <a:ext uri="{FF2B5EF4-FFF2-40B4-BE49-F238E27FC236}">
                <a16:creationId xmlns:a16="http://schemas.microsoft.com/office/drawing/2014/main" xmlns="" id="{4C56B062-8D1A-4D77-8E74-203F3718E9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3808" y="4633694"/>
            <a:ext cx="791613" cy="790308"/>
          </a:xfrm>
          <a:prstGeom prst="rect">
            <a:avLst/>
          </a:prstGeom>
        </p:spPr>
      </p:pic>
    </p:spTree>
    <p:extLst>
      <p:ext uri="{BB962C8B-B14F-4D97-AF65-F5344CB8AC3E}">
        <p14:creationId xmlns:p14="http://schemas.microsoft.com/office/powerpoint/2010/main" val="17800023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xmlns="" id="{08F1F86B-ADD2-4A13-A03A-2DC8DF34950F}"/>
              </a:ext>
            </a:extLst>
          </p:cNvPr>
          <p:cNvSpPr>
            <a:spLocks noGrp="1"/>
          </p:cNvSpPr>
          <p:nvPr>
            <p:ph type="title"/>
          </p:nvPr>
        </p:nvSpPr>
        <p:spPr/>
        <p:txBody>
          <a:bodyPr/>
          <a:lstStyle/>
          <a:p>
            <a:r>
              <a:rPr lang="fr-FR" dirty="0">
                <a:solidFill>
                  <a:schemeClr val="accent3">
                    <a:lumMod val="50000"/>
                  </a:schemeClr>
                </a:solidFill>
              </a:rPr>
              <a:t>UNODC DRAFT GUIDE ON HIV AND STIMULANT</a:t>
            </a:r>
            <a:endParaRPr lang="en-GB" dirty="0">
              <a:solidFill>
                <a:schemeClr val="accent3">
                  <a:lumMod val="50000"/>
                </a:schemeClr>
              </a:solidFill>
            </a:endParaRPr>
          </a:p>
        </p:txBody>
      </p:sp>
      <p:sp>
        <p:nvSpPr>
          <p:cNvPr id="6" name="Espace réservé du texte 5">
            <a:extLst>
              <a:ext uri="{FF2B5EF4-FFF2-40B4-BE49-F238E27FC236}">
                <a16:creationId xmlns:a16="http://schemas.microsoft.com/office/drawing/2014/main" xmlns="" id="{F252EF63-BFEE-46B8-8AD5-A41C9F28CA0E}"/>
              </a:ext>
            </a:extLst>
          </p:cNvPr>
          <p:cNvSpPr>
            <a:spLocks noGrp="1"/>
          </p:cNvSpPr>
          <p:nvPr>
            <p:ph type="body" idx="1"/>
          </p:nvPr>
        </p:nvSpPr>
        <p:spPr/>
        <p:txBody>
          <a:bodyPr/>
          <a:lstStyle/>
          <a:p>
            <a:r>
              <a:rPr lang="fr-FR" dirty="0">
                <a:solidFill>
                  <a:schemeClr val="accent3">
                    <a:lumMod val="50000"/>
                  </a:schemeClr>
                </a:solidFill>
              </a:rPr>
              <a:t>COUNTRY CONSULTATION</a:t>
            </a:r>
            <a:endParaRPr lang="en-GB" dirty="0"/>
          </a:p>
        </p:txBody>
      </p:sp>
    </p:spTree>
    <p:extLst>
      <p:ext uri="{BB962C8B-B14F-4D97-AF65-F5344CB8AC3E}">
        <p14:creationId xmlns:p14="http://schemas.microsoft.com/office/powerpoint/2010/main" val="988277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47C4AB3C-274A-4107-BA4F-F57D0DFAFE90}"/>
              </a:ext>
            </a:extLst>
          </p:cNvPr>
          <p:cNvSpPr>
            <a:spLocks noGrp="1"/>
          </p:cNvSpPr>
          <p:nvPr>
            <p:ph type="title"/>
          </p:nvPr>
        </p:nvSpPr>
        <p:spPr/>
        <p:txBody>
          <a:bodyPr/>
          <a:lstStyle/>
          <a:p>
            <a:r>
              <a:rPr lang="fr-FR" sz="3200" b="1" dirty="0">
                <a:solidFill>
                  <a:schemeClr val="accent3">
                    <a:lumMod val="75000"/>
                  </a:schemeClr>
                </a:solidFill>
              </a:rPr>
              <a:t>Objectives of the country consultation on the draft</a:t>
            </a:r>
            <a:endParaRPr lang="en-GB" sz="3200" b="1" dirty="0">
              <a:solidFill>
                <a:schemeClr val="accent3">
                  <a:lumMod val="75000"/>
                </a:schemeClr>
              </a:solidFill>
            </a:endParaRPr>
          </a:p>
        </p:txBody>
      </p:sp>
      <p:sp>
        <p:nvSpPr>
          <p:cNvPr id="4" name="Rectangle 3">
            <a:extLst>
              <a:ext uri="{FF2B5EF4-FFF2-40B4-BE49-F238E27FC236}">
                <a16:creationId xmlns:a16="http://schemas.microsoft.com/office/drawing/2014/main" xmlns="" id="{82A166D0-D006-4C69-B2E3-0EC3A01422C1}"/>
              </a:ext>
            </a:extLst>
          </p:cNvPr>
          <p:cNvSpPr/>
          <p:nvPr/>
        </p:nvSpPr>
        <p:spPr>
          <a:xfrm>
            <a:off x="461020" y="2459504"/>
            <a:ext cx="7992888" cy="1938992"/>
          </a:xfrm>
          <a:prstGeom prst="rect">
            <a:avLst/>
          </a:prstGeom>
        </p:spPr>
        <p:txBody>
          <a:bodyPr wrap="square">
            <a:spAutoFit/>
          </a:bodyPr>
          <a:lstStyle/>
          <a:p>
            <a:pPr marL="342900" lvl="0" indent="-342900">
              <a:spcAft>
                <a:spcPts val="0"/>
              </a:spcAft>
              <a:buFont typeface="Symbol" panose="05050102010706020507" pitchFamily="18" charset="2"/>
              <a:buChar char=""/>
            </a:pPr>
            <a:r>
              <a:rPr lang="en-GB" sz="2000" dirty="0">
                <a:solidFill>
                  <a:schemeClr val="accent3">
                    <a:lumMod val="50000"/>
                  </a:schemeClr>
                </a:solidFill>
              </a:rPr>
              <a:t>Assess how useful the guide is </a:t>
            </a:r>
          </a:p>
          <a:p>
            <a:pPr marL="342900" lvl="0" indent="-342900">
              <a:spcAft>
                <a:spcPts val="0"/>
              </a:spcAft>
              <a:buFont typeface="Symbol" panose="05050102010706020507" pitchFamily="18" charset="2"/>
              <a:buChar char=""/>
            </a:pPr>
            <a:r>
              <a:rPr lang="en-GB" sz="2000" dirty="0">
                <a:solidFill>
                  <a:schemeClr val="accent3">
                    <a:lumMod val="50000"/>
                  </a:schemeClr>
                </a:solidFill>
              </a:rPr>
              <a:t>Identify areas for improvement generally and in specific chapters</a:t>
            </a:r>
          </a:p>
          <a:p>
            <a:pPr marL="342900" lvl="0" indent="-342900">
              <a:spcAft>
                <a:spcPts val="0"/>
              </a:spcAft>
              <a:buFont typeface="Symbol" panose="05050102010706020507" pitchFamily="18" charset="2"/>
              <a:buChar char=""/>
            </a:pPr>
            <a:r>
              <a:rPr lang="en-GB" sz="2000" dirty="0">
                <a:solidFill>
                  <a:schemeClr val="accent3">
                    <a:lumMod val="50000"/>
                  </a:schemeClr>
                </a:solidFill>
              </a:rPr>
              <a:t>Identify errors of fact</a:t>
            </a:r>
          </a:p>
          <a:p>
            <a:pPr marL="342900" lvl="0" indent="-342900">
              <a:spcAft>
                <a:spcPts val="0"/>
              </a:spcAft>
              <a:buFont typeface="Symbol" panose="05050102010706020507" pitchFamily="18" charset="2"/>
              <a:buChar char=""/>
            </a:pPr>
            <a:r>
              <a:rPr lang="en-GB" sz="2000" dirty="0">
                <a:solidFill>
                  <a:schemeClr val="accent3">
                    <a:lumMod val="50000"/>
                  </a:schemeClr>
                </a:solidFill>
              </a:rPr>
              <a:t>Obtain suggestions to improve structure and content of the tool</a:t>
            </a:r>
          </a:p>
          <a:p>
            <a:pPr marL="342900" lvl="0" indent="-342900">
              <a:spcAft>
                <a:spcPts val="0"/>
              </a:spcAft>
              <a:buFont typeface="Symbol" panose="05050102010706020507" pitchFamily="18" charset="2"/>
              <a:buChar char=""/>
            </a:pPr>
            <a:r>
              <a:rPr lang="en-GB" sz="2000" dirty="0">
                <a:solidFill>
                  <a:schemeClr val="accent3">
                    <a:lumMod val="50000"/>
                  </a:schemeClr>
                </a:solidFill>
              </a:rPr>
              <a:t>Obtain suggestions of tools, practical resources and case examples that can be referred to in the stimulant tool.</a:t>
            </a:r>
          </a:p>
        </p:txBody>
      </p:sp>
    </p:spTree>
    <p:extLst>
      <p:ext uri="{BB962C8B-B14F-4D97-AF65-F5344CB8AC3E}">
        <p14:creationId xmlns:p14="http://schemas.microsoft.com/office/powerpoint/2010/main" val="1770029947"/>
      </p:ext>
    </p:extLst>
  </p:cSld>
  <p:clrMapOvr>
    <a:masterClrMapping/>
  </p:clrMapOvr>
</p:sld>
</file>

<file path=ppt/theme/theme1.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5399</TotalTime>
  <Words>1676</Words>
  <Application>Microsoft Office PowerPoint</Application>
  <PresentationFormat>On-screen Show (4:3)</PresentationFormat>
  <Paragraphs>322</Paragraphs>
  <Slides>23</Slides>
  <Notes>4</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Default Theme</vt:lpstr>
      <vt:lpstr>       Stimulant use and HIV: Draft UNODC Guide   Country consultations December 2017  Fabienne Hariga, MD, MPH. UNODC, Vienna </vt:lpstr>
      <vt:lpstr>Steps in the development of UNODC Guide on Stimulant Drug Use and HIV</vt:lpstr>
      <vt:lpstr>Steps in the development of the UNODC Guide on Stimulant Drug Use and HIV </vt:lpstr>
      <vt:lpstr>Steps in the development of the Guide on Stimulant drug use and HIV</vt:lpstr>
      <vt:lpstr>Guidance on HIV and Stimulant drugs</vt:lpstr>
      <vt:lpstr>STRUCTURE </vt:lpstr>
      <vt:lpstr>PowerPoint Presentation</vt:lpstr>
      <vt:lpstr>UNODC DRAFT GUIDE ON HIV AND STIMULANT</vt:lpstr>
      <vt:lpstr>Objectives of the country consultation on the draft</vt:lpstr>
      <vt:lpstr>Guidance on HIV and Stimulant drugs</vt:lpstr>
      <vt:lpstr>STRUCTURE </vt:lpstr>
      <vt:lpstr>General Questions on the document</vt:lpstr>
      <vt:lpstr>PowerPoint Presentation</vt:lpstr>
      <vt:lpstr>CH.1: HIV RISKS AND STIMULANT USE </vt:lpstr>
      <vt:lpstr>CH.2: CORE INTERVENTIONS</vt:lpstr>
      <vt:lpstr>CH.2: CORE INTERVENTIONS</vt:lpstr>
      <vt:lpstr>PowerPoint Presentation</vt:lpstr>
      <vt:lpstr>CHAPTER 3. CARE AND SUPPORT FOR PLHIV WHO USE STIMULANT DRUGS </vt:lpstr>
      <vt:lpstr>CHAPTER 4. CRITICAL ENABLERS</vt:lpstr>
      <vt:lpstr>  CHAPTER5  IMPLEMENTATION CONSIDERATIONS   </vt:lpstr>
      <vt:lpstr>  Chapter 6. Monitoring and evaluation    </vt:lpstr>
      <vt:lpstr>ANNEXES</vt:lpstr>
      <vt:lpstr>PowerPoint Presentation</vt:lpstr>
    </vt:vector>
  </TitlesOfParts>
  <Company>UNOV</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Stimulant use and HIV   Fabienne Hariga, Senior HIV Adviser,     CND Side Event,  Vienna , 14 March 201</dc:title>
  <dc:creator>Fabienne Hariga</dc:creator>
  <cp:lastModifiedBy>AutoBVT</cp:lastModifiedBy>
  <cp:revision>158</cp:revision>
  <cp:lastPrinted>2017-03-10T15:39:21Z</cp:lastPrinted>
  <dcterms:created xsi:type="dcterms:W3CDTF">2017-03-13T19:58:15Z</dcterms:created>
  <dcterms:modified xsi:type="dcterms:W3CDTF">2017-11-30T01:06:10Z</dcterms:modified>
</cp:coreProperties>
</file>