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96" r:id="rId3"/>
    <p:sldId id="297" r:id="rId4"/>
    <p:sldId id="303" r:id="rId5"/>
    <p:sldId id="304" r:id="rId6"/>
    <p:sldId id="307" r:id="rId7"/>
    <p:sldId id="288" r:id="rId8"/>
    <p:sldId id="301" r:id="rId9"/>
    <p:sldId id="265" r:id="rId10"/>
    <p:sldId id="306" r:id="rId11"/>
    <p:sldId id="290" r:id="rId12"/>
    <p:sldId id="298" r:id="rId13"/>
    <p:sldId id="308" r:id="rId14"/>
    <p:sldId id="294" r:id="rId15"/>
    <p:sldId id="300" r:id="rId16"/>
    <p:sldId id="267" r:id="rId17"/>
    <p:sldId id="280" r:id="rId18"/>
    <p:sldId id="275" r:id="rId19"/>
    <p:sldId id="260" r:id="rId20"/>
    <p:sldId id="283" r:id="rId21"/>
    <p:sldId id="289" r:id="rId22"/>
    <p:sldId id="272" r:id="rId23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73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712" y="63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2F6E4-D4F0-49B5-8E07-5F1FF21BDD76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30E3F-43BB-433D-A7F6-687F39A06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9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35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role of ATS among MSM – Quote from qualitative study conducted</a:t>
            </a:r>
            <a:r>
              <a:rPr lang="en-GB" baseline="0" dirty="0"/>
              <a:t> in Malaysia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One MSM describes why and the dynamic of using Stimulant drugs for sexual relations</a:t>
            </a:r>
            <a:endParaRPr lang="en-GB" sz="1200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38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887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954">
              <a:defRPr/>
            </a:pPr>
            <a:r>
              <a:rPr lang="en-MY" dirty="0"/>
              <a:t>Vu</a:t>
            </a:r>
            <a:r>
              <a:rPr lang="en-MY" baseline="0" dirty="0"/>
              <a:t> et al. (2015) conducted a systematic review of studies that examine the association of ATS and HIV infection among MSM. A total 35 published articles fit the selection criteria for data abstraction and meta analysis.. Only five out of 35 studies were conducted in Asia (2 Thailand, 1 Vietnam, 1 Indonesia and 1 China). The majority of studies were conducted in the US.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A02EC-7CB9-461C-941E-A9D21912C1FA}" type="slidenum">
              <a:rPr lang="en-MY" smtClean="0"/>
              <a:pPr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269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3834" indent="-286092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4362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2107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9851" indent="-228871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7596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5341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33087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90830" indent="-22887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50BE0C-5E2F-440A-A6F0-EDD0F6855D50}" type="slidenum">
              <a:rPr lang="en-GB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altLang="en-US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baseline="0" dirty="0"/>
          </a:p>
          <a:p>
            <a:r>
              <a:rPr lang="en-GB" baseline="0" dirty="0"/>
              <a:t>Stimulant drugs use is a problematic with many different facets – and not all stimulant use is linked to higher risks for transmission of HIV</a:t>
            </a:r>
          </a:p>
          <a:p>
            <a:endParaRPr lang="en-GB" baseline="0" dirty="0"/>
          </a:p>
          <a:p>
            <a:r>
              <a:rPr lang="en-GB" dirty="0"/>
              <a:t>But we know that</a:t>
            </a:r>
            <a:r>
              <a:rPr lang="en-GB" baseline="0" dirty="0"/>
              <a:t>: </a:t>
            </a:r>
          </a:p>
          <a:p>
            <a:r>
              <a:rPr lang="en-GB" baseline="0" dirty="0"/>
              <a:t>- </a:t>
            </a:r>
            <a:r>
              <a:rPr lang="en-GB" dirty="0"/>
              <a:t>new HIV epidemics have emerged among PWID and linked to the use of NPS (example: Hungary, Greece, Romania, etc.)</a:t>
            </a:r>
          </a:p>
          <a:p>
            <a:r>
              <a:rPr lang="en-GB" dirty="0"/>
              <a:t>- New HIV epidemics among groups of MSM using NPS /ATS (</a:t>
            </a:r>
            <a:r>
              <a:rPr lang="en-GB" dirty="0" err="1"/>
              <a:t>Chemsex</a:t>
            </a:r>
            <a:r>
              <a:rPr lang="en-GB" dirty="0"/>
              <a:t>) for example in the UK</a:t>
            </a:r>
          </a:p>
          <a:p>
            <a:endParaRPr lang="en-GB" dirty="0"/>
          </a:p>
          <a:p>
            <a:endParaRPr lang="en-GB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UNODC</a:t>
            </a:r>
            <a:r>
              <a:rPr lang="en-GB" baseline="0" dirty="0"/>
              <a:t> is developing an implementation guide for HIV/Hepatitis services for people who use stimulant drugs.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0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Prevalence (%) of HIV among people who use stimulants who inject (blue diamonds) and who do not inject (red circle) with 95% confidence intervals (where available) based on a comprehensive review of studies commissioned by UNODC. (source WDR based on UNODC HAS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literature review)</a:t>
            </a:r>
          </a:p>
          <a:p>
            <a:pPr marL="171450" indent="-171450">
              <a:buFontTx/>
              <a:buChar char="-"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Studies have found people who inject stimulants to engage in more sexual risk behaviours and have higher HIV prevalence than those injecting opiates. Out-of-treatment stimulant injectors have also been found to have more sex partners and more frequent intercourse with casual partners and regular partners. Moreover a systematic review found that compared to non-injecting cocaine users, those injecting cocaine have a 3.6 times greater risk of acquiring HIV, and for those injecting ATS the risk was 3.0 times greater.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Due to the shorter duration of action of many stimulants (particularly NPS that are stimulants) a high frequency of injecting has been documented among users of stimulants, with compulsive re-injecting at higher frequency, with users more likely to report sharing and reuse of needles and syringes that might be contaminated.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risk of HIV acquisition among people injecting different drugs varies but the differences are not statistically significant precluding conclusive grading of risk of HIV and other infections.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</a:t>
            </a: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The use of stimulants (particularly meth/amphetamines) to enhance and prolong sexual activity is well documented in the literature, particularly among MSM. There is strong evidence of increased sexual risk behaviours and a higher prevalence of HIV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among MSM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use meth/amphetamines. These high-risk sexual behaviours include unprotected sex (or inconsistent condom use), and the selling of sex (in exchange for money or drugs) as well as a higher frequency of sexual activity and an increased number of partners.</a:t>
            </a: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,,,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/>
              <a:t>4. Slight</a:t>
            </a:r>
            <a:r>
              <a:rPr lang="en-GB" baseline="0" dirty="0"/>
              <a:t> </a:t>
            </a:r>
            <a:r>
              <a:rPr lang="en-GB" dirty="0"/>
              <a:t>Evidence</a:t>
            </a:r>
            <a:r>
              <a:rPr lang="en-GB" baseline="0" dirty="0"/>
              <a:t> </a:t>
            </a:r>
            <a:r>
              <a:rPr lang="en-GB" dirty="0"/>
              <a:t>of increased HIV </a:t>
            </a:r>
            <a:r>
              <a:rPr lang="en-GB" u="sng" dirty="0"/>
              <a:t>risks among sex work </a:t>
            </a:r>
            <a:r>
              <a:rPr lang="en-GB" dirty="0"/>
              <a:t>using stimulant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86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Blue: </a:t>
            </a:r>
            <a:r>
              <a:rPr lang="fr-FR" dirty="0" err="1"/>
              <a:t>Injecting</a:t>
            </a:r>
            <a:r>
              <a:rPr lang="fr-FR" dirty="0"/>
              <a:t> ATS vs non </a:t>
            </a:r>
            <a:r>
              <a:rPr lang="fr-FR" dirty="0" err="1"/>
              <a:t>injecting</a:t>
            </a:r>
            <a:r>
              <a:rPr lang="fr-FR" dirty="0"/>
              <a:t>; </a:t>
            </a:r>
            <a:r>
              <a:rPr lang="fr-FR" dirty="0" err="1"/>
              <a:t>Inject</a:t>
            </a:r>
            <a:r>
              <a:rPr lang="fr-FR" dirty="0"/>
              <a:t> ATS vs </a:t>
            </a:r>
            <a:r>
              <a:rPr lang="fr-FR" dirty="0" err="1"/>
              <a:t>other</a:t>
            </a:r>
            <a:r>
              <a:rPr lang="fr-FR" dirty="0"/>
              <a:t> IDU</a:t>
            </a:r>
          </a:p>
          <a:p>
            <a:r>
              <a:rPr lang="fr-FR" dirty="0"/>
              <a:t>Green: ATS NIDU vs no ATS</a:t>
            </a:r>
          </a:p>
          <a:p>
            <a:r>
              <a:rPr lang="fr-FR" dirty="0"/>
              <a:t>Red: </a:t>
            </a:r>
            <a:r>
              <a:rPr lang="fr-FR" dirty="0" err="1"/>
              <a:t>inject</a:t>
            </a:r>
            <a:r>
              <a:rPr lang="fr-FR" dirty="0"/>
              <a:t> </a:t>
            </a:r>
            <a:r>
              <a:rPr lang="fr-FR" dirty="0" err="1"/>
              <a:t>cocaine</a:t>
            </a:r>
            <a:r>
              <a:rPr lang="fr-FR" dirty="0"/>
              <a:t> vs non </a:t>
            </a:r>
            <a:r>
              <a:rPr lang="fr-FR" dirty="0" err="1"/>
              <a:t>injecting</a:t>
            </a:r>
            <a:r>
              <a:rPr lang="fr-FR" dirty="0"/>
              <a:t> </a:t>
            </a:r>
            <a:r>
              <a:rPr lang="fr-FR" dirty="0" err="1"/>
              <a:t>cocaine</a:t>
            </a:r>
            <a:endParaRPr lang="fr-FR" dirty="0"/>
          </a:p>
          <a:p>
            <a:r>
              <a:rPr lang="fr-FR" dirty="0"/>
              <a:t>Orange: Crack vs non crack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30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Blue: PWI ATS versus PWID </a:t>
            </a:r>
            <a:r>
              <a:rPr lang="fr-FR" dirty="0" err="1"/>
              <a:t>opiates</a:t>
            </a:r>
            <a:endParaRPr lang="fr-FR" dirty="0"/>
          </a:p>
          <a:p>
            <a:r>
              <a:rPr lang="fr-FR" dirty="0"/>
              <a:t>Green: ATS vs no ATS : SW; </a:t>
            </a:r>
            <a:r>
              <a:rPr lang="fr-FR" dirty="0" err="1"/>
              <a:t>serodiscordant</a:t>
            </a:r>
            <a:r>
              <a:rPr lang="fr-FR" dirty="0"/>
              <a:t> couples </a:t>
            </a:r>
          </a:p>
          <a:p>
            <a:r>
              <a:rPr lang="fr-FR" dirty="0"/>
              <a:t>Orange: </a:t>
            </a:r>
            <a:r>
              <a:rPr lang="fr-FR" dirty="0" err="1"/>
              <a:t>cocaine</a:t>
            </a:r>
            <a:r>
              <a:rPr lang="fr-FR" dirty="0"/>
              <a:t> and crack 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358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Total ATS seizures: highest ever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Amphetamine and methamphetamine constitute considerable share of burden of disease, rank second only after opioids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Users of amphetamines increased, reaching 37 million globally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Methamphetamine seizures up, East and South-East Asia overtaking North America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“Ecstasy” seizures stable but greater variety of products on the market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880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Illustrations</a:t>
            </a:r>
          </a:p>
          <a:p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Cocaine</a:t>
            </a:r>
            <a:r>
              <a:rPr lang="en-GB" baseline="0" dirty="0"/>
              <a:t> use in HIV risks in Europe and America (left)</a:t>
            </a:r>
          </a:p>
          <a:p>
            <a:pPr marL="0" indent="0">
              <a:buNone/>
            </a:pPr>
            <a:endParaRPr lang="en-GB" baseline="0" dirty="0"/>
          </a:p>
          <a:p>
            <a:pPr marL="0" indent="0">
              <a:buNone/>
            </a:pPr>
            <a:r>
              <a:rPr lang="en-GB" baseline="0" dirty="0"/>
              <a:t>Results from different studies conducted in America and Europe</a:t>
            </a:r>
          </a:p>
          <a:p>
            <a:pPr marL="0" indent="0">
              <a:buNone/>
            </a:pPr>
            <a:r>
              <a:rPr lang="en-GB" baseline="0" dirty="0"/>
              <a:t>a) Non injecting cocaine use and HIV (left side)</a:t>
            </a:r>
          </a:p>
          <a:p>
            <a:endParaRPr lang="en-GB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In LAC, HIV prevalence among non-injecting drug users – much higher than in the general population but generally below 10%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/>
              <a:t>In USA HIV prevalence can be much higher – between 10 and 20%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/>
              <a:t>b) Injecting use of cocaine (right side)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/>
              <a:t>Studies showed very high HIV prevalence rates (note most of them are quite old)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531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Cathinones</a:t>
            </a:r>
            <a:r>
              <a:rPr lang="fr-FR" dirty="0"/>
              <a:t> (ex </a:t>
            </a:r>
            <a:r>
              <a:rPr lang="fr-FR" dirty="0" err="1"/>
              <a:t>mephedrone</a:t>
            </a:r>
            <a:r>
              <a:rPr lang="fr-FR" dirty="0"/>
              <a:t>) </a:t>
            </a:r>
            <a:r>
              <a:rPr lang="fr-FR" dirty="0" err="1"/>
              <a:t>availability</a:t>
            </a:r>
            <a:r>
              <a:rPr lang="fr-FR" dirty="0"/>
              <a:t> , a stimulant NPS , </a:t>
            </a:r>
            <a:r>
              <a:rPr lang="fr-FR" dirty="0" err="1"/>
              <a:t>increasing</a:t>
            </a:r>
            <a:endParaRPr lang="fr-FR" dirty="0"/>
          </a:p>
          <a:p>
            <a:r>
              <a:rPr lang="fr-FR" dirty="0" err="1"/>
              <a:t>Aminoindane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0E3F-43BB-433D-A7F6-687F39A060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85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Illustrations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Example of shift from Opiate to NPS injection (data from NSP in Hungary)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Hungary, in the period 2009-2012 a shortage of heroin and an increase in local availability of synthetic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cathinones</a:t>
            </a: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contributed to high-risk drug users switching to injecting NPS, primarily synthetic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cathinones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A corresponding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change in the patterns of injecting was reported both among clients of needle and syringe programmes (NSP)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those entering treatment. In 2009, the majority of clients of NSPs used heroin ; in 2012 majority injected ATS and NPS 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F25B1-9033-4B17-B5F4-B65326A9161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302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0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93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23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80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4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85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23944"/>
            <a:ext cx="5508104" cy="116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24221"/>
            <a:ext cx="303053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73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0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1B261-D77D-4513-A162-A8524AAF836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FC3F7-247F-454D-9BC9-E51B48AA2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8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52128"/>
          </a:xfrm>
        </p:spPr>
        <p:txBody>
          <a:bodyPr>
            <a:normAutofit fontScale="90000"/>
          </a:bodyPr>
          <a:lstStyle/>
          <a:p>
            <a:pPr algn="r">
              <a:tabLst>
                <a:tab pos="1168400" algn="l"/>
                <a:tab pos="1255713" algn="l"/>
              </a:tabLst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Stimulant use and HIV: </a:t>
            </a:r>
            <a:br>
              <a:rPr lang="en-GB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Global Situation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Fabienne Hariga, MD MPH </a:t>
            </a:r>
            <a:b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700" b="1" i="1" dirty="0">
                <a:solidFill>
                  <a:schemeClr val="accent3">
                    <a:lumMod val="50000"/>
                  </a:schemeClr>
                </a:solidFill>
              </a:rPr>
              <a:t>Senior HIV Adviser</a:t>
            </a: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, UNODC, Vienna</a:t>
            </a:r>
            <a:b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December 2017</a:t>
            </a:r>
            <a:b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GB" sz="27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2808312" cy="325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9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18756AFF-331E-448D-82AD-E71874BA924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775648" cy="5328592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9B9E6650-AF2D-40C6-AA2A-8318928EB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204864"/>
            <a:ext cx="1452373" cy="1953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77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Cocaine use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683922" cy="403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8144" y="5302091"/>
            <a:ext cx="17059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UNODC WDR2016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5219561"/>
            <a:ext cx="207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83 articles included</a:t>
            </a:r>
          </a:p>
        </p:txBody>
      </p:sp>
    </p:spTree>
    <p:extLst>
      <p:ext uri="{BB962C8B-B14F-4D97-AF65-F5344CB8AC3E}">
        <p14:creationId xmlns:p14="http://schemas.microsoft.com/office/powerpoint/2010/main" val="2374135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8" y="95806"/>
            <a:ext cx="3682752" cy="1143000"/>
          </a:xfrm>
        </p:spPr>
        <p:txBody>
          <a:bodyPr>
            <a:noAutofit/>
          </a:bodyPr>
          <a:lstStyle/>
          <a:p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Prevalence (%) of HIV among </a:t>
            </a:r>
            <a:b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non-injecting cocaine users 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1600" dirty="0"/>
              <a:t>(South America, Central America, North America and Europe)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8806"/>
            <a:ext cx="4320480" cy="5430554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335540" y="0"/>
            <a:ext cx="34667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>
                <a:solidFill>
                  <a:schemeClr val="accent3">
                    <a:lumMod val="75000"/>
                  </a:schemeClr>
                </a:solidFill>
              </a:rPr>
              <a:t>Prevalence (%) of HIV among </a:t>
            </a:r>
            <a:r>
              <a:rPr lang="en-GB" sz="1800" b="1" u="sng" dirty="0">
                <a:solidFill>
                  <a:schemeClr val="accent3">
                    <a:lumMod val="75000"/>
                  </a:schemeClr>
                </a:solidFill>
              </a:rPr>
              <a:t>injecting cocaine users </a:t>
            </a:r>
          </a:p>
          <a:p>
            <a:r>
              <a:rPr lang="en-GB" sz="1800" dirty="0"/>
              <a:t>(South America, North America)</a:t>
            </a: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277" y="1190703"/>
            <a:ext cx="3817195" cy="4470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5032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F2DD7F7-6F39-45C5-8FFC-D1B1D4C1961D}"/>
              </a:ext>
            </a:extLst>
          </p:cNvPr>
          <p:cNvSpPr/>
          <p:nvPr/>
        </p:nvSpPr>
        <p:spPr>
          <a:xfrm>
            <a:off x="4126986" y="1412776"/>
            <a:ext cx="49095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Between 2009-2016, 739 different NPS reported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In 2015 alone, almost 500 NPS were on the market worldwide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NPS with stimulant properties expand in number and in quantity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fr-FR" dirty="0"/>
              <a:t>E</a:t>
            </a:r>
            <a:r>
              <a:rPr lang="en-GB" dirty="0"/>
              <a:t>x: </a:t>
            </a:r>
            <a:r>
              <a:rPr lang="en-GB" dirty="0" err="1"/>
              <a:t>cathinones</a:t>
            </a:r>
            <a:r>
              <a:rPr lang="en-GB" dirty="0"/>
              <a:t> (mephedrone), </a:t>
            </a:r>
            <a:r>
              <a:rPr lang="fr-FR" dirty="0"/>
              <a:t>A</a:t>
            </a:r>
            <a:r>
              <a:rPr lang="en-GB" dirty="0" err="1"/>
              <a:t>minoindane</a:t>
            </a:r>
            <a:r>
              <a:rPr lang="en-GB" dirty="0"/>
              <a:t>, piperazines, ketamine etc.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57705D-C6F2-44BD-8FBF-EA3631FEA687}"/>
              </a:ext>
            </a:extLst>
          </p:cNvPr>
          <p:cNvSpPr/>
          <p:nvPr/>
        </p:nvSpPr>
        <p:spPr>
          <a:xfrm>
            <a:off x="4244732" y="3356992"/>
            <a:ext cx="49095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01CD130-B94B-42D9-AF9A-3E4C0A887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173930"/>
            <a:ext cx="8229600" cy="778098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New Psychoactive Substances (NPS)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8248228-E001-4156-A4FB-5DF1F29B80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018"/>
            <a:ext cx="33864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CEC5540-1919-427C-A099-E1230F893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829" y="5369161"/>
            <a:ext cx="1154911" cy="15098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BE1049C-C41D-431B-8DB6-BF65A2A3E9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36" y="3861048"/>
            <a:ext cx="3081500" cy="244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85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Few research related to stimulant NPS and HIV (synthetic </a:t>
            </a:r>
            <a:r>
              <a:rPr lang="en-GB" sz="2400" dirty="0" err="1">
                <a:solidFill>
                  <a:schemeClr val="accent3">
                    <a:lumMod val="75000"/>
                  </a:schemeClr>
                </a:solidFill>
              </a:rPr>
              <a:t>canniboid</a:t>
            </a:r>
            <a:r>
              <a:rPr lang="en-GB" sz="2400" dirty="0">
                <a:solidFill>
                  <a:schemeClr val="accent3">
                    <a:lumMod val="75000"/>
                  </a:schemeClr>
                </a:solidFill>
              </a:rPr>
              <a:t>, cathinone, mephedrone)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152" y="1772817"/>
            <a:ext cx="3024335" cy="3456384"/>
          </a:xfrm>
        </p:spPr>
        <p:txBody>
          <a:bodyPr/>
          <a:lstStyle/>
          <a:p>
            <a:endParaRPr lang="fr-FR" dirty="0"/>
          </a:p>
          <a:p>
            <a:r>
              <a:rPr lang="fr-FR" dirty="0" err="1"/>
              <a:t>Injecting</a:t>
            </a:r>
            <a:r>
              <a:rPr lang="fr-FR" dirty="0"/>
              <a:t> NPS</a:t>
            </a:r>
          </a:p>
          <a:p>
            <a:r>
              <a:rPr lang="fr-FR" dirty="0" err="1"/>
              <a:t>Chemsex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5" y="1700808"/>
            <a:ext cx="560752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27584" y="5365959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(15 articles included)</a:t>
            </a:r>
          </a:p>
        </p:txBody>
      </p:sp>
    </p:spTree>
    <p:extLst>
      <p:ext uri="{BB962C8B-B14F-4D97-AF65-F5344CB8AC3E}">
        <p14:creationId xmlns:p14="http://schemas.microsoft.com/office/powerpoint/2010/main" val="59886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71600" y="188640"/>
            <a:ext cx="7272808" cy="639762"/>
          </a:xfr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32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Shift from Opiate to NPS injection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50705"/>
            <a:ext cx="4058248" cy="49048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42080E-2FDB-43BE-93E8-F890D659B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4389274"/>
            <a:ext cx="1622434" cy="231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462E45D5-6321-494A-889F-36CB508F9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038" y="1430203"/>
            <a:ext cx="1634270" cy="2313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187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4297389" cy="239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Stimulant use and HIV risks</a:t>
            </a:r>
            <a:br>
              <a:rPr lang="en-GB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 key populations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7788" y="1544704"/>
            <a:ext cx="4040188" cy="6397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 anchor="ctr">
            <a:normAutofit fontScale="25000" lnSpcReduction="20000"/>
          </a:bodyPr>
          <a:lstStyle/>
          <a:p>
            <a:pPr algn="ctr"/>
            <a:endParaRPr lang="en-GB" sz="4500" i="1" dirty="0">
              <a:solidFill>
                <a:srgbClr val="C00000"/>
              </a:solidFill>
            </a:endParaRPr>
          </a:p>
          <a:p>
            <a:pPr algn="ctr"/>
            <a:r>
              <a:rPr lang="en-GB" sz="7200" i="1" dirty="0">
                <a:solidFill>
                  <a:srgbClr val="C00000"/>
                </a:solidFill>
              </a:rPr>
              <a:t>ATS &amp; men who have sex with</a:t>
            </a:r>
          </a:p>
          <a:p>
            <a:pPr algn="ctr"/>
            <a:r>
              <a:rPr lang="en-GB" sz="7200" i="1" dirty="0">
                <a:solidFill>
                  <a:srgbClr val="C00000"/>
                </a:solidFill>
              </a:rPr>
              <a:t>Men 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7788" y="2174875"/>
            <a:ext cx="4040188" cy="4450756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en-GB" sz="2000" dirty="0"/>
              <a:t>Australia 17% (Lyons 2013) </a:t>
            </a:r>
          </a:p>
          <a:p>
            <a:r>
              <a:rPr lang="en-GB" sz="2000" dirty="0"/>
              <a:t>USA 38% (</a:t>
            </a:r>
            <a:r>
              <a:rPr lang="en-GB" sz="2000" dirty="0" err="1"/>
              <a:t>Halkitis</a:t>
            </a:r>
            <a:r>
              <a:rPr lang="en-GB" sz="2000" dirty="0"/>
              <a:t> 2005 )</a:t>
            </a:r>
          </a:p>
          <a:p>
            <a:r>
              <a:rPr lang="en-GB" sz="2000" dirty="0"/>
              <a:t>USA 61% (Peck 2005) 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22712" y="1567822"/>
            <a:ext cx="4041775" cy="6397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 anchor="ctr">
            <a:normAutofit fontScale="25000" lnSpcReduction="20000"/>
          </a:bodyPr>
          <a:lstStyle/>
          <a:p>
            <a:pPr algn="ctr"/>
            <a:r>
              <a:rPr lang="en-GB" sz="8000" i="1" dirty="0">
                <a:solidFill>
                  <a:srgbClr val="C00000"/>
                </a:solidFill>
              </a:rPr>
              <a:t>Sex-workers</a:t>
            </a:r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903035" y="2310075"/>
            <a:ext cx="4041775" cy="3952153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endParaRPr lang="fr-FR" sz="20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2000" i="1" dirty="0">
                <a:solidFill>
                  <a:srgbClr val="C00000"/>
                </a:solidFill>
              </a:rPr>
              <a:t>ATS and </a:t>
            </a:r>
            <a:r>
              <a:rPr lang="fr-FR" sz="2000" i="1" dirty="0" err="1">
                <a:solidFill>
                  <a:srgbClr val="C00000"/>
                </a:solidFill>
              </a:rPr>
              <a:t>sex-workers</a:t>
            </a:r>
            <a:endParaRPr lang="en-GB" sz="2000" i="1" dirty="0">
              <a:solidFill>
                <a:srgbClr val="C00000"/>
              </a:solidFill>
            </a:endParaRPr>
          </a:p>
          <a:p>
            <a:r>
              <a:rPr lang="en-GB" dirty="0"/>
              <a:t>Canada 23</a:t>
            </a:r>
            <a:r>
              <a:rPr lang="en-GB" sz="2000" dirty="0"/>
              <a:t>% </a:t>
            </a:r>
            <a:r>
              <a:rPr lang="en-GB" sz="1800" dirty="0"/>
              <a:t>(Shannon 2011) </a:t>
            </a:r>
          </a:p>
          <a:p>
            <a:r>
              <a:rPr lang="en-GB" dirty="0"/>
              <a:t>Cambodia 28% </a:t>
            </a:r>
            <a:r>
              <a:rPr lang="en-GB" sz="1800" dirty="0"/>
              <a:t>(Couture 2012</a:t>
            </a:r>
            <a:r>
              <a:rPr lang="en-GB" sz="2000" dirty="0"/>
              <a:t>)</a:t>
            </a:r>
          </a:p>
          <a:p>
            <a:endParaRPr lang="fr-FR" sz="2000" dirty="0"/>
          </a:p>
          <a:p>
            <a:pPr marL="0" indent="0">
              <a:buNone/>
            </a:pPr>
            <a:r>
              <a:rPr lang="en-GB" sz="2000" i="1" dirty="0">
                <a:solidFill>
                  <a:srgbClr val="C00000"/>
                </a:solidFill>
              </a:rPr>
              <a:t>Cocaine and Sex-workers</a:t>
            </a:r>
          </a:p>
          <a:p>
            <a:pPr fontAlgn="b"/>
            <a:r>
              <a:rPr lang="en-GB" sz="2000" dirty="0"/>
              <a:t>USA		               21.90%</a:t>
            </a:r>
          </a:p>
          <a:p>
            <a:pPr fontAlgn="b"/>
            <a:r>
              <a:rPr lang="en-GB" sz="2000" dirty="0"/>
              <a:t>Mexico (Tijuana) 	   4.8%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571999" y="3587082"/>
            <a:ext cx="4041775" cy="699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792299" y="4347166"/>
            <a:ext cx="3837113" cy="18001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274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772400" cy="1143000"/>
          </a:xfrm>
        </p:spPr>
        <p:txBody>
          <a:bodyPr>
            <a:noAutofit/>
          </a:bodyPr>
          <a:lstStyle/>
          <a:p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ATS use among men having sex with men</a:t>
            </a:r>
            <a:b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en-GB" altLang="ja-JP" sz="3200" dirty="0" err="1">
                <a:solidFill>
                  <a:schemeClr val="accent3">
                    <a:lumMod val="75000"/>
                  </a:schemeClr>
                </a:solidFill>
              </a:rPr>
              <a:t>chemsex</a:t>
            </a:r>
            <a:r>
              <a:rPr lang="en-GB" altLang="ja-JP" sz="3200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en-US" alt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36150" y="1873604"/>
            <a:ext cx="4662726" cy="3001450"/>
          </a:xfr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Font typeface="Arial" pitchFamily="34" charset="0"/>
              <a:buNone/>
            </a:pPr>
            <a:r>
              <a:rPr lang="en-GB" altLang="ja-JP" sz="3600" dirty="0"/>
              <a:t>”</a:t>
            </a:r>
            <a:r>
              <a:rPr lang="en-GB" altLang="ja-JP" sz="3600" i="1" dirty="0"/>
              <a:t>From sober, when I</a:t>
            </a:r>
            <a:r>
              <a:rPr lang="en-GB" altLang="en-US" sz="3600" i="1" dirty="0"/>
              <a:t>’</a:t>
            </a:r>
            <a:r>
              <a:rPr lang="en-GB" altLang="ja-JP" sz="3600" i="1" dirty="0"/>
              <a:t>m clear of Ice, I will feel shy, so I will start with Ice first. Ice will give me bravery to try new things, …. </a:t>
            </a:r>
          </a:p>
          <a:p>
            <a:pPr marL="0" indent="0">
              <a:buFont typeface="Arial" pitchFamily="34" charset="0"/>
              <a:buNone/>
            </a:pPr>
            <a:endParaRPr lang="en-GB" altLang="ja-JP" sz="3600" i="1" dirty="0"/>
          </a:p>
          <a:p>
            <a:pPr marL="0" indent="0">
              <a:buFont typeface="Arial" pitchFamily="34" charset="0"/>
              <a:buNone/>
            </a:pPr>
            <a:r>
              <a:rPr lang="en-GB" altLang="ja-JP" sz="3600" i="1" dirty="0"/>
              <a:t>The emotion boils inside. Ok, why not like try 3some, 4some, group or anything</a:t>
            </a:r>
            <a:r>
              <a:rPr lang="en-GB" altLang="ja-JP" sz="3600" dirty="0"/>
              <a:t>..”</a:t>
            </a:r>
            <a:endParaRPr lang="en-US" alt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88661" y="5099613"/>
            <a:ext cx="597666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 “</a:t>
            </a:r>
            <a:r>
              <a:rPr lang="en-US" sz="1400" dirty="0" err="1"/>
              <a:t>Chemsex</a:t>
            </a:r>
            <a:r>
              <a:rPr lang="en-US" sz="1400" dirty="0"/>
              <a:t> study in Malaysia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200" dirty="0"/>
              <a:t>Sin How Lim, Mohammad Abdul Akbar Halim, Adeeba Kamarulzaman, Frederick L. Altice</a:t>
            </a:r>
            <a:r>
              <a:rPr lang="en-US" sz="2000" dirty="0"/>
              <a:t/>
            </a:r>
            <a:br>
              <a:rPr lang="en-US" sz="2000" dirty="0"/>
            </a:br>
            <a:endParaRPr lang="en-GB" sz="12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64F2A9-B8E8-4AC6-A986-C4326D798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32856"/>
            <a:ext cx="3168352" cy="144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15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-845425"/>
            <a:ext cx="8067675" cy="1143000"/>
          </a:xfrm>
        </p:spPr>
        <p:txBody>
          <a:bodyPr/>
          <a:lstStyle/>
          <a:p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4100"/>
            <a:ext cx="8134350" cy="5041900"/>
          </a:xfrm>
        </p:spPr>
        <p:txBody>
          <a:bodyPr>
            <a:normAutofit/>
          </a:bodyPr>
          <a:lstStyle/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r>
              <a:rPr lang="en-MY" sz="2000" dirty="0"/>
              <a:t>35 studies </a:t>
            </a:r>
          </a:p>
          <a:p>
            <a:r>
              <a:rPr lang="en-MY" sz="2000" dirty="0"/>
              <a:t>Overall, the association between meth/amphetamine use and HIV infection was statistically significant in all study designs; </a:t>
            </a:r>
          </a:p>
          <a:p>
            <a:r>
              <a:rPr lang="en-MY" sz="2000" dirty="0"/>
              <a:t>The association between ecstasy and HIV infection was not significant in cross-sectional studies</a:t>
            </a:r>
          </a:p>
          <a:p>
            <a:endParaRPr lang="en-MY" sz="2400" dirty="0"/>
          </a:p>
          <a:p>
            <a:endParaRPr lang="en-MY" sz="2800" dirty="0"/>
          </a:p>
          <a:p>
            <a:endParaRPr lang="en-MY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0"/>
            <a:ext cx="69723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70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summarize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9"/>
            <a:ext cx="8229600" cy="424847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There is a link between stimulant drugs and HIV but not quantified</a:t>
            </a:r>
          </a:p>
          <a:p>
            <a:r>
              <a:rPr lang="en-GB" dirty="0"/>
              <a:t>Sexual Transmission and/or sharing injection equipment among key populations </a:t>
            </a:r>
          </a:p>
          <a:p>
            <a:r>
              <a:rPr lang="en-GB" dirty="0"/>
              <a:t>Hepatitis C</a:t>
            </a:r>
          </a:p>
          <a:p>
            <a:r>
              <a:rPr lang="en-GB" dirty="0"/>
              <a:t>Reduced immunity</a:t>
            </a:r>
          </a:p>
          <a:p>
            <a:r>
              <a:rPr lang="en-GB" dirty="0"/>
              <a:t>Compulsive injection behaviours (cocaine)</a:t>
            </a:r>
          </a:p>
          <a:p>
            <a:r>
              <a:rPr lang="en-GB" dirty="0"/>
              <a:t>Cross key populations – cumulative risks (</a:t>
            </a:r>
            <a:r>
              <a:rPr lang="en-GB" dirty="0">
                <a:solidFill>
                  <a:srgbClr val="FF0000"/>
                </a:solidFill>
              </a:rPr>
              <a:t>MSM</a:t>
            </a:r>
            <a:r>
              <a:rPr lang="en-GB" dirty="0"/>
              <a:t>; SW)</a:t>
            </a:r>
          </a:p>
          <a:p>
            <a:r>
              <a:rPr lang="en-GB" dirty="0"/>
              <a:t>Link not established for all substances (ex: MDMA)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587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7768"/>
            <a:ext cx="8820472" cy="1143000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Stimulant drug use and HIV Risks:</a:t>
            </a:r>
            <a:br>
              <a:rPr lang="en-GB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a mosaic of substances, factors and </a:t>
            </a:r>
            <a:br>
              <a:rPr lang="en-GB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population groups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71992" y="1772816"/>
            <a:ext cx="6880187" cy="4060034"/>
            <a:chOff x="1947224" y="1472438"/>
            <a:chExt cx="6880187" cy="3512252"/>
          </a:xfrm>
        </p:grpSpPr>
        <p:sp>
          <p:nvSpPr>
            <p:cNvPr id="6" name="Freeform 5"/>
            <p:cNvSpPr/>
            <p:nvPr/>
          </p:nvSpPr>
          <p:spPr>
            <a:xfrm>
              <a:off x="3283606" y="2944234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Unsafe injection</a:t>
              </a:r>
            </a:p>
          </p:txBody>
        </p:sp>
        <p:sp>
          <p:nvSpPr>
            <p:cNvPr id="8" name="Hexagon 7"/>
            <p:cNvSpPr/>
            <p:nvPr/>
          </p:nvSpPr>
          <p:spPr>
            <a:xfrm>
              <a:off x="1947819" y="3644937"/>
              <a:ext cx="1552102" cy="13327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Hexagon 10"/>
            <p:cNvSpPr/>
            <p:nvPr/>
          </p:nvSpPr>
          <p:spPr>
            <a:xfrm>
              <a:off x="4351090" y="4084335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Hexagon 12"/>
            <p:cNvSpPr/>
            <p:nvPr/>
          </p:nvSpPr>
          <p:spPr>
            <a:xfrm>
              <a:off x="4655585" y="4262838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1947224" y="2199323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Cocaine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ATS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NPS</a:t>
              </a:r>
            </a:p>
          </p:txBody>
        </p:sp>
        <p:sp>
          <p:nvSpPr>
            <p:cNvPr id="15" name="Hexagon 14"/>
            <p:cNvSpPr/>
            <p:nvPr/>
          </p:nvSpPr>
          <p:spPr>
            <a:xfrm>
              <a:off x="3010488" y="2224640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Hexagon 16"/>
            <p:cNvSpPr/>
            <p:nvPr/>
          </p:nvSpPr>
          <p:spPr>
            <a:xfrm>
              <a:off x="3326505" y="2048711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4617729" y="2196320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Sex workers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dirty="0"/>
                <a:t>(SW)</a:t>
              </a:r>
              <a:endParaRPr lang="en-GB" sz="1600" kern="1200" dirty="0"/>
            </a:p>
          </p:txBody>
        </p:sp>
        <p:sp>
          <p:nvSpPr>
            <p:cNvPr id="19" name="Hexagon 18"/>
            <p:cNvSpPr/>
            <p:nvPr/>
          </p:nvSpPr>
          <p:spPr>
            <a:xfrm>
              <a:off x="5960800" y="2786753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Hexagon 20"/>
            <p:cNvSpPr/>
            <p:nvPr/>
          </p:nvSpPr>
          <p:spPr>
            <a:xfrm>
              <a:off x="6256242" y="2969548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5953393" y="1472438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Men who have sex with men</a:t>
              </a:r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dirty="0"/>
                <a:t>(MSM)</a:t>
              </a:r>
              <a:endParaRPr lang="en-GB" sz="1600" kern="1200" dirty="0"/>
            </a:p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kern="1200" dirty="0">
                <a:solidFill>
                  <a:srgbClr val="C00000"/>
                </a:solidFill>
              </a:endParaRPr>
            </a:p>
          </p:txBody>
        </p:sp>
        <p:sp>
          <p:nvSpPr>
            <p:cNvPr id="23" name="Hexagon 22"/>
            <p:cNvSpPr/>
            <p:nvPr/>
          </p:nvSpPr>
          <p:spPr>
            <a:xfrm>
              <a:off x="7296464" y="2069737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Hexagon 23"/>
            <p:cNvSpPr/>
            <p:nvPr/>
          </p:nvSpPr>
          <p:spPr>
            <a:xfrm>
              <a:off x="7278148" y="2229247"/>
              <a:ext cx="1549263" cy="1332766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Hexagon 24"/>
            <p:cNvSpPr/>
            <p:nvPr/>
          </p:nvSpPr>
          <p:spPr>
            <a:xfrm>
              <a:off x="7598490" y="2245665"/>
              <a:ext cx="181051" cy="1561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Freeform 25"/>
            <p:cNvSpPr/>
            <p:nvPr/>
          </p:nvSpPr>
          <p:spPr>
            <a:xfrm>
              <a:off x="4617729" y="3651924"/>
              <a:ext cx="1552102" cy="1332766"/>
            </a:xfrm>
            <a:custGeom>
              <a:avLst/>
              <a:gdLst>
                <a:gd name="connsiteX0" fmla="*/ 0 w 1552102"/>
                <a:gd name="connsiteY0" fmla="*/ 666383 h 1332766"/>
                <a:gd name="connsiteX1" fmla="*/ 333192 w 1552102"/>
                <a:gd name="connsiteY1" fmla="*/ 0 h 1332766"/>
                <a:gd name="connsiteX2" fmla="*/ 1218911 w 1552102"/>
                <a:gd name="connsiteY2" fmla="*/ 0 h 1332766"/>
                <a:gd name="connsiteX3" fmla="*/ 1552102 w 1552102"/>
                <a:gd name="connsiteY3" fmla="*/ 666383 h 1332766"/>
                <a:gd name="connsiteX4" fmla="*/ 1218911 w 1552102"/>
                <a:gd name="connsiteY4" fmla="*/ 1332766 h 1332766"/>
                <a:gd name="connsiteX5" fmla="*/ 333192 w 1552102"/>
                <a:gd name="connsiteY5" fmla="*/ 1332766 h 1332766"/>
                <a:gd name="connsiteX6" fmla="*/ 0 w 1552102"/>
                <a:gd name="connsiteY6" fmla="*/ 666383 h 133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102" h="1332766">
                  <a:moveTo>
                    <a:pt x="0" y="666383"/>
                  </a:moveTo>
                  <a:lnTo>
                    <a:pt x="333192" y="0"/>
                  </a:lnTo>
                  <a:lnTo>
                    <a:pt x="1218911" y="0"/>
                  </a:lnTo>
                  <a:lnTo>
                    <a:pt x="1552102" y="666383"/>
                  </a:lnTo>
                  <a:lnTo>
                    <a:pt x="1218911" y="1332766"/>
                  </a:lnTo>
                  <a:lnTo>
                    <a:pt x="333192" y="1332766"/>
                  </a:lnTo>
                  <a:lnTo>
                    <a:pt x="0" y="6663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406" tIns="226753" rIns="240406" bIns="22675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Young people</a:t>
              </a:r>
            </a:p>
          </p:txBody>
        </p:sp>
      </p:grpSp>
      <p:sp>
        <p:nvSpPr>
          <p:cNvPr id="31" name="Freeform 30"/>
          <p:cNvSpPr/>
          <p:nvPr/>
        </p:nvSpPr>
        <p:spPr>
          <a:xfrm>
            <a:off x="5194132" y="3469193"/>
            <a:ext cx="1552102" cy="1540629"/>
          </a:xfrm>
          <a:custGeom>
            <a:avLst/>
            <a:gdLst>
              <a:gd name="connsiteX0" fmla="*/ 0 w 1552102"/>
              <a:gd name="connsiteY0" fmla="*/ 666383 h 1332766"/>
              <a:gd name="connsiteX1" fmla="*/ 333192 w 1552102"/>
              <a:gd name="connsiteY1" fmla="*/ 0 h 1332766"/>
              <a:gd name="connsiteX2" fmla="*/ 1218911 w 1552102"/>
              <a:gd name="connsiteY2" fmla="*/ 0 h 1332766"/>
              <a:gd name="connsiteX3" fmla="*/ 1552102 w 1552102"/>
              <a:gd name="connsiteY3" fmla="*/ 666383 h 1332766"/>
              <a:gd name="connsiteX4" fmla="*/ 1218911 w 1552102"/>
              <a:gd name="connsiteY4" fmla="*/ 1332766 h 1332766"/>
              <a:gd name="connsiteX5" fmla="*/ 333192 w 1552102"/>
              <a:gd name="connsiteY5" fmla="*/ 1332766 h 1332766"/>
              <a:gd name="connsiteX6" fmla="*/ 0 w 1552102"/>
              <a:gd name="connsiteY6" fmla="*/ 666383 h 133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2102" h="1332766">
                <a:moveTo>
                  <a:pt x="0" y="666383"/>
                </a:moveTo>
                <a:lnTo>
                  <a:pt x="333192" y="0"/>
                </a:lnTo>
                <a:lnTo>
                  <a:pt x="1218911" y="0"/>
                </a:lnTo>
                <a:lnTo>
                  <a:pt x="1552102" y="666383"/>
                </a:lnTo>
                <a:lnTo>
                  <a:pt x="1218911" y="1332766"/>
                </a:lnTo>
                <a:lnTo>
                  <a:pt x="333192" y="1332766"/>
                </a:lnTo>
                <a:lnTo>
                  <a:pt x="0" y="666383"/>
                </a:lnTo>
                <a:close/>
              </a:path>
            </a:pathLst>
          </a:cu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406" tIns="226753" rIns="240406" bIns="22675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kern="1200" dirty="0"/>
              <a:t>Unprotected</a:t>
            </a:r>
            <a:r>
              <a:rPr lang="en-GB" sz="1600" dirty="0"/>
              <a:t> sex</a:t>
            </a:r>
            <a:endParaRPr lang="en-GB" sz="1600" kern="1200" dirty="0"/>
          </a:p>
        </p:txBody>
      </p:sp>
      <p:sp>
        <p:nvSpPr>
          <p:cNvPr id="32" name="Freeform 31"/>
          <p:cNvSpPr/>
          <p:nvPr/>
        </p:nvSpPr>
        <p:spPr>
          <a:xfrm>
            <a:off x="2514240" y="1783233"/>
            <a:ext cx="1552102" cy="1540628"/>
          </a:xfrm>
          <a:custGeom>
            <a:avLst/>
            <a:gdLst>
              <a:gd name="connsiteX0" fmla="*/ 0 w 1552102"/>
              <a:gd name="connsiteY0" fmla="*/ 666383 h 1332766"/>
              <a:gd name="connsiteX1" fmla="*/ 333192 w 1552102"/>
              <a:gd name="connsiteY1" fmla="*/ 0 h 1332766"/>
              <a:gd name="connsiteX2" fmla="*/ 1218911 w 1552102"/>
              <a:gd name="connsiteY2" fmla="*/ 0 h 1332766"/>
              <a:gd name="connsiteX3" fmla="*/ 1552102 w 1552102"/>
              <a:gd name="connsiteY3" fmla="*/ 666383 h 1332766"/>
              <a:gd name="connsiteX4" fmla="*/ 1218911 w 1552102"/>
              <a:gd name="connsiteY4" fmla="*/ 1332766 h 1332766"/>
              <a:gd name="connsiteX5" fmla="*/ 333192 w 1552102"/>
              <a:gd name="connsiteY5" fmla="*/ 1332766 h 1332766"/>
              <a:gd name="connsiteX6" fmla="*/ 0 w 1552102"/>
              <a:gd name="connsiteY6" fmla="*/ 666383 h 133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2102" h="1332766">
                <a:moveTo>
                  <a:pt x="0" y="666383"/>
                </a:moveTo>
                <a:lnTo>
                  <a:pt x="333192" y="0"/>
                </a:lnTo>
                <a:lnTo>
                  <a:pt x="1218911" y="0"/>
                </a:lnTo>
                <a:lnTo>
                  <a:pt x="1552102" y="666383"/>
                </a:lnTo>
                <a:lnTo>
                  <a:pt x="1218911" y="1332766"/>
                </a:lnTo>
                <a:lnTo>
                  <a:pt x="333192" y="1332766"/>
                </a:lnTo>
                <a:lnTo>
                  <a:pt x="0" y="666383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406" tIns="226753" rIns="240406" bIns="22675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kern="1200" dirty="0"/>
              <a:t>Inhalation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Oral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Smoking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/>
              <a:t>Injection</a:t>
            </a:r>
            <a:endParaRPr lang="en-GB" sz="1400" kern="1200" dirty="0"/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 dirty="0"/>
          </a:p>
        </p:txBody>
      </p:sp>
    </p:spTree>
    <p:extLst>
      <p:ext uri="{BB962C8B-B14F-4D97-AF65-F5344CB8AC3E}">
        <p14:creationId xmlns:p14="http://schemas.microsoft.com/office/powerpoint/2010/main" val="334088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Conceptual Model of Integrative HIV Prevention for Substance Users (</a:t>
            </a:r>
            <a:r>
              <a:rPr lang="en-US" sz="3200" dirty="0" err="1"/>
              <a:t>S.Shoptaw</a:t>
            </a:r>
            <a:r>
              <a:rPr lang="en-US" sz="3200" dirty="0"/>
              <a:t>)</a:t>
            </a:r>
          </a:p>
        </p:txBody>
      </p:sp>
      <p:sp>
        <p:nvSpPr>
          <p:cNvPr id="4" name="Oval 3"/>
          <p:cNvSpPr/>
          <p:nvPr/>
        </p:nvSpPr>
        <p:spPr>
          <a:xfrm>
            <a:off x="3886737" y="3645024"/>
            <a:ext cx="5049519" cy="2358136"/>
          </a:xfrm>
          <a:prstGeom prst="ellipse">
            <a:avLst/>
          </a:prstGeom>
          <a:solidFill>
            <a:schemeClr val="bg1"/>
          </a:solidFill>
          <a:effectLst>
            <a:glow rad="101600">
              <a:schemeClr val="tx2">
                <a:lumMod val="20000"/>
                <a:lumOff val="80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algn="ctr" defTabSz="914400"/>
            <a:r>
              <a:rPr lang="en-US" b="1" dirty="0">
                <a:solidFill>
                  <a:srgbClr val="000000"/>
                </a:solidFill>
                <a:ea typeface="Calibri"/>
                <a:cs typeface="Times New Roman"/>
              </a:rPr>
              <a:t>Reduces HIV Incidence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OST</a:t>
            </a:r>
            <a:endParaRPr lang="en-US" sz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Needle &amp; Syringe Programs</a:t>
            </a:r>
            <a:endParaRPr lang="en-US" sz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MI with FSW+IDUs</a:t>
            </a:r>
            <a:endParaRPr lang="en-US" sz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sz="1600" dirty="0" err="1">
                <a:solidFill>
                  <a:srgbClr val="000000"/>
                </a:solidFill>
                <a:ea typeface="Calibri"/>
                <a:cs typeface="Times New Roman"/>
              </a:rPr>
              <a:t>TasP</a:t>
            </a: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 for IDUs? (HPTN 074)</a:t>
            </a:r>
            <a:endParaRPr lang="en-US" sz="105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5" name="Oval 4"/>
          <p:cNvSpPr/>
          <p:nvPr/>
        </p:nvSpPr>
        <p:spPr>
          <a:xfrm>
            <a:off x="152400" y="3705390"/>
            <a:ext cx="4318000" cy="2390610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b="1" dirty="0">
                <a:solidFill>
                  <a:srgbClr val="000000"/>
                </a:solidFill>
                <a:ea typeface="Calibri"/>
                <a:cs typeface="Times New Roman"/>
              </a:rPr>
              <a:t>Reduces HIV Risk Behavior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Stimulant use treatments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HIV </a:t>
            </a:r>
            <a:r>
              <a:rPr lang="en-US" sz="1600" dirty="0" err="1">
                <a:solidFill>
                  <a:srgbClr val="000000"/>
                </a:solidFill>
                <a:ea typeface="Calibri"/>
                <a:cs typeface="Times New Roman"/>
              </a:rPr>
              <a:t>prev</a:t>
            </a: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 in active stimulant users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HIV </a:t>
            </a:r>
            <a:r>
              <a:rPr lang="en-US" sz="1600" dirty="0" err="1">
                <a:solidFill>
                  <a:srgbClr val="000000"/>
                </a:solidFill>
                <a:ea typeface="Calibri"/>
                <a:cs typeface="Times New Roman"/>
              </a:rPr>
              <a:t>prev</a:t>
            </a: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 for couples WID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Arial"/>
              <a:buChar char="•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Combo </a:t>
            </a:r>
            <a:r>
              <a:rPr lang="en-US" sz="1600" dirty="0" err="1">
                <a:solidFill>
                  <a:srgbClr val="000000"/>
                </a:solidFill>
                <a:ea typeface="Calibri"/>
                <a:cs typeface="Times New Roman"/>
              </a:rPr>
              <a:t>Prev</a:t>
            </a: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 – </a:t>
            </a:r>
            <a:r>
              <a:rPr lang="en-US" sz="1600" dirty="0" err="1">
                <a:solidFill>
                  <a:srgbClr val="000000"/>
                </a:solidFill>
                <a:ea typeface="Calibri"/>
                <a:cs typeface="Times New Roman"/>
              </a:rPr>
              <a:t>PrEP</a:t>
            </a:r>
            <a:r>
              <a:rPr lang="en-US" sz="1600" dirty="0">
                <a:solidFill>
                  <a:srgbClr val="000000"/>
                </a:solidFill>
                <a:ea typeface="Calibri"/>
                <a:cs typeface="Times New Roman"/>
              </a:rPr>
              <a:t> + SU Rx</a:t>
            </a:r>
            <a:endParaRPr lang="en-US" sz="14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6" name="Oval 5"/>
          <p:cNvSpPr/>
          <p:nvPr/>
        </p:nvSpPr>
        <p:spPr>
          <a:xfrm>
            <a:off x="539552" y="1772816"/>
            <a:ext cx="7813040" cy="218884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175"/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sz="2000" b="1" dirty="0">
                <a:solidFill>
                  <a:srgbClr val="000000"/>
                </a:solidFill>
                <a:ea typeface="Calibri"/>
                <a:cs typeface="Times New Roman"/>
              </a:rPr>
              <a:t>Highly Active HIV Prevention for Substance Users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Integrated HIV prevention base (HCT, PEP, </a:t>
            </a:r>
            <a:r>
              <a:rPr lang="en-US" dirty="0" err="1">
                <a:solidFill>
                  <a:srgbClr val="000000"/>
                </a:solidFill>
                <a:ea typeface="Calibri"/>
                <a:cs typeface="Times New Roman"/>
              </a:rPr>
              <a:t>PrEP</a:t>
            </a: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)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Structural interventions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Relationship sensitive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 marL="342900" indent="-342900" defTabSz="914400">
              <a:buFont typeface="Symbol"/>
              <a:buChar char=""/>
            </a:pPr>
            <a:r>
              <a:rPr lang="en-US" dirty="0">
                <a:solidFill>
                  <a:srgbClr val="000000"/>
                </a:solidFill>
                <a:ea typeface="Calibri"/>
                <a:cs typeface="Times New Roman"/>
              </a:rPr>
              <a:t>Access to ART for substance using PLWH/A</a:t>
            </a:r>
            <a:endParaRPr lang="en-US" sz="1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1925" y="6096000"/>
            <a:ext cx="51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/>
              <a:t>With apologies to T. Coates and K. Holmes</a:t>
            </a:r>
          </a:p>
        </p:txBody>
      </p:sp>
    </p:spTree>
    <p:extLst>
      <p:ext uri="{BB962C8B-B14F-4D97-AF65-F5344CB8AC3E}">
        <p14:creationId xmlns:p14="http://schemas.microsoft.com/office/powerpoint/2010/main" val="773923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researchers who contributed to the scientific consultation on HIV and Stimulants</a:t>
            </a:r>
          </a:p>
          <a:p>
            <a:pPr lvl="1"/>
            <a:r>
              <a:rPr lang="en-US" dirty="0"/>
              <a:t>Anna Williams, who conducted the literature review</a:t>
            </a:r>
          </a:p>
          <a:p>
            <a:pPr lvl="1"/>
            <a:r>
              <a:rPr lang="en-GB" dirty="0"/>
              <a:t>Don Des </a:t>
            </a:r>
            <a:r>
              <a:rPr lang="en-GB" dirty="0" err="1"/>
              <a:t>Jarlais</a:t>
            </a:r>
            <a:r>
              <a:rPr lang="en-GB" dirty="0"/>
              <a:t>, </a:t>
            </a:r>
            <a:r>
              <a:rPr lang="en-US" dirty="0"/>
              <a:t>Sin How Lim, Steve Shoptaw, Francisco Bastos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70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843" y="295566"/>
            <a:ext cx="5040313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800" i="1" dirty="0">
                <a:solidFill>
                  <a:srgbClr val="0070C0"/>
                </a:solidFill>
                <a:latin typeface="Helvetica Neue"/>
              </a:rPr>
              <a:t>Thank You!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990" y="1533418"/>
            <a:ext cx="1080120" cy="10783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169111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@UNODC_HIV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F06FC3-1EB0-4FBB-B274-E1CF4C3C8521}"/>
              </a:ext>
            </a:extLst>
          </p:cNvPr>
          <p:cNvSpPr/>
          <p:nvPr/>
        </p:nvSpPr>
        <p:spPr>
          <a:xfrm>
            <a:off x="971600" y="4280242"/>
            <a:ext cx="7524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http://www.unodc.org/unodc/en/hiv-aids/new/index.html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DED2395-3BA9-4E72-A1B4-B2C67E2CFD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750" y="5507155"/>
            <a:ext cx="696278" cy="695131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FE35DD51-AEC6-4BCE-BC53-8427B9D9A53B}"/>
              </a:ext>
            </a:extLst>
          </p:cNvPr>
          <p:cNvSpPr txBox="1"/>
          <p:nvPr/>
        </p:nvSpPr>
        <p:spPr>
          <a:xfrm>
            <a:off x="4886908" y="5523554"/>
            <a:ext cx="3258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Helvetica Neue"/>
              </a:rPr>
              <a:t>@</a:t>
            </a:r>
            <a:r>
              <a:rPr lang="en-GB" sz="2400" b="1" dirty="0" err="1">
                <a:solidFill>
                  <a:srgbClr val="0070C0"/>
                </a:solidFill>
                <a:latin typeface="Helvetica Neue"/>
              </a:rPr>
              <a:t>fabiennehariga</a:t>
            </a:r>
            <a:endParaRPr lang="en-GB" sz="2400" b="1" dirty="0">
              <a:solidFill>
                <a:srgbClr val="0070C0"/>
              </a:solidFill>
              <a:latin typeface="Helvetica Neue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0D590D5-53CD-4F69-AC88-737DD6FA75E6}"/>
              </a:ext>
            </a:extLst>
          </p:cNvPr>
          <p:cNvGrpSpPr/>
          <p:nvPr/>
        </p:nvGrpSpPr>
        <p:grpSpPr>
          <a:xfrm>
            <a:off x="3131840" y="2763288"/>
            <a:ext cx="3444883" cy="1351956"/>
            <a:chOff x="1055109" y="1356964"/>
            <a:chExt cx="4838805" cy="2335428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8F8489D-7404-4B96-8744-58D1E2915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56272">
              <a:off x="1055109" y="1490653"/>
              <a:ext cx="1526418" cy="19777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EFE55D13-4EC6-4C0E-A05E-847ADBCA01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362948">
              <a:off x="1907658" y="1374059"/>
              <a:ext cx="1452373" cy="19530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DCA37966-C338-439A-BE39-D537E8C6B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791">
              <a:off x="2764258" y="1356964"/>
              <a:ext cx="1428130" cy="19645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2A3D26BE-647A-4877-9258-D9D187199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5423">
              <a:off x="3546508" y="1453106"/>
              <a:ext cx="1379695" cy="1953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1A9B7793-C5E5-4322-A63D-106E68B83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50158">
              <a:off x="4398205" y="1739358"/>
              <a:ext cx="1495709" cy="1953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487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" y="171400"/>
            <a:ext cx="4633736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84783"/>
            <a:ext cx="4041775" cy="639762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3200" b="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Key findings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1019241"/>
            <a:ext cx="4032448" cy="496855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People who inject stimulants engage in </a:t>
            </a:r>
            <a:r>
              <a:rPr lang="en-GB" b="1" dirty="0">
                <a:solidFill>
                  <a:schemeClr val="tx2"/>
                </a:solidFill>
              </a:rPr>
              <a:t>more sexual risk behaviou</a:t>
            </a:r>
            <a:r>
              <a:rPr lang="en-GB" dirty="0">
                <a:solidFill>
                  <a:schemeClr val="tx2"/>
                </a:solidFill>
              </a:rPr>
              <a:t>r and have </a:t>
            </a:r>
            <a:r>
              <a:rPr lang="en-GB" b="1" dirty="0">
                <a:solidFill>
                  <a:schemeClr val="tx2"/>
                </a:solidFill>
              </a:rPr>
              <a:t>higher HIV prevalence</a:t>
            </a:r>
            <a:r>
              <a:rPr lang="en-GB" dirty="0">
                <a:solidFill>
                  <a:schemeClr val="tx2"/>
                </a:solidFill>
              </a:rPr>
              <a:t> than those injecting opiates.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>
                <a:solidFill>
                  <a:schemeClr val="tx2"/>
                </a:solidFill>
              </a:rPr>
              <a:t>Higher frequency of injecting</a:t>
            </a:r>
            <a:r>
              <a:rPr lang="en-GB" dirty="0">
                <a:solidFill>
                  <a:schemeClr val="tx2"/>
                </a:solidFill>
              </a:rPr>
              <a:t> among people who inject stimulants, than those injecting opiates.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Strong evidence of increased sexual risk behaviour and HIV prevalence among </a:t>
            </a:r>
            <a:r>
              <a:rPr lang="en-GB" b="1" dirty="0">
                <a:solidFill>
                  <a:schemeClr val="tx2"/>
                </a:solidFill>
              </a:rPr>
              <a:t>MSM using stimulants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</a:rPr>
              <a:t>Evidence of increased HIV risks among </a:t>
            </a:r>
            <a:r>
              <a:rPr lang="en-GB" b="1" dirty="0">
                <a:solidFill>
                  <a:schemeClr val="tx2"/>
                </a:solidFill>
              </a:rPr>
              <a:t>sex workers using stimulants</a:t>
            </a:r>
          </a:p>
          <a:p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6D7D7A8-4909-4429-A761-528CCC62A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274655"/>
            <a:ext cx="1209405" cy="1567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253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E72F84B3-D41F-42F1-977F-16C35D38D16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06489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76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9E0D80-406C-41D7-9A3C-F4CFC6EB9F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6912768" cy="49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3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C45F4C1E-2A00-4425-AFC4-75A46D5262D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699167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37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>
                <a:solidFill>
                  <a:schemeClr val="accent3">
                    <a:lumMod val="75000"/>
                  </a:schemeClr>
                </a:solidFill>
              </a:rPr>
              <a:t>Affecting all parts of the world: ATS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99903" cy="400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5536" y="5301208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(110 articles included)</a:t>
            </a:r>
          </a:p>
        </p:txBody>
      </p:sp>
      <p:sp>
        <p:nvSpPr>
          <p:cNvPr id="4" name="Rectangle 3"/>
          <p:cNvSpPr/>
          <p:nvPr/>
        </p:nvSpPr>
        <p:spPr>
          <a:xfrm>
            <a:off x="5868144" y="5302091"/>
            <a:ext cx="17059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UNODC WDR2016</a:t>
            </a:r>
          </a:p>
        </p:txBody>
      </p:sp>
    </p:spTree>
    <p:extLst>
      <p:ext uri="{BB962C8B-B14F-4D97-AF65-F5344CB8AC3E}">
        <p14:creationId xmlns:p14="http://schemas.microsoft.com/office/powerpoint/2010/main" val="335863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5CBFF6-913B-4D7C-BD53-8CD93C0C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Methamphetamine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trends</a:t>
            </a:r>
            <a:br>
              <a:rPr lang="fr-FR" sz="3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Drug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treatment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demand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and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drug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market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F9917B2-1BC3-4093-B161-9A1244E7E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7638"/>
            <a:ext cx="3600401" cy="401691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F171327-E9DB-4AF6-BDBC-0E788DE2F5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85184"/>
            <a:ext cx="1161977" cy="1518804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8987526-0605-445B-BDCC-52B513DCE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240359" cy="298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5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0EF964B-78DD-42BE-8D89-CE371636A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2454"/>
          </a:xfrm>
        </p:spPr>
        <p:txBody>
          <a:bodyPr/>
          <a:lstStyle/>
          <a:p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HIV </a:t>
            </a:r>
            <a:r>
              <a:rPr lang="fr-FR" sz="3200" dirty="0" err="1">
                <a:solidFill>
                  <a:schemeClr val="accent3">
                    <a:lumMod val="75000"/>
                  </a:schemeClr>
                </a:solidFill>
              </a:rPr>
              <a:t>prevalence</a:t>
            </a:r>
            <a:r>
              <a:rPr lang="fr-FR" sz="3200" dirty="0">
                <a:solidFill>
                  <a:schemeClr val="accent3">
                    <a:lumMod val="75000"/>
                  </a:schemeClr>
                </a:solidFill>
              </a:rPr>
              <a:t> rates and ATS use</a:t>
            </a:r>
            <a:endParaRPr lang="en-GB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0" y="1484313"/>
            <a:ext cx="3743325" cy="720725"/>
          </a:xfrm>
        </p:spPr>
        <p:txBody>
          <a:bodyPr>
            <a:normAutofit fontScale="25000" lnSpcReduction="20000"/>
          </a:bodyPr>
          <a:lstStyle/>
          <a:p>
            <a:endParaRPr lang="en-GB" sz="1800" dirty="0"/>
          </a:p>
          <a:p>
            <a:endParaRPr lang="en-GB" sz="1800" dirty="0"/>
          </a:p>
          <a:p>
            <a:pPr algn="ctr"/>
            <a:r>
              <a:rPr lang="en-GB" sz="7200" dirty="0">
                <a:solidFill>
                  <a:srgbClr val="C00000"/>
                </a:solidFill>
              </a:rPr>
              <a:t>Prevalence of HIV among </a:t>
            </a:r>
            <a:r>
              <a:rPr lang="en-GB" sz="7200" u="sng" dirty="0">
                <a:solidFill>
                  <a:srgbClr val="C00000"/>
                </a:solidFill>
              </a:rPr>
              <a:t>non-injecting</a:t>
            </a:r>
            <a:r>
              <a:rPr lang="en-GB" sz="7200" dirty="0">
                <a:solidFill>
                  <a:srgbClr val="C00000"/>
                </a:solidFill>
              </a:rPr>
              <a:t> ATS users</a:t>
            </a:r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GB" sz="1900" dirty="0">
                <a:solidFill>
                  <a:srgbClr val="C00000"/>
                </a:solidFill>
              </a:rPr>
              <a:t>Prevalence of HIV among </a:t>
            </a:r>
            <a:r>
              <a:rPr lang="en-GB" sz="1900" u="sng" dirty="0">
                <a:solidFill>
                  <a:srgbClr val="C00000"/>
                </a:solidFill>
              </a:rPr>
              <a:t>injecting</a:t>
            </a:r>
            <a:r>
              <a:rPr lang="en-GB" sz="1900" dirty="0">
                <a:solidFill>
                  <a:srgbClr val="C00000"/>
                </a:solidFill>
              </a:rPr>
              <a:t> ATS users</a:t>
            </a:r>
            <a:r>
              <a:rPr lang="en-GB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81633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455952" cy="219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330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1346</TotalTime>
  <Words>1255</Words>
  <Application>Microsoft Office PowerPoint</Application>
  <PresentationFormat>On-screen Show (4:3)</PresentationFormat>
  <Paragraphs>198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Arial</vt:lpstr>
      <vt:lpstr>Calibri</vt:lpstr>
      <vt:lpstr>Helvetica Neue</vt:lpstr>
      <vt:lpstr>Symbol</vt:lpstr>
      <vt:lpstr>Times New Roman</vt:lpstr>
      <vt:lpstr>Default Theme</vt:lpstr>
      <vt:lpstr>       Stimulant use and HIV:  Global Situation     Fabienne Hariga, MD MPH  Senior HIV Adviser, UNODC, Vienna December 2017  </vt:lpstr>
      <vt:lpstr>Stimulant drug use and HIV Risks: a mosaic of substances, factors and  population groups</vt:lpstr>
      <vt:lpstr>PowerPoint Presentation</vt:lpstr>
      <vt:lpstr>PowerPoint Presentation</vt:lpstr>
      <vt:lpstr>PowerPoint Presentation</vt:lpstr>
      <vt:lpstr>PowerPoint Presentation</vt:lpstr>
      <vt:lpstr>Affecting all parts of the world: ATS</vt:lpstr>
      <vt:lpstr>Methamphetamine trends Drug treatment demand and drug market</vt:lpstr>
      <vt:lpstr>HIV prevalence rates and ATS use</vt:lpstr>
      <vt:lpstr>PowerPoint Presentation</vt:lpstr>
      <vt:lpstr>Cocaine use </vt:lpstr>
      <vt:lpstr>Prevalence (%) of HIV among  non-injecting cocaine users  (South America, Central America, North America and Europe)</vt:lpstr>
      <vt:lpstr>New Psychoactive Substances (NPS)</vt:lpstr>
      <vt:lpstr>Few research related to stimulant NPS and HIV (synthetic canniboid, cathinone, mephedrone) </vt:lpstr>
      <vt:lpstr>PowerPoint Presentation</vt:lpstr>
      <vt:lpstr>Stimulant use and HIV risks  key populations</vt:lpstr>
      <vt:lpstr>ATS use among men having sex with men (chemsex)</vt:lpstr>
      <vt:lpstr>PowerPoint Presentation</vt:lpstr>
      <vt:lpstr>To summarize</vt:lpstr>
      <vt:lpstr>Conceptual Model of Integrative HIV Prevention for Substance Users (S.Shoptaw)</vt:lpstr>
      <vt:lpstr>Acknowledgements</vt:lpstr>
      <vt:lpstr>PowerPoint Presentation</vt:lpstr>
    </vt:vector>
  </TitlesOfParts>
  <Company>UNOV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Stimulant use and HIV   Fabienne Hariga, Senior HIV Adviser,     CND Side Event,  Vienna , 14 March 201</dc:title>
  <dc:creator>Fabienne Hariga</dc:creator>
  <cp:lastModifiedBy>Windows User</cp:lastModifiedBy>
  <cp:revision>102</cp:revision>
  <cp:lastPrinted>2017-03-10T15:39:21Z</cp:lastPrinted>
  <dcterms:created xsi:type="dcterms:W3CDTF">2017-03-13T19:58:15Z</dcterms:created>
  <dcterms:modified xsi:type="dcterms:W3CDTF">2017-12-04T10:16:45Z</dcterms:modified>
</cp:coreProperties>
</file>