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7.xml" ContentType="application/vnd.openxmlformats-officedocument.presentationml.notesSlide+xml"/>
  <Override PartName="/ppt/charts/chart7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8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8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56" r:id="rId2"/>
    <p:sldId id="258" r:id="rId3"/>
    <p:sldId id="299" r:id="rId4"/>
    <p:sldId id="304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305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94" r:id="rId31"/>
    <p:sldId id="295" r:id="rId32"/>
    <p:sldId id="286" r:id="rId33"/>
    <p:sldId id="287" r:id="rId34"/>
    <p:sldId id="300" r:id="rId35"/>
    <p:sldId id="301" r:id="rId36"/>
    <p:sldId id="288" r:id="rId37"/>
    <p:sldId id="303" r:id="rId38"/>
    <p:sldId id="290" r:id="rId39"/>
    <p:sldId id="291" r:id="rId40"/>
    <p:sldId id="293" r:id="rId41"/>
    <p:sldId id="298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therine Todd" initials="" lastIdx="1" clrIdx="0"/>
  <p:cmAuthor id="1" name="Nhu To Nguyen" initials="NT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19195"/>
    <a:srgbClr val="0046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718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5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OR 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cat>
            <c:strRef>
              <c:f>Sheet1!$A$2:$A$7</c:f>
              <c:strCache>
                <c:ptCount val="6"/>
                <c:pt idx="0">
                  <c:v>Viral Load</c:v>
                </c:pt>
                <c:pt idx="1">
                  <c:v>Hospital</c:v>
                </c:pt>
                <c:pt idx="2">
                  <c:v>Prob Etoh +</c:v>
                </c:pt>
                <c:pt idx="3">
                  <c:v>Cocaine +</c:v>
                </c:pt>
                <c:pt idx="4">
                  <c:v>Heroin +</c:v>
                </c:pt>
                <c:pt idx="5">
                  <c:v>Marijuana +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2.9</c:v>
                </c:pt>
                <c:pt idx="1">
                  <c:v>1.9</c:v>
                </c:pt>
                <c:pt idx="2">
                  <c:v>2.4</c:v>
                </c:pt>
                <c:pt idx="3">
                  <c:v>3.9</c:v>
                </c:pt>
                <c:pt idx="4">
                  <c:v>4.8</c:v>
                </c:pt>
                <c:pt idx="5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DE-4031-A32B-A04FA6D3CB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964367600"/>
        <c:axId val="-1964366512"/>
      </c:barChart>
      <c:catAx>
        <c:axId val="-19643676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1964366512"/>
        <c:crosses val="autoZero"/>
        <c:auto val="1"/>
        <c:lblAlgn val="ctr"/>
        <c:lblOffset val="100"/>
        <c:noMultiLvlLbl val="0"/>
      </c:catAx>
      <c:valAx>
        <c:axId val="-19643665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19643676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MSMO n=839</c:v>
                </c:pt>
              </c:strCache>
            </c:strRef>
          </c:tx>
          <c:invertIfNegative val="0"/>
          <c:cat>
            <c:strRef>
              <c:f>Sheet1!$A$2:$A$7</c:f>
              <c:strCache>
                <c:ptCount val="6"/>
                <c:pt idx="0">
                  <c:v>Marijuana*</c:v>
                </c:pt>
                <c:pt idx="1">
                  <c:v>Crack*</c:v>
                </c:pt>
                <c:pt idx="2">
                  <c:v>Powder*</c:v>
                </c:pt>
                <c:pt idx="3">
                  <c:v>Meth</c:v>
                </c:pt>
                <c:pt idx="4">
                  <c:v>Any Drug*</c:v>
                </c:pt>
                <c:pt idx="5">
                  <c:v>Alcohol*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30.4</c:v>
                </c:pt>
                <c:pt idx="1">
                  <c:v>11.9</c:v>
                </c:pt>
                <c:pt idx="2">
                  <c:v>8</c:v>
                </c:pt>
                <c:pt idx="3">
                  <c:v>7.2</c:v>
                </c:pt>
                <c:pt idx="4">
                  <c:v>39.299999999999997</c:v>
                </c:pt>
                <c:pt idx="5">
                  <c:v>45.5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87-445F-AD9A-0FF244A2F71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MSMW n=590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Sheet1!$A$2:$A$7</c:f>
              <c:strCache>
                <c:ptCount val="6"/>
                <c:pt idx="0">
                  <c:v>Marijuana*</c:v>
                </c:pt>
                <c:pt idx="1">
                  <c:v>Crack*</c:v>
                </c:pt>
                <c:pt idx="2">
                  <c:v>Powder*</c:v>
                </c:pt>
                <c:pt idx="3">
                  <c:v>Meth</c:v>
                </c:pt>
                <c:pt idx="4">
                  <c:v>Any Drug*</c:v>
                </c:pt>
                <c:pt idx="5">
                  <c:v>Alcohol*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40.1</c:v>
                </c:pt>
                <c:pt idx="1">
                  <c:v>28.5</c:v>
                </c:pt>
                <c:pt idx="2">
                  <c:v>14</c:v>
                </c:pt>
                <c:pt idx="3">
                  <c:v>5.6</c:v>
                </c:pt>
                <c:pt idx="4">
                  <c:v>56.2</c:v>
                </c:pt>
                <c:pt idx="5">
                  <c:v>52.9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987-445F-AD9A-0FF244A2F7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963813104"/>
        <c:axId val="-1963816368"/>
      </c:barChart>
      <c:catAx>
        <c:axId val="-19638131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1963816368"/>
        <c:crosses val="autoZero"/>
        <c:auto val="1"/>
        <c:lblAlgn val="ctr"/>
        <c:lblOffset val="100"/>
        <c:noMultiLvlLbl val="0"/>
      </c:catAx>
      <c:valAx>
        <c:axId val="-19638163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19638131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313916870559533"/>
          <c:y val="0.2464685513708377"/>
          <c:w val="0.17230774278215222"/>
          <c:h val="0.3263400056920595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E097-415C-BADB-AE91A71C754D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E097-415C-BADB-AE91A71C754D}"/>
              </c:ext>
            </c:extLst>
          </c:dPt>
          <c:cat>
            <c:strRef>
              <c:f>Sheet1!$A$2:$A$3</c:f>
              <c:strCache>
                <c:ptCount val="2"/>
                <c:pt idx="0">
                  <c:v>EXPLORE1</c:v>
                </c:pt>
                <c:pt idx="1">
                  <c:v>MACS2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16</c:v>
                </c:pt>
                <c:pt idx="1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097-415C-BADB-AE91A71C75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829922384"/>
        <c:axId val="-1829938704"/>
      </c:barChart>
      <c:catAx>
        <c:axId val="-18299223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1829938704"/>
        <c:crosses val="autoZero"/>
        <c:auto val="1"/>
        <c:lblAlgn val="ctr"/>
        <c:lblOffset val="100"/>
        <c:noMultiLvlLbl val="0"/>
      </c:catAx>
      <c:valAx>
        <c:axId val="-18299387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18299223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CBT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General</c:formatCode>
                <c:ptCount val="1"/>
                <c:pt idx="0">
                  <c:v>15.8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E4-43CF-8E85-E24CBDBA0A2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GCBT</c:v>
                </c:pt>
              </c:strCache>
            </c:strRef>
          </c:tx>
          <c:spPr>
            <a:solidFill>
              <a:srgbClr val="D19B2F"/>
            </a:solidFill>
          </c:spPr>
          <c:invertIfNegative val="0"/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General</c:formatCode>
                <c:ptCount val="1"/>
                <c:pt idx="0">
                  <c:v>23.5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BE4-43CF-8E85-E24CBDBA0A2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CM</c:v>
                </c:pt>
              </c:strCache>
            </c:strRef>
          </c:tx>
          <c:spPr>
            <a:solidFill>
              <a:srgbClr val="00FF00"/>
            </a:solidFill>
          </c:spPr>
          <c:invertIfNegative val="0"/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Sheet1!$D$2</c:f>
              <c:numCache>
                <c:formatCode>General</c:formatCode>
                <c:ptCount val="1"/>
                <c:pt idx="0">
                  <c:v>25.9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BE4-43CF-8E85-E24CBDBA0A28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CM+CBT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BBE4-43CF-8E85-E24CBDBA0A28}"/>
              </c:ext>
            </c:extLst>
          </c:dPt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Sheet1!$E$2</c:f>
              <c:numCache>
                <c:formatCode>General</c:formatCode>
                <c:ptCount val="1"/>
                <c:pt idx="0">
                  <c:v>32.800000000000011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BE4-43CF-8E85-E24CBDBA0A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960541632"/>
        <c:axId val="-1960536736"/>
      </c:barChart>
      <c:catAx>
        <c:axId val="-19605416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Assignment</a:t>
                </a:r>
                <a:endParaRPr lang="en-US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-1960536736"/>
        <c:crosses val="autoZero"/>
        <c:auto val="1"/>
        <c:lblAlgn val="ctr"/>
        <c:lblOffset val="100"/>
        <c:noMultiLvlLbl val="0"/>
      </c:catAx>
      <c:valAx>
        <c:axId val="-1960536736"/>
        <c:scaling>
          <c:orientation val="minMax"/>
          <c:max val="48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Average # Negative</a:t>
                </a:r>
                <a:r>
                  <a:rPr lang="en-US" baseline="0" dirty="0" smtClean="0"/>
                  <a:t> UA out of 48 visits</a:t>
                </a:r>
                <a:endParaRPr lang="en-US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-196054163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Sheet1!$B$3</c:f>
              <c:strCache>
                <c:ptCount val="1"/>
                <c:pt idx="0">
                  <c:v>CM (n=70)</c:v>
                </c:pt>
              </c:strCache>
            </c:strRef>
          </c:tx>
          <c:invertIfNegative val="0"/>
          <c:cat>
            <c:strRef>
              <c:f>Sheet1!$A$4:$A$5</c:f>
              <c:strCache>
                <c:ptCount val="2"/>
                <c:pt idx="0">
                  <c:v>PEP Completion</c:v>
                </c:pt>
                <c:pt idx="1">
                  <c:v>PEP Adherence</c:v>
                </c:pt>
              </c:strCache>
            </c:strRef>
          </c:cat>
          <c:val>
            <c:numRef>
              <c:f>Sheet1!$B$4:$B$5</c:f>
              <c:numCache>
                <c:formatCode>General</c:formatCode>
                <c:ptCount val="2"/>
                <c:pt idx="0">
                  <c:v>70.599999999999994</c:v>
                </c:pt>
                <c:pt idx="1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36E-424F-9B9D-170AA06CF88B}"/>
            </c:ext>
          </c:extLst>
        </c:ser>
        <c:ser>
          <c:idx val="1"/>
          <c:order val="1"/>
          <c:tx>
            <c:strRef>
              <c:f>Sheet1!$C$3</c:f>
              <c:strCache>
                <c:ptCount val="1"/>
                <c:pt idx="0">
                  <c:v>Control (n=70)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Sheet1!$A$4:$A$5</c:f>
              <c:strCache>
                <c:ptCount val="2"/>
                <c:pt idx="0">
                  <c:v>PEP Completion</c:v>
                </c:pt>
                <c:pt idx="1">
                  <c:v>PEP Adherence</c:v>
                </c:pt>
              </c:strCache>
            </c:strRef>
          </c:cat>
          <c:val>
            <c:numRef>
              <c:f>Sheet1!$C$4:$C$5</c:f>
              <c:numCache>
                <c:formatCode>General</c:formatCode>
                <c:ptCount val="2"/>
                <c:pt idx="0">
                  <c:v>30.8</c:v>
                </c:pt>
                <c:pt idx="1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36E-424F-9B9D-170AA06CF8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829927280"/>
        <c:axId val="-1829939248"/>
      </c:barChart>
      <c:catAx>
        <c:axId val="-18299272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1" i="0" baseline="0"/>
            </a:pPr>
            <a:endParaRPr lang="en-US"/>
          </a:p>
        </c:txPr>
        <c:crossAx val="-1829939248"/>
        <c:crosses val="autoZero"/>
        <c:auto val="1"/>
        <c:lblAlgn val="ctr"/>
        <c:lblOffset val="100"/>
        <c:noMultiLvlLbl val="0"/>
      </c:catAx>
      <c:valAx>
        <c:axId val="-1829939248"/>
        <c:scaling>
          <c:orientation val="minMax"/>
          <c:max val="1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2000" baseline="0"/>
                </a:pPr>
                <a:r>
                  <a:rPr lang="en-US" sz="2000" baseline="0" dirty="0"/>
                  <a:t>Percent Subjects Successful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 i="0" baseline="0"/>
            </a:pPr>
            <a:endParaRPr lang="en-US"/>
          </a:p>
        </c:txPr>
        <c:crossAx val="-1829927280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 sz="1600" b="1" i="0" baseline="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600" b="1" i="0" baseline="0"/>
            </a:pPr>
            <a:endParaRPr lang="en-US"/>
          </a:p>
        </c:txPr>
      </c:legendEntry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Placebo</c:v>
                </c:pt>
              </c:strCache>
            </c:strRef>
          </c:tx>
          <c:spPr>
            <a:ln>
              <a:solidFill>
                <a:srgbClr val="00B0F0"/>
              </a:solidFill>
            </a:ln>
          </c:spPr>
          <c:marker>
            <c:symbol val="none"/>
          </c:marker>
          <c:cat>
            <c:strRef>
              <c:f>Sheet1!$B$1:$E$1</c:f>
              <c:strCache>
                <c:ptCount val="4"/>
                <c:pt idx="0">
                  <c:v>Baseline</c:v>
                </c:pt>
                <c:pt idx="1">
                  <c:v>4 weeks</c:v>
                </c:pt>
                <c:pt idx="2">
                  <c:v>8 weeks</c:v>
                </c:pt>
                <c:pt idx="3">
                  <c:v>12 weeks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3.4</c:v>
                </c:pt>
                <c:pt idx="1">
                  <c:v>9.3000000000000007</c:v>
                </c:pt>
                <c:pt idx="2">
                  <c:v>3.4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E85-49E4-9A82-A782E2BBAB29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Mirtazapine</c:v>
                </c:pt>
              </c:strCache>
            </c:strRef>
          </c:tx>
          <c:spPr>
            <a:ln>
              <a:solidFill>
                <a:srgbClr val="FFFF00"/>
              </a:solidFill>
            </a:ln>
          </c:spPr>
          <c:marker>
            <c:symbol val="none"/>
          </c:marker>
          <c:cat>
            <c:strRef>
              <c:f>Sheet1!$B$1:$E$1</c:f>
              <c:strCache>
                <c:ptCount val="4"/>
                <c:pt idx="0">
                  <c:v>Baseline</c:v>
                </c:pt>
                <c:pt idx="1">
                  <c:v>4 weeks</c:v>
                </c:pt>
                <c:pt idx="2">
                  <c:v>8 weeks</c:v>
                </c:pt>
                <c:pt idx="3">
                  <c:v>12 weeks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3.7</c:v>
                </c:pt>
                <c:pt idx="1">
                  <c:v>2.1</c:v>
                </c:pt>
                <c:pt idx="2">
                  <c:v>1.7</c:v>
                </c:pt>
                <c:pt idx="3">
                  <c:v>1.2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E85-49E4-9A82-A782E2BBAB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1829933264"/>
        <c:axId val="-1829934352"/>
      </c:lineChart>
      <c:catAx>
        <c:axId val="-18299332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1829934352"/>
        <c:crosses val="autoZero"/>
        <c:auto val="1"/>
        <c:lblAlgn val="ctr"/>
        <c:lblOffset val="100"/>
        <c:noMultiLvlLbl val="0"/>
      </c:catAx>
      <c:valAx>
        <c:axId val="-18299343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182993326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Baseline (n=52)</c:v>
                </c:pt>
              </c:strCache>
            </c:strRef>
          </c:tx>
          <c:spPr>
            <a:solidFill>
              <a:srgbClr val="00B0F0"/>
            </a:soli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  <a:sp3d contourW="9525">
              <a:contourClr>
                <a:schemeClr val="accent1">
                  <a:shade val="9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&lt; 1/Mo</c:v>
                </c:pt>
                <c:pt idx="1">
                  <c:v>1/Mo</c:v>
                </c:pt>
                <c:pt idx="2">
                  <c:v>2-3 D/Mo</c:v>
                </c:pt>
                <c:pt idx="3">
                  <c:v>1/Week</c:v>
                </c:pt>
                <c:pt idx="4">
                  <c:v>2-3D/Week</c:v>
                </c:pt>
                <c:pt idx="5">
                  <c:v>4-6D/Week</c:v>
                </c:pt>
                <c:pt idx="6">
                  <c:v>Everyday</c:v>
                </c:pt>
              </c:strCache>
            </c:strRef>
          </c:cat>
          <c:val>
            <c:numRef>
              <c:f>Sheet1!$B$2:$B$8</c:f>
              <c:numCache>
                <c:formatCode>0</c:formatCode>
                <c:ptCount val="7"/>
                <c:pt idx="0">
                  <c:v>0</c:v>
                </c:pt>
                <c:pt idx="1">
                  <c:v>4</c:v>
                </c:pt>
                <c:pt idx="2" formatCode="General">
                  <c:v>29</c:v>
                </c:pt>
                <c:pt idx="3" formatCode="General">
                  <c:v>11</c:v>
                </c:pt>
                <c:pt idx="4" formatCode="General">
                  <c:v>43</c:v>
                </c:pt>
                <c:pt idx="5" formatCode="General">
                  <c:v>7</c:v>
                </c:pt>
                <c:pt idx="6" formatCode="General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95-4BA8-8BC7-CB45FF193C8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Follow-up (n=48)</c:v>
                </c:pt>
              </c:strCache>
            </c:strRef>
          </c:tx>
          <c:spPr>
            <a:solidFill>
              <a:srgbClr val="FFFF00"/>
            </a:solid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/>
            <a:sp3d contourW="9525">
              <a:contourClr>
                <a:schemeClr val="accent2">
                  <a:shade val="9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&lt; 1/Mo</c:v>
                </c:pt>
                <c:pt idx="1">
                  <c:v>1/Mo</c:v>
                </c:pt>
                <c:pt idx="2">
                  <c:v>2-3 D/Mo</c:v>
                </c:pt>
                <c:pt idx="3">
                  <c:v>1/Week</c:v>
                </c:pt>
                <c:pt idx="4">
                  <c:v>2-3D/Week</c:v>
                </c:pt>
                <c:pt idx="5">
                  <c:v>4-6D/Week</c:v>
                </c:pt>
                <c:pt idx="6">
                  <c:v>Everyday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25</c:v>
                </c:pt>
                <c:pt idx="1">
                  <c:v>4</c:v>
                </c:pt>
                <c:pt idx="2">
                  <c:v>36</c:v>
                </c:pt>
                <c:pt idx="3">
                  <c:v>11</c:v>
                </c:pt>
                <c:pt idx="4">
                  <c:v>18</c:v>
                </c:pt>
                <c:pt idx="5">
                  <c:v>4</c:v>
                </c:pt>
                <c:pt idx="6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995-4BA8-8BC7-CB45FF193C8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-1829919664"/>
        <c:axId val="-1829945776"/>
        <c:axId val="-1965380880"/>
      </c:bar3DChart>
      <c:catAx>
        <c:axId val="-1829919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829945776"/>
        <c:crosses val="autoZero"/>
        <c:auto val="1"/>
        <c:lblAlgn val="ctr"/>
        <c:lblOffset val="100"/>
        <c:noMultiLvlLbl val="0"/>
      </c:catAx>
      <c:valAx>
        <c:axId val="-1829945776"/>
        <c:scaling>
          <c:orientation val="minMax"/>
        </c:scaling>
        <c:delete val="1"/>
        <c:axPos val="l"/>
        <c:numFmt formatCode="0" sourceLinked="1"/>
        <c:majorTickMark val="none"/>
        <c:minorTickMark val="none"/>
        <c:tickLblPos val="nextTo"/>
        <c:crossAx val="-1829919664"/>
        <c:crosses val="autoZero"/>
        <c:crossBetween val="between"/>
      </c:valAx>
      <c:serAx>
        <c:axId val="-1965380880"/>
        <c:scaling>
          <c:orientation val="minMax"/>
        </c:scaling>
        <c:delete val="1"/>
        <c:axPos val="b"/>
        <c:majorTickMark val="none"/>
        <c:minorTickMark val="none"/>
        <c:tickLblPos val="nextTo"/>
        <c:crossAx val="-1829945776"/>
        <c:crosses val="autoZero"/>
      </c:ser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900781428870064"/>
          <c:y val="2.4144869215291749E-2"/>
          <c:w val="0.45271349930816168"/>
          <c:h val="0.184608121167952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Baseline (n=52)</c:v>
                </c:pt>
              </c:strCache>
            </c:strRef>
          </c:tx>
          <c:spPr>
            <a:solidFill>
              <a:srgbClr val="00B0F0"/>
            </a:soli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  <a:sp3d contourW="9525">
              <a:contourClr>
                <a:schemeClr val="accent1">
                  <a:shade val="95000"/>
                </a:schemeClr>
              </a:contourClr>
            </a:sp3d>
          </c:spPr>
          <c:invertIfNegative val="0"/>
          <c:cat>
            <c:strRef>
              <c:f>Sheet1!$A$2:$A$4</c:f>
              <c:strCache>
                <c:ptCount val="3"/>
                <c:pt idx="0">
                  <c:v>Injected past 2 mo*</c:v>
                </c:pt>
                <c:pt idx="1">
                  <c:v>Stopped UAI on Meth**</c:v>
                </c:pt>
                <c:pt idx="2">
                  <c:v>Stopped Meth***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21</c:v>
                </c:pt>
                <c:pt idx="1">
                  <c:v>21</c:v>
                </c:pt>
                <c:pt idx="2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E6-4E05-B4EE-D730385B1B8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Follow-up (n=48)</c:v>
                </c:pt>
              </c:strCache>
            </c:strRef>
          </c:tx>
          <c:spPr>
            <a:solidFill>
              <a:srgbClr val="FFFF00"/>
            </a:solid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/>
            <a:sp3d contourW="9525">
              <a:contourClr>
                <a:schemeClr val="accent2">
                  <a:shade val="95000"/>
                </a:schemeClr>
              </a:contourClr>
            </a:sp3d>
          </c:spPr>
          <c:invertIfNegative val="0"/>
          <c:cat>
            <c:strRef>
              <c:f>Sheet1!$A$2:$A$4</c:f>
              <c:strCache>
                <c:ptCount val="3"/>
                <c:pt idx="0">
                  <c:v>Injected past 2 mo*</c:v>
                </c:pt>
                <c:pt idx="1">
                  <c:v>Stopped UAI on Meth**</c:v>
                </c:pt>
                <c:pt idx="2">
                  <c:v>Stopped Meth***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8</c:v>
                </c:pt>
                <c:pt idx="1">
                  <c:v>44</c:v>
                </c:pt>
                <c:pt idx="2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1E6-4E05-B4EE-D730385B1B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1829924016"/>
        <c:axId val="-1829920752"/>
        <c:axId val="-1965379632"/>
      </c:bar3DChart>
      <c:catAx>
        <c:axId val="-1829924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829920752"/>
        <c:crosses val="autoZero"/>
        <c:auto val="1"/>
        <c:lblAlgn val="ctr"/>
        <c:lblOffset val="100"/>
        <c:noMultiLvlLbl val="0"/>
      </c:catAx>
      <c:valAx>
        <c:axId val="-18299207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829924016"/>
        <c:crosses val="autoZero"/>
        <c:crossBetween val="between"/>
      </c:valAx>
      <c:serAx>
        <c:axId val="-1965379632"/>
        <c:scaling>
          <c:orientation val="minMax"/>
        </c:scaling>
        <c:delete val="1"/>
        <c:axPos val="b"/>
        <c:majorTickMark val="none"/>
        <c:minorTickMark val="none"/>
        <c:tickLblPos val="nextTo"/>
        <c:crossAx val="-1829920752"/>
        <c:crosses val="autoZero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9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89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5-05-13T22:15:54.596" idx="1">
    <p:pos x="4229" y="444"/>
    <p:text>May want to mention in your presentation whether other drugs routinely injected and what status of ATS use is in Vietnam as is a major issue in other SE Asian countries. </p:text>
  </p:cm>
  <p:cm authorId="1" dt="2015-05-14T07:03:05.475" idx="1">
    <p:pos x="4257" y="602"/>
    <p:text>Drug injecting in VN also means Heroin. ATS is used with the major round are inhale, smoke, and swallow. There</p:tex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BF99FB-2AA5-4955-A43F-A614685D8FF4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5ED8CB39-621B-4575-9F79-ED5559896371}">
      <dgm:prSet phldrT="[Text]"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Dependence</a:t>
          </a:r>
          <a:endParaRPr lang="en-US" dirty="0">
            <a:solidFill>
              <a:srgbClr val="FF0000"/>
            </a:solidFill>
          </a:endParaRPr>
        </a:p>
      </dgm:t>
    </dgm:pt>
    <dgm:pt modelId="{F7E56189-167F-4869-AF3A-18FFA3B0A30E}" type="parTrans" cxnId="{8FAEC57E-4D8B-49FD-BE59-02AAE5F03E0E}">
      <dgm:prSet/>
      <dgm:spPr/>
      <dgm:t>
        <a:bodyPr/>
        <a:lstStyle/>
        <a:p>
          <a:endParaRPr lang="en-US"/>
        </a:p>
      </dgm:t>
    </dgm:pt>
    <dgm:pt modelId="{A9C6D97A-2EB0-4656-A8FA-AD520C21510D}" type="sibTrans" cxnId="{8FAEC57E-4D8B-49FD-BE59-02AAE5F03E0E}">
      <dgm:prSet/>
      <dgm:spPr/>
      <dgm:t>
        <a:bodyPr/>
        <a:lstStyle/>
        <a:p>
          <a:endParaRPr lang="en-US"/>
        </a:p>
      </dgm:t>
    </dgm:pt>
    <dgm:pt modelId="{B5CB196E-FB75-45CC-A2E9-585A29E74F83}">
      <dgm:prSet phldrT="[Text]"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Harmful Use</a:t>
          </a:r>
          <a:endParaRPr lang="en-US" dirty="0">
            <a:solidFill>
              <a:srgbClr val="FF0000"/>
            </a:solidFill>
          </a:endParaRPr>
        </a:p>
      </dgm:t>
    </dgm:pt>
    <dgm:pt modelId="{E4DAF06C-DB2F-40DD-ACB2-4158977E419C}" type="parTrans" cxnId="{5A91F89D-2585-43A7-9FA2-55299361EE47}">
      <dgm:prSet/>
      <dgm:spPr/>
      <dgm:t>
        <a:bodyPr/>
        <a:lstStyle/>
        <a:p>
          <a:endParaRPr lang="en-US"/>
        </a:p>
      </dgm:t>
    </dgm:pt>
    <dgm:pt modelId="{1CDE9034-ADF4-448F-9CD4-9EC8C5EF5878}" type="sibTrans" cxnId="{5A91F89D-2585-43A7-9FA2-55299361EE47}">
      <dgm:prSet/>
      <dgm:spPr/>
      <dgm:t>
        <a:bodyPr/>
        <a:lstStyle/>
        <a:p>
          <a:endParaRPr lang="en-US"/>
        </a:p>
      </dgm:t>
    </dgm:pt>
    <dgm:pt modelId="{01F8225C-488F-49FB-9E83-5DE447F55ADC}">
      <dgm:prSet phldrT="[Text]"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Do not use/ try</a:t>
          </a:r>
          <a:endParaRPr lang="en-US" dirty="0">
            <a:solidFill>
              <a:srgbClr val="FF0000"/>
            </a:solidFill>
          </a:endParaRPr>
        </a:p>
      </dgm:t>
    </dgm:pt>
    <dgm:pt modelId="{F429AEAF-42E6-437F-B485-0A2C55031115}" type="parTrans" cxnId="{27438848-0CBB-4518-A413-460B2F908ED7}">
      <dgm:prSet/>
      <dgm:spPr/>
      <dgm:t>
        <a:bodyPr/>
        <a:lstStyle/>
        <a:p>
          <a:endParaRPr lang="en-US"/>
        </a:p>
      </dgm:t>
    </dgm:pt>
    <dgm:pt modelId="{6CFDCFC2-2F75-4A4E-9D1D-150403BEC93F}" type="sibTrans" cxnId="{27438848-0CBB-4518-A413-460B2F908ED7}">
      <dgm:prSet/>
      <dgm:spPr/>
      <dgm:t>
        <a:bodyPr/>
        <a:lstStyle/>
        <a:p>
          <a:endParaRPr lang="en-US"/>
        </a:p>
      </dgm:t>
    </dgm:pt>
    <dgm:pt modelId="{1CFF2B66-A471-440D-8702-2761DFA9C191}" type="pres">
      <dgm:prSet presAssocID="{CCBF99FB-2AA5-4955-A43F-A614685D8FF4}" presName="compositeShape" presStyleCnt="0">
        <dgm:presLayoutVars>
          <dgm:dir/>
          <dgm:resizeHandles/>
        </dgm:presLayoutVars>
      </dgm:prSet>
      <dgm:spPr/>
    </dgm:pt>
    <dgm:pt modelId="{FAFC8C34-3321-4027-AFF3-AEA8709263E1}" type="pres">
      <dgm:prSet presAssocID="{CCBF99FB-2AA5-4955-A43F-A614685D8FF4}" presName="pyramid" presStyleLbl="node1" presStyleIdx="0" presStyleCnt="1"/>
      <dgm:spPr/>
    </dgm:pt>
    <dgm:pt modelId="{29BEF811-0802-40ED-9563-FE0C9119B9D4}" type="pres">
      <dgm:prSet presAssocID="{CCBF99FB-2AA5-4955-A43F-A614685D8FF4}" presName="theList" presStyleCnt="0"/>
      <dgm:spPr/>
    </dgm:pt>
    <dgm:pt modelId="{357E561D-3CAC-41D7-8540-91860A135FE6}" type="pres">
      <dgm:prSet presAssocID="{5ED8CB39-621B-4575-9F79-ED5559896371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3AC2A9-60CB-4529-841B-FAD4DFC3FFA6}" type="pres">
      <dgm:prSet presAssocID="{5ED8CB39-621B-4575-9F79-ED5559896371}" presName="aSpace" presStyleCnt="0"/>
      <dgm:spPr/>
    </dgm:pt>
    <dgm:pt modelId="{4ECDF18E-21BC-4CAD-B40D-CB9BD158E84E}" type="pres">
      <dgm:prSet presAssocID="{B5CB196E-FB75-45CC-A2E9-585A29E74F83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6B71F7-30EB-42C5-BEE9-E7698183DF5B}" type="pres">
      <dgm:prSet presAssocID="{B5CB196E-FB75-45CC-A2E9-585A29E74F83}" presName="aSpace" presStyleCnt="0"/>
      <dgm:spPr/>
    </dgm:pt>
    <dgm:pt modelId="{03A960D8-6564-4AB3-90CD-BC47875D6266}" type="pres">
      <dgm:prSet presAssocID="{01F8225C-488F-49FB-9E83-5DE447F55ADC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8D3445-E905-42D2-B3A2-6727C022DDD8}" type="pres">
      <dgm:prSet presAssocID="{01F8225C-488F-49FB-9E83-5DE447F55ADC}" presName="aSpace" presStyleCnt="0"/>
      <dgm:spPr/>
    </dgm:pt>
  </dgm:ptLst>
  <dgm:cxnLst>
    <dgm:cxn modelId="{8FAEC57E-4D8B-49FD-BE59-02AAE5F03E0E}" srcId="{CCBF99FB-2AA5-4955-A43F-A614685D8FF4}" destId="{5ED8CB39-621B-4575-9F79-ED5559896371}" srcOrd="0" destOrd="0" parTransId="{F7E56189-167F-4869-AF3A-18FFA3B0A30E}" sibTransId="{A9C6D97A-2EB0-4656-A8FA-AD520C21510D}"/>
    <dgm:cxn modelId="{FB7A9BBF-E4C9-4EA4-A071-304E938D3C92}" type="presOf" srcId="{5ED8CB39-621B-4575-9F79-ED5559896371}" destId="{357E561D-3CAC-41D7-8540-91860A135FE6}" srcOrd="0" destOrd="0" presId="urn:microsoft.com/office/officeart/2005/8/layout/pyramid2"/>
    <dgm:cxn modelId="{E85555C4-3202-4F5D-8B27-176BB0AB2784}" type="presOf" srcId="{CCBF99FB-2AA5-4955-A43F-A614685D8FF4}" destId="{1CFF2B66-A471-440D-8702-2761DFA9C191}" srcOrd="0" destOrd="0" presId="urn:microsoft.com/office/officeart/2005/8/layout/pyramid2"/>
    <dgm:cxn modelId="{14FD9C65-C215-4EB3-9D3F-3FF5AE49D806}" type="presOf" srcId="{B5CB196E-FB75-45CC-A2E9-585A29E74F83}" destId="{4ECDF18E-21BC-4CAD-B40D-CB9BD158E84E}" srcOrd="0" destOrd="0" presId="urn:microsoft.com/office/officeart/2005/8/layout/pyramid2"/>
    <dgm:cxn modelId="{27438848-0CBB-4518-A413-460B2F908ED7}" srcId="{CCBF99FB-2AA5-4955-A43F-A614685D8FF4}" destId="{01F8225C-488F-49FB-9E83-5DE447F55ADC}" srcOrd="2" destOrd="0" parTransId="{F429AEAF-42E6-437F-B485-0A2C55031115}" sibTransId="{6CFDCFC2-2F75-4A4E-9D1D-150403BEC93F}"/>
    <dgm:cxn modelId="{5A91F89D-2585-43A7-9FA2-55299361EE47}" srcId="{CCBF99FB-2AA5-4955-A43F-A614685D8FF4}" destId="{B5CB196E-FB75-45CC-A2E9-585A29E74F83}" srcOrd="1" destOrd="0" parTransId="{E4DAF06C-DB2F-40DD-ACB2-4158977E419C}" sibTransId="{1CDE9034-ADF4-448F-9CD4-9EC8C5EF5878}"/>
    <dgm:cxn modelId="{C96640F0-FF17-4A46-BA88-9D52A0D06F29}" type="presOf" srcId="{01F8225C-488F-49FB-9E83-5DE447F55ADC}" destId="{03A960D8-6564-4AB3-90CD-BC47875D6266}" srcOrd="0" destOrd="0" presId="urn:microsoft.com/office/officeart/2005/8/layout/pyramid2"/>
    <dgm:cxn modelId="{B8A13011-A439-4901-B5F5-0E58BAF65ECC}" type="presParOf" srcId="{1CFF2B66-A471-440D-8702-2761DFA9C191}" destId="{FAFC8C34-3321-4027-AFF3-AEA8709263E1}" srcOrd="0" destOrd="0" presId="urn:microsoft.com/office/officeart/2005/8/layout/pyramid2"/>
    <dgm:cxn modelId="{6733DD04-D5FD-4215-A7CB-BD87CF2A943F}" type="presParOf" srcId="{1CFF2B66-A471-440D-8702-2761DFA9C191}" destId="{29BEF811-0802-40ED-9563-FE0C9119B9D4}" srcOrd="1" destOrd="0" presId="urn:microsoft.com/office/officeart/2005/8/layout/pyramid2"/>
    <dgm:cxn modelId="{FDA3F758-1546-4411-8529-A2EF88AD15A7}" type="presParOf" srcId="{29BEF811-0802-40ED-9563-FE0C9119B9D4}" destId="{357E561D-3CAC-41D7-8540-91860A135FE6}" srcOrd="0" destOrd="0" presId="urn:microsoft.com/office/officeart/2005/8/layout/pyramid2"/>
    <dgm:cxn modelId="{D0E9EE99-45B4-4836-93FB-D209324E6EB4}" type="presParOf" srcId="{29BEF811-0802-40ED-9563-FE0C9119B9D4}" destId="{7F3AC2A9-60CB-4529-841B-FAD4DFC3FFA6}" srcOrd="1" destOrd="0" presId="urn:microsoft.com/office/officeart/2005/8/layout/pyramid2"/>
    <dgm:cxn modelId="{A5EB3861-2195-45C8-80E2-42832126CD02}" type="presParOf" srcId="{29BEF811-0802-40ED-9563-FE0C9119B9D4}" destId="{4ECDF18E-21BC-4CAD-B40D-CB9BD158E84E}" srcOrd="2" destOrd="0" presId="urn:microsoft.com/office/officeart/2005/8/layout/pyramid2"/>
    <dgm:cxn modelId="{39546A29-A9FE-433A-BDF9-49806B7A420A}" type="presParOf" srcId="{29BEF811-0802-40ED-9563-FE0C9119B9D4}" destId="{8E6B71F7-30EB-42C5-BEE9-E7698183DF5B}" srcOrd="3" destOrd="0" presId="urn:microsoft.com/office/officeart/2005/8/layout/pyramid2"/>
    <dgm:cxn modelId="{C7BF8F10-A828-40B1-8F98-5DAB123627F8}" type="presParOf" srcId="{29BEF811-0802-40ED-9563-FE0C9119B9D4}" destId="{03A960D8-6564-4AB3-90CD-BC47875D6266}" srcOrd="4" destOrd="0" presId="urn:microsoft.com/office/officeart/2005/8/layout/pyramid2"/>
    <dgm:cxn modelId="{015E2F6F-178A-4B4C-966B-CE41AF2ADFCF}" type="presParOf" srcId="{29BEF811-0802-40ED-9563-FE0C9119B9D4}" destId="{C48D3445-E905-42D2-B3A2-6727C022DDD8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E0BF62C-312C-47CA-8981-25EEBD429AE6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0815B02-4408-4684-8ADA-7D78F245E9B5}">
      <dgm:prSet phldrT="[Text]"/>
      <dgm:spPr/>
      <dgm:t>
        <a:bodyPr/>
        <a:lstStyle/>
        <a:p>
          <a:r>
            <a:rPr lang="en-US" dirty="0" smtClean="0"/>
            <a:t>Bệnh nhân đồng ý điều trị </a:t>
          </a:r>
          <a:endParaRPr lang="en-US" dirty="0"/>
        </a:p>
      </dgm:t>
    </dgm:pt>
    <dgm:pt modelId="{A994FF13-8540-45F8-A179-1C880AFA3566}" type="parTrans" cxnId="{246FD702-505B-42E5-94F9-544FF1B2E091}">
      <dgm:prSet/>
      <dgm:spPr/>
      <dgm:t>
        <a:bodyPr/>
        <a:lstStyle/>
        <a:p>
          <a:endParaRPr lang="en-US"/>
        </a:p>
      </dgm:t>
    </dgm:pt>
    <dgm:pt modelId="{C6C7A282-F3E3-4580-B903-6A34497731DE}" type="sibTrans" cxnId="{246FD702-505B-42E5-94F9-544FF1B2E091}">
      <dgm:prSet/>
      <dgm:spPr/>
      <dgm:t>
        <a:bodyPr/>
        <a:lstStyle/>
        <a:p>
          <a:endParaRPr lang="en-US"/>
        </a:p>
      </dgm:t>
    </dgm:pt>
    <dgm:pt modelId="{E1700573-536F-4656-BC78-39682DC95647}">
      <dgm:prSet phldrT="[Text]"/>
      <dgm:spPr/>
      <dgm:t>
        <a:bodyPr/>
        <a:lstStyle/>
        <a:p>
          <a:r>
            <a:rPr lang="en-US" dirty="0" smtClean="0"/>
            <a:t>Reason for treatment</a:t>
          </a:r>
          <a:endParaRPr lang="en-US" dirty="0"/>
        </a:p>
      </dgm:t>
    </dgm:pt>
    <dgm:pt modelId="{03A0D950-63C1-4EB3-8EEC-1CC73E850196}" type="parTrans" cxnId="{D7128D26-FC07-4821-903D-48BBB510F0A6}">
      <dgm:prSet/>
      <dgm:spPr/>
      <dgm:t>
        <a:bodyPr/>
        <a:lstStyle/>
        <a:p>
          <a:endParaRPr lang="en-US"/>
        </a:p>
      </dgm:t>
    </dgm:pt>
    <dgm:pt modelId="{71A4C381-3C28-44A1-B2CE-2638E13807E1}" type="sibTrans" cxnId="{D7128D26-FC07-4821-903D-48BBB510F0A6}">
      <dgm:prSet/>
      <dgm:spPr/>
      <dgm:t>
        <a:bodyPr/>
        <a:lstStyle/>
        <a:p>
          <a:endParaRPr lang="en-US"/>
        </a:p>
      </dgm:t>
    </dgm:pt>
    <dgm:pt modelId="{DD5408E8-5EF3-48F5-961F-266BE7FB5AF9}">
      <dgm:prSet phldrT="[Text]"/>
      <dgm:spPr/>
      <dgm:t>
        <a:bodyPr/>
        <a:lstStyle/>
        <a:p>
          <a:pPr algn="l"/>
          <a:r>
            <a:rPr lang="en-US" dirty="0" smtClean="0"/>
            <a:t>Harm reduction</a:t>
          </a:r>
          <a:endParaRPr lang="en-US" dirty="0"/>
        </a:p>
      </dgm:t>
    </dgm:pt>
    <dgm:pt modelId="{F8E9BE5A-5A4C-4E4A-A183-08C5076D12FD}" type="parTrans" cxnId="{F12165B5-8A19-4545-8A1B-56EFB46D1287}">
      <dgm:prSet/>
      <dgm:spPr/>
      <dgm:t>
        <a:bodyPr/>
        <a:lstStyle/>
        <a:p>
          <a:endParaRPr lang="en-US"/>
        </a:p>
      </dgm:t>
    </dgm:pt>
    <dgm:pt modelId="{8C9AD4F6-C87F-4EDD-9FF5-E29F3BE556DB}" type="sibTrans" cxnId="{F12165B5-8A19-4545-8A1B-56EFB46D1287}">
      <dgm:prSet/>
      <dgm:spPr/>
      <dgm:t>
        <a:bodyPr/>
        <a:lstStyle/>
        <a:p>
          <a:endParaRPr lang="en-US"/>
        </a:p>
      </dgm:t>
    </dgm:pt>
    <dgm:pt modelId="{CDFED826-2A9F-4019-A0BD-21D466FF4B22}">
      <dgm:prSet/>
      <dgm:spPr/>
      <dgm:t>
        <a:bodyPr/>
        <a:lstStyle/>
        <a:p>
          <a:pPr algn="l"/>
          <a:r>
            <a:rPr lang="en-GB" dirty="0" smtClean="0"/>
            <a:t>Safe injection, clean syringes and needles</a:t>
          </a:r>
        </a:p>
      </dgm:t>
    </dgm:pt>
    <dgm:pt modelId="{458C1F80-0E6D-437C-8118-86B7E96F955D}" type="parTrans" cxnId="{29C0D34F-F04D-4D7E-AF8B-1D377D4CE966}">
      <dgm:prSet/>
      <dgm:spPr/>
      <dgm:t>
        <a:bodyPr/>
        <a:lstStyle/>
        <a:p>
          <a:endParaRPr lang="en-US"/>
        </a:p>
      </dgm:t>
    </dgm:pt>
    <dgm:pt modelId="{04B46645-BC17-4FAB-896A-9C592BD86C45}" type="sibTrans" cxnId="{29C0D34F-F04D-4D7E-AF8B-1D377D4CE966}">
      <dgm:prSet/>
      <dgm:spPr/>
      <dgm:t>
        <a:bodyPr/>
        <a:lstStyle/>
        <a:p>
          <a:endParaRPr lang="en-US"/>
        </a:p>
      </dgm:t>
    </dgm:pt>
    <dgm:pt modelId="{08788B42-6776-4989-8C15-C5C8C9A60240}">
      <dgm:prSet/>
      <dgm:spPr/>
      <dgm:t>
        <a:bodyPr/>
        <a:lstStyle/>
        <a:p>
          <a:pPr algn="l"/>
          <a:r>
            <a:rPr lang="en-GB" dirty="0" smtClean="0"/>
            <a:t>Condom </a:t>
          </a:r>
        </a:p>
      </dgm:t>
    </dgm:pt>
    <dgm:pt modelId="{D0C4543E-ADC4-4970-A760-FBD4231ACCAA}" type="parTrans" cxnId="{97DE3715-A6AB-4049-8243-E67CC8FA58D3}">
      <dgm:prSet/>
      <dgm:spPr/>
      <dgm:t>
        <a:bodyPr/>
        <a:lstStyle/>
        <a:p>
          <a:endParaRPr lang="en-US"/>
        </a:p>
      </dgm:t>
    </dgm:pt>
    <dgm:pt modelId="{B74204C3-3326-4025-95EC-166FBA0BD30E}" type="sibTrans" cxnId="{97DE3715-A6AB-4049-8243-E67CC8FA58D3}">
      <dgm:prSet/>
      <dgm:spPr/>
      <dgm:t>
        <a:bodyPr/>
        <a:lstStyle/>
        <a:p>
          <a:endParaRPr lang="en-US"/>
        </a:p>
      </dgm:t>
    </dgm:pt>
    <dgm:pt modelId="{A31F18C8-511D-4E95-9E3C-D50FD109682F}">
      <dgm:prSet/>
      <dgm:spPr/>
      <dgm:t>
        <a:bodyPr/>
        <a:lstStyle/>
        <a:p>
          <a:pPr algn="l"/>
          <a:r>
            <a:rPr lang="en-GB" dirty="0" smtClean="0"/>
            <a:t>ARV treatment</a:t>
          </a:r>
        </a:p>
      </dgm:t>
    </dgm:pt>
    <dgm:pt modelId="{B5EEF13E-BC6A-4165-82C9-35C0E63C2630}" type="parTrans" cxnId="{71B27960-8A40-4A5B-A1C3-4E2B81A0B496}">
      <dgm:prSet/>
      <dgm:spPr/>
      <dgm:t>
        <a:bodyPr/>
        <a:lstStyle/>
        <a:p>
          <a:endParaRPr lang="en-US"/>
        </a:p>
      </dgm:t>
    </dgm:pt>
    <dgm:pt modelId="{CE0BAC35-182D-479B-8AA0-5C38ACBFA802}" type="sibTrans" cxnId="{71B27960-8A40-4A5B-A1C3-4E2B81A0B496}">
      <dgm:prSet/>
      <dgm:spPr/>
      <dgm:t>
        <a:bodyPr/>
        <a:lstStyle/>
        <a:p>
          <a:endParaRPr lang="en-US"/>
        </a:p>
      </dgm:t>
    </dgm:pt>
    <dgm:pt modelId="{2C168C3D-06E4-4453-B9BE-693451EFD425}">
      <dgm:prSet phldrT="[Text]"/>
      <dgm:spPr/>
      <dgm:t>
        <a:bodyPr/>
        <a:lstStyle/>
        <a:p>
          <a:endParaRPr lang="en-US" dirty="0"/>
        </a:p>
      </dgm:t>
    </dgm:pt>
    <dgm:pt modelId="{03B0E65D-0468-4E09-9A5F-9C77DFD8F5F9}" type="parTrans" cxnId="{7F0B3C9B-2AB7-4D57-83CB-450F107AA483}">
      <dgm:prSet/>
      <dgm:spPr/>
      <dgm:t>
        <a:bodyPr/>
        <a:lstStyle/>
        <a:p>
          <a:endParaRPr lang="en-US"/>
        </a:p>
      </dgm:t>
    </dgm:pt>
    <dgm:pt modelId="{CB77535B-CF64-4F2B-A472-1ECC03239BA8}" type="sibTrans" cxnId="{7F0B3C9B-2AB7-4D57-83CB-450F107AA483}">
      <dgm:prSet/>
      <dgm:spPr/>
      <dgm:t>
        <a:bodyPr/>
        <a:lstStyle/>
        <a:p>
          <a:endParaRPr lang="en-US"/>
        </a:p>
      </dgm:t>
    </dgm:pt>
    <dgm:pt modelId="{1F567866-B175-4714-9E73-B26382C55818}">
      <dgm:prSet phldrT="[Text]"/>
      <dgm:spPr/>
      <dgm:t>
        <a:bodyPr/>
        <a:lstStyle/>
        <a:p>
          <a:r>
            <a:rPr lang="en-US" dirty="0" smtClean="0"/>
            <a:t>Treatment model</a:t>
          </a:r>
          <a:endParaRPr lang="en-US" dirty="0"/>
        </a:p>
      </dgm:t>
    </dgm:pt>
    <dgm:pt modelId="{D49CC3C4-CCCD-4A8C-B011-F460931B2AAA}" type="parTrans" cxnId="{B1B865EF-943B-41B2-8EA2-403C2D5E3213}">
      <dgm:prSet/>
      <dgm:spPr/>
      <dgm:t>
        <a:bodyPr/>
        <a:lstStyle/>
        <a:p>
          <a:endParaRPr lang="en-US"/>
        </a:p>
      </dgm:t>
    </dgm:pt>
    <dgm:pt modelId="{B3BD408C-8174-4B96-B438-143A4C976CAC}" type="sibTrans" cxnId="{B1B865EF-943B-41B2-8EA2-403C2D5E3213}">
      <dgm:prSet/>
      <dgm:spPr/>
      <dgm:t>
        <a:bodyPr/>
        <a:lstStyle/>
        <a:p>
          <a:endParaRPr lang="en-US"/>
        </a:p>
      </dgm:t>
    </dgm:pt>
    <dgm:pt modelId="{25E8A09A-F151-4888-ABDB-EABDDF1518E7}">
      <dgm:prSet phldrT="[Text]"/>
      <dgm:spPr/>
      <dgm:t>
        <a:bodyPr/>
        <a:lstStyle/>
        <a:p>
          <a:r>
            <a:rPr lang="en-US" dirty="0" smtClean="0"/>
            <a:t>Frequency of intervention</a:t>
          </a:r>
          <a:endParaRPr lang="en-US" dirty="0"/>
        </a:p>
      </dgm:t>
    </dgm:pt>
    <dgm:pt modelId="{A2E8076E-3E63-4D35-9202-3145D4F2231A}" type="parTrans" cxnId="{99C23640-31E5-466F-8629-21230B5D490C}">
      <dgm:prSet/>
      <dgm:spPr/>
      <dgm:t>
        <a:bodyPr/>
        <a:lstStyle/>
        <a:p>
          <a:endParaRPr lang="en-US"/>
        </a:p>
      </dgm:t>
    </dgm:pt>
    <dgm:pt modelId="{84CCCCC0-4641-4855-8554-E49054EDCE0C}" type="sibTrans" cxnId="{99C23640-31E5-466F-8629-21230B5D490C}">
      <dgm:prSet/>
      <dgm:spPr/>
      <dgm:t>
        <a:bodyPr/>
        <a:lstStyle/>
        <a:p>
          <a:endParaRPr lang="en-US"/>
        </a:p>
      </dgm:t>
    </dgm:pt>
    <dgm:pt modelId="{9C86766A-6D17-467E-A2A6-D4E3DA8EF670}">
      <dgm:prSet phldrT="[Text]"/>
      <dgm:spPr/>
      <dgm:t>
        <a:bodyPr/>
        <a:lstStyle/>
        <a:p>
          <a:r>
            <a:rPr lang="en-US" dirty="0" smtClean="0"/>
            <a:t>Level of intervention</a:t>
          </a:r>
          <a:endParaRPr lang="en-US" dirty="0"/>
        </a:p>
      </dgm:t>
    </dgm:pt>
    <dgm:pt modelId="{D4028ED3-F8E5-4522-A0CA-7E09647151FD}" type="parTrans" cxnId="{1E50E9A3-8A3E-4183-99C5-9FD1DF19BF10}">
      <dgm:prSet/>
      <dgm:spPr/>
      <dgm:t>
        <a:bodyPr/>
        <a:lstStyle/>
        <a:p>
          <a:endParaRPr lang="en-US"/>
        </a:p>
      </dgm:t>
    </dgm:pt>
    <dgm:pt modelId="{41CA2640-5C41-49CA-825E-A1FA5B4AA5C5}" type="sibTrans" cxnId="{1E50E9A3-8A3E-4183-99C5-9FD1DF19BF10}">
      <dgm:prSet/>
      <dgm:spPr/>
      <dgm:t>
        <a:bodyPr/>
        <a:lstStyle/>
        <a:p>
          <a:endParaRPr lang="en-US"/>
        </a:p>
      </dgm:t>
    </dgm:pt>
    <dgm:pt modelId="{EF8D7197-1911-4155-98BC-4310640CDB4C}">
      <dgm:prSet/>
      <dgm:spPr/>
      <dgm:t>
        <a:bodyPr/>
        <a:lstStyle/>
        <a:p>
          <a:pPr algn="l"/>
          <a:r>
            <a:rPr lang="en-GB" dirty="0" smtClean="0"/>
            <a:t>At least 1 meal/day</a:t>
          </a:r>
        </a:p>
      </dgm:t>
    </dgm:pt>
    <dgm:pt modelId="{1CA0E459-3013-4FB5-AF6C-89BA051BC956}" type="parTrans" cxnId="{4C3232FD-E743-4670-B896-F828016F10B9}">
      <dgm:prSet/>
      <dgm:spPr/>
      <dgm:t>
        <a:bodyPr/>
        <a:lstStyle/>
        <a:p>
          <a:endParaRPr lang="en-US"/>
        </a:p>
      </dgm:t>
    </dgm:pt>
    <dgm:pt modelId="{69995CA0-941C-4055-98FF-D742B46202F4}" type="sibTrans" cxnId="{4C3232FD-E743-4670-B896-F828016F10B9}">
      <dgm:prSet/>
      <dgm:spPr/>
      <dgm:t>
        <a:bodyPr/>
        <a:lstStyle/>
        <a:p>
          <a:endParaRPr lang="en-US"/>
        </a:p>
      </dgm:t>
    </dgm:pt>
    <dgm:pt modelId="{DD12393E-12CD-4370-BB4B-34CD3455183C}">
      <dgm:prSet/>
      <dgm:spPr/>
      <dgm:t>
        <a:bodyPr/>
        <a:lstStyle/>
        <a:p>
          <a:pPr algn="l"/>
          <a:r>
            <a:rPr lang="en-GB" dirty="0" smtClean="0"/>
            <a:t>Do not driving/riding</a:t>
          </a:r>
        </a:p>
      </dgm:t>
    </dgm:pt>
    <dgm:pt modelId="{4AC772AC-E9A8-449B-9D21-B5309B94778C}" type="parTrans" cxnId="{E9526C94-BC04-472F-965B-3A89E2056913}">
      <dgm:prSet/>
      <dgm:spPr/>
      <dgm:t>
        <a:bodyPr/>
        <a:lstStyle/>
        <a:p>
          <a:endParaRPr lang="en-US"/>
        </a:p>
      </dgm:t>
    </dgm:pt>
    <dgm:pt modelId="{9C4D5530-A044-4E65-9DBB-4B76D9928B97}" type="sibTrans" cxnId="{E9526C94-BC04-472F-965B-3A89E2056913}">
      <dgm:prSet/>
      <dgm:spPr/>
      <dgm:t>
        <a:bodyPr/>
        <a:lstStyle/>
        <a:p>
          <a:endParaRPr lang="en-US"/>
        </a:p>
      </dgm:t>
    </dgm:pt>
    <dgm:pt modelId="{1D917914-1952-4E94-829C-B127015F186F}">
      <dgm:prSet/>
      <dgm:spPr/>
      <dgm:t>
        <a:bodyPr/>
        <a:lstStyle/>
        <a:p>
          <a:pPr algn="l"/>
          <a:r>
            <a:rPr lang="en-GB" dirty="0" smtClean="0"/>
            <a:t>Do not mix different types of drugs</a:t>
          </a:r>
        </a:p>
      </dgm:t>
    </dgm:pt>
    <dgm:pt modelId="{11D54E20-2F9A-4380-AEC2-9AC2FD9FD4A0}" type="parTrans" cxnId="{6247AF41-7DD4-4091-BD56-D6750CF6BD0E}">
      <dgm:prSet/>
      <dgm:spPr/>
      <dgm:t>
        <a:bodyPr/>
        <a:lstStyle/>
        <a:p>
          <a:endParaRPr lang="en-US"/>
        </a:p>
      </dgm:t>
    </dgm:pt>
    <dgm:pt modelId="{D23478F6-C480-4953-AD14-0D06939DADBC}" type="sibTrans" cxnId="{6247AF41-7DD4-4091-BD56-D6750CF6BD0E}">
      <dgm:prSet/>
      <dgm:spPr/>
      <dgm:t>
        <a:bodyPr/>
        <a:lstStyle/>
        <a:p>
          <a:endParaRPr lang="en-US"/>
        </a:p>
      </dgm:t>
    </dgm:pt>
    <dgm:pt modelId="{348FC0DD-2B32-4D31-A49C-414E0D842436}">
      <dgm:prSet/>
      <dgm:spPr/>
      <dgm:t>
        <a:bodyPr/>
        <a:lstStyle/>
        <a:p>
          <a:r>
            <a:rPr lang="en-US" dirty="0" smtClean="0"/>
            <a:t>Physical and mental Influences of ATS</a:t>
          </a:r>
        </a:p>
      </dgm:t>
    </dgm:pt>
    <dgm:pt modelId="{B1DBD682-F2AE-4DDA-9BAD-41777ABD7489}" type="parTrans" cxnId="{4F24BF70-247C-470A-A7BC-5585FD81DCE6}">
      <dgm:prSet/>
      <dgm:spPr/>
      <dgm:t>
        <a:bodyPr/>
        <a:lstStyle/>
        <a:p>
          <a:endParaRPr lang="en-US"/>
        </a:p>
      </dgm:t>
    </dgm:pt>
    <dgm:pt modelId="{93EAFB97-8430-4478-AD73-EE91DC178A40}" type="sibTrans" cxnId="{4F24BF70-247C-470A-A7BC-5585FD81DCE6}">
      <dgm:prSet/>
      <dgm:spPr/>
      <dgm:t>
        <a:bodyPr/>
        <a:lstStyle/>
        <a:p>
          <a:endParaRPr lang="en-US"/>
        </a:p>
      </dgm:t>
    </dgm:pt>
    <dgm:pt modelId="{38779115-73EB-4C7D-961E-B31B95B8B20F}">
      <dgm:prSet phldrT="[Text]"/>
      <dgm:spPr/>
      <dgm:t>
        <a:bodyPr/>
        <a:lstStyle/>
        <a:p>
          <a:r>
            <a:rPr lang="en-US" dirty="0" smtClean="0"/>
            <a:t>Supporting resources</a:t>
          </a:r>
          <a:endParaRPr lang="en-US" dirty="0"/>
        </a:p>
      </dgm:t>
    </dgm:pt>
    <dgm:pt modelId="{BCE034D9-AB12-472B-A4BA-2DA685C04F12}" type="parTrans" cxnId="{FF5FF868-BA39-4EE7-8ACF-E7AA832C33C8}">
      <dgm:prSet/>
      <dgm:spPr/>
      <dgm:t>
        <a:bodyPr/>
        <a:lstStyle/>
        <a:p>
          <a:endParaRPr lang="en-US"/>
        </a:p>
      </dgm:t>
    </dgm:pt>
    <dgm:pt modelId="{3541DDF5-AC66-410D-9B87-E3FF69C11414}" type="sibTrans" cxnId="{FF5FF868-BA39-4EE7-8ACF-E7AA832C33C8}">
      <dgm:prSet/>
      <dgm:spPr/>
      <dgm:t>
        <a:bodyPr/>
        <a:lstStyle/>
        <a:p>
          <a:endParaRPr lang="en-US"/>
        </a:p>
      </dgm:t>
    </dgm:pt>
    <dgm:pt modelId="{D3509474-82C1-4261-BE9C-1C49C5187D3F}">
      <dgm:prSet/>
      <dgm:spPr/>
      <dgm:t>
        <a:bodyPr/>
        <a:lstStyle/>
        <a:p>
          <a:pPr algn="l"/>
          <a:r>
            <a:rPr lang="en-GB" dirty="0" smtClean="0"/>
            <a:t>Sleep as possible</a:t>
          </a:r>
        </a:p>
      </dgm:t>
    </dgm:pt>
    <dgm:pt modelId="{226D5BD2-9548-4944-80AC-B5F841E8AE8E}" type="parTrans" cxnId="{4786A557-48A5-4F4C-8081-389A77EDF972}">
      <dgm:prSet/>
      <dgm:spPr/>
      <dgm:t>
        <a:bodyPr/>
        <a:lstStyle/>
        <a:p>
          <a:endParaRPr lang="en-US"/>
        </a:p>
      </dgm:t>
    </dgm:pt>
    <dgm:pt modelId="{544557B4-AB26-475B-BFAC-80632F9B2A4D}" type="sibTrans" cxnId="{4786A557-48A5-4F4C-8081-389A77EDF972}">
      <dgm:prSet/>
      <dgm:spPr/>
      <dgm:t>
        <a:bodyPr/>
        <a:lstStyle/>
        <a:p>
          <a:endParaRPr lang="en-US"/>
        </a:p>
      </dgm:t>
    </dgm:pt>
    <dgm:pt modelId="{589BFCD5-7D76-413E-A0C0-352F1C53DB3E}">
      <dgm:prSet phldrT="[Text]"/>
      <dgm:spPr/>
      <dgm:t>
        <a:bodyPr/>
        <a:lstStyle/>
        <a:p>
          <a:r>
            <a:rPr lang="en-US" dirty="0" smtClean="0"/>
            <a:t>Referral to other services</a:t>
          </a:r>
          <a:endParaRPr lang="en-US" dirty="0"/>
        </a:p>
      </dgm:t>
    </dgm:pt>
    <dgm:pt modelId="{86DDB51E-8F4A-4DDF-A6BE-658F09D7E0B0}" type="parTrans" cxnId="{A452420D-C8E2-42E8-B7F5-D9F9DA4BB555}">
      <dgm:prSet/>
      <dgm:spPr/>
    </dgm:pt>
    <dgm:pt modelId="{86741939-2116-4CE1-A272-13E211A8900B}" type="sibTrans" cxnId="{A452420D-C8E2-42E8-B7F5-D9F9DA4BB555}">
      <dgm:prSet/>
      <dgm:spPr/>
    </dgm:pt>
    <dgm:pt modelId="{517363C7-F546-4CE7-B04B-C0D802F7467E}" type="pres">
      <dgm:prSet presAssocID="{4E0BF62C-312C-47CA-8981-25EEBD429AE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47C5755-A147-43C4-9BC8-4B216C5D09B0}" type="pres">
      <dgm:prSet presAssocID="{C0815B02-4408-4684-8ADA-7D78F245E9B5}" presName="node" presStyleLbl="node1" presStyleIdx="0" presStyleCnt="2" custScaleY="1944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861BBE-9409-4B1E-A672-EE203FB04B1E}" type="pres">
      <dgm:prSet presAssocID="{C6C7A282-F3E3-4580-B903-6A34497731DE}" presName="sibTrans" presStyleCnt="0"/>
      <dgm:spPr/>
    </dgm:pt>
    <dgm:pt modelId="{1DCAE24C-691E-48BB-9F87-4D34264124EE}" type="pres">
      <dgm:prSet presAssocID="{DD5408E8-5EF3-48F5-961F-266BE7FB5AF9}" presName="node" presStyleLbl="node1" presStyleIdx="1" presStyleCnt="2" custScaleY="1946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7128D26-FC07-4821-903D-48BBB510F0A6}" srcId="{C0815B02-4408-4684-8ADA-7D78F245E9B5}" destId="{E1700573-536F-4656-BC78-39682DC95647}" srcOrd="0" destOrd="0" parTransId="{03A0D950-63C1-4EB3-8EEC-1CC73E850196}" sibTransId="{71A4C381-3C28-44A1-B2CE-2638E13807E1}"/>
    <dgm:cxn modelId="{D04BCEBB-9405-4E40-915A-B99526DFFCD1}" type="presOf" srcId="{DD5408E8-5EF3-48F5-961F-266BE7FB5AF9}" destId="{1DCAE24C-691E-48BB-9F87-4D34264124EE}" srcOrd="0" destOrd="0" presId="urn:microsoft.com/office/officeart/2005/8/layout/default"/>
    <dgm:cxn modelId="{FF19EF62-3484-4EAF-96D9-65E9F13EB9B3}" type="presOf" srcId="{9C86766A-6D17-467E-A2A6-D4E3DA8EF670}" destId="{647C5755-A147-43C4-9BC8-4B216C5D09B0}" srcOrd="0" destOrd="5" presId="urn:microsoft.com/office/officeart/2005/8/layout/default"/>
    <dgm:cxn modelId="{B1B865EF-943B-41B2-8EA2-403C2D5E3213}" srcId="{C0815B02-4408-4684-8ADA-7D78F245E9B5}" destId="{1F567866-B175-4714-9E73-B26382C55818}" srcOrd="2" destOrd="0" parTransId="{D49CC3C4-CCCD-4A8C-B011-F460931B2AAA}" sibTransId="{B3BD408C-8174-4B96-B438-143A4C976CAC}"/>
    <dgm:cxn modelId="{4C3232FD-E743-4670-B896-F828016F10B9}" srcId="{DD5408E8-5EF3-48F5-961F-266BE7FB5AF9}" destId="{EF8D7197-1911-4155-98BC-4310640CDB4C}" srcOrd="0" destOrd="0" parTransId="{1CA0E459-3013-4FB5-AF6C-89BA051BC956}" sibTransId="{69995CA0-941C-4055-98FF-D742B46202F4}"/>
    <dgm:cxn modelId="{1F32303E-09FD-4F38-BAA1-2925AF76C53B}" type="presOf" srcId="{C0815B02-4408-4684-8ADA-7D78F245E9B5}" destId="{647C5755-A147-43C4-9BC8-4B216C5D09B0}" srcOrd="0" destOrd="0" presId="urn:microsoft.com/office/officeart/2005/8/layout/default"/>
    <dgm:cxn modelId="{9EF1F18F-EB78-4A71-B0F1-66E987F49757}" type="presOf" srcId="{25E8A09A-F151-4888-ABDB-EABDDF1518E7}" destId="{647C5755-A147-43C4-9BC8-4B216C5D09B0}" srcOrd="0" destOrd="4" presId="urn:microsoft.com/office/officeart/2005/8/layout/default"/>
    <dgm:cxn modelId="{71B27960-8A40-4A5B-A1C3-4E2B81A0B496}" srcId="{DD5408E8-5EF3-48F5-961F-266BE7FB5AF9}" destId="{A31F18C8-511D-4E95-9E3C-D50FD109682F}" srcOrd="6" destOrd="0" parTransId="{B5EEF13E-BC6A-4165-82C9-35C0E63C2630}" sibTransId="{CE0BAC35-182D-479B-8AA0-5C38ACBFA802}"/>
    <dgm:cxn modelId="{2DF979D8-2D38-4B88-895C-110D36DB9831}" type="presOf" srcId="{A31F18C8-511D-4E95-9E3C-D50FD109682F}" destId="{1DCAE24C-691E-48BB-9F87-4D34264124EE}" srcOrd="0" destOrd="7" presId="urn:microsoft.com/office/officeart/2005/8/layout/default"/>
    <dgm:cxn modelId="{7F0B3C9B-2AB7-4D57-83CB-450F107AA483}" srcId="{C0815B02-4408-4684-8ADA-7D78F245E9B5}" destId="{2C168C3D-06E4-4453-B9BE-693451EFD425}" srcOrd="3" destOrd="0" parTransId="{03B0E65D-0468-4E09-9A5F-9C77DFD8F5F9}" sibTransId="{CB77535B-CF64-4F2B-A472-1ECC03239BA8}"/>
    <dgm:cxn modelId="{29C0D34F-F04D-4D7E-AF8B-1D377D4CE966}" srcId="{DD5408E8-5EF3-48F5-961F-266BE7FB5AF9}" destId="{CDFED826-2A9F-4019-A0BD-21D466FF4B22}" srcOrd="4" destOrd="0" parTransId="{458C1F80-0E6D-437C-8118-86B7E96F955D}" sibTransId="{04B46645-BC17-4FAB-896A-9C592BD86C45}"/>
    <dgm:cxn modelId="{CB2C4D41-AFEF-4A66-A94E-7F78DD145FB4}" type="presOf" srcId="{38779115-73EB-4C7D-961E-B31B95B8B20F}" destId="{647C5755-A147-43C4-9BC8-4B216C5D09B0}" srcOrd="0" destOrd="2" presId="urn:microsoft.com/office/officeart/2005/8/layout/default"/>
    <dgm:cxn modelId="{FF5FF868-BA39-4EE7-8ACF-E7AA832C33C8}" srcId="{C0815B02-4408-4684-8ADA-7D78F245E9B5}" destId="{38779115-73EB-4C7D-961E-B31B95B8B20F}" srcOrd="1" destOrd="0" parTransId="{BCE034D9-AB12-472B-A4BA-2DA685C04F12}" sibTransId="{3541DDF5-AC66-410D-9B87-E3FF69C11414}"/>
    <dgm:cxn modelId="{53D38ECD-D796-4C08-97D0-B7B0D0AD1662}" type="presOf" srcId="{EF8D7197-1911-4155-98BC-4310640CDB4C}" destId="{1DCAE24C-691E-48BB-9F87-4D34264124EE}" srcOrd="0" destOrd="1" presId="urn:microsoft.com/office/officeart/2005/8/layout/default"/>
    <dgm:cxn modelId="{A452420D-C8E2-42E8-B7F5-D9F9DA4BB555}" srcId="{1F567866-B175-4714-9E73-B26382C55818}" destId="{589BFCD5-7D76-413E-A0C0-352F1C53DB3E}" srcOrd="2" destOrd="0" parTransId="{86DDB51E-8F4A-4DDF-A6BE-658F09D7E0B0}" sibTransId="{86741939-2116-4CE1-A272-13E211A8900B}"/>
    <dgm:cxn modelId="{4F24BF70-247C-470A-A7BC-5585FD81DCE6}" srcId="{DD5408E8-5EF3-48F5-961F-266BE7FB5AF9}" destId="{348FC0DD-2B32-4D31-A49C-414E0D842436}" srcOrd="7" destOrd="0" parTransId="{B1DBD682-F2AE-4DDA-9BAD-41777ABD7489}" sibTransId="{93EAFB97-8430-4478-AD73-EE91DC178A40}"/>
    <dgm:cxn modelId="{20C96998-52CB-4F72-B9ED-31BEE4A690FC}" type="presOf" srcId="{589BFCD5-7D76-413E-A0C0-352F1C53DB3E}" destId="{647C5755-A147-43C4-9BC8-4B216C5D09B0}" srcOrd="0" destOrd="6" presId="urn:microsoft.com/office/officeart/2005/8/layout/default"/>
    <dgm:cxn modelId="{EC81EC39-393A-43C3-AF7F-8B1FD7B3D898}" type="presOf" srcId="{1D917914-1952-4E94-829C-B127015F186F}" destId="{1DCAE24C-691E-48BB-9F87-4D34264124EE}" srcOrd="0" destOrd="3" presId="urn:microsoft.com/office/officeart/2005/8/layout/default"/>
    <dgm:cxn modelId="{67B10E4D-376F-4AD9-91D1-C2CA719A8BE2}" type="presOf" srcId="{CDFED826-2A9F-4019-A0BD-21D466FF4B22}" destId="{1DCAE24C-691E-48BB-9F87-4D34264124EE}" srcOrd="0" destOrd="5" presId="urn:microsoft.com/office/officeart/2005/8/layout/default"/>
    <dgm:cxn modelId="{673846F4-0FD4-4A4D-9A0F-7BF022506F79}" type="presOf" srcId="{1F567866-B175-4714-9E73-B26382C55818}" destId="{647C5755-A147-43C4-9BC8-4B216C5D09B0}" srcOrd="0" destOrd="3" presId="urn:microsoft.com/office/officeart/2005/8/layout/default"/>
    <dgm:cxn modelId="{97DE3715-A6AB-4049-8243-E67CC8FA58D3}" srcId="{DD5408E8-5EF3-48F5-961F-266BE7FB5AF9}" destId="{08788B42-6776-4989-8C15-C5C8C9A60240}" srcOrd="5" destOrd="0" parTransId="{D0C4543E-ADC4-4970-A760-FBD4231ACCAA}" sibTransId="{B74204C3-3326-4025-95EC-166FBA0BD30E}"/>
    <dgm:cxn modelId="{99C23640-31E5-466F-8629-21230B5D490C}" srcId="{1F567866-B175-4714-9E73-B26382C55818}" destId="{25E8A09A-F151-4888-ABDB-EABDDF1518E7}" srcOrd="0" destOrd="0" parTransId="{A2E8076E-3E63-4D35-9202-3145D4F2231A}" sibTransId="{84CCCCC0-4641-4855-8554-E49054EDCE0C}"/>
    <dgm:cxn modelId="{2A3BC0CF-A1CB-4E1E-91EB-31D39BED0796}" type="presOf" srcId="{4E0BF62C-312C-47CA-8981-25EEBD429AE6}" destId="{517363C7-F546-4CE7-B04B-C0D802F7467E}" srcOrd="0" destOrd="0" presId="urn:microsoft.com/office/officeart/2005/8/layout/default"/>
    <dgm:cxn modelId="{4786A557-48A5-4F4C-8081-389A77EDF972}" srcId="{DD5408E8-5EF3-48F5-961F-266BE7FB5AF9}" destId="{D3509474-82C1-4261-BE9C-1C49C5187D3F}" srcOrd="3" destOrd="0" parTransId="{226D5BD2-9548-4944-80AC-B5F841E8AE8E}" sibTransId="{544557B4-AB26-475B-BFAC-80632F9B2A4D}"/>
    <dgm:cxn modelId="{A0E924E8-5101-48C4-B38D-5F4D5534DB3F}" type="presOf" srcId="{2C168C3D-06E4-4453-B9BE-693451EFD425}" destId="{647C5755-A147-43C4-9BC8-4B216C5D09B0}" srcOrd="0" destOrd="7" presId="urn:microsoft.com/office/officeart/2005/8/layout/default"/>
    <dgm:cxn modelId="{FAB75FC4-9194-4776-8E90-7A370886982A}" type="presOf" srcId="{348FC0DD-2B32-4D31-A49C-414E0D842436}" destId="{1DCAE24C-691E-48BB-9F87-4D34264124EE}" srcOrd="0" destOrd="8" presId="urn:microsoft.com/office/officeart/2005/8/layout/default"/>
    <dgm:cxn modelId="{F8FDD3DA-6214-47EC-88DD-24E92796DE60}" type="presOf" srcId="{D3509474-82C1-4261-BE9C-1C49C5187D3F}" destId="{1DCAE24C-691E-48BB-9F87-4D34264124EE}" srcOrd="0" destOrd="4" presId="urn:microsoft.com/office/officeart/2005/8/layout/default"/>
    <dgm:cxn modelId="{246FD702-505B-42E5-94F9-544FF1B2E091}" srcId="{4E0BF62C-312C-47CA-8981-25EEBD429AE6}" destId="{C0815B02-4408-4684-8ADA-7D78F245E9B5}" srcOrd="0" destOrd="0" parTransId="{A994FF13-8540-45F8-A179-1C880AFA3566}" sibTransId="{C6C7A282-F3E3-4580-B903-6A34497731DE}"/>
    <dgm:cxn modelId="{E9526C94-BC04-472F-965B-3A89E2056913}" srcId="{DD5408E8-5EF3-48F5-961F-266BE7FB5AF9}" destId="{DD12393E-12CD-4370-BB4B-34CD3455183C}" srcOrd="1" destOrd="0" parTransId="{4AC772AC-E9A8-449B-9D21-B5309B94778C}" sibTransId="{9C4D5530-A044-4E65-9DBB-4B76D9928B97}"/>
    <dgm:cxn modelId="{F12165B5-8A19-4545-8A1B-56EFB46D1287}" srcId="{4E0BF62C-312C-47CA-8981-25EEBD429AE6}" destId="{DD5408E8-5EF3-48F5-961F-266BE7FB5AF9}" srcOrd="1" destOrd="0" parTransId="{F8E9BE5A-5A4C-4E4A-A183-08C5076D12FD}" sibTransId="{8C9AD4F6-C87F-4EDD-9FF5-E29F3BE556DB}"/>
    <dgm:cxn modelId="{6247AF41-7DD4-4091-BD56-D6750CF6BD0E}" srcId="{DD5408E8-5EF3-48F5-961F-266BE7FB5AF9}" destId="{1D917914-1952-4E94-829C-B127015F186F}" srcOrd="2" destOrd="0" parTransId="{11D54E20-2F9A-4380-AEC2-9AC2FD9FD4A0}" sibTransId="{D23478F6-C480-4953-AD14-0D06939DADBC}"/>
    <dgm:cxn modelId="{1F1C832C-0823-4F76-96F8-20D0938D79AC}" type="presOf" srcId="{DD12393E-12CD-4370-BB4B-34CD3455183C}" destId="{1DCAE24C-691E-48BB-9F87-4D34264124EE}" srcOrd="0" destOrd="2" presId="urn:microsoft.com/office/officeart/2005/8/layout/default"/>
    <dgm:cxn modelId="{1E50E9A3-8A3E-4183-99C5-9FD1DF19BF10}" srcId="{1F567866-B175-4714-9E73-B26382C55818}" destId="{9C86766A-6D17-467E-A2A6-D4E3DA8EF670}" srcOrd="1" destOrd="0" parTransId="{D4028ED3-F8E5-4522-A0CA-7E09647151FD}" sibTransId="{41CA2640-5C41-49CA-825E-A1FA5B4AA5C5}"/>
    <dgm:cxn modelId="{9705589B-97D0-415A-B405-212B2D27FD9C}" type="presOf" srcId="{08788B42-6776-4989-8C15-C5C8C9A60240}" destId="{1DCAE24C-691E-48BB-9F87-4D34264124EE}" srcOrd="0" destOrd="6" presId="urn:microsoft.com/office/officeart/2005/8/layout/default"/>
    <dgm:cxn modelId="{EBE197F6-F895-45BC-9337-8E9B61B86E3B}" type="presOf" srcId="{E1700573-536F-4656-BC78-39682DC95647}" destId="{647C5755-A147-43C4-9BC8-4B216C5D09B0}" srcOrd="0" destOrd="1" presId="urn:microsoft.com/office/officeart/2005/8/layout/default"/>
    <dgm:cxn modelId="{FE088865-C1B1-4441-95A6-BA63E7D0F438}" type="presParOf" srcId="{517363C7-F546-4CE7-B04B-C0D802F7467E}" destId="{647C5755-A147-43C4-9BC8-4B216C5D09B0}" srcOrd="0" destOrd="0" presId="urn:microsoft.com/office/officeart/2005/8/layout/default"/>
    <dgm:cxn modelId="{3D1C1BEA-3E8A-4358-B36D-CE4690DAEA40}" type="presParOf" srcId="{517363C7-F546-4CE7-B04B-C0D802F7467E}" destId="{BE861BBE-9409-4B1E-A672-EE203FB04B1E}" srcOrd="1" destOrd="0" presId="urn:microsoft.com/office/officeart/2005/8/layout/default"/>
    <dgm:cxn modelId="{9EB8E2E9-2241-4514-8868-A7D2A2F16B18}" type="presParOf" srcId="{517363C7-F546-4CE7-B04B-C0D802F7467E}" destId="{1DCAE24C-691E-48BB-9F87-4D34264124EE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FC8C34-3321-4027-AFF3-AEA8709263E1}">
      <dsp:nvSpPr>
        <dsp:cNvPr id="0" name=""/>
        <dsp:cNvSpPr/>
      </dsp:nvSpPr>
      <dsp:spPr>
        <a:xfrm>
          <a:off x="1512371" y="0"/>
          <a:ext cx="4525963" cy="4525963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7E561D-3CAC-41D7-8540-91860A135FE6}">
      <dsp:nvSpPr>
        <dsp:cNvPr id="0" name=""/>
        <dsp:cNvSpPr/>
      </dsp:nvSpPr>
      <dsp:spPr>
        <a:xfrm>
          <a:off x="3775352" y="455027"/>
          <a:ext cx="294187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>
              <a:solidFill>
                <a:srgbClr val="FF0000"/>
              </a:solidFill>
            </a:rPr>
            <a:t>Dependence</a:t>
          </a:r>
          <a:endParaRPr lang="en-US" sz="3300" kern="1200" dirty="0">
            <a:solidFill>
              <a:srgbClr val="FF0000"/>
            </a:solidFill>
          </a:endParaRPr>
        </a:p>
      </dsp:txBody>
      <dsp:txXfrm>
        <a:off x="3827652" y="507327"/>
        <a:ext cx="2837275" cy="966780"/>
      </dsp:txXfrm>
    </dsp:sp>
    <dsp:sp modelId="{4ECDF18E-21BC-4CAD-B40D-CB9BD158E84E}">
      <dsp:nvSpPr>
        <dsp:cNvPr id="0" name=""/>
        <dsp:cNvSpPr/>
      </dsp:nvSpPr>
      <dsp:spPr>
        <a:xfrm>
          <a:off x="3775352" y="1660330"/>
          <a:ext cx="294187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>
              <a:solidFill>
                <a:srgbClr val="FF0000"/>
              </a:solidFill>
            </a:rPr>
            <a:t>Harmful Use</a:t>
          </a:r>
          <a:endParaRPr lang="en-US" sz="3300" kern="1200" dirty="0">
            <a:solidFill>
              <a:srgbClr val="FF0000"/>
            </a:solidFill>
          </a:endParaRPr>
        </a:p>
      </dsp:txBody>
      <dsp:txXfrm>
        <a:off x="3827652" y="1712630"/>
        <a:ext cx="2837275" cy="966780"/>
      </dsp:txXfrm>
    </dsp:sp>
    <dsp:sp modelId="{03A960D8-6564-4AB3-90CD-BC47875D6266}">
      <dsp:nvSpPr>
        <dsp:cNvPr id="0" name=""/>
        <dsp:cNvSpPr/>
      </dsp:nvSpPr>
      <dsp:spPr>
        <a:xfrm>
          <a:off x="3775352" y="2865632"/>
          <a:ext cx="294187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>
              <a:solidFill>
                <a:srgbClr val="FF0000"/>
              </a:solidFill>
            </a:rPr>
            <a:t>Do not use/ try</a:t>
          </a:r>
          <a:endParaRPr lang="en-US" sz="3300" kern="1200" dirty="0">
            <a:solidFill>
              <a:srgbClr val="FF0000"/>
            </a:solidFill>
          </a:endParaRPr>
        </a:p>
      </dsp:txBody>
      <dsp:txXfrm>
        <a:off x="3827652" y="2917932"/>
        <a:ext cx="2837275" cy="9667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7C5755-A147-43C4-9BC8-4B216C5D09B0}">
      <dsp:nvSpPr>
        <dsp:cNvPr id="0" name=""/>
        <dsp:cNvSpPr/>
      </dsp:nvSpPr>
      <dsp:spPr>
        <a:xfrm>
          <a:off x="1004" y="495299"/>
          <a:ext cx="3917900" cy="45720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Bệnh nhân đồng ý điều trị </a:t>
          </a:r>
          <a:endParaRPr lang="en-US" sz="28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Reason for treatment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Supporting resources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Treatment model</a:t>
          </a:r>
          <a:endParaRPr lang="en-US" sz="2200" kern="1200" dirty="0"/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Frequency of intervention</a:t>
          </a:r>
          <a:endParaRPr lang="en-US" sz="2200" kern="1200" dirty="0"/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Level of intervention</a:t>
          </a:r>
          <a:endParaRPr lang="en-US" sz="2200" kern="1200" dirty="0"/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Referral to other services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200" kern="1200" dirty="0"/>
        </a:p>
      </dsp:txBody>
      <dsp:txXfrm>
        <a:off x="1004" y="495299"/>
        <a:ext cx="3917900" cy="4572001"/>
      </dsp:txXfrm>
    </dsp:sp>
    <dsp:sp modelId="{1DCAE24C-691E-48BB-9F87-4D34264124EE}">
      <dsp:nvSpPr>
        <dsp:cNvPr id="0" name=""/>
        <dsp:cNvSpPr/>
      </dsp:nvSpPr>
      <dsp:spPr>
        <a:xfrm>
          <a:off x="4310695" y="492948"/>
          <a:ext cx="3917900" cy="45767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Harm reduction</a:t>
          </a:r>
          <a:endParaRPr lang="en-US" sz="28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200" kern="1200" dirty="0" smtClean="0"/>
            <a:t>At least 1 meal/day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200" kern="1200" dirty="0" smtClean="0"/>
            <a:t>Do not driving/riding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200" kern="1200" dirty="0" smtClean="0"/>
            <a:t>Do not mix different types of drugs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200" kern="1200" dirty="0" smtClean="0"/>
            <a:t>Sleep as possible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200" kern="1200" dirty="0" smtClean="0"/>
            <a:t>Safe injection, clean syringes and needles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200" kern="1200" dirty="0" smtClean="0"/>
            <a:t>Condom 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200" kern="1200" dirty="0" smtClean="0"/>
            <a:t>ARV treatment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Physical and mental Influences of ATS</a:t>
          </a:r>
        </a:p>
      </dsp:txBody>
      <dsp:txXfrm>
        <a:off x="4310695" y="492948"/>
        <a:ext cx="3917900" cy="45767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21D697-57C3-DF40-A7F3-87F1F0D0B1CA}" type="datetimeFigureOut">
              <a:rPr lang="en-US" smtClean="0"/>
              <a:t>12/4/2017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545C87-8751-3842-AF8A-504C719F870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135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5C87-8751-3842-AF8A-504C719F870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154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5C87-8751-3842-AF8A-504C719F8700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4081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 smtClean="0"/>
              <a:t>Việc sàng lọc chưa thực hiện một cách rộng rãi</a:t>
            </a:r>
          </a:p>
          <a:p>
            <a:r>
              <a:rPr lang="en-GB" sz="1200" dirty="0" smtClean="0"/>
              <a:t>Đa số can thiệp ATS dựa vào tư vấn, trị liệu tâm lý tuy nhiên lĩnh vực này chưa được quan tâm một cách đúng mức</a:t>
            </a:r>
          </a:p>
          <a:p>
            <a:r>
              <a:rPr lang="en-GB" sz="1200" dirty="0" smtClean="0"/>
              <a:t>Chuyển gửi từ phòng khám đến bệnh viện bệnh viện tâm thần</a:t>
            </a:r>
          </a:p>
          <a:p>
            <a:r>
              <a:rPr lang="en-GB" sz="1200" dirty="0" smtClean="0"/>
              <a:t>Rào cản:</a:t>
            </a:r>
          </a:p>
          <a:p>
            <a:r>
              <a:rPr lang="en-GB" sz="1200" dirty="0" smtClean="0"/>
              <a:t>Vai trò bệnh nhân tham gia vào điều trị chưa được khai thác</a:t>
            </a:r>
          </a:p>
          <a:p>
            <a:r>
              <a:rPr lang="en-GB" sz="1200" dirty="0" smtClean="0"/>
              <a:t>Tập huấn nâng cao năng lực cho mạng lưới luyện để áp dụng một cách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5C87-8751-3842-AF8A-504C719F8700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6251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45C87-8751-3842-AF8A-504C719F8700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821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Xem lại</a:t>
            </a:r>
            <a:r>
              <a:rPr lang="en-US" baseline="0" dirty="0" smtClean="0"/>
              <a:t> phần dịch câu </a:t>
            </a:r>
            <a:r>
              <a:rPr lang="en-US" baseline="0" dirty="0" err="1" smtClean="0"/>
              <a:t>đầu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tiên</a:t>
            </a:r>
            <a:endParaRPr lang="en-US" baseline="0" dirty="0" smtClean="0"/>
          </a:p>
          <a:p>
            <a:pPr marL="342900" lvl="1" indent="-342900">
              <a:buFontTx/>
              <a:buChar char="•"/>
            </a:pPr>
            <a:r>
              <a:rPr lang="en-US" sz="3200" dirty="0" smtClean="0"/>
              <a:t>Viremia from inconsistent ART</a:t>
            </a:r>
          </a:p>
          <a:p>
            <a:pPr marL="742950" lvl="2" indent="-342900"/>
            <a:r>
              <a:rPr lang="en-US" sz="2800" dirty="0" smtClean="0"/>
              <a:t>Access to ART: Poverty, stigma, street-based life</a:t>
            </a:r>
          </a:p>
          <a:p>
            <a:pPr marL="742950" lvl="2" indent="-342900"/>
            <a:r>
              <a:rPr lang="en-US" sz="2800" dirty="0" smtClean="0"/>
              <a:t>ATS effects on ART adherence</a:t>
            </a:r>
          </a:p>
          <a:p>
            <a:r>
              <a:rPr lang="en-US" dirty="0" smtClean="0"/>
              <a:t>Direct effects of ATS on immune functioning </a:t>
            </a:r>
          </a:p>
          <a:p>
            <a:r>
              <a:rPr lang="en-US" dirty="0" smtClean="0"/>
              <a:t>Behavioral effects of ATS in facilitating sexual risk behaviors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CFEF40-4E66-49C1-954A-11CAB11F6E24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489443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CFEF40-4E66-49C1-954A-11CAB11F6E24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821365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7263" y="731838"/>
            <a:ext cx="4883150" cy="3663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11CB57-8DCE-4F20-870D-985CB4535F5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73299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2DA321-7DDB-4A99-BDD8-E93BC368924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1709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50866" indent="-28819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55898" indent="-2305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18569" indent="-2305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79682" indent="-2305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28332" indent="-2305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6983" indent="-2305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5633" indent="-2305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74283" indent="-2305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259C39E6-CC9F-4CD8-A42D-11D7E0A4475A}" type="slidenum">
              <a:rPr lang="en-US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21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020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CFEF40-4E66-49C1-954A-11CAB11F6E24}" type="slidenum">
              <a:rPr lang="en-US" altLang="en-US" smtClean="0"/>
              <a:pPr>
                <a:defRPr/>
              </a:pPr>
              <a:t>23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982162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687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046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919195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63949"/>
            <a:ext cx="9144000" cy="10287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-12577" y="5970269"/>
            <a:ext cx="9144000" cy="45719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177552" y="6287255"/>
            <a:ext cx="82806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467F"/>
                </a:solidFill>
                <a:latin typeface="Arial" pitchFamily="34" charset="0"/>
                <a:cs typeface="Arial" pitchFamily="34" charset="0"/>
              </a:rPr>
              <a:t>Behaviora</a:t>
            </a:r>
            <a:r>
              <a:rPr lang="en-US" sz="1000" baseline="0" dirty="0" smtClean="0">
                <a:solidFill>
                  <a:srgbClr val="00467F"/>
                </a:solidFill>
                <a:latin typeface="Arial" pitchFamily="34" charset="0"/>
                <a:cs typeface="Arial" pitchFamily="34" charset="0"/>
              </a:rPr>
              <a:t>l Health is Essential to Health      </a:t>
            </a:r>
            <a:r>
              <a:rPr lang="en-US" sz="800" baseline="0" dirty="0" smtClean="0">
                <a:solidFill>
                  <a:srgbClr val="919195"/>
                </a:solidFill>
                <a:latin typeface="Arial" pitchFamily="34" charset="0"/>
                <a:cs typeface="Arial" pitchFamily="34" charset="0"/>
              </a:rPr>
              <a:t>Prevention Works  |  Treatment is Effective  |  People Recover    </a:t>
            </a:r>
            <a:endParaRPr lang="en-US" sz="800" dirty="0">
              <a:solidFill>
                <a:srgbClr val="919195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1257300" y="381000"/>
            <a:ext cx="6629400" cy="923330"/>
          </a:xfrm>
          <a:prstGeom prst="rect">
            <a:avLst/>
          </a:prstGeom>
          <a:noFill/>
          <a:ln w="12700">
            <a:solidFill>
              <a:srgbClr val="919195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smtClean="0">
                <a:solidFill>
                  <a:srgbClr val="919195"/>
                </a:solidFill>
                <a:latin typeface="Arial" pitchFamily="34" charset="0"/>
                <a:cs typeface="Arial" pitchFamily="34" charset="0"/>
              </a:rPr>
              <a:t>Using the Slide Master, Add</a:t>
            </a:r>
            <a:r>
              <a:rPr lang="en-US" baseline="0" dirty="0" smtClean="0">
                <a:solidFill>
                  <a:srgbClr val="919195"/>
                </a:solidFill>
                <a:latin typeface="Arial" pitchFamily="34" charset="0"/>
                <a:cs typeface="Arial" pitchFamily="34" charset="0"/>
              </a:rPr>
              <a:t> Your ATTC Logo Here</a:t>
            </a:r>
          </a:p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1" y="6086301"/>
            <a:ext cx="621578" cy="6192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5884" y="6220119"/>
            <a:ext cx="1196516" cy="380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408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857" y="1066800"/>
            <a:ext cx="8229600" cy="838200"/>
          </a:xfrm>
        </p:spPr>
        <p:txBody>
          <a:bodyPr>
            <a:normAutofit/>
          </a:bodyPr>
          <a:lstStyle>
            <a:lvl1pPr algn="ctr">
              <a:defRPr sz="3600">
                <a:solidFill>
                  <a:srgbClr val="0046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72000"/>
          </a:xfrm>
        </p:spPr>
        <p:txBody>
          <a:bodyPr/>
          <a:lstStyle>
            <a:lvl1pPr>
              <a:defRPr sz="2800">
                <a:solidFill>
                  <a:srgbClr val="00467F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400">
                <a:solidFill>
                  <a:srgbClr val="00467F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000">
                <a:solidFill>
                  <a:srgbClr val="00467F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600">
                <a:solidFill>
                  <a:srgbClr val="00467F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600">
                <a:solidFill>
                  <a:srgbClr val="00467F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0" y="944880"/>
            <a:ext cx="9144000" cy="4571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1" t="64950" r="48241" b="26073"/>
          <a:stretch/>
        </p:blipFill>
        <p:spPr bwMode="auto">
          <a:xfrm>
            <a:off x="-1" y="6089963"/>
            <a:ext cx="9144001" cy="615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5136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 userDrawn="1"/>
        </p:nvSpPr>
        <p:spPr>
          <a:xfrm>
            <a:off x="335574" y="2000251"/>
            <a:ext cx="8440615" cy="1928813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  <a:latin typeface="Arial" pitchFamily="34" charset="0"/>
            </a:endParaRPr>
          </a:p>
        </p:txBody>
      </p:sp>
      <p:pic>
        <p:nvPicPr>
          <p:cNvPr id="11" name="Picture 2" descr="http://tuoitreyduoc.com/web/upload/hinhanh/logoofhochiminhcitymedicineandpharmacyuniversity_145604544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520" y="214313"/>
            <a:ext cx="1516673" cy="164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>
            <a:spLocks noChangeArrowheads="1"/>
          </p:cNvSpPr>
          <p:nvPr userDrawn="1"/>
        </p:nvSpPr>
        <p:spPr bwMode="auto">
          <a:xfrm>
            <a:off x="6484328" y="642938"/>
            <a:ext cx="263482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4800" b="1" i="1" dirty="0">
                <a:solidFill>
                  <a:srgbClr val="002060"/>
                </a:solidFill>
              </a:rPr>
              <a:t>VHATTC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EC153A6E-6F20-49E2-8B11-B1DC4B24488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82AF743-FFC9-44AE-ADB9-74D5CF1880A6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27219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66833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rgbClr val="1F497D">
                  <a:lumMod val="75000"/>
                </a:srgbClr>
              </a:solidFill>
            </a:endParaRPr>
          </a:p>
        </p:txBody>
      </p:sp>
      <p:pic>
        <p:nvPicPr>
          <p:cNvPr id="7" name="Picture 5" descr="hptn_ppt_logo_v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6525"/>
            <a:ext cx="2068513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838200" y="960438"/>
            <a:ext cx="7467600" cy="944562"/>
          </a:xfrm>
        </p:spPr>
        <p:txBody>
          <a:bodyPr/>
          <a:lstStyle>
            <a:lvl1pPr>
              <a:defRPr>
                <a:solidFill>
                  <a:srgbClr val="0E99C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14664" y="2120752"/>
            <a:ext cx="7487717" cy="4612937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 baseline="0">
                <a:solidFill>
                  <a:srgbClr val="000000"/>
                </a:solidFill>
              </a:defRPr>
            </a:lvl4pPr>
            <a:lvl5pPr>
              <a:defRPr baseline="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375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3FBCE-5EE3-4E41-B11D-DA0E1EBCAA16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4778866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F0C9B-79F2-4C03-A206-754C05DFBE3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4564877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EA2FE-8606-47B4-8AAF-2F5AFC50E43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4817877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AD984-B055-4C77-85BF-9FE69FA19609}" type="datetimeFigureOut">
              <a:rPr lang="en-US" smtClean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CFB22-069F-4958-851E-3AB8561A26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10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png"/><Relationship Id="rId7" Type="http://schemas.openxmlformats.org/officeDocument/2006/relationships/image" Target="../media/image22.jpeg"/><Relationship Id="rId12" Type="http://schemas.openxmlformats.org/officeDocument/2006/relationships/image" Target="../media/image2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jpeg"/><Relationship Id="rId5" Type="http://schemas.openxmlformats.org/officeDocument/2006/relationships/image" Target="../media/image20.png"/><Relationship Id="rId10" Type="http://schemas.openxmlformats.org/officeDocument/2006/relationships/image" Target="../media/image25.gif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mailto:svhattc@gmail.com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  <a:defRPr/>
            </a:pPr>
            <a:r>
              <a:rPr lang="en-GB" altLang="en-US" b="1" dirty="0" smtClean="0">
                <a:solidFill>
                  <a:srgbClr val="002060"/>
                </a:solidFill>
              </a:rPr>
              <a:t>SUGGESTIONS: </a:t>
            </a:r>
            <a:r>
              <a:rPr lang="en-GB" altLang="en-US" b="1" dirty="0">
                <a:solidFill>
                  <a:srgbClr val="002060"/>
                </a:solidFill>
              </a:rPr>
              <a:t/>
            </a:r>
            <a:br>
              <a:rPr lang="en-GB" altLang="en-US" b="1" dirty="0">
                <a:solidFill>
                  <a:srgbClr val="002060"/>
                </a:solidFill>
              </a:rPr>
            </a:br>
            <a:r>
              <a:rPr lang="en-GB" altLang="en-US" b="1" dirty="0" smtClean="0">
                <a:solidFill>
                  <a:srgbClr val="002060"/>
                </a:solidFill>
              </a:rPr>
              <a:t>Intervention Program on ATS Use </a:t>
            </a:r>
            <a:r>
              <a:rPr lang="en-US" altLang="en-US" b="1" dirty="0">
                <a:solidFill>
                  <a:srgbClr val="002060"/>
                </a:solidFill>
              </a:rPr>
              <a:t/>
            </a:r>
            <a:br>
              <a:rPr lang="en-US" altLang="en-US" b="1" dirty="0">
                <a:solidFill>
                  <a:srgbClr val="002060"/>
                </a:solidFill>
              </a:rPr>
            </a:b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lvl="0" eaLnBrk="0" fontAlgn="base" hangingPunct="0">
              <a:spcAft>
                <a:spcPct val="0"/>
              </a:spcAft>
              <a:defRPr/>
            </a:pP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Vietnam HIV – Addiction Technology Transfer Center 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(VHATTC)</a:t>
            </a:r>
          </a:p>
          <a:p>
            <a:pPr lvl="0" eaLnBrk="0" fontAlgn="base" hangingPunct="0">
              <a:spcAft>
                <a:spcPct val="0"/>
              </a:spcAft>
              <a:defRPr/>
            </a:pP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University of Medicine and Pharmacy in HCMC</a:t>
            </a:r>
            <a:endParaRPr lang="vi-VN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5943600"/>
            <a:ext cx="914400" cy="914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228600"/>
            <a:ext cx="7086600" cy="1208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83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9144000" cy="1219200"/>
          </a:xfrm>
        </p:spPr>
        <p:txBody>
          <a:bodyPr>
            <a:normAutofit/>
          </a:bodyPr>
          <a:lstStyle/>
          <a:p>
            <a:r>
              <a:rPr lang="en-US" dirty="0"/>
              <a:t>Direct Effects of Substance Use on HIV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9879510"/>
              </p:ext>
            </p:extLst>
          </p:nvPr>
        </p:nvGraphicFramePr>
        <p:xfrm>
          <a:off x="0" y="1524000"/>
          <a:ext cx="9067799" cy="5181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86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401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190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6154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80808"/>
                          </a:solidFill>
                        </a:rPr>
                        <a:t>Substance</a:t>
                      </a:r>
                      <a:endParaRPr lang="en-US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80808"/>
                          </a:solidFill>
                        </a:rPr>
                        <a:t>Effect</a:t>
                      </a:r>
                      <a:endParaRPr lang="en-US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80808"/>
                          </a:solidFill>
                        </a:rPr>
                        <a:t>Reference</a:t>
                      </a:r>
                      <a:endParaRPr lang="en-US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5978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80808"/>
                          </a:solidFill>
                        </a:rPr>
                        <a:t>Methamphetamine</a:t>
                      </a:r>
                      <a:endParaRPr lang="en-US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80808"/>
                          </a:solidFill>
                        </a:rPr>
                        <a:t>↓host immunity by ↓ TLR-9 receptors</a:t>
                      </a:r>
                      <a:endParaRPr lang="en-US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80808"/>
                          </a:solidFill>
                        </a:rPr>
                        <a:t>Cen et al., </a:t>
                      </a:r>
                      <a:r>
                        <a:rPr lang="en-US" sz="1600" i="1" dirty="0" smtClean="0">
                          <a:solidFill>
                            <a:srgbClr val="080808"/>
                          </a:solidFill>
                        </a:rPr>
                        <a:t>AIDS Res &amp; Hum Retro,</a:t>
                      </a:r>
                      <a:r>
                        <a:rPr lang="en-US" sz="1600" dirty="0" smtClean="0">
                          <a:solidFill>
                            <a:srgbClr val="080808"/>
                          </a:solidFill>
                        </a:rPr>
                        <a:t> 2013; 29:1129-37</a:t>
                      </a:r>
                      <a:endParaRPr lang="en-US" sz="1600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5978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80808"/>
                          </a:solidFill>
                        </a:rPr>
                        <a:t>Methamphetamine</a:t>
                      </a:r>
                      <a:endParaRPr lang="en-US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80808"/>
                          </a:solidFill>
                        </a:rPr>
                        <a:t>↑ regulates anti-HIV microRNA </a:t>
                      </a:r>
                      <a:endParaRPr lang="en-US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80808"/>
                          </a:solidFill>
                        </a:rPr>
                        <a:t>Mantri et al., </a:t>
                      </a:r>
                      <a:r>
                        <a:rPr lang="en-US" sz="1600" i="1" dirty="0" smtClean="0">
                          <a:solidFill>
                            <a:srgbClr val="080808"/>
                          </a:solidFill>
                        </a:rPr>
                        <a:t>Am J Path,</a:t>
                      </a:r>
                      <a:r>
                        <a:rPr lang="en-US" sz="1600" dirty="0" smtClean="0">
                          <a:solidFill>
                            <a:srgbClr val="080808"/>
                          </a:solidFill>
                        </a:rPr>
                        <a:t> 2013; 184:92-100</a:t>
                      </a:r>
                      <a:endParaRPr lang="en-US" sz="1600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3555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80808"/>
                          </a:solidFill>
                        </a:rPr>
                        <a:t>Cocaine</a:t>
                      </a:r>
                      <a:endParaRPr lang="en-US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80808"/>
                          </a:solidFill>
                        </a:rPr>
                        <a:t>↑ HIV entry and replication in</a:t>
                      </a:r>
                      <a:r>
                        <a:rPr lang="en-US" sz="1800" baseline="0" dirty="0" smtClean="0">
                          <a:solidFill>
                            <a:srgbClr val="080808"/>
                          </a:solidFill>
                        </a:rPr>
                        <a:t> quiescent T-cells</a:t>
                      </a:r>
                      <a:endParaRPr lang="en-US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80808"/>
                          </a:solidFill>
                        </a:rPr>
                        <a:t>Kim</a:t>
                      </a:r>
                      <a:r>
                        <a:rPr lang="en-US" sz="1600" baseline="0" dirty="0" smtClean="0">
                          <a:solidFill>
                            <a:srgbClr val="080808"/>
                          </a:solidFill>
                        </a:rPr>
                        <a:t> et al., </a:t>
                      </a:r>
                      <a:r>
                        <a:rPr lang="en-US" sz="1600" i="1" baseline="0" dirty="0" smtClean="0">
                          <a:solidFill>
                            <a:srgbClr val="080808"/>
                          </a:solidFill>
                        </a:rPr>
                        <a:t>J Luek Bio, </a:t>
                      </a:r>
                      <a:r>
                        <a:rPr lang="en-US" sz="1600" i="0" baseline="0" dirty="0" smtClean="0">
                          <a:solidFill>
                            <a:srgbClr val="080808"/>
                          </a:solidFill>
                        </a:rPr>
                        <a:t>2013; 94:835-43</a:t>
                      </a:r>
                      <a:endParaRPr lang="en-US" sz="1600" i="0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5978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80808"/>
                          </a:solidFill>
                        </a:rPr>
                        <a:t>Cocaine</a:t>
                      </a:r>
                      <a:endParaRPr lang="en-US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80808"/>
                          </a:solidFill>
                        </a:rPr>
                        <a:t>↓CD4+; </a:t>
                      </a:r>
                      <a:r>
                        <a:rPr lang="en-US" sz="1800" dirty="0" smtClean="0">
                          <a:solidFill>
                            <a:srgbClr val="080808"/>
                          </a:solidFill>
                        </a:rPr>
                        <a:t>↑VL; ↑IL4,</a:t>
                      </a:r>
                      <a:r>
                        <a:rPr lang="en-US" sz="1800" baseline="0" dirty="0" smtClean="0">
                          <a:solidFill>
                            <a:srgbClr val="080808"/>
                          </a:solidFill>
                        </a:rPr>
                        <a:t> IL10</a:t>
                      </a:r>
                      <a:endParaRPr lang="en-US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80808"/>
                          </a:solidFill>
                        </a:rPr>
                        <a:t>Parikh et al., </a:t>
                      </a:r>
                      <a:r>
                        <a:rPr lang="en-US" sz="1600" i="1" dirty="0" smtClean="0">
                          <a:solidFill>
                            <a:srgbClr val="080808"/>
                          </a:solidFill>
                        </a:rPr>
                        <a:t>JAIDS, </a:t>
                      </a:r>
                      <a:r>
                        <a:rPr lang="en-US" sz="1600" i="0" dirty="0" smtClean="0">
                          <a:solidFill>
                            <a:srgbClr val="080808"/>
                          </a:solidFill>
                        </a:rPr>
                        <a:t>2014; </a:t>
                      </a:r>
                      <a:r>
                        <a:rPr lang="en-US" sz="1600" i="1" dirty="0" smtClean="0">
                          <a:solidFill>
                            <a:srgbClr val="080808"/>
                          </a:solidFill>
                        </a:rPr>
                        <a:t>66</a:t>
                      </a:r>
                      <a:r>
                        <a:rPr lang="en-US" sz="1600" i="0" dirty="0" smtClean="0">
                          <a:solidFill>
                            <a:srgbClr val="080808"/>
                          </a:solidFill>
                        </a:rPr>
                        <a:t>:256-64 </a:t>
                      </a:r>
                      <a:endParaRPr lang="en-US" sz="1600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55978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80808"/>
                          </a:solidFill>
                        </a:rPr>
                        <a:t>Alcohol</a:t>
                      </a:r>
                      <a:endParaRPr lang="en-US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80808"/>
                          </a:solidFill>
                        </a:rPr>
                        <a:t>↑TNF-</a:t>
                      </a:r>
                      <a:r>
                        <a:rPr lang="el-GR" sz="1800" dirty="0" smtClean="0">
                          <a:solidFill>
                            <a:srgbClr val="080808"/>
                          </a:solidFill>
                        </a:rPr>
                        <a:t>α</a:t>
                      </a:r>
                      <a:r>
                        <a:rPr lang="en-US" sz="1800" baseline="0" dirty="0" smtClean="0">
                          <a:solidFill>
                            <a:srgbClr val="080808"/>
                          </a:solidFill>
                        </a:rPr>
                        <a:t> in hazardous drinkers PLWH</a:t>
                      </a:r>
                      <a:endParaRPr lang="en-US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80808"/>
                          </a:solidFill>
                        </a:rPr>
                        <a:t>Miguez et al.,</a:t>
                      </a:r>
                      <a:r>
                        <a:rPr lang="en-US" sz="1600" i="1" dirty="0" smtClean="0">
                          <a:solidFill>
                            <a:srgbClr val="080808"/>
                          </a:solidFill>
                        </a:rPr>
                        <a:t> Alcohol , </a:t>
                      </a:r>
                      <a:r>
                        <a:rPr lang="en-US" sz="1600" i="0" dirty="0" smtClean="0">
                          <a:solidFill>
                            <a:srgbClr val="080808"/>
                          </a:solidFill>
                        </a:rPr>
                        <a:t>2012,</a:t>
                      </a:r>
                      <a:r>
                        <a:rPr lang="en-US" sz="1600" i="0" baseline="0" dirty="0" smtClean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en-US" sz="1600" dirty="0" smtClean="0">
                          <a:solidFill>
                            <a:srgbClr val="080808"/>
                          </a:solidFill>
                        </a:rPr>
                        <a:t>46:763-68</a:t>
                      </a:r>
                      <a:endParaRPr lang="en-US" sz="1600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55978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80808"/>
                          </a:solidFill>
                        </a:rPr>
                        <a:t>Marijuana</a:t>
                      </a:r>
                      <a:endParaRPr lang="en-US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80808"/>
                          </a:solidFill>
                        </a:rPr>
                        <a:t>↓ PVL among </a:t>
                      </a:r>
                      <a:r>
                        <a:rPr lang="en-US" sz="1800" baseline="0" dirty="0" smtClean="0">
                          <a:solidFill>
                            <a:srgbClr val="080808"/>
                          </a:solidFill>
                        </a:rPr>
                        <a:t>PLWH and PWID</a:t>
                      </a:r>
                      <a:endParaRPr lang="en-US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80808"/>
                          </a:solidFill>
                        </a:rPr>
                        <a:t>Milloy et al., </a:t>
                      </a:r>
                      <a:r>
                        <a:rPr lang="en-US" sz="1600" i="1" dirty="0" smtClean="0">
                          <a:solidFill>
                            <a:srgbClr val="080808"/>
                          </a:solidFill>
                        </a:rPr>
                        <a:t>Drug</a:t>
                      </a:r>
                      <a:r>
                        <a:rPr lang="en-US" sz="1600" i="1" baseline="0" dirty="0" smtClean="0">
                          <a:solidFill>
                            <a:srgbClr val="080808"/>
                          </a:solidFill>
                        </a:rPr>
                        <a:t> Alc Rev</a:t>
                      </a:r>
                      <a:r>
                        <a:rPr lang="en-US" sz="1600" i="0" dirty="0" smtClean="0">
                          <a:solidFill>
                            <a:srgbClr val="080808"/>
                          </a:solidFill>
                        </a:rPr>
                        <a:t>, 2015,</a:t>
                      </a:r>
                      <a:r>
                        <a:rPr lang="en-US" sz="1600" i="0" baseline="0" dirty="0" smtClean="0">
                          <a:solidFill>
                            <a:srgbClr val="080808"/>
                          </a:solidFill>
                        </a:rPr>
                        <a:t> 34:134-40</a:t>
                      </a:r>
                      <a:endParaRPr lang="en-US" sz="1600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" name="Oval 7"/>
          <p:cNvSpPr/>
          <p:nvPr/>
        </p:nvSpPr>
        <p:spPr>
          <a:xfrm>
            <a:off x="2057400" y="5715000"/>
            <a:ext cx="3850640" cy="8077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56115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7221"/>
            <a:ext cx="8229600" cy="1143000"/>
          </a:xfrm>
        </p:spPr>
        <p:txBody>
          <a:bodyPr/>
          <a:lstStyle/>
          <a:p>
            <a:r>
              <a:rPr lang="en-US" dirty="0"/>
              <a:t>Summary #1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4906963"/>
          </a:xfrm>
        </p:spPr>
        <p:txBody>
          <a:bodyPr/>
          <a:lstStyle/>
          <a:p>
            <a:r>
              <a:rPr lang="en-US" dirty="0"/>
              <a:t>Methamphetamine use interferes with suppression of plasma viral load</a:t>
            </a:r>
          </a:p>
          <a:p>
            <a:pPr lvl="1"/>
            <a:r>
              <a:rPr lang="en-US" dirty="0"/>
              <a:t>Adherence?</a:t>
            </a:r>
          </a:p>
          <a:p>
            <a:r>
              <a:rPr lang="en-US" dirty="0"/>
              <a:t>Methamphetamine has significant negative impact on immune functioning</a:t>
            </a:r>
          </a:p>
          <a:p>
            <a:pPr lvl="1"/>
            <a:r>
              <a:rPr lang="en-US" dirty="0"/>
              <a:t>Consistent use of ART swamps drug impacts</a:t>
            </a:r>
          </a:p>
          <a:p>
            <a:pPr marL="0" indent="0">
              <a:buNone/>
            </a:pPr>
            <a:r>
              <a:rPr lang="en-US" dirty="0"/>
              <a:t>Achieving sustained viral suppression in ATS users increases health of individuals and slows HIV transmission</a:t>
            </a:r>
          </a:p>
        </p:txBody>
      </p:sp>
    </p:spTree>
    <p:extLst>
      <p:ext uri="{BB962C8B-B14F-4D97-AF65-F5344CB8AC3E}">
        <p14:creationId xmlns:p14="http://schemas.microsoft.com/office/powerpoint/2010/main" val="93494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600" y="2057400"/>
            <a:ext cx="7772400" cy="1362075"/>
          </a:xfrm>
        </p:spPr>
        <p:txBody>
          <a:bodyPr/>
          <a:lstStyle/>
          <a:p>
            <a:pPr algn="ctr"/>
            <a:r>
              <a:rPr lang="en-US" dirty="0"/>
              <a:t>Behavioral effects of ats on HIV Transmission</a:t>
            </a:r>
          </a:p>
        </p:txBody>
      </p:sp>
    </p:spTree>
    <p:extLst>
      <p:ext uri="{BB962C8B-B14F-4D97-AF65-F5344CB8AC3E}">
        <p14:creationId xmlns:p14="http://schemas.microsoft.com/office/powerpoint/2010/main" val="38216681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-101598" y="228600"/>
            <a:ext cx="9347200" cy="1477962"/>
          </a:xfrm>
        </p:spPr>
        <p:txBody>
          <a:bodyPr>
            <a:noAutofit/>
          </a:bodyPr>
          <a:lstStyle/>
          <a:p>
            <a:r>
              <a:rPr lang="en-US" sz="2800" dirty="0"/>
              <a:t>Stimulants and Popper Use Increases Odds for Serodiscordant Unprotected Anal Sex (SDUA)</a:t>
            </a:r>
            <a:br>
              <a:rPr lang="en-US" sz="2800" dirty="0"/>
            </a:br>
            <a:r>
              <a:rPr lang="en-US" sz="2800" dirty="0"/>
              <a:t>HPTN 015 - EXPLORE</a:t>
            </a:r>
            <a:endParaRPr lang="en-US" sz="24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5328443"/>
              </p:ext>
            </p:extLst>
          </p:nvPr>
        </p:nvGraphicFramePr>
        <p:xfrm>
          <a:off x="219635" y="1742421"/>
          <a:ext cx="8915400" cy="29940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881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61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10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0807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80808"/>
                          </a:solidFill>
                        </a:rPr>
                        <a:t>Drugs/Frequency</a:t>
                      </a:r>
                      <a:endParaRPr lang="en-US" sz="2400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80808"/>
                          </a:solidFill>
                        </a:rPr>
                        <a:t>OR for</a:t>
                      </a:r>
                      <a:r>
                        <a:rPr lang="en-US" sz="2400" baseline="0" dirty="0" smtClean="0">
                          <a:solidFill>
                            <a:srgbClr val="080808"/>
                          </a:solidFill>
                        </a:rPr>
                        <a:t> SDUA (95% CI)</a:t>
                      </a:r>
                      <a:endParaRPr lang="en-US" sz="2400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80808"/>
                          </a:solidFill>
                        </a:rPr>
                        <a:t>P Value</a:t>
                      </a:r>
                      <a:endParaRPr lang="en-US" sz="2400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0231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80808"/>
                          </a:solidFill>
                        </a:rPr>
                        <a:t>No Drug Use</a:t>
                      </a:r>
                      <a:endParaRPr lang="en-US" sz="2400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80808"/>
                          </a:solidFill>
                        </a:rPr>
                        <a:t>Reference</a:t>
                      </a:r>
                      <a:endParaRPr lang="en-US" sz="2400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0231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80808"/>
                          </a:solidFill>
                        </a:rPr>
                        <a:t>One Drug Used &lt; 1/week</a:t>
                      </a:r>
                      <a:endParaRPr lang="en-US" sz="2400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80808"/>
                          </a:solidFill>
                        </a:rPr>
                        <a:t>1.5 (1.1-1.9)</a:t>
                      </a:r>
                      <a:endParaRPr lang="en-US" sz="2400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80808"/>
                          </a:solidFill>
                        </a:rPr>
                        <a:t>0.005</a:t>
                      </a:r>
                      <a:endParaRPr lang="en-US" sz="2400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0231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80808"/>
                          </a:solidFill>
                        </a:rPr>
                        <a:t>Two</a:t>
                      </a:r>
                      <a:r>
                        <a:rPr lang="en-US" sz="2400" baseline="0" dirty="0" smtClean="0">
                          <a:solidFill>
                            <a:srgbClr val="080808"/>
                          </a:solidFill>
                        </a:rPr>
                        <a:t> Drugs Used &lt; 1/week</a:t>
                      </a:r>
                      <a:endParaRPr lang="en-US" sz="2400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80808"/>
                          </a:solidFill>
                        </a:rPr>
                        <a:t>3.2 (2.2-4.7)</a:t>
                      </a:r>
                      <a:endParaRPr lang="en-US" sz="2400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80808"/>
                          </a:solidFill>
                        </a:rPr>
                        <a:t>&lt;0.0001</a:t>
                      </a:r>
                      <a:endParaRPr lang="en-US" sz="2400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0231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80808"/>
                          </a:solidFill>
                        </a:rPr>
                        <a:t>Three Drugs Used &lt; 1/week</a:t>
                      </a:r>
                      <a:endParaRPr lang="en-US" sz="2400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80808"/>
                          </a:solidFill>
                        </a:rPr>
                        <a:t>2.8 (1.6-4.9)</a:t>
                      </a:r>
                      <a:endParaRPr lang="en-US" sz="2400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80808"/>
                          </a:solidFill>
                        </a:rPr>
                        <a:t>0.0002</a:t>
                      </a:r>
                      <a:endParaRPr lang="en-US" sz="2400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0231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80808"/>
                          </a:solidFill>
                        </a:rPr>
                        <a:t>1+ Drugs Used weekly</a:t>
                      </a:r>
                      <a:endParaRPr lang="en-US" sz="2400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80808"/>
                          </a:solidFill>
                        </a:rPr>
                        <a:t>2.2 (1.5-3.4)</a:t>
                      </a:r>
                      <a:endParaRPr lang="en-US" sz="2400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80808"/>
                          </a:solidFill>
                        </a:rPr>
                        <a:t>0.0002</a:t>
                      </a:r>
                      <a:endParaRPr lang="en-US" sz="2400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27635" y="4878923"/>
            <a:ext cx="767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Drugs in model: methamphetamine, poppers, sniffed cocaine. Model adjusted for depression symptoms (ns)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28955" y="5766566"/>
            <a:ext cx="6868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Colfax et al., 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J Urban Health,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2005, 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82(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Suppl 1):i62-i70</a:t>
            </a:r>
          </a:p>
        </p:txBody>
      </p:sp>
    </p:spTree>
    <p:extLst>
      <p:ext uri="{BB962C8B-B14F-4D97-AF65-F5344CB8AC3E}">
        <p14:creationId xmlns:p14="http://schemas.microsoft.com/office/powerpoint/2010/main" val="38961774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30676"/>
            <a:ext cx="9102725" cy="944563"/>
          </a:xfrm>
        </p:spPr>
        <p:txBody>
          <a:bodyPr>
            <a:noAutofit/>
          </a:bodyPr>
          <a:lstStyle/>
          <a:p>
            <a:r>
              <a:rPr lang="en-US" sz="3200" dirty="0"/>
              <a:t>Substance use 2 hours before or during sex: </a:t>
            </a:r>
            <a:br>
              <a:rPr lang="en-US" sz="3200" dirty="0"/>
            </a:br>
            <a:r>
              <a:rPr lang="en-US" sz="3200" dirty="0"/>
              <a:t>HPTN061</a:t>
            </a:r>
          </a:p>
        </p:txBody>
      </p:sp>
      <p:graphicFrame>
        <p:nvGraphicFramePr>
          <p:cNvPr id="7" name="Chart 6"/>
          <p:cNvGraphicFramePr/>
          <p:nvPr>
            <p:extLst/>
          </p:nvPr>
        </p:nvGraphicFramePr>
        <p:xfrm>
          <a:off x="319723" y="2016760"/>
          <a:ext cx="8428037" cy="3794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249680" y="5811520"/>
            <a:ext cx="7172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Dyer et al.,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J Urban Health,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2013,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90: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1181-93</a:t>
            </a:r>
          </a:p>
        </p:txBody>
      </p:sp>
    </p:spTree>
    <p:extLst>
      <p:ext uri="{BB962C8B-B14F-4D97-AF65-F5344CB8AC3E}">
        <p14:creationId xmlns:p14="http://schemas.microsoft.com/office/powerpoint/2010/main" val="31706340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0" y="960438"/>
            <a:ext cx="9144000" cy="944562"/>
          </a:xfrm>
        </p:spPr>
        <p:txBody>
          <a:bodyPr>
            <a:normAutofit fontScale="90000"/>
          </a:bodyPr>
          <a:lstStyle/>
          <a:p>
            <a:r>
              <a:rPr lang="en-US" dirty="0"/>
              <a:t>Methamphetamine Use, HIV Incidence in MSM: Attributable Fraction</a:t>
            </a:r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4300323"/>
              </p:ext>
            </p:extLst>
          </p:nvPr>
        </p:nvGraphicFramePr>
        <p:xfrm>
          <a:off x="914400" y="2164398"/>
          <a:ext cx="7467600" cy="3179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4836161" y="6233815"/>
            <a:ext cx="4175636" cy="547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4654" tIns="42327" rIns="84654" bIns="42327">
            <a:spAutoFit/>
          </a:bodyPr>
          <a:lstStyle>
            <a:lvl1pPr>
              <a:defRPr sz="4000"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defRPr sz="4000"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defRPr sz="4000"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defRPr sz="4000"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defRPr sz="4000">
                <a:solidFill>
                  <a:schemeClr val="bg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9pPr>
          </a:lstStyle>
          <a:p>
            <a:pPr marL="0" marR="0" lvl="0" indent="0" algn="l" defTabSz="9139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500" b="0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1 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Koblin et al., 2006, AIDS, </a:t>
            </a:r>
            <a:r>
              <a:rPr kumimoji="0" lang="en-US" altLang="en-US" sz="15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20: 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731-739</a:t>
            </a:r>
          </a:p>
          <a:p>
            <a:pPr marL="0" marR="0" lvl="0" indent="0" algn="l" defTabSz="9139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500" b="0" i="0" u="none" strike="noStrike" kern="1200" cap="none" spc="0" normalizeH="0" baseline="3000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 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Ostrow et al., 2009, </a:t>
            </a:r>
            <a:r>
              <a:rPr kumimoji="0" lang="en-US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JAIDS, 51: 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349-355</a:t>
            </a:r>
          </a:p>
        </p:txBody>
      </p:sp>
    </p:spTree>
    <p:extLst>
      <p:ext uri="{BB962C8B-B14F-4D97-AF65-F5344CB8AC3E}">
        <p14:creationId xmlns:p14="http://schemas.microsoft.com/office/powerpoint/2010/main" val="35980813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838200"/>
          </a:xfrm>
        </p:spPr>
        <p:txBody>
          <a:bodyPr/>
          <a:lstStyle/>
          <a:p>
            <a:r>
              <a:rPr lang="en-US" dirty="0" smtClean="0"/>
              <a:t>Summary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4906963"/>
          </a:xfrm>
          <a:noFill/>
        </p:spPr>
        <p:txBody>
          <a:bodyPr/>
          <a:lstStyle/>
          <a:p>
            <a:r>
              <a:rPr lang="en-US" dirty="0"/>
              <a:t>Methamphetamine use is linked with other substances that incrementally increase risks for unprotected sex</a:t>
            </a:r>
          </a:p>
          <a:p>
            <a:r>
              <a:rPr lang="en-US" dirty="0"/>
              <a:t>Combining sex with ATS and other substance use is more common among men who have both male and female sex partners</a:t>
            </a:r>
          </a:p>
          <a:p>
            <a:r>
              <a:rPr lang="en-US" dirty="0"/>
              <a:t>Methamphetamine accounts for significant proportion of HIV infections, primarily via sexual risk behaviors in MSM</a:t>
            </a:r>
          </a:p>
        </p:txBody>
      </p:sp>
    </p:spTree>
    <p:extLst>
      <p:ext uri="{BB962C8B-B14F-4D97-AF65-F5344CB8AC3E}">
        <p14:creationId xmlns:p14="http://schemas.microsoft.com/office/powerpoint/2010/main" val="370703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066800" y="6444108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 smtClean="0"/>
              <a:t>Shoptaw Reback et al. Drug Alc Dep, 2005. 78: 125-34</a:t>
            </a:r>
            <a:endParaRPr lang="en-US" sz="1800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1910080" y="2611845"/>
            <a:ext cx="833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/>
            <a:r>
              <a:rPr lang="en-US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261360" y="5826308"/>
            <a:ext cx="131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/>
            <a:r>
              <a:rPr lang="en-US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P&lt;0.05</a:t>
            </a:r>
            <a:endParaRPr lang="en-US" sz="11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Behavioral Drug Abuse Treatment Links to HIV Risk Reduction in </a:t>
            </a:r>
            <a:r>
              <a:rPr lang="en-US" sz="3200" dirty="0" smtClean="0"/>
              <a:t>MSM</a:t>
            </a:r>
            <a:endParaRPr lang="en-US" sz="3200" dirty="0"/>
          </a:p>
        </p:txBody>
      </p:sp>
      <p:graphicFrame>
        <p:nvGraphicFramePr>
          <p:cNvPr id="14" name="Content Placeholder 3"/>
          <p:cNvGraphicFramePr>
            <a:graphicFrameLocks/>
          </p:cNvGraphicFramePr>
          <p:nvPr>
            <p:extLst/>
          </p:nvPr>
        </p:nvGraphicFramePr>
        <p:xfrm>
          <a:off x="203200" y="2296160"/>
          <a:ext cx="4267200" cy="3261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520" y="2418080"/>
            <a:ext cx="3981768" cy="3159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Straight Connector 15"/>
          <p:cNvCxnSpPr/>
          <p:nvPr/>
        </p:nvCxnSpPr>
        <p:spPr>
          <a:xfrm flipV="1">
            <a:off x="2743200" y="3027680"/>
            <a:ext cx="0" cy="22352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8890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 txBox="1">
            <a:spLocks/>
          </p:cNvSpPr>
          <p:nvPr/>
        </p:nvSpPr>
        <p:spPr>
          <a:xfrm>
            <a:off x="-91440" y="701675"/>
            <a:ext cx="97739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E99C0"/>
                </a:solidFill>
                <a:latin typeface="Arial"/>
                <a:ea typeface="+mj-ea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04922" y="5839596"/>
            <a:ext cx="8818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/>
              <a:t>Mausbach, Strathdee, Patterson. Drug Alc Dep. 2007, 87:249-257</a:t>
            </a:r>
          </a:p>
          <a:p>
            <a:r>
              <a:rPr lang="en-US" sz="2000" i="1" dirty="0" smtClean="0"/>
              <a:t>Mausbach, Strathdee, Patterson. Ann Beh Med. 2007, 34:263-274</a:t>
            </a:r>
            <a:endParaRPr lang="en-US" sz="2000" i="1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75920" y="509179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Motivational Interviewing Reduces Risk Behaviors in Active MA-users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0" y="1744943"/>
            <a:ext cx="4196081" cy="4470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b="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b="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b="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b="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b="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en-US" sz="2400" dirty="0" smtClean="0"/>
              <a:t>EDGE  (HIV+ MSM)</a:t>
            </a:r>
          </a:p>
          <a:p>
            <a:pPr marL="0" indent="0" algn="ctr">
              <a:buNone/>
            </a:pPr>
            <a:r>
              <a:rPr lang="en-US" altLang="en-US" sz="2400" dirty="0" smtClean="0"/>
              <a:t>Fast Lane (HIV- Hetero)</a:t>
            </a:r>
          </a:p>
          <a:p>
            <a:pPr marL="457200" indent="-457200" fontAlgn="base">
              <a:buFont typeface="+mj-lt"/>
              <a:buAutoNum type="arabicPeriod"/>
            </a:pPr>
            <a:endParaRPr lang="en-US" sz="2400" dirty="0"/>
          </a:p>
          <a:p>
            <a:pPr marL="457200" indent="-457200" fontAlgn="base">
              <a:buFont typeface="+mj-lt"/>
              <a:buAutoNum type="arabicPeriod"/>
            </a:pPr>
            <a:r>
              <a:rPr lang="en-US" sz="2400" dirty="0" smtClean="0"/>
              <a:t>Context of Unsafe </a:t>
            </a:r>
            <a:r>
              <a:rPr lang="en-US" sz="2400" dirty="0"/>
              <a:t>Sex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en-US" sz="2400" dirty="0"/>
              <a:t>Condom Use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en-US" sz="2400" dirty="0"/>
              <a:t>Negotiation of Safer Sex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en-US" sz="2400" dirty="0"/>
              <a:t>Social Support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en-US" sz="2400" dirty="0" smtClean="0"/>
              <a:t>EDGE: Disclosure </a:t>
            </a:r>
            <a:r>
              <a:rPr lang="en-US" sz="2400" dirty="0"/>
              <a:t>of HIV status to sex partners</a:t>
            </a:r>
          </a:p>
          <a:p>
            <a:endParaRPr lang="en-US" altLang="en-US" sz="24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3470" y="1988087"/>
            <a:ext cx="4947920" cy="330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09081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0" y="1727200"/>
            <a:ext cx="3545840" cy="4866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b="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b="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b="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b="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b="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en-US" sz="2400" dirty="0"/>
          </a:p>
          <a:p>
            <a:pPr marL="457200" indent="-457200" fontAlgn="base">
              <a:buFont typeface="+mj-lt"/>
              <a:buAutoNum type="arabicPeriod"/>
            </a:pPr>
            <a:endParaRPr lang="en-US" sz="2400" dirty="0"/>
          </a:p>
        </p:txBody>
      </p:sp>
      <p:sp>
        <p:nvSpPr>
          <p:cNvPr id="5" name="Title 6"/>
          <p:cNvSpPr txBox="1">
            <a:spLocks/>
          </p:cNvSpPr>
          <p:nvPr/>
        </p:nvSpPr>
        <p:spPr>
          <a:xfrm>
            <a:off x="0" y="670559"/>
            <a:ext cx="9144000" cy="9505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E99C0"/>
                </a:solidFill>
                <a:latin typeface="Arial"/>
                <a:ea typeface="+mj-ea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0" y="643128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Landovitz R et al. </a:t>
            </a:r>
            <a:r>
              <a:rPr lang="en-US" sz="1800" i="1" dirty="0" smtClean="0"/>
              <a:t>Open Forum Infectious Disease. </a:t>
            </a:r>
            <a:r>
              <a:rPr lang="en-US" sz="1800" dirty="0" smtClean="0"/>
              <a:t>2014.  doi: 10.1093/ofid/ofu114</a:t>
            </a:r>
            <a:endParaRPr lang="en-US" sz="1800" dirty="0"/>
          </a:p>
        </p:txBody>
      </p:sp>
      <p:sp>
        <p:nvSpPr>
          <p:cNvPr id="25" name="TextBox 24"/>
          <p:cNvSpPr txBox="1"/>
          <p:nvPr/>
        </p:nvSpPr>
        <p:spPr>
          <a:xfrm>
            <a:off x="3403600" y="5841999"/>
            <a:ext cx="1534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/>
            <a:r>
              <a:rPr lang="en-US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* P&lt;0.05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sz="2800" dirty="0"/>
              <a:t>Contingency Management (CM) Boosts nPEP Outcomes in at-risk Stimulant Using </a:t>
            </a:r>
            <a:r>
              <a:rPr lang="en-US" sz="2800" dirty="0" smtClean="0"/>
              <a:t>MSM</a:t>
            </a:r>
            <a:endParaRPr lang="en-US" sz="2800" dirty="0"/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>
          <a:xfrm>
            <a:off x="111760" y="1965385"/>
            <a:ext cx="3881120" cy="410744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b="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b="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b="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b="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b="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sz="2600" dirty="0" smtClean="0"/>
              <a:t>Design:</a:t>
            </a:r>
          </a:p>
          <a:p>
            <a:r>
              <a:rPr lang="en-US" altLang="en-US" sz="2400" dirty="0" smtClean="0"/>
              <a:t>Escalating 8-week CM schedule with thrice-weekly visits based on drug-free urine samples</a:t>
            </a:r>
          </a:p>
          <a:p>
            <a:r>
              <a:rPr lang="en-US" altLang="en-US" sz="2400" dirty="0" smtClean="0"/>
              <a:t>$430 maximum</a:t>
            </a:r>
          </a:p>
          <a:p>
            <a:r>
              <a:rPr lang="en-US" altLang="en-US" sz="2400" dirty="0" smtClean="0"/>
              <a:t>n=140 </a:t>
            </a:r>
          </a:p>
          <a:p>
            <a:pPr marL="0" indent="0">
              <a:buNone/>
            </a:pPr>
            <a:endParaRPr lang="en-US" altLang="en-US" sz="2400" dirty="0" smtClean="0"/>
          </a:p>
          <a:p>
            <a:pPr marL="0" indent="0">
              <a:buNone/>
            </a:pPr>
            <a:r>
              <a:rPr lang="en-US" altLang="en-US" sz="2400" dirty="0" smtClean="0"/>
              <a:t>Methamphetamine Outcomes: </a:t>
            </a:r>
          </a:p>
          <a:p>
            <a:r>
              <a:rPr lang="en-US" altLang="en-US" sz="2000" dirty="0" smtClean="0"/>
              <a:t>CM = 8.9 (SD=9)</a:t>
            </a:r>
          </a:p>
          <a:p>
            <a:r>
              <a:rPr lang="en-US" altLang="en-US" sz="2000" dirty="0" smtClean="0"/>
              <a:t>Control = 6.1 (SD=6) *</a:t>
            </a:r>
          </a:p>
        </p:txBody>
      </p:sp>
      <p:graphicFrame>
        <p:nvGraphicFramePr>
          <p:cNvPr id="20" name="Chart 19"/>
          <p:cNvGraphicFramePr>
            <a:graphicFrameLocks/>
          </p:cNvGraphicFramePr>
          <p:nvPr>
            <p:extLst/>
          </p:nvPr>
        </p:nvGraphicFramePr>
        <p:xfrm>
          <a:off x="4165600" y="1478914"/>
          <a:ext cx="4978400" cy="4704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580474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Effects of ATS on people living with HIV and STIs</a:t>
            </a:r>
          </a:p>
          <a:p>
            <a:r>
              <a:rPr lang="en-GB" dirty="0" smtClean="0"/>
              <a:t>Behavioural effects of ATS use</a:t>
            </a:r>
          </a:p>
          <a:p>
            <a:r>
              <a:rPr lang="en-GB" dirty="0" smtClean="0"/>
              <a:t>Suggestions on intervention models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4011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1920" y="6461760"/>
            <a:ext cx="7447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Colfax et al. </a:t>
            </a:r>
            <a:r>
              <a:rPr lang="en-US" sz="2000" i="1" dirty="0" smtClean="0"/>
              <a:t>Archives Gen Psych, </a:t>
            </a:r>
            <a:r>
              <a:rPr lang="en-US" sz="2000" dirty="0" smtClean="0"/>
              <a:t>2011. </a:t>
            </a:r>
            <a:r>
              <a:rPr lang="en-US" sz="2000" i="1" dirty="0" smtClean="0"/>
              <a:t>68</a:t>
            </a:r>
            <a:r>
              <a:rPr lang="en-US" sz="2000" dirty="0" smtClean="0"/>
              <a:t>(11): 1168-1175</a:t>
            </a:r>
            <a:endParaRPr lang="en-US" sz="200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78301" y="487363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Pharmacotherapy for Stimulant Use in MSM: Mirtazapine 30 </a:t>
            </a:r>
            <a:r>
              <a:rPr lang="en-US" sz="3200" dirty="0" smtClean="0"/>
              <a:t>mg/day</a:t>
            </a:r>
            <a:endParaRPr lang="en-US" sz="3200" dirty="0"/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3667448092"/>
              </p:ext>
            </p:extLst>
          </p:nvPr>
        </p:nvGraphicFramePr>
        <p:xfrm>
          <a:off x="172720" y="2026920"/>
          <a:ext cx="4572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2640" y="1815783"/>
            <a:ext cx="4531360" cy="418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64993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5240" y="678112"/>
          <a:ext cx="8934680" cy="58487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10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69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567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5546">
                <a:tc rowSpan="6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80808"/>
                          </a:solidFill>
                        </a:rPr>
                        <a:t>Social Support</a:t>
                      </a:r>
                      <a:endParaRPr lang="en-US" sz="1600" dirty="0">
                        <a:solidFill>
                          <a:srgbClr val="080808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969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80808"/>
                          </a:solidFill>
                        </a:rPr>
                        <a:t>Informational</a:t>
                      </a:r>
                      <a:r>
                        <a:rPr lang="en-US" sz="1600" baseline="0" dirty="0" smtClean="0">
                          <a:solidFill>
                            <a:srgbClr val="080808"/>
                          </a:solidFill>
                        </a:rPr>
                        <a:t> Support</a:t>
                      </a:r>
                      <a:endParaRPr lang="en-US" sz="1600" dirty="0">
                        <a:solidFill>
                          <a:srgbClr val="08080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80808"/>
                          </a:solidFill>
                        </a:rPr>
                        <a:t>“Did he give</a:t>
                      </a:r>
                      <a:r>
                        <a:rPr lang="en-US" sz="1600" baseline="0" dirty="0" smtClean="0">
                          <a:solidFill>
                            <a:srgbClr val="080808"/>
                          </a:solidFill>
                        </a:rPr>
                        <a:t> you a bug?  Here’s where to go.”</a:t>
                      </a:r>
                      <a:endParaRPr lang="en-US" sz="1600" dirty="0">
                        <a:solidFill>
                          <a:srgbClr val="08080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B9B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54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80808"/>
                          </a:solidFill>
                        </a:rPr>
                        <a:t>“Take</a:t>
                      </a:r>
                      <a:r>
                        <a:rPr lang="en-US" sz="1600" baseline="0" dirty="0" smtClean="0">
                          <a:solidFill>
                            <a:srgbClr val="080808"/>
                          </a:solidFill>
                        </a:rPr>
                        <a:t> care of your body, get vaccinated for hep A and B.”</a:t>
                      </a:r>
                      <a:endParaRPr lang="en-US" sz="1600" dirty="0">
                        <a:solidFill>
                          <a:srgbClr val="08080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B9B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54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80808"/>
                          </a:solidFill>
                        </a:rPr>
                        <a:t>Emotional</a:t>
                      </a:r>
                      <a:r>
                        <a:rPr lang="en-US" sz="1600" baseline="0" dirty="0" smtClean="0">
                          <a:solidFill>
                            <a:srgbClr val="080808"/>
                          </a:solidFill>
                        </a:rPr>
                        <a:t> Support</a:t>
                      </a:r>
                      <a:endParaRPr lang="en-US" sz="1600" dirty="0">
                        <a:solidFill>
                          <a:srgbClr val="08080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80808"/>
                          </a:solidFill>
                        </a:rPr>
                        <a:t>“Screw your partner, not your life.”</a:t>
                      </a:r>
                      <a:endParaRPr lang="en-US" sz="1600" dirty="0">
                        <a:solidFill>
                          <a:srgbClr val="08080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DC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54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80808"/>
                          </a:solidFill>
                        </a:rPr>
                        <a:t>“You’re worth a new needle.”</a:t>
                      </a:r>
                      <a:endParaRPr lang="en-US" sz="1600" dirty="0">
                        <a:solidFill>
                          <a:srgbClr val="08080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DC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54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80808"/>
                          </a:solidFill>
                        </a:rPr>
                        <a:t>Instrumental Support</a:t>
                      </a:r>
                      <a:endParaRPr lang="en-US" sz="1600" dirty="0">
                        <a:solidFill>
                          <a:srgbClr val="08080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80808"/>
                          </a:solidFill>
                        </a:rPr>
                        <a:t>“Meth brings you down, meds bring you up.”</a:t>
                      </a:r>
                      <a:endParaRPr lang="en-US" sz="1600" dirty="0">
                        <a:solidFill>
                          <a:srgbClr val="08080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B9B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54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80808"/>
                          </a:solidFill>
                        </a:rPr>
                        <a:t>“Pack</a:t>
                      </a:r>
                      <a:r>
                        <a:rPr lang="en-US" sz="1600" baseline="0" dirty="0" smtClean="0">
                          <a:solidFill>
                            <a:srgbClr val="080808"/>
                          </a:solidFill>
                        </a:rPr>
                        <a:t> your socks with condoms and lube.”</a:t>
                      </a:r>
                      <a:endParaRPr lang="en-US" sz="1600" dirty="0">
                        <a:solidFill>
                          <a:srgbClr val="08080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B9B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546">
                <a:tc rowSpan="6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80808"/>
                          </a:solidFill>
                        </a:rPr>
                        <a:t>Health Belief</a:t>
                      </a:r>
                      <a:endParaRPr lang="en-US" sz="1600" dirty="0">
                        <a:solidFill>
                          <a:srgbClr val="080808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D69B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Health Threat</a:t>
                      </a:r>
                      <a:endParaRPr lang="en-US" sz="1600" kern="120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“Is that precum or do you have a STD drip?”</a:t>
                      </a:r>
                      <a:endParaRPr lang="en-US" sz="1600" kern="120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7E4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54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kern="1200" dirty="0" smtClean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“Meth can take your teeth.”</a:t>
                      </a:r>
                      <a:endParaRPr lang="en-US" sz="1600" kern="120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7E4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554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80808"/>
                          </a:solidFill>
                        </a:rPr>
                        <a:t>Health Behaviors t</a:t>
                      </a:r>
                      <a:r>
                        <a:rPr lang="en-US" sz="1600" baseline="0" dirty="0" smtClean="0">
                          <a:solidFill>
                            <a:srgbClr val="080808"/>
                          </a:solidFill>
                        </a:rPr>
                        <a:t>o Reduce Risk</a:t>
                      </a:r>
                      <a:endParaRPr lang="en-US" sz="1600" dirty="0">
                        <a:solidFill>
                          <a:srgbClr val="08080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80808"/>
                          </a:solidFill>
                        </a:rPr>
                        <a:t>“Dip it, don’t stick it.”</a:t>
                      </a:r>
                      <a:endParaRPr lang="en-US" sz="1600" dirty="0">
                        <a:solidFill>
                          <a:srgbClr val="08080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554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80808"/>
                          </a:solidFill>
                        </a:rPr>
                        <a:t>“Inject clean, an abscess is a hot mess.”</a:t>
                      </a:r>
                      <a:endParaRPr lang="en-US" sz="1600" dirty="0">
                        <a:solidFill>
                          <a:srgbClr val="08080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554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80808"/>
                          </a:solidFill>
                        </a:rPr>
                        <a:t>Awareness</a:t>
                      </a:r>
                      <a:r>
                        <a:rPr lang="en-US" sz="1600" baseline="0" dirty="0" smtClean="0">
                          <a:solidFill>
                            <a:srgbClr val="080808"/>
                          </a:solidFill>
                        </a:rPr>
                        <a:t> of Health Risks</a:t>
                      </a:r>
                      <a:endParaRPr lang="en-US" sz="1600" dirty="0">
                        <a:solidFill>
                          <a:srgbClr val="08080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80808"/>
                          </a:solidFill>
                        </a:rPr>
                        <a:t>“50% of men with Chlamydia have no symptoms.”</a:t>
                      </a:r>
                      <a:endParaRPr lang="en-US" sz="1600" dirty="0">
                        <a:solidFill>
                          <a:srgbClr val="08080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7E4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554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80808"/>
                          </a:solidFill>
                        </a:rPr>
                        <a:t>“Using meth in</a:t>
                      </a:r>
                      <a:r>
                        <a:rPr lang="en-US" sz="1600" baseline="0" dirty="0" smtClean="0">
                          <a:solidFill>
                            <a:srgbClr val="080808"/>
                          </a:solidFill>
                        </a:rPr>
                        <a:t> public can be risky.”</a:t>
                      </a:r>
                      <a:endParaRPr lang="en-US" sz="1600" dirty="0">
                        <a:solidFill>
                          <a:srgbClr val="08080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7E4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5546">
                <a:tc rowSpan="4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80808"/>
                          </a:solidFill>
                        </a:rPr>
                        <a:t>Social Cognition</a:t>
                      </a:r>
                      <a:endParaRPr lang="en-US" sz="1600" dirty="0">
                        <a:solidFill>
                          <a:srgbClr val="080808"/>
                        </a:solidFill>
                      </a:endParaRPr>
                    </a:p>
                  </a:txBody>
                  <a:tcPr vert="vert27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5B3D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80808"/>
                          </a:solidFill>
                        </a:rPr>
                        <a:t>Self-regulation Skills</a:t>
                      </a:r>
                      <a:endParaRPr lang="en-US" sz="1600" dirty="0">
                        <a:solidFill>
                          <a:srgbClr val="08080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80808"/>
                          </a:solidFill>
                        </a:rPr>
                        <a:t>“Weekends getting longer and longer?”</a:t>
                      </a:r>
                      <a:endParaRPr lang="en-US" sz="1600" dirty="0">
                        <a:solidFill>
                          <a:srgbClr val="08080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6554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80808"/>
                          </a:solidFill>
                        </a:rPr>
                        <a:t>“Don’t have an open sores relationship.”</a:t>
                      </a:r>
                      <a:endParaRPr lang="en-US" sz="1600" dirty="0">
                        <a:solidFill>
                          <a:srgbClr val="08080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6554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80808"/>
                          </a:solidFill>
                        </a:rPr>
                        <a:t>Self-Efficacy</a:t>
                      </a:r>
                      <a:endParaRPr lang="en-US" sz="1600" dirty="0">
                        <a:solidFill>
                          <a:srgbClr val="08080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80808"/>
                          </a:solidFill>
                        </a:rPr>
                        <a:t>“Say 1</a:t>
                      </a:r>
                      <a:r>
                        <a:rPr lang="en-US" sz="1600" baseline="30000" dirty="0" smtClean="0">
                          <a:solidFill>
                            <a:srgbClr val="080808"/>
                          </a:solidFill>
                        </a:rPr>
                        <a:t>st</a:t>
                      </a:r>
                      <a:r>
                        <a:rPr lang="en-US" sz="1600" dirty="0" smtClean="0">
                          <a:solidFill>
                            <a:srgbClr val="080808"/>
                          </a:solidFill>
                        </a:rPr>
                        <a:t> thing</a:t>
                      </a:r>
                      <a:r>
                        <a:rPr lang="en-US" sz="1600" baseline="0" dirty="0" smtClean="0">
                          <a:solidFill>
                            <a:srgbClr val="080808"/>
                          </a:solidFill>
                        </a:rPr>
                        <a:t> your poz, like you did last time. You can do it.”</a:t>
                      </a:r>
                      <a:endParaRPr lang="en-US" sz="1600" dirty="0">
                        <a:solidFill>
                          <a:srgbClr val="08080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6554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80808"/>
                          </a:solidFill>
                        </a:rPr>
                        <a:t>“You can take your meds, even when you party.”</a:t>
                      </a:r>
                      <a:endParaRPr lang="en-US" sz="1600" dirty="0">
                        <a:solidFill>
                          <a:srgbClr val="08080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CD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14340" name="TextBox 2"/>
          <p:cNvSpPr txBox="1">
            <a:spLocks noChangeArrowheads="1"/>
          </p:cNvSpPr>
          <p:nvPr/>
        </p:nvSpPr>
        <p:spPr bwMode="auto">
          <a:xfrm>
            <a:off x="76200" y="6486208"/>
            <a:ext cx="89900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chemeClr val="tx1"/>
                </a:solidFill>
                <a:cs typeface="Arial" charset="0"/>
              </a:rPr>
              <a:t>Reback et al., (2012). </a:t>
            </a:r>
            <a:r>
              <a:rPr lang="en-US" altLang="en-US" sz="1800" i="1" dirty="0" smtClean="0">
                <a:solidFill>
                  <a:schemeClr val="tx1"/>
                </a:solidFill>
                <a:cs typeface="Arial" charset="0"/>
              </a:rPr>
              <a:t>AIDS &amp; Beh, 16</a:t>
            </a:r>
            <a:r>
              <a:rPr lang="en-US" altLang="en-US" sz="1800" dirty="0" smtClean="0">
                <a:solidFill>
                  <a:schemeClr val="tx1"/>
                </a:solidFill>
                <a:cs typeface="Arial" charset="0"/>
              </a:rPr>
              <a:t>:1993-2002</a:t>
            </a:r>
            <a:r>
              <a:rPr lang="en-US" altLang="en-US" sz="1800" dirty="0" smtClean="0">
                <a:solidFill>
                  <a:srgbClr val="FFFFFF"/>
                </a:solidFill>
                <a:cs typeface="Arial" charset="0"/>
              </a:rPr>
              <a:t>. </a:t>
            </a:r>
          </a:p>
        </p:txBody>
      </p:sp>
      <p:sp>
        <p:nvSpPr>
          <p:cNvPr id="5" name="Title 6"/>
          <p:cNvSpPr txBox="1">
            <a:spLocks/>
          </p:cNvSpPr>
          <p:nvPr/>
        </p:nvSpPr>
        <p:spPr>
          <a:xfrm>
            <a:off x="-794" y="-111761"/>
            <a:ext cx="9144000" cy="9505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E99C0"/>
                </a:solidFill>
                <a:latin typeface="Arial"/>
                <a:ea typeface="+mj-ea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6406" y="0"/>
            <a:ext cx="8229600" cy="1143000"/>
          </a:xfrm>
        </p:spPr>
        <p:txBody>
          <a:bodyPr/>
          <a:lstStyle/>
          <a:p>
            <a:r>
              <a:rPr lang="en-US" sz="3200" dirty="0"/>
              <a:t>Theory-based Text Msgs for Stimulant Use</a:t>
            </a:r>
            <a:br>
              <a:rPr lang="en-US" sz="3200" dirty="0"/>
            </a:b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10976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Text Effects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0" y="5140643"/>
            <a:ext cx="304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*p&lt;0.05; **p&lt;0.01; ***p&lt;0.001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155823" y="6248400"/>
            <a:ext cx="89900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chemeClr val="tx1"/>
                </a:solidFill>
                <a:cs typeface="Arial" charset="0"/>
              </a:rPr>
              <a:t>Reback et al., (2012). </a:t>
            </a:r>
            <a:r>
              <a:rPr lang="en-US" altLang="en-US" sz="1800" i="1" dirty="0" smtClean="0">
                <a:solidFill>
                  <a:schemeClr val="tx1"/>
                </a:solidFill>
                <a:cs typeface="Arial" charset="0"/>
              </a:rPr>
              <a:t>AIDS &amp; Beh, 16</a:t>
            </a:r>
            <a:r>
              <a:rPr lang="en-US" altLang="en-US" sz="1800" dirty="0" smtClean="0">
                <a:solidFill>
                  <a:schemeClr val="tx1"/>
                </a:solidFill>
                <a:cs typeface="Arial" charset="0"/>
              </a:rPr>
              <a:t>:1993-2002</a:t>
            </a:r>
            <a:r>
              <a:rPr lang="en-US" altLang="en-US" sz="1800" dirty="0" smtClean="0">
                <a:solidFill>
                  <a:srgbClr val="FFFFFF"/>
                </a:solidFill>
                <a:cs typeface="Arial" charset="0"/>
              </a:rPr>
              <a:t>. </a:t>
            </a:r>
          </a:p>
        </p:txBody>
      </p:sp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2729534963"/>
              </p:ext>
            </p:extLst>
          </p:nvPr>
        </p:nvGraphicFramePr>
        <p:xfrm>
          <a:off x="0" y="1777379"/>
          <a:ext cx="5022850" cy="3155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479682140"/>
              </p:ext>
            </p:extLst>
          </p:nvPr>
        </p:nvGraphicFramePr>
        <p:xfrm>
          <a:off x="4953918" y="1678632"/>
          <a:ext cx="41910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019800" y="4879032"/>
            <a:ext cx="304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*p&lt;0.05; **p&lt;0.01; ***p&lt;0.001</a:t>
            </a:r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0251" y="4648200"/>
            <a:ext cx="381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Methamphetamine use***</a:t>
            </a:r>
            <a:endParaRPr lang="en-US" sz="2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984764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76200"/>
            <a:ext cx="8229600" cy="685800"/>
          </a:xfrm>
        </p:spPr>
        <p:txBody>
          <a:bodyPr/>
          <a:lstStyle/>
          <a:p>
            <a:r>
              <a:rPr lang="en-US" dirty="0" smtClean="0"/>
              <a:t>Summary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501" y="914400"/>
            <a:ext cx="8915400" cy="55626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There are measurable effects of ATS on immune function for MSM; these are reversed with consistent access to ART</a:t>
            </a:r>
          </a:p>
          <a:p>
            <a:pPr lvl="1"/>
            <a:r>
              <a:rPr lang="en-US" dirty="0"/>
              <a:t>There are no evidence-based reasons to withhold access to ART in MSM who use ATS</a:t>
            </a:r>
          </a:p>
          <a:p>
            <a:r>
              <a:rPr lang="en-US" dirty="0"/>
              <a:t>ATS accounts for a significant fraction of new HIV infections in the U.S. among MSM</a:t>
            </a:r>
          </a:p>
          <a:p>
            <a:r>
              <a:rPr lang="en-US" dirty="0"/>
              <a:t>Behavioral interventions that reduce use of ATS also reduce HIV risk behaviors;</a:t>
            </a:r>
          </a:p>
          <a:p>
            <a:pPr lvl="1"/>
            <a:r>
              <a:rPr lang="en-US" dirty="0"/>
              <a:t>Treatment and harm reduction approaches have similar efficacy</a:t>
            </a:r>
          </a:p>
          <a:p>
            <a:r>
              <a:rPr lang="en-US" dirty="0"/>
              <a:t>Medication approaches show promise, but are preliminary</a:t>
            </a:r>
          </a:p>
        </p:txBody>
      </p:sp>
    </p:spTree>
    <p:extLst>
      <p:ext uri="{BB962C8B-B14F-4D97-AF65-F5344CB8AC3E}">
        <p14:creationId xmlns:p14="http://schemas.microsoft.com/office/powerpoint/2010/main" val="1054378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Box 3"/>
          <p:cNvSpPr txBox="1">
            <a:spLocks noChangeArrowheads="1"/>
          </p:cNvSpPr>
          <p:nvPr/>
        </p:nvSpPr>
        <p:spPr bwMode="auto">
          <a:xfrm>
            <a:off x="260838" y="2286000"/>
            <a:ext cx="856517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Part 2:</a:t>
            </a:r>
            <a:r>
              <a:rPr kumimoji="0" lang="en-GB" altLang="en-US" sz="4000" b="1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GB" altLang="en-US" sz="4000" b="1" noProof="0" dirty="0" smtClean="0">
                <a:solidFill>
                  <a:prstClr val="white"/>
                </a:solidFill>
              </a:rPr>
              <a:t>Suggestions on some interventions</a:t>
            </a:r>
            <a:endParaRPr kumimoji="0" lang="en-US" altLang="en-US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" name="Subtitle 1">
            <a:extLst>
              <a:ext uri="{FF2B5EF4-FFF2-40B4-BE49-F238E27FC236}">
                <a16:creationId xmlns:a16="http://schemas.microsoft.com/office/drawing/2014/main" id="{86AA88D5-F650-4151-A4E8-E7D2745E8982}"/>
              </a:ext>
            </a:extLst>
          </p:cNvPr>
          <p:cNvSpPr>
            <a:spLocks noGrp="1"/>
          </p:cNvSpPr>
          <p:nvPr/>
        </p:nvSpPr>
        <p:spPr bwMode="auto">
          <a:xfrm>
            <a:off x="533400" y="4648200"/>
            <a:ext cx="8153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Some slides are extracted</a:t>
            </a:r>
            <a:r>
              <a:rPr kumimoji="0" lang="en-US" alt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from the presentation of Dr.</a:t>
            </a: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Steve </a:t>
            </a: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Shoptaw-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600" dirty="0">
                <a:solidFill>
                  <a:schemeClr val="tx2">
                    <a:lumMod val="50000"/>
                  </a:schemeClr>
                </a:solidFill>
              </a:rPr>
              <a:t>UCLA Departments of Family Medicine &amp;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600" dirty="0">
                <a:solidFill>
                  <a:schemeClr val="tx2">
                    <a:lumMod val="50000"/>
                  </a:schemeClr>
                </a:solidFill>
              </a:rPr>
              <a:t>Psychiatry and Biobehavioral </a:t>
            </a:r>
            <a:r>
              <a:rPr lang="en-US" altLang="en-US" sz="1600" dirty="0" smtClean="0">
                <a:solidFill>
                  <a:schemeClr val="tx2">
                    <a:lumMod val="50000"/>
                  </a:schemeClr>
                </a:solidFill>
              </a:rPr>
              <a:t>Sciences (UCLA)</a:t>
            </a:r>
            <a:endParaRPr lang="en-US" alt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28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38200"/>
          </a:xfrm>
        </p:spPr>
        <p:txBody>
          <a:bodyPr>
            <a:normAutofit/>
          </a:bodyPr>
          <a:lstStyle/>
          <a:p>
            <a:r>
              <a:rPr lang="en-GB" dirty="0" smtClean="0"/>
              <a:t>Treatment principles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82675"/>
            <a:ext cx="8686800" cy="5013325"/>
          </a:xfrm>
        </p:spPr>
        <p:txBody>
          <a:bodyPr>
            <a:normAutofit lnSpcReduction="10000"/>
          </a:bodyPr>
          <a:lstStyle/>
          <a:p>
            <a:pPr lvl="0">
              <a:buFont typeface="+mj-lt"/>
              <a:buAutoNum type="arabicPeriod"/>
            </a:pPr>
            <a:r>
              <a:rPr lang="en-US" sz="2000" dirty="0"/>
              <a:t>Addiction is a chronic </a:t>
            </a:r>
            <a:r>
              <a:rPr lang="en-US" sz="2000" dirty="0" smtClean="0"/>
              <a:t>recurrent disease. </a:t>
            </a:r>
            <a:r>
              <a:rPr lang="en-US" sz="2000" dirty="0"/>
              <a:t>The treatment model should be adapted to the </a:t>
            </a:r>
            <a:r>
              <a:rPr lang="en-US" sz="2000" dirty="0" smtClean="0"/>
              <a:t>each group of patient.</a:t>
            </a:r>
          </a:p>
          <a:p>
            <a:pPr lvl="0">
              <a:buFont typeface="+mj-lt"/>
              <a:buAutoNum type="arabicPeriod"/>
            </a:pPr>
            <a:r>
              <a:rPr lang="en-US" sz="2000" dirty="0"/>
              <a:t>The patient's </a:t>
            </a:r>
            <a:r>
              <a:rPr lang="en-US" sz="2000" dirty="0" smtClean="0"/>
              <a:t>readiness </a:t>
            </a:r>
            <a:r>
              <a:rPr lang="en-US" sz="2000" dirty="0"/>
              <a:t>should be assessed and the patient should be included in the appropriate treatment plan as soon as possible</a:t>
            </a:r>
            <a:r>
              <a:rPr lang="en-US" sz="2000" dirty="0" smtClean="0"/>
              <a:t>.</a:t>
            </a:r>
          </a:p>
          <a:p>
            <a:pPr lvl="0">
              <a:buFont typeface="+mj-lt"/>
              <a:buAutoNum type="arabicPeriod"/>
            </a:pPr>
            <a:r>
              <a:rPr lang="en-US" sz="2000" dirty="0" smtClean="0"/>
              <a:t>Individual/group </a:t>
            </a:r>
            <a:r>
              <a:rPr lang="en-US" sz="2000" dirty="0"/>
              <a:t>counseling and other behavioral therapies have been established for the treatment of </a:t>
            </a:r>
            <a:r>
              <a:rPr lang="en-US" sz="2000" dirty="0" smtClean="0"/>
              <a:t>Meth </a:t>
            </a:r>
            <a:r>
              <a:rPr lang="en-US" sz="2000" dirty="0"/>
              <a:t>addiction, and some patients may </a:t>
            </a:r>
            <a:r>
              <a:rPr lang="en-US" sz="2000" dirty="0" smtClean="0"/>
              <a:t>need a combination of medication and non-medication treatment.</a:t>
            </a:r>
          </a:p>
          <a:p>
            <a:pPr lvl="0">
              <a:buFont typeface="+mj-lt"/>
              <a:buAutoNum type="arabicPeriod"/>
            </a:pPr>
            <a:r>
              <a:rPr lang="en-US" sz="2000" dirty="0" smtClean="0"/>
              <a:t>Harm reduction for people living with HIV, HCV, HBV should be obtained through behavioral modification..</a:t>
            </a:r>
            <a:endParaRPr lang="en-GB" sz="2000" dirty="0"/>
          </a:p>
          <a:p>
            <a:pPr lvl="0">
              <a:buFont typeface="+mj-lt"/>
              <a:buAutoNum type="arabicPeriod"/>
            </a:pPr>
            <a:r>
              <a:rPr lang="en-US" sz="2000" dirty="0"/>
              <a:t>Family assessments and interventions need to be conducted and adjusted throughout </a:t>
            </a:r>
            <a:r>
              <a:rPr lang="en-US" sz="2000" dirty="0" smtClean="0"/>
              <a:t>the treatment </a:t>
            </a:r>
            <a:r>
              <a:rPr lang="en-US" sz="2000" dirty="0"/>
              <a:t>to meet the needs of the patient. Patients should be evaluated and treated </a:t>
            </a:r>
            <a:r>
              <a:rPr lang="en-US" sz="2000" dirty="0" smtClean="0"/>
              <a:t>for co-occurring diseases (if any ). </a:t>
            </a:r>
          </a:p>
          <a:p>
            <a:pPr lvl="0">
              <a:buFont typeface="+mj-lt"/>
              <a:buAutoNum type="arabicPeriod"/>
            </a:pPr>
            <a:r>
              <a:rPr lang="en-US" sz="2000" dirty="0"/>
              <a:t>The </a:t>
            </a:r>
            <a:r>
              <a:rPr lang="en-US" sz="2000" dirty="0" smtClean="0"/>
              <a:t>comprehensive approach </a:t>
            </a:r>
            <a:r>
              <a:rPr lang="en-US" sz="2000" dirty="0"/>
              <a:t>- including the assessment of both biological, psychological and </a:t>
            </a:r>
            <a:r>
              <a:rPr lang="en-US" sz="2000" dirty="0" smtClean="0"/>
              <a:t>mental factors- </a:t>
            </a:r>
            <a:r>
              <a:rPr lang="en-US" sz="2000" dirty="0"/>
              <a:t>is more effective than just one </a:t>
            </a:r>
            <a:r>
              <a:rPr lang="en-US" sz="2000" dirty="0" smtClean="0"/>
              <a:t>single method. </a:t>
            </a:r>
            <a:endParaRPr lang="en-GB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6308725"/>
            <a:ext cx="44357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Nguồn: Hướng dẫn điều trị Methaphetamine Thái Lan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16213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4855"/>
            <a:ext cx="8229600" cy="840109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endParaRPr lang="en-US" dirty="0">
              <a:solidFill>
                <a:srgbClr val="161616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34179" y="6039916"/>
            <a:ext cx="4139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Report on ATS use in Vietnam , UNODC 2012IVN</a:t>
            </a:r>
            <a:endParaRPr lang="en-US" sz="1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4856"/>
            <a:ext cx="8335695" cy="39825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98511" y="6193804"/>
            <a:ext cx="38902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Report on ATS use in Vietnam , UNODC 2012</a:t>
            </a:r>
            <a:endParaRPr lang="en-US" sz="14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659468" y="4132585"/>
          <a:ext cx="7754843" cy="1940493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6611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79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79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979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974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Type of ATS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PWUD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FSW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ATS users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0451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Methamphetamines (tablet)</a:t>
                      </a:r>
                      <a:endParaRPr 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22.4%</a:t>
                      </a:r>
                      <a:endParaRPr 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5.7%</a:t>
                      </a:r>
                      <a:endParaRPr 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18/9%</a:t>
                      </a:r>
                      <a:endParaRPr 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740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ICE</a:t>
                      </a:r>
                      <a:endParaRPr 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2.8%</a:t>
                      </a:r>
                      <a:endParaRPr 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1.8%</a:t>
                      </a:r>
                      <a:endParaRPr 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1.6%</a:t>
                      </a:r>
                      <a:endParaRPr 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740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Ecstasy</a:t>
                      </a:r>
                      <a:endParaRPr 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1.6%</a:t>
                      </a:r>
                      <a:endParaRPr 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-</a:t>
                      </a:r>
                      <a:endParaRPr 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0.6%</a:t>
                      </a:r>
                      <a:endParaRPr 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4202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Ketamine</a:t>
                      </a:r>
                      <a:endParaRPr 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3.7%</a:t>
                      </a:r>
                      <a:endParaRPr 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3.8%</a:t>
                      </a:r>
                      <a:endParaRPr 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-</a:t>
                      </a:r>
                      <a:endParaRPr 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819400" y="3763502"/>
            <a:ext cx="755944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rgbClr val="313131"/>
                </a:solidFill>
              </a:rPr>
              <a:t>Injecting ATS amongst Key Population in Hanoi, 2012 – UNODC report</a:t>
            </a:r>
            <a:r>
              <a:rPr lang="en-US" sz="1050" dirty="0" smtClean="0"/>
              <a:t>rt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770508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292894" y="76200"/>
            <a:ext cx="8839200" cy="129540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AU" altLang="en-US" sz="3600" dirty="0" smtClean="0">
                <a:cs typeface="Geneva" pitchFamily="-84" charset="0"/>
              </a:rPr>
              <a:t>Meth Use in MMT patients in HCMC with low rate</a:t>
            </a:r>
            <a:r>
              <a:rPr lang="en-AU" altLang="en-US" dirty="0" smtClean="0">
                <a:cs typeface="Geneva" pitchFamily="-84" charset="0"/>
              </a:rPr>
              <a:t/>
            </a:r>
            <a:br>
              <a:rPr lang="en-AU" altLang="en-US" dirty="0" smtClean="0">
                <a:cs typeface="Geneva" pitchFamily="-84" charset="0"/>
              </a:rPr>
            </a:br>
            <a:r>
              <a:rPr lang="en-AU" altLang="en-US" sz="1800" dirty="0" smtClean="0">
                <a:solidFill>
                  <a:schemeClr val="tx1"/>
                </a:solidFill>
                <a:cs typeface="Geneva" pitchFamily="-84" charset="0"/>
              </a:rPr>
              <a:t>(8 clinics with 1.907 patients, Oct 2014)</a:t>
            </a: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5958345"/>
              </p:ext>
            </p:extLst>
          </p:nvPr>
        </p:nvGraphicFramePr>
        <p:xfrm>
          <a:off x="260468" y="1828800"/>
          <a:ext cx="8698707" cy="3648077"/>
        </p:xfrm>
        <a:graphic>
          <a:graphicData uri="http://schemas.openxmlformats.org/drawingml/2006/table">
            <a:tbl>
              <a:tblPr/>
              <a:tblGrid>
                <a:gridCol w="22585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472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928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9387"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Types of drug</a:t>
                      </a:r>
                    </a:p>
                  </a:txBody>
                  <a:tcPr marL="91549" marR="91549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Kiểu xét nghiệm</a:t>
                      </a:r>
                    </a:p>
                  </a:txBody>
                  <a:tcPr marL="91549" marR="91549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Result</a:t>
                      </a:r>
                    </a:p>
                  </a:txBody>
                  <a:tcPr marL="91549" marR="91549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3738"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Morphine/metabolites</a:t>
                      </a:r>
                    </a:p>
                  </a:txBody>
                  <a:tcPr marL="91549" marR="91549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Randomized on patients under treatment for over 6 months</a:t>
                      </a:r>
                    </a:p>
                  </a:txBody>
                  <a:tcPr marL="91549" marR="91549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10.7%</a:t>
                      </a:r>
                    </a:p>
                  </a:txBody>
                  <a:tcPr marL="91549" marR="91549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3738"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Amphetamine</a:t>
                      </a:r>
                    </a:p>
                  </a:txBody>
                  <a:tcPr marL="91549" marR="91549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As indicated by the doctor  on suspected patients</a:t>
                      </a:r>
                    </a:p>
                  </a:txBody>
                  <a:tcPr marL="91549" marR="91549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5.5%</a:t>
                      </a:r>
                    </a:p>
                  </a:txBody>
                  <a:tcPr marL="91549" marR="91549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3738"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Methamphetamine</a:t>
                      </a:r>
                    </a:p>
                  </a:txBody>
                  <a:tcPr marL="91549" marR="91549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As indicated by the doctor  on suspected patients</a:t>
                      </a:r>
                    </a:p>
                  </a:txBody>
                  <a:tcPr marL="91549" marR="91549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7.8%</a:t>
                      </a:r>
                    </a:p>
                  </a:txBody>
                  <a:tcPr marL="91549" marR="91549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3738"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Morphine/metabolites</a:t>
                      </a:r>
                    </a:p>
                  </a:txBody>
                  <a:tcPr marL="91549" marR="91549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As indicated by the doctor  on suspected patients</a:t>
                      </a:r>
                    </a:p>
                  </a:txBody>
                  <a:tcPr marL="91549" marR="91549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35.2%</a:t>
                      </a:r>
                    </a:p>
                  </a:txBody>
                  <a:tcPr marL="91549" marR="91549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53738"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Benzodiazepine</a:t>
                      </a:r>
                    </a:p>
                  </a:txBody>
                  <a:tcPr marL="91549" marR="91549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As indicated by the doctor  on suspected patients</a:t>
                      </a:r>
                    </a:p>
                  </a:txBody>
                  <a:tcPr marL="91549" marR="91549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79646"/>
                        </a:buClr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Geneva" pitchFamily="-84" charset="0"/>
                          <a:cs typeface="Geneva" pitchFamily="-8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4.3%</a:t>
                      </a:r>
                    </a:p>
                  </a:txBody>
                  <a:tcPr marL="91549" marR="91549"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7137" name="TextBox 2"/>
          <p:cNvSpPr txBox="1">
            <a:spLocks noChangeArrowheads="1"/>
          </p:cNvSpPr>
          <p:nvPr/>
        </p:nvSpPr>
        <p:spPr bwMode="auto">
          <a:xfrm>
            <a:off x="609600" y="6019800"/>
            <a:ext cx="7924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79646"/>
              </a:buClr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Geneva" pitchFamily="-84" charset="0"/>
              </a:defRPr>
            </a:lvl1pPr>
            <a:lvl2pPr marL="742950" indent="-285750">
              <a:spcBef>
                <a:spcPct val="20000"/>
              </a:spcBef>
              <a:buClr>
                <a:srgbClr val="F79646"/>
              </a:buClr>
              <a:buFont typeface="Arial" pitchFamily="34" charset="0"/>
              <a:buChar char="–"/>
              <a:defRPr sz="2600">
                <a:solidFill>
                  <a:schemeClr val="tx1"/>
                </a:solidFill>
                <a:latin typeface="Calibri" pitchFamily="34" charset="0"/>
                <a:ea typeface="Geneva" pitchFamily="-84" charset="0"/>
                <a:cs typeface="Geneva" pitchFamily="-84" charset="0"/>
              </a:defRPr>
            </a:lvl2pPr>
            <a:lvl3pPr marL="1143000" indent="-228600">
              <a:spcBef>
                <a:spcPct val="20000"/>
              </a:spcBef>
              <a:buClr>
                <a:srgbClr val="F79646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Geneva" pitchFamily="-84" charset="0"/>
                <a:cs typeface="Geneva" pitchFamily="-84" charset="0"/>
              </a:defRPr>
            </a:lvl3pPr>
            <a:lvl4pPr marL="1600200" indent="-228600">
              <a:spcBef>
                <a:spcPct val="20000"/>
              </a:spcBef>
              <a:buClr>
                <a:srgbClr val="F79646"/>
              </a:buClr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Geneva" pitchFamily="-84" charset="0"/>
                <a:cs typeface="Geneva" pitchFamily="-84" charset="0"/>
              </a:defRPr>
            </a:lvl4pPr>
            <a:lvl5pPr marL="2057400" indent="-228600">
              <a:spcBef>
                <a:spcPct val="20000"/>
              </a:spcBef>
              <a:buClr>
                <a:srgbClr val="F79646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Geneva" pitchFamily="-84" charset="0"/>
                <a:cs typeface="Geneva" pitchFamily="-8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79646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Geneva" pitchFamily="-84" charset="0"/>
                <a:cs typeface="Geneva" pitchFamily="-8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79646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Geneva" pitchFamily="-84" charset="0"/>
                <a:cs typeface="Geneva" pitchFamily="-8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79646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Geneva" pitchFamily="-84" charset="0"/>
                <a:cs typeface="Geneva" pitchFamily="-8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79646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Geneva" pitchFamily="-84" charset="0"/>
                <a:cs typeface="Geneva" pitchFamily="-8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i="1" dirty="0" smtClean="0">
                <a:latin typeface="Times New Roman" pitchFamily="18" charset="0"/>
              </a:rPr>
              <a:t>From statistic report of PAC HCMC in oct 2014</a:t>
            </a:r>
            <a:endParaRPr lang="en-US" altLang="en-US" sz="2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5271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>
                <a:cs typeface="Geneva" pitchFamily="-84" charset="0"/>
              </a:rPr>
              <a:t/>
            </a:r>
            <a:br>
              <a:rPr lang="en-US" altLang="en-US" dirty="0" smtClean="0">
                <a:cs typeface="Geneva" pitchFamily="-84" charset="0"/>
              </a:rPr>
            </a:br>
            <a:r>
              <a:rPr lang="en-US" altLang="en-US" dirty="0" smtClean="0">
                <a:cs typeface="Geneva" pitchFamily="-84" charset="0"/>
              </a:rPr>
              <a:t/>
            </a:r>
            <a:br>
              <a:rPr lang="en-US" altLang="en-US" dirty="0" smtClean="0">
                <a:cs typeface="Geneva" pitchFamily="-84" charset="0"/>
              </a:rPr>
            </a:br>
            <a:r>
              <a:rPr lang="en-US" altLang="en-US" dirty="0" smtClean="0">
                <a:cs typeface="Geneva" pitchFamily="-84" charset="0"/>
              </a:rPr>
              <a:t>Some suggestions for interventions</a:t>
            </a:r>
            <a:r>
              <a:rPr lang="en-US" altLang="en-US" sz="3200" dirty="0" smtClean="0">
                <a:cs typeface="Geneva" pitchFamily="-84" charset="0"/>
              </a:rPr>
              <a:t/>
            </a:r>
            <a:br>
              <a:rPr lang="en-US" altLang="en-US" sz="3200" dirty="0" smtClean="0">
                <a:cs typeface="Geneva" pitchFamily="-84" charset="0"/>
              </a:rPr>
            </a:br>
            <a:r>
              <a:rPr lang="en-US" altLang="en-US" dirty="0" smtClean="0">
                <a:cs typeface="Geneva" pitchFamily="-84" charset="0"/>
              </a:rPr>
              <a:t/>
            </a:r>
            <a:br>
              <a:rPr lang="en-US" altLang="en-US" dirty="0" smtClean="0">
                <a:cs typeface="Geneva" pitchFamily="-84" charset="0"/>
              </a:rPr>
            </a:br>
            <a:endParaRPr lang="en-US" altLang="en-US" dirty="0" smtClean="0">
              <a:cs typeface="Geneva" pitchFamily="-84" charset="0"/>
            </a:endParaRPr>
          </a:p>
        </p:txBody>
      </p:sp>
      <p:sp>
        <p:nvSpPr>
          <p:cNvPr id="49155" name="TextBox 1"/>
          <p:cNvSpPr txBox="1">
            <a:spLocks noChangeArrowheads="1"/>
          </p:cNvSpPr>
          <p:nvPr/>
        </p:nvSpPr>
        <p:spPr bwMode="auto">
          <a:xfrm>
            <a:off x="497958" y="990600"/>
            <a:ext cx="8458200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lr>
                <a:srgbClr val="F79646"/>
              </a:buClr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Geneva" pitchFamily="-84" charset="0"/>
              </a:defRPr>
            </a:lvl1pPr>
            <a:lvl2pPr marL="914400" indent="-457200">
              <a:spcBef>
                <a:spcPct val="20000"/>
              </a:spcBef>
              <a:buClr>
                <a:srgbClr val="F79646"/>
              </a:buClr>
              <a:buFont typeface="Arial" pitchFamily="34" charset="0"/>
              <a:buChar char="–"/>
              <a:defRPr sz="2600">
                <a:solidFill>
                  <a:schemeClr val="tx1"/>
                </a:solidFill>
                <a:latin typeface="Calibri" pitchFamily="34" charset="0"/>
                <a:ea typeface="Geneva" pitchFamily="-84" charset="0"/>
                <a:cs typeface="Geneva" pitchFamily="-84" charset="0"/>
              </a:defRPr>
            </a:lvl2pPr>
            <a:lvl3pPr marL="1371600" indent="-457200">
              <a:spcBef>
                <a:spcPct val="20000"/>
              </a:spcBef>
              <a:buClr>
                <a:srgbClr val="F79646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Geneva" pitchFamily="-84" charset="0"/>
                <a:cs typeface="Geneva" pitchFamily="-84" charset="0"/>
              </a:defRPr>
            </a:lvl3pPr>
            <a:lvl4pPr marL="1600200" indent="-228600">
              <a:spcBef>
                <a:spcPct val="20000"/>
              </a:spcBef>
              <a:buClr>
                <a:srgbClr val="F79646"/>
              </a:buClr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Geneva" pitchFamily="-84" charset="0"/>
                <a:cs typeface="Geneva" pitchFamily="-84" charset="0"/>
              </a:defRPr>
            </a:lvl4pPr>
            <a:lvl5pPr marL="2057400" indent="-228600">
              <a:spcBef>
                <a:spcPct val="20000"/>
              </a:spcBef>
              <a:buClr>
                <a:srgbClr val="F79646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Geneva" pitchFamily="-84" charset="0"/>
                <a:cs typeface="Geneva" pitchFamily="-8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79646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Geneva" pitchFamily="-84" charset="0"/>
                <a:cs typeface="Geneva" pitchFamily="-8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79646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Geneva" pitchFamily="-84" charset="0"/>
                <a:cs typeface="Geneva" pitchFamily="-8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79646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Geneva" pitchFamily="-84" charset="0"/>
                <a:cs typeface="Geneva" pitchFamily="-8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79646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Geneva" pitchFamily="-84" charset="0"/>
                <a:cs typeface="Geneva" pitchFamily="-8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AutoNum type="arabicPeriod"/>
            </a:pPr>
            <a:r>
              <a:rPr lang="en-US" altLang="en-US" dirty="0" smtClean="0">
                <a:cs typeface="Arial" pitchFamily="34" charset="0"/>
              </a:rPr>
              <a:t>Evaluation, detection, categorization</a:t>
            </a:r>
            <a:endParaRPr lang="en-US" altLang="en-US" dirty="0">
              <a:cs typeface="Arial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AutoNum type="arabicPeriod"/>
            </a:pPr>
            <a:r>
              <a:rPr lang="en-US" altLang="en-US" dirty="0" smtClean="0">
                <a:cs typeface="Arial" pitchFamily="34" charset="0"/>
              </a:rPr>
              <a:t>Enhancement of non-medication therapies:</a:t>
            </a:r>
            <a:endParaRPr lang="en-US" altLang="en-US" dirty="0">
              <a:cs typeface="Arial" pitchFamily="34" charset="0"/>
            </a:endParaRPr>
          </a:p>
          <a:p>
            <a:pPr lvl="1" eaLnBrk="1" hangingPunct="1"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lang="en-US" altLang="en-US" sz="2800" dirty="0" smtClean="0">
                <a:ea typeface="MS PGothic" pitchFamily="34" charset="-128"/>
                <a:cs typeface="Arial" pitchFamily="34" charset="0"/>
              </a:rPr>
              <a:t>Motivational Interviewing</a:t>
            </a:r>
            <a:endParaRPr lang="en-US" altLang="en-US" sz="2800" dirty="0">
              <a:ea typeface="MS PGothic" pitchFamily="34" charset="-128"/>
              <a:cs typeface="Arial" pitchFamily="34" charset="0"/>
            </a:endParaRPr>
          </a:p>
          <a:p>
            <a:pPr lvl="1" eaLnBrk="1" hangingPunct="1"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lang="en-US" altLang="en-US" sz="2800" dirty="0" smtClean="0">
                <a:ea typeface="MS PGothic" pitchFamily="34" charset="-128"/>
                <a:cs typeface="Arial" pitchFamily="34" charset="0"/>
              </a:rPr>
              <a:t>CBT using Matrix model</a:t>
            </a:r>
            <a:endParaRPr lang="en-US" altLang="en-US" sz="2800" dirty="0">
              <a:ea typeface="MS PGothic" pitchFamily="34" charset="-128"/>
              <a:cs typeface="Arial" pitchFamily="34" charset="0"/>
            </a:endParaRPr>
          </a:p>
          <a:p>
            <a:pPr lvl="1" eaLnBrk="1" hangingPunct="1"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lang="en-US" altLang="en-US" sz="2800" dirty="0" smtClean="0">
                <a:ea typeface="MS PGothic" pitchFamily="34" charset="-128"/>
                <a:cs typeface="Arial" pitchFamily="34" charset="0"/>
              </a:rPr>
              <a:t>Social Support group</a:t>
            </a:r>
            <a:endParaRPr lang="en-US" altLang="en-US" sz="2800" dirty="0">
              <a:ea typeface="MS PGothic" pitchFamily="34" charset="-128"/>
              <a:cs typeface="Arial" pitchFamily="34" charset="0"/>
            </a:endParaRPr>
          </a:p>
          <a:p>
            <a:pPr lvl="1" eaLnBrk="1" hangingPunct="1"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lang="en-US" altLang="en-US" sz="2800" dirty="0" smtClean="0">
                <a:ea typeface="MS PGothic" pitchFamily="34" charset="-128"/>
                <a:cs typeface="Arial" pitchFamily="34" charset="0"/>
              </a:rPr>
              <a:t>Contingency Management </a:t>
            </a:r>
          </a:p>
          <a:p>
            <a:pPr lvl="1" eaLnBrk="1" hangingPunct="1"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lang="en-US" altLang="en-US" sz="2800" dirty="0" smtClean="0">
                <a:ea typeface="MS PGothic" pitchFamily="34" charset="-128"/>
                <a:cs typeface="Arial" pitchFamily="34" charset="0"/>
              </a:rPr>
              <a:t>12-steps model</a:t>
            </a:r>
            <a:endParaRPr lang="en-US" altLang="en-US" sz="2800" dirty="0">
              <a:ea typeface="MS PGothic" pitchFamily="34" charset="-128"/>
              <a:cs typeface="Arial" pitchFamily="34" charset="0"/>
            </a:endParaRPr>
          </a:p>
          <a:p>
            <a:pPr marL="514350" indent="-514350">
              <a:spcBef>
                <a:spcPct val="0"/>
              </a:spcBef>
              <a:buClrTx/>
              <a:buFont typeface="+mj-lt"/>
              <a:buAutoNum type="arabicPeriod"/>
            </a:pPr>
            <a:r>
              <a:rPr lang="en-US" altLang="en-US" sz="3000" dirty="0" smtClean="0">
                <a:cs typeface="Arial" pitchFamily="34" charset="0"/>
              </a:rPr>
              <a:t>Refer to mental specialist for any mental disorders occurring.</a:t>
            </a:r>
            <a:endParaRPr lang="en-US" altLang="en-US" sz="3000" dirty="0">
              <a:cs typeface="Arial" pitchFamily="34" charset="0"/>
            </a:endParaRPr>
          </a:p>
          <a:p>
            <a:pPr lvl="1" eaLnBrk="1" hangingPunct="1">
              <a:spcBef>
                <a:spcPct val="0"/>
              </a:spcBef>
              <a:buClrTx/>
              <a:buFontTx/>
              <a:buNone/>
            </a:pPr>
            <a:endParaRPr lang="en-US" altLang="en-US" sz="2800" dirty="0">
              <a:ea typeface="MS PGothic" pitchFamily="34" charset="-128"/>
              <a:cs typeface="Arial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AutoNum type="arabicPeriod"/>
            </a:pPr>
            <a:endParaRPr lang="en-US" altLang="en-US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3547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38200"/>
          </a:xfrm>
        </p:spPr>
        <p:txBody>
          <a:bodyPr/>
          <a:lstStyle/>
          <a:p>
            <a:r>
              <a:rPr lang="en-GB" dirty="0" smtClean="0"/>
              <a:t>1. </a:t>
            </a:r>
            <a:r>
              <a:rPr lang="en-US" altLang="en-US" dirty="0">
                <a:cs typeface="Geneva" pitchFamily="-84" charset="0"/>
              </a:rPr>
              <a:t>Some suggestions for interventions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225959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ight Arrow 2"/>
          <p:cNvSpPr/>
          <p:nvPr/>
        </p:nvSpPr>
        <p:spPr bwMode="auto">
          <a:xfrm>
            <a:off x="447472" y="1813719"/>
            <a:ext cx="2590800" cy="12954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>Structured treatment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  <p:sp>
        <p:nvSpPr>
          <p:cNvPr id="5" name="Right Arrow 4"/>
          <p:cNvSpPr/>
          <p:nvPr/>
        </p:nvSpPr>
        <p:spPr bwMode="auto">
          <a:xfrm>
            <a:off x="447472" y="4800600"/>
            <a:ext cx="2752928" cy="12954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</a:rPr>
              <a:t>Behavioural reinforcement</a:t>
            </a:r>
          </a:p>
        </p:txBody>
      </p:sp>
      <p:sp>
        <p:nvSpPr>
          <p:cNvPr id="6" name="Right Arrow 5"/>
          <p:cNvSpPr/>
          <p:nvPr/>
        </p:nvSpPr>
        <p:spPr bwMode="auto">
          <a:xfrm>
            <a:off x="457200" y="3200400"/>
            <a:ext cx="2590800" cy="12954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</a:rPr>
              <a:t>Brief Intervention, referral</a:t>
            </a:r>
            <a:r>
              <a:rPr kumimoji="0" lang="en-GB" sz="1800" b="0" i="0" u="none" strike="noStrike" cap="none" normalizeH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</a:rPr>
              <a:t> to treatment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289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altLang="en-US" b="1" dirty="0" smtClean="0">
                <a:solidFill>
                  <a:srgbClr val="002060"/>
                </a:solidFill>
              </a:rPr>
              <a:t>Part </a:t>
            </a:r>
            <a:r>
              <a:rPr lang="en-GB" altLang="en-US" b="1" dirty="0">
                <a:solidFill>
                  <a:srgbClr val="002060"/>
                </a:solidFill>
              </a:rPr>
              <a:t>1: </a:t>
            </a:r>
            <a:r>
              <a:rPr lang="en-US" b="1" dirty="0"/>
              <a:t>Use of ATS and the risk of HIV infection in the United States: Some models of intervention</a:t>
            </a:r>
            <a:endParaRPr lang="en-US" altLang="en-US" b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 eaLnBrk="0" fontAlgn="base" hangingPunct="0">
              <a:spcAft>
                <a:spcPct val="0"/>
              </a:spcAft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Vietnam HIV – Addiction Technology Transfer Center (VHATTC)</a:t>
            </a:r>
          </a:p>
          <a:p>
            <a:pPr lvl="0" eaLnBrk="0" fontAlgn="base" hangingPunct="0">
              <a:spcAft>
                <a:spcPct val="0"/>
              </a:spcAft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University of Medicine and Pharmacy in HCMC</a:t>
            </a:r>
            <a:endParaRPr lang="vi-VN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5943600"/>
            <a:ext cx="914400" cy="914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228600"/>
            <a:ext cx="7086600" cy="1208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1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1. Screening ATS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229600" cy="4572000"/>
          </a:xfrm>
        </p:spPr>
        <p:txBody>
          <a:bodyPr/>
          <a:lstStyle/>
          <a:p>
            <a:r>
              <a:rPr lang="en-US" dirty="0" smtClean="0"/>
              <a:t>Khám đầu vào BN nhiễm HIV: bổ sung thêm câu hỏi về sử dụng ATS và các hành vi nguy cơ liên quan</a:t>
            </a:r>
          </a:p>
          <a:p>
            <a:r>
              <a:rPr lang="en-US" dirty="0" smtClean="0"/>
              <a:t>Focus on check and follow-up the patients who:</a:t>
            </a:r>
          </a:p>
          <a:p>
            <a:pPr lvl="1"/>
            <a:r>
              <a:rPr lang="en-US" dirty="0" smtClean="0"/>
              <a:t>Inject heroin and/or are in MMT treatment</a:t>
            </a:r>
          </a:p>
          <a:p>
            <a:pPr lvl="1"/>
            <a:r>
              <a:rPr lang="en-US" dirty="0" smtClean="0"/>
              <a:t>MSM, FSW</a:t>
            </a:r>
          </a:p>
          <a:p>
            <a:pPr lvl="1"/>
            <a:r>
              <a:rPr lang="en-US" dirty="0" smtClean="0"/>
              <a:t>Low adherence to treatment</a:t>
            </a:r>
          </a:p>
          <a:p>
            <a:pPr lvl="1"/>
            <a:r>
              <a:rPr lang="en-US" dirty="0" smtClean="0"/>
              <a:t>Low responsiveness to treatment (high viral load)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849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1. Evaluation of ATS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4572000"/>
          </a:xfrm>
        </p:spPr>
        <p:txBody>
          <a:bodyPr/>
          <a:lstStyle/>
          <a:p>
            <a:r>
              <a:rPr lang="en-US" dirty="0" smtClean="0"/>
              <a:t>Risks evaluation and counseling of ATS use on patients</a:t>
            </a:r>
          </a:p>
          <a:p>
            <a:r>
              <a:rPr lang="en-US" dirty="0" smtClean="0"/>
              <a:t>Evaluation of mental disorders induced by ATS: depression, anxiety, psychosis, cognition impairment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870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763000" cy="8382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2. Enhancement of non-medication approaches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1659909"/>
              </p:ext>
            </p:extLst>
          </p:nvPr>
        </p:nvGraphicFramePr>
        <p:xfrm>
          <a:off x="152400" y="990600"/>
          <a:ext cx="8915400" cy="495300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33600">
                  <a:extLst>
                    <a:ext uri="{9D8B030D-6E8A-4147-A177-3AD203B41FA5}">
                      <a16:colId xmlns:a16="http://schemas.microsoft.com/office/drawing/2014/main" val="866030349"/>
                    </a:ext>
                  </a:extLst>
                </a:gridCol>
                <a:gridCol w="2324100">
                  <a:extLst>
                    <a:ext uri="{9D8B030D-6E8A-4147-A177-3AD203B41FA5}">
                      <a16:colId xmlns:a16="http://schemas.microsoft.com/office/drawing/2014/main" val="311562586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51565881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937847333"/>
                    </a:ext>
                  </a:extLst>
                </a:gridCol>
              </a:tblGrid>
              <a:tr h="737681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Psycho-social</a:t>
                      </a:r>
                      <a:r>
                        <a:rPr lang="en-GB" baseline="0" dirty="0" smtClean="0"/>
                        <a:t> interventions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Objectives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Venues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Level of evidence/ recommendation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45965881"/>
                  </a:ext>
                </a:extLst>
              </a:tr>
              <a:tr h="1369979">
                <a:tc>
                  <a:txBody>
                    <a:bodyPr/>
                    <a:lstStyle/>
                    <a:p>
                      <a:r>
                        <a:rPr lang="en-GB" dirty="0" smtClean="0"/>
                        <a:t>Response and</a:t>
                      </a:r>
                      <a:r>
                        <a:rPr lang="en-GB" baseline="0" dirty="0" smtClean="0"/>
                        <a:t> provide information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To</a:t>
                      </a:r>
                      <a:r>
                        <a:rPr lang="en-GB" baseline="0" dirty="0" smtClean="0"/>
                        <a:t> help patients recognize their use pattern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All levels, social workers,</a:t>
                      </a:r>
                      <a:r>
                        <a:rPr lang="en-GB" baseline="0" dirty="0" smtClean="0"/>
                        <a:t> CBOs, ARV/MMT clinics (3-5 mins)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Strong/Strong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6993473"/>
                  </a:ext>
                </a:extLst>
              </a:tr>
              <a:tr h="1053830">
                <a:tc>
                  <a:txBody>
                    <a:bodyPr/>
                    <a:lstStyle/>
                    <a:p>
                      <a:r>
                        <a:rPr lang="en-GB" dirty="0" smtClean="0"/>
                        <a:t>Brief Interventions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To</a:t>
                      </a:r>
                      <a:r>
                        <a:rPr lang="en-GB" baseline="0" dirty="0" smtClean="0"/>
                        <a:t> encourage patients to enter higher level of treatment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Community,</a:t>
                      </a:r>
                      <a:r>
                        <a:rPr lang="en-GB" baseline="0" dirty="0" smtClean="0"/>
                        <a:t> district-level</a:t>
                      </a:r>
                    </a:p>
                    <a:p>
                      <a:r>
                        <a:rPr lang="en-GB" baseline="0" dirty="0" smtClean="0"/>
                        <a:t>(3-15 mins)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Strong/Strong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4758642"/>
                  </a:ext>
                </a:extLst>
              </a:tr>
              <a:tr h="737681">
                <a:tc>
                  <a:txBody>
                    <a:bodyPr/>
                    <a:lstStyle/>
                    <a:p>
                      <a:r>
                        <a:rPr lang="en-GB" dirty="0" smtClean="0"/>
                        <a:t>Matrix model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To</a:t>
                      </a:r>
                      <a:r>
                        <a:rPr lang="en-GB" baseline="0" dirty="0" smtClean="0"/>
                        <a:t> d</a:t>
                      </a:r>
                      <a:r>
                        <a:rPr lang="en-GB" dirty="0" smtClean="0"/>
                        <a:t>evelop preventive skills on relapse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Community,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District-level</a:t>
                      </a:r>
                      <a:r>
                        <a:rPr lang="en-GB" baseline="0" dirty="0" smtClean="0"/>
                        <a:t> or upper levels</a:t>
                      </a:r>
                      <a:endParaRPr lang="en-GB" dirty="0" smtClean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Strong/Strong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648822"/>
                  </a:ext>
                </a:extLst>
              </a:tr>
              <a:tr h="1053830">
                <a:tc>
                  <a:txBody>
                    <a:bodyPr/>
                    <a:lstStyle/>
                    <a:p>
                      <a:r>
                        <a:rPr lang="en-GB" dirty="0" smtClean="0"/>
                        <a:t>CBT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To change thoughts, awareness,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behaviours related to drug use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District-level</a:t>
                      </a:r>
                      <a:r>
                        <a:rPr lang="en-GB" baseline="0" dirty="0" smtClean="0"/>
                        <a:t> or upper levels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Strong/Medium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65110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9058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763000" cy="8382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2. Enhancement of non-medication interventions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1849282"/>
              </p:ext>
            </p:extLst>
          </p:nvPr>
        </p:nvGraphicFramePr>
        <p:xfrm>
          <a:off x="76200" y="1066800"/>
          <a:ext cx="9067804" cy="4953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>
                  <a:extLst>
                    <a:ext uri="{9D8B030D-6E8A-4147-A177-3AD203B41FA5}">
                      <a16:colId xmlns:a16="http://schemas.microsoft.com/office/drawing/2014/main" val="866030349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3115625863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1515658811"/>
                    </a:ext>
                  </a:extLst>
                </a:gridCol>
                <a:gridCol w="2286004">
                  <a:extLst>
                    <a:ext uri="{9D8B030D-6E8A-4147-A177-3AD203B41FA5}">
                      <a16:colId xmlns:a16="http://schemas.microsoft.com/office/drawing/2014/main" val="937847333"/>
                    </a:ext>
                  </a:extLst>
                </a:gridCol>
              </a:tblGrid>
              <a:tr h="737681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Psycho-social</a:t>
                      </a:r>
                      <a:r>
                        <a:rPr lang="en-GB" baseline="0" dirty="0" smtClean="0"/>
                        <a:t> interventions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Objectives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Venues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Level of evidence/ recommendation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45965881"/>
                  </a:ext>
                </a:extLst>
              </a:tr>
              <a:tr h="1053830">
                <a:tc>
                  <a:txBody>
                    <a:bodyPr/>
                    <a:lstStyle/>
                    <a:p>
                      <a:r>
                        <a:rPr lang="en-GB" dirty="0" smtClean="0"/>
                        <a:t>Motivational</a:t>
                      </a:r>
                      <a:r>
                        <a:rPr lang="en-GB" baseline="0" dirty="0" smtClean="0"/>
                        <a:t> Interviewing and Motivation Incentives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Behavioural modifications</a:t>
                      </a:r>
                      <a:r>
                        <a:rPr lang="en-GB" baseline="0" dirty="0" smtClean="0"/>
                        <a:t> through self-awareness process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Community,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District-level</a:t>
                      </a:r>
                      <a:r>
                        <a:rPr lang="en-GB" baseline="0" dirty="0" smtClean="0"/>
                        <a:t> or upper levels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Strong/Strong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3830">
                <a:tc>
                  <a:txBody>
                    <a:bodyPr/>
                    <a:lstStyle/>
                    <a:p>
                      <a:r>
                        <a:rPr lang="en-GB" dirty="0" smtClean="0"/>
                        <a:t>Family therapies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Advance</a:t>
                      </a:r>
                      <a:r>
                        <a:rPr lang="en-GB" baseline="0" dirty="0" smtClean="0"/>
                        <a:t> the role of family in recovery process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District-level</a:t>
                      </a:r>
                      <a:r>
                        <a:rPr lang="en-GB" baseline="0" dirty="0" smtClean="0"/>
                        <a:t> or upper levels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Medium/Strong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6993473"/>
                  </a:ext>
                </a:extLst>
              </a:tr>
              <a:tr h="1053830">
                <a:tc>
                  <a:txBody>
                    <a:bodyPr/>
                    <a:lstStyle/>
                    <a:p>
                      <a:r>
                        <a:rPr lang="en-GB" dirty="0" smtClean="0"/>
                        <a:t>12-step therapy,</a:t>
                      </a:r>
                      <a:r>
                        <a:rPr lang="en-GB" baseline="0" dirty="0" smtClean="0"/>
                        <a:t> self-help group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Group-based</a:t>
                      </a:r>
                      <a:r>
                        <a:rPr lang="en-GB" baseline="0" dirty="0" smtClean="0"/>
                        <a:t> behavioural modifications for long-term recovery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Community,</a:t>
                      </a:r>
                      <a:r>
                        <a:rPr lang="en-GB" baseline="0" dirty="0" smtClean="0"/>
                        <a:t> CBOs, religions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Strong/Medium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53830">
                <a:tc>
                  <a:txBody>
                    <a:bodyPr/>
                    <a:lstStyle/>
                    <a:p>
                      <a:r>
                        <a:rPr lang="en-GB" dirty="0" smtClean="0"/>
                        <a:t>Case management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Difficult case management and referrals to services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Community or</a:t>
                      </a:r>
                      <a:r>
                        <a:rPr lang="en-GB" baseline="0" dirty="0" smtClean="0"/>
                        <a:t> district-level (through DOLISA)</a:t>
                      </a:r>
                      <a:endParaRPr lang="en-GB" dirty="0" smtClean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Medium/Medium</a:t>
                      </a:r>
                      <a:endParaRPr lang="en-GB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47586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3410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3. Referral to 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4572000"/>
          </a:xfrm>
        </p:spPr>
        <p:txBody>
          <a:bodyPr/>
          <a:lstStyle/>
          <a:p>
            <a:r>
              <a:rPr lang="en-US" dirty="0" smtClean="0"/>
              <a:t>For: </a:t>
            </a:r>
          </a:p>
          <a:p>
            <a:pPr lvl="1"/>
            <a:r>
              <a:rPr lang="en-US" dirty="0" smtClean="0"/>
              <a:t>ATS abuser/ATS Addicted patients</a:t>
            </a:r>
          </a:p>
          <a:p>
            <a:pPr lvl="1"/>
            <a:r>
              <a:rPr lang="en-US" dirty="0" smtClean="0"/>
              <a:t>Having signs of mental disorders</a:t>
            </a:r>
          </a:p>
          <a:p>
            <a:r>
              <a:rPr lang="en-US" dirty="0" smtClean="0"/>
              <a:t>Refer to:</a:t>
            </a:r>
          </a:p>
          <a:p>
            <a:pPr lvl="1"/>
            <a:r>
              <a:rPr lang="en-US" dirty="0" smtClean="0"/>
              <a:t>Local mental health clinics</a:t>
            </a:r>
          </a:p>
          <a:p>
            <a:pPr lvl="1"/>
            <a:r>
              <a:rPr lang="en-US" dirty="0" smtClean="0"/>
              <a:t>Mental health hospitals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748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3670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3. Guarantee of referral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Usually Meth users do not seek for mental healthcare (disease denial, fear of stigma, financial barriers, etc.)</a:t>
            </a:r>
          </a:p>
          <a:p>
            <a:r>
              <a:rPr lang="en-US" dirty="0" smtClean="0"/>
              <a:t>Encouragement of mental health check:</a:t>
            </a:r>
          </a:p>
          <a:p>
            <a:pPr lvl="1"/>
            <a:r>
              <a:rPr lang="en-US" dirty="0" smtClean="0"/>
              <a:t>Introduce venue and specialized doctors</a:t>
            </a:r>
          </a:p>
          <a:p>
            <a:pPr lvl="1"/>
            <a:r>
              <a:rPr lang="en-US" dirty="0" smtClean="0"/>
              <a:t>Support from family</a:t>
            </a:r>
          </a:p>
          <a:p>
            <a:pPr lvl="1"/>
            <a:r>
              <a:rPr lang="en-US" dirty="0" smtClean="0"/>
              <a:t>Check and promote</a:t>
            </a:r>
          </a:p>
          <a:p>
            <a:pPr lvl="1"/>
            <a:r>
              <a:rPr lang="en-US" dirty="0" smtClean="0"/>
              <a:t>Organize periodical mental health check at OPCs?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71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3857" y="0"/>
            <a:ext cx="8001000" cy="7043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011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8229600" cy="838200"/>
          </a:xfrm>
        </p:spPr>
        <p:txBody>
          <a:bodyPr>
            <a:normAutofit/>
          </a:bodyPr>
          <a:lstStyle/>
          <a:p>
            <a:r>
              <a:rPr lang="en-GB" dirty="0" smtClean="0"/>
              <a:t>Patients’ options: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8905350"/>
              </p:ext>
            </p:extLst>
          </p:nvPr>
        </p:nvGraphicFramePr>
        <p:xfrm>
          <a:off x="457200" y="1066800"/>
          <a:ext cx="8229600" cy="556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/>
          <p:nvPr/>
        </p:nvSpPr>
        <p:spPr>
          <a:xfrm>
            <a:off x="5029200" y="1143000"/>
            <a:ext cx="3657600" cy="381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Patients are not ready</a:t>
            </a:r>
            <a:endParaRPr lang="en-GB" b="1" dirty="0"/>
          </a:p>
        </p:txBody>
      </p:sp>
      <p:sp>
        <p:nvSpPr>
          <p:cNvPr id="6" name="Rectangle 5"/>
          <p:cNvSpPr/>
          <p:nvPr/>
        </p:nvSpPr>
        <p:spPr>
          <a:xfrm>
            <a:off x="457200" y="1143000"/>
            <a:ext cx="3657600" cy="381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Patients agree to enter treatment</a:t>
            </a:r>
            <a:endParaRPr lang="en-GB" b="1" dirty="0"/>
          </a:p>
        </p:txBody>
      </p:sp>
      <p:sp>
        <p:nvSpPr>
          <p:cNvPr id="7" name="Up Arrow Callout 6"/>
          <p:cNvSpPr/>
          <p:nvPr/>
        </p:nvSpPr>
        <p:spPr>
          <a:xfrm>
            <a:off x="5181600" y="6096000"/>
            <a:ext cx="3505200" cy="762000"/>
          </a:xfrm>
          <a:prstGeom prst="upArrowCallou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Thái độ nhân viên rất quan trọng để bệnh nhân quay lại điều trị</a:t>
            </a:r>
            <a:endParaRPr lang="en-GB" dirty="0"/>
          </a:p>
        </p:txBody>
      </p:sp>
      <p:sp>
        <p:nvSpPr>
          <p:cNvPr id="8" name="Up Arrow Callout 7"/>
          <p:cNvSpPr/>
          <p:nvPr/>
        </p:nvSpPr>
        <p:spPr>
          <a:xfrm>
            <a:off x="533400" y="6019800"/>
            <a:ext cx="3657600" cy="762000"/>
          </a:xfrm>
          <a:prstGeom prst="upArrowCallou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There is no single appropriate therapy for all patients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598699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38200"/>
          </a:xfrm>
        </p:spPr>
        <p:txBody>
          <a:bodyPr/>
          <a:lstStyle/>
          <a:p>
            <a:r>
              <a:rPr lang="en-GB" dirty="0" smtClean="0"/>
              <a:t>MMT clinics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229600" cy="4572000"/>
          </a:xfrm>
        </p:spPr>
        <p:txBody>
          <a:bodyPr/>
          <a:lstStyle/>
          <a:p>
            <a:r>
              <a:rPr lang="en-GB" dirty="0"/>
              <a:t>Sử dụng các thông tin đánh giá sẵn có</a:t>
            </a:r>
          </a:p>
          <a:p>
            <a:r>
              <a:rPr lang="en-GB" dirty="0"/>
              <a:t>Can thiệp ngắn với những bệnh nhân bắt đầu</a:t>
            </a:r>
          </a:p>
          <a:p>
            <a:r>
              <a:rPr lang="en-GB" dirty="0"/>
              <a:t>Các thông tin giảm tác hại khi dùng các chất </a:t>
            </a:r>
            <a:r>
              <a:rPr lang="en-GB" dirty="0" smtClean="0"/>
              <a:t>kích</a:t>
            </a:r>
            <a:r>
              <a:rPr lang="en-GB" dirty="0"/>
              <a:t> </a:t>
            </a:r>
            <a:r>
              <a:rPr lang="en-GB" dirty="0" smtClean="0"/>
              <a:t>thích</a:t>
            </a:r>
            <a:endParaRPr lang="en-GB" dirty="0"/>
          </a:p>
          <a:p>
            <a:r>
              <a:rPr lang="en-GB" dirty="0"/>
              <a:t>Can thiệp có cấu trúc với những bệnh nhân mức độ nghiêm trọng</a:t>
            </a:r>
          </a:p>
          <a:p>
            <a:r>
              <a:rPr lang="en-GB" dirty="0"/>
              <a:t>Chuyển gởi chuyên khoa tâm thần khi cần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7584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6100" y="4707989"/>
            <a:ext cx="2169890" cy="1616611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3948735"/>
            <a:ext cx="1966344" cy="1371868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9432" y="5104433"/>
            <a:ext cx="1761169" cy="148720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3411837"/>
            <a:ext cx="1655513" cy="55056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997" y="3857334"/>
            <a:ext cx="2353003" cy="20862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8362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MMT clinics</a:t>
            </a:r>
            <a:endParaRPr lang="en-US" sz="36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039812"/>
            <a:ext cx="2352675" cy="19431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1295400" y="858698"/>
            <a:ext cx="609600" cy="568604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5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1</a:t>
            </a:r>
            <a:endParaRPr lang="en-US" sz="35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80872" y="2440008"/>
            <a:ext cx="23775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Capacity building</a:t>
            </a:r>
            <a:endParaRPr lang="en-US" sz="2400" dirty="0">
              <a:solidFill>
                <a:srgbClr val="0000CC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046569" y="1702100"/>
            <a:ext cx="3048000" cy="1552575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4572000" y="1371600"/>
            <a:ext cx="609600" cy="568604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5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2</a:t>
            </a:r>
            <a:endParaRPr lang="en-US" sz="35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046569" y="1295400"/>
            <a:ext cx="26516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Enhance counseling</a:t>
            </a:r>
            <a:endParaRPr lang="en-US" sz="2400" dirty="0">
              <a:solidFill>
                <a:srgbClr val="008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620000" y="1426107"/>
            <a:ext cx="11272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 35 yo</a:t>
            </a:r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915313" y="2231035"/>
            <a:ext cx="22286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Used to use </a:t>
            </a:r>
            <a:r>
              <a:rPr lang="en-US" sz="2400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ATS</a:t>
            </a:r>
            <a:endParaRPr lang="en-US" sz="2400" dirty="0">
              <a:solidFill>
                <a:srgbClr val="FF0066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72000" y="3097097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Depend on family supports to pay for MMT</a:t>
            </a:r>
            <a:endParaRPr lang="en-US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457200" y="3657600"/>
            <a:ext cx="609600" cy="568604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5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3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3072" y="3948735"/>
            <a:ext cx="1578928" cy="480713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088" y="5308699"/>
            <a:ext cx="1148712" cy="825131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481627" y="4800600"/>
            <a:ext cx="732445" cy="6076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60000"/>
              </a:lnSpc>
            </a:pPr>
            <a:r>
              <a:rPr lang="en-US" sz="24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ATS</a:t>
            </a:r>
            <a:endParaRPr lang="en-US" sz="2400" dirty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5158590"/>
            <a:ext cx="2268206" cy="169941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4507617"/>
            <a:ext cx="791218" cy="826383"/>
          </a:xfrm>
          <a:prstGeom prst="rect">
            <a:avLst/>
          </a:prstGeom>
        </p:spPr>
      </p:pic>
      <p:sp>
        <p:nvSpPr>
          <p:cNvPr id="27" name="Oval 26"/>
          <p:cNvSpPr/>
          <p:nvPr/>
        </p:nvSpPr>
        <p:spPr>
          <a:xfrm>
            <a:off x="4889005" y="4478201"/>
            <a:ext cx="609600" cy="568604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5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4</a:t>
            </a:r>
            <a:endParaRPr lang="en-US" sz="35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334333" y="6324600"/>
            <a:ext cx="15872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AMP/MET</a:t>
            </a:r>
            <a:endParaRPr lang="en-US" sz="2400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271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 flipV="1">
            <a:off x="6319838" y="4313238"/>
            <a:ext cx="2255837" cy="12207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7712075" y="2225675"/>
            <a:ext cx="863600" cy="4632325"/>
          </a:xfrm>
          <a:prstGeom prst="rect">
            <a:avLst/>
          </a:prstGeom>
          <a:solidFill>
            <a:srgbClr val="FF0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rgbClr val="1E344B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3675" y="960438"/>
            <a:ext cx="8828088" cy="944562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Definitions of a Spectrum: </a:t>
            </a:r>
            <a:br>
              <a:rPr lang="en-US" dirty="0" smtClean="0"/>
            </a:br>
            <a:r>
              <a:rPr lang="en-US" dirty="0" smtClean="0"/>
              <a:t>Substance </a:t>
            </a:r>
            <a:r>
              <a:rPr lang="en-US" dirty="0"/>
              <a:t>Use </a:t>
            </a:r>
            <a:r>
              <a:rPr lang="en-US" dirty="0" smtClean="0"/>
              <a:t>to Substance Use Disorder</a:t>
            </a:r>
            <a:endParaRPr lang="en-US" dirty="0"/>
          </a:p>
        </p:txBody>
      </p:sp>
      <p:sp>
        <p:nvSpPr>
          <p:cNvPr id="2" name="Isosceles Triangle 1"/>
          <p:cNvSpPr/>
          <p:nvPr/>
        </p:nvSpPr>
        <p:spPr>
          <a:xfrm rot="5400000">
            <a:off x="2590800" y="152401"/>
            <a:ext cx="3678237" cy="8291512"/>
          </a:xfrm>
          <a:prstGeom prst="triangle">
            <a:avLst>
              <a:gd name="adj" fmla="val 50324"/>
            </a:avLst>
          </a:prstGeom>
          <a:gradFill flip="none" rotWithShape="1">
            <a:gsLst>
              <a:gs pos="65000">
                <a:srgbClr val="FFFF00"/>
              </a:gs>
              <a:gs pos="18000">
                <a:srgbClr val="07A516"/>
              </a:gs>
              <a:gs pos="95000">
                <a:srgbClr val="FF0000"/>
              </a:gs>
            </a:gsLst>
            <a:lin ang="16200000" scaled="1"/>
            <a:tileRect/>
          </a:gra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cxnSp>
        <p:nvCxnSpPr>
          <p:cNvPr id="5" name="Straight Connector 4"/>
          <p:cNvCxnSpPr>
            <a:stCxn id="2" idx="1"/>
            <a:endCxn id="2" idx="5"/>
          </p:cNvCxnSpPr>
          <p:nvPr/>
        </p:nvCxnSpPr>
        <p:spPr>
          <a:xfrm>
            <a:off x="4429125" y="3384550"/>
            <a:ext cx="0" cy="1838325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040563" y="3957638"/>
            <a:ext cx="0" cy="7112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966075" y="4175125"/>
            <a:ext cx="0" cy="27463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329" name="TextBox 2"/>
          <p:cNvSpPr txBox="1">
            <a:spLocks noChangeArrowheads="1"/>
          </p:cNvSpPr>
          <p:nvPr/>
        </p:nvSpPr>
        <p:spPr bwMode="auto">
          <a:xfrm rot="-5400000">
            <a:off x="7094537" y="2922588"/>
            <a:ext cx="216376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3200" b="1" dirty="0">
                <a:solidFill>
                  <a:srgbClr val="1E344B"/>
                </a:solidFill>
              </a:rPr>
              <a:t>Addiction</a:t>
            </a:r>
          </a:p>
        </p:txBody>
      </p:sp>
      <p:sp>
        <p:nvSpPr>
          <p:cNvPr id="56330" name="TextBox 8"/>
          <p:cNvSpPr txBox="1">
            <a:spLocks noChangeArrowheads="1"/>
          </p:cNvSpPr>
          <p:nvPr/>
        </p:nvSpPr>
        <p:spPr bwMode="auto">
          <a:xfrm>
            <a:off x="660400" y="2976563"/>
            <a:ext cx="3098800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3200" b="1" dirty="0">
                <a:solidFill>
                  <a:srgbClr val="1E344B"/>
                </a:solidFill>
              </a:rPr>
              <a:t>No use - 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3200" b="1" dirty="0">
                <a:solidFill>
                  <a:srgbClr val="1E344B"/>
                </a:solidFill>
              </a:rPr>
              <a:t>or use that does not cause problems</a:t>
            </a:r>
          </a:p>
        </p:txBody>
      </p:sp>
      <p:sp>
        <p:nvSpPr>
          <p:cNvPr id="10" name="Rectangular Callout 9"/>
          <p:cNvSpPr/>
          <p:nvPr/>
        </p:nvSpPr>
        <p:spPr>
          <a:xfrm rot="10800000">
            <a:off x="7534275" y="4521200"/>
            <a:ext cx="1236663" cy="1182688"/>
          </a:xfrm>
          <a:prstGeom prst="wedgeRectCallout">
            <a:avLst/>
          </a:prstGeom>
          <a:solidFill>
            <a:schemeClr val="accent3">
              <a:lumMod val="75000"/>
              <a:alpha val="72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56332" name="TextBox 11"/>
          <p:cNvSpPr txBox="1">
            <a:spLocks noChangeArrowheads="1"/>
          </p:cNvSpPr>
          <p:nvPr/>
        </p:nvSpPr>
        <p:spPr bwMode="auto">
          <a:xfrm>
            <a:off x="7635875" y="4668838"/>
            <a:ext cx="1106488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 smtClean="0">
                <a:solidFill>
                  <a:srgbClr val="000000"/>
                </a:solidFill>
              </a:rPr>
              <a:t>Severe chronic </a:t>
            </a:r>
            <a:r>
              <a:rPr lang="en-US" altLang="en-US" sz="2000" dirty="0">
                <a:solidFill>
                  <a:srgbClr val="000000"/>
                </a:solidFill>
              </a:rPr>
              <a:t>SUD</a:t>
            </a:r>
            <a:endParaRPr lang="en-US" altLang="en-US" sz="3200" dirty="0">
              <a:solidFill>
                <a:srgbClr val="000000"/>
              </a:solidFill>
            </a:endParaRPr>
          </a:p>
        </p:txBody>
      </p:sp>
      <p:sp>
        <p:nvSpPr>
          <p:cNvPr id="56333" name="TextBox 12"/>
          <p:cNvSpPr txBox="1">
            <a:spLocks noChangeArrowheads="1"/>
          </p:cNvSpPr>
          <p:nvPr/>
        </p:nvSpPr>
        <p:spPr bwMode="auto">
          <a:xfrm>
            <a:off x="4389438" y="3659188"/>
            <a:ext cx="1930400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Occasional use causes problems occasionally to frequently</a:t>
            </a:r>
          </a:p>
        </p:txBody>
      </p:sp>
      <p:sp>
        <p:nvSpPr>
          <p:cNvPr id="14" name="Line Callout 1 13"/>
          <p:cNvSpPr/>
          <p:nvPr/>
        </p:nvSpPr>
        <p:spPr>
          <a:xfrm>
            <a:off x="6167438" y="2636838"/>
            <a:ext cx="1312862" cy="1101725"/>
          </a:xfrm>
          <a:prstGeom prst="borderCallout1">
            <a:avLst>
              <a:gd name="adj1" fmla="val 145888"/>
              <a:gd name="adj2" fmla="val 89116"/>
              <a:gd name="adj3" fmla="val 96838"/>
              <a:gd name="adj4" fmla="val 88505"/>
            </a:avLst>
          </a:prstGeom>
          <a:solidFill>
            <a:schemeClr val="accent3">
              <a:lumMod val="50000"/>
              <a:alpha val="69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prstClr val="white"/>
                </a:solidFill>
              </a:rPr>
              <a:t>Mild to Moderate SUD</a:t>
            </a:r>
          </a:p>
        </p:txBody>
      </p:sp>
      <p:sp>
        <p:nvSpPr>
          <p:cNvPr id="56335" name="TextBox 14"/>
          <p:cNvSpPr txBox="1">
            <a:spLocks noChangeArrowheads="1"/>
          </p:cNvSpPr>
          <p:nvPr/>
        </p:nvSpPr>
        <p:spPr bwMode="auto">
          <a:xfrm>
            <a:off x="3694113" y="5534025"/>
            <a:ext cx="2624137" cy="13239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</a:rPr>
              <a:t>8.1% of Americans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</a:rPr>
              <a:t> = 21.5 million adults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</a:rPr>
              <a:t>NSDUH, 2015, SAMHSA.gov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3759200" y="4668838"/>
            <a:ext cx="3281363" cy="8651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040563" y="3957638"/>
            <a:ext cx="1535112" cy="355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2" idx="0"/>
          </p:cNvCxnSpPr>
          <p:nvPr/>
        </p:nvCxnSpPr>
        <p:spPr>
          <a:xfrm flipV="1">
            <a:off x="7040563" y="4310063"/>
            <a:ext cx="1535112" cy="3587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19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Recommendations for HIV clinics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720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Screening ATS use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Evaluating level of ATS use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Supplementing and enhancing evidence-based psycho-behavioral intervention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240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Email: svhattc@gmail.com</a:t>
            </a:r>
            <a:endParaRPr lang="en-US" dirty="0" smtClean="0"/>
          </a:p>
          <a:p>
            <a:r>
              <a:rPr lang="en-US" dirty="0" smtClean="0"/>
              <a:t>Điện thoại: +84 28 3952 6005</a:t>
            </a:r>
          </a:p>
          <a:p>
            <a:r>
              <a:rPr lang="en-US" dirty="0" smtClean="0"/>
              <a:t>Website: svhattc.org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162227"/>
            <a:ext cx="7084166" cy="120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115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2286000"/>
            <a:ext cx="8254764" cy="1362075"/>
          </a:xfrm>
        </p:spPr>
        <p:txBody>
          <a:bodyPr>
            <a:normAutofit fontScale="90000"/>
          </a:bodyPr>
          <a:lstStyle/>
          <a:p>
            <a:r>
              <a:rPr lang="en-US" dirty="0"/>
              <a:t>Direct effects of methamphetamine on immune function</a:t>
            </a:r>
          </a:p>
        </p:txBody>
      </p:sp>
    </p:spTree>
    <p:extLst>
      <p:ext uri="{BB962C8B-B14F-4D97-AF65-F5344CB8AC3E}">
        <p14:creationId xmlns:p14="http://schemas.microsoft.com/office/powerpoint/2010/main" val="9519385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533400"/>
          </a:xfrm>
        </p:spPr>
        <p:txBody>
          <a:bodyPr>
            <a:normAutofit fontScale="90000"/>
          </a:bodyPr>
          <a:lstStyle/>
          <a:p>
            <a:r>
              <a:rPr lang="en-US" dirty="0"/>
              <a:t>Transmission Pathways for People Who Use ATS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038600"/>
          </a:xfrm>
          <a:solidFill>
            <a:srgbClr val="FFFF00"/>
          </a:solidFill>
        </p:spPr>
        <p:txBody>
          <a:bodyPr>
            <a:normAutofit/>
          </a:bodyPr>
          <a:lstStyle/>
          <a:p>
            <a:pPr marL="342900" lvl="1" indent="-342900">
              <a:buFontTx/>
              <a:buChar char="•"/>
            </a:pPr>
            <a:r>
              <a:rPr lang="en-US" sz="3200" dirty="0"/>
              <a:t>Viremia from inconsistent ART</a:t>
            </a:r>
          </a:p>
          <a:p>
            <a:pPr marL="742950" lvl="2" indent="-342900"/>
            <a:r>
              <a:rPr lang="en-US" sz="2800" dirty="0"/>
              <a:t>Access to ART: Poverty, stigma, street-based life</a:t>
            </a:r>
          </a:p>
          <a:p>
            <a:pPr marL="742950" lvl="2" indent="-342900"/>
            <a:r>
              <a:rPr lang="en-US" sz="2800" dirty="0"/>
              <a:t>ATS effects on ART adherence</a:t>
            </a:r>
          </a:p>
          <a:p>
            <a:r>
              <a:rPr lang="en-US" dirty="0"/>
              <a:t>Direct effects of ATS on immune functioning </a:t>
            </a:r>
          </a:p>
          <a:p>
            <a:r>
              <a:rPr lang="en-US" dirty="0"/>
              <a:t>Behavioral effects of ATS in facilitating sexual risk behaviors</a:t>
            </a:r>
          </a:p>
        </p:txBody>
      </p:sp>
    </p:spTree>
    <p:extLst>
      <p:ext uri="{BB962C8B-B14F-4D97-AF65-F5344CB8AC3E}">
        <p14:creationId xmlns:p14="http://schemas.microsoft.com/office/powerpoint/2010/main" val="1468379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Intervention Point:</a:t>
            </a:r>
            <a:br>
              <a:rPr lang="en-US" dirty="0"/>
            </a:br>
            <a:r>
              <a:rPr lang="en-US" dirty="0"/>
              <a:t>Access to ART</a:t>
            </a:r>
            <a:endParaRPr lang="vi-VN" dirty="0"/>
          </a:p>
        </p:txBody>
      </p:sp>
      <p:graphicFrame>
        <p:nvGraphicFramePr>
          <p:cNvPr id="17" name="Content Placeholder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9765398"/>
              </p:ext>
            </p:extLst>
          </p:nvPr>
        </p:nvGraphicFramePr>
        <p:xfrm>
          <a:off x="0" y="1981200"/>
          <a:ext cx="5791200" cy="4124477"/>
        </p:xfrm>
        <a:graphic>
          <a:graphicData uri="http://schemas.openxmlformats.org/drawingml/2006/table">
            <a:tbl>
              <a:tblPr firstRow="1" bandRow="1"/>
              <a:tblGrid>
                <a:gridCol w="16763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418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Canadian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Cohorts</a:t>
                      </a:r>
                      <a:endParaRPr lang="en-US" sz="18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7838" marR="97838" marT="49991" marB="4999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A8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EVER Get ART?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N=1730</a:t>
                      </a:r>
                      <a:endParaRPr lang="en-US" sz="18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7838" marR="97838" marT="49991" marB="4999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A8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ART for 95%+ N=1275</a:t>
                      </a:r>
                      <a:endParaRPr lang="en-US" sz="18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7838" marR="97838" marT="49991" marB="4999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A8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13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Age (per year)</a:t>
                      </a:r>
                      <a:endParaRPr lang="en-US" sz="1800" dirty="0">
                        <a:solidFill>
                          <a:srgbClr val="080808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7838" marR="97838" marT="49991" marB="4999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A8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1.03 CI 1.02-1.04</a:t>
                      </a:r>
                      <a:endParaRPr lang="en-US" sz="1800" dirty="0">
                        <a:solidFill>
                          <a:srgbClr val="080808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7838" marR="97838" marT="49991" marB="4999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A8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1.02</a:t>
                      </a:r>
                      <a:r>
                        <a:rPr lang="en-US" sz="1800" baseline="0" dirty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 CI 1.01-1.04</a:t>
                      </a:r>
                      <a:endParaRPr lang="en-US" sz="1800" dirty="0">
                        <a:solidFill>
                          <a:srgbClr val="080808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7838" marR="97838" marT="49991" marB="4999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A8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67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Baseline CD4&lt;200 cell</a:t>
                      </a:r>
                      <a:endParaRPr lang="en-US" sz="1800" dirty="0">
                        <a:solidFill>
                          <a:srgbClr val="080808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7838" marR="97838" marT="49991" marB="4999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A8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4.43 CI</a:t>
                      </a:r>
                      <a:r>
                        <a:rPr lang="en-US" sz="1800" baseline="0" dirty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 3.19-6.16</a:t>
                      </a:r>
                      <a:endParaRPr lang="en-US" sz="1800" dirty="0">
                        <a:solidFill>
                          <a:srgbClr val="080808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7838" marR="97838" marT="49991" marB="4999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A8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1.15 CI 0.89-1.48</a:t>
                      </a:r>
                      <a:endParaRPr lang="en-US" sz="1800" dirty="0">
                        <a:solidFill>
                          <a:srgbClr val="080808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7838" marR="97838" marT="49991" marB="4999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A8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67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Baseline PVL&gt;5 log</a:t>
                      </a:r>
                      <a:r>
                        <a:rPr lang="en-US" sz="1800" baseline="-25000" dirty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r>
                        <a:rPr lang="en-US" sz="1800" dirty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US" sz="1800" dirty="0">
                        <a:solidFill>
                          <a:srgbClr val="080808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7838" marR="97838" marT="49991" marB="4999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A8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1.68 CI 1.2-2.35</a:t>
                      </a:r>
                      <a:endParaRPr lang="en-US" sz="1800" dirty="0">
                        <a:solidFill>
                          <a:srgbClr val="080808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7838" marR="97838" marT="49991" marB="4999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A8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0.68 CI 0.47-0.81</a:t>
                      </a:r>
                      <a:endParaRPr lang="en-US" sz="1800" dirty="0">
                        <a:solidFill>
                          <a:srgbClr val="080808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7838" marR="97838" marT="49991" marB="4999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A8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13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Black Race</a:t>
                      </a:r>
                      <a:endParaRPr lang="en-US" sz="1800" dirty="0">
                        <a:solidFill>
                          <a:srgbClr val="080808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7838" marR="97838" marT="49991" marB="4999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A8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0.57 CI 0.44-0.73</a:t>
                      </a:r>
                      <a:endParaRPr lang="en-US" sz="1800" dirty="0">
                        <a:solidFill>
                          <a:srgbClr val="080808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7838" marR="97838" marT="49991" marB="4999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A8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0.65 CI 0.51-0.83</a:t>
                      </a:r>
                      <a:endParaRPr lang="en-US" sz="1800" dirty="0">
                        <a:solidFill>
                          <a:srgbClr val="080808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7838" marR="97838" marT="49991" marB="4999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A8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13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IDU History</a:t>
                      </a:r>
                      <a:endParaRPr lang="en-US" sz="1800" dirty="0">
                        <a:solidFill>
                          <a:srgbClr val="080808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7838" marR="97838" marT="49991" marB="4999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A8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0.47 CI 0.33-0.67</a:t>
                      </a:r>
                      <a:endParaRPr lang="en-US" sz="1800" dirty="0">
                        <a:solidFill>
                          <a:srgbClr val="080808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7838" marR="97838" marT="49991" marB="4999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A8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0.63 CI 0.44-0.90</a:t>
                      </a:r>
                      <a:endParaRPr lang="en-US" sz="1800" dirty="0">
                        <a:solidFill>
                          <a:srgbClr val="080808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7838" marR="97838" marT="49991" marB="4999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A8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13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NIDU History</a:t>
                      </a:r>
                      <a:endParaRPr lang="en-US" sz="1800" dirty="0">
                        <a:solidFill>
                          <a:srgbClr val="080808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7838" marR="97838" marT="49991" marB="4999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A8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0.62 CI 0.47-0.81</a:t>
                      </a:r>
                      <a:endParaRPr lang="en-US" sz="1800" dirty="0">
                        <a:solidFill>
                          <a:srgbClr val="080808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7838" marR="97838" marT="49991" marB="4999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A8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>
                          <a:solidFill>
                            <a:srgbClr val="080808"/>
                          </a:solidFill>
                          <a:latin typeface="Arial" pitchFamily="34" charset="0"/>
                          <a:cs typeface="Arial" pitchFamily="34" charset="0"/>
                        </a:rPr>
                        <a:t>0.66 CI 0.52-0.85</a:t>
                      </a:r>
                      <a:endParaRPr lang="en-US" sz="1800" dirty="0">
                        <a:solidFill>
                          <a:srgbClr val="080808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7838" marR="97838" marT="49991" marB="4999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A8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8" name="TextBox 2"/>
          <p:cNvSpPr txBox="1">
            <a:spLocks noChangeArrowheads="1"/>
          </p:cNvSpPr>
          <p:nvPr/>
        </p:nvSpPr>
        <p:spPr bwMode="auto">
          <a:xfrm>
            <a:off x="114300" y="6269129"/>
            <a:ext cx="5562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000"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defRPr sz="4000"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defRPr sz="4000"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defRPr sz="4000"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defRPr sz="4000">
                <a:solidFill>
                  <a:schemeClr val="bg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000" dirty="0">
                <a:solidFill>
                  <a:schemeClr val="tx1"/>
                </a:solidFill>
                <a:cs typeface="Arial" charset="0"/>
              </a:rPr>
              <a:t>McGowan et al., 2011. </a:t>
            </a:r>
            <a:r>
              <a:rPr lang="en-US" altLang="en-US" sz="2000" i="1" dirty="0">
                <a:solidFill>
                  <a:schemeClr val="tx1"/>
                </a:solidFill>
                <a:cs typeface="Arial" charset="0"/>
              </a:rPr>
              <a:t>PLOSOne, 6</a:t>
            </a:r>
            <a:r>
              <a:rPr lang="en-US" altLang="en-US" sz="2000" dirty="0">
                <a:solidFill>
                  <a:schemeClr val="tx1"/>
                </a:solidFill>
                <a:cs typeface="Arial" charset="0"/>
              </a:rPr>
              <a:t>:e18462 </a:t>
            </a: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921710"/>
              </p:ext>
            </p:extLst>
          </p:nvPr>
        </p:nvGraphicFramePr>
        <p:xfrm>
          <a:off x="5943600" y="1981200"/>
          <a:ext cx="3048000" cy="3810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28326">
                  <a:extLst>
                    <a:ext uri="{9D8B030D-6E8A-4147-A177-3AD203B41FA5}">
                      <a16:colId xmlns:a16="http://schemas.microsoft.com/office/drawing/2014/main" val="1607720882"/>
                    </a:ext>
                  </a:extLst>
                </a:gridCol>
                <a:gridCol w="1119674">
                  <a:extLst>
                    <a:ext uri="{9D8B030D-6E8A-4147-A177-3AD203B41FA5}">
                      <a16:colId xmlns:a16="http://schemas.microsoft.com/office/drawing/2014/main" val="4193133819"/>
                    </a:ext>
                  </a:extLst>
                </a:gridCol>
              </a:tblGrid>
              <a:tr h="762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80808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Barriers</a:t>
                      </a:r>
                      <a:r>
                        <a:rPr lang="en-US" sz="2400" baseline="0" dirty="0" smtClean="0">
                          <a:solidFill>
                            <a:srgbClr val="080808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to ART: Seattle</a:t>
                      </a:r>
                      <a:endParaRPr lang="en-US" sz="2400" dirty="0">
                        <a:solidFill>
                          <a:srgbClr val="080808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80808"/>
                          </a:solidFill>
                          <a:effectLst/>
                        </a:rPr>
                        <a:t>N=247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80808"/>
                          </a:solidFill>
                          <a:effectLst/>
                        </a:rPr>
                        <a:t>% (n)</a:t>
                      </a:r>
                      <a:endParaRPr lang="en-US" sz="2400" dirty="0">
                        <a:solidFill>
                          <a:srgbClr val="080808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051019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80808"/>
                          </a:solidFill>
                          <a:effectLst/>
                        </a:rPr>
                        <a:t>Heroin</a:t>
                      </a:r>
                      <a:endParaRPr lang="en-US" sz="2400" b="0" dirty="0">
                        <a:solidFill>
                          <a:srgbClr val="080808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80808"/>
                          </a:solidFill>
                          <a:effectLst/>
                        </a:rPr>
                        <a:t>11 (69)</a:t>
                      </a:r>
                      <a:endParaRPr lang="en-US" sz="2400" dirty="0">
                        <a:solidFill>
                          <a:srgbClr val="080808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03484168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80808"/>
                          </a:solidFill>
                          <a:effectLst/>
                        </a:rPr>
                        <a:t>Meth/Amp</a:t>
                      </a:r>
                      <a:endParaRPr lang="en-US" sz="2400" b="0" dirty="0">
                        <a:solidFill>
                          <a:srgbClr val="080808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80808"/>
                          </a:solidFill>
                          <a:effectLst/>
                        </a:rPr>
                        <a:t>29 (45)</a:t>
                      </a:r>
                      <a:endParaRPr lang="en-US" sz="2400" dirty="0">
                        <a:solidFill>
                          <a:srgbClr val="080808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00088388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80808"/>
                          </a:solidFill>
                          <a:effectLst/>
                        </a:rPr>
                        <a:t>Cocaine</a:t>
                      </a:r>
                      <a:r>
                        <a:rPr lang="en-US" sz="2400" b="0" dirty="0" smtClean="0">
                          <a:solidFill>
                            <a:srgbClr val="080808"/>
                          </a:solidFill>
                          <a:effectLst/>
                        </a:rPr>
                        <a:t>/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solidFill>
                            <a:srgbClr val="080808"/>
                          </a:solidFill>
                          <a:effectLst/>
                        </a:rPr>
                        <a:t>Crack</a:t>
                      </a:r>
                      <a:endParaRPr lang="en-US" sz="2400" b="0" dirty="0">
                        <a:solidFill>
                          <a:srgbClr val="080808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80808"/>
                          </a:solidFill>
                          <a:effectLst/>
                        </a:rPr>
                        <a:t> 9 </a:t>
                      </a:r>
                      <a:r>
                        <a:rPr lang="en-US" sz="2400" dirty="0">
                          <a:solidFill>
                            <a:srgbClr val="080808"/>
                          </a:solidFill>
                          <a:effectLst/>
                        </a:rPr>
                        <a:t>(56)</a:t>
                      </a:r>
                      <a:endParaRPr lang="en-US" sz="2400" dirty="0">
                        <a:solidFill>
                          <a:srgbClr val="080808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62250784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80808"/>
                          </a:solidFill>
                          <a:effectLst/>
                        </a:rPr>
                        <a:t>Hazard Alcohol</a:t>
                      </a:r>
                      <a:endParaRPr lang="en-US" sz="2400" b="0" dirty="0">
                        <a:solidFill>
                          <a:srgbClr val="080808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80808"/>
                          </a:solidFill>
                          <a:effectLst/>
                        </a:rPr>
                        <a:t>14 (38)</a:t>
                      </a:r>
                      <a:endParaRPr lang="en-US" sz="2400" dirty="0">
                        <a:solidFill>
                          <a:srgbClr val="080808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31909784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80808"/>
                          </a:solidFill>
                          <a:effectLst/>
                        </a:rPr>
                        <a:t>No Substances</a:t>
                      </a:r>
                      <a:endParaRPr lang="en-US" sz="2400" b="0" dirty="0">
                        <a:solidFill>
                          <a:srgbClr val="080808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80808"/>
                          </a:solidFill>
                          <a:effectLst/>
                        </a:rPr>
                        <a:t>34 (30)</a:t>
                      </a:r>
                      <a:endParaRPr lang="en-US" sz="2400" dirty="0">
                        <a:solidFill>
                          <a:srgbClr val="080808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72826420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943600" y="5807464"/>
            <a:ext cx="304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</a:rPr>
              <a:t>Dombrowski et al., 2015. </a:t>
            </a:r>
            <a:r>
              <a:rPr lang="en-US" sz="1800" i="1" dirty="0" smtClean="0">
                <a:solidFill>
                  <a:schemeClr val="tx1"/>
                </a:solidFill>
              </a:rPr>
              <a:t>AIDS Pat Care &amp; STDs, 29:</a:t>
            </a:r>
            <a:r>
              <a:rPr lang="en-US" sz="1800" dirty="0" smtClean="0">
                <a:solidFill>
                  <a:schemeClr val="tx1"/>
                </a:solidFill>
              </a:rPr>
              <a:t>287-295</a:t>
            </a:r>
            <a:endParaRPr 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0774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137711" y="317183"/>
            <a:ext cx="9144000" cy="1206815"/>
          </a:xfrm>
        </p:spPr>
        <p:txBody>
          <a:bodyPr>
            <a:normAutofit fontScale="90000"/>
          </a:bodyPr>
          <a:lstStyle/>
          <a:p>
            <a:r>
              <a:rPr lang="en-US" dirty="0"/>
              <a:t>HIV Markers, Morbidity and Mortality:</a:t>
            </a:r>
            <a:br>
              <a:rPr lang="en-US" dirty="0"/>
            </a:br>
            <a:r>
              <a:rPr lang="en-US" dirty="0"/>
              <a:t>Linkages for Substance Use and HIV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22" y="1828800"/>
            <a:ext cx="3421697" cy="396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15299" y="5963921"/>
            <a:ext cx="4399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Cook et al., 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AIDS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2008, 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22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:1355-63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3687770"/>
              </p:ext>
            </p:extLst>
          </p:nvPr>
        </p:nvGraphicFramePr>
        <p:xfrm>
          <a:off x="3772899" y="1701800"/>
          <a:ext cx="5334000" cy="33528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98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861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418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80808"/>
                          </a:solidFill>
                        </a:rPr>
                        <a:t>Substance</a:t>
                      </a:r>
                      <a:endParaRPr lang="en-US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80808"/>
                          </a:solidFill>
                        </a:rPr>
                        <a:t>Effects</a:t>
                      </a:r>
                      <a:endParaRPr lang="en-US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80808"/>
                          </a:solidFill>
                        </a:rPr>
                        <a:t>Refs</a:t>
                      </a:r>
                      <a:endParaRPr lang="en-US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2154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80808"/>
                          </a:solidFill>
                        </a:rPr>
                        <a:t>Cocaine</a:t>
                      </a:r>
                      <a:endParaRPr lang="en-US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80808"/>
                          </a:solidFill>
                        </a:rPr>
                        <a:t>↑IFN</a:t>
                      </a:r>
                      <a:r>
                        <a:rPr lang="el-GR" dirty="0" smtClean="0">
                          <a:solidFill>
                            <a:srgbClr val="080808"/>
                          </a:solidFill>
                        </a:rPr>
                        <a:t>γ</a:t>
                      </a:r>
                      <a:r>
                        <a:rPr lang="en-US" dirty="0" smtClean="0">
                          <a:solidFill>
                            <a:srgbClr val="080808"/>
                          </a:solidFill>
                        </a:rPr>
                        <a:t> in gut</a:t>
                      </a:r>
                      <a:endParaRPr lang="en-US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80808"/>
                          </a:solidFill>
                        </a:rPr>
                        <a:t>Volpe et al., 2014</a:t>
                      </a:r>
                      <a:endParaRPr lang="en-US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2154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80808"/>
                          </a:solidFill>
                        </a:rPr>
                        <a:t>Meth</a:t>
                      </a:r>
                      <a:endParaRPr lang="en-US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80808"/>
                          </a:solidFill>
                        </a:rPr>
                        <a:t>No links to morbid/mortal</a:t>
                      </a:r>
                      <a:endParaRPr lang="en-US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80808"/>
                          </a:solidFill>
                        </a:rPr>
                        <a:t>Carrico</a:t>
                      </a:r>
                      <a:r>
                        <a:rPr lang="en-US" baseline="0" dirty="0" smtClean="0">
                          <a:solidFill>
                            <a:srgbClr val="080808"/>
                          </a:solidFill>
                        </a:rPr>
                        <a:t> et al., 2014</a:t>
                      </a:r>
                      <a:endParaRPr lang="en-US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2154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80808"/>
                          </a:solidFill>
                        </a:rPr>
                        <a:t>Meth</a:t>
                      </a:r>
                      <a:endParaRPr lang="en-US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80808"/>
                          </a:solidFill>
                        </a:rPr>
                        <a:t>↓CD4:CD8,</a:t>
                      </a:r>
                      <a:r>
                        <a:rPr lang="en-US" baseline="0" dirty="0" smtClean="0">
                          <a:solidFill>
                            <a:srgbClr val="080808"/>
                          </a:solidFill>
                        </a:rPr>
                        <a:t> but ART swamps this</a:t>
                      </a:r>
                      <a:endParaRPr lang="en-US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80808"/>
                          </a:solidFill>
                        </a:rPr>
                        <a:t>Shoptaw e</a:t>
                      </a:r>
                      <a:r>
                        <a:rPr lang="en-US" baseline="0" dirty="0" smtClean="0">
                          <a:solidFill>
                            <a:srgbClr val="080808"/>
                          </a:solidFill>
                        </a:rPr>
                        <a:t>t al., 2012</a:t>
                      </a:r>
                      <a:endParaRPr lang="en-US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2154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80808"/>
                          </a:solidFill>
                        </a:rPr>
                        <a:t>Meth</a:t>
                      </a:r>
                      <a:endParaRPr lang="en-US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80808"/>
                          </a:solidFill>
                        </a:rPr>
                        <a:t>↑ Viral Load in PLWH</a:t>
                      </a:r>
                      <a:endParaRPr lang="en-US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80808"/>
                          </a:solidFill>
                        </a:rPr>
                        <a:t>Ellis et al., 2003</a:t>
                      </a:r>
                      <a:endParaRPr lang="en-US" dirty="0">
                        <a:solidFill>
                          <a:srgbClr val="080808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90794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2"/>
          <p:cNvSpPr txBox="1">
            <a:spLocks/>
          </p:cNvSpPr>
          <p:nvPr/>
        </p:nvSpPr>
        <p:spPr>
          <a:xfrm>
            <a:off x="302890" y="491097"/>
            <a:ext cx="8841110" cy="944562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 baseline="0">
                <a:solidFill>
                  <a:srgbClr val="0E99C0"/>
                </a:solidFill>
                <a:latin typeface="Arial"/>
                <a:ea typeface="+mj-ea"/>
                <a:cs typeface="Arial"/>
              </a:defRPr>
            </a:lvl1pPr>
          </a:lstStyle>
          <a:p>
            <a:pPr lvl="0" algn="ctr">
              <a:defRPr/>
            </a:pPr>
            <a:r>
              <a:rPr lang="en-US" b="0" dirty="0">
                <a:solidFill>
                  <a:schemeClr val="tx2">
                    <a:lumMod val="50000"/>
                  </a:schemeClr>
                </a:solidFill>
              </a:rPr>
              <a:t>Links Between Non-Injection Substance Use and ART Adherence, Viral Load</a:t>
            </a: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071" y="1466253"/>
            <a:ext cx="3347211" cy="3868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0" y="5765266"/>
            <a:ext cx="4719003" cy="701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4664" tIns="42332" rIns="84664" bIns="42332">
            <a:spAutoFit/>
          </a:bodyPr>
          <a:lstStyle>
            <a:lvl1pPr>
              <a:defRPr sz="4000">
                <a:solidFill>
                  <a:schemeClr val="bg1"/>
                </a:solidFill>
                <a:latin typeface="Arial" pitchFamily="34" charset="0"/>
              </a:defRPr>
            </a:lvl1pPr>
            <a:lvl2pPr marL="742950" indent="-285750">
              <a:defRPr sz="4000">
                <a:solidFill>
                  <a:schemeClr val="bg1"/>
                </a:solidFill>
                <a:latin typeface="Arial" pitchFamily="34" charset="0"/>
              </a:defRPr>
            </a:lvl2pPr>
            <a:lvl3pPr marL="1143000" indent="-228600">
              <a:defRPr sz="4000">
                <a:solidFill>
                  <a:schemeClr val="bg1"/>
                </a:solidFill>
                <a:latin typeface="Arial" pitchFamily="34" charset="0"/>
              </a:defRPr>
            </a:lvl3pPr>
            <a:lvl4pPr marL="1600200" indent="-228600">
              <a:defRPr sz="4000">
                <a:solidFill>
                  <a:schemeClr val="bg1"/>
                </a:solidFill>
                <a:latin typeface="Arial" pitchFamily="34" charset="0"/>
              </a:defRPr>
            </a:lvl4pPr>
            <a:lvl5pPr marL="2057400" indent="-228600">
              <a:defRPr sz="4000">
                <a:solidFill>
                  <a:schemeClr val="bg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marL="0" marR="0" lvl="0" indent="0" algn="l" defTabSz="84664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Hinkin et al., 2007, </a:t>
            </a:r>
            <a:r>
              <a:rPr kumimoji="0" lang="en-US" altLang="en-US" sz="1600" b="0" i="1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AIDS &amp; Behav</a:t>
            </a:r>
            <a:r>
              <a:rPr kumimoji="0" lang="en-US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AdvPSTIM10-R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11:185–194; </a:t>
            </a:r>
          </a:p>
          <a:p>
            <a:pPr marL="0" marR="0" lvl="0" indent="0" algn="l" defTabSz="84664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Arnsten et al., 2002, </a:t>
            </a:r>
            <a:r>
              <a:rPr kumimoji="0" lang="en-US" altLang="en-US" sz="1600" b="0" i="1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J Gen Intern Med </a:t>
            </a:r>
            <a:r>
              <a:rPr kumimoji="0" lang="en-US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17:377-381</a:t>
            </a:r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288210957"/>
              </p:ext>
            </p:extLst>
          </p:nvPr>
        </p:nvGraphicFramePr>
        <p:xfrm>
          <a:off x="4533203" y="2240466"/>
          <a:ext cx="4460788" cy="31256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454852" y="1408765"/>
            <a:ext cx="46712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PLWH who Smoke Cigarettes have ↓ ART Adherence and …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19003" y="5435677"/>
            <a:ext cx="44249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O’Cleirigh et al., AIDS &amp; Beh, 2015,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</a:rPr>
              <a:t>19:178–185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4514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2405</Words>
  <Application>Microsoft Office PowerPoint</Application>
  <PresentationFormat>On-screen Show (4:3)</PresentationFormat>
  <Paragraphs>427</Paragraphs>
  <Slides>41</Slides>
  <Notes>11</Notes>
  <HiddenSlides>2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8" baseType="lpstr">
      <vt:lpstr>MS PGothic</vt:lpstr>
      <vt:lpstr>AdvPSTIM10-R</vt:lpstr>
      <vt:lpstr>Arial</vt:lpstr>
      <vt:lpstr>Calibri</vt:lpstr>
      <vt:lpstr>Geneva</vt:lpstr>
      <vt:lpstr>Times New Roman</vt:lpstr>
      <vt:lpstr>Office Theme</vt:lpstr>
      <vt:lpstr>SUGGESTIONS:  Intervention Program on ATS Use  </vt:lpstr>
      <vt:lpstr>AGENDA:</vt:lpstr>
      <vt:lpstr>Part 1: Use of ATS and the risk of HIV infection in the United States: Some models of intervention</vt:lpstr>
      <vt:lpstr>Definitions of a Spectrum:  Substance Use to Substance Use Disorder</vt:lpstr>
      <vt:lpstr>Direct effects of methamphetamine on immune function</vt:lpstr>
      <vt:lpstr>Transmission Pathways for People Who Use ATS</vt:lpstr>
      <vt:lpstr>Intervention Point: Access to ART</vt:lpstr>
      <vt:lpstr>HIV Markers, Morbidity and Mortality: Linkages for Substance Use and HIV</vt:lpstr>
      <vt:lpstr>PowerPoint Presentation</vt:lpstr>
      <vt:lpstr>Direct Effects of Substance Use on HIV</vt:lpstr>
      <vt:lpstr>Summary #1</vt:lpstr>
      <vt:lpstr>Behavioral effects of ats on HIV Transmission</vt:lpstr>
      <vt:lpstr>Stimulants and Popper Use Increases Odds for Serodiscordant Unprotected Anal Sex (SDUA) HPTN 015 - EXPLORE</vt:lpstr>
      <vt:lpstr>Substance use 2 hours before or during sex:  HPTN061</vt:lpstr>
      <vt:lpstr>Methamphetamine Use, HIV Incidence in MSM: Attributable Fraction</vt:lpstr>
      <vt:lpstr>Summary 2</vt:lpstr>
      <vt:lpstr>Behavioral Drug Abuse Treatment Links to HIV Risk Reduction in MSM</vt:lpstr>
      <vt:lpstr>Motivational Interviewing Reduces Risk Behaviors in Active MA-users</vt:lpstr>
      <vt:lpstr>Contingency Management (CM) Boosts nPEP Outcomes in at-risk Stimulant Using MSM</vt:lpstr>
      <vt:lpstr>Pharmacotherapy for Stimulant Use in MSM: Mirtazapine 30 mg/day</vt:lpstr>
      <vt:lpstr>Theory-based Text Msgs for Stimulant Use </vt:lpstr>
      <vt:lpstr>Text Effects</vt:lpstr>
      <vt:lpstr>Summary 3</vt:lpstr>
      <vt:lpstr>PowerPoint Presentation</vt:lpstr>
      <vt:lpstr>Treatment principles</vt:lpstr>
      <vt:lpstr>PowerPoint Presentation</vt:lpstr>
      <vt:lpstr>Meth Use in MMT patients in HCMC with low rate (8 clinics with 1.907 patients, Oct 2014)</vt:lpstr>
      <vt:lpstr>  Some suggestions for interventions  </vt:lpstr>
      <vt:lpstr>1. Some suggestions for interventions</vt:lpstr>
      <vt:lpstr>1. Screening ATS Use</vt:lpstr>
      <vt:lpstr>1. Evaluation of ATS Use</vt:lpstr>
      <vt:lpstr>2. Enhancement of non-medication approaches</vt:lpstr>
      <vt:lpstr>2. Enhancement of non-medication interventions</vt:lpstr>
      <vt:lpstr>3. Referral to treatment</vt:lpstr>
      <vt:lpstr>3. Guarantee of referral system</vt:lpstr>
      <vt:lpstr>PowerPoint Presentation</vt:lpstr>
      <vt:lpstr>Patients’ options:</vt:lpstr>
      <vt:lpstr>MMT clinics</vt:lpstr>
      <vt:lpstr>MMT clinics</vt:lpstr>
      <vt:lpstr>Recommendations for HIV clinics</vt:lpstr>
      <vt:lpstr>Thank you!</vt:lpstr>
    </vt:vector>
  </TitlesOfParts>
  <Company>UMKC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Hobbs, Erin</dc:creator>
  <cp:lastModifiedBy>Windows User</cp:lastModifiedBy>
  <cp:revision>46</cp:revision>
  <dcterms:created xsi:type="dcterms:W3CDTF">2012-12-05T14:23:24Z</dcterms:created>
  <dcterms:modified xsi:type="dcterms:W3CDTF">2017-12-04T09:20:11Z</dcterms:modified>
</cp:coreProperties>
</file>