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theme/themeOverride1.xml" ContentType="application/vnd.openxmlformats-officedocument.themeOverride+xml"/>
  <Override PartName="/ppt/charts/chart1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Override PartName="/ppt/charts/colors8.xml" ContentType="application/vnd.ms-office.chartcolorstyle+xml"/>
  <Override PartName="/ppt/charts/style8.xml" ContentType="application/vnd.ms-office.chartstyle+xml"/>
  <Override PartName="/ppt/charts/colors9.xml" ContentType="application/vnd.ms-office.chartcolorstyle+xml"/>
  <Override PartName="/ppt/charts/style9.xml" ContentType="application/vnd.ms-office.chartstyle+xml"/>
  <Override PartName="/ppt/charts/colors10.xml" ContentType="application/vnd.ms-office.chartcolorstyle+xml"/>
  <Override PartName="/ppt/charts/style10.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4"/>
  </p:notesMasterIdLst>
  <p:sldIdLst>
    <p:sldId id="256" r:id="rId2"/>
    <p:sldId id="259" r:id="rId3"/>
    <p:sldId id="313" r:id="rId4"/>
    <p:sldId id="344" r:id="rId5"/>
    <p:sldId id="314" r:id="rId6"/>
    <p:sldId id="315" r:id="rId7"/>
    <p:sldId id="316" r:id="rId8"/>
    <p:sldId id="277" r:id="rId9"/>
    <p:sldId id="317" r:id="rId10"/>
    <p:sldId id="346" r:id="rId11"/>
    <p:sldId id="318" r:id="rId12"/>
    <p:sldId id="319" r:id="rId13"/>
    <p:sldId id="321" r:id="rId14"/>
    <p:sldId id="322" r:id="rId15"/>
    <p:sldId id="323" r:id="rId16"/>
    <p:sldId id="324" r:id="rId17"/>
    <p:sldId id="325" r:id="rId18"/>
    <p:sldId id="326" r:id="rId19"/>
    <p:sldId id="330" r:id="rId20"/>
    <p:sldId id="328" r:id="rId21"/>
    <p:sldId id="347" r:id="rId22"/>
    <p:sldId id="339" r:id="rId23"/>
    <p:sldId id="340" r:id="rId24"/>
    <p:sldId id="329" r:id="rId25"/>
    <p:sldId id="331" r:id="rId26"/>
    <p:sldId id="332" r:id="rId27"/>
    <p:sldId id="333" r:id="rId28"/>
    <p:sldId id="334" r:id="rId29"/>
    <p:sldId id="335" r:id="rId30"/>
    <p:sldId id="310" r:id="rId31"/>
    <p:sldId id="336" r:id="rId32"/>
    <p:sldId id="295"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guyen Minh Sang" initials="NMS" lastIdx="1" clrIdx="0">
    <p:extLst/>
  </p:cmAuthor>
  <p:cmAuthor id="2" name="Tran Minh Hoang" initials="TMH"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65" autoAdjust="0"/>
    <p:restoredTop sz="94660"/>
  </p:normalViewPr>
  <p:slideViewPr>
    <p:cSldViewPr>
      <p:cViewPr>
        <p:scale>
          <a:sx n="60" d="100"/>
          <a:sy n="60" d="100"/>
        </p:scale>
        <p:origin x="-1830" y="-1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1.xml"/></Relationships>
</file>

<file path=ppt/charts/_rels/chart11.xml.rels><?xml version="1.0" encoding="UTF-8" standalone="yes"?>
<Relationships xmlns="http://schemas.openxmlformats.org/package/2006/relationships"><Relationship Id="rId3" Type="http://schemas.microsoft.com/office/2011/relationships/chartStyle" Target="style10.xml"/><Relationship Id="rId2" Type="http://schemas.microsoft.com/office/2011/relationships/chartColorStyle" Target="colors10.xml"/><Relationship Id="rId1" Type="http://schemas.openxmlformats.org/officeDocument/2006/relationships/package" Target="../embeddings/Microsoft_Excel_Worksheet1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openxmlformats.org/officeDocument/2006/relationships/chartUserShapes" Target="../drawings/drawing1.xml"/><Relationship Id="rId1" Type="http://schemas.openxmlformats.org/officeDocument/2006/relationships/package" Target="../embeddings/Microsoft_Excel_Worksheet3.xlsx"/><Relationship Id="rId4" Type="http://schemas.microsoft.com/office/2011/relationships/chartStyle" Target="style3.xml"/></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Style" Target="style9.xml"/><Relationship Id="rId2" Type="http://schemas.microsoft.com/office/2011/relationships/chartColorStyle" Target="colors9.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299456164687895E-2"/>
          <c:y val="3.5154855643044602E-2"/>
          <c:w val="0.90270054383531195"/>
          <c:h val="0.86593625796775398"/>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Sheet1!$B$2:$B$4</c:f>
              <c:numCache>
                <c:formatCode>General</c:formatCode>
                <c:ptCount val="3"/>
                <c:pt idx="0">
                  <c:v>55.3</c:v>
                </c:pt>
                <c:pt idx="1">
                  <c:v>92.5</c:v>
                </c:pt>
                <c:pt idx="2">
                  <c:v>98.5</c:v>
                </c:pt>
              </c:numCache>
            </c:numRef>
          </c:val>
          <c:extLst xmlns:c16r2="http://schemas.microsoft.com/office/drawing/2015/06/chart">
            <c:ext xmlns:c16="http://schemas.microsoft.com/office/drawing/2014/chart" uri="{C3380CC4-5D6E-409C-BE32-E72D297353CC}">
              <c16:uniqueId val="{00000000-3A32-4FE3-8645-59679304C640}"/>
            </c:ext>
          </c:extLst>
        </c:ser>
        <c:dLbls>
          <c:showLegendKey val="0"/>
          <c:showVal val="0"/>
          <c:showCatName val="0"/>
          <c:showSerName val="0"/>
          <c:showPercent val="0"/>
          <c:showBubbleSize val="0"/>
        </c:dLbls>
        <c:gapWidth val="219"/>
        <c:overlap val="-27"/>
        <c:axId val="82310272"/>
        <c:axId val="82311808"/>
      </c:barChart>
      <c:catAx>
        <c:axId val="82310272"/>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82311808"/>
        <c:crosses val="autoZero"/>
        <c:auto val="1"/>
        <c:lblAlgn val="ctr"/>
        <c:lblOffset val="100"/>
        <c:noMultiLvlLbl val="0"/>
      </c:catAx>
      <c:valAx>
        <c:axId val="82311808"/>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3.7395008361170497E-2"/>
              <c:y val="7.2533558305211895E-2"/>
            </c:manualLayout>
          </c:layout>
          <c:overlay val="0"/>
          <c:spPr>
            <a:noFill/>
            <a:ln>
              <a:noFill/>
            </a:ln>
            <a:effectLst/>
          </c:sp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82310272"/>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2304116337248699E-2"/>
          <c:y val="5.0310407554222003E-2"/>
          <c:w val="0.934111464130715"/>
          <c:h val="0.80641669791276105"/>
        </c:manualLayout>
      </c:layout>
      <c:barChart>
        <c:barDir val="col"/>
        <c:grouping val="clustered"/>
        <c:varyColors val="0"/>
        <c:ser>
          <c:idx val="0"/>
          <c:order val="0"/>
          <c:tx>
            <c:strRef>
              <c:f>Sheet1!$A$2</c:f>
              <c:strCache>
                <c:ptCount val="1"/>
                <c:pt idx="0">
                  <c:v>SSW</c:v>
                </c:pt>
              </c:strCache>
            </c:strRef>
          </c:tx>
          <c:invertIfNegative val="0"/>
          <c:dLbls>
            <c:numFmt formatCode="0.0" sourceLinked="0"/>
            <c:spPr>
              <a:noFill/>
              <a:ln>
                <a:noFill/>
              </a:ln>
              <a:effectLst/>
            </c:spPr>
            <c:txPr>
              <a:bodyPr wrap="square" lIns="38100" tIns="19050" rIns="38100" bIns="19050" anchor="ctr">
                <a:spAutoFit/>
              </a:bodyPr>
              <a:lstStyle/>
              <a:p>
                <a:pPr>
                  <a:defRPr sz="1400" b="1">
                    <a:solidFill>
                      <a:schemeClr val="accent1">
                        <a:lumMod val="50000"/>
                      </a:schemeClr>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Sheet1!$B$1:$G$1</c:f>
              <c:strCache>
                <c:ptCount val="6"/>
                <c:pt idx="0">
                  <c:v>An Giang</c:v>
                </c:pt>
                <c:pt idx="1">
                  <c:v>Cần Thơ</c:v>
                </c:pt>
                <c:pt idx="2">
                  <c:v>TP HCM</c:v>
                </c:pt>
                <c:pt idx="3">
                  <c:v>Hà Nội</c:v>
                </c:pt>
                <c:pt idx="4">
                  <c:v>Hải Phòng</c:v>
                </c:pt>
                <c:pt idx="5">
                  <c:v>Quảng Ninh</c:v>
                </c:pt>
              </c:strCache>
            </c:strRef>
          </c:cat>
          <c:val>
            <c:numRef>
              <c:f>Sheet1!$B$2:$G$2</c:f>
              <c:numCache>
                <c:formatCode>General</c:formatCode>
                <c:ptCount val="6"/>
                <c:pt idx="0">
                  <c:v>0.3</c:v>
                </c:pt>
                <c:pt idx="1">
                  <c:v>0</c:v>
                </c:pt>
                <c:pt idx="2">
                  <c:v>2.5</c:v>
                </c:pt>
                <c:pt idx="3">
                  <c:v>4.7</c:v>
                </c:pt>
                <c:pt idx="4">
                  <c:v>0</c:v>
                </c:pt>
              </c:numCache>
            </c:numRef>
          </c:val>
          <c:extLst xmlns:c16r2="http://schemas.microsoft.com/office/drawing/2015/06/chart">
            <c:ext xmlns:c16="http://schemas.microsoft.com/office/drawing/2014/chart" uri="{C3380CC4-5D6E-409C-BE32-E72D297353CC}">
              <c16:uniqueId val="{00000000-BF19-4B78-B3E9-5C116D366894}"/>
            </c:ext>
          </c:extLst>
        </c:ser>
        <c:ser>
          <c:idx val="1"/>
          <c:order val="1"/>
          <c:tx>
            <c:strRef>
              <c:f>Sheet1!$A$3</c:f>
              <c:strCache>
                <c:ptCount val="1"/>
                <c:pt idx="0">
                  <c:v>VSW</c:v>
                </c:pt>
              </c:strCache>
            </c:strRef>
          </c:tx>
          <c:invertIfNegative val="0"/>
          <c:dLbls>
            <c:numFmt formatCode="0.0" sourceLinked="0"/>
            <c:spPr>
              <a:noFill/>
              <a:ln>
                <a:noFill/>
              </a:ln>
              <a:effectLst/>
            </c:spPr>
            <c:txPr>
              <a:bodyPr wrap="square" lIns="38100" tIns="19050" rIns="38100" bIns="19050" anchor="ctr">
                <a:spAutoFit/>
              </a:bodyPr>
              <a:lstStyle/>
              <a:p>
                <a:pPr>
                  <a:defRPr sz="1400" b="1">
                    <a:solidFill>
                      <a:schemeClr val="accent2">
                        <a:lumMod val="75000"/>
                      </a:schemeClr>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Sheet1!$B$1:$G$1</c:f>
              <c:strCache>
                <c:ptCount val="6"/>
                <c:pt idx="0">
                  <c:v>An Giang</c:v>
                </c:pt>
                <c:pt idx="1">
                  <c:v>Cần Thơ</c:v>
                </c:pt>
                <c:pt idx="2">
                  <c:v>TP HCM</c:v>
                </c:pt>
                <c:pt idx="3">
                  <c:v>Hà Nội</c:v>
                </c:pt>
                <c:pt idx="4">
                  <c:v>Hải Phòng</c:v>
                </c:pt>
                <c:pt idx="5">
                  <c:v>Quảng Ninh</c:v>
                </c:pt>
              </c:strCache>
            </c:strRef>
          </c:cat>
          <c:val>
            <c:numRef>
              <c:f>Sheet1!$B$3:$G$3</c:f>
              <c:numCache>
                <c:formatCode>General</c:formatCode>
                <c:ptCount val="6"/>
                <c:pt idx="0">
                  <c:v>0</c:v>
                </c:pt>
                <c:pt idx="1">
                  <c:v>1.3</c:v>
                </c:pt>
                <c:pt idx="2">
                  <c:v>4.2</c:v>
                </c:pt>
                <c:pt idx="3">
                  <c:v>3</c:v>
                </c:pt>
                <c:pt idx="4">
                  <c:v>1</c:v>
                </c:pt>
                <c:pt idx="5">
                  <c:v>0</c:v>
                </c:pt>
              </c:numCache>
            </c:numRef>
          </c:val>
          <c:extLst xmlns:c16r2="http://schemas.microsoft.com/office/drawing/2015/06/chart">
            <c:ext xmlns:c16="http://schemas.microsoft.com/office/drawing/2014/chart" uri="{C3380CC4-5D6E-409C-BE32-E72D297353CC}">
              <c16:uniqueId val="{00000001-BF19-4B78-B3E9-5C116D366894}"/>
            </c:ext>
          </c:extLst>
        </c:ser>
        <c:dLbls>
          <c:showLegendKey val="0"/>
          <c:showVal val="0"/>
          <c:showCatName val="0"/>
          <c:showSerName val="0"/>
          <c:showPercent val="0"/>
          <c:showBubbleSize val="0"/>
        </c:dLbls>
        <c:gapWidth val="150"/>
        <c:axId val="171962368"/>
        <c:axId val="171963904"/>
      </c:barChart>
      <c:catAx>
        <c:axId val="171962368"/>
        <c:scaling>
          <c:orientation val="minMax"/>
        </c:scaling>
        <c:delete val="0"/>
        <c:axPos val="b"/>
        <c:numFmt formatCode="General" sourceLinked="1"/>
        <c:majorTickMark val="out"/>
        <c:minorTickMark val="none"/>
        <c:tickLblPos val="nextTo"/>
        <c:txPr>
          <a:bodyPr rot="0" vert="horz"/>
          <a:lstStyle/>
          <a:p>
            <a:pPr>
              <a:defRPr sz="1400" b="1"/>
            </a:pPr>
            <a:endParaRPr lang="en-US"/>
          </a:p>
        </c:txPr>
        <c:crossAx val="171963904"/>
        <c:crosses val="autoZero"/>
        <c:auto val="1"/>
        <c:lblAlgn val="ctr"/>
        <c:lblOffset val="100"/>
        <c:tickLblSkip val="1"/>
        <c:tickMarkSkip val="1"/>
        <c:noMultiLvlLbl val="0"/>
      </c:catAx>
      <c:valAx>
        <c:axId val="171963904"/>
        <c:scaling>
          <c:orientation val="minMax"/>
          <c:max val="10"/>
          <c:min val="0"/>
        </c:scaling>
        <c:delete val="0"/>
        <c:axPos val="l"/>
        <c:title>
          <c:tx>
            <c:rich>
              <a:bodyPr rot="0" vert="horz"/>
              <a:lstStyle/>
              <a:p>
                <a:pPr>
                  <a:defRPr sz="1600"/>
                </a:pPr>
                <a:r>
                  <a:rPr lang="vi-VN" sz="1600" dirty="0"/>
                  <a:t>%</a:t>
                </a:r>
              </a:p>
            </c:rich>
          </c:tx>
          <c:layout>
            <c:manualLayout>
              <c:xMode val="edge"/>
              <c:yMode val="edge"/>
              <c:x val="6.1275840190678802E-3"/>
              <c:y val="7.9841478148564807E-2"/>
            </c:manualLayout>
          </c:layout>
          <c:overlay val="0"/>
        </c:title>
        <c:numFmt formatCode="General" sourceLinked="1"/>
        <c:majorTickMark val="out"/>
        <c:minorTickMark val="none"/>
        <c:tickLblPos val="nextTo"/>
        <c:txPr>
          <a:bodyPr rot="0" vert="horz"/>
          <a:lstStyle/>
          <a:p>
            <a:pPr>
              <a:defRPr sz="1600" b="1"/>
            </a:pPr>
            <a:endParaRPr lang="en-US"/>
          </a:p>
        </c:txPr>
        <c:crossAx val="171962368"/>
        <c:crosses val="autoZero"/>
        <c:crossBetween val="between"/>
        <c:majorUnit val="2"/>
      </c:valAx>
    </c:plotArea>
    <c:legend>
      <c:legendPos val="b"/>
      <c:layout>
        <c:manualLayout>
          <c:xMode val="edge"/>
          <c:yMode val="edge"/>
          <c:x val="0.23473213394398501"/>
          <c:y val="5.0748676907189899E-2"/>
          <c:w val="0.51971249716952905"/>
          <c:h val="8.0398864076416707E-2"/>
        </c:manualLayout>
      </c:layout>
      <c:overlay val="0"/>
      <c:txPr>
        <a:bodyPr/>
        <a:lstStyle/>
        <a:p>
          <a:pPr>
            <a:defRPr sz="1600" b="1"/>
          </a:pPr>
          <a:endParaRPr lang="en-US"/>
        </a:p>
      </c:txPr>
    </c:legend>
    <c:plotVisOnly val="1"/>
    <c:dispBlanksAs val="gap"/>
    <c:showDLblsOverMax val="0"/>
  </c:chart>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3206146588504597E-2"/>
          <c:y val="0.115213910761155"/>
          <c:w val="0.92210956559945401"/>
          <c:h val="0.80062579677540302"/>
        </c:manualLayout>
      </c:layout>
      <c:barChart>
        <c:barDir val="col"/>
        <c:grouping val="stacked"/>
        <c:varyColors val="0"/>
        <c:ser>
          <c:idx val="0"/>
          <c:order val="0"/>
          <c:tx>
            <c:strRef>
              <c:f>Sheet1!$B$1</c:f>
              <c:strCache>
                <c:ptCount val="1"/>
                <c:pt idx="0">
                  <c:v>Nhiều lần một tuần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Sheet1!$B$2:$B$4</c:f>
              <c:numCache>
                <c:formatCode>General</c:formatCode>
                <c:ptCount val="3"/>
                <c:pt idx="0">
                  <c:v>28.6</c:v>
                </c:pt>
                <c:pt idx="1">
                  <c:v>35.5</c:v>
                </c:pt>
                <c:pt idx="2">
                  <c:v>22.7</c:v>
                </c:pt>
              </c:numCache>
            </c:numRef>
          </c:val>
          <c:extLst xmlns:c16r2="http://schemas.microsoft.com/office/drawing/2015/06/chart">
            <c:ext xmlns:c16="http://schemas.microsoft.com/office/drawing/2014/chart" uri="{C3380CC4-5D6E-409C-BE32-E72D297353CC}">
              <c16:uniqueId val="{00000000-C124-459F-BD86-A9D9DC3AE485}"/>
            </c:ext>
          </c:extLst>
        </c:ser>
        <c:ser>
          <c:idx val="1"/>
          <c:order val="1"/>
          <c:tx>
            <c:strRef>
              <c:f>Sheet1!$C$1</c:f>
              <c:strCache>
                <c:ptCount val="1"/>
                <c:pt idx="0">
                  <c:v>Một lần một tuần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Sheet1!$C$2:$C$4</c:f>
              <c:numCache>
                <c:formatCode>General</c:formatCode>
                <c:ptCount val="3"/>
                <c:pt idx="0">
                  <c:v>0</c:v>
                </c:pt>
                <c:pt idx="1">
                  <c:v>31.6</c:v>
                </c:pt>
                <c:pt idx="2">
                  <c:v>22.7</c:v>
                </c:pt>
              </c:numCache>
            </c:numRef>
          </c:val>
          <c:extLst xmlns:c16r2="http://schemas.microsoft.com/office/drawing/2015/06/chart">
            <c:ext xmlns:c16="http://schemas.microsoft.com/office/drawing/2014/chart" uri="{C3380CC4-5D6E-409C-BE32-E72D297353CC}">
              <c16:uniqueId val="{00000000-E8FA-4DE5-B55B-923A19B919AF}"/>
            </c:ext>
          </c:extLst>
        </c:ser>
        <c:ser>
          <c:idx val="2"/>
          <c:order val="2"/>
          <c:tx>
            <c:strRef>
              <c:f>Sheet1!$D$1</c:f>
              <c:strCache>
                <c:ptCount val="1"/>
                <c:pt idx="0">
                  <c:v>Nhiều lần một tháng</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Sheet1!$D$2:$D$4</c:f>
              <c:numCache>
                <c:formatCode>General</c:formatCode>
                <c:ptCount val="3"/>
                <c:pt idx="0">
                  <c:v>42.9</c:v>
                </c:pt>
                <c:pt idx="1">
                  <c:v>26.6</c:v>
                </c:pt>
                <c:pt idx="2">
                  <c:v>31.79999999999999</c:v>
                </c:pt>
              </c:numCache>
            </c:numRef>
          </c:val>
          <c:extLst xmlns:c16r2="http://schemas.microsoft.com/office/drawing/2015/06/chart">
            <c:ext xmlns:c16="http://schemas.microsoft.com/office/drawing/2014/chart" uri="{C3380CC4-5D6E-409C-BE32-E72D297353CC}">
              <c16:uniqueId val="{00000001-E8FA-4DE5-B55B-923A19B919AF}"/>
            </c:ext>
          </c:extLst>
        </c:ser>
        <c:ser>
          <c:idx val="3"/>
          <c:order val="3"/>
          <c:tx>
            <c:strRef>
              <c:f>Sheet1!$E$1</c:f>
              <c:strCache>
                <c:ptCount val="1"/>
                <c:pt idx="0">
                  <c:v>1 hoặc 2 lần trong 90 ngày qua</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Sheet1!$E$2:$E$4</c:f>
              <c:numCache>
                <c:formatCode>General</c:formatCode>
                <c:ptCount val="3"/>
                <c:pt idx="0">
                  <c:v>28.6</c:v>
                </c:pt>
                <c:pt idx="1">
                  <c:v>6.3</c:v>
                </c:pt>
                <c:pt idx="2">
                  <c:v>22.7</c:v>
                </c:pt>
              </c:numCache>
            </c:numRef>
          </c:val>
          <c:extLst xmlns:c16r2="http://schemas.microsoft.com/office/drawing/2015/06/chart">
            <c:ext xmlns:c16="http://schemas.microsoft.com/office/drawing/2014/chart" uri="{C3380CC4-5D6E-409C-BE32-E72D297353CC}">
              <c16:uniqueId val="{00000002-E8FA-4DE5-B55B-923A19B919AF}"/>
            </c:ext>
          </c:extLst>
        </c:ser>
        <c:dLbls>
          <c:showLegendKey val="0"/>
          <c:showVal val="0"/>
          <c:showCatName val="0"/>
          <c:showSerName val="0"/>
          <c:showPercent val="0"/>
          <c:showBubbleSize val="0"/>
        </c:dLbls>
        <c:gapWidth val="150"/>
        <c:overlap val="100"/>
        <c:axId val="172183552"/>
        <c:axId val="172185088"/>
      </c:barChart>
      <c:catAx>
        <c:axId val="172183552"/>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172185088"/>
        <c:crosses val="autoZero"/>
        <c:auto val="1"/>
        <c:lblAlgn val="ctr"/>
        <c:lblOffset val="100"/>
        <c:noMultiLvlLbl val="0"/>
      </c:catAx>
      <c:valAx>
        <c:axId val="172185088"/>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8.8105726872246704E-3"/>
              <c:y val="0.15803262092238499"/>
            </c:manualLayout>
          </c:layout>
          <c:overlay val="0"/>
          <c:spPr>
            <a:noFill/>
            <a:ln>
              <a:noFill/>
            </a:ln>
            <a:effectLst/>
          </c:sp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72183552"/>
        <c:crosses val="autoZero"/>
        <c:crossBetween val="between"/>
        <c:majorUnit val="20"/>
      </c:valAx>
      <c:spPr>
        <a:noFill/>
        <a:ln>
          <a:noFill/>
        </a:ln>
        <a:effectLst/>
      </c:spPr>
    </c:plotArea>
    <c:legend>
      <c:legendPos val="b"/>
      <c:layout>
        <c:manualLayout>
          <c:xMode val="edge"/>
          <c:yMode val="edge"/>
          <c:x val="6.0279001468428801E-2"/>
          <c:y val="3.0558492688413898E-2"/>
          <c:w val="0.9"/>
          <c:h val="5.4568991376077999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548290494525198E-2"/>
          <c:y val="4.5954976781748397E-2"/>
          <c:w val="0.91329899291222905"/>
          <c:h val="0.77758489804159103"/>
        </c:manualLayout>
      </c:layout>
      <c:barChart>
        <c:barDir val="col"/>
        <c:grouping val="clustered"/>
        <c:varyColors val="0"/>
        <c:ser>
          <c:idx val="0"/>
          <c:order val="0"/>
          <c:tx>
            <c:strRef>
              <c:f>Sheet1!$B$1</c:f>
              <c:strCache>
                <c:ptCount val="1"/>
                <c:pt idx="0">
                  <c:v>Amphetamine</c:v>
                </c:pt>
              </c:strCache>
            </c:strRef>
          </c:tx>
          <c:spPr>
            <a:solidFill>
              <a:schemeClr val="accent1"/>
            </a:solidFill>
            <a:ln>
              <a:noFill/>
            </a:ln>
            <a:effectLst/>
          </c:spPr>
          <c:invertIfNegative val="0"/>
          <c:dLbls>
            <c:dLbl>
              <c:idx val="0"/>
              <c:layout>
                <c:manualLayout>
                  <c:x val="1.46842878120411E-3"/>
                  <c:y val="7.6923076923076502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5E6A-483B-B6B2-BB088199B99B}"/>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Hà Nội (n = 100)</c:v>
                </c:pt>
                <c:pt idx="1">
                  <c:v>Đà Nẵng (n = 70)</c:v>
                </c:pt>
                <c:pt idx="2">
                  <c:v>TP HCM (n = 101)</c:v>
                </c:pt>
                <c:pt idx="3">
                  <c:v>Hải Phòng (n = 320)</c:v>
                </c:pt>
              </c:strCache>
            </c:strRef>
          </c:cat>
          <c:val>
            <c:numRef>
              <c:f>Sheet1!$B$2:$B$5</c:f>
              <c:numCache>
                <c:formatCode>General</c:formatCode>
                <c:ptCount val="4"/>
                <c:pt idx="0">
                  <c:v>47</c:v>
                </c:pt>
                <c:pt idx="1">
                  <c:v>1</c:v>
                </c:pt>
                <c:pt idx="2">
                  <c:v>3</c:v>
                </c:pt>
                <c:pt idx="3">
                  <c:v>2.5</c:v>
                </c:pt>
              </c:numCache>
            </c:numRef>
          </c:val>
          <c:extLst xmlns:c16r2="http://schemas.microsoft.com/office/drawing/2015/06/chart">
            <c:ext xmlns:c16="http://schemas.microsoft.com/office/drawing/2014/chart" uri="{C3380CC4-5D6E-409C-BE32-E72D297353CC}">
              <c16:uniqueId val="{00000000-5E6A-483B-B6B2-BB088199B99B}"/>
            </c:ext>
          </c:extLst>
        </c:ser>
        <c:ser>
          <c:idx val="1"/>
          <c:order val="1"/>
          <c:tx>
            <c:strRef>
              <c:f>Sheet1!$C$1</c:f>
              <c:strCache>
                <c:ptCount val="1"/>
                <c:pt idx="0">
                  <c:v>Đá</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Hà Nội (n = 100)</c:v>
                </c:pt>
                <c:pt idx="1">
                  <c:v>Đà Nẵng (n = 70)</c:v>
                </c:pt>
                <c:pt idx="2">
                  <c:v>TP HCM (n = 101)</c:v>
                </c:pt>
                <c:pt idx="3">
                  <c:v>Hải Phòng (n = 320)</c:v>
                </c:pt>
              </c:strCache>
            </c:strRef>
          </c:cat>
          <c:val>
            <c:numRef>
              <c:f>Sheet1!$C$2:$C$5</c:f>
              <c:numCache>
                <c:formatCode>General</c:formatCode>
                <c:ptCount val="4"/>
                <c:pt idx="0">
                  <c:v>97</c:v>
                </c:pt>
                <c:pt idx="1">
                  <c:v>87</c:v>
                </c:pt>
                <c:pt idx="2">
                  <c:v>95</c:v>
                </c:pt>
                <c:pt idx="3">
                  <c:v>11.6</c:v>
                </c:pt>
              </c:numCache>
            </c:numRef>
          </c:val>
          <c:extLst xmlns:c16r2="http://schemas.microsoft.com/office/drawing/2015/06/chart">
            <c:ext xmlns:c16="http://schemas.microsoft.com/office/drawing/2014/chart" uri="{C3380CC4-5D6E-409C-BE32-E72D297353CC}">
              <c16:uniqueId val="{00000001-5E6A-483B-B6B2-BB088199B99B}"/>
            </c:ext>
          </c:extLst>
        </c:ser>
        <c:ser>
          <c:idx val="2"/>
          <c:order val="2"/>
          <c:tx>
            <c:strRef>
              <c:f>Sheet1!$D$1</c:f>
              <c:strCache>
                <c:ptCount val="1"/>
                <c:pt idx="0">
                  <c:v>Thuốc lắc</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Hà Nội (n = 100)</c:v>
                </c:pt>
                <c:pt idx="1">
                  <c:v>Đà Nẵng (n = 70)</c:v>
                </c:pt>
                <c:pt idx="2">
                  <c:v>TP HCM (n = 101)</c:v>
                </c:pt>
                <c:pt idx="3">
                  <c:v>Hải Phòng (n = 320)</c:v>
                </c:pt>
              </c:strCache>
            </c:strRef>
          </c:cat>
          <c:val>
            <c:numRef>
              <c:f>Sheet1!$D$2:$D$5</c:f>
              <c:numCache>
                <c:formatCode>General</c:formatCode>
                <c:ptCount val="4"/>
                <c:pt idx="0">
                  <c:v>92</c:v>
                </c:pt>
                <c:pt idx="1">
                  <c:v>95</c:v>
                </c:pt>
                <c:pt idx="2">
                  <c:v>82</c:v>
                </c:pt>
                <c:pt idx="3">
                  <c:v>5.3</c:v>
                </c:pt>
              </c:numCache>
            </c:numRef>
          </c:val>
          <c:extLst xmlns:c16r2="http://schemas.microsoft.com/office/drawing/2015/06/chart">
            <c:ext xmlns:c16="http://schemas.microsoft.com/office/drawing/2014/chart" uri="{C3380CC4-5D6E-409C-BE32-E72D297353CC}">
              <c16:uniqueId val="{00000002-5E6A-483B-B6B2-BB088199B99B}"/>
            </c:ext>
          </c:extLst>
        </c:ser>
        <c:dLbls>
          <c:showLegendKey val="0"/>
          <c:showVal val="0"/>
          <c:showCatName val="0"/>
          <c:showSerName val="0"/>
          <c:showPercent val="0"/>
          <c:showBubbleSize val="0"/>
        </c:dLbls>
        <c:gapWidth val="219"/>
        <c:overlap val="-27"/>
        <c:axId val="164770176"/>
        <c:axId val="164771712"/>
      </c:barChart>
      <c:catAx>
        <c:axId val="164770176"/>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64771712"/>
        <c:crosses val="autoZero"/>
        <c:auto val="1"/>
        <c:lblAlgn val="ctr"/>
        <c:lblOffset val="100"/>
        <c:noMultiLvlLbl val="0"/>
      </c:catAx>
      <c:valAx>
        <c:axId val="164771712"/>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8.8105726872246704E-3"/>
              <c:y val="7.4839817816890503E-2"/>
            </c:manualLayout>
          </c:layout>
          <c:overlay val="0"/>
          <c:spPr>
            <a:noFill/>
            <a:ln>
              <a:noFill/>
            </a:ln>
            <a:effectLst/>
          </c:sp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64770176"/>
        <c:crosses val="autoZero"/>
        <c:crossBetween val="between"/>
        <c:majorUnit val="20"/>
      </c:valAx>
      <c:spPr>
        <a:noFill/>
        <a:ln>
          <a:noFill/>
        </a:ln>
        <a:effectLst/>
      </c:spPr>
    </c:plotArea>
    <c:legend>
      <c:legendPos val="b"/>
      <c:layout>
        <c:manualLayout>
          <c:xMode val="edge"/>
          <c:yMode val="edge"/>
          <c:x val="0.26403124168950198"/>
          <c:y val="0.91062760537285803"/>
          <c:w val="0.48515337565183198"/>
          <c:h val="8.9372394627142193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3206146588504597E-2"/>
          <c:y val="0.115213910761155"/>
          <c:w val="0.92210956559945401"/>
          <c:h val="0.80062579677540302"/>
        </c:manualLayout>
      </c:layout>
      <c:barChart>
        <c:barDir val="col"/>
        <c:grouping val="stacked"/>
        <c:varyColors val="0"/>
        <c:ser>
          <c:idx val="0"/>
          <c:order val="0"/>
          <c:tx>
            <c:strRef>
              <c:f>Sheet1!$B$1</c:f>
              <c:strCache>
                <c:ptCount val="1"/>
                <c:pt idx="0">
                  <c:v>Nhiều lần một tuần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Sheet1!$B$2:$B$4</c:f>
              <c:numCache>
                <c:formatCode>General</c:formatCode>
                <c:ptCount val="3"/>
                <c:pt idx="0">
                  <c:v>37.5</c:v>
                </c:pt>
                <c:pt idx="1">
                  <c:v>25</c:v>
                </c:pt>
                <c:pt idx="2">
                  <c:v>13.2</c:v>
                </c:pt>
              </c:numCache>
            </c:numRef>
          </c:val>
          <c:extLst xmlns:c16r2="http://schemas.microsoft.com/office/drawing/2015/06/chart">
            <c:ext xmlns:c16="http://schemas.microsoft.com/office/drawing/2014/chart" uri="{C3380CC4-5D6E-409C-BE32-E72D297353CC}">
              <c16:uniqueId val="{00000000-C124-459F-BD86-A9D9DC3AE485}"/>
            </c:ext>
          </c:extLst>
        </c:ser>
        <c:ser>
          <c:idx val="1"/>
          <c:order val="1"/>
          <c:tx>
            <c:strRef>
              <c:f>Sheet1!$C$1</c:f>
              <c:strCache>
                <c:ptCount val="1"/>
                <c:pt idx="0">
                  <c:v>Một lần một tuần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Sheet1!$C$2:$C$4</c:f>
              <c:numCache>
                <c:formatCode>General</c:formatCode>
                <c:ptCount val="3"/>
                <c:pt idx="0">
                  <c:v>10</c:v>
                </c:pt>
                <c:pt idx="1">
                  <c:v>16.899999999999999</c:v>
                </c:pt>
                <c:pt idx="2">
                  <c:v>10.5</c:v>
                </c:pt>
              </c:numCache>
            </c:numRef>
          </c:val>
          <c:extLst xmlns:c16r2="http://schemas.microsoft.com/office/drawing/2015/06/chart">
            <c:ext xmlns:c16="http://schemas.microsoft.com/office/drawing/2014/chart" uri="{C3380CC4-5D6E-409C-BE32-E72D297353CC}">
              <c16:uniqueId val="{00000001-C124-459F-BD86-A9D9DC3AE485}"/>
            </c:ext>
          </c:extLst>
        </c:ser>
        <c:ser>
          <c:idx val="2"/>
          <c:order val="2"/>
          <c:tx>
            <c:strRef>
              <c:f>Sheet1!$D$1</c:f>
              <c:strCache>
                <c:ptCount val="1"/>
                <c:pt idx="0">
                  <c:v>Nhiều lần một tháng</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Sheet1!$D$2:$D$4</c:f>
              <c:numCache>
                <c:formatCode>General</c:formatCode>
                <c:ptCount val="3"/>
                <c:pt idx="0">
                  <c:v>32.5</c:v>
                </c:pt>
                <c:pt idx="1">
                  <c:v>31.4</c:v>
                </c:pt>
                <c:pt idx="2">
                  <c:v>52.6</c:v>
                </c:pt>
              </c:numCache>
            </c:numRef>
          </c:val>
          <c:extLst xmlns:c16r2="http://schemas.microsoft.com/office/drawing/2015/06/chart">
            <c:ext xmlns:c16="http://schemas.microsoft.com/office/drawing/2014/chart" uri="{C3380CC4-5D6E-409C-BE32-E72D297353CC}">
              <c16:uniqueId val="{00000002-C124-459F-BD86-A9D9DC3AE485}"/>
            </c:ext>
          </c:extLst>
        </c:ser>
        <c:ser>
          <c:idx val="3"/>
          <c:order val="3"/>
          <c:tx>
            <c:strRef>
              <c:f>Sheet1!$E$1</c:f>
              <c:strCache>
                <c:ptCount val="1"/>
                <c:pt idx="0">
                  <c:v>1 hoặc 2 lần trong 90 ngày qua</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Sheet1!$E$2:$E$4</c:f>
              <c:numCache>
                <c:formatCode>General</c:formatCode>
                <c:ptCount val="3"/>
                <c:pt idx="0">
                  <c:v>20</c:v>
                </c:pt>
                <c:pt idx="1">
                  <c:v>26.7</c:v>
                </c:pt>
                <c:pt idx="2">
                  <c:v>23.7</c:v>
                </c:pt>
              </c:numCache>
            </c:numRef>
          </c:val>
          <c:extLst xmlns:c16r2="http://schemas.microsoft.com/office/drawing/2015/06/chart">
            <c:ext xmlns:c16="http://schemas.microsoft.com/office/drawing/2014/chart" uri="{C3380CC4-5D6E-409C-BE32-E72D297353CC}">
              <c16:uniqueId val="{00000003-C124-459F-BD86-A9D9DC3AE485}"/>
            </c:ext>
          </c:extLst>
        </c:ser>
        <c:dLbls>
          <c:showLegendKey val="0"/>
          <c:showVal val="0"/>
          <c:showCatName val="0"/>
          <c:showSerName val="0"/>
          <c:showPercent val="0"/>
          <c:showBubbleSize val="0"/>
        </c:dLbls>
        <c:gapWidth val="150"/>
        <c:overlap val="100"/>
        <c:axId val="164877440"/>
        <c:axId val="164878976"/>
      </c:barChart>
      <c:catAx>
        <c:axId val="164877440"/>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164878976"/>
        <c:crosses val="autoZero"/>
        <c:auto val="1"/>
        <c:lblAlgn val="ctr"/>
        <c:lblOffset val="100"/>
        <c:noMultiLvlLbl val="0"/>
      </c:catAx>
      <c:valAx>
        <c:axId val="164878976"/>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8.8105726872246704E-3"/>
              <c:y val="0.15803262092238499"/>
            </c:manualLayout>
          </c:layout>
          <c:overlay val="0"/>
          <c:spPr>
            <a:noFill/>
            <a:ln>
              <a:noFill/>
            </a:ln>
            <a:effectLst/>
          </c:sp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64877440"/>
        <c:crosses val="autoZero"/>
        <c:crossBetween val="between"/>
        <c:majorUnit val="20"/>
      </c:valAx>
      <c:spPr>
        <a:noFill/>
        <a:ln>
          <a:noFill/>
        </a:ln>
        <a:effectLst/>
      </c:spPr>
    </c:plotArea>
    <c:legend>
      <c:legendPos val="b"/>
      <c:layout>
        <c:manualLayout>
          <c:xMode val="edge"/>
          <c:yMode val="edge"/>
          <c:x val="6.0279001468428801E-2"/>
          <c:y val="3.0558492688413898E-2"/>
          <c:w val="0.93091042584434702"/>
          <c:h val="7.5910687220435494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299456164687895E-2"/>
          <c:y val="3.5154855643044602E-2"/>
          <c:w val="0.90270054383531195"/>
          <c:h val="0.86593625796775398"/>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Sheet1!$B$2:$B$4</c:f>
              <c:numCache>
                <c:formatCode>General</c:formatCode>
                <c:ptCount val="3"/>
                <c:pt idx="0">
                  <c:v>36.300000000000011</c:v>
                </c:pt>
                <c:pt idx="1">
                  <c:v>70</c:v>
                </c:pt>
                <c:pt idx="2">
                  <c:v>96.2</c:v>
                </c:pt>
              </c:numCache>
            </c:numRef>
          </c:val>
          <c:extLst xmlns:c16r2="http://schemas.microsoft.com/office/drawing/2015/06/chart">
            <c:ext xmlns:c16="http://schemas.microsoft.com/office/drawing/2014/chart" uri="{C3380CC4-5D6E-409C-BE32-E72D297353CC}">
              <c16:uniqueId val="{00000000-3A32-4FE3-8645-59679304C640}"/>
            </c:ext>
          </c:extLst>
        </c:ser>
        <c:dLbls>
          <c:showLegendKey val="0"/>
          <c:showVal val="0"/>
          <c:showCatName val="0"/>
          <c:showSerName val="0"/>
          <c:showPercent val="0"/>
          <c:showBubbleSize val="0"/>
        </c:dLbls>
        <c:gapWidth val="219"/>
        <c:overlap val="-27"/>
        <c:axId val="165966208"/>
        <c:axId val="165967744"/>
      </c:barChart>
      <c:catAx>
        <c:axId val="165966208"/>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165967744"/>
        <c:crosses val="autoZero"/>
        <c:auto val="1"/>
        <c:lblAlgn val="ctr"/>
        <c:lblOffset val="100"/>
        <c:noMultiLvlLbl val="0"/>
      </c:catAx>
      <c:valAx>
        <c:axId val="165967744"/>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3.7395008361170497E-2"/>
              <c:y val="7.2533558305211895E-2"/>
            </c:manualLayout>
          </c:layout>
          <c:overlay val="0"/>
          <c:spPr>
            <a:noFill/>
            <a:ln>
              <a:noFill/>
            </a:ln>
            <a:effectLst/>
          </c:sp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65966208"/>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879249810198301E-2"/>
          <c:y val="3.5154855643044602E-2"/>
          <c:w val="0.931120750189802"/>
          <c:h val="0.77715083909965799"/>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Hà Nội 
(IBBS 2013)</c:v>
                </c:pt>
                <c:pt idx="1">
                  <c:v>Hải Phòng
(IBBS 2013)</c:v>
                </c:pt>
                <c:pt idx="2">
                  <c:v>TP HCM 
(IBBS 2013)</c:v>
                </c:pt>
                <c:pt idx="3">
                  <c:v>Cần Thơ 
(IBBS 2013)</c:v>
                </c:pt>
                <c:pt idx="4">
                  <c:v>Hà Nội, 
Đà Nẵng 
&amp; TP HCM (2011)</c:v>
                </c:pt>
                <c:pt idx="5">
                  <c:v>Hà Nội 
(MSW 2014)</c:v>
                </c:pt>
                <c:pt idx="6">
                  <c:v>Hà Nội 
&amp; TP HCM (2014)</c:v>
                </c:pt>
              </c:strCache>
            </c:strRef>
          </c:cat>
          <c:val>
            <c:numRef>
              <c:f>Sheet1!$B$2:$B$8</c:f>
              <c:numCache>
                <c:formatCode>General</c:formatCode>
                <c:ptCount val="7"/>
                <c:pt idx="0">
                  <c:v>10.5</c:v>
                </c:pt>
                <c:pt idx="1">
                  <c:v>8</c:v>
                </c:pt>
                <c:pt idx="2">
                  <c:v>12.7</c:v>
                </c:pt>
                <c:pt idx="3">
                  <c:v>1.1000000000000001</c:v>
                </c:pt>
                <c:pt idx="4">
                  <c:v>85.9</c:v>
                </c:pt>
                <c:pt idx="5">
                  <c:v>33.800000000000011</c:v>
                </c:pt>
                <c:pt idx="6">
                  <c:v>30.4</c:v>
                </c:pt>
              </c:numCache>
            </c:numRef>
          </c:val>
          <c:extLst xmlns:c16r2="http://schemas.microsoft.com/office/drawing/2015/06/chart">
            <c:ext xmlns:c16="http://schemas.microsoft.com/office/drawing/2014/chart" uri="{C3380CC4-5D6E-409C-BE32-E72D297353CC}">
              <c16:uniqueId val="{00000000-C8BB-47E4-8AE7-6CF0145C94DA}"/>
            </c:ext>
          </c:extLst>
        </c:ser>
        <c:dLbls>
          <c:showLegendKey val="0"/>
          <c:showVal val="0"/>
          <c:showCatName val="0"/>
          <c:showSerName val="0"/>
          <c:showPercent val="0"/>
          <c:showBubbleSize val="0"/>
        </c:dLbls>
        <c:gapWidth val="219"/>
        <c:overlap val="-27"/>
        <c:axId val="166080896"/>
        <c:axId val="166082432"/>
      </c:barChart>
      <c:catAx>
        <c:axId val="166080896"/>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166082432"/>
        <c:crosses val="autoZero"/>
        <c:auto val="1"/>
        <c:lblAlgn val="ctr"/>
        <c:lblOffset val="100"/>
        <c:noMultiLvlLbl val="0"/>
      </c:catAx>
      <c:valAx>
        <c:axId val="166082432"/>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1.04706023411277E-2"/>
              <c:y val="6.2432593653066103E-2"/>
            </c:manualLayout>
          </c:layout>
          <c:overlay val="0"/>
          <c:spPr>
            <a:noFill/>
            <a:ln>
              <a:noFill/>
            </a:ln>
            <a:effectLst/>
          </c:sp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66080896"/>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879249810198301E-2"/>
          <c:y val="3.5154855643044602E-2"/>
          <c:w val="0.931120750189802"/>
          <c:h val="0.85795891990773898"/>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Hà Nội (IBBS 2013)</c:v>
                </c:pt>
                <c:pt idx="1">
                  <c:v>Hải Phòng (IBBS 2013)</c:v>
                </c:pt>
                <c:pt idx="2">
                  <c:v>Cần Thơ (IBBS 2013)</c:v>
                </c:pt>
              </c:strCache>
            </c:strRef>
          </c:cat>
          <c:val>
            <c:numRef>
              <c:f>Sheet1!$B$2:$B$4</c:f>
              <c:numCache>
                <c:formatCode>General</c:formatCode>
                <c:ptCount val="3"/>
                <c:pt idx="0">
                  <c:v>2.8</c:v>
                </c:pt>
                <c:pt idx="1">
                  <c:v>0</c:v>
                </c:pt>
                <c:pt idx="2">
                  <c:v>0.7</c:v>
                </c:pt>
              </c:numCache>
            </c:numRef>
          </c:val>
          <c:extLst xmlns:c16r2="http://schemas.microsoft.com/office/drawing/2015/06/chart">
            <c:ext xmlns:c16="http://schemas.microsoft.com/office/drawing/2014/chart" uri="{C3380CC4-5D6E-409C-BE32-E72D297353CC}">
              <c16:uniqueId val="{00000000-C8BB-47E4-8AE7-6CF0145C94DA}"/>
            </c:ext>
          </c:extLst>
        </c:ser>
        <c:dLbls>
          <c:showLegendKey val="0"/>
          <c:showVal val="0"/>
          <c:showCatName val="0"/>
          <c:showSerName val="0"/>
          <c:showPercent val="0"/>
          <c:showBubbleSize val="0"/>
        </c:dLbls>
        <c:gapWidth val="219"/>
        <c:overlap val="-27"/>
        <c:axId val="166023168"/>
        <c:axId val="166024704"/>
      </c:barChart>
      <c:catAx>
        <c:axId val="166023168"/>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66024704"/>
        <c:crosses val="autoZero"/>
        <c:auto val="1"/>
        <c:lblAlgn val="ctr"/>
        <c:lblOffset val="100"/>
        <c:noMultiLvlLbl val="0"/>
      </c:catAx>
      <c:valAx>
        <c:axId val="166024704"/>
        <c:scaling>
          <c:orientation val="minMax"/>
          <c:max val="5"/>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1.04706023411277E-2"/>
              <c:y val="6.2432593653066103E-2"/>
            </c:manualLayout>
          </c:layout>
          <c:overlay val="0"/>
          <c:spPr>
            <a:noFill/>
            <a:ln>
              <a:noFill/>
            </a:ln>
            <a:effectLst/>
          </c:sp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66023168"/>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3206146588504597E-2"/>
          <c:y val="0.115213910761155"/>
          <c:w val="0.92210956559945401"/>
          <c:h val="0.80062579677540302"/>
        </c:manualLayout>
      </c:layout>
      <c:barChart>
        <c:barDir val="col"/>
        <c:grouping val="stacked"/>
        <c:varyColors val="0"/>
        <c:ser>
          <c:idx val="0"/>
          <c:order val="0"/>
          <c:tx>
            <c:strRef>
              <c:f>Sheet1!$B$1</c:f>
              <c:strCache>
                <c:ptCount val="1"/>
                <c:pt idx="0">
                  <c:v>Nhiều lần một tuần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Sheet1!$B$2:$B$4</c:f>
              <c:numCache>
                <c:formatCode>General</c:formatCode>
                <c:ptCount val="3"/>
                <c:pt idx="0">
                  <c:v>0</c:v>
                </c:pt>
                <c:pt idx="1">
                  <c:v>20.6</c:v>
                </c:pt>
                <c:pt idx="2">
                  <c:v>9.6</c:v>
                </c:pt>
              </c:numCache>
            </c:numRef>
          </c:val>
          <c:extLst xmlns:c16r2="http://schemas.microsoft.com/office/drawing/2015/06/chart">
            <c:ext xmlns:c16="http://schemas.microsoft.com/office/drawing/2014/chart" uri="{C3380CC4-5D6E-409C-BE32-E72D297353CC}">
              <c16:uniqueId val="{00000000-C124-459F-BD86-A9D9DC3AE485}"/>
            </c:ext>
          </c:extLst>
        </c:ser>
        <c:ser>
          <c:idx val="1"/>
          <c:order val="1"/>
          <c:tx>
            <c:strRef>
              <c:f>Sheet1!$C$1</c:f>
              <c:strCache>
                <c:ptCount val="1"/>
                <c:pt idx="0">
                  <c:v>Một lần một tuần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Sheet1!$C$2:$C$4</c:f>
              <c:numCache>
                <c:formatCode>General</c:formatCode>
                <c:ptCount val="3"/>
                <c:pt idx="0">
                  <c:v>10</c:v>
                </c:pt>
                <c:pt idx="1">
                  <c:v>20.6</c:v>
                </c:pt>
                <c:pt idx="2">
                  <c:v>17.3</c:v>
                </c:pt>
              </c:numCache>
            </c:numRef>
          </c:val>
          <c:extLst xmlns:c16r2="http://schemas.microsoft.com/office/drawing/2015/06/chart">
            <c:ext xmlns:c16="http://schemas.microsoft.com/office/drawing/2014/chart" uri="{C3380CC4-5D6E-409C-BE32-E72D297353CC}">
              <c16:uniqueId val="{00000001-C124-459F-BD86-A9D9DC3AE485}"/>
            </c:ext>
          </c:extLst>
        </c:ser>
        <c:ser>
          <c:idx val="2"/>
          <c:order val="2"/>
          <c:tx>
            <c:strRef>
              <c:f>Sheet1!$D$1</c:f>
              <c:strCache>
                <c:ptCount val="1"/>
                <c:pt idx="0">
                  <c:v>Nhiều lần một tháng</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Sheet1!$D$2:$D$4</c:f>
              <c:numCache>
                <c:formatCode>General</c:formatCode>
                <c:ptCount val="3"/>
                <c:pt idx="0">
                  <c:v>60</c:v>
                </c:pt>
                <c:pt idx="1">
                  <c:v>44.3</c:v>
                </c:pt>
                <c:pt idx="2">
                  <c:v>45.5</c:v>
                </c:pt>
              </c:numCache>
            </c:numRef>
          </c:val>
          <c:extLst xmlns:c16r2="http://schemas.microsoft.com/office/drawing/2015/06/chart">
            <c:ext xmlns:c16="http://schemas.microsoft.com/office/drawing/2014/chart" uri="{C3380CC4-5D6E-409C-BE32-E72D297353CC}">
              <c16:uniqueId val="{00000002-C124-459F-BD86-A9D9DC3AE485}"/>
            </c:ext>
          </c:extLst>
        </c:ser>
        <c:ser>
          <c:idx val="3"/>
          <c:order val="3"/>
          <c:tx>
            <c:strRef>
              <c:f>Sheet1!$E$1</c:f>
              <c:strCache>
                <c:ptCount val="1"/>
                <c:pt idx="0">
                  <c:v>1 hoặc 2 lần trong 90 ngày qua</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Sheet1!$E$2:$E$4</c:f>
              <c:numCache>
                <c:formatCode>General</c:formatCode>
                <c:ptCount val="3"/>
                <c:pt idx="0">
                  <c:v>30</c:v>
                </c:pt>
                <c:pt idx="1">
                  <c:v>14.5</c:v>
                </c:pt>
                <c:pt idx="2">
                  <c:v>27.6</c:v>
                </c:pt>
              </c:numCache>
            </c:numRef>
          </c:val>
          <c:extLst xmlns:c16r2="http://schemas.microsoft.com/office/drawing/2015/06/chart">
            <c:ext xmlns:c16="http://schemas.microsoft.com/office/drawing/2014/chart" uri="{C3380CC4-5D6E-409C-BE32-E72D297353CC}">
              <c16:uniqueId val="{00000003-C124-459F-BD86-A9D9DC3AE485}"/>
            </c:ext>
          </c:extLst>
        </c:ser>
        <c:dLbls>
          <c:showLegendKey val="0"/>
          <c:showVal val="0"/>
          <c:showCatName val="0"/>
          <c:showSerName val="0"/>
          <c:showPercent val="0"/>
          <c:showBubbleSize val="0"/>
        </c:dLbls>
        <c:gapWidth val="150"/>
        <c:overlap val="100"/>
        <c:axId val="171426176"/>
        <c:axId val="171427712"/>
      </c:barChart>
      <c:catAx>
        <c:axId val="171426176"/>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171427712"/>
        <c:crosses val="autoZero"/>
        <c:auto val="1"/>
        <c:lblAlgn val="ctr"/>
        <c:lblOffset val="100"/>
        <c:noMultiLvlLbl val="0"/>
      </c:catAx>
      <c:valAx>
        <c:axId val="171427712"/>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8.8105726872246704E-3"/>
              <c:y val="0.15803262092238499"/>
            </c:manualLayout>
          </c:layout>
          <c:overlay val="0"/>
          <c:spPr>
            <a:noFill/>
            <a:ln>
              <a:noFill/>
            </a:ln>
            <a:effectLst/>
          </c:sp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71426176"/>
        <c:crosses val="autoZero"/>
        <c:crossBetween val="between"/>
        <c:majorUnit val="20"/>
      </c:valAx>
      <c:spPr>
        <a:noFill/>
        <a:ln>
          <a:noFill/>
        </a:ln>
        <a:effectLst/>
      </c:spPr>
    </c:plotArea>
    <c:legend>
      <c:legendPos val="b"/>
      <c:layout>
        <c:manualLayout>
          <c:xMode val="edge"/>
          <c:yMode val="edge"/>
          <c:x val="6.0279001468428801E-2"/>
          <c:y val="3.0558492688413898E-2"/>
          <c:w val="0.93091042584434702"/>
          <c:h val="7.5910687220435494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299456164687895E-2"/>
          <c:y val="3.5154855643044602E-2"/>
          <c:w val="0.90270054383531195"/>
          <c:h val="0.86593625796775398"/>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Amphetamine</c:v>
                </c:pt>
                <c:pt idx="1">
                  <c:v>Đá</c:v>
                </c:pt>
                <c:pt idx="2">
                  <c:v>Thuốc lắc</c:v>
                </c:pt>
              </c:strCache>
            </c:strRef>
          </c:cat>
          <c:val>
            <c:numRef>
              <c:f>Sheet1!$B$2:$B$4</c:f>
              <c:numCache>
                <c:formatCode>General</c:formatCode>
                <c:ptCount val="3"/>
                <c:pt idx="0">
                  <c:v>40.200000000000003</c:v>
                </c:pt>
                <c:pt idx="1">
                  <c:v>76.900000000000006</c:v>
                </c:pt>
                <c:pt idx="2">
                  <c:v>82.7</c:v>
                </c:pt>
              </c:numCache>
            </c:numRef>
          </c:val>
          <c:extLst xmlns:c16r2="http://schemas.microsoft.com/office/drawing/2015/06/chart">
            <c:ext xmlns:c16="http://schemas.microsoft.com/office/drawing/2014/chart" uri="{C3380CC4-5D6E-409C-BE32-E72D297353CC}">
              <c16:uniqueId val="{00000000-3A32-4FE3-8645-59679304C640}"/>
            </c:ext>
          </c:extLst>
        </c:ser>
        <c:dLbls>
          <c:showLegendKey val="0"/>
          <c:showVal val="0"/>
          <c:showCatName val="0"/>
          <c:showSerName val="0"/>
          <c:showPercent val="0"/>
          <c:showBubbleSize val="0"/>
        </c:dLbls>
        <c:gapWidth val="219"/>
        <c:overlap val="-27"/>
        <c:axId val="171870464"/>
        <c:axId val="171872256"/>
      </c:barChart>
      <c:catAx>
        <c:axId val="171870464"/>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171872256"/>
        <c:crosses val="autoZero"/>
        <c:auto val="1"/>
        <c:lblAlgn val="ctr"/>
        <c:lblOffset val="100"/>
        <c:noMultiLvlLbl val="0"/>
      </c:catAx>
      <c:valAx>
        <c:axId val="171872256"/>
        <c:scaling>
          <c:orientation val="minMax"/>
          <c:max val="10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3.7395008361170497E-2"/>
              <c:y val="7.2533558305211895E-2"/>
            </c:manualLayout>
          </c:layout>
          <c:overlay val="0"/>
          <c:spPr>
            <a:noFill/>
            <a:ln>
              <a:noFill/>
            </a:ln>
            <a:effectLst/>
          </c:sp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71870464"/>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061451113708898E-2"/>
          <c:y val="2.5053885309790799E-2"/>
          <c:w val="0.931120750189802"/>
          <c:h val="0.77715083909965799"/>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An Giang 
(SSW 2013)</c:v>
                </c:pt>
                <c:pt idx="1">
                  <c:v>An Giang 
(VSW 2013)</c:v>
                </c:pt>
                <c:pt idx="2">
                  <c:v>Cần Thơ
(SSW 2013)</c:v>
                </c:pt>
                <c:pt idx="3">
                  <c:v>Cần Thơ
(SSW 2013)</c:v>
                </c:pt>
                <c:pt idx="4">
                  <c:v>TP HCM 
(SSW 2013)</c:v>
                </c:pt>
                <c:pt idx="5">
                  <c:v>TP HCM
(VSW 2013)</c:v>
                </c:pt>
                <c:pt idx="6">
                  <c:v>Hà Nội
(SSW 2013)</c:v>
                </c:pt>
                <c:pt idx="7">
                  <c:v>Hà Nội 
(VSW 2013)</c:v>
                </c:pt>
                <c:pt idx="8">
                  <c:v>Hà Nội 
(FSW 2012)</c:v>
                </c:pt>
                <c:pt idx="9">
                  <c:v>Hải Phòng 
(SSW 2013)</c:v>
                </c:pt>
                <c:pt idx="10">
                  <c:v>Hải Phòng 
(VSW 2013)</c:v>
                </c:pt>
                <c:pt idx="11">
                  <c:v>Quảng Ninh
(VSW 2013)</c:v>
                </c:pt>
              </c:strCache>
            </c:strRef>
          </c:cat>
          <c:val>
            <c:numRef>
              <c:f>Sheet1!$B$2:$B$13</c:f>
              <c:numCache>
                <c:formatCode>General</c:formatCode>
                <c:ptCount val="12"/>
                <c:pt idx="0">
                  <c:v>4.4000000000000004</c:v>
                </c:pt>
                <c:pt idx="1">
                  <c:v>0.5</c:v>
                </c:pt>
                <c:pt idx="2">
                  <c:v>4.8</c:v>
                </c:pt>
                <c:pt idx="3">
                  <c:v>0.7</c:v>
                </c:pt>
                <c:pt idx="4">
                  <c:v>10</c:v>
                </c:pt>
                <c:pt idx="5">
                  <c:v>5.9</c:v>
                </c:pt>
                <c:pt idx="6">
                  <c:v>6</c:v>
                </c:pt>
                <c:pt idx="7">
                  <c:v>3.5</c:v>
                </c:pt>
                <c:pt idx="8">
                  <c:v>54.2</c:v>
                </c:pt>
                <c:pt idx="9">
                  <c:v>25.3</c:v>
                </c:pt>
                <c:pt idx="10">
                  <c:v>18.2</c:v>
                </c:pt>
                <c:pt idx="11">
                  <c:v>1.3</c:v>
                </c:pt>
              </c:numCache>
            </c:numRef>
          </c:val>
          <c:extLst xmlns:c16r2="http://schemas.microsoft.com/office/drawing/2015/06/chart">
            <c:ext xmlns:c16="http://schemas.microsoft.com/office/drawing/2014/chart" uri="{C3380CC4-5D6E-409C-BE32-E72D297353CC}">
              <c16:uniqueId val="{00000000-C8BB-47E4-8AE7-6CF0145C94DA}"/>
            </c:ext>
          </c:extLst>
        </c:ser>
        <c:dLbls>
          <c:showLegendKey val="0"/>
          <c:showVal val="0"/>
          <c:showCatName val="0"/>
          <c:showSerName val="0"/>
          <c:showPercent val="0"/>
          <c:showBubbleSize val="0"/>
        </c:dLbls>
        <c:gapWidth val="219"/>
        <c:overlap val="-27"/>
        <c:axId val="171739008"/>
        <c:axId val="171740544"/>
      </c:barChart>
      <c:catAx>
        <c:axId val="171739008"/>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300" b="1" i="0" u="none" strike="noStrike" kern="1200" baseline="0">
                <a:solidFill>
                  <a:schemeClr val="tx1">
                    <a:lumMod val="65000"/>
                    <a:lumOff val="35000"/>
                  </a:schemeClr>
                </a:solidFill>
                <a:latin typeface="+mn-lt"/>
                <a:ea typeface="+mn-ea"/>
                <a:cs typeface="+mn-cs"/>
              </a:defRPr>
            </a:pPr>
            <a:endParaRPr lang="en-US"/>
          </a:p>
        </c:txPr>
        <c:crossAx val="171740544"/>
        <c:crosses val="autoZero"/>
        <c:auto val="1"/>
        <c:lblAlgn val="ctr"/>
        <c:lblOffset val="100"/>
        <c:noMultiLvlLbl val="0"/>
      </c:catAx>
      <c:valAx>
        <c:axId val="171740544"/>
        <c:scaling>
          <c:orientation val="minMax"/>
          <c:max val="60"/>
        </c:scaling>
        <c:delete val="0"/>
        <c:axPos val="l"/>
        <c:majorGridlines>
          <c:spPr>
            <a:ln w="9525" cap="flat" cmpd="sng" algn="ctr">
              <a:noFill/>
              <a:round/>
            </a:ln>
            <a:effectLst/>
          </c:spPr>
        </c:majorGridlines>
        <c:title>
          <c:tx>
            <c:rich>
              <a:bodyPr rot="0" spcFirstLastPara="1" vertOverflow="ellipsis" wrap="square" anchor="ctr" anchorCtr="1"/>
              <a:lstStyle/>
              <a:p>
                <a:pPr>
                  <a:defRPr sz="1800" b="1" i="0" u="none" strike="noStrike" kern="1200" baseline="0">
                    <a:solidFill>
                      <a:schemeClr val="tx1">
                        <a:lumMod val="65000"/>
                        <a:lumOff val="35000"/>
                      </a:schemeClr>
                    </a:solidFill>
                    <a:latin typeface="+mn-lt"/>
                    <a:ea typeface="+mn-ea"/>
                    <a:cs typeface="+mn-cs"/>
                  </a:defRPr>
                </a:pPr>
                <a:r>
                  <a:rPr lang="vi-VN" sz="1800" b="1" dirty="0"/>
                  <a:t>%</a:t>
                </a:r>
              </a:p>
            </c:rich>
          </c:tx>
          <c:layout>
            <c:manualLayout>
              <c:xMode val="edge"/>
              <c:yMode val="edge"/>
              <c:x val="1.7949604013361899E-2"/>
              <c:y val="6.2432593653066103E-2"/>
            </c:manualLayout>
          </c:layout>
          <c:overlay val="0"/>
          <c:spPr>
            <a:noFill/>
            <a:ln>
              <a:noFill/>
            </a:ln>
            <a:effectLst/>
          </c:spPr>
        </c:title>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171739008"/>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0.71366</cdr:x>
      <cdr:y>0.0381</cdr:y>
    </cdr:from>
    <cdr:to>
      <cdr:x>0.98065</cdr:x>
      <cdr:y>0.09864</cdr:y>
    </cdr:to>
    <cdr:sp macro="" textlink="">
      <cdr:nvSpPr>
        <cdr:cNvPr id="2" name="TextBox 7"/>
        <cdr:cNvSpPr txBox="1"/>
      </cdr:nvSpPr>
      <cdr:spPr>
        <a:xfrm xmlns:a="http://schemas.openxmlformats.org/drawingml/2006/main">
          <a:off x="6172200" y="193673"/>
          <a:ext cx="2309153" cy="307777"/>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sz="1400" smtClean="0"/>
            <a:t>Once or twice in last 90 days</a:t>
          </a:r>
          <a:endParaRPr lang="en-GB" sz="14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296500-EF08-495F-AACE-4E47FCCCCC43}" type="datetimeFigureOut">
              <a:rPr lang="en-US" smtClean="0"/>
              <a:t>12/1/2017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C1FC9C-C6DC-40A9-A2BB-F1A31E4F486E}" type="slidenum">
              <a:rPr lang="en-US" smtClean="0"/>
              <a:t>‹#›</a:t>
            </a:fld>
            <a:endParaRPr lang="en-US"/>
          </a:p>
        </p:txBody>
      </p:sp>
    </p:spTree>
    <p:extLst>
      <p:ext uri="{BB962C8B-B14F-4D97-AF65-F5344CB8AC3E}">
        <p14:creationId xmlns:p14="http://schemas.microsoft.com/office/powerpoint/2010/main" val="1975053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dirty="0"/>
          </a:p>
        </p:txBody>
      </p:sp>
      <p:sp>
        <p:nvSpPr>
          <p:cNvPr id="4" name="Slide Number Placeholder 3"/>
          <p:cNvSpPr>
            <a:spLocks noGrp="1"/>
          </p:cNvSpPr>
          <p:nvPr>
            <p:ph type="sldNum" sz="quarter" idx="10"/>
          </p:nvPr>
        </p:nvSpPr>
        <p:spPr/>
        <p:txBody>
          <a:bodyPr/>
          <a:lstStyle/>
          <a:p>
            <a:fld id="{E1C1FC9C-C6DC-40A9-A2BB-F1A31E4F486E}" type="slidenum">
              <a:rPr lang="en-US" smtClean="0"/>
              <a:t>3</a:t>
            </a:fld>
            <a:endParaRPr lang="en-US"/>
          </a:p>
        </p:txBody>
      </p:sp>
    </p:spTree>
    <p:extLst>
      <p:ext uri="{BB962C8B-B14F-4D97-AF65-F5344CB8AC3E}">
        <p14:creationId xmlns:p14="http://schemas.microsoft.com/office/powerpoint/2010/main" val="2277968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dirty="0"/>
          </a:p>
        </p:txBody>
      </p:sp>
      <p:sp>
        <p:nvSpPr>
          <p:cNvPr id="4" name="Slide Number Placeholder 3"/>
          <p:cNvSpPr>
            <a:spLocks noGrp="1"/>
          </p:cNvSpPr>
          <p:nvPr>
            <p:ph type="sldNum" sz="quarter" idx="10"/>
          </p:nvPr>
        </p:nvSpPr>
        <p:spPr/>
        <p:txBody>
          <a:bodyPr/>
          <a:lstStyle/>
          <a:p>
            <a:fld id="{E1C1FC9C-C6DC-40A9-A2BB-F1A31E4F486E}" type="slidenum">
              <a:rPr lang="en-US" smtClean="0"/>
              <a:t>4</a:t>
            </a:fld>
            <a:endParaRPr lang="en-US"/>
          </a:p>
        </p:txBody>
      </p:sp>
    </p:spTree>
    <p:extLst>
      <p:ext uri="{BB962C8B-B14F-4D97-AF65-F5344CB8AC3E}">
        <p14:creationId xmlns:p14="http://schemas.microsoft.com/office/powerpoint/2010/main" val="2809838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10AE11B-DC23-4FF6-BC69-7A1AC6A244DB}"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4273479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0AE11B-DC23-4FF6-BC69-7A1AC6A244DB}"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2657543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0AE11B-DC23-4FF6-BC69-7A1AC6A244DB}"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3831878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2897606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3E2E1DC-7F0B-466E-8955-CB3915947B76}" type="datetimeFigureOut">
              <a:rPr lang="en-US" smtClean="0"/>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CD5B7A-1CFC-44BD-B6BD-63312DC0B854}" type="slidenum">
              <a:rPr lang="en-US" smtClean="0"/>
              <a:t>‹#›</a:t>
            </a:fld>
            <a:endParaRPr lang="en-US"/>
          </a:p>
        </p:txBody>
      </p:sp>
      <p:pic>
        <p:nvPicPr>
          <p:cNvPr id="8" name="Picture 7" descr="Screen Shot 2017-07-26 at 16.0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97625" y="3331633"/>
            <a:ext cx="2466975" cy="3327400"/>
          </a:xfrm>
          <a:prstGeom prst="rect">
            <a:avLst/>
          </a:prstGeom>
        </p:spPr>
      </p:pic>
      <p:sp>
        <p:nvSpPr>
          <p:cNvPr id="7" name="Rectangle 8"/>
          <p:cNvSpPr/>
          <p:nvPr userDrawn="1"/>
        </p:nvSpPr>
        <p:spPr>
          <a:xfrm>
            <a:off x="523876" y="465668"/>
            <a:ext cx="8143874" cy="1269999"/>
          </a:xfrm>
          <a:prstGeom prst="rect">
            <a:avLst/>
          </a:prstGeom>
          <a:solidFill>
            <a:srgbClr val="C02F52">
              <a:alpha val="75000"/>
            </a:srgbClr>
          </a:solidFill>
          <a:ln>
            <a:solidFill>
              <a:schemeClr val="accent1">
                <a:shade val="95000"/>
                <a:satMod val="105000"/>
                <a:alpha val="70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schemeClr val="bg1"/>
              </a:solidFill>
            </a:endParaRPr>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227415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1"/>
            <a:ext cx="7886700" cy="762000"/>
          </a:xfrm>
        </p:spPr>
        <p:txBody>
          <a:bodyPr>
            <a:normAutofit/>
          </a:bodyPr>
          <a:lstStyle>
            <a:lvl1pPr>
              <a:defRPr sz="3600" b="1">
                <a:solidFill>
                  <a:schemeClr val="bg1"/>
                </a:solidFill>
                <a:latin typeface="+mn-lt"/>
              </a:defRPr>
            </a:lvl1pPr>
          </a:lstStyle>
          <a:p>
            <a:r>
              <a:rPr lang="en-US" dirty="0"/>
              <a:t>Click to edit Master title style</a:t>
            </a:r>
          </a:p>
        </p:txBody>
      </p:sp>
      <p:sp>
        <p:nvSpPr>
          <p:cNvPr id="3" name="Content Placeholder 2"/>
          <p:cNvSpPr>
            <a:spLocks noGrp="1"/>
          </p:cNvSpPr>
          <p:nvPr>
            <p:ph idx="1"/>
          </p:nvPr>
        </p:nvSpPr>
        <p:spPr>
          <a:xfrm>
            <a:off x="628650" y="1219200"/>
            <a:ext cx="8172450" cy="495776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F10AE11B-DC23-4FF6-BC69-7A1AC6A244DB}"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1894210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0AE11B-DC23-4FF6-BC69-7A1AC6A244DB}"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879549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0AE11B-DC23-4FF6-BC69-7A1AC6A244DB}" type="datetimeFigureOut">
              <a:rPr lang="en-US" smtClean="0"/>
              <a:pPr/>
              <a:t>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1183332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10AE11B-DC23-4FF6-BC69-7A1AC6A244DB}" type="datetimeFigureOut">
              <a:rPr lang="en-US" smtClean="0"/>
              <a:pPr/>
              <a:t>12/1/2017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277938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0AE11B-DC23-4FF6-BC69-7A1AC6A244DB}" type="datetimeFigureOut">
              <a:rPr lang="en-US" smtClean="0"/>
              <a:pPr/>
              <a:t>12/1/2017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4079250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0AE11B-DC23-4FF6-BC69-7A1AC6A244DB}" type="datetimeFigureOut">
              <a:rPr lang="en-US" smtClean="0"/>
              <a:pPr/>
              <a:t>12/1/2017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1830634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10AE11B-DC23-4FF6-BC69-7A1AC6A244DB}" type="datetimeFigureOut">
              <a:rPr lang="en-US" smtClean="0"/>
              <a:pPr/>
              <a:t>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240187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10AE11B-DC23-4FF6-BC69-7A1AC6A244DB}" type="datetimeFigureOut">
              <a:rPr lang="en-US" smtClean="0"/>
              <a:pPr/>
              <a:t>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E8BDE6-641F-4039-86DB-C0BB82249210}" type="slidenum">
              <a:rPr lang="en-US" smtClean="0"/>
              <a:pPr/>
              <a:t>‹#›</a:t>
            </a:fld>
            <a:endParaRPr lang="en-US"/>
          </a:p>
        </p:txBody>
      </p:sp>
    </p:spTree>
    <p:extLst>
      <p:ext uri="{BB962C8B-B14F-4D97-AF65-F5344CB8AC3E}">
        <p14:creationId xmlns:p14="http://schemas.microsoft.com/office/powerpoint/2010/main" val="3862736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0AE11B-DC23-4FF6-BC69-7A1AC6A244DB}" type="datetimeFigureOut">
              <a:rPr lang="en-US" smtClean="0"/>
              <a:pPr/>
              <a:t>12/1/2017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E8BDE6-641F-4039-86DB-C0BB82249210}" type="slidenum">
              <a:rPr lang="en-US" smtClean="0"/>
              <a:pPr/>
              <a:t>‹#›</a:t>
            </a:fld>
            <a:endParaRPr lang="en-US"/>
          </a:p>
        </p:txBody>
      </p:sp>
      <p:cxnSp>
        <p:nvCxnSpPr>
          <p:cNvPr id="7" name="Straight Connector 6"/>
          <p:cNvCxnSpPr/>
          <p:nvPr userDrawn="1"/>
        </p:nvCxnSpPr>
        <p:spPr>
          <a:xfrm>
            <a:off x="0" y="152400"/>
            <a:ext cx="9144000" cy="0"/>
          </a:xfrm>
          <a:prstGeom prst="line">
            <a:avLst/>
          </a:prstGeom>
          <a:ln>
            <a:solidFill>
              <a:srgbClr val="FFC000"/>
            </a:solidFill>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279969833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676400"/>
            <a:ext cx="8040624" cy="1981200"/>
          </a:xfrm>
        </p:spPr>
        <p:txBody>
          <a:bodyPr>
            <a:noAutofit/>
          </a:bodyPr>
          <a:lstStyle/>
          <a:p>
            <a:pPr algn="ctr">
              <a:lnSpc>
                <a:spcPct val="100000"/>
              </a:lnSpc>
            </a:pPr>
            <a:r>
              <a:rPr lang="en-US" sz="3600" b="1" smtClean="0">
                <a:solidFill>
                  <a:srgbClr val="7030A0"/>
                </a:solidFill>
                <a:latin typeface="Arial" panose="020B0604020202020204" pitchFamily="34" charset="0"/>
                <a:cs typeface="Arial" panose="020B0604020202020204" pitchFamily="34" charset="0"/>
              </a:rPr>
              <a:t>ATS USE AND HIV RISKS AMONG HIGH-RISK GROUPS IN VIETNAM</a:t>
            </a:r>
            <a:endParaRPr lang="en-US" sz="3600" b="1"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533400" y="4343400"/>
            <a:ext cx="8305800" cy="918866"/>
          </a:xfrm>
        </p:spPr>
        <p:txBody>
          <a:bodyPr>
            <a:noAutofit/>
          </a:bodyPr>
          <a:lstStyle/>
          <a:p>
            <a:r>
              <a:rPr lang="en-US" sz="2000" b="1" smtClean="0">
                <a:solidFill>
                  <a:schemeClr val="tx2"/>
                </a:solidFill>
                <a:latin typeface="Arial" panose="020B0604020202020204" pitchFamily="34" charset="0"/>
                <a:cs typeface="Arial" panose="020B0604020202020204" pitchFamily="34" charset="0"/>
              </a:rPr>
              <a:t>HIV/AIDS Training and Research Center</a:t>
            </a:r>
            <a:endParaRPr lang="en-US" sz="2000" b="1" dirty="0" smtClean="0">
              <a:solidFill>
                <a:schemeClr val="tx2"/>
              </a:solidFill>
              <a:latin typeface="Arial" panose="020B0604020202020204" pitchFamily="34" charset="0"/>
              <a:cs typeface="Arial" panose="020B0604020202020204" pitchFamily="34" charset="0"/>
            </a:endParaRPr>
          </a:p>
          <a:p>
            <a:r>
              <a:rPr lang="en-US" sz="2000" b="1" smtClean="0">
                <a:solidFill>
                  <a:schemeClr val="tx2"/>
                </a:solidFill>
                <a:latin typeface="Arial" panose="020B0604020202020204" pitchFamily="34" charset="0"/>
                <a:cs typeface="Arial" panose="020B0604020202020204" pitchFamily="34" charset="0"/>
              </a:rPr>
              <a:t>Vietnam HIV-Addiction Technology Transfer Center </a:t>
            </a:r>
            <a:r>
              <a:rPr lang="en-US" sz="2000" b="1" dirty="0" smtClean="0">
                <a:solidFill>
                  <a:schemeClr val="tx2"/>
                </a:solidFill>
                <a:latin typeface="Arial" panose="020B0604020202020204" pitchFamily="34" charset="0"/>
                <a:cs typeface="Arial" panose="020B0604020202020204" pitchFamily="34" charset="0"/>
              </a:rPr>
              <a:t>(VHATTC)</a:t>
            </a:r>
            <a:endParaRPr lang="en-US" sz="2000" b="1" dirty="0">
              <a:solidFill>
                <a:schemeClr val="tx2"/>
              </a:solidFill>
              <a:latin typeface="Arial" panose="020B0604020202020204" pitchFamily="34" charset="0"/>
              <a:cs typeface="Arial" panose="020B0604020202020204" pitchFamily="34" charset="0"/>
            </a:endParaRPr>
          </a:p>
          <a:p>
            <a:r>
              <a:rPr lang="en-US" sz="2000" b="1" smtClean="0">
                <a:solidFill>
                  <a:schemeClr val="tx2"/>
                </a:solidFill>
                <a:latin typeface="Arial" panose="020B0604020202020204" pitchFamily="34" charset="0"/>
                <a:cs typeface="Arial" panose="020B0604020202020204" pitchFamily="34" charset="0"/>
              </a:rPr>
              <a:t>Hanoi Medical University</a:t>
            </a:r>
            <a:endParaRPr lang="en-US" sz="2000" b="1" dirty="0">
              <a:solidFill>
                <a:schemeClr val="tx2"/>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77500" lnSpcReduction="20000"/>
          </a:bodyPr>
          <a:lstStyle/>
          <a:p>
            <a:endParaRPr lang="en-US" dirty="0"/>
          </a:p>
          <a:p>
            <a:endParaRPr lang="en-US" dirty="0"/>
          </a:p>
          <a:p>
            <a:endParaRPr lang="en-US" dirty="0"/>
          </a:p>
          <a:p>
            <a:endParaRPr lang="en-US" dirty="0"/>
          </a:p>
          <a:p>
            <a:endParaRPr lang="en-US" dirty="0"/>
          </a:p>
          <a:p>
            <a:endParaRPr lang="en-US" dirty="0"/>
          </a:p>
          <a:p>
            <a:endParaRPr lang="en-US" dirty="0" smtClean="0"/>
          </a:p>
          <a:p>
            <a:endParaRPr lang="en-US" dirty="0"/>
          </a:p>
          <a:p>
            <a:pPr>
              <a:lnSpc>
                <a:spcPct val="120000"/>
              </a:lnSpc>
            </a:pPr>
            <a:r>
              <a:rPr lang="en-US" sz="3300" smtClean="0"/>
              <a:t>In Hai Phong</a:t>
            </a:r>
            <a:r>
              <a:rPr lang="en-US" sz="3300"/>
              <a:t>: </a:t>
            </a:r>
            <a:r>
              <a:rPr lang="en-US" sz="3300" smtClean="0"/>
              <a:t>Use </a:t>
            </a:r>
            <a:r>
              <a:rPr lang="en-US" sz="3300"/>
              <a:t>Meth </a:t>
            </a:r>
            <a:r>
              <a:rPr lang="en-US" sz="3300" smtClean="0"/>
              <a:t>was associated with </a:t>
            </a:r>
            <a:r>
              <a:rPr lang="en-US" sz="3300" u="sng" smtClean="0"/>
              <a:t>no participation of methadone treatment</a:t>
            </a:r>
            <a:r>
              <a:rPr lang="en-US" sz="3300" smtClean="0"/>
              <a:t> among persons injecting drugs </a:t>
            </a:r>
            <a:r>
              <a:rPr lang="en-US" sz="3300" dirty="0"/>
              <a:t>(OR=3.34, 95%CI: 1.9</a:t>
            </a:r>
            <a:r>
              <a:rPr lang="en-US" sz="3300" dirty="0">
                <a:solidFill>
                  <a:srgbClr val="0070C0"/>
                </a:solidFill>
              </a:rPr>
              <a:t>-</a:t>
            </a:r>
            <a:r>
              <a:rPr lang="en-US" sz="3300" dirty="0"/>
              <a:t>5.79</a:t>
            </a:r>
            <a:r>
              <a:rPr lang="en-US" sz="3300" dirty="0" smtClean="0"/>
              <a:t>)</a:t>
            </a:r>
          </a:p>
          <a:p>
            <a:pPr marL="0" indent="0">
              <a:buNone/>
            </a:pPr>
            <a:endParaRPr lang="fr-FR" sz="2100" dirty="0" smtClean="0">
              <a:solidFill>
                <a:srgbClr val="FF0000"/>
              </a:solidFill>
            </a:endParaRPr>
          </a:p>
          <a:p>
            <a:pPr marL="0" indent="0">
              <a:buNone/>
            </a:pPr>
            <a:r>
              <a:rPr lang="fr-FR" sz="1500" b="1" dirty="0" smtClean="0"/>
              <a:t>Duong </a:t>
            </a:r>
            <a:r>
              <a:rPr lang="fr-FR" sz="1500" b="1" dirty="0"/>
              <a:t>Thi Huong et al. (2017), </a:t>
            </a:r>
            <a:r>
              <a:rPr lang="fr-FR" sz="1500" b="1" i="1" dirty="0" err="1"/>
              <a:t>Increased</a:t>
            </a:r>
            <a:r>
              <a:rPr lang="fr-FR" sz="1500" b="1" i="1" dirty="0"/>
              <a:t> </a:t>
            </a:r>
            <a:r>
              <a:rPr lang="fr-FR" sz="1500" b="1" i="1" dirty="0" err="1"/>
              <a:t>methamphetamine</a:t>
            </a:r>
            <a:r>
              <a:rPr lang="fr-FR" sz="1500" b="1" i="1" dirty="0"/>
              <a:t> use </a:t>
            </a:r>
            <a:r>
              <a:rPr lang="fr-FR" sz="1500" b="1" i="1" dirty="0" err="1"/>
              <a:t>among</a:t>
            </a:r>
            <a:r>
              <a:rPr lang="fr-FR" sz="1500" b="1" i="1" dirty="0"/>
              <a:t> </a:t>
            </a:r>
            <a:r>
              <a:rPr lang="fr-FR" sz="1500" b="1" i="1" dirty="0" err="1"/>
              <a:t>persons</a:t>
            </a:r>
            <a:r>
              <a:rPr lang="fr-FR" sz="1500" b="1" i="1" dirty="0"/>
              <a:t> </a:t>
            </a:r>
            <a:r>
              <a:rPr lang="fr-FR" sz="1500" b="1" i="1" dirty="0" err="1"/>
              <a:t>injecting</a:t>
            </a:r>
            <a:r>
              <a:rPr lang="fr-FR" sz="1500" b="1" i="1" dirty="0"/>
              <a:t> </a:t>
            </a:r>
            <a:r>
              <a:rPr lang="fr-FR" sz="1500" b="1" i="1" dirty="0" err="1"/>
              <a:t>heroin</a:t>
            </a:r>
            <a:r>
              <a:rPr lang="fr-FR" sz="1500" b="1" i="1" dirty="0"/>
              <a:t> in Vietnam: time to </a:t>
            </a:r>
            <a:r>
              <a:rPr lang="fr-FR" sz="1500" b="1" i="1" dirty="0" err="1"/>
              <a:t>rethink</a:t>
            </a:r>
            <a:r>
              <a:rPr lang="fr-FR" sz="1500" b="1" i="1" dirty="0"/>
              <a:t> </a:t>
            </a:r>
            <a:r>
              <a:rPr lang="fr-FR" sz="1500" b="1" i="1" dirty="0" err="1"/>
              <a:t>harm</a:t>
            </a:r>
            <a:r>
              <a:rPr lang="fr-FR" sz="1500" b="1" i="1" dirty="0"/>
              <a:t> </a:t>
            </a:r>
            <a:r>
              <a:rPr lang="fr-FR" sz="1500" b="1" i="1" dirty="0" err="1"/>
              <a:t>reduction</a:t>
            </a:r>
            <a:r>
              <a:rPr lang="fr-FR" sz="1500" b="1" i="1" dirty="0"/>
              <a:t> and addiction care for HIV control?</a:t>
            </a:r>
            <a:r>
              <a:rPr lang="fr-FR" sz="1500" b="1" dirty="0"/>
              <a:t>, The 9th IAS </a:t>
            </a:r>
            <a:r>
              <a:rPr lang="fr-FR" sz="1500" b="1" dirty="0" err="1"/>
              <a:t>Conference</a:t>
            </a:r>
            <a:r>
              <a:rPr lang="fr-FR" sz="1500" b="1" dirty="0"/>
              <a:t> on HIV Science – Paris, France</a:t>
            </a:r>
            <a:endParaRPr lang="en-US" sz="1500" b="1" i="1" dirty="0"/>
          </a:p>
        </p:txBody>
      </p:sp>
      <p:graphicFrame>
        <p:nvGraphicFramePr>
          <p:cNvPr id="5" name="Tableau 1"/>
          <p:cNvGraphicFramePr>
            <a:graphicFrameLocks noGrp="1"/>
          </p:cNvGraphicFramePr>
          <p:nvPr>
            <p:extLst>
              <p:ext uri="{D42A27DB-BD31-4B8C-83A1-F6EECF244321}">
                <p14:modId xmlns:p14="http://schemas.microsoft.com/office/powerpoint/2010/main" val="762772867"/>
              </p:ext>
            </p:extLst>
          </p:nvPr>
        </p:nvGraphicFramePr>
        <p:xfrm>
          <a:off x="914400" y="1492991"/>
          <a:ext cx="7167814" cy="2194854"/>
        </p:xfrm>
        <a:graphic>
          <a:graphicData uri="http://schemas.openxmlformats.org/drawingml/2006/table">
            <a:tbl>
              <a:tblPr firstRow="1" firstCol="1" bandRow="1">
                <a:tableStyleId>{5C22544A-7EE6-4342-B048-85BDC9FD1C3A}</a:tableStyleId>
              </a:tblPr>
              <a:tblGrid>
                <a:gridCol w="2439403">
                  <a:extLst>
                    <a:ext uri="{9D8B030D-6E8A-4147-A177-3AD203B41FA5}">
                      <a16:colId xmlns="" xmlns:a16="http://schemas.microsoft.com/office/drawing/2014/main" val="20000"/>
                    </a:ext>
                  </a:extLst>
                </a:gridCol>
                <a:gridCol w="1227221">
                  <a:extLst>
                    <a:ext uri="{9D8B030D-6E8A-4147-A177-3AD203B41FA5}">
                      <a16:colId xmlns="" xmlns:a16="http://schemas.microsoft.com/office/drawing/2014/main" val="20001"/>
                    </a:ext>
                  </a:extLst>
                </a:gridCol>
                <a:gridCol w="1179095">
                  <a:extLst>
                    <a:ext uri="{9D8B030D-6E8A-4147-A177-3AD203B41FA5}">
                      <a16:colId xmlns="" xmlns:a16="http://schemas.microsoft.com/office/drawing/2014/main" val="20002"/>
                    </a:ext>
                  </a:extLst>
                </a:gridCol>
                <a:gridCol w="1215190">
                  <a:extLst>
                    <a:ext uri="{9D8B030D-6E8A-4147-A177-3AD203B41FA5}">
                      <a16:colId xmlns="" xmlns:a16="http://schemas.microsoft.com/office/drawing/2014/main" val="20003"/>
                    </a:ext>
                  </a:extLst>
                </a:gridCol>
                <a:gridCol w="1106905">
                  <a:extLst>
                    <a:ext uri="{9D8B030D-6E8A-4147-A177-3AD203B41FA5}">
                      <a16:colId xmlns="" xmlns:a16="http://schemas.microsoft.com/office/drawing/2014/main" val="20004"/>
                    </a:ext>
                  </a:extLst>
                </a:gridCol>
              </a:tblGrid>
              <a:tr h="1248450">
                <a:tc>
                  <a:txBody>
                    <a:bodyPr/>
                    <a:lstStyle/>
                    <a:p>
                      <a:pPr>
                        <a:lnSpc>
                          <a:spcPct val="115000"/>
                        </a:lnSpc>
                        <a:spcAft>
                          <a:spcPts val="1000"/>
                        </a:spcAft>
                      </a:pP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1000"/>
                        </a:spcAft>
                      </a:pPr>
                      <a:r>
                        <a:rPr lang="fr-FR" sz="1800" dirty="0" smtClean="0">
                          <a:effectLst/>
                        </a:rPr>
                        <a:t>Baseline</a:t>
                      </a:r>
                      <a:endParaRPr lang="fr-FR" sz="1800" dirty="0">
                        <a:effectLst/>
                      </a:endParaRPr>
                    </a:p>
                    <a:p>
                      <a:pPr algn="ctr">
                        <a:lnSpc>
                          <a:spcPct val="115000"/>
                        </a:lnSpc>
                        <a:spcAft>
                          <a:spcPts val="1000"/>
                        </a:spcAft>
                      </a:pPr>
                      <a:r>
                        <a:rPr lang="fr-FR" sz="1800" dirty="0">
                          <a:effectLst/>
                        </a:rPr>
                        <a:t>N=250</a:t>
                      </a:r>
                    </a:p>
                    <a:p>
                      <a:pPr marL="0" marR="0" lvl="0" indent="0" algn="ctr" defTabSz="914400" rtl="0" eaLnBrk="1" fontAlgn="auto" latinLnBrk="0" hangingPunct="1">
                        <a:lnSpc>
                          <a:spcPct val="115000"/>
                        </a:lnSpc>
                        <a:spcBef>
                          <a:spcPts val="0"/>
                        </a:spcBef>
                        <a:spcAft>
                          <a:spcPts val="1000"/>
                        </a:spcAft>
                        <a:buClrTx/>
                        <a:buSzTx/>
                        <a:buFontTx/>
                        <a:buNone/>
                        <a:tabLst/>
                        <a:defRPr/>
                      </a:pPr>
                      <a:r>
                        <a:rPr lang="en-US" sz="1800" dirty="0">
                          <a:effectLst/>
                        </a:rPr>
                        <a:t>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1000"/>
                        </a:spcAft>
                      </a:pPr>
                      <a:r>
                        <a:rPr lang="fr-FR" sz="1800" smtClean="0">
                          <a:effectLst/>
                        </a:rPr>
                        <a:t>Week</a:t>
                      </a:r>
                      <a:r>
                        <a:rPr lang="fr-FR" sz="1800" baseline="0" smtClean="0">
                          <a:effectLst/>
                        </a:rPr>
                        <a:t> </a:t>
                      </a:r>
                      <a:r>
                        <a:rPr lang="fr-FR" sz="1800" dirty="0" smtClean="0">
                          <a:effectLst/>
                        </a:rPr>
                        <a:t>12</a:t>
                      </a:r>
                      <a:endParaRPr lang="en-US" sz="1800" dirty="0">
                        <a:effectLst/>
                      </a:endParaRPr>
                    </a:p>
                    <a:p>
                      <a:pPr algn="ctr">
                        <a:lnSpc>
                          <a:spcPct val="115000"/>
                        </a:lnSpc>
                        <a:spcAft>
                          <a:spcPts val="1000"/>
                        </a:spcAft>
                      </a:pPr>
                      <a:r>
                        <a:rPr lang="fr-FR" sz="1800" dirty="0">
                          <a:effectLst/>
                        </a:rPr>
                        <a:t>N=229</a:t>
                      </a:r>
                    </a:p>
                    <a:p>
                      <a:pPr marL="0" marR="0" lvl="0" indent="0" algn="ctr" defTabSz="914400" rtl="0" eaLnBrk="1" fontAlgn="auto" latinLnBrk="0" hangingPunct="1">
                        <a:lnSpc>
                          <a:spcPct val="115000"/>
                        </a:lnSpc>
                        <a:spcBef>
                          <a:spcPts val="0"/>
                        </a:spcBef>
                        <a:spcAft>
                          <a:spcPts val="1000"/>
                        </a:spcAft>
                        <a:buClrTx/>
                        <a:buSzTx/>
                        <a:buFontTx/>
                        <a:buNone/>
                        <a:tabLst/>
                        <a:defRPr/>
                      </a:pPr>
                      <a:r>
                        <a:rPr lang="en-US" sz="1800" dirty="0">
                          <a:effectLst/>
                        </a:rPr>
                        <a:t>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1000"/>
                        </a:spcAft>
                      </a:pPr>
                      <a:r>
                        <a:rPr lang="fr-FR" sz="1800" smtClean="0">
                          <a:effectLst/>
                        </a:rPr>
                        <a:t>Week</a:t>
                      </a:r>
                      <a:r>
                        <a:rPr lang="fr-FR" sz="1800" baseline="0" smtClean="0">
                          <a:effectLst/>
                        </a:rPr>
                        <a:t> </a:t>
                      </a:r>
                      <a:r>
                        <a:rPr lang="fr-FR" sz="1800" dirty="0" smtClean="0">
                          <a:effectLst/>
                        </a:rPr>
                        <a:t>32</a:t>
                      </a:r>
                      <a:endParaRPr lang="en-US" sz="1800" dirty="0">
                        <a:effectLst/>
                      </a:endParaRPr>
                    </a:p>
                    <a:p>
                      <a:pPr marL="0" marR="0" lvl="0" indent="0" algn="ctr" defTabSz="914400" rtl="0" eaLnBrk="1" fontAlgn="auto" latinLnBrk="0" hangingPunct="1">
                        <a:lnSpc>
                          <a:spcPct val="115000"/>
                        </a:lnSpc>
                        <a:spcBef>
                          <a:spcPts val="0"/>
                        </a:spcBef>
                        <a:spcAft>
                          <a:spcPts val="1000"/>
                        </a:spcAft>
                        <a:buClrTx/>
                        <a:buSzTx/>
                        <a:buFontTx/>
                        <a:buNone/>
                        <a:tabLst/>
                        <a:defRPr/>
                      </a:pPr>
                      <a:r>
                        <a:rPr lang="fr-FR" sz="1800" dirty="0">
                          <a:effectLst/>
                        </a:rPr>
                        <a:t>N=214</a:t>
                      </a:r>
                    </a:p>
                    <a:p>
                      <a:pPr marL="0" marR="0" lvl="0" indent="0" algn="ctr" defTabSz="914400" rtl="0" eaLnBrk="1" fontAlgn="auto" latinLnBrk="0" hangingPunct="1">
                        <a:lnSpc>
                          <a:spcPct val="115000"/>
                        </a:lnSpc>
                        <a:spcBef>
                          <a:spcPts val="0"/>
                        </a:spcBef>
                        <a:spcAft>
                          <a:spcPts val="1000"/>
                        </a:spcAft>
                        <a:buClrTx/>
                        <a:buSzTx/>
                        <a:buFontTx/>
                        <a:buNone/>
                        <a:tabLst/>
                        <a:defRPr/>
                      </a:pPr>
                      <a:r>
                        <a:rPr lang="en-US" sz="1800" dirty="0">
                          <a:effectLst/>
                        </a:rPr>
                        <a:t>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1000"/>
                        </a:spcAft>
                      </a:pPr>
                      <a:r>
                        <a:rPr lang="fr-FR" sz="1800" smtClean="0">
                          <a:effectLst/>
                        </a:rPr>
                        <a:t>Week</a:t>
                      </a:r>
                      <a:r>
                        <a:rPr lang="fr-FR" sz="1800" baseline="0" smtClean="0">
                          <a:effectLst/>
                        </a:rPr>
                        <a:t> </a:t>
                      </a:r>
                      <a:r>
                        <a:rPr lang="fr-FR" sz="1800" dirty="0" smtClean="0">
                          <a:effectLst/>
                        </a:rPr>
                        <a:t>64</a:t>
                      </a:r>
                      <a:endParaRPr lang="en-US" sz="1800" dirty="0">
                        <a:effectLst/>
                      </a:endParaRPr>
                    </a:p>
                    <a:p>
                      <a:pPr algn="ctr">
                        <a:lnSpc>
                          <a:spcPct val="115000"/>
                        </a:lnSpc>
                        <a:spcAft>
                          <a:spcPts val="1000"/>
                        </a:spcAft>
                      </a:pPr>
                      <a:r>
                        <a:rPr lang="fr-FR" sz="1800" dirty="0">
                          <a:effectLst/>
                        </a:rPr>
                        <a:t>N=194</a:t>
                      </a:r>
                    </a:p>
                    <a:p>
                      <a:pPr marL="0" marR="0" lvl="0" indent="0" algn="ctr" defTabSz="914400" rtl="0" eaLnBrk="1" fontAlgn="auto" latinLnBrk="0" hangingPunct="1">
                        <a:lnSpc>
                          <a:spcPct val="115000"/>
                        </a:lnSpc>
                        <a:spcBef>
                          <a:spcPts val="0"/>
                        </a:spcBef>
                        <a:spcAft>
                          <a:spcPts val="1000"/>
                        </a:spcAft>
                        <a:buClrTx/>
                        <a:buSzTx/>
                        <a:buFontTx/>
                        <a:buNone/>
                        <a:tabLst/>
                        <a:defRPr/>
                      </a:pPr>
                      <a:r>
                        <a:rPr lang="en-US" sz="1800" dirty="0">
                          <a:effectLst/>
                        </a:rPr>
                        <a:t>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 xmlns:a16="http://schemas.microsoft.com/office/drawing/2014/main" val="10000"/>
                  </a:ext>
                </a:extLst>
              </a:tr>
              <a:tr h="946404">
                <a:tc>
                  <a:txBody>
                    <a:bodyPr/>
                    <a:lstStyle/>
                    <a:p>
                      <a:pPr>
                        <a:lnSpc>
                          <a:spcPct val="115000"/>
                        </a:lnSpc>
                        <a:spcAft>
                          <a:spcPts val="1000"/>
                        </a:spcAft>
                      </a:pPr>
                      <a:r>
                        <a:rPr lang="en-US" sz="1800" smtClean="0">
                          <a:effectLst/>
                        </a:rPr>
                        <a:t>Use of</a:t>
                      </a:r>
                      <a:r>
                        <a:rPr lang="en-US" sz="1800" baseline="0" smtClean="0">
                          <a:effectLst/>
                        </a:rPr>
                        <a:t> Methamphetamine (not by injection)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00000"/>
                        </a:lnSpc>
                        <a:spcAft>
                          <a:spcPts val="0"/>
                        </a:spcAft>
                      </a:pPr>
                      <a:r>
                        <a:rPr lang="fr-FR" sz="1800" dirty="0">
                          <a:effectLst/>
                        </a:rPr>
                        <a:t>58 </a:t>
                      </a:r>
                      <a:endParaRPr lang="fr-FR" sz="1800" dirty="0" smtClean="0">
                        <a:effectLst/>
                      </a:endParaRPr>
                    </a:p>
                    <a:p>
                      <a:pPr algn="ctr">
                        <a:lnSpc>
                          <a:spcPct val="100000"/>
                        </a:lnSpc>
                        <a:spcAft>
                          <a:spcPts val="0"/>
                        </a:spcAft>
                      </a:pPr>
                      <a:r>
                        <a:rPr lang="fr-FR" sz="1800" dirty="0" smtClean="0">
                          <a:effectLst/>
                        </a:rPr>
                        <a:t>(</a:t>
                      </a:r>
                      <a:r>
                        <a:rPr lang="fr-FR" sz="1800" dirty="0">
                          <a:effectLst/>
                        </a:rPr>
                        <a:t>23.2%)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00000"/>
                        </a:lnSpc>
                        <a:spcAft>
                          <a:spcPts val="0"/>
                        </a:spcAft>
                      </a:pPr>
                      <a:r>
                        <a:rPr lang="fr-FR" sz="1800" dirty="0">
                          <a:effectLst/>
                        </a:rPr>
                        <a:t>30 (13.1%)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00000"/>
                        </a:lnSpc>
                        <a:spcAft>
                          <a:spcPts val="0"/>
                        </a:spcAft>
                      </a:pPr>
                      <a:r>
                        <a:rPr lang="fr-FR" sz="1800" dirty="0">
                          <a:effectLst/>
                        </a:rPr>
                        <a:t>54 (25.2%)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lvl="0" indent="0" algn="ctr">
                        <a:lnSpc>
                          <a:spcPct val="100000"/>
                        </a:lnSpc>
                        <a:spcAft>
                          <a:spcPts val="0"/>
                        </a:spcAft>
                        <a:buFont typeface="+mj-lt"/>
                        <a:buNone/>
                      </a:pPr>
                      <a:r>
                        <a:rPr lang="fr-FR" sz="1800" dirty="0" smtClean="0">
                          <a:effectLst/>
                        </a:rPr>
                        <a:t>78</a:t>
                      </a:r>
                    </a:p>
                    <a:p>
                      <a:pPr marL="0" lvl="0" indent="0" algn="ctr">
                        <a:lnSpc>
                          <a:spcPct val="100000"/>
                        </a:lnSpc>
                        <a:spcAft>
                          <a:spcPts val="0"/>
                        </a:spcAft>
                        <a:buFont typeface="+mj-lt"/>
                        <a:buNone/>
                      </a:pPr>
                      <a:r>
                        <a:rPr lang="fr-FR" sz="1800" dirty="0" smtClean="0">
                          <a:effectLst/>
                        </a:rPr>
                        <a:t>(</a:t>
                      </a:r>
                      <a:r>
                        <a:rPr lang="fr-FR" sz="1800" dirty="0">
                          <a:effectLst/>
                        </a:rPr>
                        <a:t>40.2%)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 xmlns:a16="http://schemas.microsoft.com/office/drawing/2014/main" val="10001"/>
                  </a:ext>
                </a:extLst>
              </a:tr>
            </a:tbl>
          </a:graphicData>
        </a:graphic>
      </p:graphicFrame>
      <p:sp>
        <p:nvSpPr>
          <p:cNvPr id="8" name="Title 5"/>
          <p:cNvSpPr>
            <a:spLocks noGrp="1"/>
          </p:cNvSpPr>
          <p:nvPr>
            <p:ph type="title"/>
          </p:nvPr>
        </p:nvSpPr>
        <p:spPr/>
        <p:txBody>
          <a:bodyPr>
            <a:normAutofit fontScale="90000"/>
          </a:bodyPr>
          <a:lstStyle/>
          <a:p>
            <a:pPr algn="ctr"/>
            <a:r>
              <a:rPr lang="en-US" sz="2700" smtClean="0"/>
              <a:t>Methamphetamine</a:t>
            </a:r>
            <a:r>
              <a:rPr lang="en-US" sz="2700" b="1" smtClean="0">
                <a:solidFill>
                  <a:schemeClr val="bg1"/>
                </a:solidFill>
              </a:rPr>
              <a:t> Use among persons injecting </a:t>
            </a:r>
            <a:r>
              <a:rPr lang="en-US" sz="2700" smtClean="0"/>
              <a:t>H</a:t>
            </a:r>
            <a:r>
              <a:rPr lang="en-US" sz="2700" b="1" smtClean="0">
                <a:solidFill>
                  <a:schemeClr val="bg1"/>
                </a:solidFill>
              </a:rPr>
              <a:t>eroin </a:t>
            </a:r>
            <a:br>
              <a:rPr lang="en-US" sz="2700" b="1" smtClean="0">
                <a:solidFill>
                  <a:schemeClr val="bg1"/>
                </a:solidFill>
              </a:rPr>
            </a:br>
            <a:r>
              <a:rPr lang="en-US" sz="2700" b="1" smtClean="0">
                <a:solidFill>
                  <a:schemeClr val="bg1"/>
                </a:solidFill>
              </a:rPr>
              <a:t>in Hai Phong in chronological order</a:t>
            </a:r>
            <a:endParaRPr lang="en-US" sz="2700" b="1" dirty="0">
              <a:solidFill>
                <a:schemeClr val="bg1"/>
              </a:solidFill>
            </a:endParaRPr>
          </a:p>
        </p:txBody>
      </p:sp>
    </p:spTree>
    <p:extLst>
      <p:ext uri="{BB962C8B-B14F-4D97-AF65-F5344CB8AC3E}">
        <p14:creationId xmlns:p14="http://schemas.microsoft.com/office/powerpoint/2010/main" val="3710322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8229600" cy="743712"/>
          </a:xfrm>
        </p:spPr>
        <p:txBody>
          <a:bodyPr>
            <a:normAutofit/>
          </a:bodyPr>
          <a:lstStyle/>
          <a:p>
            <a:r>
              <a:rPr lang="en-US" sz="3600" smtClean="0">
                <a:solidFill>
                  <a:schemeClr val="bg1"/>
                </a:solidFill>
                <a:latin typeface="Arial" panose="020B0604020202020204" pitchFamily="34" charset="0"/>
                <a:cs typeface="Arial" panose="020B0604020202020204" pitchFamily="34" charset="0"/>
              </a:rPr>
              <a:t>Reasons for first use of ATS</a:t>
            </a:r>
            <a:endParaRPr lang="en-US" sz="3600"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676400"/>
            <a:ext cx="8229600" cy="3886200"/>
          </a:xfrm>
        </p:spPr>
        <p:style>
          <a:lnRef idx="2">
            <a:schemeClr val="accent4"/>
          </a:lnRef>
          <a:fillRef idx="1">
            <a:schemeClr val="lt1"/>
          </a:fillRef>
          <a:effectRef idx="0">
            <a:schemeClr val="accent4"/>
          </a:effectRef>
          <a:fontRef idx="minor">
            <a:schemeClr val="dk1"/>
          </a:fontRef>
        </p:style>
        <p:txBody>
          <a:bodyPr>
            <a:normAutofit/>
          </a:bodyPr>
          <a:lstStyle/>
          <a:p>
            <a:pPr algn="just"/>
            <a:r>
              <a:rPr lang="vi-VN" i="1" smtClean="0">
                <a:solidFill>
                  <a:srgbClr val="002060"/>
                </a:solidFill>
              </a:rPr>
              <a:t>“…</a:t>
            </a:r>
            <a:r>
              <a:rPr lang="en-US" i="1" smtClean="0">
                <a:solidFill>
                  <a:srgbClr val="002060"/>
                </a:solidFill>
                <a:latin typeface="Arial" pitchFamily="34" charset="0"/>
                <a:cs typeface="Arial" pitchFamily="34" charset="0"/>
              </a:rPr>
              <a:t>he said to me to try it, ice isn’t addictive</a:t>
            </a:r>
            <a:r>
              <a:rPr lang="vi-VN" i="1" smtClean="0">
                <a:solidFill>
                  <a:srgbClr val="002060"/>
                </a:solidFill>
                <a:latin typeface="Arial" pitchFamily="34" charset="0"/>
                <a:cs typeface="Arial" pitchFamily="34" charset="0"/>
              </a:rPr>
              <a:t>…</a:t>
            </a:r>
            <a:r>
              <a:rPr lang="en-US" i="1" smtClean="0">
                <a:solidFill>
                  <a:srgbClr val="002060"/>
                </a:solidFill>
                <a:latin typeface="Arial" pitchFamily="34" charset="0"/>
                <a:cs typeface="Arial" pitchFamily="34" charset="0"/>
              </a:rPr>
              <a:t>I said</a:t>
            </a:r>
            <a:r>
              <a:rPr lang="vi-VN" i="1" smtClean="0">
                <a:solidFill>
                  <a:srgbClr val="002060"/>
                </a:solidFill>
                <a:latin typeface="Arial" pitchFamily="34" charset="0"/>
                <a:cs typeface="Arial" pitchFamily="34" charset="0"/>
              </a:rPr>
              <a:t>... </a:t>
            </a:r>
            <a:r>
              <a:rPr lang="en-US" i="1">
                <a:solidFill>
                  <a:srgbClr val="002060"/>
                </a:solidFill>
                <a:latin typeface="Arial" pitchFamily="34" charset="0"/>
                <a:cs typeface="Arial" pitchFamily="34" charset="0"/>
              </a:rPr>
              <a:t>w</a:t>
            </a:r>
            <a:r>
              <a:rPr lang="en-US" i="1" smtClean="0">
                <a:solidFill>
                  <a:srgbClr val="002060"/>
                </a:solidFill>
                <a:latin typeface="Arial" pitchFamily="34" charset="0"/>
                <a:cs typeface="Arial" pitchFamily="34" charset="0"/>
              </a:rPr>
              <a:t>hy not addictive</a:t>
            </a:r>
            <a:r>
              <a:rPr lang="vi-VN" i="1" smtClean="0">
                <a:solidFill>
                  <a:srgbClr val="002060"/>
                </a:solidFill>
                <a:latin typeface="Arial" pitchFamily="34" charset="0"/>
                <a:cs typeface="Arial" pitchFamily="34" charset="0"/>
              </a:rPr>
              <a:t>, </a:t>
            </a:r>
            <a:r>
              <a:rPr lang="en-US" i="1" smtClean="0">
                <a:solidFill>
                  <a:srgbClr val="002060"/>
                </a:solidFill>
                <a:latin typeface="Arial" pitchFamily="34" charset="0"/>
                <a:cs typeface="Arial" pitchFamily="34" charset="0"/>
              </a:rPr>
              <a:t>whatever is addictive</a:t>
            </a:r>
            <a:r>
              <a:rPr lang="vi-VN" i="1" smtClean="0">
                <a:solidFill>
                  <a:srgbClr val="002060"/>
                </a:solidFill>
                <a:latin typeface="Arial" pitchFamily="34" charset="0"/>
                <a:cs typeface="Arial" pitchFamily="34" charset="0"/>
              </a:rPr>
              <a:t>. </a:t>
            </a:r>
            <a:r>
              <a:rPr lang="en-US" i="1" smtClean="0">
                <a:solidFill>
                  <a:srgbClr val="002060"/>
                </a:solidFill>
                <a:latin typeface="Arial" pitchFamily="34" charset="0"/>
                <a:cs typeface="Arial" pitchFamily="34" charset="0"/>
              </a:rPr>
              <a:t>What he said I didn’t believe</a:t>
            </a:r>
            <a:r>
              <a:rPr lang="vi-VN" i="1" smtClean="0">
                <a:solidFill>
                  <a:srgbClr val="002060"/>
                </a:solidFill>
                <a:latin typeface="Arial" pitchFamily="34" charset="0"/>
                <a:cs typeface="Arial" pitchFamily="34" charset="0"/>
              </a:rPr>
              <a:t>... </a:t>
            </a:r>
            <a:r>
              <a:rPr lang="en-US" i="1" smtClean="0">
                <a:solidFill>
                  <a:srgbClr val="002060"/>
                </a:solidFill>
                <a:latin typeface="Arial" pitchFamily="34" charset="0"/>
                <a:cs typeface="Arial" pitchFamily="34" charset="0"/>
              </a:rPr>
              <a:t>Then I said</a:t>
            </a:r>
            <a:r>
              <a:rPr lang="vi-VN" i="1" smtClean="0">
                <a:solidFill>
                  <a:srgbClr val="002060"/>
                </a:solidFill>
                <a:latin typeface="Arial" pitchFamily="34" charset="0"/>
                <a:cs typeface="Arial" pitchFamily="34" charset="0"/>
              </a:rPr>
              <a:t>... </a:t>
            </a:r>
            <a:r>
              <a:rPr lang="en-US" i="1" smtClean="0">
                <a:solidFill>
                  <a:srgbClr val="002060"/>
                </a:solidFill>
                <a:latin typeface="Arial" pitchFamily="34" charset="0"/>
                <a:cs typeface="Arial" pitchFamily="34" charset="0"/>
              </a:rPr>
              <a:t>If you say so then I will try with you and see if it’s addictive</a:t>
            </a:r>
            <a:r>
              <a:rPr lang="vi-VN" i="1" smtClean="0">
                <a:solidFill>
                  <a:srgbClr val="002060"/>
                </a:solidFill>
                <a:latin typeface="Arial" pitchFamily="34" charset="0"/>
                <a:cs typeface="Arial" pitchFamily="34" charset="0"/>
              </a:rPr>
              <a:t>…”</a:t>
            </a:r>
            <a:r>
              <a:rPr lang="en-US" i="1" smtClean="0">
                <a:solidFill>
                  <a:srgbClr val="002060"/>
                </a:solidFill>
                <a:latin typeface="Arial" panose="020B0604020202020204" pitchFamily="34" charset="0"/>
                <a:cs typeface="Arial" panose="020B0604020202020204" pitchFamily="34" charset="0"/>
              </a:rPr>
              <a:t> (Male, heroin user, HCMC)</a:t>
            </a:r>
            <a:endParaRPr lang="en-US" i="1" dirty="0">
              <a:solidFill>
                <a:srgbClr val="002060"/>
              </a:solidFill>
              <a:latin typeface="Arial" panose="020B0604020202020204" pitchFamily="34" charset="0"/>
              <a:cs typeface="Arial" panose="020B0604020202020204" pitchFamily="34" charset="0"/>
            </a:endParaRPr>
          </a:p>
          <a:p>
            <a:pPr algn="just"/>
            <a:r>
              <a:rPr lang="vi-VN" i="1" smtClean="0">
                <a:solidFill>
                  <a:srgbClr val="002060"/>
                </a:solidFill>
              </a:rPr>
              <a:t>“</a:t>
            </a:r>
            <a:r>
              <a:rPr lang="en-US" i="1">
                <a:solidFill>
                  <a:srgbClr val="002060"/>
                </a:solidFill>
                <a:latin typeface="Arial" pitchFamily="34" charset="0"/>
                <a:cs typeface="Arial" pitchFamily="34" charset="0"/>
              </a:rPr>
              <a:t>In my context, I used ATS the </a:t>
            </a:r>
            <a:r>
              <a:rPr lang="en-US" i="1">
                <a:solidFill>
                  <a:srgbClr val="002060"/>
                </a:solidFill>
                <a:latin typeface="Arial" pitchFamily="34" charset="0"/>
                <a:cs typeface="Arial" pitchFamily="34" charset="0"/>
              </a:rPr>
              <a:t>first </a:t>
            </a:r>
            <a:r>
              <a:rPr lang="en-US" i="1" smtClean="0">
                <a:solidFill>
                  <a:srgbClr val="002060"/>
                </a:solidFill>
                <a:latin typeface="Arial" pitchFamily="34" charset="0"/>
                <a:cs typeface="Arial" pitchFamily="34" charset="0"/>
              </a:rPr>
              <a:t>time when </a:t>
            </a:r>
            <a:r>
              <a:rPr lang="en-US" i="1">
                <a:solidFill>
                  <a:srgbClr val="002060"/>
                </a:solidFill>
                <a:latin typeface="Arial" pitchFamily="34" charset="0"/>
                <a:cs typeface="Arial" pitchFamily="34" charset="0"/>
              </a:rPr>
              <a:t>I was unemployed and sad</a:t>
            </a:r>
            <a:r>
              <a:rPr lang="en-US" i="1">
                <a:solidFill>
                  <a:srgbClr val="002060"/>
                </a:solidFill>
                <a:latin typeface="Arial" pitchFamily="34" charset="0"/>
                <a:cs typeface="Arial" pitchFamily="34" charset="0"/>
              </a:rPr>
              <a:t>. </a:t>
            </a:r>
            <a:r>
              <a:rPr lang="en-US" i="1" smtClean="0">
                <a:solidFill>
                  <a:srgbClr val="002060"/>
                </a:solidFill>
                <a:latin typeface="Arial" pitchFamily="34" charset="0"/>
                <a:cs typeface="Arial" pitchFamily="34" charset="0"/>
              </a:rPr>
              <a:t>Friends invited </a:t>
            </a:r>
            <a:r>
              <a:rPr lang="en-US" i="1">
                <a:solidFill>
                  <a:srgbClr val="002060"/>
                </a:solidFill>
                <a:latin typeface="Arial" pitchFamily="34" charset="0"/>
                <a:cs typeface="Arial" pitchFamily="34" charset="0"/>
              </a:rPr>
              <a:t>me to join them taking ATS </a:t>
            </a:r>
            <a:r>
              <a:rPr lang="en-US" i="1">
                <a:solidFill>
                  <a:srgbClr val="002060"/>
                </a:solidFill>
                <a:latin typeface="Arial" pitchFamily="34" charset="0"/>
                <a:cs typeface="Arial" pitchFamily="34" charset="0"/>
              </a:rPr>
              <a:t>free </a:t>
            </a:r>
            <a:r>
              <a:rPr lang="en-US" i="1" smtClean="0">
                <a:solidFill>
                  <a:srgbClr val="002060"/>
                </a:solidFill>
                <a:latin typeface="Arial" pitchFamily="34" charset="0"/>
                <a:cs typeface="Arial" pitchFamily="34" charset="0"/>
              </a:rPr>
              <a:t>of charge</a:t>
            </a:r>
            <a:r>
              <a:rPr lang="en-US" i="1">
                <a:solidFill>
                  <a:srgbClr val="002060"/>
                </a:solidFill>
                <a:latin typeface="Arial" pitchFamily="34" charset="0"/>
                <a:cs typeface="Arial" pitchFamily="34" charset="0"/>
              </a:rPr>
              <a:t>, and I joined them. </a:t>
            </a:r>
            <a:r>
              <a:rPr lang="vi-VN" i="1" smtClean="0">
                <a:solidFill>
                  <a:srgbClr val="002060"/>
                </a:solidFill>
                <a:latin typeface="Arial" pitchFamily="34" charset="0"/>
                <a:cs typeface="Arial" pitchFamily="34" charset="0"/>
              </a:rPr>
              <a:t>…</a:t>
            </a:r>
            <a:r>
              <a:rPr lang="vi-VN" i="1" smtClean="0">
                <a:solidFill>
                  <a:srgbClr val="002060"/>
                </a:solidFill>
              </a:rPr>
              <a:t>”</a:t>
            </a:r>
            <a:r>
              <a:rPr lang="en-US" i="1" smtClean="0">
                <a:solidFill>
                  <a:srgbClr val="002060"/>
                </a:solidFill>
              </a:rPr>
              <a:t> </a:t>
            </a:r>
            <a:r>
              <a:rPr lang="en-US" i="1" smtClean="0">
                <a:solidFill>
                  <a:srgbClr val="002060"/>
                </a:solidFill>
                <a:latin typeface="Arial" panose="020B0604020202020204" pitchFamily="34" charset="0"/>
                <a:cs typeface="Arial" panose="020B0604020202020204" pitchFamily="34" charset="0"/>
              </a:rPr>
              <a:t>(Male, heroin user, HCMC)</a:t>
            </a:r>
            <a:endParaRPr lang="en-US" i="1" dirty="0">
              <a:solidFill>
                <a:srgbClr val="002060"/>
              </a:solidFill>
              <a:latin typeface="Arial" panose="020B0604020202020204" pitchFamily="34" charset="0"/>
              <a:cs typeface="Arial" panose="020B0604020202020204" pitchFamily="34" charset="0"/>
            </a:endParaRPr>
          </a:p>
          <a:p>
            <a:endParaRPr lang="en-US" dirty="0">
              <a:solidFill>
                <a:srgbClr val="002060"/>
              </a:solidFill>
            </a:endParaRPr>
          </a:p>
        </p:txBody>
      </p:sp>
      <p:grpSp>
        <p:nvGrpSpPr>
          <p:cNvPr id="4" name="Group 3"/>
          <p:cNvGrpSpPr/>
          <p:nvPr/>
        </p:nvGrpSpPr>
        <p:grpSpPr>
          <a:xfrm>
            <a:off x="381000" y="1600200"/>
            <a:ext cx="457200" cy="533400"/>
            <a:chOff x="228600" y="1219200"/>
            <a:chExt cx="457200" cy="533400"/>
          </a:xfrm>
        </p:grpSpPr>
        <p:sp>
          <p:nvSpPr>
            <p:cNvPr id="5" name="Half Frame 4"/>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6" name="Half Frame 5"/>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grpSp>
        <p:nvGrpSpPr>
          <p:cNvPr id="7" name="Group 6"/>
          <p:cNvGrpSpPr/>
          <p:nvPr/>
        </p:nvGrpSpPr>
        <p:grpSpPr>
          <a:xfrm rot="10800000">
            <a:off x="8305800" y="5105400"/>
            <a:ext cx="457200" cy="533400"/>
            <a:chOff x="228600" y="1219200"/>
            <a:chExt cx="457200" cy="533400"/>
          </a:xfrm>
        </p:grpSpPr>
        <p:sp>
          <p:nvSpPr>
            <p:cNvPr id="8" name="Half Frame 7"/>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434926" y="5850445"/>
            <a:ext cx="8024153" cy="492443"/>
          </a:xfrm>
          <a:prstGeom prst="rect">
            <a:avLst/>
          </a:prstGeom>
          <a:noFill/>
        </p:spPr>
        <p:txBody>
          <a:bodyPr wrap="square" rtlCol="0">
            <a:spAutoFit/>
          </a:bodyPr>
          <a:lstStyle/>
          <a:p>
            <a:pPr algn="just"/>
            <a:r>
              <a:rPr lang="vi-VN" sz="1300" i="1"/>
              <a:t>UNODC (2012), </a:t>
            </a:r>
            <a:r>
              <a:rPr lang="en-US" sz="1300" i="1"/>
              <a:t>Amphetamine-type stimulants in Vietnam</a:t>
            </a:r>
            <a:r>
              <a:rPr lang="vi-VN" sz="1300" i="1"/>
              <a:t> – </a:t>
            </a:r>
            <a:r>
              <a:rPr lang="en-US" sz="1300"/>
              <a:t>Review Of The Availability, Use And Implications For Health And Security</a:t>
            </a:r>
            <a:endParaRPr lang="vi-VN" sz="1300" i="1" dirty="0">
              <a:cs typeface="Arial" panose="020B0604020202020204" pitchFamily="34" charset="0"/>
            </a:endParaRPr>
          </a:p>
        </p:txBody>
      </p:sp>
    </p:spTree>
    <p:extLst>
      <p:ext uri="{BB962C8B-B14F-4D97-AF65-F5344CB8AC3E}">
        <p14:creationId xmlns:p14="http://schemas.microsoft.com/office/powerpoint/2010/main" val="17772935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304800"/>
            <a:ext cx="7886700" cy="549274"/>
          </a:xfrm>
        </p:spPr>
        <p:txBody>
          <a:bodyPr>
            <a:noAutofit/>
          </a:bodyPr>
          <a:lstStyle/>
          <a:p>
            <a:r>
              <a:rPr lang="en-US" smtClean="0">
                <a:latin typeface="Arial" panose="020B0604020202020204" pitchFamily="34" charset="0"/>
                <a:cs typeface="Arial" panose="020B0604020202020204" pitchFamily="34" charset="0"/>
              </a:rPr>
              <a:t>Feelings after use of</a:t>
            </a:r>
            <a:r>
              <a:rPr lang="en-US" sz="3600" smtClean="0">
                <a:solidFill>
                  <a:schemeClr val="bg1"/>
                </a:solidFill>
                <a:latin typeface="Arial" panose="020B0604020202020204" pitchFamily="34" charset="0"/>
                <a:cs typeface="Arial" panose="020B0604020202020204" pitchFamily="34" charset="0"/>
              </a:rPr>
              <a:t> </a:t>
            </a:r>
            <a:r>
              <a:rPr lang="en-US" sz="3600" dirty="0">
                <a:solidFill>
                  <a:schemeClr val="bg1"/>
                </a:solidFill>
                <a:latin typeface="Arial" panose="020B0604020202020204" pitchFamily="34" charset="0"/>
                <a:cs typeface="Arial" panose="020B0604020202020204" pitchFamily="34" charset="0"/>
              </a:rPr>
              <a:t>ATS </a:t>
            </a:r>
          </a:p>
        </p:txBody>
      </p:sp>
      <p:sp>
        <p:nvSpPr>
          <p:cNvPr id="3" name="Content Placeholder 2"/>
          <p:cNvSpPr>
            <a:spLocks noGrp="1"/>
          </p:cNvSpPr>
          <p:nvPr>
            <p:ph idx="1"/>
          </p:nvPr>
        </p:nvSpPr>
        <p:spPr>
          <a:xfrm>
            <a:off x="457200" y="1295400"/>
            <a:ext cx="8229600" cy="4876800"/>
          </a:xfrm>
        </p:spPr>
        <p:style>
          <a:lnRef idx="2">
            <a:schemeClr val="accent4"/>
          </a:lnRef>
          <a:fillRef idx="1">
            <a:schemeClr val="lt1"/>
          </a:fillRef>
          <a:effectRef idx="0">
            <a:schemeClr val="accent4"/>
          </a:effectRef>
          <a:fontRef idx="minor">
            <a:schemeClr val="dk1"/>
          </a:fontRef>
        </p:style>
        <p:txBody>
          <a:bodyPr>
            <a:normAutofit lnSpcReduction="10000"/>
          </a:bodyPr>
          <a:lstStyle/>
          <a:p>
            <a:pPr algn="just"/>
            <a:r>
              <a:rPr lang="vi-VN" i="1" smtClean="0">
                <a:solidFill>
                  <a:srgbClr val="002060"/>
                </a:solidFill>
              </a:rPr>
              <a:t>“…</a:t>
            </a:r>
            <a:r>
              <a:rPr lang="en-US" i="1">
                <a:solidFill>
                  <a:srgbClr val="002060"/>
                </a:solidFill>
                <a:latin typeface="Arial" panose="020B0604020202020204" pitchFamily="34" charset="0"/>
                <a:cs typeface="Arial" panose="020B0604020202020204" pitchFamily="34" charset="0"/>
              </a:rPr>
              <a:t>Right after having it, I felt </a:t>
            </a:r>
            <a:r>
              <a:rPr lang="en-US" i="1">
                <a:solidFill>
                  <a:srgbClr val="002060"/>
                </a:solidFill>
                <a:latin typeface="Arial" panose="020B0604020202020204" pitchFamily="34" charset="0"/>
                <a:cs typeface="Arial" panose="020B0604020202020204" pitchFamily="34" charset="0"/>
              </a:rPr>
              <a:t>excited </a:t>
            </a:r>
            <a:r>
              <a:rPr lang="en-US" i="1" smtClean="0">
                <a:solidFill>
                  <a:srgbClr val="002060"/>
                </a:solidFill>
                <a:latin typeface="Arial" panose="020B0604020202020204" pitchFamily="34" charset="0"/>
                <a:cs typeface="Arial" panose="020B0604020202020204" pitchFamily="34" charset="0"/>
              </a:rPr>
              <a:t>and cheerful</a:t>
            </a:r>
            <a:r>
              <a:rPr lang="en-US" i="1">
                <a:solidFill>
                  <a:srgbClr val="002060"/>
                </a:solidFill>
                <a:latin typeface="Arial" panose="020B0604020202020204" pitchFamily="34" charset="0"/>
                <a:cs typeface="Arial" panose="020B0604020202020204" pitchFamily="34" charset="0"/>
              </a:rPr>
              <a:t>, feeling good about myself</a:t>
            </a:r>
            <a:r>
              <a:rPr lang="en-US" i="1">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it made </a:t>
            </a:r>
            <a:r>
              <a:rPr lang="en-US" i="1">
                <a:solidFill>
                  <a:srgbClr val="002060"/>
                </a:solidFill>
                <a:latin typeface="Arial" panose="020B0604020202020204" pitchFamily="34" charset="0"/>
                <a:cs typeface="Arial" panose="020B0604020202020204" pitchFamily="34" charset="0"/>
              </a:rPr>
              <a:t>me think of nothing and </a:t>
            </a:r>
            <a:r>
              <a:rPr lang="en-US" i="1">
                <a:solidFill>
                  <a:srgbClr val="002060"/>
                </a:solidFill>
                <a:latin typeface="Arial" panose="020B0604020202020204" pitchFamily="34" charset="0"/>
                <a:cs typeface="Arial" panose="020B0604020202020204" pitchFamily="34" charset="0"/>
              </a:rPr>
              <a:t>enjoy </a:t>
            </a:r>
            <a:r>
              <a:rPr lang="en-US" i="1" smtClean="0">
                <a:solidFill>
                  <a:srgbClr val="002060"/>
                </a:solidFill>
                <a:latin typeface="Arial" panose="020B0604020202020204" pitchFamily="34" charset="0"/>
                <a:cs typeface="Arial" panose="020B0604020202020204" pitchFamily="34" charset="0"/>
              </a:rPr>
              <a:t>that feeling</a:t>
            </a:r>
            <a:r>
              <a:rPr lang="en-US" i="1">
                <a:solidFill>
                  <a:srgbClr val="002060"/>
                </a:solidFill>
                <a:latin typeface="Arial" panose="020B0604020202020204" pitchFamily="34" charset="0"/>
                <a:cs typeface="Arial" panose="020B0604020202020204" pitchFamily="34" charset="0"/>
              </a:rPr>
              <a:t>. </a:t>
            </a:r>
            <a:r>
              <a:rPr lang="vi-VN" i="1" smtClean="0">
                <a:solidFill>
                  <a:srgbClr val="002060"/>
                </a:solidFill>
                <a:latin typeface="Arial" panose="020B0604020202020204" pitchFamily="34" charset="0"/>
                <a:cs typeface="Arial" panose="020B0604020202020204" pitchFamily="34" charset="0"/>
              </a:rPr>
              <a:t>...”</a:t>
            </a:r>
            <a:r>
              <a:rPr lang="en-US" i="1" smtClean="0">
                <a:solidFill>
                  <a:srgbClr val="002060"/>
                </a:solidFill>
                <a:latin typeface="Arial" panose="020B0604020202020204" pitchFamily="34" charset="0"/>
                <a:cs typeface="Arial" panose="020B0604020202020204" pitchFamily="34" charset="0"/>
              </a:rPr>
              <a:t> (Male, heroin user, HCMC)</a:t>
            </a:r>
            <a:endParaRPr lang="en-US" i="1" dirty="0">
              <a:solidFill>
                <a:srgbClr val="002060"/>
              </a:solidFill>
              <a:latin typeface="Arial" panose="020B0604020202020204" pitchFamily="34" charset="0"/>
              <a:cs typeface="Arial" panose="020B0604020202020204" pitchFamily="34" charset="0"/>
            </a:endParaRPr>
          </a:p>
          <a:p>
            <a:pPr algn="just"/>
            <a:r>
              <a:rPr lang="en-US" i="1" smtClean="0">
                <a:solidFill>
                  <a:srgbClr val="002060"/>
                </a:solidFill>
                <a:latin typeface="Arial" panose="020B0604020202020204" pitchFamily="34" charset="0"/>
                <a:cs typeface="Arial" panose="020B0604020202020204" pitchFamily="34" charset="0"/>
              </a:rPr>
              <a:t>“Just what I’ve said</a:t>
            </a:r>
            <a:r>
              <a:rPr lang="vi-VN" i="1" smtClean="0">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very excited</a:t>
            </a:r>
            <a:r>
              <a:rPr lang="vi-VN" i="1" smtClean="0">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I was bored at that time</a:t>
            </a:r>
            <a:r>
              <a:rPr lang="vi-VN" i="1" smtClean="0">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I was very scared</a:t>
            </a:r>
            <a:r>
              <a:rPr lang="vi-VN" i="1" smtClean="0">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when I used it</a:t>
            </a:r>
            <a:r>
              <a:rPr lang="vi-VN" i="1" smtClean="0">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then I felt very cheerful</a:t>
            </a:r>
            <a:r>
              <a:rPr lang="vi-VN" i="1" smtClean="0">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like a crazy man</a:t>
            </a:r>
            <a:r>
              <a:rPr lang="vi-VN" i="1" smtClean="0">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I could </a:t>
            </a:r>
            <a:r>
              <a:rPr lang="vi-VN" i="1" smtClean="0">
                <a:solidFill>
                  <a:srgbClr val="002060"/>
                </a:solidFill>
                <a:latin typeface="Arial" panose="020B0604020202020204" pitchFamily="34" charset="0"/>
                <a:cs typeface="Arial" panose="020B0604020202020204" pitchFamily="34" charset="0"/>
              </a:rPr>
              <a:t>control</a:t>
            </a:r>
            <a:r>
              <a:rPr lang="en-US" i="1" smtClean="0">
                <a:solidFill>
                  <a:srgbClr val="002060"/>
                </a:solidFill>
                <a:latin typeface="Arial" panose="020B0604020202020204" pitchFamily="34" charset="0"/>
                <a:cs typeface="Arial" panose="020B0604020202020204" pitchFamily="34" charset="0"/>
              </a:rPr>
              <a:t> myself well so that I didn’t express that</a:t>
            </a:r>
            <a:r>
              <a:rPr lang="vi-VN" i="1" smtClean="0">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but </a:t>
            </a:r>
            <a:r>
              <a:rPr lang="en-US" i="1" smtClean="0">
                <a:solidFill>
                  <a:srgbClr val="002060"/>
                </a:solidFill>
                <a:latin typeface="Arial" panose="020B0604020202020204" pitchFamily="34" charset="0"/>
                <a:cs typeface="Arial" panose="020B0604020202020204" pitchFamily="34" charset="0"/>
              </a:rPr>
              <a:t>how cheerful </a:t>
            </a:r>
            <a:r>
              <a:rPr lang="en-US" i="1" smtClean="0">
                <a:solidFill>
                  <a:srgbClr val="002060"/>
                </a:solidFill>
                <a:latin typeface="Arial" panose="020B0604020202020204" pitchFamily="34" charset="0"/>
                <a:cs typeface="Arial" panose="020B0604020202020204" pitchFamily="34" charset="0"/>
              </a:rPr>
              <a:t>I was when going to the toilet</a:t>
            </a:r>
            <a:r>
              <a:rPr lang="vi-VN" i="1" smtClean="0">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very cheerful</a:t>
            </a:r>
            <a:r>
              <a:rPr lang="vi-VN" i="1" smtClean="0">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I felt so happy, so excited</a:t>
            </a:r>
            <a:r>
              <a:rPr lang="vi-VN" i="1" smtClean="0">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just like when you were a dumb student</a:t>
            </a:r>
            <a:r>
              <a:rPr lang="vi-VN" i="1" smtClean="0">
                <a:solidFill>
                  <a:srgbClr val="002060"/>
                </a:solidFill>
                <a:latin typeface="Arial" panose="020B0604020202020204" pitchFamily="34" charset="0"/>
                <a:cs typeface="Arial" panose="020B0604020202020204" pitchFamily="34" charset="0"/>
              </a:rPr>
              <a:t>… </a:t>
            </a:r>
            <a:r>
              <a:rPr lang="en-US" i="1" smtClean="0">
                <a:solidFill>
                  <a:srgbClr val="002060"/>
                </a:solidFill>
                <a:latin typeface="Arial" panose="020B0604020202020204" pitchFamily="34" charset="0"/>
                <a:cs typeface="Arial" panose="020B0604020202020204" pitchFamily="34" charset="0"/>
              </a:rPr>
              <a:t>now you received a feedback note as a good student</a:t>
            </a:r>
            <a:r>
              <a:rPr lang="vi-VN" i="1" smtClean="0">
                <a:solidFill>
                  <a:srgbClr val="002060"/>
                </a:solidFill>
                <a:latin typeface="Arial" panose="020B0604020202020204" pitchFamily="34" charset="0"/>
                <a:cs typeface="Arial" panose="020B0604020202020204" pitchFamily="34" charset="0"/>
              </a:rPr>
              <a:t>...”</a:t>
            </a:r>
            <a:r>
              <a:rPr lang="en-US" i="1" smtClean="0">
                <a:solidFill>
                  <a:srgbClr val="002060"/>
                </a:solidFill>
                <a:latin typeface="Arial" panose="020B0604020202020204" pitchFamily="34" charset="0"/>
                <a:cs typeface="Arial" panose="020B0604020202020204" pitchFamily="34" charset="0"/>
              </a:rPr>
              <a:t> (Male, heroin user, Ha Noi</a:t>
            </a:r>
            <a:r>
              <a:rPr lang="en-US" i="1" dirty="0">
                <a:solidFill>
                  <a:srgbClr val="002060"/>
                </a:solidFill>
                <a:latin typeface="Arial" panose="020B0604020202020204" pitchFamily="34" charset="0"/>
                <a:cs typeface="Arial" panose="020B0604020202020204" pitchFamily="34" charset="0"/>
              </a:rPr>
              <a:t>)</a:t>
            </a:r>
          </a:p>
        </p:txBody>
      </p:sp>
      <p:grpSp>
        <p:nvGrpSpPr>
          <p:cNvPr id="4" name="Group 3"/>
          <p:cNvGrpSpPr/>
          <p:nvPr/>
        </p:nvGrpSpPr>
        <p:grpSpPr>
          <a:xfrm>
            <a:off x="381000" y="1219200"/>
            <a:ext cx="457200" cy="533400"/>
            <a:chOff x="228600" y="1219200"/>
            <a:chExt cx="457200" cy="533400"/>
          </a:xfrm>
        </p:grpSpPr>
        <p:sp>
          <p:nvSpPr>
            <p:cNvPr id="5" name="Half Frame 4"/>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6" name="Half Frame 5"/>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grpSp>
        <p:nvGrpSpPr>
          <p:cNvPr id="7" name="Group 6"/>
          <p:cNvGrpSpPr/>
          <p:nvPr/>
        </p:nvGrpSpPr>
        <p:grpSpPr>
          <a:xfrm rot="10800000">
            <a:off x="8305800" y="5486400"/>
            <a:ext cx="457200" cy="533400"/>
            <a:chOff x="228600" y="1219200"/>
            <a:chExt cx="457200" cy="533400"/>
          </a:xfrm>
        </p:grpSpPr>
        <p:sp>
          <p:nvSpPr>
            <p:cNvPr id="8" name="Half Frame 7"/>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609600" y="6324600"/>
            <a:ext cx="8024153" cy="492443"/>
          </a:xfrm>
          <a:prstGeom prst="rect">
            <a:avLst/>
          </a:prstGeom>
          <a:noFill/>
        </p:spPr>
        <p:txBody>
          <a:bodyPr wrap="square" rtlCol="0">
            <a:spAutoFit/>
          </a:bodyPr>
          <a:lstStyle/>
          <a:p>
            <a:pPr algn="just"/>
            <a:r>
              <a:rPr lang="vi-VN" sz="1300" i="1"/>
              <a:t>UNODC (2012), </a:t>
            </a:r>
            <a:r>
              <a:rPr lang="en-US" sz="1300" i="1"/>
              <a:t>Amphetamine-type stimulants in Vietnam</a:t>
            </a:r>
            <a:r>
              <a:rPr lang="vi-VN" sz="1300" i="1"/>
              <a:t> – </a:t>
            </a:r>
            <a:r>
              <a:rPr lang="en-US" sz="1300"/>
              <a:t>Review Of The Availability, Use And Implications For Health And Security</a:t>
            </a:r>
            <a:endParaRPr lang="vi-VN" sz="1300" i="1" dirty="0">
              <a:cs typeface="Arial" panose="020B0604020202020204" pitchFamily="34" charset="0"/>
            </a:endParaRPr>
          </a:p>
        </p:txBody>
      </p:sp>
    </p:spTree>
    <p:extLst>
      <p:ext uri="{BB962C8B-B14F-4D97-AF65-F5344CB8AC3E}">
        <p14:creationId xmlns:p14="http://schemas.microsoft.com/office/powerpoint/2010/main" val="8339807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953" y="228600"/>
            <a:ext cx="8229600" cy="591312"/>
          </a:xfrm>
        </p:spPr>
        <p:txBody>
          <a:bodyPr>
            <a:noAutofit/>
          </a:bodyPr>
          <a:lstStyle/>
          <a:p>
            <a:r>
              <a:rPr lang="en-US" sz="2800" smtClean="0">
                <a:solidFill>
                  <a:schemeClr val="bg1"/>
                </a:solidFill>
                <a:latin typeface="Arial" panose="020B0604020202020204" pitchFamily="34" charset="0"/>
                <a:cs typeface="Arial" panose="020B0604020202020204" pitchFamily="34" charset="0"/>
              </a:rPr>
              <a:t>Effects of ATS use on sexual behavior</a:t>
            </a:r>
            <a:endParaRPr lang="en-US" sz="2400"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219200"/>
            <a:ext cx="8229600" cy="4876800"/>
          </a:xfrm>
        </p:spPr>
        <p:style>
          <a:lnRef idx="2">
            <a:schemeClr val="accent4"/>
          </a:lnRef>
          <a:fillRef idx="1">
            <a:schemeClr val="lt1"/>
          </a:fillRef>
          <a:effectRef idx="0">
            <a:schemeClr val="accent4"/>
          </a:effectRef>
          <a:fontRef idx="minor">
            <a:schemeClr val="dk1"/>
          </a:fontRef>
        </p:style>
        <p:txBody>
          <a:bodyPr>
            <a:normAutofit fontScale="92500"/>
          </a:bodyPr>
          <a:lstStyle/>
          <a:p>
            <a:pPr algn="just"/>
            <a:r>
              <a:rPr lang="vi-VN" i="1" smtClean="0">
                <a:solidFill>
                  <a:srgbClr val="002060"/>
                </a:solidFill>
              </a:rPr>
              <a:t>“….</a:t>
            </a:r>
            <a:r>
              <a:rPr lang="en-US" i="1" smtClean="0">
                <a:solidFill>
                  <a:srgbClr val="002060"/>
                </a:solidFill>
                <a:latin typeface="Arial" pitchFamily="34" charset="0"/>
                <a:cs typeface="Arial" pitchFamily="34" charset="0"/>
              </a:rPr>
              <a:t>after hanging loose</a:t>
            </a:r>
            <a:r>
              <a:rPr lang="vi-VN" i="1" smtClean="0">
                <a:solidFill>
                  <a:srgbClr val="002060"/>
                </a:solidFill>
              </a:rPr>
              <a:t>…</a:t>
            </a:r>
            <a:r>
              <a:rPr lang="en-US" i="1" smtClean="0">
                <a:solidFill>
                  <a:srgbClr val="002060"/>
                </a:solidFill>
                <a:latin typeface="Arial" pitchFamily="34" charset="0"/>
                <a:cs typeface="Arial" pitchFamily="34" charset="0"/>
              </a:rPr>
              <a:t>drug was still inside the body then when lying and listening to music it may cause casual sex which means having sex with anybody because of uncontrollable behavior</a:t>
            </a:r>
            <a:r>
              <a:rPr lang="vi-VN" i="1" smtClean="0">
                <a:solidFill>
                  <a:srgbClr val="002060"/>
                </a:solidFill>
                <a:latin typeface="Arial" pitchFamily="34" charset="0"/>
                <a:cs typeface="Arial" pitchFamily="34" charset="0"/>
              </a:rPr>
              <a:t>…</a:t>
            </a:r>
            <a:r>
              <a:rPr lang="en-US" i="1" smtClean="0">
                <a:solidFill>
                  <a:srgbClr val="002060"/>
                </a:solidFill>
                <a:latin typeface="Arial" pitchFamily="34" charset="0"/>
                <a:cs typeface="Arial" pitchFamily="34" charset="0"/>
              </a:rPr>
              <a:t> moreover using condoms isn’t possible as who knows you will need them when hanging out</a:t>
            </a:r>
            <a:r>
              <a:rPr lang="vi-VN" i="1" smtClean="0">
                <a:solidFill>
                  <a:srgbClr val="002060"/>
                </a:solidFill>
                <a:latin typeface="Arial" panose="020B0604020202020204" pitchFamily="34" charset="0"/>
                <a:cs typeface="Arial" panose="020B0604020202020204" pitchFamily="34" charset="0"/>
              </a:rPr>
              <a:t>….</a:t>
            </a:r>
            <a:r>
              <a:rPr lang="en-US" i="1" smtClean="0">
                <a:solidFill>
                  <a:srgbClr val="002060"/>
                </a:solidFill>
                <a:latin typeface="Arial" panose="020B0604020202020204" pitchFamily="34" charset="0"/>
                <a:cs typeface="Arial" panose="020B0604020202020204" pitchFamily="34" charset="0"/>
              </a:rPr>
              <a:t>so going to that place and using ecstacy, then going out and having sex, at that time you aren’t conscious enough to use condoms for your safety</a:t>
            </a:r>
            <a:r>
              <a:rPr lang="vi-VN" i="1" smtClean="0">
                <a:solidFill>
                  <a:srgbClr val="002060"/>
                </a:solidFill>
                <a:latin typeface="Arial" panose="020B0604020202020204" pitchFamily="34" charset="0"/>
                <a:cs typeface="Arial" panose="020B0604020202020204" pitchFamily="34" charset="0"/>
              </a:rPr>
              <a:t>….</a:t>
            </a:r>
            <a:r>
              <a:rPr lang="en-US" i="1" smtClean="0">
                <a:solidFill>
                  <a:srgbClr val="002060"/>
                </a:solidFill>
                <a:latin typeface="Arial" panose="020B0604020202020204" pitchFamily="34" charset="0"/>
                <a:cs typeface="Arial" panose="020B0604020202020204" pitchFamily="34" charset="0"/>
              </a:rPr>
              <a:t>it’s unlikely to use ecstacy when thinking that, isn’t it?</a:t>
            </a:r>
            <a:r>
              <a:rPr lang="vi-VN" i="1" smtClean="0">
                <a:solidFill>
                  <a:srgbClr val="002060"/>
                </a:solidFill>
                <a:latin typeface="Arial" panose="020B0604020202020204" pitchFamily="34" charset="0"/>
                <a:cs typeface="Arial" panose="020B0604020202020204" pitchFamily="34" charset="0"/>
              </a:rPr>
              <a:t>…</a:t>
            </a:r>
            <a:r>
              <a:rPr lang="en-US" i="1" smtClean="0">
                <a:solidFill>
                  <a:srgbClr val="002060"/>
                </a:solidFill>
                <a:latin typeface="Arial" panose="020B0604020202020204" pitchFamily="34" charset="0"/>
                <a:cs typeface="Arial" panose="020B0604020202020204" pitchFamily="34" charset="0"/>
              </a:rPr>
              <a:t>moreover most of young people nowadays, they play they don’t like using condoms although condoms are available in hostels</a:t>
            </a:r>
            <a:r>
              <a:rPr lang="vi-VN" i="1" smtClean="0">
                <a:solidFill>
                  <a:srgbClr val="002060"/>
                </a:solidFill>
                <a:latin typeface="Arial" panose="020B0604020202020204" pitchFamily="34" charset="0"/>
                <a:cs typeface="Arial" panose="020B0604020202020204" pitchFamily="34" charset="0"/>
              </a:rPr>
              <a:t>…”</a:t>
            </a:r>
            <a:r>
              <a:rPr lang="en-US" i="1" smtClean="0">
                <a:solidFill>
                  <a:srgbClr val="002060"/>
                </a:solidFill>
                <a:latin typeface="Arial" panose="020B0604020202020204" pitchFamily="34" charset="0"/>
                <a:cs typeface="Arial" panose="020B0604020202020204" pitchFamily="34" charset="0"/>
              </a:rPr>
              <a:t> (Male, heroin user, Ha Noi</a:t>
            </a:r>
            <a:r>
              <a:rPr lang="en-US" i="1" dirty="0">
                <a:solidFill>
                  <a:srgbClr val="002060"/>
                </a:solidFill>
                <a:latin typeface="Arial" panose="020B0604020202020204" pitchFamily="34" charset="0"/>
                <a:cs typeface="Arial" panose="020B0604020202020204" pitchFamily="34" charset="0"/>
              </a:rPr>
              <a:t>)</a:t>
            </a:r>
          </a:p>
        </p:txBody>
      </p:sp>
      <p:grpSp>
        <p:nvGrpSpPr>
          <p:cNvPr id="7" name="Group 6"/>
          <p:cNvGrpSpPr/>
          <p:nvPr/>
        </p:nvGrpSpPr>
        <p:grpSpPr>
          <a:xfrm rot="10800000">
            <a:off x="8305800" y="5638800"/>
            <a:ext cx="457200" cy="533400"/>
            <a:chOff x="228600" y="1219200"/>
            <a:chExt cx="457200" cy="533400"/>
          </a:xfrm>
        </p:grpSpPr>
        <p:sp>
          <p:nvSpPr>
            <p:cNvPr id="8" name="Half Frame 7"/>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grpSp>
        <p:nvGrpSpPr>
          <p:cNvPr id="4" name="Group 3"/>
          <p:cNvGrpSpPr/>
          <p:nvPr/>
        </p:nvGrpSpPr>
        <p:grpSpPr>
          <a:xfrm>
            <a:off x="381000" y="1143000"/>
            <a:ext cx="457200" cy="533400"/>
            <a:chOff x="228600" y="1219200"/>
            <a:chExt cx="457200" cy="533400"/>
          </a:xfrm>
        </p:grpSpPr>
        <p:sp>
          <p:nvSpPr>
            <p:cNvPr id="5" name="Half Frame 4"/>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6" name="Half Frame 5"/>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sp>
        <p:nvSpPr>
          <p:cNvPr id="11" name="TextBox 10"/>
          <p:cNvSpPr txBox="1"/>
          <p:nvPr/>
        </p:nvSpPr>
        <p:spPr>
          <a:xfrm>
            <a:off x="609600" y="6248400"/>
            <a:ext cx="8024153" cy="492443"/>
          </a:xfrm>
          <a:prstGeom prst="rect">
            <a:avLst/>
          </a:prstGeom>
          <a:noFill/>
        </p:spPr>
        <p:txBody>
          <a:bodyPr wrap="square" rtlCol="0">
            <a:spAutoFit/>
          </a:bodyPr>
          <a:lstStyle/>
          <a:p>
            <a:pPr algn="just"/>
            <a:r>
              <a:rPr lang="vi-VN" sz="1300" i="1"/>
              <a:t>UNODC (2012), </a:t>
            </a:r>
            <a:r>
              <a:rPr lang="en-US" sz="1300" i="1"/>
              <a:t>Amphetamine-type stimulants in Vietnam</a:t>
            </a:r>
            <a:r>
              <a:rPr lang="vi-VN" sz="1300" i="1"/>
              <a:t> – </a:t>
            </a:r>
            <a:r>
              <a:rPr lang="en-US" sz="1300"/>
              <a:t>Review Of The Availability, Use And Implications For Health And Security</a:t>
            </a:r>
            <a:endParaRPr lang="vi-VN" sz="1300" i="1" dirty="0">
              <a:cs typeface="Arial" panose="020B0604020202020204" pitchFamily="34" charset="0"/>
            </a:endParaRPr>
          </a:p>
        </p:txBody>
      </p:sp>
    </p:spTree>
    <p:extLst>
      <p:ext uri="{BB962C8B-B14F-4D97-AF65-F5344CB8AC3E}">
        <p14:creationId xmlns:p14="http://schemas.microsoft.com/office/powerpoint/2010/main" val="1559010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7848600" cy="4351338"/>
          </a:xfrm>
        </p:spPr>
        <p:txBody>
          <a:bodyPr/>
          <a:lstStyle/>
          <a:p>
            <a:pPr marL="0" indent="0">
              <a:buNone/>
            </a:pPr>
            <a:r>
              <a:rPr lang="en-US">
                <a:solidFill>
                  <a:schemeClr val="bg1">
                    <a:lumMod val="85000"/>
                  </a:schemeClr>
                </a:solidFill>
                <a:latin typeface="Arial" panose="020B0604020202020204" pitchFamily="34" charset="0"/>
                <a:cs typeface="Arial" panose="020B0604020202020204" pitchFamily="34" charset="0"/>
              </a:rPr>
              <a:t>Overview findings of ATS use and HIV-transmitted risks among high-risk groups in Vietnam:</a:t>
            </a:r>
          </a:p>
          <a:p>
            <a:r>
              <a:rPr lang="en-US">
                <a:solidFill>
                  <a:schemeClr val="bg1">
                    <a:lumMod val="85000"/>
                  </a:schemeClr>
                </a:solidFill>
                <a:latin typeface="Arial" panose="020B0604020202020204" pitchFamily="34" charset="0"/>
                <a:cs typeface="Arial" panose="020B0604020202020204" pitchFamily="34" charset="0"/>
              </a:rPr>
              <a:t>Drug users (DU) / Patients on Methadone treatment (Pts Methadone)</a:t>
            </a:r>
          </a:p>
          <a:p>
            <a:r>
              <a:rPr lang="en-US" b="1">
                <a:solidFill>
                  <a:srgbClr val="002060"/>
                </a:solidFill>
                <a:latin typeface="Arial" panose="020B0604020202020204" pitchFamily="34" charset="0"/>
                <a:cs typeface="Arial" panose="020B0604020202020204" pitchFamily="34" charset="0"/>
              </a:rPr>
              <a:t>Men who have sex with men (MSM)</a:t>
            </a:r>
          </a:p>
          <a:p>
            <a:r>
              <a:rPr lang="en-US">
                <a:solidFill>
                  <a:schemeClr val="bg1">
                    <a:lumMod val="85000"/>
                  </a:schemeClr>
                </a:solidFill>
                <a:latin typeface="Arial" panose="020B0604020202020204" pitchFamily="34" charset="0"/>
                <a:cs typeface="Arial" panose="020B0604020202020204" pitchFamily="34" charset="0"/>
              </a:rPr>
              <a:t>Female sex workers (</a:t>
            </a:r>
            <a:r>
              <a:rPr lang="en-US">
                <a:solidFill>
                  <a:schemeClr val="bg1">
                    <a:lumMod val="85000"/>
                  </a:schemeClr>
                </a:solidFill>
                <a:latin typeface="Arial" panose="020B0604020202020204" pitchFamily="34" charset="0"/>
                <a:cs typeface="Arial" panose="020B0604020202020204" pitchFamily="34" charset="0"/>
              </a:rPr>
              <a:t>FSW</a:t>
            </a:r>
            <a:r>
              <a:rPr lang="en-US" smtClean="0">
                <a:solidFill>
                  <a:schemeClr val="bg1">
                    <a:lumMod val="85000"/>
                  </a:schemeClr>
                </a:solidFill>
                <a:latin typeface="Arial" panose="020B0604020202020204" pitchFamily="34" charset="0"/>
                <a:cs typeface="Arial" panose="020B0604020202020204" pitchFamily="34" charset="0"/>
              </a:rPr>
              <a:t>)</a:t>
            </a:r>
            <a:endParaRPr lang="en-US">
              <a:solidFill>
                <a:schemeClr val="bg1">
                  <a:lumMod val="8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341685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Study sample size</a:t>
            </a:r>
            <a:endParaRPr lang="vi-VN" dirty="0"/>
          </a:p>
        </p:txBody>
      </p:sp>
      <p:graphicFrame>
        <p:nvGraphicFramePr>
          <p:cNvPr id="4" name="Table 3"/>
          <p:cNvGraphicFramePr>
            <a:graphicFrameLocks noGrp="1"/>
          </p:cNvGraphicFramePr>
          <p:nvPr>
            <p:extLst>
              <p:ext uri="{D42A27DB-BD31-4B8C-83A1-F6EECF244321}">
                <p14:modId xmlns:p14="http://schemas.microsoft.com/office/powerpoint/2010/main" val="2112577483"/>
              </p:ext>
            </p:extLst>
          </p:nvPr>
        </p:nvGraphicFramePr>
        <p:xfrm>
          <a:off x="457200" y="1143000"/>
          <a:ext cx="8343900" cy="5226852"/>
        </p:xfrm>
        <a:graphic>
          <a:graphicData uri="http://schemas.openxmlformats.org/drawingml/2006/table">
            <a:tbl>
              <a:tblPr firstRow="1" bandRow="1">
                <a:effectLst>
                  <a:outerShdw blurRad="50800" dist="38100" dir="2700000" algn="tl" rotWithShape="0">
                    <a:prstClr val="black">
                      <a:alpha val="40000"/>
                    </a:prstClr>
                  </a:outerShdw>
                </a:effectLst>
                <a:tableStyleId>{17292A2E-F333-43FB-9621-5CBBE7FDCDCB}</a:tableStyleId>
              </a:tblPr>
              <a:tblGrid>
                <a:gridCol w="4343400">
                  <a:extLst>
                    <a:ext uri="{9D8B030D-6E8A-4147-A177-3AD203B41FA5}">
                      <a16:colId xmlns:a16="http://schemas.microsoft.com/office/drawing/2014/main" xmlns="" val="1465873419"/>
                    </a:ext>
                  </a:extLst>
                </a:gridCol>
                <a:gridCol w="990600">
                  <a:extLst>
                    <a:ext uri="{9D8B030D-6E8A-4147-A177-3AD203B41FA5}">
                      <a16:colId xmlns:a16="http://schemas.microsoft.com/office/drawing/2014/main" xmlns="" val="460753844"/>
                    </a:ext>
                  </a:extLst>
                </a:gridCol>
                <a:gridCol w="3009900">
                  <a:extLst>
                    <a:ext uri="{9D8B030D-6E8A-4147-A177-3AD203B41FA5}">
                      <a16:colId xmlns:a16="http://schemas.microsoft.com/office/drawing/2014/main" xmlns="" val="1440626119"/>
                    </a:ext>
                  </a:extLst>
                </a:gridCol>
              </a:tblGrid>
              <a:tr h="737215">
                <a:tc>
                  <a:txBody>
                    <a:bodyPr/>
                    <a:lstStyle/>
                    <a:p>
                      <a:pPr algn="l"/>
                      <a:r>
                        <a:rPr lang="en-US" sz="2400" b="1" kern="1200" baseline="0" smtClean="0">
                          <a:solidFill>
                            <a:srgbClr val="7030A0"/>
                          </a:solidFill>
                          <a:latin typeface="+mn-lt"/>
                          <a:ea typeface="+mn-ea"/>
                          <a:cs typeface="+mn-cs"/>
                        </a:rPr>
                        <a:t>Study</a:t>
                      </a:r>
                      <a:endParaRPr lang="en-US" sz="2400" b="1" kern="1200" dirty="0">
                        <a:solidFill>
                          <a:srgbClr val="7030A0"/>
                        </a:solidFill>
                        <a:latin typeface="+mn-lt"/>
                        <a:ea typeface="+mn-ea"/>
                        <a:cs typeface="+mn-cs"/>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400" smtClean="0">
                          <a:solidFill>
                            <a:srgbClr val="7030A0"/>
                          </a:solidFill>
                          <a:latin typeface="+mn-lt"/>
                        </a:rPr>
                        <a:t>Year</a:t>
                      </a:r>
                      <a:endParaRPr lang="en-US" sz="24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400" smtClean="0">
                          <a:solidFill>
                            <a:srgbClr val="7030A0"/>
                          </a:solidFill>
                          <a:latin typeface="+mn-lt"/>
                          <a:cs typeface="Arial" panose="020B0604020202020204" pitchFamily="34" charset="0"/>
                        </a:rPr>
                        <a:t>Sample size</a:t>
                      </a:r>
                      <a:endParaRPr lang="en-US" sz="2400" dirty="0">
                        <a:solidFill>
                          <a:srgbClr val="7030A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extLst>
                  <a:ext uri="{0D108BD9-81ED-4DB2-BD59-A6C34878D82A}">
                    <a16:rowId xmlns:a16="http://schemas.microsoft.com/office/drawing/2014/main" xmlns="" val="3539859392"/>
                  </a:ext>
                </a:extLst>
              </a:tr>
              <a:tr h="1188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smtClean="0">
                          <a:solidFill>
                            <a:srgbClr val="002060"/>
                          </a:solidFill>
                          <a:latin typeface="+mn-lt"/>
                          <a:cs typeface="Arial" panose="020B0604020202020204" pitchFamily="34" charset="0"/>
                        </a:rPr>
                        <a:t>ATS use among high-risk groups in Ha Noi, Đa Nang and Ho Chi Minh city</a:t>
                      </a:r>
                      <a:endParaRPr lang="en-US" sz="2400" smtClean="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rgbClr val="002060"/>
                          </a:solidFill>
                          <a:latin typeface="+mn-lt"/>
                          <a:cs typeface="+mn-cs"/>
                        </a:rPr>
                        <a:t>2011</a:t>
                      </a:r>
                      <a:endParaRPr lang="en-US" sz="24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smtClean="0">
                          <a:solidFill>
                            <a:srgbClr val="002060"/>
                          </a:solidFill>
                          <a:latin typeface="+mn-lt"/>
                          <a:cs typeface="Arial" panose="020B0604020202020204" pitchFamily="34" charset="0"/>
                        </a:rPr>
                        <a:t>Ha</a:t>
                      </a:r>
                      <a:r>
                        <a:rPr lang="en-US" sz="2400" b="0" baseline="0" smtClean="0">
                          <a:solidFill>
                            <a:srgbClr val="002060"/>
                          </a:solidFill>
                          <a:latin typeface="+mn-lt"/>
                          <a:cs typeface="Arial" panose="020B0604020202020204" pitchFamily="34" charset="0"/>
                        </a:rPr>
                        <a:t> Noi </a:t>
                      </a:r>
                      <a:r>
                        <a:rPr lang="en-US" sz="2400" b="0" baseline="0" dirty="0">
                          <a:solidFill>
                            <a:srgbClr val="002060"/>
                          </a:solidFill>
                          <a:latin typeface="+mn-lt"/>
                          <a:cs typeface="Arial" panose="020B0604020202020204" pitchFamily="34" charset="0"/>
                        </a:rPr>
                        <a:t>= 100</a:t>
                      </a:r>
                    </a:p>
                    <a:p>
                      <a:pPr algn="ctr"/>
                      <a:r>
                        <a:rPr lang="en-US" sz="2400" b="0" baseline="0" smtClean="0">
                          <a:solidFill>
                            <a:srgbClr val="002060"/>
                          </a:solidFill>
                          <a:latin typeface="+mn-lt"/>
                          <a:cs typeface="Arial" panose="020B0604020202020204" pitchFamily="34" charset="0"/>
                        </a:rPr>
                        <a:t>Da Nang </a:t>
                      </a:r>
                      <a:r>
                        <a:rPr lang="en-US" sz="2400" b="0" baseline="0" dirty="0">
                          <a:solidFill>
                            <a:srgbClr val="002060"/>
                          </a:solidFill>
                          <a:latin typeface="+mn-lt"/>
                          <a:cs typeface="Arial" panose="020B0604020202020204" pitchFamily="34" charset="0"/>
                        </a:rPr>
                        <a:t>= 70</a:t>
                      </a:r>
                    </a:p>
                    <a:p>
                      <a:pPr algn="ctr"/>
                      <a:r>
                        <a:rPr lang="en-US" sz="2400" b="0" baseline="0" smtClean="0">
                          <a:solidFill>
                            <a:srgbClr val="002060"/>
                          </a:solidFill>
                          <a:latin typeface="+mn-lt"/>
                          <a:cs typeface="Arial" panose="020B0604020202020204" pitchFamily="34" charset="0"/>
                        </a:rPr>
                        <a:t>HCMC </a:t>
                      </a:r>
                      <a:r>
                        <a:rPr lang="en-US" sz="2400" b="0" baseline="0" dirty="0">
                          <a:solidFill>
                            <a:srgbClr val="002060"/>
                          </a:solidFill>
                          <a:latin typeface="+mn-lt"/>
                          <a:cs typeface="Arial" panose="020B0604020202020204" pitchFamily="34" charset="0"/>
                        </a:rPr>
                        <a:t>= 100</a:t>
                      </a:r>
                      <a:endParaRPr lang="en-US" sz="24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9930002"/>
                  </a:ext>
                </a:extLst>
              </a:tr>
              <a:tr h="822960">
                <a:tc>
                  <a:txBody>
                    <a:bodyPr/>
                    <a:lstStyle/>
                    <a:p>
                      <a:r>
                        <a:rPr lang="en-US" sz="2400" smtClean="0">
                          <a:solidFill>
                            <a:srgbClr val="002060"/>
                          </a:solidFill>
                          <a:latin typeface="+mn-lt"/>
                          <a:cs typeface="Arial" panose="020B0604020202020204" pitchFamily="34" charset="0"/>
                        </a:rPr>
                        <a:t>ATS use among</a:t>
                      </a:r>
                      <a:r>
                        <a:rPr lang="en-US" sz="2400" baseline="0" smtClean="0">
                          <a:solidFill>
                            <a:srgbClr val="002060"/>
                          </a:solidFill>
                          <a:latin typeface="+mn-lt"/>
                          <a:cs typeface="Arial" panose="020B0604020202020204" pitchFamily="34" charset="0"/>
                        </a:rPr>
                        <a:t> </a:t>
                      </a:r>
                      <a:r>
                        <a:rPr lang="en-US" sz="2400" b="0" baseline="0" smtClean="0">
                          <a:solidFill>
                            <a:srgbClr val="002060"/>
                          </a:solidFill>
                          <a:latin typeface="+mn-lt"/>
                          <a:cs typeface="+mn-cs"/>
                        </a:rPr>
                        <a:t>MSM groups in Ha Noi and HCM city</a:t>
                      </a:r>
                      <a:endParaRPr lang="en-US" sz="2400" b="1"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a:solidFill>
                            <a:srgbClr val="002060"/>
                          </a:solidFill>
                          <a:latin typeface="+mn-lt"/>
                          <a:cs typeface="+mn-cs"/>
                        </a:rPr>
                        <a:t>2014</a:t>
                      </a:r>
                      <a:endParaRPr lang="en-US" sz="2400" b="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smtClean="0">
                          <a:solidFill>
                            <a:srgbClr val="002060"/>
                          </a:solidFill>
                          <a:latin typeface="+mn-lt"/>
                          <a:cs typeface="Arial" panose="020B0604020202020204" pitchFamily="34" charset="0"/>
                        </a:rPr>
                        <a:t>Ha</a:t>
                      </a:r>
                      <a:r>
                        <a:rPr lang="en-US" sz="2400" b="0" baseline="0" smtClean="0">
                          <a:solidFill>
                            <a:srgbClr val="002060"/>
                          </a:solidFill>
                          <a:latin typeface="+mn-lt"/>
                          <a:cs typeface="Arial" panose="020B0604020202020204" pitchFamily="34" charset="0"/>
                        </a:rPr>
                        <a:t> Noi</a:t>
                      </a:r>
                      <a:r>
                        <a:rPr lang="en-US" sz="2400" b="0" smtClean="0">
                          <a:solidFill>
                            <a:srgbClr val="002060"/>
                          </a:solidFill>
                          <a:latin typeface="+mn-lt"/>
                          <a:cs typeface="Arial" panose="020B0604020202020204" pitchFamily="34" charset="0"/>
                        </a:rPr>
                        <a:t> </a:t>
                      </a:r>
                      <a:r>
                        <a:rPr lang="en-US" sz="2400" b="0" dirty="0">
                          <a:solidFill>
                            <a:srgbClr val="002060"/>
                          </a:solidFill>
                          <a:latin typeface="+mn-lt"/>
                          <a:cs typeface="Arial" panose="020B0604020202020204" pitchFamily="34" charset="0"/>
                        </a:rPr>
                        <a:t>= 303</a:t>
                      </a:r>
                    </a:p>
                    <a:p>
                      <a:pPr algn="ctr"/>
                      <a:r>
                        <a:rPr lang="en-US" sz="2400" b="0" smtClean="0">
                          <a:solidFill>
                            <a:srgbClr val="002060"/>
                          </a:solidFill>
                          <a:latin typeface="+mn-lt"/>
                          <a:cs typeface="Arial" panose="020B0604020202020204" pitchFamily="34" charset="0"/>
                        </a:rPr>
                        <a:t>HCMC</a:t>
                      </a:r>
                      <a:r>
                        <a:rPr lang="en-US" sz="2400" b="0" baseline="0" smtClean="0">
                          <a:solidFill>
                            <a:srgbClr val="002060"/>
                          </a:solidFill>
                          <a:latin typeface="+mn-lt"/>
                          <a:cs typeface="Arial" panose="020B0604020202020204" pitchFamily="34" charset="0"/>
                        </a:rPr>
                        <a:t> </a:t>
                      </a:r>
                      <a:r>
                        <a:rPr lang="en-US" sz="2400" b="0" baseline="0" dirty="0">
                          <a:solidFill>
                            <a:srgbClr val="002060"/>
                          </a:solidFill>
                          <a:latin typeface="+mn-lt"/>
                          <a:cs typeface="Arial" panose="020B0604020202020204" pitchFamily="34" charset="0"/>
                        </a:rPr>
                        <a:t>= 319</a:t>
                      </a:r>
                      <a:endParaRPr lang="en-US" sz="24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704904327"/>
                  </a:ext>
                </a:extLst>
              </a:tr>
              <a:tr h="908704">
                <a:tc>
                  <a:txBody>
                    <a:bodyPr/>
                    <a:lstStyle/>
                    <a:p>
                      <a:r>
                        <a:rPr lang="en-US" sz="2400" b="0" baseline="0" smtClean="0">
                          <a:solidFill>
                            <a:srgbClr val="002060"/>
                          </a:solidFill>
                          <a:latin typeface="+mn-lt"/>
                          <a:cs typeface="Arial" panose="020B0604020202020204" pitchFamily="34" charset="0"/>
                        </a:rPr>
                        <a:t>A study on  male sex workers (</a:t>
                      </a:r>
                      <a:r>
                        <a:rPr lang="en-US" sz="2400" b="0" smtClean="0">
                          <a:solidFill>
                            <a:srgbClr val="002060"/>
                          </a:solidFill>
                          <a:latin typeface="+mn-lt"/>
                          <a:cs typeface="Arial" panose="020B0604020202020204" pitchFamily="34" charset="0"/>
                        </a:rPr>
                        <a:t>MSW)</a:t>
                      </a:r>
                      <a:r>
                        <a:rPr lang="en-US" sz="2400" b="0" baseline="0" smtClean="0">
                          <a:solidFill>
                            <a:srgbClr val="002060"/>
                          </a:solidFill>
                          <a:latin typeface="+mn-lt"/>
                          <a:cs typeface="Arial" panose="020B0604020202020204" pitchFamily="34" charset="0"/>
                        </a:rPr>
                        <a:t> in Ha Noi</a:t>
                      </a:r>
                      <a:endParaRPr lang="en-US" sz="2400" b="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kern="1200" dirty="0">
                          <a:solidFill>
                            <a:srgbClr val="002060"/>
                          </a:solidFill>
                          <a:latin typeface="+mn-lt"/>
                          <a:ea typeface="+mn-ea"/>
                          <a:cs typeface="Arial" panose="020B0604020202020204" pitchFamily="34" charset="0"/>
                        </a:rPr>
                        <a:t>2014</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kern="1200" dirty="0">
                          <a:solidFill>
                            <a:srgbClr val="002060"/>
                          </a:solidFill>
                          <a:latin typeface="+mn-lt"/>
                          <a:ea typeface="+mn-ea"/>
                          <a:cs typeface="Arial" panose="020B0604020202020204" pitchFamily="34" charset="0"/>
                        </a:rPr>
                        <a:t>590</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982604862"/>
                  </a:ext>
                </a:extLst>
              </a:tr>
              <a:tr h="1569253">
                <a:tc>
                  <a:txBody>
                    <a:bodyPr/>
                    <a:lstStyle/>
                    <a:p>
                      <a:r>
                        <a:rPr lang="en-US" sz="2400" b="0">
                          <a:solidFill>
                            <a:srgbClr val="002060"/>
                          </a:solidFill>
                          <a:latin typeface="+mn-lt"/>
                          <a:cs typeface="Arial" panose="020B0604020202020204" pitchFamily="34" charset="0"/>
                        </a:rPr>
                        <a:t>IBBS </a:t>
                      </a:r>
                      <a:r>
                        <a:rPr lang="en-US" sz="2400" b="0" smtClean="0">
                          <a:solidFill>
                            <a:srgbClr val="002060"/>
                          </a:solidFill>
                          <a:latin typeface="+mn-lt"/>
                          <a:cs typeface="Arial" panose="020B0604020202020204" pitchFamily="34" charset="0"/>
                        </a:rPr>
                        <a:t>round </a:t>
                      </a:r>
                      <a:r>
                        <a:rPr lang="en-US" sz="2400" b="0" baseline="0" smtClean="0">
                          <a:solidFill>
                            <a:srgbClr val="002060"/>
                          </a:solidFill>
                          <a:latin typeface="+mn-lt"/>
                          <a:cs typeface="Arial" panose="020B0604020202020204" pitchFamily="34" charset="0"/>
                        </a:rPr>
                        <a:t>III</a:t>
                      </a:r>
                      <a:endParaRPr lang="en-US" sz="2400" b="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kern="1200" dirty="0">
                          <a:solidFill>
                            <a:srgbClr val="002060"/>
                          </a:solidFill>
                          <a:latin typeface="+mn-lt"/>
                          <a:ea typeface="+mn-ea"/>
                          <a:cs typeface="Arial" panose="020B0604020202020204" pitchFamily="34" charset="0"/>
                        </a:rPr>
                        <a:t>2013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kern="1200" smtClean="0">
                          <a:solidFill>
                            <a:srgbClr val="002060"/>
                          </a:solidFill>
                          <a:latin typeface="Calibri" panose="020F0502020204030204" pitchFamily="34" charset="0"/>
                          <a:ea typeface="+mn-ea"/>
                          <a:cs typeface="Calibri" panose="020F0502020204030204" pitchFamily="34" charset="0"/>
                        </a:rPr>
                        <a:t>Ha</a:t>
                      </a:r>
                      <a:r>
                        <a:rPr lang="en-US" sz="2400" b="0" kern="1200" baseline="0" smtClean="0">
                          <a:solidFill>
                            <a:srgbClr val="002060"/>
                          </a:solidFill>
                          <a:latin typeface="Calibri" panose="020F0502020204030204" pitchFamily="34" charset="0"/>
                          <a:ea typeface="+mn-ea"/>
                          <a:cs typeface="Calibri" panose="020F0502020204030204" pitchFamily="34" charset="0"/>
                        </a:rPr>
                        <a:t> Noi</a:t>
                      </a:r>
                      <a:r>
                        <a:rPr lang="vi-VN" sz="2400" b="0" kern="1200" smtClean="0">
                          <a:solidFill>
                            <a:srgbClr val="002060"/>
                          </a:solidFill>
                          <a:latin typeface="Calibri" panose="020F0502020204030204" pitchFamily="34" charset="0"/>
                          <a:ea typeface="+mn-ea"/>
                          <a:cs typeface="Calibri" panose="020F0502020204030204" pitchFamily="34" charset="0"/>
                        </a:rPr>
                        <a:t> </a:t>
                      </a:r>
                      <a:r>
                        <a:rPr lang="vi-VN" sz="2400" b="0" kern="1200" dirty="0">
                          <a:solidFill>
                            <a:srgbClr val="002060"/>
                          </a:solidFill>
                          <a:latin typeface="Calibri" panose="020F0502020204030204" pitchFamily="34" charset="0"/>
                          <a:ea typeface="+mn-ea"/>
                          <a:cs typeface="Calibri" panose="020F0502020204030204" pitchFamily="34" charset="0"/>
                        </a:rPr>
                        <a:t>= 500</a:t>
                      </a:r>
                    </a:p>
                    <a:p>
                      <a:pPr algn="ctr"/>
                      <a:r>
                        <a:rPr lang="en-US" sz="2400" b="0" kern="1200" smtClean="0">
                          <a:solidFill>
                            <a:srgbClr val="002060"/>
                          </a:solidFill>
                          <a:latin typeface="Calibri" panose="020F0502020204030204" pitchFamily="34" charset="0"/>
                          <a:ea typeface="+mn-ea"/>
                          <a:cs typeface="Calibri" panose="020F0502020204030204" pitchFamily="34" charset="0"/>
                        </a:rPr>
                        <a:t>Hai</a:t>
                      </a:r>
                      <a:r>
                        <a:rPr lang="en-US" sz="2400" b="0" kern="1200" baseline="0" smtClean="0">
                          <a:solidFill>
                            <a:srgbClr val="002060"/>
                          </a:solidFill>
                          <a:latin typeface="Calibri" panose="020F0502020204030204" pitchFamily="34" charset="0"/>
                          <a:ea typeface="+mn-ea"/>
                          <a:cs typeface="Calibri" panose="020F0502020204030204" pitchFamily="34" charset="0"/>
                        </a:rPr>
                        <a:t> Phong </a:t>
                      </a:r>
                      <a:r>
                        <a:rPr lang="vi-VN" sz="2400" b="0" kern="1200" baseline="0" dirty="0">
                          <a:solidFill>
                            <a:srgbClr val="002060"/>
                          </a:solidFill>
                          <a:latin typeface="Calibri" panose="020F0502020204030204" pitchFamily="34" charset="0"/>
                          <a:ea typeface="+mn-ea"/>
                          <a:cs typeface="Calibri" panose="020F0502020204030204" pitchFamily="34" charset="0"/>
                        </a:rPr>
                        <a:t>= 398</a:t>
                      </a:r>
                    </a:p>
                    <a:p>
                      <a:pPr algn="ctr"/>
                      <a:r>
                        <a:rPr lang="en-US" sz="2400" b="0" kern="1200" baseline="0" smtClean="0">
                          <a:solidFill>
                            <a:srgbClr val="002060"/>
                          </a:solidFill>
                          <a:latin typeface="Calibri" panose="020F0502020204030204" pitchFamily="34" charset="0"/>
                          <a:ea typeface="+mn-ea"/>
                          <a:cs typeface="Calibri" panose="020F0502020204030204" pitchFamily="34" charset="0"/>
                        </a:rPr>
                        <a:t>HCMC</a:t>
                      </a:r>
                      <a:r>
                        <a:rPr lang="vi-VN" sz="2400" b="0" kern="1200" baseline="0" smtClean="0">
                          <a:solidFill>
                            <a:srgbClr val="002060"/>
                          </a:solidFill>
                          <a:latin typeface="Calibri" panose="020F0502020204030204" pitchFamily="34" charset="0"/>
                          <a:ea typeface="+mn-ea"/>
                          <a:cs typeface="Calibri" panose="020F0502020204030204" pitchFamily="34" charset="0"/>
                        </a:rPr>
                        <a:t> </a:t>
                      </a:r>
                      <a:r>
                        <a:rPr lang="vi-VN" sz="2400" b="0" kern="1200" baseline="0" dirty="0">
                          <a:solidFill>
                            <a:srgbClr val="002060"/>
                          </a:solidFill>
                          <a:latin typeface="Calibri" panose="020F0502020204030204" pitchFamily="34" charset="0"/>
                          <a:ea typeface="+mn-ea"/>
                          <a:cs typeface="Calibri" panose="020F0502020204030204" pitchFamily="34" charset="0"/>
                        </a:rPr>
                        <a:t>= 349</a:t>
                      </a:r>
                    </a:p>
                    <a:p>
                      <a:pPr algn="ctr"/>
                      <a:r>
                        <a:rPr lang="en-US" sz="2400" b="0" kern="1200" baseline="0" smtClean="0">
                          <a:solidFill>
                            <a:srgbClr val="002060"/>
                          </a:solidFill>
                          <a:latin typeface="Calibri" panose="020F0502020204030204" pitchFamily="34" charset="0"/>
                          <a:ea typeface="+mn-ea"/>
                          <a:cs typeface="Calibri" panose="020F0502020204030204" pitchFamily="34" charset="0"/>
                        </a:rPr>
                        <a:t>Can Tho </a:t>
                      </a:r>
                      <a:r>
                        <a:rPr lang="vi-VN" sz="2400" b="0" kern="1200" baseline="0" dirty="0">
                          <a:solidFill>
                            <a:srgbClr val="002060"/>
                          </a:solidFill>
                          <a:latin typeface="Calibri" panose="020F0502020204030204" pitchFamily="34" charset="0"/>
                          <a:ea typeface="+mn-ea"/>
                          <a:cs typeface="Calibri" panose="020F0502020204030204" pitchFamily="34" charset="0"/>
                        </a:rPr>
                        <a:t>= 343</a:t>
                      </a:r>
                      <a:endParaRPr lang="vi-VN" sz="2400" b="0" kern="1200" dirty="0">
                        <a:solidFill>
                          <a:srgbClr val="002060"/>
                        </a:solidFill>
                        <a:latin typeface="Calibri" panose="020F0502020204030204" pitchFamily="34" charset="0"/>
                        <a:ea typeface="+mn-ea"/>
                        <a:cs typeface="Calibri" panose="020F050202020403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3698626791"/>
                  </a:ext>
                </a:extLst>
              </a:tr>
            </a:tbl>
          </a:graphicData>
        </a:graphic>
      </p:graphicFrame>
    </p:spTree>
    <p:extLst>
      <p:ext uri="{BB962C8B-B14F-4D97-AF65-F5344CB8AC3E}">
        <p14:creationId xmlns:p14="http://schemas.microsoft.com/office/powerpoint/2010/main" val="1683261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Arial" panose="020B0604020202020204" pitchFamily="34" charset="0"/>
                <a:cs typeface="Arial" panose="020B0604020202020204" pitchFamily="34" charset="0"/>
              </a:rPr>
              <a:t>Having ever heard of ATS</a:t>
            </a:r>
            <a:endParaRPr lang="vi-VN" dirty="0"/>
          </a:p>
        </p:txBody>
      </p:sp>
      <p:graphicFrame>
        <p:nvGraphicFramePr>
          <p:cNvPr id="9" name="Chart 8"/>
          <p:cNvGraphicFramePr/>
          <p:nvPr>
            <p:extLst>
              <p:ext uri="{D42A27DB-BD31-4B8C-83A1-F6EECF244321}">
                <p14:modId xmlns:p14="http://schemas.microsoft.com/office/powerpoint/2010/main" val="1188920401"/>
              </p:ext>
            </p:extLst>
          </p:nvPr>
        </p:nvGraphicFramePr>
        <p:xfrm>
          <a:off x="310662" y="1581089"/>
          <a:ext cx="8490438" cy="4743511"/>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0" y="1047690"/>
            <a:ext cx="9153378" cy="707886"/>
          </a:xfrm>
          <a:prstGeom prst="rect">
            <a:avLst/>
          </a:prstGeom>
          <a:noFill/>
        </p:spPr>
        <p:txBody>
          <a:bodyPr wrap="square" rtlCol="0">
            <a:spAutoFit/>
          </a:bodyPr>
          <a:lstStyle/>
          <a:p>
            <a:r>
              <a:rPr lang="vi-VN" sz="2000" b="1">
                <a:latin typeface="Calibri" panose="020F0502020204030204" pitchFamily="34" charset="0"/>
                <a:cs typeface="Calibri" panose="020F0502020204030204" pitchFamily="34" charset="0"/>
              </a:rPr>
              <a:t>% </a:t>
            </a:r>
            <a:r>
              <a:rPr lang="en-US" sz="2000" b="1">
                <a:latin typeface="Calibri" panose="020F0502020204030204" pitchFamily="34" charset="0"/>
                <a:cs typeface="Calibri" panose="020F0502020204030204" pitchFamily="34" charset="0"/>
              </a:rPr>
              <a:t>Participants having ever heard of </a:t>
            </a:r>
            <a:r>
              <a:rPr lang="vi-VN" sz="2000" b="1">
                <a:latin typeface="Calibri" panose="020F0502020204030204" pitchFamily="34" charset="0"/>
                <a:cs typeface="Calibri" panose="020F0502020204030204" pitchFamily="34" charset="0"/>
              </a:rPr>
              <a:t>ATS </a:t>
            </a:r>
            <a:r>
              <a:rPr lang="en-US" sz="2000" b="1">
                <a:latin typeface="Calibri" panose="020F0502020204030204" pitchFamily="34" charset="0"/>
                <a:cs typeface="Calibri" panose="020F0502020204030204" pitchFamily="34" charset="0"/>
              </a:rPr>
              <a:t>among</a:t>
            </a:r>
            <a:r>
              <a:rPr lang="vi-VN" sz="2000" b="1">
                <a:latin typeface="Calibri" panose="020F0502020204030204" pitchFamily="34" charset="0"/>
                <a:cs typeface="Calibri" panose="020F0502020204030204" pitchFamily="34" charset="0"/>
              </a:rPr>
              <a:t> </a:t>
            </a:r>
            <a:r>
              <a:rPr lang="en-US" sz="2000" b="1">
                <a:latin typeface="Calibri" panose="020F0502020204030204" pitchFamily="34" charset="0"/>
                <a:cs typeface="Calibri" panose="020F0502020204030204" pitchFamily="34" charset="0"/>
              </a:rPr>
              <a:t>MSM</a:t>
            </a:r>
            <a:r>
              <a:rPr lang="vi-VN" sz="2000" b="1">
                <a:latin typeface="Calibri" panose="020F0502020204030204" pitchFamily="34" charset="0"/>
                <a:cs typeface="Calibri" panose="020F0502020204030204" pitchFamily="34" charset="0"/>
              </a:rPr>
              <a:t> </a:t>
            </a:r>
            <a:r>
              <a:rPr lang="en-US" sz="2000" b="1">
                <a:latin typeface="Calibri" panose="020F0502020204030204" pitchFamily="34" charset="0"/>
                <a:cs typeface="Calibri" panose="020F0502020204030204" pitchFamily="34" charset="0"/>
              </a:rPr>
              <a:t>in Ha Noi, Da Nang and </a:t>
            </a:r>
            <a:r>
              <a:rPr lang="en-US" sz="2000" b="1">
                <a:latin typeface="Calibri" panose="020F0502020204030204" pitchFamily="34" charset="0"/>
                <a:cs typeface="Calibri" panose="020F0502020204030204" pitchFamily="34" charset="0"/>
              </a:rPr>
              <a:t>HCMC</a:t>
            </a:r>
            <a:r>
              <a:rPr lang="en-US" sz="2000" b="1" smtClean="0"/>
              <a:t> </a:t>
            </a:r>
          </a:p>
          <a:p>
            <a:pPr algn="r"/>
            <a:r>
              <a:rPr lang="en-US" sz="2000" b="1" smtClean="0"/>
              <a:t>(</a:t>
            </a:r>
            <a:r>
              <a:rPr lang="en-US" sz="2000" b="1" dirty="0"/>
              <a:t>n = 270)</a:t>
            </a:r>
            <a:endParaRPr lang="vi-VN" sz="2000" b="1" dirty="0"/>
          </a:p>
        </p:txBody>
      </p:sp>
      <p:sp>
        <p:nvSpPr>
          <p:cNvPr id="5" name="TextBox 4"/>
          <p:cNvSpPr txBox="1"/>
          <p:nvPr/>
        </p:nvSpPr>
        <p:spPr>
          <a:xfrm>
            <a:off x="609600" y="6289357"/>
            <a:ext cx="8024153" cy="492443"/>
          </a:xfrm>
          <a:prstGeom prst="rect">
            <a:avLst/>
          </a:prstGeom>
          <a:noFill/>
        </p:spPr>
        <p:txBody>
          <a:bodyPr wrap="square" rtlCol="0">
            <a:spAutoFit/>
          </a:bodyPr>
          <a:lstStyle/>
          <a:p>
            <a:pPr algn="just"/>
            <a:r>
              <a:rPr lang="en-US" sz="1300" i="1"/>
              <a:t>UNODC (2012), Amphetamine-type stimulants in Vietnam – Review Of The Availability, Use And Implications For Health And Security</a:t>
            </a:r>
          </a:p>
        </p:txBody>
      </p:sp>
      <p:sp>
        <p:nvSpPr>
          <p:cNvPr id="6" name="TextBox 5"/>
          <p:cNvSpPr txBox="1"/>
          <p:nvPr/>
        </p:nvSpPr>
        <p:spPr>
          <a:xfrm>
            <a:off x="4419600" y="5926366"/>
            <a:ext cx="1180514" cy="369332"/>
          </a:xfrm>
          <a:prstGeom prst="rect">
            <a:avLst/>
          </a:prstGeom>
          <a:solidFill>
            <a:schemeClr val="bg1"/>
          </a:solidFill>
        </p:spPr>
        <p:txBody>
          <a:bodyPr wrap="square" rtlCol="0">
            <a:spAutoFit/>
          </a:bodyPr>
          <a:lstStyle/>
          <a:p>
            <a:pPr algn="ctr"/>
            <a:r>
              <a:rPr lang="en-US" b="1" smtClean="0"/>
              <a:t>Ice</a:t>
            </a:r>
            <a:endParaRPr lang="en-GB" b="1"/>
          </a:p>
        </p:txBody>
      </p:sp>
      <p:sp>
        <p:nvSpPr>
          <p:cNvPr id="7" name="TextBox 6"/>
          <p:cNvSpPr txBox="1"/>
          <p:nvPr/>
        </p:nvSpPr>
        <p:spPr>
          <a:xfrm>
            <a:off x="6934200" y="5914698"/>
            <a:ext cx="1180514" cy="369332"/>
          </a:xfrm>
          <a:prstGeom prst="rect">
            <a:avLst/>
          </a:prstGeom>
          <a:solidFill>
            <a:schemeClr val="bg1"/>
          </a:solidFill>
        </p:spPr>
        <p:txBody>
          <a:bodyPr wrap="square" rtlCol="0">
            <a:spAutoFit/>
          </a:bodyPr>
          <a:lstStyle/>
          <a:p>
            <a:pPr algn="ctr"/>
            <a:r>
              <a:rPr lang="en-US" b="1" smtClean="0"/>
              <a:t>Ecstasy</a:t>
            </a:r>
            <a:endParaRPr lang="en-GB" b="1"/>
          </a:p>
        </p:txBody>
      </p:sp>
    </p:spTree>
    <p:extLst>
      <p:ext uri="{BB962C8B-B14F-4D97-AF65-F5344CB8AC3E}">
        <p14:creationId xmlns:p14="http://schemas.microsoft.com/office/powerpoint/2010/main" val="38558465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024" y="228600"/>
            <a:ext cx="8229600" cy="743712"/>
          </a:xfrm>
        </p:spPr>
        <p:txBody>
          <a:bodyPr>
            <a:normAutofit/>
          </a:bodyPr>
          <a:lstStyle/>
          <a:p>
            <a:r>
              <a:rPr lang="en-US">
                <a:latin typeface="Arial" panose="020B0604020202020204" pitchFamily="34" charset="0"/>
                <a:cs typeface="Arial" panose="020B0604020202020204" pitchFamily="34" charset="0"/>
              </a:rPr>
              <a:t>Having </a:t>
            </a:r>
            <a:r>
              <a:rPr lang="en-US">
                <a:latin typeface="Arial" panose="020B0604020202020204" pitchFamily="34" charset="0"/>
                <a:cs typeface="Arial" panose="020B0604020202020204" pitchFamily="34" charset="0"/>
              </a:rPr>
              <a:t>ever </a:t>
            </a:r>
            <a:r>
              <a:rPr lang="en-US" smtClean="0">
                <a:latin typeface="Arial" panose="020B0604020202020204" pitchFamily="34" charset="0"/>
                <a:cs typeface="Arial" panose="020B0604020202020204" pitchFamily="34" charset="0"/>
              </a:rPr>
              <a:t>used ATS</a:t>
            </a:r>
            <a:endParaRPr lang="vi-VN" sz="36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3124200" y="990600"/>
            <a:ext cx="4343400" cy="400110"/>
          </a:xfrm>
          <a:prstGeom prst="rect">
            <a:avLst/>
          </a:prstGeom>
          <a:noFill/>
        </p:spPr>
        <p:txBody>
          <a:bodyPr wrap="square" rtlCol="0">
            <a:spAutoFit/>
          </a:bodyPr>
          <a:lstStyle/>
          <a:p>
            <a:r>
              <a:rPr lang="en-US" sz="2000" b="1"/>
              <a:t>% </a:t>
            </a:r>
            <a:r>
              <a:rPr lang="en-US" sz="2000" b="1" smtClean="0"/>
              <a:t>having ever used </a:t>
            </a:r>
            <a:r>
              <a:rPr lang="en-US" sz="2000" b="1"/>
              <a:t>ATS </a:t>
            </a:r>
            <a:r>
              <a:rPr lang="en-US" sz="2000" b="1" smtClean="0"/>
              <a:t>(self reports)</a:t>
            </a:r>
            <a:endParaRPr lang="vi-VN" sz="2000" b="1" dirty="0"/>
          </a:p>
        </p:txBody>
      </p:sp>
      <p:graphicFrame>
        <p:nvGraphicFramePr>
          <p:cNvPr id="6" name="Chart 5"/>
          <p:cNvGraphicFramePr/>
          <p:nvPr>
            <p:extLst>
              <p:ext uri="{D42A27DB-BD31-4B8C-83A1-F6EECF244321}">
                <p14:modId xmlns:p14="http://schemas.microsoft.com/office/powerpoint/2010/main" val="2780670478"/>
              </p:ext>
            </p:extLst>
          </p:nvPr>
        </p:nvGraphicFramePr>
        <p:xfrm>
          <a:off x="304800" y="1354955"/>
          <a:ext cx="8490438" cy="4741045"/>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536770" y="5980837"/>
            <a:ext cx="8575854" cy="877163"/>
          </a:xfrm>
          <a:prstGeom prst="rect">
            <a:avLst/>
          </a:prstGeom>
          <a:noFill/>
        </p:spPr>
        <p:txBody>
          <a:bodyPr wrap="square" rtlCol="0">
            <a:spAutoFit/>
          </a:bodyPr>
          <a:lstStyle/>
          <a:p>
            <a:pPr algn="just"/>
            <a:r>
              <a:rPr lang="en-US" sz="1200" i="1"/>
              <a:t>UNODC (2012), Amphetamine-type stimulants in Vietnam – Review Of The Availability, Use And Implications For Health </a:t>
            </a:r>
            <a:r>
              <a:rPr lang="en-US" sz="1200" i="1"/>
              <a:t>And </a:t>
            </a:r>
            <a:r>
              <a:rPr lang="en-US" sz="1200" i="1" smtClean="0"/>
              <a:t>Security</a:t>
            </a:r>
            <a:endParaRPr lang="vi-VN" sz="1200" i="1" dirty="0">
              <a:cs typeface="Arial" panose="020B0604020202020204" pitchFamily="34" charset="0"/>
            </a:endParaRPr>
          </a:p>
          <a:p>
            <a:pPr algn="just"/>
            <a:r>
              <a:rPr lang="vi-VN" sz="1300" i="1" smtClean="0">
                <a:cs typeface="Arial" panose="020B0604020202020204" pitchFamily="34" charset="0"/>
              </a:rPr>
              <a:t>V</a:t>
            </a:r>
            <a:r>
              <a:rPr lang="en-US" sz="1300" i="1" smtClean="0">
                <a:cs typeface="Arial" panose="020B0604020202020204" pitchFamily="34" charset="0"/>
              </a:rPr>
              <a:t>u</a:t>
            </a:r>
            <a:r>
              <a:rPr lang="vi-VN" sz="1300" i="1" smtClean="0">
                <a:cs typeface="Arial" panose="020B0604020202020204" pitchFamily="34" charset="0"/>
              </a:rPr>
              <a:t> Th</a:t>
            </a:r>
            <a:r>
              <a:rPr lang="en-US" sz="1300" i="1" smtClean="0">
                <a:cs typeface="Arial" panose="020B0604020202020204" pitchFamily="34" charset="0"/>
              </a:rPr>
              <a:t>i</a:t>
            </a:r>
            <a:r>
              <a:rPr lang="vi-VN" sz="1300" i="1" smtClean="0">
                <a:cs typeface="Arial" panose="020B0604020202020204" pitchFamily="34" charset="0"/>
              </a:rPr>
              <a:t> Thu Nga </a:t>
            </a:r>
            <a:r>
              <a:rPr lang="en-US" sz="1300" i="1" smtClean="0">
                <a:cs typeface="Arial" panose="020B0604020202020204" pitchFamily="34" charset="0"/>
              </a:rPr>
              <a:t>et al.</a:t>
            </a:r>
            <a:r>
              <a:rPr lang="vi-VN" sz="1300" i="1" smtClean="0">
                <a:cs typeface="Arial" panose="020B0604020202020204" pitchFamily="34" charset="0"/>
              </a:rPr>
              <a:t> (2016), </a:t>
            </a:r>
            <a:r>
              <a:rPr lang="en-US" sz="1300" i="1" smtClean="0">
                <a:cs typeface="Arial" panose="020B0604020202020204" pitchFamily="34" charset="0"/>
              </a:rPr>
              <a:t>Use of Amphetaminne-type stimulants in</a:t>
            </a:r>
            <a:r>
              <a:rPr lang="en-US" sz="1300" i="1" smtClean="0">
                <a:cs typeface="Arial" panose="020B0604020202020204" pitchFamily="34" charset="0"/>
              </a:rPr>
              <a:t> </a:t>
            </a:r>
            <a:r>
              <a:rPr lang="vi-VN" sz="1300" i="1" smtClean="0">
                <a:cs typeface="Arial" panose="020B0604020202020204" pitchFamily="34" charset="0"/>
              </a:rPr>
              <a:t>Vietnam</a:t>
            </a:r>
            <a:r>
              <a:rPr lang="vi-VN" sz="1300" i="1" dirty="0">
                <a:cs typeface="Arial" panose="020B0604020202020204" pitchFamily="34" charset="0"/>
              </a:rPr>
              <a:t>, </a:t>
            </a:r>
            <a:r>
              <a:rPr lang="vi-VN" sz="1300" i="1" dirty="0" err="1">
                <a:cs typeface="Arial" panose="020B0604020202020204" pitchFamily="34" charset="0"/>
              </a:rPr>
              <a:t>Drug</a:t>
            </a:r>
            <a:r>
              <a:rPr lang="vi-VN" sz="1300" i="1" dirty="0">
                <a:cs typeface="Arial" panose="020B0604020202020204" pitchFamily="34" charset="0"/>
              </a:rPr>
              <a:t> &amp; </a:t>
            </a:r>
            <a:r>
              <a:rPr lang="vi-VN" sz="1300" i="1" dirty="0" err="1">
                <a:cs typeface="Arial" panose="020B0604020202020204" pitchFamily="34" charset="0"/>
              </a:rPr>
              <a:t>Alc</a:t>
            </a:r>
            <a:r>
              <a:rPr lang="vi-VN" sz="1300" i="1" dirty="0">
                <a:cs typeface="Arial" panose="020B0604020202020204" pitchFamily="34" charset="0"/>
              </a:rPr>
              <a:t>. </a:t>
            </a:r>
            <a:r>
              <a:rPr lang="vi-VN" sz="1300" i="1" dirty="0" err="1">
                <a:cs typeface="Arial" panose="020B0604020202020204" pitchFamily="34" charset="0"/>
              </a:rPr>
              <a:t>Dep</a:t>
            </a:r>
            <a:r>
              <a:rPr lang="vi-VN" sz="1300" i="1" dirty="0">
                <a:cs typeface="Arial" panose="020B0604020202020204" pitchFamily="34" charset="0"/>
              </a:rPr>
              <a:t>.</a:t>
            </a:r>
          </a:p>
          <a:p>
            <a:pPr algn="just"/>
            <a:r>
              <a:rPr lang="vi-VN" sz="1300" i="1" smtClean="0">
                <a:cs typeface="Arial" panose="020B0604020202020204" pitchFamily="34" charset="0"/>
              </a:rPr>
              <a:t>L</a:t>
            </a:r>
            <a:r>
              <a:rPr lang="en-US" sz="1300" i="1" smtClean="0">
                <a:cs typeface="Arial" panose="020B0604020202020204" pitchFamily="34" charset="0"/>
              </a:rPr>
              <a:t>e</a:t>
            </a:r>
            <a:r>
              <a:rPr lang="vi-VN" sz="1300" i="1" smtClean="0">
                <a:cs typeface="Arial" panose="020B0604020202020204" pitchFamily="34" charset="0"/>
              </a:rPr>
              <a:t> </a:t>
            </a:r>
            <a:r>
              <a:rPr lang="vi-VN" sz="1300" i="1" dirty="0">
                <a:cs typeface="Arial" panose="020B0604020202020204" pitchFamily="34" charset="0"/>
              </a:rPr>
              <a:t>Minh </a:t>
            </a:r>
            <a:r>
              <a:rPr lang="vi-VN" sz="1300" i="1">
                <a:cs typeface="Arial" panose="020B0604020202020204" pitchFamily="34" charset="0"/>
              </a:rPr>
              <a:t>Giang </a:t>
            </a:r>
            <a:r>
              <a:rPr lang="en-US" sz="1300" i="1" smtClean="0">
                <a:cs typeface="Arial" panose="020B0604020202020204" pitchFamily="34" charset="0"/>
              </a:rPr>
              <a:t>et al.</a:t>
            </a:r>
            <a:r>
              <a:rPr lang="vi-VN" sz="1300" i="1" smtClean="0">
                <a:cs typeface="Arial" panose="020B0604020202020204" pitchFamily="34" charset="0"/>
              </a:rPr>
              <a:t> </a:t>
            </a:r>
            <a:r>
              <a:rPr lang="vi-VN" sz="1300" i="1" dirty="0">
                <a:cs typeface="Arial" panose="020B0604020202020204" pitchFamily="34" charset="0"/>
              </a:rPr>
              <a:t>(2015</a:t>
            </a:r>
            <a:r>
              <a:rPr lang="vi-VN" sz="1300" i="1">
                <a:cs typeface="Arial" panose="020B0604020202020204" pitchFamily="34" charset="0"/>
              </a:rPr>
              <a:t>), </a:t>
            </a:r>
            <a:r>
              <a:rPr lang="en-US" sz="1300" i="1" smtClean="0">
                <a:cs typeface="Arial" panose="020B0604020202020204" pitchFamily="34" charset="0"/>
              </a:rPr>
              <a:t>Multiple drug use among</a:t>
            </a:r>
            <a:r>
              <a:rPr lang="vi-VN" sz="1300" i="1" smtClean="0">
                <a:cs typeface="Arial" panose="020B0604020202020204" pitchFamily="34" charset="0"/>
              </a:rPr>
              <a:t> </a:t>
            </a:r>
            <a:r>
              <a:rPr lang="vi-VN" sz="1300" i="1">
                <a:cs typeface="Arial" panose="020B0604020202020204" pitchFamily="34" charset="0"/>
              </a:rPr>
              <a:t>MSW </a:t>
            </a:r>
            <a:r>
              <a:rPr lang="en-US" sz="1300" i="1" smtClean="0">
                <a:cs typeface="Arial" panose="020B0604020202020204" pitchFamily="34" charset="0"/>
              </a:rPr>
              <a:t>in</a:t>
            </a:r>
            <a:r>
              <a:rPr lang="vi-VN" sz="1300" i="1" smtClean="0">
                <a:cs typeface="Arial" panose="020B0604020202020204" pitchFamily="34" charset="0"/>
              </a:rPr>
              <a:t> H</a:t>
            </a:r>
            <a:r>
              <a:rPr lang="en-US" sz="1300" i="1" smtClean="0">
                <a:cs typeface="Arial" panose="020B0604020202020204" pitchFamily="34" charset="0"/>
              </a:rPr>
              <a:t>a</a:t>
            </a:r>
            <a:r>
              <a:rPr lang="vi-VN" sz="1300" i="1" smtClean="0">
                <a:cs typeface="Arial" panose="020B0604020202020204" pitchFamily="34" charset="0"/>
              </a:rPr>
              <a:t> N</a:t>
            </a:r>
            <a:r>
              <a:rPr lang="en-US" sz="1300" i="1" smtClean="0">
                <a:cs typeface="Arial" panose="020B0604020202020204" pitchFamily="34" charset="0"/>
              </a:rPr>
              <a:t>o</a:t>
            </a:r>
            <a:r>
              <a:rPr lang="vi-VN" sz="1300" i="1" smtClean="0">
                <a:cs typeface="Arial" panose="020B0604020202020204" pitchFamily="34" charset="0"/>
              </a:rPr>
              <a:t>i</a:t>
            </a:r>
            <a:r>
              <a:rPr lang="vi-VN" sz="1300" i="1">
                <a:cs typeface="Arial" panose="020B0604020202020204" pitchFamily="34" charset="0"/>
              </a:rPr>
              <a:t>, </a:t>
            </a:r>
            <a:r>
              <a:rPr lang="en-US" sz="1300" i="1" smtClean="0">
                <a:cs typeface="Arial" panose="020B0604020202020204" pitchFamily="34" charset="0"/>
              </a:rPr>
              <a:t>Journal of Medical research</a:t>
            </a:r>
            <a:endParaRPr lang="vi-VN" sz="1300" i="1" dirty="0">
              <a:cs typeface="Arial" panose="020B0604020202020204" pitchFamily="34" charset="0"/>
            </a:endParaRPr>
          </a:p>
          <a:p>
            <a:pPr algn="just"/>
            <a:r>
              <a:rPr lang="en-US" sz="1300" i="1" smtClean="0">
                <a:cs typeface="Arial" panose="020B0604020202020204" pitchFamily="34" charset="0"/>
              </a:rPr>
              <a:t>National Institute of Hygiene and Epidemiology </a:t>
            </a:r>
            <a:r>
              <a:rPr lang="vi-VN" sz="1300" i="1" smtClean="0">
                <a:cs typeface="Arial" panose="020B0604020202020204" pitchFamily="34" charset="0"/>
              </a:rPr>
              <a:t>(</a:t>
            </a:r>
            <a:r>
              <a:rPr lang="vi-VN" sz="1300" i="1" dirty="0">
                <a:cs typeface="Arial" panose="020B0604020202020204" pitchFamily="34" charset="0"/>
              </a:rPr>
              <a:t>2015</a:t>
            </a:r>
            <a:r>
              <a:rPr lang="vi-VN" sz="1300" i="1">
                <a:cs typeface="Arial" panose="020B0604020202020204" pitchFamily="34" charset="0"/>
              </a:rPr>
              <a:t>), </a:t>
            </a:r>
            <a:r>
              <a:rPr lang="en-US" sz="1300" i="1" smtClean="0">
                <a:cs typeface="Arial" panose="020B0604020202020204" pitchFamily="34" charset="0"/>
              </a:rPr>
              <a:t>Investigation report of</a:t>
            </a:r>
            <a:r>
              <a:rPr lang="vi-VN" sz="1300" i="1" smtClean="0">
                <a:cs typeface="Arial" panose="020B0604020202020204" pitchFamily="34" charset="0"/>
              </a:rPr>
              <a:t> </a:t>
            </a:r>
            <a:r>
              <a:rPr lang="vi-VN" sz="1300" i="1">
                <a:cs typeface="Arial" panose="020B0604020202020204" pitchFamily="34" charset="0"/>
              </a:rPr>
              <a:t>IBBS </a:t>
            </a:r>
            <a:r>
              <a:rPr lang="en-US" sz="1300" i="1" smtClean="0">
                <a:cs typeface="Arial" panose="020B0604020202020204" pitchFamily="34" charset="0"/>
              </a:rPr>
              <a:t>round</a:t>
            </a:r>
            <a:r>
              <a:rPr lang="vi-VN" sz="1300" i="1" smtClean="0">
                <a:cs typeface="Arial" panose="020B0604020202020204" pitchFamily="34" charset="0"/>
              </a:rPr>
              <a:t> III</a:t>
            </a:r>
            <a:r>
              <a:rPr lang="en-US" sz="1300" i="1" smtClean="0">
                <a:cs typeface="Arial" panose="020B0604020202020204" pitchFamily="34" charset="0"/>
              </a:rPr>
              <a:t>-year</a:t>
            </a:r>
            <a:r>
              <a:rPr lang="vi-VN" sz="1300" i="1" smtClean="0">
                <a:cs typeface="Arial" panose="020B0604020202020204" pitchFamily="34" charset="0"/>
              </a:rPr>
              <a:t> </a:t>
            </a:r>
            <a:r>
              <a:rPr lang="vi-VN" sz="1300" i="1" dirty="0">
                <a:cs typeface="Arial" panose="020B0604020202020204" pitchFamily="34" charset="0"/>
              </a:rPr>
              <a:t>2013</a:t>
            </a:r>
          </a:p>
        </p:txBody>
      </p:sp>
    </p:spTree>
    <p:extLst>
      <p:ext uri="{BB962C8B-B14F-4D97-AF65-F5344CB8AC3E}">
        <p14:creationId xmlns:p14="http://schemas.microsoft.com/office/powerpoint/2010/main" val="27653505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024" y="228600"/>
            <a:ext cx="8229600" cy="743712"/>
          </a:xfrm>
        </p:spPr>
        <p:txBody>
          <a:bodyPr>
            <a:normAutofit/>
          </a:bodyPr>
          <a:lstStyle/>
          <a:p>
            <a:r>
              <a:rPr lang="en-US" smtClean="0"/>
              <a:t>Urine test – positive for </a:t>
            </a:r>
            <a:r>
              <a:rPr lang="en-US" dirty="0"/>
              <a:t>ATS</a:t>
            </a:r>
            <a:endParaRPr lang="vi-VN" sz="36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3124200" y="1078468"/>
            <a:ext cx="4876800" cy="369332"/>
          </a:xfrm>
          <a:prstGeom prst="rect">
            <a:avLst/>
          </a:prstGeom>
          <a:noFill/>
        </p:spPr>
        <p:txBody>
          <a:bodyPr wrap="square" rtlCol="0">
            <a:spAutoFit/>
          </a:bodyPr>
          <a:lstStyle/>
          <a:p>
            <a:r>
              <a:rPr lang="vi-VN" b="1"/>
              <a:t>% </a:t>
            </a:r>
            <a:r>
              <a:rPr lang="en-US" b="1" smtClean="0"/>
              <a:t>Positive urine results of the presence of </a:t>
            </a:r>
            <a:r>
              <a:rPr lang="en-US" b="1" dirty="0"/>
              <a:t>ATS</a:t>
            </a:r>
            <a:endParaRPr lang="vi-VN" b="1" dirty="0"/>
          </a:p>
        </p:txBody>
      </p:sp>
      <p:graphicFrame>
        <p:nvGraphicFramePr>
          <p:cNvPr id="6" name="Chart 5"/>
          <p:cNvGraphicFramePr/>
          <p:nvPr>
            <p:extLst>
              <p:ext uri="{D42A27DB-BD31-4B8C-83A1-F6EECF244321}">
                <p14:modId xmlns:p14="http://schemas.microsoft.com/office/powerpoint/2010/main" val="1834783765"/>
              </p:ext>
            </p:extLst>
          </p:nvPr>
        </p:nvGraphicFramePr>
        <p:xfrm>
          <a:off x="303628" y="1447800"/>
          <a:ext cx="8490438"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709897" y="6465277"/>
            <a:ext cx="8575854" cy="292388"/>
          </a:xfrm>
          <a:prstGeom prst="rect">
            <a:avLst/>
          </a:prstGeom>
          <a:noFill/>
        </p:spPr>
        <p:txBody>
          <a:bodyPr wrap="square" rtlCol="0">
            <a:spAutoFit/>
          </a:bodyPr>
          <a:lstStyle/>
          <a:p>
            <a:r>
              <a:rPr lang="en-US" sz="1300" i="1">
                <a:cs typeface="Arial" panose="020B0604020202020204" pitchFamily="34" charset="0"/>
              </a:rPr>
              <a:t>National Institute of Hygiene and Epidemiology </a:t>
            </a:r>
            <a:r>
              <a:rPr lang="vi-VN" sz="1300" i="1">
                <a:cs typeface="Arial" panose="020B0604020202020204" pitchFamily="34" charset="0"/>
              </a:rPr>
              <a:t>(2015), </a:t>
            </a:r>
            <a:r>
              <a:rPr lang="en-US" sz="1300" i="1">
                <a:cs typeface="Arial" panose="020B0604020202020204" pitchFamily="34" charset="0"/>
              </a:rPr>
              <a:t>Investigation report of</a:t>
            </a:r>
            <a:r>
              <a:rPr lang="vi-VN" sz="1300" i="1">
                <a:cs typeface="Arial" panose="020B0604020202020204" pitchFamily="34" charset="0"/>
              </a:rPr>
              <a:t> IBBS </a:t>
            </a:r>
            <a:r>
              <a:rPr lang="en-US" sz="1300" i="1">
                <a:cs typeface="Arial" panose="020B0604020202020204" pitchFamily="34" charset="0"/>
              </a:rPr>
              <a:t>round</a:t>
            </a:r>
            <a:r>
              <a:rPr lang="vi-VN" sz="1300" i="1">
                <a:cs typeface="Arial" panose="020B0604020202020204" pitchFamily="34" charset="0"/>
              </a:rPr>
              <a:t> III</a:t>
            </a:r>
            <a:r>
              <a:rPr lang="en-US" sz="1300" i="1">
                <a:cs typeface="Arial" panose="020B0604020202020204" pitchFamily="34" charset="0"/>
              </a:rPr>
              <a:t>-year</a:t>
            </a:r>
            <a:r>
              <a:rPr lang="vi-VN" sz="1300" i="1">
                <a:cs typeface="Arial" panose="020B0604020202020204" pitchFamily="34" charset="0"/>
              </a:rPr>
              <a:t> 2013</a:t>
            </a:r>
            <a:endParaRPr lang="vi-VN" sz="1300" i="1" dirty="0">
              <a:cs typeface="Arial" panose="020B0604020202020204" pitchFamily="34" charset="0"/>
            </a:endParaRPr>
          </a:p>
        </p:txBody>
      </p:sp>
    </p:spTree>
    <p:extLst>
      <p:ext uri="{BB962C8B-B14F-4D97-AF65-F5344CB8AC3E}">
        <p14:creationId xmlns:p14="http://schemas.microsoft.com/office/powerpoint/2010/main" val="22569502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latin typeface="Arial" panose="020B0604020202020204" pitchFamily="34" charset="0"/>
                <a:cs typeface="Arial" panose="020B0604020202020204" pitchFamily="34" charset="0"/>
              </a:rPr>
              <a:t>Frequency of ATS use</a:t>
            </a:r>
            <a:endParaRPr lang="vi-VN"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1117102"/>
              </p:ext>
            </p:extLst>
          </p:nvPr>
        </p:nvGraphicFramePr>
        <p:xfrm>
          <a:off x="152400" y="1295400"/>
          <a:ext cx="8648700"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19050" y="990600"/>
            <a:ext cx="8915400" cy="400110"/>
          </a:xfrm>
          <a:prstGeom prst="rect">
            <a:avLst/>
          </a:prstGeom>
          <a:noFill/>
        </p:spPr>
        <p:txBody>
          <a:bodyPr wrap="square" rtlCol="0">
            <a:spAutoFit/>
          </a:bodyPr>
          <a:lstStyle/>
          <a:p>
            <a:r>
              <a:rPr lang="vi-VN" sz="2000" b="1">
                <a:latin typeface="Calibri" panose="020F0502020204030204" pitchFamily="34" charset="0"/>
                <a:cs typeface="Calibri" panose="020F0502020204030204" pitchFamily="34" charset="0"/>
              </a:rPr>
              <a:t>% </a:t>
            </a:r>
            <a:r>
              <a:rPr lang="en-US" sz="2000" b="1">
                <a:latin typeface="Calibri" panose="020F0502020204030204" pitchFamily="34" charset="0"/>
                <a:cs typeface="Calibri" panose="020F0502020204030204" pitchFamily="34" charset="0"/>
              </a:rPr>
              <a:t>Frequency of use within the last 90 days in Ha Noi, Da Nang and HCMC</a:t>
            </a:r>
            <a:r>
              <a:rPr lang="vi-VN" sz="2000" b="1" smtClean="0">
                <a:latin typeface="Calibri" panose="020F0502020204030204" pitchFamily="34" charset="0"/>
                <a:cs typeface="Calibri" panose="020F0502020204030204" pitchFamily="34" charset="0"/>
              </a:rPr>
              <a:t> </a:t>
            </a:r>
            <a:r>
              <a:rPr lang="vi-VN" sz="2000" b="1" dirty="0">
                <a:latin typeface="Calibri" panose="020F0502020204030204" pitchFamily="34" charset="0"/>
                <a:cs typeface="Calibri" panose="020F0502020204030204" pitchFamily="34" charset="0"/>
              </a:rPr>
              <a:t>(n = 27</a:t>
            </a:r>
            <a:r>
              <a:rPr lang="en-US" sz="2000" b="1" dirty="0">
                <a:latin typeface="Calibri" panose="020F0502020204030204" pitchFamily="34" charset="0"/>
                <a:cs typeface="Calibri" panose="020F0502020204030204" pitchFamily="34" charset="0"/>
              </a:rPr>
              <a:t>1</a:t>
            </a:r>
            <a:r>
              <a:rPr lang="vi-VN" sz="2000" b="1" dirty="0">
                <a:latin typeface="Calibri" panose="020F0502020204030204" pitchFamily="34" charset="0"/>
                <a:cs typeface="Calibri" panose="020F0502020204030204" pitchFamily="34" charset="0"/>
              </a:rPr>
              <a:t>)</a:t>
            </a:r>
          </a:p>
        </p:txBody>
      </p:sp>
      <p:sp>
        <p:nvSpPr>
          <p:cNvPr id="8" name="TextBox 7"/>
          <p:cNvSpPr txBox="1"/>
          <p:nvPr/>
        </p:nvSpPr>
        <p:spPr>
          <a:xfrm>
            <a:off x="1066800" y="1340068"/>
            <a:ext cx="1524000" cy="523220"/>
          </a:xfrm>
          <a:prstGeom prst="rect">
            <a:avLst/>
          </a:prstGeom>
          <a:solidFill>
            <a:schemeClr val="bg1"/>
          </a:solidFill>
        </p:spPr>
        <p:txBody>
          <a:bodyPr wrap="square" rtlCol="0">
            <a:spAutoFit/>
          </a:bodyPr>
          <a:lstStyle/>
          <a:p>
            <a:r>
              <a:rPr lang="en-US" sz="1400" smtClean="0"/>
              <a:t>Several times per week</a:t>
            </a:r>
            <a:endParaRPr lang="en-GB" sz="1400"/>
          </a:p>
        </p:txBody>
      </p:sp>
      <p:sp>
        <p:nvSpPr>
          <p:cNvPr id="9" name="TextBox 8"/>
          <p:cNvSpPr txBox="1"/>
          <p:nvPr/>
        </p:nvSpPr>
        <p:spPr>
          <a:xfrm>
            <a:off x="2819400" y="1489491"/>
            <a:ext cx="1295400" cy="307777"/>
          </a:xfrm>
          <a:prstGeom prst="rect">
            <a:avLst/>
          </a:prstGeom>
          <a:solidFill>
            <a:schemeClr val="bg1"/>
          </a:solidFill>
        </p:spPr>
        <p:txBody>
          <a:bodyPr wrap="square" rtlCol="0">
            <a:spAutoFit/>
          </a:bodyPr>
          <a:lstStyle/>
          <a:p>
            <a:r>
              <a:rPr lang="en-US" sz="1400" smtClean="0"/>
              <a:t>Once per week</a:t>
            </a:r>
            <a:endParaRPr lang="en-GB" sz="1400"/>
          </a:p>
        </p:txBody>
      </p:sp>
      <p:sp>
        <p:nvSpPr>
          <p:cNvPr id="10" name="TextBox 9"/>
          <p:cNvSpPr txBox="1"/>
          <p:nvPr/>
        </p:nvSpPr>
        <p:spPr>
          <a:xfrm>
            <a:off x="4495800" y="1340068"/>
            <a:ext cx="1524000" cy="523220"/>
          </a:xfrm>
          <a:prstGeom prst="rect">
            <a:avLst/>
          </a:prstGeom>
          <a:solidFill>
            <a:schemeClr val="bg1"/>
          </a:solidFill>
        </p:spPr>
        <p:txBody>
          <a:bodyPr wrap="square" rtlCol="0">
            <a:spAutoFit/>
          </a:bodyPr>
          <a:lstStyle/>
          <a:p>
            <a:r>
              <a:rPr lang="en-US" sz="1400" smtClean="0"/>
              <a:t>Several times per month</a:t>
            </a:r>
            <a:endParaRPr lang="en-GB" sz="1400"/>
          </a:p>
        </p:txBody>
      </p:sp>
      <p:sp>
        <p:nvSpPr>
          <p:cNvPr id="11" name="TextBox 7"/>
          <p:cNvSpPr txBox="1"/>
          <p:nvPr/>
        </p:nvSpPr>
        <p:spPr>
          <a:xfrm>
            <a:off x="6358759" y="1489491"/>
            <a:ext cx="2309153" cy="307777"/>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smtClean="0"/>
              <a:t>Once or twice in last 90 days</a:t>
            </a:r>
            <a:endParaRPr lang="en-GB" sz="1400"/>
          </a:p>
        </p:txBody>
      </p:sp>
      <p:sp>
        <p:nvSpPr>
          <p:cNvPr id="12" name="TextBox 11"/>
          <p:cNvSpPr txBox="1"/>
          <p:nvPr/>
        </p:nvSpPr>
        <p:spPr>
          <a:xfrm>
            <a:off x="609600" y="6410980"/>
            <a:ext cx="8024153" cy="492443"/>
          </a:xfrm>
          <a:prstGeom prst="rect">
            <a:avLst/>
          </a:prstGeom>
          <a:noFill/>
        </p:spPr>
        <p:txBody>
          <a:bodyPr wrap="square" rtlCol="0">
            <a:spAutoFit/>
          </a:bodyPr>
          <a:lstStyle/>
          <a:p>
            <a:pPr algn="just"/>
            <a:r>
              <a:rPr lang="vi-VN" sz="1300" i="1"/>
              <a:t>UNODC (2012), </a:t>
            </a:r>
            <a:r>
              <a:rPr lang="en-US" sz="1300" i="1"/>
              <a:t>Amphetamine-type stimulants in Vietnam</a:t>
            </a:r>
            <a:r>
              <a:rPr lang="vi-VN" sz="1300" i="1"/>
              <a:t> – </a:t>
            </a:r>
            <a:r>
              <a:rPr lang="en-US" sz="1300"/>
              <a:t>Review Of The Availability, Use And Implications For Health And Security</a:t>
            </a:r>
            <a:endParaRPr lang="vi-VN" sz="1300" i="1" dirty="0">
              <a:cs typeface="Arial" panose="020B0604020202020204" pitchFamily="34" charset="0"/>
            </a:endParaRPr>
          </a:p>
        </p:txBody>
      </p:sp>
      <p:sp>
        <p:nvSpPr>
          <p:cNvPr id="13" name="TextBox 12"/>
          <p:cNvSpPr txBox="1"/>
          <p:nvPr/>
        </p:nvSpPr>
        <p:spPr>
          <a:xfrm>
            <a:off x="4191000" y="5955268"/>
            <a:ext cx="1180514" cy="369332"/>
          </a:xfrm>
          <a:prstGeom prst="rect">
            <a:avLst/>
          </a:prstGeom>
          <a:solidFill>
            <a:schemeClr val="bg1"/>
          </a:solidFill>
        </p:spPr>
        <p:txBody>
          <a:bodyPr wrap="square" rtlCol="0">
            <a:spAutoFit/>
          </a:bodyPr>
          <a:lstStyle/>
          <a:p>
            <a:pPr algn="ctr"/>
            <a:r>
              <a:rPr lang="en-US" b="1" smtClean="0"/>
              <a:t>Ice</a:t>
            </a:r>
            <a:endParaRPr lang="en-GB" b="1"/>
          </a:p>
        </p:txBody>
      </p:sp>
      <p:sp>
        <p:nvSpPr>
          <p:cNvPr id="14" name="TextBox 13"/>
          <p:cNvSpPr txBox="1"/>
          <p:nvPr/>
        </p:nvSpPr>
        <p:spPr>
          <a:xfrm>
            <a:off x="6705600" y="5943600"/>
            <a:ext cx="1180514" cy="369332"/>
          </a:xfrm>
          <a:prstGeom prst="rect">
            <a:avLst/>
          </a:prstGeom>
          <a:solidFill>
            <a:schemeClr val="bg1"/>
          </a:solidFill>
        </p:spPr>
        <p:txBody>
          <a:bodyPr wrap="square" rtlCol="0">
            <a:spAutoFit/>
          </a:bodyPr>
          <a:lstStyle/>
          <a:p>
            <a:pPr algn="ctr"/>
            <a:r>
              <a:rPr lang="en-US" b="1" smtClean="0"/>
              <a:t>Ecstasy</a:t>
            </a:r>
            <a:endParaRPr lang="en-GB" b="1"/>
          </a:p>
        </p:txBody>
      </p:sp>
    </p:spTree>
    <p:extLst>
      <p:ext uri="{BB962C8B-B14F-4D97-AF65-F5344CB8AC3E}">
        <p14:creationId xmlns:p14="http://schemas.microsoft.com/office/powerpoint/2010/main" val="13322757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288926"/>
            <a:ext cx="7886700" cy="549274"/>
          </a:xfrm>
        </p:spPr>
        <p:txBody>
          <a:bodyPr>
            <a:noAutofit/>
          </a:bodyPr>
          <a:lstStyle/>
          <a:p>
            <a:r>
              <a:rPr lang="en-US" sz="3600" b="1" smtClean="0">
                <a:solidFill>
                  <a:schemeClr val="bg1"/>
                </a:solidFill>
                <a:latin typeface="Arial" panose="020B0604020202020204" pitchFamily="34" charset="0"/>
                <a:cs typeface="Arial" panose="020B0604020202020204" pitchFamily="34" charset="0"/>
              </a:rPr>
              <a:t>Objectives and Methods</a:t>
            </a:r>
            <a:endParaRPr lang="en-US" sz="3600" b="1"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5800" y="1447800"/>
            <a:ext cx="7886700" cy="4351338"/>
          </a:xfrm>
        </p:spPr>
        <p:txBody>
          <a:bodyPr>
            <a:normAutofit lnSpcReduction="10000"/>
          </a:bodyPr>
          <a:lstStyle/>
          <a:p>
            <a:pPr marL="0" lvl="0" indent="0">
              <a:lnSpc>
                <a:spcPct val="100000"/>
              </a:lnSpc>
              <a:spcBef>
                <a:spcPts val="0"/>
              </a:spcBef>
              <a:buNone/>
            </a:pPr>
            <a:r>
              <a:rPr lang="en-US" u="sng" smtClean="0">
                <a:solidFill>
                  <a:srgbClr val="002060"/>
                </a:solidFill>
                <a:latin typeface="Arial" panose="020B0604020202020204" pitchFamily="34" charset="0"/>
                <a:cs typeface="Arial" panose="020B0604020202020204" pitchFamily="34" charset="0"/>
              </a:rPr>
              <a:t>Objectives:</a:t>
            </a:r>
            <a:endParaRPr lang="en-US" u="sng" dirty="0" smtClean="0">
              <a:solidFill>
                <a:srgbClr val="002060"/>
              </a:solidFill>
              <a:latin typeface="Arial" panose="020B0604020202020204" pitchFamily="34" charset="0"/>
              <a:cs typeface="Arial" panose="020B0604020202020204" pitchFamily="34" charset="0"/>
            </a:endParaRPr>
          </a:p>
          <a:p>
            <a:pPr marL="0" lvl="0" indent="0">
              <a:lnSpc>
                <a:spcPct val="100000"/>
              </a:lnSpc>
              <a:spcBef>
                <a:spcPts val="0"/>
              </a:spcBef>
              <a:buNone/>
            </a:pPr>
            <a:r>
              <a:rPr lang="en-US" smtClean="0">
                <a:solidFill>
                  <a:srgbClr val="002060"/>
                </a:solidFill>
                <a:latin typeface="Arial" panose="020B0604020202020204" pitchFamily="34" charset="0"/>
                <a:cs typeface="Arial" panose="020B0604020202020204" pitchFamily="34" charset="0"/>
              </a:rPr>
              <a:t>Overview findings of ATS use and HIV-transmitted risks among high-risk groups in Vietnam:</a:t>
            </a:r>
            <a:endParaRPr lang="en-US" dirty="0">
              <a:solidFill>
                <a:srgbClr val="002060"/>
              </a:solidFill>
              <a:latin typeface="Arial" panose="020B0604020202020204" pitchFamily="34" charset="0"/>
              <a:cs typeface="Arial" panose="020B0604020202020204" pitchFamily="34" charset="0"/>
            </a:endParaRPr>
          </a:p>
          <a:p>
            <a:pPr lvl="0">
              <a:lnSpc>
                <a:spcPct val="100000"/>
              </a:lnSpc>
              <a:spcBef>
                <a:spcPts val="0"/>
              </a:spcBef>
              <a:buFont typeface="Wingdings" panose="05000000000000000000" pitchFamily="2" charset="2"/>
              <a:buChar char="§"/>
            </a:pPr>
            <a:r>
              <a:rPr lang="en-US" smtClean="0">
                <a:solidFill>
                  <a:srgbClr val="002060"/>
                </a:solidFill>
                <a:latin typeface="Arial" panose="020B0604020202020204" pitchFamily="34" charset="0"/>
                <a:cs typeface="Arial" panose="020B0604020202020204" pitchFamily="34" charset="0"/>
              </a:rPr>
              <a:t>Drug users </a:t>
            </a:r>
            <a:r>
              <a:rPr lang="en-US" dirty="0" smtClean="0">
                <a:solidFill>
                  <a:srgbClr val="002060"/>
                </a:solidFill>
                <a:latin typeface="Arial" panose="020B0604020202020204" pitchFamily="34" charset="0"/>
                <a:cs typeface="Arial" panose="020B0604020202020204" pitchFamily="34" charset="0"/>
              </a:rPr>
              <a:t>(DU</a:t>
            </a:r>
            <a:r>
              <a:rPr lang="en-US" dirty="0">
                <a:solidFill>
                  <a:srgbClr val="002060"/>
                </a:solidFill>
                <a:latin typeface="Arial" panose="020B0604020202020204" pitchFamily="34" charset="0"/>
                <a:cs typeface="Arial" panose="020B0604020202020204" pitchFamily="34" charset="0"/>
              </a:rPr>
              <a:t>) </a:t>
            </a:r>
            <a:r>
              <a:rPr lang="en-US">
                <a:solidFill>
                  <a:srgbClr val="002060"/>
                </a:solidFill>
                <a:latin typeface="Arial" panose="020B0604020202020204" pitchFamily="34" charset="0"/>
                <a:cs typeface="Arial" panose="020B0604020202020204" pitchFamily="34" charset="0"/>
              </a:rPr>
              <a:t>/ </a:t>
            </a:r>
            <a:r>
              <a:rPr lang="en-US" smtClean="0">
                <a:solidFill>
                  <a:srgbClr val="002060"/>
                </a:solidFill>
                <a:latin typeface="Arial" panose="020B0604020202020204" pitchFamily="34" charset="0"/>
                <a:cs typeface="Arial" panose="020B0604020202020204" pitchFamily="34" charset="0"/>
              </a:rPr>
              <a:t>Patients on Methadone treatment (Pts Methadone)</a:t>
            </a:r>
            <a:endParaRPr lang="en-US" dirty="0">
              <a:solidFill>
                <a:srgbClr val="002060"/>
              </a:solidFill>
              <a:latin typeface="Arial" panose="020B0604020202020204" pitchFamily="34" charset="0"/>
              <a:cs typeface="Arial" panose="020B0604020202020204" pitchFamily="34" charset="0"/>
            </a:endParaRPr>
          </a:p>
          <a:p>
            <a:pPr lvl="0">
              <a:lnSpc>
                <a:spcPct val="100000"/>
              </a:lnSpc>
              <a:spcBef>
                <a:spcPts val="0"/>
              </a:spcBef>
              <a:buFont typeface="Wingdings" panose="05000000000000000000" pitchFamily="2" charset="2"/>
              <a:buChar char="§"/>
            </a:pPr>
            <a:r>
              <a:rPr lang="en-US" smtClean="0">
                <a:solidFill>
                  <a:srgbClr val="002060"/>
                </a:solidFill>
                <a:latin typeface="Arial" panose="020B0604020202020204" pitchFamily="34" charset="0"/>
                <a:cs typeface="Arial" panose="020B0604020202020204" pitchFamily="34" charset="0"/>
              </a:rPr>
              <a:t>Men who have sex with men </a:t>
            </a:r>
            <a:r>
              <a:rPr lang="en-US" dirty="0">
                <a:solidFill>
                  <a:srgbClr val="002060"/>
                </a:solidFill>
                <a:latin typeface="Arial" panose="020B0604020202020204" pitchFamily="34" charset="0"/>
                <a:cs typeface="Arial" panose="020B0604020202020204" pitchFamily="34" charset="0"/>
              </a:rPr>
              <a:t>(MSM)</a:t>
            </a:r>
          </a:p>
          <a:p>
            <a:pPr lvl="0">
              <a:lnSpc>
                <a:spcPct val="100000"/>
              </a:lnSpc>
              <a:spcBef>
                <a:spcPts val="0"/>
              </a:spcBef>
              <a:buFont typeface="Wingdings" panose="05000000000000000000" pitchFamily="2" charset="2"/>
              <a:buChar char="§"/>
            </a:pPr>
            <a:r>
              <a:rPr lang="en-US" smtClean="0">
                <a:solidFill>
                  <a:srgbClr val="002060"/>
                </a:solidFill>
                <a:latin typeface="Arial" panose="020B0604020202020204" pitchFamily="34" charset="0"/>
                <a:cs typeface="Arial" panose="020B0604020202020204" pitchFamily="34" charset="0"/>
              </a:rPr>
              <a:t>Female sex workers </a:t>
            </a:r>
            <a:r>
              <a:rPr lang="en-US" dirty="0">
                <a:solidFill>
                  <a:srgbClr val="002060"/>
                </a:solidFill>
                <a:latin typeface="Arial" panose="020B0604020202020204" pitchFamily="34" charset="0"/>
                <a:cs typeface="Arial" panose="020B0604020202020204" pitchFamily="34" charset="0"/>
              </a:rPr>
              <a:t>(FSW</a:t>
            </a:r>
            <a:r>
              <a:rPr lang="en-US" dirty="0" smtClean="0">
                <a:solidFill>
                  <a:srgbClr val="002060"/>
                </a:solidFill>
                <a:latin typeface="Arial" panose="020B0604020202020204" pitchFamily="34" charset="0"/>
                <a:cs typeface="Arial" panose="020B0604020202020204" pitchFamily="34" charset="0"/>
              </a:rPr>
              <a:t>)</a:t>
            </a:r>
          </a:p>
          <a:p>
            <a:pPr lvl="0">
              <a:lnSpc>
                <a:spcPct val="100000"/>
              </a:lnSpc>
              <a:spcBef>
                <a:spcPts val="0"/>
              </a:spcBef>
              <a:buFont typeface="Wingdings" panose="05000000000000000000" pitchFamily="2" charset="2"/>
              <a:buChar char="§"/>
            </a:pPr>
            <a:endParaRPr lang="en-US" dirty="0">
              <a:solidFill>
                <a:srgbClr val="002060"/>
              </a:solidFill>
              <a:latin typeface="Arial" panose="020B0604020202020204" pitchFamily="34" charset="0"/>
              <a:cs typeface="Arial" panose="020B0604020202020204" pitchFamily="34" charset="0"/>
            </a:endParaRPr>
          </a:p>
          <a:p>
            <a:pPr marL="0" lvl="0" indent="0">
              <a:lnSpc>
                <a:spcPct val="100000"/>
              </a:lnSpc>
              <a:spcBef>
                <a:spcPts val="0"/>
              </a:spcBef>
              <a:buNone/>
            </a:pPr>
            <a:r>
              <a:rPr lang="en-US" u="sng" smtClean="0">
                <a:solidFill>
                  <a:srgbClr val="002060"/>
                </a:solidFill>
                <a:latin typeface="Arial" panose="020B0604020202020204" pitchFamily="34" charset="0"/>
                <a:cs typeface="Arial" panose="020B0604020202020204" pitchFamily="34" charset="0"/>
              </a:rPr>
              <a:t>Methods:</a:t>
            </a:r>
            <a:r>
              <a:rPr lang="en-US" b="1" smtClean="0">
                <a:solidFill>
                  <a:srgbClr val="002060"/>
                </a:solidFill>
                <a:latin typeface="Arial" panose="020B0604020202020204" pitchFamily="34" charset="0"/>
                <a:cs typeface="Arial" panose="020B0604020202020204" pitchFamily="34" charset="0"/>
              </a:rPr>
              <a:t> </a:t>
            </a:r>
            <a:r>
              <a:rPr lang="en-US" smtClean="0">
                <a:solidFill>
                  <a:srgbClr val="002060"/>
                </a:solidFill>
                <a:latin typeface="Arial" panose="020B0604020202020204" pitchFamily="34" charset="0"/>
                <a:cs typeface="Arial" panose="020B0604020202020204" pitchFamily="34" charset="0"/>
              </a:rPr>
              <a:t>Literature review</a:t>
            </a:r>
            <a:endParaRPr lang="en-US" dirty="0">
              <a:solidFill>
                <a:srgbClr val="002060"/>
              </a:solidFill>
              <a:latin typeface="Arial" panose="020B0604020202020204" pitchFamily="34" charset="0"/>
              <a:cs typeface="Arial" panose="020B0604020202020204" pitchFamily="34" charset="0"/>
            </a:endParaRPr>
          </a:p>
          <a:p>
            <a:pPr>
              <a:lnSpc>
                <a:spcPct val="100000"/>
              </a:lnSpc>
              <a:spcBef>
                <a:spcPts val="0"/>
              </a:spcBef>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1"/>
            <a:ext cx="8229600" cy="762000"/>
          </a:xfrm>
        </p:spPr>
        <p:txBody>
          <a:bodyPr>
            <a:noAutofit/>
          </a:bodyPr>
          <a:lstStyle/>
          <a:p>
            <a:r>
              <a:rPr lang="en-US" sz="2800" smtClean="0">
                <a:latin typeface="Arial" panose="020B0604020202020204" pitchFamily="34" charset="0"/>
                <a:cs typeface="Arial" panose="020B0604020202020204" pitchFamily="34" charset="0"/>
              </a:rPr>
              <a:t>Effects of ATS use on sexual behavior</a:t>
            </a:r>
            <a:endParaRPr lang="vi-VN"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19693899"/>
              </p:ext>
            </p:extLst>
          </p:nvPr>
        </p:nvGraphicFramePr>
        <p:xfrm>
          <a:off x="357391" y="2057400"/>
          <a:ext cx="8496300" cy="3200400"/>
        </p:xfrm>
        <a:graphic>
          <a:graphicData uri="http://schemas.openxmlformats.org/drawingml/2006/table">
            <a:tbl>
              <a:tblPr firstRow="1" bandRow="1">
                <a:tableStyleId>{5940675A-B579-460E-94D1-54222C63F5DA}</a:tableStyleId>
              </a:tblPr>
              <a:tblGrid>
                <a:gridCol w="1981200">
                  <a:extLst>
                    <a:ext uri="{9D8B030D-6E8A-4147-A177-3AD203B41FA5}">
                      <a16:colId xmlns:a16="http://schemas.microsoft.com/office/drawing/2014/main" xmlns="" val="3318468740"/>
                    </a:ext>
                  </a:extLst>
                </a:gridCol>
                <a:gridCol w="2667000">
                  <a:extLst>
                    <a:ext uri="{9D8B030D-6E8A-4147-A177-3AD203B41FA5}">
                      <a16:colId xmlns:a16="http://schemas.microsoft.com/office/drawing/2014/main" xmlns="" val="3870138360"/>
                    </a:ext>
                  </a:extLst>
                </a:gridCol>
                <a:gridCol w="2667000">
                  <a:extLst>
                    <a:ext uri="{9D8B030D-6E8A-4147-A177-3AD203B41FA5}">
                      <a16:colId xmlns:a16="http://schemas.microsoft.com/office/drawing/2014/main" xmlns="" val="3802540225"/>
                    </a:ext>
                  </a:extLst>
                </a:gridCol>
                <a:gridCol w="1181100">
                  <a:extLst>
                    <a:ext uri="{9D8B030D-6E8A-4147-A177-3AD203B41FA5}">
                      <a16:colId xmlns:a16="http://schemas.microsoft.com/office/drawing/2014/main" xmlns="" val="2655049105"/>
                    </a:ext>
                  </a:extLst>
                </a:gridCol>
              </a:tblGrid>
              <a:tr h="1554480">
                <a:tc>
                  <a:txBody>
                    <a:bodyPr/>
                    <a:lstStyle/>
                    <a:p>
                      <a:pPr algn="ctr"/>
                      <a:r>
                        <a:rPr lang="en-US" sz="2400" b="1" smtClean="0"/>
                        <a:t>Currently using</a:t>
                      </a:r>
                      <a:r>
                        <a:rPr lang="en-US" sz="2400" b="1" baseline="0" smtClean="0"/>
                        <a:t> </a:t>
                      </a:r>
                      <a:r>
                        <a:rPr lang="en-US" sz="2400" b="1" baseline="0" dirty="0"/>
                        <a:t>ATS</a:t>
                      </a:r>
                      <a:endParaRPr lang="vi-VN" sz="2400" b="1" dirty="0"/>
                    </a:p>
                  </a:txBody>
                  <a:tcPr anchor="ctr">
                    <a:solidFill>
                      <a:schemeClr val="accent4">
                        <a:lumMod val="20000"/>
                        <a:lumOff val="80000"/>
                      </a:schemeClr>
                    </a:solidFill>
                  </a:tcPr>
                </a:tc>
                <a:tc>
                  <a:txBody>
                    <a:bodyPr/>
                    <a:lstStyle/>
                    <a:p>
                      <a:pPr algn="ctr"/>
                      <a:r>
                        <a:rPr lang="en-US" sz="2400" b="1" smtClean="0"/>
                        <a:t>Using condoms</a:t>
                      </a:r>
                      <a:r>
                        <a:rPr lang="en-US" sz="2400" b="1" baseline="0" smtClean="0"/>
                        <a:t> infrequently</a:t>
                      </a:r>
                      <a:endParaRPr lang="en-US" sz="2400" b="1" baseline="0" dirty="0"/>
                    </a:p>
                    <a:p>
                      <a:pPr algn="ctr"/>
                      <a:r>
                        <a:rPr lang="en-US" sz="2400" b="1" baseline="0" dirty="0"/>
                        <a:t>n (%)</a:t>
                      </a:r>
                      <a:endParaRPr lang="vi-VN" sz="2400" b="1" dirty="0"/>
                    </a:p>
                  </a:txBody>
                  <a:tcPr anchor="ctr">
                    <a:solidFill>
                      <a:schemeClr val="accent4">
                        <a:lumMod val="20000"/>
                        <a:lumOff val="80000"/>
                      </a:schemeClr>
                    </a:solidFill>
                  </a:tcPr>
                </a:tc>
                <a:tc>
                  <a:txBody>
                    <a:bodyPr/>
                    <a:lstStyle/>
                    <a:p>
                      <a:pPr algn="ctr"/>
                      <a:r>
                        <a:rPr lang="en-US" sz="2400" b="1" dirty="0" err="1" smtClean="0"/>
                        <a:t>aOR</a:t>
                      </a:r>
                      <a:r>
                        <a:rPr lang="en-US" sz="2400" b="1" baseline="0" dirty="0" smtClean="0"/>
                        <a:t> </a:t>
                      </a:r>
                      <a:r>
                        <a:rPr lang="en-US" sz="2400" b="1" baseline="0" dirty="0"/>
                        <a:t>(95% CI)</a:t>
                      </a:r>
                      <a:endParaRPr lang="vi-VN" sz="2400" b="1" dirty="0"/>
                    </a:p>
                  </a:txBody>
                  <a:tcPr anchor="ctr">
                    <a:solidFill>
                      <a:schemeClr val="accent4">
                        <a:lumMod val="20000"/>
                        <a:lumOff val="80000"/>
                      </a:schemeClr>
                    </a:solidFill>
                  </a:tcPr>
                </a:tc>
                <a:tc>
                  <a:txBody>
                    <a:bodyPr/>
                    <a:lstStyle/>
                    <a:p>
                      <a:pPr algn="ctr"/>
                      <a:r>
                        <a:rPr lang="en-US" sz="2400" b="1" dirty="0"/>
                        <a:t>p</a:t>
                      </a:r>
                      <a:endParaRPr lang="vi-VN" sz="2400" b="1" dirty="0"/>
                    </a:p>
                  </a:txBody>
                  <a:tcPr anchor="ctr">
                    <a:solidFill>
                      <a:schemeClr val="accent4">
                        <a:lumMod val="20000"/>
                        <a:lumOff val="80000"/>
                      </a:schemeClr>
                    </a:solidFill>
                  </a:tcPr>
                </a:tc>
                <a:extLst>
                  <a:ext uri="{0D108BD9-81ED-4DB2-BD59-A6C34878D82A}">
                    <a16:rowId xmlns:a16="http://schemas.microsoft.com/office/drawing/2014/main" xmlns="" val="3252840303"/>
                  </a:ext>
                </a:extLst>
              </a:tr>
              <a:tr h="822960">
                <a:tc>
                  <a:txBody>
                    <a:bodyPr/>
                    <a:lstStyle/>
                    <a:p>
                      <a:pPr algn="ctr"/>
                      <a:r>
                        <a:rPr lang="en-US" sz="2400" smtClean="0"/>
                        <a:t>No </a:t>
                      </a:r>
                      <a:r>
                        <a:rPr lang="en-US" sz="2400" dirty="0"/>
                        <a:t>(n =</a:t>
                      </a:r>
                      <a:r>
                        <a:rPr lang="en-US" sz="2400" baseline="0" dirty="0"/>
                        <a:t> 72)</a:t>
                      </a:r>
                      <a:endParaRPr lang="vi-VN" sz="2400" dirty="0"/>
                    </a:p>
                  </a:txBody>
                  <a:tcPr/>
                </a:tc>
                <a:tc>
                  <a:txBody>
                    <a:bodyPr/>
                    <a:lstStyle/>
                    <a:p>
                      <a:pPr algn="ctr"/>
                      <a:r>
                        <a:rPr lang="en-US" sz="2400" dirty="0"/>
                        <a:t>35 (46.6%)</a:t>
                      </a:r>
                      <a:endParaRPr lang="vi-VN" sz="2400" dirty="0"/>
                    </a:p>
                  </a:txBody>
                  <a:tcPr/>
                </a:tc>
                <a:tc>
                  <a:txBody>
                    <a:bodyPr/>
                    <a:lstStyle/>
                    <a:p>
                      <a:pPr algn="ctr"/>
                      <a:r>
                        <a:rPr lang="en-US" sz="2400" dirty="0"/>
                        <a:t>1</a:t>
                      </a:r>
                      <a:endParaRPr lang="vi-VN" sz="2400" dirty="0"/>
                    </a:p>
                  </a:txBody>
                  <a:tcPr/>
                </a:tc>
                <a:tc rowSpan="2">
                  <a:txBody>
                    <a:bodyPr/>
                    <a:lstStyle/>
                    <a:p>
                      <a:pPr algn="ctr"/>
                      <a:r>
                        <a:rPr lang="en-US" sz="2400" dirty="0"/>
                        <a:t>0.004</a:t>
                      </a:r>
                      <a:endParaRPr lang="vi-VN" sz="2400" dirty="0"/>
                    </a:p>
                  </a:txBody>
                  <a:tcPr anchor="ctr"/>
                </a:tc>
                <a:extLst>
                  <a:ext uri="{0D108BD9-81ED-4DB2-BD59-A6C34878D82A}">
                    <a16:rowId xmlns:a16="http://schemas.microsoft.com/office/drawing/2014/main" xmlns="" val="2403796041"/>
                  </a:ext>
                </a:extLst>
              </a:tr>
              <a:tr h="822960">
                <a:tc>
                  <a:txBody>
                    <a:bodyPr/>
                    <a:lstStyle/>
                    <a:p>
                      <a:pPr algn="ctr"/>
                      <a:r>
                        <a:rPr lang="en-US" sz="2400" baseline="0" smtClean="0"/>
                        <a:t>Yes </a:t>
                      </a:r>
                      <a:r>
                        <a:rPr lang="en-US" sz="2400" baseline="0" dirty="0"/>
                        <a:t>(n = 198)</a:t>
                      </a:r>
                      <a:endParaRPr lang="vi-VN" sz="2400" dirty="0"/>
                    </a:p>
                  </a:txBody>
                  <a:tcPr/>
                </a:tc>
                <a:tc>
                  <a:txBody>
                    <a:bodyPr/>
                    <a:lstStyle/>
                    <a:p>
                      <a:pPr algn="ctr"/>
                      <a:r>
                        <a:rPr lang="en-US" sz="2400" dirty="0"/>
                        <a:t>134 (67.7%)</a:t>
                      </a:r>
                      <a:endParaRPr lang="vi-VN" sz="2400" dirty="0"/>
                    </a:p>
                  </a:txBody>
                  <a:tcPr/>
                </a:tc>
                <a:tc>
                  <a:txBody>
                    <a:bodyPr/>
                    <a:lstStyle/>
                    <a:p>
                      <a:pPr algn="ctr"/>
                      <a:r>
                        <a:rPr lang="en-US" sz="2400" dirty="0"/>
                        <a:t>2.08 (1.19 – 3.61)</a:t>
                      </a:r>
                      <a:endParaRPr lang="vi-VN" sz="2400" dirty="0"/>
                    </a:p>
                  </a:txBody>
                  <a:tcPr/>
                </a:tc>
                <a:tc vMerge="1">
                  <a:txBody>
                    <a:bodyPr/>
                    <a:lstStyle/>
                    <a:p>
                      <a:endParaRPr lang="vi-VN" dirty="0"/>
                    </a:p>
                  </a:txBody>
                  <a:tcPr/>
                </a:tc>
                <a:extLst>
                  <a:ext uri="{0D108BD9-81ED-4DB2-BD59-A6C34878D82A}">
                    <a16:rowId xmlns:a16="http://schemas.microsoft.com/office/drawing/2014/main" xmlns="" val="2848065846"/>
                  </a:ext>
                </a:extLst>
              </a:tr>
            </a:tbl>
          </a:graphicData>
        </a:graphic>
      </p:graphicFrame>
      <p:sp>
        <p:nvSpPr>
          <p:cNvPr id="5" name="TextBox 4"/>
          <p:cNvSpPr txBox="1"/>
          <p:nvPr/>
        </p:nvSpPr>
        <p:spPr>
          <a:xfrm>
            <a:off x="1049484" y="1358877"/>
            <a:ext cx="7191668" cy="400110"/>
          </a:xfrm>
          <a:prstGeom prst="rect">
            <a:avLst/>
          </a:prstGeom>
          <a:noFill/>
        </p:spPr>
        <p:txBody>
          <a:bodyPr wrap="square" rtlCol="0">
            <a:spAutoFit/>
          </a:bodyPr>
          <a:lstStyle/>
          <a:p>
            <a:pPr algn="ctr"/>
            <a:r>
              <a:rPr lang="en-US" sz="2000" b="1" smtClean="0"/>
              <a:t>Association between ATS use and unsafe sexual behavior</a:t>
            </a:r>
            <a:endParaRPr lang="vi-VN" sz="2000" b="1" dirty="0"/>
          </a:p>
        </p:txBody>
      </p:sp>
      <p:sp>
        <p:nvSpPr>
          <p:cNvPr id="6" name="TextBox 5"/>
          <p:cNvSpPr txBox="1"/>
          <p:nvPr/>
        </p:nvSpPr>
        <p:spPr>
          <a:xfrm>
            <a:off x="357391" y="5530334"/>
            <a:ext cx="8575854" cy="307777"/>
          </a:xfrm>
          <a:prstGeom prst="rect">
            <a:avLst/>
          </a:prstGeom>
          <a:noFill/>
        </p:spPr>
        <p:txBody>
          <a:bodyPr wrap="square" rtlCol="0">
            <a:spAutoFit/>
          </a:bodyPr>
          <a:lstStyle/>
          <a:p>
            <a:pPr algn="just"/>
            <a:r>
              <a:rPr lang="vi-VN" sz="1400" i="1" dirty="0">
                <a:cs typeface="Arial" panose="020B0604020202020204" pitchFamily="34" charset="0"/>
              </a:rPr>
              <a:t>Bui Thi Minh </a:t>
            </a:r>
            <a:r>
              <a:rPr lang="vi-VN" sz="1400" i="1">
                <a:cs typeface="Arial" panose="020B0604020202020204" pitchFamily="34" charset="0"/>
              </a:rPr>
              <a:t>Hao </a:t>
            </a:r>
            <a:r>
              <a:rPr lang="en-US" sz="1400" i="1" smtClean="0">
                <a:cs typeface="Arial" panose="020B0604020202020204" pitchFamily="34" charset="0"/>
              </a:rPr>
              <a:t>et al. </a:t>
            </a:r>
            <a:r>
              <a:rPr lang="vi-VN" sz="1400" i="1" smtClean="0">
                <a:cs typeface="Arial" panose="020B0604020202020204" pitchFamily="34" charset="0"/>
              </a:rPr>
              <a:t>(2013</a:t>
            </a:r>
            <a:r>
              <a:rPr lang="vi-VN" sz="1400" i="1">
                <a:cs typeface="Arial" panose="020B0604020202020204" pitchFamily="34" charset="0"/>
              </a:rPr>
              <a:t>), </a:t>
            </a:r>
            <a:r>
              <a:rPr lang="en-US" sz="1400" i="1" smtClean="0">
                <a:cs typeface="Arial" panose="020B0604020202020204" pitchFamily="34" charset="0"/>
              </a:rPr>
              <a:t>Use of</a:t>
            </a:r>
            <a:r>
              <a:rPr lang="vi-VN" sz="1400" i="1" smtClean="0">
                <a:cs typeface="Arial" panose="020B0604020202020204" pitchFamily="34" charset="0"/>
              </a:rPr>
              <a:t> </a:t>
            </a:r>
            <a:r>
              <a:rPr lang="vi-VN" sz="1400" i="1">
                <a:cs typeface="Arial" panose="020B0604020202020204" pitchFamily="34" charset="0"/>
              </a:rPr>
              <a:t>ATS </a:t>
            </a:r>
            <a:r>
              <a:rPr lang="en-US" sz="1400" i="1" smtClean="0">
                <a:cs typeface="Arial" panose="020B0604020202020204" pitchFamily="34" charset="0"/>
              </a:rPr>
              <a:t>among</a:t>
            </a:r>
            <a:r>
              <a:rPr lang="vi-VN" sz="1400" i="1" smtClean="0">
                <a:cs typeface="Arial" panose="020B0604020202020204" pitchFamily="34" charset="0"/>
              </a:rPr>
              <a:t> </a:t>
            </a:r>
            <a:r>
              <a:rPr lang="vi-VN" sz="1400" i="1">
                <a:cs typeface="Arial" panose="020B0604020202020204" pitchFamily="34" charset="0"/>
              </a:rPr>
              <a:t>MSM </a:t>
            </a:r>
            <a:r>
              <a:rPr lang="en-US" sz="1400" i="1" smtClean="0">
                <a:cs typeface="Arial" panose="020B0604020202020204" pitchFamily="34" charset="0"/>
              </a:rPr>
              <a:t>in Vie</a:t>
            </a:r>
            <a:r>
              <a:rPr lang="vi-VN" sz="1400" i="1" smtClean="0">
                <a:cs typeface="Arial" panose="020B0604020202020204" pitchFamily="34" charset="0"/>
              </a:rPr>
              <a:t>t </a:t>
            </a:r>
            <a:r>
              <a:rPr lang="vi-VN" sz="1400" i="1" dirty="0">
                <a:cs typeface="Arial" panose="020B0604020202020204" pitchFamily="34" charset="0"/>
              </a:rPr>
              <a:t>Nam</a:t>
            </a:r>
            <a:r>
              <a:rPr lang="vi-VN" sz="1400" i="1">
                <a:cs typeface="Arial" panose="020B0604020202020204" pitchFamily="34" charset="0"/>
              </a:rPr>
              <a:t>, </a:t>
            </a:r>
            <a:r>
              <a:rPr lang="en-US" sz="1400" i="1" smtClean="0">
                <a:cs typeface="Arial" panose="020B0604020202020204" pitchFamily="34" charset="0"/>
              </a:rPr>
              <a:t>Journal of Practice Medicine</a:t>
            </a:r>
            <a:endParaRPr lang="vi-VN" sz="1400" i="1" dirty="0">
              <a:cs typeface="Arial" panose="020B0604020202020204" pitchFamily="34" charset="0"/>
            </a:endParaRPr>
          </a:p>
        </p:txBody>
      </p:sp>
    </p:spTree>
    <p:extLst>
      <p:ext uri="{BB962C8B-B14F-4D97-AF65-F5344CB8AC3E}">
        <p14:creationId xmlns:p14="http://schemas.microsoft.com/office/powerpoint/2010/main" val="2337344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1"/>
            <a:ext cx="8686800" cy="762000"/>
          </a:xfrm>
        </p:spPr>
        <p:txBody>
          <a:bodyPr>
            <a:normAutofit/>
          </a:bodyPr>
          <a:lstStyle/>
          <a:p>
            <a:r>
              <a:rPr lang="en-US" sz="3100" smtClean="0"/>
              <a:t>Use of </a:t>
            </a:r>
            <a:r>
              <a:rPr lang="en-US" sz="3100" smtClean="0"/>
              <a:t>ATS </a:t>
            </a:r>
            <a:r>
              <a:rPr lang="en-US" sz="3100" smtClean="0"/>
              <a:t>has increased risks of HIV transmission</a:t>
            </a:r>
            <a:endParaRPr lang="en-US" sz="3100" dirty="0"/>
          </a:p>
        </p:txBody>
      </p:sp>
      <p:sp>
        <p:nvSpPr>
          <p:cNvPr id="3" name="Content Placeholder 2"/>
          <p:cNvSpPr>
            <a:spLocks noGrp="1"/>
          </p:cNvSpPr>
          <p:nvPr>
            <p:ph idx="1"/>
          </p:nvPr>
        </p:nvSpPr>
        <p:spPr/>
        <p:txBody>
          <a:bodyPr/>
          <a:lstStyle/>
          <a:p>
            <a:r>
              <a:rPr lang="en-US" smtClean="0"/>
              <a:t>In </a:t>
            </a:r>
            <a:r>
              <a:rPr lang="en-US" smtClean="0"/>
              <a:t>HCMC: Use of ATS is associated with </a:t>
            </a:r>
            <a:r>
              <a:rPr lang="en-US" u="sng" smtClean="0"/>
              <a:t>HIV infection </a:t>
            </a:r>
            <a:r>
              <a:rPr lang="en-US" smtClean="0"/>
              <a:t>among transsexual women and male sex workers </a:t>
            </a:r>
            <a:r>
              <a:rPr lang="en-US" dirty="0"/>
              <a:t>(</a:t>
            </a:r>
            <a:r>
              <a:rPr lang="en-US" dirty="0" err="1"/>
              <a:t>aOR</a:t>
            </a:r>
            <a:r>
              <a:rPr lang="en-US" dirty="0"/>
              <a:t>=2.90, 95%CI: 1.27-6.61) (Colby 2016)</a:t>
            </a:r>
          </a:p>
          <a:p>
            <a:endParaRPr lang="en-US" dirty="0"/>
          </a:p>
        </p:txBody>
      </p:sp>
    </p:spTree>
    <p:extLst>
      <p:ext uri="{BB962C8B-B14F-4D97-AF65-F5344CB8AC3E}">
        <p14:creationId xmlns:p14="http://schemas.microsoft.com/office/powerpoint/2010/main" val="7601433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953" y="228600"/>
            <a:ext cx="8229600" cy="515112"/>
          </a:xfrm>
        </p:spPr>
        <p:txBody>
          <a:bodyPr>
            <a:noAutofit/>
          </a:bodyPr>
          <a:lstStyle/>
          <a:p>
            <a:r>
              <a:rPr lang="en-US" sz="2800">
                <a:latin typeface="Arial" panose="020B0604020202020204" pitchFamily="34" charset="0"/>
                <a:cs typeface="Arial" panose="020B0604020202020204" pitchFamily="34" charset="0"/>
              </a:rPr>
              <a:t>Effects of ATS use on sexual behavior</a:t>
            </a:r>
            <a:endParaRPr lang="en-US" sz="2400"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47800"/>
            <a:ext cx="8229600" cy="4572000"/>
          </a:xfrm>
        </p:spPr>
        <p:style>
          <a:lnRef idx="2">
            <a:schemeClr val="accent4"/>
          </a:lnRef>
          <a:fillRef idx="1">
            <a:schemeClr val="lt1"/>
          </a:fillRef>
          <a:effectRef idx="0">
            <a:schemeClr val="accent4"/>
          </a:effectRef>
          <a:fontRef idx="minor">
            <a:schemeClr val="dk1"/>
          </a:fontRef>
        </p:style>
        <p:txBody>
          <a:bodyPr>
            <a:normAutofit/>
          </a:bodyPr>
          <a:lstStyle/>
          <a:p>
            <a:pPr algn="just"/>
            <a:r>
              <a:rPr lang="vi-VN" sz="2600" i="1">
                <a:solidFill>
                  <a:srgbClr val="002060"/>
                </a:solidFill>
                <a:latin typeface="Arial" panose="020B0604020202020204" pitchFamily="34" charset="0"/>
                <a:cs typeface="Arial" panose="020B0604020202020204" pitchFamily="34" charset="0"/>
              </a:rPr>
              <a:t>“… </a:t>
            </a:r>
            <a:r>
              <a:rPr lang="en-US" sz="2600" i="1" smtClean="0">
                <a:solidFill>
                  <a:srgbClr val="002060"/>
                </a:solidFill>
                <a:latin typeface="Arial" panose="020B0604020202020204" pitchFamily="34" charset="0"/>
                <a:cs typeface="Arial" panose="020B0604020202020204" pitchFamily="34" charset="0"/>
              </a:rPr>
              <a:t>using ecstasy in the first time, it increases libido much but it decreases after a period of time</a:t>
            </a:r>
            <a:r>
              <a:rPr lang="vi-VN" sz="2600" i="1" smtClean="0">
                <a:solidFill>
                  <a:srgbClr val="002060"/>
                </a:solidFill>
                <a:latin typeface="Arial" panose="020B0604020202020204" pitchFamily="34" charset="0"/>
                <a:cs typeface="Arial" panose="020B0604020202020204" pitchFamily="34" charset="0"/>
              </a:rPr>
              <a:t>…</a:t>
            </a:r>
            <a:r>
              <a:rPr lang="en-US" sz="2600" i="1" smtClean="0">
                <a:solidFill>
                  <a:srgbClr val="002060"/>
                </a:solidFill>
                <a:latin typeface="Arial" panose="020B0604020202020204" pitchFamily="34" charset="0"/>
                <a:cs typeface="Arial" panose="020B0604020202020204" pitchFamily="34" charset="0"/>
              </a:rPr>
              <a:t>using ice affects sex very much</a:t>
            </a:r>
            <a:r>
              <a:rPr lang="vi-VN" sz="2600" i="1" smtClean="0">
                <a:solidFill>
                  <a:srgbClr val="002060"/>
                </a:solidFill>
                <a:latin typeface="Arial" panose="020B0604020202020204" pitchFamily="34" charset="0"/>
                <a:cs typeface="Arial" panose="020B0604020202020204" pitchFamily="34" charset="0"/>
              </a:rPr>
              <a:t>,</a:t>
            </a:r>
            <a:r>
              <a:rPr lang="en-US" sz="2600" i="1" smtClean="0">
                <a:solidFill>
                  <a:srgbClr val="002060"/>
                </a:solidFill>
                <a:latin typeface="Arial" panose="020B0604020202020204" pitchFamily="34" charset="0"/>
                <a:cs typeface="Arial" panose="020B0604020202020204" pitchFamily="34" charset="0"/>
              </a:rPr>
              <a:t> after using it I desire to have sex, more than using ecstasy</a:t>
            </a:r>
            <a:r>
              <a:rPr lang="vi-VN" sz="2600" i="1" smtClean="0">
                <a:solidFill>
                  <a:srgbClr val="002060"/>
                </a:solidFill>
                <a:latin typeface="Arial" panose="020B0604020202020204" pitchFamily="34" charset="0"/>
                <a:cs typeface="Arial" panose="020B0604020202020204" pitchFamily="34" charset="0"/>
              </a:rPr>
              <a:t>. </a:t>
            </a:r>
            <a:r>
              <a:rPr lang="en-US" sz="2600" i="1" smtClean="0">
                <a:solidFill>
                  <a:srgbClr val="002060"/>
                </a:solidFill>
                <a:latin typeface="Arial" panose="020B0604020202020204" pitchFamily="34" charset="0"/>
                <a:cs typeface="Arial" panose="020B0604020202020204" pitchFamily="34" charset="0"/>
              </a:rPr>
              <a:t>And it also prolongs intercourse duration</a:t>
            </a:r>
            <a:r>
              <a:rPr lang="vi-VN" sz="2600" i="1" smtClean="0">
                <a:solidFill>
                  <a:srgbClr val="002060"/>
                </a:solidFill>
                <a:latin typeface="Arial" panose="020B0604020202020204" pitchFamily="34" charset="0"/>
                <a:cs typeface="Arial" panose="020B0604020202020204" pitchFamily="34" charset="0"/>
              </a:rPr>
              <a:t>, </a:t>
            </a:r>
            <a:r>
              <a:rPr lang="en-US" sz="2600" i="1" smtClean="0">
                <a:solidFill>
                  <a:srgbClr val="002060"/>
                </a:solidFill>
                <a:latin typeface="Arial" panose="020B0604020202020204" pitchFamily="34" charset="0"/>
                <a:cs typeface="Arial" panose="020B0604020202020204" pitchFamily="34" charset="0"/>
              </a:rPr>
              <a:t>normally people have sex within </a:t>
            </a:r>
            <a:r>
              <a:rPr lang="vi-VN" sz="2600" i="1" smtClean="0">
                <a:solidFill>
                  <a:srgbClr val="002060"/>
                </a:solidFill>
                <a:latin typeface="Arial" panose="020B0604020202020204" pitchFamily="34" charset="0"/>
                <a:cs typeface="Arial" panose="020B0604020202020204" pitchFamily="34" charset="0"/>
              </a:rPr>
              <a:t>15</a:t>
            </a:r>
            <a:r>
              <a:rPr lang="vi-VN" sz="2600" i="1" dirty="0">
                <a:solidFill>
                  <a:srgbClr val="002060"/>
                </a:solidFill>
                <a:latin typeface="Arial" panose="020B0604020202020204" pitchFamily="34" charset="0"/>
                <a:cs typeface="Arial" panose="020B0604020202020204" pitchFamily="34" charset="0"/>
              </a:rPr>
              <a:t>, </a:t>
            </a:r>
            <a:r>
              <a:rPr lang="vi-VN" sz="2600" i="1">
                <a:solidFill>
                  <a:srgbClr val="002060"/>
                </a:solidFill>
                <a:latin typeface="Arial" panose="020B0604020202020204" pitchFamily="34" charset="0"/>
                <a:cs typeface="Arial" panose="020B0604020202020204" pitchFamily="34" charset="0"/>
              </a:rPr>
              <a:t>20 </a:t>
            </a:r>
            <a:r>
              <a:rPr lang="en-US" sz="2600" i="1" smtClean="0">
                <a:solidFill>
                  <a:srgbClr val="002060"/>
                </a:solidFill>
                <a:latin typeface="Arial" panose="020B0604020202020204" pitchFamily="34" charset="0"/>
                <a:cs typeface="Arial" panose="020B0604020202020204" pitchFamily="34" charset="0"/>
              </a:rPr>
              <a:t>minutes but using ice can prolong until an hour</a:t>
            </a:r>
            <a:r>
              <a:rPr lang="vi-VN" sz="2600" i="1" smtClean="0">
                <a:solidFill>
                  <a:srgbClr val="002060"/>
                </a:solidFill>
                <a:latin typeface="Arial" panose="020B0604020202020204" pitchFamily="34" charset="0"/>
                <a:cs typeface="Arial" panose="020B0604020202020204" pitchFamily="34" charset="0"/>
              </a:rPr>
              <a:t>, </a:t>
            </a:r>
            <a:r>
              <a:rPr lang="en-US" sz="2600" i="1" smtClean="0">
                <a:solidFill>
                  <a:srgbClr val="002060"/>
                </a:solidFill>
                <a:latin typeface="Arial" panose="020B0604020202020204" pitchFamily="34" charset="0"/>
                <a:cs typeface="Arial" panose="020B0604020202020204" pitchFamily="34" charset="0"/>
              </a:rPr>
              <a:t>sometimes it’s hard to eject [ejaculate]</a:t>
            </a:r>
            <a:r>
              <a:rPr lang="vi-VN" sz="2600" i="1" smtClean="0">
                <a:solidFill>
                  <a:srgbClr val="002060"/>
                </a:solidFill>
                <a:latin typeface="Arial" panose="020B0604020202020204" pitchFamily="34" charset="0"/>
                <a:cs typeface="Arial" panose="020B0604020202020204" pitchFamily="34" charset="0"/>
              </a:rPr>
              <a:t> …..</a:t>
            </a:r>
            <a:r>
              <a:rPr lang="en-US" sz="2600" i="1" smtClean="0">
                <a:solidFill>
                  <a:srgbClr val="002060"/>
                </a:solidFill>
                <a:latin typeface="Arial" panose="020B0604020202020204" pitchFamily="34" charset="0"/>
                <a:cs typeface="Arial" panose="020B0604020202020204" pitchFamily="34" charset="0"/>
              </a:rPr>
              <a:t>those people who overuse it can’t control themselves and may have sex with strangers, the unfamiliar</a:t>
            </a:r>
            <a:r>
              <a:rPr lang="vi-VN" sz="2600" i="1" smtClean="0">
                <a:solidFill>
                  <a:srgbClr val="002060"/>
                </a:solidFill>
                <a:latin typeface="Arial" panose="020B0604020202020204" pitchFamily="34" charset="0"/>
                <a:cs typeface="Arial" panose="020B0604020202020204" pitchFamily="34" charset="0"/>
              </a:rPr>
              <a:t>..”</a:t>
            </a:r>
            <a:r>
              <a:rPr lang="en-US" sz="2600" i="1" smtClean="0">
                <a:solidFill>
                  <a:srgbClr val="002060"/>
                </a:solidFill>
                <a:latin typeface="Arial" panose="020B0604020202020204" pitchFamily="34" charset="0"/>
                <a:cs typeface="Arial" panose="020B0604020202020204" pitchFamily="34" charset="0"/>
              </a:rPr>
              <a:t> (Male, </a:t>
            </a:r>
            <a:r>
              <a:rPr lang="en-US" sz="2600" i="1" dirty="0">
                <a:solidFill>
                  <a:srgbClr val="002060"/>
                </a:solidFill>
                <a:latin typeface="Arial" panose="020B0604020202020204" pitchFamily="34" charset="0"/>
                <a:cs typeface="Arial" panose="020B0604020202020204" pitchFamily="34" charset="0"/>
              </a:rPr>
              <a:t>MSM</a:t>
            </a:r>
            <a:r>
              <a:rPr lang="en-US" sz="2600" i="1">
                <a:solidFill>
                  <a:srgbClr val="002060"/>
                </a:solidFill>
                <a:latin typeface="Arial" panose="020B0604020202020204" pitchFamily="34" charset="0"/>
                <a:cs typeface="Arial" panose="020B0604020202020204" pitchFamily="34" charset="0"/>
              </a:rPr>
              <a:t>, </a:t>
            </a:r>
            <a:r>
              <a:rPr lang="en-US" sz="2600" i="1" smtClean="0">
                <a:solidFill>
                  <a:srgbClr val="002060"/>
                </a:solidFill>
                <a:latin typeface="Arial" panose="020B0604020202020204" pitchFamily="34" charset="0"/>
                <a:cs typeface="Arial" panose="020B0604020202020204" pitchFamily="34" charset="0"/>
              </a:rPr>
              <a:t>Da</a:t>
            </a:r>
            <a:r>
              <a:rPr lang="en-US" sz="2600" i="1" smtClean="0">
                <a:solidFill>
                  <a:srgbClr val="002060"/>
                </a:solidFill>
                <a:latin typeface="Arial" panose="020B0604020202020204" pitchFamily="34" charset="0"/>
                <a:cs typeface="Arial" panose="020B0604020202020204" pitchFamily="34" charset="0"/>
              </a:rPr>
              <a:t> Nang</a:t>
            </a:r>
            <a:r>
              <a:rPr lang="en-US" sz="2600" i="1" dirty="0">
                <a:solidFill>
                  <a:srgbClr val="002060"/>
                </a:solidFill>
                <a:latin typeface="Arial" panose="020B0604020202020204" pitchFamily="34" charset="0"/>
                <a:cs typeface="Arial" panose="020B0604020202020204" pitchFamily="34" charset="0"/>
              </a:rPr>
              <a:t>)</a:t>
            </a:r>
          </a:p>
        </p:txBody>
      </p:sp>
      <p:grpSp>
        <p:nvGrpSpPr>
          <p:cNvPr id="4" name="Group 3"/>
          <p:cNvGrpSpPr/>
          <p:nvPr/>
        </p:nvGrpSpPr>
        <p:grpSpPr>
          <a:xfrm>
            <a:off x="381000" y="1371600"/>
            <a:ext cx="457200" cy="533400"/>
            <a:chOff x="228600" y="1219200"/>
            <a:chExt cx="457200" cy="533400"/>
          </a:xfrm>
        </p:grpSpPr>
        <p:sp>
          <p:nvSpPr>
            <p:cNvPr id="5" name="Half Frame 4"/>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6" name="Half Frame 5"/>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grpSp>
        <p:nvGrpSpPr>
          <p:cNvPr id="7" name="Group 6"/>
          <p:cNvGrpSpPr/>
          <p:nvPr/>
        </p:nvGrpSpPr>
        <p:grpSpPr>
          <a:xfrm rot="10800000">
            <a:off x="8305800" y="5562600"/>
            <a:ext cx="457200" cy="533400"/>
            <a:chOff x="228600" y="1219200"/>
            <a:chExt cx="457200" cy="533400"/>
          </a:xfrm>
        </p:grpSpPr>
        <p:sp>
          <p:nvSpPr>
            <p:cNvPr id="8" name="Half Frame 7"/>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609600" y="6289357"/>
            <a:ext cx="8024153" cy="492443"/>
          </a:xfrm>
          <a:prstGeom prst="rect">
            <a:avLst/>
          </a:prstGeom>
          <a:noFill/>
        </p:spPr>
        <p:txBody>
          <a:bodyPr wrap="square" rtlCol="0">
            <a:spAutoFit/>
          </a:bodyPr>
          <a:lstStyle/>
          <a:p>
            <a:pPr algn="just"/>
            <a:r>
              <a:rPr lang="vi-VN" sz="1300" i="1"/>
              <a:t>UNODC (2012), </a:t>
            </a:r>
            <a:r>
              <a:rPr lang="en-US" sz="1300" i="1"/>
              <a:t>Amphetamine-type stimulants in Vietnam</a:t>
            </a:r>
            <a:r>
              <a:rPr lang="vi-VN" sz="1300" i="1"/>
              <a:t> – </a:t>
            </a:r>
            <a:r>
              <a:rPr lang="en-US" sz="1300"/>
              <a:t>Review Of The Availability, Use And Implications For Health And Security</a:t>
            </a:r>
            <a:endParaRPr lang="vi-VN" sz="1300" i="1" dirty="0">
              <a:cs typeface="Arial" panose="020B0604020202020204" pitchFamily="34" charset="0"/>
            </a:endParaRPr>
          </a:p>
        </p:txBody>
      </p:sp>
    </p:spTree>
    <p:extLst>
      <p:ext uri="{BB962C8B-B14F-4D97-AF65-F5344CB8AC3E}">
        <p14:creationId xmlns:p14="http://schemas.microsoft.com/office/powerpoint/2010/main" val="33308254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8229600" cy="743712"/>
          </a:xfrm>
        </p:spPr>
        <p:txBody>
          <a:bodyPr>
            <a:noAutofit/>
          </a:bodyPr>
          <a:lstStyle/>
          <a:p>
            <a:r>
              <a:rPr lang="en-US" sz="2800">
                <a:latin typeface="Arial" panose="020B0604020202020204" pitchFamily="34" charset="0"/>
                <a:cs typeface="Arial" panose="020B0604020202020204" pitchFamily="34" charset="0"/>
              </a:rPr>
              <a:t>Effects of ATS use on sexual behavior</a:t>
            </a:r>
            <a:endParaRPr lang="en-US" sz="2400"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72975" y="2057399"/>
            <a:ext cx="8366225" cy="2667000"/>
          </a:xfrm>
        </p:spPr>
        <p:style>
          <a:lnRef idx="2">
            <a:schemeClr val="accent4"/>
          </a:lnRef>
          <a:fillRef idx="1">
            <a:schemeClr val="lt1"/>
          </a:fillRef>
          <a:effectRef idx="0">
            <a:schemeClr val="accent4"/>
          </a:effectRef>
          <a:fontRef idx="minor">
            <a:schemeClr val="dk1"/>
          </a:fontRef>
        </p:style>
        <p:txBody>
          <a:bodyPr>
            <a:normAutofit/>
          </a:bodyPr>
          <a:lstStyle/>
          <a:p>
            <a:r>
              <a:rPr lang="vi-VN" sz="2600" i="1" smtClean="0">
                <a:solidFill>
                  <a:srgbClr val="002060"/>
                </a:solidFill>
                <a:latin typeface="Arial" panose="020B0604020202020204" pitchFamily="34" charset="0"/>
                <a:cs typeface="Arial" panose="020B0604020202020204" pitchFamily="34" charset="0"/>
              </a:rPr>
              <a:t>“…</a:t>
            </a:r>
            <a:r>
              <a:rPr lang="en-US" sz="2600" i="1">
                <a:solidFill>
                  <a:srgbClr val="002060"/>
                </a:solidFill>
                <a:latin typeface="Arial" panose="020B0604020202020204" pitchFamily="34" charset="0"/>
                <a:cs typeface="Arial" panose="020B0604020202020204" pitchFamily="34" charset="0"/>
              </a:rPr>
              <a:t>When using synthetic drugs</a:t>
            </a:r>
            <a:r>
              <a:rPr lang="en-US" sz="2600" i="1">
                <a:solidFill>
                  <a:srgbClr val="002060"/>
                </a:solidFill>
                <a:latin typeface="Arial" panose="020B0604020202020204" pitchFamily="34" charset="0"/>
                <a:cs typeface="Arial" panose="020B0604020202020204" pitchFamily="34" charset="0"/>
              </a:rPr>
              <a:t>, </a:t>
            </a:r>
            <a:r>
              <a:rPr lang="en-US" sz="2600" i="1" smtClean="0">
                <a:solidFill>
                  <a:srgbClr val="002060"/>
                </a:solidFill>
                <a:latin typeface="Arial" panose="020B0604020202020204" pitchFamily="34" charset="0"/>
                <a:cs typeface="Arial" panose="020B0604020202020204" pitchFamily="34" charset="0"/>
              </a:rPr>
              <a:t>sexual ability </a:t>
            </a:r>
            <a:r>
              <a:rPr lang="en-US" sz="2600" i="1">
                <a:solidFill>
                  <a:srgbClr val="002060"/>
                </a:solidFill>
                <a:latin typeface="Arial" panose="020B0604020202020204" pitchFamily="34" charset="0"/>
                <a:cs typeface="Arial" panose="020B0604020202020204" pitchFamily="34" charset="0"/>
              </a:rPr>
              <a:t>is increased… and </a:t>
            </a:r>
            <a:r>
              <a:rPr lang="en-US" sz="2600" i="1">
                <a:solidFill>
                  <a:srgbClr val="002060"/>
                </a:solidFill>
                <a:latin typeface="Arial" panose="020B0604020202020204" pitchFamily="34" charset="0"/>
                <a:cs typeface="Arial" panose="020B0604020202020204" pitchFamily="34" charset="0"/>
              </a:rPr>
              <a:t>surely </a:t>
            </a:r>
            <a:r>
              <a:rPr lang="en-US" sz="2600" i="1" smtClean="0">
                <a:solidFill>
                  <a:srgbClr val="002060"/>
                </a:solidFill>
                <a:latin typeface="Arial" panose="020B0604020202020204" pitchFamily="34" charset="0"/>
                <a:cs typeface="Arial" panose="020B0604020202020204" pitchFamily="34" charset="0"/>
              </a:rPr>
              <a:t>people do </a:t>
            </a:r>
            <a:r>
              <a:rPr lang="en-US" sz="2600" i="1">
                <a:solidFill>
                  <a:srgbClr val="002060"/>
                </a:solidFill>
                <a:latin typeface="Arial" panose="020B0604020202020204" pitchFamily="34" charset="0"/>
                <a:cs typeface="Arial" panose="020B0604020202020204" pitchFamily="34" charset="0"/>
              </a:rPr>
              <a:t>not use condoms… because </a:t>
            </a:r>
            <a:r>
              <a:rPr lang="en-US" sz="2600" i="1">
                <a:solidFill>
                  <a:srgbClr val="002060"/>
                </a:solidFill>
                <a:latin typeface="Arial" panose="020B0604020202020204" pitchFamily="34" charset="0"/>
                <a:cs typeface="Arial" panose="020B0604020202020204" pitchFamily="34" charset="0"/>
              </a:rPr>
              <a:t>under </a:t>
            </a:r>
            <a:r>
              <a:rPr lang="en-US" sz="2600" i="1" smtClean="0">
                <a:solidFill>
                  <a:srgbClr val="002060"/>
                </a:solidFill>
                <a:latin typeface="Arial" panose="020B0604020202020204" pitchFamily="34" charset="0"/>
                <a:cs typeface="Arial" panose="020B0604020202020204" pitchFamily="34" charset="0"/>
              </a:rPr>
              <a:t>its affects</a:t>
            </a:r>
            <a:r>
              <a:rPr lang="en-US" sz="2600" i="1">
                <a:solidFill>
                  <a:srgbClr val="002060"/>
                </a:solidFill>
                <a:latin typeface="Arial" panose="020B0604020202020204" pitchFamily="34" charset="0"/>
                <a:cs typeface="Arial" panose="020B0604020202020204" pitchFamily="34" charset="0"/>
              </a:rPr>
              <a:t>, we would not be able </a:t>
            </a:r>
            <a:r>
              <a:rPr lang="en-US" sz="2600" i="1">
                <a:solidFill>
                  <a:srgbClr val="002060"/>
                </a:solidFill>
                <a:latin typeface="Arial" panose="020B0604020202020204" pitchFamily="34" charset="0"/>
                <a:cs typeface="Arial" panose="020B0604020202020204" pitchFamily="34" charset="0"/>
              </a:rPr>
              <a:t>to </a:t>
            </a:r>
            <a:r>
              <a:rPr lang="en-US" sz="2600" i="1" smtClean="0">
                <a:solidFill>
                  <a:srgbClr val="002060"/>
                </a:solidFill>
                <a:latin typeface="Arial" panose="020B0604020202020204" pitchFamily="34" charset="0"/>
                <a:cs typeface="Arial" panose="020B0604020202020204" pitchFamily="34" charset="0"/>
              </a:rPr>
              <a:t>remember to </a:t>
            </a:r>
            <a:r>
              <a:rPr lang="en-US" sz="2600" i="1">
                <a:solidFill>
                  <a:srgbClr val="002060"/>
                </a:solidFill>
                <a:latin typeface="Arial" panose="020B0604020202020204" pitchFamily="34" charset="0"/>
                <a:cs typeface="Arial" panose="020B0604020202020204" pitchFamily="34" charset="0"/>
              </a:rPr>
              <a:t>use condoms, just want to have </a:t>
            </a:r>
            <a:r>
              <a:rPr lang="en-US" sz="2600" i="1">
                <a:solidFill>
                  <a:srgbClr val="002060"/>
                </a:solidFill>
                <a:latin typeface="Arial" panose="020B0604020202020204" pitchFamily="34" charset="0"/>
                <a:cs typeface="Arial" panose="020B0604020202020204" pitchFamily="34" charset="0"/>
              </a:rPr>
              <a:t>sex </a:t>
            </a:r>
            <a:r>
              <a:rPr lang="en-US" sz="2600" i="1" smtClean="0">
                <a:solidFill>
                  <a:srgbClr val="002060"/>
                </a:solidFill>
                <a:latin typeface="Arial" panose="020B0604020202020204" pitchFamily="34" charset="0"/>
                <a:cs typeface="Arial" panose="020B0604020202020204" pitchFamily="34" charset="0"/>
              </a:rPr>
              <a:t>as soon </a:t>
            </a:r>
            <a:r>
              <a:rPr lang="en-US" sz="2600" i="1">
                <a:solidFill>
                  <a:srgbClr val="002060"/>
                </a:solidFill>
                <a:latin typeface="Arial" panose="020B0604020202020204" pitchFamily="34" charset="0"/>
                <a:cs typeface="Arial" panose="020B0604020202020204" pitchFamily="34" charset="0"/>
              </a:rPr>
              <a:t>as possible…and if going </a:t>
            </a:r>
            <a:r>
              <a:rPr lang="en-US" sz="2600" i="1">
                <a:solidFill>
                  <a:srgbClr val="002060"/>
                </a:solidFill>
                <a:latin typeface="Arial" panose="020B0604020202020204" pitchFamily="34" charset="0"/>
                <a:cs typeface="Arial" panose="020B0604020202020204" pitchFamily="34" charset="0"/>
              </a:rPr>
              <a:t>in </a:t>
            </a:r>
            <a:r>
              <a:rPr lang="en-US" sz="2600" i="1" smtClean="0">
                <a:solidFill>
                  <a:srgbClr val="002060"/>
                </a:solidFill>
                <a:latin typeface="Arial" panose="020B0604020202020204" pitchFamily="34" charset="0"/>
                <a:cs typeface="Arial" panose="020B0604020202020204" pitchFamily="34" charset="0"/>
              </a:rPr>
              <a:t>group, we </a:t>
            </a:r>
            <a:r>
              <a:rPr lang="en-US" sz="2600" i="1">
                <a:solidFill>
                  <a:srgbClr val="002060"/>
                </a:solidFill>
                <a:latin typeface="Arial" panose="020B0604020202020204" pitchFamily="34" charset="0"/>
                <a:cs typeface="Arial" panose="020B0604020202020204" pitchFamily="34" charset="0"/>
              </a:rPr>
              <a:t>were also more likely to </a:t>
            </a:r>
            <a:r>
              <a:rPr lang="en-US" sz="2600" i="1">
                <a:solidFill>
                  <a:srgbClr val="002060"/>
                </a:solidFill>
                <a:latin typeface="Arial" panose="020B0604020202020204" pitchFamily="34" charset="0"/>
                <a:cs typeface="Arial" panose="020B0604020202020204" pitchFamily="34" charset="0"/>
              </a:rPr>
              <a:t>have </a:t>
            </a:r>
            <a:r>
              <a:rPr lang="en-US" sz="2600" i="1" smtClean="0">
                <a:solidFill>
                  <a:srgbClr val="002060"/>
                </a:solidFill>
                <a:latin typeface="Arial" panose="020B0604020202020204" pitchFamily="34" charset="0"/>
                <a:cs typeface="Arial" panose="020B0604020202020204" pitchFamily="34" charset="0"/>
              </a:rPr>
              <a:t>collective sex </a:t>
            </a:r>
            <a:r>
              <a:rPr lang="en-US" sz="2600" i="1">
                <a:solidFill>
                  <a:srgbClr val="002060"/>
                </a:solidFill>
                <a:latin typeface="Arial" panose="020B0604020202020204" pitchFamily="34" charset="0"/>
                <a:cs typeface="Arial" panose="020B0604020202020204" pitchFamily="34" charset="0"/>
              </a:rPr>
              <a:t>[with many partners] </a:t>
            </a:r>
            <a:r>
              <a:rPr lang="vi-VN" sz="2600" i="1" smtClean="0">
                <a:solidFill>
                  <a:srgbClr val="002060"/>
                </a:solidFill>
                <a:latin typeface="Arial" panose="020B0604020202020204" pitchFamily="34" charset="0"/>
                <a:cs typeface="Arial" panose="020B0604020202020204" pitchFamily="34" charset="0"/>
              </a:rPr>
              <a:t>…”</a:t>
            </a:r>
            <a:r>
              <a:rPr lang="en-US" sz="2600" i="1" smtClean="0">
                <a:solidFill>
                  <a:srgbClr val="002060"/>
                </a:solidFill>
                <a:latin typeface="Arial" panose="020B0604020202020204" pitchFamily="34" charset="0"/>
                <a:cs typeface="Arial" panose="020B0604020202020204" pitchFamily="34" charset="0"/>
              </a:rPr>
              <a:t> (Male, </a:t>
            </a:r>
            <a:r>
              <a:rPr lang="en-US" sz="2600" i="1" dirty="0">
                <a:solidFill>
                  <a:srgbClr val="002060"/>
                </a:solidFill>
                <a:latin typeface="Arial" panose="020B0604020202020204" pitchFamily="34" charset="0"/>
                <a:cs typeface="Arial" panose="020B0604020202020204" pitchFamily="34" charset="0"/>
              </a:rPr>
              <a:t>MSM</a:t>
            </a:r>
            <a:r>
              <a:rPr lang="en-US" sz="2600" i="1">
                <a:solidFill>
                  <a:srgbClr val="002060"/>
                </a:solidFill>
                <a:latin typeface="Arial" panose="020B0604020202020204" pitchFamily="34" charset="0"/>
                <a:cs typeface="Arial" panose="020B0604020202020204" pitchFamily="34" charset="0"/>
              </a:rPr>
              <a:t>, </a:t>
            </a:r>
            <a:r>
              <a:rPr lang="en-US" sz="2600" i="1" smtClean="0">
                <a:solidFill>
                  <a:srgbClr val="002060"/>
                </a:solidFill>
                <a:latin typeface="Arial" panose="020B0604020202020204" pitchFamily="34" charset="0"/>
                <a:cs typeface="Arial" panose="020B0604020202020204" pitchFamily="34" charset="0"/>
              </a:rPr>
              <a:t>Ha Noi</a:t>
            </a:r>
            <a:r>
              <a:rPr lang="en-US" sz="2600" i="1" dirty="0">
                <a:solidFill>
                  <a:srgbClr val="002060"/>
                </a:solidFill>
                <a:latin typeface="Arial" panose="020B0604020202020204" pitchFamily="34" charset="0"/>
                <a:cs typeface="Arial" panose="020B0604020202020204" pitchFamily="34" charset="0"/>
              </a:rPr>
              <a:t>)</a:t>
            </a:r>
          </a:p>
        </p:txBody>
      </p:sp>
      <p:grpSp>
        <p:nvGrpSpPr>
          <p:cNvPr id="4" name="Group 3"/>
          <p:cNvGrpSpPr/>
          <p:nvPr/>
        </p:nvGrpSpPr>
        <p:grpSpPr>
          <a:xfrm>
            <a:off x="381000" y="1981200"/>
            <a:ext cx="457200" cy="533400"/>
            <a:chOff x="228600" y="1219200"/>
            <a:chExt cx="457200" cy="533400"/>
          </a:xfrm>
        </p:grpSpPr>
        <p:sp>
          <p:nvSpPr>
            <p:cNvPr id="5" name="Half Frame 4"/>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6" name="Half Frame 5"/>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grpSp>
        <p:nvGrpSpPr>
          <p:cNvPr id="7" name="Group 6"/>
          <p:cNvGrpSpPr/>
          <p:nvPr/>
        </p:nvGrpSpPr>
        <p:grpSpPr>
          <a:xfrm rot="10800000">
            <a:off x="8364245" y="4191000"/>
            <a:ext cx="474955" cy="573496"/>
            <a:chOff x="228600" y="1219200"/>
            <a:chExt cx="457200" cy="533400"/>
          </a:xfrm>
        </p:grpSpPr>
        <p:sp>
          <p:nvSpPr>
            <p:cNvPr id="8" name="Half Frame 7"/>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472975" y="5092979"/>
            <a:ext cx="8024153" cy="492443"/>
          </a:xfrm>
          <a:prstGeom prst="rect">
            <a:avLst/>
          </a:prstGeom>
          <a:noFill/>
        </p:spPr>
        <p:txBody>
          <a:bodyPr wrap="square" rtlCol="0">
            <a:spAutoFit/>
          </a:bodyPr>
          <a:lstStyle/>
          <a:p>
            <a:pPr algn="just"/>
            <a:r>
              <a:rPr lang="vi-VN" sz="1300" i="1"/>
              <a:t>UNODC (2012), </a:t>
            </a:r>
            <a:r>
              <a:rPr lang="en-US" sz="1300" i="1"/>
              <a:t>Amphetamine-type stimulants in Vietnam</a:t>
            </a:r>
            <a:r>
              <a:rPr lang="vi-VN" sz="1300" i="1"/>
              <a:t> – </a:t>
            </a:r>
            <a:r>
              <a:rPr lang="en-US" sz="1300"/>
              <a:t>Review Of The Availability, Use And Implications For Health And Security</a:t>
            </a:r>
            <a:endParaRPr lang="vi-VN" sz="1300" i="1" dirty="0">
              <a:cs typeface="Arial" panose="020B0604020202020204" pitchFamily="34" charset="0"/>
            </a:endParaRPr>
          </a:p>
        </p:txBody>
      </p:sp>
    </p:spTree>
    <p:extLst>
      <p:ext uri="{BB962C8B-B14F-4D97-AF65-F5344CB8AC3E}">
        <p14:creationId xmlns:p14="http://schemas.microsoft.com/office/powerpoint/2010/main" val="24471729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984736"/>
            <a:ext cx="6705600" cy="5345043"/>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68" y="76200"/>
            <a:ext cx="990600" cy="892126"/>
          </a:xfrm>
          <a:prstGeom prst="rect">
            <a:avLst/>
          </a:prstGeom>
        </p:spPr>
      </p:pic>
      <p:sp>
        <p:nvSpPr>
          <p:cNvPr id="8" name="Rectangle 7"/>
          <p:cNvSpPr/>
          <p:nvPr/>
        </p:nvSpPr>
        <p:spPr>
          <a:xfrm>
            <a:off x="-457200" y="199097"/>
            <a:ext cx="9982200" cy="707886"/>
          </a:xfrm>
          <a:prstGeom prst="rect">
            <a:avLst/>
          </a:prstGeom>
        </p:spPr>
        <p:txBody>
          <a:bodyPr wrap="square">
            <a:spAutoFit/>
          </a:bodyPr>
          <a:lstStyle/>
          <a:p>
            <a:pPr algn="ctr"/>
            <a:r>
              <a:rPr lang="en-US" sz="2000" b="1" smtClean="0">
                <a:solidFill>
                  <a:schemeClr val="bg1"/>
                </a:solidFill>
              </a:rPr>
              <a:t>Differences </a:t>
            </a:r>
            <a:r>
              <a:rPr lang="en-US" sz="2000" b="1">
                <a:solidFill>
                  <a:schemeClr val="bg1"/>
                </a:solidFill>
              </a:rPr>
              <a:t>in behavior of Condomless </a:t>
            </a:r>
            <a:r>
              <a:rPr lang="en-US" sz="2000" b="1">
                <a:solidFill>
                  <a:schemeClr val="bg1"/>
                </a:solidFill>
              </a:rPr>
              <a:t>Anal </a:t>
            </a:r>
            <a:r>
              <a:rPr lang="en-US" sz="2000" b="1" smtClean="0">
                <a:solidFill>
                  <a:schemeClr val="bg1"/>
                </a:solidFill>
              </a:rPr>
              <a:t>Intercourse </a:t>
            </a:r>
            <a:r>
              <a:rPr lang="en-US" sz="2000" b="1">
                <a:solidFill>
                  <a:schemeClr val="bg1"/>
                </a:solidFill>
              </a:rPr>
              <a:t>(CAI</a:t>
            </a:r>
            <a:r>
              <a:rPr lang="en-US" sz="2000" b="1">
                <a:solidFill>
                  <a:schemeClr val="bg1"/>
                </a:solidFill>
              </a:rPr>
              <a:t>) </a:t>
            </a:r>
            <a:r>
              <a:rPr lang="en-US" sz="2000" b="1">
                <a:solidFill>
                  <a:schemeClr val="bg1"/>
                </a:solidFill>
              </a:rPr>
              <a:t>for sexually-related methamphetamine use versus no methamphetamine use by sexual sensation seeking</a:t>
            </a:r>
            <a:endParaRPr lang="vi-VN" sz="2000" b="1" dirty="0">
              <a:solidFill>
                <a:schemeClr val="bg1"/>
              </a:solidFill>
            </a:endParaRPr>
          </a:p>
        </p:txBody>
      </p:sp>
      <p:sp>
        <p:nvSpPr>
          <p:cNvPr id="5" name="TextBox 4"/>
          <p:cNvSpPr txBox="1"/>
          <p:nvPr/>
        </p:nvSpPr>
        <p:spPr>
          <a:xfrm>
            <a:off x="152400" y="6289357"/>
            <a:ext cx="8991600" cy="492443"/>
          </a:xfrm>
          <a:prstGeom prst="rect">
            <a:avLst/>
          </a:prstGeom>
          <a:noFill/>
        </p:spPr>
        <p:txBody>
          <a:bodyPr wrap="square" rtlCol="0">
            <a:spAutoFit/>
          </a:bodyPr>
          <a:lstStyle/>
          <a:p>
            <a:pPr algn="just"/>
            <a:r>
              <a:rPr lang="vi-VN" sz="1300" i="1" smtClean="0">
                <a:cs typeface="Arial" panose="020B0604020202020204" pitchFamily="34" charset="0"/>
              </a:rPr>
              <a:t>V</a:t>
            </a:r>
            <a:r>
              <a:rPr lang="en-US" sz="1300" i="1" smtClean="0">
                <a:cs typeface="Arial" panose="020B0604020202020204" pitchFamily="34" charset="0"/>
              </a:rPr>
              <a:t>u</a:t>
            </a:r>
            <a:r>
              <a:rPr lang="vi-VN" sz="1300" i="1" smtClean="0">
                <a:cs typeface="Arial" panose="020B0604020202020204" pitchFamily="34" charset="0"/>
              </a:rPr>
              <a:t> </a:t>
            </a:r>
            <a:r>
              <a:rPr lang="en-US" sz="1300" i="1" smtClean="0">
                <a:cs typeface="Arial" panose="020B0604020202020204" pitchFamily="34" charset="0"/>
              </a:rPr>
              <a:t>NT</a:t>
            </a:r>
            <a:r>
              <a:rPr lang="vi-VN" sz="1300" i="1" smtClean="0">
                <a:cs typeface="Arial" panose="020B0604020202020204" pitchFamily="34" charset="0"/>
              </a:rPr>
              <a:t> </a:t>
            </a:r>
            <a:r>
              <a:rPr lang="en-US" sz="1300" i="1" smtClean="0">
                <a:cs typeface="Arial" panose="020B0604020202020204" pitchFamily="34" charset="0"/>
              </a:rPr>
              <a:t>et al.</a:t>
            </a:r>
            <a:r>
              <a:rPr lang="vi-VN" sz="1300" i="1" smtClean="0">
                <a:cs typeface="Arial" panose="020B0604020202020204" pitchFamily="34" charset="0"/>
              </a:rPr>
              <a:t> (2016), </a:t>
            </a:r>
            <a:r>
              <a:rPr lang="en-US" sz="1300" i="1">
                <a:cs typeface="Arial" panose="020B0604020202020204" pitchFamily="34" charset="0"/>
              </a:rPr>
              <a:t>The Relationship Between Methamphetamine Use, Sexual Sensation Seeking and Condomless Anal Intercourse Among Men Who Have Sex With Men in Vietnam: Results of a Community-Based, Cross-Sectional Study</a:t>
            </a:r>
            <a:r>
              <a:rPr lang="vi-VN" sz="1300" i="1" smtClean="0">
                <a:cs typeface="Arial" panose="020B0604020202020204" pitchFamily="34" charset="0"/>
              </a:rPr>
              <a:t>, AIDS Behav </a:t>
            </a:r>
            <a:endParaRPr lang="vi-VN" sz="1300" i="1" dirty="0">
              <a:cs typeface="Arial" panose="020B0604020202020204" pitchFamily="34" charset="0"/>
            </a:endParaRPr>
          </a:p>
        </p:txBody>
      </p:sp>
    </p:spTree>
    <p:extLst>
      <p:ext uri="{BB962C8B-B14F-4D97-AF65-F5344CB8AC3E}">
        <p14:creationId xmlns:p14="http://schemas.microsoft.com/office/powerpoint/2010/main" val="1550336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7886700" cy="4351338"/>
          </a:xfrm>
        </p:spPr>
        <p:txBody>
          <a:bodyPr/>
          <a:lstStyle/>
          <a:p>
            <a:pPr marL="0" indent="0">
              <a:buNone/>
            </a:pPr>
            <a:r>
              <a:rPr lang="en-US">
                <a:solidFill>
                  <a:schemeClr val="bg1">
                    <a:lumMod val="85000"/>
                  </a:schemeClr>
                </a:solidFill>
                <a:latin typeface="Arial" panose="020B0604020202020204" pitchFamily="34" charset="0"/>
                <a:cs typeface="Arial" panose="020B0604020202020204" pitchFamily="34" charset="0"/>
              </a:rPr>
              <a:t>Overview findings of ATS use and HIV-transmitted risks among high-risk groups in Vietnam:</a:t>
            </a:r>
          </a:p>
          <a:p>
            <a:r>
              <a:rPr lang="en-US">
                <a:solidFill>
                  <a:schemeClr val="bg1">
                    <a:lumMod val="85000"/>
                  </a:schemeClr>
                </a:solidFill>
                <a:latin typeface="Arial" panose="020B0604020202020204" pitchFamily="34" charset="0"/>
                <a:cs typeface="Arial" panose="020B0604020202020204" pitchFamily="34" charset="0"/>
              </a:rPr>
              <a:t>Drug users (DU) / Patients on Methadone treatment (Pts Methadone)</a:t>
            </a:r>
          </a:p>
          <a:p>
            <a:r>
              <a:rPr lang="en-US">
                <a:solidFill>
                  <a:schemeClr val="bg1">
                    <a:lumMod val="85000"/>
                  </a:schemeClr>
                </a:solidFill>
                <a:latin typeface="Arial" panose="020B0604020202020204" pitchFamily="34" charset="0"/>
                <a:cs typeface="Arial" panose="020B0604020202020204" pitchFamily="34" charset="0"/>
              </a:rPr>
              <a:t>Men who have sex with men (MSM)</a:t>
            </a:r>
          </a:p>
          <a:p>
            <a:r>
              <a:rPr lang="en-US" b="1">
                <a:solidFill>
                  <a:srgbClr val="002060"/>
                </a:solidFill>
                <a:latin typeface="Arial" panose="020B0604020202020204" pitchFamily="34" charset="0"/>
                <a:cs typeface="Arial" panose="020B0604020202020204" pitchFamily="34" charset="0"/>
              </a:rPr>
              <a:t>Female sex workers (</a:t>
            </a:r>
            <a:r>
              <a:rPr lang="en-US" b="1">
                <a:solidFill>
                  <a:srgbClr val="002060"/>
                </a:solidFill>
                <a:latin typeface="Arial" panose="020B0604020202020204" pitchFamily="34" charset="0"/>
                <a:cs typeface="Arial" panose="020B0604020202020204" pitchFamily="34" charset="0"/>
              </a:rPr>
              <a:t>FSW</a:t>
            </a:r>
            <a:r>
              <a:rPr lang="en-US" b="1" smtClean="0">
                <a:solidFill>
                  <a:srgbClr val="002060"/>
                </a:solidFill>
                <a:latin typeface="Arial" panose="020B0604020202020204" pitchFamily="34" charset="0"/>
                <a:cs typeface="Arial" panose="020B0604020202020204" pitchFamily="34" charset="0"/>
              </a:rPr>
              <a:t>)</a:t>
            </a:r>
            <a:endParaRPr lang="en-US" b="1">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58833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Study sample size</a:t>
            </a:r>
            <a:endParaRPr lang="vi-VN" dirty="0"/>
          </a:p>
        </p:txBody>
      </p:sp>
      <p:graphicFrame>
        <p:nvGraphicFramePr>
          <p:cNvPr id="4" name="Table 3"/>
          <p:cNvGraphicFramePr>
            <a:graphicFrameLocks noGrp="1"/>
          </p:cNvGraphicFramePr>
          <p:nvPr>
            <p:extLst>
              <p:ext uri="{D42A27DB-BD31-4B8C-83A1-F6EECF244321}">
                <p14:modId xmlns:p14="http://schemas.microsoft.com/office/powerpoint/2010/main" val="2938359315"/>
              </p:ext>
            </p:extLst>
          </p:nvPr>
        </p:nvGraphicFramePr>
        <p:xfrm>
          <a:off x="457200" y="1219201"/>
          <a:ext cx="8343900" cy="5150679"/>
        </p:xfrm>
        <a:graphic>
          <a:graphicData uri="http://schemas.openxmlformats.org/drawingml/2006/table">
            <a:tbl>
              <a:tblPr firstRow="1" bandRow="1">
                <a:effectLst>
                  <a:outerShdw blurRad="50800" dist="38100" dir="2700000" algn="tl" rotWithShape="0">
                    <a:prstClr val="black">
                      <a:alpha val="40000"/>
                    </a:prstClr>
                  </a:outerShdw>
                </a:effectLst>
                <a:tableStyleId>{17292A2E-F333-43FB-9621-5CBBE7FDCDCB}</a:tableStyleId>
              </a:tblPr>
              <a:tblGrid>
                <a:gridCol w="3276600">
                  <a:extLst>
                    <a:ext uri="{9D8B030D-6E8A-4147-A177-3AD203B41FA5}">
                      <a16:colId xmlns:a16="http://schemas.microsoft.com/office/drawing/2014/main" xmlns="" val="1465873419"/>
                    </a:ext>
                  </a:extLst>
                </a:gridCol>
                <a:gridCol w="838200">
                  <a:extLst>
                    <a:ext uri="{9D8B030D-6E8A-4147-A177-3AD203B41FA5}">
                      <a16:colId xmlns:a16="http://schemas.microsoft.com/office/drawing/2014/main" xmlns="" val="460753844"/>
                    </a:ext>
                  </a:extLst>
                </a:gridCol>
                <a:gridCol w="4229100">
                  <a:extLst>
                    <a:ext uri="{9D8B030D-6E8A-4147-A177-3AD203B41FA5}">
                      <a16:colId xmlns:a16="http://schemas.microsoft.com/office/drawing/2014/main" xmlns="" val="1440626119"/>
                    </a:ext>
                  </a:extLst>
                </a:gridCol>
              </a:tblGrid>
              <a:tr h="609159">
                <a:tc>
                  <a:txBody>
                    <a:bodyPr/>
                    <a:lstStyle/>
                    <a:p>
                      <a:pPr algn="l"/>
                      <a:r>
                        <a:rPr lang="en-US" sz="2400" b="1" kern="1200" baseline="0" smtClean="0">
                          <a:solidFill>
                            <a:srgbClr val="7030A0"/>
                          </a:solidFill>
                          <a:latin typeface="+mn-lt"/>
                          <a:ea typeface="+mn-ea"/>
                          <a:cs typeface="+mn-cs"/>
                        </a:rPr>
                        <a:t>Study</a:t>
                      </a:r>
                      <a:endParaRPr lang="en-US" sz="2400" b="1" kern="1200" dirty="0">
                        <a:solidFill>
                          <a:srgbClr val="7030A0"/>
                        </a:solidFill>
                        <a:latin typeface="+mn-lt"/>
                        <a:ea typeface="+mn-ea"/>
                        <a:cs typeface="+mn-cs"/>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400" smtClean="0">
                          <a:solidFill>
                            <a:srgbClr val="7030A0"/>
                          </a:solidFill>
                          <a:latin typeface="+mn-lt"/>
                        </a:rPr>
                        <a:t>Year</a:t>
                      </a:r>
                      <a:endParaRPr lang="en-US" sz="24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400" smtClean="0">
                          <a:solidFill>
                            <a:srgbClr val="7030A0"/>
                          </a:solidFill>
                          <a:latin typeface="+mn-lt"/>
                          <a:cs typeface="Arial" panose="020B0604020202020204" pitchFamily="34" charset="0"/>
                        </a:rPr>
                        <a:t>Sample size</a:t>
                      </a:r>
                      <a:endParaRPr lang="en-US" sz="2400" dirty="0">
                        <a:solidFill>
                          <a:srgbClr val="7030A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extLst>
                  <a:ext uri="{0D108BD9-81ED-4DB2-BD59-A6C34878D82A}">
                    <a16:rowId xmlns:a16="http://schemas.microsoft.com/office/drawing/2014/main" xmlns="" val="3539859392"/>
                  </a:ext>
                </a:extLst>
              </a:tr>
              <a:tr h="1295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smtClean="0">
                          <a:solidFill>
                            <a:srgbClr val="002060"/>
                          </a:solidFill>
                          <a:latin typeface="+mn-lt"/>
                          <a:cs typeface="Arial" panose="020B0604020202020204" pitchFamily="34" charset="0"/>
                        </a:rPr>
                        <a:t>ATS use among high-risk groups in Ha Noi, Da Nang and Ho Chi Minh city</a:t>
                      </a:r>
                      <a:endParaRPr lang="en-US" sz="2400" smtClean="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rgbClr val="002060"/>
                          </a:solidFill>
                          <a:latin typeface="+mn-lt"/>
                          <a:cs typeface="+mn-cs"/>
                        </a:rPr>
                        <a:t>2011</a:t>
                      </a:r>
                      <a:endParaRPr lang="en-US" sz="24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smtClean="0">
                          <a:solidFill>
                            <a:srgbClr val="002060"/>
                          </a:solidFill>
                          <a:latin typeface="+mn-lt"/>
                          <a:cs typeface="Arial" panose="020B0604020202020204" pitchFamily="34" charset="0"/>
                        </a:rPr>
                        <a:t>Ha</a:t>
                      </a:r>
                      <a:r>
                        <a:rPr lang="en-US" sz="2400" b="0" baseline="0" smtClean="0">
                          <a:solidFill>
                            <a:srgbClr val="002060"/>
                          </a:solidFill>
                          <a:latin typeface="+mn-lt"/>
                          <a:cs typeface="Arial" panose="020B0604020202020204" pitchFamily="34" charset="0"/>
                        </a:rPr>
                        <a:t> Noi </a:t>
                      </a:r>
                      <a:r>
                        <a:rPr lang="en-US" sz="2400" b="0" baseline="0" dirty="0">
                          <a:solidFill>
                            <a:srgbClr val="002060"/>
                          </a:solidFill>
                          <a:latin typeface="+mn-lt"/>
                          <a:cs typeface="Arial" panose="020B0604020202020204" pitchFamily="34" charset="0"/>
                        </a:rPr>
                        <a:t>= 100</a:t>
                      </a:r>
                    </a:p>
                    <a:p>
                      <a:pPr algn="ctr"/>
                      <a:r>
                        <a:rPr lang="en-US" sz="2400" b="0" baseline="0" smtClean="0">
                          <a:solidFill>
                            <a:srgbClr val="002060"/>
                          </a:solidFill>
                          <a:latin typeface="+mn-lt"/>
                          <a:cs typeface="Arial" panose="020B0604020202020204" pitchFamily="34" charset="0"/>
                        </a:rPr>
                        <a:t>Da Nang </a:t>
                      </a:r>
                      <a:r>
                        <a:rPr lang="en-US" sz="2400" b="0" baseline="0" dirty="0">
                          <a:solidFill>
                            <a:srgbClr val="002060"/>
                          </a:solidFill>
                          <a:latin typeface="+mn-lt"/>
                          <a:cs typeface="Arial" panose="020B0604020202020204" pitchFamily="34" charset="0"/>
                        </a:rPr>
                        <a:t>= 70</a:t>
                      </a:r>
                    </a:p>
                    <a:p>
                      <a:pPr algn="ctr"/>
                      <a:r>
                        <a:rPr lang="en-US" sz="2400" b="0" baseline="0" smtClean="0">
                          <a:solidFill>
                            <a:srgbClr val="002060"/>
                          </a:solidFill>
                          <a:latin typeface="+mn-lt"/>
                          <a:cs typeface="Arial" panose="020B0604020202020204" pitchFamily="34" charset="0"/>
                        </a:rPr>
                        <a:t>HCMC </a:t>
                      </a:r>
                      <a:r>
                        <a:rPr lang="en-US" sz="2400" b="0" baseline="0" dirty="0">
                          <a:solidFill>
                            <a:srgbClr val="002060"/>
                          </a:solidFill>
                          <a:latin typeface="+mn-lt"/>
                          <a:cs typeface="Arial" panose="020B0604020202020204" pitchFamily="34" charset="0"/>
                        </a:rPr>
                        <a:t>= 100</a:t>
                      </a:r>
                      <a:endParaRPr lang="en-US" sz="24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9930002"/>
                  </a:ext>
                </a:extLst>
              </a:tr>
              <a:tr h="1066800">
                <a:tc>
                  <a:txBody>
                    <a:bodyPr/>
                    <a:lstStyle/>
                    <a:p>
                      <a:r>
                        <a:rPr lang="en-US" sz="2400" smtClean="0">
                          <a:solidFill>
                            <a:srgbClr val="002060"/>
                          </a:solidFill>
                          <a:latin typeface="+mn-lt"/>
                          <a:cs typeface="Arial" panose="020B0604020202020204" pitchFamily="34" charset="0"/>
                        </a:rPr>
                        <a:t>ATS</a:t>
                      </a:r>
                      <a:r>
                        <a:rPr lang="en-US" sz="2400" baseline="0" smtClean="0">
                          <a:solidFill>
                            <a:srgbClr val="002060"/>
                          </a:solidFill>
                          <a:latin typeface="+mn-lt"/>
                          <a:cs typeface="Arial" panose="020B0604020202020204" pitchFamily="34" charset="0"/>
                        </a:rPr>
                        <a:t> use among FSW groups in HaNoi</a:t>
                      </a:r>
                      <a:endParaRPr lang="en-US" sz="240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rgbClr val="002060"/>
                          </a:solidFill>
                          <a:latin typeface="+mn-lt"/>
                          <a:cs typeface="+mn-cs"/>
                        </a:rPr>
                        <a:t>2012</a:t>
                      </a:r>
                      <a:endParaRPr lang="en-US" sz="24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a:solidFill>
                            <a:srgbClr val="002060"/>
                          </a:solidFill>
                          <a:latin typeface="+mn-lt"/>
                          <a:cs typeface="+mn-cs"/>
                        </a:rPr>
                        <a:t>249</a:t>
                      </a:r>
                      <a:endParaRPr lang="en-US" sz="2400" b="1"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982604862"/>
                  </a:ext>
                </a:extLst>
              </a:tr>
              <a:tr h="1586689">
                <a:tc>
                  <a:txBody>
                    <a:bodyPr/>
                    <a:lstStyle/>
                    <a:p>
                      <a:r>
                        <a:rPr lang="en-US" sz="2400" b="0">
                          <a:solidFill>
                            <a:srgbClr val="002060"/>
                          </a:solidFill>
                          <a:latin typeface="+mn-lt"/>
                          <a:cs typeface="Arial" panose="020B0604020202020204" pitchFamily="34" charset="0"/>
                        </a:rPr>
                        <a:t>IBBS </a:t>
                      </a:r>
                      <a:r>
                        <a:rPr lang="en-US" sz="2400" b="0" smtClean="0">
                          <a:solidFill>
                            <a:srgbClr val="002060"/>
                          </a:solidFill>
                          <a:latin typeface="+mn-lt"/>
                          <a:cs typeface="Arial" panose="020B0604020202020204" pitchFamily="34" charset="0"/>
                        </a:rPr>
                        <a:t>round</a:t>
                      </a:r>
                      <a:r>
                        <a:rPr lang="en-US" sz="2400" b="0" baseline="0" smtClean="0">
                          <a:solidFill>
                            <a:srgbClr val="002060"/>
                          </a:solidFill>
                          <a:latin typeface="+mn-lt"/>
                          <a:cs typeface="Arial" panose="020B0604020202020204" pitchFamily="34" charset="0"/>
                        </a:rPr>
                        <a:t> </a:t>
                      </a:r>
                      <a:r>
                        <a:rPr lang="en-US" sz="2400" b="0" baseline="0" dirty="0">
                          <a:solidFill>
                            <a:srgbClr val="002060"/>
                          </a:solidFill>
                          <a:latin typeface="+mn-lt"/>
                          <a:cs typeface="Arial" panose="020B0604020202020204" pitchFamily="34" charset="0"/>
                        </a:rPr>
                        <a:t>III</a:t>
                      </a:r>
                      <a:endParaRPr lang="en-US" sz="2400" b="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kern="1200" dirty="0">
                          <a:solidFill>
                            <a:srgbClr val="002060"/>
                          </a:solidFill>
                          <a:latin typeface="+mn-lt"/>
                          <a:ea typeface="+mn-ea"/>
                          <a:cs typeface="Arial" panose="020B0604020202020204" pitchFamily="34" charset="0"/>
                        </a:rPr>
                        <a:t>2013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vi-VN" sz="2400" b="0" kern="1200">
                          <a:solidFill>
                            <a:srgbClr val="002060"/>
                          </a:solidFill>
                          <a:latin typeface="Calibri" panose="020F0502020204030204" pitchFamily="34" charset="0"/>
                          <a:ea typeface="+mn-ea"/>
                          <a:cs typeface="Calibri" panose="020F0502020204030204" pitchFamily="34" charset="0"/>
                        </a:rPr>
                        <a:t>1336 </a:t>
                      </a:r>
                      <a:r>
                        <a:rPr lang="en-US" sz="2400" b="0" kern="1200" smtClean="0">
                          <a:solidFill>
                            <a:srgbClr val="002060"/>
                          </a:solidFill>
                          <a:latin typeface="Calibri" panose="020F0502020204030204" pitchFamily="34" charset="0"/>
                          <a:ea typeface="+mn-ea"/>
                          <a:cs typeface="Calibri" panose="020F0502020204030204" pitchFamily="34" charset="0"/>
                        </a:rPr>
                        <a:t>street-based sex workers </a:t>
                      </a:r>
                      <a:r>
                        <a:rPr lang="en-US" sz="2400" b="0" kern="1200" baseline="0" smtClean="0">
                          <a:solidFill>
                            <a:srgbClr val="002060"/>
                          </a:solidFill>
                          <a:latin typeface="Calibri" panose="020F0502020204030204" pitchFamily="34" charset="0"/>
                          <a:ea typeface="+mn-ea"/>
                          <a:cs typeface="Calibri" panose="020F0502020204030204" pitchFamily="34" charset="0"/>
                        </a:rPr>
                        <a:t>(SSW)</a:t>
                      </a:r>
                      <a:endParaRPr lang="vi-VN" sz="2400" b="0" kern="1200" dirty="0">
                        <a:solidFill>
                          <a:srgbClr val="002060"/>
                        </a:solidFill>
                        <a:latin typeface="Calibri" panose="020F0502020204030204" pitchFamily="34" charset="0"/>
                        <a:ea typeface="+mn-ea"/>
                        <a:cs typeface="Calibri" panose="020F0502020204030204" pitchFamily="34" charset="0"/>
                      </a:endParaRPr>
                    </a:p>
                    <a:p>
                      <a:pPr algn="ctr"/>
                      <a:r>
                        <a:rPr lang="vi-VN" sz="2400" b="0" kern="1200">
                          <a:solidFill>
                            <a:srgbClr val="002060"/>
                          </a:solidFill>
                          <a:latin typeface="Calibri" panose="020F0502020204030204" pitchFamily="34" charset="0"/>
                          <a:ea typeface="+mn-ea"/>
                          <a:cs typeface="Calibri" panose="020F0502020204030204" pitchFamily="34" charset="0"/>
                        </a:rPr>
                        <a:t>1474</a:t>
                      </a:r>
                      <a:r>
                        <a:rPr lang="vi-VN" sz="2400" b="0" kern="1200" baseline="0">
                          <a:solidFill>
                            <a:srgbClr val="002060"/>
                          </a:solidFill>
                          <a:latin typeface="Calibri" panose="020F0502020204030204" pitchFamily="34" charset="0"/>
                          <a:ea typeface="+mn-ea"/>
                          <a:cs typeface="Calibri" panose="020F0502020204030204" pitchFamily="34" charset="0"/>
                        </a:rPr>
                        <a:t> </a:t>
                      </a:r>
                      <a:r>
                        <a:rPr lang="en-US" sz="2400" b="0" kern="1200" smtClean="0">
                          <a:solidFill>
                            <a:srgbClr val="002060"/>
                          </a:solidFill>
                          <a:latin typeface="Calibri" panose="020F0502020204030204" pitchFamily="34" charset="0"/>
                          <a:ea typeface="+mn-ea"/>
                          <a:cs typeface="Calibri" panose="020F0502020204030204" pitchFamily="34" charset="0"/>
                        </a:rPr>
                        <a:t>venue-based sex workers</a:t>
                      </a:r>
                      <a:r>
                        <a:rPr lang="en-US" sz="2400" b="0" kern="1200" baseline="0" smtClean="0">
                          <a:solidFill>
                            <a:srgbClr val="002060"/>
                          </a:solidFill>
                          <a:latin typeface="Calibri" panose="020F0502020204030204" pitchFamily="34" charset="0"/>
                          <a:ea typeface="+mn-ea"/>
                          <a:cs typeface="Calibri" panose="020F0502020204030204" pitchFamily="34" charset="0"/>
                        </a:rPr>
                        <a:t> </a:t>
                      </a:r>
                      <a:r>
                        <a:rPr lang="en-US" sz="2400" b="0" kern="1200" baseline="0" dirty="0">
                          <a:solidFill>
                            <a:srgbClr val="002060"/>
                          </a:solidFill>
                          <a:latin typeface="Calibri" panose="020F0502020204030204" pitchFamily="34" charset="0"/>
                          <a:ea typeface="+mn-ea"/>
                          <a:cs typeface="Calibri" panose="020F0502020204030204" pitchFamily="34" charset="0"/>
                        </a:rPr>
                        <a:t>(VSW)</a:t>
                      </a:r>
                      <a:r>
                        <a:rPr lang="vi-VN" sz="2400" b="0" kern="1200" baseline="0" dirty="0">
                          <a:solidFill>
                            <a:srgbClr val="002060"/>
                          </a:solidFill>
                          <a:latin typeface="Calibri" panose="020F0502020204030204" pitchFamily="34" charset="0"/>
                          <a:ea typeface="+mn-ea"/>
                          <a:cs typeface="Calibri" panose="020F0502020204030204" pitchFamily="34" charset="0"/>
                        </a:rPr>
                        <a:t>                                  </a:t>
                      </a:r>
                    </a:p>
                    <a:p>
                      <a:pPr algn="ctr"/>
                      <a:r>
                        <a:rPr lang="en-US" sz="2400" b="0" kern="1200" baseline="0" smtClean="0">
                          <a:solidFill>
                            <a:srgbClr val="002060"/>
                          </a:solidFill>
                          <a:latin typeface="Calibri" panose="020F0502020204030204" pitchFamily="34" charset="0"/>
                          <a:ea typeface="+mn-ea"/>
                          <a:cs typeface="Calibri" panose="020F0502020204030204" pitchFamily="34" charset="0"/>
                        </a:rPr>
                        <a:t>In 6 provinces</a:t>
                      </a:r>
                      <a:endParaRPr lang="vi-VN" sz="2400" b="0" kern="1200" dirty="0">
                        <a:solidFill>
                          <a:srgbClr val="002060"/>
                        </a:solidFill>
                        <a:latin typeface="Calibri" panose="020F0502020204030204" pitchFamily="34" charset="0"/>
                        <a:ea typeface="+mn-ea"/>
                        <a:cs typeface="Calibri" panose="020F050202020403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3698626791"/>
                  </a:ext>
                </a:extLst>
              </a:tr>
            </a:tbl>
          </a:graphicData>
        </a:graphic>
      </p:graphicFrame>
    </p:spTree>
    <p:extLst>
      <p:ext uri="{BB962C8B-B14F-4D97-AF65-F5344CB8AC3E}">
        <p14:creationId xmlns:p14="http://schemas.microsoft.com/office/powerpoint/2010/main" val="3445382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latin typeface="Arial" panose="020B0604020202020204" pitchFamily="34" charset="0"/>
                <a:cs typeface="Arial" panose="020B0604020202020204" pitchFamily="34" charset="0"/>
              </a:rPr>
              <a:t>Having ever heard of </a:t>
            </a:r>
            <a:r>
              <a:rPr lang="en-US" dirty="0">
                <a:latin typeface="Arial" panose="020B0604020202020204" pitchFamily="34" charset="0"/>
                <a:cs typeface="Arial" panose="020B0604020202020204" pitchFamily="34" charset="0"/>
              </a:rPr>
              <a:t>ATS</a:t>
            </a:r>
            <a:endParaRPr lang="vi-VN" dirty="0"/>
          </a:p>
        </p:txBody>
      </p:sp>
      <p:graphicFrame>
        <p:nvGraphicFramePr>
          <p:cNvPr id="9" name="Chart 8"/>
          <p:cNvGraphicFramePr/>
          <p:nvPr>
            <p:extLst>
              <p:ext uri="{D42A27DB-BD31-4B8C-83A1-F6EECF244321}">
                <p14:modId xmlns:p14="http://schemas.microsoft.com/office/powerpoint/2010/main" val="3559255711"/>
              </p:ext>
            </p:extLst>
          </p:nvPr>
        </p:nvGraphicFramePr>
        <p:xfrm>
          <a:off x="303628" y="1447800"/>
          <a:ext cx="8490438" cy="4868948"/>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303628" y="1047690"/>
            <a:ext cx="8840372" cy="400110"/>
          </a:xfrm>
          <a:prstGeom prst="rect">
            <a:avLst/>
          </a:prstGeom>
          <a:noFill/>
        </p:spPr>
        <p:txBody>
          <a:bodyPr wrap="square" rtlCol="0">
            <a:spAutoFit/>
          </a:bodyPr>
          <a:lstStyle/>
          <a:p>
            <a:r>
              <a:rPr lang="vi-VN" sz="2000" b="1"/>
              <a:t>% </a:t>
            </a:r>
            <a:r>
              <a:rPr lang="en-US" sz="2000" b="1" smtClean="0"/>
              <a:t>having ever heard of ATS among </a:t>
            </a:r>
            <a:r>
              <a:rPr lang="en-US" sz="2000" b="1" smtClean="0"/>
              <a:t>FSW </a:t>
            </a:r>
            <a:r>
              <a:rPr lang="en-US" sz="2000" b="1" smtClean="0"/>
              <a:t>in Ha Noi</a:t>
            </a:r>
            <a:r>
              <a:rPr lang="en-US" sz="2000" b="1"/>
              <a:t>, </a:t>
            </a:r>
            <a:r>
              <a:rPr lang="en-US" sz="2000" b="1"/>
              <a:t>D</a:t>
            </a:r>
            <a:r>
              <a:rPr lang="en-US" sz="2000" b="1" smtClean="0"/>
              <a:t>a Nang and HCMC </a:t>
            </a:r>
            <a:r>
              <a:rPr lang="en-US" sz="2000" b="1" dirty="0"/>
              <a:t>(n = 270)</a:t>
            </a:r>
            <a:endParaRPr lang="vi-VN" sz="2000" b="1" dirty="0"/>
          </a:p>
        </p:txBody>
      </p:sp>
      <p:sp>
        <p:nvSpPr>
          <p:cNvPr id="5" name="TextBox 4"/>
          <p:cNvSpPr txBox="1"/>
          <p:nvPr/>
        </p:nvSpPr>
        <p:spPr>
          <a:xfrm>
            <a:off x="536770" y="6316748"/>
            <a:ext cx="8024153" cy="492443"/>
          </a:xfrm>
          <a:prstGeom prst="rect">
            <a:avLst/>
          </a:prstGeom>
          <a:noFill/>
        </p:spPr>
        <p:txBody>
          <a:bodyPr wrap="square" rtlCol="0">
            <a:spAutoFit/>
          </a:bodyPr>
          <a:lstStyle/>
          <a:p>
            <a:pPr algn="just"/>
            <a:r>
              <a:rPr lang="vi-VN" sz="1300" i="1"/>
              <a:t>UNODC (2012), </a:t>
            </a:r>
            <a:r>
              <a:rPr lang="en-US" sz="1300" i="1"/>
              <a:t>Amphetamine-type stimulants in Vietnam</a:t>
            </a:r>
            <a:r>
              <a:rPr lang="vi-VN" sz="1300" i="1"/>
              <a:t> – </a:t>
            </a:r>
            <a:r>
              <a:rPr lang="en-US" sz="1300"/>
              <a:t>Review Of The Availability, Use And Implications For Health And Security</a:t>
            </a:r>
            <a:endParaRPr lang="vi-VN" sz="1300" i="1" dirty="0">
              <a:cs typeface="Arial" panose="020B0604020202020204" pitchFamily="34" charset="0"/>
            </a:endParaRPr>
          </a:p>
        </p:txBody>
      </p:sp>
      <p:sp>
        <p:nvSpPr>
          <p:cNvPr id="6" name="TextBox 5"/>
          <p:cNvSpPr txBox="1"/>
          <p:nvPr/>
        </p:nvSpPr>
        <p:spPr>
          <a:xfrm>
            <a:off x="4419600" y="5926366"/>
            <a:ext cx="1180514" cy="369332"/>
          </a:xfrm>
          <a:prstGeom prst="rect">
            <a:avLst/>
          </a:prstGeom>
          <a:solidFill>
            <a:schemeClr val="bg1"/>
          </a:solidFill>
        </p:spPr>
        <p:txBody>
          <a:bodyPr wrap="square" rtlCol="0">
            <a:spAutoFit/>
          </a:bodyPr>
          <a:lstStyle/>
          <a:p>
            <a:pPr algn="ctr"/>
            <a:r>
              <a:rPr lang="en-US" b="1" smtClean="0"/>
              <a:t>Ice</a:t>
            </a:r>
            <a:endParaRPr lang="en-GB" b="1"/>
          </a:p>
        </p:txBody>
      </p:sp>
      <p:sp>
        <p:nvSpPr>
          <p:cNvPr id="7" name="TextBox 6"/>
          <p:cNvSpPr txBox="1"/>
          <p:nvPr/>
        </p:nvSpPr>
        <p:spPr>
          <a:xfrm>
            <a:off x="6934200" y="5914698"/>
            <a:ext cx="1180514" cy="369332"/>
          </a:xfrm>
          <a:prstGeom prst="rect">
            <a:avLst/>
          </a:prstGeom>
          <a:solidFill>
            <a:schemeClr val="bg1"/>
          </a:solidFill>
        </p:spPr>
        <p:txBody>
          <a:bodyPr wrap="square" rtlCol="0">
            <a:spAutoFit/>
          </a:bodyPr>
          <a:lstStyle/>
          <a:p>
            <a:pPr algn="ctr"/>
            <a:r>
              <a:rPr lang="en-US" b="1" smtClean="0"/>
              <a:t>Ecstasy</a:t>
            </a:r>
            <a:endParaRPr lang="en-GB" b="1"/>
          </a:p>
        </p:txBody>
      </p:sp>
    </p:spTree>
    <p:extLst>
      <p:ext uri="{BB962C8B-B14F-4D97-AF65-F5344CB8AC3E}">
        <p14:creationId xmlns:p14="http://schemas.microsoft.com/office/powerpoint/2010/main" val="9854677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024" y="228600"/>
            <a:ext cx="8229600" cy="743712"/>
          </a:xfrm>
        </p:spPr>
        <p:txBody>
          <a:bodyPr>
            <a:normAutofit/>
          </a:bodyPr>
          <a:lstStyle/>
          <a:p>
            <a:r>
              <a:rPr lang="en-US" smtClean="0">
                <a:latin typeface="Arial" panose="020B0604020202020204" pitchFamily="34" charset="0"/>
                <a:cs typeface="Arial" panose="020B0604020202020204" pitchFamily="34" charset="0"/>
              </a:rPr>
              <a:t>Having ever used </a:t>
            </a:r>
            <a:r>
              <a:rPr lang="en-US" sz="3600" dirty="0">
                <a:solidFill>
                  <a:schemeClr val="bg1"/>
                </a:solidFill>
                <a:latin typeface="Arial" panose="020B0604020202020204" pitchFamily="34" charset="0"/>
                <a:cs typeface="Arial" panose="020B0604020202020204" pitchFamily="34" charset="0"/>
              </a:rPr>
              <a:t>ATS</a:t>
            </a:r>
            <a:endParaRPr lang="vi-VN" sz="3600" dirty="0">
              <a:solidFill>
                <a:schemeClr val="bg1"/>
              </a:solidFill>
              <a:latin typeface="Arial" panose="020B0604020202020204" pitchFamily="34" charset="0"/>
              <a:cs typeface="Arial" panose="020B0604020202020204" pitchFamily="34" charset="0"/>
            </a:endParaRPr>
          </a:p>
        </p:txBody>
      </p:sp>
      <p:graphicFrame>
        <p:nvGraphicFramePr>
          <p:cNvPr id="6" name="Chart 5"/>
          <p:cNvGraphicFramePr/>
          <p:nvPr>
            <p:extLst>
              <p:ext uri="{D42A27DB-BD31-4B8C-83A1-F6EECF244321}">
                <p14:modId xmlns:p14="http://schemas.microsoft.com/office/powerpoint/2010/main" val="3889762536"/>
              </p:ext>
            </p:extLst>
          </p:nvPr>
        </p:nvGraphicFramePr>
        <p:xfrm>
          <a:off x="228600" y="1172598"/>
          <a:ext cx="8641666" cy="4642977"/>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518013" y="5980837"/>
            <a:ext cx="8575854" cy="677108"/>
          </a:xfrm>
          <a:prstGeom prst="rect">
            <a:avLst/>
          </a:prstGeom>
          <a:noFill/>
        </p:spPr>
        <p:txBody>
          <a:bodyPr wrap="square" rtlCol="0">
            <a:spAutoFit/>
          </a:bodyPr>
          <a:lstStyle/>
          <a:p>
            <a:pPr algn="just"/>
            <a:r>
              <a:rPr lang="vi-VN" sz="1200" i="1"/>
              <a:t>UNODC (2012), </a:t>
            </a:r>
            <a:r>
              <a:rPr lang="en-US" sz="1200" i="1"/>
              <a:t>Amphetamine-type stimulants in Vietnam</a:t>
            </a:r>
            <a:r>
              <a:rPr lang="vi-VN" sz="1200" i="1"/>
              <a:t> – </a:t>
            </a:r>
            <a:r>
              <a:rPr lang="en-US" sz="1200"/>
              <a:t>Review Of The Availability, Use And Implications For Health </a:t>
            </a:r>
            <a:r>
              <a:rPr lang="en-US" sz="1200"/>
              <a:t>And </a:t>
            </a:r>
            <a:r>
              <a:rPr lang="en-US" sz="1200" smtClean="0"/>
              <a:t>Security</a:t>
            </a:r>
            <a:endParaRPr lang="vi-VN" sz="1200" i="1" dirty="0">
              <a:cs typeface="Arial" panose="020B0604020202020204" pitchFamily="34" charset="0"/>
            </a:endParaRPr>
          </a:p>
          <a:p>
            <a:pPr algn="just"/>
            <a:r>
              <a:rPr lang="vi-VN" sz="1300" i="1" smtClean="0">
                <a:cs typeface="Arial" panose="020B0604020202020204" pitchFamily="34" charset="0"/>
              </a:rPr>
              <a:t>H</a:t>
            </a:r>
            <a:r>
              <a:rPr lang="en-US" sz="1300" i="1" smtClean="0">
                <a:cs typeface="Arial" panose="020B0604020202020204" pitchFamily="34" charset="0"/>
              </a:rPr>
              <a:t>o</a:t>
            </a:r>
            <a:r>
              <a:rPr lang="vi-VN" sz="1300" i="1" smtClean="0">
                <a:cs typeface="Arial" panose="020B0604020202020204" pitchFamily="34" charset="0"/>
              </a:rPr>
              <a:t> Th</a:t>
            </a:r>
            <a:r>
              <a:rPr lang="en-US" sz="1300" i="1" smtClean="0">
                <a:cs typeface="Arial" panose="020B0604020202020204" pitchFamily="34" charset="0"/>
              </a:rPr>
              <a:t>i</a:t>
            </a:r>
            <a:r>
              <a:rPr lang="vi-VN" sz="1300" i="1" smtClean="0">
                <a:cs typeface="Arial" panose="020B0604020202020204" pitchFamily="34" charset="0"/>
              </a:rPr>
              <a:t> Hi</a:t>
            </a:r>
            <a:r>
              <a:rPr lang="en-US" sz="1300" i="1" smtClean="0">
                <a:cs typeface="Arial" panose="020B0604020202020204" pitchFamily="34" charset="0"/>
              </a:rPr>
              <a:t>e</a:t>
            </a:r>
            <a:r>
              <a:rPr lang="vi-VN" sz="1300" i="1" smtClean="0">
                <a:cs typeface="Arial" panose="020B0604020202020204" pitchFamily="34" charset="0"/>
              </a:rPr>
              <a:t>n </a:t>
            </a:r>
            <a:r>
              <a:rPr lang="vi-VN" sz="1300" i="1" dirty="0">
                <a:cs typeface="Arial" panose="020B0604020202020204" pitchFamily="34" charset="0"/>
              </a:rPr>
              <a:t>(2013</a:t>
            </a:r>
            <a:r>
              <a:rPr lang="vi-VN" sz="1300" i="1">
                <a:cs typeface="Arial" panose="020B0604020202020204" pitchFamily="34" charset="0"/>
              </a:rPr>
              <a:t>), </a:t>
            </a:r>
            <a:r>
              <a:rPr lang="en-US" sz="1300" i="1" smtClean="0">
                <a:cs typeface="Arial" panose="020B0604020202020204" pitchFamily="34" charset="0"/>
              </a:rPr>
              <a:t>Use</a:t>
            </a:r>
            <a:r>
              <a:rPr lang="vi-VN" sz="1300" i="1" smtClean="0">
                <a:cs typeface="Arial" panose="020B0604020202020204" pitchFamily="34" charset="0"/>
              </a:rPr>
              <a:t> </a:t>
            </a:r>
            <a:r>
              <a:rPr lang="en-US" sz="1300" i="1" smtClean="0">
                <a:cs typeface="Arial" panose="020B0604020202020204" pitchFamily="34" charset="0"/>
              </a:rPr>
              <a:t>of </a:t>
            </a:r>
            <a:r>
              <a:rPr lang="vi-VN" sz="1300" i="1" smtClean="0">
                <a:cs typeface="Arial" panose="020B0604020202020204" pitchFamily="34" charset="0"/>
              </a:rPr>
              <a:t>ATS </a:t>
            </a:r>
            <a:r>
              <a:rPr lang="en-US" sz="1300" i="1" smtClean="0">
                <a:cs typeface="Arial" panose="020B0604020202020204" pitchFamily="34" charset="0"/>
              </a:rPr>
              <a:t>among</a:t>
            </a:r>
            <a:r>
              <a:rPr lang="vi-VN" sz="1300" i="1" smtClean="0">
                <a:cs typeface="Arial" panose="020B0604020202020204" pitchFamily="34" charset="0"/>
              </a:rPr>
              <a:t> </a:t>
            </a:r>
            <a:r>
              <a:rPr lang="vi-VN" sz="1300" i="1">
                <a:cs typeface="Arial" panose="020B0604020202020204" pitchFamily="34" charset="0"/>
              </a:rPr>
              <a:t>FSW </a:t>
            </a:r>
            <a:r>
              <a:rPr lang="en-US" sz="1300" i="1" smtClean="0">
                <a:cs typeface="Arial" panose="020B0604020202020204" pitchFamily="34" charset="0"/>
              </a:rPr>
              <a:t>in</a:t>
            </a:r>
            <a:r>
              <a:rPr lang="vi-VN" sz="1300" i="1" smtClean="0">
                <a:cs typeface="Arial" panose="020B0604020202020204" pitchFamily="34" charset="0"/>
              </a:rPr>
              <a:t> H</a:t>
            </a:r>
            <a:r>
              <a:rPr lang="en-US" sz="1300" i="1" smtClean="0">
                <a:cs typeface="Arial" panose="020B0604020202020204" pitchFamily="34" charset="0"/>
              </a:rPr>
              <a:t>a</a:t>
            </a:r>
            <a:r>
              <a:rPr lang="vi-VN" sz="1300" i="1" smtClean="0">
                <a:cs typeface="Arial" panose="020B0604020202020204" pitchFamily="34" charset="0"/>
              </a:rPr>
              <a:t> N</a:t>
            </a:r>
            <a:r>
              <a:rPr lang="en-US" sz="1300" i="1" smtClean="0">
                <a:cs typeface="Arial" panose="020B0604020202020204" pitchFamily="34" charset="0"/>
              </a:rPr>
              <a:t>o</a:t>
            </a:r>
            <a:r>
              <a:rPr lang="vi-VN" sz="1300" i="1" smtClean="0">
                <a:cs typeface="Arial" panose="020B0604020202020204" pitchFamily="34" charset="0"/>
              </a:rPr>
              <a:t>i</a:t>
            </a:r>
            <a:r>
              <a:rPr lang="vi-VN" sz="1300" i="1">
                <a:cs typeface="Arial" panose="020B0604020202020204" pitchFamily="34" charset="0"/>
              </a:rPr>
              <a:t>, </a:t>
            </a:r>
            <a:r>
              <a:rPr lang="en-US" sz="1300" i="1" smtClean="0">
                <a:cs typeface="Arial" panose="020B0604020202020204" pitchFamily="34" charset="0"/>
              </a:rPr>
              <a:t>Presented at the V National AIDS conference</a:t>
            </a:r>
            <a:endParaRPr lang="vi-VN" sz="1300" i="1" dirty="0">
              <a:cs typeface="Arial" panose="020B0604020202020204" pitchFamily="34" charset="0"/>
            </a:endParaRPr>
          </a:p>
          <a:p>
            <a:pPr algn="just"/>
            <a:r>
              <a:rPr lang="en-US" sz="1300" i="1">
                <a:cs typeface="Arial" panose="020B0604020202020204" pitchFamily="34" charset="0"/>
              </a:rPr>
              <a:t>National Institute of Hygiene and Epidemiology </a:t>
            </a:r>
            <a:r>
              <a:rPr lang="vi-VN" sz="1300" i="1">
                <a:cs typeface="Arial" panose="020B0604020202020204" pitchFamily="34" charset="0"/>
              </a:rPr>
              <a:t>(2015), </a:t>
            </a:r>
            <a:r>
              <a:rPr lang="en-US" sz="1300" i="1">
                <a:cs typeface="Arial" panose="020B0604020202020204" pitchFamily="34" charset="0"/>
              </a:rPr>
              <a:t>Investigation report of</a:t>
            </a:r>
            <a:r>
              <a:rPr lang="vi-VN" sz="1300" i="1">
                <a:cs typeface="Arial" panose="020B0604020202020204" pitchFamily="34" charset="0"/>
              </a:rPr>
              <a:t> IBBS </a:t>
            </a:r>
            <a:r>
              <a:rPr lang="en-US" sz="1300" i="1">
                <a:cs typeface="Arial" panose="020B0604020202020204" pitchFamily="34" charset="0"/>
              </a:rPr>
              <a:t>round</a:t>
            </a:r>
            <a:r>
              <a:rPr lang="vi-VN" sz="1300" i="1">
                <a:cs typeface="Arial" panose="020B0604020202020204" pitchFamily="34" charset="0"/>
              </a:rPr>
              <a:t> III</a:t>
            </a:r>
            <a:r>
              <a:rPr lang="en-US" sz="1300" i="1">
                <a:cs typeface="Arial" panose="020B0604020202020204" pitchFamily="34" charset="0"/>
              </a:rPr>
              <a:t>-year</a:t>
            </a:r>
            <a:r>
              <a:rPr lang="vi-VN" sz="1300" i="1">
                <a:cs typeface="Arial" panose="020B0604020202020204" pitchFamily="34" charset="0"/>
              </a:rPr>
              <a:t> </a:t>
            </a:r>
            <a:r>
              <a:rPr lang="vi-VN" sz="1300" i="1" smtClean="0">
                <a:cs typeface="Arial" panose="020B0604020202020204" pitchFamily="34" charset="0"/>
              </a:rPr>
              <a:t>2013</a:t>
            </a:r>
            <a:endParaRPr lang="vi-VN" sz="1300" i="1">
              <a:cs typeface="Arial" panose="020B0604020202020204" pitchFamily="34" charset="0"/>
            </a:endParaRPr>
          </a:p>
        </p:txBody>
      </p:sp>
      <p:sp>
        <p:nvSpPr>
          <p:cNvPr id="9" name="TextBox 8"/>
          <p:cNvSpPr txBox="1"/>
          <p:nvPr/>
        </p:nvSpPr>
        <p:spPr>
          <a:xfrm>
            <a:off x="1828800" y="1201501"/>
            <a:ext cx="4419600" cy="400110"/>
          </a:xfrm>
          <a:prstGeom prst="rect">
            <a:avLst/>
          </a:prstGeom>
          <a:noFill/>
        </p:spPr>
        <p:txBody>
          <a:bodyPr wrap="square" rtlCol="0">
            <a:spAutoFit/>
          </a:bodyPr>
          <a:lstStyle/>
          <a:p>
            <a:r>
              <a:rPr lang="vi-VN" sz="2000" b="1"/>
              <a:t>% </a:t>
            </a:r>
            <a:r>
              <a:rPr lang="en-US" sz="2000" b="1" smtClean="0"/>
              <a:t>Having ever used </a:t>
            </a:r>
            <a:r>
              <a:rPr lang="en-US" sz="2000" b="1"/>
              <a:t>ATS </a:t>
            </a:r>
            <a:r>
              <a:rPr lang="en-US" sz="2000" b="1" smtClean="0"/>
              <a:t>(self reports)</a:t>
            </a:r>
            <a:endParaRPr lang="vi-VN" sz="2000" b="1" dirty="0"/>
          </a:p>
        </p:txBody>
      </p:sp>
    </p:spTree>
    <p:extLst>
      <p:ext uri="{BB962C8B-B14F-4D97-AF65-F5344CB8AC3E}">
        <p14:creationId xmlns:p14="http://schemas.microsoft.com/office/powerpoint/2010/main" val="5820286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024" y="228600"/>
            <a:ext cx="8229600" cy="743712"/>
          </a:xfrm>
        </p:spPr>
        <p:txBody>
          <a:bodyPr>
            <a:normAutofit/>
          </a:bodyPr>
          <a:lstStyle/>
          <a:p>
            <a:r>
              <a:rPr lang="en-US" smtClean="0"/>
              <a:t>Urine test – positive for </a:t>
            </a:r>
            <a:r>
              <a:rPr lang="en-US" dirty="0"/>
              <a:t>ATS</a:t>
            </a:r>
            <a:endParaRPr lang="vi-VN" sz="36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783378" y="1166653"/>
            <a:ext cx="7903422" cy="707886"/>
          </a:xfrm>
          <a:prstGeom prst="rect">
            <a:avLst/>
          </a:prstGeom>
          <a:noFill/>
        </p:spPr>
        <p:txBody>
          <a:bodyPr wrap="square" rtlCol="0">
            <a:spAutoFit/>
          </a:bodyPr>
          <a:lstStyle/>
          <a:p>
            <a:r>
              <a:rPr lang="en-US" sz="2000" b="1"/>
              <a:t>% </a:t>
            </a:r>
            <a:r>
              <a:rPr lang="en-US" sz="2000" b="1"/>
              <a:t>Positive urine results of the presence of </a:t>
            </a:r>
            <a:r>
              <a:rPr lang="en-US" sz="2000" b="1"/>
              <a:t>ATS </a:t>
            </a:r>
            <a:r>
              <a:rPr lang="en-US" sz="2000" b="1" smtClean="0"/>
              <a:t>among</a:t>
            </a:r>
            <a:r>
              <a:rPr lang="en-US" sz="2000" b="1" smtClean="0"/>
              <a:t> </a:t>
            </a:r>
            <a:r>
              <a:rPr lang="en-US" sz="2000" b="1"/>
              <a:t>SSW </a:t>
            </a:r>
            <a:r>
              <a:rPr lang="en-US" sz="2000" b="1" smtClean="0"/>
              <a:t>and </a:t>
            </a:r>
            <a:r>
              <a:rPr lang="en-US" sz="2000" b="1" dirty="0"/>
              <a:t>VSW, IBBS 2013</a:t>
            </a:r>
            <a:endParaRPr lang="vi-VN" sz="2000" b="1" dirty="0"/>
          </a:p>
        </p:txBody>
      </p:sp>
      <p:graphicFrame>
        <p:nvGraphicFramePr>
          <p:cNvPr id="5" name="Chart 4"/>
          <p:cNvGraphicFramePr>
            <a:graphicFrameLocks noChangeAspect="1"/>
          </p:cNvGraphicFramePr>
          <p:nvPr>
            <p:extLst>
              <p:ext uri="{D42A27DB-BD31-4B8C-83A1-F6EECF244321}">
                <p14:modId xmlns:p14="http://schemas.microsoft.com/office/powerpoint/2010/main" val="2870049457"/>
              </p:ext>
            </p:extLst>
          </p:nvPr>
        </p:nvGraphicFramePr>
        <p:xfrm>
          <a:off x="304800" y="1676400"/>
          <a:ext cx="83820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709897" y="6465277"/>
            <a:ext cx="8575854" cy="292388"/>
          </a:xfrm>
          <a:prstGeom prst="rect">
            <a:avLst/>
          </a:prstGeom>
          <a:noFill/>
        </p:spPr>
        <p:txBody>
          <a:bodyPr wrap="square" rtlCol="0">
            <a:spAutoFit/>
          </a:bodyPr>
          <a:lstStyle/>
          <a:p>
            <a:pPr algn="just"/>
            <a:r>
              <a:rPr lang="en-US" sz="1300" i="1">
                <a:cs typeface="Arial" panose="020B0604020202020204" pitchFamily="34" charset="0"/>
              </a:rPr>
              <a:t>National Institute of Hygiene and Epidemiology </a:t>
            </a:r>
            <a:r>
              <a:rPr lang="vi-VN" sz="1300" i="1">
                <a:cs typeface="Arial" panose="020B0604020202020204" pitchFamily="34" charset="0"/>
              </a:rPr>
              <a:t>(2015), </a:t>
            </a:r>
            <a:r>
              <a:rPr lang="en-US" sz="1300" i="1">
                <a:cs typeface="Arial" panose="020B0604020202020204" pitchFamily="34" charset="0"/>
              </a:rPr>
              <a:t>Investigation report of</a:t>
            </a:r>
            <a:r>
              <a:rPr lang="vi-VN" sz="1300" i="1">
                <a:cs typeface="Arial" panose="020B0604020202020204" pitchFamily="34" charset="0"/>
              </a:rPr>
              <a:t> IBBS </a:t>
            </a:r>
            <a:r>
              <a:rPr lang="en-US" sz="1300" i="1">
                <a:cs typeface="Arial" panose="020B0604020202020204" pitchFamily="34" charset="0"/>
              </a:rPr>
              <a:t>round</a:t>
            </a:r>
            <a:r>
              <a:rPr lang="vi-VN" sz="1300" i="1">
                <a:cs typeface="Arial" panose="020B0604020202020204" pitchFamily="34" charset="0"/>
              </a:rPr>
              <a:t> III</a:t>
            </a:r>
            <a:r>
              <a:rPr lang="en-US" sz="1300" i="1">
                <a:cs typeface="Arial" panose="020B0604020202020204" pitchFamily="34" charset="0"/>
              </a:rPr>
              <a:t>-year</a:t>
            </a:r>
            <a:r>
              <a:rPr lang="vi-VN" sz="1300" i="1">
                <a:cs typeface="Arial" panose="020B0604020202020204" pitchFamily="34" charset="0"/>
              </a:rPr>
              <a:t> 2013</a:t>
            </a:r>
            <a:endParaRPr lang="vi-VN" sz="1300" i="1">
              <a:cs typeface="Arial" panose="020B0604020202020204" pitchFamily="34" charset="0"/>
            </a:endParaRPr>
          </a:p>
        </p:txBody>
      </p:sp>
    </p:spTree>
    <p:extLst>
      <p:ext uri="{BB962C8B-B14F-4D97-AF65-F5344CB8AC3E}">
        <p14:creationId xmlns:p14="http://schemas.microsoft.com/office/powerpoint/2010/main" val="793116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288926"/>
            <a:ext cx="7886700" cy="549274"/>
          </a:xfrm>
        </p:spPr>
        <p:txBody>
          <a:bodyPr>
            <a:noAutofit/>
          </a:bodyPr>
          <a:lstStyle/>
          <a:p>
            <a:r>
              <a:rPr lang="en-US" sz="3600" b="1" smtClean="0">
                <a:solidFill>
                  <a:schemeClr val="bg1"/>
                </a:solidFill>
                <a:latin typeface="Arial" panose="020B0604020202020204" pitchFamily="34" charset="0"/>
                <a:cs typeface="Arial" panose="020B0604020202020204" pitchFamily="34" charset="0"/>
              </a:rPr>
              <a:t>List of studies</a:t>
            </a:r>
            <a:endParaRPr lang="en-US" sz="3600" b="1" dirty="0">
              <a:solidFill>
                <a:schemeClr val="bg1"/>
              </a:solidFill>
              <a:latin typeface="Arial" panose="020B0604020202020204" pitchFamily="34" charset="0"/>
              <a:cs typeface="Arial" panose="020B0604020202020204" pitchFamily="34" charset="0"/>
            </a:endParaRPr>
          </a:p>
        </p:txBody>
      </p:sp>
      <p:graphicFrame>
        <p:nvGraphicFramePr>
          <p:cNvPr id="6" name="Content Placeholder 4"/>
          <p:cNvGraphicFramePr>
            <a:graphicFrameLocks/>
          </p:cNvGraphicFramePr>
          <p:nvPr>
            <p:extLst>
              <p:ext uri="{D42A27DB-BD31-4B8C-83A1-F6EECF244321}">
                <p14:modId xmlns:p14="http://schemas.microsoft.com/office/powerpoint/2010/main" val="4029037569"/>
              </p:ext>
            </p:extLst>
          </p:nvPr>
        </p:nvGraphicFramePr>
        <p:xfrm>
          <a:off x="82060" y="1022863"/>
          <a:ext cx="8991600" cy="5758937"/>
        </p:xfrm>
        <a:graphic>
          <a:graphicData uri="http://schemas.openxmlformats.org/drawingml/2006/table">
            <a:tbl>
              <a:tblPr firstRow="1" bandRow="1">
                <a:effectLst>
                  <a:outerShdw blurRad="50800" dist="38100" dir="2700000" algn="tl" rotWithShape="0">
                    <a:prstClr val="black">
                      <a:alpha val="40000"/>
                    </a:prstClr>
                  </a:outerShdw>
                </a:effectLst>
                <a:tableStyleId>{17292A2E-F333-43FB-9621-5CBBE7FDCDCB}</a:tableStyleId>
              </a:tblPr>
              <a:tblGrid>
                <a:gridCol w="4419600">
                  <a:extLst>
                    <a:ext uri="{9D8B030D-6E8A-4147-A177-3AD203B41FA5}">
                      <a16:colId xmlns:a16="http://schemas.microsoft.com/office/drawing/2014/main" xmlns="" val="20000"/>
                    </a:ext>
                  </a:extLst>
                </a:gridCol>
                <a:gridCol w="1066800">
                  <a:extLst>
                    <a:ext uri="{9D8B030D-6E8A-4147-A177-3AD203B41FA5}">
                      <a16:colId xmlns:a16="http://schemas.microsoft.com/office/drawing/2014/main" xmlns="" val="20002"/>
                    </a:ext>
                  </a:extLst>
                </a:gridCol>
                <a:gridCol w="1518140">
                  <a:extLst>
                    <a:ext uri="{9D8B030D-6E8A-4147-A177-3AD203B41FA5}">
                      <a16:colId xmlns:a16="http://schemas.microsoft.com/office/drawing/2014/main" xmlns="" val="20003"/>
                    </a:ext>
                  </a:extLst>
                </a:gridCol>
                <a:gridCol w="1987060">
                  <a:extLst>
                    <a:ext uri="{9D8B030D-6E8A-4147-A177-3AD203B41FA5}">
                      <a16:colId xmlns:a16="http://schemas.microsoft.com/office/drawing/2014/main" xmlns="" val="20004"/>
                    </a:ext>
                  </a:extLst>
                </a:gridCol>
              </a:tblGrid>
              <a:tr h="788660">
                <a:tc>
                  <a:txBody>
                    <a:bodyPr/>
                    <a:lstStyle/>
                    <a:p>
                      <a:pPr algn="l"/>
                      <a:r>
                        <a:rPr lang="en-US" sz="2200" b="1" kern="1200" baseline="0" smtClean="0">
                          <a:solidFill>
                            <a:srgbClr val="7030A0"/>
                          </a:solidFill>
                          <a:latin typeface="+mn-lt"/>
                          <a:ea typeface="+mn-ea"/>
                          <a:cs typeface="+mn-cs"/>
                        </a:rPr>
                        <a:t>Study</a:t>
                      </a:r>
                      <a:endParaRPr lang="en-US" sz="2200" b="1" kern="1200" dirty="0">
                        <a:solidFill>
                          <a:srgbClr val="7030A0"/>
                        </a:solidFill>
                        <a:latin typeface="+mn-lt"/>
                        <a:ea typeface="+mn-ea"/>
                        <a:cs typeface="+mn-cs"/>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200" smtClean="0">
                          <a:solidFill>
                            <a:srgbClr val="7030A0"/>
                          </a:solidFill>
                          <a:latin typeface="+mn-lt"/>
                        </a:rPr>
                        <a:t>Year</a:t>
                      </a:r>
                      <a:endParaRPr lang="en-US" sz="22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200" smtClean="0">
                          <a:solidFill>
                            <a:srgbClr val="7030A0"/>
                          </a:solidFill>
                          <a:latin typeface="+mn-lt"/>
                          <a:cs typeface="Arial" panose="020B0604020202020204" pitchFamily="34" charset="0"/>
                        </a:rPr>
                        <a:t>Population</a:t>
                      </a:r>
                      <a:endParaRPr lang="en-US" sz="22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200" smtClean="0">
                          <a:solidFill>
                            <a:srgbClr val="7030A0"/>
                          </a:solidFill>
                          <a:latin typeface="+mn-lt"/>
                          <a:cs typeface="Arial" panose="020B0604020202020204" pitchFamily="34" charset="0"/>
                        </a:rPr>
                        <a:t>Measurement</a:t>
                      </a:r>
                      <a:r>
                        <a:rPr lang="en-US" sz="2200" baseline="0" smtClean="0">
                          <a:solidFill>
                            <a:srgbClr val="7030A0"/>
                          </a:solidFill>
                          <a:latin typeface="+mn-lt"/>
                          <a:cs typeface="Arial" panose="020B0604020202020204" pitchFamily="34" charset="0"/>
                        </a:rPr>
                        <a:t> of ATS use</a:t>
                      </a:r>
                      <a:endParaRPr lang="en-US" sz="2200" dirty="0">
                        <a:solidFill>
                          <a:srgbClr val="7030A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extLst>
                  <a:ext uri="{0D108BD9-81ED-4DB2-BD59-A6C34878D82A}">
                    <a16:rowId xmlns:a16="http://schemas.microsoft.com/office/drawing/2014/main" xmlns="" val="10000"/>
                  </a:ext>
                </a:extLst>
              </a:tr>
              <a:tr h="1097280">
                <a:tc>
                  <a:txBody>
                    <a:bodyPr/>
                    <a:lstStyle/>
                    <a:p>
                      <a:r>
                        <a:rPr lang="en-US" sz="2200" smtClean="0">
                          <a:solidFill>
                            <a:srgbClr val="002060"/>
                          </a:solidFill>
                          <a:latin typeface="+mn-lt"/>
                          <a:cs typeface="Arial" panose="020B0604020202020204" pitchFamily="34" charset="0"/>
                        </a:rPr>
                        <a:t>ATS use among</a:t>
                      </a:r>
                      <a:r>
                        <a:rPr lang="en-US" sz="2200" baseline="0" smtClean="0">
                          <a:solidFill>
                            <a:srgbClr val="002060"/>
                          </a:solidFill>
                          <a:latin typeface="+mn-lt"/>
                          <a:cs typeface="Arial" panose="020B0604020202020204" pitchFamily="34" charset="0"/>
                        </a:rPr>
                        <a:t> high-risk groups in Ha Noi</a:t>
                      </a:r>
                      <a:r>
                        <a:rPr lang="en-US" sz="2200" baseline="0">
                          <a:solidFill>
                            <a:srgbClr val="002060"/>
                          </a:solidFill>
                          <a:latin typeface="+mn-lt"/>
                          <a:cs typeface="Arial" panose="020B0604020202020204" pitchFamily="34" charset="0"/>
                        </a:rPr>
                        <a:t>, </a:t>
                      </a:r>
                      <a:r>
                        <a:rPr lang="en-US" sz="2200" baseline="0" smtClean="0">
                          <a:solidFill>
                            <a:srgbClr val="002060"/>
                          </a:solidFill>
                          <a:latin typeface="+mn-lt"/>
                          <a:cs typeface="Arial" panose="020B0604020202020204" pitchFamily="34" charset="0"/>
                        </a:rPr>
                        <a:t>Đa Nang and Ho Chi Minh city</a:t>
                      </a:r>
                      <a:endParaRPr lang="en-US" sz="220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dirty="0">
                          <a:solidFill>
                            <a:srgbClr val="002060"/>
                          </a:solidFill>
                          <a:latin typeface="+mn-lt"/>
                          <a:cs typeface="+mn-cs"/>
                        </a:rPr>
                        <a:t>2011</a:t>
                      </a:r>
                      <a:endParaRPr lang="en-US" sz="22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baseline="0" dirty="0">
                          <a:solidFill>
                            <a:srgbClr val="002060"/>
                          </a:solidFill>
                          <a:latin typeface="+mn-lt"/>
                          <a:cs typeface="+mn-cs"/>
                        </a:rPr>
                        <a:t>DU</a:t>
                      </a:r>
                    </a:p>
                    <a:p>
                      <a:pPr algn="ctr"/>
                      <a:r>
                        <a:rPr lang="en-US" sz="2200" b="0" baseline="0" dirty="0">
                          <a:solidFill>
                            <a:srgbClr val="002060"/>
                          </a:solidFill>
                          <a:latin typeface="+mn-lt"/>
                          <a:cs typeface="+mn-cs"/>
                        </a:rPr>
                        <a:t>MSM</a:t>
                      </a:r>
                    </a:p>
                    <a:p>
                      <a:pPr algn="ctr"/>
                      <a:r>
                        <a:rPr lang="en-US" sz="2200" b="0" baseline="0" dirty="0">
                          <a:solidFill>
                            <a:srgbClr val="002060"/>
                          </a:solidFill>
                          <a:latin typeface="+mn-lt"/>
                          <a:cs typeface="+mn-cs"/>
                        </a:rPr>
                        <a:t>FSW</a:t>
                      </a:r>
                      <a:endParaRPr lang="en-US" sz="2200" b="1"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smtClean="0">
                          <a:solidFill>
                            <a:srgbClr val="002060"/>
                          </a:solidFill>
                          <a:latin typeface="+mn-lt"/>
                          <a:cs typeface="Arial" panose="020B0604020202020204" pitchFamily="34" charset="0"/>
                        </a:rPr>
                        <a:t>Self report</a:t>
                      </a:r>
                      <a:endParaRPr lang="en-US" sz="22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r h="465645">
                <a:tc>
                  <a:txBody>
                    <a:bodyPr/>
                    <a:lstStyle/>
                    <a:p>
                      <a:r>
                        <a:rPr lang="en-US" sz="2200" smtClean="0">
                          <a:solidFill>
                            <a:srgbClr val="002060"/>
                          </a:solidFill>
                          <a:latin typeface="+mn-lt"/>
                          <a:cs typeface="Arial" panose="020B0604020202020204" pitchFamily="34" charset="0"/>
                        </a:rPr>
                        <a:t>ATS</a:t>
                      </a:r>
                      <a:r>
                        <a:rPr lang="en-US" sz="2200" baseline="0" smtClean="0">
                          <a:solidFill>
                            <a:srgbClr val="002060"/>
                          </a:solidFill>
                          <a:latin typeface="+mn-lt"/>
                          <a:cs typeface="Arial" panose="020B0604020202020204" pitchFamily="34" charset="0"/>
                        </a:rPr>
                        <a:t> use among FSW groups in HaNoi</a:t>
                      </a:r>
                      <a:endParaRPr lang="en-US" sz="220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dirty="0">
                          <a:solidFill>
                            <a:srgbClr val="002060"/>
                          </a:solidFill>
                          <a:latin typeface="+mn-lt"/>
                          <a:cs typeface="+mn-cs"/>
                        </a:rPr>
                        <a:t>2012</a:t>
                      </a:r>
                      <a:endParaRPr lang="en-US" sz="22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mn-cs"/>
                        </a:rPr>
                        <a:t>FSW</a:t>
                      </a:r>
                      <a:endParaRPr lang="en-US" sz="2200" b="1"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smtClean="0">
                          <a:solidFill>
                            <a:srgbClr val="002060"/>
                          </a:solidFill>
                          <a:latin typeface="+mn-lt"/>
                          <a:cs typeface="Arial" panose="020B0604020202020204" pitchFamily="34" charset="0"/>
                        </a:rPr>
                        <a:t>Self report</a:t>
                      </a:r>
                      <a:endParaRPr lang="en-US" sz="22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762000">
                <a:tc>
                  <a:txBody>
                    <a:bodyPr/>
                    <a:lstStyle/>
                    <a:p>
                      <a:r>
                        <a:rPr lang="en-US" sz="2200" smtClean="0">
                          <a:solidFill>
                            <a:srgbClr val="002060"/>
                          </a:solidFill>
                          <a:latin typeface="+mn-lt"/>
                          <a:cs typeface="Arial" panose="020B0604020202020204" pitchFamily="34" charset="0"/>
                        </a:rPr>
                        <a:t>ATS use among</a:t>
                      </a:r>
                      <a:r>
                        <a:rPr lang="en-US" sz="2200" baseline="0" smtClean="0">
                          <a:solidFill>
                            <a:srgbClr val="002060"/>
                          </a:solidFill>
                          <a:latin typeface="+mn-lt"/>
                          <a:cs typeface="Arial" panose="020B0604020202020204" pitchFamily="34" charset="0"/>
                        </a:rPr>
                        <a:t> </a:t>
                      </a:r>
                      <a:r>
                        <a:rPr lang="en-US" sz="2200" b="0" baseline="0" smtClean="0">
                          <a:solidFill>
                            <a:srgbClr val="002060"/>
                          </a:solidFill>
                          <a:latin typeface="+mn-lt"/>
                          <a:cs typeface="+mn-cs"/>
                        </a:rPr>
                        <a:t>MSM groups in Ha Noi and HCM city</a:t>
                      </a:r>
                      <a:endParaRPr lang="en-US" sz="2200" b="1"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mn-cs"/>
                        </a:rPr>
                        <a:t>2014</a:t>
                      </a:r>
                      <a:endParaRPr lang="en-US" sz="2200" b="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rPr>
                        <a:t>MSM</a:t>
                      </a:r>
                      <a:endParaRPr lang="en-US" sz="2200" b="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smtClean="0">
                          <a:solidFill>
                            <a:srgbClr val="002060"/>
                          </a:solidFill>
                          <a:latin typeface="+mn-lt"/>
                          <a:cs typeface="Arial" panose="020B0604020202020204" pitchFamily="34" charset="0"/>
                        </a:rPr>
                        <a:t>Self report</a:t>
                      </a:r>
                      <a:endParaRPr lang="en-US" sz="22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7"/>
                  </a:ext>
                </a:extLst>
              </a:tr>
              <a:tr h="762000">
                <a:tc>
                  <a:txBody>
                    <a:bodyPr/>
                    <a:lstStyle/>
                    <a:p>
                      <a:r>
                        <a:rPr lang="en-US" sz="2200" b="0" baseline="0" smtClean="0">
                          <a:solidFill>
                            <a:srgbClr val="002060"/>
                          </a:solidFill>
                          <a:latin typeface="+mn-lt"/>
                          <a:cs typeface="Arial" panose="020B0604020202020204" pitchFamily="34" charset="0"/>
                        </a:rPr>
                        <a:t>A study on male sex workers </a:t>
                      </a:r>
                      <a:r>
                        <a:rPr lang="en-US" sz="2200" b="0" baseline="0" dirty="0">
                          <a:solidFill>
                            <a:srgbClr val="002060"/>
                          </a:solidFill>
                          <a:latin typeface="+mn-lt"/>
                          <a:cs typeface="Arial" panose="020B0604020202020204" pitchFamily="34" charset="0"/>
                        </a:rPr>
                        <a:t>(</a:t>
                      </a:r>
                      <a:r>
                        <a:rPr lang="en-US" sz="2200" b="0" dirty="0">
                          <a:solidFill>
                            <a:srgbClr val="002060"/>
                          </a:solidFill>
                          <a:latin typeface="+mn-lt"/>
                          <a:cs typeface="Arial" panose="020B0604020202020204" pitchFamily="34" charset="0"/>
                        </a:rPr>
                        <a:t>MSW</a:t>
                      </a:r>
                      <a:r>
                        <a:rPr lang="en-US" sz="2200" b="0">
                          <a:solidFill>
                            <a:srgbClr val="002060"/>
                          </a:solidFill>
                          <a:latin typeface="+mn-lt"/>
                          <a:cs typeface="Arial" panose="020B0604020202020204" pitchFamily="34" charset="0"/>
                        </a:rPr>
                        <a:t>)</a:t>
                      </a:r>
                      <a:r>
                        <a:rPr lang="en-US" sz="2200" b="0" baseline="0">
                          <a:solidFill>
                            <a:srgbClr val="002060"/>
                          </a:solidFill>
                          <a:latin typeface="+mn-lt"/>
                          <a:cs typeface="Arial" panose="020B0604020202020204" pitchFamily="34" charset="0"/>
                        </a:rPr>
                        <a:t> </a:t>
                      </a:r>
                      <a:r>
                        <a:rPr lang="en-US" sz="2200" b="0" baseline="0" smtClean="0">
                          <a:solidFill>
                            <a:srgbClr val="002060"/>
                          </a:solidFill>
                          <a:latin typeface="+mn-lt"/>
                          <a:cs typeface="Arial" panose="020B0604020202020204" pitchFamily="34" charset="0"/>
                        </a:rPr>
                        <a:t>in Ha Noi</a:t>
                      </a:r>
                      <a:endParaRPr lang="en-US" sz="2200" b="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Arial" panose="020B0604020202020204" pitchFamily="34" charset="0"/>
                        </a:rPr>
                        <a:t>2014</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Arial" panose="020B0604020202020204" pitchFamily="34" charset="0"/>
                        </a:rPr>
                        <a:t>MSW</a:t>
                      </a:r>
                      <a:r>
                        <a:rPr lang="en-US" sz="2200" b="0" baseline="0" dirty="0">
                          <a:solidFill>
                            <a:srgbClr val="002060"/>
                          </a:solidFill>
                          <a:latin typeface="+mn-lt"/>
                          <a:cs typeface="Arial" panose="020B0604020202020204" pitchFamily="34" charset="0"/>
                        </a:rPr>
                        <a:t> </a:t>
                      </a:r>
                      <a:endParaRPr lang="en-US" sz="2200" b="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smtClean="0">
                          <a:solidFill>
                            <a:srgbClr val="002060"/>
                          </a:solidFill>
                          <a:latin typeface="+mn-lt"/>
                          <a:cs typeface="Arial" panose="020B0604020202020204" pitchFamily="34" charset="0"/>
                        </a:rPr>
                        <a:t>Self report</a:t>
                      </a:r>
                      <a:endParaRPr lang="en-US" sz="22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64935055"/>
                  </a:ext>
                </a:extLst>
              </a:tr>
              <a:tr h="1097280">
                <a:tc>
                  <a:txBody>
                    <a:bodyPr/>
                    <a:lstStyle/>
                    <a:p>
                      <a:r>
                        <a:rPr lang="en-US" sz="2200" b="0">
                          <a:solidFill>
                            <a:srgbClr val="002060"/>
                          </a:solidFill>
                          <a:latin typeface="+mn-lt"/>
                          <a:cs typeface="Arial" panose="020B0604020202020204" pitchFamily="34" charset="0"/>
                        </a:rPr>
                        <a:t>IBBS </a:t>
                      </a:r>
                      <a:r>
                        <a:rPr lang="en-US" sz="2200" b="0" smtClean="0">
                          <a:solidFill>
                            <a:srgbClr val="002060"/>
                          </a:solidFill>
                          <a:latin typeface="+mn-lt"/>
                          <a:cs typeface="Arial" panose="020B0604020202020204" pitchFamily="34" charset="0"/>
                        </a:rPr>
                        <a:t>round</a:t>
                      </a:r>
                      <a:r>
                        <a:rPr lang="en-US" sz="2200" b="0" baseline="0" smtClean="0">
                          <a:solidFill>
                            <a:srgbClr val="002060"/>
                          </a:solidFill>
                          <a:latin typeface="+mn-lt"/>
                          <a:cs typeface="Arial" panose="020B0604020202020204" pitchFamily="34" charset="0"/>
                        </a:rPr>
                        <a:t> </a:t>
                      </a:r>
                      <a:r>
                        <a:rPr lang="en-US" sz="2200" b="0" baseline="0" dirty="0">
                          <a:solidFill>
                            <a:srgbClr val="002060"/>
                          </a:solidFill>
                          <a:latin typeface="+mn-lt"/>
                          <a:cs typeface="Arial" panose="020B0604020202020204" pitchFamily="34" charset="0"/>
                        </a:rPr>
                        <a:t>III</a:t>
                      </a:r>
                      <a:endParaRPr lang="en-US" sz="2200" b="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Arial" panose="020B0604020202020204" pitchFamily="34" charset="0"/>
                        </a:rPr>
                        <a:t>2013</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Arial" panose="020B0604020202020204" pitchFamily="34" charset="0"/>
                        </a:rPr>
                        <a:t>DU</a:t>
                      </a:r>
                    </a:p>
                    <a:p>
                      <a:pPr algn="ctr"/>
                      <a:r>
                        <a:rPr lang="en-US" sz="2200" b="0" dirty="0">
                          <a:solidFill>
                            <a:srgbClr val="002060"/>
                          </a:solidFill>
                          <a:latin typeface="+mn-lt"/>
                          <a:cs typeface="Arial" panose="020B0604020202020204" pitchFamily="34" charset="0"/>
                        </a:rPr>
                        <a:t>MSM </a:t>
                      </a:r>
                    </a:p>
                    <a:p>
                      <a:pPr algn="ctr"/>
                      <a:r>
                        <a:rPr lang="en-US" sz="2200" b="0" dirty="0">
                          <a:solidFill>
                            <a:srgbClr val="002060"/>
                          </a:solidFill>
                          <a:latin typeface="+mn-lt"/>
                          <a:cs typeface="Arial" panose="020B0604020202020204" pitchFamily="34" charset="0"/>
                        </a:rPr>
                        <a:t>FSW</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200" b="0" smtClean="0">
                          <a:solidFill>
                            <a:srgbClr val="002060"/>
                          </a:solidFill>
                          <a:latin typeface="+mn-lt"/>
                          <a:cs typeface="Arial" panose="020B0604020202020204" pitchFamily="34" charset="0"/>
                        </a:rPr>
                        <a:t>Urine test</a:t>
                      </a:r>
                      <a:endParaRPr lang="en-US" sz="22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942794197"/>
                  </a:ext>
                </a:extLst>
              </a:tr>
              <a:tr h="786072">
                <a:tc>
                  <a:txBody>
                    <a:bodyPr/>
                    <a:lstStyle/>
                    <a:p>
                      <a:r>
                        <a:rPr lang="en-US" sz="1900" b="0" baseline="0" smtClean="0">
                          <a:solidFill>
                            <a:srgbClr val="002060"/>
                          </a:solidFill>
                          <a:latin typeface="+mn-lt"/>
                          <a:cs typeface="Arial" panose="020B0604020202020204" pitchFamily="34" charset="0"/>
                        </a:rPr>
                        <a:t>Cost-effectiveness of </a:t>
                      </a:r>
                      <a:r>
                        <a:rPr lang="en-US" sz="1900" b="0" baseline="0" dirty="0" smtClean="0">
                          <a:solidFill>
                            <a:srgbClr val="002060"/>
                          </a:solidFill>
                          <a:latin typeface="+mn-lt"/>
                          <a:cs typeface="Arial" panose="020B0604020202020204" pitchFamily="34" charset="0"/>
                        </a:rPr>
                        <a:t>MMT vs</a:t>
                      </a:r>
                      <a:r>
                        <a:rPr lang="en-US" sz="1900" b="0" baseline="0" smtClean="0">
                          <a:solidFill>
                            <a:srgbClr val="002060"/>
                          </a:solidFill>
                          <a:latin typeface="+mn-lt"/>
                          <a:cs typeface="Arial" panose="020B0604020202020204" pitchFamily="34" charset="0"/>
                        </a:rPr>
                        <a:t>. </a:t>
                      </a:r>
                      <a:r>
                        <a:rPr lang="en-US" sz="1900" b="0" baseline="0" smtClean="0">
                          <a:solidFill>
                            <a:srgbClr val="002060"/>
                          </a:solidFill>
                          <a:latin typeface="+mn-lt"/>
                          <a:cs typeface="Arial" panose="020B0604020202020204" pitchFamily="34" charset="0"/>
                        </a:rPr>
                        <a:t>Compulsory center treatment in Hai Phong</a:t>
                      </a:r>
                      <a:endParaRPr lang="en-US" sz="1900" b="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a:solidFill>
                            <a:srgbClr val="002060"/>
                          </a:solidFill>
                          <a:latin typeface="+mn-lt"/>
                          <a:cs typeface="Arial" panose="020B0604020202020204" pitchFamily="34" charset="0"/>
                        </a:rPr>
                        <a:t>2014</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smtClean="0">
                          <a:solidFill>
                            <a:srgbClr val="002060"/>
                          </a:solidFill>
                          <a:latin typeface="+mn-lt"/>
                          <a:cs typeface="Arial" panose="020B0604020202020204" pitchFamily="34" charset="0"/>
                        </a:rPr>
                        <a:t>Pts </a:t>
                      </a:r>
                      <a:r>
                        <a:rPr lang="en-US" sz="2200" b="0" dirty="0">
                          <a:solidFill>
                            <a:srgbClr val="002060"/>
                          </a:solidFill>
                          <a:latin typeface="+mn-lt"/>
                          <a:cs typeface="Arial" panose="020B0604020202020204" pitchFamily="34" charset="0"/>
                        </a:rPr>
                        <a:t>methadone</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smtClean="0">
                          <a:solidFill>
                            <a:srgbClr val="002060"/>
                          </a:solidFill>
                          <a:latin typeface="+mn-lt"/>
                          <a:cs typeface="Arial" panose="020B0604020202020204" pitchFamily="34" charset="0"/>
                        </a:rPr>
                        <a:t>Self report</a:t>
                      </a:r>
                    </a:p>
                    <a:p>
                      <a:pPr algn="ctr"/>
                      <a:endParaRPr lang="en-US" sz="22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468504082"/>
                  </a:ext>
                </a:extLst>
              </a:tr>
            </a:tbl>
          </a:graphicData>
        </a:graphic>
      </p:graphicFrame>
    </p:spTree>
    <p:extLst>
      <p:ext uri="{BB962C8B-B14F-4D97-AF65-F5344CB8AC3E}">
        <p14:creationId xmlns:p14="http://schemas.microsoft.com/office/powerpoint/2010/main" val="1712372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5435" y="152400"/>
            <a:ext cx="8229600" cy="743712"/>
          </a:xfrm>
        </p:spPr>
        <p:txBody>
          <a:bodyPr>
            <a:normAutofit/>
          </a:bodyPr>
          <a:lstStyle/>
          <a:p>
            <a:r>
              <a:rPr lang="en-US" smtClean="0">
                <a:latin typeface="Arial" panose="020B0604020202020204" pitchFamily="34" charset="0"/>
                <a:cs typeface="Arial" panose="020B0604020202020204" pitchFamily="34" charset="0"/>
              </a:rPr>
              <a:t>Reasons for first use of </a:t>
            </a:r>
            <a:r>
              <a:rPr lang="en-US" dirty="0">
                <a:latin typeface="Arial" panose="020B0604020202020204" pitchFamily="34" charset="0"/>
                <a:cs typeface="Arial" panose="020B0604020202020204" pitchFamily="34" charset="0"/>
              </a:rPr>
              <a:t>ATS</a:t>
            </a:r>
            <a:endParaRPr lang="en-US" sz="3600"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33400" y="1219200"/>
            <a:ext cx="8229600" cy="5105400"/>
          </a:xfrm>
        </p:spPr>
        <p:style>
          <a:lnRef idx="2">
            <a:schemeClr val="accent4"/>
          </a:lnRef>
          <a:fillRef idx="1">
            <a:schemeClr val="lt1"/>
          </a:fillRef>
          <a:effectRef idx="0">
            <a:schemeClr val="accent4"/>
          </a:effectRef>
          <a:fontRef idx="minor">
            <a:schemeClr val="dk1"/>
          </a:fontRef>
        </p:style>
        <p:txBody>
          <a:bodyPr>
            <a:normAutofit fontScale="92500" lnSpcReduction="10000"/>
          </a:bodyPr>
          <a:lstStyle/>
          <a:p>
            <a:pPr algn="just">
              <a:lnSpc>
                <a:spcPct val="110000"/>
              </a:lnSpc>
            </a:pPr>
            <a:r>
              <a:rPr lang="vi-VN" i="1" smtClean="0">
                <a:solidFill>
                  <a:srgbClr val="002060"/>
                </a:solidFill>
              </a:rPr>
              <a:t>“…</a:t>
            </a:r>
            <a:r>
              <a:rPr lang="en-US" i="1" smtClean="0">
                <a:solidFill>
                  <a:srgbClr val="002060"/>
                </a:solidFill>
                <a:latin typeface="Arial" pitchFamily="34" charset="0"/>
                <a:cs typeface="Arial" pitchFamily="34" charset="0"/>
              </a:rPr>
              <a:t>I was invited</a:t>
            </a:r>
            <a:r>
              <a:rPr lang="vi-VN" i="1" smtClean="0">
                <a:solidFill>
                  <a:srgbClr val="002060"/>
                </a:solidFill>
                <a:latin typeface="Arial" pitchFamily="34" charset="0"/>
                <a:cs typeface="Arial" pitchFamily="34" charset="0"/>
              </a:rPr>
              <a:t>, </a:t>
            </a:r>
            <a:r>
              <a:rPr lang="en-US" i="1" smtClean="0">
                <a:solidFill>
                  <a:srgbClr val="002060"/>
                </a:solidFill>
                <a:latin typeface="Arial" pitchFamily="34" charset="0"/>
                <a:cs typeface="Arial" pitchFamily="34" charset="0"/>
              </a:rPr>
              <a:t>so is everyone</a:t>
            </a:r>
            <a:r>
              <a:rPr lang="vi-VN" i="1" smtClean="0">
                <a:solidFill>
                  <a:srgbClr val="002060"/>
                </a:solidFill>
              </a:rPr>
              <a:t>, </a:t>
            </a:r>
            <a:r>
              <a:rPr lang="en-US" i="1" smtClean="0">
                <a:solidFill>
                  <a:srgbClr val="002060"/>
                </a:solidFill>
                <a:latin typeface="Arial" pitchFamily="34" charset="0"/>
                <a:cs typeface="Arial" pitchFamily="34" charset="0"/>
              </a:rPr>
              <a:t>being addicted to anything results from someone’s invitation which leads to using it, nobody simply uses it unless he is invited, because we don’t know so we never use it, we use it when someone invites us</a:t>
            </a:r>
            <a:r>
              <a:rPr lang="vi-VN" i="1" smtClean="0">
                <a:solidFill>
                  <a:srgbClr val="002060"/>
                </a:solidFill>
              </a:rPr>
              <a:t> (</a:t>
            </a:r>
            <a:r>
              <a:rPr lang="en-US" i="1">
                <a:solidFill>
                  <a:srgbClr val="002060"/>
                </a:solidFill>
                <a:latin typeface="Arial" pitchFamily="34" charset="0"/>
                <a:cs typeface="Arial" pitchFamily="34" charset="0"/>
              </a:rPr>
              <a:t>VSW</a:t>
            </a:r>
            <a:r>
              <a:rPr lang="vi-VN" i="1">
                <a:solidFill>
                  <a:srgbClr val="002060"/>
                </a:solidFill>
                <a:latin typeface="Arial" pitchFamily="34" charset="0"/>
                <a:cs typeface="Arial" pitchFamily="34" charset="0"/>
              </a:rPr>
              <a:t>_Hai B</a:t>
            </a:r>
            <a:r>
              <a:rPr lang="en-US" i="1">
                <a:solidFill>
                  <a:srgbClr val="002060"/>
                </a:solidFill>
                <a:latin typeface="Arial" pitchFamily="34" charset="0"/>
                <a:cs typeface="Arial" pitchFamily="34" charset="0"/>
              </a:rPr>
              <a:t>a</a:t>
            </a:r>
            <a:r>
              <a:rPr lang="vi-VN" i="1">
                <a:solidFill>
                  <a:srgbClr val="002060"/>
                </a:solidFill>
                <a:latin typeface="Arial" pitchFamily="34" charset="0"/>
                <a:cs typeface="Arial" pitchFamily="34" charset="0"/>
              </a:rPr>
              <a:t> Tr</a:t>
            </a:r>
            <a:r>
              <a:rPr lang="en-US" i="1">
                <a:solidFill>
                  <a:srgbClr val="002060"/>
                </a:solidFill>
                <a:latin typeface="Arial" pitchFamily="34" charset="0"/>
                <a:cs typeface="Arial" pitchFamily="34" charset="0"/>
              </a:rPr>
              <a:t>u</a:t>
            </a:r>
            <a:r>
              <a:rPr lang="vi-VN" i="1">
                <a:solidFill>
                  <a:srgbClr val="002060"/>
                </a:solidFill>
                <a:latin typeface="Arial" pitchFamily="34" charset="0"/>
                <a:cs typeface="Arial" pitchFamily="34" charset="0"/>
              </a:rPr>
              <a:t>ng</a:t>
            </a:r>
            <a:r>
              <a:rPr lang="en-US" i="1">
                <a:solidFill>
                  <a:srgbClr val="002060"/>
                </a:solidFill>
                <a:latin typeface="Arial" pitchFamily="34" charset="0"/>
                <a:cs typeface="Arial" pitchFamily="34" charset="0"/>
              </a:rPr>
              <a:t> district</a:t>
            </a:r>
            <a:r>
              <a:rPr lang="vi-VN" i="1">
                <a:solidFill>
                  <a:srgbClr val="002060"/>
                </a:solidFill>
                <a:latin typeface="Arial" pitchFamily="34" charset="0"/>
                <a:cs typeface="Arial" pitchFamily="34" charset="0"/>
              </a:rPr>
              <a:t>)”</a:t>
            </a:r>
            <a:endParaRPr lang="vi-VN" i="1" dirty="0">
              <a:solidFill>
                <a:srgbClr val="002060"/>
              </a:solidFill>
              <a:latin typeface="Arial" pitchFamily="34" charset="0"/>
              <a:cs typeface="Arial" pitchFamily="34" charset="0"/>
            </a:endParaRPr>
          </a:p>
          <a:p>
            <a:pPr algn="just">
              <a:lnSpc>
                <a:spcPct val="110000"/>
              </a:lnSpc>
            </a:pPr>
            <a:r>
              <a:rPr lang="vi-VN" i="1" smtClean="0">
                <a:solidFill>
                  <a:srgbClr val="002060"/>
                </a:solidFill>
                <a:latin typeface="Arial" pitchFamily="34" charset="0"/>
                <a:cs typeface="Arial" pitchFamily="34" charset="0"/>
              </a:rPr>
              <a:t>“</a:t>
            </a:r>
            <a:r>
              <a:rPr lang="en-US" i="1" smtClean="0">
                <a:solidFill>
                  <a:srgbClr val="002060"/>
                </a:solidFill>
                <a:latin typeface="Arial" pitchFamily="34" charset="0"/>
                <a:cs typeface="Arial" pitchFamily="34" charset="0"/>
              </a:rPr>
              <a:t>The grade is that to those sisters who work with me, live with me, they will look at me differently</a:t>
            </a:r>
            <a:r>
              <a:rPr lang="vi-VN" i="1">
                <a:solidFill>
                  <a:srgbClr val="002060"/>
                </a:solidFill>
                <a:latin typeface="Arial" pitchFamily="34" charset="0"/>
                <a:cs typeface="Arial" pitchFamily="34" charset="0"/>
              </a:rPr>
              <a:t>. </a:t>
            </a:r>
            <a:r>
              <a:rPr lang="en-US" i="1">
                <a:solidFill>
                  <a:srgbClr val="002060"/>
                </a:solidFill>
                <a:latin typeface="Arial" pitchFamily="34" charset="0"/>
                <a:cs typeface="Arial" pitchFamily="34" charset="0"/>
              </a:rPr>
              <a:t>If I don’t get along well with them, they will, I will isolate myself so that I will be miserable.</a:t>
            </a:r>
            <a:r>
              <a:rPr lang="vi-VN" i="1">
                <a:solidFill>
                  <a:srgbClr val="002060"/>
                </a:solidFill>
                <a:latin typeface="Arial" pitchFamily="34" charset="0"/>
                <a:cs typeface="Arial" pitchFamily="34" charset="0"/>
              </a:rPr>
              <a:t>... </a:t>
            </a:r>
            <a:r>
              <a:rPr lang="en-US" i="1">
                <a:solidFill>
                  <a:srgbClr val="002060"/>
                </a:solidFill>
                <a:latin typeface="Arial" pitchFamily="34" charset="0"/>
                <a:cs typeface="Arial" pitchFamily="34" charset="0"/>
              </a:rPr>
              <a:t>If I quit this job, I will cease it. But living with them, it may be impossible</a:t>
            </a:r>
            <a:r>
              <a:rPr lang="vi-VN" i="1">
                <a:solidFill>
                  <a:srgbClr val="002060"/>
                </a:solidFill>
                <a:latin typeface="Arial" pitchFamily="34" charset="0"/>
                <a:cs typeface="Arial" pitchFamily="34" charset="0"/>
              </a:rPr>
              <a:t> (</a:t>
            </a:r>
            <a:r>
              <a:rPr lang="en-US" i="1">
                <a:solidFill>
                  <a:srgbClr val="002060"/>
                </a:solidFill>
                <a:latin typeface="Arial" pitchFamily="34" charset="0"/>
                <a:cs typeface="Arial" pitchFamily="34" charset="0"/>
              </a:rPr>
              <a:t>VSW</a:t>
            </a:r>
            <a:r>
              <a:rPr lang="vi-VN" i="1">
                <a:solidFill>
                  <a:srgbClr val="002060"/>
                </a:solidFill>
                <a:latin typeface="Arial" pitchFamily="34" charset="0"/>
                <a:cs typeface="Arial" pitchFamily="34" charset="0"/>
              </a:rPr>
              <a:t>_</a:t>
            </a:r>
            <a:r>
              <a:rPr lang="en-US" i="1">
                <a:solidFill>
                  <a:srgbClr val="002060"/>
                </a:solidFill>
                <a:latin typeface="Arial" pitchFamily="34" charset="0"/>
                <a:cs typeface="Arial" pitchFamily="34" charset="0"/>
              </a:rPr>
              <a:t>Do</a:t>
            </a:r>
            <a:r>
              <a:rPr lang="vi-VN" i="1">
                <a:solidFill>
                  <a:srgbClr val="002060"/>
                </a:solidFill>
                <a:latin typeface="Arial" pitchFamily="34" charset="0"/>
                <a:cs typeface="Arial" pitchFamily="34" charset="0"/>
              </a:rPr>
              <a:t>ng </a:t>
            </a:r>
            <a:r>
              <a:rPr lang="en-US" i="1">
                <a:solidFill>
                  <a:srgbClr val="002060"/>
                </a:solidFill>
                <a:latin typeface="Arial" pitchFamily="34" charset="0"/>
                <a:cs typeface="Arial" pitchFamily="34" charset="0"/>
              </a:rPr>
              <a:t>D</a:t>
            </a:r>
            <a:r>
              <a:rPr lang="vi-VN" i="1">
                <a:solidFill>
                  <a:srgbClr val="002060"/>
                </a:solidFill>
                <a:latin typeface="Arial" pitchFamily="34" charset="0"/>
                <a:cs typeface="Arial" pitchFamily="34" charset="0"/>
              </a:rPr>
              <a:t>a</a:t>
            </a:r>
            <a:r>
              <a:rPr lang="en-US" i="1">
                <a:solidFill>
                  <a:srgbClr val="002060"/>
                </a:solidFill>
                <a:latin typeface="Arial" pitchFamily="34" charset="0"/>
                <a:cs typeface="Arial" pitchFamily="34" charset="0"/>
              </a:rPr>
              <a:t> district</a:t>
            </a:r>
            <a:r>
              <a:rPr lang="vi-VN" i="1">
                <a:solidFill>
                  <a:srgbClr val="002060"/>
                </a:solidFill>
                <a:latin typeface="Arial" pitchFamily="34" charset="0"/>
                <a:cs typeface="Arial" pitchFamily="34" charset="0"/>
              </a:rPr>
              <a:t>)”</a:t>
            </a:r>
            <a:endParaRPr lang="vi-VN" i="1" dirty="0">
              <a:solidFill>
                <a:srgbClr val="002060"/>
              </a:solidFill>
              <a:latin typeface="Arial" pitchFamily="34" charset="0"/>
              <a:cs typeface="Arial" pitchFamily="34" charset="0"/>
            </a:endParaRPr>
          </a:p>
        </p:txBody>
      </p:sp>
      <p:grpSp>
        <p:nvGrpSpPr>
          <p:cNvPr id="4" name="Group 3"/>
          <p:cNvGrpSpPr/>
          <p:nvPr/>
        </p:nvGrpSpPr>
        <p:grpSpPr>
          <a:xfrm>
            <a:off x="381000" y="1219200"/>
            <a:ext cx="457200" cy="533400"/>
            <a:chOff x="228600" y="1219200"/>
            <a:chExt cx="457200" cy="533400"/>
          </a:xfrm>
        </p:grpSpPr>
        <p:sp>
          <p:nvSpPr>
            <p:cNvPr id="5" name="Half Frame 4"/>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6" name="Half Frame 5"/>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grpSp>
        <p:nvGrpSpPr>
          <p:cNvPr id="7" name="Group 6"/>
          <p:cNvGrpSpPr/>
          <p:nvPr/>
        </p:nvGrpSpPr>
        <p:grpSpPr>
          <a:xfrm rot="10800000">
            <a:off x="8305800" y="5791199"/>
            <a:ext cx="457200" cy="533400"/>
            <a:chOff x="228600" y="1219200"/>
            <a:chExt cx="457200" cy="533400"/>
          </a:xfrm>
        </p:grpSpPr>
        <p:sp>
          <p:nvSpPr>
            <p:cNvPr id="8" name="Half Frame 7"/>
            <p:cNvSpPr/>
            <p:nvPr/>
          </p:nvSpPr>
          <p:spPr>
            <a:xfrm>
              <a:off x="457200" y="1447800"/>
              <a:ext cx="228600" cy="3048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a:off x="228600" y="1219200"/>
              <a:ext cx="381000" cy="457200"/>
            </a:xfrm>
            <a:prstGeom prst="halfFram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grpSp>
      <p:sp>
        <p:nvSpPr>
          <p:cNvPr id="10" name="TextBox 9"/>
          <p:cNvSpPr txBox="1"/>
          <p:nvPr/>
        </p:nvSpPr>
        <p:spPr>
          <a:xfrm>
            <a:off x="495886" y="6392520"/>
            <a:ext cx="8024153" cy="523220"/>
          </a:xfrm>
          <a:prstGeom prst="rect">
            <a:avLst/>
          </a:prstGeom>
          <a:noFill/>
        </p:spPr>
        <p:txBody>
          <a:bodyPr wrap="square" rtlCol="0">
            <a:spAutoFit/>
          </a:bodyPr>
          <a:lstStyle/>
          <a:p>
            <a:pPr algn="just"/>
            <a:r>
              <a:rPr lang="vi-VN" sz="1400" i="1"/>
              <a:t>UNODC (2012), </a:t>
            </a:r>
            <a:r>
              <a:rPr lang="en-US" sz="1400" i="1"/>
              <a:t>Amphetamine-type stimulants in Vietnam</a:t>
            </a:r>
            <a:r>
              <a:rPr lang="vi-VN" sz="1400" i="1"/>
              <a:t> – </a:t>
            </a:r>
            <a:r>
              <a:rPr lang="en-US" sz="1400"/>
              <a:t>Review Of The Availability, Use And Implications For Health And Security</a:t>
            </a:r>
            <a:endParaRPr lang="vi-VN" sz="1300" i="1" dirty="0">
              <a:cs typeface="Arial" panose="020B0604020202020204" pitchFamily="34" charset="0"/>
            </a:endParaRPr>
          </a:p>
        </p:txBody>
      </p:sp>
    </p:spTree>
    <p:extLst>
      <p:ext uri="{BB962C8B-B14F-4D97-AF65-F5344CB8AC3E}">
        <p14:creationId xmlns:p14="http://schemas.microsoft.com/office/powerpoint/2010/main" val="19797248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Arial" panose="020B0604020202020204" pitchFamily="34" charset="0"/>
                <a:cs typeface="Arial" panose="020B0604020202020204" pitchFamily="34" charset="0"/>
              </a:rPr>
              <a:t>F</a:t>
            </a:r>
            <a:r>
              <a:rPr lang="en-US" smtClean="0">
                <a:latin typeface="Arial" panose="020B0604020202020204" pitchFamily="34" charset="0"/>
                <a:cs typeface="Arial" panose="020B0604020202020204" pitchFamily="34" charset="0"/>
              </a:rPr>
              <a:t>requency of ATS use</a:t>
            </a:r>
            <a:endParaRPr lang="vi-VN"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98023371"/>
              </p:ext>
            </p:extLst>
          </p:nvPr>
        </p:nvGraphicFramePr>
        <p:xfrm>
          <a:off x="285750" y="1370480"/>
          <a:ext cx="8648700" cy="503032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285750" y="1054462"/>
            <a:ext cx="9144000" cy="369332"/>
          </a:xfrm>
          <a:prstGeom prst="rect">
            <a:avLst/>
          </a:prstGeom>
          <a:noFill/>
        </p:spPr>
        <p:txBody>
          <a:bodyPr wrap="square" rtlCol="0">
            <a:spAutoFit/>
          </a:bodyPr>
          <a:lstStyle/>
          <a:p>
            <a:r>
              <a:rPr lang="vi-VN" b="1"/>
              <a:t>% </a:t>
            </a:r>
            <a:r>
              <a:rPr lang="en-US" b="1">
                <a:latin typeface="Calibri" panose="020F0502020204030204" pitchFamily="34" charset="0"/>
                <a:cs typeface="Calibri" panose="020F0502020204030204" pitchFamily="34" charset="0"/>
              </a:rPr>
              <a:t>Frequency of use within the last 90 days in Ha Noi, Da Nang and HCMC</a:t>
            </a:r>
            <a:r>
              <a:rPr lang="en-US" b="1" smtClean="0"/>
              <a:t> </a:t>
            </a:r>
            <a:r>
              <a:rPr lang="en-US" b="1" dirty="0"/>
              <a:t>(n = 271)</a:t>
            </a:r>
            <a:endParaRPr lang="vi-VN" b="1" dirty="0"/>
          </a:p>
        </p:txBody>
      </p:sp>
      <p:sp>
        <p:nvSpPr>
          <p:cNvPr id="5" name="TextBox 4"/>
          <p:cNvSpPr txBox="1"/>
          <p:nvPr/>
        </p:nvSpPr>
        <p:spPr>
          <a:xfrm>
            <a:off x="598023" y="6344455"/>
            <a:ext cx="8024153" cy="523220"/>
          </a:xfrm>
          <a:prstGeom prst="rect">
            <a:avLst/>
          </a:prstGeom>
          <a:noFill/>
        </p:spPr>
        <p:txBody>
          <a:bodyPr wrap="square" rtlCol="0">
            <a:spAutoFit/>
          </a:bodyPr>
          <a:lstStyle/>
          <a:p>
            <a:pPr algn="just"/>
            <a:r>
              <a:rPr lang="vi-VN" sz="1400" i="1"/>
              <a:t>UNODC (2012), </a:t>
            </a:r>
            <a:r>
              <a:rPr lang="en-US" sz="1400" i="1"/>
              <a:t>Amphetamine-type stimulants in Vietnam</a:t>
            </a:r>
            <a:r>
              <a:rPr lang="vi-VN" sz="1400" i="1"/>
              <a:t> – </a:t>
            </a:r>
            <a:r>
              <a:rPr lang="en-US" sz="1400"/>
              <a:t>Review Of The Availability, Use And Implications For Health And Security</a:t>
            </a:r>
            <a:endParaRPr lang="vi-VN" sz="1400" i="1" dirty="0">
              <a:cs typeface="Arial" panose="020B0604020202020204" pitchFamily="34" charset="0"/>
            </a:endParaRPr>
          </a:p>
        </p:txBody>
      </p:sp>
      <p:sp>
        <p:nvSpPr>
          <p:cNvPr id="8" name="TextBox 7"/>
          <p:cNvSpPr txBox="1"/>
          <p:nvPr/>
        </p:nvSpPr>
        <p:spPr>
          <a:xfrm>
            <a:off x="1114590" y="1340068"/>
            <a:ext cx="1524000" cy="523220"/>
          </a:xfrm>
          <a:prstGeom prst="rect">
            <a:avLst/>
          </a:prstGeom>
          <a:solidFill>
            <a:schemeClr val="bg1"/>
          </a:solidFill>
        </p:spPr>
        <p:txBody>
          <a:bodyPr wrap="square" rtlCol="0">
            <a:spAutoFit/>
          </a:bodyPr>
          <a:lstStyle/>
          <a:p>
            <a:r>
              <a:rPr lang="en-US" sz="1400" smtClean="0"/>
              <a:t>Several times per week</a:t>
            </a:r>
            <a:endParaRPr lang="en-GB" sz="1400"/>
          </a:p>
        </p:txBody>
      </p:sp>
      <p:sp>
        <p:nvSpPr>
          <p:cNvPr id="9" name="TextBox 8"/>
          <p:cNvSpPr txBox="1"/>
          <p:nvPr/>
        </p:nvSpPr>
        <p:spPr>
          <a:xfrm>
            <a:off x="2867190" y="1489491"/>
            <a:ext cx="1295400" cy="307777"/>
          </a:xfrm>
          <a:prstGeom prst="rect">
            <a:avLst/>
          </a:prstGeom>
          <a:solidFill>
            <a:schemeClr val="bg1"/>
          </a:solidFill>
        </p:spPr>
        <p:txBody>
          <a:bodyPr wrap="square" rtlCol="0">
            <a:spAutoFit/>
          </a:bodyPr>
          <a:lstStyle/>
          <a:p>
            <a:r>
              <a:rPr lang="en-US" sz="1400" smtClean="0"/>
              <a:t>Once per week</a:t>
            </a:r>
            <a:endParaRPr lang="en-GB" sz="1400"/>
          </a:p>
        </p:txBody>
      </p:sp>
      <p:sp>
        <p:nvSpPr>
          <p:cNvPr id="10" name="TextBox 9"/>
          <p:cNvSpPr txBox="1"/>
          <p:nvPr/>
        </p:nvSpPr>
        <p:spPr>
          <a:xfrm>
            <a:off x="4454254" y="1366014"/>
            <a:ext cx="1524000" cy="523220"/>
          </a:xfrm>
          <a:prstGeom prst="rect">
            <a:avLst/>
          </a:prstGeom>
          <a:solidFill>
            <a:schemeClr val="bg1"/>
          </a:solidFill>
        </p:spPr>
        <p:txBody>
          <a:bodyPr wrap="square" rtlCol="0">
            <a:spAutoFit/>
          </a:bodyPr>
          <a:lstStyle/>
          <a:p>
            <a:r>
              <a:rPr lang="en-US" sz="1400" smtClean="0"/>
              <a:t>Several times per month</a:t>
            </a:r>
            <a:endParaRPr lang="en-GB" sz="1400"/>
          </a:p>
        </p:txBody>
      </p:sp>
      <p:sp>
        <p:nvSpPr>
          <p:cNvPr id="11" name="TextBox 7"/>
          <p:cNvSpPr txBox="1"/>
          <p:nvPr/>
        </p:nvSpPr>
        <p:spPr>
          <a:xfrm>
            <a:off x="6269915" y="1499671"/>
            <a:ext cx="2309153" cy="307777"/>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smtClean="0"/>
              <a:t>Once or twice in last 90 days</a:t>
            </a:r>
            <a:endParaRPr lang="en-GB" sz="1400"/>
          </a:p>
        </p:txBody>
      </p:sp>
      <p:sp>
        <p:nvSpPr>
          <p:cNvPr id="12" name="TextBox 11"/>
          <p:cNvSpPr txBox="1"/>
          <p:nvPr/>
        </p:nvSpPr>
        <p:spPr>
          <a:xfrm>
            <a:off x="4340770" y="6036728"/>
            <a:ext cx="1180514" cy="369332"/>
          </a:xfrm>
          <a:prstGeom prst="rect">
            <a:avLst/>
          </a:prstGeom>
          <a:solidFill>
            <a:schemeClr val="bg1"/>
          </a:solidFill>
        </p:spPr>
        <p:txBody>
          <a:bodyPr wrap="square" rtlCol="0">
            <a:spAutoFit/>
          </a:bodyPr>
          <a:lstStyle/>
          <a:p>
            <a:pPr algn="ctr"/>
            <a:r>
              <a:rPr lang="en-US" b="1" smtClean="0"/>
              <a:t>Ice</a:t>
            </a:r>
            <a:endParaRPr lang="en-GB" b="1"/>
          </a:p>
        </p:txBody>
      </p:sp>
      <p:sp>
        <p:nvSpPr>
          <p:cNvPr id="13" name="TextBox 12"/>
          <p:cNvSpPr txBox="1"/>
          <p:nvPr/>
        </p:nvSpPr>
        <p:spPr>
          <a:xfrm>
            <a:off x="6855370" y="6025060"/>
            <a:ext cx="1180514" cy="369332"/>
          </a:xfrm>
          <a:prstGeom prst="rect">
            <a:avLst/>
          </a:prstGeom>
          <a:solidFill>
            <a:schemeClr val="bg1"/>
          </a:solidFill>
        </p:spPr>
        <p:txBody>
          <a:bodyPr wrap="square" rtlCol="0">
            <a:spAutoFit/>
          </a:bodyPr>
          <a:lstStyle/>
          <a:p>
            <a:pPr algn="ctr"/>
            <a:r>
              <a:rPr lang="en-US" b="1" smtClean="0"/>
              <a:t>Ecstasy</a:t>
            </a:r>
            <a:endParaRPr lang="en-GB" b="1"/>
          </a:p>
        </p:txBody>
      </p:sp>
    </p:spTree>
    <p:extLst>
      <p:ext uri="{BB962C8B-B14F-4D97-AF65-F5344CB8AC3E}">
        <p14:creationId xmlns:p14="http://schemas.microsoft.com/office/powerpoint/2010/main" val="28439699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8077200" cy="473074"/>
          </a:xfrm>
        </p:spPr>
        <p:txBody>
          <a:bodyPr>
            <a:noAutofit/>
          </a:bodyPr>
          <a:lstStyle/>
          <a:p>
            <a:r>
              <a:rPr lang="en-US" sz="3600" smtClean="0">
                <a:solidFill>
                  <a:schemeClr val="bg1"/>
                </a:solidFill>
                <a:latin typeface="Arial" panose="020B0604020202020204" pitchFamily="34" charset="0"/>
                <a:cs typeface="Arial" panose="020B0604020202020204" pitchFamily="34" charset="0"/>
              </a:rPr>
              <a:t>Conclusions and recommendations</a:t>
            </a:r>
            <a:endParaRPr lang="en-US" sz="3600"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90500" y="914400"/>
            <a:ext cx="8763000" cy="5715000"/>
          </a:xfrm>
        </p:spPr>
        <p:txBody>
          <a:bodyPr>
            <a:noAutofit/>
          </a:bodyPr>
          <a:lstStyle/>
          <a:p>
            <a:pPr algn="just">
              <a:lnSpc>
                <a:spcPct val="100000"/>
              </a:lnSpc>
            </a:pPr>
            <a:r>
              <a:rPr lang="en-US" sz="2400" smtClean="0">
                <a:solidFill>
                  <a:srgbClr val="002060"/>
                </a:solidFill>
                <a:latin typeface="Arial" panose="020B0604020202020204" pitchFamily="34" charset="0"/>
                <a:cs typeface="Arial" panose="020B0604020202020204" pitchFamily="34" charset="0"/>
              </a:rPr>
              <a:t>Use of </a:t>
            </a:r>
            <a:r>
              <a:rPr lang="en-US" sz="2400">
                <a:solidFill>
                  <a:srgbClr val="002060"/>
                </a:solidFill>
                <a:latin typeface="Arial" panose="020B0604020202020204" pitchFamily="34" charset="0"/>
                <a:cs typeface="Arial" panose="020B0604020202020204" pitchFamily="34" charset="0"/>
              </a:rPr>
              <a:t>ATS </a:t>
            </a:r>
            <a:r>
              <a:rPr lang="en-US" sz="2400" smtClean="0">
                <a:solidFill>
                  <a:srgbClr val="002060"/>
                </a:solidFill>
                <a:latin typeface="Arial" panose="020B0604020202020204" pitchFamily="34" charset="0"/>
                <a:cs typeface="Arial" panose="020B0604020202020204" pitchFamily="34" charset="0"/>
              </a:rPr>
              <a:t>becomes more popular among high-risk groups</a:t>
            </a:r>
            <a:endParaRPr lang="en-US" sz="2400" dirty="0" smtClean="0">
              <a:solidFill>
                <a:srgbClr val="002060"/>
              </a:solidFill>
              <a:latin typeface="Arial" panose="020B0604020202020204" pitchFamily="34" charset="0"/>
              <a:cs typeface="Arial" panose="020B0604020202020204" pitchFamily="34" charset="0"/>
            </a:endParaRPr>
          </a:p>
          <a:p>
            <a:pPr algn="just">
              <a:lnSpc>
                <a:spcPct val="100000"/>
              </a:lnSpc>
            </a:pPr>
            <a:r>
              <a:rPr lang="en-US" sz="2400" smtClean="0">
                <a:solidFill>
                  <a:srgbClr val="002060"/>
                </a:solidFill>
                <a:latin typeface="Arial" panose="020B0604020202020204" pitchFamily="34" charset="0"/>
                <a:cs typeface="Arial" panose="020B0604020202020204" pitchFamily="34" charset="0"/>
              </a:rPr>
              <a:t>Frequencies of all-type ATS use are varied, infrequent use accounts for the majority (several times per month) </a:t>
            </a:r>
            <a:endParaRPr lang="en-US" sz="2400" dirty="0">
              <a:solidFill>
                <a:srgbClr val="002060"/>
              </a:solidFill>
              <a:latin typeface="Arial" panose="020B0604020202020204" pitchFamily="34" charset="0"/>
              <a:cs typeface="Arial" panose="020B0604020202020204" pitchFamily="34" charset="0"/>
            </a:endParaRPr>
          </a:p>
          <a:p>
            <a:pPr algn="just">
              <a:lnSpc>
                <a:spcPct val="100000"/>
              </a:lnSpc>
            </a:pPr>
            <a:r>
              <a:rPr lang="en-US" sz="2400" smtClean="0">
                <a:solidFill>
                  <a:srgbClr val="002060"/>
                </a:solidFill>
                <a:latin typeface="Arial" panose="020B0604020202020204" pitchFamily="34" charset="0"/>
                <a:cs typeface="Arial" panose="020B0604020202020204" pitchFamily="34" charset="0"/>
              </a:rPr>
              <a:t>There is association between use of ATS and risky sexual behavior (self reports). However, the level of impact on the HIV pandemic is not established and needs to be studied further.</a:t>
            </a:r>
            <a:endParaRPr lang="en-US" sz="2400" dirty="0">
              <a:solidFill>
                <a:srgbClr val="002060"/>
              </a:solidFill>
              <a:latin typeface="Arial" panose="020B0604020202020204" pitchFamily="34" charset="0"/>
              <a:cs typeface="Arial" panose="020B0604020202020204" pitchFamily="34" charset="0"/>
            </a:endParaRPr>
          </a:p>
          <a:p>
            <a:pPr algn="just">
              <a:lnSpc>
                <a:spcPct val="100000"/>
              </a:lnSpc>
            </a:pPr>
            <a:r>
              <a:rPr lang="en-US" sz="2400" smtClean="0">
                <a:solidFill>
                  <a:srgbClr val="002060"/>
                </a:solidFill>
                <a:latin typeface="Arial" panose="020B0604020202020204" pitchFamily="34" charset="0"/>
                <a:cs typeface="Arial" panose="020B0604020202020204" pitchFamily="34" charset="0"/>
              </a:rPr>
              <a:t>Prior study trends:</a:t>
            </a:r>
            <a:endParaRPr lang="en-US" sz="2400" dirty="0">
              <a:solidFill>
                <a:srgbClr val="002060"/>
              </a:solidFill>
              <a:latin typeface="Arial" panose="020B0604020202020204" pitchFamily="34" charset="0"/>
              <a:cs typeface="Arial" panose="020B0604020202020204" pitchFamily="34" charset="0"/>
            </a:endParaRPr>
          </a:p>
          <a:p>
            <a:pPr lvl="1" algn="just">
              <a:lnSpc>
                <a:spcPct val="100000"/>
              </a:lnSpc>
              <a:buFont typeface="Wingdings" charset="2"/>
              <a:buChar char="§"/>
            </a:pPr>
            <a:r>
              <a:rPr lang="en-US" sz="2000" smtClean="0">
                <a:solidFill>
                  <a:srgbClr val="002060"/>
                </a:solidFill>
                <a:latin typeface="Arial" panose="020B0604020202020204" pitchFamily="34" charset="0"/>
                <a:cs typeface="Arial" panose="020B0604020202020204" pitchFamily="34" charset="0"/>
              </a:rPr>
              <a:t>Effective methods of risk reduction among ATS users</a:t>
            </a:r>
            <a:endParaRPr lang="en-US" sz="2000" dirty="0" smtClean="0">
              <a:solidFill>
                <a:srgbClr val="002060"/>
              </a:solidFill>
              <a:latin typeface="Arial" panose="020B0604020202020204" pitchFamily="34" charset="0"/>
              <a:cs typeface="Arial" panose="020B0604020202020204" pitchFamily="34" charset="0"/>
            </a:endParaRPr>
          </a:p>
          <a:p>
            <a:pPr lvl="1" algn="just">
              <a:lnSpc>
                <a:spcPct val="100000"/>
              </a:lnSpc>
              <a:buFont typeface="Wingdings" charset="2"/>
              <a:buChar char="§"/>
            </a:pPr>
            <a:r>
              <a:rPr lang="en-US" sz="2000" smtClean="0">
                <a:solidFill>
                  <a:srgbClr val="002060"/>
                </a:solidFill>
                <a:latin typeface="Arial" panose="020B0604020202020204" pitchFamily="34" charset="0"/>
                <a:cs typeface="Arial" panose="020B0604020202020204" pitchFamily="34" charset="0"/>
              </a:rPr>
              <a:t>Motivation of treatment desire</a:t>
            </a:r>
            <a:endParaRPr lang="vi-VN" sz="2000" dirty="0">
              <a:solidFill>
                <a:srgbClr val="002060"/>
              </a:solidFill>
              <a:latin typeface="Arial" panose="020B0604020202020204" pitchFamily="34" charset="0"/>
              <a:cs typeface="Arial" panose="020B0604020202020204" pitchFamily="34" charset="0"/>
            </a:endParaRPr>
          </a:p>
          <a:p>
            <a:pPr lvl="1" algn="just">
              <a:lnSpc>
                <a:spcPct val="100000"/>
              </a:lnSpc>
              <a:buFont typeface="Wingdings" charset="2"/>
              <a:buChar char="§"/>
            </a:pPr>
            <a:r>
              <a:rPr lang="en-US" sz="2000" smtClean="0">
                <a:solidFill>
                  <a:srgbClr val="002060"/>
                </a:solidFill>
                <a:latin typeface="Arial" panose="020B0604020202020204" pitchFamily="34" charset="0"/>
                <a:cs typeface="Arial" panose="020B0604020202020204" pitchFamily="34" charset="0"/>
              </a:rPr>
              <a:t>Models of ATS treatment in community</a:t>
            </a:r>
            <a:endParaRPr lang="en-US" sz="2000" dirty="0">
              <a:solidFill>
                <a:srgbClr val="002060"/>
              </a:solidFill>
              <a:latin typeface="Arial" panose="020B0604020202020204" pitchFamily="34" charset="0"/>
              <a:cs typeface="Arial" panose="020B0604020202020204" pitchFamily="34" charset="0"/>
            </a:endParaRPr>
          </a:p>
          <a:p>
            <a:pPr lvl="1" algn="just">
              <a:lnSpc>
                <a:spcPct val="100000"/>
              </a:lnSpc>
              <a:buFont typeface="Wingdings" charset="2"/>
              <a:buChar char="§"/>
            </a:pPr>
            <a:r>
              <a:rPr lang="en-US" sz="2000" smtClean="0">
                <a:solidFill>
                  <a:srgbClr val="002060"/>
                </a:solidFill>
                <a:latin typeface="Arial" panose="020B0604020202020204" pitchFamily="34" charset="0"/>
                <a:cs typeface="Arial" panose="020B0604020202020204" pitchFamily="34" charset="0"/>
              </a:rPr>
              <a:t>Continuing to monitor epidemiological models of ATS use</a:t>
            </a:r>
            <a:r>
              <a:rPr lang="vi-VN" sz="2000" smtClean="0">
                <a:solidFill>
                  <a:srgbClr val="002060"/>
                </a:solidFill>
                <a:latin typeface="Arial" panose="020B0604020202020204" pitchFamily="34" charset="0"/>
                <a:cs typeface="Arial" panose="020B0604020202020204" pitchFamily="34" charset="0"/>
              </a:rPr>
              <a:t> (</a:t>
            </a:r>
            <a:r>
              <a:rPr lang="en-US" sz="2000" smtClean="0">
                <a:solidFill>
                  <a:srgbClr val="002060"/>
                </a:solidFill>
                <a:latin typeface="Arial" panose="020B0604020202020204" pitchFamily="34" charset="0"/>
                <a:cs typeface="Arial" panose="020B0604020202020204" pitchFamily="34" charset="0"/>
              </a:rPr>
              <a:t>in connection with old and new types of drugs</a:t>
            </a:r>
            <a:r>
              <a:rPr lang="vi-VN" sz="2000" smtClean="0">
                <a:solidFill>
                  <a:srgbClr val="002060"/>
                </a:solidFill>
                <a:latin typeface="Arial" panose="020B0604020202020204" pitchFamily="34" charset="0"/>
                <a:cs typeface="Arial" panose="020B0604020202020204" pitchFamily="34" charset="0"/>
              </a:rPr>
              <a:t>) </a:t>
            </a:r>
            <a:endParaRPr lang="vi-VN" sz="2000" dirty="0">
              <a:solidFill>
                <a:srgbClr val="002060"/>
              </a:solidFill>
              <a:latin typeface="Arial" panose="020B0604020202020204" pitchFamily="34" charset="0"/>
              <a:cs typeface="Arial" panose="020B0604020202020204" pitchFamily="34" charset="0"/>
            </a:endParaRPr>
          </a:p>
          <a:p>
            <a:pPr marL="0" indent="0" algn="just">
              <a:lnSpc>
                <a:spcPct val="100000"/>
              </a:lnSpc>
              <a:buNone/>
            </a:pPr>
            <a:endParaRPr lang="en-US" sz="2400" dirty="0">
              <a:solidFill>
                <a:srgbClr val="002060"/>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288926"/>
            <a:ext cx="7886700" cy="549274"/>
          </a:xfrm>
        </p:spPr>
        <p:txBody>
          <a:bodyPr>
            <a:noAutofit/>
          </a:bodyPr>
          <a:lstStyle/>
          <a:p>
            <a:r>
              <a:rPr lang="en-US">
                <a:latin typeface="Arial" panose="020B0604020202020204" pitchFamily="34" charset="0"/>
                <a:cs typeface="Arial" panose="020B0604020202020204" pitchFamily="34" charset="0"/>
              </a:rPr>
              <a:t>List of studies</a:t>
            </a:r>
            <a:endParaRPr lang="en-US" sz="3600" b="1" dirty="0">
              <a:solidFill>
                <a:schemeClr val="bg1"/>
              </a:solidFill>
              <a:latin typeface="Arial" panose="020B0604020202020204" pitchFamily="34" charset="0"/>
              <a:cs typeface="Arial" panose="020B0604020202020204" pitchFamily="34" charset="0"/>
            </a:endParaRPr>
          </a:p>
        </p:txBody>
      </p:sp>
      <p:graphicFrame>
        <p:nvGraphicFramePr>
          <p:cNvPr id="6" name="Content Placeholder 4"/>
          <p:cNvGraphicFramePr>
            <a:graphicFrameLocks/>
          </p:cNvGraphicFramePr>
          <p:nvPr>
            <p:extLst>
              <p:ext uri="{D42A27DB-BD31-4B8C-83A1-F6EECF244321}">
                <p14:modId xmlns:p14="http://schemas.microsoft.com/office/powerpoint/2010/main" val="308976610"/>
              </p:ext>
            </p:extLst>
          </p:nvPr>
        </p:nvGraphicFramePr>
        <p:xfrm>
          <a:off x="82060" y="1022863"/>
          <a:ext cx="8991600" cy="2221220"/>
        </p:xfrm>
        <a:graphic>
          <a:graphicData uri="http://schemas.openxmlformats.org/drawingml/2006/table">
            <a:tbl>
              <a:tblPr firstRow="1" bandRow="1">
                <a:effectLst>
                  <a:outerShdw blurRad="50800" dist="38100" dir="2700000" algn="tl" rotWithShape="0">
                    <a:prstClr val="black">
                      <a:alpha val="40000"/>
                    </a:prstClr>
                  </a:outerShdw>
                </a:effectLst>
                <a:tableStyleId>{17292A2E-F333-43FB-9621-5CBBE7FDCDCB}</a:tableStyleId>
              </a:tblPr>
              <a:tblGrid>
                <a:gridCol w="4419600">
                  <a:extLst>
                    <a:ext uri="{9D8B030D-6E8A-4147-A177-3AD203B41FA5}">
                      <a16:colId xmlns:a16="http://schemas.microsoft.com/office/drawing/2014/main" xmlns="" val="20000"/>
                    </a:ext>
                  </a:extLst>
                </a:gridCol>
                <a:gridCol w="1066800">
                  <a:extLst>
                    <a:ext uri="{9D8B030D-6E8A-4147-A177-3AD203B41FA5}">
                      <a16:colId xmlns:a16="http://schemas.microsoft.com/office/drawing/2014/main" xmlns="" val="20002"/>
                    </a:ext>
                  </a:extLst>
                </a:gridCol>
                <a:gridCol w="1518140">
                  <a:extLst>
                    <a:ext uri="{9D8B030D-6E8A-4147-A177-3AD203B41FA5}">
                      <a16:colId xmlns:a16="http://schemas.microsoft.com/office/drawing/2014/main" xmlns="" val="20003"/>
                    </a:ext>
                  </a:extLst>
                </a:gridCol>
                <a:gridCol w="1987060">
                  <a:extLst>
                    <a:ext uri="{9D8B030D-6E8A-4147-A177-3AD203B41FA5}">
                      <a16:colId xmlns:a16="http://schemas.microsoft.com/office/drawing/2014/main" xmlns="" val="20004"/>
                    </a:ext>
                  </a:extLst>
                </a:gridCol>
              </a:tblGrid>
              <a:tr h="788660">
                <a:tc>
                  <a:txBody>
                    <a:bodyPr/>
                    <a:lstStyle/>
                    <a:p>
                      <a:pPr algn="l"/>
                      <a:r>
                        <a:rPr lang="en-US" sz="2200" b="1" kern="1200" baseline="0" smtClean="0">
                          <a:solidFill>
                            <a:srgbClr val="7030A0"/>
                          </a:solidFill>
                          <a:latin typeface="+mn-lt"/>
                          <a:ea typeface="+mn-ea"/>
                          <a:cs typeface="+mn-cs"/>
                        </a:rPr>
                        <a:t>Study</a:t>
                      </a:r>
                      <a:endParaRPr lang="en-US" sz="2200" b="1" kern="1200" dirty="0">
                        <a:solidFill>
                          <a:srgbClr val="7030A0"/>
                        </a:solidFill>
                        <a:latin typeface="+mn-lt"/>
                        <a:ea typeface="+mn-ea"/>
                        <a:cs typeface="+mn-cs"/>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200" smtClean="0">
                          <a:solidFill>
                            <a:srgbClr val="7030A0"/>
                          </a:solidFill>
                          <a:latin typeface="+mn-lt"/>
                        </a:rPr>
                        <a:t>Year</a:t>
                      </a:r>
                      <a:endParaRPr lang="en-US" sz="22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200" smtClean="0">
                          <a:solidFill>
                            <a:srgbClr val="7030A0"/>
                          </a:solidFill>
                          <a:latin typeface="+mn-lt"/>
                          <a:cs typeface="Arial" panose="020B0604020202020204" pitchFamily="34" charset="0"/>
                        </a:rPr>
                        <a:t>Population</a:t>
                      </a:r>
                      <a:endParaRPr lang="en-US" sz="22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200" smtClean="0">
                          <a:solidFill>
                            <a:srgbClr val="7030A0"/>
                          </a:solidFill>
                          <a:latin typeface="+mn-lt"/>
                          <a:cs typeface="Arial" panose="020B0604020202020204" pitchFamily="34" charset="0"/>
                        </a:rPr>
                        <a:t>Measurement</a:t>
                      </a:r>
                      <a:r>
                        <a:rPr lang="en-US" sz="2200" baseline="0" smtClean="0">
                          <a:solidFill>
                            <a:srgbClr val="7030A0"/>
                          </a:solidFill>
                          <a:latin typeface="+mn-lt"/>
                          <a:cs typeface="Arial" panose="020B0604020202020204" pitchFamily="34" charset="0"/>
                        </a:rPr>
                        <a:t> of ATS use</a:t>
                      </a:r>
                      <a:endParaRPr lang="en-US" sz="2200" dirty="0">
                        <a:solidFill>
                          <a:srgbClr val="7030A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extLst>
                  <a:ext uri="{0D108BD9-81ED-4DB2-BD59-A6C34878D82A}">
                    <a16:rowId xmlns:a16="http://schemas.microsoft.com/office/drawing/2014/main" xmlns="" val="10000"/>
                  </a:ext>
                </a:extLst>
              </a:tr>
              <a:tr h="1097280">
                <a:tc>
                  <a:txBody>
                    <a:bodyPr/>
                    <a:lstStyle/>
                    <a:p>
                      <a:r>
                        <a:rPr lang="en-US" sz="2200" smtClean="0">
                          <a:solidFill>
                            <a:srgbClr val="002060"/>
                          </a:solidFill>
                          <a:latin typeface="+mn-lt"/>
                          <a:cs typeface="Arial" panose="020B0604020202020204" pitchFamily="34" charset="0"/>
                        </a:rPr>
                        <a:t>Feasibility of an Interventional Project to Reduce HIV Incidence Among People Who Inject Drugs in Haiphong</a:t>
                      </a:r>
                      <a:r>
                        <a:rPr lang="en-US" sz="2200" baseline="0" smtClean="0">
                          <a:solidFill>
                            <a:srgbClr val="002060"/>
                          </a:solidFill>
                          <a:latin typeface="+mn-lt"/>
                          <a:cs typeface="Arial" panose="020B0604020202020204" pitchFamily="34" charset="0"/>
                        </a:rPr>
                        <a:t> </a:t>
                      </a:r>
                      <a:r>
                        <a:rPr lang="en-US" sz="2200" baseline="0" dirty="0" smtClean="0">
                          <a:solidFill>
                            <a:srgbClr val="002060"/>
                          </a:solidFill>
                          <a:latin typeface="+mn-lt"/>
                          <a:cs typeface="Arial" panose="020B0604020202020204" pitchFamily="34" charset="0"/>
                        </a:rPr>
                        <a:t>(DRIVE-IN)</a:t>
                      </a:r>
                      <a:endParaRPr lang="en-US" sz="2200" dirty="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dirty="0" smtClean="0">
                          <a:solidFill>
                            <a:srgbClr val="002060"/>
                          </a:solidFill>
                          <a:latin typeface="+mn-lt"/>
                          <a:cs typeface="Arial" panose="020B0604020202020204" pitchFamily="34" charset="0"/>
                        </a:rPr>
                        <a:t>2014-2016</a:t>
                      </a:r>
                      <a:endParaRPr lang="en-US" sz="22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dirty="0" smtClean="0">
                          <a:solidFill>
                            <a:srgbClr val="002060"/>
                          </a:solidFill>
                          <a:latin typeface="+mn-lt"/>
                          <a:cs typeface="Arial" panose="020B0604020202020204" pitchFamily="34" charset="0"/>
                        </a:rPr>
                        <a:t>IDU</a:t>
                      </a:r>
                      <a:endParaRPr lang="en-US" sz="2200" b="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200" b="0" smtClean="0">
                          <a:solidFill>
                            <a:srgbClr val="002060"/>
                          </a:solidFill>
                          <a:latin typeface="+mn-lt"/>
                          <a:cs typeface="Arial" panose="020B0604020202020204" pitchFamily="34" charset="0"/>
                        </a:rPr>
                        <a:t>Urine test</a:t>
                      </a:r>
                      <a:endParaRPr lang="en-US" sz="22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23798039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7886700" cy="4351338"/>
          </a:xfrm>
        </p:spPr>
        <p:txBody>
          <a:bodyPr/>
          <a:lstStyle/>
          <a:p>
            <a:pPr marL="0" indent="0">
              <a:buNone/>
            </a:pPr>
            <a:r>
              <a:rPr lang="en-US">
                <a:solidFill>
                  <a:schemeClr val="bg1">
                    <a:lumMod val="85000"/>
                  </a:schemeClr>
                </a:solidFill>
                <a:latin typeface="Arial" panose="020B0604020202020204" pitchFamily="34" charset="0"/>
                <a:cs typeface="Arial" panose="020B0604020202020204" pitchFamily="34" charset="0"/>
              </a:rPr>
              <a:t>Overview findings of ATS use and HIV-transmitted risks among high-risk groups in Vietnam:</a:t>
            </a:r>
          </a:p>
          <a:p>
            <a:pPr lvl="0">
              <a:spcBef>
                <a:spcPts val="1200"/>
              </a:spcBef>
              <a:spcAft>
                <a:spcPts val="1200"/>
              </a:spcAft>
              <a:buFont typeface="Wingdings" panose="05000000000000000000" pitchFamily="2" charset="2"/>
              <a:buChar char="§"/>
            </a:pPr>
            <a:r>
              <a:rPr lang="en-US" sz="2400" b="1">
                <a:solidFill>
                  <a:srgbClr val="002060"/>
                </a:solidFill>
                <a:latin typeface="Arial" panose="020B0604020202020204" pitchFamily="34" charset="0"/>
                <a:cs typeface="Arial" panose="020B0604020202020204" pitchFamily="34" charset="0"/>
              </a:rPr>
              <a:t>Drug users (DU) / Patients on Methadone treatment (Pts Methadone)</a:t>
            </a:r>
          </a:p>
          <a:p>
            <a:pPr lvl="0">
              <a:spcAft>
                <a:spcPts val="1200"/>
              </a:spcAft>
              <a:buFont typeface="Wingdings" panose="05000000000000000000" pitchFamily="2" charset="2"/>
              <a:buChar char="§"/>
            </a:pPr>
            <a:r>
              <a:rPr lang="en-US" sz="2400">
                <a:solidFill>
                  <a:schemeClr val="bg1">
                    <a:lumMod val="85000"/>
                  </a:schemeClr>
                </a:solidFill>
                <a:latin typeface="Arial" panose="020B0604020202020204" pitchFamily="34" charset="0"/>
                <a:cs typeface="Arial" panose="020B0604020202020204" pitchFamily="34" charset="0"/>
              </a:rPr>
              <a:t>Men who have sex with men (MSM)</a:t>
            </a:r>
          </a:p>
          <a:p>
            <a:pPr lvl="0">
              <a:spcAft>
                <a:spcPts val="1200"/>
              </a:spcAft>
              <a:buFont typeface="Wingdings" panose="05000000000000000000" pitchFamily="2" charset="2"/>
              <a:buChar char="§"/>
            </a:pPr>
            <a:r>
              <a:rPr lang="en-US" sz="2400">
                <a:solidFill>
                  <a:schemeClr val="bg1">
                    <a:lumMod val="85000"/>
                  </a:schemeClr>
                </a:solidFill>
                <a:latin typeface="Arial" panose="020B0604020202020204" pitchFamily="34" charset="0"/>
                <a:cs typeface="Arial" panose="020B0604020202020204" pitchFamily="34" charset="0"/>
              </a:rPr>
              <a:t>Female sex workers (FSW)</a:t>
            </a:r>
          </a:p>
          <a:p>
            <a:pPr lvl="0">
              <a:spcAft>
                <a:spcPts val="1200"/>
              </a:spcAft>
              <a:buFont typeface="Wingdings" panose="05000000000000000000" pitchFamily="2" charset="2"/>
              <a:buChar char="§"/>
            </a:pPr>
            <a:endParaRPr lang="en-US" sz="2400" dirty="0">
              <a:solidFill>
                <a:schemeClr val="bg1">
                  <a:lumMod val="8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18420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Study sample size</a:t>
            </a:r>
            <a:endParaRPr lang="vi-VN" dirty="0"/>
          </a:p>
        </p:txBody>
      </p:sp>
      <p:graphicFrame>
        <p:nvGraphicFramePr>
          <p:cNvPr id="4" name="Table 3"/>
          <p:cNvGraphicFramePr>
            <a:graphicFrameLocks noGrp="1"/>
          </p:cNvGraphicFramePr>
          <p:nvPr>
            <p:extLst>
              <p:ext uri="{D42A27DB-BD31-4B8C-83A1-F6EECF244321}">
                <p14:modId xmlns:p14="http://schemas.microsoft.com/office/powerpoint/2010/main" val="3994403012"/>
              </p:ext>
            </p:extLst>
          </p:nvPr>
        </p:nvGraphicFramePr>
        <p:xfrm>
          <a:off x="457200" y="1219200"/>
          <a:ext cx="8343900" cy="4834025"/>
        </p:xfrm>
        <a:graphic>
          <a:graphicData uri="http://schemas.openxmlformats.org/drawingml/2006/table">
            <a:tbl>
              <a:tblPr firstRow="1" bandRow="1">
                <a:effectLst>
                  <a:outerShdw blurRad="50800" dist="38100" dir="2700000" algn="tl" rotWithShape="0">
                    <a:prstClr val="black">
                      <a:alpha val="40000"/>
                    </a:prstClr>
                  </a:outerShdw>
                </a:effectLst>
                <a:tableStyleId>{17292A2E-F333-43FB-9621-5CBBE7FDCDCB}</a:tableStyleId>
              </a:tblPr>
              <a:tblGrid>
                <a:gridCol w="4795346">
                  <a:extLst>
                    <a:ext uri="{9D8B030D-6E8A-4147-A177-3AD203B41FA5}">
                      <a16:colId xmlns:a16="http://schemas.microsoft.com/office/drawing/2014/main" xmlns="" val="1465873419"/>
                    </a:ext>
                  </a:extLst>
                </a:gridCol>
                <a:gridCol w="1246789">
                  <a:extLst>
                    <a:ext uri="{9D8B030D-6E8A-4147-A177-3AD203B41FA5}">
                      <a16:colId xmlns:a16="http://schemas.microsoft.com/office/drawing/2014/main" xmlns="" val="460753844"/>
                    </a:ext>
                  </a:extLst>
                </a:gridCol>
                <a:gridCol w="2301765">
                  <a:extLst>
                    <a:ext uri="{9D8B030D-6E8A-4147-A177-3AD203B41FA5}">
                      <a16:colId xmlns:a16="http://schemas.microsoft.com/office/drawing/2014/main" xmlns="" val="1440626119"/>
                    </a:ext>
                  </a:extLst>
                </a:gridCol>
              </a:tblGrid>
              <a:tr h="902105">
                <a:tc>
                  <a:txBody>
                    <a:bodyPr/>
                    <a:lstStyle/>
                    <a:p>
                      <a:pPr algn="l"/>
                      <a:r>
                        <a:rPr lang="en-US" sz="2400" b="1" kern="1200" baseline="0" smtClean="0">
                          <a:solidFill>
                            <a:srgbClr val="7030A0"/>
                          </a:solidFill>
                          <a:latin typeface="+mn-lt"/>
                          <a:ea typeface="+mn-ea"/>
                          <a:cs typeface="+mn-cs"/>
                        </a:rPr>
                        <a:t>Study</a:t>
                      </a:r>
                      <a:endParaRPr lang="en-US" sz="2400" b="1" kern="1200" dirty="0">
                        <a:solidFill>
                          <a:srgbClr val="7030A0"/>
                        </a:solidFill>
                        <a:latin typeface="+mn-lt"/>
                        <a:ea typeface="+mn-ea"/>
                        <a:cs typeface="+mn-cs"/>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400" smtClean="0">
                          <a:solidFill>
                            <a:srgbClr val="7030A0"/>
                          </a:solidFill>
                          <a:latin typeface="+mn-lt"/>
                        </a:rPr>
                        <a:t>Year</a:t>
                      </a:r>
                      <a:endParaRPr lang="en-US" sz="2400" dirty="0">
                        <a:solidFill>
                          <a:srgbClr val="7030A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tc>
                  <a:txBody>
                    <a:bodyPr/>
                    <a:lstStyle/>
                    <a:p>
                      <a:pPr algn="ctr"/>
                      <a:r>
                        <a:rPr lang="en-US" sz="2400" smtClean="0">
                          <a:solidFill>
                            <a:srgbClr val="7030A0"/>
                          </a:solidFill>
                          <a:latin typeface="+mn-lt"/>
                          <a:cs typeface="Arial" panose="020B0604020202020204" pitchFamily="34" charset="0"/>
                        </a:rPr>
                        <a:t>Sample size</a:t>
                      </a:r>
                      <a:endParaRPr lang="en-US" sz="2400" dirty="0">
                        <a:solidFill>
                          <a:srgbClr val="7030A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C00"/>
                    </a:solidFill>
                  </a:tcPr>
                </a:tc>
                <a:extLst>
                  <a:ext uri="{0D108BD9-81ED-4DB2-BD59-A6C34878D82A}">
                    <a16:rowId xmlns:a16="http://schemas.microsoft.com/office/drawing/2014/main" xmlns="" val="3539859392"/>
                  </a:ext>
                </a:extLst>
              </a:tr>
              <a:tr h="11887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smtClean="0">
                          <a:solidFill>
                            <a:srgbClr val="002060"/>
                          </a:solidFill>
                          <a:latin typeface="+mn-lt"/>
                          <a:cs typeface="Arial" panose="020B0604020202020204" pitchFamily="34" charset="0"/>
                        </a:rPr>
                        <a:t>ATS use among high-risk groups in Ha Noi, Đa Nang and Ho Chi Minh city</a:t>
                      </a: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dirty="0">
                          <a:solidFill>
                            <a:srgbClr val="002060"/>
                          </a:solidFill>
                          <a:latin typeface="+mn-lt"/>
                          <a:cs typeface="+mn-cs"/>
                        </a:rPr>
                        <a:t>2011</a:t>
                      </a:r>
                      <a:endParaRPr lang="en-US" sz="240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smtClean="0">
                          <a:solidFill>
                            <a:srgbClr val="002060"/>
                          </a:solidFill>
                          <a:latin typeface="+mn-lt"/>
                          <a:cs typeface="Arial" panose="020B0604020202020204" pitchFamily="34" charset="0"/>
                        </a:rPr>
                        <a:t>Ha</a:t>
                      </a:r>
                      <a:r>
                        <a:rPr lang="en-US" sz="2400" b="0" baseline="0" smtClean="0">
                          <a:solidFill>
                            <a:srgbClr val="002060"/>
                          </a:solidFill>
                          <a:latin typeface="+mn-lt"/>
                          <a:cs typeface="Arial" panose="020B0604020202020204" pitchFamily="34" charset="0"/>
                        </a:rPr>
                        <a:t> Noi </a:t>
                      </a:r>
                      <a:r>
                        <a:rPr lang="en-US" sz="2400" b="0" baseline="0" dirty="0">
                          <a:solidFill>
                            <a:srgbClr val="002060"/>
                          </a:solidFill>
                          <a:latin typeface="+mn-lt"/>
                          <a:cs typeface="Arial" panose="020B0604020202020204" pitchFamily="34" charset="0"/>
                        </a:rPr>
                        <a:t>= 100</a:t>
                      </a:r>
                    </a:p>
                    <a:p>
                      <a:pPr algn="ctr"/>
                      <a:r>
                        <a:rPr lang="en-US" sz="2400" b="0" baseline="0" smtClean="0">
                          <a:solidFill>
                            <a:srgbClr val="002060"/>
                          </a:solidFill>
                          <a:latin typeface="+mn-lt"/>
                          <a:cs typeface="Arial" panose="020B0604020202020204" pitchFamily="34" charset="0"/>
                        </a:rPr>
                        <a:t>Da Nang </a:t>
                      </a:r>
                      <a:r>
                        <a:rPr lang="en-US" sz="2400" b="0" baseline="0" dirty="0">
                          <a:solidFill>
                            <a:srgbClr val="002060"/>
                          </a:solidFill>
                          <a:latin typeface="+mn-lt"/>
                          <a:cs typeface="Arial" panose="020B0604020202020204" pitchFamily="34" charset="0"/>
                        </a:rPr>
                        <a:t>= 70</a:t>
                      </a:r>
                    </a:p>
                    <a:p>
                      <a:pPr algn="ctr"/>
                      <a:r>
                        <a:rPr lang="en-US" sz="2400" b="0" baseline="0" smtClean="0">
                          <a:solidFill>
                            <a:srgbClr val="002060"/>
                          </a:solidFill>
                          <a:latin typeface="+mn-lt"/>
                          <a:cs typeface="Arial" panose="020B0604020202020204" pitchFamily="34" charset="0"/>
                        </a:rPr>
                        <a:t>HCMC </a:t>
                      </a:r>
                      <a:r>
                        <a:rPr lang="en-US" sz="2400" b="0" baseline="0" dirty="0">
                          <a:solidFill>
                            <a:srgbClr val="002060"/>
                          </a:solidFill>
                          <a:latin typeface="+mn-lt"/>
                          <a:cs typeface="Arial" panose="020B0604020202020204" pitchFamily="34" charset="0"/>
                        </a:rPr>
                        <a:t>= 101</a:t>
                      </a:r>
                      <a:endParaRPr lang="en-US" sz="24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9930002"/>
                  </a:ext>
                </a:extLst>
              </a:tr>
              <a:tr h="8229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baseline="0" smtClean="0">
                          <a:solidFill>
                            <a:srgbClr val="002060"/>
                          </a:solidFill>
                          <a:latin typeface="+mn-lt"/>
                          <a:cs typeface="Arial" panose="020B0604020202020204" pitchFamily="34" charset="0"/>
                        </a:rPr>
                        <a:t>Cost-effectiveness of MMT vs. Compulsory center treatment in Hai Phong</a:t>
                      </a:r>
                      <a:endParaRPr lang="en-US" sz="2400" b="0" dirty="0" smtClean="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a:solidFill>
                            <a:srgbClr val="002060"/>
                          </a:solidFill>
                          <a:latin typeface="+mn-lt"/>
                          <a:cs typeface="Arial" panose="020B0604020202020204" pitchFamily="34" charset="0"/>
                        </a:rPr>
                        <a:t>2014</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a:solidFill>
                            <a:srgbClr val="002060"/>
                          </a:solidFill>
                          <a:latin typeface="+mn-lt"/>
                          <a:cs typeface="Arial" panose="020B0604020202020204" pitchFamily="34" charset="0"/>
                        </a:rPr>
                        <a:t>320</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4282541368"/>
                  </a:ext>
                </a:extLst>
              </a:tr>
              <a:tr h="8229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smtClean="0">
                          <a:solidFill>
                            <a:srgbClr val="002060"/>
                          </a:solidFill>
                          <a:latin typeface="+mn-lt"/>
                          <a:cs typeface="Arial" panose="020B0604020202020204" pitchFamily="34" charset="0"/>
                        </a:rPr>
                        <a:t>Feasibility of an Interventional Project to Reduce HIV Incidence Among People Who Inject Drugs in Haiphong</a:t>
                      </a:r>
                      <a:r>
                        <a:rPr lang="en-US" sz="2400" baseline="0" smtClean="0">
                          <a:solidFill>
                            <a:srgbClr val="002060"/>
                          </a:solidFill>
                          <a:latin typeface="+mn-lt"/>
                          <a:cs typeface="Arial" panose="020B0604020202020204" pitchFamily="34" charset="0"/>
                        </a:rPr>
                        <a:t> (DRIVE-IN)</a:t>
                      </a:r>
                      <a:endParaRPr lang="en-US" sz="2400" dirty="0" smtClean="0">
                        <a:solidFill>
                          <a:srgbClr val="002060"/>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dirty="0" smtClean="0">
                          <a:solidFill>
                            <a:srgbClr val="002060"/>
                          </a:solidFill>
                          <a:latin typeface="+mn-lt"/>
                          <a:cs typeface="Arial" panose="020B0604020202020204" pitchFamily="34" charset="0"/>
                        </a:rPr>
                        <a:t>2014-2016</a:t>
                      </a:r>
                      <a:endParaRPr lang="en-US" sz="2400" b="0" dirty="0">
                        <a:solidFill>
                          <a:srgbClr val="002060"/>
                        </a:solidFill>
                        <a:latin typeface="+mn-lt"/>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400" b="0" smtClean="0">
                          <a:solidFill>
                            <a:srgbClr val="002060"/>
                          </a:solidFill>
                          <a:latin typeface="+mn-lt"/>
                          <a:cs typeface="Arial" panose="020B0604020202020204" pitchFamily="34" charset="0"/>
                        </a:rPr>
                        <a:t>Hai</a:t>
                      </a:r>
                      <a:r>
                        <a:rPr lang="en-US" sz="2400" b="0" baseline="0" smtClean="0">
                          <a:solidFill>
                            <a:srgbClr val="002060"/>
                          </a:solidFill>
                          <a:latin typeface="+mn-lt"/>
                          <a:cs typeface="Arial" panose="020B0604020202020204" pitchFamily="34" charset="0"/>
                        </a:rPr>
                        <a:t> Phong </a:t>
                      </a:r>
                      <a:r>
                        <a:rPr lang="en-US" sz="2400" b="0" baseline="0" dirty="0" smtClean="0">
                          <a:solidFill>
                            <a:srgbClr val="002060"/>
                          </a:solidFill>
                          <a:latin typeface="+mn-lt"/>
                          <a:cs typeface="Arial" panose="020B0604020202020204" pitchFamily="34" charset="0"/>
                        </a:rPr>
                        <a:t>= 250</a:t>
                      </a:r>
                      <a:endParaRPr lang="en-US" sz="2400" b="0" dirty="0" smtClean="0">
                        <a:solidFill>
                          <a:srgbClr val="002060"/>
                        </a:solidFill>
                        <a:latin typeface="+mn-lt"/>
                        <a:cs typeface="Arial" panose="020B0604020202020204" pitchFamily="34" charset="0"/>
                      </a:endParaRPr>
                    </a:p>
                    <a:p>
                      <a:pPr algn="ctr"/>
                      <a:r>
                        <a:rPr lang="en-US" sz="2400" b="0" smtClean="0">
                          <a:solidFill>
                            <a:srgbClr val="002060"/>
                          </a:solidFill>
                          <a:latin typeface="+mn-lt"/>
                          <a:cs typeface="Arial" panose="020B0604020202020204" pitchFamily="34" charset="0"/>
                        </a:rPr>
                        <a:t>(</a:t>
                      </a:r>
                      <a:r>
                        <a:rPr lang="en-US" sz="2400" b="0" smtClean="0">
                          <a:solidFill>
                            <a:srgbClr val="002060"/>
                          </a:solidFill>
                          <a:latin typeface="+mn-lt"/>
                          <a:cs typeface="Arial" panose="020B0604020202020204" pitchFamily="34" charset="0"/>
                        </a:rPr>
                        <a:t>Total</a:t>
                      </a:r>
                      <a:r>
                        <a:rPr lang="en-US" sz="2400" b="0" baseline="0" smtClean="0">
                          <a:solidFill>
                            <a:srgbClr val="002060"/>
                          </a:solidFill>
                          <a:latin typeface="+mn-lt"/>
                          <a:cs typeface="Arial" panose="020B0604020202020204" pitchFamily="34" charset="0"/>
                        </a:rPr>
                        <a:t> </a:t>
                      </a:r>
                      <a:r>
                        <a:rPr lang="en-US" sz="2400" b="0" baseline="0" dirty="0" smtClean="0">
                          <a:solidFill>
                            <a:srgbClr val="002060"/>
                          </a:solidFill>
                          <a:latin typeface="+mn-lt"/>
                          <a:cs typeface="Arial" panose="020B0604020202020204" pitchFamily="34" charset="0"/>
                        </a:rPr>
                        <a:t>= 603</a:t>
                      </a:r>
                      <a:r>
                        <a:rPr lang="en-US" sz="2400" b="0" dirty="0" smtClean="0">
                          <a:solidFill>
                            <a:srgbClr val="002060"/>
                          </a:solidFill>
                          <a:latin typeface="+mn-lt"/>
                          <a:cs typeface="Arial" panose="020B0604020202020204" pitchFamily="34" charset="0"/>
                        </a:rPr>
                        <a:t>)</a:t>
                      </a:r>
                      <a:endParaRPr lang="en-US" sz="2400" b="0" dirty="0">
                        <a:solidFill>
                          <a:srgbClr val="002060"/>
                        </a:solidFill>
                        <a:latin typeface="+mn-lt"/>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030181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latin typeface="Arial" panose="020B0604020202020204" pitchFamily="34" charset="0"/>
                <a:cs typeface="Arial" panose="020B0604020202020204" pitchFamily="34" charset="0"/>
              </a:rPr>
              <a:t>Having ever heard of </a:t>
            </a:r>
            <a:r>
              <a:rPr lang="en-US" dirty="0">
                <a:latin typeface="Arial" panose="020B0604020202020204" pitchFamily="34" charset="0"/>
                <a:cs typeface="Arial" panose="020B0604020202020204" pitchFamily="34" charset="0"/>
              </a:rPr>
              <a:t>ATS</a:t>
            </a:r>
            <a:endParaRPr lang="vi-VN" dirty="0"/>
          </a:p>
        </p:txBody>
      </p:sp>
      <p:graphicFrame>
        <p:nvGraphicFramePr>
          <p:cNvPr id="9" name="Chart 8"/>
          <p:cNvGraphicFramePr/>
          <p:nvPr>
            <p:extLst>
              <p:ext uri="{D42A27DB-BD31-4B8C-83A1-F6EECF244321}">
                <p14:modId xmlns:p14="http://schemas.microsoft.com/office/powerpoint/2010/main" val="3223376256"/>
              </p:ext>
            </p:extLst>
          </p:nvPr>
        </p:nvGraphicFramePr>
        <p:xfrm>
          <a:off x="259080" y="1581089"/>
          <a:ext cx="8490438" cy="4819711"/>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0" y="1047690"/>
            <a:ext cx="9068972" cy="707886"/>
          </a:xfrm>
          <a:prstGeom prst="rect">
            <a:avLst/>
          </a:prstGeom>
          <a:noFill/>
        </p:spPr>
        <p:txBody>
          <a:bodyPr wrap="square" rtlCol="0">
            <a:spAutoFit/>
          </a:bodyPr>
          <a:lstStyle/>
          <a:p>
            <a:r>
              <a:rPr lang="vi-VN" sz="2000" b="1">
                <a:latin typeface="Calibri" panose="020F0502020204030204" pitchFamily="34" charset="0"/>
                <a:cs typeface="Calibri" panose="020F0502020204030204" pitchFamily="34" charset="0"/>
              </a:rPr>
              <a:t>% </a:t>
            </a:r>
            <a:r>
              <a:rPr lang="en-US" sz="2000" b="1">
                <a:latin typeface="Calibri" panose="020F0502020204030204" pitchFamily="34" charset="0"/>
                <a:cs typeface="Calibri" panose="020F0502020204030204" pitchFamily="34" charset="0"/>
              </a:rPr>
              <a:t>P</a:t>
            </a:r>
            <a:r>
              <a:rPr lang="en-US" sz="2000" b="1" smtClean="0">
                <a:latin typeface="Calibri" panose="020F0502020204030204" pitchFamily="34" charset="0"/>
                <a:cs typeface="Calibri" panose="020F0502020204030204" pitchFamily="34" charset="0"/>
              </a:rPr>
              <a:t>articipants having ever heard of </a:t>
            </a:r>
            <a:r>
              <a:rPr lang="vi-VN" sz="2000" b="1">
                <a:latin typeface="Calibri" panose="020F0502020204030204" pitchFamily="34" charset="0"/>
                <a:cs typeface="Calibri" panose="020F0502020204030204" pitchFamily="34" charset="0"/>
              </a:rPr>
              <a:t>ATS </a:t>
            </a:r>
            <a:r>
              <a:rPr lang="en-US" sz="2000" b="1" smtClean="0">
                <a:latin typeface="Calibri" panose="020F0502020204030204" pitchFamily="34" charset="0"/>
                <a:cs typeface="Calibri" panose="020F0502020204030204" pitchFamily="34" charset="0"/>
              </a:rPr>
              <a:t>among</a:t>
            </a:r>
            <a:r>
              <a:rPr lang="vi-VN" sz="2000" b="1" smtClean="0">
                <a:latin typeface="Calibri" panose="020F0502020204030204" pitchFamily="34" charset="0"/>
                <a:cs typeface="Calibri" panose="020F0502020204030204" pitchFamily="34" charset="0"/>
              </a:rPr>
              <a:t> </a:t>
            </a:r>
            <a:r>
              <a:rPr lang="vi-VN" sz="2000" b="1">
                <a:latin typeface="Calibri" panose="020F0502020204030204" pitchFamily="34" charset="0"/>
                <a:cs typeface="Calibri" panose="020F0502020204030204" pitchFamily="34" charset="0"/>
              </a:rPr>
              <a:t>PWID </a:t>
            </a:r>
            <a:r>
              <a:rPr lang="en-US" sz="2000" b="1" smtClean="0">
                <a:latin typeface="Calibri" panose="020F0502020204030204" pitchFamily="34" charset="0"/>
                <a:cs typeface="Calibri" panose="020F0502020204030204" pitchFamily="34" charset="0"/>
              </a:rPr>
              <a:t>in Ha Noi</a:t>
            </a:r>
            <a:r>
              <a:rPr lang="en-US" sz="2000" b="1">
                <a:latin typeface="Calibri" panose="020F0502020204030204" pitchFamily="34" charset="0"/>
                <a:cs typeface="Calibri" panose="020F0502020204030204" pitchFamily="34" charset="0"/>
              </a:rPr>
              <a:t>, </a:t>
            </a:r>
            <a:r>
              <a:rPr lang="en-US" sz="2000" b="1" smtClean="0">
                <a:latin typeface="Calibri" panose="020F0502020204030204" pitchFamily="34" charset="0"/>
                <a:cs typeface="Calibri" panose="020F0502020204030204" pitchFamily="34" charset="0"/>
              </a:rPr>
              <a:t>Đa Nang and HCMC</a:t>
            </a:r>
          </a:p>
          <a:p>
            <a:pPr algn="r"/>
            <a:r>
              <a:rPr lang="vi-VN" sz="2000" b="1" smtClean="0">
                <a:latin typeface="Calibri" panose="020F0502020204030204" pitchFamily="34" charset="0"/>
                <a:cs typeface="Calibri" panose="020F0502020204030204" pitchFamily="34" charset="0"/>
              </a:rPr>
              <a:t>(n </a:t>
            </a:r>
            <a:r>
              <a:rPr lang="vi-VN" sz="2000" b="1" dirty="0">
                <a:latin typeface="Calibri" panose="020F0502020204030204" pitchFamily="34" charset="0"/>
                <a:cs typeface="Calibri" panose="020F0502020204030204" pitchFamily="34" charset="0"/>
              </a:rPr>
              <a:t>= 271)</a:t>
            </a:r>
          </a:p>
        </p:txBody>
      </p:sp>
      <p:sp>
        <p:nvSpPr>
          <p:cNvPr id="5" name="TextBox 4"/>
          <p:cNvSpPr txBox="1"/>
          <p:nvPr/>
        </p:nvSpPr>
        <p:spPr>
          <a:xfrm>
            <a:off x="609600" y="6410980"/>
            <a:ext cx="8024153" cy="492443"/>
          </a:xfrm>
          <a:prstGeom prst="rect">
            <a:avLst/>
          </a:prstGeom>
          <a:noFill/>
        </p:spPr>
        <p:txBody>
          <a:bodyPr wrap="square" rtlCol="0">
            <a:spAutoFit/>
          </a:bodyPr>
          <a:lstStyle/>
          <a:p>
            <a:pPr algn="just"/>
            <a:r>
              <a:rPr lang="vi-VN" sz="1300" i="1" dirty="0"/>
              <a:t>UNODC (2012</a:t>
            </a:r>
            <a:r>
              <a:rPr lang="vi-VN" sz="1300" i="1"/>
              <a:t>), </a:t>
            </a:r>
            <a:r>
              <a:rPr lang="en-US" sz="1300" i="1" smtClean="0"/>
              <a:t>Amphetamine-type stimulants in Vietnam</a:t>
            </a:r>
            <a:r>
              <a:rPr lang="vi-VN" sz="1300" i="1" smtClean="0"/>
              <a:t> </a:t>
            </a:r>
            <a:r>
              <a:rPr lang="vi-VN" sz="1300" i="1"/>
              <a:t>– </a:t>
            </a:r>
            <a:r>
              <a:rPr lang="en-US" sz="1300" smtClean="0"/>
              <a:t>Review Of The Availability, Use And Implications For Health And Security</a:t>
            </a:r>
            <a:endParaRPr lang="vi-VN" sz="1300" i="1" dirty="0">
              <a:cs typeface="Arial" panose="020B0604020202020204" pitchFamily="34" charset="0"/>
            </a:endParaRPr>
          </a:p>
        </p:txBody>
      </p:sp>
      <p:sp>
        <p:nvSpPr>
          <p:cNvPr id="3" name="TextBox 2"/>
          <p:cNvSpPr txBox="1"/>
          <p:nvPr/>
        </p:nvSpPr>
        <p:spPr>
          <a:xfrm>
            <a:off x="4419600" y="6031468"/>
            <a:ext cx="1180514" cy="369332"/>
          </a:xfrm>
          <a:prstGeom prst="rect">
            <a:avLst/>
          </a:prstGeom>
          <a:solidFill>
            <a:schemeClr val="bg1"/>
          </a:solidFill>
        </p:spPr>
        <p:txBody>
          <a:bodyPr wrap="square" rtlCol="0">
            <a:spAutoFit/>
          </a:bodyPr>
          <a:lstStyle/>
          <a:p>
            <a:pPr algn="ctr"/>
            <a:r>
              <a:rPr lang="en-US" b="1" smtClean="0"/>
              <a:t>Ice</a:t>
            </a:r>
            <a:endParaRPr lang="en-GB" b="1"/>
          </a:p>
        </p:txBody>
      </p:sp>
      <p:sp>
        <p:nvSpPr>
          <p:cNvPr id="7" name="TextBox 6"/>
          <p:cNvSpPr txBox="1"/>
          <p:nvPr/>
        </p:nvSpPr>
        <p:spPr>
          <a:xfrm>
            <a:off x="6934200" y="6019800"/>
            <a:ext cx="1180514" cy="369332"/>
          </a:xfrm>
          <a:prstGeom prst="rect">
            <a:avLst/>
          </a:prstGeom>
          <a:solidFill>
            <a:schemeClr val="bg1"/>
          </a:solidFill>
        </p:spPr>
        <p:txBody>
          <a:bodyPr wrap="square" rtlCol="0">
            <a:spAutoFit/>
          </a:bodyPr>
          <a:lstStyle/>
          <a:p>
            <a:pPr algn="ctr"/>
            <a:r>
              <a:rPr lang="en-US" b="1" smtClean="0"/>
              <a:t>Ecstasy</a:t>
            </a:r>
            <a:endParaRPr lang="en-GB" b="1"/>
          </a:p>
        </p:txBody>
      </p:sp>
    </p:spTree>
    <p:extLst>
      <p:ext uri="{BB962C8B-B14F-4D97-AF65-F5344CB8AC3E}">
        <p14:creationId xmlns:p14="http://schemas.microsoft.com/office/powerpoint/2010/main" val="684133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024" y="228600"/>
            <a:ext cx="8229600" cy="743712"/>
          </a:xfrm>
        </p:spPr>
        <p:txBody>
          <a:bodyPr>
            <a:normAutofit/>
          </a:bodyPr>
          <a:lstStyle/>
          <a:p>
            <a:r>
              <a:rPr lang="en-US" smtClean="0">
                <a:latin typeface="Arial" panose="020B0604020202020204" pitchFamily="34" charset="0"/>
                <a:cs typeface="Arial" panose="020B0604020202020204" pitchFamily="34" charset="0"/>
              </a:rPr>
              <a:t>Having ever used </a:t>
            </a:r>
            <a:r>
              <a:rPr lang="en-US" sz="3600" dirty="0">
                <a:solidFill>
                  <a:schemeClr val="bg1"/>
                </a:solidFill>
                <a:latin typeface="Arial" panose="020B0604020202020204" pitchFamily="34" charset="0"/>
                <a:cs typeface="Arial" panose="020B0604020202020204" pitchFamily="34" charset="0"/>
              </a:rPr>
              <a:t>ATS</a:t>
            </a:r>
            <a:endParaRPr lang="vi-VN" sz="3600" dirty="0">
              <a:solidFill>
                <a:schemeClr val="bg1"/>
              </a:solidFill>
              <a:latin typeface="Arial" panose="020B0604020202020204" pitchFamily="34" charset="0"/>
              <a:cs typeface="Arial" panose="020B0604020202020204" pitchFamily="34"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64153094"/>
              </p:ext>
            </p:extLst>
          </p:nvPr>
        </p:nvGraphicFramePr>
        <p:xfrm>
          <a:off x="152400" y="1314509"/>
          <a:ext cx="8648700" cy="4666327"/>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3295064" y="914400"/>
            <a:ext cx="2724736" cy="400110"/>
          </a:xfrm>
          <a:prstGeom prst="rect">
            <a:avLst/>
          </a:prstGeom>
          <a:noFill/>
        </p:spPr>
        <p:txBody>
          <a:bodyPr wrap="square" rtlCol="0">
            <a:spAutoFit/>
          </a:bodyPr>
          <a:lstStyle/>
          <a:p>
            <a:r>
              <a:rPr lang="vi-VN" sz="2000" b="1">
                <a:latin typeface="Calibri" panose="020F0502020204030204" pitchFamily="34" charset="0"/>
                <a:cs typeface="Calibri" panose="020F0502020204030204" pitchFamily="34" charset="0"/>
              </a:rPr>
              <a:t>% </a:t>
            </a:r>
            <a:r>
              <a:rPr lang="en-US" sz="2000" b="1" smtClean="0">
                <a:latin typeface="Calibri" panose="020F0502020204030204" pitchFamily="34" charset="0"/>
                <a:cs typeface="Calibri" panose="020F0502020204030204" pitchFamily="34" charset="0"/>
              </a:rPr>
              <a:t>Having ever used ATS</a:t>
            </a:r>
            <a:endParaRPr lang="vi-VN" sz="2000" b="1" dirty="0">
              <a:latin typeface="Calibri" panose="020F0502020204030204" pitchFamily="34" charset="0"/>
              <a:cs typeface="Calibri" panose="020F0502020204030204" pitchFamily="34" charset="0"/>
            </a:endParaRPr>
          </a:p>
        </p:txBody>
      </p:sp>
      <p:sp>
        <p:nvSpPr>
          <p:cNvPr id="6" name="TextBox 5"/>
          <p:cNvSpPr txBox="1"/>
          <p:nvPr/>
        </p:nvSpPr>
        <p:spPr>
          <a:xfrm>
            <a:off x="645355" y="5980836"/>
            <a:ext cx="8024153" cy="969496"/>
          </a:xfrm>
          <a:prstGeom prst="rect">
            <a:avLst/>
          </a:prstGeom>
          <a:noFill/>
        </p:spPr>
        <p:txBody>
          <a:bodyPr wrap="square" rtlCol="0">
            <a:spAutoFit/>
          </a:bodyPr>
          <a:lstStyle/>
          <a:p>
            <a:pPr algn="just"/>
            <a:r>
              <a:rPr lang="en-US" sz="1300" i="1"/>
              <a:t>UNODC (2012), Amphetamine-type stimulants in Vietnam – Review Of The Availability, Use And Implications For Health And Security</a:t>
            </a:r>
          </a:p>
          <a:p>
            <a:pPr algn="just">
              <a:spcBef>
                <a:spcPts val="600"/>
              </a:spcBef>
            </a:pPr>
            <a:r>
              <a:rPr lang="en-US" sz="1300" i="1" smtClean="0">
                <a:latin typeface="Arial (Body)"/>
              </a:rPr>
              <a:t>Hanoi Medical University</a:t>
            </a:r>
            <a:r>
              <a:rPr lang="vi-VN" sz="1300" i="1" smtClean="0">
                <a:latin typeface="Arial (Body)"/>
              </a:rPr>
              <a:t>, FHI360 (2015), </a:t>
            </a:r>
            <a:r>
              <a:rPr lang="en-US" sz="1300" i="1" smtClean="0">
                <a:latin typeface="Arial (Body)"/>
              </a:rPr>
              <a:t>Economic evaluation comparing </a:t>
            </a:r>
            <a:r>
              <a:rPr lang="en-US" altLang="en-US" sz="1300" i="1" smtClean="0">
                <a:latin typeface="Arial (Body)"/>
                <a:ea typeface="MS PGothic" panose="020B0600070205080204" pitchFamily="34" charset="-128"/>
                <a:cs typeface="Arial" panose="020B0604020202020204" pitchFamily="34" charset="0"/>
              </a:rPr>
              <a:t>CCT with MMT in Hai Phong, Vietnam</a:t>
            </a:r>
            <a:endParaRPr lang="vi-VN" sz="1300" i="1" dirty="0">
              <a:latin typeface="Arial (Body)"/>
              <a:cs typeface="Arial" panose="020B0604020202020204" pitchFamily="34" charset="0"/>
            </a:endParaRPr>
          </a:p>
        </p:txBody>
      </p:sp>
      <p:sp>
        <p:nvSpPr>
          <p:cNvPr id="8" name="TextBox 7"/>
          <p:cNvSpPr txBox="1"/>
          <p:nvPr/>
        </p:nvSpPr>
        <p:spPr>
          <a:xfrm>
            <a:off x="4724400" y="5625152"/>
            <a:ext cx="590257" cy="307777"/>
          </a:xfrm>
          <a:prstGeom prst="rect">
            <a:avLst/>
          </a:prstGeom>
          <a:solidFill>
            <a:schemeClr val="bg1"/>
          </a:solidFill>
        </p:spPr>
        <p:txBody>
          <a:bodyPr wrap="square" rtlCol="0">
            <a:spAutoFit/>
          </a:bodyPr>
          <a:lstStyle/>
          <a:p>
            <a:r>
              <a:rPr lang="en-US" sz="1400" smtClean="0"/>
              <a:t>Ice</a:t>
            </a:r>
            <a:endParaRPr lang="en-GB" sz="1400"/>
          </a:p>
        </p:txBody>
      </p:sp>
      <p:sp>
        <p:nvSpPr>
          <p:cNvPr id="10" name="TextBox 9"/>
          <p:cNvSpPr txBox="1"/>
          <p:nvPr/>
        </p:nvSpPr>
        <p:spPr>
          <a:xfrm>
            <a:off x="5508008" y="5611504"/>
            <a:ext cx="892792" cy="307777"/>
          </a:xfrm>
          <a:prstGeom prst="rect">
            <a:avLst/>
          </a:prstGeom>
          <a:solidFill>
            <a:schemeClr val="bg1"/>
          </a:solidFill>
        </p:spPr>
        <p:txBody>
          <a:bodyPr wrap="square" rtlCol="0">
            <a:spAutoFit/>
          </a:bodyPr>
          <a:lstStyle/>
          <a:p>
            <a:r>
              <a:rPr lang="en-US" sz="1400" smtClean="0"/>
              <a:t>Ecstasy</a:t>
            </a:r>
            <a:endParaRPr lang="en-GB" sz="1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latin typeface="Arial" panose="020B0604020202020204" pitchFamily="34" charset="0"/>
                <a:cs typeface="Arial" panose="020B0604020202020204" pitchFamily="34" charset="0"/>
              </a:rPr>
              <a:t>Frequency of ATS use</a:t>
            </a:r>
            <a:endParaRPr lang="vi-VN"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59524246"/>
              </p:ext>
            </p:extLst>
          </p:nvPr>
        </p:nvGraphicFramePr>
        <p:xfrm>
          <a:off x="152400" y="1327350"/>
          <a:ext cx="8648700" cy="508363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152400" y="990600"/>
            <a:ext cx="9144000" cy="400110"/>
          </a:xfrm>
          <a:prstGeom prst="rect">
            <a:avLst/>
          </a:prstGeom>
          <a:noFill/>
        </p:spPr>
        <p:txBody>
          <a:bodyPr wrap="square" rtlCol="0">
            <a:spAutoFit/>
          </a:bodyPr>
          <a:lstStyle/>
          <a:p>
            <a:r>
              <a:rPr lang="vi-VN" sz="2000" b="1">
                <a:latin typeface="Calibri" panose="020F0502020204030204" pitchFamily="34" charset="0"/>
                <a:cs typeface="Calibri" panose="020F0502020204030204" pitchFamily="34" charset="0"/>
              </a:rPr>
              <a:t>% </a:t>
            </a:r>
            <a:r>
              <a:rPr lang="en-US" sz="2000" b="1" smtClean="0">
                <a:latin typeface="Calibri" panose="020F0502020204030204" pitchFamily="34" charset="0"/>
                <a:cs typeface="Calibri" panose="020F0502020204030204" pitchFamily="34" charset="0"/>
              </a:rPr>
              <a:t>Frequency of use within the last </a:t>
            </a:r>
            <a:r>
              <a:rPr lang="en-US" sz="2000" b="1">
                <a:latin typeface="Calibri" panose="020F0502020204030204" pitchFamily="34" charset="0"/>
                <a:cs typeface="Calibri" panose="020F0502020204030204" pitchFamily="34" charset="0"/>
              </a:rPr>
              <a:t>90 </a:t>
            </a:r>
            <a:r>
              <a:rPr lang="en-US" sz="2000" b="1" smtClean="0">
                <a:latin typeface="Calibri" panose="020F0502020204030204" pitchFamily="34" charset="0"/>
                <a:cs typeface="Calibri" panose="020F0502020204030204" pitchFamily="34" charset="0"/>
              </a:rPr>
              <a:t>days in Ha Noi</a:t>
            </a:r>
            <a:r>
              <a:rPr lang="en-US" sz="2000" b="1">
                <a:latin typeface="Calibri" panose="020F0502020204030204" pitchFamily="34" charset="0"/>
                <a:cs typeface="Calibri" panose="020F0502020204030204" pitchFamily="34" charset="0"/>
              </a:rPr>
              <a:t>, </a:t>
            </a:r>
            <a:r>
              <a:rPr lang="en-US" sz="2000" b="1" smtClean="0">
                <a:latin typeface="Calibri" panose="020F0502020204030204" pitchFamily="34" charset="0"/>
                <a:cs typeface="Calibri" panose="020F0502020204030204" pitchFamily="34" charset="0"/>
              </a:rPr>
              <a:t>Da</a:t>
            </a:r>
            <a:r>
              <a:rPr lang="en-US" sz="2000" b="1" smtClean="0">
                <a:latin typeface="Calibri" panose="020F0502020204030204" pitchFamily="34" charset="0"/>
                <a:cs typeface="Calibri" panose="020F0502020204030204" pitchFamily="34" charset="0"/>
              </a:rPr>
              <a:t> Nang and HCMC </a:t>
            </a:r>
            <a:r>
              <a:rPr lang="vi-VN" sz="2000" b="1" dirty="0">
                <a:latin typeface="Calibri" panose="020F0502020204030204" pitchFamily="34" charset="0"/>
                <a:cs typeface="Calibri" panose="020F0502020204030204" pitchFamily="34" charset="0"/>
              </a:rPr>
              <a:t>(n = 271)</a:t>
            </a:r>
          </a:p>
        </p:txBody>
      </p:sp>
      <p:sp>
        <p:nvSpPr>
          <p:cNvPr id="5" name="TextBox 4"/>
          <p:cNvSpPr txBox="1"/>
          <p:nvPr/>
        </p:nvSpPr>
        <p:spPr>
          <a:xfrm>
            <a:off x="609600" y="6410980"/>
            <a:ext cx="8024153" cy="492443"/>
          </a:xfrm>
          <a:prstGeom prst="rect">
            <a:avLst/>
          </a:prstGeom>
          <a:noFill/>
        </p:spPr>
        <p:txBody>
          <a:bodyPr wrap="square" rtlCol="0">
            <a:spAutoFit/>
          </a:bodyPr>
          <a:lstStyle/>
          <a:p>
            <a:pPr algn="just"/>
            <a:r>
              <a:rPr lang="vi-VN" sz="1300" i="1"/>
              <a:t>UNODC (2012), </a:t>
            </a:r>
            <a:r>
              <a:rPr lang="en-US" sz="1300" i="1"/>
              <a:t>Amphetamine-type stimulants in Vietnam</a:t>
            </a:r>
            <a:r>
              <a:rPr lang="vi-VN" sz="1300" i="1"/>
              <a:t> – </a:t>
            </a:r>
            <a:r>
              <a:rPr lang="en-US" sz="1300"/>
              <a:t>Review Of The Availability, Use And Implications For Health And Security</a:t>
            </a:r>
            <a:endParaRPr lang="vi-VN" sz="1300" i="1" dirty="0">
              <a:cs typeface="Arial" panose="020B0604020202020204" pitchFamily="34" charset="0"/>
            </a:endParaRPr>
          </a:p>
        </p:txBody>
      </p:sp>
      <p:sp>
        <p:nvSpPr>
          <p:cNvPr id="8" name="TextBox 7"/>
          <p:cNvSpPr txBox="1"/>
          <p:nvPr/>
        </p:nvSpPr>
        <p:spPr>
          <a:xfrm>
            <a:off x="1066800" y="1371600"/>
            <a:ext cx="1524000" cy="523220"/>
          </a:xfrm>
          <a:prstGeom prst="rect">
            <a:avLst/>
          </a:prstGeom>
          <a:solidFill>
            <a:schemeClr val="bg1"/>
          </a:solidFill>
        </p:spPr>
        <p:txBody>
          <a:bodyPr wrap="square" rtlCol="0">
            <a:spAutoFit/>
          </a:bodyPr>
          <a:lstStyle/>
          <a:p>
            <a:r>
              <a:rPr lang="en-US" sz="1400" smtClean="0"/>
              <a:t>Several times per week</a:t>
            </a:r>
            <a:endParaRPr lang="en-GB" sz="1400"/>
          </a:p>
        </p:txBody>
      </p:sp>
      <p:sp>
        <p:nvSpPr>
          <p:cNvPr id="9" name="TextBox 8"/>
          <p:cNvSpPr txBox="1"/>
          <p:nvPr/>
        </p:nvSpPr>
        <p:spPr>
          <a:xfrm>
            <a:off x="2819400" y="1521023"/>
            <a:ext cx="1295400" cy="307777"/>
          </a:xfrm>
          <a:prstGeom prst="rect">
            <a:avLst/>
          </a:prstGeom>
          <a:solidFill>
            <a:schemeClr val="bg1"/>
          </a:solidFill>
        </p:spPr>
        <p:txBody>
          <a:bodyPr wrap="square" rtlCol="0">
            <a:spAutoFit/>
          </a:bodyPr>
          <a:lstStyle/>
          <a:p>
            <a:r>
              <a:rPr lang="en-US" sz="1400" smtClean="0"/>
              <a:t>Once per week</a:t>
            </a:r>
            <a:endParaRPr lang="en-GB" sz="1400"/>
          </a:p>
        </p:txBody>
      </p:sp>
      <p:sp>
        <p:nvSpPr>
          <p:cNvPr id="10" name="TextBox 9"/>
          <p:cNvSpPr txBox="1"/>
          <p:nvPr/>
        </p:nvSpPr>
        <p:spPr>
          <a:xfrm>
            <a:off x="4495800" y="1371600"/>
            <a:ext cx="1524000" cy="523220"/>
          </a:xfrm>
          <a:prstGeom prst="rect">
            <a:avLst/>
          </a:prstGeom>
          <a:solidFill>
            <a:schemeClr val="bg1"/>
          </a:solidFill>
        </p:spPr>
        <p:txBody>
          <a:bodyPr wrap="square" rtlCol="0">
            <a:spAutoFit/>
          </a:bodyPr>
          <a:lstStyle/>
          <a:p>
            <a:r>
              <a:rPr lang="en-US" sz="1400" smtClean="0"/>
              <a:t>Several times per month</a:t>
            </a:r>
            <a:endParaRPr lang="en-GB" sz="1400"/>
          </a:p>
        </p:txBody>
      </p:sp>
      <p:sp>
        <p:nvSpPr>
          <p:cNvPr id="11" name="TextBox 10"/>
          <p:cNvSpPr txBox="1"/>
          <p:nvPr/>
        </p:nvSpPr>
        <p:spPr>
          <a:xfrm>
            <a:off x="4191000" y="6031468"/>
            <a:ext cx="1180514" cy="369332"/>
          </a:xfrm>
          <a:prstGeom prst="rect">
            <a:avLst/>
          </a:prstGeom>
          <a:solidFill>
            <a:schemeClr val="bg1"/>
          </a:solidFill>
        </p:spPr>
        <p:txBody>
          <a:bodyPr wrap="square" rtlCol="0">
            <a:spAutoFit/>
          </a:bodyPr>
          <a:lstStyle/>
          <a:p>
            <a:pPr algn="ctr"/>
            <a:r>
              <a:rPr lang="en-US" b="1" smtClean="0"/>
              <a:t>Ice</a:t>
            </a:r>
            <a:endParaRPr lang="en-GB" b="1"/>
          </a:p>
        </p:txBody>
      </p:sp>
      <p:sp>
        <p:nvSpPr>
          <p:cNvPr id="12" name="TextBox 11"/>
          <p:cNvSpPr txBox="1"/>
          <p:nvPr/>
        </p:nvSpPr>
        <p:spPr>
          <a:xfrm>
            <a:off x="6705600" y="6019800"/>
            <a:ext cx="1180514" cy="369332"/>
          </a:xfrm>
          <a:prstGeom prst="rect">
            <a:avLst/>
          </a:prstGeom>
          <a:solidFill>
            <a:schemeClr val="bg1"/>
          </a:solidFill>
        </p:spPr>
        <p:txBody>
          <a:bodyPr wrap="square" rtlCol="0">
            <a:spAutoFit/>
          </a:bodyPr>
          <a:lstStyle/>
          <a:p>
            <a:pPr algn="ctr"/>
            <a:r>
              <a:rPr lang="en-US" b="1" smtClean="0"/>
              <a:t>Ecstasy</a:t>
            </a:r>
            <a:endParaRPr lang="en-GB" b="1"/>
          </a:p>
        </p:txBody>
      </p:sp>
    </p:spTree>
    <p:extLst>
      <p:ext uri="{BB962C8B-B14F-4D97-AF65-F5344CB8AC3E}">
        <p14:creationId xmlns:p14="http://schemas.microsoft.com/office/powerpoint/2010/main" val="3651106876"/>
      </p:ext>
    </p:extLst>
  </p:cSld>
  <p:clrMapOvr>
    <a:masterClrMapping/>
  </p:clrMapOvr>
  <p:timing>
    <p:tnLst>
      <p:par>
        <p:cTn id="1" dur="indefinite" restart="never" nodeType="tmRoot"/>
      </p:par>
    </p:tnLst>
  </p:timing>
</p:sld>
</file>

<file path=ppt/theme/theme1.xml><?xml version="1.0" encoding="utf-8"?>
<a:theme xmlns:a="http://schemas.openxmlformats.org/drawingml/2006/main" name="creata">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reata" id="{78CA52E3-C164-4DD2-AD15-4D696CA9C395}" vid="{5B6A6BA5-5101-4428-9277-7B07F23C6D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creata</Template>
  <TotalTime>2210</TotalTime>
  <Words>2482</Words>
  <Application>Microsoft Office PowerPoint</Application>
  <PresentationFormat>On-screen Show (4:3)</PresentationFormat>
  <Paragraphs>283</Paragraphs>
  <Slides>32</Slides>
  <Notes>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creata</vt:lpstr>
      <vt:lpstr>ATS USE AND HIV RISKS AMONG HIGH-RISK GROUPS IN VIETNAM</vt:lpstr>
      <vt:lpstr>Objectives and Methods</vt:lpstr>
      <vt:lpstr>List of studies</vt:lpstr>
      <vt:lpstr>List of studies</vt:lpstr>
      <vt:lpstr>PowerPoint Presentation</vt:lpstr>
      <vt:lpstr>Study sample size</vt:lpstr>
      <vt:lpstr>Having ever heard of ATS</vt:lpstr>
      <vt:lpstr>Having ever used ATS</vt:lpstr>
      <vt:lpstr>Frequency of ATS use</vt:lpstr>
      <vt:lpstr>Methamphetamine Use among persons injecting Heroin  in Hai Phong in chronological order</vt:lpstr>
      <vt:lpstr>Reasons for first use of ATS</vt:lpstr>
      <vt:lpstr>Feelings after use of ATS </vt:lpstr>
      <vt:lpstr>Effects of ATS use on sexual behavior</vt:lpstr>
      <vt:lpstr>PowerPoint Presentation</vt:lpstr>
      <vt:lpstr>Study sample size</vt:lpstr>
      <vt:lpstr>Having ever heard of ATS</vt:lpstr>
      <vt:lpstr>Having ever used ATS</vt:lpstr>
      <vt:lpstr>Urine test – positive for ATS</vt:lpstr>
      <vt:lpstr>Frequency of ATS use</vt:lpstr>
      <vt:lpstr>Effects of ATS use on sexual behavior</vt:lpstr>
      <vt:lpstr>Use of ATS has increased risks of HIV transmission</vt:lpstr>
      <vt:lpstr>Effects of ATS use on sexual behavior</vt:lpstr>
      <vt:lpstr>Effects of ATS use on sexual behavior</vt:lpstr>
      <vt:lpstr>PowerPoint Presentation</vt:lpstr>
      <vt:lpstr>PowerPoint Presentation</vt:lpstr>
      <vt:lpstr>Study sample size</vt:lpstr>
      <vt:lpstr>Having ever heard of ATS</vt:lpstr>
      <vt:lpstr>Having ever used ATS</vt:lpstr>
      <vt:lpstr>Urine test – positive for ATS</vt:lpstr>
      <vt:lpstr>Reasons for first use of ATS</vt:lpstr>
      <vt:lpstr>Frequency of ATS use</vt:lpstr>
      <vt:lpstr>Conclusions and recommendations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ON ATS AWARENESS, USE AND SELECTED HEALTH OUTCOMES AMONG RISK GROUPS IN VIETNAM SURVEY</dc:title>
  <dc:creator>User</dc:creator>
  <cp:lastModifiedBy>ACER</cp:lastModifiedBy>
  <cp:revision>285</cp:revision>
  <dcterms:created xsi:type="dcterms:W3CDTF">2011-04-04T05:17:14Z</dcterms:created>
  <dcterms:modified xsi:type="dcterms:W3CDTF">2017-12-01T20:56:54Z</dcterms:modified>
</cp:coreProperties>
</file>